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5" r:id="rId1"/>
  </p:sldMasterIdLst>
  <p:notesMasterIdLst>
    <p:notesMasterId r:id="rId32"/>
  </p:notesMasterIdLst>
  <p:sldIdLst>
    <p:sldId id="273" r:id="rId2"/>
    <p:sldId id="297" r:id="rId3"/>
    <p:sldId id="319" r:id="rId4"/>
    <p:sldId id="300" r:id="rId5"/>
    <p:sldId id="301" r:id="rId6"/>
    <p:sldId id="302" r:id="rId7"/>
    <p:sldId id="303" r:id="rId8"/>
    <p:sldId id="304" r:id="rId9"/>
    <p:sldId id="321" r:id="rId10"/>
    <p:sldId id="323" r:id="rId11"/>
    <p:sldId id="305" r:id="rId12"/>
    <p:sldId id="336" r:id="rId13"/>
    <p:sldId id="324" r:id="rId14"/>
    <p:sldId id="335" r:id="rId15"/>
    <p:sldId id="306" r:id="rId16"/>
    <p:sldId id="307" r:id="rId17"/>
    <p:sldId id="308" r:id="rId18"/>
    <p:sldId id="309" r:id="rId19"/>
    <p:sldId id="331" r:id="rId20"/>
    <p:sldId id="332" r:id="rId21"/>
    <p:sldId id="333" r:id="rId22"/>
    <p:sldId id="334" r:id="rId23"/>
    <p:sldId id="326" r:id="rId24"/>
    <p:sldId id="328" r:id="rId25"/>
    <p:sldId id="330" r:id="rId26"/>
    <p:sldId id="341" r:id="rId27"/>
    <p:sldId id="342" r:id="rId28"/>
    <p:sldId id="339" r:id="rId29"/>
    <p:sldId id="340" r:id="rId30"/>
    <p:sldId id="298"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990099"/>
    <a:srgbClr val="FED163"/>
    <a:srgbClr val="FF66CC"/>
    <a:srgbClr val="F9AE99"/>
    <a:srgbClr val="BB889D"/>
    <a:srgbClr val="FDFDFD"/>
    <a:srgbClr val="FFFFFF"/>
    <a:srgbClr val="FFCCCC"/>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88" autoAdjust="0"/>
    <p:restoredTop sz="94660"/>
  </p:normalViewPr>
  <p:slideViewPr>
    <p:cSldViewPr snapToGrid="0">
      <p:cViewPr varScale="1">
        <p:scale>
          <a:sx n="93" d="100"/>
          <a:sy n="93" d="100"/>
        </p:scale>
        <p:origin x="528"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ink/ink1.xml><?xml version="1.0" encoding="utf-8"?>
<inkml:ink xmlns:inkml="http://www.w3.org/2003/InkML">
  <inkml:definitions>
    <inkml:context xml:id="ctx0">
      <inkml:inkSource xml:id="inkSrc0">
        <inkml:traceFormat>
          <inkml:channel name="X" type="integer" max="3776" units="cm"/>
          <inkml:channel name="Y" type="integer" max="2112" units="cm"/>
          <inkml:channel name="T" type="integer" max="2.14748E9" units="dev"/>
        </inkml:traceFormat>
        <inkml:channelProperties>
          <inkml:channelProperty channel="X" name="resolution" value="128.43538" units="1/cm"/>
          <inkml:channelProperty channel="Y" name="resolution" value="127.22891" units="1/cm"/>
          <inkml:channelProperty channel="T" name="resolution" value="1" units="1/dev"/>
        </inkml:channelProperties>
      </inkml:inkSource>
      <inkml:timestamp xml:id="ts0" timeString="2018-03-12T08:02:29.105"/>
    </inkml:context>
    <inkml:brush xml:id="br0">
      <inkml:brushProperty name="width" value="0.2" units="cm"/>
      <inkml:brushProperty name="height" value="0.2" units="cm"/>
      <inkml:brushProperty name="color" value="#00CCFF"/>
      <inkml:brushProperty name="fitToCurve" value="1"/>
    </inkml:brush>
  </inkml:definitions>
  <inkml:trace contextRef="#ctx0" brushRef="#br0">2699 1969 0,'0'0'0,"0"0"0,0 0 0,0 0 15,0 0-15,0 0 16,0 0-16,0 0 16,0 0-16,0 0 15,0 0-15,0 0 16,0 0-1,0 0-15,0 0 16,0 0-16,0 0 16,0 0-16,0 0 15,0 0-15,0 0 16,0 0-16,0 0 16,-4 0-16,4 0 15,-15 0-15,15 0 16,-9 0-16,-6-5 15,10 0-15,-4 5 16,-1-5-16,0 0 16,1 0-16,-6-5 15,6 5 1,-1 0-16,5 0 16,-4 0-16,9 0 15,-5 0-15,0 5 16,-5-5-16,5 0 15,1 0-15,-11 0 16,15 0-16,-5 0 16,0 0-16,1 0 15,-1 0-15,0 0 16,0 0-16,0 0 16,-4 0-1,4-5-15,0 5 16,0 1-16,-4-1 0,9 0 15,-5 0 1,0 0-16,0 0 16,0 0-16,5 5 15,-4-5-15,-1 0 16,0 0-16,-5 0 16,10 5-16,0-5 15,-5 0-15,1 0 16,-1 0-16,-5-1 15,10 1 1,-5 0-16,1 0 16,-1 0-16,0 0 15,0 0-15,0 0 16,5 5-16,-5-5 16,5 5-16,-9-5 15,9 0-15,-5 0 16,0 0-16,5 5 15,0 0-15,-5-5 16,0 0-16,1 0 16,-1 0-16,0 0 15,0 0-15,0-5 16,1 5-16,-1-5 16,0 0-16,-5 0 15,10 0-15,-5 0 16,1 5-1,4 0-15,0 0 16,0 0-16,-5 0 0,0 0 16,5 0-1,-5 0-15,5 0 16,0 0-16,-5-5 16,5 5-16,0 0 15,-4-5-15,4 5 16,0 0-16,0 0 15,-5 0 1,5 5-16,0-5 16,0 0-16,0 5 15,-5-5-15,5 0 0,0 0 16,0 0 0,-5-5-16,5 10 15,0 0-15,-5-5 16,5 1-16,0-1 15,-5 0-15,5 0 16,-9 0-16,9 0 16,0 0-16,0 0 15,0 0 1,0 0-16,0 0 0,-5 0 16,5 5-16,0-5 15,0 0 1,-5-1-16,5 1 15,-5 0-15,5 0 16,0 0-16,-4-5 16,4 5-16,0 0 15,0 0-15,0 0 16,-5 0-16,5 0 16,0 0-16,0 0 15,0 0-15,0 0 16,-5 0-1,5 0-15,0 0 16,0 0-16,0 0 0,-5 0 16,5 0-16,0-5 15,-5 5-15,5-5 16,0 5 0,0 0-16,0-5 15,0 5-15,0 0 16,0 0-16,-5-5 15,5 5-15,0 0 16,0 0-16,0 0 16,0-5-16,-4 5 15,4-5-15,-5 5 16,5 0-16,0 0 16,-5 0-16,5 0 15,0 0 1,0 0-16,-5-5 15,0 5-15,5-5 16,0 5-16,-5 0 16,5 0-16,-4 1 15,4-1-15,-5 0 16,5 0-16,-5 0 16,5-5-16,-5 0 15,5 0-15,-5 0 16,5-1-1,-4 6-15,-1-5 16,5 0-16,-5 5 16,0-5-16,0 0 0,0 0 15,1 0 1,-1 0-16,0 0 16,0 5-16,5-5 15,-5 0-15,1 5 16,-1 0-16,5 0 15,-5-5-15,0 5 16,0 0 0,0 0-16,1 0 15,-1 0-15,0 0 16,0 0-16,0 0 0,1 0 16,-1 0-1,5 0-15,-5 0 16,0 0-16,0 0 15,0 0-15,1 0 16,-1 0-16,0 0 16,0 0-16,0 0 15,0 0-15,1-5 16,-1 0-16,0 5 16,0-5-16,0 0 15,1 0-15,-6 1 16,5-1-1,-5 0-15,6 0 0,-1 0 16,0 5 0,0-5-16,0 5 15,1-1-15,-1 1 0,0-5 16,0 5 0,0 0-16,-4-5 15,4 5-15,-5 0 16,1 0-16,-1-5 15,0 5-15,1-5 16,-1 5 0,0 0-16,1-5 0,-1 5 15,0 0-15,6 0 16,-6 0-16,5 0 16,0 0-1,0 0-15,1 0 0,-1 0 16,0 0-1,0 0-15,0 0 16,1 0-16,-6 0 16,5 0-16,-5 0 15,6 0-15,-6 0 16,0 0-16,1 0 16,4 0-16,0 0 15,0 0 1,0 0-16,1-5 15,-1 0-15,-5 0 0,5 0 16,0 0-16,1 0 16,-1 0-1,0 0-15,0 0 16,0-4-16,1 4 16,-1-5-16,0 5 15,5 0-15,-5 5 16,0-6-16,0 1 15,1 0-15,-1 5 16,0 0-16,0 0 16,0-5-16,1 0 15,-1 0-15,-5 0 16,5 5 0,0 0-16,-4 0 15,-1 0-15,5-5 16,0 5-16,1 0 15,-6 0-15,0 0 16,1 0-16,-1-5 16,0 5-16,6 0 15,-6 0-15,5 0 16,-4 0-16,-1 0 16,5 0-16,0 0 15,-4 0-15,-1 0 16,0-5-16,1 5 15,-1 0-15,5 0 16,-4 0 0,4 0-16,0 5 15,0 0-15,0 0 16,0-5-16,-4 5 16,-1 0-16,1 0 15,-1 0-15,0 0 16,1 0-16,-1 0 15,0 0-15,1 0 16,-1 0-16,0 0 16,1 0-16,-1 0 15,1 5-15,-1 0 16,0 0-16,-4 0 16,-1 0-1,1 0-15,4 0 16,1 0-16,-1 5 15,0-5-15,1 0 16,4 0-16,0 5 16,0-5-16,0 0 15,1 0-15,-1 0 16,0 5-16,0-5 16,0 5-16,0 0 15,1 0-15,-1 0 16,0-5-1,0 5-15,0-5 16,1 0-16,-1 0 16,0 5-16,0 0 15,0 0-15,0 0 16,1 0-16,-6 1 16,0-1-16,1 5 15,-1 0-15,0-5 16,1 0-16,-1-1 15,0 6-15,1-5 16,-1 0-16,1 0 16,-1 0-1,0-5-15,1 0 16,-1 0-16,0 0 16,1 0-16,-1 5 15,0 0-15,1-5 16,-6 5-16,1 0 15,-1 5-15,1 0 16,-1 0-16,6 0 16,-1 0-16,1 0 15,-1 0-15,-5 5 16,6 0-16,-6 0 16,1-4-16,-1-1 15,1 5-15,4-5 16,1 0-16,-1-6 15,0 1 1,6 0-16,-1 0 16,0 5-16,0-5 15,-5 5-15,6 0 16,-1 5-16,0 5 16,0 5-16,0 5 15,1-5-15,-1-5 16,0-5-16,0-5 15,5 1-15,-5-1 16,0-5-16,1 5 16,-1-5-16,0 0 15,0-1 1,0 6-16,1 0 16,-1 0-16,0-5 15,0 0-15,5 5 16,0-5-16,-5 5 15,5 0-15,0 0 16,-5 0-16,5 0 16,0-5-16,0 5 15,0-5-15,-4 5 16,4-5-16,0 0 16,-5 0-16,0 0 15,5 0 1,-5 0-16,0 0 15,5 0-15,0 0 0,0 1 16,-5-1-16,1 0 16,4 0-1,-5 0-15,0 0 16,0 4-16,5-4 16,-5 0-16,1 0 15,-1 5-15,0 0 16,5 0-16,-5 0 15,0 0 1,0 0-16,1-5 16,-1 5-16,0 0 15,-5 0-15,6-5 16,-1 0-16,0 0 0,-5 0 16,5 0-1,1-5-15,-6 0 16,5 5-16,-4 0 15,-1-5-15,0 5 16,1-5-16,4 5 16,-5 0-16,0 1 15,6-6-15,-6 0 16,0 5-16,1-5 16,4 5-16,-5-5 15,5 5-15,1-5 16,-1 5-1,0-5-15,0-1 16,0 1-16,1 0 16,-1 0-16,0 0 15,0 0-15,0 0 16,0 5-16,5-10 16,-4 5-16,4 0 15,0-5-15,-5 5 16,5-5-16,0 0 15,0 10-15,0-10 16,0 0 0,0 0-16,0 0 0,0 0 15,-5 5-15,5-5 16,0 0 0,0 0-16,0 0 15,0 0-15,0 0 16,0 0-16,0 0 15,0 0-15,0 0 16,0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4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222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910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071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869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BF3BD-B2FB-7149-8B40-6292A2425C53}" type="slidenum">
              <a:rPr lang="en-US" smtClean="0"/>
              <a:t>29</a:t>
            </a:fld>
            <a:endParaRPr lang="en-US"/>
          </a:p>
        </p:txBody>
      </p:sp>
    </p:spTree>
    <p:extLst>
      <p:ext uri="{BB962C8B-B14F-4D97-AF65-F5344CB8AC3E}">
        <p14:creationId xmlns:p14="http://schemas.microsoft.com/office/powerpoint/2010/main" val="3220737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docs.google.com/presentation/d/18NgTLWE0Li1Gny2G2WbzlizfjlM7Ej06LMxdIwj-3eQ/edit?usp=sharing" TargetMode="External"/><Relationship Id="rId4" Type="http://schemas.openxmlformats.org/officeDocument/2006/relationships/image" Target="../media/image1.png"/><Relationship Id="rId5" Type="http://schemas.openxmlformats.org/officeDocument/2006/relationships/image" Target="../media/image2.jp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hyperlink" Target="https://www.youtube.com/watch?v=0NFZUrDNadc" TargetMode="External"/><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5" Type="http://schemas.openxmlformats.org/officeDocument/2006/relationships/customXml" Target="../ink/ink1.xml"/><Relationship Id="rId6" Type="http://schemas.openxmlformats.org/officeDocument/2006/relationships/image" Target="../media/image11.emf"/><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hyperlink" Target="https://docs.google.com/forms/d/e/1FAIpQLSe5fXv00313pt-bu_7cteBdzQAoHkhw6R86sJUYg-L2qalpWA/viewform?usp=sf_link" TargetMode="External"/><Relationship Id="rId6" Type="http://schemas.openxmlformats.org/officeDocument/2006/relationships/image" Target="../media/image62.png"/><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455965" y="5524746"/>
            <a:ext cx="7758953" cy="915339"/>
          </a:xfrm>
          <a:prstGeom prst="rect">
            <a:avLst/>
          </a:prstGeom>
          <a:noFill/>
          <a:ln>
            <a:noFill/>
          </a:ln>
        </p:spPr>
        <p:txBody>
          <a:bodyPr lIns="91425" tIns="45700" rIns="91425" bIns="45700" anchor="ctr" anchorCtr="0">
            <a:noAutofit/>
          </a:bodyPr>
          <a:lstStyle/>
          <a:p>
            <a:pPr lvl="0" algn="ctr">
              <a:buSzPct val="25000"/>
            </a:pPr>
            <a:r>
              <a:rPr lang="en-US" sz="4400" kern="1200">
                <a:ln w="0"/>
                <a:solidFill>
                  <a:srgbClr val="8D9EDB"/>
                </a:solidFill>
                <a:effectLst>
                  <a:outerShdw blurRad="38100" dist="25400" dir="5400000" algn="ctr" rotWithShape="0">
                    <a:srgbClr val="6E747A">
                      <a:alpha val="43000"/>
                    </a:srgbClr>
                  </a:outerShdw>
                </a:effectLst>
                <a:latin typeface="+mn-lt"/>
                <a:ea typeface="+mn-ea"/>
                <a:cs typeface="+mn-cs"/>
              </a:rPr>
              <a:t>Female Perineum</a:t>
            </a:r>
            <a:endParaRPr lang="en-GB" sz="5400" kern="12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grpSp>
        <p:nvGrpSpPr>
          <p:cNvPr id="2" name="Group 1"/>
          <p:cNvGrpSpPr/>
          <p:nvPr/>
        </p:nvGrpSpPr>
        <p:grpSpPr>
          <a:xfrm>
            <a:off x="8536534" y="5392689"/>
            <a:ext cx="2766400" cy="1272143"/>
            <a:chOff x="8563428" y="5284999"/>
            <a:chExt cx="2766400" cy="1272143"/>
          </a:xfrm>
        </p:grpSpPr>
        <p:sp>
          <p:nvSpPr>
            <p:cNvPr id="9" name="TextBox 8"/>
            <p:cNvSpPr txBox="1"/>
            <p:nvPr/>
          </p:nvSpPr>
          <p:spPr>
            <a:xfrm>
              <a:off x="8563428" y="5284999"/>
              <a:ext cx="2766400" cy="1272143"/>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C00000"/>
                  </a:solidFill>
                </a:rPr>
                <a:t>Important</a:t>
              </a:r>
              <a:r>
                <a:rPr lang="en-US" sz="1600" b="1" dirty="0">
                  <a:solidFill>
                    <a:srgbClr val="FF0000"/>
                  </a:solidFill>
                </a:rPr>
                <a: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50000"/>
                    </a:schemeClr>
                  </a:solidFill>
                </a:rPr>
                <a:t>Notes/Extra explanation</a:t>
              </a:r>
            </a:p>
          </p:txBody>
        </p:sp>
        <p:sp>
          <p:nvSpPr>
            <p:cNvPr id="13" name="Oval 12"/>
            <p:cNvSpPr/>
            <p:nvPr/>
          </p:nvSpPr>
          <p:spPr>
            <a:xfrm>
              <a:off x="8772178" y="5700560"/>
              <a:ext cx="123372" cy="1257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72178" y="6274585"/>
              <a:ext cx="123372" cy="12577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3"/>
              </a:rPr>
              <a:t>Editing File</a:t>
            </a:r>
            <a:r>
              <a:rPr lang="en-US" sz="1600" dirty="0">
                <a:latin typeface="+mn-lt"/>
              </a:rPr>
              <a:t> before studying this lecture to check for any changes.</a:t>
            </a:r>
            <a:endParaRPr lang="en-GB" sz="1600" dirty="0">
              <a:latin typeface="+mn-lt"/>
            </a:endParaRPr>
          </a:p>
        </p:txBody>
      </p:sp>
      <p:grpSp>
        <p:nvGrpSpPr>
          <p:cNvPr id="4" name="Group 3"/>
          <p:cNvGrpSpPr/>
          <p:nvPr/>
        </p:nvGrpSpPr>
        <p:grpSpPr>
          <a:xfrm>
            <a:off x="0" y="127112"/>
            <a:ext cx="12192000" cy="5212320"/>
            <a:chOff x="0" y="127112"/>
            <a:chExt cx="12192000" cy="5212320"/>
          </a:xfrm>
        </p:grpSpPr>
        <p:pic>
          <p:nvPicPr>
            <p:cNvPr id="85" name="Shape 85" descr="Image result for ‫بسم الله الرحمن الرحيم‬‎"/>
            <p:cNvPicPr preferRelativeResize="0"/>
            <p:nvPr/>
          </p:nvPicPr>
          <p:blipFill rotWithShape="1">
            <a:blip r:embed="rId4">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377261"/>
              <a:ext cx="2946400" cy="4962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Med436 - KSU"/>
            <p:cNvPicPr>
              <a:picLocks noChangeAspect="1" noChangeArrowheads="1"/>
            </p:cNvPicPr>
            <p:nvPr/>
          </p:nvPicPr>
          <p:blipFill rotWithShape="1">
            <a:blip r:embed="rId6">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grpSp>
      <p:pic>
        <p:nvPicPr>
          <p:cNvPr id="15" name="Picture 14">
            <a:extLst>
              <a:ext uri="{FF2B5EF4-FFF2-40B4-BE49-F238E27FC236}">
                <a16:creationId xmlns:a16="http://schemas.microsoft.com/office/drawing/2014/main" xmlns="" id="{1A369EA0-8DD2-424C-A871-B5EB1B5EB5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9398" y="3780381"/>
            <a:ext cx="1564729" cy="1386881"/>
          </a:xfrm>
          <a:prstGeom prst="rect">
            <a:avLst/>
          </a:prstGeom>
        </p:spPr>
      </p:pic>
    </p:spTree>
    <p:extLst>
      <p:ext uri="{BB962C8B-B14F-4D97-AF65-F5344CB8AC3E}">
        <p14:creationId xmlns:p14="http://schemas.microsoft.com/office/powerpoint/2010/main" val="333997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136" y="2490711"/>
            <a:ext cx="6575561" cy="4351338"/>
          </a:xfrm>
        </p:spPr>
        <p:txBody>
          <a:bodyPr>
            <a:normAutofit/>
          </a:bodyPr>
          <a:lstStyle/>
          <a:p>
            <a:pPr marL="457200" indent="-457200">
              <a:lnSpc>
                <a:spcPct val="100000"/>
              </a:lnSpc>
              <a:spcBef>
                <a:spcPts val="1200"/>
              </a:spcBef>
              <a:buFont typeface="+mj-lt"/>
              <a:buAutoNum type="arabicPeriod"/>
            </a:pPr>
            <a:r>
              <a:rPr lang="en-US" altLang="en-US" sz="2000" b="1" dirty="0"/>
              <a:t>Mons pubis: </a:t>
            </a:r>
            <a:r>
              <a:rPr lang="en-US" altLang="en-US" sz="2000" dirty="0"/>
              <a:t>a collection of fat overlying the pubes</a:t>
            </a:r>
          </a:p>
          <a:p>
            <a:pPr marL="457200" indent="-457200">
              <a:lnSpc>
                <a:spcPct val="100000"/>
              </a:lnSpc>
              <a:spcBef>
                <a:spcPts val="1200"/>
              </a:spcBef>
              <a:buFont typeface="+mj-lt"/>
              <a:buAutoNum type="arabicPeriod"/>
            </a:pPr>
            <a:r>
              <a:rPr lang="en-US" altLang="en-US" sz="2000" b="1" dirty="0"/>
              <a:t>Labia majora </a:t>
            </a:r>
            <a:r>
              <a:rPr lang="en-US" altLang="en-US" sz="1400" dirty="0">
                <a:solidFill>
                  <a:srgbClr val="92D050"/>
                </a:solidFill>
              </a:rPr>
              <a:t>(labia means lips or flaps)</a:t>
            </a:r>
            <a:r>
              <a:rPr lang="en-US" altLang="en-US" sz="2000" b="1" dirty="0"/>
              <a:t>.</a:t>
            </a:r>
          </a:p>
          <a:p>
            <a:pPr marL="457200" indent="-457200">
              <a:lnSpc>
                <a:spcPct val="100000"/>
              </a:lnSpc>
              <a:spcBef>
                <a:spcPts val="1200"/>
              </a:spcBef>
              <a:buFont typeface="+mj-lt"/>
              <a:buAutoNum type="arabicPeriod"/>
            </a:pPr>
            <a:r>
              <a:rPr lang="en-US" altLang="en-US" sz="2000" b="1" dirty="0"/>
              <a:t>Labia minora.</a:t>
            </a:r>
          </a:p>
          <a:p>
            <a:pPr marL="457200" indent="-457200">
              <a:lnSpc>
                <a:spcPct val="100000"/>
              </a:lnSpc>
              <a:spcBef>
                <a:spcPts val="1200"/>
              </a:spcBef>
              <a:buFont typeface="+mj-lt"/>
              <a:buAutoNum type="arabicPeriod"/>
            </a:pPr>
            <a:r>
              <a:rPr lang="en-US" altLang="en-US" sz="2000" b="1" dirty="0"/>
              <a:t>Clitoris </a:t>
            </a:r>
            <a:r>
              <a:rPr lang="en-US" altLang="en-US" sz="1400" dirty="0">
                <a:solidFill>
                  <a:srgbClr val="92D050"/>
                </a:solidFill>
              </a:rPr>
              <a:t>(the two labia minora meet at a point anteriorly and make the clitoris)</a:t>
            </a:r>
            <a:r>
              <a:rPr lang="en-US" altLang="en-US" sz="2000" b="1" dirty="0"/>
              <a:t>.</a:t>
            </a:r>
          </a:p>
          <a:p>
            <a:pPr marL="457200" indent="-457200">
              <a:lnSpc>
                <a:spcPct val="100000"/>
              </a:lnSpc>
              <a:spcBef>
                <a:spcPts val="1200"/>
              </a:spcBef>
              <a:buFont typeface="+mj-lt"/>
              <a:buAutoNum type="arabicPeriod"/>
            </a:pPr>
            <a:r>
              <a:rPr lang="en-US" altLang="en-US" sz="2000" b="1" dirty="0"/>
              <a:t>Vestibule of vagina: </a:t>
            </a:r>
            <a:r>
              <a:rPr lang="en-US" altLang="en-US" sz="2000" dirty="0"/>
              <a:t>The interval </a:t>
            </a:r>
            <a:r>
              <a:rPr lang="en-US" altLang="en-US" sz="2000" dirty="0">
                <a:solidFill>
                  <a:srgbClr val="92D050"/>
                </a:solidFill>
              </a:rPr>
              <a:t>or area</a:t>
            </a:r>
            <a:r>
              <a:rPr lang="en-US" altLang="en-US" sz="2000" dirty="0"/>
              <a:t> between the two labia minora </a:t>
            </a:r>
            <a:r>
              <a:rPr lang="en-US" altLang="en-US" sz="2000" dirty="0">
                <a:solidFill>
                  <a:srgbClr val="92D050"/>
                </a:solidFill>
              </a:rPr>
              <a:t>and has 2 openings: </a:t>
            </a:r>
          </a:p>
          <a:p>
            <a:pPr marL="457200" indent="-457200">
              <a:lnSpc>
                <a:spcPct val="100000"/>
              </a:lnSpc>
              <a:spcBef>
                <a:spcPts val="1200"/>
              </a:spcBef>
              <a:buFont typeface="+mj-lt"/>
              <a:buAutoNum type="arabicPeriod"/>
            </a:pPr>
            <a:r>
              <a:rPr lang="en-US" altLang="en-US" sz="2000" dirty="0"/>
              <a:t>Vagina &amp; urethra open into the vestibule through </a:t>
            </a:r>
            <a:r>
              <a:rPr lang="en-US" altLang="en-US" sz="2000" b="1" dirty="0"/>
              <a:t>urethral orifice </a:t>
            </a:r>
            <a:r>
              <a:rPr lang="en-US" altLang="en-US" sz="2000" i="1" dirty="0"/>
              <a:t>anteriorly</a:t>
            </a:r>
            <a:r>
              <a:rPr lang="en-US" altLang="en-US" sz="2000" dirty="0"/>
              <a:t> and </a:t>
            </a:r>
            <a:r>
              <a:rPr lang="en-US" altLang="en-US" sz="2000" b="1" dirty="0"/>
              <a:t>vaginal orifice </a:t>
            </a:r>
            <a:r>
              <a:rPr lang="en-US" altLang="en-US" sz="2000" i="1" dirty="0"/>
              <a:t>posteriorly</a:t>
            </a:r>
            <a:r>
              <a:rPr lang="en-US" altLang="en-US" sz="2400" dirty="0"/>
              <a:t>.</a:t>
            </a:r>
          </a:p>
        </p:txBody>
      </p:sp>
      <p:cxnSp>
        <p:nvCxnSpPr>
          <p:cNvPr id="7" name="Straight Connector 6"/>
          <p:cNvCxnSpPr/>
          <p:nvPr/>
        </p:nvCxnSpPr>
        <p:spPr>
          <a:xfrm flipH="1" flipV="1">
            <a:off x="1333673" y="2805871"/>
            <a:ext cx="1162049" cy="13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31247" y="3706920"/>
            <a:ext cx="136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331247" y="3257564"/>
            <a:ext cx="1307571"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33673" y="4178932"/>
            <a:ext cx="756000" cy="168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331247" y="4618309"/>
            <a:ext cx="972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303728" y="5735391"/>
            <a:ext cx="1584000" cy="158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20713" y="432062"/>
            <a:ext cx="3791152" cy="2527517"/>
            <a:chOff x="8116155" y="1634280"/>
            <a:chExt cx="3791152" cy="3179170"/>
          </a:xfrm>
        </p:grpSpPr>
        <p:pic>
          <p:nvPicPr>
            <p:cNvPr id="4" name="Picture 2" descr="C:\Users\Zeenat\Pictures\perineum.png"/>
            <p:cNvPicPr>
              <a:picLocks noChangeAspect="1" noChangeArrowheads="1"/>
            </p:cNvPicPr>
            <p:nvPr/>
          </p:nvPicPr>
          <p:blipFill rotWithShape="1">
            <a:blip r:embed="rId2">
              <a:extLst>
                <a:ext uri="{28A0092B-C50C-407E-A947-70E740481C1C}">
                  <a14:useLocalDpi xmlns:a14="http://schemas.microsoft.com/office/drawing/2010/main" val="0"/>
                </a:ext>
              </a:extLst>
            </a:blip>
            <a:srcRect l="9680" t="10471" r="8802"/>
            <a:stretch/>
          </p:blipFill>
          <p:spPr bwMode="auto">
            <a:xfrm>
              <a:off x="8116155" y="1690688"/>
              <a:ext cx="3791152" cy="3122762"/>
            </a:xfrm>
            <a:prstGeom prst="rect">
              <a:avLst/>
            </a:prstGeom>
            <a:extLst>
              <a:ext uri="{909E8E84-426E-40DD-AFC4-6F175D3DCCD1}">
                <a14:hiddenFill xmlns:a14="http://schemas.microsoft.com/office/drawing/2010/main">
                  <a:solidFill>
                    <a:srgbClr val="FFFFFF"/>
                  </a:solidFill>
                </a14:hiddenFill>
              </a:ext>
            </a:extLst>
          </p:spPr>
        </p:pic>
        <p:sp>
          <p:nvSpPr>
            <p:cNvPr id="5" name="Rectangle 4"/>
            <p:cNvSpPr/>
            <p:nvPr/>
          </p:nvSpPr>
          <p:spPr>
            <a:xfrm>
              <a:off x="10472468" y="1713391"/>
              <a:ext cx="1131498" cy="2620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0" name="Rectangle 19"/>
            <p:cNvSpPr/>
            <p:nvPr/>
          </p:nvSpPr>
          <p:spPr>
            <a:xfrm>
              <a:off x="8271134" y="1634280"/>
              <a:ext cx="745866" cy="26225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1" name="Rectangle 20"/>
            <p:cNvSpPr/>
            <p:nvPr/>
          </p:nvSpPr>
          <p:spPr>
            <a:xfrm>
              <a:off x="10608733" y="2235200"/>
              <a:ext cx="1236134" cy="245533"/>
            </a:xfrm>
            <a:prstGeom prst="rect">
              <a:avLst/>
            </a:prstGeom>
            <a:no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 name="Rectangle 21"/>
            <p:cNvSpPr/>
            <p:nvPr/>
          </p:nvSpPr>
          <p:spPr>
            <a:xfrm>
              <a:off x="10608733" y="3165849"/>
              <a:ext cx="1298574" cy="22860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5" name="Rectangle 24"/>
            <p:cNvSpPr/>
            <p:nvPr/>
          </p:nvSpPr>
          <p:spPr>
            <a:xfrm>
              <a:off x="8116155" y="2349606"/>
              <a:ext cx="745866" cy="41052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8" name="Rectangle 27"/>
            <p:cNvSpPr/>
            <p:nvPr/>
          </p:nvSpPr>
          <p:spPr>
            <a:xfrm>
              <a:off x="10608733" y="2954867"/>
              <a:ext cx="889000" cy="21098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2" name="Rectangle 31">
              <a:extLst>
                <a:ext uri="{FF2B5EF4-FFF2-40B4-BE49-F238E27FC236}">
                  <a16:creationId xmlns:a16="http://schemas.microsoft.com/office/drawing/2014/main" xmlns="" id="{569521C3-83FC-445E-9AB0-EA3C545E2BDB}"/>
                </a:ext>
              </a:extLst>
            </p:cNvPr>
            <p:cNvSpPr/>
            <p:nvPr/>
          </p:nvSpPr>
          <p:spPr>
            <a:xfrm>
              <a:off x="8192355" y="2810096"/>
              <a:ext cx="745866" cy="410527"/>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sp>
        <p:nvSpPr>
          <p:cNvPr id="18" name="Title 1">
            <a:extLst>
              <a:ext uri="{FF2B5EF4-FFF2-40B4-BE49-F238E27FC236}">
                <a16:creationId xmlns:a16="http://schemas.microsoft.com/office/drawing/2014/main" xmlns="" id="{D8E181FA-2ACD-4F54-8D55-573ACFFA9ACA}"/>
              </a:ext>
            </a:extLst>
          </p:cNvPr>
          <p:cNvSpPr txBox="1">
            <a:spLocks/>
          </p:cNvSpPr>
          <p:nvPr/>
        </p:nvSpPr>
        <p:spPr>
          <a:xfrm>
            <a:off x="588034" y="4466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 Urogenital Triangle</a:t>
            </a:r>
          </a:p>
          <a:p>
            <a:r>
              <a:rPr lang="en-US" sz="3200" b="1" dirty="0"/>
              <a:t>Female External Genitalia (Vulva) </a:t>
            </a:r>
          </a:p>
        </p:txBody>
      </p:sp>
      <p:sp>
        <p:nvSpPr>
          <p:cNvPr id="8" name="Rectangle 7">
            <a:extLst>
              <a:ext uri="{FF2B5EF4-FFF2-40B4-BE49-F238E27FC236}">
                <a16:creationId xmlns:a16="http://schemas.microsoft.com/office/drawing/2014/main" xmlns="" id="{DAE2007C-3D63-42AC-A564-CBBB95EB5089}"/>
              </a:ext>
            </a:extLst>
          </p:cNvPr>
          <p:cNvSpPr/>
          <p:nvPr/>
        </p:nvSpPr>
        <p:spPr>
          <a:xfrm>
            <a:off x="731482" y="1839058"/>
            <a:ext cx="7162592" cy="584775"/>
          </a:xfrm>
          <a:prstGeom prst="rect">
            <a:avLst/>
          </a:prstGeom>
        </p:spPr>
        <p:txBody>
          <a:bodyPr wrap="square">
            <a:spAutoFit/>
          </a:bodyPr>
          <a:lstStyle/>
          <a:p>
            <a:r>
              <a:rPr lang="en-GB" sz="1600" dirty="0">
                <a:solidFill>
                  <a:srgbClr val="666666"/>
                </a:solidFill>
                <a:latin typeface="+mn-lt"/>
              </a:rPr>
              <a:t>The external genital organs of the female are collectively known as the </a:t>
            </a:r>
            <a:r>
              <a:rPr lang="en-GB" sz="1600" b="1" dirty="0">
                <a:solidFill>
                  <a:srgbClr val="666666"/>
                </a:solidFill>
                <a:latin typeface="+mn-lt"/>
              </a:rPr>
              <a:t>vulva </a:t>
            </a:r>
            <a:r>
              <a:rPr lang="en-GB" sz="1600" dirty="0">
                <a:solidFill>
                  <a:srgbClr val="666666"/>
                </a:solidFill>
                <a:latin typeface="+mn-lt"/>
              </a:rPr>
              <a:t>(also called the pudendum). The vulva is comprised of many different structures:</a:t>
            </a:r>
            <a:endParaRPr lang="en-GB" sz="1600" dirty="0">
              <a:latin typeface="+mn-lt"/>
            </a:endParaRPr>
          </a:p>
        </p:txBody>
      </p:sp>
      <p:cxnSp>
        <p:nvCxnSpPr>
          <p:cNvPr id="31" name="Straight Connector 30">
            <a:extLst>
              <a:ext uri="{FF2B5EF4-FFF2-40B4-BE49-F238E27FC236}">
                <a16:creationId xmlns:a16="http://schemas.microsoft.com/office/drawing/2014/main" xmlns="" id="{A91F76CB-2FE9-47CD-82CC-D25F2511E61B}"/>
              </a:ext>
            </a:extLst>
          </p:cNvPr>
          <p:cNvCxnSpPr/>
          <p:nvPr/>
        </p:nvCxnSpPr>
        <p:spPr>
          <a:xfrm flipH="1">
            <a:off x="4430910" y="5734208"/>
            <a:ext cx="1440000" cy="1588"/>
          </a:xfrm>
          <a:prstGeom prst="line">
            <a:avLst/>
          </a:prstGeom>
          <a:ln w="28575">
            <a:solidFill>
              <a:srgbClr val="FF6699"/>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5D5EAFF9-EF23-425E-9608-53A30906F2B6}"/>
              </a:ext>
            </a:extLst>
          </p:cNvPr>
          <p:cNvGrpSpPr/>
          <p:nvPr/>
        </p:nvGrpSpPr>
        <p:grpSpPr>
          <a:xfrm>
            <a:off x="7894074" y="3166088"/>
            <a:ext cx="3698875" cy="3351066"/>
            <a:chOff x="7971739" y="3141861"/>
            <a:chExt cx="3698875" cy="3351066"/>
          </a:xfrm>
        </p:grpSpPr>
        <p:grpSp>
          <p:nvGrpSpPr>
            <p:cNvPr id="9" name="Group 8">
              <a:extLst>
                <a:ext uri="{FF2B5EF4-FFF2-40B4-BE49-F238E27FC236}">
                  <a16:creationId xmlns:a16="http://schemas.microsoft.com/office/drawing/2014/main" xmlns="" id="{9BC29AAF-84BC-41B8-BE8C-47A9F9A2E852}"/>
                </a:ext>
              </a:extLst>
            </p:cNvPr>
            <p:cNvGrpSpPr/>
            <p:nvPr/>
          </p:nvGrpSpPr>
          <p:grpSpPr>
            <a:xfrm>
              <a:off x="7971739" y="3141861"/>
              <a:ext cx="3698875" cy="3351066"/>
              <a:chOff x="7971739" y="3141861"/>
              <a:chExt cx="3698875" cy="3351066"/>
            </a:xfrm>
          </p:grpSpPr>
          <p:pic>
            <p:nvPicPr>
              <p:cNvPr id="11268" name="Picture 4" descr="Image result for Female External Genitalia (Vulva)">
                <a:extLst>
                  <a:ext uri="{FF2B5EF4-FFF2-40B4-BE49-F238E27FC236}">
                    <a16:creationId xmlns:a16="http://schemas.microsoft.com/office/drawing/2014/main" xmlns="" id="{1E632DA6-52CA-43C0-A83F-30663849B0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33" t="14669" b="11884"/>
              <a:stretch/>
            </p:blipFill>
            <p:spPr bwMode="auto">
              <a:xfrm>
                <a:off x="7971739" y="3141861"/>
                <a:ext cx="3698875" cy="335106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xmlns="" id="{1B610710-5E3C-424A-9AA9-14440486B951}"/>
                  </a:ext>
                </a:extLst>
              </p:cNvPr>
              <p:cNvSpPr/>
              <p:nvPr/>
            </p:nvSpPr>
            <p:spPr>
              <a:xfrm>
                <a:off x="9466309" y="3291332"/>
                <a:ext cx="792000" cy="2083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7" name="Rectangle 26">
                <a:extLst>
                  <a:ext uri="{FF2B5EF4-FFF2-40B4-BE49-F238E27FC236}">
                    <a16:creationId xmlns:a16="http://schemas.microsoft.com/office/drawing/2014/main" xmlns="" id="{42DED4C8-C178-412C-AF7B-5BF54E55FDEC}"/>
                  </a:ext>
                </a:extLst>
              </p:cNvPr>
              <p:cNvSpPr/>
              <p:nvPr/>
            </p:nvSpPr>
            <p:spPr>
              <a:xfrm>
                <a:off x="10565431" y="4688077"/>
                <a:ext cx="838176" cy="249602"/>
              </a:xfrm>
              <a:prstGeom prst="rect">
                <a:avLst/>
              </a:prstGeom>
              <a:no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9" name="Rectangle 28">
                <a:extLst>
                  <a:ext uri="{FF2B5EF4-FFF2-40B4-BE49-F238E27FC236}">
                    <a16:creationId xmlns:a16="http://schemas.microsoft.com/office/drawing/2014/main" xmlns="" id="{EEED370B-2D96-48EB-81DE-3168651B09DD}"/>
                  </a:ext>
                </a:extLst>
              </p:cNvPr>
              <p:cNvSpPr/>
              <p:nvPr/>
            </p:nvSpPr>
            <p:spPr>
              <a:xfrm>
                <a:off x="10565431" y="4284786"/>
                <a:ext cx="902552" cy="249602"/>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0" name="Rectangle 29">
                <a:extLst>
                  <a:ext uri="{FF2B5EF4-FFF2-40B4-BE49-F238E27FC236}">
                    <a16:creationId xmlns:a16="http://schemas.microsoft.com/office/drawing/2014/main" xmlns="" id="{B8D0B93B-C3E0-4CB8-B2B1-E62207E19F0E}"/>
                  </a:ext>
                </a:extLst>
              </p:cNvPr>
              <p:cNvSpPr/>
              <p:nvPr/>
            </p:nvSpPr>
            <p:spPr>
              <a:xfrm>
                <a:off x="8101630" y="4559789"/>
                <a:ext cx="584319" cy="21957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sp>
          <p:nvSpPr>
            <p:cNvPr id="33" name="TextBox 32">
              <a:extLst>
                <a:ext uri="{FF2B5EF4-FFF2-40B4-BE49-F238E27FC236}">
                  <a16:creationId xmlns:a16="http://schemas.microsoft.com/office/drawing/2014/main" xmlns="" id="{6A9FEBC7-393F-4232-9191-CA1B9C3A1F1E}"/>
                </a:ext>
              </a:extLst>
            </p:cNvPr>
            <p:cNvSpPr txBox="1"/>
            <p:nvPr/>
          </p:nvSpPr>
          <p:spPr>
            <a:xfrm>
              <a:off x="10440601" y="5999583"/>
              <a:ext cx="858047" cy="307777"/>
            </a:xfrm>
            <a:prstGeom prst="rect">
              <a:avLst/>
            </a:prstGeom>
            <a:noFill/>
          </p:spPr>
          <p:txBody>
            <a:bodyPr wrap="square" rtlCol="0">
              <a:spAutoFit/>
            </a:bodyPr>
            <a:lstStyle/>
            <a:p>
              <a:r>
                <a:rPr lang="en-GB" dirty="0">
                  <a:solidFill>
                    <a:schemeClr val="bg1">
                      <a:lumMod val="50000"/>
                    </a:schemeClr>
                  </a:solidFill>
                  <a:latin typeface="+mn-lt"/>
                </a:rPr>
                <a:t>Extra </a:t>
              </a:r>
            </a:p>
          </p:txBody>
        </p:sp>
        <p:sp>
          <p:nvSpPr>
            <p:cNvPr id="34" name="Rectangle 33">
              <a:extLst>
                <a:ext uri="{FF2B5EF4-FFF2-40B4-BE49-F238E27FC236}">
                  <a16:creationId xmlns:a16="http://schemas.microsoft.com/office/drawing/2014/main" xmlns="" id="{81791D8A-1C3E-4C89-A5DD-08BD841F851F}"/>
                </a:ext>
              </a:extLst>
            </p:cNvPr>
            <p:cNvSpPr/>
            <p:nvPr/>
          </p:nvSpPr>
          <p:spPr>
            <a:xfrm>
              <a:off x="8084213" y="4150290"/>
              <a:ext cx="540000" cy="20849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5" name="Rectangle 34">
              <a:extLst>
                <a:ext uri="{FF2B5EF4-FFF2-40B4-BE49-F238E27FC236}">
                  <a16:creationId xmlns:a16="http://schemas.microsoft.com/office/drawing/2014/main" xmlns="" id="{DCDBC455-0FE8-4AE3-901A-1435EC186A34}"/>
                </a:ext>
              </a:extLst>
            </p:cNvPr>
            <p:cNvSpPr/>
            <p:nvPr/>
          </p:nvSpPr>
          <p:spPr>
            <a:xfrm>
              <a:off x="10549582" y="3868300"/>
              <a:ext cx="984342" cy="23091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6" name="Rectangle 35">
              <a:extLst>
                <a:ext uri="{FF2B5EF4-FFF2-40B4-BE49-F238E27FC236}">
                  <a16:creationId xmlns:a16="http://schemas.microsoft.com/office/drawing/2014/main" xmlns="" id="{9CDB9649-7414-4C73-BF15-034E0EE5AC13}"/>
                </a:ext>
              </a:extLst>
            </p:cNvPr>
            <p:cNvSpPr/>
            <p:nvPr/>
          </p:nvSpPr>
          <p:spPr>
            <a:xfrm>
              <a:off x="10569842" y="5418391"/>
              <a:ext cx="984342" cy="249603"/>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grpSp>
        <p:nvGrpSpPr>
          <p:cNvPr id="37" name="Group 36">
            <a:extLst>
              <a:ext uri="{FF2B5EF4-FFF2-40B4-BE49-F238E27FC236}">
                <a16:creationId xmlns:a16="http://schemas.microsoft.com/office/drawing/2014/main" xmlns="" id="{5BEEDA53-65FA-4196-B73A-638D7356D966}"/>
              </a:ext>
            </a:extLst>
          </p:cNvPr>
          <p:cNvGrpSpPr/>
          <p:nvPr/>
        </p:nvGrpSpPr>
        <p:grpSpPr>
          <a:xfrm>
            <a:off x="6629857" y="921102"/>
            <a:ext cx="682625" cy="734036"/>
            <a:chOff x="6597319" y="353560"/>
            <a:chExt cx="682625" cy="734036"/>
          </a:xfrm>
        </p:grpSpPr>
        <p:pic>
          <p:nvPicPr>
            <p:cNvPr id="38" name="Picture 2" descr="Image result for youtube">
              <a:hlinkClick r:id="rId4"/>
              <a:extLst>
                <a:ext uri="{FF2B5EF4-FFF2-40B4-BE49-F238E27FC236}">
                  <a16:creationId xmlns:a16="http://schemas.microsoft.com/office/drawing/2014/main" xmlns="" id="{DC1C4344-B06F-49E7-8BE0-C0A7CA3DF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E733F7C1-E35F-46A3-AC4F-81941F86AE5B}"/>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04:24</a:t>
              </a:r>
              <a:endParaRPr lang="en-GB" dirty="0">
                <a:solidFill>
                  <a:schemeClr val="accent6">
                    <a:lumMod val="75000"/>
                  </a:schemeClr>
                </a:solidFill>
                <a:latin typeface="+mn-lt"/>
              </a:endParaRPr>
            </a:p>
          </p:txBody>
        </p:sp>
      </p:grpSp>
    </p:spTree>
    <p:extLst>
      <p:ext uri="{BB962C8B-B14F-4D97-AF65-F5344CB8AC3E}">
        <p14:creationId xmlns:p14="http://schemas.microsoft.com/office/powerpoint/2010/main" val="2725616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5B3C24D-0D11-4E03-AD4E-28DBB96A9B30}"/>
              </a:ext>
            </a:extLst>
          </p:cNvPr>
          <p:cNvPicPr>
            <a:picLocks noChangeAspect="1"/>
          </p:cNvPicPr>
          <p:nvPr/>
        </p:nvPicPr>
        <p:blipFill rotWithShape="1">
          <a:blip r:embed="rId2">
            <a:extLst>
              <a:ext uri="{28A0092B-C50C-407E-A947-70E740481C1C}">
                <a14:useLocalDpi xmlns:a14="http://schemas.microsoft.com/office/drawing/2010/main" val="0"/>
              </a:ext>
            </a:extLst>
          </a:blip>
          <a:srcRect l="961" t="35905" r="1726" b="1362"/>
          <a:stretch/>
        </p:blipFill>
        <p:spPr>
          <a:xfrm>
            <a:off x="8554296" y="1155032"/>
            <a:ext cx="3479801" cy="4555811"/>
          </a:xfrm>
          <a:prstGeom prst="rect">
            <a:avLst/>
          </a:prstGeom>
        </p:spPr>
      </p:pic>
      <p:sp>
        <p:nvSpPr>
          <p:cNvPr id="8" name="TextBox 7">
            <a:extLst>
              <a:ext uri="{FF2B5EF4-FFF2-40B4-BE49-F238E27FC236}">
                <a16:creationId xmlns:a16="http://schemas.microsoft.com/office/drawing/2014/main" xmlns="" id="{1CCE525F-C243-4676-A694-A5B7EBC30533}"/>
              </a:ext>
            </a:extLst>
          </p:cNvPr>
          <p:cNvSpPr txBox="1"/>
          <p:nvPr/>
        </p:nvSpPr>
        <p:spPr>
          <a:xfrm>
            <a:off x="216664" y="646724"/>
            <a:ext cx="4519723" cy="6001643"/>
          </a:xfrm>
          <a:prstGeom prst="rect">
            <a:avLst/>
          </a:prstGeom>
          <a:noFill/>
        </p:spPr>
        <p:txBody>
          <a:bodyPr wrap="square" rtlCol="0">
            <a:spAutoFit/>
          </a:bodyPr>
          <a:lstStyle/>
          <a:p>
            <a:r>
              <a:rPr lang="en-GB" sz="1600" dirty="0">
                <a:solidFill>
                  <a:schemeClr val="bg1">
                    <a:lumMod val="50000"/>
                  </a:schemeClr>
                </a:solidFill>
                <a:latin typeface="+mn-lt"/>
              </a:rPr>
              <a:t>There are many layers in the urogenital triangle</a:t>
            </a:r>
          </a:p>
          <a:p>
            <a:r>
              <a:rPr lang="en-GB" sz="1600" dirty="0">
                <a:solidFill>
                  <a:schemeClr val="bg1">
                    <a:lumMod val="50000"/>
                  </a:schemeClr>
                </a:solidFill>
                <a:latin typeface="+mn-lt"/>
              </a:rPr>
              <a:t>The first component is the </a:t>
            </a:r>
            <a:r>
              <a:rPr lang="en-GB" sz="1600" b="1" dirty="0">
                <a:solidFill>
                  <a:schemeClr val="bg1">
                    <a:lumMod val="50000"/>
                  </a:schemeClr>
                </a:solidFill>
                <a:latin typeface="+mn-lt"/>
              </a:rPr>
              <a:t>urogenital diaphragm </a:t>
            </a:r>
            <a:r>
              <a:rPr lang="en-GB" sz="1600" dirty="0">
                <a:solidFill>
                  <a:schemeClr val="bg1">
                    <a:lumMod val="50000"/>
                  </a:schemeClr>
                </a:solidFill>
                <a:latin typeface="+mn-lt"/>
              </a:rPr>
              <a:t>which is composed of: </a:t>
            </a:r>
          </a:p>
          <a:p>
            <a:pPr marL="342900" indent="-342900">
              <a:buFont typeface="+mj-lt"/>
              <a:buAutoNum type="arabicPeriod"/>
            </a:pPr>
            <a:r>
              <a:rPr lang="en-GB" sz="1600" dirty="0">
                <a:solidFill>
                  <a:schemeClr val="bg1">
                    <a:lumMod val="50000"/>
                  </a:schemeClr>
                </a:solidFill>
                <a:latin typeface="+mn-lt"/>
              </a:rPr>
              <a:t>Superior layer of fascia of urogenital diaphragm</a:t>
            </a:r>
          </a:p>
          <a:p>
            <a:pPr marL="342900" indent="-342900">
              <a:buFont typeface="+mj-lt"/>
              <a:buAutoNum type="arabicPeriod"/>
            </a:pPr>
            <a:r>
              <a:rPr lang="en-GB" sz="1600" dirty="0">
                <a:solidFill>
                  <a:schemeClr val="bg1">
                    <a:lumMod val="50000"/>
                  </a:schemeClr>
                </a:solidFill>
                <a:latin typeface="+mn-lt"/>
              </a:rPr>
              <a:t>Deep transvers muscle + sphincter urethrae</a:t>
            </a:r>
          </a:p>
          <a:p>
            <a:pPr marL="342900" indent="-342900">
              <a:buFont typeface="+mj-lt"/>
              <a:buAutoNum type="arabicPeriod"/>
            </a:pPr>
            <a:r>
              <a:rPr lang="en-GB" sz="1600" dirty="0">
                <a:solidFill>
                  <a:schemeClr val="bg1">
                    <a:lumMod val="50000"/>
                  </a:schemeClr>
                </a:solidFill>
                <a:latin typeface="+mn-lt"/>
              </a:rPr>
              <a:t>Inferior layer of fascia of urogenital diaphragm: this layer is also called </a:t>
            </a:r>
            <a:r>
              <a:rPr lang="en-GB" sz="1600" b="1" dirty="0">
                <a:solidFill>
                  <a:schemeClr val="bg1">
                    <a:lumMod val="50000"/>
                  </a:schemeClr>
                </a:solidFill>
                <a:latin typeface="+mn-lt"/>
              </a:rPr>
              <a:t>perineal membrane</a:t>
            </a:r>
            <a:r>
              <a:rPr lang="en-GB" sz="1600" dirty="0">
                <a:solidFill>
                  <a:schemeClr val="bg1">
                    <a:lumMod val="50000"/>
                  </a:schemeClr>
                </a:solidFill>
                <a:latin typeface="+mn-lt"/>
              </a:rPr>
              <a:t>.</a:t>
            </a:r>
          </a:p>
          <a:p>
            <a:endParaRPr lang="en-GB" sz="1600" dirty="0">
              <a:solidFill>
                <a:schemeClr val="bg1">
                  <a:lumMod val="50000"/>
                </a:schemeClr>
              </a:solidFill>
              <a:latin typeface="+mn-lt"/>
            </a:endParaRPr>
          </a:p>
          <a:p>
            <a:r>
              <a:rPr lang="en-GB" sz="1600" dirty="0">
                <a:solidFill>
                  <a:schemeClr val="bg1">
                    <a:lumMod val="50000"/>
                  </a:schemeClr>
                </a:solidFill>
                <a:latin typeface="+mn-lt"/>
              </a:rPr>
              <a:t>The urogenital triangle extends downwards until the </a:t>
            </a:r>
            <a:r>
              <a:rPr lang="en-GB" sz="1600" b="1" dirty="0">
                <a:solidFill>
                  <a:schemeClr val="bg1">
                    <a:lumMod val="50000"/>
                  </a:schemeClr>
                </a:solidFill>
                <a:latin typeface="+mn-lt"/>
              </a:rPr>
              <a:t>skin</a:t>
            </a:r>
            <a:r>
              <a:rPr lang="en-GB" sz="1600" dirty="0">
                <a:solidFill>
                  <a:schemeClr val="bg1">
                    <a:lumMod val="50000"/>
                  </a:schemeClr>
                </a:solidFill>
                <a:latin typeface="+mn-lt"/>
              </a:rPr>
              <a:t>. Below the skin we have the </a:t>
            </a:r>
            <a:r>
              <a:rPr lang="en-GB" sz="1600" b="1" dirty="0">
                <a:solidFill>
                  <a:schemeClr val="bg1">
                    <a:lumMod val="50000"/>
                  </a:schemeClr>
                </a:solidFill>
                <a:latin typeface="+mn-lt"/>
              </a:rPr>
              <a:t>perineal fascia </a:t>
            </a:r>
            <a:r>
              <a:rPr lang="en-GB" sz="1600" dirty="0">
                <a:solidFill>
                  <a:schemeClr val="bg1">
                    <a:lumMod val="50000"/>
                  </a:schemeClr>
                </a:solidFill>
                <a:latin typeface="+mn-lt"/>
              </a:rPr>
              <a:t>which is divided into:</a:t>
            </a:r>
          </a:p>
          <a:p>
            <a:pPr marL="342900" indent="-342900">
              <a:buFont typeface="+mj-lt"/>
              <a:buAutoNum type="arabicPeriod"/>
            </a:pPr>
            <a:r>
              <a:rPr lang="en-GB" sz="1600" dirty="0">
                <a:solidFill>
                  <a:schemeClr val="bg1">
                    <a:lumMod val="50000"/>
                  </a:schemeClr>
                </a:solidFill>
                <a:latin typeface="+mn-lt"/>
              </a:rPr>
              <a:t>Superficial perineal fascia: further divided into deep </a:t>
            </a:r>
            <a:r>
              <a:rPr lang="en-GB" sz="1600" u="sng" dirty="0">
                <a:solidFill>
                  <a:schemeClr val="bg1">
                    <a:lumMod val="50000"/>
                  </a:schemeClr>
                </a:solidFill>
                <a:latin typeface="+mn-lt"/>
              </a:rPr>
              <a:t>membranous</a:t>
            </a:r>
            <a:r>
              <a:rPr lang="en-GB" sz="1600" dirty="0">
                <a:solidFill>
                  <a:schemeClr val="bg1">
                    <a:lumMod val="50000"/>
                  </a:schemeClr>
                </a:solidFill>
                <a:latin typeface="+mn-lt"/>
              </a:rPr>
              <a:t> layer and                   superficial </a:t>
            </a:r>
            <a:r>
              <a:rPr lang="en-GB" sz="1600" u="sng" dirty="0">
                <a:solidFill>
                  <a:schemeClr val="bg1">
                    <a:lumMod val="50000"/>
                  </a:schemeClr>
                </a:solidFill>
                <a:latin typeface="+mn-lt"/>
              </a:rPr>
              <a:t>fatty</a:t>
            </a:r>
            <a:r>
              <a:rPr lang="en-GB" sz="1600" dirty="0">
                <a:solidFill>
                  <a:schemeClr val="bg1">
                    <a:lumMod val="50000"/>
                  </a:schemeClr>
                </a:solidFill>
                <a:latin typeface="+mn-lt"/>
              </a:rPr>
              <a:t> layer .</a:t>
            </a:r>
          </a:p>
          <a:p>
            <a:pPr marL="342900" indent="-342900">
              <a:buFont typeface="+mj-lt"/>
              <a:buAutoNum type="arabicPeriod"/>
            </a:pPr>
            <a:r>
              <a:rPr lang="en-GB" sz="1600" dirty="0">
                <a:solidFill>
                  <a:schemeClr val="bg1">
                    <a:lumMod val="50000"/>
                  </a:schemeClr>
                </a:solidFill>
                <a:latin typeface="+mn-lt"/>
              </a:rPr>
              <a:t>Deep perineal fascia </a:t>
            </a:r>
          </a:p>
          <a:p>
            <a:r>
              <a:rPr lang="en-GB" sz="1600" dirty="0">
                <a:solidFill>
                  <a:schemeClr val="bg1">
                    <a:lumMod val="50000"/>
                  </a:schemeClr>
                </a:solidFill>
                <a:latin typeface="+mn-lt"/>
              </a:rPr>
              <a:t>NOTE: Remember that the superficial layer is the one closer to the skin.</a:t>
            </a:r>
          </a:p>
          <a:p>
            <a:endParaRPr lang="en-GB" sz="1600" dirty="0">
              <a:solidFill>
                <a:schemeClr val="bg1">
                  <a:lumMod val="50000"/>
                </a:schemeClr>
              </a:solidFill>
              <a:latin typeface="+mn-lt"/>
            </a:endParaRPr>
          </a:p>
          <a:p>
            <a:r>
              <a:rPr lang="en-GB" sz="1600" dirty="0">
                <a:solidFill>
                  <a:schemeClr val="bg1">
                    <a:lumMod val="50000"/>
                  </a:schemeClr>
                </a:solidFill>
                <a:latin typeface="+mn-lt"/>
              </a:rPr>
              <a:t>Next we have the pouches which are above and below the perineal membrane:</a:t>
            </a:r>
          </a:p>
          <a:p>
            <a:r>
              <a:rPr lang="en-GB" sz="1600" dirty="0">
                <a:solidFill>
                  <a:schemeClr val="bg1">
                    <a:lumMod val="50000"/>
                  </a:schemeClr>
                </a:solidFill>
                <a:latin typeface="+mn-lt"/>
              </a:rPr>
              <a:t>The </a:t>
            </a:r>
            <a:r>
              <a:rPr lang="en-GB" sz="1600" dirty="0">
                <a:solidFill>
                  <a:srgbClr val="0070C0"/>
                </a:solidFill>
                <a:latin typeface="+mn-lt"/>
              </a:rPr>
              <a:t>deep pouch </a:t>
            </a:r>
            <a:r>
              <a:rPr lang="en-GB" sz="1600" dirty="0">
                <a:solidFill>
                  <a:schemeClr val="bg1">
                    <a:lumMod val="50000"/>
                  </a:schemeClr>
                </a:solidFill>
                <a:latin typeface="+mn-lt"/>
              </a:rPr>
              <a:t>is basically the same as the urogenital diaphragm (above perineal membrane).</a:t>
            </a:r>
          </a:p>
          <a:p>
            <a:r>
              <a:rPr lang="en-GB" sz="1600" dirty="0">
                <a:solidFill>
                  <a:schemeClr val="bg1">
                    <a:lumMod val="50000"/>
                  </a:schemeClr>
                </a:solidFill>
                <a:latin typeface="+mn-lt"/>
              </a:rPr>
              <a:t>The </a:t>
            </a:r>
            <a:r>
              <a:rPr lang="en-GB" sz="1600" dirty="0">
                <a:solidFill>
                  <a:srgbClr val="7030A0"/>
                </a:solidFill>
                <a:latin typeface="+mn-lt"/>
              </a:rPr>
              <a:t>superficial pouch </a:t>
            </a:r>
            <a:r>
              <a:rPr lang="en-GB" sz="1600" dirty="0">
                <a:solidFill>
                  <a:schemeClr val="bg1">
                    <a:lumMod val="50000"/>
                  </a:schemeClr>
                </a:solidFill>
                <a:latin typeface="+mn-lt"/>
              </a:rPr>
              <a:t>extends below the perineal membrane to the deep membranous layer.</a:t>
            </a:r>
          </a:p>
        </p:txBody>
      </p:sp>
      <p:grpSp>
        <p:nvGrpSpPr>
          <p:cNvPr id="12" name="Group 11">
            <a:extLst>
              <a:ext uri="{FF2B5EF4-FFF2-40B4-BE49-F238E27FC236}">
                <a16:creationId xmlns:a16="http://schemas.microsoft.com/office/drawing/2014/main" xmlns="" id="{CF9DFB0E-1DFB-457C-BEE0-7C89339407CA}"/>
              </a:ext>
            </a:extLst>
          </p:cNvPr>
          <p:cNvGrpSpPr/>
          <p:nvPr/>
        </p:nvGrpSpPr>
        <p:grpSpPr>
          <a:xfrm>
            <a:off x="5074496" y="4044939"/>
            <a:ext cx="3479800" cy="779715"/>
            <a:chOff x="939800" y="4084940"/>
            <a:chExt cx="2870200" cy="1154477"/>
          </a:xfrm>
        </p:grpSpPr>
        <p:sp>
          <p:nvSpPr>
            <p:cNvPr id="9" name="Rectangle 8">
              <a:extLst>
                <a:ext uri="{FF2B5EF4-FFF2-40B4-BE49-F238E27FC236}">
                  <a16:creationId xmlns:a16="http://schemas.microsoft.com/office/drawing/2014/main" xmlns="" id="{463925D3-D7B6-488F-813A-E3745F1EDA38}"/>
                </a:ext>
              </a:extLst>
            </p:cNvPr>
            <p:cNvSpPr/>
            <p:nvPr/>
          </p:nvSpPr>
          <p:spPr>
            <a:xfrm>
              <a:off x="939800" y="4084940"/>
              <a:ext cx="2870200" cy="34916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Superficial fascia: deep membranous layer</a:t>
              </a:r>
            </a:p>
          </p:txBody>
        </p:sp>
        <p:sp>
          <p:nvSpPr>
            <p:cNvPr id="10" name="Rectangle 9">
              <a:extLst>
                <a:ext uri="{FF2B5EF4-FFF2-40B4-BE49-F238E27FC236}">
                  <a16:creationId xmlns:a16="http://schemas.microsoft.com/office/drawing/2014/main" xmlns="" id="{3FFD1B5F-4365-468E-9F28-35AFFF345CCE}"/>
                </a:ext>
              </a:extLst>
            </p:cNvPr>
            <p:cNvSpPr/>
            <p:nvPr/>
          </p:nvSpPr>
          <p:spPr>
            <a:xfrm>
              <a:off x="939800" y="4484569"/>
              <a:ext cx="2870200" cy="426425"/>
            </a:xfrm>
            <a:prstGeom prst="rect">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Superficial fascia: superficial fatty layer</a:t>
              </a:r>
            </a:p>
          </p:txBody>
        </p:sp>
        <p:sp>
          <p:nvSpPr>
            <p:cNvPr id="11" name="Rectangle 10">
              <a:extLst>
                <a:ext uri="{FF2B5EF4-FFF2-40B4-BE49-F238E27FC236}">
                  <a16:creationId xmlns:a16="http://schemas.microsoft.com/office/drawing/2014/main" xmlns="" id="{09CB7A63-4B9D-47DD-AA8B-2CC77ACE7017}"/>
                </a:ext>
              </a:extLst>
            </p:cNvPr>
            <p:cNvSpPr/>
            <p:nvPr/>
          </p:nvSpPr>
          <p:spPr>
            <a:xfrm>
              <a:off x="939800" y="4964388"/>
              <a:ext cx="2870200" cy="275029"/>
            </a:xfrm>
            <a:prstGeom prst="rect">
              <a:avLst/>
            </a:prstGeom>
            <a:solidFill>
              <a:srgbClr val="FED16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Skin </a:t>
              </a:r>
            </a:p>
          </p:txBody>
        </p:sp>
      </p:grpSp>
      <p:grpSp>
        <p:nvGrpSpPr>
          <p:cNvPr id="13" name="Group 12">
            <a:extLst>
              <a:ext uri="{FF2B5EF4-FFF2-40B4-BE49-F238E27FC236}">
                <a16:creationId xmlns:a16="http://schemas.microsoft.com/office/drawing/2014/main" xmlns="" id="{67E17BD1-0B7B-4950-9791-19A9F1FD8997}"/>
              </a:ext>
            </a:extLst>
          </p:cNvPr>
          <p:cNvGrpSpPr/>
          <p:nvPr/>
        </p:nvGrpSpPr>
        <p:grpSpPr>
          <a:xfrm>
            <a:off x="4975164" y="1658300"/>
            <a:ext cx="3479800" cy="832254"/>
            <a:chOff x="939800" y="4330700"/>
            <a:chExt cx="2870200" cy="804880"/>
          </a:xfrm>
        </p:grpSpPr>
        <p:sp>
          <p:nvSpPr>
            <p:cNvPr id="14" name="Rectangle 13">
              <a:extLst>
                <a:ext uri="{FF2B5EF4-FFF2-40B4-BE49-F238E27FC236}">
                  <a16:creationId xmlns:a16="http://schemas.microsoft.com/office/drawing/2014/main" xmlns="" id="{3156082D-7C06-41F7-B08E-4CE9689E3CA3}"/>
                </a:ext>
              </a:extLst>
            </p:cNvPr>
            <p:cNvSpPr/>
            <p:nvPr/>
          </p:nvSpPr>
          <p:spPr>
            <a:xfrm>
              <a:off x="939800" y="4330700"/>
              <a:ext cx="2870200" cy="241300"/>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Superior layer of fascia of urogenital diaphragm</a:t>
              </a:r>
            </a:p>
          </p:txBody>
        </p:sp>
        <p:sp>
          <p:nvSpPr>
            <p:cNvPr id="15" name="Rectangle 14">
              <a:extLst>
                <a:ext uri="{FF2B5EF4-FFF2-40B4-BE49-F238E27FC236}">
                  <a16:creationId xmlns:a16="http://schemas.microsoft.com/office/drawing/2014/main" xmlns="" id="{E7109035-9167-40F9-96F7-64BCB7A468EF}"/>
                </a:ext>
              </a:extLst>
            </p:cNvPr>
            <p:cNvSpPr/>
            <p:nvPr/>
          </p:nvSpPr>
          <p:spPr>
            <a:xfrm>
              <a:off x="939800" y="4610442"/>
              <a:ext cx="2870200" cy="241300"/>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Muscles (deep transverse &amp; sphincter diaphragm)</a:t>
              </a:r>
            </a:p>
          </p:txBody>
        </p:sp>
        <p:sp>
          <p:nvSpPr>
            <p:cNvPr id="16" name="Rectangle 15">
              <a:extLst>
                <a:ext uri="{FF2B5EF4-FFF2-40B4-BE49-F238E27FC236}">
                  <a16:creationId xmlns:a16="http://schemas.microsoft.com/office/drawing/2014/main" xmlns="" id="{2C549D27-5000-4AFA-8205-A42A724C73A1}"/>
                </a:ext>
              </a:extLst>
            </p:cNvPr>
            <p:cNvSpPr/>
            <p:nvPr/>
          </p:nvSpPr>
          <p:spPr>
            <a:xfrm>
              <a:off x="939800" y="4894280"/>
              <a:ext cx="2870200" cy="2413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perineal membrane</a:t>
              </a:r>
            </a:p>
          </p:txBody>
        </p:sp>
      </p:grpSp>
      <p:cxnSp>
        <p:nvCxnSpPr>
          <p:cNvPr id="22" name="Straight Arrow Connector 21">
            <a:extLst>
              <a:ext uri="{FF2B5EF4-FFF2-40B4-BE49-F238E27FC236}">
                <a16:creationId xmlns:a16="http://schemas.microsoft.com/office/drawing/2014/main" xmlns="" id="{4A741E81-8CC8-4FFF-8822-E9305BE59C4A}"/>
              </a:ext>
            </a:extLst>
          </p:cNvPr>
          <p:cNvCxnSpPr>
            <a:cxnSpLocks/>
            <a:endCxn id="14" idx="1"/>
          </p:cNvCxnSpPr>
          <p:nvPr/>
        </p:nvCxnSpPr>
        <p:spPr>
          <a:xfrm>
            <a:off x="4513006" y="1594960"/>
            <a:ext cx="462158" cy="18809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F72355A7-CBFA-4CF9-B007-B41DA6F1D231}"/>
              </a:ext>
            </a:extLst>
          </p:cNvPr>
          <p:cNvCxnSpPr>
            <a:cxnSpLocks/>
          </p:cNvCxnSpPr>
          <p:nvPr/>
        </p:nvCxnSpPr>
        <p:spPr>
          <a:xfrm>
            <a:off x="8465068" y="1814336"/>
            <a:ext cx="1239780" cy="109249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D1D7B8B6-53B5-49D4-A8BD-18BADFE953D5}"/>
              </a:ext>
            </a:extLst>
          </p:cNvPr>
          <p:cNvCxnSpPr>
            <a:cxnSpLocks/>
            <a:endCxn id="15" idx="1"/>
          </p:cNvCxnSpPr>
          <p:nvPr/>
        </p:nvCxnSpPr>
        <p:spPr>
          <a:xfrm>
            <a:off x="4229915" y="1852932"/>
            <a:ext cx="745249" cy="219378"/>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BEE02EEA-3788-4263-8ACD-5033D591B62F}"/>
              </a:ext>
            </a:extLst>
          </p:cNvPr>
          <p:cNvCxnSpPr>
            <a:cxnSpLocks/>
          </p:cNvCxnSpPr>
          <p:nvPr/>
        </p:nvCxnSpPr>
        <p:spPr>
          <a:xfrm>
            <a:off x="8403409" y="2072307"/>
            <a:ext cx="1385484" cy="105889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AD72FA7F-3F88-4073-A539-1BEA9082733A}"/>
              </a:ext>
            </a:extLst>
          </p:cNvPr>
          <p:cNvCxnSpPr>
            <a:cxnSpLocks/>
            <a:endCxn id="16" idx="1"/>
          </p:cNvCxnSpPr>
          <p:nvPr/>
        </p:nvCxnSpPr>
        <p:spPr>
          <a:xfrm>
            <a:off x="4234485" y="2302459"/>
            <a:ext cx="740679" cy="63342"/>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F997ACE-9762-4160-A45B-1A1319134DB8}"/>
              </a:ext>
            </a:extLst>
          </p:cNvPr>
          <p:cNvCxnSpPr>
            <a:cxnSpLocks/>
          </p:cNvCxnSpPr>
          <p:nvPr/>
        </p:nvCxnSpPr>
        <p:spPr>
          <a:xfrm>
            <a:off x="8427273" y="2330278"/>
            <a:ext cx="1409348" cy="976591"/>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54E3792F-09BA-4E8C-A3A6-6967627D0BCD}"/>
              </a:ext>
            </a:extLst>
          </p:cNvPr>
          <p:cNvCxnSpPr>
            <a:cxnSpLocks/>
            <a:endCxn id="9" idx="1"/>
          </p:cNvCxnSpPr>
          <p:nvPr/>
        </p:nvCxnSpPr>
        <p:spPr>
          <a:xfrm>
            <a:off x="3027872" y="3790651"/>
            <a:ext cx="2046624" cy="372197"/>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5312845D-3F2D-4250-86A1-AAF9C160FF66}"/>
              </a:ext>
            </a:extLst>
          </p:cNvPr>
          <p:cNvCxnSpPr>
            <a:cxnSpLocks/>
            <a:endCxn id="10" idx="1"/>
          </p:cNvCxnSpPr>
          <p:nvPr/>
        </p:nvCxnSpPr>
        <p:spPr>
          <a:xfrm>
            <a:off x="2355379" y="4023317"/>
            <a:ext cx="2719117" cy="435526"/>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619A8649-6167-43D0-A771-9506C68528BD}"/>
              </a:ext>
            </a:extLst>
          </p:cNvPr>
          <p:cNvCxnSpPr>
            <a:cxnSpLocks/>
          </p:cNvCxnSpPr>
          <p:nvPr/>
        </p:nvCxnSpPr>
        <p:spPr>
          <a:xfrm flipV="1">
            <a:off x="8539200" y="4134781"/>
            <a:ext cx="1297421" cy="324061"/>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2D1274A8-E256-4084-B60C-5D9CA4C65CFE}"/>
              </a:ext>
            </a:extLst>
          </p:cNvPr>
          <p:cNvCxnSpPr>
            <a:cxnSpLocks/>
          </p:cNvCxnSpPr>
          <p:nvPr/>
        </p:nvCxnSpPr>
        <p:spPr>
          <a:xfrm flipV="1">
            <a:off x="8570616" y="3821485"/>
            <a:ext cx="1064272" cy="349323"/>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E4FAAD52-9811-4EAE-8823-5B1351257EC6}"/>
              </a:ext>
            </a:extLst>
          </p:cNvPr>
          <p:cNvCxnSpPr/>
          <p:nvPr/>
        </p:nvCxnSpPr>
        <p:spPr>
          <a:xfrm>
            <a:off x="6083300" y="2570389"/>
            <a:ext cx="0" cy="141105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057E3393-F4C6-46A7-A705-507BA2F22EC9}"/>
              </a:ext>
            </a:extLst>
          </p:cNvPr>
          <p:cNvSpPr txBox="1"/>
          <p:nvPr/>
        </p:nvSpPr>
        <p:spPr>
          <a:xfrm>
            <a:off x="6053817" y="3089444"/>
            <a:ext cx="1443024" cy="307777"/>
          </a:xfrm>
          <a:prstGeom prst="rect">
            <a:avLst/>
          </a:prstGeom>
          <a:noFill/>
        </p:spPr>
        <p:txBody>
          <a:bodyPr wrap="none" rtlCol="0">
            <a:spAutoFit/>
          </a:bodyPr>
          <a:lstStyle/>
          <a:p>
            <a:r>
              <a:rPr lang="en-GB" dirty="0">
                <a:solidFill>
                  <a:srgbClr val="7030A0"/>
                </a:solidFill>
                <a:latin typeface="+mn-lt"/>
              </a:rPr>
              <a:t>Superficial pouch</a:t>
            </a:r>
          </a:p>
        </p:txBody>
      </p:sp>
      <p:cxnSp>
        <p:nvCxnSpPr>
          <p:cNvPr id="54" name="Straight Arrow Connector 53">
            <a:extLst>
              <a:ext uri="{FF2B5EF4-FFF2-40B4-BE49-F238E27FC236}">
                <a16:creationId xmlns:a16="http://schemas.microsoft.com/office/drawing/2014/main" xmlns="" id="{3EAE571A-DDD0-41F3-826C-FEDF0AEACF2E}"/>
              </a:ext>
            </a:extLst>
          </p:cNvPr>
          <p:cNvCxnSpPr>
            <a:cxnSpLocks/>
          </p:cNvCxnSpPr>
          <p:nvPr/>
        </p:nvCxnSpPr>
        <p:spPr>
          <a:xfrm>
            <a:off x="10452100" y="3397031"/>
            <a:ext cx="0" cy="599115"/>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09790482-C183-4A82-B61D-9FF8626E7AD5}"/>
              </a:ext>
            </a:extLst>
          </p:cNvPr>
          <p:cNvCxnSpPr>
            <a:cxnSpLocks/>
          </p:cNvCxnSpPr>
          <p:nvPr/>
        </p:nvCxnSpPr>
        <p:spPr>
          <a:xfrm>
            <a:off x="10536766" y="2976356"/>
            <a:ext cx="0" cy="420675"/>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AD5E0F57-0BC0-4FCB-B706-90042D543576}"/>
              </a:ext>
            </a:extLst>
          </p:cNvPr>
          <p:cNvCxnSpPr>
            <a:cxnSpLocks/>
          </p:cNvCxnSpPr>
          <p:nvPr/>
        </p:nvCxnSpPr>
        <p:spPr>
          <a:xfrm>
            <a:off x="5099896" y="1665694"/>
            <a:ext cx="0" cy="81216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385DC632-4BCA-420D-83BC-8E6B6DB12BF3}"/>
              </a:ext>
            </a:extLst>
          </p:cNvPr>
          <p:cNvSpPr txBox="1"/>
          <p:nvPr/>
        </p:nvSpPr>
        <p:spPr>
          <a:xfrm>
            <a:off x="4965060" y="1375271"/>
            <a:ext cx="1063112" cy="307777"/>
          </a:xfrm>
          <a:prstGeom prst="rect">
            <a:avLst/>
          </a:prstGeom>
          <a:noFill/>
        </p:spPr>
        <p:txBody>
          <a:bodyPr wrap="none" rtlCol="0">
            <a:spAutoFit/>
          </a:bodyPr>
          <a:lstStyle/>
          <a:p>
            <a:r>
              <a:rPr lang="en-GB" dirty="0">
                <a:solidFill>
                  <a:srgbClr val="0070C0"/>
                </a:solidFill>
                <a:latin typeface="+mn-lt"/>
              </a:rPr>
              <a:t>Deep pouch</a:t>
            </a:r>
          </a:p>
        </p:txBody>
      </p:sp>
      <p:sp>
        <p:nvSpPr>
          <p:cNvPr id="63" name="Title 62">
            <a:extLst>
              <a:ext uri="{FF2B5EF4-FFF2-40B4-BE49-F238E27FC236}">
                <a16:creationId xmlns:a16="http://schemas.microsoft.com/office/drawing/2014/main" xmlns="" id="{654AF513-4876-4D26-B115-15C598A3B982}"/>
              </a:ext>
            </a:extLst>
          </p:cNvPr>
          <p:cNvSpPr>
            <a:spLocks noGrp="1"/>
          </p:cNvSpPr>
          <p:nvPr>
            <p:ph type="title"/>
          </p:nvPr>
        </p:nvSpPr>
        <p:spPr>
          <a:xfrm>
            <a:off x="838200" y="161925"/>
            <a:ext cx="10515600" cy="726407"/>
          </a:xfrm>
        </p:spPr>
        <p:txBody>
          <a:bodyPr>
            <a:normAutofit/>
          </a:bodyPr>
          <a:lstStyle/>
          <a:p>
            <a:pPr algn="ctr"/>
            <a:r>
              <a:rPr lang="en-GB" sz="2800" b="1" i="1" dirty="0">
                <a:solidFill>
                  <a:schemeClr val="bg1">
                    <a:lumMod val="50000"/>
                  </a:schemeClr>
                </a:solidFill>
              </a:rPr>
              <a:t>Extra Explanation</a:t>
            </a:r>
          </a:p>
        </p:txBody>
      </p:sp>
    </p:spTree>
    <p:extLst>
      <p:ext uri="{BB962C8B-B14F-4D97-AF65-F5344CB8AC3E}">
        <p14:creationId xmlns:p14="http://schemas.microsoft.com/office/powerpoint/2010/main" val="207516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E61308A-1820-49B1-AA4A-584AB047B82E}"/>
              </a:ext>
            </a:extLst>
          </p:cNvPr>
          <p:cNvGrpSpPr/>
          <p:nvPr/>
        </p:nvGrpSpPr>
        <p:grpSpPr>
          <a:xfrm>
            <a:off x="6238675" y="3663859"/>
            <a:ext cx="3188016" cy="2320136"/>
            <a:chOff x="2483001" y="1634447"/>
            <a:chExt cx="3392398" cy="2320136"/>
          </a:xfrm>
        </p:grpSpPr>
        <p:pic>
          <p:nvPicPr>
            <p:cNvPr id="9218" name="Picture 2" descr="Image result for Sphincter urethrae and the deep transverse perineal muscles">
              <a:extLst>
                <a:ext uri="{FF2B5EF4-FFF2-40B4-BE49-F238E27FC236}">
                  <a16:creationId xmlns:a16="http://schemas.microsoft.com/office/drawing/2014/main" xmlns="" id="{E1C37698-AD16-4DC6-AF61-DA7C04821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594" t="21928"/>
            <a:stretch/>
          </p:blipFill>
          <p:spPr bwMode="auto">
            <a:xfrm>
              <a:off x="2483001" y="1634447"/>
              <a:ext cx="3392398" cy="2320136"/>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xmlns="" id="{155222CF-1ABA-4902-A4C9-CE37342E48F9}"/>
                </a:ext>
              </a:extLst>
            </p:cNvPr>
            <p:cNvSpPr/>
            <p:nvPr/>
          </p:nvSpPr>
          <p:spPr>
            <a:xfrm>
              <a:off x="2483001" y="1704740"/>
              <a:ext cx="659051" cy="3818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89BF4E7E-F289-48F8-9AB9-F26048FFB17F}"/>
                </a:ext>
              </a:extLst>
            </p:cNvPr>
            <p:cNvSpPr/>
            <p:nvPr/>
          </p:nvSpPr>
          <p:spPr>
            <a:xfrm>
              <a:off x="2483001" y="2546631"/>
              <a:ext cx="736965" cy="504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 name="Content Placeholder 2"/>
          <p:cNvSpPr>
            <a:spLocks noGrp="1"/>
          </p:cNvSpPr>
          <p:nvPr>
            <p:ph idx="1"/>
          </p:nvPr>
        </p:nvSpPr>
        <p:spPr>
          <a:xfrm>
            <a:off x="838200" y="1906057"/>
            <a:ext cx="5381445" cy="4351338"/>
          </a:xfrm>
        </p:spPr>
        <p:txBody>
          <a:bodyPr>
            <a:normAutofit fontScale="85000" lnSpcReduction="20000"/>
          </a:bodyPr>
          <a:lstStyle/>
          <a:p>
            <a:pPr>
              <a:lnSpc>
                <a:spcPct val="150000"/>
              </a:lnSpc>
            </a:pPr>
            <a:r>
              <a:rPr lang="en-US" sz="2000" dirty="0"/>
              <a:t>A triangular </a:t>
            </a:r>
            <a:r>
              <a:rPr lang="en-US" sz="2000" b="1" dirty="0" err="1"/>
              <a:t>musculofascial</a:t>
            </a:r>
            <a:r>
              <a:rPr lang="en-US" sz="2000" b="1" dirty="0"/>
              <a:t> diaphragm </a:t>
            </a:r>
            <a:r>
              <a:rPr lang="en-US" sz="2000" dirty="0"/>
              <a:t>located in the anterior part of the perineum (in the urogenital triangle).</a:t>
            </a:r>
          </a:p>
          <a:p>
            <a:pPr>
              <a:lnSpc>
                <a:spcPct val="150000"/>
              </a:lnSpc>
            </a:pPr>
            <a:r>
              <a:rPr lang="en-US" sz="2000" dirty="0"/>
              <a:t>Fills in the gap between the pubic arch.</a:t>
            </a:r>
          </a:p>
          <a:p>
            <a:pPr>
              <a:lnSpc>
                <a:spcPct val="150000"/>
              </a:lnSpc>
            </a:pPr>
            <a:r>
              <a:rPr lang="en-US" sz="2000" b="1" dirty="0"/>
              <a:t>Composed of: </a:t>
            </a:r>
            <a:r>
              <a:rPr lang="en-US" sz="1600" dirty="0" err="1">
                <a:solidFill>
                  <a:schemeClr val="bg1">
                    <a:lumMod val="50000"/>
                  </a:schemeClr>
                </a:solidFill>
              </a:rPr>
              <a:t>musculo</a:t>
            </a:r>
            <a:r>
              <a:rPr lang="en-US" sz="1600" dirty="0">
                <a:solidFill>
                  <a:schemeClr val="bg1">
                    <a:lumMod val="50000"/>
                  </a:schemeClr>
                </a:solidFill>
              </a:rPr>
              <a:t>-fascial so it has muscles and fascia</a:t>
            </a:r>
            <a:endParaRPr lang="en-US" sz="2000" b="1" dirty="0">
              <a:solidFill>
                <a:schemeClr val="bg1">
                  <a:lumMod val="50000"/>
                </a:schemeClr>
              </a:solidFill>
            </a:endParaRPr>
          </a:p>
          <a:p>
            <a:pPr marL="457200" indent="-457200">
              <a:lnSpc>
                <a:spcPct val="150000"/>
              </a:lnSpc>
              <a:buAutoNum type="arabicParenBoth"/>
            </a:pPr>
            <a:r>
              <a:rPr lang="en-US" sz="2000" dirty="0"/>
              <a:t>Sphincter urethrae and </a:t>
            </a:r>
          </a:p>
          <a:p>
            <a:pPr marL="457200" indent="-457200">
              <a:lnSpc>
                <a:spcPct val="150000"/>
              </a:lnSpc>
              <a:buAutoNum type="arabicParenBoth"/>
            </a:pPr>
            <a:r>
              <a:rPr lang="en-US" sz="2000" dirty="0"/>
              <a:t>the deep transverse perineal muscles enclosed within </a:t>
            </a:r>
          </a:p>
          <a:p>
            <a:pPr marL="457200" indent="-457200">
              <a:lnSpc>
                <a:spcPct val="150000"/>
              </a:lnSpc>
              <a:buAutoNum type="arabicParenBoth"/>
            </a:pPr>
            <a:r>
              <a:rPr lang="en-US" sz="2000" dirty="0"/>
              <a:t>the superior and  (4) inferior layers of fascia of the urogenital diaphragm (The inferior layer of the fascia is formed by the </a:t>
            </a:r>
            <a:r>
              <a:rPr lang="en-US" sz="2000" b="1" dirty="0"/>
              <a:t>perineal membrane</a:t>
            </a:r>
            <a:r>
              <a:rPr lang="en-US" sz="2000" dirty="0"/>
              <a:t>)</a:t>
            </a:r>
          </a:p>
          <a:p>
            <a:endParaRPr lang="en-US" sz="2000" dirty="0"/>
          </a:p>
        </p:txBody>
      </p:sp>
      <p:grpSp>
        <p:nvGrpSpPr>
          <p:cNvPr id="35" name="Group 34"/>
          <p:cNvGrpSpPr/>
          <p:nvPr/>
        </p:nvGrpSpPr>
        <p:grpSpPr>
          <a:xfrm>
            <a:off x="6184414" y="837925"/>
            <a:ext cx="2598619" cy="2320135"/>
            <a:chOff x="5883592" y="3180229"/>
            <a:chExt cx="3067861" cy="1951775"/>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8108" t="13036" r="2682" b="19843"/>
            <a:stretch/>
          </p:blipFill>
          <p:spPr>
            <a:xfrm>
              <a:off x="5883592" y="3180229"/>
              <a:ext cx="3067861" cy="1951775"/>
            </a:xfrm>
            <a:prstGeom prst="rect">
              <a:avLst/>
            </a:prstGeom>
          </p:spPr>
        </p:pic>
        <p:sp>
          <p:nvSpPr>
            <p:cNvPr id="31" name="Rectangle 30"/>
            <p:cNvSpPr/>
            <p:nvPr/>
          </p:nvSpPr>
          <p:spPr>
            <a:xfrm>
              <a:off x="6866626" y="5001251"/>
              <a:ext cx="493559" cy="130753"/>
            </a:xfrm>
            <a:prstGeom prst="rect">
              <a:avLst/>
            </a:prstGeom>
            <a:noFill/>
            <a:ln w="28575">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8961737" y="904938"/>
            <a:ext cx="3178803" cy="2777233"/>
            <a:chOff x="8951455" y="3462009"/>
            <a:chExt cx="3178803" cy="3339991"/>
          </a:xfrm>
        </p:grpSpPr>
        <p:pic>
          <p:nvPicPr>
            <p:cNvPr id="15" name="Picture 5" descr="C:\Documents and Settings\user\My Documents\My Pictures\C8FF3.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8951455" y="3462009"/>
              <a:ext cx="3178803" cy="3339991"/>
            </a:xfrm>
            <a:prstGeom prst="rect">
              <a:avLst/>
            </a:prstGeom>
          </p:spPr>
        </p:pic>
        <p:sp>
          <p:nvSpPr>
            <p:cNvPr id="16" name="Rectangle 15"/>
            <p:cNvSpPr/>
            <p:nvPr/>
          </p:nvSpPr>
          <p:spPr>
            <a:xfrm>
              <a:off x="11323128" y="4590106"/>
              <a:ext cx="693504" cy="186446"/>
            </a:xfrm>
            <a:prstGeom prst="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22" name="Ink 21"/>
                <p14:cNvContentPartPr/>
                <p14:nvPr/>
              </p14:nvContentPartPr>
              <p14:xfrm>
                <a:off x="10054916" y="4163686"/>
                <a:ext cx="971879" cy="852840"/>
              </p14:xfrm>
            </p:contentPart>
          </mc:Choice>
          <mc:Fallback xmlns="">
            <p:pic>
              <p:nvPicPr>
                <p:cNvPr id="22" name="Ink 21"/>
                <p:cNvPicPr/>
                <p:nvPr/>
              </p:nvPicPr>
              <p:blipFill>
                <a:blip r:embed="rId6"/>
                <a:stretch>
                  <a:fillRect/>
                </a:stretch>
              </p:blipFill>
              <p:spPr>
                <a:xfrm>
                  <a:off x="10018920" y="4127671"/>
                  <a:ext cx="1043870" cy="924870"/>
                </a:xfrm>
                <a:prstGeom prst="rect">
                  <a:avLst/>
                </a:prstGeom>
              </p:spPr>
            </p:pic>
          </mc:Fallback>
        </mc:AlternateContent>
      </p:grpSp>
      <p:sp>
        <p:nvSpPr>
          <p:cNvPr id="36" name="TextBox 35"/>
          <p:cNvSpPr txBox="1"/>
          <p:nvPr/>
        </p:nvSpPr>
        <p:spPr>
          <a:xfrm>
            <a:off x="7927054" y="3025677"/>
            <a:ext cx="677275" cy="307777"/>
          </a:xfrm>
          <a:prstGeom prst="rect">
            <a:avLst/>
          </a:prstGeom>
          <a:noFill/>
        </p:spPr>
        <p:txBody>
          <a:bodyPr wrap="square" rtlCol="0">
            <a:spAutoFit/>
          </a:bodyPr>
          <a:lstStyle/>
          <a:p>
            <a:r>
              <a:rPr lang="en-US" dirty="0">
                <a:solidFill>
                  <a:schemeClr val="bg1">
                    <a:lumMod val="50000"/>
                  </a:schemeClr>
                </a:solidFill>
                <a:latin typeface="+mn-lt"/>
              </a:rPr>
              <a:t>Extra </a:t>
            </a:r>
          </a:p>
        </p:txBody>
      </p:sp>
      <p:grpSp>
        <p:nvGrpSpPr>
          <p:cNvPr id="40" name="Group 39"/>
          <p:cNvGrpSpPr/>
          <p:nvPr/>
        </p:nvGrpSpPr>
        <p:grpSpPr>
          <a:xfrm>
            <a:off x="8783033" y="3845673"/>
            <a:ext cx="3302075" cy="2108067"/>
            <a:chOff x="8951455" y="365125"/>
            <a:chExt cx="3222699" cy="3096884"/>
          </a:xfrm>
        </p:grpSpPr>
        <p:grpSp>
          <p:nvGrpSpPr>
            <p:cNvPr id="14" name="Group 13"/>
            <p:cNvGrpSpPr/>
            <p:nvPr/>
          </p:nvGrpSpPr>
          <p:grpSpPr>
            <a:xfrm>
              <a:off x="8951455" y="365125"/>
              <a:ext cx="3222699" cy="3096884"/>
              <a:chOff x="7445827" y="3554083"/>
              <a:chExt cx="3907973" cy="3096884"/>
            </a:xfrm>
          </p:grpSpPr>
          <p:pic>
            <p:nvPicPr>
              <p:cNvPr id="4" name="Picture 5" descr="C:\Users\Zeenat\Pictures\fgrty.png"/>
              <p:cNvPicPr>
                <a:picLocks noChangeAspect="1" noChangeArrowheads="1"/>
              </p:cNvPicPr>
              <p:nvPr/>
            </p:nvPicPr>
            <p:blipFill rotWithShape="1">
              <a:blip r:embed="rId7">
                <a:extLst>
                  <a:ext uri="{28A0092B-C50C-407E-A947-70E740481C1C}">
                    <a14:useLocalDpi xmlns:a14="http://schemas.microsoft.com/office/drawing/2010/main" val="0"/>
                  </a:ext>
                </a:extLst>
              </a:blip>
              <a:srcRect l="1144" t="1184" r="1144" b="1347"/>
              <a:stretch/>
            </p:blipFill>
            <p:spPr bwMode="auto">
              <a:xfrm>
                <a:off x="7445827" y="3554083"/>
                <a:ext cx="3907973" cy="30968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808234" y="3631721"/>
                <a:ext cx="638355" cy="362309"/>
              </a:xfrm>
              <a:prstGeom prst="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11240983" y="2265532"/>
              <a:ext cx="889275" cy="18437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flipH="1">
            <a:off x="3580292" y="2227385"/>
            <a:ext cx="100800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605229" y="3361071"/>
            <a:ext cx="936000" cy="0"/>
          </a:xfrm>
          <a:prstGeom prst="line">
            <a:avLst/>
          </a:prstGeom>
          <a:ln w="28575">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395621" y="4292293"/>
            <a:ext cx="162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860197" y="5912741"/>
            <a:ext cx="1728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1749259" y="4758023"/>
            <a:ext cx="28800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342831" y="5683533"/>
            <a:ext cx="677275" cy="307777"/>
          </a:xfrm>
          <a:prstGeom prst="rect">
            <a:avLst/>
          </a:prstGeom>
          <a:noFill/>
        </p:spPr>
        <p:txBody>
          <a:bodyPr wrap="square" rtlCol="0">
            <a:spAutoFit/>
          </a:bodyPr>
          <a:lstStyle/>
          <a:p>
            <a:r>
              <a:rPr lang="en-US" dirty="0">
                <a:solidFill>
                  <a:schemeClr val="bg1">
                    <a:lumMod val="50000"/>
                  </a:schemeClr>
                </a:solidFill>
                <a:latin typeface="+mn-lt"/>
              </a:rPr>
              <a:t>Extra </a:t>
            </a:r>
          </a:p>
        </p:txBody>
      </p:sp>
      <p:sp>
        <p:nvSpPr>
          <p:cNvPr id="33" name="Title 1">
            <a:extLst>
              <a:ext uri="{FF2B5EF4-FFF2-40B4-BE49-F238E27FC236}">
                <a16:creationId xmlns:a16="http://schemas.microsoft.com/office/drawing/2014/main" xmlns="" id="{C800B318-AA27-4058-9C79-052CE85327DF}"/>
              </a:ext>
            </a:extLst>
          </p:cNvPr>
          <p:cNvSpPr txBox="1">
            <a:spLocks/>
          </p:cNvSpPr>
          <p:nvPr/>
        </p:nvSpPr>
        <p:spPr>
          <a:xfrm>
            <a:off x="765975" y="4237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 Urogenital Triangle</a:t>
            </a:r>
          </a:p>
          <a:p>
            <a:r>
              <a:rPr lang="en-US" sz="3200" b="1" dirty="0"/>
              <a:t>Urogenital  Diaphragm</a:t>
            </a:r>
          </a:p>
        </p:txBody>
      </p:sp>
      <p:sp>
        <p:nvSpPr>
          <p:cNvPr id="7" name="Left Brace 6">
            <a:extLst>
              <a:ext uri="{FF2B5EF4-FFF2-40B4-BE49-F238E27FC236}">
                <a16:creationId xmlns:a16="http://schemas.microsoft.com/office/drawing/2014/main" xmlns="" id="{8D1B3850-F379-483A-AAB0-D17438E79ACF}"/>
              </a:ext>
            </a:extLst>
          </p:cNvPr>
          <p:cNvSpPr/>
          <p:nvPr/>
        </p:nvSpPr>
        <p:spPr>
          <a:xfrm>
            <a:off x="807496" y="4049685"/>
            <a:ext cx="93097" cy="747415"/>
          </a:xfrm>
          <a:prstGeom prst="lef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xmlns="" id="{E54CC5C7-BBB2-49E0-9669-86D79893C867}"/>
              </a:ext>
            </a:extLst>
          </p:cNvPr>
          <p:cNvSpPr txBox="1"/>
          <p:nvPr/>
        </p:nvSpPr>
        <p:spPr>
          <a:xfrm rot="16200000">
            <a:off x="189896" y="4225023"/>
            <a:ext cx="699230" cy="307777"/>
          </a:xfrm>
          <a:prstGeom prst="rect">
            <a:avLst/>
          </a:prstGeom>
          <a:noFill/>
        </p:spPr>
        <p:txBody>
          <a:bodyPr wrap="none" rtlCol="0">
            <a:spAutoFit/>
          </a:bodyPr>
          <a:lstStyle/>
          <a:p>
            <a:r>
              <a:rPr lang="en-GB" dirty="0">
                <a:solidFill>
                  <a:schemeClr val="bg1">
                    <a:lumMod val="50000"/>
                  </a:schemeClr>
                </a:solidFill>
                <a:latin typeface="+mn-lt"/>
              </a:rPr>
              <a:t>muscle</a:t>
            </a:r>
          </a:p>
        </p:txBody>
      </p:sp>
      <p:sp>
        <p:nvSpPr>
          <p:cNvPr id="37" name="Left Brace 36">
            <a:extLst>
              <a:ext uri="{FF2B5EF4-FFF2-40B4-BE49-F238E27FC236}">
                <a16:creationId xmlns:a16="http://schemas.microsoft.com/office/drawing/2014/main" xmlns="" id="{502C5C2F-2291-4CB3-BB8E-A002950E2359}"/>
              </a:ext>
            </a:extLst>
          </p:cNvPr>
          <p:cNvSpPr/>
          <p:nvPr/>
        </p:nvSpPr>
        <p:spPr>
          <a:xfrm>
            <a:off x="801483" y="4964283"/>
            <a:ext cx="93097" cy="884425"/>
          </a:xfrm>
          <a:prstGeom prst="lef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TextBox 43">
            <a:extLst>
              <a:ext uri="{FF2B5EF4-FFF2-40B4-BE49-F238E27FC236}">
                <a16:creationId xmlns:a16="http://schemas.microsoft.com/office/drawing/2014/main" xmlns="" id="{E92B0BF3-9428-4658-9DED-7C255C61CA31}"/>
              </a:ext>
            </a:extLst>
          </p:cNvPr>
          <p:cNvSpPr txBox="1"/>
          <p:nvPr/>
        </p:nvSpPr>
        <p:spPr>
          <a:xfrm rot="16200000">
            <a:off x="244893" y="5252608"/>
            <a:ext cx="599844" cy="307777"/>
          </a:xfrm>
          <a:prstGeom prst="rect">
            <a:avLst/>
          </a:prstGeom>
          <a:noFill/>
        </p:spPr>
        <p:txBody>
          <a:bodyPr wrap="none" rtlCol="0">
            <a:spAutoFit/>
          </a:bodyPr>
          <a:lstStyle/>
          <a:p>
            <a:r>
              <a:rPr lang="en-GB" dirty="0">
                <a:solidFill>
                  <a:schemeClr val="bg1">
                    <a:lumMod val="50000"/>
                  </a:schemeClr>
                </a:solidFill>
                <a:latin typeface="+mn-lt"/>
              </a:rPr>
              <a:t>fascia</a:t>
            </a:r>
          </a:p>
        </p:txBody>
      </p:sp>
      <p:sp>
        <p:nvSpPr>
          <p:cNvPr id="10" name="TextBox 9">
            <a:extLst>
              <a:ext uri="{FF2B5EF4-FFF2-40B4-BE49-F238E27FC236}">
                <a16:creationId xmlns:a16="http://schemas.microsoft.com/office/drawing/2014/main" xmlns="" id="{8ACA4398-A2C2-4CB6-8E32-A1E776B3B9A8}"/>
              </a:ext>
            </a:extLst>
          </p:cNvPr>
          <p:cNvSpPr txBox="1"/>
          <p:nvPr/>
        </p:nvSpPr>
        <p:spPr>
          <a:xfrm>
            <a:off x="969418" y="6475384"/>
            <a:ext cx="8800807" cy="307777"/>
          </a:xfrm>
          <a:prstGeom prst="rect">
            <a:avLst/>
          </a:prstGeom>
          <a:noFill/>
        </p:spPr>
        <p:txBody>
          <a:bodyPr wrap="none" rtlCol="0">
            <a:spAutoFit/>
          </a:bodyPr>
          <a:lstStyle/>
          <a:p>
            <a:r>
              <a:rPr lang="en-GB" u="sng" dirty="0">
                <a:solidFill>
                  <a:schemeClr val="bg1">
                    <a:lumMod val="50000"/>
                  </a:schemeClr>
                </a:solidFill>
                <a:latin typeface="+mn-lt"/>
              </a:rPr>
              <a:t>Note</a:t>
            </a:r>
            <a:r>
              <a:rPr lang="en-GB" dirty="0">
                <a:solidFill>
                  <a:schemeClr val="bg1">
                    <a:lumMod val="50000"/>
                  </a:schemeClr>
                </a:solidFill>
                <a:latin typeface="+mn-lt"/>
              </a:rPr>
              <a:t>: we have 2 fascia: perineal fascia (superficial and deep) and fascia of urogenital diaphragm (superior and inferior)</a:t>
            </a:r>
          </a:p>
        </p:txBody>
      </p:sp>
      <p:sp>
        <p:nvSpPr>
          <p:cNvPr id="34" name="TextBox 33">
            <a:extLst>
              <a:ext uri="{FF2B5EF4-FFF2-40B4-BE49-F238E27FC236}">
                <a16:creationId xmlns:a16="http://schemas.microsoft.com/office/drawing/2014/main" xmlns="" id="{1FA7184B-CA62-4048-AB60-7FBE18106962}"/>
              </a:ext>
            </a:extLst>
          </p:cNvPr>
          <p:cNvSpPr txBox="1"/>
          <p:nvPr/>
        </p:nvSpPr>
        <p:spPr>
          <a:xfrm>
            <a:off x="1583429" y="5983995"/>
            <a:ext cx="3882794" cy="307777"/>
          </a:xfrm>
          <a:prstGeom prst="rect">
            <a:avLst/>
          </a:prstGeom>
          <a:noFill/>
        </p:spPr>
        <p:txBody>
          <a:bodyPr wrap="none" rtlCol="0">
            <a:spAutoFit/>
          </a:bodyPr>
          <a:lstStyle/>
          <a:p>
            <a:r>
              <a:rPr lang="en-GB" dirty="0">
                <a:solidFill>
                  <a:srgbClr val="92D050"/>
                </a:solidFill>
                <a:latin typeface="+mn-lt"/>
              </a:rPr>
              <a:t>The fascia cover the muscle from above and below</a:t>
            </a:r>
          </a:p>
        </p:txBody>
      </p:sp>
    </p:spTree>
    <p:extLst>
      <p:ext uri="{BB962C8B-B14F-4D97-AF65-F5344CB8AC3E}">
        <p14:creationId xmlns:p14="http://schemas.microsoft.com/office/powerpoint/2010/main" val="425479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xmlns="" id="{D70F3964-7303-42F1-A01C-F342FE84E63D}"/>
              </a:ext>
            </a:extLst>
          </p:cNvPr>
          <p:cNvGraphicFramePr>
            <a:graphicFrameLocks noGrp="1"/>
          </p:cNvGraphicFramePr>
          <p:nvPr>
            <p:extLst>
              <p:ext uri="{D42A27DB-BD31-4B8C-83A1-F6EECF244321}">
                <p14:modId xmlns:p14="http://schemas.microsoft.com/office/powerpoint/2010/main" val="4002055875"/>
              </p:ext>
            </p:extLst>
          </p:nvPr>
        </p:nvGraphicFramePr>
        <p:xfrm>
          <a:off x="294081" y="1812330"/>
          <a:ext cx="7345126" cy="4051692"/>
        </p:xfrm>
        <a:graphic>
          <a:graphicData uri="http://schemas.openxmlformats.org/drawingml/2006/table">
            <a:tbl>
              <a:tblPr firstRow="1" bandRow="1">
                <a:tableStyleId>{5940675A-B579-460E-94D1-54222C63F5DA}</a:tableStyleId>
              </a:tblPr>
              <a:tblGrid>
                <a:gridCol w="4499713">
                  <a:extLst>
                    <a:ext uri="{9D8B030D-6E8A-4147-A177-3AD203B41FA5}">
                      <a16:colId xmlns:a16="http://schemas.microsoft.com/office/drawing/2014/main" xmlns="" val="3526916991"/>
                    </a:ext>
                  </a:extLst>
                </a:gridCol>
                <a:gridCol w="2845413">
                  <a:extLst>
                    <a:ext uri="{9D8B030D-6E8A-4147-A177-3AD203B41FA5}">
                      <a16:colId xmlns:a16="http://schemas.microsoft.com/office/drawing/2014/main" xmlns="" val="126605134"/>
                    </a:ext>
                  </a:extLst>
                </a:gridCol>
              </a:tblGrid>
              <a:tr h="103803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Perineal Fascia</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t>Fascia of Urogenital Triangle (Perineal Fascia) </a:t>
                      </a:r>
                      <a:r>
                        <a:rPr lang="en-US" sz="1800" dirty="0"/>
                        <a:t>is </a:t>
                      </a:r>
                      <a:r>
                        <a:rPr lang="en-US" sz="1800" u="sng" dirty="0"/>
                        <a:t>continuous </a:t>
                      </a:r>
                      <a:r>
                        <a:rPr lang="en-US" sz="1800" b="0" u="sng" dirty="0"/>
                        <a:t>anteriorly</a:t>
                      </a:r>
                      <a:r>
                        <a:rPr lang="en-US" sz="1800" dirty="0"/>
                        <a:t>  with the fascia of abdomen and consists of</a:t>
                      </a:r>
                      <a:r>
                        <a:rPr lang="en-US" sz="1800" dirty="0">
                          <a:solidFill>
                            <a:schemeClr val="bg1">
                              <a:lumMod val="50000"/>
                            </a:schemeClr>
                          </a:solidFill>
                        </a:rPr>
                        <a:t> 2 layers:</a:t>
                      </a:r>
                      <a:r>
                        <a:rPr lang="en-US" sz="1800" dirty="0"/>
                        <a:t> </a:t>
                      </a:r>
                      <a:r>
                        <a:rPr lang="en-US" sz="1800" b="1" dirty="0"/>
                        <a:t>superficial</a:t>
                      </a:r>
                      <a:r>
                        <a:rPr lang="en-US" sz="1800" dirty="0"/>
                        <a:t> and </a:t>
                      </a:r>
                      <a:r>
                        <a:rPr lang="en-US" sz="1800" b="1" dirty="0"/>
                        <a:t>deep</a:t>
                      </a:r>
                      <a:r>
                        <a:rPr lang="en-US" sz="1800" dirty="0"/>
                        <a:t> layers</a:t>
                      </a:r>
                    </a:p>
                  </a:txBody>
                  <a:tcPr>
                    <a:solidFill>
                      <a:schemeClr val="bg1">
                        <a:lumMod val="95000"/>
                      </a:schemeClr>
                    </a:solidFill>
                  </a:tcPr>
                </a:tc>
                <a:tc hMerge="1">
                  <a:txBody>
                    <a:bodyPr/>
                    <a:lstStyle/>
                    <a:p>
                      <a:endParaRPr lang="en-GB" dirty="0"/>
                    </a:p>
                  </a:txBody>
                  <a:tcPr>
                    <a:solidFill>
                      <a:schemeClr val="bg1"/>
                    </a:solidFill>
                  </a:tcPr>
                </a:tc>
                <a:extLst>
                  <a:ext uri="{0D108BD9-81ED-4DB2-BD59-A6C34878D82A}">
                    <a16:rowId xmlns:a16="http://schemas.microsoft.com/office/drawing/2014/main" xmlns="" val="1452051561"/>
                  </a:ext>
                </a:extLst>
              </a:tr>
              <a:tr h="703186">
                <a:tc>
                  <a:txBody>
                    <a:bodyPr/>
                    <a:lstStyle/>
                    <a:p>
                      <a:pPr algn="ctr"/>
                      <a:r>
                        <a:rPr lang="en-US" sz="1800" b="1" dirty="0"/>
                        <a:t>Superficial perineal fascia</a:t>
                      </a:r>
                    </a:p>
                    <a:p>
                      <a:pPr algn="ctr"/>
                      <a:r>
                        <a:rPr lang="en-US" sz="1800" b="0" dirty="0"/>
                        <a:t>Consists of:</a:t>
                      </a:r>
                      <a:endParaRPr lang="en-GB" b="0" dirty="0"/>
                    </a:p>
                  </a:txBody>
                  <a:tcPr>
                    <a:solidFill>
                      <a:srgbClr val="FDFDFD"/>
                    </a:solidFill>
                  </a:tcPr>
                </a:tc>
                <a:tc rowSpan="3">
                  <a:txBody>
                    <a:bodyPr/>
                    <a:lstStyle/>
                    <a:p>
                      <a:pPr algn="ctr"/>
                      <a:r>
                        <a:rPr lang="en-US" sz="1800" b="1" dirty="0"/>
                        <a:t>Deep perineal fascia </a:t>
                      </a:r>
                    </a:p>
                    <a:p>
                      <a:pPr algn="ctr"/>
                      <a:r>
                        <a:rPr lang="en-US" sz="1800" dirty="0"/>
                        <a:t>invests the muscles in the </a:t>
                      </a:r>
                      <a:r>
                        <a:rPr lang="en-US" sz="1800" u="none" dirty="0"/>
                        <a:t>superficial perineal pouch </a:t>
                      </a:r>
                      <a:r>
                        <a:rPr lang="en-US" sz="1400" u="none" dirty="0">
                          <a:solidFill>
                            <a:schemeClr val="bg1">
                              <a:lumMod val="50000"/>
                            </a:schemeClr>
                          </a:solidFill>
                        </a:rPr>
                        <a:t>(the muscles will be mentioned later)</a:t>
                      </a:r>
                      <a:endParaRPr lang="en-GB" dirty="0">
                        <a:solidFill>
                          <a:schemeClr val="bg1">
                            <a:lumMod val="50000"/>
                          </a:schemeClr>
                        </a:solidFill>
                      </a:endParaRPr>
                    </a:p>
                  </a:txBody>
                  <a:tcPr>
                    <a:solidFill>
                      <a:srgbClr val="FDFDFD"/>
                    </a:solidFill>
                  </a:tcPr>
                </a:tc>
                <a:extLst>
                  <a:ext uri="{0D108BD9-81ED-4DB2-BD59-A6C34878D82A}">
                    <a16:rowId xmlns:a16="http://schemas.microsoft.com/office/drawing/2014/main" xmlns="" val="2765059322"/>
                  </a:ext>
                </a:extLst>
              </a:tr>
              <a:tr h="1004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 </a:t>
                      </a:r>
                      <a:r>
                        <a:rPr lang="en-US" sz="1800" b="1" i="1" dirty="0"/>
                        <a:t>Superficial fatty layer </a:t>
                      </a:r>
                      <a:r>
                        <a:rPr lang="en-US" sz="1800" dirty="0"/>
                        <a:t>(Camper’s fascia ) makes up the substance of mons pubis &amp; labia majora and </a:t>
                      </a:r>
                      <a:r>
                        <a:rPr lang="en-US" sz="1800" u="sng" dirty="0"/>
                        <a:t>extends into the anal region.</a:t>
                      </a:r>
                    </a:p>
                  </a:txBody>
                  <a:tcPr>
                    <a:solidFill>
                      <a:srgbClr val="FDFDFD"/>
                    </a:solidFill>
                  </a:tcPr>
                </a:tc>
                <a:tc vMerge="1">
                  <a:txBody>
                    <a:bodyPr/>
                    <a:lstStyle/>
                    <a:p>
                      <a:endParaRPr lang="en-GB" dirty="0"/>
                    </a:p>
                  </a:txBody>
                  <a:tcPr>
                    <a:solidFill>
                      <a:schemeClr val="bg1"/>
                    </a:solidFill>
                  </a:tcPr>
                </a:tc>
                <a:extLst>
                  <a:ext uri="{0D108BD9-81ED-4DB2-BD59-A6C34878D82A}">
                    <a16:rowId xmlns:a16="http://schemas.microsoft.com/office/drawing/2014/main" xmlns="" val="944223543"/>
                  </a:ext>
                </a:extLst>
              </a:tr>
              <a:tr h="130591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2. </a:t>
                      </a:r>
                      <a:r>
                        <a:rPr lang="en-US" sz="1800" b="1" i="1" dirty="0"/>
                        <a:t>Deep membranous layer </a:t>
                      </a:r>
                      <a:r>
                        <a:rPr lang="en-US" sz="1800" dirty="0"/>
                        <a:t>(</a:t>
                      </a:r>
                      <a:r>
                        <a:rPr lang="en-US" sz="1800" dirty="0">
                          <a:solidFill>
                            <a:srgbClr val="C00000"/>
                          </a:solidFill>
                        </a:rPr>
                        <a:t>Colle’s fascia </a:t>
                      </a:r>
                      <a:r>
                        <a:rPr lang="en-US" sz="1800" dirty="0"/>
                        <a:t>): </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Does </a:t>
                      </a:r>
                      <a:r>
                        <a:rPr lang="en-US" sz="1800" u="sng" dirty="0"/>
                        <a:t>not extend</a:t>
                      </a:r>
                      <a:r>
                        <a:rPr lang="en-US" sz="1800" dirty="0"/>
                        <a:t> to anal region. </a:t>
                      </a:r>
                    </a:p>
                    <a:p>
                      <a:pPr marL="4445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Becomes fused with the posterior margin of the </a:t>
                      </a:r>
                      <a:r>
                        <a:rPr lang="en-US" sz="1800" b="1" u="none" dirty="0"/>
                        <a:t>perineal membrane</a:t>
                      </a:r>
                    </a:p>
                  </a:txBody>
                  <a:tcPr>
                    <a:solidFill>
                      <a:srgbClr val="FDFDFD"/>
                    </a:solidFill>
                  </a:tcPr>
                </a:tc>
                <a:tc vMerge="1">
                  <a:txBody>
                    <a:bodyPr/>
                    <a:lstStyle/>
                    <a:p>
                      <a:endParaRPr lang="en-GB" dirty="0"/>
                    </a:p>
                  </a:txBody>
                  <a:tcPr>
                    <a:solidFill>
                      <a:schemeClr val="bg1"/>
                    </a:solidFill>
                  </a:tcPr>
                </a:tc>
                <a:extLst>
                  <a:ext uri="{0D108BD9-81ED-4DB2-BD59-A6C34878D82A}">
                    <a16:rowId xmlns:a16="http://schemas.microsoft.com/office/drawing/2014/main" xmlns="" val="2256144487"/>
                  </a:ext>
                </a:extLst>
              </a:tr>
            </a:tbl>
          </a:graphicData>
        </a:graphic>
      </p:graphicFrame>
      <p:cxnSp>
        <p:nvCxnSpPr>
          <p:cNvPr id="7" name="Straight Connector 6"/>
          <p:cNvCxnSpPr/>
          <p:nvPr/>
        </p:nvCxnSpPr>
        <p:spPr>
          <a:xfrm flipH="1">
            <a:off x="1330623" y="3140845"/>
            <a:ext cx="2412000" cy="0"/>
          </a:xfrm>
          <a:prstGeom prst="line">
            <a:avLst/>
          </a:prstGeom>
          <a:ln w="28575">
            <a:solidFill>
              <a:srgbClr val="50D84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92938" y="3838513"/>
            <a:ext cx="2016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92938" y="4826178"/>
            <a:ext cx="2304000" cy="13893"/>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437310" y="5648672"/>
            <a:ext cx="1872000" cy="1251"/>
          </a:xfrm>
          <a:prstGeom prst="line">
            <a:avLst/>
          </a:prstGeom>
          <a:ln w="28575">
            <a:solidFill>
              <a:srgbClr val="87FEF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93789" y="3683747"/>
            <a:ext cx="2412000" cy="1"/>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7800550" y="775026"/>
            <a:ext cx="3647452" cy="2653974"/>
            <a:chOff x="8183301" y="1379012"/>
            <a:chExt cx="3647452" cy="2653974"/>
          </a:xfrm>
        </p:grpSpPr>
        <p:pic>
          <p:nvPicPr>
            <p:cNvPr id="4" name="Picture 5" descr="C:\Users\Zeenat\Pictures\fgrty.png"/>
            <p:cNvPicPr>
              <a:picLocks noChangeAspect="1" noChangeArrowheads="1"/>
            </p:cNvPicPr>
            <p:nvPr/>
          </p:nvPicPr>
          <p:blipFill rotWithShape="1">
            <a:blip r:embed="rId2">
              <a:extLst>
                <a:ext uri="{28A0092B-C50C-407E-A947-70E740481C1C}">
                  <a14:useLocalDpi xmlns:a14="http://schemas.microsoft.com/office/drawing/2010/main" val="0"/>
                </a:ext>
              </a:extLst>
            </a:blip>
            <a:srcRect l="998" t="2022" r="1549" b="1598"/>
            <a:stretch/>
          </p:blipFill>
          <p:spPr bwMode="auto">
            <a:xfrm>
              <a:off x="8183301" y="1379012"/>
              <a:ext cx="3647452" cy="26539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826749" y="3261098"/>
              <a:ext cx="1004003" cy="269502"/>
            </a:xfrm>
            <a:prstGeom prst="rect">
              <a:avLst/>
            </a:prstGeom>
            <a:noFill/>
            <a:ln w="28575">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Rectangle 12"/>
            <p:cNvSpPr/>
            <p:nvPr/>
          </p:nvSpPr>
          <p:spPr>
            <a:xfrm>
              <a:off x="10752667" y="2991173"/>
              <a:ext cx="1078085" cy="178230"/>
            </a:xfrm>
            <a:prstGeom prst="rect">
              <a:avLst/>
            </a:prstGeom>
            <a:noFill/>
            <a:ln w="28575">
              <a:solidFill>
                <a:srgbClr val="87F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1" name="Rectangle 20"/>
            <p:cNvSpPr/>
            <p:nvPr/>
          </p:nvSpPr>
          <p:spPr>
            <a:xfrm>
              <a:off x="10752668" y="3581923"/>
              <a:ext cx="821266" cy="28743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6" name="Rectangle 35"/>
            <p:cNvSpPr/>
            <p:nvPr/>
          </p:nvSpPr>
          <p:spPr>
            <a:xfrm>
              <a:off x="8577072" y="3581923"/>
              <a:ext cx="832104" cy="287434"/>
            </a:xfrm>
            <a:prstGeom prst="rect">
              <a:avLst/>
            </a:prstGeom>
            <a:noFill/>
            <a:ln w="28575">
              <a:solidFill>
                <a:srgbClr val="4E6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grpSp>
        <p:nvGrpSpPr>
          <p:cNvPr id="39" name="Group 38"/>
          <p:cNvGrpSpPr/>
          <p:nvPr/>
        </p:nvGrpSpPr>
        <p:grpSpPr>
          <a:xfrm>
            <a:off x="7906934" y="3597425"/>
            <a:ext cx="3951318" cy="2887471"/>
            <a:chOff x="7840134" y="3711602"/>
            <a:chExt cx="3951318" cy="2887471"/>
          </a:xfrm>
        </p:grpSpPr>
        <p:grpSp>
          <p:nvGrpSpPr>
            <p:cNvPr id="37" name="Group 36"/>
            <p:cNvGrpSpPr/>
            <p:nvPr/>
          </p:nvGrpSpPr>
          <p:grpSpPr>
            <a:xfrm>
              <a:off x="7840134" y="3711602"/>
              <a:ext cx="3951318" cy="2887471"/>
              <a:chOff x="8183300" y="4196080"/>
              <a:chExt cx="3485651" cy="2594811"/>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949" b="3903"/>
              <a:stretch/>
            </p:blipFill>
            <p:spPr bwMode="auto">
              <a:xfrm>
                <a:off x="8183301" y="4196080"/>
                <a:ext cx="3485650" cy="2594811"/>
              </a:xfrm>
              <a:prstGeom prst="rect">
                <a:avLst/>
              </a:prstGeom>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083228" y="6485638"/>
                <a:ext cx="1490706" cy="118362"/>
              </a:xfrm>
              <a:prstGeom prst="rect">
                <a:avLst/>
              </a:prstGeom>
              <a:noFill/>
              <a:ln w="28575">
                <a:solidFill>
                  <a:srgbClr val="50D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0" name="Rectangle 19"/>
              <p:cNvSpPr/>
              <p:nvPr/>
            </p:nvSpPr>
            <p:spPr>
              <a:xfrm>
                <a:off x="8244857" y="5628350"/>
                <a:ext cx="601133" cy="30081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 name="Rectangle 21"/>
              <p:cNvSpPr/>
              <p:nvPr/>
            </p:nvSpPr>
            <p:spPr>
              <a:xfrm>
                <a:off x="8183300" y="5413658"/>
                <a:ext cx="827349" cy="847441"/>
              </a:xfrm>
              <a:prstGeom prst="rect">
                <a:avLst/>
              </a:prstGeom>
              <a:noFill/>
              <a:ln w="28575">
                <a:solidFill>
                  <a:srgbClr val="50D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3" name="Rectangle 22"/>
              <p:cNvSpPr/>
              <p:nvPr/>
            </p:nvSpPr>
            <p:spPr>
              <a:xfrm>
                <a:off x="8244857" y="5951419"/>
                <a:ext cx="714994" cy="281672"/>
              </a:xfrm>
              <a:prstGeom prst="rect">
                <a:avLst/>
              </a:prstGeom>
              <a:noFill/>
              <a:ln w="28575">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5" name="Rectangle 34"/>
              <p:cNvSpPr/>
              <p:nvPr/>
            </p:nvSpPr>
            <p:spPr>
              <a:xfrm>
                <a:off x="10532534" y="6280406"/>
                <a:ext cx="1041400" cy="205232"/>
              </a:xfrm>
              <a:prstGeom prst="rect">
                <a:avLst/>
              </a:prstGeom>
              <a:noFill/>
              <a:ln w="28575">
                <a:solidFill>
                  <a:srgbClr val="4E6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sp>
          <p:nvSpPr>
            <p:cNvPr id="15" name="Rectangle 14"/>
            <p:cNvSpPr/>
            <p:nvPr/>
          </p:nvSpPr>
          <p:spPr>
            <a:xfrm>
              <a:off x="9400032" y="6325247"/>
              <a:ext cx="716327" cy="273825"/>
            </a:xfrm>
            <a:prstGeom prst="rect">
              <a:avLst/>
            </a:prstGeom>
            <a:noFill/>
            <a:ln w="28575">
              <a:solidFill>
                <a:srgbClr val="87F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sp>
        <p:nvSpPr>
          <p:cNvPr id="27" name="Title 1">
            <a:extLst>
              <a:ext uri="{FF2B5EF4-FFF2-40B4-BE49-F238E27FC236}">
                <a16:creationId xmlns:a16="http://schemas.microsoft.com/office/drawing/2014/main" xmlns="" id="{C4C16E6C-81DC-4CF7-9061-1474293610FA}"/>
              </a:ext>
            </a:extLst>
          </p:cNvPr>
          <p:cNvSpPr txBox="1">
            <a:spLocks/>
          </p:cNvSpPr>
          <p:nvPr/>
        </p:nvSpPr>
        <p:spPr>
          <a:xfrm>
            <a:off x="704414" y="2430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 Urogenital Triangle</a:t>
            </a:r>
          </a:p>
          <a:p>
            <a:r>
              <a:rPr lang="en-US" sz="3200" b="1" dirty="0"/>
              <a:t>Perineal Fascia</a:t>
            </a:r>
          </a:p>
        </p:txBody>
      </p:sp>
    </p:spTree>
    <p:extLst>
      <p:ext uri="{BB962C8B-B14F-4D97-AF65-F5344CB8AC3E}">
        <p14:creationId xmlns:p14="http://schemas.microsoft.com/office/powerpoint/2010/main" val="578557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2746A1B-3080-4A6A-85D8-6D30DC7AFA66}"/>
              </a:ext>
            </a:extLst>
          </p:cNvPr>
          <p:cNvSpPr txBox="1">
            <a:spLocks/>
          </p:cNvSpPr>
          <p:nvPr/>
        </p:nvSpPr>
        <p:spPr>
          <a:xfrm>
            <a:off x="452966" y="3609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 Urogenital Triangle</a:t>
            </a:r>
          </a:p>
          <a:p>
            <a:r>
              <a:rPr lang="en-US" sz="3200" b="1" dirty="0"/>
              <a:t>Perineal Pouches</a:t>
            </a:r>
          </a:p>
        </p:txBody>
      </p:sp>
      <p:grpSp>
        <p:nvGrpSpPr>
          <p:cNvPr id="12" name="Group 11">
            <a:extLst>
              <a:ext uri="{FF2B5EF4-FFF2-40B4-BE49-F238E27FC236}">
                <a16:creationId xmlns:a16="http://schemas.microsoft.com/office/drawing/2014/main" xmlns="" id="{7DDFC76A-6582-4233-870E-8310DC4D1548}"/>
              </a:ext>
            </a:extLst>
          </p:cNvPr>
          <p:cNvGrpSpPr/>
          <p:nvPr/>
        </p:nvGrpSpPr>
        <p:grpSpPr>
          <a:xfrm>
            <a:off x="6638088" y="2772697"/>
            <a:ext cx="4807480" cy="3581400"/>
            <a:chOff x="7088187" y="2942304"/>
            <a:chExt cx="4122738" cy="3276600"/>
          </a:xfrm>
          <a:noFill/>
        </p:grpSpPr>
        <p:pic>
          <p:nvPicPr>
            <p:cNvPr id="6" name="Picture 5">
              <a:extLst>
                <a:ext uri="{FF2B5EF4-FFF2-40B4-BE49-F238E27FC236}">
                  <a16:creationId xmlns:a16="http://schemas.microsoft.com/office/drawing/2014/main" xmlns="" id="{7F885066-A778-4E03-81FB-D95798CEE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187" y="2942304"/>
              <a:ext cx="4122738" cy="3276600"/>
            </a:xfrm>
            <a:prstGeom prst="rect">
              <a:avLst/>
            </a:prstGeom>
            <a:grpFill/>
            <a:ln w="9525">
              <a:noFill/>
              <a:miter lim="800000"/>
              <a:headEnd/>
              <a:tailEnd/>
            </a:ln>
            <a:extLst/>
          </p:spPr>
        </p:pic>
        <p:sp>
          <p:nvSpPr>
            <p:cNvPr id="8" name="Rectangle 7">
              <a:extLst>
                <a:ext uri="{FF2B5EF4-FFF2-40B4-BE49-F238E27FC236}">
                  <a16:creationId xmlns:a16="http://schemas.microsoft.com/office/drawing/2014/main" xmlns="" id="{B133D387-BB65-4FE8-B39E-9BD83C191369}"/>
                </a:ext>
              </a:extLst>
            </p:cNvPr>
            <p:cNvSpPr>
              <a:spLocks noChangeArrowheads="1"/>
            </p:cNvSpPr>
            <p:nvPr/>
          </p:nvSpPr>
          <p:spPr bwMode="auto">
            <a:xfrm>
              <a:off x="9982199" y="4937049"/>
              <a:ext cx="1125539" cy="218413"/>
            </a:xfrm>
            <a:prstGeom prst="rect">
              <a:avLst/>
            </a:prstGeom>
            <a:grpFill/>
            <a:ln w="25400">
              <a:solidFill>
                <a:srgbClr val="FED163"/>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defRPr/>
              </a:pPr>
              <a:endParaRPr lang="en-US" altLang="en-US" sz="800" dirty="0">
                <a:latin typeface="Arial" charset="0"/>
                <a:cs typeface="Arial" charset="0"/>
              </a:endParaRPr>
            </a:p>
          </p:txBody>
        </p:sp>
        <p:sp>
          <p:nvSpPr>
            <p:cNvPr id="10" name="Rectangle 9">
              <a:extLst>
                <a:ext uri="{FF2B5EF4-FFF2-40B4-BE49-F238E27FC236}">
                  <a16:creationId xmlns:a16="http://schemas.microsoft.com/office/drawing/2014/main" xmlns="" id="{9B7A4C41-8CBA-488A-B7D9-F197F0F2FAF2}"/>
                </a:ext>
              </a:extLst>
            </p:cNvPr>
            <p:cNvSpPr>
              <a:spLocks noChangeArrowheads="1"/>
            </p:cNvSpPr>
            <p:nvPr/>
          </p:nvSpPr>
          <p:spPr bwMode="auto">
            <a:xfrm>
              <a:off x="7264022" y="4855624"/>
              <a:ext cx="818590" cy="284345"/>
            </a:xfrm>
            <a:prstGeom prst="rect">
              <a:avLst/>
            </a:prstGeom>
            <a:grpFill/>
            <a:ln w="25400">
              <a:solidFill>
                <a:srgbClr val="FF6699"/>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defRPr/>
              </a:pPr>
              <a:endParaRPr lang="en-US" altLang="en-US" sz="800" dirty="0">
                <a:latin typeface="Arial" charset="0"/>
                <a:cs typeface="Arial" charset="0"/>
              </a:endParaRPr>
            </a:p>
          </p:txBody>
        </p:sp>
        <p:sp>
          <p:nvSpPr>
            <p:cNvPr id="11" name="Rectangle 10">
              <a:extLst>
                <a:ext uri="{FF2B5EF4-FFF2-40B4-BE49-F238E27FC236}">
                  <a16:creationId xmlns:a16="http://schemas.microsoft.com/office/drawing/2014/main" xmlns="" id="{99F201DC-D96A-4A62-BDDC-8C77E9882BCA}"/>
                </a:ext>
              </a:extLst>
            </p:cNvPr>
            <p:cNvSpPr>
              <a:spLocks noChangeArrowheads="1"/>
            </p:cNvSpPr>
            <p:nvPr/>
          </p:nvSpPr>
          <p:spPr bwMode="auto">
            <a:xfrm>
              <a:off x="7607860" y="5656930"/>
              <a:ext cx="818590" cy="284345"/>
            </a:xfrm>
            <a:prstGeom prst="rect">
              <a:avLst/>
            </a:prstGeom>
            <a:grpFill/>
            <a:ln w="25400">
              <a:solidFill>
                <a:schemeClr val="accent4"/>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defRPr/>
              </a:pPr>
              <a:endParaRPr lang="en-US" altLang="en-US" sz="800" dirty="0">
                <a:latin typeface="Arial" charset="0"/>
                <a:cs typeface="Arial" charset="0"/>
              </a:endParaRPr>
            </a:p>
          </p:txBody>
        </p:sp>
      </p:grpSp>
      <p:sp>
        <p:nvSpPr>
          <p:cNvPr id="13" name="TextBox 12">
            <a:extLst>
              <a:ext uri="{FF2B5EF4-FFF2-40B4-BE49-F238E27FC236}">
                <a16:creationId xmlns:a16="http://schemas.microsoft.com/office/drawing/2014/main" xmlns="" id="{0C1EE3E1-1474-4A44-83C9-BBF235A16FBF}"/>
              </a:ext>
            </a:extLst>
          </p:cNvPr>
          <p:cNvSpPr txBox="1"/>
          <p:nvPr/>
        </p:nvSpPr>
        <p:spPr>
          <a:xfrm>
            <a:off x="452966" y="1666269"/>
            <a:ext cx="11286067" cy="830997"/>
          </a:xfrm>
          <a:prstGeom prst="rect">
            <a:avLst/>
          </a:prstGeom>
          <a:noFill/>
        </p:spPr>
        <p:txBody>
          <a:bodyPr wrap="square" rtlCol="0">
            <a:spAutoFit/>
          </a:bodyPr>
          <a:lstStyle/>
          <a:p>
            <a:r>
              <a:rPr lang="en-GB" sz="1600" dirty="0">
                <a:solidFill>
                  <a:schemeClr val="bg1">
                    <a:lumMod val="50000"/>
                  </a:schemeClr>
                </a:solidFill>
                <a:latin typeface="+mn-lt"/>
              </a:rPr>
              <a:t>Structurally, the urogenital triangle is complex, with a number of fascial layers and pouches. Unlike the anal triangle, the urogenital triangle has an additional layer of strong deep fascia; the </a:t>
            </a:r>
            <a:r>
              <a:rPr lang="en-GB" sz="1600" b="1" dirty="0">
                <a:solidFill>
                  <a:schemeClr val="bg1">
                    <a:lumMod val="50000"/>
                  </a:schemeClr>
                </a:solidFill>
                <a:latin typeface="+mn-lt"/>
              </a:rPr>
              <a:t>perineal membrane</a:t>
            </a:r>
            <a:r>
              <a:rPr lang="en-GB" sz="1600" dirty="0">
                <a:solidFill>
                  <a:schemeClr val="bg1">
                    <a:lumMod val="50000"/>
                  </a:schemeClr>
                </a:solidFill>
                <a:latin typeface="+mn-lt"/>
              </a:rPr>
              <a:t>. This membrane has pouches on its superior and inferior surfaces: the </a:t>
            </a:r>
            <a:r>
              <a:rPr lang="en-GB" sz="1600" b="1" dirty="0">
                <a:solidFill>
                  <a:schemeClr val="bg1">
                    <a:lumMod val="50000"/>
                  </a:schemeClr>
                </a:solidFill>
                <a:latin typeface="+mn-lt"/>
              </a:rPr>
              <a:t>superficial</a:t>
            </a:r>
            <a:r>
              <a:rPr lang="en-GB" sz="1600" dirty="0">
                <a:solidFill>
                  <a:schemeClr val="bg1">
                    <a:lumMod val="50000"/>
                  </a:schemeClr>
                </a:solidFill>
                <a:latin typeface="+mn-lt"/>
              </a:rPr>
              <a:t> and </a:t>
            </a:r>
            <a:r>
              <a:rPr lang="en-GB" sz="1600" b="1" dirty="0">
                <a:solidFill>
                  <a:schemeClr val="bg1">
                    <a:lumMod val="50000"/>
                  </a:schemeClr>
                </a:solidFill>
                <a:latin typeface="+mn-lt"/>
              </a:rPr>
              <a:t>deep</a:t>
            </a:r>
            <a:r>
              <a:rPr lang="en-GB" sz="1600" dirty="0">
                <a:solidFill>
                  <a:schemeClr val="bg1">
                    <a:lumMod val="50000"/>
                  </a:schemeClr>
                </a:solidFill>
                <a:latin typeface="+mn-lt"/>
              </a:rPr>
              <a:t> pouches.</a:t>
            </a:r>
          </a:p>
        </p:txBody>
      </p:sp>
      <p:cxnSp>
        <p:nvCxnSpPr>
          <p:cNvPr id="14" name="Straight Connector 13">
            <a:extLst>
              <a:ext uri="{FF2B5EF4-FFF2-40B4-BE49-F238E27FC236}">
                <a16:creationId xmlns:a16="http://schemas.microsoft.com/office/drawing/2014/main" xmlns="" id="{94A68EEF-B2C8-4A28-8A38-09997C1CFE55}"/>
              </a:ext>
            </a:extLst>
          </p:cNvPr>
          <p:cNvCxnSpPr/>
          <p:nvPr/>
        </p:nvCxnSpPr>
        <p:spPr>
          <a:xfrm flipH="1" flipV="1">
            <a:off x="1657896" y="2403935"/>
            <a:ext cx="864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C102DD3-C77D-42A0-8E3E-582BA835C10A}"/>
              </a:ext>
            </a:extLst>
          </p:cNvPr>
          <p:cNvCxnSpPr/>
          <p:nvPr/>
        </p:nvCxnSpPr>
        <p:spPr>
          <a:xfrm flipH="1" flipV="1">
            <a:off x="2919429" y="2403935"/>
            <a:ext cx="432000" cy="0"/>
          </a:xfrm>
          <a:prstGeom prst="line">
            <a:avLst/>
          </a:prstGeom>
          <a:ln w="285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645F984-886C-4A3D-8AE8-1EBAD4F30D02}"/>
              </a:ext>
            </a:extLst>
          </p:cNvPr>
          <p:cNvCxnSpPr/>
          <p:nvPr/>
        </p:nvCxnSpPr>
        <p:spPr>
          <a:xfrm flipH="1" flipV="1">
            <a:off x="5264695" y="2158402"/>
            <a:ext cx="1656000" cy="0"/>
          </a:xfrm>
          <a:prstGeom prst="line">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31984877-09B8-443A-8D08-79952E881057}"/>
              </a:ext>
            </a:extLst>
          </p:cNvPr>
          <p:cNvGrpSpPr/>
          <p:nvPr/>
        </p:nvGrpSpPr>
        <p:grpSpPr>
          <a:xfrm>
            <a:off x="981075" y="2772697"/>
            <a:ext cx="5114925" cy="3581400"/>
            <a:chOff x="981075" y="2772697"/>
            <a:chExt cx="5114925" cy="3581400"/>
          </a:xfrm>
        </p:grpSpPr>
        <p:pic>
          <p:nvPicPr>
            <p:cNvPr id="5" name="Picture 4" descr="C:\Documents and Settings\Zeenet\My Documents\My Pictures\urogenital_triangles_-_perineal_spaces1314856420953.jpg">
              <a:extLst>
                <a:ext uri="{FF2B5EF4-FFF2-40B4-BE49-F238E27FC236}">
                  <a16:creationId xmlns:a16="http://schemas.microsoft.com/office/drawing/2014/main" xmlns="" id="{002C9419-B140-4EE7-8587-03F0EC7C1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2772697"/>
              <a:ext cx="5114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xmlns="" id="{C741B035-BB64-4F94-994A-C9C81D59A2F7}"/>
                </a:ext>
              </a:extLst>
            </p:cNvPr>
            <p:cNvSpPr>
              <a:spLocks noChangeArrowheads="1"/>
            </p:cNvSpPr>
            <p:nvPr/>
          </p:nvSpPr>
          <p:spPr bwMode="auto">
            <a:xfrm>
              <a:off x="1180621" y="4845050"/>
              <a:ext cx="1067279" cy="131233"/>
            </a:xfrm>
            <a:prstGeom prst="rect">
              <a:avLst/>
            </a:prstGeom>
            <a:noFill/>
            <a:ln w="25400">
              <a:solidFill>
                <a:srgbClr val="FF6699"/>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defRPr/>
              </a:pPr>
              <a:endParaRPr lang="en-US" altLang="en-US" sz="800" dirty="0">
                <a:latin typeface="Arial" charset="0"/>
                <a:cs typeface="Arial" charset="0"/>
              </a:endParaRPr>
            </a:p>
          </p:txBody>
        </p:sp>
        <p:sp>
          <p:nvSpPr>
            <p:cNvPr id="19" name="Rectangle 18">
              <a:extLst>
                <a:ext uri="{FF2B5EF4-FFF2-40B4-BE49-F238E27FC236}">
                  <a16:creationId xmlns:a16="http://schemas.microsoft.com/office/drawing/2014/main" xmlns="" id="{51351DCA-8DAB-4242-8754-1B488ADEF7E9}"/>
                </a:ext>
              </a:extLst>
            </p:cNvPr>
            <p:cNvSpPr>
              <a:spLocks noChangeArrowheads="1"/>
            </p:cNvSpPr>
            <p:nvPr/>
          </p:nvSpPr>
          <p:spPr bwMode="auto">
            <a:xfrm>
              <a:off x="1022617" y="5019398"/>
              <a:ext cx="1360750" cy="131233"/>
            </a:xfrm>
            <a:prstGeom prst="rect">
              <a:avLst/>
            </a:prstGeom>
            <a:noFill/>
            <a:ln w="25400">
              <a:solidFill>
                <a:schemeClr val="accent4"/>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defRPr/>
              </a:pPr>
              <a:endParaRPr lang="en-US" altLang="en-US" sz="800" dirty="0">
                <a:latin typeface="Arial" charset="0"/>
                <a:cs typeface="Arial" charset="0"/>
              </a:endParaRPr>
            </a:p>
          </p:txBody>
        </p:sp>
      </p:grpSp>
    </p:spTree>
    <p:extLst>
      <p:ext uri="{BB962C8B-B14F-4D97-AF65-F5344CB8AC3E}">
        <p14:creationId xmlns:p14="http://schemas.microsoft.com/office/powerpoint/2010/main" val="324658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87" y="377354"/>
            <a:ext cx="10515600" cy="1325563"/>
          </a:xfrm>
        </p:spPr>
        <p:txBody>
          <a:bodyPr>
            <a:normAutofit/>
          </a:bodyPr>
          <a:lstStyle/>
          <a:p>
            <a:r>
              <a:rPr lang="en-US" sz="3200" dirty="0"/>
              <a:t>Perineal Pouches</a:t>
            </a:r>
            <a:br>
              <a:rPr lang="en-US" sz="3200" dirty="0"/>
            </a:br>
            <a:r>
              <a:rPr lang="en-US" sz="3200" b="1" dirty="0"/>
              <a:t>Superficial Perineal Pouch</a:t>
            </a:r>
          </a:p>
        </p:txBody>
      </p:sp>
      <p:sp>
        <p:nvSpPr>
          <p:cNvPr id="5" name="Content Placeholder 4"/>
          <p:cNvSpPr>
            <a:spLocks noGrp="1"/>
          </p:cNvSpPr>
          <p:nvPr>
            <p:ph idx="1"/>
          </p:nvPr>
        </p:nvSpPr>
        <p:spPr>
          <a:xfrm>
            <a:off x="838200" y="1825625"/>
            <a:ext cx="6103374" cy="4351338"/>
          </a:xfrm>
        </p:spPr>
        <p:txBody>
          <a:bodyPr>
            <a:normAutofit/>
          </a:bodyPr>
          <a:lstStyle/>
          <a:p>
            <a:pPr>
              <a:buFont typeface="Courier New" charset="0"/>
              <a:buChar char="o"/>
            </a:pPr>
            <a:r>
              <a:rPr lang="en-US" sz="2400" dirty="0"/>
              <a:t>It is the </a:t>
            </a:r>
            <a:r>
              <a:rPr lang="en-US" sz="2400" dirty="0">
                <a:solidFill>
                  <a:srgbClr val="92D050"/>
                </a:solidFill>
              </a:rPr>
              <a:t>potential</a:t>
            </a:r>
            <a:r>
              <a:rPr lang="en-US" sz="2400" dirty="0"/>
              <a:t> </a:t>
            </a:r>
            <a:r>
              <a:rPr lang="en-US" sz="2400" b="1" dirty="0"/>
              <a:t>space between </a:t>
            </a:r>
            <a:r>
              <a:rPr lang="en-US" sz="2400" dirty="0"/>
              <a:t>the </a:t>
            </a:r>
            <a:r>
              <a:rPr lang="en-US" sz="2400" u="sng" dirty="0"/>
              <a:t>deep membranous layer</a:t>
            </a:r>
            <a:r>
              <a:rPr lang="en-US" sz="2400" dirty="0"/>
              <a:t> of superficial fascia and the </a:t>
            </a:r>
            <a:r>
              <a:rPr lang="en-US" sz="2400" u="sng" dirty="0"/>
              <a:t>perineal membrane </a:t>
            </a:r>
            <a:r>
              <a:rPr lang="en-US" sz="1200" dirty="0">
                <a:solidFill>
                  <a:srgbClr val="92D050"/>
                </a:solidFill>
              </a:rPr>
              <a:t>(inferior fascia of urogenital diaphragm)</a:t>
            </a:r>
            <a:r>
              <a:rPr lang="en-US" sz="2400" dirty="0"/>
              <a:t>. </a:t>
            </a:r>
          </a:p>
          <a:p>
            <a:pPr>
              <a:buFont typeface="Courier New" charset="0"/>
              <a:buChar char="o"/>
            </a:pPr>
            <a:endParaRPr lang="en-US" sz="2400" dirty="0"/>
          </a:p>
          <a:p>
            <a:pPr>
              <a:buFont typeface="Courier New" charset="0"/>
              <a:buChar char="o"/>
            </a:pPr>
            <a:endParaRPr lang="en-US" sz="2400" dirty="0"/>
          </a:p>
          <a:p>
            <a:pPr>
              <a:buFont typeface="Courier New" charset="0"/>
              <a:buChar char="o"/>
            </a:pPr>
            <a:r>
              <a:rPr lang="en-US" sz="2400" dirty="0"/>
              <a:t>Boundaries: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61" t="481" r="1726" b="1362"/>
          <a:stretch/>
        </p:blipFill>
        <p:spPr>
          <a:xfrm>
            <a:off x="6769099" y="1825625"/>
            <a:ext cx="4858457" cy="3889375"/>
          </a:xfrm>
          <a:prstGeom prst="rect">
            <a:avLst/>
          </a:prstGeom>
        </p:spPr>
      </p:pic>
      <p:sp>
        <p:nvSpPr>
          <p:cNvPr id="8" name="Rectangle 7"/>
          <p:cNvSpPr/>
          <p:nvPr/>
        </p:nvSpPr>
        <p:spPr>
          <a:xfrm>
            <a:off x="10231855" y="4248860"/>
            <a:ext cx="1384413" cy="22724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44853" y="4598815"/>
            <a:ext cx="869244" cy="338666"/>
          </a:xfrm>
          <a:prstGeom prst="rect">
            <a:avLst/>
          </a:prstGeom>
          <a:noFill/>
          <a:ln w="28575">
            <a:solidFill>
              <a:srgbClr val="BFEC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340623" y="4620331"/>
            <a:ext cx="1286934" cy="338666"/>
          </a:xfrm>
          <a:prstGeom prst="rect">
            <a:avLst/>
          </a:prstGeom>
          <a:noFill/>
          <a:ln w="28575">
            <a:solidFill>
              <a:srgbClr val="FF9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1506228854"/>
              </p:ext>
            </p:extLst>
          </p:nvPr>
        </p:nvGraphicFramePr>
        <p:xfrm>
          <a:off x="877164" y="4270376"/>
          <a:ext cx="5770581" cy="1742696"/>
        </p:xfrm>
        <a:graphic>
          <a:graphicData uri="http://schemas.openxmlformats.org/drawingml/2006/table">
            <a:tbl>
              <a:tblPr firstRow="1" bandRow="1">
                <a:tableStyleId>{2D5ABB26-0587-4C30-8999-92F81FD0307C}</a:tableStyleId>
              </a:tblPr>
              <a:tblGrid>
                <a:gridCol w="1923527">
                  <a:extLst>
                    <a:ext uri="{9D8B030D-6E8A-4147-A177-3AD203B41FA5}">
                      <a16:colId xmlns:a16="http://schemas.microsoft.com/office/drawing/2014/main" xmlns="" val="20000"/>
                    </a:ext>
                  </a:extLst>
                </a:gridCol>
                <a:gridCol w="1923527">
                  <a:extLst>
                    <a:ext uri="{9D8B030D-6E8A-4147-A177-3AD203B41FA5}">
                      <a16:colId xmlns:a16="http://schemas.microsoft.com/office/drawing/2014/main" xmlns="" val="20001"/>
                    </a:ext>
                  </a:extLst>
                </a:gridCol>
                <a:gridCol w="1923527">
                  <a:extLst>
                    <a:ext uri="{9D8B030D-6E8A-4147-A177-3AD203B41FA5}">
                      <a16:colId xmlns:a16="http://schemas.microsoft.com/office/drawing/2014/main" xmlns="" val="20002"/>
                    </a:ext>
                  </a:extLst>
                </a:gridCol>
              </a:tblGrid>
              <a:tr h="432056">
                <a:tc>
                  <a:txBody>
                    <a:bodyPr/>
                    <a:lstStyle/>
                    <a:p>
                      <a:pPr algn="ctr"/>
                      <a:r>
                        <a:rPr lang="en-US" sz="2000" b="1" dirty="0"/>
                        <a:t>Superiorly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2000" b="1" dirty="0"/>
                        <a:t>Laterally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Inferiorly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AD6"/>
                    </a:solidFill>
                  </a:tcPr>
                </a:tc>
                <a:extLst>
                  <a:ext uri="{0D108BD9-81ED-4DB2-BD59-A6C34878D82A}">
                    <a16:rowId xmlns:a16="http://schemas.microsoft.com/office/drawing/2014/main" xmlns="" val="10000"/>
                  </a:ext>
                </a:extLst>
              </a:tr>
              <a:tr h="1065344">
                <a:tc>
                  <a:txBody>
                    <a:bodyPr/>
                    <a:lstStyle/>
                    <a:p>
                      <a:pPr algn="ctr"/>
                      <a:r>
                        <a:rPr lang="en-US" sz="2000" dirty="0"/>
                        <a:t>Perineal membrane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t>Ischiopubic</a:t>
                      </a:r>
                      <a:r>
                        <a:rPr lang="en-US" sz="2000" dirty="0"/>
                        <a:t> rami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Membranous layer of superficial fascia </a:t>
                      </a:r>
                      <a:r>
                        <a:rPr lang="en-US" sz="2000" dirty="0">
                          <a:solidFill>
                            <a:schemeClr val="bg1">
                              <a:lumMod val="50000"/>
                            </a:schemeClr>
                          </a:solidFill>
                        </a:rPr>
                        <a:t>(</a:t>
                      </a:r>
                      <a:r>
                        <a:rPr lang="en-US" sz="2000" dirty="0" err="1">
                          <a:solidFill>
                            <a:schemeClr val="bg1">
                              <a:lumMod val="50000"/>
                            </a:schemeClr>
                          </a:solidFill>
                        </a:rPr>
                        <a:t>colles</a:t>
                      </a:r>
                      <a:r>
                        <a:rPr lang="en-US" sz="2000" dirty="0">
                          <a:solidFill>
                            <a:schemeClr val="bg1">
                              <a:lumMod val="50000"/>
                            </a:schemeClr>
                          </a:solidFill>
                        </a:rPr>
                        <a:t> fascia)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1" name="Rectangle 30"/>
          <p:cNvSpPr/>
          <p:nvPr/>
        </p:nvSpPr>
        <p:spPr>
          <a:xfrm>
            <a:off x="7349067" y="5092351"/>
            <a:ext cx="942622" cy="3386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939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087" y="377354"/>
            <a:ext cx="10515600" cy="1325563"/>
          </a:xfrm>
        </p:spPr>
        <p:txBody>
          <a:bodyPr>
            <a:normAutofit/>
          </a:bodyPr>
          <a:lstStyle/>
          <a:p>
            <a:r>
              <a:rPr lang="en-US" sz="3200" dirty="0"/>
              <a:t>Perineal Pouches</a:t>
            </a:r>
            <a:br>
              <a:rPr lang="en-US" sz="3200" dirty="0"/>
            </a:br>
            <a:r>
              <a:rPr lang="en-US" sz="3200" b="1" dirty="0"/>
              <a:t>Contents of Superficial Perineal Pouch</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23" t="1212" r="738" b="1283"/>
          <a:stretch/>
        </p:blipFill>
        <p:spPr>
          <a:xfrm>
            <a:off x="7667625" y="1040135"/>
            <a:ext cx="3886200" cy="2706266"/>
          </a:xfrm>
          <a:prstGeom prst="rect">
            <a:avLst/>
          </a:prstGeom>
          <a:ln w="19050">
            <a:noFill/>
          </a:ln>
        </p:spPr>
      </p:pic>
      <p:graphicFrame>
        <p:nvGraphicFramePr>
          <p:cNvPr id="10" name="Table 9"/>
          <p:cNvGraphicFramePr>
            <a:graphicFrameLocks noGrp="1"/>
          </p:cNvGraphicFramePr>
          <p:nvPr>
            <p:extLst>
              <p:ext uri="{D42A27DB-BD31-4B8C-83A1-F6EECF244321}">
                <p14:modId xmlns:p14="http://schemas.microsoft.com/office/powerpoint/2010/main" val="2828999682"/>
              </p:ext>
            </p:extLst>
          </p:nvPr>
        </p:nvGraphicFramePr>
        <p:xfrm>
          <a:off x="537087" y="1734115"/>
          <a:ext cx="6873363" cy="4721930"/>
        </p:xfrm>
        <a:graphic>
          <a:graphicData uri="http://schemas.openxmlformats.org/drawingml/2006/table">
            <a:tbl>
              <a:tblPr firstRow="1" bandRow="1">
                <a:tableStyleId>{C083E6E3-FA7D-4D7B-A595-EF9225AFEA82}</a:tableStyleId>
              </a:tblPr>
              <a:tblGrid>
                <a:gridCol w="3126565">
                  <a:extLst>
                    <a:ext uri="{9D8B030D-6E8A-4147-A177-3AD203B41FA5}">
                      <a16:colId xmlns:a16="http://schemas.microsoft.com/office/drawing/2014/main" xmlns="" val="20000"/>
                    </a:ext>
                  </a:extLst>
                </a:gridCol>
                <a:gridCol w="3746798">
                  <a:extLst>
                    <a:ext uri="{9D8B030D-6E8A-4147-A177-3AD203B41FA5}">
                      <a16:colId xmlns:a16="http://schemas.microsoft.com/office/drawing/2014/main" xmlns="" val="20001"/>
                    </a:ext>
                  </a:extLst>
                </a:gridCol>
              </a:tblGrid>
              <a:tr h="553762">
                <a:tc gridSpan="2">
                  <a:txBody>
                    <a:bodyPr/>
                    <a:lstStyle/>
                    <a:p>
                      <a:pPr marL="0" indent="0" algn="l">
                        <a:buFont typeface="+mj-lt"/>
                        <a:buNone/>
                      </a:pPr>
                      <a:r>
                        <a:rPr lang="en-US" sz="1800" b="1" dirty="0"/>
                        <a:t>1. Bulbs of vestibule:</a:t>
                      </a:r>
                      <a:r>
                        <a:rPr lang="en-US" sz="1800" b="1" baseline="0" dirty="0"/>
                        <a:t> </a:t>
                      </a:r>
                      <a:r>
                        <a:rPr lang="en-US" sz="1800" b="0" dirty="0"/>
                        <a:t>on each side of vaginal orifice.</a:t>
                      </a:r>
                      <a:endParaRPr lang="en-US" b="0" dirty="0"/>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pPr algn="l"/>
                      <a:endParaRPr lang="en-US" dirty="0"/>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xmlns="" val="10000"/>
                  </a:ext>
                </a:extLst>
              </a:tr>
              <a:tr h="553762">
                <a:tc gridSpan="2">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800" b="1" dirty="0"/>
                        <a:t>2.</a:t>
                      </a:r>
                      <a:r>
                        <a:rPr lang="en-US" sz="1800" b="1" baseline="0" dirty="0"/>
                        <a:t> </a:t>
                      </a:r>
                      <a:r>
                        <a:rPr lang="en-US" sz="1800" b="1" dirty="0" err="1"/>
                        <a:t>Crura</a:t>
                      </a:r>
                      <a:r>
                        <a:rPr lang="en-US" sz="1800" b="1" dirty="0"/>
                        <a:t> of clitoris</a:t>
                      </a:r>
                      <a:r>
                        <a:rPr lang="en-US" sz="1800" b="1" baseline="0" dirty="0"/>
                        <a:t> </a:t>
                      </a:r>
                      <a:r>
                        <a:rPr lang="en-US" sz="1800" b="0" baseline="0" dirty="0">
                          <a:solidFill>
                            <a:schemeClr val="bg1">
                              <a:lumMod val="50000"/>
                            </a:schemeClr>
                          </a:solidFill>
                        </a:rPr>
                        <a:t>(</a:t>
                      </a:r>
                      <a:r>
                        <a:rPr lang="en-US" sz="1800" b="0" baseline="0" dirty="0" err="1">
                          <a:solidFill>
                            <a:schemeClr val="bg1">
                              <a:lumMod val="50000"/>
                            </a:schemeClr>
                          </a:solidFill>
                        </a:rPr>
                        <a:t>crura</a:t>
                      </a:r>
                      <a:r>
                        <a:rPr lang="en-US" sz="1800" b="0" baseline="0" dirty="0">
                          <a:solidFill>
                            <a:schemeClr val="bg1">
                              <a:lumMod val="50000"/>
                            </a:schemeClr>
                          </a:solidFill>
                        </a:rPr>
                        <a:t>: plural of “crus”)</a:t>
                      </a:r>
                      <a:endParaRPr lang="en-US" sz="1800" b="0" dirty="0">
                        <a:solidFill>
                          <a:schemeClr val="bg1">
                            <a:lumMod val="50000"/>
                          </a:schemeClr>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pPr algn="l"/>
                      <a:endParaRPr lang="en-US" dirty="0"/>
                    </a:p>
                  </a:txBody>
                  <a:tcPr anchor="ctr"/>
                </a:tc>
                <a:extLst>
                  <a:ext uri="{0D108BD9-81ED-4DB2-BD59-A6C34878D82A}">
                    <a16:rowId xmlns:a16="http://schemas.microsoft.com/office/drawing/2014/main" xmlns="" val="10001"/>
                  </a:ext>
                </a:extLst>
              </a:tr>
              <a:tr h="883202">
                <a:tc rowSpan="3">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800" b="1" dirty="0"/>
                        <a:t>3. Superficial perineal muscles: </a:t>
                      </a:r>
                      <a:r>
                        <a:rPr lang="en-US" sz="1200" b="0" i="1" dirty="0">
                          <a:solidFill>
                            <a:schemeClr val="bg1">
                              <a:lumMod val="50000"/>
                            </a:schemeClr>
                          </a:solidFill>
                        </a:rPr>
                        <a:t>(see slide 6 for a picture of the muscles)</a:t>
                      </a:r>
                      <a:r>
                        <a:rPr lang="en-US" sz="1800" b="1" dirty="0"/>
                        <a:t>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dirty="0"/>
                        <a:t>a) </a:t>
                      </a:r>
                      <a:r>
                        <a:rPr lang="en-US" sz="1800" b="1" dirty="0" err="1"/>
                        <a:t>Ischiocavernosus</a:t>
                      </a:r>
                      <a:r>
                        <a:rPr lang="en-US" sz="1800" b="1" dirty="0"/>
                        <a:t> muscle: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covers crus of clitoris on each side.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618241">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dirty="0"/>
                        <a:t>b) </a:t>
                      </a:r>
                      <a:r>
                        <a:rPr lang="en-US" sz="1800" b="1" dirty="0" err="1"/>
                        <a:t>Bulbospongiosus</a:t>
                      </a:r>
                      <a:r>
                        <a:rPr lang="en-US" sz="1800" b="1" dirty="0"/>
                        <a:t> muscle: </a:t>
                      </a:r>
                      <a:r>
                        <a:rPr lang="en-US" sz="1800" dirty="0"/>
                        <a:t>surrounds orifice of vagina and covers vestibular bulb.</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618241">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dirty="0"/>
                        <a:t>c) Superficial transverse perineal muscles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553762">
                <a:tc gridSpan="2">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800" b="1" dirty="0"/>
                        <a:t>4. Greater vestibular glands:</a:t>
                      </a:r>
                      <a:r>
                        <a:rPr lang="en-US" sz="1800" b="1" baseline="0" dirty="0"/>
                        <a:t> </a:t>
                      </a:r>
                      <a:r>
                        <a:rPr lang="en-US" sz="1800" dirty="0"/>
                        <a:t>on each side of vaginal orifice.</a:t>
                      </a:r>
                      <a:endParaRPr lang="en-US" dirty="0"/>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pPr algn="l"/>
                      <a:endParaRPr lang="en-US" dirty="0"/>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xmlns="" val="10005"/>
                  </a:ext>
                </a:extLst>
              </a:tr>
              <a:tr h="622962">
                <a:tc gridSpan="2">
                  <a:txBody>
                    <a:bodyPr/>
                    <a:lstStyle/>
                    <a:p>
                      <a:pPr marL="0" indent="0" algn="l">
                        <a:buFont typeface="+mj-lt"/>
                        <a:buNone/>
                      </a:pPr>
                      <a:r>
                        <a:rPr lang="en-US" sz="1800" b="1" dirty="0">
                          <a:solidFill>
                            <a:srgbClr val="C00000"/>
                          </a:solidFill>
                        </a:rPr>
                        <a:t>5. Perineal branch of pudendal nerve</a:t>
                      </a:r>
                      <a:r>
                        <a:rPr lang="en-US" sz="1800" b="1" dirty="0"/>
                        <a:t>:</a:t>
                      </a:r>
                      <a:r>
                        <a:rPr lang="en-US" sz="1800" b="1" baseline="0" dirty="0"/>
                        <a:t> </a:t>
                      </a:r>
                      <a:r>
                        <a:rPr lang="en-US" sz="1800" dirty="0"/>
                        <a:t>supplying muscles &amp; skin.</a:t>
                      </a:r>
                      <a:endParaRPr lang="en-US" dirty="0"/>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pPr algn="l"/>
                      <a:endParaRPr lang="en-US" dirty="0"/>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12" name="TextBox 11"/>
          <p:cNvSpPr txBox="1"/>
          <p:nvPr/>
        </p:nvSpPr>
        <p:spPr>
          <a:xfrm>
            <a:off x="7590547" y="1554605"/>
            <a:ext cx="407448" cy="276999"/>
          </a:xfrm>
          <a:prstGeom prst="rect">
            <a:avLst/>
          </a:prstGeom>
          <a:noFill/>
        </p:spPr>
        <p:txBody>
          <a:bodyPr wrap="square" rtlCol="0">
            <a:spAutoFit/>
          </a:bodyPr>
          <a:lstStyle/>
          <a:p>
            <a:r>
              <a:rPr lang="en-US" sz="1200" b="1">
                <a:latin typeface="+mn-lt"/>
              </a:rPr>
              <a:t>(1)</a:t>
            </a:r>
            <a:endParaRPr lang="en-US" sz="1200" b="1" dirty="0">
              <a:latin typeface="+mn-lt"/>
            </a:endParaRPr>
          </a:p>
        </p:txBody>
      </p:sp>
      <p:sp>
        <p:nvSpPr>
          <p:cNvPr id="13" name="TextBox 12"/>
          <p:cNvSpPr txBox="1"/>
          <p:nvPr/>
        </p:nvSpPr>
        <p:spPr>
          <a:xfrm>
            <a:off x="7471076" y="1278349"/>
            <a:ext cx="489472" cy="276999"/>
          </a:xfrm>
          <a:prstGeom prst="rect">
            <a:avLst/>
          </a:prstGeom>
          <a:noFill/>
        </p:spPr>
        <p:txBody>
          <a:bodyPr wrap="square" rtlCol="0">
            <a:spAutoFit/>
          </a:bodyPr>
          <a:lstStyle/>
          <a:p>
            <a:r>
              <a:rPr lang="en-US" sz="1200" b="1">
                <a:latin typeface="+mn-lt"/>
              </a:rPr>
              <a:t>(2)</a:t>
            </a:r>
            <a:endParaRPr lang="en-US" sz="1200" b="1" dirty="0">
              <a:latin typeface="+mn-lt"/>
            </a:endParaRPr>
          </a:p>
        </p:txBody>
      </p:sp>
      <p:sp>
        <p:nvSpPr>
          <p:cNvPr id="14" name="TextBox 13"/>
          <p:cNvSpPr txBox="1"/>
          <p:nvPr/>
        </p:nvSpPr>
        <p:spPr>
          <a:xfrm>
            <a:off x="11428835" y="1927539"/>
            <a:ext cx="529714" cy="276999"/>
          </a:xfrm>
          <a:prstGeom prst="rect">
            <a:avLst/>
          </a:prstGeom>
          <a:noFill/>
        </p:spPr>
        <p:txBody>
          <a:bodyPr wrap="square" rtlCol="0">
            <a:spAutoFit/>
          </a:bodyPr>
          <a:lstStyle/>
          <a:p>
            <a:r>
              <a:rPr lang="en-US" sz="1200" b="1" dirty="0">
                <a:latin typeface="+mn-lt"/>
              </a:rPr>
              <a:t>(3-b)</a:t>
            </a:r>
          </a:p>
        </p:txBody>
      </p:sp>
      <p:sp>
        <p:nvSpPr>
          <p:cNvPr id="15" name="Rectangle 14"/>
          <p:cNvSpPr/>
          <p:nvPr/>
        </p:nvSpPr>
        <p:spPr>
          <a:xfrm>
            <a:off x="7538774" y="1333149"/>
            <a:ext cx="1080343" cy="1922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67625" y="1559900"/>
            <a:ext cx="767941" cy="28805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588533" y="1980117"/>
            <a:ext cx="1291101" cy="16557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421786" y="1702917"/>
            <a:ext cx="574764" cy="276999"/>
          </a:xfrm>
          <a:prstGeom prst="rect">
            <a:avLst/>
          </a:prstGeom>
          <a:noFill/>
        </p:spPr>
        <p:txBody>
          <a:bodyPr wrap="square" rtlCol="0">
            <a:spAutoFit/>
          </a:bodyPr>
          <a:lstStyle/>
          <a:p>
            <a:r>
              <a:rPr lang="en-US" sz="1200" b="1" dirty="0">
                <a:latin typeface="+mn-lt"/>
              </a:rPr>
              <a:t>(3-a)</a:t>
            </a:r>
          </a:p>
        </p:txBody>
      </p:sp>
      <p:sp>
        <p:nvSpPr>
          <p:cNvPr id="19" name="Rectangle 18"/>
          <p:cNvSpPr/>
          <p:nvPr/>
        </p:nvSpPr>
        <p:spPr>
          <a:xfrm>
            <a:off x="10588533" y="1761768"/>
            <a:ext cx="1291101" cy="1686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438549" y="3132039"/>
            <a:ext cx="574764" cy="276999"/>
          </a:xfrm>
          <a:prstGeom prst="rect">
            <a:avLst/>
          </a:prstGeom>
          <a:noFill/>
        </p:spPr>
        <p:txBody>
          <a:bodyPr wrap="square" rtlCol="0">
            <a:spAutoFit/>
          </a:bodyPr>
          <a:lstStyle/>
          <a:p>
            <a:r>
              <a:rPr lang="en-US" sz="1200" b="1" dirty="0">
                <a:latin typeface="+mn-lt"/>
              </a:rPr>
              <a:t>(3-c)</a:t>
            </a:r>
          </a:p>
        </p:txBody>
      </p:sp>
      <p:sp>
        <p:nvSpPr>
          <p:cNvPr id="21" name="Rectangle 20"/>
          <p:cNvSpPr/>
          <p:nvPr/>
        </p:nvSpPr>
        <p:spPr>
          <a:xfrm>
            <a:off x="10408995" y="3118172"/>
            <a:ext cx="1478304" cy="30192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410584" y="2413811"/>
            <a:ext cx="386064" cy="276999"/>
          </a:xfrm>
          <a:prstGeom prst="rect">
            <a:avLst/>
          </a:prstGeom>
          <a:noFill/>
        </p:spPr>
        <p:txBody>
          <a:bodyPr wrap="square" rtlCol="0">
            <a:spAutoFit/>
          </a:bodyPr>
          <a:lstStyle/>
          <a:p>
            <a:r>
              <a:rPr lang="en-US" sz="1200" b="1" dirty="0">
                <a:latin typeface="+mn-lt"/>
              </a:rPr>
              <a:t>(4)</a:t>
            </a:r>
          </a:p>
        </p:txBody>
      </p:sp>
      <p:sp>
        <p:nvSpPr>
          <p:cNvPr id="23" name="Rectangle 22"/>
          <p:cNvSpPr/>
          <p:nvPr/>
        </p:nvSpPr>
        <p:spPr>
          <a:xfrm>
            <a:off x="7482951" y="2430161"/>
            <a:ext cx="1064456" cy="2743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1B68E8DD-1F8D-4148-9797-38D2B8C33F12}"/>
              </a:ext>
            </a:extLst>
          </p:cNvPr>
          <p:cNvPicPr>
            <a:picLocks noChangeAspect="1"/>
          </p:cNvPicPr>
          <p:nvPr/>
        </p:nvPicPr>
        <p:blipFill rotWithShape="1">
          <a:blip r:embed="rId3">
            <a:extLst>
              <a:ext uri="{28A0092B-C50C-407E-A947-70E740481C1C}">
                <a14:useLocalDpi xmlns:a14="http://schemas.microsoft.com/office/drawing/2010/main" val="0"/>
              </a:ext>
            </a:extLst>
          </a:blip>
          <a:srcRect l="638" t="1134" r="1699" b="993"/>
          <a:stretch/>
        </p:blipFill>
        <p:spPr>
          <a:xfrm>
            <a:off x="7531755" y="3984615"/>
            <a:ext cx="4194176" cy="2523173"/>
          </a:xfrm>
          <a:prstGeom prst="rect">
            <a:avLst/>
          </a:prstGeom>
        </p:spPr>
      </p:pic>
      <p:sp>
        <p:nvSpPr>
          <p:cNvPr id="25" name="TextBox 24">
            <a:extLst>
              <a:ext uri="{FF2B5EF4-FFF2-40B4-BE49-F238E27FC236}">
                <a16:creationId xmlns:a16="http://schemas.microsoft.com/office/drawing/2014/main" xmlns="" id="{26B719AE-970B-49ED-BF1B-8A7FCB56CEA6}"/>
              </a:ext>
            </a:extLst>
          </p:cNvPr>
          <p:cNvSpPr txBox="1"/>
          <p:nvPr/>
        </p:nvSpPr>
        <p:spPr>
          <a:xfrm flipH="1">
            <a:off x="3481033" y="701581"/>
            <a:ext cx="2959096" cy="338554"/>
          </a:xfrm>
          <a:prstGeom prst="rect">
            <a:avLst/>
          </a:prstGeom>
          <a:noFill/>
        </p:spPr>
        <p:txBody>
          <a:bodyPr wrap="square" rtlCol="0">
            <a:spAutoFit/>
          </a:bodyPr>
          <a:lstStyle/>
          <a:p>
            <a:r>
              <a:rPr lang="en-GB" sz="1600" dirty="0">
                <a:solidFill>
                  <a:srgbClr val="C00000"/>
                </a:solidFill>
                <a:latin typeface="+mn-lt"/>
              </a:rPr>
              <a:t>The contents are </a:t>
            </a:r>
            <a:r>
              <a:rPr lang="en-GB" sz="1600" b="1" dirty="0">
                <a:solidFill>
                  <a:srgbClr val="C00000"/>
                </a:solidFill>
                <a:latin typeface="+mn-lt"/>
              </a:rPr>
              <a:t>important.</a:t>
            </a:r>
          </a:p>
        </p:txBody>
      </p:sp>
    </p:spTree>
    <p:extLst>
      <p:ext uri="{BB962C8B-B14F-4D97-AF65-F5344CB8AC3E}">
        <p14:creationId xmlns:p14="http://schemas.microsoft.com/office/powerpoint/2010/main" val="1796915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87" y="377354"/>
            <a:ext cx="10515600" cy="1325563"/>
          </a:xfrm>
        </p:spPr>
        <p:txBody>
          <a:bodyPr>
            <a:normAutofit/>
          </a:bodyPr>
          <a:lstStyle/>
          <a:p>
            <a:r>
              <a:rPr lang="en-US" sz="3200" dirty="0"/>
              <a:t>Perineal Pouches</a:t>
            </a:r>
            <a:br>
              <a:rPr lang="en-US" sz="3200" dirty="0"/>
            </a:br>
            <a:r>
              <a:rPr lang="en-US" sz="3200" b="1" dirty="0"/>
              <a:t>Deep Perineal Pouch</a:t>
            </a:r>
          </a:p>
        </p:txBody>
      </p:sp>
      <p:sp>
        <p:nvSpPr>
          <p:cNvPr id="5" name="Content Placeholder 4"/>
          <p:cNvSpPr>
            <a:spLocks noGrp="1"/>
          </p:cNvSpPr>
          <p:nvPr>
            <p:ph idx="1"/>
          </p:nvPr>
        </p:nvSpPr>
        <p:spPr>
          <a:xfrm>
            <a:off x="622300" y="1825625"/>
            <a:ext cx="6229350" cy="4351338"/>
          </a:xfrm>
        </p:spPr>
        <p:txBody>
          <a:bodyPr>
            <a:normAutofit/>
          </a:bodyPr>
          <a:lstStyle/>
          <a:p>
            <a:pPr>
              <a:buFont typeface="Courier New" charset="0"/>
              <a:buChar char="o"/>
            </a:pPr>
            <a:r>
              <a:rPr lang="en-US" sz="2400" dirty="0"/>
              <a:t>It is a </a:t>
            </a:r>
            <a:r>
              <a:rPr lang="en-US" sz="2400" b="1" dirty="0"/>
              <a:t>completely closed space </a:t>
            </a:r>
            <a:r>
              <a:rPr lang="en-US" sz="2400" b="1" u="sng" dirty="0"/>
              <a:t>deep to</a:t>
            </a:r>
            <a:r>
              <a:rPr lang="en-US" sz="2400" b="1" dirty="0"/>
              <a:t> the perineal membrane.</a:t>
            </a:r>
          </a:p>
          <a:p>
            <a:pPr>
              <a:buFont typeface="Courier New" charset="0"/>
              <a:buChar char="o"/>
            </a:pPr>
            <a:r>
              <a:rPr lang="en-US" sz="2000" dirty="0">
                <a:solidFill>
                  <a:srgbClr val="92D050"/>
                </a:solidFill>
              </a:rPr>
              <a:t>It is the same as the urogenital diaphragm.</a:t>
            </a:r>
            <a:endParaRPr lang="en-US" sz="2400" dirty="0">
              <a:solidFill>
                <a:srgbClr val="92D050"/>
              </a:solidFill>
            </a:endParaRPr>
          </a:p>
          <a:p>
            <a:pPr>
              <a:buFont typeface="Courier New" charset="0"/>
              <a:buChar char="o"/>
            </a:pPr>
            <a:endParaRPr lang="en-US" sz="2400" dirty="0"/>
          </a:p>
          <a:p>
            <a:pPr>
              <a:buFont typeface="Courier New" charset="0"/>
              <a:buChar char="o"/>
            </a:pPr>
            <a:r>
              <a:rPr lang="en-US" sz="2400" dirty="0"/>
              <a:t>Boundaries: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26" t="1202" r="1557" b="2003"/>
          <a:stretch/>
        </p:blipFill>
        <p:spPr>
          <a:xfrm>
            <a:off x="6927850" y="1962150"/>
            <a:ext cx="4838701" cy="38354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2600650"/>
              </p:ext>
            </p:extLst>
          </p:nvPr>
        </p:nvGraphicFramePr>
        <p:xfrm>
          <a:off x="641964" y="3880050"/>
          <a:ext cx="6067425" cy="2035492"/>
        </p:xfrm>
        <a:graphic>
          <a:graphicData uri="http://schemas.openxmlformats.org/drawingml/2006/table">
            <a:tbl>
              <a:tblPr firstRow="1" bandRow="1">
                <a:tableStyleId>{2D5ABB26-0587-4C30-8999-92F81FD0307C}</a:tableStyleId>
              </a:tblPr>
              <a:tblGrid>
                <a:gridCol w="2022475">
                  <a:extLst>
                    <a:ext uri="{9D8B030D-6E8A-4147-A177-3AD203B41FA5}">
                      <a16:colId xmlns:a16="http://schemas.microsoft.com/office/drawing/2014/main" xmlns="" val="20000"/>
                    </a:ext>
                  </a:extLst>
                </a:gridCol>
                <a:gridCol w="2022475">
                  <a:extLst>
                    <a:ext uri="{9D8B030D-6E8A-4147-A177-3AD203B41FA5}">
                      <a16:colId xmlns:a16="http://schemas.microsoft.com/office/drawing/2014/main" xmlns="" val="20001"/>
                    </a:ext>
                  </a:extLst>
                </a:gridCol>
                <a:gridCol w="2022475">
                  <a:extLst>
                    <a:ext uri="{9D8B030D-6E8A-4147-A177-3AD203B41FA5}">
                      <a16:colId xmlns:a16="http://schemas.microsoft.com/office/drawing/2014/main" xmlns="" val="20002"/>
                    </a:ext>
                  </a:extLst>
                </a:gridCol>
              </a:tblGrid>
              <a:tr h="420052">
                <a:tc>
                  <a:txBody>
                    <a:bodyPr/>
                    <a:lstStyle/>
                    <a:p>
                      <a:pPr marL="0" indent="0" algn="ctr">
                        <a:buFont typeface="Arial" charset="0"/>
                        <a:buNone/>
                      </a:pPr>
                      <a:r>
                        <a:rPr lang="en-US" sz="2000" b="1" dirty="0"/>
                        <a:t>Superiorly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lgn="ctr">
                        <a:buFont typeface="Arial" charset="0"/>
                        <a:buNone/>
                      </a:pPr>
                      <a:r>
                        <a:rPr lang="en-US" sz="2000" b="1" dirty="0"/>
                        <a:t>Laterally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indent="0" algn="ctr">
                        <a:buFont typeface="Arial" charset="0"/>
                        <a:buNone/>
                      </a:pPr>
                      <a:r>
                        <a:rPr lang="en-US" sz="2000" b="1" dirty="0"/>
                        <a:t>Inferiorly</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1570673">
                <a:tc>
                  <a:txBody>
                    <a:bodyPr/>
                    <a:lstStyle/>
                    <a:p>
                      <a:pPr marL="0" indent="0" algn="ctr">
                        <a:buFont typeface="Arial" charset="0"/>
                        <a:buNone/>
                      </a:pPr>
                      <a:r>
                        <a:rPr lang="en-US" sz="2000" dirty="0"/>
                        <a:t>Superior fascia of the urogenital diaphragm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Font typeface="Courier New" charset="0"/>
                        <a:buNone/>
                      </a:pPr>
                      <a:r>
                        <a:rPr lang="en-US" sz="2000" dirty="0"/>
                        <a:t>Inferior portion of </a:t>
                      </a:r>
                      <a:r>
                        <a:rPr lang="en-US" sz="2000" b="1" dirty="0"/>
                        <a:t>obturator internus fascia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Font typeface="Courier New" charset="0"/>
                        <a:buNone/>
                      </a:pPr>
                      <a:r>
                        <a:rPr lang="en-US" sz="2000" dirty="0"/>
                        <a:t>Inferior fascia of the urogenital diaphragm (</a:t>
                      </a:r>
                      <a:r>
                        <a:rPr lang="en-US" sz="2000" b="1" dirty="0"/>
                        <a:t>perineal membrane</a:t>
                      </a:r>
                      <a:r>
                        <a:rPr lang="en-US" sz="2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7" name="Rectangle 6"/>
          <p:cNvSpPr/>
          <p:nvPr/>
        </p:nvSpPr>
        <p:spPr>
          <a:xfrm>
            <a:off x="10469387" y="3814497"/>
            <a:ext cx="1297164" cy="35980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747136" y="3398369"/>
            <a:ext cx="686039" cy="316381"/>
          </a:xfrm>
          <a:prstGeom prst="rect">
            <a:avLst/>
          </a:prstGeom>
          <a:noFill/>
          <a:ln w="28575">
            <a:solidFill>
              <a:srgbClr val="9E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345562" y="4338081"/>
            <a:ext cx="1411464" cy="2339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99300" y="4238625"/>
            <a:ext cx="927685" cy="3460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070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87" y="377354"/>
            <a:ext cx="10515600" cy="1325563"/>
          </a:xfrm>
        </p:spPr>
        <p:txBody>
          <a:bodyPr>
            <a:normAutofit/>
          </a:bodyPr>
          <a:lstStyle/>
          <a:p>
            <a:r>
              <a:rPr lang="en-US" sz="3200" dirty="0"/>
              <a:t>Perineal Pouches</a:t>
            </a:r>
            <a:br>
              <a:rPr lang="en-US" sz="3200" dirty="0"/>
            </a:br>
            <a:r>
              <a:rPr lang="en-US" sz="3200" b="1" dirty="0"/>
              <a:t>Contents of Deep Perineal Pouch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991" y="1205372"/>
            <a:ext cx="4294569" cy="25908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38" t="1134" r="1699" b="993"/>
          <a:stretch/>
        </p:blipFill>
        <p:spPr>
          <a:xfrm>
            <a:off x="7464425" y="3938588"/>
            <a:ext cx="4194176" cy="252317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333053647"/>
              </p:ext>
            </p:extLst>
          </p:nvPr>
        </p:nvGraphicFramePr>
        <p:xfrm>
          <a:off x="976193" y="1901593"/>
          <a:ext cx="5873238" cy="4296568"/>
        </p:xfrm>
        <a:graphic>
          <a:graphicData uri="http://schemas.openxmlformats.org/drawingml/2006/table">
            <a:tbl>
              <a:tblPr firstRow="1" bandRow="1">
                <a:tableStyleId>{0E3FDE45-AF77-4B5C-9715-49D594BDF05E}</a:tableStyleId>
              </a:tblPr>
              <a:tblGrid>
                <a:gridCol w="5873238">
                  <a:extLst>
                    <a:ext uri="{9D8B030D-6E8A-4147-A177-3AD203B41FA5}">
                      <a16:colId xmlns:a16="http://schemas.microsoft.com/office/drawing/2014/main" xmlns="" val="20000"/>
                    </a:ext>
                  </a:extLst>
                </a:gridCol>
              </a:tblGrid>
              <a:tr h="6387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1. Part of urethra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0"/>
                  </a:ext>
                </a:extLst>
              </a:tr>
              <a:tr h="6387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2. Part of vagina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1"/>
                  </a:ext>
                </a:extLst>
              </a:tr>
              <a:tr h="11025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3. Sphincter urethrae and Sphincter </a:t>
                      </a:r>
                      <a:r>
                        <a:rPr lang="en-US" sz="2000" b="1" dirty="0" err="1"/>
                        <a:t>vaginae</a:t>
                      </a:r>
                      <a:r>
                        <a:rPr lang="en-US" sz="2000" b="1" dirty="0"/>
                        <a:t> muscles</a:t>
                      </a:r>
                      <a:r>
                        <a:rPr lang="en-US" sz="2000" b="0" dirty="0"/>
                        <a:t>; which is  pierced by urethra &amp; vagina.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6387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4. Deep transverse perineal muscles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6387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5. Internal pudendal vessels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6387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6. Dorsal nerve of clitoris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5" name="Rectangle 4"/>
          <p:cNvSpPr/>
          <p:nvPr/>
        </p:nvSpPr>
        <p:spPr>
          <a:xfrm>
            <a:off x="7265620" y="2226376"/>
            <a:ext cx="1153986" cy="576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57600" y="1244654"/>
            <a:ext cx="1162006" cy="4820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039752" y="2279407"/>
            <a:ext cx="883074" cy="380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38493" y="1866550"/>
            <a:ext cx="883074" cy="380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575336" y="1882758"/>
            <a:ext cx="407448" cy="307777"/>
          </a:xfrm>
          <a:prstGeom prst="rect">
            <a:avLst/>
          </a:prstGeom>
          <a:noFill/>
        </p:spPr>
        <p:txBody>
          <a:bodyPr wrap="square" rtlCol="0">
            <a:spAutoFit/>
          </a:bodyPr>
          <a:lstStyle/>
          <a:p>
            <a:r>
              <a:rPr lang="en-US" b="1" dirty="0"/>
              <a:t>(1)</a:t>
            </a:r>
          </a:p>
        </p:txBody>
      </p:sp>
      <p:sp>
        <p:nvSpPr>
          <p:cNvPr id="11" name="TextBox 10"/>
          <p:cNvSpPr txBox="1"/>
          <p:nvPr/>
        </p:nvSpPr>
        <p:spPr>
          <a:xfrm>
            <a:off x="11575336" y="2304838"/>
            <a:ext cx="407448" cy="307777"/>
          </a:xfrm>
          <a:prstGeom prst="rect">
            <a:avLst/>
          </a:prstGeom>
          <a:noFill/>
        </p:spPr>
        <p:txBody>
          <a:bodyPr wrap="square" rtlCol="0">
            <a:spAutoFit/>
          </a:bodyPr>
          <a:lstStyle/>
          <a:p>
            <a:r>
              <a:rPr lang="en-US" b="1" dirty="0"/>
              <a:t>(2)</a:t>
            </a:r>
          </a:p>
        </p:txBody>
      </p:sp>
      <p:sp>
        <p:nvSpPr>
          <p:cNvPr id="12" name="TextBox 11"/>
          <p:cNvSpPr txBox="1"/>
          <p:nvPr/>
        </p:nvSpPr>
        <p:spPr>
          <a:xfrm>
            <a:off x="7229414" y="1300986"/>
            <a:ext cx="407448" cy="307777"/>
          </a:xfrm>
          <a:prstGeom prst="rect">
            <a:avLst/>
          </a:prstGeom>
          <a:noFill/>
        </p:spPr>
        <p:txBody>
          <a:bodyPr wrap="square" rtlCol="0">
            <a:spAutoFit/>
          </a:bodyPr>
          <a:lstStyle/>
          <a:p>
            <a:r>
              <a:rPr lang="en-US" b="1" dirty="0"/>
              <a:t>(1)</a:t>
            </a:r>
          </a:p>
        </p:txBody>
      </p:sp>
      <p:sp>
        <p:nvSpPr>
          <p:cNvPr id="13" name="TextBox 12"/>
          <p:cNvSpPr txBox="1"/>
          <p:nvPr/>
        </p:nvSpPr>
        <p:spPr>
          <a:xfrm>
            <a:off x="7229414" y="2335574"/>
            <a:ext cx="407448" cy="307777"/>
          </a:xfrm>
          <a:prstGeom prst="rect">
            <a:avLst/>
          </a:prstGeom>
          <a:noFill/>
        </p:spPr>
        <p:txBody>
          <a:bodyPr wrap="square" rtlCol="0">
            <a:spAutoFit/>
          </a:bodyPr>
          <a:lstStyle/>
          <a:p>
            <a:r>
              <a:rPr lang="en-US" b="1" dirty="0"/>
              <a:t>(4)</a:t>
            </a:r>
          </a:p>
        </p:txBody>
      </p:sp>
    </p:spTree>
    <p:extLst>
      <p:ext uri="{BB962C8B-B14F-4D97-AF65-F5344CB8AC3E}">
        <p14:creationId xmlns:p14="http://schemas.microsoft.com/office/powerpoint/2010/main" val="611193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35768" b="-36207"/>
          <a:stretch/>
        </p:blipFill>
        <p:spPr>
          <a:xfrm>
            <a:off x="8236068" y="2819728"/>
            <a:ext cx="3278879" cy="3011215"/>
          </a:xfrm>
          <a:prstGeom prst="rect">
            <a:avLst/>
          </a:prstGeom>
        </p:spPr>
      </p:pic>
      <p:sp>
        <p:nvSpPr>
          <p:cNvPr id="24" name="مربع نص 14">
            <a:extLst>
              <a:ext uri="{FF2B5EF4-FFF2-40B4-BE49-F238E27FC236}">
                <a16:creationId xmlns:a16="http://schemas.microsoft.com/office/drawing/2014/main" xmlns="" id="{0D9F1896-4047-42E8-9EB0-6806F010F81F}"/>
              </a:ext>
            </a:extLst>
          </p:cNvPr>
          <p:cNvSpPr txBox="1"/>
          <p:nvPr/>
        </p:nvSpPr>
        <p:spPr>
          <a:xfrm>
            <a:off x="754253" y="1436264"/>
            <a:ext cx="7074560" cy="2554545"/>
          </a:xfrm>
          <a:prstGeom prst="rect">
            <a:avLst/>
          </a:prstGeom>
          <a:noFill/>
          <a:ln w="28575">
            <a:solidFill>
              <a:schemeClr val="accent5">
                <a:lumMod val="60000"/>
                <a:lumOff val="40000"/>
              </a:schemeClr>
            </a:solidFill>
          </a:ln>
        </p:spPr>
        <p:txBody>
          <a:bodyPr wrap="square" rtlCol="1">
            <a:spAutoFit/>
          </a:bodyPr>
          <a:lstStyle/>
          <a:p>
            <a:pPr marL="342900" indent="-342900">
              <a:buFont typeface="Courier New" panose="02070309020205020404" pitchFamily="49" charset="0"/>
              <a:buChar char="o"/>
            </a:pPr>
            <a:r>
              <a:rPr lang="en-US" sz="2000" dirty="0">
                <a:latin typeface="+mn-lt"/>
                <a:ea typeface="Arial" charset="0"/>
                <a:cs typeface="Arial" charset="0"/>
              </a:rPr>
              <a:t>The vagina is a muscular canal that leads from the </a:t>
            </a:r>
            <a:r>
              <a:rPr lang="en-US" sz="2000" b="1" dirty="0">
                <a:latin typeface="+mn-lt"/>
                <a:ea typeface="Arial" charset="0"/>
                <a:cs typeface="Arial" charset="0"/>
              </a:rPr>
              <a:t>uterus</a:t>
            </a:r>
            <a:r>
              <a:rPr lang="en-US" sz="2000" dirty="0">
                <a:latin typeface="+mn-lt"/>
                <a:ea typeface="Arial" charset="0"/>
                <a:cs typeface="Arial" charset="0"/>
              </a:rPr>
              <a:t> to the </a:t>
            </a:r>
            <a:r>
              <a:rPr lang="en-US" sz="2000" b="1" dirty="0">
                <a:latin typeface="+mn-lt"/>
                <a:ea typeface="Arial" charset="0"/>
                <a:cs typeface="Arial" charset="0"/>
              </a:rPr>
              <a:t>external orifice </a:t>
            </a:r>
            <a:r>
              <a:rPr lang="en-US" sz="2000" dirty="0">
                <a:latin typeface="+mn-lt"/>
                <a:ea typeface="Arial" charset="0"/>
                <a:cs typeface="Arial" charset="0"/>
              </a:rPr>
              <a:t>of the genital canal </a:t>
            </a:r>
          </a:p>
          <a:p>
            <a:pPr marL="342900" indent="-342900">
              <a:buFont typeface="Courier New" panose="02070309020205020404" pitchFamily="49" charset="0"/>
              <a:buChar char="o"/>
            </a:pPr>
            <a:r>
              <a:rPr lang="en-US" sz="2000" dirty="0">
                <a:latin typeface="+mn-lt"/>
                <a:ea typeface="Arial" charset="0"/>
                <a:cs typeface="Arial" charset="0"/>
              </a:rPr>
              <a:t>It measures about 3 in. (8 cm) long. </a:t>
            </a:r>
          </a:p>
          <a:p>
            <a:pPr marL="342900" indent="-342900">
              <a:buFont typeface="Courier New" panose="02070309020205020404" pitchFamily="49" charset="0"/>
              <a:buChar char="o"/>
            </a:pPr>
            <a:r>
              <a:rPr lang="en-US" sz="2000" dirty="0">
                <a:latin typeface="+mn-lt"/>
                <a:ea typeface="Arial" charset="0"/>
                <a:cs typeface="Arial" charset="0"/>
              </a:rPr>
              <a:t>It serves as the excretory duct for the menstrual flow &amp; forms part of the birth canal. </a:t>
            </a:r>
          </a:p>
          <a:p>
            <a:pPr marL="342900" indent="-342900">
              <a:buFont typeface="Courier New" panose="02070309020205020404" pitchFamily="49" charset="0"/>
              <a:buChar char="o"/>
            </a:pPr>
            <a:r>
              <a:rPr lang="en-US" sz="2000" dirty="0">
                <a:latin typeface="+mn-lt"/>
                <a:ea typeface="Arial" charset="0"/>
                <a:cs typeface="Arial" charset="0"/>
              </a:rPr>
              <a:t>The </a:t>
            </a:r>
            <a:r>
              <a:rPr lang="en-US" sz="2000" b="1" dirty="0">
                <a:latin typeface="+mn-lt"/>
                <a:ea typeface="Arial" charset="0"/>
                <a:cs typeface="Arial" charset="0"/>
              </a:rPr>
              <a:t>vaginal orifice </a:t>
            </a:r>
            <a:r>
              <a:rPr lang="en-US" sz="2000" dirty="0">
                <a:latin typeface="+mn-lt"/>
                <a:ea typeface="Arial" charset="0"/>
                <a:cs typeface="Arial" charset="0"/>
              </a:rPr>
              <a:t>in a virgin possesses a thin mucosal fold, called the </a:t>
            </a:r>
            <a:r>
              <a:rPr lang="en-US" sz="2000" b="1" dirty="0">
                <a:latin typeface="+mn-lt"/>
                <a:ea typeface="Arial" charset="0"/>
                <a:cs typeface="Arial" charset="0"/>
              </a:rPr>
              <a:t>hymen </a:t>
            </a:r>
            <a:r>
              <a:rPr lang="en-US" dirty="0">
                <a:solidFill>
                  <a:srgbClr val="92D050"/>
                </a:solidFill>
                <a:latin typeface="+mn-lt"/>
                <a:ea typeface="Arial" charset="0"/>
                <a:cs typeface="Arial" charset="0"/>
              </a:rPr>
              <a:t>(</a:t>
            </a:r>
            <a:r>
              <a:rPr lang="en-GB" dirty="0" err="1">
                <a:solidFill>
                  <a:srgbClr val="92D050"/>
                </a:solidFill>
                <a:latin typeface="+mn-lt"/>
                <a:ea typeface="Arial" charset="0"/>
                <a:cs typeface="Arial" charset="0"/>
              </a:rPr>
              <a:t>غشاء</a:t>
            </a:r>
            <a:r>
              <a:rPr lang="en-GB" dirty="0">
                <a:solidFill>
                  <a:srgbClr val="92D050"/>
                </a:solidFill>
                <a:latin typeface="+mn-lt"/>
                <a:ea typeface="Arial" charset="0"/>
                <a:cs typeface="Arial" charset="0"/>
              </a:rPr>
              <a:t> </a:t>
            </a:r>
            <a:r>
              <a:rPr lang="en-GB" dirty="0" err="1">
                <a:solidFill>
                  <a:srgbClr val="92D050"/>
                </a:solidFill>
                <a:latin typeface="+mn-lt"/>
                <a:ea typeface="Arial" charset="0"/>
                <a:cs typeface="Arial" charset="0"/>
              </a:rPr>
              <a:t>الع</a:t>
            </a:r>
            <a:r>
              <a:rPr lang="ar-AE" dirty="0">
                <a:solidFill>
                  <a:srgbClr val="92D050"/>
                </a:solidFill>
                <a:latin typeface="+mn-lt"/>
                <a:ea typeface="Arial" charset="0"/>
                <a:cs typeface="Arial" charset="0"/>
              </a:rPr>
              <a:t>ذ</a:t>
            </a:r>
            <a:r>
              <a:rPr lang="en-GB" dirty="0">
                <a:solidFill>
                  <a:srgbClr val="92D050"/>
                </a:solidFill>
                <a:latin typeface="+mn-lt"/>
                <a:ea typeface="Arial" charset="0"/>
                <a:cs typeface="Arial" charset="0"/>
              </a:rPr>
              <a:t>ر</a:t>
            </a:r>
            <a:r>
              <a:rPr lang="ar-AE" dirty="0">
                <a:solidFill>
                  <a:srgbClr val="92D050"/>
                </a:solidFill>
                <a:latin typeface="+mn-lt"/>
                <a:ea typeface="Arial" charset="0"/>
                <a:cs typeface="Arial" charset="0"/>
              </a:rPr>
              <a:t>ي</a:t>
            </a:r>
            <a:r>
              <a:rPr lang="en-GB" dirty="0">
                <a:solidFill>
                  <a:srgbClr val="92D050"/>
                </a:solidFill>
                <a:latin typeface="+mn-lt"/>
                <a:ea typeface="Arial" charset="0"/>
                <a:cs typeface="Arial" charset="0"/>
              </a:rPr>
              <a:t>ة</a:t>
            </a:r>
            <a:r>
              <a:rPr lang="en-US" dirty="0">
                <a:solidFill>
                  <a:srgbClr val="92D050"/>
                </a:solidFill>
                <a:latin typeface="+mn-lt"/>
                <a:ea typeface="Arial" charset="0"/>
                <a:cs typeface="Arial" charset="0"/>
              </a:rPr>
              <a:t>)</a:t>
            </a:r>
            <a:r>
              <a:rPr lang="en-US" sz="2000" dirty="0">
                <a:latin typeface="+mn-lt"/>
                <a:ea typeface="Arial" charset="0"/>
                <a:cs typeface="Arial" charset="0"/>
              </a:rPr>
              <a:t>, which is </a:t>
            </a:r>
            <a:r>
              <a:rPr lang="en-US" sz="2000" dirty="0">
                <a:solidFill>
                  <a:srgbClr val="92D050"/>
                </a:solidFill>
                <a:latin typeface="+mn-lt"/>
                <a:ea typeface="Arial" charset="0"/>
                <a:cs typeface="Arial" charset="0"/>
              </a:rPr>
              <a:t>normally</a:t>
            </a:r>
            <a:r>
              <a:rPr lang="en-US" sz="2000" dirty="0">
                <a:latin typeface="+mn-lt"/>
                <a:ea typeface="Arial" charset="0"/>
                <a:cs typeface="Arial" charset="0"/>
              </a:rPr>
              <a:t> perforated at its center </a:t>
            </a:r>
            <a:r>
              <a:rPr lang="en-US" sz="2000" dirty="0">
                <a:solidFill>
                  <a:srgbClr val="92D050"/>
                </a:solidFill>
                <a:latin typeface="+mn-lt"/>
                <a:ea typeface="Arial" charset="0"/>
                <a:cs typeface="Arial" charset="0"/>
              </a:rPr>
              <a:t>to allow the menstrual blood to flow out</a:t>
            </a:r>
            <a:r>
              <a:rPr lang="en-US" sz="2000" dirty="0">
                <a:latin typeface="+mn-lt"/>
                <a:ea typeface="Arial" charset="0"/>
                <a:cs typeface="Arial" charset="0"/>
              </a:rPr>
              <a:t>. </a:t>
            </a:r>
          </a:p>
        </p:txBody>
      </p:sp>
      <p:sp>
        <p:nvSpPr>
          <p:cNvPr id="9" name="Rectangle 8"/>
          <p:cNvSpPr txBox="1"/>
          <p:nvPr/>
        </p:nvSpPr>
        <p:spPr>
          <a:xfrm>
            <a:off x="754253" y="4144748"/>
            <a:ext cx="7054093" cy="1938992"/>
          </a:xfrm>
          <a:prstGeom prst="rect">
            <a:avLst/>
          </a:prstGeom>
          <a:ln w="28575">
            <a:solidFill>
              <a:srgbClr val="92D050"/>
            </a:solidFill>
          </a:ln>
        </p:spPr>
        <p:txBody>
          <a:bodyPr wrap="square">
            <a:spAutoFit/>
          </a:bodyPr>
          <a:lstStyle/>
          <a:p>
            <a:r>
              <a:rPr lang="en-US" sz="2000" b="1" dirty="0">
                <a:latin typeface="+mj-lt"/>
                <a:ea typeface="Arial" charset="0"/>
                <a:cs typeface="Arial" charset="0"/>
              </a:rPr>
              <a:t>Arteries: </a:t>
            </a:r>
          </a:p>
          <a:p>
            <a:pPr marL="355600" lvl="1" indent="-355600">
              <a:buFont typeface="+mj-lt"/>
              <a:buAutoNum type="arabicPeriod"/>
            </a:pPr>
            <a:r>
              <a:rPr lang="en-US" sz="2000" b="1" dirty="0">
                <a:latin typeface="+mn-lt"/>
                <a:ea typeface="Arial" charset="0"/>
                <a:cs typeface="Arial" charset="0"/>
              </a:rPr>
              <a:t>Vaginal</a:t>
            </a:r>
            <a:r>
              <a:rPr lang="en-US" sz="2000" dirty="0">
                <a:latin typeface="+mn-lt"/>
                <a:ea typeface="Arial" charset="0"/>
                <a:cs typeface="Arial" charset="0"/>
              </a:rPr>
              <a:t> artery, a branch of the </a:t>
            </a:r>
            <a:r>
              <a:rPr lang="en-US" sz="2000" b="1" dirty="0">
                <a:latin typeface="+mn-lt"/>
                <a:ea typeface="Arial" charset="0"/>
                <a:cs typeface="Arial" charset="0"/>
              </a:rPr>
              <a:t>internal iliac </a:t>
            </a:r>
            <a:r>
              <a:rPr lang="en-US" sz="2000" dirty="0">
                <a:latin typeface="+mn-lt"/>
                <a:ea typeface="Arial" charset="0"/>
                <a:cs typeface="Arial" charset="0"/>
              </a:rPr>
              <a:t>artery </a:t>
            </a:r>
          </a:p>
          <a:p>
            <a:pPr marL="355600" lvl="1" indent="-355600">
              <a:buFont typeface="+mj-lt"/>
              <a:buAutoNum type="arabicPeriod"/>
            </a:pPr>
            <a:r>
              <a:rPr lang="en-US" sz="2000" b="1" dirty="0">
                <a:latin typeface="+mn-lt"/>
                <a:ea typeface="Arial" charset="0"/>
                <a:cs typeface="Arial" charset="0"/>
              </a:rPr>
              <a:t>Vaginal</a:t>
            </a:r>
            <a:r>
              <a:rPr lang="en-US" sz="2000" dirty="0">
                <a:latin typeface="+mn-lt"/>
                <a:ea typeface="Arial" charset="0"/>
                <a:cs typeface="Arial" charset="0"/>
              </a:rPr>
              <a:t> branch of the </a:t>
            </a:r>
            <a:r>
              <a:rPr lang="en-US" sz="2000" b="1" dirty="0">
                <a:latin typeface="+mn-lt"/>
                <a:ea typeface="Arial" charset="0"/>
                <a:cs typeface="Arial" charset="0"/>
              </a:rPr>
              <a:t>uterine</a:t>
            </a:r>
            <a:r>
              <a:rPr lang="en-US" sz="2000" dirty="0">
                <a:latin typeface="+mn-lt"/>
                <a:ea typeface="Arial" charset="0"/>
                <a:cs typeface="Arial" charset="0"/>
              </a:rPr>
              <a:t> artery </a:t>
            </a:r>
          </a:p>
          <a:p>
            <a:endParaRPr lang="en-US" sz="2000" b="1" dirty="0">
              <a:latin typeface="+mj-lt"/>
              <a:ea typeface="Arial" charset="0"/>
              <a:cs typeface="Arial" charset="0"/>
            </a:endParaRPr>
          </a:p>
          <a:p>
            <a:r>
              <a:rPr lang="en-US" sz="2000" b="1" dirty="0">
                <a:latin typeface="+mj-lt"/>
                <a:ea typeface="Arial" charset="0"/>
                <a:cs typeface="Arial" charset="0"/>
              </a:rPr>
              <a:t>Veins</a:t>
            </a:r>
            <a:r>
              <a:rPr lang="en-US" sz="2000" dirty="0">
                <a:latin typeface="+mj-lt"/>
                <a:ea typeface="Arial" charset="0"/>
                <a:cs typeface="Arial" charset="0"/>
              </a:rPr>
              <a:t>: </a:t>
            </a:r>
          </a:p>
          <a:p>
            <a:pPr marL="355600" indent="-355600">
              <a:buFont typeface="+mj-lt"/>
              <a:buAutoNum type="arabicPeriod"/>
            </a:pPr>
            <a:r>
              <a:rPr lang="en-US" sz="2000" dirty="0">
                <a:latin typeface="+mn-lt"/>
                <a:ea typeface="Arial" charset="0"/>
                <a:cs typeface="Arial" charset="0"/>
              </a:rPr>
              <a:t>drain into the </a:t>
            </a:r>
            <a:r>
              <a:rPr lang="en-US" sz="2000" b="1" dirty="0">
                <a:latin typeface="+mn-lt"/>
                <a:ea typeface="Arial" charset="0"/>
                <a:cs typeface="Arial" charset="0"/>
              </a:rPr>
              <a:t>internal iliac </a:t>
            </a:r>
            <a:r>
              <a:rPr lang="en-US" sz="2000" dirty="0">
                <a:latin typeface="+mn-lt"/>
                <a:ea typeface="Arial" charset="0"/>
                <a:cs typeface="Arial" charset="0"/>
              </a:rPr>
              <a:t>veins. </a:t>
            </a:r>
          </a:p>
        </p:txBody>
      </p:sp>
      <p:sp>
        <p:nvSpPr>
          <p:cNvPr id="15" name="TextBox 14">
            <a:extLst>
              <a:ext uri="{FF2B5EF4-FFF2-40B4-BE49-F238E27FC236}">
                <a16:creationId xmlns:a16="http://schemas.microsoft.com/office/drawing/2014/main" xmlns="" id="{58224CF8-DB57-41D7-9876-31A4495610E3}"/>
              </a:ext>
            </a:extLst>
          </p:cNvPr>
          <p:cNvSpPr txBox="1"/>
          <p:nvPr/>
        </p:nvSpPr>
        <p:spPr>
          <a:xfrm>
            <a:off x="754253" y="436037"/>
            <a:ext cx="5837801" cy="646331"/>
          </a:xfrm>
          <a:prstGeom prst="rect">
            <a:avLst/>
          </a:prstGeom>
          <a:noFill/>
        </p:spPr>
        <p:txBody>
          <a:bodyPr wrap="square" rtlCol="0">
            <a:spAutoFit/>
          </a:bodyPr>
          <a:lstStyle/>
          <a:p>
            <a:r>
              <a:rPr lang="en-US" sz="3600" dirty="0">
                <a:latin typeface="+mj-lt"/>
              </a:rPr>
              <a:t>Vagina</a:t>
            </a:r>
            <a:endParaRPr lang="en-US" sz="3200" dirty="0">
              <a:latin typeface="+mj-lt"/>
            </a:endParaRPr>
          </a:p>
        </p:txBody>
      </p:sp>
      <p:cxnSp>
        <p:nvCxnSpPr>
          <p:cNvPr id="63" name="Straight Connector 62">
            <a:extLst>
              <a:ext uri="{FF2B5EF4-FFF2-40B4-BE49-F238E27FC236}">
                <a16:creationId xmlns:a16="http://schemas.microsoft.com/office/drawing/2014/main" xmlns="" id="{A7B4EAF5-B383-4962-86F0-D50A523D87EA}"/>
              </a:ext>
            </a:extLst>
          </p:cNvPr>
          <p:cNvCxnSpPr/>
          <p:nvPr/>
        </p:nvCxnSpPr>
        <p:spPr>
          <a:xfrm>
            <a:off x="4402053" y="4753424"/>
            <a:ext cx="197863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A7B4EAF5-B383-4962-86F0-D50A523D87EA}"/>
              </a:ext>
            </a:extLst>
          </p:cNvPr>
          <p:cNvCxnSpPr/>
          <p:nvPr/>
        </p:nvCxnSpPr>
        <p:spPr>
          <a:xfrm>
            <a:off x="1181975" y="4753424"/>
            <a:ext cx="148245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A7B4EAF5-B383-4962-86F0-D50A523D87EA}"/>
              </a:ext>
            </a:extLst>
          </p:cNvPr>
          <p:cNvCxnSpPr/>
          <p:nvPr/>
        </p:nvCxnSpPr>
        <p:spPr>
          <a:xfrm flipV="1">
            <a:off x="3483828" y="5051018"/>
            <a:ext cx="142345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8236068" y="109902"/>
            <a:ext cx="3726843" cy="2528066"/>
          </a:xfrm>
          <a:prstGeom prst="rect">
            <a:avLst/>
          </a:prstGeom>
          <a:ln w="28575">
            <a:noFill/>
          </a:ln>
        </p:spPr>
      </p:pic>
      <p:sp>
        <p:nvSpPr>
          <p:cNvPr id="17" name="Rectangle 16"/>
          <p:cNvSpPr/>
          <p:nvPr/>
        </p:nvSpPr>
        <p:spPr>
          <a:xfrm>
            <a:off x="9140632" y="2419064"/>
            <a:ext cx="961073" cy="10887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537083" y="1474126"/>
            <a:ext cx="951065" cy="15234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xmlns="" id="{A7B4EAF5-B383-4962-86F0-D50A523D87EA}"/>
              </a:ext>
            </a:extLst>
          </p:cNvPr>
          <p:cNvCxnSpPr/>
          <p:nvPr/>
        </p:nvCxnSpPr>
        <p:spPr>
          <a:xfrm>
            <a:off x="10649396" y="2306858"/>
            <a:ext cx="115048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806944" y="3455868"/>
            <a:ext cx="549288" cy="13071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A7B4EAF5-B383-4962-86F0-D50A523D87EA}"/>
              </a:ext>
            </a:extLst>
          </p:cNvPr>
          <p:cNvCxnSpPr/>
          <p:nvPr/>
        </p:nvCxnSpPr>
        <p:spPr>
          <a:xfrm>
            <a:off x="1191600" y="5053119"/>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8932855" y="3601242"/>
            <a:ext cx="541169" cy="1495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480419" y="3208266"/>
            <a:ext cx="601291" cy="11733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3438" y="5189641"/>
            <a:ext cx="2606679" cy="12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 descr="hymen types">
            <a:extLst>
              <a:ext uri="{FF2B5EF4-FFF2-40B4-BE49-F238E27FC236}">
                <a16:creationId xmlns:a16="http://schemas.microsoft.com/office/drawing/2014/main" xmlns="" id="{079C77B4-2FB4-4DC2-AA4A-A7A5CD7AB0BA}"/>
              </a:ext>
            </a:extLst>
          </p:cNvPr>
          <p:cNvPicPr>
            <a:picLocks noChangeAspect="1" noChangeArrowheads="1"/>
          </p:cNvPicPr>
          <p:nvPr/>
        </p:nvPicPr>
        <p:blipFill>
          <a:blip r:embed="rId6"/>
          <a:srcRect l="2055" t="1397" r="63013" b="53910"/>
          <a:stretch>
            <a:fillRect/>
          </a:stretch>
        </p:blipFill>
        <p:spPr bwMode="auto">
          <a:xfrm>
            <a:off x="7925351" y="5157345"/>
            <a:ext cx="1658087" cy="1347196"/>
          </a:xfrm>
          <a:prstGeom prst="rect">
            <a:avLst/>
          </a:prstGeom>
          <a:noFill/>
          <a:ln>
            <a:solidFill>
              <a:schemeClr val="bg1"/>
            </a:solidFill>
          </a:ln>
        </p:spPr>
      </p:pic>
      <p:sp>
        <p:nvSpPr>
          <p:cNvPr id="6" name="Rectangle 5">
            <a:extLst>
              <a:ext uri="{FF2B5EF4-FFF2-40B4-BE49-F238E27FC236}">
                <a16:creationId xmlns:a16="http://schemas.microsoft.com/office/drawing/2014/main" xmlns="" id="{F93C737A-2C69-48EC-B7B4-0F74D6F75939}"/>
              </a:ext>
            </a:extLst>
          </p:cNvPr>
          <p:cNvSpPr/>
          <p:nvPr/>
        </p:nvSpPr>
        <p:spPr>
          <a:xfrm>
            <a:off x="11303073" y="6308608"/>
            <a:ext cx="796963" cy="523220"/>
          </a:xfrm>
          <a:prstGeom prst="rect">
            <a:avLst/>
          </a:prstGeom>
        </p:spPr>
        <p:txBody>
          <a:bodyPr wrap="square">
            <a:spAutoFit/>
          </a:bodyPr>
          <a:lstStyle/>
          <a:p>
            <a:pPr algn="ctr"/>
            <a:r>
              <a:rPr lang="ar-AE" dirty="0">
                <a:solidFill>
                  <a:srgbClr val="92D050"/>
                </a:solidFill>
                <a:latin typeface="Calibri" panose="020F0502020204030204"/>
                <a:ea typeface="Arial" charset="0"/>
                <a:cs typeface="Arial" charset="0"/>
              </a:rPr>
              <a:t>ب</a:t>
            </a:r>
            <a:r>
              <a:rPr lang="en-GB" dirty="0" err="1">
                <a:solidFill>
                  <a:srgbClr val="92D050"/>
                </a:solidFill>
                <a:latin typeface="Calibri" panose="020F0502020204030204"/>
                <a:ea typeface="Arial" charset="0"/>
                <a:cs typeface="Arial" charset="0"/>
              </a:rPr>
              <a:t>عد</a:t>
            </a:r>
            <a:r>
              <a:rPr lang="en-GB" dirty="0">
                <a:solidFill>
                  <a:srgbClr val="92D050"/>
                </a:solidFill>
                <a:latin typeface="Calibri" panose="020F0502020204030204"/>
                <a:ea typeface="Arial" charset="0"/>
                <a:cs typeface="Arial" charset="0"/>
              </a:rPr>
              <a:t> </a:t>
            </a:r>
            <a:r>
              <a:rPr lang="en-GB" dirty="0" err="1">
                <a:solidFill>
                  <a:srgbClr val="92D050"/>
                </a:solidFill>
                <a:latin typeface="Calibri" panose="020F0502020204030204"/>
                <a:ea typeface="Arial" charset="0"/>
                <a:cs typeface="Arial" charset="0"/>
              </a:rPr>
              <a:t>عدة</a:t>
            </a:r>
            <a:r>
              <a:rPr lang="en-GB" dirty="0">
                <a:solidFill>
                  <a:srgbClr val="92D050"/>
                </a:solidFill>
                <a:latin typeface="Calibri" panose="020F0502020204030204"/>
                <a:ea typeface="Arial" charset="0"/>
                <a:cs typeface="Arial" charset="0"/>
              </a:rPr>
              <a:t> </a:t>
            </a:r>
            <a:r>
              <a:rPr lang="en-GB" dirty="0" err="1">
                <a:solidFill>
                  <a:srgbClr val="92D050"/>
                </a:solidFill>
                <a:latin typeface="Calibri" panose="020F0502020204030204"/>
                <a:ea typeface="Arial" charset="0"/>
                <a:cs typeface="Arial" charset="0"/>
              </a:rPr>
              <a:t>ولادات</a:t>
            </a:r>
            <a:endParaRPr lang="en-GB" dirty="0"/>
          </a:p>
        </p:txBody>
      </p:sp>
    </p:spTree>
    <p:extLst>
      <p:ext uri="{BB962C8B-B14F-4D97-AF65-F5344CB8AC3E}">
        <p14:creationId xmlns:p14="http://schemas.microsoft.com/office/powerpoint/2010/main" val="117162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47803"/>
            <a:ext cx="10515600" cy="1325563"/>
          </a:xfrm>
        </p:spPr>
        <p:txBody>
          <a:bodyPr/>
          <a:lstStyle/>
          <a:p>
            <a:r>
              <a:rPr lang="en-US" i="1" dirty="0"/>
              <a:t>Objectives</a:t>
            </a:r>
            <a:endParaRPr lang="en-GB" i="1" dirty="0"/>
          </a:p>
        </p:txBody>
      </p:sp>
      <p:sp>
        <p:nvSpPr>
          <p:cNvPr id="8" name="Content Placeholder 7"/>
          <p:cNvSpPr>
            <a:spLocks noGrp="1"/>
          </p:cNvSpPr>
          <p:nvPr>
            <p:ph idx="1"/>
          </p:nvPr>
        </p:nvSpPr>
        <p:spPr>
          <a:xfrm>
            <a:off x="838200" y="1335254"/>
            <a:ext cx="10515600" cy="4750453"/>
          </a:xfrm>
        </p:spPr>
        <p:txBody>
          <a:bodyPr>
            <a:noAutofit/>
          </a:bodyPr>
          <a:lstStyle/>
          <a:p>
            <a:pPr marL="0" indent="0">
              <a:lnSpc>
                <a:spcPct val="100000"/>
              </a:lnSpc>
              <a:buNone/>
            </a:pPr>
            <a:r>
              <a:rPr lang="en-US" altLang="en-US" sz="2600" b="1" dirty="0"/>
              <a:t>At the end of the lecture, the student should be able to describe the:</a:t>
            </a:r>
          </a:p>
          <a:p>
            <a:pPr marL="354013" indent="-354013">
              <a:lnSpc>
                <a:spcPct val="100000"/>
              </a:lnSpc>
              <a:spcBef>
                <a:spcPts val="600"/>
              </a:spcBef>
              <a:buFont typeface="Wingdings" panose="05000000000000000000" pitchFamily="2" charset="2"/>
              <a:buChar char="ü"/>
            </a:pPr>
            <a:r>
              <a:rPr lang="en-US" altLang="en-US" sz="2400" u="sng" dirty="0"/>
              <a:t>Boundaries</a:t>
            </a:r>
            <a:r>
              <a:rPr lang="en-US" altLang="en-US" sz="2400" b="1" dirty="0"/>
              <a:t> </a:t>
            </a:r>
            <a:r>
              <a:rPr lang="en-US" altLang="en-US" sz="2400" dirty="0"/>
              <a:t>of the perineum.</a:t>
            </a:r>
          </a:p>
          <a:p>
            <a:pPr marL="354013" indent="-354013">
              <a:lnSpc>
                <a:spcPct val="100000"/>
              </a:lnSpc>
              <a:spcBef>
                <a:spcPts val="600"/>
              </a:spcBef>
              <a:buFont typeface="Wingdings" panose="05000000000000000000" pitchFamily="2" charset="2"/>
              <a:buChar char="ü"/>
            </a:pPr>
            <a:r>
              <a:rPr lang="en-US" altLang="en-US" sz="2400" u="sng" dirty="0"/>
              <a:t>Division of perineum</a:t>
            </a:r>
            <a:r>
              <a:rPr lang="en-US" altLang="en-US" sz="2400" dirty="0"/>
              <a:t> into </a:t>
            </a:r>
            <a:r>
              <a:rPr lang="en-US" altLang="en-US" sz="2400" u="sng" dirty="0"/>
              <a:t>two triangles</a:t>
            </a:r>
            <a:r>
              <a:rPr lang="en-US" altLang="en-US" sz="2400" dirty="0"/>
              <a:t>.</a:t>
            </a:r>
          </a:p>
          <a:p>
            <a:pPr marL="354013" indent="-354013">
              <a:lnSpc>
                <a:spcPct val="100000"/>
              </a:lnSpc>
              <a:spcBef>
                <a:spcPts val="600"/>
              </a:spcBef>
              <a:buFont typeface="Wingdings" panose="05000000000000000000" pitchFamily="2" charset="2"/>
              <a:buChar char="ü"/>
            </a:pPr>
            <a:r>
              <a:rPr lang="en-US" altLang="en-US" sz="2400" u="sng" dirty="0"/>
              <a:t>Boundaries &amp; Contents</a:t>
            </a:r>
            <a:r>
              <a:rPr lang="en-US" altLang="en-US" sz="2400" b="1" dirty="0"/>
              <a:t> </a:t>
            </a:r>
            <a:r>
              <a:rPr lang="en-US" altLang="en-US" sz="2400" dirty="0"/>
              <a:t>of anal &amp; urogenital </a:t>
            </a:r>
            <a:r>
              <a:rPr lang="en-US" altLang="en-US" sz="2400" u="sng" dirty="0"/>
              <a:t>triangles</a:t>
            </a:r>
            <a:r>
              <a:rPr lang="en-US" altLang="en-US" sz="2400" b="1" dirty="0"/>
              <a:t>.</a:t>
            </a:r>
          </a:p>
          <a:p>
            <a:pPr marL="354013" indent="-354013">
              <a:lnSpc>
                <a:spcPct val="100000"/>
              </a:lnSpc>
              <a:spcBef>
                <a:spcPts val="600"/>
              </a:spcBef>
              <a:buFont typeface="Wingdings" panose="05000000000000000000" pitchFamily="2" charset="2"/>
              <a:buChar char="ü"/>
            </a:pPr>
            <a:r>
              <a:rPr lang="en-US" altLang="en-US" sz="2400" dirty="0"/>
              <a:t>Lower part of </a:t>
            </a:r>
            <a:r>
              <a:rPr lang="en-US" altLang="en-US" sz="2400" u="sng" dirty="0"/>
              <a:t>Anal canal</a:t>
            </a:r>
            <a:r>
              <a:rPr lang="en-US" altLang="en-US" sz="2400" b="1" dirty="0"/>
              <a:t>.</a:t>
            </a:r>
          </a:p>
          <a:p>
            <a:pPr marL="354013" indent="-354013">
              <a:lnSpc>
                <a:spcPct val="100000"/>
              </a:lnSpc>
              <a:spcBef>
                <a:spcPts val="600"/>
              </a:spcBef>
              <a:buFont typeface="Wingdings" panose="05000000000000000000" pitchFamily="2" charset="2"/>
              <a:buChar char="ü"/>
            </a:pPr>
            <a:r>
              <a:rPr lang="en-US" altLang="en-US" sz="2400" u="sng" dirty="0"/>
              <a:t>Boundaries &amp; contents</a:t>
            </a:r>
            <a:r>
              <a:rPr lang="en-US" altLang="en-US" sz="2400" b="1" dirty="0"/>
              <a:t> </a:t>
            </a:r>
            <a:r>
              <a:rPr lang="en-US" altLang="en-US" sz="2400" dirty="0"/>
              <a:t>of </a:t>
            </a:r>
            <a:r>
              <a:rPr lang="en-US" altLang="en-US" sz="2400" u="sng" dirty="0"/>
              <a:t>Ischiorectal fossa</a:t>
            </a:r>
            <a:r>
              <a:rPr lang="en-US" altLang="en-US" sz="2400" dirty="0"/>
              <a:t>.</a:t>
            </a:r>
          </a:p>
          <a:p>
            <a:pPr marL="354013" indent="-354013">
              <a:lnSpc>
                <a:spcPct val="100000"/>
              </a:lnSpc>
              <a:spcBef>
                <a:spcPts val="600"/>
              </a:spcBef>
              <a:buFont typeface="Wingdings" panose="05000000000000000000" pitchFamily="2" charset="2"/>
              <a:buChar char="ü"/>
            </a:pPr>
            <a:r>
              <a:rPr lang="en-US" altLang="en-US" sz="2400" dirty="0"/>
              <a:t>Innervation, Blood supply and lymphatic drainage of </a:t>
            </a:r>
            <a:r>
              <a:rPr lang="en-US" altLang="en-US" sz="2400" u="sng" dirty="0"/>
              <a:t>perineum</a:t>
            </a:r>
            <a:r>
              <a:rPr lang="en-US" altLang="en-US" sz="2400" b="1" dirty="0"/>
              <a:t>.</a:t>
            </a:r>
          </a:p>
        </p:txBody>
      </p:sp>
      <p:pic>
        <p:nvPicPr>
          <p:cNvPr id="5" name="Picture 4" descr="A close up of a map&#10;&#10;Description generated with high confidence">
            <a:extLst>
              <a:ext uri="{FF2B5EF4-FFF2-40B4-BE49-F238E27FC236}">
                <a16:creationId xmlns:a16="http://schemas.microsoft.com/office/drawing/2014/main" xmlns="" id="{240D0D7F-61D0-40BC-9364-E3A87C710C4C}"/>
              </a:ext>
            </a:extLst>
          </p:cNvPr>
          <p:cNvPicPr>
            <a:picLocks noChangeAspect="1"/>
          </p:cNvPicPr>
          <p:nvPr/>
        </p:nvPicPr>
        <p:blipFill>
          <a:blip r:embed="rId2"/>
          <a:stretch>
            <a:fillRect/>
          </a:stretch>
        </p:blipFill>
        <p:spPr>
          <a:xfrm>
            <a:off x="3323303" y="4536712"/>
            <a:ext cx="7118554" cy="2247546"/>
          </a:xfrm>
          <a:prstGeom prst="rect">
            <a:avLst/>
          </a:prstGeom>
        </p:spPr>
      </p:pic>
      <p:sp>
        <p:nvSpPr>
          <p:cNvPr id="2" name="TextBox 1">
            <a:extLst>
              <a:ext uri="{FF2B5EF4-FFF2-40B4-BE49-F238E27FC236}">
                <a16:creationId xmlns:a16="http://schemas.microsoft.com/office/drawing/2014/main" xmlns="" id="{3F34E3C8-045C-454C-8EE2-B249817A656D}"/>
              </a:ext>
            </a:extLst>
          </p:cNvPr>
          <p:cNvSpPr txBox="1"/>
          <p:nvPr/>
        </p:nvSpPr>
        <p:spPr>
          <a:xfrm>
            <a:off x="1897625" y="5168803"/>
            <a:ext cx="1710814" cy="707886"/>
          </a:xfrm>
          <a:prstGeom prst="rect">
            <a:avLst/>
          </a:prstGeom>
          <a:noFill/>
        </p:spPr>
        <p:txBody>
          <a:bodyPr wrap="square" rtlCol="0">
            <a:spAutoFit/>
          </a:bodyPr>
          <a:lstStyle/>
          <a:p>
            <a:r>
              <a:rPr lang="en-GB" sz="2000" i="1" dirty="0">
                <a:solidFill>
                  <a:schemeClr val="bg1">
                    <a:lumMod val="50000"/>
                  </a:schemeClr>
                </a:solidFill>
                <a:latin typeface="+mn-lt"/>
              </a:rPr>
              <a:t>Lecture Outline </a:t>
            </a:r>
            <a:r>
              <a:rPr lang="en-GB" sz="2000" i="1" dirty="0">
                <a:solidFill>
                  <a:schemeClr val="bg1">
                    <a:lumMod val="50000"/>
                  </a:schemeClr>
                </a:solidFill>
                <a:latin typeface="+mn-lt"/>
                <a:sym typeface="Wingdings" panose="05000000000000000000" pitchFamily="2" charset="2"/>
              </a:rPr>
              <a:t></a:t>
            </a:r>
            <a:endParaRPr lang="en-GB" sz="2000" i="1" dirty="0">
              <a:solidFill>
                <a:schemeClr val="bg1">
                  <a:lumMod val="50000"/>
                </a:schemeClr>
              </a:solidFill>
              <a:latin typeface="+mn-lt"/>
            </a:endParaRPr>
          </a:p>
        </p:txBody>
      </p:sp>
    </p:spTree>
    <p:extLst>
      <p:ext uri="{BB962C8B-B14F-4D97-AF65-F5344CB8AC3E}">
        <p14:creationId xmlns:p14="http://schemas.microsoft.com/office/powerpoint/2010/main" val="289625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مربع نص 14">
            <a:extLst>
              <a:ext uri="{FF2B5EF4-FFF2-40B4-BE49-F238E27FC236}">
                <a16:creationId xmlns:a16="http://schemas.microsoft.com/office/drawing/2014/main" xmlns="" id="{0D9F1896-4047-42E8-9EB0-6806F010F81F}"/>
              </a:ext>
            </a:extLst>
          </p:cNvPr>
          <p:cNvSpPr txBox="1"/>
          <p:nvPr/>
        </p:nvSpPr>
        <p:spPr>
          <a:xfrm>
            <a:off x="754253" y="1609520"/>
            <a:ext cx="6369561" cy="3724096"/>
          </a:xfrm>
          <a:prstGeom prst="rect">
            <a:avLst/>
          </a:prstGeom>
          <a:noFill/>
          <a:ln w="28575">
            <a:solidFill>
              <a:schemeClr val="bg1"/>
            </a:solidFill>
          </a:ln>
        </p:spPr>
        <p:txBody>
          <a:bodyPr wrap="square" rtlCol="1">
            <a:spAutoFit/>
          </a:bodyPr>
          <a:lstStyle/>
          <a:p>
            <a:pPr>
              <a:defRPr/>
            </a:pPr>
            <a:r>
              <a:rPr lang="en-US" sz="2000" b="1" i="1" dirty="0">
                <a:solidFill>
                  <a:schemeClr val="tx1"/>
                </a:solidFill>
                <a:effectLst>
                  <a:outerShdw blurRad="38100" dist="38100" dir="2700000" algn="tl">
                    <a:srgbClr val="000000">
                      <a:alpha val="43137"/>
                    </a:srgbClr>
                  </a:outerShdw>
                </a:effectLst>
                <a:latin typeface="+mn-lt"/>
              </a:rPr>
              <a:t>Boundaries:</a:t>
            </a:r>
          </a:p>
          <a:p>
            <a:pPr>
              <a:defRPr/>
            </a:pPr>
            <a:endParaRPr lang="en-US" sz="800" dirty="0">
              <a:solidFill>
                <a:schemeClr val="tx1"/>
              </a:solidFill>
              <a:latin typeface="+mn-lt"/>
            </a:endParaRPr>
          </a:p>
          <a:p>
            <a:pPr>
              <a:defRPr/>
            </a:pPr>
            <a:endParaRPr lang="en-US" sz="2000" b="1" i="1" dirty="0">
              <a:solidFill>
                <a:schemeClr val="tx1"/>
              </a:solidFill>
              <a:effectLst>
                <a:outerShdw blurRad="38100" dist="38100" dir="2700000" algn="tl">
                  <a:srgbClr val="000000">
                    <a:alpha val="43137"/>
                  </a:srgbClr>
                </a:outerShdw>
              </a:effectLst>
              <a:latin typeface="+mn-lt"/>
            </a:endParaRPr>
          </a:p>
          <a:p>
            <a:pPr>
              <a:defRPr/>
            </a:pPr>
            <a:endParaRPr lang="en-US" sz="2000" b="1" i="1" dirty="0">
              <a:solidFill>
                <a:schemeClr val="tx1"/>
              </a:solidFill>
              <a:effectLst>
                <a:outerShdw blurRad="38100" dist="38100" dir="2700000" algn="tl">
                  <a:srgbClr val="000000">
                    <a:alpha val="43137"/>
                  </a:srgbClr>
                </a:outerShdw>
              </a:effectLst>
              <a:latin typeface="+mn-lt"/>
            </a:endParaRPr>
          </a:p>
          <a:p>
            <a:pPr>
              <a:defRPr/>
            </a:pPr>
            <a:endParaRPr lang="en-US" sz="2000" b="1" i="1" dirty="0">
              <a:solidFill>
                <a:schemeClr val="tx1"/>
              </a:solidFill>
              <a:effectLst>
                <a:outerShdw blurRad="38100" dist="38100" dir="2700000" algn="tl">
                  <a:srgbClr val="000000">
                    <a:alpha val="43137"/>
                  </a:srgbClr>
                </a:outerShdw>
              </a:effectLst>
              <a:latin typeface="+mn-lt"/>
            </a:endParaRPr>
          </a:p>
          <a:p>
            <a:pPr>
              <a:defRPr/>
            </a:pPr>
            <a:endParaRPr lang="en-US" sz="2000" b="1" i="1" dirty="0">
              <a:solidFill>
                <a:schemeClr val="tx1"/>
              </a:solidFill>
              <a:effectLst>
                <a:outerShdw blurRad="38100" dist="38100" dir="2700000" algn="tl">
                  <a:srgbClr val="000000">
                    <a:alpha val="43137"/>
                  </a:srgbClr>
                </a:outerShdw>
              </a:effectLst>
              <a:latin typeface="+mn-lt"/>
            </a:endParaRPr>
          </a:p>
          <a:p>
            <a:pPr>
              <a:defRPr/>
            </a:pPr>
            <a:endParaRPr lang="en-US" sz="2000" b="1" i="1" dirty="0">
              <a:solidFill>
                <a:schemeClr val="tx1"/>
              </a:solidFill>
              <a:effectLst>
                <a:outerShdw blurRad="38100" dist="38100" dir="2700000" algn="tl">
                  <a:srgbClr val="000000">
                    <a:alpha val="43137"/>
                  </a:srgbClr>
                </a:outerShdw>
              </a:effectLst>
              <a:latin typeface="+mn-lt"/>
            </a:endParaRPr>
          </a:p>
          <a:p>
            <a:pPr>
              <a:defRPr/>
            </a:pPr>
            <a:r>
              <a:rPr lang="en-US" sz="2000" b="1" i="1" dirty="0">
                <a:solidFill>
                  <a:schemeClr val="tx1"/>
                </a:solidFill>
                <a:effectLst>
                  <a:outerShdw blurRad="38100" dist="38100" dir="2700000" algn="tl">
                    <a:srgbClr val="000000">
                      <a:alpha val="43137"/>
                    </a:srgbClr>
                  </a:outerShdw>
                </a:effectLst>
                <a:latin typeface="+mn-lt"/>
              </a:rPr>
              <a:t>Contents: </a:t>
            </a:r>
          </a:p>
          <a:p>
            <a:pPr>
              <a:defRPr/>
            </a:pPr>
            <a:endParaRPr lang="en-US" sz="800" dirty="0">
              <a:solidFill>
                <a:schemeClr val="tx1"/>
              </a:solidFill>
              <a:latin typeface="+mj-lt"/>
            </a:endParaRPr>
          </a:p>
          <a:p>
            <a:pPr marL="457200" indent="-457200">
              <a:buFont typeface="+mj-lt"/>
              <a:buAutoNum type="arabicPeriod"/>
              <a:defRPr/>
            </a:pPr>
            <a:r>
              <a:rPr lang="en-US" sz="2000" dirty="0">
                <a:solidFill>
                  <a:schemeClr val="tx1"/>
                </a:solidFill>
                <a:latin typeface="+mn-lt"/>
              </a:rPr>
              <a:t>Lower part of Anal canal</a:t>
            </a:r>
          </a:p>
          <a:p>
            <a:pPr marL="457200" indent="-457200">
              <a:buFont typeface="+mj-lt"/>
              <a:buAutoNum type="arabicPeriod"/>
              <a:defRPr/>
            </a:pPr>
            <a:r>
              <a:rPr lang="en-US" sz="2000" dirty="0" err="1">
                <a:solidFill>
                  <a:schemeClr val="tx1"/>
                </a:solidFill>
                <a:latin typeface="+mn-lt"/>
              </a:rPr>
              <a:t>Ano</a:t>
            </a:r>
            <a:r>
              <a:rPr lang="en-US" sz="2000" dirty="0">
                <a:solidFill>
                  <a:schemeClr val="tx1"/>
                </a:solidFill>
                <a:latin typeface="+mn-lt"/>
              </a:rPr>
              <a:t>-coccygeal body</a:t>
            </a:r>
          </a:p>
          <a:p>
            <a:pPr marL="457200" indent="-457200">
              <a:buFont typeface="+mj-lt"/>
              <a:buAutoNum type="arabicPeriod"/>
              <a:defRPr/>
            </a:pPr>
            <a:r>
              <a:rPr lang="en-US" sz="2000" dirty="0">
                <a:solidFill>
                  <a:schemeClr val="tx1"/>
                </a:solidFill>
                <a:latin typeface="+mn-lt"/>
              </a:rPr>
              <a:t>Ischiorectal fossa on each side </a:t>
            </a:r>
            <a:r>
              <a:rPr lang="en-US" sz="1800" dirty="0">
                <a:solidFill>
                  <a:schemeClr val="bg1">
                    <a:lumMod val="50000"/>
                  </a:schemeClr>
                </a:solidFill>
                <a:latin typeface="+mn-lt"/>
              </a:rPr>
              <a:t>(will be discussed later)</a:t>
            </a:r>
            <a:endParaRPr lang="en-US" sz="2000" dirty="0">
              <a:solidFill>
                <a:schemeClr val="bg1">
                  <a:lumMod val="50000"/>
                </a:schemeClr>
              </a:solidFill>
              <a:latin typeface="+mn-lt"/>
            </a:endParaRPr>
          </a:p>
          <a:p>
            <a:pPr marL="342900" indent="-342900">
              <a:buFont typeface="Arial" charset="0"/>
              <a:buChar char="•"/>
            </a:pPr>
            <a:endParaRPr lang="en-US" sz="2000" dirty="0">
              <a:solidFill>
                <a:schemeClr val="tx1"/>
              </a:solidFill>
              <a:latin typeface="+mn-lt"/>
              <a:ea typeface="Arial" charset="0"/>
              <a:cs typeface="Arial" charset="0"/>
            </a:endParaRPr>
          </a:p>
        </p:txBody>
      </p:sp>
      <p:sp>
        <p:nvSpPr>
          <p:cNvPr id="15" name="TextBox 14">
            <a:extLst>
              <a:ext uri="{FF2B5EF4-FFF2-40B4-BE49-F238E27FC236}">
                <a16:creationId xmlns:a16="http://schemas.microsoft.com/office/drawing/2014/main" xmlns="" id="{58224CF8-DB57-41D7-9876-31A4495610E3}"/>
              </a:ext>
            </a:extLst>
          </p:cNvPr>
          <p:cNvSpPr txBox="1"/>
          <p:nvPr/>
        </p:nvSpPr>
        <p:spPr>
          <a:xfrm>
            <a:off x="754253" y="436037"/>
            <a:ext cx="5837801" cy="646331"/>
          </a:xfrm>
          <a:prstGeom prst="rect">
            <a:avLst/>
          </a:prstGeom>
          <a:noFill/>
        </p:spPr>
        <p:txBody>
          <a:bodyPr wrap="square" rtlCol="0">
            <a:spAutoFit/>
          </a:bodyPr>
          <a:lstStyle/>
          <a:p>
            <a:r>
              <a:rPr lang="en-US" sz="3600" dirty="0">
                <a:latin typeface="+mj-lt"/>
              </a:rPr>
              <a:t>II. Anal Triangle</a:t>
            </a:r>
            <a:endParaRPr lang="en-US" sz="3200" dirty="0">
              <a:latin typeface="+mj-lt"/>
            </a:endParaRPr>
          </a:p>
        </p:txBody>
      </p:sp>
      <p:cxnSp>
        <p:nvCxnSpPr>
          <p:cNvPr id="63" name="Straight Connector 62">
            <a:extLst>
              <a:ext uri="{FF2B5EF4-FFF2-40B4-BE49-F238E27FC236}">
                <a16:creationId xmlns:a16="http://schemas.microsoft.com/office/drawing/2014/main" xmlns="" id="{A7B4EAF5-B383-4962-86F0-D50A523D87EA}"/>
              </a:ext>
            </a:extLst>
          </p:cNvPr>
          <p:cNvCxnSpPr/>
          <p:nvPr/>
        </p:nvCxnSpPr>
        <p:spPr>
          <a:xfrm flipV="1">
            <a:off x="1293334" y="954448"/>
            <a:ext cx="2315156" cy="289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A7B4EAF5-B383-4962-86F0-D50A523D87EA}"/>
              </a:ext>
            </a:extLst>
          </p:cNvPr>
          <p:cNvCxnSpPr/>
          <p:nvPr/>
        </p:nvCxnSpPr>
        <p:spPr>
          <a:xfrm>
            <a:off x="1312584" y="4907127"/>
            <a:ext cx="17640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E4BC0F52-2BF8-4137-A652-888298DE8C47}"/>
              </a:ext>
            </a:extLst>
          </p:cNvPr>
          <p:cNvGrpSpPr/>
          <p:nvPr/>
        </p:nvGrpSpPr>
        <p:grpSpPr>
          <a:xfrm>
            <a:off x="7324825" y="3955983"/>
            <a:ext cx="4446872" cy="2563957"/>
            <a:chOff x="8034232" y="3942881"/>
            <a:chExt cx="3829050" cy="2362200"/>
          </a:xfrm>
        </p:grpSpPr>
        <p:pic>
          <p:nvPicPr>
            <p:cNvPr id="39" name="Picture 2" descr="C:\Documents and Settings\Free User\My Documents\My Pictures\fcd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232" y="3942881"/>
              <a:ext cx="3829050" cy="2362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1" name="Rectangle 40"/>
            <p:cNvSpPr/>
            <p:nvPr/>
          </p:nvSpPr>
          <p:spPr>
            <a:xfrm>
              <a:off x="9038434" y="6006898"/>
              <a:ext cx="934905" cy="29818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6" name="Table 15">
            <a:extLst>
              <a:ext uri="{FF2B5EF4-FFF2-40B4-BE49-F238E27FC236}">
                <a16:creationId xmlns:a16="http://schemas.microsoft.com/office/drawing/2014/main" xmlns="" id="{D19B49DE-62A9-4597-8313-73580E33FBBB}"/>
              </a:ext>
            </a:extLst>
          </p:cNvPr>
          <p:cNvGraphicFramePr>
            <a:graphicFrameLocks noGrp="1"/>
          </p:cNvGraphicFramePr>
          <p:nvPr>
            <p:extLst>
              <p:ext uri="{D42A27DB-BD31-4B8C-83A1-F6EECF244321}">
                <p14:modId xmlns:p14="http://schemas.microsoft.com/office/powerpoint/2010/main" val="4012385707"/>
              </p:ext>
            </p:extLst>
          </p:nvPr>
        </p:nvGraphicFramePr>
        <p:xfrm>
          <a:off x="754253" y="2086910"/>
          <a:ext cx="5873217" cy="1171413"/>
        </p:xfrm>
        <a:graphic>
          <a:graphicData uri="http://schemas.openxmlformats.org/drawingml/2006/table">
            <a:tbl>
              <a:tblPr firstRow="1" bandRow="1">
                <a:tableStyleId>{2D5ABB26-0587-4C30-8999-92F81FD0307C}</a:tableStyleId>
              </a:tblPr>
              <a:tblGrid>
                <a:gridCol w="1898647">
                  <a:extLst>
                    <a:ext uri="{9D8B030D-6E8A-4147-A177-3AD203B41FA5}">
                      <a16:colId xmlns:a16="http://schemas.microsoft.com/office/drawing/2014/main" xmlns="" val="20000"/>
                    </a:ext>
                  </a:extLst>
                </a:gridCol>
                <a:gridCol w="2204235">
                  <a:extLst>
                    <a:ext uri="{9D8B030D-6E8A-4147-A177-3AD203B41FA5}">
                      <a16:colId xmlns:a16="http://schemas.microsoft.com/office/drawing/2014/main" xmlns="" val="20001"/>
                    </a:ext>
                  </a:extLst>
                </a:gridCol>
                <a:gridCol w="1770335">
                  <a:extLst>
                    <a:ext uri="{9D8B030D-6E8A-4147-A177-3AD203B41FA5}">
                      <a16:colId xmlns:a16="http://schemas.microsoft.com/office/drawing/2014/main" xmlns="" val="20002"/>
                    </a:ext>
                  </a:extLst>
                </a:gridCol>
              </a:tblGrid>
              <a:tr h="316527">
                <a:tc>
                  <a:txBody>
                    <a:bodyPr/>
                    <a:lstStyle/>
                    <a:p>
                      <a:pPr algn="ctr"/>
                      <a:r>
                        <a:rPr lang="en-US" altLang="x-none" sz="1600" b="1" dirty="0"/>
                        <a:t>Anteriorly</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600" b="1" dirty="0"/>
                        <a:t>Laterally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sz="1600" b="1" dirty="0"/>
                        <a:t>Posteriorly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836133">
                <a:tc>
                  <a:txBody>
                    <a:bodyPr/>
                    <a:lstStyle/>
                    <a:p>
                      <a:pPr algn="ctr"/>
                      <a:r>
                        <a:rPr lang="en-US" sz="1600" dirty="0">
                          <a:solidFill>
                            <a:schemeClr val="tx1"/>
                          </a:solidFill>
                          <a:latin typeface="+mn-lt"/>
                        </a:rPr>
                        <a:t>Transverse line passing through the 2 ischial tuberosities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charset="0"/>
                        <a:buNone/>
                        <a:defRPr/>
                      </a:pPr>
                      <a:r>
                        <a:rPr lang="en-US" sz="1600" dirty="0">
                          <a:solidFill>
                            <a:schemeClr val="tx1"/>
                          </a:solidFill>
                          <a:latin typeface="+mn-lt"/>
                        </a:rPr>
                        <a:t>ischial tuberosity &amp; </a:t>
                      </a:r>
                      <a:r>
                        <a:rPr lang="en-US" sz="1600" dirty="0" err="1">
                          <a:solidFill>
                            <a:schemeClr val="tx1"/>
                          </a:solidFill>
                          <a:latin typeface="+mn-lt"/>
                        </a:rPr>
                        <a:t>sacrotuberous</a:t>
                      </a:r>
                      <a:r>
                        <a:rPr lang="en-US" sz="1600" dirty="0">
                          <a:solidFill>
                            <a:schemeClr val="tx1"/>
                          </a:solidFill>
                          <a:latin typeface="+mn-lt"/>
                        </a:rPr>
                        <a:t> ligament.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mn-lt"/>
                        </a:rPr>
                        <a:t>Coccyx </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grpSp>
        <p:nvGrpSpPr>
          <p:cNvPr id="2" name="Group 1">
            <a:extLst>
              <a:ext uri="{FF2B5EF4-FFF2-40B4-BE49-F238E27FC236}">
                <a16:creationId xmlns:a16="http://schemas.microsoft.com/office/drawing/2014/main" xmlns="" id="{522244F6-0D9E-48CD-8B8D-46ED51F96956}"/>
              </a:ext>
            </a:extLst>
          </p:cNvPr>
          <p:cNvGrpSpPr/>
          <p:nvPr/>
        </p:nvGrpSpPr>
        <p:grpSpPr>
          <a:xfrm>
            <a:off x="7324825" y="446220"/>
            <a:ext cx="4867175" cy="3163253"/>
            <a:chOff x="7906633" y="616898"/>
            <a:chExt cx="4253829" cy="3190372"/>
          </a:xfrm>
        </p:grpSpPr>
        <p:pic>
          <p:nvPicPr>
            <p:cNvPr id="3" name="Picture 2"/>
            <p:cNvPicPr>
              <a:picLocks noChangeAspect="1"/>
            </p:cNvPicPr>
            <p:nvPr/>
          </p:nvPicPr>
          <p:blipFill>
            <a:blip r:embed="rId4"/>
            <a:stretch>
              <a:fillRect/>
            </a:stretch>
          </p:blipFill>
          <p:spPr>
            <a:xfrm>
              <a:off x="7906633" y="616898"/>
              <a:ext cx="4253829" cy="3190372"/>
            </a:xfrm>
            <a:prstGeom prst="rect">
              <a:avLst/>
            </a:prstGeom>
          </p:spPr>
        </p:pic>
        <p:sp>
          <p:nvSpPr>
            <p:cNvPr id="26" name="Rectangle 25"/>
            <p:cNvSpPr/>
            <p:nvPr/>
          </p:nvSpPr>
          <p:spPr>
            <a:xfrm>
              <a:off x="7994263" y="2032929"/>
              <a:ext cx="555649" cy="24713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9758903" y="3152274"/>
              <a:ext cx="379708" cy="26469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5A20A4C2-D4F5-4D8F-BD93-BAB53B960638}"/>
                </a:ext>
              </a:extLst>
            </p:cNvPr>
            <p:cNvSpPr/>
            <p:nvPr/>
          </p:nvSpPr>
          <p:spPr>
            <a:xfrm>
              <a:off x="8496300" y="2833029"/>
              <a:ext cx="438845" cy="15147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2556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مربع نص 14">
            <a:extLst>
              <a:ext uri="{FF2B5EF4-FFF2-40B4-BE49-F238E27FC236}">
                <a16:creationId xmlns:a16="http://schemas.microsoft.com/office/drawing/2014/main" xmlns="" id="{0D9F1896-4047-42E8-9EB0-6806F010F81F}"/>
              </a:ext>
            </a:extLst>
          </p:cNvPr>
          <p:cNvSpPr txBox="1"/>
          <p:nvPr/>
        </p:nvSpPr>
        <p:spPr>
          <a:xfrm>
            <a:off x="754253" y="1609520"/>
            <a:ext cx="6565487" cy="4659737"/>
          </a:xfrm>
          <a:prstGeom prst="rect">
            <a:avLst/>
          </a:prstGeom>
          <a:noFill/>
          <a:ln w="28575">
            <a:solidFill>
              <a:schemeClr val="bg1"/>
            </a:solidFill>
          </a:ln>
        </p:spPr>
        <p:txBody>
          <a:bodyPr wrap="square" rtlCol="1">
            <a:spAutoFit/>
          </a:bodyPr>
          <a:lstStyle/>
          <a:p>
            <a:pPr marL="342900" indent="-342900">
              <a:spcBef>
                <a:spcPct val="50000"/>
              </a:spcBef>
              <a:buFont typeface="Courier New" panose="02070309020205020404" pitchFamily="49" charset="0"/>
              <a:buChar char="o"/>
              <a:defRPr/>
            </a:pPr>
            <a:r>
              <a:rPr lang="en-US" sz="2000" dirty="0">
                <a:solidFill>
                  <a:schemeClr val="tx1"/>
                </a:solidFill>
                <a:latin typeface="+mn-lt"/>
              </a:rPr>
              <a:t>It is about </a:t>
            </a:r>
            <a:r>
              <a:rPr lang="en-US" sz="2000" b="1" dirty="0">
                <a:solidFill>
                  <a:schemeClr val="tx1"/>
                </a:solidFill>
                <a:latin typeface="+mn-lt"/>
              </a:rPr>
              <a:t>1.5 in. </a:t>
            </a:r>
            <a:r>
              <a:rPr lang="en-US" sz="2000" dirty="0">
                <a:solidFill>
                  <a:schemeClr val="tx1"/>
                </a:solidFill>
                <a:latin typeface="+mn-lt"/>
              </a:rPr>
              <a:t>long, descending from the rectal ampulla to the anus. </a:t>
            </a:r>
          </a:p>
          <a:p>
            <a:pPr>
              <a:spcBef>
                <a:spcPct val="50000"/>
              </a:spcBef>
              <a:defRPr/>
            </a:pPr>
            <a:endParaRPr lang="en-US" sz="800" dirty="0">
              <a:solidFill>
                <a:schemeClr val="tx1"/>
              </a:solidFill>
              <a:latin typeface="+mn-lt"/>
            </a:endParaRPr>
          </a:p>
          <a:p>
            <a:pPr marL="342900" indent="-342900" eaLnBrk="1" hangingPunct="1">
              <a:lnSpc>
                <a:spcPct val="90000"/>
              </a:lnSpc>
              <a:spcBef>
                <a:spcPct val="20000"/>
              </a:spcBef>
              <a:defRPr/>
            </a:pPr>
            <a:r>
              <a:rPr lang="en-US" sz="2000" b="1" i="1" dirty="0">
                <a:solidFill>
                  <a:schemeClr val="tx1"/>
                </a:solidFill>
                <a:effectLst>
                  <a:outerShdw blurRad="38100" dist="38100" dir="2700000" algn="tl">
                    <a:srgbClr val="C0C0C0"/>
                  </a:outerShdw>
                </a:effectLst>
                <a:latin typeface="+mj-lt"/>
              </a:rPr>
              <a:t>Relations</a:t>
            </a:r>
            <a:r>
              <a:rPr lang="en-US" sz="2000" dirty="0">
                <a:solidFill>
                  <a:schemeClr val="tx1"/>
                </a:solidFill>
                <a:latin typeface="+mj-lt"/>
              </a:rPr>
              <a:t> (In </a:t>
            </a:r>
            <a:r>
              <a:rPr lang="en-US" sz="2000" b="1" u="sng" dirty="0">
                <a:solidFill>
                  <a:schemeClr val="tx1"/>
                </a:solidFill>
                <a:latin typeface="+mj-lt"/>
              </a:rPr>
              <a:t>female</a:t>
            </a:r>
            <a:r>
              <a:rPr lang="en-US" sz="2000" dirty="0">
                <a:solidFill>
                  <a:schemeClr val="tx1"/>
                </a:solidFill>
                <a:latin typeface="+mj-lt"/>
              </a:rPr>
              <a:t>):</a:t>
            </a: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eaLnBrk="1" hangingPunct="1">
              <a:lnSpc>
                <a:spcPct val="90000"/>
              </a:lnSpc>
              <a:spcBef>
                <a:spcPct val="20000"/>
              </a:spcBef>
              <a:defRPr/>
            </a:pPr>
            <a:endParaRPr lang="en-US" sz="800" dirty="0">
              <a:solidFill>
                <a:schemeClr val="tx1"/>
              </a:solidFill>
              <a:latin typeface="+mn-lt"/>
            </a:endParaRPr>
          </a:p>
          <a:p>
            <a:pPr marL="342900" indent="-342900" eaLnBrk="1" hangingPunct="1">
              <a:lnSpc>
                <a:spcPct val="90000"/>
              </a:lnSpc>
              <a:spcBef>
                <a:spcPct val="20000"/>
              </a:spcBef>
              <a:defRPr/>
            </a:pPr>
            <a:r>
              <a:rPr lang="en-US" sz="2000" b="1" i="1" dirty="0">
                <a:solidFill>
                  <a:schemeClr val="tx1"/>
                </a:solidFill>
                <a:effectLst>
                  <a:outerShdw blurRad="38100" dist="38100" dir="2700000" algn="tl">
                    <a:srgbClr val="000000">
                      <a:alpha val="43137"/>
                    </a:srgbClr>
                  </a:outerShdw>
                </a:effectLst>
                <a:latin typeface="+mj-lt"/>
                <a:cs typeface="Arial" panose="020B0604020202020204" pitchFamily="34" charset="0"/>
              </a:rPr>
              <a:t>Division</a:t>
            </a:r>
            <a:r>
              <a:rPr lang="en-US" sz="2000" b="1" dirty="0">
                <a:solidFill>
                  <a:schemeClr val="tx1"/>
                </a:solidFill>
                <a:latin typeface="+mj-lt"/>
                <a:cs typeface="Arial" panose="020B0604020202020204" pitchFamily="34" charset="0"/>
              </a:rPr>
              <a:t>:</a:t>
            </a:r>
            <a:r>
              <a:rPr lang="en-US" sz="2000" b="1" dirty="0">
                <a:solidFill>
                  <a:schemeClr val="tx1"/>
                </a:solidFill>
                <a:latin typeface="+mj-lt"/>
              </a:rPr>
              <a:t> </a:t>
            </a:r>
            <a:r>
              <a:rPr lang="en-US" sz="2000" dirty="0">
                <a:solidFill>
                  <a:schemeClr val="tx1"/>
                </a:solidFill>
                <a:latin typeface="+mj-lt"/>
                <a:cs typeface="Arial" panose="020B0604020202020204" pitchFamily="34" charset="0"/>
              </a:rPr>
              <a:t>Divided</a:t>
            </a:r>
            <a:r>
              <a:rPr lang="en-US" sz="2000" dirty="0">
                <a:solidFill>
                  <a:srgbClr val="92D050"/>
                </a:solidFill>
                <a:latin typeface="+mj-lt"/>
                <a:cs typeface="Arial" panose="020B0604020202020204" pitchFamily="34" charset="0"/>
              </a:rPr>
              <a:t> by pectinate line</a:t>
            </a:r>
            <a:r>
              <a:rPr lang="en-US" sz="2000" dirty="0">
                <a:solidFill>
                  <a:schemeClr val="tx1"/>
                </a:solidFill>
                <a:latin typeface="+mj-lt"/>
                <a:cs typeface="Arial" panose="020B0604020202020204" pitchFamily="34" charset="0"/>
              </a:rPr>
              <a:t> into:</a:t>
            </a:r>
          </a:p>
          <a:p>
            <a:pPr marL="722313" lvl="1" indent="-457200" eaLnBrk="1" hangingPunct="1">
              <a:lnSpc>
                <a:spcPct val="90000"/>
              </a:lnSpc>
              <a:spcBef>
                <a:spcPct val="20000"/>
              </a:spcBef>
              <a:buFont typeface="+mj-lt"/>
              <a:buAutoNum type="arabicPeriod"/>
              <a:defRPr/>
            </a:pPr>
            <a:r>
              <a:rPr lang="en-US" sz="2000" dirty="0">
                <a:solidFill>
                  <a:schemeClr val="tx1"/>
                </a:solidFill>
                <a:latin typeface="+mn-lt"/>
              </a:rPr>
              <a:t>Upper half: derived from </a:t>
            </a:r>
            <a:r>
              <a:rPr lang="en-US" sz="2000" b="1" dirty="0">
                <a:solidFill>
                  <a:schemeClr val="tx1"/>
                </a:solidFill>
                <a:latin typeface="+mn-lt"/>
              </a:rPr>
              <a:t>hindgut</a:t>
            </a:r>
            <a:r>
              <a:rPr lang="en-US" sz="2000" dirty="0">
                <a:solidFill>
                  <a:schemeClr val="tx1"/>
                </a:solidFill>
                <a:latin typeface="+mn-lt"/>
              </a:rPr>
              <a:t>* (</a:t>
            </a:r>
            <a:r>
              <a:rPr lang="en-US" sz="2000" dirty="0">
                <a:solidFill>
                  <a:srgbClr val="C00000"/>
                </a:solidFill>
                <a:latin typeface="+mn-lt"/>
              </a:rPr>
              <a:t>endoderm</a:t>
            </a:r>
            <a:r>
              <a:rPr lang="en-US" sz="2000" dirty="0">
                <a:solidFill>
                  <a:schemeClr val="tx1"/>
                </a:solidFill>
                <a:latin typeface="+mn-lt"/>
              </a:rPr>
              <a:t>) </a:t>
            </a:r>
          </a:p>
          <a:p>
            <a:pPr marL="722313" lvl="1" indent="-457200" eaLnBrk="1" hangingPunct="1">
              <a:lnSpc>
                <a:spcPct val="90000"/>
              </a:lnSpc>
              <a:spcBef>
                <a:spcPct val="20000"/>
              </a:spcBef>
              <a:buFont typeface="+mj-lt"/>
              <a:buAutoNum type="arabicPeriod"/>
              <a:defRPr/>
            </a:pPr>
            <a:r>
              <a:rPr lang="en-US" sz="2000" dirty="0">
                <a:solidFill>
                  <a:schemeClr val="tx1"/>
                </a:solidFill>
                <a:latin typeface="+mn-lt"/>
              </a:rPr>
              <a:t>Lower half: derived from the </a:t>
            </a:r>
            <a:r>
              <a:rPr lang="en-US" sz="2000" b="1" dirty="0" err="1">
                <a:solidFill>
                  <a:schemeClr val="tx1"/>
                </a:solidFill>
                <a:latin typeface="+mn-lt"/>
              </a:rPr>
              <a:t>proctodeum</a:t>
            </a:r>
            <a:r>
              <a:rPr lang="en-US" sz="2000" dirty="0">
                <a:solidFill>
                  <a:schemeClr val="tx1"/>
                </a:solidFill>
                <a:latin typeface="+mn-lt"/>
              </a:rPr>
              <a:t> (</a:t>
            </a:r>
            <a:r>
              <a:rPr lang="en-US" sz="2000" dirty="0">
                <a:solidFill>
                  <a:srgbClr val="C00000"/>
                </a:solidFill>
                <a:latin typeface="+mn-lt"/>
              </a:rPr>
              <a:t>ectoderm</a:t>
            </a:r>
            <a:r>
              <a:rPr lang="en-US" sz="2000" dirty="0">
                <a:solidFill>
                  <a:schemeClr val="tx1"/>
                </a:solidFill>
                <a:latin typeface="+mn-lt"/>
              </a:rPr>
              <a:t>)</a:t>
            </a:r>
          </a:p>
          <a:p>
            <a:pPr eaLnBrk="1" hangingPunct="1">
              <a:lnSpc>
                <a:spcPct val="90000"/>
              </a:lnSpc>
              <a:spcBef>
                <a:spcPct val="20000"/>
              </a:spcBef>
              <a:defRPr/>
            </a:pPr>
            <a:r>
              <a:rPr lang="en-US" sz="2000" dirty="0">
                <a:solidFill>
                  <a:schemeClr val="tx1"/>
                </a:solidFill>
                <a:latin typeface="+mn-lt"/>
              </a:rPr>
              <a:t>The two parts have </a:t>
            </a:r>
            <a:r>
              <a:rPr lang="en-US" sz="2000" b="1" u="sng" dirty="0">
                <a:solidFill>
                  <a:schemeClr val="tx1"/>
                </a:solidFill>
                <a:latin typeface="+mn-lt"/>
              </a:rPr>
              <a:t>different</a:t>
            </a:r>
            <a:r>
              <a:rPr lang="en-US" sz="2000" dirty="0">
                <a:solidFill>
                  <a:schemeClr val="tx1"/>
                </a:solidFill>
                <a:latin typeface="+mn-lt"/>
              </a:rPr>
              <a:t> blood supply</a:t>
            </a:r>
            <a:r>
              <a:rPr lang="en-US" sz="2000" b="1" dirty="0">
                <a:solidFill>
                  <a:schemeClr val="tx1"/>
                </a:solidFill>
                <a:latin typeface="+mn-lt"/>
              </a:rPr>
              <a:t>, </a:t>
            </a:r>
            <a:r>
              <a:rPr lang="en-US" sz="2000" dirty="0">
                <a:solidFill>
                  <a:schemeClr val="tx1"/>
                </a:solidFill>
                <a:latin typeface="+mn-lt"/>
              </a:rPr>
              <a:t>nerve supply and lymphatic drainage.</a:t>
            </a:r>
          </a:p>
          <a:p>
            <a:pPr marL="342900" indent="-342900">
              <a:buFont typeface="Arial" charset="0"/>
              <a:buChar char="•"/>
            </a:pPr>
            <a:endParaRPr lang="en-US" sz="2000" dirty="0">
              <a:solidFill>
                <a:schemeClr val="tx1"/>
              </a:solidFill>
              <a:latin typeface="+mn-lt"/>
              <a:ea typeface="Arial" charset="0"/>
              <a:cs typeface="Arial" charset="0"/>
            </a:endParaRPr>
          </a:p>
        </p:txBody>
      </p:sp>
      <p:pic>
        <p:nvPicPr>
          <p:cNvPr id="32" name="Picture 2" descr="C:\Users\Zeenat\Pictures\dfgv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5361" y="4318615"/>
            <a:ext cx="3359216" cy="230691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5" descr="صورة ذات صل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753" y="709329"/>
            <a:ext cx="2930804"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xmlns="" id="{3260550A-B378-461B-8F63-9DAE0658B4B3}"/>
              </a:ext>
            </a:extLst>
          </p:cNvPr>
          <p:cNvSpPr txBox="1">
            <a:spLocks/>
          </p:cNvSpPr>
          <p:nvPr/>
        </p:nvSpPr>
        <p:spPr>
          <a:xfrm>
            <a:off x="733910" y="3413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II. Anal Triangle</a:t>
            </a:r>
          </a:p>
          <a:p>
            <a:r>
              <a:rPr lang="en-US" sz="3200" b="1" dirty="0"/>
              <a:t>Anal Canal</a:t>
            </a:r>
          </a:p>
        </p:txBody>
      </p:sp>
      <p:graphicFrame>
        <p:nvGraphicFramePr>
          <p:cNvPr id="8" name="Table 7">
            <a:extLst>
              <a:ext uri="{FF2B5EF4-FFF2-40B4-BE49-F238E27FC236}">
                <a16:creationId xmlns:a16="http://schemas.microsoft.com/office/drawing/2014/main" xmlns="" id="{9648D34C-62F6-4618-8B13-24FE4B0CC7B4}"/>
              </a:ext>
            </a:extLst>
          </p:cNvPr>
          <p:cNvGraphicFramePr>
            <a:graphicFrameLocks noGrp="1"/>
          </p:cNvGraphicFramePr>
          <p:nvPr>
            <p:extLst>
              <p:ext uri="{D42A27DB-BD31-4B8C-83A1-F6EECF244321}">
                <p14:modId xmlns:p14="http://schemas.microsoft.com/office/powerpoint/2010/main" val="4005557573"/>
              </p:ext>
            </p:extLst>
          </p:nvPr>
        </p:nvGraphicFramePr>
        <p:xfrm>
          <a:off x="851406" y="2838248"/>
          <a:ext cx="5493187" cy="1171413"/>
        </p:xfrm>
        <a:graphic>
          <a:graphicData uri="http://schemas.openxmlformats.org/drawingml/2006/table">
            <a:tbl>
              <a:tblPr firstRow="1" bandRow="1">
                <a:tableStyleId>{2D5ABB26-0587-4C30-8999-92F81FD0307C}</a:tableStyleId>
              </a:tblPr>
              <a:tblGrid>
                <a:gridCol w="2132426">
                  <a:extLst>
                    <a:ext uri="{9D8B030D-6E8A-4147-A177-3AD203B41FA5}">
                      <a16:colId xmlns:a16="http://schemas.microsoft.com/office/drawing/2014/main" xmlns="" val="20000"/>
                    </a:ext>
                  </a:extLst>
                </a:gridCol>
                <a:gridCol w="1684421">
                  <a:extLst>
                    <a:ext uri="{9D8B030D-6E8A-4147-A177-3AD203B41FA5}">
                      <a16:colId xmlns:a16="http://schemas.microsoft.com/office/drawing/2014/main" xmlns="" val="20001"/>
                    </a:ext>
                  </a:extLst>
                </a:gridCol>
                <a:gridCol w="1676340">
                  <a:extLst>
                    <a:ext uri="{9D8B030D-6E8A-4147-A177-3AD203B41FA5}">
                      <a16:colId xmlns:a16="http://schemas.microsoft.com/office/drawing/2014/main" xmlns="" val="20002"/>
                    </a:ext>
                  </a:extLst>
                </a:gridCol>
              </a:tblGrid>
              <a:tr h="316527">
                <a:tc>
                  <a:txBody>
                    <a:bodyPr/>
                    <a:lstStyle/>
                    <a:p>
                      <a:pPr algn="ctr"/>
                      <a:r>
                        <a:rPr lang="en-US" altLang="x-none" sz="1600" b="1" dirty="0"/>
                        <a:t>Anteriorly</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600" b="1" dirty="0"/>
                        <a:t>Posteriorly </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600" b="1" dirty="0"/>
                        <a:t>Laterally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extLst>
                  <a:ext uri="{0D108BD9-81ED-4DB2-BD59-A6C34878D82A}">
                    <a16:rowId xmlns:a16="http://schemas.microsoft.com/office/drawing/2014/main" xmlns="" val="10000"/>
                  </a:ext>
                </a:extLst>
              </a:tr>
              <a:tr h="836133">
                <a:tc>
                  <a:txBody>
                    <a:bodyPr/>
                    <a:lstStyle/>
                    <a:p>
                      <a:pPr algn="ctr"/>
                      <a:r>
                        <a:rPr lang="en-US" sz="1600" dirty="0">
                          <a:solidFill>
                            <a:schemeClr val="tx1"/>
                          </a:solidFill>
                          <a:latin typeface="+mn-lt"/>
                        </a:rPr>
                        <a:t>Perineal body, urogenital diaphragm, lower part of vagina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mn-lt"/>
                        </a:rPr>
                        <a:t>Anococcygeal body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mn-lt"/>
                        </a:rPr>
                        <a:t>Ischiorectal fossae</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pic>
        <p:nvPicPr>
          <p:cNvPr id="19458" name="Picture 2" descr="Related image">
            <a:extLst>
              <a:ext uri="{FF2B5EF4-FFF2-40B4-BE49-F238E27FC236}">
                <a16:creationId xmlns:a16="http://schemas.microsoft.com/office/drawing/2014/main" xmlns="" id="{584586DA-FC40-40A4-8103-FF6D5DAB6D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575"/>
          <a:stretch/>
        </p:blipFill>
        <p:spPr bwMode="auto">
          <a:xfrm>
            <a:off x="6542217" y="2402816"/>
            <a:ext cx="2914010" cy="2062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2B80B36-CBBB-4910-81A9-CE041032F177}"/>
              </a:ext>
            </a:extLst>
          </p:cNvPr>
          <p:cNvSpPr txBox="1"/>
          <p:nvPr/>
        </p:nvSpPr>
        <p:spPr>
          <a:xfrm>
            <a:off x="8684432" y="4086051"/>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sp>
        <p:nvSpPr>
          <p:cNvPr id="11" name="Rectangle 10">
            <a:extLst>
              <a:ext uri="{FF2B5EF4-FFF2-40B4-BE49-F238E27FC236}">
                <a16:creationId xmlns:a16="http://schemas.microsoft.com/office/drawing/2014/main" xmlns="" id="{CED7EE1E-6C0C-41AA-8E1E-D39A62A74D0D}"/>
              </a:ext>
            </a:extLst>
          </p:cNvPr>
          <p:cNvSpPr/>
          <p:nvPr/>
        </p:nvSpPr>
        <p:spPr>
          <a:xfrm>
            <a:off x="7994989" y="4314383"/>
            <a:ext cx="425791" cy="1094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F214B7D6-20B2-442E-BDB6-36B44BF8C91E}"/>
              </a:ext>
            </a:extLst>
          </p:cNvPr>
          <p:cNvSpPr/>
          <p:nvPr/>
        </p:nvSpPr>
        <p:spPr>
          <a:xfrm>
            <a:off x="7470386" y="4237824"/>
            <a:ext cx="260951" cy="1094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10944DE3-D1D5-41BC-AFD4-E6A4D2493C33}"/>
              </a:ext>
            </a:extLst>
          </p:cNvPr>
          <p:cNvSpPr/>
          <p:nvPr/>
        </p:nvSpPr>
        <p:spPr>
          <a:xfrm>
            <a:off x="6602257" y="4031325"/>
            <a:ext cx="648000" cy="1094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752C35FD-0BB4-4B96-94EB-625BD532EEFE}"/>
              </a:ext>
            </a:extLst>
          </p:cNvPr>
          <p:cNvSpPr/>
          <p:nvPr/>
        </p:nvSpPr>
        <p:spPr>
          <a:xfrm>
            <a:off x="8763871" y="3782309"/>
            <a:ext cx="601447" cy="8897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599FC985-EC87-4AB8-9472-BC6AB1E7CCD8}"/>
              </a:ext>
            </a:extLst>
          </p:cNvPr>
          <p:cNvSpPr/>
          <p:nvPr/>
        </p:nvSpPr>
        <p:spPr>
          <a:xfrm>
            <a:off x="10972590" y="1979109"/>
            <a:ext cx="1122043" cy="167191"/>
          </a:xfrm>
          <a:prstGeom prst="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7670CC15-3A04-4EC2-B7D0-972314511C6D}"/>
              </a:ext>
            </a:extLst>
          </p:cNvPr>
          <p:cNvSpPr txBox="1"/>
          <p:nvPr/>
        </p:nvSpPr>
        <p:spPr>
          <a:xfrm>
            <a:off x="754253" y="6384444"/>
            <a:ext cx="6417141" cy="307777"/>
          </a:xfrm>
          <a:prstGeom prst="rect">
            <a:avLst/>
          </a:prstGeom>
          <a:noFill/>
        </p:spPr>
        <p:txBody>
          <a:bodyPr wrap="none" rtlCol="0">
            <a:spAutoFit/>
          </a:bodyPr>
          <a:lstStyle/>
          <a:p>
            <a:r>
              <a:rPr lang="en-GB" dirty="0">
                <a:solidFill>
                  <a:schemeClr val="bg1">
                    <a:lumMod val="50000"/>
                  </a:schemeClr>
                </a:solidFill>
                <a:latin typeface="+mn-lt"/>
              </a:rPr>
              <a:t>*remember from GIT block: the artery of the hindgut is the inferior mesenteric artery</a:t>
            </a:r>
          </a:p>
        </p:txBody>
      </p:sp>
    </p:spTree>
    <p:extLst>
      <p:ext uri="{BB962C8B-B14F-4D97-AF65-F5344CB8AC3E}">
        <p14:creationId xmlns:p14="http://schemas.microsoft.com/office/powerpoint/2010/main" val="137696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92516138"/>
              </p:ext>
            </p:extLst>
          </p:nvPr>
        </p:nvGraphicFramePr>
        <p:xfrm>
          <a:off x="536309" y="459451"/>
          <a:ext cx="11331226" cy="3368040"/>
        </p:xfrm>
        <a:graphic>
          <a:graphicData uri="http://schemas.openxmlformats.org/drawingml/2006/table">
            <a:tbl>
              <a:tblPr firstRow="1" bandRow="1">
                <a:tableStyleId>{1E171933-4619-4E11-9A3F-F7608DF75F80}</a:tableStyleId>
              </a:tblPr>
              <a:tblGrid>
                <a:gridCol w="1235013">
                  <a:extLst>
                    <a:ext uri="{9D8B030D-6E8A-4147-A177-3AD203B41FA5}">
                      <a16:colId xmlns:a16="http://schemas.microsoft.com/office/drawing/2014/main" xmlns="" val="20000"/>
                    </a:ext>
                  </a:extLst>
                </a:gridCol>
                <a:gridCol w="2082923">
                  <a:extLst>
                    <a:ext uri="{9D8B030D-6E8A-4147-A177-3AD203B41FA5}">
                      <a16:colId xmlns:a16="http://schemas.microsoft.com/office/drawing/2014/main" xmlns="" val="20001"/>
                    </a:ext>
                  </a:extLst>
                </a:gridCol>
                <a:gridCol w="2448236">
                  <a:extLst>
                    <a:ext uri="{9D8B030D-6E8A-4147-A177-3AD203B41FA5}">
                      <a16:colId xmlns:a16="http://schemas.microsoft.com/office/drawing/2014/main" xmlns="" val="20002"/>
                    </a:ext>
                  </a:extLst>
                </a:gridCol>
                <a:gridCol w="1927122">
                  <a:extLst>
                    <a:ext uri="{9D8B030D-6E8A-4147-A177-3AD203B41FA5}">
                      <a16:colId xmlns:a16="http://schemas.microsoft.com/office/drawing/2014/main" xmlns="" val="20003"/>
                    </a:ext>
                  </a:extLst>
                </a:gridCol>
                <a:gridCol w="3637932">
                  <a:extLst>
                    <a:ext uri="{9D8B030D-6E8A-4147-A177-3AD203B41FA5}">
                      <a16:colId xmlns:a16="http://schemas.microsoft.com/office/drawing/2014/main" xmlns="" val="20004"/>
                    </a:ext>
                  </a:extLst>
                </a:gridCol>
              </a:tblGrid>
              <a:tr h="32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Anal canal</a:t>
                      </a:r>
                      <a:endParaRPr kumimoji="0" lang="en-US" altLang="en-US" sz="1600" b="1" i="0" u="none" strike="noStrike" cap="none" normalizeH="0" baseline="0" dirty="0">
                        <a:ln>
                          <a:noFill/>
                        </a:ln>
                        <a:solidFill>
                          <a:schemeClr val="tx1"/>
                        </a:solidFill>
                        <a:effectLst/>
                        <a:latin typeface="+mn-lt"/>
                        <a:ea typeface="Arial" charset="0"/>
                        <a:cs typeface="Arial"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Arterial supply</a:t>
                      </a:r>
                      <a:endParaRPr kumimoji="0" lang="en-US" altLang="en-US" sz="1600" b="1" i="0" u="none" strike="noStrike" cap="none" normalizeH="0" baseline="0" dirty="0">
                        <a:ln>
                          <a:noFill/>
                        </a:ln>
                        <a:solidFill>
                          <a:schemeClr val="tx1"/>
                        </a:solidFill>
                        <a:effectLst/>
                        <a:latin typeface="+mn-lt"/>
                        <a:ea typeface="Arial" charset="0"/>
                        <a:cs typeface="Arial" charset="0"/>
                      </a:endParaRP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Venous drainage</a:t>
                      </a:r>
                      <a:endParaRPr kumimoji="0" lang="en-US" altLang="en-US" sz="1600" b="1" i="0" u="none" strike="noStrike" cap="none" normalizeH="0" baseline="0" dirty="0">
                        <a:ln>
                          <a:noFill/>
                        </a:ln>
                        <a:solidFill>
                          <a:schemeClr val="tx1"/>
                        </a:solidFill>
                        <a:effectLst/>
                        <a:latin typeface="+mn-lt"/>
                        <a:ea typeface="Arial" charset="0"/>
                        <a:cs typeface="Arial" charset="0"/>
                      </a:endParaRPr>
                    </a:p>
                  </a:txBody>
                  <a:tcPr anchor="c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Lymphatic drainage</a:t>
                      </a:r>
                      <a:endParaRPr kumimoji="0" lang="en-US" altLang="en-US" sz="1600" b="1" i="0" u="none" strike="noStrike" cap="none" normalizeH="0" baseline="0" dirty="0">
                        <a:ln>
                          <a:noFill/>
                        </a:ln>
                        <a:solidFill>
                          <a:schemeClr val="tx1"/>
                        </a:solidFill>
                        <a:effectLst/>
                        <a:latin typeface="+mn-lt"/>
                        <a:ea typeface="Arial" charset="0"/>
                        <a:cs typeface="Arial" charset="0"/>
                      </a:endParaRPr>
                    </a:p>
                  </a:txBody>
                  <a:tcPr anchor="ctr">
                    <a:solidFill>
                      <a:schemeClr val="accent3">
                        <a:lumMod val="60000"/>
                        <a:lumOff val="40000"/>
                      </a:schemeClr>
                    </a:solidFill>
                  </a:tcPr>
                </a:tc>
                <a:tc>
                  <a:txBody>
                    <a:bodyPr/>
                    <a:lstStyle/>
                    <a:p>
                      <a:pPr algn="ctr"/>
                      <a:r>
                        <a:rPr kumimoji="0" lang="en-US" altLang="en-US" sz="1600" u="none" strike="noStrike" cap="none" normalizeH="0" baseline="0" dirty="0">
                          <a:ln>
                            <a:noFill/>
                          </a:ln>
                          <a:effectLst/>
                        </a:rPr>
                        <a:t>Nerves</a:t>
                      </a:r>
                      <a:endParaRPr lang="en-US" sz="1600" dirty="0">
                        <a:solidFill>
                          <a:schemeClr val="tx1"/>
                        </a:solidFill>
                        <a:latin typeface="+mn-lt"/>
                      </a:endParaRPr>
                    </a:p>
                  </a:txBody>
                  <a:tcPr anchor="ctr">
                    <a:solidFill>
                      <a:srgbClr val="FED163"/>
                    </a:solidFill>
                  </a:tcPr>
                </a:tc>
                <a:extLst>
                  <a:ext uri="{0D108BD9-81ED-4DB2-BD59-A6C34878D82A}">
                    <a16:rowId xmlns:a16="http://schemas.microsoft.com/office/drawing/2014/main" xmlns="" val="10000"/>
                  </a:ext>
                </a:extLst>
              </a:tr>
              <a:tr h="11207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u="none" strike="noStrike" cap="none" normalizeH="0" baseline="0" dirty="0">
                          <a:ln>
                            <a:noFill/>
                          </a:ln>
                          <a:effectLst/>
                        </a:rPr>
                        <a:t>Upper</a:t>
                      </a:r>
                      <a:r>
                        <a:rPr kumimoji="0" lang="en-US" altLang="en-US" sz="1600" u="none" strike="noStrike" cap="none" normalizeH="0" baseline="0" dirty="0">
                          <a:ln>
                            <a:noFill/>
                          </a:ln>
                          <a:effectLst/>
                        </a:rPr>
                        <a:t> half </a:t>
                      </a:r>
                      <a:r>
                        <a:rPr kumimoji="0" lang="en-US" altLang="en-US" sz="1600" u="none" strike="noStrike" cap="none" normalizeH="0" baseline="0" dirty="0">
                          <a:ln>
                            <a:noFill/>
                          </a:ln>
                          <a:solidFill>
                            <a:srgbClr val="92D050"/>
                          </a:solidFill>
                          <a:effectLst/>
                        </a:rPr>
                        <a:t>(e</a:t>
                      </a:r>
                      <a:r>
                        <a:rPr kumimoji="0" lang="en-US" altLang="en-US" sz="1600" u="sng" strike="noStrike" cap="none" normalizeH="0" baseline="0" dirty="0">
                          <a:ln>
                            <a:noFill/>
                          </a:ln>
                          <a:solidFill>
                            <a:srgbClr val="92D050"/>
                          </a:solidFill>
                          <a:effectLst/>
                        </a:rPr>
                        <a:t>nd</a:t>
                      </a:r>
                      <a:r>
                        <a:rPr kumimoji="0" lang="en-US" altLang="en-US" sz="1600" u="none" strike="noStrike" cap="none" normalizeH="0" baseline="0" dirty="0">
                          <a:ln>
                            <a:noFill/>
                          </a:ln>
                          <a:solidFill>
                            <a:srgbClr val="92D050"/>
                          </a:solidFill>
                          <a:effectLst/>
                        </a:rPr>
                        <a:t>oderm)</a:t>
                      </a:r>
                      <a:endParaRPr kumimoji="0" lang="en-US" altLang="en-US" sz="1600" b="0" i="0" u="none" strike="noStrike" cap="none" normalizeH="0" baseline="0" dirty="0">
                        <a:ln>
                          <a:noFill/>
                        </a:ln>
                        <a:solidFill>
                          <a:srgbClr val="92D050"/>
                        </a:solidFill>
                        <a:effectLst/>
                        <a:latin typeface="+mn-lt"/>
                        <a:ea typeface="Arial" charset="0"/>
                        <a:cs typeface="Arial"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u="none" strike="noStrike" cap="none" normalizeH="0" baseline="0" dirty="0">
                          <a:ln>
                            <a:noFill/>
                          </a:ln>
                          <a:effectLst/>
                        </a:rPr>
                        <a:t>Superior rectal </a:t>
                      </a:r>
                      <a:r>
                        <a:rPr kumimoji="0" lang="en-US" altLang="en-US" sz="1600" u="none" strike="noStrike" cap="none" normalizeH="0" baseline="0" dirty="0">
                          <a:ln>
                            <a:noFill/>
                          </a:ln>
                          <a:effectLst/>
                        </a:rPr>
                        <a:t>artery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u="none" strike="noStrike" cap="none" normalizeH="0" baseline="0" dirty="0">
                        <a:ln>
                          <a:noFill/>
                        </a:ln>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(continuation of the </a:t>
                      </a:r>
                      <a:r>
                        <a:rPr kumimoji="0" lang="en-US" altLang="en-US" sz="1600" b="1" u="none" strike="noStrike" cap="none" normalizeH="0" baseline="0" dirty="0">
                          <a:ln>
                            <a:noFill/>
                          </a:ln>
                          <a:effectLst/>
                        </a:rPr>
                        <a:t>inferior mesenteric </a:t>
                      </a:r>
                      <a:r>
                        <a:rPr kumimoji="0" lang="en-US" altLang="en-US" sz="1600" u="none" strike="noStrike" cap="none" normalizeH="0" baseline="0" dirty="0">
                          <a:ln>
                            <a:noFill/>
                          </a:ln>
                          <a:effectLst/>
                        </a:rPr>
                        <a:t>artery)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u="none" strike="noStrike" cap="none" normalizeH="0" baseline="0" dirty="0">
                          <a:ln>
                            <a:noFill/>
                          </a:ln>
                          <a:effectLst/>
                        </a:rPr>
                        <a:t>Superior rectal </a:t>
                      </a:r>
                      <a:r>
                        <a:rPr kumimoji="0" lang="en-US" altLang="en-US" sz="1600" u="none" strike="noStrike" cap="none" normalizeH="0" baseline="0" dirty="0">
                          <a:ln>
                            <a:noFill/>
                          </a:ln>
                          <a:effectLst/>
                        </a:rPr>
                        <a:t>vein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u="none" strike="noStrike" cap="none" normalizeH="0" baseline="0" dirty="0">
                        <a:ln>
                          <a:noFill/>
                        </a:ln>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drained into </a:t>
                      </a:r>
                      <a:r>
                        <a:rPr kumimoji="0" lang="en-US" altLang="en-US" sz="1600" b="1" u="none" strike="noStrike" cap="none" normalizeH="0" baseline="0" dirty="0">
                          <a:ln>
                            <a:noFill/>
                          </a:ln>
                          <a:effectLst/>
                        </a:rPr>
                        <a:t>the inferior mesenteric </a:t>
                      </a:r>
                      <a:r>
                        <a:rPr kumimoji="0" lang="en-US" altLang="en-US" sz="1600" u="none" strike="noStrike" cap="none" normalizeH="0" baseline="0" dirty="0">
                          <a:ln>
                            <a:noFill/>
                          </a:ln>
                          <a:effectLst/>
                        </a:rPr>
                        <a:t>vein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a:t>
                      </a:r>
                      <a:r>
                        <a:rPr kumimoji="0" lang="en-US" altLang="en-US" sz="1600" b="1" u="none" strike="noStrike" cap="none" normalizeH="0" baseline="0" dirty="0">
                          <a:ln>
                            <a:noFill/>
                          </a:ln>
                          <a:effectLst/>
                        </a:rPr>
                        <a:t>portal</a:t>
                      </a:r>
                      <a:r>
                        <a:rPr kumimoji="0" lang="en-US" altLang="en-US" sz="1600" u="none" strike="noStrike" cap="none" normalizeH="0" baseline="0" dirty="0">
                          <a:ln>
                            <a:noFill/>
                          </a:ln>
                          <a:effectLst/>
                        </a:rPr>
                        <a:t> circulation).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u="none" strike="noStrike" cap="none" normalizeH="0" baseline="0" dirty="0">
                          <a:ln>
                            <a:noFill/>
                          </a:ln>
                          <a:effectLst/>
                        </a:rPr>
                        <a:t>Para-rectal</a:t>
                      </a:r>
                      <a:r>
                        <a:rPr kumimoji="0" lang="en-US" altLang="en-US" sz="1600" u="none" strike="noStrike" cap="none" normalizeH="0" baseline="0" dirty="0">
                          <a:ln>
                            <a:noFill/>
                          </a:ln>
                          <a:effectLst/>
                        </a:rPr>
                        <a:t> nodes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u="none" strike="noStrike" cap="none" normalizeH="0" baseline="0" dirty="0">
                        <a:ln>
                          <a:noFill/>
                        </a:ln>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drained into         </a:t>
                      </a:r>
                      <a:r>
                        <a:rPr kumimoji="0" lang="en-US" altLang="en-US" sz="1600" b="1" u="none" strike="noStrike" cap="none" normalizeH="0" baseline="0" dirty="0">
                          <a:ln>
                            <a:noFill/>
                          </a:ln>
                          <a:effectLst/>
                        </a:rPr>
                        <a:t>inferior mesenteric </a:t>
                      </a:r>
                      <a:r>
                        <a:rPr kumimoji="0" lang="en-US" altLang="en-US" sz="1600" u="none" strike="noStrike" cap="none" normalizeH="0" baseline="0" dirty="0">
                          <a:ln>
                            <a:noFill/>
                          </a:ln>
                          <a:effectLst/>
                        </a:rPr>
                        <a:t>lymph nodes</a:t>
                      </a:r>
                    </a:p>
                  </a:txBody>
                  <a:tcPr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(sensitive to </a:t>
                      </a:r>
                      <a:r>
                        <a:rPr kumimoji="0" lang="en-US" altLang="en-US" sz="1600" b="1" u="sng" strike="noStrike" cap="none" normalizeH="0" baseline="0" dirty="0">
                          <a:ln>
                            <a:noFill/>
                          </a:ln>
                          <a:effectLst/>
                        </a:rPr>
                        <a:t>stretch</a:t>
                      </a:r>
                      <a:r>
                        <a:rPr kumimoji="0" lang="en-US" altLang="en-US" sz="1600" u="none" strike="noStrike" cap="none" normalizeH="0" baseline="0" dirty="0">
                          <a:ln>
                            <a:noFill/>
                          </a:ln>
                          <a:effectLst/>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Visceral^ </a:t>
                      </a:r>
                      <a:r>
                        <a:rPr kumimoji="0" lang="en-US" altLang="en-US" sz="1600" u="sng" strike="noStrike" cap="none" normalizeH="0" baseline="0" dirty="0">
                          <a:ln>
                            <a:noFill/>
                          </a:ln>
                          <a:effectLst/>
                        </a:rPr>
                        <a:t>sensory</a:t>
                      </a:r>
                      <a:r>
                        <a:rPr kumimoji="0" lang="en-US" altLang="en-US" sz="1600" u="none" strike="noStrike" cap="none" normalizeH="0" baseline="0" dirty="0">
                          <a:ln>
                            <a:noFill/>
                          </a:ln>
                          <a:effectLst/>
                        </a:rPr>
                        <a:t> &amp; </a:t>
                      </a:r>
                      <a:r>
                        <a:rPr kumimoji="0" lang="en-US" altLang="en-US" sz="1600" u="sng" strike="noStrike" cap="none" normalizeH="0" baseline="0" dirty="0">
                          <a:ln>
                            <a:noFill/>
                          </a:ln>
                          <a:effectLst/>
                        </a:rPr>
                        <a:t>motor</a:t>
                      </a:r>
                      <a:r>
                        <a:rPr kumimoji="0" lang="en-US" altLang="en-US" sz="1600" u="none" strike="noStrike" cap="none" normalizeH="0" baseline="0" dirty="0">
                          <a:ln>
                            <a:noFill/>
                          </a:ln>
                          <a:effectLst/>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a:t>
                      </a:r>
                      <a:r>
                        <a:rPr kumimoji="0" lang="en-US" altLang="en-US" sz="1600" b="1" u="none" strike="noStrike" cap="none" normalizeH="0" baseline="0" dirty="0">
                          <a:ln>
                            <a:noFill/>
                          </a:ln>
                          <a:effectLst/>
                        </a:rPr>
                        <a:t>Inferior Hypogastric Plexus</a:t>
                      </a:r>
                      <a:r>
                        <a:rPr kumimoji="0" lang="en-US" altLang="en-US" sz="1600" u="none" strike="noStrike" cap="none" normalizeH="0" baseline="0" dirty="0">
                          <a:ln>
                            <a:noFill/>
                          </a:ln>
                          <a:effectLst/>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(sympathetic &amp; parasympathetic).</a:t>
                      </a:r>
                    </a:p>
                  </a:txBody>
                  <a:tcPr anchor="ctr"/>
                </a:tc>
                <a:extLst>
                  <a:ext uri="{0D108BD9-81ED-4DB2-BD59-A6C34878D82A}">
                    <a16:rowId xmlns:a16="http://schemas.microsoft.com/office/drawing/2014/main" xmlns="" val="10001"/>
                  </a:ext>
                </a:extLst>
              </a:tr>
              <a:tr h="1684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u="none" strike="noStrike" cap="none" normalizeH="0" baseline="0" dirty="0">
                          <a:ln>
                            <a:noFill/>
                          </a:ln>
                          <a:effectLst/>
                        </a:rPr>
                        <a:t>Lower</a:t>
                      </a:r>
                      <a:r>
                        <a:rPr kumimoji="0" lang="en-US" altLang="en-US" sz="1600" u="none" strike="noStrike" cap="none" normalizeH="0" baseline="0" dirty="0">
                          <a:ln>
                            <a:noFill/>
                          </a:ln>
                          <a:effectLst/>
                        </a:rPr>
                        <a:t> half </a:t>
                      </a:r>
                      <a:r>
                        <a:rPr kumimoji="0" lang="en-US" altLang="en-US" sz="1600" u="none" strike="noStrike" cap="none" normalizeH="0" baseline="0" dirty="0">
                          <a:ln>
                            <a:noFill/>
                          </a:ln>
                          <a:solidFill>
                            <a:srgbClr val="92D050"/>
                          </a:solidFill>
                          <a:effectLst/>
                        </a:rPr>
                        <a:t>(e</a:t>
                      </a:r>
                      <a:r>
                        <a:rPr kumimoji="0" lang="en-US" altLang="en-US" sz="1600" u="sng" strike="noStrike" cap="none" normalizeH="0" baseline="0" dirty="0">
                          <a:ln>
                            <a:noFill/>
                          </a:ln>
                          <a:solidFill>
                            <a:srgbClr val="92D050"/>
                          </a:solidFill>
                          <a:effectLst/>
                        </a:rPr>
                        <a:t>ct</a:t>
                      </a:r>
                      <a:r>
                        <a:rPr kumimoji="0" lang="en-US" altLang="en-US" sz="1600" u="none" strike="noStrike" cap="none" normalizeH="0" baseline="0" dirty="0">
                          <a:ln>
                            <a:noFill/>
                          </a:ln>
                          <a:solidFill>
                            <a:srgbClr val="92D050"/>
                          </a:solidFill>
                          <a:effectLst/>
                        </a:rPr>
                        <a:t>oderm)</a:t>
                      </a:r>
                      <a:endParaRPr kumimoji="0" lang="en-US" altLang="en-US" sz="1600" b="0" i="0" u="none" strike="noStrike" cap="none" normalizeH="0" baseline="0" dirty="0">
                        <a:ln>
                          <a:noFill/>
                        </a:ln>
                        <a:solidFill>
                          <a:schemeClr val="tx1"/>
                        </a:solidFill>
                        <a:effectLst/>
                        <a:latin typeface="+mn-lt"/>
                        <a:ea typeface="Arial" charset="0"/>
                        <a:cs typeface="Arial" charset="0"/>
                      </a:endParaRPr>
                    </a:p>
                  </a:txBody>
                  <a:tcPr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u="none" strike="noStrike" cap="none" normalizeH="0" baseline="0" dirty="0">
                          <a:ln>
                            <a:noFill/>
                          </a:ln>
                          <a:effectLst/>
                        </a:rPr>
                        <a:t>Inferior rectal </a:t>
                      </a:r>
                      <a:r>
                        <a:rPr kumimoji="0" lang="en-US" altLang="en-US" sz="1600" u="none" strike="noStrike" cap="none" normalizeH="0" baseline="0" dirty="0">
                          <a:ln>
                            <a:noFill/>
                          </a:ln>
                          <a:effectLst/>
                        </a:rPr>
                        <a:t>artery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(branch of </a:t>
                      </a:r>
                      <a:r>
                        <a:rPr kumimoji="0" lang="en-US" altLang="en-US" sz="1600" b="1" u="none" strike="noStrike" cap="none" normalizeH="0" baseline="0" dirty="0">
                          <a:ln>
                            <a:noFill/>
                          </a:ln>
                          <a:effectLst/>
                        </a:rPr>
                        <a:t>internal pudendal </a:t>
                      </a:r>
                      <a:r>
                        <a:rPr kumimoji="0" lang="en-US" altLang="en-US" sz="1600" u="none" strike="noStrike" cap="none" normalizeH="0" baseline="0" dirty="0">
                          <a:ln>
                            <a:noFill/>
                          </a:ln>
                          <a:effectLst/>
                        </a:rPr>
                        <a:t>artery)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u="none" strike="noStrike" cap="none" normalizeH="0" baseline="0" dirty="0">
                          <a:ln>
                            <a:noFill/>
                          </a:ln>
                          <a:effectLst/>
                        </a:rPr>
                        <a:t>Inferior rectal </a:t>
                      </a:r>
                      <a:r>
                        <a:rPr kumimoji="0" lang="en-US" altLang="en-US" sz="1600" u="none" strike="noStrike" cap="none" normalizeH="0" baseline="0" dirty="0">
                          <a:ln>
                            <a:noFill/>
                          </a:ln>
                          <a:effectLst/>
                        </a:rPr>
                        <a:t>vein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100" u="none" strike="noStrike" cap="none" normalizeH="0" baseline="0" dirty="0">
                        <a:ln>
                          <a:noFill/>
                        </a:ln>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drained into the </a:t>
                      </a:r>
                      <a:r>
                        <a:rPr kumimoji="0" lang="en-US" altLang="en-US" sz="1600" b="1" u="none" strike="noStrike" cap="none" normalizeH="0" baseline="0" dirty="0">
                          <a:ln>
                            <a:noFill/>
                          </a:ln>
                          <a:effectLst/>
                        </a:rPr>
                        <a:t>internal pudendal</a:t>
                      </a:r>
                      <a:r>
                        <a:rPr kumimoji="0" lang="en-US" altLang="en-US" sz="1600" u="none" strike="noStrike" cap="none" normalizeH="0" baseline="0" dirty="0">
                          <a:ln>
                            <a:noFill/>
                          </a:ln>
                          <a:effectLst/>
                        </a:rPr>
                        <a:t> vein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a:t>
                      </a:r>
                      <a:r>
                        <a:rPr kumimoji="0" lang="en-US" altLang="en-US" sz="1600" b="1" u="none" strike="noStrike" cap="none" normalizeH="0" baseline="0" dirty="0">
                          <a:ln>
                            <a:noFill/>
                          </a:ln>
                          <a:effectLst/>
                        </a:rPr>
                        <a:t>Systemic</a:t>
                      </a:r>
                      <a:r>
                        <a:rPr kumimoji="0" lang="en-US" altLang="en-US" sz="1600" u="none" strike="noStrike" cap="none" normalizeH="0" baseline="0" dirty="0">
                          <a:ln>
                            <a:noFill/>
                          </a:ln>
                          <a:effectLst/>
                        </a:rPr>
                        <a:t> circulation*)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site of portal-systemic anastomosis**.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u="none" strike="noStrike" cap="none" normalizeH="0" baseline="0" dirty="0">
                          <a:ln>
                            <a:noFill/>
                          </a:ln>
                          <a:effectLst/>
                        </a:rPr>
                        <a:t>Superficial  inguinal </a:t>
                      </a:r>
                      <a:r>
                        <a:rPr kumimoji="0" lang="en-US" altLang="en-US" sz="1600" u="none" strike="noStrike" cap="none" normalizeH="0" baseline="0" dirty="0">
                          <a:ln>
                            <a:noFill/>
                          </a:ln>
                          <a:effectLst/>
                        </a:rPr>
                        <a:t>lymph nodes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(sensitive to </a:t>
                      </a:r>
                      <a:r>
                        <a:rPr kumimoji="0" lang="en-US" altLang="en-US" sz="1600" b="1" u="sng" strike="noStrike" cap="none" normalizeH="0" baseline="0" dirty="0">
                          <a:ln>
                            <a:noFill/>
                          </a:ln>
                          <a:effectLst/>
                        </a:rPr>
                        <a:t>pain</a:t>
                      </a:r>
                      <a:r>
                        <a:rPr kumimoji="0" lang="en-US" altLang="en-US" sz="1600" u="none" strike="noStrike" cap="none" normalizeH="0" baseline="0" dirty="0">
                          <a:ln>
                            <a:noFill/>
                          </a:ln>
                          <a:effectLs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Somatic^ </a:t>
                      </a:r>
                      <a:r>
                        <a:rPr kumimoji="0" lang="en-US" altLang="en-US" sz="1600" u="sng" strike="noStrike" cap="none" normalizeH="0" baseline="0" dirty="0">
                          <a:ln>
                            <a:noFill/>
                          </a:ln>
                          <a:effectLst/>
                        </a:rPr>
                        <a:t>motor</a:t>
                      </a:r>
                      <a:r>
                        <a:rPr kumimoji="0" lang="en-US" altLang="en-US" sz="1600" u="none" strike="noStrike" cap="none" normalizeH="0" baseline="0" dirty="0">
                          <a:ln>
                            <a:noFill/>
                          </a:ln>
                          <a:effectLst/>
                        </a:rPr>
                        <a:t> &amp; </a:t>
                      </a:r>
                      <a:r>
                        <a:rPr kumimoji="0" lang="en-US" altLang="en-US" sz="1600" u="sng" strike="noStrike" cap="none" normalizeH="0" baseline="0" dirty="0">
                          <a:ln>
                            <a:noFill/>
                          </a:ln>
                          <a:effectLst/>
                        </a:rPr>
                        <a:t>sensory</a:t>
                      </a:r>
                      <a:r>
                        <a:rPr kumimoji="0" lang="en-US" altLang="en-US" sz="1600" u="none" strike="noStrike" cap="none" normalizeH="0" baseline="0" dirty="0">
                          <a:ln>
                            <a:noFill/>
                          </a:ln>
                          <a:effectLst/>
                        </a:rPr>
                        <a:t> nerves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u="none" strike="noStrike" cap="none" normalizeH="0" baseline="0" dirty="0">
                          <a:ln>
                            <a:noFill/>
                          </a:ln>
                          <a:effectLst/>
                        </a:rPr>
                        <a:t>(</a:t>
                      </a:r>
                      <a:r>
                        <a:rPr kumimoji="0" lang="en-US" altLang="en-US" sz="1600" b="1" u="none" strike="noStrike" cap="none" normalizeH="0" baseline="0" dirty="0">
                          <a:ln>
                            <a:noFill/>
                          </a:ln>
                          <a:effectLst/>
                        </a:rPr>
                        <a:t>Inferior rectal </a:t>
                      </a:r>
                      <a:r>
                        <a:rPr kumimoji="0" lang="en-US" altLang="en-US" sz="1600" u="none" strike="noStrike" cap="none" normalizeH="0" baseline="0" dirty="0">
                          <a:ln>
                            <a:noFill/>
                          </a:ln>
                          <a:effectLst/>
                        </a:rPr>
                        <a:t>N. branch of </a:t>
                      </a:r>
                      <a:r>
                        <a:rPr kumimoji="0" lang="en-US" altLang="en-US" sz="1600" b="1" u="none" strike="noStrike" cap="none" normalizeH="0" baseline="0" dirty="0">
                          <a:ln>
                            <a:noFill/>
                          </a:ln>
                          <a:effectLst/>
                        </a:rPr>
                        <a:t>pudendal</a:t>
                      </a:r>
                      <a:r>
                        <a:rPr kumimoji="0" lang="en-US" altLang="en-US" sz="1600" u="none" strike="noStrike" cap="none" normalizeH="0" baseline="0" dirty="0">
                          <a:ln>
                            <a:noFill/>
                          </a:ln>
                          <a:effectLst/>
                        </a:rPr>
                        <a:t> N.) supplies: </a:t>
                      </a:r>
                      <a:r>
                        <a:rPr kumimoji="0" lang="en-US" altLang="en-US" sz="1600" i="1" u="none" strike="noStrike" cap="none" normalizeH="0" baseline="0" dirty="0">
                          <a:ln>
                            <a:noFill/>
                          </a:ln>
                          <a:effectLst/>
                        </a:rPr>
                        <a:t>external sphincter muscle </a:t>
                      </a:r>
                      <a:r>
                        <a:rPr kumimoji="0" lang="en-US" altLang="en-US" sz="1600" u="none" strike="noStrike" cap="none" normalizeH="0" baseline="0" dirty="0">
                          <a:ln>
                            <a:noFill/>
                          </a:ln>
                          <a:effectLst/>
                        </a:rPr>
                        <a:t>of the anus and the </a:t>
                      </a:r>
                      <a:r>
                        <a:rPr kumimoji="0" lang="en-US" altLang="en-US" sz="1600" i="1" u="none" strike="noStrike" cap="none" normalizeH="0" baseline="0" dirty="0">
                          <a:ln>
                            <a:noFill/>
                          </a:ln>
                          <a:effectLst/>
                        </a:rPr>
                        <a:t>skin</a:t>
                      </a:r>
                      <a:r>
                        <a:rPr kumimoji="0" lang="en-US" altLang="en-US" sz="1600" u="none" strike="noStrike" cap="none" normalizeH="0" baseline="0" dirty="0">
                          <a:ln>
                            <a:noFill/>
                          </a:ln>
                          <a:effectLst/>
                        </a:rPr>
                        <a:t> of the anal region.</a:t>
                      </a:r>
                    </a:p>
                  </a:txBody>
                  <a:tcPr anchor="ctr"/>
                </a:tc>
                <a:extLst>
                  <a:ext uri="{0D108BD9-81ED-4DB2-BD59-A6C34878D82A}">
                    <a16:rowId xmlns:a16="http://schemas.microsoft.com/office/drawing/2014/main" xmlns="" val="10002"/>
                  </a:ext>
                </a:extLst>
              </a:tr>
            </a:tbl>
          </a:graphicData>
        </a:graphic>
      </p:graphicFrame>
      <p:cxnSp>
        <p:nvCxnSpPr>
          <p:cNvPr id="10" name="Straight Connector 9">
            <a:extLst>
              <a:ext uri="{FF2B5EF4-FFF2-40B4-BE49-F238E27FC236}">
                <a16:creationId xmlns:a16="http://schemas.microsoft.com/office/drawing/2014/main" xmlns="" id="{A7B4EAF5-B383-4962-86F0-D50A523D87EA}"/>
              </a:ext>
            </a:extLst>
          </p:cNvPr>
          <p:cNvCxnSpPr/>
          <p:nvPr/>
        </p:nvCxnSpPr>
        <p:spPr>
          <a:xfrm flipV="1">
            <a:off x="1917272" y="1052870"/>
            <a:ext cx="176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7B4EAF5-B383-4962-86F0-D50A523D87EA}"/>
              </a:ext>
            </a:extLst>
          </p:cNvPr>
          <p:cNvCxnSpPr/>
          <p:nvPr/>
        </p:nvCxnSpPr>
        <p:spPr>
          <a:xfrm>
            <a:off x="1972960" y="2687777"/>
            <a:ext cx="1656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7B4EAF5-B383-4962-86F0-D50A523D87EA}"/>
              </a:ext>
            </a:extLst>
          </p:cNvPr>
          <p:cNvCxnSpPr/>
          <p:nvPr/>
        </p:nvCxnSpPr>
        <p:spPr>
          <a:xfrm flipV="1">
            <a:off x="4263267" y="1044917"/>
            <a:ext cx="1620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7B4EAF5-B383-4962-86F0-D50A523D87EA}"/>
              </a:ext>
            </a:extLst>
          </p:cNvPr>
          <p:cNvCxnSpPr/>
          <p:nvPr/>
        </p:nvCxnSpPr>
        <p:spPr>
          <a:xfrm flipV="1">
            <a:off x="4313664" y="2359303"/>
            <a:ext cx="15120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7B4EAF5-B383-4962-86F0-D50A523D87EA}"/>
              </a:ext>
            </a:extLst>
          </p:cNvPr>
          <p:cNvCxnSpPr/>
          <p:nvPr/>
        </p:nvCxnSpPr>
        <p:spPr>
          <a:xfrm flipV="1">
            <a:off x="6450992" y="2932448"/>
            <a:ext cx="160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A7B4EAF5-B383-4962-86F0-D50A523D87EA}"/>
              </a:ext>
            </a:extLst>
          </p:cNvPr>
          <p:cNvCxnSpPr/>
          <p:nvPr/>
        </p:nvCxnSpPr>
        <p:spPr>
          <a:xfrm>
            <a:off x="8377997" y="3053464"/>
            <a:ext cx="1211015" cy="876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7B4EAF5-B383-4962-86F0-D50A523D87EA}"/>
              </a:ext>
            </a:extLst>
          </p:cNvPr>
          <p:cNvCxnSpPr/>
          <p:nvPr/>
        </p:nvCxnSpPr>
        <p:spPr>
          <a:xfrm flipV="1">
            <a:off x="8893882" y="1663613"/>
            <a:ext cx="230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8865F2D0-DAC5-46E5-8DD9-7B2BD98A48C4}"/>
              </a:ext>
            </a:extLst>
          </p:cNvPr>
          <p:cNvGrpSpPr/>
          <p:nvPr/>
        </p:nvGrpSpPr>
        <p:grpSpPr>
          <a:xfrm>
            <a:off x="3887745" y="4265709"/>
            <a:ext cx="5701267" cy="2373118"/>
            <a:chOff x="2500618" y="3950570"/>
            <a:chExt cx="7015647" cy="2788162"/>
          </a:xfrm>
        </p:grpSpPr>
        <p:pic>
          <p:nvPicPr>
            <p:cNvPr id="7" name="Picture 34"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l="2000" t="5882" r="2000" b="8823"/>
            <a:stretch>
              <a:fillRect/>
            </a:stretch>
          </p:blipFill>
          <p:spPr bwMode="auto">
            <a:xfrm>
              <a:off x="2500618" y="3950570"/>
              <a:ext cx="7015647" cy="27881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A6D57227-4231-4165-B393-766A5EBD9242}"/>
                </a:ext>
              </a:extLst>
            </p:cNvPr>
            <p:cNvSpPr/>
            <p:nvPr/>
          </p:nvSpPr>
          <p:spPr>
            <a:xfrm>
              <a:off x="2582504" y="4558799"/>
              <a:ext cx="1679616" cy="18379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620EC777-7DDB-49CB-8BA5-5873CDE92390}"/>
                </a:ext>
              </a:extLst>
            </p:cNvPr>
            <p:cNvSpPr/>
            <p:nvPr/>
          </p:nvSpPr>
          <p:spPr>
            <a:xfrm flipV="1">
              <a:off x="4171683" y="4011772"/>
              <a:ext cx="1094584" cy="11765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AC093A7C-78DB-4935-854B-63A0722E77DE}"/>
                </a:ext>
              </a:extLst>
            </p:cNvPr>
            <p:cNvSpPr/>
            <p:nvPr/>
          </p:nvSpPr>
          <p:spPr>
            <a:xfrm flipV="1">
              <a:off x="6734193" y="4011772"/>
              <a:ext cx="1094584" cy="11765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E7520248-BD82-4EF8-A388-6DFAE1863A1A}"/>
                </a:ext>
              </a:extLst>
            </p:cNvPr>
            <p:cNvSpPr/>
            <p:nvPr/>
          </p:nvSpPr>
          <p:spPr>
            <a:xfrm flipV="1">
              <a:off x="8596798" y="5962647"/>
              <a:ext cx="919467" cy="419102"/>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AE3674D9-CA70-44CF-8FCC-8FE62663E471}"/>
                </a:ext>
              </a:extLst>
            </p:cNvPr>
            <p:cNvSpPr/>
            <p:nvPr/>
          </p:nvSpPr>
          <p:spPr>
            <a:xfrm flipV="1">
              <a:off x="6320307" y="6621081"/>
              <a:ext cx="1094584" cy="11765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EA79EEA1-20BE-44E8-84BE-B62C1468DD36}"/>
                </a:ext>
              </a:extLst>
            </p:cNvPr>
            <p:cNvSpPr/>
            <p:nvPr/>
          </p:nvSpPr>
          <p:spPr>
            <a:xfrm flipV="1">
              <a:off x="4528494" y="6619118"/>
              <a:ext cx="1094584" cy="1176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067B96AC-4686-4779-B022-8BDBE43FF1EF}"/>
                </a:ext>
              </a:extLst>
            </p:cNvPr>
            <p:cNvSpPr/>
            <p:nvPr/>
          </p:nvSpPr>
          <p:spPr>
            <a:xfrm>
              <a:off x="2582504" y="6264123"/>
              <a:ext cx="1078911" cy="18379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xmlns="" id="{64640944-2F69-4849-B23C-DECB0DF31223}"/>
              </a:ext>
            </a:extLst>
          </p:cNvPr>
          <p:cNvSpPr txBox="1"/>
          <p:nvPr/>
        </p:nvSpPr>
        <p:spPr>
          <a:xfrm flipH="1">
            <a:off x="9724517" y="68824"/>
            <a:ext cx="2143432" cy="338554"/>
          </a:xfrm>
          <a:prstGeom prst="rect">
            <a:avLst/>
          </a:prstGeom>
          <a:noFill/>
        </p:spPr>
        <p:txBody>
          <a:bodyPr wrap="square" rtlCol="0">
            <a:spAutoFit/>
          </a:bodyPr>
          <a:lstStyle/>
          <a:p>
            <a:r>
              <a:rPr lang="en-GB" sz="1600" dirty="0">
                <a:solidFill>
                  <a:srgbClr val="C00000"/>
                </a:solidFill>
                <a:latin typeface="+mn-lt"/>
              </a:rPr>
              <a:t>This slide is </a:t>
            </a:r>
            <a:r>
              <a:rPr lang="en-GB" sz="1600" b="1" dirty="0">
                <a:solidFill>
                  <a:srgbClr val="C00000"/>
                </a:solidFill>
                <a:latin typeface="+mn-lt"/>
              </a:rPr>
              <a:t>important.</a:t>
            </a:r>
          </a:p>
        </p:txBody>
      </p:sp>
      <p:sp>
        <p:nvSpPr>
          <p:cNvPr id="5" name="TextBox 4">
            <a:extLst>
              <a:ext uri="{FF2B5EF4-FFF2-40B4-BE49-F238E27FC236}">
                <a16:creationId xmlns:a16="http://schemas.microsoft.com/office/drawing/2014/main" xmlns="" id="{B37769FC-B73E-497B-B3EE-121A208D4071}"/>
              </a:ext>
            </a:extLst>
          </p:cNvPr>
          <p:cNvSpPr txBox="1"/>
          <p:nvPr/>
        </p:nvSpPr>
        <p:spPr>
          <a:xfrm>
            <a:off x="481594" y="3995092"/>
            <a:ext cx="3028521" cy="2246769"/>
          </a:xfrm>
          <a:prstGeom prst="rect">
            <a:avLst/>
          </a:prstGeom>
          <a:noFill/>
        </p:spPr>
        <p:txBody>
          <a:bodyPr wrap="square" rtlCol="0">
            <a:spAutoFit/>
          </a:bodyPr>
          <a:lstStyle/>
          <a:p>
            <a:r>
              <a:rPr lang="en-GB" dirty="0">
                <a:solidFill>
                  <a:srgbClr val="92D050"/>
                </a:solidFill>
                <a:latin typeface="+mn-lt"/>
              </a:rPr>
              <a:t>*Clinical importance:</a:t>
            </a:r>
          </a:p>
          <a:p>
            <a:r>
              <a:rPr lang="en-GB" dirty="0">
                <a:solidFill>
                  <a:srgbClr val="92D050"/>
                </a:solidFill>
                <a:latin typeface="+mn-lt"/>
              </a:rPr>
              <a:t>in children we give medication in the form of suppository (</a:t>
            </a:r>
            <a:r>
              <a:rPr lang="en-GB" dirty="0" err="1">
                <a:solidFill>
                  <a:srgbClr val="92D050"/>
                </a:solidFill>
                <a:latin typeface="+mn-lt"/>
              </a:rPr>
              <a:t>تحميله</a:t>
            </a:r>
            <a:r>
              <a:rPr lang="en-GB" dirty="0">
                <a:solidFill>
                  <a:srgbClr val="92D050"/>
                </a:solidFill>
                <a:latin typeface="+mn-lt"/>
              </a:rPr>
              <a:t>) We insert it in the lower half of the anal canal but we shouldn’t push it in too deeply because then it will go to the portal instead of the systemic circulation. </a:t>
            </a:r>
          </a:p>
          <a:p>
            <a:endParaRPr lang="en-GB" dirty="0">
              <a:solidFill>
                <a:srgbClr val="92D050"/>
              </a:solidFill>
              <a:latin typeface="+mn-lt"/>
            </a:endParaRPr>
          </a:p>
          <a:p>
            <a:r>
              <a:rPr lang="en-GB" dirty="0">
                <a:solidFill>
                  <a:schemeClr val="bg1">
                    <a:lumMod val="50000"/>
                  </a:schemeClr>
                </a:solidFill>
                <a:latin typeface="+mn-lt"/>
              </a:rPr>
              <a:t>**In cases of portal hypertension this will lead to </a:t>
            </a:r>
            <a:r>
              <a:rPr lang="en-GB" dirty="0" err="1">
                <a:solidFill>
                  <a:schemeClr val="bg1">
                    <a:lumMod val="50000"/>
                  </a:schemeClr>
                </a:solidFill>
                <a:latin typeface="+mn-lt"/>
              </a:rPr>
              <a:t>hemorrhoids</a:t>
            </a:r>
            <a:r>
              <a:rPr lang="en-GB" dirty="0">
                <a:solidFill>
                  <a:schemeClr val="bg1">
                    <a:lumMod val="50000"/>
                  </a:schemeClr>
                </a:solidFill>
                <a:latin typeface="+mn-lt"/>
              </a:rPr>
              <a:t> (</a:t>
            </a:r>
            <a:r>
              <a:rPr lang="en-GB" dirty="0" err="1">
                <a:solidFill>
                  <a:schemeClr val="bg1">
                    <a:lumMod val="50000"/>
                  </a:schemeClr>
                </a:solidFill>
                <a:latin typeface="+mn-lt"/>
              </a:rPr>
              <a:t>بواسير</a:t>
            </a:r>
            <a:r>
              <a:rPr lang="en-GB" dirty="0">
                <a:solidFill>
                  <a:schemeClr val="bg1">
                    <a:lumMod val="50000"/>
                  </a:schemeClr>
                </a:solidFill>
                <a:latin typeface="+mn-lt"/>
              </a:rPr>
              <a:t>)</a:t>
            </a:r>
          </a:p>
        </p:txBody>
      </p:sp>
      <p:sp>
        <p:nvSpPr>
          <p:cNvPr id="8" name="Rectangle 7">
            <a:extLst>
              <a:ext uri="{FF2B5EF4-FFF2-40B4-BE49-F238E27FC236}">
                <a16:creationId xmlns:a16="http://schemas.microsoft.com/office/drawing/2014/main" xmlns="" id="{2930B71F-6760-43B1-9C86-9C6FFC47B676}"/>
              </a:ext>
            </a:extLst>
          </p:cNvPr>
          <p:cNvSpPr/>
          <p:nvPr/>
        </p:nvSpPr>
        <p:spPr>
          <a:xfrm>
            <a:off x="8983504" y="3584935"/>
            <a:ext cx="2665692" cy="461665"/>
          </a:xfrm>
          <a:prstGeom prst="rect">
            <a:avLst/>
          </a:prstGeom>
        </p:spPr>
        <p:txBody>
          <a:bodyPr wrap="square">
            <a:spAutoFit/>
          </a:bodyPr>
          <a:lstStyle/>
          <a:p>
            <a:r>
              <a:rPr lang="en-US" sz="1200" i="1" dirty="0">
                <a:solidFill>
                  <a:prstClr val="white">
                    <a:lumMod val="50000"/>
                  </a:prstClr>
                </a:solidFill>
                <a:latin typeface="Calibri" panose="020F0502020204030204"/>
              </a:rPr>
              <a:t>The name of the nerves are only mentioned on the </a:t>
            </a:r>
            <a:r>
              <a:rPr lang="en-US" sz="1200" i="1" dirty="0">
                <a:solidFill>
                  <a:srgbClr val="FF6699"/>
                </a:solidFill>
                <a:latin typeface="Calibri" panose="020F0502020204030204"/>
              </a:rPr>
              <a:t>girls slides</a:t>
            </a:r>
            <a:r>
              <a:rPr lang="en-US" sz="1200" i="1" dirty="0">
                <a:solidFill>
                  <a:prstClr val="white">
                    <a:lumMod val="50000"/>
                  </a:prstClr>
                </a:solidFill>
                <a:latin typeface="Calibri" panose="020F0502020204030204"/>
              </a:rPr>
              <a:t>. </a:t>
            </a:r>
            <a:endParaRPr lang="en-GB" sz="1200" i="1" dirty="0"/>
          </a:p>
        </p:txBody>
      </p:sp>
      <p:sp>
        <p:nvSpPr>
          <p:cNvPr id="23" name="TextBox 22">
            <a:extLst>
              <a:ext uri="{FF2B5EF4-FFF2-40B4-BE49-F238E27FC236}">
                <a16:creationId xmlns:a16="http://schemas.microsoft.com/office/drawing/2014/main" xmlns="" id="{4AB3F343-723F-49AA-AFDD-CF6AA498FD37}"/>
              </a:ext>
            </a:extLst>
          </p:cNvPr>
          <p:cNvSpPr txBox="1"/>
          <p:nvPr/>
        </p:nvSpPr>
        <p:spPr>
          <a:xfrm>
            <a:off x="9822623" y="4265709"/>
            <a:ext cx="2248760" cy="738664"/>
          </a:xfrm>
          <a:prstGeom prst="rect">
            <a:avLst/>
          </a:prstGeom>
          <a:noFill/>
        </p:spPr>
        <p:txBody>
          <a:bodyPr wrap="square" rtlCol="0">
            <a:spAutoFit/>
          </a:bodyPr>
          <a:lstStyle/>
          <a:p>
            <a:r>
              <a:rPr lang="en-GB" dirty="0">
                <a:solidFill>
                  <a:schemeClr val="bg1">
                    <a:lumMod val="50000"/>
                  </a:schemeClr>
                </a:solidFill>
                <a:latin typeface="+mn-lt"/>
              </a:rPr>
              <a:t>^to review the difference between visceral and somatic look at this picture:</a:t>
            </a:r>
          </a:p>
        </p:txBody>
      </p:sp>
      <p:pic>
        <p:nvPicPr>
          <p:cNvPr id="1026" name="Picture 2" descr="Image result for visceral somatic">
            <a:extLst>
              <a:ext uri="{FF2B5EF4-FFF2-40B4-BE49-F238E27FC236}">
                <a16:creationId xmlns:a16="http://schemas.microsoft.com/office/drawing/2014/main" xmlns="" id="{23326EA7-CC8F-43D4-BEAD-51DC71675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3"/>
          <a:stretch/>
        </p:blipFill>
        <p:spPr bwMode="auto">
          <a:xfrm>
            <a:off x="9872722" y="5134351"/>
            <a:ext cx="2225358" cy="144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86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B04D713-1CA1-42C0-B199-B01B546B31BE}"/>
              </a:ext>
            </a:extLst>
          </p:cNvPr>
          <p:cNvSpPr>
            <a:spLocks noGrp="1"/>
          </p:cNvSpPr>
          <p:nvPr>
            <p:ph idx="1"/>
          </p:nvPr>
        </p:nvSpPr>
        <p:spPr>
          <a:xfrm>
            <a:off x="838200" y="1666911"/>
            <a:ext cx="6359013" cy="4849741"/>
          </a:xfrm>
        </p:spPr>
        <p:txBody>
          <a:bodyPr>
            <a:normAutofit fontScale="92500" lnSpcReduction="10000"/>
          </a:bodyPr>
          <a:lstStyle/>
          <a:p>
            <a:pPr>
              <a:lnSpc>
                <a:spcPct val="110000"/>
              </a:lnSpc>
              <a:buFont typeface="Courier New" panose="02070309020205020404" pitchFamily="49" charset="0"/>
              <a:buChar char="o"/>
            </a:pPr>
            <a:r>
              <a:rPr lang="en-GB" sz="2000" dirty="0"/>
              <a:t>A fascial lined </a:t>
            </a:r>
            <a:r>
              <a:rPr lang="en-GB" sz="2000" b="1" dirty="0"/>
              <a:t>wedge-shaped</a:t>
            </a:r>
            <a:r>
              <a:rPr lang="en-GB" sz="2000" dirty="0"/>
              <a:t> space on each side of the anal canal.</a:t>
            </a:r>
          </a:p>
          <a:p>
            <a:pPr marL="0" indent="0">
              <a:lnSpc>
                <a:spcPct val="110000"/>
              </a:lnSpc>
              <a:buNone/>
            </a:pPr>
            <a:r>
              <a:rPr lang="en-US" sz="2200" b="1" i="1" dirty="0">
                <a:solidFill>
                  <a:srgbClr val="000000"/>
                </a:solidFill>
                <a:effectLst>
                  <a:outerShdw blurRad="38100" dist="38100" dir="2700000" algn="tl">
                    <a:srgbClr val="000000">
                      <a:alpha val="43137"/>
                    </a:srgbClr>
                  </a:outerShdw>
                </a:effectLst>
                <a:ea typeface="Arial"/>
                <a:cs typeface="Arial"/>
                <a:sym typeface="Arial"/>
              </a:rPr>
              <a:t>Boundaries</a:t>
            </a:r>
            <a:r>
              <a:rPr lang="en-US" sz="2400" dirty="0">
                <a:solidFill>
                  <a:srgbClr val="000000"/>
                </a:solidFill>
                <a:ea typeface="Arial"/>
                <a:cs typeface="Arial"/>
                <a:sym typeface="Arial"/>
              </a:rPr>
              <a:t>:</a:t>
            </a:r>
          </a:p>
          <a:p>
            <a:pPr marL="0" indent="0">
              <a:lnSpc>
                <a:spcPct val="110000"/>
              </a:lnSpc>
              <a:buNone/>
            </a:pPr>
            <a:endParaRPr lang="en-US" sz="2400" dirty="0">
              <a:solidFill>
                <a:srgbClr val="000000"/>
              </a:solidFill>
              <a:ea typeface="Arial"/>
              <a:cs typeface="Arial"/>
              <a:sym typeface="Arial"/>
            </a:endParaRPr>
          </a:p>
          <a:p>
            <a:pPr marL="0" indent="0">
              <a:lnSpc>
                <a:spcPct val="110000"/>
              </a:lnSpc>
              <a:buNone/>
            </a:pPr>
            <a:endParaRPr lang="en-US" sz="2400" dirty="0">
              <a:solidFill>
                <a:srgbClr val="000000"/>
              </a:solidFill>
              <a:ea typeface="Arial"/>
              <a:cs typeface="Arial"/>
              <a:sym typeface="Arial"/>
            </a:endParaRPr>
          </a:p>
          <a:p>
            <a:pPr marL="0" indent="0">
              <a:lnSpc>
                <a:spcPct val="110000"/>
              </a:lnSpc>
              <a:buNone/>
            </a:pPr>
            <a:endParaRPr lang="en-US" sz="2400" dirty="0">
              <a:solidFill>
                <a:srgbClr val="000000"/>
              </a:solidFill>
              <a:ea typeface="Arial"/>
              <a:cs typeface="Arial"/>
              <a:sym typeface="Arial"/>
            </a:endParaRPr>
          </a:p>
          <a:p>
            <a:pPr marL="0" indent="0">
              <a:lnSpc>
                <a:spcPct val="110000"/>
              </a:lnSpc>
              <a:buNone/>
            </a:pPr>
            <a:r>
              <a:rPr lang="en-US" sz="2200" b="1" i="1" dirty="0">
                <a:solidFill>
                  <a:srgbClr val="000000"/>
                </a:solidFill>
                <a:effectLst>
                  <a:outerShdw blurRad="38100" dist="38100" dir="2700000" algn="tl">
                    <a:srgbClr val="000000">
                      <a:alpha val="43137"/>
                    </a:srgbClr>
                  </a:outerShdw>
                </a:effectLst>
                <a:ea typeface="Arial"/>
                <a:cs typeface="Arial"/>
                <a:sym typeface="Arial"/>
              </a:rPr>
              <a:t>Contents</a:t>
            </a:r>
            <a:r>
              <a:rPr lang="en-US" sz="2200" dirty="0">
                <a:solidFill>
                  <a:srgbClr val="000000"/>
                </a:solidFill>
                <a:ea typeface="Arial"/>
                <a:cs typeface="Arial"/>
                <a:sym typeface="Arial"/>
              </a:rPr>
              <a:t>: </a:t>
            </a:r>
          </a:p>
          <a:p>
            <a:pPr marL="457200" indent="-457200">
              <a:lnSpc>
                <a:spcPct val="110000"/>
              </a:lnSpc>
              <a:buFont typeface="+mj-lt"/>
              <a:buAutoNum type="arabicPeriod"/>
            </a:pPr>
            <a:r>
              <a:rPr lang="en-GB" sz="2000" dirty="0">
                <a:solidFill>
                  <a:srgbClr val="000000"/>
                </a:solidFill>
                <a:ea typeface="Arial"/>
                <a:cs typeface="Arial"/>
                <a:sym typeface="Arial"/>
              </a:rPr>
              <a:t>Dense fat. </a:t>
            </a:r>
          </a:p>
          <a:p>
            <a:pPr marL="457200" indent="-457200">
              <a:lnSpc>
                <a:spcPct val="110000"/>
              </a:lnSpc>
              <a:buFont typeface="+mj-lt"/>
              <a:buAutoNum type="arabicPeriod"/>
            </a:pPr>
            <a:r>
              <a:rPr lang="en-GB" sz="2000" b="1" dirty="0">
                <a:solidFill>
                  <a:srgbClr val="000000"/>
                </a:solidFill>
                <a:ea typeface="Arial"/>
                <a:cs typeface="Arial"/>
                <a:sym typeface="Arial"/>
              </a:rPr>
              <a:t>Pudendal</a:t>
            </a:r>
            <a:r>
              <a:rPr lang="en-GB" sz="2000" dirty="0">
                <a:solidFill>
                  <a:srgbClr val="000000"/>
                </a:solidFill>
                <a:ea typeface="Arial"/>
                <a:cs typeface="Arial"/>
                <a:sym typeface="Arial"/>
              </a:rPr>
              <a:t> nerve &amp;  </a:t>
            </a:r>
            <a:r>
              <a:rPr lang="en-GB" sz="2000" b="1" dirty="0">
                <a:solidFill>
                  <a:srgbClr val="000000"/>
                </a:solidFill>
                <a:ea typeface="Arial"/>
                <a:cs typeface="Arial"/>
                <a:sym typeface="Arial"/>
              </a:rPr>
              <a:t>internal pudendal </a:t>
            </a:r>
            <a:r>
              <a:rPr lang="en-GB" sz="2000" dirty="0">
                <a:solidFill>
                  <a:srgbClr val="000000"/>
                </a:solidFill>
                <a:ea typeface="Arial"/>
                <a:cs typeface="Arial"/>
                <a:sym typeface="Arial"/>
              </a:rPr>
              <a:t>vessels</a:t>
            </a:r>
            <a:r>
              <a:rPr lang="en-GB" sz="2000" b="1" dirty="0">
                <a:solidFill>
                  <a:srgbClr val="000000"/>
                </a:solidFill>
                <a:ea typeface="Arial"/>
                <a:cs typeface="Arial"/>
                <a:sym typeface="Arial"/>
              </a:rPr>
              <a:t> </a:t>
            </a:r>
            <a:r>
              <a:rPr lang="en-GB" sz="2000" dirty="0">
                <a:solidFill>
                  <a:srgbClr val="000000"/>
                </a:solidFill>
                <a:ea typeface="Arial"/>
                <a:cs typeface="Arial"/>
                <a:sym typeface="Arial"/>
              </a:rPr>
              <a:t>within the </a:t>
            </a:r>
            <a:r>
              <a:rPr lang="en-GB" sz="2000" b="1" dirty="0">
                <a:solidFill>
                  <a:srgbClr val="000000"/>
                </a:solidFill>
                <a:ea typeface="Arial"/>
                <a:cs typeface="Arial"/>
                <a:sym typeface="Arial"/>
              </a:rPr>
              <a:t>pudendal canal</a:t>
            </a:r>
            <a:r>
              <a:rPr lang="en-GB" sz="2000" dirty="0">
                <a:solidFill>
                  <a:srgbClr val="000000"/>
                </a:solidFill>
                <a:ea typeface="Arial"/>
                <a:cs typeface="Arial"/>
                <a:sym typeface="Arial"/>
              </a:rPr>
              <a:t>.</a:t>
            </a:r>
          </a:p>
          <a:p>
            <a:pPr marL="457200" indent="-457200">
              <a:lnSpc>
                <a:spcPct val="110000"/>
              </a:lnSpc>
              <a:buFont typeface="+mj-lt"/>
              <a:buAutoNum type="arabicPeriod"/>
            </a:pPr>
            <a:r>
              <a:rPr lang="en-GB" sz="2000" b="1" dirty="0">
                <a:solidFill>
                  <a:srgbClr val="000000"/>
                </a:solidFill>
                <a:ea typeface="Arial"/>
                <a:cs typeface="Arial"/>
                <a:sym typeface="Arial"/>
              </a:rPr>
              <a:t>Inferior rectal </a:t>
            </a:r>
            <a:r>
              <a:rPr lang="en-GB" sz="2000" dirty="0">
                <a:solidFill>
                  <a:srgbClr val="000000"/>
                </a:solidFill>
                <a:ea typeface="Arial"/>
                <a:cs typeface="Arial"/>
                <a:sym typeface="Arial"/>
              </a:rPr>
              <a:t>nerve &amp; vessels crossing the fossa to reach </a:t>
            </a:r>
            <a:r>
              <a:rPr lang="en-GB" sz="2000" b="1" dirty="0">
                <a:solidFill>
                  <a:srgbClr val="000000"/>
                </a:solidFill>
                <a:ea typeface="Arial"/>
                <a:cs typeface="Arial"/>
                <a:sym typeface="Arial"/>
              </a:rPr>
              <a:t>anal canal</a:t>
            </a:r>
            <a:r>
              <a:rPr lang="en-GB" sz="2000" dirty="0">
                <a:solidFill>
                  <a:srgbClr val="000000"/>
                </a:solidFill>
                <a:ea typeface="Arial"/>
                <a:cs typeface="Arial"/>
                <a:sym typeface="Arial"/>
              </a:rPr>
              <a:t>.</a:t>
            </a:r>
          </a:p>
        </p:txBody>
      </p:sp>
      <p:sp>
        <p:nvSpPr>
          <p:cNvPr id="5" name="Title 1">
            <a:extLst>
              <a:ext uri="{FF2B5EF4-FFF2-40B4-BE49-F238E27FC236}">
                <a16:creationId xmlns:a16="http://schemas.microsoft.com/office/drawing/2014/main" xmlns="" id="{8D2DA6D1-F532-4162-AF26-E667CF13584F}"/>
              </a:ext>
            </a:extLst>
          </p:cNvPr>
          <p:cNvSpPr txBox="1">
            <a:spLocks/>
          </p:cNvSpPr>
          <p:nvPr/>
        </p:nvSpPr>
        <p:spPr>
          <a:xfrm>
            <a:off x="733910" y="3413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II. Anal Triangle</a:t>
            </a:r>
          </a:p>
          <a:p>
            <a:r>
              <a:rPr lang="en-US" sz="3200" b="1" dirty="0"/>
              <a:t>Ischiorectal Fossa</a:t>
            </a:r>
          </a:p>
        </p:txBody>
      </p:sp>
      <p:graphicFrame>
        <p:nvGraphicFramePr>
          <p:cNvPr id="8" name="Table 7">
            <a:extLst>
              <a:ext uri="{FF2B5EF4-FFF2-40B4-BE49-F238E27FC236}">
                <a16:creationId xmlns:a16="http://schemas.microsoft.com/office/drawing/2014/main" xmlns="" id="{C76BFBC2-BAE9-4A75-8A11-95EE07C597A2}"/>
              </a:ext>
            </a:extLst>
          </p:cNvPr>
          <p:cNvGraphicFramePr>
            <a:graphicFrameLocks noGrp="1"/>
          </p:cNvGraphicFramePr>
          <p:nvPr>
            <p:extLst>
              <p:ext uri="{D42A27DB-BD31-4B8C-83A1-F6EECF244321}">
                <p14:modId xmlns:p14="http://schemas.microsoft.com/office/powerpoint/2010/main" val="67288033"/>
              </p:ext>
            </p:extLst>
          </p:nvPr>
        </p:nvGraphicFramePr>
        <p:xfrm>
          <a:off x="877528" y="2807065"/>
          <a:ext cx="5493187" cy="1171413"/>
        </p:xfrm>
        <a:graphic>
          <a:graphicData uri="http://schemas.openxmlformats.org/drawingml/2006/table">
            <a:tbl>
              <a:tblPr firstRow="1" bandRow="1">
                <a:tableStyleId>{2D5ABB26-0587-4C30-8999-92F81FD0307C}</a:tableStyleId>
              </a:tblPr>
              <a:tblGrid>
                <a:gridCol w="1632155">
                  <a:extLst>
                    <a:ext uri="{9D8B030D-6E8A-4147-A177-3AD203B41FA5}">
                      <a16:colId xmlns:a16="http://schemas.microsoft.com/office/drawing/2014/main" xmlns="" val="20000"/>
                    </a:ext>
                  </a:extLst>
                </a:gridCol>
                <a:gridCol w="1818968">
                  <a:extLst>
                    <a:ext uri="{9D8B030D-6E8A-4147-A177-3AD203B41FA5}">
                      <a16:colId xmlns:a16="http://schemas.microsoft.com/office/drawing/2014/main" xmlns="" val="20001"/>
                    </a:ext>
                  </a:extLst>
                </a:gridCol>
                <a:gridCol w="2042064">
                  <a:extLst>
                    <a:ext uri="{9D8B030D-6E8A-4147-A177-3AD203B41FA5}">
                      <a16:colId xmlns:a16="http://schemas.microsoft.com/office/drawing/2014/main" xmlns="" val="20002"/>
                    </a:ext>
                  </a:extLst>
                </a:gridCol>
              </a:tblGrid>
              <a:tr h="316527">
                <a:tc>
                  <a:txBody>
                    <a:bodyPr/>
                    <a:lstStyle/>
                    <a:p>
                      <a:pPr algn="ctr"/>
                      <a:r>
                        <a:rPr lang="en-US" altLang="x-none" sz="1600" b="1" dirty="0"/>
                        <a:t>Base</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AE99"/>
                    </a:solidFill>
                  </a:tcPr>
                </a:tc>
                <a:tc>
                  <a:txBody>
                    <a:bodyPr/>
                    <a:lstStyle/>
                    <a:p>
                      <a:pPr algn="ctr"/>
                      <a:r>
                        <a:rPr lang="en-US" sz="1600" b="1" dirty="0"/>
                        <a:t>Medial Wall</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1600" b="1" dirty="0"/>
                        <a:t>Lateral Wall</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xmlns="" val="10000"/>
                  </a:ext>
                </a:extLst>
              </a:tr>
              <a:tr h="836133">
                <a:tc>
                  <a:txBody>
                    <a:bodyPr/>
                    <a:lstStyle/>
                    <a:p>
                      <a:pPr algn="ctr"/>
                      <a:r>
                        <a:rPr lang="en-US" sz="1600" dirty="0"/>
                        <a:t>Skin of the perineum.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t>Levator</a:t>
                      </a:r>
                      <a:r>
                        <a:rPr lang="en-US" sz="1600" dirty="0"/>
                        <a:t> </a:t>
                      </a:r>
                      <a:r>
                        <a:rPr lang="en-US" sz="1600" dirty="0" err="1"/>
                        <a:t>ani</a:t>
                      </a:r>
                      <a:r>
                        <a:rPr lang="en-US" sz="1600" dirty="0"/>
                        <a:t> &amp; </a:t>
                      </a:r>
                    </a:p>
                    <a:p>
                      <a:pPr algn="ctr"/>
                      <a:r>
                        <a:rPr lang="en-US" sz="1600" dirty="0"/>
                        <a:t>anal canal.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rgbClr val="000000"/>
                          </a:solidFill>
                          <a:ea typeface="Arial"/>
                          <a:cs typeface="Arial"/>
                          <a:sym typeface="Arial"/>
                        </a:rPr>
                        <a:t>Obturator internus, covered with fascia.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pic>
        <p:nvPicPr>
          <p:cNvPr id="10" name="Picture 5" descr="صورة ذات صلة">
            <a:extLst>
              <a:ext uri="{FF2B5EF4-FFF2-40B4-BE49-F238E27FC236}">
                <a16:creationId xmlns:a16="http://schemas.microsoft.com/office/drawing/2014/main" xmlns="" id="{64A05E07-0913-44BB-A899-FBCB907F7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572" y="622479"/>
            <a:ext cx="4429125" cy="2877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94B823D2-F2EA-4865-8AC1-DFD8B6480C09}"/>
              </a:ext>
            </a:extLst>
          </p:cNvPr>
          <p:cNvGrpSpPr/>
          <p:nvPr/>
        </p:nvGrpSpPr>
        <p:grpSpPr>
          <a:xfrm>
            <a:off x="7457752" y="2395721"/>
            <a:ext cx="4340542" cy="4120931"/>
            <a:chOff x="6963261" y="1410487"/>
            <a:chExt cx="4200524" cy="5528629"/>
          </a:xfrm>
          <a:noFill/>
        </p:grpSpPr>
        <p:pic>
          <p:nvPicPr>
            <p:cNvPr id="11" name="Picture 2" descr="C8FF5">
              <a:extLst>
                <a:ext uri="{FF2B5EF4-FFF2-40B4-BE49-F238E27FC236}">
                  <a16:creationId xmlns:a16="http://schemas.microsoft.com/office/drawing/2014/main" xmlns="" id="{97B1F470-0003-450C-A45D-E9DBD9CCA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423" y="3357716"/>
              <a:ext cx="4170362" cy="3581400"/>
            </a:xfrm>
            <a:prstGeom prst="rect">
              <a:avLst/>
            </a:prstGeom>
            <a:grpFill/>
            <a:ln w="9525">
              <a:noFill/>
              <a:miter lim="800000"/>
              <a:headEnd/>
              <a:tailEnd/>
            </a:ln>
            <a:extLst/>
          </p:spPr>
        </p:pic>
        <p:cxnSp>
          <p:nvCxnSpPr>
            <p:cNvPr id="12" name="Straight Connector 11">
              <a:extLst>
                <a:ext uri="{FF2B5EF4-FFF2-40B4-BE49-F238E27FC236}">
                  <a16:creationId xmlns:a16="http://schemas.microsoft.com/office/drawing/2014/main" xmlns="" id="{4E175752-138B-41BE-AC15-B9CC7F9D9325}"/>
                </a:ext>
              </a:extLst>
            </p:cNvPr>
            <p:cNvCxnSpPr/>
            <p:nvPr/>
          </p:nvCxnSpPr>
          <p:spPr>
            <a:xfrm>
              <a:off x="8039585" y="4424516"/>
              <a:ext cx="533400" cy="121920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1224B95-DC2E-4F3F-8F17-80E52F9D85B1}"/>
                </a:ext>
              </a:extLst>
            </p:cNvPr>
            <p:cNvCxnSpPr/>
            <p:nvPr/>
          </p:nvCxnSpPr>
          <p:spPr>
            <a:xfrm>
              <a:off x="8039585" y="4424516"/>
              <a:ext cx="304800" cy="228600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FC0BE996-B6CD-4D94-95DF-FC15169101CA}"/>
                </a:ext>
              </a:extLst>
            </p:cNvPr>
            <p:cNvCxnSpPr/>
            <p:nvPr/>
          </p:nvCxnSpPr>
          <p:spPr>
            <a:xfrm flipH="1">
              <a:off x="8344385" y="6253316"/>
              <a:ext cx="304800" cy="45720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3B9DC30-ED7E-491E-BBD6-2CF14EB491D5}"/>
                </a:ext>
              </a:extLst>
            </p:cNvPr>
            <p:cNvCxnSpPr/>
            <p:nvPr/>
          </p:nvCxnSpPr>
          <p:spPr>
            <a:xfrm>
              <a:off x="8572985" y="5643716"/>
              <a:ext cx="76200" cy="60960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7">
              <a:extLst>
                <a:ext uri="{FF2B5EF4-FFF2-40B4-BE49-F238E27FC236}">
                  <a16:creationId xmlns:a16="http://schemas.microsoft.com/office/drawing/2014/main" xmlns="" id="{7B7527F6-E10A-445A-A6A5-0DF9B0956C71}"/>
                </a:ext>
              </a:extLst>
            </p:cNvPr>
            <p:cNvSpPr>
              <a:spLocks noChangeArrowheads="1"/>
            </p:cNvSpPr>
            <p:nvPr/>
          </p:nvSpPr>
          <p:spPr bwMode="auto">
            <a:xfrm>
              <a:off x="6963261" y="4772179"/>
              <a:ext cx="714375" cy="214312"/>
            </a:xfrm>
            <a:prstGeom prst="rect">
              <a:avLst/>
            </a:prstGeom>
            <a:grpFill/>
            <a:ln w="25400">
              <a:solidFill>
                <a:srgbClr val="FED163"/>
              </a:solidFill>
              <a:round/>
              <a:headEnd/>
              <a:tailEnd/>
            </a:ln>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defRPr/>
              </a:pPr>
              <a:endParaRPr lang="en-US" altLang="en-US" sz="800" dirty="0">
                <a:latin typeface="Arial" charset="0"/>
                <a:cs typeface="Arial" charset="0"/>
              </a:endParaRPr>
            </a:p>
          </p:txBody>
        </p:sp>
        <p:sp>
          <p:nvSpPr>
            <p:cNvPr id="17" name="Oval 17">
              <a:extLst>
                <a:ext uri="{FF2B5EF4-FFF2-40B4-BE49-F238E27FC236}">
                  <a16:creationId xmlns:a16="http://schemas.microsoft.com/office/drawing/2014/main" xmlns="" id="{4A7A3F6D-74ED-463B-B969-2A47D8AADA12}"/>
                </a:ext>
              </a:extLst>
            </p:cNvPr>
            <p:cNvSpPr>
              <a:spLocks noChangeArrowheads="1"/>
            </p:cNvSpPr>
            <p:nvPr/>
          </p:nvSpPr>
          <p:spPr bwMode="auto">
            <a:xfrm>
              <a:off x="7144235" y="5129367"/>
              <a:ext cx="408660" cy="428625"/>
            </a:xfrm>
            <a:prstGeom prst="rect">
              <a:avLst/>
            </a:prstGeom>
            <a:grpFill/>
            <a:ln w="25400">
              <a:solidFill>
                <a:srgbClr val="990099"/>
              </a:solidFill>
              <a:round/>
              <a:headEnd/>
              <a:tailEnd/>
            </a:ln>
          </p:spPr>
          <p:txBody>
            <a:bodyPr wrap="none" anchor="ct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sz="2000">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sz="2000">
                  <a:solidFill>
                    <a:schemeClr val="tx1"/>
                  </a:solidFill>
                  <a:latin typeface="Verdana" pitchFamily="34" charset="0"/>
                </a:defRPr>
              </a:lvl9pPr>
            </a:lstStyle>
            <a:p>
              <a:pPr eaLnBrk="1" hangingPunct="1">
                <a:spcBef>
                  <a:spcPct val="0"/>
                </a:spcBef>
                <a:buClrTx/>
                <a:buSzTx/>
                <a:buFontTx/>
                <a:buNone/>
                <a:defRPr/>
              </a:pPr>
              <a:endParaRPr lang="en-US" altLang="en-US" sz="800" dirty="0">
                <a:latin typeface="Arial" charset="0"/>
                <a:cs typeface="Arial" charset="0"/>
              </a:endParaRPr>
            </a:p>
          </p:txBody>
        </p:sp>
        <p:sp>
          <p:nvSpPr>
            <p:cNvPr id="19" name="Oval 17">
              <a:extLst>
                <a:ext uri="{FF2B5EF4-FFF2-40B4-BE49-F238E27FC236}">
                  <a16:creationId xmlns:a16="http://schemas.microsoft.com/office/drawing/2014/main" xmlns="" id="{E9D9C22A-A4AD-4A38-AE96-A481C141292A}"/>
                </a:ext>
              </a:extLst>
            </p:cNvPr>
            <p:cNvSpPr>
              <a:spLocks noChangeArrowheads="1"/>
            </p:cNvSpPr>
            <p:nvPr/>
          </p:nvSpPr>
          <p:spPr bwMode="auto">
            <a:xfrm>
              <a:off x="10463699" y="5057929"/>
              <a:ext cx="653388" cy="176703"/>
            </a:xfrm>
            <a:prstGeom prst="rect">
              <a:avLst/>
            </a:prstGeom>
            <a:grpFill/>
            <a:ln w="25400">
              <a:solidFill>
                <a:srgbClr val="FF66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800"/>
            </a:p>
          </p:txBody>
        </p:sp>
        <p:sp>
          <p:nvSpPr>
            <p:cNvPr id="26" name="Oval 17">
              <a:extLst>
                <a:ext uri="{FF2B5EF4-FFF2-40B4-BE49-F238E27FC236}">
                  <a16:creationId xmlns:a16="http://schemas.microsoft.com/office/drawing/2014/main" xmlns="" id="{CBAC8579-06C7-4D2E-A93D-BFE1AC6592DC}"/>
                </a:ext>
              </a:extLst>
            </p:cNvPr>
            <p:cNvSpPr>
              <a:spLocks noChangeArrowheads="1"/>
            </p:cNvSpPr>
            <p:nvPr/>
          </p:nvSpPr>
          <p:spPr bwMode="auto">
            <a:xfrm>
              <a:off x="9606864" y="1410487"/>
              <a:ext cx="653388" cy="176703"/>
            </a:xfrm>
            <a:prstGeom prst="rect">
              <a:avLst/>
            </a:prstGeom>
            <a:grpFill/>
            <a:ln w="25400">
              <a:solidFill>
                <a:srgbClr val="FF66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800"/>
            </a:p>
          </p:txBody>
        </p:sp>
      </p:grpSp>
      <p:cxnSp>
        <p:nvCxnSpPr>
          <p:cNvPr id="21" name="Straight Connector 20">
            <a:extLst>
              <a:ext uri="{FF2B5EF4-FFF2-40B4-BE49-F238E27FC236}">
                <a16:creationId xmlns:a16="http://schemas.microsoft.com/office/drawing/2014/main" xmlns="" id="{D0F5A21B-8FE3-49A5-A492-38934D7F1B9C}"/>
              </a:ext>
            </a:extLst>
          </p:cNvPr>
          <p:cNvCxnSpPr/>
          <p:nvPr/>
        </p:nvCxnSpPr>
        <p:spPr>
          <a:xfrm flipH="1" flipV="1">
            <a:off x="1373307" y="5650219"/>
            <a:ext cx="1548000" cy="489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52DBC6FA-375D-4100-A888-4EC0B969FED8}"/>
              </a:ext>
            </a:extLst>
          </p:cNvPr>
          <p:cNvSpPr/>
          <p:nvPr/>
        </p:nvSpPr>
        <p:spPr>
          <a:xfrm>
            <a:off x="9300587" y="687749"/>
            <a:ext cx="531671" cy="16765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3A65C04-9F38-45FC-A74D-310C5BC33172}"/>
              </a:ext>
            </a:extLst>
          </p:cNvPr>
          <p:cNvSpPr/>
          <p:nvPr/>
        </p:nvSpPr>
        <p:spPr>
          <a:xfrm>
            <a:off x="10127289" y="845575"/>
            <a:ext cx="737356" cy="12905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86419F55-299C-4B0F-A362-E087F72C954A}"/>
              </a:ext>
            </a:extLst>
          </p:cNvPr>
          <p:cNvCxnSpPr/>
          <p:nvPr/>
        </p:nvCxnSpPr>
        <p:spPr>
          <a:xfrm flipH="1" flipV="1">
            <a:off x="3263760" y="5363005"/>
            <a:ext cx="2556000" cy="4890"/>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BE05C46-3489-449A-A59F-4273E3686CD2}"/>
              </a:ext>
            </a:extLst>
          </p:cNvPr>
          <p:cNvCxnSpPr/>
          <p:nvPr/>
        </p:nvCxnSpPr>
        <p:spPr>
          <a:xfrm flipH="1" flipV="1">
            <a:off x="1382599" y="5358115"/>
            <a:ext cx="1548000" cy="4890"/>
          </a:xfrm>
          <a:prstGeom prst="line">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888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xmlns="" id="{702F46EE-23B6-43C6-B3C4-EC88A21FB405}"/>
              </a:ext>
            </a:extLst>
          </p:cNvPr>
          <p:cNvSpPr txBox="1">
            <a:spLocks noChangeArrowheads="1"/>
          </p:cNvSpPr>
          <p:nvPr/>
        </p:nvSpPr>
        <p:spPr bwMode="auto">
          <a:xfrm>
            <a:off x="808037" y="1682949"/>
            <a:ext cx="10702123" cy="4191000"/>
          </a:xfrm>
          <a:prstGeom prst="rect">
            <a:avLst/>
          </a:prstGeom>
          <a:noFill/>
          <a:ln w="9525">
            <a:noFill/>
            <a:miter lim="800000"/>
            <a:headEnd/>
            <a:tailEnd/>
          </a:ln>
        </p:spPr>
        <p:txBody>
          <a:bodyPr/>
          <a:lstStyle/>
          <a:p>
            <a:pPr marL="342900" indent="-342900">
              <a:spcBef>
                <a:spcPct val="20000"/>
              </a:spcBef>
              <a:buFont typeface="Courier New" panose="02070309020205020404" pitchFamily="49" charset="0"/>
              <a:buChar char="o"/>
              <a:defRPr/>
            </a:pPr>
            <a:r>
              <a:rPr lang="en-US" sz="2000" dirty="0">
                <a:solidFill>
                  <a:schemeClr val="tx1"/>
                </a:solidFill>
                <a:latin typeface="+mn-lt"/>
                <a:cs typeface="+mn-cs"/>
              </a:rPr>
              <a:t>The pudendal canal is a fascial canal formed by </a:t>
            </a:r>
            <a:r>
              <a:rPr lang="en-US" sz="2000" b="1" dirty="0">
                <a:solidFill>
                  <a:schemeClr val="tx1"/>
                </a:solidFill>
                <a:latin typeface="+mn-lt"/>
                <a:cs typeface="+mn-cs"/>
              </a:rPr>
              <a:t>obturator fascia</a:t>
            </a:r>
            <a:r>
              <a:rPr lang="en-US" sz="2000" dirty="0">
                <a:solidFill>
                  <a:schemeClr val="tx1"/>
                </a:solidFill>
                <a:latin typeface="+mn-lt"/>
                <a:cs typeface="+mn-cs"/>
              </a:rPr>
              <a:t>, located on the lateral wall of the ischiorectal fossa.</a:t>
            </a:r>
          </a:p>
          <a:p>
            <a:pPr marL="342900" indent="-342900">
              <a:spcBef>
                <a:spcPct val="20000"/>
              </a:spcBef>
              <a:defRPr/>
            </a:pPr>
            <a:r>
              <a:rPr lang="en-US" sz="2000" b="1" i="1" dirty="0">
                <a:solidFill>
                  <a:schemeClr val="tx1"/>
                </a:solidFill>
                <a:effectLst>
                  <a:outerShdw blurRad="38100" dist="38100" dir="2700000" algn="tl">
                    <a:srgbClr val="000000">
                      <a:alpha val="43137"/>
                    </a:srgbClr>
                  </a:outerShdw>
                </a:effectLst>
                <a:latin typeface="+mn-lt"/>
                <a:cs typeface="+mn-cs"/>
              </a:rPr>
              <a:t>Contents</a:t>
            </a:r>
            <a:r>
              <a:rPr lang="en-US" sz="2000" b="1" dirty="0">
                <a:solidFill>
                  <a:schemeClr val="tx1"/>
                </a:solidFill>
                <a:latin typeface="+mn-lt"/>
                <a:cs typeface="+mn-cs"/>
              </a:rPr>
              <a:t>:</a:t>
            </a:r>
          </a:p>
          <a:p>
            <a:pPr marL="457200" indent="-457200">
              <a:spcBef>
                <a:spcPct val="20000"/>
              </a:spcBef>
              <a:buFont typeface="+mj-lt"/>
              <a:buAutoNum type="arabicPeriod"/>
              <a:defRPr/>
            </a:pPr>
            <a:r>
              <a:rPr lang="en-US" sz="2000" dirty="0" err="1">
                <a:solidFill>
                  <a:schemeClr val="tx1"/>
                </a:solidFill>
                <a:latin typeface="+mn-lt"/>
                <a:cs typeface="+mn-cs"/>
              </a:rPr>
              <a:t>Pudendal</a:t>
            </a:r>
            <a:r>
              <a:rPr lang="en-US" sz="2000" dirty="0">
                <a:solidFill>
                  <a:schemeClr val="tx1"/>
                </a:solidFill>
                <a:latin typeface="+mn-lt"/>
                <a:cs typeface="+mn-cs"/>
              </a:rPr>
              <a:t> nerve.</a:t>
            </a:r>
          </a:p>
          <a:p>
            <a:pPr marL="457200" indent="-457200">
              <a:spcBef>
                <a:spcPct val="20000"/>
              </a:spcBef>
              <a:buFont typeface="+mj-lt"/>
              <a:buAutoNum type="arabicPeriod"/>
              <a:defRPr/>
            </a:pPr>
            <a:r>
              <a:rPr lang="en-US" sz="2000" dirty="0">
                <a:solidFill>
                  <a:schemeClr val="tx1"/>
                </a:solidFill>
                <a:latin typeface="+mn-lt"/>
                <a:cs typeface="+mn-cs"/>
              </a:rPr>
              <a:t>Internal pudendal vessels </a:t>
            </a:r>
            <a:r>
              <a:rPr lang="en-US" sz="2000" dirty="0">
                <a:solidFill>
                  <a:schemeClr val="bg1">
                    <a:lumMod val="50000"/>
                  </a:schemeClr>
                </a:solidFill>
                <a:latin typeface="+mn-lt"/>
                <a:cs typeface="+mn-cs"/>
              </a:rPr>
              <a:t>(artery and vein)</a:t>
            </a:r>
            <a:r>
              <a:rPr lang="en-US" sz="2000" dirty="0">
                <a:solidFill>
                  <a:schemeClr val="tx1"/>
                </a:solidFill>
                <a:latin typeface="+mn-lt"/>
                <a:cs typeface="+mn-cs"/>
              </a:rPr>
              <a:t>. </a:t>
            </a:r>
          </a:p>
          <a:p>
            <a:pPr marL="342900" indent="-342900">
              <a:spcBef>
                <a:spcPct val="20000"/>
              </a:spcBef>
              <a:defRPr/>
            </a:pPr>
            <a:endParaRPr lang="en-US" sz="2400" dirty="0">
              <a:solidFill>
                <a:schemeClr val="tx1"/>
              </a:solidFill>
              <a:latin typeface="+mn-lt"/>
              <a:cs typeface="+mn-cs"/>
            </a:endParaRPr>
          </a:p>
        </p:txBody>
      </p:sp>
      <p:sp>
        <p:nvSpPr>
          <p:cNvPr id="13" name="Title 1">
            <a:extLst>
              <a:ext uri="{FF2B5EF4-FFF2-40B4-BE49-F238E27FC236}">
                <a16:creationId xmlns:a16="http://schemas.microsoft.com/office/drawing/2014/main" xmlns="" id="{7498BA20-7789-463E-9B1F-D161D4F6D1B2}"/>
              </a:ext>
            </a:extLst>
          </p:cNvPr>
          <p:cNvSpPr txBox="1">
            <a:spLocks/>
          </p:cNvSpPr>
          <p:nvPr/>
        </p:nvSpPr>
        <p:spPr>
          <a:xfrm>
            <a:off x="733910" y="3413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II. Anal Triangle</a:t>
            </a:r>
          </a:p>
          <a:p>
            <a:r>
              <a:rPr lang="en-US" sz="3200" b="1" dirty="0"/>
              <a:t>Pudendal Canal</a:t>
            </a:r>
          </a:p>
        </p:txBody>
      </p:sp>
      <p:cxnSp>
        <p:nvCxnSpPr>
          <p:cNvPr id="14" name="Straight Connector 13">
            <a:extLst>
              <a:ext uri="{FF2B5EF4-FFF2-40B4-BE49-F238E27FC236}">
                <a16:creationId xmlns:a16="http://schemas.microsoft.com/office/drawing/2014/main" xmlns="" id="{83A1F41D-3050-4A5D-AF34-FEB40F4577D6}"/>
              </a:ext>
            </a:extLst>
          </p:cNvPr>
          <p:cNvCxnSpPr/>
          <p:nvPr/>
        </p:nvCxnSpPr>
        <p:spPr>
          <a:xfrm flipH="1" flipV="1">
            <a:off x="6159098" y="1990344"/>
            <a:ext cx="1692000" cy="489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0B7E308-B64B-408B-9AC8-0FBFF8C901A6}"/>
              </a:ext>
            </a:extLst>
          </p:cNvPr>
          <p:cNvCxnSpPr/>
          <p:nvPr/>
        </p:nvCxnSpPr>
        <p:spPr>
          <a:xfrm flipH="1" flipV="1">
            <a:off x="1654036" y="1990344"/>
            <a:ext cx="1584000" cy="489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A8D6F255-AD52-4370-B85B-E69BE7159FB1}"/>
              </a:ext>
            </a:extLst>
          </p:cNvPr>
          <p:cNvGrpSpPr/>
          <p:nvPr/>
        </p:nvGrpSpPr>
        <p:grpSpPr>
          <a:xfrm>
            <a:off x="7382839" y="3126666"/>
            <a:ext cx="4205977" cy="3389986"/>
            <a:chOff x="6962728" y="3085430"/>
            <a:chExt cx="3904195" cy="3338370"/>
          </a:xfrm>
        </p:grpSpPr>
        <p:pic>
          <p:nvPicPr>
            <p:cNvPr id="23555" name="Picture 6" descr="https://encrypted-tbn0.gstatic.com/images?q=tbn:ANd9GcQM_4TiztdcsVatr1NUwLbY6p_xnHfQm8TcxxsXErfMjQApdlDo">
              <a:extLst>
                <a:ext uri="{FF2B5EF4-FFF2-40B4-BE49-F238E27FC236}">
                  <a16:creationId xmlns:a16="http://schemas.microsoft.com/office/drawing/2014/main" xmlns="" id="{CE4DBD8F-2D92-400A-B8F2-882695809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728" y="3085430"/>
              <a:ext cx="3904195" cy="33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17">
              <a:extLst>
                <a:ext uri="{FF2B5EF4-FFF2-40B4-BE49-F238E27FC236}">
                  <a16:creationId xmlns:a16="http://schemas.microsoft.com/office/drawing/2014/main" xmlns="" id="{880226F7-3FA4-451D-BE64-E267B6531CDB}"/>
                </a:ext>
              </a:extLst>
            </p:cNvPr>
            <p:cNvSpPr>
              <a:spLocks noChangeArrowheads="1"/>
            </p:cNvSpPr>
            <p:nvPr/>
          </p:nvSpPr>
          <p:spPr bwMode="auto">
            <a:xfrm>
              <a:off x="9832719" y="5122390"/>
              <a:ext cx="298105" cy="729172"/>
            </a:xfrm>
            <a:prstGeom prst="rect">
              <a:avLst/>
            </a:prstGeom>
            <a:noFill/>
            <a:ln w="57150">
              <a:solidFill>
                <a:srgbClr val="FF66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800"/>
            </a:p>
          </p:txBody>
        </p:sp>
      </p:grpSp>
      <p:grpSp>
        <p:nvGrpSpPr>
          <p:cNvPr id="2" name="Group 1">
            <a:extLst>
              <a:ext uri="{FF2B5EF4-FFF2-40B4-BE49-F238E27FC236}">
                <a16:creationId xmlns:a16="http://schemas.microsoft.com/office/drawing/2014/main" xmlns="" id="{0C36ACE4-4F6B-4C46-81C9-813E92919A92}"/>
              </a:ext>
            </a:extLst>
          </p:cNvPr>
          <p:cNvGrpSpPr/>
          <p:nvPr/>
        </p:nvGrpSpPr>
        <p:grpSpPr>
          <a:xfrm>
            <a:off x="1161255" y="3621548"/>
            <a:ext cx="4688041" cy="3049717"/>
            <a:chOff x="1464193" y="3729305"/>
            <a:chExt cx="4325061" cy="2942250"/>
          </a:xfrm>
        </p:grpSpPr>
        <p:pic>
          <p:nvPicPr>
            <p:cNvPr id="14338" name="Picture 2" descr="https://www.dartmouth.edu/~humananatomy/figures/chapter_14/14-2_files/IMAGE001.jpg">
              <a:extLst>
                <a:ext uri="{FF2B5EF4-FFF2-40B4-BE49-F238E27FC236}">
                  <a16:creationId xmlns:a16="http://schemas.microsoft.com/office/drawing/2014/main" xmlns="" id="{1DCD87B3-B812-47A3-AF73-B3B36F255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193" y="3729305"/>
              <a:ext cx="4325061" cy="294225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7">
              <a:extLst>
                <a:ext uri="{FF2B5EF4-FFF2-40B4-BE49-F238E27FC236}">
                  <a16:creationId xmlns:a16="http://schemas.microsoft.com/office/drawing/2014/main" xmlns="" id="{4029C0D7-76A8-4E8F-8ADB-F5766E53A312}"/>
                </a:ext>
              </a:extLst>
            </p:cNvPr>
            <p:cNvSpPr>
              <a:spLocks noChangeArrowheads="1"/>
            </p:cNvSpPr>
            <p:nvPr/>
          </p:nvSpPr>
          <p:spPr bwMode="auto">
            <a:xfrm>
              <a:off x="1955800" y="5961781"/>
              <a:ext cx="782320" cy="124190"/>
            </a:xfrm>
            <a:prstGeom prst="rect">
              <a:avLst/>
            </a:prstGeom>
            <a:noFill/>
            <a:ln w="25400">
              <a:solidFill>
                <a:srgbClr val="FED16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800"/>
            </a:p>
          </p:txBody>
        </p:sp>
        <p:sp>
          <p:nvSpPr>
            <p:cNvPr id="25" name="Oval 17">
              <a:extLst>
                <a:ext uri="{FF2B5EF4-FFF2-40B4-BE49-F238E27FC236}">
                  <a16:creationId xmlns:a16="http://schemas.microsoft.com/office/drawing/2014/main" xmlns="" id="{857F33F1-2D1D-4B58-B28D-7C1CC7BAB077}"/>
                </a:ext>
              </a:extLst>
            </p:cNvPr>
            <p:cNvSpPr>
              <a:spLocks noChangeArrowheads="1"/>
            </p:cNvSpPr>
            <p:nvPr/>
          </p:nvSpPr>
          <p:spPr bwMode="auto">
            <a:xfrm>
              <a:off x="1651000" y="6104152"/>
              <a:ext cx="1249680" cy="124190"/>
            </a:xfrm>
            <a:prstGeom prst="rect">
              <a:avLst/>
            </a:prstGeom>
            <a:noFill/>
            <a:ln w="25400">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800"/>
            </a:p>
          </p:txBody>
        </p:sp>
      </p:grpSp>
      <p:cxnSp>
        <p:nvCxnSpPr>
          <p:cNvPr id="27" name="Straight Connector 26">
            <a:extLst>
              <a:ext uri="{FF2B5EF4-FFF2-40B4-BE49-F238E27FC236}">
                <a16:creationId xmlns:a16="http://schemas.microsoft.com/office/drawing/2014/main" xmlns="" id="{DF3E6EE7-F838-4470-85A0-C9D177290713}"/>
              </a:ext>
            </a:extLst>
          </p:cNvPr>
          <p:cNvCxnSpPr/>
          <p:nvPr/>
        </p:nvCxnSpPr>
        <p:spPr>
          <a:xfrm flipH="1" flipV="1">
            <a:off x="1361921" y="3018514"/>
            <a:ext cx="1584000" cy="4890"/>
          </a:xfrm>
          <a:prstGeom prst="line">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1B10DD7-BAFA-4476-B792-494AC6947038}"/>
              </a:ext>
            </a:extLst>
          </p:cNvPr>
          <p:cNvCxnSpPr/>
          <p:nvPr/>
        </p:nvCxnSpPr>
        <p:spPr>
          <a:xfrm flipH="1" flipV="1">
            <a:off x="1361921" y="3394768"/>
            <a:ext cx="1836000" cy="4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388A5025-208D-4A05-844D-A40EACAFCF44}"/>
              </a:ext>
            </a:extLst>
          </p:cNvPr>
          <p:cNvSpPr txBox="1"/>
          <p:nvPr/>
        </p:nvSpPr>
        <p:spPr>
          <a:xfrm>
            <a:off x="1555302" y="5181005"/>
            <a:ext cx="677275" cy="307777"/>
          </a:xfrm>
          <a:prstGeom prst="rect">
            <a:avLst/>
          </a:prstGeom>
          <a:noFill/>
        </p:spPr>
        <p:txBody>
          <a:bodyPr wrap="square" rtlCol="0">
            <a:spAutoFit/>
          </a:bodyPr>
          <a:lstStyle/>
          <a:p>
            <a:r>
              <a:rPr lang="en-US" dirty="0">
                <a:solidFill>
                  <a:schemeClr val="bg1">
                    <a:lumMod val="50000"/>
                  </a:schemeClr>
                </a:solidFill>
                <a:latin typeface="+mn-lt"/>
              </a:rPr>
              <a:t>Extra </a:t>
            </a:r>
          </a:p>
        </p:txBody>
      </p:sp>
      <p:grpSp>
        <p:nvGrpSpPr>
          <p:cNvPr id="26" name="Group 25">
            <a:extLst>
              <a:ext uri="{FF2B5EF4-FFF2-40B4-BE49-F238E27FC236}">
                <a16:creationId xmlns:a16="http://schemas.microsoft.com/office/drawing/2014/main" xmlns="" id="{47D90D01-B6CD-4F48-8FFA-E84B12DF8637}"/>
              </a:ext>
            </a:extLst>
          </p:cNvPr>
          <p:cNvGrpSpPr/>
          <p:nvPr/>
        </p:nvGrpSpPr>
        <p:grpSpPr>
          <a:xfrm>
            <a:off x="6123858" y="2625378"/>
            <a:ext cx="1019830" cy="1815882"/>
            <a:chOff x="11038223" y="3624991"/>
            <a:chExt cx="1019830" cy="1815882"/>
          </a:xfrm>
        </p:grpSpPr>
        <p:sp>
          <p:nvSpPr>
            <p:cNvPr id="16" name="TextBox 15">
              <a:extLst>
                <a:ext uri="{FF2B5EF4-FFF2-40B4-BE49-F238E27FC236}">
                  <a16:creationId xmlns:a16="http://schemas.microsoft.com/office/drawing/2014/main" xmlns="" id="{A18D1C27-990A-457D-B046-73D7EE3BB37F}"/>
                </a:ext>
              </a:extLst>
            </p:cNvPr>
            <p:cNvSpPr txBox="1"/>
            <p:nvPr/>
          </p:nvSpPr>
          <p:spPr>
            <a:xfrm>
              <a:off x="11038223" y="3624991"/>
              <a:ext cx="1019830" cy="1815882"/>
            </a:xfrm>
            <a:prstGeom prst="rect">
              <a:avLst/>
            </a:prstGeom>
            <a:noFill/>
          </p:spPr>
          <p:txBody>
            <a:bodyPr wrap="none" rtlCol="0">
              <a:spAutoFit/>
            </a:bodyPr>
            <a:lstStyle/>
            <a:p>
              <a:pPr algn="ctr"/>
              <a:r>
                <a:rPr lang="en-GB" dirty="0">
                  <a:solidFill>
                    <a:schemeClr val="bg1">
                      <a:lumMod val="50000"/>
                    </a:schemeClr>
                  </a:solidFill>
                  <a:latin typeface="+mn-lt"/>
                </a:rPr>
                <a:t>Mnemonic:</a:t>
              </a:r>
            </a:p>
            <a:p>
              <a:pPr algn="ctr"/>
              <a:r>
                <a:rPr lang="en-GB" dirty="0">
                  <a:solidFill>
                    <a:schemeClr val="bg1">
                      <a:lumMod val="50000"/>
                    </a:schemeClr>
                  </a:solidFill>
                  <a:latin typeface="+mn-lt"/>
                </a:rPr>
                <a:t>VAN</a:t>
              </a:r>
            </a:p>
            <a:p>
              <a:pPr algn="ctr"/>
              <a:endParaRPr lang="en-GB" dirty="0">
                <a:solidFill>
                  <a:schemeClr val="bg1">
                    <a:lumMod val="50000"/>
                  </a:schemeClr>
                </a:solidFill>
                <a:latin typeface="+mn-lt"/>
              </a:endParaRPr>
            </a:p>
            <a:p>
              <a:pPr algn="ctr"/>
              <a:endParaRPr lang="en-GB" dirty="0">
                <a:solidFill>
                  <a:schemeClr val="bg1">
                    <a:lumMod val="50000"/>
                  </a:schemeClr>
                </a:solidFill>
                <a:latin typeface="+mn-lt"/>
              </a:endParaRPr>
            </a:p>
            <a:p>
              <a:pPr algn="ctr"/>
              <a:endParaRPr lang="en-GB" dirty="0">
                <a:solidFill>
                  <a:schemeClr val="bg1">
                    <a:lumMod val="50000"/>
                  </a:schemeClr>
                </a:solidFill>
                <a:latin typeface="+mn-lt"/>
              </a:endParaRPr>
            </a:p>
            <a:p>
              <a:pPr algn="ctr"/>
              <a:r>
                <a:rPr lang="en-GB" u="sng" dirty="0">
                  <a:solidFill>
                    <a:schemeClr val="bg1">
                      <a:lumMod val="50000"/>
                    </a:schemeClr>
                  </a:solidFill>
                  <a:latin typeface="+mn-lt"/>
                </a:rPr>
                <a:t>V</a:t>
              </a:r>
              <a:r>
                <a:rPr lang="en-GB" dirty="0">
                  <a:solidFill>
                    <a:schemeClr val="bg1">
                      <a:lumMod val="50000"/>
                    </a:schemeClr>
                  </a:solidFill>
                  <a:latin typeface="+mn-lt"/>
                </a:rPr>
                <a:t>ein</a:t>
              </a:r>
            </a:p>
            <a:p>
              <a:pPr algn="ctr"/>
              <a:r>
                <a:rPr lang="en-GB" u="sng" dirty="0">
                  <a:solidFill>
                    <a:schemeClr val="bg1">
                      <a:lumMod val="50000"/>
                    </a:schemeClr>
                  </a:solidFill>
                  <a:latin typeface="+mn-lt"/>
                </a:rPr>
                <a:t>A</a:t>
              </a:r>
              <a:r>
                <a:rPr lang="en-GB" dirty="0">
                  <a:solidFill>
                    <a:schemeClr val="bg1">
                      <a:lumMod val="50000"/>
                    </a:schemeClr>
                  </a:solidFill>
                  <a:latin typeface="+mn-lt"/>
                </a:rPr>
                <a:t>rtery</a:t>
              </a:r>
            </a:p>
            <a:p>
              <a:pPr algn="ctr"/>
              <a:r>
                <a:rPr lang="en-GB" u="sng" dirty="0">
                  <a:solidFill>
                    <a:schemeClr val="bg1">
                      <a:lumMod val="50000"/>
                    </a:schemeClr>
                  </a:solidFill>
                  <a:latin typeface="+mn-lt"/>
                </a:rPr>
                <a:t>N</a:t>
              </a:r>
              <a:r>
                <a:rPr lang="en-GB" dirty="0">
                  <a:solidFill>
                    <a:schemeClr val="bg1">
                      <a:lumMod val="50000"/>
                    </a:schemeClr>
                  </a:solidFill>
                  <a:latin typeface="+mn-lt"/>
                </a:rPr>
                <a:t>erve</a:t>
              </a:r>
            </a:p>
          </p:txBody>
        </p:sp>
        <p:pic>
          <p:nvPicPr>
            <p:cNvPr id="14340" name="Picture 4" descr="Image result for van clipart">
              <a:extLst>
                <a:ext uri="{FF2B5EF4-FFF2-40B4-BE49-F238E27FC236}">
                  <a16:creationId xmlns:a16="http://schemas.microsoft.com/office/drawing/2014/main" xmlns="" id="{94D95BE5-50EB-48C8-95D4-6754E620A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3498" y="4101268"/>
              <a:ext cx="825227" cy="5198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2589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4DDDC6-9AC8-4675-9643-8D365363A7EC}"/>
              </a:ext>
            </a:extLst>
          </p:cNvPr>
          <p:cNvSpPr txBox="1">
            <a:spLocks/>
          </p:cNvSpPr>
          <p:nvPr/>
        </p:nvSpPr>
        <p:spPr>
          <a:xfrm>
            <a:off x="733910" y="3413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II. Anal Triangle</a:t>
            </a:r>
          </a:p>
          <a:p>
            <a:r>
              <a:rPr lang="en-US" sz="3200" b="1" dirty="0"/>
              <a:t>Pudendal Nerve Block </a:t>
            </a:r>
            <a:r>
              <a:rPr lang="en-US" sz="1800" b="1" dirty="0">
                <a:solidFill>
                  <a:srgbClr val="FF0000"/>
                </a:solidFill>
                <a:latin typeface="+mn-lt"/>
              </a:rPr>
              <a:t>Important!</a:t>
            </a:r>
            <a:endParaRPr lang="en-US" sz="3200" b="1" dirty="0">
              <a:solidFill>
                <a:srgbClr val="FF0000"/>
              </a:solidFill>
              <a:latin typeface="+mn-lt"/>
            </a:endParaRPr>
          </a:p>
        </p:txBody>
      </p:sp>
      <p:sp>
        <p:nvSpPr>
          <p:cNvPr id="3" name="Rectangle 4">
            <a:extLst>
              <a:ext uri="{FF2B5EF4-FFF2-40B4-BE49-F238E27FC236}">
                <a16:creationId xmlns:a16="http://schemas.microsoft.com/office/drawing/2014/main" xmlns="" id="{06EB1109-1E2B-4477-8692-0B8895D9C164}"/>
              </a:ext>
            </a:extLst>
          </p:cNvPr>
          <p:cNvSpPr txBox="1">
            <a:spLocks noChangeArrowheads="1"/>
          </p:cNvSpPr>
          <p:nvPr/>
        </p:nvSpPr>
        <p:spPr bwMode="auto">
          <a:xfrm>
            <a:off x="733910" y="1666911"/>
            <a:ext cx="9159995" cy="2198616"/>
          </a:xfrm>
          <a:prstGeom prst="rect">
            <a:avLst/>
          </a:prstGeom>
          <a:noFill/>
          <a:ln w="9525">
            <a:noFill/>
            <a:miter lim="800000"/>
            <a:headEnd/>
            <a:tailEnd/>
          </a:ln>
        </p:spPr>
        <p:txBody>
          <a:bodyPr/>
          <a:lstStyle/>
          <a:p>
            <a:pPr marL="342900" indent="-342900">
              <a:spcBef>
                <a:spcPct val="20000"/>
              </a:spcBef>
              <a:buFont typeface="Courier New" panose="02070309020205020404" pitchFamily="49" charset="0"/>
              <a:buChar char="o"/>
              <a:defRPr/>
            </a:pPr>
            <a:r>
              <a:rPr lang="en-GB" sz="2000" dirty="0">
                <a:solidFill>
                  <a:schemeClr val="tx1"/>
                </a:solidFill>
                <a:latin typeface="+mn-lt"/>
                <a:cs typeface="+mn-cs"/>
              </a:rPr>
              <a:t>Pudendal nerve block is used in providing </a:t>
            </a:r>
            <a:r>
              <a:rPr lang="en-GB" sz="2000" b="1" dirty="0">
                <a:solidFill>
                  <a:schemeClr val="tx1"/>
                </a:solidFill>
                <a:latin typeface="+mn-lt"/>
                <a:cs typeface="+mn-cs"/>
              </a:rPr>
              <a:t>analgesia</a:t>
            </a:r>
            <a:r>
              <a:rPr lang="en-GB" sz="2000" dirty="0">
                <a:solidFill>
                  <a:schemeClr val="tx1"/>
                </a:solidFill>
                <a:latin typeface="+mn-lt"/>
                <a:cs typeface="+mn-cs"/>
              </a:rPr>
              <a:t> for the second stage of labour (</a:t>
            </a:r>
            <a:r>
              <a:rPr lang="en-GB" sz="2000" dirty="0" err="1">
                <a:solidFill>
                  <a:schemeClr val="bg1">
                    <a:lumMod val="50000"/>
                  </a:schemeClr>
                </a:solidFill>
                <a:latin typeface="+mn-lt"/>
                <a:cs typeface="+mn-cs"/>
              </a:rPr>
              <a:t>الولادة</a:t>
            </a:r>
            <a:r>
              <a:rPr lang="en-GB" sz="2000" dirty="0">
                <a:solidFill>
                  <a:schemeClr val="tx1"/>
                </a:solidFill>
                <a:latin typeface="+mn-lt"/>
                <a:cs typeface="+mn-cs"/>
              </a:rPr>
              <a:t>) to provide </a:t>
            </a:r>
            <a:r>
              <a:rPr lang="en-GB" sz="2000" dirty="0" err="1">
                <a:solidFill>
                  <a:schemeClr val="tx1"/>
                </a:solidFill>
                <a:latin typeface="+mn-lt"/>
                <a:cs typeface="+mn-cs"/>
              </a:rPr>
              <a:t>anesthesia</a:t>
            </a:r>
            <a:r>
              <a:rPr lang="en-GB" sz="2000" dirty="0">
                <a:solidFill>
                  <a:schemeClr val="tx1"/>
                </a:solidFill>
                <a:latin typeface="+mn-lt"/>
                <a:cs typeface="+mn-cs"/>
              </a:rPr>
              <a:t> of the perineum in order to create or repair an </a:t>
            </a:r>
            <a:r>
              <a:rPr lang="en-GB" sz="2000" b="1" dirty="0">
                <a:solidFill>
                  <a:schemeClr val="tx1"/>
                </a:solidFill>
                <a:latin typeface="+mn-lt"/>
                <a:cs typeface="+mn-cs"/>
              </a:rPr>
              <a:t>episiotomy </a:t>
            </a:r>
            <a:r>
              <a:rPr lang="en-GB" sz="2000" dirty="0">
                <a:solidFill>
                  <a:schemeClr val="tx1"/>
                </a:solidFill>
                <a:latin typeface="+mn-lt"/>
                <a:cs typeface="+mn-cs"/>
              </a:rPr>
              <a:t>(An episiotomy is a surgically planned </a:t>
            </a:r>
            <a:r>
              <a:rPr lang="en-GB" sz="2000" b="1" dirty="0">
                <a:solidFill>
                  <a:schemeClr val="tx1"/>
                </a:solidFill>
                <a:latin typeface="+mn-lt"/>
                <a:cs typeface="+mn-cs"/>
              </a:rPr>
              <a:t>incision</a:t>
            </a:r>
            <a:r>
              <a:rPr lang="en-GB" sz="2000" dirty="0">
                <a:solidFill>
                  <a:schemeClr val="tx1"/>
                </a:solidFill>
                <a:latin typeface="+mn-lt"/>
                <a:cs typeface="+mn-cs"/>
              </a:rPr>
              <a:t> on the perineum and the </a:t>
            </a:r>
            <a:r>
              <a:rPr lang="en-GB" sz="2000" b="1" dirty="0">
                <a:solidFill>
                  <a:schemeClr val="tx1"/>
                </a:solidFill>
                <a:latin typeface="+mn-lt"/>
                <a:cs typeface="+mn-cs"/>
              </a:rPr>
              <a:t>posterior vaginal wall </a:t>
            </a:r>
            <a:r>
              <a:rPr lang="en-GB" sz="2000" dirty="0">
                <a:solidFill>
                  <a:schemeClr val="tx1"/>
                </a:solidFill>
                <a:latin typeface="+mn-lt"/>
                <a:cs typeface="+mn-cs"/>
              </a:rPr>
              <a:t>during second stage of </a:t>
            </a:r>
            <a:r>
              <a:rPr lang="en-GB" sz="2000" b="1" dirty="0" err="1">
                <a:solidFill>
                  <a:schemeClr val="tx1"/>
                </a:solidFill>
                <a:latin typeface="+mn-lt"/>
                <a:cs typeface="+mn-cs"/>
              </a:rPr>
              <a:t>labor</a:t>
            </a:r>
            <a:r>
              <a:rPr lang="en-GB" sz="2000" dirty="0">
                <a:solidFill>
                  <a:schemeClr val="tx1"/>
                </a:solidFill>
                <a:latin typeface="+mn-lt"/>
                <a:cs typeface="+mn-cs"/>
              </a:rPr>
              <a:t> to </a:t>
            </a:r>
            <a:r>
              <a:rPr lang="en-GB" sz="2000" u="sng" dirty="0">
                <a:solidFill>
                  <a:schemeClr val="tx1"/>
                </a:solidFill>
                <a:latin typeface="+mn-lt"/>
                <a:cs typeface="+mn-cs"/>
              </a:rPr>
              <a:t>prevent perineal tear</a:t>
            </a:r>
            <a:r>
              <a:rPr lang="en-GB" sz="2000" dirty="0">
                <a:solidFill>
                  <a:schemeClr val="tx1"/>
                </a:solidFill>
                <a:latin typeface="+mn-lt"/>
                <a:cs typeface="+mn-cs"/>
              </a:rPr>
              <a:t>).  </a:t>
            </a:r>
          </a:p>
          <a:p>
            <a:pPr marL="342900" indent="-342900">
              <a:spcBef>
                <a:spcPct val="20000"/>
              </a:spcBef>
              <a:buFont typeface="Courier New" panose="02070309020205020404" pitchFamily="49" charset="0"/>
              <a:buChar char="o"/>
              <a:defRPr/>
            </a:pPr>
            <a:endParaRPr lang="en-GB" sz="800" dirty="0">
              <a:solidFill>
                <a:schemeClr val="bg1">
                  <a:lumMod val="50000"/>
                </a:schemeClr>
              </a:solidFill>
              <a:latin typeface="+mn-lt"/>
              <a:cs typeface="+mn-cs"/>
            </a:endParaRPr>
          </a:p>
          <a:p>
            <a:pPr marL="342900" indent="-342900">
              <a:spcBef>
                <a:spcPct val="20000"/>
              </a:spcBef>
              <a:buFont typeface="Courier New" panose="02070309020205020404" pitchFamily="49" charset="0"/>
              <a:buChar char="o"/>
              <a:defRPr/>
            </a:pPr>
            <a:r>
              <a:rPr lang="en-GB" sz="2000" dirty="0">
                <a:solidFill>
                  <a:schemeClr val="bg1">
                    <a:lumMod val="50000"/>
                  </a:schemeClr>
                </a:solidFill>
                <a:latin typeface="+mn-lt"/>
                <a:cs typeface="+mn-cs"/>
              </a:rPr>
              <a:t>Method</a:t>
            </a:r>
            <a:r>
              <a:rPr lang="en-GB" sz="2000" dirty="0">
                <a:solidFill>
                  <a:schemeClr val="tx1"/>
                </a:solidFill>
                <a:latin typeface="+mn-lt"/>
                <a:cs typeface="+mn-cs"/>
              </a:rPr>
              <a:t>: can be done by </a:t>
            </a:r>
            <a:r>
              <a:rPr lang="en-GB" sz="2000" b="1" dirty="0" err="1">
                <a:solidFill>
                  <a:schemeClr val="tx1"/>
                </a:solidFill>
                <a:latin typeface="+mn-lt"/>
                <a:cs typeface="+mn-cs"/>
              </a:rPr>
              <a:t>transvaginally</a:t>
            </a:r>
            <a:r>
              <a:rPr lang="en-GB" sz="2000" dirty="0">
                <a:solidFill>
                  <a:schemeClr val="tx1"/>
                </a:solidFill>
                <a:latin typeface="+mn-lt"/>
                <a:cs typeface="+mn-cs"/>
              </a:rPr>
              <a:t> </a:t>
            </a:r>
            <a:r>
              <a:rPr lang="en-GB" sz="2000" u="sng" dirty="0">
                <a:solidFill>
                  <a:schemeClr val="tx1"/>
                </a:solidFill>
                <a:latin typeface="+mn-lt"/>
                <a:cs typeface="+mn-cs"/>
              </a:rPr>
              <a:t>or</a:t>
            </a:r>
            <a:r>
              <a:rPr lang="en-GB" sz="2000" dirty="0">
                <a:solidFill>
                  <a:schemeClr val="tx1"/>
                </a:solidFill>
                <a:latin typeface="+mn-lt"/>
                <a:cs typeface="+mn-cs"/>
              </a:rPr>
              <a:t> through </a:t>
            </a:r>
            <a:r>
              <a:rPr lang="en-GB" sz="2000" b="1" dirty="0">
                <a:solidFill>
                  <a:schemeClr val="tx1"/>
                </a:solidFill>
                <a:latin typeface="+mn-lt"/>
                <a:cs typeface="+mn-cs"/>
              </a:rPr>
              <a:t>perineal </a:t>
            </a:r>
            <a:r>
              <a:rPr lang="en-GB" sz="2000" dirty="0">
                <a:solidFill>
                  <a:schemeClr val="tx1"/>
                </a:solidFill>
                <a:latin typeface="+mn-lt"/>
                <a:cs typeface="+mn-cs"/>
              </a:rPr>
              <a:t>approach.</a:t>
            </a:r>
          </a:p>
        </p:txBody>
      </p:sp>
      <p:pic>
        <p:nvPicPr>
          <p:cNvPr id="17410" name="Picture 2" descr="Image result for episiotomy">
            <a:extLst>
              <a:ext uri="{FF2B5EF4-FFF2-40B4-BE49-F238E27FC236}">
                <a16:creationId xmlns:a16="http://schemas.microsoft.com/office/drawing/2014/main" xmlns="" id="{CF28E667-EA3E-45BF-94DA-6F937453E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3905" y="1553497"/>
            <a:ext cx="2057104" cy="14389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9CF2BFD-CAAB-4ADA-A1F0-EEE0A856E4A3}"/>
              </a:ext>
            </a:extLst>
          </p:cNvPr>
          <p:cNvSpPr txBox="1"/>
          <p:nvPr/>
        </p:nvSpPr>
        <p:spPr>
          <a:xfrm>
            <a:off x="10050822" y="2764499"/>
            <a:ext cx="677275" cy="307777"/>
          </a:xfrm>
          <a:prstGeom prst="rect">
            <a:avLst/>
          </a:prstGeom>
          <a:noFill/>
        </p:spPr>
        <p:txBody>
          <a:bodyPr wrap="square" rtlCol="0">
            <a:spAutoFit/>
          </a:bodyPr>
          <a:lstStyle/>
          <a:p>
            <a:r>
              <a:rPr lang="en-US" dirty="0">
                <a:solidFill>
                  <a:schemeClr val="bg1">
                    <a:lumMod val="50000"/>
                  </a:schemeClr>
                </a:solidFill>
                <a:latin typeface="+mn-lt"/>
              </a:rPr>
              <a:t>Extra </a:t>
            </a:r>
          </a:p>
        </p:txBody>
      </p:sp>
      <p:sp>
        <p:nvSpPr>
          <p:cNvPr id="8" name="TextBox 7">
            <a:extLst>
              <a:ext uri="{FF2B5EF4-FFF2-40B4-BE49-F238E27FC236}">
                <a16:creationId xmlns:a16="http://schemas.microsoft.com/office/drawing/2014/main" xmlns="" id="{633B57FC-0009-48A0-B6A7-ED0EECFF0BAC}"/>
              </a:ext>
            </a:extLst>
          </p:cNvPr>
          <p:cNvSpPr txBox="1"/>
          <p:nvPr/>
        </p:nvSpPr>
        <p:spPr>
          <a:xfrm>
            <a:off x="2271255" y="3821815"/>
            <a:ext cx="3297522" cy="2862322"/>
          </a:xfrm>
          <a:prstGeom prst="rect">
            <a:avLst/>
          </a:prstGeom>
          <a:solidFill>
            <a:schemeClr val="bg1"/>
          </a:solidFill>
          <a:ln w="28575">
            <a:solidFill>
              <a:srgbClr val="BB889D"/>
            </a:solidFill>
          </a:ln>
        </p:spPr>
        <p:txBody>
          <a:bodyPr wrap="square">
            <a:spAutoFit/>
          </a:bodyPr>
          <a:lstStyle/>
          <a:p>
            <a:pPr algn="ctr">
              <a:defRPr/>
            </a:pPr>
            <a:r>
              <a:rPr lang="en-US" sz="1800" b="1" dirty="0">
                <a:latin typeface="+mn-lt"/>
              </a:rPr>
              <a:t>Transvaginal method: </a:t>
            </a:r>
          </a:p>
          <a:p>
            <a:pPr marL="285750" indent="-285750">
              <a:buFont typeface="Arial" panose="020B0604020202020204" pitchFamily="34" charset="0"/>
              <a:buChar char="•"/>
              <a:defRPr/>
            </a:pPr>
            <a:r>
              <a:rPr lang="en-US" sz="1800" dirty="0">
                <a:latin typeface="+mn-lt"/>
              </a:rPr>
              <a:t>The needle is passed </a:t>
            </a:r>
            <a:r>
              <a:rPr lang="en-US" sz="1800" b="1" dirty="0">
                <a:latin typeface="+mn-lt"/>
              </a:rPr>
              <a:t>through the vaginal mucous </a:t>
            </a:r>
            <a:r>
              <a:rPr lang="en-US" sz="1800" dirty="0">
                <a:latin typeface="+mn-lt"/>
              </a:rPr>
              <a:t>membrane toward the ischial spine. </a:t>
            </a:r>
          </a:p>
          <a:p>
            <a:pPr marL="285750" indent="-285750">
              <a:buFont typeface="Arial" panose="020B0604020202020204" pitchFamily="34" charset="0"/>
              <a:buChar char="•"/>
              <a:defRPr/>
            </a:pPr>
            <a:r>
              <a:rPr lang="en-US" sz="1800" dirty="0">
                <a:latin typeface="+mn-lt"/>
              </a:rPr>
              <a:t>After the needle is passed through</a:t>
            </a:r>
            <a:r>
              <a:rPr lang="en-US" sz="1800" b="1" dirty="0">
                <a:latin typeface="+mn-lt"/>
              </a:rPr>
              <a:t> </a:t>
            </a:r>
            <a:r>
              <a:rPr lang="en-US" sz="1800" dirty="0">
                <a:latin typeface="+mn-lt"/>
              </a:rPr>
              <a:t>the</a:t>
            </a:r>
            <a:r>
              <a:rPr lang="en-US" sz="1800" b="1" dirty="0">
                <a:latin typeface="+mn-lt"/>
              </a:rPr>
              <a:t> sacrospinous ligament</a:t>
            </a:r>
            <a:r>
              <a:rPr lang="en-US" sz="1800" dirty="0">
                <a:latin typeface="+mn-lt"/>
              </a:rPr>
              <a:t>, the anesthetic solution is injected around the pudendal nerve</a:t>
            </a:r>
          </a:p>
        </p:txBody>
      </p:sp>
      <p:sp>
        <p:nvSpPr>
          <p:cNvPr id="9" name="TextBox 8">
            <a:extLst>
              <a:ext uri="{FF2B5EF4-FFF2-40B4-BE49-F238E27FC236}">
                <a16:creationId xmlns:a16="http://schemas.microsoft.com/office/drawing/2014/main" xmlns="" id="{A66C205D-0C8D-4E9B-A09E-F7EF55E97874}"/>
              </a:ext>
            </a:extLst>
          </p:cNvPr>
          <p:cNvSpPr txBox="1"/>
          <p:nvPr/>
        </p:nvSpPr>
        <p:spPr>
          <a:xfrm>
            <a:off x="5801042" y="3819971"/>
            <a:ext cx="3893562" cy="2862322"/>
          </a:xfrm>
          <a:prstGeom prst="rect">
            <a:avLst/>
          </a:prstGeom>
          <a:solidFill>
            <a:schemeClr val="bg1"/>
          </a:solidFill>
          <a:ln w="28575">
            <a:solidFill>
              <a:srgbClr val="F9AE99"/>
            </a:solidFill>
          </a:ln>
        </p:spPr>
        <p:txBody>
          <a:bodyPr wrap="square">
            <a:spAutoFit/>
          </a:bodyPr>
          <a:lstStyle/>
          <a:p>
            <a:pPr algn="ctr">
              <a:defRPr/>
            </a:pPr>
            <a:r>
              <a:rPr lang="en-US" sz="1800" b="1" dirty="0">
                <a:latin typeface="+mn-lt"/>
              </a:rPr>
              <a:t>Perineal method: </a:t>
            </a:r>
          </a:p>
          <a:p>
            <a:pPr marL="285750" indent="-285750">
              <a:buFont typeface="Arial" panose="020B0604020202020204" pitchFamily="34" charset="0"/>
              <a:buChar char="•"/>
              <a:defRPr/>
            </a:pPr>
            <a:r>
              <a:rPr lang="en-US" sz="1800" dirty="0">
                <a:latin typeface="+mn-lt"/>
              </a:rPr>
              <a:t>The ischial tuberosity is palpated </a:t>
            </a:r>
            <a:r>
              <a:rPr lang="en-US" sz="1800" b="1" u="sng" dirty="0">
                <a:latin typeface="+mn-lt"/>
              </a:rPr>
              <a:t>subcutaneously</a:t>
            </a:r>
            <a:r>
              <a:rPr lang="en-US" sz="1800" dirty="0">
                <a:latin typeface="+mn-lt"/>
              </a:rPr>
              <a:t> through the buttock. </a:t>
            </a:r>
            <a:r>
              <a:rPr lang="en-US" sz="1600" dirty="0">
                <a:solidFill>
                  <a:schemeClr val="bg1">
                    <a:lumMod val="50000"/>
                  </a:schemeClr>
                </a:solidFill>
                <a:latin typeface="+mn-lt"/>
              </a:rPr>
              <a:t>(needs experience)</a:t>
            </a:r>
            <a:endParaRPr lang="en-US" sz="1800" dirty="0">
              <a:solidFill>
                <a:schemeClr val="bg1">
                  <a:lumMod val="50000"/>
                </a:schemeClr>
              </a:solidFill>
              <a:latin typeface="+mn-lt"/>
            </a:endParaRPr>
          </a:p>
          <a:p>
            <a:pPr marL="285750" indent="-285750">
              <a:buFont typeface="Arial" panose="020B0604020202020204" pitchFamily="34" charset="0"/>
              <a:buChar char="•"/>
              <a:defRPr/>
            </a:pPr>
            <a:r>
              <a:rPr lang="en-US" sz="1800" dirty="0">
                <a:latin typeface="+mn-lt"/>
              </a:rPr>
              <a:t>The needle is inserted on the </a:t>
            </a:r>
            <a:r>
              <a:rPr lang="en-US" sz="1800" b="1" dirty="0">
                <a:latin typeface="+mn-lt"/>
              </a:rPr>
              <a:t>medial side of the ischial tuberosity</a:t>
            </a:r>
            <a:r>
              <a:rPr lang="en-US" sz="1800" dirty="0">
                <a:latin typeface="+mn-lt"/>
              </a:rPr>
              <a:t> to a depth of about 1 in. (2.5 cm) from the free surface of the tuberosity. </a:t>
            </a:r>
          </a:p>
          <a:p>
            <a:pPr marL="285750" indent="-285750">
              <a:buFont typeface="Arial" panose="020B0604020202020204" pitchFamily="34" charset="0"/>
              <a:buChar char="•"/>
              <a:defRPr/>
            </a:pPr>
            <a:r>
              <a:rPr lang="en-US" sz="1800" dirty="0">
                <a:latin typeface="+mn-lt"/>
              </a:rPr>
              <a:t>The anesthetic is injected around the pudendal nerve.</a:t>
            </a:r>
          </a:p>
        </p:txBody>
      </p:sp>
      <p:cxnSp>
        <p:nvCxnSpPr>
          <p:cNvPr id="12" name="Straight Connector 11">
            <a:extLst>
              <a:ext uri="{FF2B5EF4-FFF2-40B4-BE49-F238E27FC236}">
                <a16:creationId xmlns:a16="http://schemas.microsoft.com/office/drawing/2014/main" xmlns="" id="{8514BEA9-59A2-4321-A22F-0A42013BF9BC}"/>
              </a:ext>
            </a:extLst>
          </p:cNvPr>
          <p:cNvCxnSpPr/>
          <p:nvPr/>
        </p:nvCxnSpPr>
        <p:spPr>
          <a:xfrm flipH="1" flipV="1">
            <a:off x="3777342" y="3388249"/>
            <a:ext cx="1440000" cy="0"/>
          </a:xfrm>
          <a:prstGeom prst="line">
            <a:avLst/>
          </a:prstGeom>
          <a:ln w="28575">
            <a:solidFill>
              <a:srgbClr val="BB889D"/>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E57EE635-18B5-439E-8473-E45EE4574E90}"/>
              </a:ext>
            </a:extLst>
          </p:cNvPr>
          <p:cNvCxnSpPr/>
          <p:nvPr/>
        </p:nvCxnSpPr>
        <p:spPr>
          <a:xfrm>
            <a:off x="4507174" y="3429000"/>
            <a:ext cx="0" cy="360000"/>
          </a:xfrm>
          <a:prstGeom prst="straightConnector1">
            <a:avLst/>
          </a:prstGeom>
          <a:ln w="28575">
            <a:solidFill>
              <a:srgbClr val="BB889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D5367BC-4A88-4CB0-BEC5-14FD51157AD5}"/>
              </a:ext>
            </a:extLst>
          </p:cNvPr>
          <p:cNvCxnSpPr/>
          <p:nvPr/>
        </p:nvCxnSpPr>
        <p:spPr>
          <a:xfrm flipH="1" flipV="1">
            <a:off x="6441883" y="3393191"/>
            <a:ext cx="864000" cy="0"/>
          </a:xfrm>
          <a:prstGeom prst="line">
            <a:avLst/>
          </a:prstGeom>
          <a:ln w="28575">
            <a:solidFill>
              <a:srgbClr val="F9AE99"/>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41ED6238-BACB-454D-91DA-89676125387A}"/>
              </a:ext>
            </a:extLst>
          </p:cNvPr>
          <p:cNvCxnSpPr/>
          <p:nvPr/>
        </p:nvCxnSpPr>
        <p:spPr>
          <a:xfrm>
            <a:off x="6925909" y="3424110"/>
            <a:ext cx="0" cy="360000"/>
          </a:xfrm>
          <a:prstGeom prst="straightConnector1">
            <a:avLst/>
          </a:prstGeom>
          <a:ln w="28575">
            <a:solidFill>
              <a:srgbClr val="F9AE99"/>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2" descr="صورة ذات صلة">
            <a:extLst>
              <a:ext uri="{FF2B5EF4-FFF2-40B4-BE49-F238E27FC236}">
                <a16:creationId xmlns:a16="http://schemas.microsoft.com/office/drawing/2014/main" xmlns="" id="{95FE4DEE-4E2F-47CE-B6A0-34987E665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3" y="3784110"/>
            <a:ext cx="2037650" cy="140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xmlns="" id="{714BA2C5-61CE-43CF-8552-5B2E6FAAA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9044" y="3705267"/>
            <a:ext cx="2263791" cy="15458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4E08995-9201-4180-8506-68EAFFF42642}"/>
              </a:ext>
            </a:extLst>
          </p:cNvPr>
          <p:cNvSpPr txBox="1"/>
          <p:nvPr/>
        </p:nvSpPr>
        <p:spPr>
          <a:xfrm>
            <a:off x="242340" y="5251132"/>
            <a:ext cx="1845811" cy="1384995"/>
          </a:xfrm>
          <a:prstGeom prst="rect">
            <a:avLst/>
          </a:prstGeom>
          <a:noFill/>
        </p:spPr>
        <p:txBody>
          <a:bodyPr wrap="square" rtlCol="0">
            <a:spAutoFit/>
          </a:bodyPr>
          <a:lstStyle/>
          <a:p>
            <a:pPr algn="r" rtl="1"/>
            <a:r>
              <a:rPr lang="en-GB" dirty="0" err="1">
                <a:solidFill>
                  <a:schemeClr val="bg1">
                    <a:lumMod val="50000"/>
                  </a:schemeClr>
                </a:solidFill>
                <a:latin typeface="+mn-lt"/>
              </a:rPr>
              <a:t>الفرق</a:t>
            </a:r>
            <a:r>
              <a:rPr lang="en-GB" dirty="0">
                <a:solidFill>
                  <a:schemeClr val="bg1">
                    <a:lumMod val="50000"/>
                  </a:schemeClr>
                </a:solidFill>
                <a:latin typeface="+mn-lt"/>
              </a:rPr>
              <a:t> </a:t>
            </a:r>
            <a:r>
              <a:rPr lang="en-GB" dirty="0" err="1">
                <a:solidFill>
                  <a:schemeClr val="bg1">
                    <a:lumMod val="50000"/>
                  </a:schemeClr>
                </a:solidFill>
                <a:latin typeface="+mn-lt"/>
              </a:rPr>
              <a:t>بين</a:t>
            </a:r>
            <a:r>
              <a:rPr lang="en-GB" dirty="0">
                <a:solidFill>
                  <a:schemeClr val="bg1">
                    <a:lumMod val="50000"/>
                  </a:schemeClr>
                </a:solidFill>
                <a:latin typeface="+mn-lt"/>
              </a:rPr>
              <a:t> </a:t>
            </a:r>
            <a:r>
              <a:rPr lang="en-GB" dirty="0" err="1">
                <a:solidFill>
                  <a:schemeClr val="bg1">
                    <a:lumMod val="50000"/>
                  </a:schemeClr>
                </a:solidFill>
                <a:latin typeface="+mn-lt"/>
              </a:rPr>
              <a:t>الاثنين</a:t>
            </a:r>
            <a:r>
              <a:rPr lang="en-GB" dirty="0">
                <a:solidFill>
                  <a:schemeClr val="bg1">
                    <a:lumMod val="50000"/>
                  </a:schemeClr>
                </a:solidFill>
                <a:latin typeface="+mn-lt"/>
              </a:rPr>
              <a:t> </a:t>
            </a:r>
            <a:r>
              <a:rPr lang="ar-AE" dirty="0">
                <a:solidFill>
                  <a:schemeClr val="bg1">
                    <a:lumMod val="50000"/>
                  </a:schemeClr>
                </a:solidFill>
                <a:latin typeface="+mn-lt"/>
              </a:rPr>
              <a:t>ا</a:t>
            </a:r>
            <a:r>
              <a:rPr lang="en-GB" dirty="0">
                <a:solidFill>
                  <a:schemeClr val="bg1">
                    <a:lumMod val="50000"/>
                  </a:schemeClr>
                </a:solidFill>
                <a:latin typeface="+mn-lt"/>
              </a:rPr>
              <a:t>ن</a:t>
            </a:r>
            <a:r>
              <a:rPr lang="ar-AE" dirty="0">
                <a:solidFill>
                  <a:schemeClr val="bg1">
                    <a:lumMod val="50000"/>
                  </a:schemeClr>
                </a:solidFill>
                <a:latin typeface="+mn-lt"/>
              </a:rPr>
              <a:t>ه</a:t>
            </a:r>
            <a:r>
              <a:rPr lang="en-GB" dirty="0">
                <a:solidFill>
                  <a:schemeClr val="bg1">
                    <a:lumMod val="50000"/>
                  </a:schemeClr>
                </a:solidFill>
                <a:latin typeface="+mn-lt"/>
              </a:rPr>
              <a:t> </a:t>
            </a:r>
            <a:r>
              <a:rPr lang="ar-AE" dirty="0">
                <a:solidFill>
                  <a:schemeClr val="bg1">
                    <a:lumMod val="50000"/>
                  </a:schemeClr>
                </a:solidFill>
                <a:latin typeface="+mn-lt"/>
              </a:rPr>
              <a:t>ا</a:t>
            </a:r>
            <a:r>
              <a:rPr lang="en-GB" dirty="0">
                <a:solidFill>
                  <a:schemeClr val="bg1">
                    <a:lumMod val="50000"/>
                  </a:schemeClr>
                </a:solidFill>
                <a:latin typeface="+mn-lt"/>
              </a:rPr>
              <a:t>ل</a:t>
            </a:r>
            <a:r>
              <a:rPr lang="ar-AE" dirty="0">
                <a:solidFill>
                  <a:schemeClr val="bg1">
                    <a:lumMod val="50000"/>
                  </a:schemeClr>
                </a:solidFill>
                <a:latin typeface="+mn-lt"/>
              </a:rPr>
              <a:t>ا</a:t>
            </a:r>
            <a:r>
              <a:rPr lang="en-GB" dirty="0">
                <a:solidFill>
                  <a:schemeClr val="bg1">
                    <a:lumMod val="50000"/>
                  </a:schemeClr>
                </a:solidFill>
                <a:latin typeface="+mn-lt"/>
              </a:rPr>
              <a:t>و</a:t>
            </a:r>
            <a:r>
              <a:rPr lang="ar-AE" dirty="0">
                <a:solidFill>
                  <a:schemeClr val="bg1">
                    <a:lumMod val="50000"/>
                  </a:schemeClr>
                </a:solidFill>
                <a:latin typeface="+mn-lt"/>
              </a:rPr>
              <a:t>ل</a:t>
            </a:r>
            <a:r>
              <a:rPr lang="en-GB" dirty="0">
                <a:solidFill>
                  <a:schemeClr val="bg1">
                    <a:lumMod val="50000"/>
                  </a:schemeClr>
                </a:solidFill>
                <a:latin typeface="+mn-lt"/>
              </a:rPr>
              <a:t> </a:t>
            </a:r>
            <a:r>
              <a:rPr lang="ar-AE" dirty="0">
                <a:solidFill>
                  <a:schemeClr val="bg1">
                    <a:lumMod val="50000"/>
                  </a:schemeClr>
                </a:solidFill>
                <a:latin typeface="+mn-lt"/>
              </a:rPr>
              <a:t>ي</a:t>
            </a:r>
            <a:r>
              <a:rPr lang="en-GB" dirty="0">
                <a:solidFill>
                  <a:schemeClr val="bg1">
                    <a:lumMod val="50000"/>
                  </a:schemeClr>
                </a:solidFill>
                <a:latin typeface="+mn-lt"/>
              </a:rPr>
              <a:t>ك</a:t>
            </a:r>
            <a:r>
              <a:rPr lang="ar-AE" dirty="0">
                <a:solidFill>
                  <a:schemeClr val="bg1">
                    <a:lumMod val="50000"/>
                  </a:schemeClr>
                </a:solidFill>
                <a:latin typeface="+mn-lt"/>
              </a:rPr>
              <a:t>و</a:t>
            </a:r>
            <a:r>
              <a:rPr lang="en-GB" dirty="0">
                <a:solidFill>
                  <a:schemeClr val="bg1">
                    <a:lumMod val="50000"/>
                  </a:schemeClr>
                </a:solidFill>
                <a:latin typeface="+mn-lt"/>
              </a:rPr>
              <a:t>ن </a:t>
            </a:r>
            <a:r>
              <a:rPr lang="ar-AE" dirty="0">
                <a:solidFill>
                  <a:schemeClr val="bg1">
                    <a:lumMod val="50000"/>
                  </a:schemeClr>
                </a:solidFill>
                <a:latin typeface="+mn-lt"/>
              </a:rPr>
              <a:t>م</a:t>
            </a:r>
            <a:r>
              <a:rPr lang="en-GB" dirty="0">
                <a:solidFill>
                  <a:schemeClr val="bg1">
                    <a:lumMod val="50000"/>
                  </a:schemeClr>
                </a:solidFill>
                <a:latin typeface="+mn-lt"/>
              </a:rPr>
              <a:t>ن </a:t>
            </a:r>
            <a:r>
              <a:rPr lang="ar-AE" dirty="0">
                <a:solidFill>
                  <a:schemeClr val="bg1">
                    <a:lumMod val="50000"/>
                  </a:schemeClr>
                </a:solidFill>
                <a:latin typeface="+mn-lt"/>
              </a:rPr>
              <a:t>ج</a:t>
            </a:r>
            <a:r>
              <a:rPr lang="en-GB" dirty="0">
                <a:solidFill>
                  <a:schemeClr val="bg1">
                    <a:lumMod val="50000"/>
                  </a:schemeClr>
                </a:solidFill>
                <a:latin typeface="+mn-lt"/>
              </a:rPr>
              <a:t>و</a:t>
            </a:r>
            <a:r>
              <a:rPr lang="ar-AE" dirty="0">
                <a:solidFill>
                  <a:schemeClr val="bg1">
                    <a:lumMod val="50000"/>
                  </a:schemeClr>
                </a:solidFill>
                <a:latin typeface="+mn-lt"/>
              </a:rPr>
              <a:t>ى</a:t>
            </a:r>
            <a:r>
              <a:rPr lang="en-GB" dirty="0">
                <a:solidFill>
                  <a:schemeClr val="bg1">
                    <a:lumMod val="50000"/>
                  </a:schemeClr>
                </a:solidFill>
                <a:latin typeface="+mn-lt"/>
              </a:rPr>
              <a:t> </a:t>
            </a:r>
            <a:r>
              <a:rPr lang="ar-AE" dirty="0">
                <a:solidFill>
                  <a:schemeClr val="bg1">
                    <a:lumMod val="50000"/>
                  </a:schemeClr>
                </a:solidFill>
                <a:latin typeface="+mn-lt"/>
              </a:rPr>
              <a:t>ل</a:t>
            </a:r>
            <a:r>
              <a:rPr lang="en-GB" dirty="0">
                <a:solidFill>
                  <a:schemeClr val="bg1">
                    <a:lumMod val="50000"/>
                  </a:schemeClr>
                </a:solidFill>
                <a:latin typeface="+mn-lt"/>
              </a:rPr>
              <a:t>ا</a:t>
            </a:r>
            <a:r>
              <a:rPr lang="ar-AE" dirty="0">
                <a:solidFill>
                  <a:schemeClr val="bg1">
                    <a:lumMod val="50000"/>
                  </a:schemeClr>
                </a:solidFill>
                <a:latin typeface="+mn-lt"/>
              </a:rPr>
              <a:t>ز</a:t>
            </a:r>
            <a:r>
              <a:rPr lang="en-GB" dirty="0">
                <a:solidFill>
                  <a:schemeClr val="bg1">
                    <a:lumMod val="50000"/>
                  </a:schemeClr>
                </a:solidFill>
                <a:latin typeface="+mn-lt"/>
              </a:rPr>
              <a:t>م </a:t>
            </a:r>
            <a:r>
              <a:rPr lang="ar-AE" dirty="0">
                <a:solidFill>
                  <a:schemeClr val="bg1">
                    <a:lumMod val="50000"/>
                  </a:schemeClr>
                </a:solidFill>
                <a:latin typeface="+mn-lt"/>
              </a:rPr>
              <a:t>ا</a:t>
            </a:r>
            <a:r>
              <a:rPr lang="en-GB" dirty="0">
                <a:solidFill>
                  <a:schemeClr val="bg1">
                    <a:lumMod val="50000"/>
                  </a:schemeClr>
                </a:solidFill>
                <a:latin typeface="+mn-lt"/>
              </a:rPr>
              <a:t>ل</a:t>
            </a:r>
            <a:r>
              <a:rPr lang="ar-AE" dirty="0">
                <a:solidFill>
                  <a:schemeClr val="bg1">
                    <a:lumMod val="50000"/>
                  </a:schemeClr>
                </a:solidFill>
                <a:latin typeface="+mn-lt"/>
              </a:rPr>
              <a:t>د</a:t>
            </a:r>
            <a:r>
              <a:rPr lang="en-GB" dirty="0" err="1">
                <a:solidFill>
                  <a:schemeClr val="bg1">
                    <a:lumMod val="50000"/>
                  </a:schemeClr>
                </a:solidFill>
                <a:latin typeface="+mn-lt"/>
              </a:rPr>
              <a:t>كتور</a:t>
            </a:r>
            <a:r>
              <a:rPr lang="en-GB" dirty="0">
                <a:solidFill>
                  <a:schemeClr val="bg1">
                    <a:lumMod val="50000"/>
                  </a:schemeClr>
                </a:solidFill>
                <a:latin typeface="+mn-lt"/>
              </a:rPr>
              <a:t> </a:t>
            </a:r>
            <a:r>
              <a:rPr lang="ar-AE" dirty="0">
                <a:solidFill>
                  <a:schemeClr val="bg1">
                    <a:lumMod val="50000"/>
                  </a:schemeClr>
                </a:solidFill>
                <a:latin typeface="+mn-lt"/>
              </a:rPr>
              <a:t>ي</a:t>
            </a:r>
            <a:r>
              <a:rPr lang="en-GB" dirty="0">
                <a:solidFill>
                  <a:schemeClr val="bg1">
                    <a:lumMod val="50000"/>
                  </a:schemeClr>
                </a:solidFill>
                <a:latin typeface="+mn-lt"/>
              </a:rPr>
              <a:t>د</a:t>
            </a:r>
            <a:r>
              <a:rPr lang="ar-AE" dirty="0">
                <a:solidFill>
                  <a:schemeClr val="bg1">
                    <a:lumMod val="50000"/>
                  </a:schemeClr>
                </a:solidFill>
                <a:latin typeface="+mn-lt"/>
              </a:rPr>
              <a:t>خ</a:t>
            </a:r>
            <a:r>
              <a:rPr lang="en-GB" dirty="0">
                <a:solidFill>
                  <a:schemeClr val="bg1">
                    <a:lumMod val="50000"/>
                  </a:schemeClr>
                </a:solidFill>
                <a:latin typeface="+mn-lt"/>
              </a:rPr>
              <a:t>ل </a:t>
            </a:r>
            <a:r>
              <a:rPr lang="en-GB" dirty="0" err="1">
                <a:solidFill>
                  <a:schemeClr val="bg1">
                    <a:lumMod val="50000"/>
                  </a:schemeClr>
                </a:solidFill>
                <a:latin typeface="+mn-lt"/>
              </a:rPr>
              <a:t>من</a:t>
            </a:r>
            <a:r>
              <a:rPr lang="en-GB" dirty="0">
                <a:solidFill>
                  <a:schemeClr val="bg1">
                    <a:lumMod val="50000"/>
                  </a:schemeClr>
                </a:solidFill>
                <a:latin typeface="+mn-lt"/>
              </a:rPr>
              <a:t> </a:t>
            </a:r>
            <a:r>
              <a:rPr lang="en-GB" dirty="0" err="1">
                <a:solidFill>
                  <a:schemeClr val="bg1">
                    <a:lumMod val="50000"/>
                  </a:schemeClr>
                </a:solidFill>
                <a:latin typeface="+mn-lt"/>
              </a:rPr>
              <a:t>المهبل</a:t>
            </a:r>
            <a:r>
              <a:rPr lang="en-GB" dirty="0">
                <a:solidFill>
                  <a:schemeClr val="bg1">
                    <a:lumMod val="50000"/>
                  </a:schemeClr>
                </a:solidFill>
                <a:latin typeface="+mn-lt"/>
              </a:rPr>
              <a:t>. </a:t>
            </a:r>
          </a:p>
          <a:p>
            <a:pPr algn="r" rtl="1"/>
            <a:r>
              <a:rPr lang="en-GB" dirty="0" err="1">
                <a:solidFill>
                  <a:schemeClr val="bg1">
                    <a:lumMod val="50000"/>
                  </a:schemeClr>
                </a:solidFill>
                <a:latin typeface="+mn-lt"/>
              </a:rPr>
              <a:t>بينما</a:t>
            </a:r>
            <a:r>
              <a:rPr lang="en-GB" dirty="0">
                <a:solidFill>
                  <a:schemeClr val="bg1">
                    <a:lumMod val="50000"/>
                  </a:schemeClr>
                </a:solidFill>
                <a:latin typeface="+mn-lt"/>
              </a:rPr>
              <a:t> </a:t>
            </a:r>
            <a:r>
              <a:rPr lang="en-GB" dirty="0" err="1">
                <a:solidFill>
                  <a:schemeClr val="bg1">
                    <a:lumMod val="50000"/>
                  </a:schemeClr>
                </a:solidFill>
                <a:latin typeface="+mn-lt"/>
              </a:rPr>
              <a:t>الطريقة</a:t>
            </a:r>
            <a:r>
              <a:rPr lang="en-GB" dirty="0">
                <a:solidFill>
                  <a:schemeClr val="bg1">
                    <a:lumMod val="50000"/>
                  </a:schemeClr>
                </a:solidFill>
                <a:latin typeface="+mn-lt"/>
              </a:rPr>
              <a:t> </a:t>
            </a:r>
            <a:r>
              <a:rPr lang="en-GB" dirty="0" err="1">
                <a:solidFill>
                  <a:schemeClr val="bg1">
                    <a:lumMod val="50000"/>
                  </a:schemeClr>
                </a:solidFill>
                <a:latin typeface="+mn-lt"/>
              </a:rPr>
              <a:t>الثانية</a:t>
            </a:r>
            <a:r>
              <a:rPr lang="en-GB" dirty="0">
                <a:solidFill>
                  <a:schemeClr val="bg1">
                    <a:lumMod val="50000"/>
                  </a:schemeClr>
                </a:solidFill>
                <a:latin typeface="+mn-lt"/>
              </a:rPr>
              <a:t> </a:t>
            </a:r>
            <a:r>
              <a:rPr lang="en-GB" dirty="0" err="1">
                <a:solidFill>
                  <a:schemeClr val="bg1">
                    <a:lumMod val="50000"/>
                  </a:schemeClr>
                </a:solidFill>
                <a:latin typeface="+mn-lt"/>
              </a:rPr>
              <a:t>تكون</a:t>
            </a:r>
            <a:r>
              <a:rPr lang="en-GB" dirty="0">
                <a:solidFill>
                  <a:schemeClr val="bg1">
                    <a:lumMod val="50000"/>
                  </a:schemeClr>
                </a:solidFill>
                <a:latin typeface="+mn-lt"/>
              </a:rPr>
              <a:t> </a:t>
            </a:r>
            <a:r>
              <a:rPr lang="en-GB" dirty="0" err="1">
                <a:solidFill>
                  <a:schemeClr val="bg1">
                    <a:lumMod val="50000"/>
                  </a:schemeClr>
                </a:solidFill>
                <a:latin typeface="+mn-lt"/>
              </a:rPr>
              <a:t>من</a:t>
            </a:r>
            <a:r>
              <a:rPr lang="en-GB" dirty="0">
                <a:solidFill>
                  <a:schemeClr val="bg1">
                    <a:lumMod val="50000"/>
                  </a:schemeClr>
                </a:solidFill>
                <a:latin typeface="+mn-lt"/>
              </a:rPr>
              <a:t> </a:t>
            </a:r>
            <a:r>
              <a:rPr lang="en-GB" dirty="0" err="1">
                <a:solidFill>
                  <a:schemeClr val="bg1">
                    <a:lumMod val="50000"/>
                  </a:schemeClr>
                </a:solidFill>
                <a:latin typeface="+mn-lt"/>
              </a:rPr>
              <a:t>بر</a:t>
            </a:r>
            <a:r>
              <a:rPr lang="ar-AE" dirty="0">
                <a:solidFill>
                  <a:schemeClr val="bg1">
                    <a:lumMod val="50000"/>
                  </a:schemeClr>
                </a:solidFill>
                <a:latin typeface="+mn-lt"/>
              </a:rPr>
              <a:t>ا</a:t>
            </a:r>
            <a:r>
              <a:rPr lang="en-GB" dirty="0">
                <a:solidFill>
                  <a:schemeClr val="bg1">
                    <a:lumMod val="50000"/>
                  </a:schemeClr>
                </a:solidFill>
                <a:latin typeface="+mn-lt"/>
              </a:rPr>
              <a:t> </a:t>
            </a:r>
            <a:r>
              <a:rPr lang="en-GB" dirty="0" err="1">
                <a:solidFill>
                  <a:schemeClr val="bg1">
                    <a:lumMod val="50000"/>
                  </a:schemeClr>
                </a:solidFill>
                <a:latin typeface="+mn-lt"/>
              </a:rPr>
              <a:t>الدكتو</a:t>
            </a:r>
            <a:r>
              <a:rPr lang="ar-AE" dirty="0">
                <a:solidFill>
                  <a:schemeClr val="bg1">
                    <a:lumMod val="50000"/>
                  </a:schemeClr>
                </a:solidFill>
                <a:latin typeface="+mn-lt"/>
              </a:rPr>
              <a:t>ر</a:t>
            </a:r>
            <a:r>
              <a:rPr lang="en-GB" dirty="0">
                <a:solidFill>
                  <a:schemeClr val="bg1">
                    <a:lumMod val="50000"/>
                  </a:schemeClr>
                </a:solidFill>
                <a:latin typeface="+mn-lt"/>
              </a:rPr>
              <a:t> </a:t>
            </a:r>
            <a:r>
              <a:rPr lang="ar-AE" dirty="0">
                <a:solidFill>
                  <a:schemeClr val="bg1">
                    <a:lumMod val="50000"/>
                  </a:schemeClr>
                </a:solidFill>
                <a:latin typeface="+mn-lt"/>
              </a:rPr>
              <a:t>ي</a:t>
            </a:r>
            <a:r>
              <a:rPr lang="en-GB" dirty="0">
                <a:solidFill>
                  <a:schemeClr val="bg1">
                    <a:lumMod val="50000"/>
                  </a:schemeClr>
                </a:solidFill>
                <a:latin typeface="+mn-lt"/>
              </a:rPr>
              <a:t>ح</a:t>
            </a:r>
            <a:r>
              <a:rPr lang="ar-AE" dirty="0">
                <a:solidFill>
                  <a:schemeClr val="bg1">
                    <a:lumMod val="50000"/>
                  </a:schemeClr>
                </a:solidFill>
                <a:latin typeface="+mn-lt"/>
              </a:rPr>
              <a:t>س</a:t>
            </a:r>
            <a:r>
              <a:rPr lang="en-GB" dirty="0">
                <a:solidFill>
                  <a:schemeClr val="bg1">
                    <a:lumMod val="50000"/>
                  </a:schemeClr>
                </a:solidFill>
                <a:latin typeface="+mn-lt"/>
              </a:rPr>
              <a:t> </a:t>
            </a:r>
            <a:r>
              <a:rPr lang="ar-AE" dirty="0">
                <a:solidFill>
                  <a:schemeClr val="bg1">
                    <a:lumMod val="50000"/>
                  </a:schemeClr>
                </a:solidFill>
                <a:latin typeface="+mn-lt"/>
              </a:rPr>
              <a:t>ا</a:t>
            </a:r>
            <a:r>
              <a:rPr lang="en-GB" dirty="0">
                <a:solidFill>
                  <a:schemeClr val="bg1">
                    <a:lumMod val="50000"/>
                  </a:schemeClr>
                </a:solidFill>
                <a:latin typeface="+mn-lt"/>
              </a:rPr>
              <a:t>ل</a:t>
            </a:r>
            <a:r>
              <a:rPr lang="ar-AE" dirty="0">
                <a:solidFill>
                  <a:schemeClr val="bg1">
                    <a:lumMod val="50000"/>
                  </a:schemeClr>
                </a:solidFill>
                <a:latin typeface="+mn-lt"/>
              </a:rPr>
              <a:t>ع</a:t>
            </a:r>
            <a:r>
              <a:rPr lang="en-GB" dirty="0">
                <a:solidFill>
                  <a:schemeClr val="bg1">
                    <a:lumMod val="50000"/>
                  </a:schemeClr>
                </a:solidFill>
                <a:latin typeface="+mn-lt"/>
              </a:rPr>
              <a:t>ظ</a:t>
            </a:r>
            <a:r>
              <a:rPr lang="ar-AE" dirty="0">
                <a:solidFill>
                  <a:schemeClr val="bg1">
                    <a:lumMod val="50000"/>
                  </a:schemeClr>
                </a:solidFill>
                <a:latin typeface="+mn-lt"/>
              </a:rPr>
              <a:t>م</a:t>
            </a:r>
            <a:r>
              <a:rPr lang="en-GB" dirty="0">
                <a:solidFill>
                  <a:schemeClr val="bg1">
                    <a:lumMod val="50000"/>
                  </a:schemeClr>
                </a:solidFill>
                <a:latin typeface="+mn-lt"/>
              </a:rPr>
              <a:t> </a:t>
            </a:r>
            <a:r>
              <a:rPr lang="ar-AE" dirty="0">
                <a:solidFill>
                  <a:schemeClr val="bg1">
                    <a:lumMod val="50000"/>
                  </a:schemeClr>
                </a:solidFill>
                <a:latin typeface="+mn-lt"/>
              </a:rPr>
              <a:t>ب</a:t>
            </a:r>
            <a:r>
              <a:rPr lang="en-GB" dirty="0">
                <a:solidFill>
                  <a:schemeClr val="bg1">
                    <a:lumMod val="50000"/>
                  </a:schemeClr>
                </a:solidFill>
                <a:latin typeface="+mn-lt"/>
              </a:rPr>
              <a:t>ع</a:t>
            </a:r>
            <a:r>
              <a:rPr lang="ar-AE" dirty="0">
                <a:solidFill>
                  <a:schemeClr val="bg1">
                    <a:lumMod val="50000"/>
                  </a:schemeClr>
                </a:solidFill>
                <a:latin typeface="+mn-lt"/>
              </a:rPr>
              <a:t>د</a:t>
            </a:r>
            <a:r>
              <a:rPr lang="en-GB" dirty="0">
                <a:solidFill>
                  <a:schemeClr val="bg1">
                    <a:lumMod val="50000"/>
                  </a:schemeClr>
                </a:solidFill>
                <a:latin typeface="+mn-lt"/>
              </a:rPr>
              <a:t>ي</a:t>
            </a:r>
            <a:r>
              <a:rPr lang="ar-AE" dirty="0">
                <a:solidFill>
                  <a:schemeClr val="bg1">
                    <a:lumMod val="50000"/>
                  </a:schemeClr>
                </a:solidFill>
                <a:latin typeface="+mn-lt"/>
              </a:rPr>
              <a:t>ن</a:t>
            </a:r>
            <a:r>
              <a:rPr lang="en-GB" dirty="0">
                <a:solidFill>
                  <a:schemeClr val="bg1">
                    <a:lumMod val="50000"/>
                  </a:schemeClr>
                </a:solidFill>
                <a:latin typeface="+mn-lt"/>
              </a:rPr>
              <a:t> </a:t>
            </a:r>
            <a:r>
              <a:rPr lang="en-GB" dirty="0" err="1">
                <a:solidFill>
                  <a:schemeClr val="bg1">
                    <a:lumMod val="50000"/>
                  </a:schemeClr>
                </a:solidFill>
                <a:latin typeface="+mn-lt"/>
              </a:rPr>
              <a:t>يدخل</a:t>
            </a:r>
            <a:r>
              <a:rPr lang="en-GB" dirty="0">
                <a:solidFill>
                  <a:schemeClr val="bg1">
                    <a:lumMod val="50000"/>
                  </a:schemeClr>
                </a:solidFill>
                <a:latin typeface="+mn-lt"/>
              </a:rPr>
              <a:t> </a:t>
            </a:r>
            <a:r>
              <a:rPr lang="en-GB" dirty="0" err="1">
                <a:solidFill>
                  <a:schemeClr val="bg1">
                    <a:lumMod val="50000"/>
                  </a:schemeClr>
                </a:solidFill>
                <a:latin typeface="+mn-lt"/>
              </a:rPr>
              <a:t>الإبرة</a:t>
            </a:r>
            <a:r>
              <a:rPr lang="en-GB" dirty="0">
                <a:solidFill>
                  <a:schemeClr val="bg1">
                    <a:lumMod val="50000"/>
                  </a:schemeClr>
                </a:solidFill>
                <a:latin typeface="+mn-lt"/>
              </a:rPr>
              <a:t> </a:t>
            </a:r>
            <a:r>
              <a:rPr lang="ar-AE" dirty="0">
                <a:solidFill>
                  <a:schemeClr val="bg1">
                    <a:lumMod val="50000"/>
                  </a:schemeClr>
                </a:solidFill>
                <a:latin typeface="+mn-lt"/>
              </a:rPr>
              <a:t>ع</a:t>
            </a:r>
            <a:r>
              <a:rPr lang="en-GB" dirty="0" err="1">
                <a:solidFill>
                  <a:schemeClr val="bg1">
                    <a:lumMod val="50000"/>
                  </a:schemeClr>
                </a:solidFill>
                <a:latin typeface="+mn-lt"/>
              </a:rPr>
              <a:t>لى</a:t>
            </a:r>
            <a:r>
              <a:rPr lang="en-GB" dirty="0">
                <a:solidFill>
                  <a:schemeClr val="bg1">
                    <a:lumMod val="50000"/>
                  </a:schemeClr>
                </a:solidFill>
                <a:latin typeface="+mn-lt"/>
              </a:rPr>
              <a:t> </a:t>
            </a:r>
            <a:r>
              <a:rPr lang="en-GB" dirty="0" err="1">
                <a:solidFill>
                  <a:schemeClr val="bg1">
                    <a:lumMod val="50000"/>
                  </a:schemeClr>
                </a:solidFill>
                <a:latin typeface="+mn-lt"/>
              </a:rPr>
              <a:t>طول</a:t>
            </a:r>
            <a:r>
              <a:rPr lang="en-GB" dirty="0">
                <a:solidFill>
                  <a:schemeClr val="bg1">
                    <a:lumMod val="50000"/>
                  </a:schemeClr>
                </a:solidFill>
                <a:latin typeface="+mn-lt"/>
              </a:rPr>
              <a:t>.</a:t>
            </a:r>
          </a:p>
        </p:txBody>
      </p:sp>
      <p:sp>
        <p:nvSpPr>
          <p:cNvPr id="19" name="TextBox 18">
            <a:extLst>
              <a:ext uri="{FF2B5EF4-FFF2-40B4-BE49-F238E27FC236}">
                <a16:creationId xmlns:a16="http://schemas.microsoft.com/office/drawing/2014/main" xmlns="" id="{A687ADC8-0C04-4F0E-A1AB-8467BECEF994}"/>
              </a:ext>
            </a:extLst>
          </p:cNvPr>
          <p:cNvSpPr txBox="1"/>
          <p:nvPr/>
        </p:nvSpPr>
        <p:spPr>
          <a:xfrm>
            <a:off x="10018033" y="5407069"/>
            <a:ext cx="1845811" cy="954107"/>
          </a:xfrm>
          <a:prstGeom prst="rect">
            <a:avLst/>
          </a:prstGeom>
          <a:noFill/>
        </p:spPr>
        <p:txBody>
          <a:bodyPr wrap="square" rtlCol="0">
            <a:spAutoFit/>
          </a:bodyPr>
          <a:lstStyle/>
          <a:p>
            <a:pPr algn="ctr" rtl="1"/>
            <a:r>
              <a:rPr lang="en-US" dirty="0">
                <a:solidFill>
                  <a:srgbClr val="92D050"/>
                </a:solidFill>
                <a:latin typeface="+mn-lt"/>
              </a:rPr>
              <a:t>The cut is made in an oblique line so we don’t cut the perineal body</a:t>
            </a:r>
            <a:endParaRPr lang="en-GB" dirty="0">
              <a:solidFill>
                <a:srgbClr val="92D050"/>
              </a:solidFill>
              <a:latin typeface="+mn-lt"/>
            </a:endParaRPr>
          </a:p>
        </p:txBody>
      </p:sp>
      <p:cxnSp>
        <p:nvCxnSpPr>
          <p:cNvPr id="5" name="Straight Arrow Connector 4">
            <a:extLst>
              <a:ext uri="{FF2B5EF4-FFF2-40B4-BE49-F238E27FC236}">
                <a16:creationId xmlns:a16="http://schemas.microsoft.com/office/drawing/2014/main" xmlns="" id="{7B1134DC-27BE-4D9D-A130-FDD60230DAF3}"/>
              </a:ext>
            </a:extLst>
          </p:cNvPr>
          <p:cNvCxnSpPr>
            <a:cxnSpLocks/>
          </p:cNvCxnSpPr>
          <p:nvPr/>
        </p:nvCxnSpPr>
        <p:spPr>
          <a:xfrm flipH="1" flipV="1">
            <a:off x="10728097" y="4739149"/>
            <a:ext cx="117703" cy="740901"/>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704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B9B48763-2FDA-4FA6-9A85-CD94D826EC18}"/>
              </a:ext>
            </a:extLst>
          </p:cNvPr>
          <p:cNvGraphicFramePr>
            <a:graphicFrameLocks noGrp="1"/>
          </p:cNvGraphicFramePr>
          <p:nvPr>
            <p:extLst>
              <p:ext uri="{D42A27DB-BD31-4B8C-83A1-F6EECF244321}">
                <p14:modId xmlns:p14="http://schemas.microsoft.com/office/powerpoint/2010/main" val="3009256932"/>
              </p:ext>
            </p:extLst>
          </p:nvPr>
        </p:nvGraphicFramePr>
        <p:xfrm>
          <a:off x="191729" y="192405"/>
          <a:ext cx="11808542" cy="6484038"/>
        </p:xfrm>
        <a:graphic>
          <a:graphicData uri="http://schemas.openxmlformats.org/drawingml/2006/table">
            <a:tbl>
              <a:tblPr rtl="1" firstRow="1" bandRow="1">
                <a:tableStyleId>{5940675A-B579-460E-94D1-54222C63F5DA}</a:tableStyleId>
              </a:tblPr>
              <a:tblGrid>
                <a:gridCol w="5153935">
                  <a:extLst>
                    <a:ext uri="{9D8B030D-6E8A-4147-A177-3AD203B41FA5}">
                      <a16:colId xmlns:a16="http://schemas.microsoft.com/office/drawing/2014/main" xmlns="" val="941130454"/>
                    </a:ext>
                  </a:extLst>
                </a:gridCol>
                <a:gridCol w="750336">
                  <a:extLst>
                    <a:ext uri="{9D8B030D-6E8A-4147-A177-3AD203B41FA5}">
                      <a16:colId xmlns:a16="http://schemas.microsoft.com/office/drawing/2014/main" xmlns="" val="109701273"/>
                    </a:ext>
                  </a:extLst>
                </a:gridCol>
                <a:gridCol w="4595638">
                  <a:extLst>
                    <a:ext uri="{9D8B030D-6E8A-4147-A177-3AD203B41FA5}">
                      <a16:colId xmlns:a16="http://schemas.microsoft.com/office/drawing/2014/main" xmlns="" val="2705380568"/>
                    </a:ext>
                  </a:extLst>
                </a:gridCol>
                <a:gridCol w="1308633">
                  <a:extLst>
                    <a:ext uri="{9D8B030D-6E8A-4147-A177-3AD203B41FA5}">
                      <a16:colId xmlns:a16="http://schemas.microsoft.com/office/drawing/2014/main" xmlns="" val="2956426744"/>
                    </a:ext>
                  </a:extLst>
                </a:gridCol>
              </a:tblGrid>
              <a:tr h="1021354">
                <a:tc gridSpan="4">
                  <a:txBody>
                    <a:bodyPr/>
                    <a:lstStyle/>
                    <a:p>
                      <a:pPr rtl="1"/>
                      <a:r>
                        <a:rPr lang="en-US" sz="2000" b="1" u="none" dirty="0">
                          <a:solidFill>
                            <a:schemeClr val="accent1">
                              <a:lumMod val="75000"/>
                            </a:schemeClr>
                          </a:solidFill>
                          <a:effectLst>
                            <a:outerShdw blurRad="38100" dist="38100" dir="2700000" algn="tl">
                              <a:srgbClr val="000000">
                                <a:alpha val="43137"/>
                              </a:srgbClr>
                            </a:outerShdw>
                          </a:effectLst>
                          <a:latin typeface="+mn-lt"/>
                        </a:rPr>
                        <a:t>Perineum:  </a:t>
                      </a:r>
                      <a:r>
                        <a:rPr lang="en-US" sz="1800" b="0" u="none" dirty="0">
                          <a:effectLst/>
                          <a:latin typeface="+mn-lt"/>
                        </a:rPr>
                        <a:t>region of the body below the pelvic diaphragm</a:t>
                      </a:r>
                    </a:p>
                    <a:p>
                      <a:pPr>
                        <a:buFont typeface="Arial" charset="0"/>
                        <a:buChar char="•"/>
                        <a:defRPr/>
                      </a:pPr>
                      <a:r>
                        <a:rPr lang="en-US" sz="1800" b="0" u="none" kern="1200" dirty="0">
                          <a:solidFill>
                            <a:schemeClr val="tx1"/>
                          </a:solidFill>
                          <a:effectLst/>
                          <a:latin typeface="+mn-lt"/>
                          <a:ea typeface="+mn-ea"/>
                          <a:cs typeface="+mn-cs"/>
                        </a:rPr>
                        <a:t>Contents: </a:t>
                      </a:r>
                      <a:r>
                        <a:rPr lang="en-US" sz="1800" b="1" u="none" kern="1200" dirty="0">
                          <a:solidFill>
                            <a:schemeClr val="tx1"/>
                          </a:solidFill>
                          <a:effectLst/>
                          <a:latin typeface="+mn-lt"/>
                          <a:ea typeface="+mn-ea"/>
                          <a:cs typeface="+mn-cs"/>
                        </a:rPr>
                        <a:t>1\</a:t>
                      </a:r>
                      <a:r>
                        <a:rPr lang="en-US" sz="1800" b="0" u="none" kern="1200" dirty="0">
                          <a:solidFill>
                            <a:schemeClr val="tx1"/>
                          </a:solidFill>
                          <a:effectLst/>
                          <a:latin typeface="+mn-lt"/>
                          <a:ea typeface="+mn-ea"/>
                          <a:cs typeface="+mn-cs"/>
                        </a:rPr>
                        <a:t>Lower ends of urethra, vagina &amp; anal canal- </a:t>
                      </a:r>
                      <a:r>
                        <a:rPr lang="en-US" sz="1800" b="1" u="none" kern="1200" dirty="0">
                          <a:solidFill>
                            <a:schemeClr val="tx1"/>
                          </a:solidFill>
                          <a:effectLst/>
                          <a:latin typeface="+mn-lt"/>
                          <a:ea typeface="+mn-ea"/>
                          <a:cs typeface="+mn-cs"/>
                        </a:rPr>
                        <a:t>2\ </a:t>
                      </a:r>
                      <a:r>
                        <a:rPr lang="en-US" sz="1800" b="0" u="none" kern="1200" dirty="0">
                          <a:solidFill>
                            <a:schemeClr val="tx1"/>
                          </a:solidFill>
                          <a:effectLst/>
                          <a:latin typeface="+mn-lt"/>
                          <a:ea typeface="+mn-ea"/>
                          <a:cs typeface="+mn-cs"/>
                        </a:rPr>
                        <a:t>External genitalia- </a:t>
                      </a:r>
                      <a:r>
                        <a:rPr lang="en-US" sz="1800" b="1" u="none" kern="1200" dirty="0">
                          <a:solidFill>
                            <a:schemeClr val="tx1"/>
                          </a:solidFill>
                          <a:effectLst/>
                          <a:latin typeface="+mn-lt"/>
                          <a:ea typeface="+mn-ea"/>
                          <a:cs typeface="+mn-cs"/>
                        </a:rPr>
                        <a:t>3\ </a:t>
                      </a:r>
                      <a:r>
                        <a:rPr lang="en-US" sz="1800" b="0" u="none" kern="1200" dirty="0">
                          <a:solidFill>
                            <a:schemeClr val="tx1"/>
                          </a:solidFill>
                          <a:effectLst/>
                          <a:latin typeface="+mn-lt"/>
                          <a:ea typeface="+mn-ea"/>
                          <a:cs typeface="+mn-cs"/>
                        </a:rPr>
                        <a:t>Perineal body &amp; Anococcygeal body</a:t>
                      </a:r>
                    </a:p>
                    <a:p>
                      <a:pPr rtl="1"/>
                      <a:r>
                        <a:rPr lang="en-US" sz="1800" b="0" u="none" dirty="0">
                          <a:effectLst/>
                          <a:latin typeface="+mn-lt"/>
                        </a:rPr>
                        <a:t> </a:t>
                      </a:r>
                      <a:endParaRPr lang="ar-SA" sz="1800" b="0" u="none"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extLst>
                  <a:ext uri="{0D108BD9-81ED-4DB2-BD59-A6C34878D82A}">
                    <a16:rowId xmlns:a16="http://schemas.microsoft.com/office/drawing/2014/main" xmlns="" val="4256580267"/>
                  </a:ext>
                </a:extLst>
              </a:tr>
              <a:tr h="1390359">
                <a:tc gridSpan="2">
                  <a:txBody>
                    <a:bodyPr/>
                    <a:lstStyle/>
                    <a:p>
                      <a:pPr>
                        <a:buFont typeface="Arial" charset="0"/>
                        <a:buNone/>
                        <a:defRPr/>
                      </a:pPr>
                      <a:r>
                        <a:rPr lang="en-US" sz="1400" b="1" u="none" kern="1200" dirty="0">
                          <a:solidFill>
                            <a:schemeClr val="accent1">
                              <a:lumMod val="75000"/>
                            </a:schemeClr>
                          </a:solidFill>
                          <a:effectLst/>
                          <a:latin typeface="+mn-lt"/>
                          <a:ea typeface="+mn-ea"/>
                          <a:cs typeface="+mn-cs"/>
                        </a:rPr>
                        <a:t>The anococcygeal body </a:t>
                      </a:r>
                      <a:r>
                        <a:rPr lang="en-US" sz="1400" b="0" u="none" kern="1200" dirty="0">
                          <a:solidFill>
                            <a:schemeClr val="tx1"/>
                          </a:solidFill>
                          <a:effectLst/>
                          <a:latin typeface="+mn-lt"/>
                          <a:ea typeface="+mn-ea"/>
                          <a:cs typeface="+mn-cs"/>
                        </a:rPr>
                        <a:t>is a complex musculotendinous structure,</a:t>
                      </a:r>
                    </a:p>
                    <a:p>
                      <a:pPr>
                        <a:buFont typeface="Arial" charset="0"/>
                        <a:buNone/>
                        <a:defRPr/>
                      </a:pPr>
                      <a:r>
                        <a:rPr lang="en-US" sz="1400" b="0" u="none" kern="1200" dirty="0">
                          <a:solidFill>
                            <a:schemeClr val="tx1"/>
                          </a:solidFill>
                          <a:effectLst/>
                          <a:latin typeface="+mn-lt"/>
                          <a:ea typeface="+mn-ea"/>
                          <a:cs typeface="+mn-cs"/>
                        </a:rPr>
                        <a:t>located  between the anterior aspect of the coccyx and the posterior wall of the anorectal canal.</a:t>
                      </a:r>
                    </a:p>
                    <a:p>
                      <a:pPr>
                        <a:buFont typeface="Arial" charset="0"/>
                        <a:buChar char="•"/>
                        <a:defRPr/>
                      </a:pPr>
                      <a:r>
                        <a:rPr lang="en-US" sz="1400" b="0" u="none" kern="1200" dirty="0">
                          <a:solidFill>
                            <a:schemeClr val="tx1"/>
                          </a:solidFill>
                          <a:effectLst/>
                          <a:latin typeface="+mn-lt"/>
                          <a:ea typeface="+mn-ea"/>
                          <a:cs typeface="+mn-cs"/>
                        </a:rPr>
                        <a:t>Receives insertion of fibers of </a:t>
                      </a:r>
                      <a:r>
                        <a:rPr lang="en-US" sz="1400" b="0" u="none" kern="1200" dirty="0" err="1">
                          <a:solidFill>
                            <a:schemeClr val="tx1"/>
                          </a:solidFill>
                          <a:effectLst/>
                          <a:latin typeface="+mn-lt"/>
                          <a:ea typeface="+mn-ea"/>
                          <a:cs typeface="+mn-cs"/>
                        </a:rPr>
                        <a:t>levator</a:t>
                      </a:r>
                      <a:r>
                        <a:rPr lang="en-US" sz="1400" b="0" u="none" kern="1200" dirty="0">
                          <a:solidFill>
                            <a:schemeClr val="tx1"/>
                          </a:solidFill>
                          <a:effectLst/>
                          <a:latin typeface="+mn-lt"/>
                          <a:ea typeface="+mn-ea"/>
                          <a:cs typeface="+mn-cs"/>
                        </a:rPr>
                        <a:t> </a:t>
                      </a:r>
                      <a:r>
                        <a:rPr lang="en-US" sz="1400" b="0" u="none" kern="1200" dirty="0" err="1">
                          <a:solidFill>
                            <a:schemeClr val="tx1"/>
                          </a:solidFill>
                          <a:effectLst/>
                          <a:latin typeface="+mn-lt"/>
                          <a:ea typeface="+mn-ea"/>
                          <a:cs typeface="+mn-cs"/>
                        </a:rPr>
                        <a:t>ani</a:t>
                      </a:r>
                      <a:r>
                        <a:rPr lang="en-US" sz="1400" b="0" u="none" kern="1200" dirty="0">
                          <a:solidFill>
                            <a:schemeClr val="tx1"/>
                          </a:solidFill>
                          <a:effectLst/>
                          <a:latin typeface="+mn-lt"/>
                          <a:ea typeface="+mn-ea"/>
                          <a:cs typeface="+mn-cs"/>
                        </a:rPr>
                        <a:t> muscle</a:t>
                      </a:r>
                    </a:p>
                    <a:p>
                      <a:pPr rtl="1"/>
                      <a:endParaRPr lang="ar-SA" sz="1800" b="0" u="none"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tc>
                <a:tc gridSpan="2">
                  <a:txBody>
                    <a:bodyPr/>
                    <a:lstStyle/>
                    <a:p>
                      <a:pPr eaLnBrk="1" hangingPunct="1"/>
                      <a:r>
                        <a:rPr lang="en-US" altLang="en-US" sz="1400" b="1" u="none" kern="1200" dirty="0">
                          <a:solidFill>
                            <a:schemeClr val="accent1">
                              <a:lumMod val="75000"/>
                            </a:schemeClr>
                          </a:solidFill>
                          <a:effectLst/>
                          <a:latin typeface="+mn-lt"/>
                          <a:ea typeface="+mn-ea"/>
                          <a:cs typeface="+mn-cs"/>
                        </a:rPr>
                        <a:t>Perineal body </a:t>
                      </a:r>
                      <a:r>
                        <a:rPr lang="en-US" altLang="en-US" sz="1400" b="0" u="none" kern="1200" dirty="0">
                          <a:solidFill>
                            <a:schemeClr val="tx1"/>
                          </a:solidFill>
                          <a:effectLst/>
                          <a:latin typeface="+mn-lt"/>
                          <a:ea typeface="+mn-ea"/>
                          <a:cs typeface="+mn-cs"/>
                        </a:rPr>
                        <a:t>is an irregular fibromuscular mass, located at the midpoint of the line between the ischial tuberosities</a:t>
                      </a:r>
                    </a:p>
                    <a:p>
                      <a:pPr marL="342900" indent="-342900" eaLnBrk="1" hangingPunct="1">
                        <a:spcBef>
                          <a:spcPct val="20000"/>
                        </a:spcBef>
                        <a:defRPr/>
                      </a:pPr>
                      <a:r>
                        <a:rPr lang="en-US" sz="1400" b="0" u="none" kern="1200" dirty="0">
                          <a:solidFill>
                            <a:srgbClr val="C00000"/>
                          </a:solidFill>
                          <a:effectLst/>
                          <a:latin typeface="+mn-lt"/>
                          <a:ea typeface="+mn-ea"/>
                          <a:cs typeface="+mn-cs"/>
                        </a:rPr>
                        <a:t>Function:</a:t>
                      </a:r>
                    </a:p>
                    <a:p>
                      <a:pPr marL="0" indent="0" eaLnBrk="1" hangingPunct="1">
                        <a:spcBef>
                          <a:spcPct val="20000"/>
                        </a:spcBef>
                        <a:buFont typeface="Arial" charset="0"/>
                        <a:buNone/>
                        <a:defRPr/>
                      </a:pPr>
                      <a:r>
                        <a:rPr lang="en-US" sz="1400" b="0" u="none" kern="1200" dirty="0">
                          <a:solidFill>
                            <a:schemeClr val="tx1"/>
                          </a:solidFill>
                          <a:effectLst/>
                          <a:latin typeface="+mn-lt"/>
                          <a:ea typeface="+mn-ea"/>
                          <a:cs typeface="+mn-cs"/>
                        </a:rPr>
                        <a:t>1-Gives attachment to perineal muscles.</a:t>
                      </a:r>
                    </a:p>
                    <a:p>
                      <a:pPr marL="0" indent="0" eaLnBrk="1" hangingPunct="1">
                        <a:spcBef>
                          <a:spcPct val="20000"/>
                        </a:spcBef>
                        <a:buFont typeface="Arial" charset="0"/>
                        <a:buNone/>
                        <a:defRPr/>
                      </a:pPr>
                      <a:r>
                        <a:rPr lang="en-US" sz="1400" b="0" u="none" kern="1200" dirty="0">
                          <a:solidFill>
                            <a:schemeClr val="tx1"/>
                          </a:solidFill>
                          <a:effectLst/>
                          <a:latin typeface="+mn-lt"/>
                          <a:ea typeface="+mn-ea"/>
                          <a:cs typeface="+mn-cs"/>
                        </a:rPr>
                        <a:t>2-Plays an important role in visceral support especially in female.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tc>
                <a:extLst>
                  <a:ext uri="{0D108BD9-81ED-4DB2-BD59-A6C34878D82A}">
                    <a16:rowId xmlns:a16="http://schemas.microsoft.com/office/drawing/2014/main" xmlns="" val="1652013745"/>
                  </a:ext>
                </a:extLst>
              </a:tr>
              <a:tr h="625991">
                <a:tc gridSpan="3">
                  <a:txBody>
                    <a:bodyPr/>
                    <a:lstStyle/>
                    <a:p>
                      <a:pPr lvl="1">
                        <a:buFont typeface="Arial" panose="020B0604020202020204" pitchFamily="34" charset="0"/>
                        <a:buNone/>
                        <a:defRPr/>
                      </a:pPr>
                      <a:r>
                        <a:rPr lang="en-US" sz="1600" b="1" dirty="0">
                          <a:effectLst/>
                        </a:rPr>
                        <a:t>Anteriorly</a:t>
                      </a:r>
                      <a:r>
                        <a:rPr lang="en-US" sz="1600" b="0" dirty="0">
                          <a:effectLst/>
                        </a:rPr>
                        <a:t> </a:t>
                      </a:r>
                      <a:r>
                        <a:rPr lang="en-US" sz="1600" b="0" dirty="0">
                          <a:solidFill>
                            <a:schemeClr val="tx2"/>
                          </a:solidFill>
                          <a:effectLst/>
                        </a:rPr>
                        <a:t>Mons pubis \ </a:t>
                      </a:r>
                      <a:r>
                        <a:rPr lang="en-US" sz="1600" b="1" dirty="0">
                          <a:effectLst/>
                        </a:rPr>
                        <a:t>Laterally</a:t>
                      </a:r>
                      <a:r>
                        <a:rPr lang="en-US" sz="1600" b="0" dirty="0">
                          <a:effectLst/>
                        </a:rPr>
                        <a:t> </a:t>
                      </a:r>
                      <a:r>
                        <a:rPr lang="en-US" sz="1600" b="0" dirty="0">
                          <a:solidFill>
                            <a:schemeClr val="tx2"/>
                          </a:solidFill>
                          <a:effectLst/>
                        </a:rPr>
                        <a:t>Medial surfaces  of the thighs  \</a:t>
                      </a:r>
                      <a:r>
                        <a:rPr lang="en-US" sz="1600" b="1" dirty="0">
                          <a:effectLst/>
                        </a:rPr>
                        <a:t>Posteriorly</a:t>
                      </a:r>
                      <a:r>
                        <a:rPr lang="en-US" sz="1600" b="0" dirty="0">
                          <a:effectLst/>
                        </a:rPr>
                        <a:t> </a:t>
                      </a:r>
                      <a:r>
                        <a:rPr lang="en-US" sz="1600" b="0" dirty="0">
                          <a:solidFill>
                            <a:schemeClr val="tx2"/>
                          </a:solidFill>
                          <a:effectLst/>
                        </a:rPr>
                        <a:t>Intergluteal folds.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b="1" dirty="0">
                        <a:effectLst>
                          <a:outerShdw blurRad="38100" dist="38100" dir="2700000" algn="tl">
                            <a:srgbClr val="000000">
                              <a:alpha val="43137"/>
                            </a:srgbClr>
                          </a:outerShdw>
                        </a:effectLst>
                        <a:latin typeface="+mj-lt"/>
                      </a:endParaRPr>
                    </a:p>
                  </a:txBody>
                  <a:tcPr/>
                </a:tc>
                <a:tc hMerge="1">
                  <a:txBody>
                    <a:bodyPr/>
                    <a:lstStyle/>
                    <a:p>
                      <a:pPr rtl="1"/>
                      <a:endParaRPr lang="ar-SA"/>
                    </a:p>
                  </a:txBody>
                  <a:tcPr/>
                </a:tc>
                <a:tc>
                  <a:txBody>
                    <a:bodyPr/>
                    <a:lstStyle/>
                    <a:p>
                      <a:pPr rtl="1"/>
                      <a:r>
                        <a:rPr lang="en-US" sz="1600" b="1" dirty="0">
                          <a:effectLst>
                            <a:outerShdw blurRad="38100" dist="38100" dir="2700000" algn="tl">
                              <a:srgbClr val="000000">
                                <a:alpha val="43137"/>
                              </a:srgbClr>
                            </a:outerShdw>
                          </a:effectLst>
                          <a:latin typeface="+mj-lt"/>
                        </a:rPr>
                        <a:t>Boundaries of perineum:</a:t>
                      </a:r>
                      <a:endParaRPr lang="ar-SA" sz="1600" b="1" dirty="0">
                        <a:effectLst>
                          <a:outerShdw blurRad="38100" dist="38100" dir="2700000" algn="tl">
                            <a:srgbClr val="000000">
                              <a:alpha val="43137"/>
                            </a:srgbClr>
                          </a:outerShdw>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3085849738"/>
                  </a:ext>
                </a:extLst>
              </a:tr>
              <a:tr h="186062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600" b="1" kern="1200" dirty="0">
                          <a:solidFill>
                            <a:schemeClr val="tx2"/>
                          </a:solidFill>
                          <a:effectLst/>
                          <a:latin typeface="+mn-lt"/>
                          <a:ea typeface="+mn-ea"/>
                          <a:cs typeface="+mn-cs"/>
                        </a:rPr>
                        <a:t>Anal triangle posteriorly: </a:t>
                      </a:r>
                    </a:p>
                    <a:p>
                      <a:pPr marL="285750" indent="-285750" eaLnBrk="1" fontAlgn="auto" hangingPunct="1">
                        <a:lnSpc>
                          <a:spcPct val="80000"/>
                        </a:lnSpc>
                        <a:spcAft>
                          <a:spcPts val="0"/>
                        </a:spcAft>
                        <a:buFont typeface="Arial" panose="020B0604020202020204" pitchFamily="34" charset="0"/>
                        <a:buChar char="•"/>
                        <a:defRPr/>
                      </a:pPr>
                      <a:r>
                        <a:rPr lang="en-US" sz="1400" b="1" u="none" kern="1200" dirty="0">
                          <a:solidFill>
                            <a:schemeClr val="accent1"/>
                          </a:solidFill>
                          <a:effectLst/>
                          <a:latin typeface="+mn-lt"/>
                          <a:ea typeface="+mn-ea"/>
                          <a:cs typeface="+mn-cs"/>
                        </a:rPr>
                        <a:t>Boundaries:</a:t>
                      </a:r>
                    </a:p>
                    <a:p>
                      <a:pPr eaLnBrk="1" fontAlgn="auto" hangingPunct="1">
                        <a:lnSpc>
                          <a:spcPct val="80000"/>
                        </a:lnSpc>
                        <a:spcAft>
                          <a:spcPts val="0"/>
                        </a:spcAft>
                        <a:defRPr/>
                      </a:pPr>
                      <a:r>
                        <a:rPr lang="en-US" sz="1400" b="1" dirty="0">
                          <a:solidFill>
                            <a:schemeClr val="tx1"/>
                          </a:solidFill>
                          <a:effectLst/>
                        </a:rPr>
                        <a:t>Anteriorly</a:t>
                      </a:r>
                      <a:r>
                        <a:rPr lang="en-US" sz="1400" b="0" dirty="0">
                          <a:solidFill>
                            <a:schemeClr val="tx1"/>
                          </a:solidFill>
                          <a:effectLst/>
                        </a:rPr>
                        <a:t>: Transverse line passing through the 2 ischial tuberosities.</a:t>
                      </a:r>
                    </a:p>
                    <a:p>
                      <a:pPr eaLnBrk="1" fontAlgn="auto" hangingPunct="1">
                        <a:lnSpc>
                          <a:spcPct val="80000"/>
                        </a:lnSpc>
                        <a:spcAft>
                          <a:spcPts val="0"/>
                        </a:spcAft>
                        <a:defRPr/>
                      </a:pPr>
                      <a:r>
                        <a:rPr lang="en-US" sz="1400" b="1" dirty="0">
                          <a:solidFill>
                            <a:schemeClr val="tx1"/>
                          </a:solidFill>
                          <a:effectLst/>
                        </a:rPr>
                        <a:t>Posteriorly</a:t>
                      </a:r>
                      <a:r>
                        <a:rPr lang="en-US" sz="1400" b="0" dirty="0">
                          <a:solidFill>
                            <a:schemeClr val="tx1"/>
                          </a:solidFill>
                          <a:effectLst/>
                        </a:rPr>
                        <a:t> :  coccyx.</a:t>
                      </a:r>
                    </a:p>
                    <a:p>
                      <a:pPr eaLnBrk="1" fontAlgn="auto" hangingPunct="1">
                        <a:lnSpc>
                          <a:spcPct val="80000"/>
                        </a:lnSpc>
                        <a:spcAft>
                          <a:spcPts val="0"/>
                        </a:spcAft>
                        <a:defRPr/>
                      </a:pPr>
                      <a:r>
                        <a:rPr lang="en-US" sz="1400" b="1" dirty="0">
                          <a:solidFill>
                            <a:schemeClr val="tx1"/>
                          </a:solidFill>
                          <a:effectLst/>
                        </a:rPr>
                        <a:t>Laterally</a:t>
                      </a:r>
                      <a:r>
                        <a:rPr lang="en-US" sz="1400" b="0" dirty="0">
                          <a:solidFill>
                            <a:schemeClr val="tx1"/>
                          </a:solidFill>
                          <a:effectLst/>
                        </a:rPr>
                        <a:t> :  ischial tuberosity &amp; </a:t>
                      </a:r>
                      <a:r>
                        <a:rPr lang="en-US" sz="1400" b="0" dirty="0" err="1">
                          <a:solidFill>
                            <a:schemeClr val="tx1"/>
                          </a:solidFill>
                          <a:effectLst/>
                        </a:rPr>
                        <a:t>sacrotuberous</a:t>
                      </a:r>
                      <a:r>
                        <a:rPr lang="en-US" sz="1400" b="0" dirty="0">
                          <a:solidFill>
                            <a:schemeClr val="tx1"/>
                          </a:solidFill>
                          <a:effectLst/>
                        </a:rPr>
                        <a:t> ligament.</a:t>
                      </a:r>
                    </a:p>
                    <a:p>
                      <a:pPr marL="285750" indent="-285750" eaLnBrk="1" fontAlgn="auto" hangingPunct="1">
                        <a:lnSpc>
                          <a:spcPct val="80000"/>
                        </a:lnSpc>
                        <a:spcAft>
                          <a:spcPts val="0"/>
                        </a:spcAft>
                        <a:buFont typeface="Arial" panose="020B0604020202020204" pitchFamily="34" charset="0"/>
                        <a:buChar char="•"/>
                        <a:defRPr/>
                      </a:pPr>
                      <a:endParaRPr lang="en-US" sz="1400" b="1" u="none" kern="1200" dirty="0">
                        <a:solidFill>
                          <a:schemeClr val="accent1"/>
                        </a:solidFill>
                        <a:effectLst/>
                        <a:latin typeface="+mn-lt"/>
                        <a:ea typeface="+mn-ea"/>
                        <a:cs typeface="+mn-cs"/>
                      </a:endParaRPr>
                    </a:p>
                    <a:p>
                      <a:pPr marL="285750" indent="-285750" eaLnBrk="1" fontAlgn="auto" hangingPunct="1">
                        <a:lnSpc>
                          <a:spcPct val="80000"/>
                        </a:lnSpc>
                        <a:spcAft>
                          <a:spcPts val="0"/>
                        </a:spcAft>
                        <a:buFont typeface="Arial" panose="020B0604020202020204" pitchFamily="34" charset="0"/>
                        <a:buChar char="•"/>
                        <a:defRPr/>
                      </a:pPr>
                      <a:r>
                        <a:rPr lang="en-US" sz="1400" b="1" u="none" kern="1200" dirty="0">
                          <a:solidFill>
                            <a:schemeClr val="accent1"/>
                          </a:solidFill>
                          <a:effectLst/>
                          <a:latin typeface="+mn-lt"/>
                          <a:ea typeface="+mn-ea"/>
                          <a:cs typeface="+mn-cs"/>
                        </a:rPr>
                        <a:t>Contents: </a:t>
                      </a:r>
                    </a:p>
                    <a:p>
                      <a:pPr eaLnBrk="1" fontAlgn="auto" hangingPunct="1">
                        <a:lnSpc>
                          <a:spcPct val="80000"/>
                        </a:lnSpc>
                        <a:spcAft>
                          <a:spcPts val="0"/>
                        </a:spcAft>
                        <a:defRPr/>
                      </a:pPr>
                      <a:r>
                        <a:rPr lang="en-US" sz="1400" b="0" dirty="0">
                          <a:solidFill>
                            <a:schemeClr val="tx1"/>
                          </a:solidFill>
                          <a:effectLst/>
                        </a:rPr>
                        <a:t>- Lower part of Anal canal.</a:t>
                      </a:r>
                    </a:p>
                    <a:p>
                      <a:pPr eaLnBrk="1" fontAlgn="auto" hangingPunct="1">
                        <a:lnSpc>
                          <a:spcPct val="80000"/>
                        </a:lnSpc>
                        <a:spcAft>
                          <a:spcPts val="0"/>
                        </a:spcAft>
                        <a:defRPr/>
                      </a:pPr>
                      <a:r>
                        <a:rPr lang="en-US" sz="1400" b="0" dirty="0">
                          <a:solidFill>
                            <a:schemeClr val="tx1"/>
                          </a:solidFill>
                          <a:effectLst/>
                        </a:rPr>
                        <a:t>- </a:t>
                      </a:r>
                      <a:r>
                        <a:rPr lang="en-US" sz="1400" b="0" dirty="0" err="1">
                          <a:solidFill>
                            <a:schemeClr val="tx1"/>
                          </a:solidFill>
                          <a:effectLst/>
                        </a:rPr>
                        <a:t>Ano</a:t>
                      </a:r>
                      <a:r>
                        <a:rPr lang="en-US" sz="1400" b="0" dirty="0">
                          <a:solidFill>
                            <a:schemeClr val="tx1"/>
                          </a:solidFill>
                          <a:effectLst/>
                        </a:rPr>
                        <a:t>-coccygeal body.</a:t>
                      </a:r>
                      <a:endParaRPr lang="en-US" sz="1400" b="0" u="sng" dirty="0">
                        <a:solidFill>
                          <a:schemeClr val="tx1"/>
                        </a:solidFill>
                        <a:effectLst/>
                      </a:endParaRPr>
                    </a:p>
                    <a:p>
                      <a:pPr eaLnBrk="1" fontAlgn="auto" hangingPunct="1">
                        <a:lnSpc>
                          <a:spcPct val="80000"/>
                        </a:lnSpc>
                        <a:spcAft>
                          <a:spcPts val="0"/>
                        </a:spcAft>
                        <a:defRPr/>
                      </a:pPr>
                      <a:r>
                        <a:rPr lang="en-US" sz="1400" b="0" dirty="0">
                          <a:solidFill>
                            <a:schemeClr val="tx1"/>
                          </a:solidFill>
                          <a:effectLst/>
                        </a:rPr>
                        <a:t>- </a:t>
                      </a:r>
                      <a:r>
                        <a:rPr lang="en-US" sz="1400" b="0" dirty="0" err="1">
                          <a:solidFill>
                            <a:schemeClr val="tx1"/>
                          </a:solidFill>
                          <a:effectLst/>
                        </a:rPr>
                        <a:t>Ischiorectal</a:t>
                      </a:r>
                      <a:r>
                        <a:rPr lang="en-US" sz="1400" b="0" dirty="0">
                          <a:solidFill>
                            <a:schemeClr val="tx1"/>
                          </a:solidFill>
                          <a:effectLst/>
                        </a:rPr>
                        <a:t> fossa on each side</a:t>
                      </a:r>
                      <a:r>
                        <a:rPr lang="en-US" sz="1400" b="1" dirty="0">
                          <a:solidFill>
                            <a:schemeClr val="tx1"/>
                          </a:solidFill>
                          <a:effectLst>
                            <a:outerShdw blurRad="38100" dist="38100" dir="2700000" algn="tl">
                              <a:srgbClr val="000000">
                                <a:alpha val="43137"/>
                              </a:srgbClr>
                            </a:outerShdw>
                          </a:effectLst>
                          <a:latin typeface="+mj-lt"/>
                        </a:rPr>
                        <a:t>.</a:t>
                      </a:r>
                      <a:endParaRPr lang="en-US" sz="1400" b="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457200" lvl="1" indent="0" algn="ctr" eaLnBrk="1" hangingPunct="1">
                        <a:spcBef>
                          <a:spcPct val="20000"/>
                        </a:spcBef>
                        <a:buFont typeface="Wingdings" pitchFamily="2" charset="2"/>
                        <a:buNone/>
                        <a:defRPr/>
                      </a:pPr>
                      <a:r>
                        <a:rPr lang="en-US" sz="1600" b="1" dirty="0">
                          <a:solidFill>
                            <a:schemeClr val="tx2"/>
                          </a:solidFill>
                          <a:effectLst/>
                          <a:latin typeface="+mn-lt"/>
                          <a:cs typeface="+mn-cs"/>
                        </a:rPr>
                        <a:t>Urogenital triangle anteriorly:</a:t>
                      </a:r>
                    </a:p>
                    <a:p>
                      <a:pPr marL="285750" indent="-285750" eaLnBrk="1" fontAlgn="auto" hangingPunct="1">
                        <a:lnSpc>
                          <a:spcPct val="80000"/>
                        </a:lnSpc>
                        <a:spcAft>
                          <a:spcPts val="0"/>
                        </a:spcAft>
                        <a:buFont typeface="Arial" panose="020B0604020202020204" pitchFamily="34" charset="0"/>
                        <a:buChar char="•"/>
                        <a:defRPr/>
                      </a:pPr>
                      <a:r>
                        <a:rPr lang="en-US" sz="1400" b="1" u="none" dirty="0">
                          <a:solidFill>
                            <a:schemeClr val="accent1"/>
                          </a:solidFill>
                          <a:effectLst/>
                        </a:rPr>
                        <a:t>Boundaries:</a:t>
                      </a:r>
                    </a:p>
                    <a:p>
                      <a:pPr marL="0" indent="0" eaLnBrk="1" fontAlgn="auto" hangingPunct="1">
                        <a:lnSpc>
                          <a:spcPct val="80000"/>
                        </a:lnSpc>
                        <a:spcAft>
                          <a:spcPts val="0"/>
                        </a:spcAft>
                        <a:buFont typeface="Arial" panose="020B0604020202020204" pitchFamily="34" charset="0"/>
                        <a:buNone/>
                        <a:defRPr/>
                      </a:pPr>
                      <a:r>
                        <a:rPr lang="en-US" sz="1400" b="1" u="none" dirty="0">
                          <a:solidFill>
                            <a:schemeClr val="tx1"/>
                          </a:solidFill>
                          <a:effectLst/>
                        </a:rPr>
                        <a:t>Anteriorly </a:t>
                      </a:r>
                      <a:r>
                        <a:rPr lang="en-US" sz="1400" b="0" u="none" dirty="0">
                          <a:solidFill>
                            <a:schemeClr val="tx1"/>
                          </a:solidFill>
                          <a:effectLst/>
                        </a:rPr>
                        <a:t>: Symphysis pubis.</a:t>
                      </a:r>
                    </a:p>
                    <a:p>
                      <a:pPr eaLnBrk="1" fontAlgn="auto" hangingPunct="1">
                        <a:lnSpc>
                          <a:spcPct val="80000"/>
                        </a:lnSpc>
                        <a:spcAft>
                          <a:spcPts val="0"/>
                        </a:spcAft>
                        <a:defRPr/>
                      </a:pPr>
                      <a:r>
                        <a:rPr lang="en-US" sz="1400" b="1" u="none" dirty="0">
                          <a:solidFill>
                            <a:schemeClr val="tx1"/>
                          </a:solidFill>
                          <a:effectLst/>
                        </a:rPr>
                        <a:t>Posteriorly</a:t>
                      </a:r>
                      <a:r>
                        <a:rPr lang="en-US" sz="1400" b="0" u="none" dirty="0">
                          <a:solidFill>
                            <a:schemeClr val="tx1"/>
                          </a:solidFill>
                          <a:effectLst/>
                        </a:rPr>
                        <a:t> : Transverse line passing through the 2 ischial tuberosities.</a:t>
                      </a:r>
                    </a:p>
                    <a:p>
                      <a:pPr eaLnBrk="1" fontAlgn="auto" hangingPunct="1">
                        <a:lnSpc>
                          <a:spcPct val="80000"/>
                        </a:lnSpc>
                        <a:spcAft>
                          <a:spcPts val="0"/>
                        </a:spcAft>
                        <a:defRPr/>
                      </a:pPr>
                      <a:r>
                        <a:rPr lang="en-US" sz="1400" b="1" u="none" dirty="0">
                          <a:solidFill>
                            <a:schemeClr val="tx1"/>
                          </a:solidFill>
                          <a:effectLst/>
                        </a:rPr>
                        <a:t>Laterally</a:t>
                      </a:r>
                      <a:r>
                        <a:rPr lang="en-US" sz="1400" b="0" u="none" dirty="0">
                          <a:solidFill>
                            <a:schemeClr val="tx1"/>
                          </a:solidFill>
                          <a:effectLst/>
                        </a:rPr>
                        <a:t> : </a:t>
                      </a:r>
                      <a:r>
                        <a:rPr lang="en-US" sz="1400" b="0" u="none" dirty="0" err="1">
                          <a:solidFill>
                            <a:schemeClr val="tx1"/>
                          </a:solidFill>
                          <a:effectLst/>
                        </a:rPr>
                        <a:t>Ischiopubic</a:t>
                      </a:r>
                      <a:r>
                        <a:rPr lang="en-US" sz="1400" b="0" u="none" dirty="0">
                          <a:solidFill>
                            <a:schemeClr val="tx1"/>
                          </a:solidFill>
                          <a:effectLst/>
                        </a:rPr>
                        <a:t> rami &amp; ischial tuberosities.</a:t>
                      </a:r>
                    </a:p>
                    <a:p>
                      <a:pPr marL="285750" indent="-285750" eaLnBrk="1" fontAlgn="auto" hangingPunct="1">
                        <a:lnSpc>
                          <a:spcPct val="80000"/>
                        </a:lnSpc>
                        <a:spcAft>
                          <a:spcPts val="0"/>
                        </a:spcAft>
                        <a:buFont typeface="Arial" panose="020B0604020202020204" pitchFamily="34" charset="0"/>
                        <a:buChar char="•"/>
                        <a:defRPr/>
                      </a:pPr>
                      <a:endParaRPr lang="en-US" sz="1400" b="1" u="none" dirty="0">
                        <a:solidFill>
                          <a:schemeClr val="accent1"/>
                        </a:solidFill>
                        <a:effectLst/>
                      </a:endParaRPr>
                    </a:p>
                    <a:p>
                      <a:pPr marL="285750" indent="-285750" eaLnBrk="1" fontAlgn="auto" hangingPunct="1">
                        <a:lnSpc>
                          <a:spcPct val="80000"/>
                        </a:lnSpc>
                        <a:spcAft>
                          <a:spcPts val="0"/>
                        </a:spcAft>
                        <a:buFont typeface="Arial" panose="020B0604020202020204" pitchFamily="34" charset="0"/>
                        <a:buChar char="•"/>
                        <a:defRPr/>
                      </a:pPr>
                      <a:r>
                        <a:rPr lang="en-US" sz="1400" b="1" u="none" dirty="0">
                          <a:solidFill>
                            <a:schemeClr val="accent1"/>
                          </a:solidFill>
                          <a:effectLst/>
                        </a:rPr>
                        <a:t>Content</a:t>
                      </a:r>
                      <a:r>
                        <a:rPr lang="en-US" sz="1400" b="0" u="none" dirty="0">
                          <a:solidFill>
                            <a:schemeClr val="tx1"/>
                          </a:solidFill>
                          <a:effectLst/>
                        </a:rPr>
                        <a:t>: </a:t>
                      </a:r>
                    </a:p>
                    <a:p>
                      <a:pPr marL="0" indent="0" eaLnBrk="1" fontAlgn="auto" hangingPunct="1">
                        <a:lnSpc>
                          <a:spcPct val="80000"/>
                        </a:lnSpc>
                        <a:spcBef>
                          <a:spcPct val="20000"/>
                        </a:spcBef>
                        <a:spcAft>
                          <a:spcPts val="0"/>
                        </a:spcAft>
                        <a:buFont typeface="Arial" pitchFamily="34" charset="0"/>
                        <a:buNone/>
                        <a:defRPr/>
                      </a:pPr>
                      <a:r>
                        <a:rPr lang="en-US" sz="1400" dirty="0">
                          <a:effectLst/>
                          <a:latin typeface="+mn-lt"/>
                          <a:cs typeface="+mn-cs"/>
                        </a:rPr>
                        <a:t>-Lower part of </a:t>
                      </a:r>
                      <a:r>
                        <a:rPr lang="en-US" sz="1400" dirty="0">
                          <a:solidFill>
                            <a:srgbClr val="FF0000"/>
                          </a:solidFill>
                          <a:effectLst/>
                          <a:latin typeface="+mn-lt"/>
                          <a:cs typeface="Arial" charset="0"/>
                        </a:rPr>
                        <a:t>urethra</a:t>
                      </a:r>
                      <a:r>
                        <a:rPr lang="en-US" sz="1400" dirty="0">
                          <a:effectLst/>
                          <a:latin typeface="+mn-lt"/>
                          <a:cs typeface="Arial" charset="0"/>
                        </a:rPr>
                        <a:t> &amp; </a:t>
                      </a:r>
                      <a:r>
                        <a:rPr lang="en-US" sz="1400" dirty="0">
                          <a:solidFill>
                            <a:srgbClr val="FF0000"/>
                          </a:solidFill>
                          <a:effectLst/>
                          <a:latin typeface="+mn-lt"/>
                          <a:cs typeface="+mn-cs"/>
                        </a:rPr>
                        <a:t>vagina.</a:t>
                      </a:r>
                    </a:p>
                    <a:p>
                      <a:pPr marL="0" indent="0" eaLnBrk="1" fontAlgn="auto" hangingPunct="1">
                        <a:lnSpc>
                          <a:spcPct val="80000"/>
                        </a:lnSpc>
                        <a:spcBef>
                          <a:spcPct val="20000"/>
                        </a:spcBef>
                        <a:spcAft>
                          <a:spcPts val="0"/>
                        </a:spcAft>
                        <a:buFont typeface="Arial" pitchFamily="34" charset="0"/>
                        <a:buNone/>
                        <a:defRPr/>
                      </a:pPr>
                      <a:r>
                        <a:rPr lang="en-US" sz="1400" dirty="0">
                          <a:solidFill>
                            <a:srgbClr val="FF0000"/>
                          </a:solidFill>
                          <a:effectLst/>
                          <a:latin typeface="+mn-lt"/>
                          <a:cs typeface="+mn-cs"/>
                        </a:rPr>
                        <a:t>-External genitalia </a:t>
                      </a:r>
                      <a:r>
                        <a:rPr lang="en-US" sz="1400" dirty="0">
                          <a:effectLst/>
                          <a:latin typeface="+mn-lt"/>
                          <a:cs typeface="+mn-cs"/>
                        </a:rPr>
                        <a:t>(vulva).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a:p>
                  </a:txBody>
                  <a:tcPr/>
                </a:tc>
                <a:tc>
                  <a:txBody>
                    <a:bodyPr/>
                    <a:lstStyle/>
                    <a:p>
                      <a:pPr rtl="1"/>
                      <a:r>
                        <a:rPr lang="en-US" sz="1600" b="1" dirty="0">
                          <a:effectLst>
                            <a:outerShdw blurRad="38100" dist="38100" dir="2700000" algn="tl">
                              <a:srgbClr val="000000">
                                <a:alpha val="43137"/>
                              </a:srgbClr>
                            </a:outerShdw>
                          </a:effectLst>
                          <a:latin typeface="+mj-lt"/>
                        </a:rPr>
                        <a:t>Division of perineum:</a:t>
                      </a:r>
                      <a:endParaRPr lang="ar-SA" sz="1600" b="1" dirty="0">
                        <a:effectLst>
                          <a:outerShdw blurRad="38100" dist="38100" dir="2700000" algn="tl">
                            <a:srgbClr val="000000">
                              <a:alpha val="43137"/>
                            </a:srgbClr>
                          </a:outerShdw>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2120052675"/>
                  </a:ext>
                </a:extLst>
              </a:tr>
              <a:tr h="1574862">
                <a:tc>
                  <a:txBody>
                    <a:bodyPr/>
                    <a:lstStyle/>
                    <a:p>
                      <a:pPr marL="342900" indent="-342900" algn="l" defTabSz="914400" rtl="0" eaLnBrk="1" fontAlgn="auto" latinLnBrk="0" hangingPunct="1">
                        <a:lnSpc>
                          <a:spcPct val="80000"/>
                        </a:lnSpc>
                        <a:spcBef>
                          <a:spcPct val="20000"/>
                        </a:spcBef>
                        <a:spcAft>
                          <a:spcPts val="0"/>
                        </a:spcAft>
                        <a:buFont typeface="Arial" charset="0"/>
                        <a:buNone/>
                        <a:defRPr/>
                      </a:pPr>
                      <a:r>
                        <a:rPr lang="en-US" sz="1400" b="1" u="none" kern="1200" dirty="0">
                          <a:solidFill>
                            <a:schemeClr val="accent1"/>
                          </a:solidFill>
                          <a:effectLst/>
                          <a:latin typeface="+mn-lt"/>
                          <a:ea typeface="+mn-ea"/>
                          <a:cs typeface="+mn-cs"/>
                        </a:rPr>
                        <a:t>Contents: </a:t>
                      </a:r>
                    </a:p>
                    <a:p>
                      <a:pPr marL="0" indent="0" eaLnBrk="1" fontAlgn="auto" hangingPunct="1">
                        <a:lnSpc>
                          <a:spcPct val="80000"/>
                        </a:lnSpc>
                        <a:spcBef>
                          <a:spcPct val="20000"/>
                        </a:spcBef>
                        <a:spcAft>
                          <a:spcPts val="0"/>
                        </a:spcAft>
                        <a:buFont typeface="Arial" pitchFamily="34" charset="0"/>
                        <a:buNone/>
                        <a:defRPr/>
                      </a:pPr>
                      <a:r>
                        <a:rPr lang="en-US" sz="1400" dirty="0">
                          <a:solidFill>
                            <a:schemeClr val="tx1"/>
                          </a:solidFill>
                          <a:effectLst/>
                          <a:latin typeface="+mn-lt"/>
                          <a:cs typeface="+mn-cs"/>
                        </a:rPr>
                        <a:t>- Dense fat. </a:t>
                      </a:r>
                    </a:p>
                    <a:p>
                      <a:pPr marL="0" indent="0" eaLnBrk="1" fontAlgn="auto" hangingPunct="1">
                        <a:lnSpc>
                          <a:spcPct val="80000"/>
                        </a:lnSpc>
                        <a:spcBef>
                          <a:spcPct val="20000"/>
                        </a:spcBef>
                        <a:spcAft>
                          <a:spcPts val="0"/>
                        </a:spcAft>
                        <a:buFont typeface="Arial" pitchFamily="34" charset="0"/>
                        <a:buNone/>
                        <a:defRPr/>
                      </a:pPr>
                      <a:r>
                        <a:rPr lang="en-US" sz="1400" b="1" dirty="0">
                          <a:solidFill>
                            <a:schemeClr val="tx1"/>
                          </a:solidFill>
                          <a:effectLst/>
                          <a:latin typeface="+mn-lt"/>
                          <a:cs typeface="+mn-cs"/>
                        </a:rPr>
                        <a:t>- Pudendal nerve </a:t>
                      </a:r>
                      <a:r>
                        <a:rPr lang="en-US" sz="1400" dirty="0">
                          <a:solidFill>
                            <a:schemeClr val="tx1"/>
                          </a:solidFill>
                          <a:effectLst/>
                          <a:latin typeface="+mn-lt"/>
                          <a:cs typeface="+mn-cs"/>
                        </a:rPr>
                        <a:t>&amp;  </a:t>
                      </a:r>
                      <a:r>
                        <a:rPr lang="en-US" sz="1400" b="1" dirty="0">
                          <a:solidFill>
                            <a:schemeClr val="tx1"/>
                          </a:solidFill>
                          <a:effectLst/>
                          <a:latin typeface="+mn-lt"/>
                          <a:cs typeface="+mn-cs"/>
                        </a:rPr>
                        <a:t>internal pudendal vessels</a:t>
                      </a:r>
                      <a:r>
                        <a:rPr lang="en-US" sz="1400" dirty="0">
                          <a:solidFill>
                            <a:schemeClr val="tx1"/>
                          </a:solidFill>
                          <a:effectLst/>
                          <a:latin typeface="+mn-lt"/>
                          <a:cs typeface="+mn-cs"/>
                        </a:rPr>
                        <a:t> within the </a:t>
                      </a:r>
                      <a:r>
                        <a:rPr lang="en-US" sz="1400" b="1" dirty="0">
                          <a:solidFill>
                            <a:schemeClr val="tx1"/>
                          </a:solidFill>
                          <a:effectLst/>
                          <a:latin typeface="+mn-lt"/>
                          <a:cs typeface="+mn-cs"/>
                        </a:rPr>
                        <a:t>pudendal canal.</a:t>
                      </a:r>
                    </a:p>
                    <a:p>
                      <a:pPr marL="0" indent="0" eaLnBrk="1" fontAlgn="auto" hangingPunct="1">
                        <a:lnSpc>
                          <a:spcPct val="80000"/>
                        </a:lnSpc>
                        <a:spcBef>
                          <a:spcPct val="20000"/>
                        </a:spcBef>
                        <a:spcAft>
                          <a:spcPts val="0"/>
                        </a:spcAft>
                        <a:buFont typeface="Arial" pitchFamily="34" charset="0"/>
                        <a:buNone/>
                        <a:defRPr/>
                      </a:pPr>
                      <a:r>
                        <a:rPr lang="en-US" sz="1400" b="1" dirty="0">
                          <a:solidFill>
                            <a:schemeClr val="tx1"/>
                          </a:solidFill>
                          <a:effectLst/>
                          <a:latin typeface="+mn-lt"/>
                          <a:cs typeface="+mn-cs"/>
                        </a:rPr>
                        <a:t>- Inferior rectal nerve </a:t>
                      </a:r>
                      <a:r>
                        <a:rPr lang="en-US" sz="1400" dirty="0">
                          <a:solidFill>
                            <a:schemeClr val="tx1"/>
                          </a:solidFill>
                          <a:effectLst/>
                          <a:latin typeface="+mn-lt"/>
                          <a:cs typeface="+mn-cs"/>
                        </a:rPr>
                        <a:t>&amp; </a:t>
                      </a:r>
                      <a:r>
                        <a:rPr lang="en-US" sz="1400" b="1" dirty="0">
                          <a:solidFill>
                            <a:schemeClr val="tx1"/>
                          </a:solidFill>
                          <a:effectLst/>
                          <a:latin typeface="+mn-lt"/>
                          <a:cs typeface="+mn-cs"/>
                        </a:rPr>
                        <a:t>vessels</a:t>
                      </a:r>
                      <a:r>
                        <a:rPr lang="en-US" sz="1400" dirty="0">
                          <a:solidFill>
                            <a:schemeClr val="tx1"/>
                          </a:solidFill>
                          <a:effectLst/>
                          <a:latin typeface="+mn-lt"/>
                          <a:cs typeface="+mn-cs"/>
                        </a:rPr>
                        <a:t> crossing the fossa to reach anal canal</a:t>
                      </a:r>
                      <a:r>
                        <a:rPr lang="en-US" sz="1400" dirty="0">
                          <a:effectLst>
                            <a:outerShdw blurRad="38100" dist="38100" dir="2700000" algn="tl">
                              <a:srgbClr val="000000">
                                <a:alpha val="43137"/>
                              </a:srgbClr>
                            </a:outerShdw>
                          </a:effectLst>
                          <a:latin typeface="+mn-lt"/>
                          <a:cs typeface="+mn-cs"/>
                        </a:rPr>
                        <a:t>.</a:t>
                      </a:r>
                    </a:p>
                    <a:p>
                      <a:pPr rtl="1"/>
                      <a:endParaRPr lang="ar-SA" sz="1400" b="1" dirty="0">
                        <a:effectLst>
                          <a:outerShdw blurRad="38100" dist="38100" dir="2700000" algn="tl">
                            <a:srgbClr val="000000">
                              <a:alpha val="43137"/>
                            </a:srgbClr>
                          </a:outerShdw>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342900" indent="-342900" eaLnBrk="1" fontAlgn="auto" hangingPunct="1">
                        <a:lnSpc>
                          <a:spcPct val="80000"/>
                        </a:lnSpc>
                        <a:spcBef>
                          <a:spcPct val="20000"/>
                        </a:spcBef>
                        <a:spcAft>
                          <a:spcPts val="0"/>
                        </a:spcAft>
                        <a:buFont typeface="Arial" charset="0"/>
                        <a:buNone/>
                        <a:defRPr/>
                      </a:pPr>
                      <a:r>
                        <a:rPr lang="en-US" sz="1400" b="1" u="none" kern="1200" dirty="0">
                          <a:solidFill>
                            <a:schemeClr val="accent1"/>
                          </a:solidFill>
                          <a:effectLst/>
                          <a:latin typeface="+mn-lt"/>
                          <a:ea typeface="+mn-ea"/>
                          <a:cs typeface="+mn-cs"/>
                        </a:rPr>
                        <a:t>Boundaries:</a:t>
                      </a:r>
                    </a:p>
                    <a:p>
                      <a:pPr marL="0" indent="0" eaLnBrk="1" fontAlgn="auto" hangingPunct="1">
                        <a:lnSpc>
                          <a:spcPct val="80000"/>
                        </a:lnSpc>
                        <a:spcBef>
                          <a:spcPct val="20000"/>
                        </a:spcBef>
                        <a:spcAft>
                          <a:spcPts val="0"/>
                        </a:spcAft>
                        <a:buFont typeface="Arial" pitchFamily="34" charset="0"/>
                        <a:buNone/>
                        <a:defRPr/>
                      </a:pPr>
                      <a:r>
                        <a:rPr lang="en-US" sz="1400" b="1" dirty="0">
                          <a:solidFill>
                            <a:schemeClr val="tx1"/>
                          </a:solidFill>
                          <a:effectLst/>
                          <a:latin typeface="+mn-lt"/>
                          <a:cs typeface="+mn-cs"/>
                        </a:rPr>
                        <a:t>-Base</a:t>
                      </a:r>
                      <a:r>
                        <a:rPr lang="en-US" sz="1400" b="1" dirty="0">
                          <a:solidFill>
                            <a:schemeClr val="hlink"/>
                          </a:solidFill>
                          <a:effectLst>
                            <a:outerShdw blurRad="38100" dist="38100" dir="2700000" algn="tl">
                              <a:srgbClr val="000000">
                                <a:alpha val="43137"/>
                              </a:srgbClr>
                            </a:outerShdw>
                          </a:effectLst>
                          <a:latin typeface="+mn-lt"/>
                          <a:cs typeface="+mn-cs"/>
                        </a:rPr>
                        <a:t>: </a:t>
                      </a:r>
                      <a:r>
                        <a:rPr lang="en-US" sz="1400" dirty="0">
                          <a:effectLst>
                            <a:outerShdw blurRad="38100" dist="38100" dir="2700000" algn="tl">
                              <a:srgbClr val="000000">
                                <a:alpha val="43137"/>
                              </a:srgbClr>
                            </a:outerShdw>
                          </a:effectLst>
                          <a:latin typeface="+mn-lt"/>
                          <a:cs typeface="+mn-cs"/>
                        </a:rPr>
                        <a:t>Skin of the perineum.</a:t>
                      </a:r>
                    </a:p>
                    <a:p>
                      <a:pPr marL="0" indent="0" eaLnBrk="1" fontAlgn="auto" hangingPunct="1">
                        <a:lnSpc>
                          <a:spcPct val="80000"/>
                        </a:lnSpc>
                        <a:spcBef>
                          <a:spcPct val="20000"/>
                        </a:spcBef>
                        <a:spcAft>
                          <a:spcPts val="0"/>
                        </a:spcAft>
                        <a:buFont typeface="Arial" pitchFamily="34" charset="0"/>
                        <a:buNone/>
                        <a:defRPr/>
                      </a:pPr>
                      <a:r>
                        <a:rPr lang="en-US" sz="1400" b="1" u="none" dirty="0">
                          <a:solidFill>
                            <a:schemeClr val="tx1"/>
                          </a:solidFill>
                          <a:effectLst/>
                          <a:latin typeface="+mn-lt"/>
                          <a:cs typeface="+mn-cs"/>
                        </a:rPr>
                        <a:t>-Medial wall: </a:t>
                      </a:r>
                      <a:r>
                        <a:rPr lang="en-US" sz="1400" dirty="0" err="1">
                          <a:effectLst>
                            <a:outerShdw blurRad="38100" dist="38100" dir="2700000" algn="tl">
                              <a:srgbClr val="000000">
                                <a:alpha val="43137"/>
                              </a:srgbClr>
                            </a:outerShdw>
                          </a:effectLst>
                          <a:latin typeface="+mn-lt"/>
                          <a:cs typeface="+mn-cs"/>
                        </a:rPr>
                        <a:t>Levator</a:t>
                      </a:r>
                      <a:r>
                        <a:rPr lang="en-US" sz="1400" dirty="0">
                          <a:effectLst>
                            <a:outerShdw blurRad="38100" dist="38100" dir="2700000" algn="tl">
                              <a:srgbClr val="000000">
                                <a:alpha val="43137"/>
                              </a:srgbClr>
                            </a:outerShdw>
                          </a:effectLst>
                          <a:latin typeface="+mn-lt"/>
                          <a:cs typeface="+mn-cs"/>
                        </a:rPr>
                        <a:t> </a:t>
                      </a:r>
                      <a:r>
                        <a:rPr lang="en-US" sz="1400" dirty="0" err="1">
                          <a:effectLst>
                            <a:outerShdw blurRad="38100" dist="38100" dir="2700000" algn="tl">
                              <a:srgbClr val="000000">
                                <a:alpha val="43137"/>
                              </a:srgbClr>
                            </a:outerShdw>
                          </a:effectLst>
                          <a:latin typeface="+mn-lt"/>
                          <a:cs typeface="+mn-cs"/>
                        </a:rPr>
                        <a:t>ani</a:t>
                      </a:r>
                      <a:r>
                        <a:rPr lang="en-US" sz="1400" dirty="0">
                          <a:effectLst>
                            <a:outerShdw blurRad="38100" dist="38100" dir="2700000" algn="tl">
                              <a:srgbClr val="000000">
                                <a:alpha val="43137"/>
                              </a:srgbClr>
                            </a:outerShdw>
                          </a:effectLst>
                          <a:latin typeface="+mn-lt"/>
                          <a:cs typeface="+mn-cs"/>
                        </a:rPr>
                        <a:t> &amp; anal canal.</a:t>
                      </a:r>
                    </a:p>
                    <a:p>
                      <a:pPr marL="0" indent="0" eaLnBrk="1" fontAlgn="auto" hangingPunct="1">
                        <a:lnSpc>
                          <a:spcPct val="80000"/>
                        </a:lnSpc>
                        <a:spcBef>
                          <a:spcPct val="20000"/>
                        </a:spcBef>
                        <a:spcAft>
                          <a:spcPts val="0"/>
                        </a:spcAft>
                        <a:buFont typeface="Arial" pitchFamily="34" charset="0"/>
                        <a:buNone/>
                        <a:defRPr/>
                      </a:pPr>
                      <a:r>
                        <a:rPr lang="en-US" sz="1400" b="1" dirty="0">
                          <a:solidFill>
                            <a:schemeClr val="tx1"/>
                          </a:solidFill>
                          <a:effectLst/>
                          <a:latin typeface="+mn-lt"/>
                          <a:cs typeface="+mn-cs"/>
                        </a:rPr>
                        <a:t>-Lateral wall: </a:t>
                      </a:r>
                      <a:r>
                        <a:rPr lang="en-US" sz="1400" dirty="0">
                          <a:effectLst>
                            <a:outerShdw blurRad="38100" dist="38100" dir="2700000" algn="tl">
                              <a:srgbClr val="000000">
                                <a:alpha val="43137"/>
                              </a:srgbClr>
                            </a:outerShdw>
                          </a:effectLst>
                          <a:latin typeface="+mn-lt"/>
                          <a:cs typeface="+mn-cs"/>
                        </a:rPr>
                        <a:t>Obturator internus, covered with fascia.</a:t>
                      </a:r>
                    </a:p>
                    <a:p>
                      <a:pPr rtl="1"/>
                      <a:endParaRPr lang="ar-SA" sz="1400" b="1" dirty="0">
                        <a:effectLst>
                          <a:outerShdw blurRad="38100" dist="38100" dir="2700000" algn="tl">
                            <a:srgbClr val="000000">
                              <a:alpha val="43137"/>
                            </a:srgbClr>
                          </a:outerShdw>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a:p>
                  </a:txBody>
                  <a:tcPr/>
                </a:tc>
                <a:tc>
                  <a:txBody>
                    <a:bodyPr/>
                    <a:lstStyle/>
                    <a:p>
                      <a:pPr rtl="1"/>
                      <a:r>
                        <a:rPr lang="en-US" altLang="en-US" sz="1600" b="1" i="1" dirty="0">
                          <a:effectLst>
                            <a:outerShdw blurRad="38100" dist="38100" dir="2700000" algn="tl">
                              <a:srgbClr val="000000">
                                <a:alpha val="43137"/>
                              </a:srgbClr>
                            </a:outerShdw>
                          </a:effectLst>
                          <a:latin typeface="+mj-lt"/>
                        </a:rPr>
                        <a:t>Ischiorectal fossa:</a:t>
                      </a:r>
                      <a:endParaRPr lang="ar-SA" sz="1600" b="1" dirty="0">
                        <a:effectLst>
                          <a:outerShdw blurRad="38100" dist="38100" dir="2700000" algn="tl">
                            <a:srgbClr val="000000">
                              <a:alpha val="43137"/>
                            </a:srgbClr>
                          </a:outerShdw>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184518722"/>
                  </a:ext>
                </a:extLst>
              </a:tr>
            </a:tbl>
          </a:graphicData>
        </a:graphic>
      </p:graphicFrame>
    </p:spTree>
    <p:extLst>
      <p:ext uri="{BB962C8B-B14F-4D97-AF65-F5344CB8AC3E}">
        <p14:creationId xmlns:p14="http://schemas.microsoft.com/office/powerpoint/2010/main" val="3351190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F698BBAF-712A-44CC-AC94-305F2A7842E4}"/>
              </a:ext>
            </a:extLst>
          </p:cNvPr>
          <p:cNvGraphicFramePr>
            <a:graphicFrameLocks noGrp="1"/>
          </p:cNvGraphicFramePr>
          <p:nvPr>
            <p:extLst>
              <p:ext uri="{D42A27DB-BD31-4B8C-83A1-F6EECF244321}">
                <p14:modId xmlns:p14="http://schemas.microsoft.com/office/powerpoint/2010/main" val="50311872"/>
              </p:ext>
            </p:extLst>
          </p:nvPr>
        </p:nvGraphicFramePr>
        <p:xfrm>
          <a:off x="37034" y="216308"/>
          <a:ext cx="12115636" cy="6324600"/>
        </p:xfrm>
        <a:graphic>
          <a:graphicData uri="http://schemas.openxmlformats.org/drawingml/2006/table">
            <a:tbl>
              <a:tblPr rtl="1" firstRow="1" bandRow="1">
                <a:tableStyleId>{5940675A-B579-460E-94D1-54222C63F5DA}</a:tableStyleId>
              </a:tblPr>
              <a:tblGrid>
                <a:gridCol w="1741714">
                  <a:extLst>
                    <a:ext uri="{9D8B030D-6E8A-4147-A177-3AD203B41FA5}">
                      <a16:colId xmlns:a16="http://schemas.microsoft.com/office/drawing/2014/main" xmlns="" val="2527508600"/>
                    </a:ext>
                  </a:extLst>
                </a:gridCol>
                <a:gridCol w="1741714">
                  <a:extLst>
                    <a:ext uri="{9D8B030D-6E8A-4147-A177-3AD203B41FA5}">
                      <a16:colId xmlns:a16="http://schemas.microsoft.com/office/drawing/2014/main" xmlns="" val="654666379"/>
                    </a:ext>
                  </a:extLst>
                </a:gridCol>
                <a:gridCol w="1741714">
                  <a:extLst>
                    <a:ext uri="{9D8B030D-6E8A-4147-A177-3AD203B41FA5}">
                      <a16:colId xmlns:a16="http://schemas.microsoft.com/office/drawing/2014/main" xmlns="" val="3927851177"/>
                    </a:ext>
                  </a:extLst>
                </a:gridCol>
                <a:gridCol w="1665352">
                  <a:extLst>
                    <a:ext uri="{9D8B030D-6E8A-4147-A177-3AD203B41FA5}">
                      <a16:colId xmlns:a16="http://schemas.microsoft.com/office/drawing/2014/main" xmlns="" val="1310942758"/>
                    </a:ext>
                  </a:extLst>
                </a:gridCol>
                <a:gridCol w="1741714">
                  <a:extLst>
                    <a:ext uri="{9D8B030D-6E8A-4147-A177-3AD203B41FA5}">
                      <a16:colId xmlns:a16="http://schemas.microsoft.com/office/drawing/2014/main" xmlns="" val="764349942"/>
                    </a:ext>
                  </a:extLst>
                </a:gridCol>
                <a:gridCol w="1741714">
                  <a:extLst>
                    <a:ext uri="{9D8B030D-6E8A-4147-A177-3AD203B41FA5}">
                      <a16:colId xmlns:a16="http://schemas.microsoft.com/office/drawing/2014/main" xmlns="" val="3668908162"/>
                    </a:ext>
                  </a:extLst>
                </a:gridCol>
                <a:gridCol w="1741714">
                  <a:extLst>
                    <a:ext uri="{9D8B030D-6E8A-4147-A177-3AD203B41FA5}">
                      <a16:colId xmlns:a16="http://schemas.microsoft.com/office/drawing/2014/main" xmlns="" val="4108917916"/>
                    </a:ext>
                  </a:extLst>
                </a:gridCol>
              </a:tblGrid>
              <a:tr h="54684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600" b="1" i="1" dirty="0">
                          <a:solidFill>
                            <a:schemeClr val="bg1"/>
                          </a:solidFill>
                          <a:effectLst/>
                          <a:latin typeface="+mn-lt"/>
                          <a:cs typeface="+mn-cs"/>
                        </a:rPr>
                        <a:t>Pudendal Canal:</a:t>
                      </a:r>
                    </a:p>
                  </a:txBody>
                  <a:tcPr anchor="ctr">
                    <a:solidFill>
                      <a:schemeClr val="bg2">
                        <a:lumMod val="50000"/>
                      </a:schemeClr>
                    </a:solidFill>
                  </a:tcPr>
                </a:tc>
                <a:tc>
                  <a:txBody>
                    <a:bodyPr/>
                    <a:lstStyle/>
                    <a:p>
                      <a:pPr algn="ctr" rtl="1"/>
                      <a:r>
                        <a:rPr lang="en-US" sz="1600" b="1" i="1" dirty="0">
                          <a:solidFill>
                            <a:schemeClr val="bg1"/>
                          </a:solidFill>
                          <a:effectLst/>
                        </a:rPr>
                        <a:t>Anal Canal</a:t>
                      </a:r>
                      <a:endParaRPr lang="ar-SA" sz="1600" b="1" i="1" dirty="0">
                        <a:solidFill>
                          <a:schemeClr val="bg1"/>
                        </a:solidFill>
                        <a:effectLst/>
                      </a:endParaRPr>
                    </a:p>
                  </a:txBody>
                  <a:tcPr anchor="ctr">
                    <a:solidFill>
                      <a:schemeClr val="bg2">
                        <a:lumMod val="50000"/>
                      </a:schemeClr>
                    </a:solidFill>
                  </a:tcPr>
                </a:tc>
                <a:tc>
                  <a:txBody>
                    <a:bodyPr/>
                    <a:lstStyle/>
                    <a:p>
                      <a:pPr algn="ctr" rtl="1"/>
                      <a:r>
                        <a:rPr lang="en-US" sz="1600" b="1" i="1" kern="1200" dirty="0">
                          <a:solidFill>
                            <a:schemeClr val="bg1"/>
                          </a:solidFill>
                          <a:effectLst/>
                          <a:latin typeface="+mn-lt"/>
                          <a:ea typeface="+mn-ea"/>
                          <a:cs typeface="+mn-cs"/>
                        </a:rPr>
                        <a:t>Vagina</a:t>
                      </a:r>
                      <a:endParaRPr lang="ar-SA" sz="1600" b="1" i="1" dirty="0">
                        <a:solidFill>
                          <a:schemeClr val="bg1"/>
                        </a:solidFill>
                        <a:effectLst/>
                      </a:endParaRPr>
                    </a:p>
                  </a:txBody>
                  <a:tcPr anchor="ctr">
                    <a:solidFill>
                      <a:schemeClr val="bg2">
                        <a:lumMod val="5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600" b="1" i="1" dirty="0">
                          <a:solidFill>
                            <a:schemeClr val="bg1"/>
                          </a:solidFill>
                          <a:effectLst/>
                        </a:rPr>
                        <a:t>Perineal Pouches</a:t>
                      </a:r>
                    </a:p>
                  </a:txBody>
                  <a:tcPr anchor="ctr">
                    <a:solidFill>
                      <a:schemeClr val="bg2">
                        <a:lumMod val="50000"/>
                      </a:schemeClr>
                    </a:solidFill>
                  </a:tcPr>
                </a:tc>
                <a:tc>
                  <a:txBody>
                    <a:bodyPr/>
                    <a:lstStyle/>
                    <a:p>
                      <a:pPr algn="ctr" rtl="1"/>
                      <a:r>
                        <a:rPr lang="en-US" sz="1600" b="1" i="1" dirty="0">
                          <a:solidFill>
                            <a:schemeClr val="bg1"/>
                          </a:solidFill>
                          <a:effectLst/>
                        </a:rPr>
                        <a:t>Perineal Fascia</a:t>
                      </a:r>
                      <a:endParaRPr lang="ar-SA" sz="1600" b="1" i="1" dirty="0">
                        <a:solidFill>
                          <a:schemeClr val="bg1"/>
                        </a:solidFill>
                        <a:effectLst/>
                      </a:endParaRPr>
                    </a:p>
                  </a:txBody>
                  <a:tcPr anchor="ctr">
                    <a:solidFill>
                      <a:schemeClr val="bg2">
                        <a:lumMod val="50000"/>
                      </a:schemeClr>
                    </a:solidFill>
                  </a:tcPr>
                </a:tc>
                <a:tc>
                  <a:txBody>
                    <a:bodyPr/>
                    <a:lstStyle/>
                    <a:p>
                      <a:pPr algn="ctr" rtl="1"/>
                      <a:r>
                        <a:rPr lang="en-US" sz="1600" b="1" i="1" dirty="0">
                          <a:solidFill>
                            <a:schemeClr val="bg1"/>
                          </a:solidFill>
                          <a:effectLst/>
                        </a:rPr>
                        <a:t>Female External Genitalia (Vulva)</a:t>
                      </a:r>
                      <a:endParaRPr lang="ar-SA" sz="1600" b="1" i="1" dirty="0">
                        <a:solidFill>
                          <a:schemeClr val="bg1"/>
                        </a:solidFill>
                        <a:effectLst/>
                      </a:endParaRPr>
                    </a:p>
                  </a:txBody>
                  <a:tcPr anchor="ctr">
                    <a:solidFill>
                      <a:schemeClr val="bg2">
                        <a:lumMod val="50000"/>
                      </a:schemeClr>
                    </a:solidFill>
                  </a:tcPr>
                </a:tc>
                <a:tc>
                  <a:txBody>
                    <a:bodyPr/>
                    <a:lstStyle/>
                    <a:p>
                      <a:pPr algn="ctr" rtl="1"/>
                      <a:r>
                        <a:rPr lang="en-US" sz="1600" b="1" i="1" dirty="0">
                          <a:solidFill>
                            <a:schemeClr val="bg1"/>
                          </a:solidFill>
                          <a:effectLst/>
                        </a:rPr>
                        <a:t>Urogenital  Diaphragm</a:t>
                      </a:r>
                      <a:endParaRPr lang="ar-SA" sz="1600" b="1" i="1" dirty="0">
                        <a:solidFill>
                          <a:schemeClr val="bg1"/>
                        </a:solidFill>
                        <a:effectLst/>
                      </a:endParaRPr>
                    </a:p>
                  </a:txBody>
                  <a:tcPr anchor="ctr">
                    <a:solidFill>
                      <a:schemeClr val="bg2">
                        <a:lumMod val="50000"/>
                      </a:schemeClr>
                    </a:solidFill>
                  </a:tcPr>
                </a:tc>
                <a:extLst>
                  <a:ext uri="{0D108BD9-81ED-4DB2-BD59-A6C34878D82A}">
                    <a16:rowId xmlns:a16="http://schemas.microsoft.com/office/drawing/2014/main" xmlns="" val="1550533994"/>
                  </a:ext>
                </a:extLst>
              </a:tr>
              <a:tr h="3075964">
                <a:tc>
                  <a:txBody>
                    <a:bodyPr/>
                    <a:lstStyle/>
                    <a:p>
                      <a:pPr marL="0" indent="0" eaLnBrk="1" hangingPunct="1">
                        <a:spcBef>
                          <a:spcPct val="20000"/>
                        </a:spcBef>
                        <a:buFont typeface="Arial" charset="0"/>
                        <a:buNone/>
                        <a:defRPr/>
                      </a:pPr>
                      <a:r>
                        <a:rPr lang="en-US" sz="1400" b="0" i="0" u="none" dirty="0">
                          <a:solidFill>
                            <a:schemeClr val="tx1"/>
                          </a:solidFill>
                          <a:effectLst/>
                          <a:latin typeface="+mn-lt"/>
                          <a:cs typeface="+mn-cs"/>
                        </a:rPr>
                        <a:t>-A fascial canal formed by obturator fascia, located on the lateral wall of the </a:t>
                      </a:r>
                      <a:r>
                        <a:rPr lang="en-US" sz="1400" b="0" i="0" u="none" dirty="0" err="1">
                          <a:solidFill>
                            <a:schemeClr val="tx1"/>
                          </a:solidFill>
                          <a:effectLst/>
                          <a:latin typeface="+mn-lt"/>
                          <a:cs typeface="+mn-cs"/>
                        </a:rPr>
                        <a:t>ischiorectal</a:t>
                      </a:r>
                      <a:r>
                        <a:rPr lang="en-US" sz="1400" b="0" i="0" u="none" dirty="0">
                          <a:solidFill>
                            <a:schemeClr val="tx1"/>
                          </a:solidFill>
                          <a:effectLst/>
                          <a:latin typeface="+mn-lt"/>
                          <a:cs typeface="+mn-cs"/>
                        </a:rPr>
                        <a:t> fossa</a:t>
                      </a:r>
                    </a:p>
                    <a:p>
                      <a:pPr marL="342900" indent="-342900" eaLnBrk="1" hangingPunct="1">
                        <a:spcBef>
                          <a:spcPct val="20000"/>
                        </a:spcBef>
                        <a:defRPr/>
                      </a:pPr>
                      <a:r>
                        <a:rPr lang="en-US" sz="1400" b="1" i="0" u="none" dirty="0">
                          <a:solidFill>
                            <a:schemeClr val="tx1"/>
                          </a:solidFill>
                          <a:effectLst/>
                          <a:latin typeface="+mn-lt"/>
                          <a:cs typeface="+mn-cs"/>
                        </a:rPr>
                        <a:t>Contents</a:t>
                      </a:r>
                      <a:r>
                        <a:rPr lang="en-US" sz="1400" b="0" i="0" u="none" dirty="0">
                          <a:solidFill>
                            <a:schemeClr val="tx1"/>
                          </a:solidFill>
                          <a:effectLst/>
                          <a:latin typeface="+mn-lt"/>
                          <a:cs typeface="+mn-cs"/>
                        </a:rPr>
                        <a:t>:</a:t>
                      </a:r>
                    </a:p>
                    <a:p>
                      <a:pPr marL="0" indent="0" eaLnBrk="1" hangingPunct="1">
                        <a:spcBef>
                          <a:spcPct val="20000"/>
                        </a:spcBef>
                        <a:buFont typeface="Arial" charset="0"/>
                        <a:buNone/>
                        <a:defRPr/>
                      </a:pPr>
                      <a:r>
                        <a:rPr lang="en-US" sz="1400" b="0" i="0" u="none" dirty="0">
                          <a:solidFill>
                            <a:schemeClr val="tx1"/>
                          </a:solidFill>
                          <a:effectLst/>
                          <a:latin typeface="+mn-lt"/>
                          <a:cs typeface="+mn-cs"/>
                        </a:rPr>
                        <a:t>1-Pudendal nerve.</a:t>
                      </a:r>
                    </a:p>
                    <a:p>
                      <a:pPr marL="0" indent="0" eaLnBrk="1" hangingPunct="1">
                        <a:spcBef>
                          <a:spcPct val="20000"/>
                        </a:spcBef>
                        <a:buFont typeface="Arial" charset="0"/>
                        <a:buNone/>
                        <a:defRPr/>
                      </a:pPr>
                      <a:r>
                        <a:rPr lang="en-US" sz="1400" b="0" i="0" u="none" dirty="0">
                          <a:solidFill>
                            <a:schemeClr val="tx1"/>
                          </a:solidFill>
                          <a:effectLst/>
                          <a:latin typeface="+mn-lt"/>
                          <a:cs typeface="+mn-cs"/>
                        </a:rPr>
                        <a:t>2-Internal pudendal vessels. </a:t>
                      </a:r>
                    </a:p>
                    <a:p>
                      <a:pPr rtl="1"/>
                      <a:endParaRPr lang="ar-SA" sz="1400" dirty="0"/>
                    </a:p>
                  </a:txBody>
                  <a:tcPr/>
                </a:tc>
                <a:tc>
                  <a:txBody>
                    <a:bodyPr/>
                    <a:lstStyle/>
                    <a:p>
                      <a:pPr marL="0" indent="0" fontAlgn="auto">
                        <a:spcBef>
                          <a:spcPct val="50000"/>
                        </a:spcBef>
                        <a:spcAft>
                          <a:spcPts val="0"/>
                        </a:spcAft>
                        <a:buFont typeface="Arial" pitchFamily="34" charset="0"/>
                        <a:buNone/>
                        <a:defRPr/>
                      </a:pPr>
                      <a:r>
                        <a:rPr lang="en-US" sz="1400" dirty="0">
                          <a:latin typeface="+mn-lt"/>
                          <a:cs typeface="+mn-cs"/>
                        </a:rPr>
                        <a:t>- </a:t>
                      </a:r>
                      <a:r>
                        <a:rPr lang="en-US" sz="1400" b="0" u="none" dirty="0">
                          <a:solidFill>
                            <a:schemeClr val="tx1"/>
                          </a:solidFill>
                          <a:effectLst/>
                          <a:latin typeface="+mn-lt"/>
                          <a:cs typeface="+mn-cs"/>
                        </a:rPr>
                        <a:t>1.5 in. long, descending from the rectal ampulla to the anus. </a:t>
                      </a:r>
                    </a:p>
                    <a:p>
                      <a:pPr marL="342900" indent="-342900" eaLnBrk="1" hangingPunct="1">
                        <a:lnSpc>
                          <a:spcPct val="90000"/>
                        </a:lnSpc>
                        <a:spcBef>
                          <a:spcPct val="20000"/>
                        </a:spcBef>
                        <a:defRPr/>
                      </a:pPr>
                      <a:r>
                        <a:rPr lang="en-US" sz="1400" b="1" i="0" u="none" dirty="0">
                          <a:solidFill>
                            <a:schemeClr val="tx2"/>
                          </a:solidFill>
                          <a:effectLst/>
                          <a:latin typeface="+mn-lt"/>
                          <a:cs typeface="Arial" charset="0"/>
                        </a:rPr>
                        <a:t>Relations</a:t>
                      </a:r>
                      <a:r>
                        <a:rPr lang="en-US" sz="1400" b="0" u="none" dirty="0">
                          <a:solidFill>
                            <a:schemeClr val="tx1"/>
                          </a:solidFill>
                          <a:effectLst/>
                          <a:latin typeface="+mn-lt"/>
                          <a:cs typeface="Arial" charset="0"/>
                        </a:rPr>
                        <a:t> (In female):</a:t>
                      </a:r>
                    </a:p>
                    <a:p>
                      <a:pPr marL="0" indent="0" eaLnBrk="1" hangingPunct="1">
                        <a:lnSpc>
                          <a:spcPct val="90000"/>
                        </a:lnSpc>
                        <a:spcBef>
                          <a:spcPct val="20000"/>
                        </a:spcBef>
                        <a:buFont typeface="Arial" charset="0"/>
                        <a:buNone/>
                        <a:defRPr/>
                      </a:pPr>
                      <a:r>
                        <a:rPr lang="en-US" sz="1400" b="1" u="none" dirty="0">
                          <a:solidFill>
                            <a:schemeClr val="tx1"/>
                          </a:solidFill>
                          <a:effectLst/>
                          <a:latin typeface="+mn-lt"/>
                          <a:cs typeface="Arial" charset="0"/>
                        </a:rPr>
                        <a:t>Anteriorly:  </a:t>
                      </a:r>
                    </a:p>
                    <a:p>
                      <a:pPr marL="0" indent="0" eaLnBrk="1" hangingPunct="1">
                        <a:lnSpc>
                          <a:spcPct val="90000"/>
                        </a:lnSpc>
                        <a:spcBef>
                          <a:spcPct val="20000"/>
                        </a:spcBef>
                        <a:buFont typeface="Arial" charset="0"/>
                        <a:buNone/>
                        <a:defRPr/>
                      </a:pPr>
                      <a:r>
                        <a:rPr lang="en-US" sz="1400" b="0" u="none" dirty="0">
                          <a:solidFill>
                            <a:schemeClr val="tx1"/>
                          </a:solidFill>
                          <a:effectLst/>
                          <a:latin typeface="+mn-lt"/>
                          <a:cs typeface="Arial" charset="0"/>
                        </a:rPr>
                        <a:t>Perineal body, urogenital diaphragm, and lower part of vagina</a:t>
                      </a:r>
                    </a:p>
                    <a:p>
                      <a:pPr marL="0" indent="0" eaLnBrk="1" hangingPunct="1">
                        <a:lnSpc>
                          <a:spcPct val="90000"/>
                        </a:lnSpc>
                        <a:spcBef>
                          <a:spcPct val="20000"/>
                        </a:spcBef>
                        <a:buFont typeface="Arial" charset="0"/>
                        <a:buNone/>
                        <a:defRPr/>
                      </a:pPr>
                      <a:r>
                        <a:rPr lang="en-US" sz="1400" b="1" u="none" dirty="0">
                          <a:solidFill>
                            <a:schemeClr val="tx1"/>
                          </a:solidFill>
                          <a:effectLst/>
                          <a:latin typeface="+mn-lt"/>
                          <a:cs typeface="Arial" charset="0"/>
                        </a:rPr>
                        <a:t>Posteriorly</a:t>
                      </a:r>
                      <a:r>
                        <a:rPr lang="en-US" sz="1400" b="0" u="none" dirty="0">
                          <a:solidFill>
                            <a:schemeClr val="tx1"/>
                          </a:solidFill>
                          <a:effectLst/>
                          <a:latin typeface="+mn-lt"/>
                          <a:cs typeface="Arial" charset="0"/>
                        </a:rPr>
                        <a:t>: Anococcygeal body. </a:t>
                      </a:r>
                    </a:p>
                    <a:p>
                      <a:pPr marL="0" indent="0" eaLnBrk="1" hangingPunct="1">
                        <a:lnSpc>
                          <a:spcPct val="90000"/>
                        </a:lnSpc>
                        <a:spcBef>
                          <a:spcPct val="20000"/>
                        </a:spcBef>
                        <a:buFont typeface="Arial" charset="0"/>
                        <a:buNone/>
                        <a:defRPr/>
                      </a:pPr>
                      <a:r>
                        <a:rPr lang="en-US" sz="1400" b="1" u="none" dirty="0">
                          <a:solidFill>
                            <a:schemeClr val="tx1"/>
                          </a:solidFill>
                          <a:effectLst/>
                          <a:latin typeface="+mn-lt"/>
                          <a:cs typeface="Arial" charset="0"/>
                        </a:rPr>
                        <a:t>Laterally</a:t>
                      </a:r>
                      <a:r>
                        <a:rPr lang="en-US" sz="1400" b="0" u="none" dirty="0">
                          <a:solidFill>
                            <a:schemeClr val="tx1"/>
                          </a:solidFill>
                          <a:effectLst/>
                          <a:latin typeface="+mn-lt"/>
                          <a:cs typeface="Arial" charset="0"/>
                        </a:rPr>
                        <a:t>: </a:t>
                      </a:r>
                      <a:r>
                        <a:rPr lang="en-US" sz="1400" b="0" u="none" dirty="0" err="1">
                          <a:solidFill>
                            <a:schemeClr val="tx1"/>
                          </a:solidFill>
                          <a:effectLst/>
                          <a:latin typeface="+mn-lt"/>
                          <a:cs typeface="Arial" charset="0"/>
                        </a:rPr>
                        <a:t>Ischiorectal</a:t>
                      </a:r>
                      <a:r>
                        <a:rPr lang="en-US" sz="1400" b="0" u="none" dirty="0">
                          <a:solidFill>
                            <a:schemeClr val="tx1"/>
                          </a:solidFill>
                          <a:effectLst/>
                          <a:latin typeface="+mn-lt"/>
                          <a:cs typeface="Arial" charset="0"/>
                        </a:rPr>
                        <a:t> fossae.</a:t>
                      </a:r>
                    </a:p>
                    <a:p>
                      <a:pPr marL="342900" indent="-342900" eaLnBrk="1" hangingPunct="1">
                        <a:lnSpc>
                          <a:spcPct val="90000"/>
                        </a:lnSpc>
                        <a:spcBef>
                          <a:spcPct val="20000"/>
                        </a:spcBef>
                        <a:defRPr/>
                      </a:pPr>
                      <a:r>
                        <a:rPr lang="en-US" sz="1400" b="1" i="1" u="none" dirty="0">
                          <a:solidFill>
                            <a:schemeClr val="tx1"/>
                          </a:solidFill>
                          <a:effectLst/>
                          <a:latin typeface="+mn-lt"/>
                        </a:rPr>
                        <a:t>Division</a:t>
                      </a:r>
                      <a:r>
                        <a:rPr lang="en-US" sz="1400" b="0" u="none" dirty="0">
                          <a:solidFill>
                            <a:schemeClr val="tx1"/>
                          </a:solidFill>
                          <a:effectLst/>
                          <a:latin typeface="+mn-lt"/>
                        </a:rPr>
                        <a:t>:</a:t>
                      </a:r>
                      <a:r>
                        <a:rPr lang="en-US" sz="1400" b="0" u="none" dirty="0">
                          <a:solidFill>
                            <a:schemeClr val="tx1"/>
                          </a:solidFill>
                          <a:effectLst/>
                          <a:latin typeface="+mn-lt"/>
                          <a:cs typeface="Arial" charset="0"/>
                        </a:rPr>
                        <a:t> </a:t>
                      </a:r>
                    </a:p>
                    <a:p>
                      <a:pPr marL="342900" indent="-342900" eaLnBrk="1" hangingPunct="1">
                        <a:lnSpc>
                          <a:spcPct val="90000"/>
                        </a:lnSpc>
                        <a:spcBef>
                          <a:spcPct val="20000"/>
                        </a:spcBef>
                        <a:defRPr/>
                      </a:pPr>
                      <a:r>
                        <a:rPr lang="en-US" sz="1400" b="0" u="sng" dirty="0">
                          <a:solidFill>
                            <a:schemeClr val="tx1"/>
                          </a:solidFill>
                          <a:effectLst/>
                          <a:latin typeface="+mn-lt"/>
                          <a:cs typeface="Arial" charset="0"/>
                        </a:rPr>
                        <a:t>Upper half: </a:t>
                      </a:r>
                      <a:r>
                        <a:rPr lang="en-US" sz="1400" b="0" u="none" dirty="0">
                          <a:solidFill>
                            <a:schemeClr val="tx1"/>
                          </a:solidFill>
                          <a:effectLst/>
                          <a:latin typeface="+mn-lt"/>
                          <a:cs typeface="Arial" charset="0"/>
                        </a:rPr>
                        <a:t>derived from hindgut (endoderm)</a:t>
                      </a:r>
                    </a:p>
                    <a:p>
                      <a:pPr marL="342900" indent="-342900" eaLnBrk="1" hangingPunct="1">
                        <a:lnSpc>
                          <a:spcPct val="90000"/>
                        </a:lnSpc>
                        <a:spcBef>
                          <a:spcPct val="20000"/>
                        </a:spcBef>
                        <a:defRPr/>
                      </a:pPr>
                      <a:r>
                        <a:rPr lang="en-US" sz="1400" b="0" u="sng" dirty="0">
                          <a:solidFill>
                            <a:schemeClr val="tx1"/>
                          </a:solidFill>
                          <a:effectLst/>
                          <a:latin typeface="+mn-lt"/>
                          <a:cs typeface="Arial" charset="0"/>
                        </a:rPr>
                        <a:t>Lower half: </a:t>
                      </a:r>
                      <a:r>
                        <a:rPr lang="en-US" sz="1400" b="0" u="none" dirty="0">
                          <a:solidFill>
                            <a:schemeClr val="tx1"/>
                          </a:solidFill>
                          <a:effectLst/>
                          <a:latin typeface="+mn-lt"/>
                          <a:cs typeface="Arial" charset="0"/>
                        </a:rPr>
                        <a:t>derived from the </a:t>
                      </a:r>
                      <a:r>
                        <a:rPr lang="en-US" sz="1400" b="0" u="none" dirty="0" err="1">
                          <a:solidFill>
                            <a:schemeClr val="tx1"/>
                          </a:solidFill>
                          <a:effectLst/>
                          <a:latin typeface="+mn-lt"/>
                          <a:cs typeface="Arial" charset="0"/>
                        </a:rPr>
                        <a:t>proctodeum</a:t>
                      </a:r>
                      <a:r>
                        <a:rPr lang="en-US" sz="1400" b="0" u="none" dirty="0">
                          <a:solidFill>
                            <a:schemeClr val="tx1"/>
                          </a:solidFill>
                          <a:effectLst/>
                          <a:latin typeface="+mn-lt"/>
                          <a:cs typeface="Arial" charset="0"/>
                        </a:rPr>
                        <a:t> (ectoderm)</a:t>
                      </a:r>
                    </a:p>
                    <a:p>
                      <a:pPr marL="0" indent="0" eaLnBrk="1" hangingPunct="1">
                        <a:lnSpc>
                          <a:spcPct val="90000"/>
                        </a:lnSpc>
                        <a:spcBef>
                          <a:spcPct val="20000"/>
                        </a:spcBef>
                        <a:buFont typeface="Wingdings" pitchFamily="2" charset="2"/>
                        <a:buNone/>
                        <a:defRPr/>
                      </a:pPr>
                      <a:r>
                        <a:rPr lang="en-US" sz="1400" b="0" u="none" dirty="0">
                          <a:solidFill>
                            <a:schemeClr val="tx1"/>
                          </a:solidFill>
                          <a:effectLst/>
                          <a:latin typeface="+mn-lt"/>
                          <a:cs typeface="Arial" charset="0"/>
                        </a:rPr>
                        <a:t>*The two parts have </a:t>
                      </a:r>
                      <a:r>
                        <a:rPr lang="en-US" sz="1400" b="0" u="sng" dirty="0">
                          <a:solidFill>
                            <a:schemeClr val="tx1"/>
                          </a:solidFill>
                          <a:effectLst/>
                          <a:latin typeface="+mn-lt"/>
                          <a:cs typeface="Arial" charset="0"/>
                        </a:rPr>
                        <a:t>different</a:t>
                      </a:r>
                      <a:r>
                        <a:rPr lang="en-US" sz="1400" b="0" u="none" dirty="0">
                          <a:solidFill>
                            <a:schemeClr val="tx1"/>
                          </a:solidFill>
                          <a:effectLst/>
                          <a:latin typeface="+mn-lt"/>
                          <a:cs typeface="Arial" charset="0"/>
                        </a:rPr>
                        <a:t> blood supply, nerve supply and lymphatic drainage.</a:t>
                      </a:r>
                    </a:p>
                  </a:txBody>
                  <a:tcPr/>
                </a:tc>
                <a:tc>
                  <a:txBody>
                    <a:bodyPr/>
                    <a:lstStyle/>
                    <a:p>
                      <a:pPr marL="0" indent="0">
                        <a:spcBef>
                          <a:spcPct val="20000"/>
                        </a:spcBef>
                        <a:buFont typeface="Arial" charset="0"/>
                        <a:buNone/>
                        <a:defRPr/>
                      </a:pPr>
                      <a:r>
                        <a:rPr lang="en-US" sz="1400" b="0" i="0" u="none" dirty="0">
                          <a:solidFill>
                            <a:schemeClr val="tx1"/>
                          </a:solidFill>
                          <a:effectLst/>
                          <a:latin typeface="+mn-lt"/>
                          <a:cs typeface="+mn-cs"/>
                        </a:rPr>
                        <a:t>-muscular canal that leads from the uterus to the external orifice of the genital canal.</a:t>
                      </a:r>
                    </a:p>
                    <a:p>
                      <a:pPr marL="0" indent="0">
                        <a:spcBef>
                          <a:spcPct val="20000"/>
                        </a:spcBef>
                        <a:buFont typeface="Arial" charset="0"/>
                        <a:buNone/>
                        <a:defRPr/>
                      </a:pPr>
                      <a:r>
                        <a:rPr lang="en-US" sz="1400" b="0" i="0" u="none" dirty="0">
                          <a:solidFill>
                            <a:schemeClr val="tx1"/>
                          </a:solidFill>
                          <a:effectLst/>
                          <a:latin typeface="+mn-lt"/>
                          <a:cs typeface="+mn-cs"/>
                        </a:rPr>
                        <a:t>- 3 in. (8 cm) long.</a:t>
                      </a:r>
                    </a:p>
                    <a:p>
                      <a:pPr marL="0" indent="0">
                        <a:spcBef>
                          <a:spcPct val="20000"/>
                        </a:spcBef>
                        <a:buFont typeface="Arial" charset="0"/>
                        <a:buNone/>
                        <a:defRPr/>
                      </a:pPr>
                      <a:r>
                        <a:rPr lang="en-US" sz="1400" b="0" i="0" u="none" dirty="0">
                          <a:solidFill>
                            <a:schemeClr val="tx1"/>
                          </a:solidFill>
                          <a:effectLst/>
                          <a:latin typeface="+mn-lt"/>
                          <a:cs typeface="+mn-cs"/>
                        </a:rPr>
                        <a:t>-It is the excretory duct for the menstrual flow &amp; forms part of the birth canal. </a:t>
                      </a:r>
                    </a:p>
                    <a:p>
                      <a:pPr marL="0" indent="0">
                        <a:spcBef>
                          <a:spcPct val="20000"/>
                        </a:spcBef>
                        <a:buFont typeface="Arial" charset="0"/>
                        <a:buNone/>
                        <a:defRPr/>
                      </a:pPr>
                      <a:r>
                        <a:rPr lang="en-US" sz="1400" b="1" i="0" u="none" dirty="0">
                          <a:solidFill>
                            <a:srgbClr val="FF0000"/>
                          </a:solidFill>
                          <a:effectLst/>
                          <a:latin typeface="+mn-lt"/>
                          <a:cs typeface="+mn-cs"/>
                        </a:rPr>
                        <a:t>Arteries:</a:t>
                      </a:r>
                    </a:p>
                    <a:p>
                      <a:pPr marL="0" indent="0">
                        <a:spcBef>
                          <a:spcPct val="20000"/>
                        </a:spcBef>
                        <a:buFont typeface="Arial" charset="0"/>
                        <a:buNone/>
                        <a:defRPr/>
                      </a:pPr>
                      <a:r>
                        <a:rPr lang="en-US" sz="1400" b="0" i="0" u="none" dirty="0">
                          <a:solidFill>
                            <a:schemeClr val="tx1"/>
                          </a:solidFill>
                          <a:effectLst/>
                          <a:latin typeface="+mn-lt"/>
                          <a:cs typeface="+mn-cs"/>
                        </a:rPr>
                        <a:t>-Vaginal artery, a branch of the internal iliac artery</a:t>
                      </a:r>
                    </a:p>
                    <a:p>
                      <a:pPr marL="0" indent="0">
                        <a:spcBef>
                          <a:spcPct val="20000"/>
                        </a:spcBef>
                        <a:buFont typeface="Arial" charset="0"/>
                        <a:buNone/>
                        <a:defRPr/>
                      </a:pPr>
                      <a:r>
                        <a:rPr lang="en-US" sz="1400" b="0" i="0" u="none" dirty="0">
                          <a:solidFill>
                            <a:schemeClr val="tx1"/>
                          </a:solidFill>
                          <a:effectLst/>
                          <a:latin typeface="+mn-lt"/>
                          <a:cs typeface="+mn-cs"/>
                        </a:rPr>
                        <a:t>-Vaginal branch of the uterine artery</a:t>
                      </a:r>
                    </a:p>
                    <a:p>
                      <a:pPr marL="0" indent="0">
                        <a:spcBef>
                          <a:spcPct val="20000"/>
                        </a:spcBef>
                        <a:buFont typeface="Arial" charset="0"/>
                        <a:buNone/>
                        <a:defRPr/>
                      </a:pPr>
                      <a:r>
                        <a:rPr lang="en-US" sz="1400" b="1" i="0" u="none" dirty="0">
                          <a:solidFill>
                            <a:srgbClr val="0070C0"/>
                          </a:solidFill>
                          <a:effectLst/>
                          <a:latin typeface="+mn-lt"/>
                          <a:cs typeface="+mn-cs"/>
                        </a:rPr>
                        <a:t>Veins: </a:t>
                      </a:r>
                    </a:p>
                    <a:p>
                      <a:pPr marL="0" indent="0">
                        <a:spcBef>
                          <a:spcPct val="20000"/>
                        </a:spcBef>
                        <a:buFont typeface="Arial" charset="0"/>
                        <a:buNone/>
                        <a:defRPr/>
                      </a:pPr>
                      <a:r>
                        <a:rPr lang="en-US" sz="1400" b="0" i="0" u="none" dirty="0">
                          <a:solidFill>
                            <a:schemeClr val="tx1"/>
                          </a:solidFill>
                          <a:effectLst/>
                          <a:latin typeface="+mn-lt"/>
                          <a:cs typeface="+mn-cs"/>
                        </a:rPr>
                        <a:t>internal iliac veins</a:t>
                      </a:r>
                      <a:endParaRPr lang="ar-SA" sz="1400" b="0" i="0" u="none" dirty="0">
                        <a:solidFill>
                          <a:schemeClr val="tx1"/>
                        </a:solidFill>
                        <a:effectLst/>
                      </a:endParaRPr>
                    </a:p>
                  </a:txBody>
                  <a:tcPr/>
                </a:tc>
                <a:tc>
                  <a:txBody>
                    <a:bodyPr/>
                    <a:lstStyle/>
                    <a:p>
                      <a:pPr rtl="1"/>
                      <a:r>
                        <a:rPr lang="en-US" sz="1400" b="1" i="0" u="none" dirty="0">
                          <a:solidFill>
                            <a:schemeClr val="tx1"/>
                          </a:solidFill>
                          <a:effectLst/>
                        </a:rPr>
                        <a:t>Superficial</a:t>
                      </a:r>
                      <a:r>
                        <a:rPr lang="en-US" sz="1400" b="0" i="1" u="none" dirty="0">
                          <a:solidFill>
                            <a:schemeClr val="tx1"/>
                          </a:solidFill>
                          <a:effectLst>
                            <a:outerShdw blurRad="38100" dist="38100" dir="2700000" algn="tl">
                              <a:srgbClr val="C0C0C0"/>
                            </a:outerShdw>
                          </a:effectLst>
                        </a:rPr>
                        <a:t>:</a:t>
                      </a:r>
                    </a:p>
                    <a:p>
                      <a:pPr marL="0" marR="0" lvl="0" indent="0" algn="l" defTabSz="914400" rtl="1" eaLnBrk="1" fontAlgn="auto" latinLnBrk="0" hangingPunct="1">
                        <a:lnSpc>
                          <a:spcPct val="100000"/>
                        </a:lnSpc>
                        <a:spcBef>
                          <a:spcPts val="0"/>
                        </a:spcBef>
                        <a:spcAft>
                          <a:spcPts val="0"/>
                        </a:spcAft>
                        <a:buClrTx/>
                        <a:buSzTx/>
                        <a:buFontTx/>
                        <a:buNone/>
                        <a:tabLst/>
                        <a:defRPr/>
                      </a:pPr>
                      <a:r>
                        <a:rPr lang="en-US" sz="1400" b="0" u="none" dirty="0">
                          <a:solidFill>
                            <a:schemeClr val="tx1"/>
                          </a:solidFill>
                        </a:rPr>
                        <a:t>It is the space between the </a:t>
                      </a:r>
                      <a:r>
                        <a:rPr lang="en-US" sz="1400" b="0" i="1" u="none" dirty="0">
                          <a:solidFill>
                            <a:schemeClr val="tx1"/>
                          </a:solidFill>
                        </a:rPr>
                        <a:t>deep membranous layer of superficial fascia </a:t>
                      </a:r>
                      <a:r>
                        <a:rPr lang="en-US" sz="1400" b="0" u="none" dirty="0">
                          <a:solidFill>
                            <a:schemeClr val="tx1"/>
                          </a:solidFill>
                        </a:rPr>
                        <a:t>and the </a:t>
                      </a:r>
                      <a:r>
                        <a:rPr lang="en-US" sz="1400" b="0" i="1" u="none" dirty="0">
                          <a:solidFill>
                            <a:schemeClr val="tx1"/>
                          </a:solidFill>
                        </a:rPr>
                        <a:t>perineal membrane</a:t>
                      </a:r>
                      <a:r>
                        <a:rPr lang="en-US" sz="1400" b="0" u="none" dirty="0">
                          <a:solidFill>
                            <a:schemeClr val="tx1"/>
                          </a:solidFill>
                        </a:rPr>
                        <a:t>. </a:t>
                      </a:r>
                      <a:endParaRPr lang="en-US" sz="1400" b="0" i="1" u="none" dirty="0">
                        <a:solidFill>
                          <a:schemeClr val="tx1"/>
                        </a:solidFill>
                      </a:endParaRPr>
                    </a:p>
                    <a:p>
                      <a:pPr rtl="1"/>
                      <a:endParaRPr lang="en-US" sz="1400" b="1" i="0" u="none" dirty="0">
                        <a:solidFill>
                          <a:schemeClr val="tx1"/>
                        </a:solidFill>
                        <a:effectLst/>
                      </a:endParaRPr>
                    </a:p>
                    <a:p>
                      <a:pPr rtl="1"/>
                      <a:r>
                        <a:rPr lang="en-US" sz="1400" b="1" i="0" u="none" dirty="0">
                          <a:solidFill>
                            <a:schemeClr val="tx1"/>
                          </a:solidFill>
                          <a:effectLst/>
                        </a:rPr>
                        <a:t>Deep</a:t>
                      </a:r>
                      <a:r>
                        <a:rPr lang="en-US" sz="1400" b="0" i="1" u="none" dirty="0">
                          <a:solidFill>
                            <a:schemeClr val="tx1"/>
                          </a:solidFill>
                          <a:effectLst>
                            <a:outerShdw blurRad="38100" dist="38100" dir="2700000" algn="tl">
                              <a:srgbClr val="C0C0C0"/>
                            </a:outerShdw>
                          </a:effectLst>
                        </a:rPr>
                        <a:t>:</a:t>
                      </a:r>
                    </a:p>
                    <a:p>
                      <a:pPr marL="0" marR="0" lvl="0" indent="0" algn="l" defTabSz="914400" rtl="1" eaLnBrk="1" fontAlgn="auto" latinLnBrk="0" hangingPunct="1">
                        <a:lnSpc>
                          <a:spcPct val="100000"/>
                        </a:lnSpc>
                        <a:spcBef>
                          <a:spcPts val="0"/>
                        </a:spcBef>
                        <a:spcAft>
                          <a:spcPts val="0"/>
                        </a:spcAft>
                        <a:buClrTx/>
                        <a:buSzTx/>
                        <a:buFontTx/>
                        <a:buNone/>
                        <a:tabLst/>
                        <a:defRPr/>
                      </a:pPr>
                      <a:r>
                        <a:rPr lang="en-US" sz="1400" b="0" u="none" dirty="0">
                          <a:solidFill>
                            <a:schemeClr val="tx1"/>
                          </a:solidFill>
                        </a:rPr>
                        <a:t>It is a completely closed space </a:t>
                      </a:r>
                      <a:r>
                        <a:rPr lang="en-US" sz="1400" b="0" i="1" u="none" dirty="0">
                          <a:solidFill>
                            <a:schemeClr val="tx1"/>
                          </a:solidFill>
                        </a:rPr>
                        <a:t>deep to the perineal membrane</a:t>
                      </a:r>
                    </a:p>
                    <a:p>
                      <a:pPr rtl="1"/>
                      <a:endParaRPr lang="ar-SA" sz="1400" dirty="0">
                        <a:solidFill>
                          <a:schemeClr val="tx1"/>
                        </a:solidFill>
                      </a:endParaRPr>
                    </a:p>
                  </a:txBody>
                  <a:tcPr/>
                </a:tc>
                <a:tc>
                  <a:txBody>
                    <a:bodyPr/>
                    <a:lstStyle/>
                    <a:p>
                      <a:pPr eaLnBrk="1" fontAlgn="auto" hangingPunct="1">
                        <a:spcAft>
                          <a:spcPts val="0"/>
                        </a:spcAft>
                        <a:defRPr/>
                      </a:pPr>
                      <a:r>
                        <a:rPr lang="en-US" sz="1400" b="0" dirty="0">
                          <a:solidFill>
                            <a:schemeClr val="tx1"/>
                          </a:solidFill>
                          <a:effectLst/>
                        </a:rPr>
                        <a:t>continuous anteriorly  with the fascia of abdomen.</a:t>
                      </a:r>
                    </a:p>
                    <a:p>
                      <a:pPr eaLnBrk="1" fontAlgn="auto" hangingPunct="1">
                        <a:spcAft>
                          <a:spcPts val="0"/>
                        </a:spcAft>
                        <a:defRPr/>
                      </a:pPr>
                      <a:r>
                        <a:rPr lang="en-US" sz="1400" b="0" dirty="0">
                          <a:solidFill>
                            <a:schemeClr val="tx1"/>
                          </a:solidFill>
                          <a:effectLst/>
                        </a:rPr>
                        <a:t> </a:t>
                      </a:r>
                      <a:r>
                        <a:rPr lang="en-US" sz="1400" b="1" dirty="0">
                          <a:solidFill>
                            <a:schemeClr val="tx1"/>
                          </a:solidFill>
                          <a:effectLst/>
                        </a:rPr>
                        <a:t>consists of: </a:t>
                      </a:r>
                      <a:r>
                        <a:rPr lang="en-US" sz="1400" b="1" u="sng" dirty="0">
                          <a:solidFill>
                            <a:schemeClr val="tx1"/>
                          </a:solidFill>
                          <a:effectLst/>
                        </a:rPr>
                        <a:t>Superficial perineal fascia: </a:t>
                      </a:r>
                    </a:p>
                    <a:p>
                      <a:pPr eaLnBrk="1" fontAlgn="auto" hangingPunct="1">
                        <a:spcAft>
                          <a:spcPts val="0"/>
                        </a:spcAft>
                        <a:defRPr/>
                      </a:pPr>
                      <a:r>
                        <a:rPr lang="en-US" sz="1400" b="0" u="none" dirty="0">
                          <a:solidFill>
                            <a:schemeClr val="tx1"/>
                          </a:solidFill>
                          <a:effectLst/>
                        </a:rPr>
                        <a:t>-</a:t>
                      </a:r>
                      <a:r>
                        <a:rPr lang="en-US" sz="1400" b="0" dirty="0">
                          <a:solidFill>
                            <a:schemeClr val="tx1"/>
                          </a:solidFill>
                          <a:effectLst/>
                        </a:rPr>
                        <a:t>Superficial </a:t>
                      </a:r>
                      <a:r>
                        <a:rPr lang="en-US" sz="1400" b="0" u="sng" dirty="0">
                          <a:solidFill>
                            <a:schemeClr val="tx1"/>
                          </a:solidFill>
                          <a:effectLst/>
                        </a:rPr>
                        <a:t>fatty</a:t>
                      </a:r>
                      <a:r>
                        <a:rPr lang="en-US" sz="1400" b="0" dirty="0">
                          <a:solidFill>
                            <a:schemeClr val="tx1"/>
                          </a:solidFill>
                          <a:effectLst/>
                        </a:rPr>
                        <a:t> layer (Camper’s fascia). </a:t>
                      </a:r>
                    </a:p>
                    <a:p>
                      <a:pPr eaLnBrk="1" fontAlgn="auto" hangingPunct="1">
                        <a:spcAft>
                          <a:spcPts val="0"/>
                        </a:spcAft>
                        <a:defRPr/>
                      </a:pPr>
                      <a:r>
                        <a:rPr lang="en-US" sz="1400" b="0" dirty="0">
                          <a:solidFill>
                            <a:schemeClr val="tx1"/>
                          </a:solidFill>
                          <a:effectLst/>
                        </a:rPr>
                        <a:t>- Deep </a:t>
                      </a:r>
                      <a:r>
                        <a:rPr lang="en-US" sz="1400" b="0" u="sng" dirty="0">
                          <a:solidFill>
                            <a:schemeClr val="tx1"/>
                          </a:solidFill>
                          <a:effectLst/>
                        </a:rPr>
                        <a:t>membranous</a:t>
                      </a:r>
                      <a:r>
                        <a:rPr lang="en-US" sz="1400" b="0" dirty="0">
                          <a:solidFill>
                            <a:schemeClr val="tx1"/>
                          </a:solidFill>
                          <a:effectLst/>
                        </a:rPr>
                        <a:t> layer (Colle’s fascia ). </a:t>
                      </a:r>
                      <a:r>
                        <a:rPr lang="en-US" sz="1400" b="1" u="sng" dirty="0">
                          <a:solidFill>
                            <a:schemeClr val="tx1"/>
                          </a:solidFill>
                          <a:effectLst/>
                        </a:rPr>
                        <a:t>Deep perineal fascia: </a:t>
                      </a:r>
                      <a:r>
                        <a:rPr lang="en-US" sz="1400" b="0" u="sng" dirty="0">
                          <a:solidFill>
                            <a:schemeClr val="tx1"/>
                          </a:solidFill>
                          <a:effectLst/>
                        </a:rPr>
                        <a:t>invests</a:t>
                      </a:r>
                      <a:r>
                        <a:rPr lang="en-US" sz="1400" b="0" dirty="0">
                          <a:solidFill>
                            <a:schemeClr val="tx1"/>
                          </a:solidFill>
                          <a:effectLst/>
                        </a:rPr>
                        <a:t> the </a:t>
                      </a:r>
                      <a:r>
                        <a:rPr lang="en-US" sz="1400" b="0" u="sng" dirty="0">
                          <a:solidFill>
                            <a:schemeClr val="tx1"/>
                          </a:solidFill>
                          <a:effectLst/>
                        </a:rPr>
                        <a:t>muscles</a:t>
                      </a:r>
                      <a:r>
                        <a:rPr lang="en-US" sz="1400" b="0" dirty="0">
                          <a:solidFill>
                            <a:schemeClr val="tx1"/>
                          </a:solidFill>
                          <a:effectLst/>
                        </a:rPr>
                        <a:t> in the superficial perineal pouch.</a:t>
                      </a:r>
                    </a:p>
                    <a:p>
                      <a:pPr rtl="1"/>
                      <a:endParaRPr lang="ar-SA" dirty="0"/>
                    </a:p>
                  </a:txBody>
                  <a:tcPr/>
                </a:tc>
                <a:tc>
                  <a:txBody>
                    <a:bodyPr/>
                    <a:lstStyle/>
                    <a:p>
                      <a:pPr marL="265113" indent="-265113" eaLnBrk="1" hangingPunct="1">
                        <a:buFont typeface="+mj-lt"/>
                        <a:buAutoNum type="arabicPeriod"/>
                      </a:pPr>
                      <a:r>
                        <a:rPr lang="en-US" altLang="en-US" sz="1400" b="1" dirty="0">
                          <a:solidFill>
                            <a:schemeClr val="tx1"/>
                          </a:solidFill>
                        </a:rPr>
                        <a:t>Mons pubis</a:t>
                      </a:r>
                      <a:r>
                        <a:rPr lang="en-US" altLang="en-US" sz="1400" dirty="0">
                          <a:solidFill>
                            <a:schemeClr val="tx1"/>
                          </a:solidFill>
                        </a:rPr>
                        <a:t>.</a:t>
                      </a:r>
                    </a:p>
                    <a:p>
                      <a:pPr marL="265113" indent="-265113" eaLnBrk="1" hangingPunct="1">
                        <a:buFont typeface="+mj-lt"/>
                        <a:buAutoNum type="arabicPeriod"/>
                      </a:pPr>
                      <a:r>
                        <a:rPr lang="en-US" altLang="en-US" sz="1400" b="1" dirty="0">
                          <a:solidFill>
                            <a:schemeClr val="tx1"/>
                          </a:solidFill>
                        </a:rPr>
                        <a:t>Labia majora.</a:t>
                      </a:r>
                    </a:p>
                    <a:p>
                      <a:pPr marL="265113" indent="-265113" eaLnBrk="1" hangingPunct="1">
                        <a:buFont typeface="+mj-lt"/>
                        <a:buAutoNum type="arabicPeriod"/>
                      </a:pPr>
                      <a:r>
                        <a:rPr lang="en-US" altLang="en-US" sz="1400" b="1" dirty="0">
                          <a:solidFill>
                            <a:schemeClr val="tx1"/>
                          </a:solidFill>
                        </a:rPr>
                        <a:t>Labia minora.</a:t>
                      </a:r>
                    </a:p>
                    <a:p>
                      <a:pPr marL="265113" indent="-265113" eaLnBrk="1" hangingPunct="1">
                        <a:buFont typeface="+mj-lt"/>
                        <a:buAutoNum type="arabicPeriod"/>
                      </a:pPr>
                      <a:r>
                        <a:rPr lang="en-US" altLang="en-US" sz="1400" b="1" dirty="0">
                          <a:solidFill>
                            <a:schemeClr val="tx1"/>
                          </a:solidFill>
                        </a:rPr>
                        <a:t>Clitoris.</a:t>
                      </a:r>
                    </a:p>
                    <a:p>
                      <a:pPr marL="265113" indent="-265113" eaLnBrk="1" hangingPunct="1">
                        <a:buFont typeface="+mj-lt"/>
                        <a:buAutoNum type="arabicPeriod"/>
                      </a:pPr>
                      <a:r>
                        <a:rPr lang="en-US" altLang="en-US" sz="1400" b="1" dirty="0">
                          <a:solidFill>
                            <a:schemeClr val="tx1"/>
                          </a:solidFill>
                        </a:rPr>
                        <a:t>Vestibule of vagina. </a:t>
                      </a:r>
                      <a:endParaRPr lang="en-US" altLang="en-US" sz="1400" dirty="0">
                        <a:solidFill>
                          <a:schemeClr val="tx1"/>
                        </a:solidFill>
                      </a:endParaRPr>
                    </a:p>
                    <a:p>
                      <a:pPr marL="265113" indent="-265113" eaLnBrk="1" hangingPunct="1">
                        <a:buFont typeface="+mj-lt"/>
                        <a:buAutoNum type="arabicPeriod"/>
                      </a:pPr>
                      <a:r>
                        <a:rPr lang="en-US" altLang="en-US" sz="1400" b="1" dirty="0">
                          <a:solidFill>
                            <a:schemeClr val="tx1"/>
                          </a:solidFill>
                        </a:rPr>
                        <a:t>urethral orifice &amp; vaginal orifice.</a:t>
                      </a:r>
                      <a:endParaRPr lang="en-US" altLang="en-US" sz="1400" dirty="0">
                        <a:solidFill>
                          <a:schemeClr val="tx1"/>
                        </a:solidFill>
                      </a:endParaRPr>
                    </a:p>
                    <a:p>
                      <a:pPr rtl="1"/>
                      <a:endParaRPr lang="ar-SA" sz="1400" dirty="0"/>
                    </a:p>
                  </a:txBody>
                  <a:tcPr/>
                </a:tc>
                <a:tc>
                  <a:txBody>
                    <a:bodyPr/>
                    <a:lstStyle/>
                    <a:p>
                      <a:pPr marL="171450" indent="-171450" eaLnBrk="1" hangingPunct="1">
                        <a:buFont typeface="Arial" panose="020B0604020202020204" pitchFamily="34" charset="0"/>
                        <a:buChar char="•"/>
                      </a:pPr>
                      <a:r>
                        <a:rPr lang="en-US" altLang="en-US" sz="1400" b="0" dirty="0">
                          <a:solidFill>
                            <a:schemeClr val="tx1"/>
                          </a:solidFill>
                          <a:effectLst/>
                        </a:rPr>
                        <a:t>A triangular musculofascial diaphragm </a:t>
                      </a:r>
                      <a:r>
                        <a:rPr lang="en-US" altLang="en-US" sz="1400" b="0" u="sng" dirty="0">
                          <a:solidFill>
                            <a:schemeClr val="tx1"/>
                          </a:solidFill>
                          <a:effectLst/>
                        </a:rPr>
                        <a:t>located in</a:t>
                      </a:r>
                      <a:r>
                        <a:rPr lang="en-US" altLang="en-US" sz="1400" b="0" dirty="0">
                          <a:solidFill>
                            <a:schemeClr val="tx1"/>
                          </a:solidFill>
                          <a:effectLst/>
                        </a:rPr>
                        <a:t> in the urogenital triangle.</a:t>
                      </a:r>
                    </a:p>
                    <a:p>
                      <a:pPr marL="171450" indent="-171450" eaLnBrk="1" hangingPunct="1">
                        <a:buFont typeface="Arial" panose="020B0604020202020204" pitchFamily="34" charset="0"/>
                        <a:buChar char="•"/>
                      </a:pPr>
                      <a:r>
                        <a:rPr lang="en-US" altLang="en-US" sz="1400" b="0" dirty="0">
                          <a:solidFill>
                            <a:schemeClr val="tx1"/>
                          </a:solidFill>
                          <a:effectLst/>
                        </a:rPr>
                        <a:t>Fills in the gap between the pubic arch.</a:t>
                      </a:r>
                    </a:p>
                    <a:p>
                      <a:pPr eaLnBrk="1" hangingPunct="1"/>
                      <a:endParaRPr lang="en-US" altLang="en-US" sz="1400" b="1" u="none" dirty="0">
                        <a:solidFill>
                          <a:schemeClr val="tx1"/>
                        </a:solidFill>
                        <a:effectLst/>
                      </a:endParaRPr>
                    </a:p>
                    <a:p>
                      <a:pPr eaLnBrk="1" hangingPunct="1"/>
                      <a:r>
                        <a:rPr lang="en-US" altLang="en-US" sz="1400" b="1" u="none" dirty="0">
                          <a:solidFill>
                            <a:schemeClr val="tx1"/>
                          </a:solidFill>
                          <a:effectLst/>
                        </a:rPr>
                        <a:t>Composed of: </a:t>
                      </a:r>
                    </a:p>
                    <a:p>
                      <a:pPr marL="265113" indent="-265113" eaLnBrk="1" hangingPunct="1">
                        <a:buFont typeface="+mj-lt"/>
                        <a:buAutoNum type="arabicPeriod"/>
                      </a:pPr>
                      <a:r>
                        <a:rPr lang="en-US" altLang="en-US" sz="1400" b="0" dirty="0">
                          <a:solidFill>
                            <a:schemeClr val="tx1"/>
                          </a:solidFill>
                          <a:effectLst/>
                        </a:rPr>
                        <a:t>Sphincter urethrae </a:t>
                      </a:r>
                    </a:p>
                    <a:p>
                      <a:pPr marL="265113" indent="-265113" eaLnBrk="1" hangingPunct="1">
                        <a:buFont typeface="+mj-lt"/>
                        <a:buAutoNum type="arabicPeriod"/>
                      </a:pPr>
                      <a:r>
                        <a:rPr lang="en-US" altLang="en-US" sz="1400" b="0" dirty="0">
                          <a:solidFill>
                            <a:schemeClr val="tx1"/>
                          </a:solidFill>
                          <a:effectLst/>
                        </a:rPr>
                        <a:t>deep transverse perineal muscles.</a:t>
                      </a:r>
                    </a:p>
                    <a:p>
                      <a:pPr marL="265113" indent="-265113" eaLnBrk="1" hangingPunct="1">
                        <a:buFont typeface="+mj-lt"/>
                        <a:buAutoNum type="arabicPeriod"/>
                      </a:pPr>
                      <a:r>
                        <a:rPr lang="en-US" altLang="en-US" sz="1400" b="0" dirty="0">
                          <a:solidFill>
                            <a:schemeClr val="tx1"/>
                          </a:solidFill>
                          <a:effectLst/>
                        </a:rPr>
                        <a:t>Superior layer of urogenital fascia</a:t>
                      </a:r>
                    </a:p>
                    <a:p>
                      <a:pPr marL="265113" indent="-265113" eaLnBrk="1" hangingPunct="1">
                        <a:buFont typeface="+mj-lt"/>
                        <a:buAutoNum type="arabicPeriod"/>
                      </a:pPr>
                      <a:r>
                        <a:rPr lang="en-US" altLang="en-US" sz="1400" b="0" dirty="0">
                          <a:solidFill>
                            <a:schemeClr val="tx1"/>
                          </a:solidFill>
                          <a:effectLst/>
                        </a:rPr>
                        <a:t>Inferior layer of urogenital fascia (perineal membrane)</a:t>
                      </a:r>
                      <a:endParaRPr lang="en-GB" altLang="en-US" sz="2000" b="0" dirty="0">
                        <a:solidFill>
                          <a:schemeClr val="tx1"/>
                        </a:solidFill>
                        <a:effectLst/>
                      </a:endParaRPr>
                    </a:p>
                  </a:txBody>
                  <a:tcPr/>
                </a:tc>
                <a:extLst>
                  <a:ext uri="{0D108BD9-81ED-4DB2-BD59-A6C34878D82A}">
                    <a16:rowId xmlns:a16="http://schemas.microsoft.com/office/drawing/2014/main" xmlns="" val="1635992948"/>
                  </a:ext>
                </a:extLst>
              </a:tr>
            </a:tbl>
          </a:graphicData>
        </a:graphic>
      </p:graphicFrame>
    </p:spTree>
    <p:extLst>
      <p:ext uri="{BB962C8B-B14F-4D97-AF65-F5344CB8AC3E}">
        <p14:creationId xmlns:p14="http://schemas.microsoft.com/office/powerpoint/2010/main" val="641027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175" y="685212"/>
            <a:ext cx="5911006" cy="5744907"/>
          </a:xfrm>
        </p:spPr>
        <p:txBody>
          <a:bodyPr>
            <a:normAutofit/>
          </a:bodyPr>
          <a:lstStyle/>
          <a:p>
            <a:pPr marL="0" indent="0">
              <a:buNone/>
            </a:pPr>
            <a:r>
              <a:rPr lang="en-US" sz="1400" b="1" dirty="0"/>
              <a:t>Q1: All the following are contents of urogenital tringle except :</a:t>
            </a:r>
          </a:p>
          <a:p>
            <a:pPr marL="0" indent="0">
              <a:buNone/>
            </a:pPr>
            <a:r>
              <a:rPr lang="en-US" sz="1400" dirty="0"/>
              <a:t>A) Urethra			B) Vagina</a:t>
            </a:r>
          </a:p>
          <a:p>
            <a:pPr marL="0" indent="0">
              <a:buNone/>
            </a:pPr>
            <a:r>
              <a:rPr lang="en-US" sz="1400" dirty="0"/>
              <a:t>C) </a:t>
            </a:r>
            <a:r>
              <a:rPr lang="en-US" sz="1400" dirty="0" err="1"/>
              <a:t>Valva</a:t>
            </a:r>
            <a:r>
              <a:rPr lang="en-US" sz="1400" dirty="0"/>
              <a:t>			D) Anus</a:t>
            </a:r>
            <a:endParaRPr lang="en-US" sz="800" dirty="0"/>
          </a:p>
          <a:p>
            <a:pPr marL="0" indent="0">
              <a:buNone/>
            </a:pPr>
            <a:endParaRPr lang="en-US" sz="1400" b="1" dirty="0"/>
          </a:p>
          <a:p>
            <a:pPr marL="0" indent="0">
              <a:buNone/>
            </a:pPr>
            <a:r>
              <a:rPr lang="en-US" sz="1400" b="1" dirty="0"/>
              <a:t>Q2:Which one of the following structures forms the center point of perineum?</a:t>
            </a:r>
          </a:p>
          <a:p>
            <a:pPr marL="0" indent="0">
              <a:buNone/>
            </a:pPr>
            <a:r>
              <a:rPr lang="en-US" sz="1400" dirty="0"/>
              <a:t>A) Perineal body		B) Ischial tuberosities</a:t>
            </a:r>
          </a:p>
          <a:p>
            <a:pPr marL="0" indent="0">
              <a:buNone/>
            </a:pPr>
            <a:r>
              <a:rPr lang="en-US" sz="1400" dirty="0"/>
              <a:t>C) Anococcygeal body		D) Coccyx</a:t>
            </a:r>
          </a:p>
          <a:p>
            <a:pPr marL="0" indent="0">
              <a:buNone/>
            </a:pPr>
            <a:endParaRPr lang="en-US" sz="1400" b="1" dirty="0"/>
          </a:p>
          <a:p>
            <a:pPr marL="0" indent="0">
              <a:buNone/>
            </a:pPr>
            <a:r>
              <a:rPr lang="en-US" sz="1400" b="1" dirty="0"/>
              <a:t>Q3: Which one of the following structures lie anterior to Urogenital Triangle?</a:t>
            </a:r>
          </a:p>
          <a:p>
            <a:pPr marL="0" indent="0">
              <a:buNone/>
            </a:pPr>
            <a:r>
              <a:rPr lang="en-US" sz="1400" dirty="0"/>
              <a:t>A) </a:t>
            </a:r>
            <a:r>
              <a:rPr lang="en-US" sz="1400" dirty="0" err="1"/>
              <a:t>Ischiopubic</a:t>
            </a:r>
            <a:r>
              <a:rPr lang="en-US" sz="1400" dirty="0"/>
              <a:t> rami		B) Ischial tuberosities.</a:t>
            </a:r>
          </a:p>
          <a:p>
            <a:pPr marL="0" indent="0">
              <a:buNone/>
            </a:pPr>
            <a:r>
              <a:rPr lang="en-US" sz="1400" dirty="0"/>
              <a:t>C) External genitalia		D) Symphysis pubis</a:t>
            </a:r>
          </a:p>
          <a:p>
            <a:pPr marL="0" indent="0">
              <a:buNone/>
            </a:pPr>
            <a:endParaRPr lang="en-US" sz="1400" dirty="0"/>
          </a:p>
          <a:p>
            <a:pPr marL="0" indent="0">
              <a:buNone/>
            </a:pPr>
            <a:r>
              <a:rPr lang="en-US" sz="1400" b="1" dirty="0"/>
              <a:t>Q4: </a:t>
            </a:r>
            <a:r>
              <a:rPr lang="en-GB" sz="1400" b="1" dirty="0"/>
              <a:t>Which of the following is a content of superficial perineal pouch ?</a:t>
            </a:r>
          </a:p>
          <a:p>
            <a:pPr marL="0" indent="0">
              <a:buNone/>
            </a:pPr>
            <a:r>
              <a:rPr lang="en-GB" sz="1400" dirty="0"/>
              <a:t>A)</a:t>
            </a:r>
            <a:r>
              <a:rPr lang="en-US" sz="1400" dirty="0"/>
              <a:t> </a:t>
            </a:r>
            <a:r>
              <a:rPr lang="en-US" sz="1400" dirty="0" err="1"/>
              <a:t>Dosal</a:t>
            </a:r>
            <a:r>
              <a:rPr lang="en-US" sz="1400" dirty="0"/>
              <a:t> nerve of clitoris 		B) Pudendal artery</a:t>
            </a:r>
          </a:p>
          <a:p>
            <a:pPr marL="0" indent="0">
              <a:buNone/>
            </a:pPr>
            <a:r>
              <a:rPr lang="en-US" sz="1400" dirty="0"/>
              <a:t>C) Pudendal vein		D) Perineal branch of pudendal nerve</a:t>
            </a:r>
          </a:p>
          <a:p>
            <a:endParaRPr lang="en-US" sz="1400" dirty="0"/>
          </a:p>
        </p:txBody>
      </p:sp>
      <p:sp>
        <p:nvSpPr>
          <p:cNvPr id="5" name="Rectangle 4">
            <a:extLst>
              <a:ext uri="{FF2B5EF4-FFF2-40B4-BE49-F238E27FC236}">
                <a16:creationId xmlns:a16="http://schemas.microsoft.com/office/drawing/2014/main" xmlns="" id="{FDD6AB2E-89F2-44FF-8F1A-F56F640680DA}"/>
              </a:ext>
            </a:extLst>
          </p:cNvPr>
          <p:cNvSpPr/>
          <p:nvPr/>
        </p:nvSpPr>
        <p:spPr>
          <a:xfrm>
            <a:off x="2250237" y="6482260"/>
            <a:ext cx="7843814" cy="307777"/>
          </a:xfrm>
          <a:prstGeom prst="rect">
            <a:avLst/>
          </a:prstGeom>
        </p:spPr>
        <p:txBody>
          <a:bodyPr wrap="none">
            <a:spAutoFit/>
          </a:bodyPr>
          <a:lstStyle/>
          <a:p>
            <a:r>
              <a:rPr lang="en-US" dirty="0">
                <a:solidFill>
                  <a:schemeClr val="bg1">
                    <a:lumMod val="50000"/>
                  </a:schemeClr>
                </a:solidFill>
                <a:latin typeface="+mn-lt"/>
              </a:rPr>
              <a:t>Answers:    1. D,	2. A,	3. D,	4. D,	5. A,	6. C, 	7. B	8. C</a:t>
            </a:r>
          </a:p>
        </p:txBody>
      </p:sp>
      <p:sp>
        <p:nvSpPr>
          <p:cNvPr id="6" name="Rectangle 5">
            <a:extLst>
              <a:ext uri="{FF2B5EF4-FFF2-40B4-BE49-F238E27FC236}">
                <a16:creationId xmlns:a16="http://schemas.microsoft.com/office/drawing/2014/main" xmlns="" id="{E8071C78-6FB2-42DB-BE4B-702920B0CC55}"/>
              </a:ext>
            </a:extLst>
          </p:cNvPr>
          <p:cNvSpPr/>
          <p:nvPr/>
        </p:nvSpPr>
        <p:spPr>
          <a:xfrm>
            <a:off x="5363880" y="104244"/>
            <a:ext cx="1164101" cy="584775"/>
          </a:xfrm>
          <a:prstGeom prst="rect">
            <a:avLst/>
          </a:prstGeom>
        </p:spPr>
        <p:txBody>
          <a:bodyPr wrap="none">
            <a:spAutoFit/>
          </a:bodyPr>
          <a:lstStyle/>
          <a:p>
            <a:r>
              <a:rPr lang="en-US" sz="3200" b="1" dirty="0">
                <a:latin typeface="+mj-lt"/>
              </a:rPr>
              <a:t>MCQs</a:t>
            </a:r>
          </a:p>
        </p:txBody>
      </p:sp>
      <p:sp>
        <p:nvSpPr>
          <p:cNvPr id="7" name="Content Placeholder 2">
            <a:extLst>
              <a:ext uri="{FF2B5EF4-FFF2-40B4-BE49-F238E27FC236}">
                <a16:creationId xmlns:a16="http://schemas.microsoft.com/office/drawing/2014/main" xmlns="" id="{5C298C6C-77C9-47F8-9BF6-6B47F78EC9D9}"/>
              </a:ext>
            </a:extLst>
          </p:cNvPr>
          <p:cNvSpPr txBox="1">
            <a:spLocks/>
          </p:cNvSpPr>
          <p:nvPr/>
        </p:nvSpPr>
        <p:spPr>
          <a:xfrm>
            <a:off x="6348707" y="703805"/>
            <a:ext cx="5712903" cy="5560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Q5: </a:t>
            </a:r>
            <a:r>
              <a:rPr lang="en-GB" sz="1400" b="1" dirty="0"/>
              <a:t>Which of the following is a lateral boundary to deep perineal pouch? </a:t>
            </a:r>
            <a:endParaRPr lang="en-US" sz="1400" b="1" dirty="0"/>
          </a:p>
          <a:p>
            <a:pPr marL="0" indent="0">
              <a:buNone/>
            </a:pPr>
            <a:r>
              <a:rPr lang="en-US" sz="1400" dirty="0"/>
              <a:t>A) Inferior portion of obturator internus fascia</a:t>
            </a:r>
          </a:p>
          <a:p>
            <a:pPr marL="0" indent="0">
              <a:buNone/>
            </a:pPr>
            <a:r>
              <a:rPr lang="en-US" sz="1400" dirty="0"/>
              <a:t>B) Superior portion of obturator internus fascia</a:t>
            </a:r>
          </a:p>
          <a:p>
            <a:pPr marL="0" indent="0">
              <a:buNone/>
            </a:pPr>
            <a:r>
              <a:rPr lang="en-US" sz="1400" dirty="0"/>
              <a:t>C) </a:t>
            </a:r>
            <a:r>
              <a:rPr lang="en-US" sz="1400" dirty="0" err="1"/>
              <a:t>Ischiopubic</a:t>
            </a:r>
            <a:r>
              <a:rPr lang="en-US" sz="1400" dirty="0"/>
              <a:t> rami</a:t>
            </a:r>
          </a:p>
          <a:p>
            <a:pPr marL="0" indent="0">
              <a:buNone/>
            </a:pPr>
            <a:r>
              <a:rPr lang="en-US" sz="1400" dirty="0"/>
              <a:t>D) Superior fascia of the urogenital diaphragm </a:t>
            </a:r>
            <a:endParaRPr lang="en-US" sz="1400" b="1" dirty="0"/>
          </a:p>
          <a:p>
            <a:pPr marL="0" indent="0">
              <a:buFont typeface="Arial" panose="020B0604020202020204" pitchFamily="34" charset="0"/>
              <a:buNone/>
            </a:pPr>
            <a:endParaRPr lang="en-US" sz="1400" b="1" dirty="0"/>
          </a:p>
          <a:p>
            <a:pPr marL="0" indent="0">
              <a:buNone/>
            </a:pPr>
            <a:r>
              <a:rPr lang="en-US" sz="1400" b="1" dirty="0"/>
              <a:t>Q6: </a:t>
            </a:r>
            <a:r>
              <a:rPr lang="en-GB" sz="1400" b="1" dirty="0"/>
              <a:t>Vaginal branch originates from which of the following arteries?</a:t>
            </a:r>
            <a:endParaRPr lang="en-US" sz="1400" b="1" dirty="0"/>
          </a:p>
          <a:p>
            <a:pPr marL="0" indent="0">
              <a:buNone/>
            </a:pPr>
            <a:r>
              <a:rPr lang="en-US" sz="1400" dirty="0"/>
              <a:t>A) </a:t>
            </a:r>
            <a:r>
              <a:rPr lang="en-GB" sz="1400" dirty="0"/>
              <a:t>Internal iliac artery		B) Ovarian artery</a:t>
            </a:r>
          </a:p>
          <a:p>
            <a:pPr marL="0" indent="0">
              <a:buNone/>
            </a:pPr>
            <a:r>
              <a:rPr lang="en-GB" sz="1400" dirty="0"/>
              <a:t>C) Uterine artery		D) Inferior mesenteric artery </a:t>
            </a:r>
            <a:endParaRPr lang="en-US" sz="1400" b="1" dirty="0"/>
          </a:p>
          <a:p>
            <a:pPr marL="0" indent="0">
              <a:buFont typeface="Arial" panose="020B0604020202020204" pitchFamily="34" charset="0"/>
              <a:buNone/>
            </a:pPr>
            <a:endParaRPr lang="en-US" sz="1400" b="1" dirty="0"/>
          </a:p>
          <a:p>
            <a:pPr marL="0" indent="0">
              <a:buNone/>
            </a:pPr>
            <a:r>
              <a:rPr lang="en-US" sz="1400" b="1" dirty="0"/>
              <a:t>Q7: </a:t>
            </a:r>
            <a:r>
              <a:rPr lang="en-GB" sz="1400" b="1" dirty="0"/>
              <a:t>Which of the following vein drain the inferior rectal vein</a:t>
            </a:r>
            <a:r>
              <a:rPr lang="en-US" sz="1400" b="1" dirty="0"/>
              <a:t>?</a:t>
            </a:r>
          </a:p>
          <a:p>
            <a:pPr marL="0" indent="0">
              <a:buNone/>
            </a:pPr>
            <a:r>
              <a:rPr lang="en-US" sz="1400" dirty="0"/>
              <a:t>A) Uterine vein 		B) Internal pudendal vein</a:t>
            </a:r>
          </a:p>
          <a:p>
            <a:pPr marL="0" indent="0">
              <a:buNone/>
            </a:pPr>
            <a:r>
              <a:rPr lang="en-US" sz="1400" dirty="0"/>
              <a:t>C) Superior mesenteric vein	D) Inferior mesenteric vein</a:t>
            </a:r>
          </a:p>
          <a:p>
            <a:pPr marL="0" indent="0">
              <a:buNone/>
            </a:pPr>
            <a:endParaRPr lang="en-US" sz="1400" dirty="0"/>
          </a:p>
          <a:p>
            <a:pPr marL="0" indent="0">
              <a:buNone/>
            </a:pPr>
            <a:r>
              <a:rPr lang="en-US" sz="1400" b="1" dirty="0"/>
              <a:t>Q8: The fascia canal of pudendal canal formed by which of the following? </a:t>
            </a:r>
          </a:p>
          <a:p>
            <a:pPr marL="0" indent="0">
              <a:buNone/>
            </a:pPr>
            <a:r>
              <a:rPr lang="en-US" sz="1400" dirty="0"/>
              <a:t>A) Deep perineal fascia 		B) Superficial perineal fascia </a:t>
            </a:r>
          </a:p>
          <a:p>
            <a:pPr marL="0" indent="0">
              <a:buNone/>
            </a:pPr>
            <a:r>
              <a:rPr lang="en-US" sz="1400" dirty="0"/>
              <a:t>C) Obturator fascia 		D) Superior fascia of urogenital</a:t>
            </a:r>
          </a:p>
        </p:txBody>
      </p:sp>
      <p:sp>
        <p:nvSpPr>
          <p:cNvPr id="4" name="Rectangle 3">
            <a:extLst>
              <a:ext uri="{FF2B5EF4-FFF2-40B4-BE49-F238E27FC236}">
                <a16:creationId xmlns:a16="http://schemas.microsoft.com/office/drawing/2014/main" xmlns="" id="{F294F1D2-DE74-475E-A72C-9A78D20B263E}"/>
              </a:ext>
            </a:extLst>
          </p:cNvPr>
          <p:cNvSpPr/>
          <p:nvPr/>
        </p:nvSpPr>
        <p:spPr>
          <a:xfrm>
            <a:off x="9893184" y="5988031"/>
            <a:ext cx="1013419" cy="307777"/>
          </a:xfrm>
          <a:prstGeom prst="rect">
            <a:avLst/>
          </a:prstGeom>
        </p:spPr>
        <p:txBody>
          <a:bodyPr wrap="none">
            <a:spAutoFit/>
          </a:bodyPr>
          <a:lstStyle/>
          <a:p>
            <a:r>
              <a:rPr lang="en-GB" dirty="0">
                <a:latin typeface="+mn-lt"/>
              </a:rPr>
              <a:t>diaphragm </a:t>
            </a:r>
          </a:p>
        </p:txBody>
      </p:sp>
    </p:spTree>
    <p:extLst>
      <p:ext uri="{BB962C8B-B14F-4D97-AF65-F5344CB8AC3E}">
        <p14:creationId xmlns:p14="http://schemas.microsoft.com/office/powerpoint/2010/main" val="1026361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137" y="1012723"/>
            <a:ext cx="5565863" cy="5632311"/>
          </a:xfrm>
          <a:prstGeom prst="rect">
            <a:avLst/>
          </a:prstGeom>
        </p:spPr>
        <p:txBody>
          <a:bodyPr wrap="square">
            <a:spAutoFit/>
          </a:bodyPr>
          <a:lstStyle/>
          <a:p>
            <a:r>
              <a:rPr lang="en-US" sz="1800" b="1" dirty="0">
                <a:latin typeface="+mn-lt"/>
              </a:rPr>
              <a:t>Q1: Regarding the relation of the anal canal in female ?</a:t>
            </a:r>
          </a:p>
          <a:p>
            <a:r>
              <a:rPr lang="en-US" sz="1800" dirty="0">
                <a:solidFill>
                  <a:schemeClr val="bg1">
                    <a:lumMod val="50000"/>
                  </a:schemeClr>
                </a:solidFill>
                <a:latin typeface="+mn-lt"/>
              </a:rPr>
              <a:t>1-Anteriorly: perineal body, urogenital diaphragm, lower part of vagina</a:t>
            </a:r>
          </a:p>
          <a:p>
            <a:r>
              <a:rPr lang="en-US" sz="1800" dirty="0">
                <a:solidFill>
                  <a:schemeClr val="bg1">
                    <a:lumMod val="50000"/>
                  </a:schemeClr>
                </a:solidFill>
                <a:latin typeface="+mn-lt"/>
              </a:rPr>
              <a:t>2- Posteriorly: anococcygeal body</a:t>
            </a:r>
          </a:p>
          <a:p>
            <a:r>
              <a:rPr lang="en-US" sz="1800" dirty="0">
                <a:solidFill>
                  <a:schemeClr val="bg1">
                    <a:lumMod val="50000"/>
                  </a:schemeClr>
                </a:solidFill>
                <a:latin typeface="+mn-lt"/>
              </a:rPr>
              <a:t>3- Laterally: ischiorectal fossae </a:t>
            </a:r>
          </a:p>
          <a:p>
            <a:endParaRPr lang="en-US" sz="1800" dirty="0">
              <a:solidFill>
                <a:schemeClr val="bg1">
                  <a:lumMod val="50000"/>
                </a:schemeClr>
              </a:solidFill>
              <a:latin typeface="+mn-lt"/>
            </a:endParaRPr>
          </a:p>
          <a:p>
            <a:r>
              <a:rPr lang="en-US" sz="1800" b="1" dirty="0">
                <a:latin typeface="+mn-lt"/>
              </a:rPr>
              <a:t>Q2: What</a:t>
            </a:r>
            <a:r>
              <a:rPr lang="mr-IN" sz="1800" b="1" dirty="0">
                <a:latin typeface="+mn-lt"/>
              </a:rPr>
              <a:t>’</a:t>
            </a:r>
            <a:r>
              <a:rPr lang="en-US" sz="1800" b="1" dirty="0">
                <a:latin typeface="+mn-lt"/>
              </a:rPr>
              <a:t>s the divisions of the anal canal and from where it’s derived ?</a:t>
            </a:r>
          </a:p>
          <a:p>
            <a:pPr marL="285750" indent="-285750">
              <a:buFontTx/>
              <a:buChar char="-"/>
            </a:pPr>
            <a:r>
              <a:rPr lang="en-US" sz="1800" dirty="0">
                <a:solidFill>
                  <a:schemeClr val="bg1">
                    <a:lumMod val="50000"/>
                  </a:schemeClr>
                </a:solidFill>
                <a:latin typeface="+mn-lt"/>
              </a:rPr>
              <a:t>Upper half: Derived from hindgut (endoderm)</a:t>
            </a:r>
          </a:p>
          <a:p>
            <a:pPr marL="285750" indent="-285750">
              <a:buFontTx/>
              <a:buChar char="-"/>
            </a:pPr>
            <a:r>
              <a:rPr lang="en-US" sz="1800" dirty="0">
                <a:solidFill>
                  <a:schemeClr val="bg1">
                    <a:lumMod val="50000"/>
                  </a:schemeClr>
                </a:solidFill>
                <a:latin typeface="+mn-lt"/>
              </a:rPr>
              <a:t>Lower half: Derived from </a:t>
            </a:r>
            <a:r>
              <a:rPr lang="en-US" sz="1800" dirty="0" err="1">
                <a:solidFill>
                  <a:schemeClr val="bg1">
                    <a:lumMod val="50000"/>
                  </a:schemeClr>
                </a:solidFill>
                <a:latin typeface="+mn-lt"/>
              </a:rPr>
              <a:t>proctodeum</a:t>
            </a:r>
            <a:r>
              <a:rPr lang="en-US" sz="1800" dirty="0">
                <a:solidFill>
                  <a:schemeClr val="bg1">
                    <a:lumMod val="50000"/>
                  </a:schemeClr>
                </a:solidFill>
                <a:latin typeface="+mn-lt"/>
              </a:rPr>
              <a:t> (ectoderm)</a:t>
            </a:r>
          </a:p>
          <a:p>
            <a:pPr marL="285750" indent="-285750">
              <a:buFontTx/>
              <a:buChar char="-"/>
            </a:pPr>
            <a:endParaRPr lang="en-US" sz="1800" dirty="0">
              <a:solidFill>
                <a:schemeClr val="bg1">
                  <a:lumMod val="50000"/>
                </a:schemeClr>
              </a:solidFill>
              <a:latin typeface="+mn-lt"/>
            </a:endParaRPr>
          </a:p>
          <a:p>
            <a:r>
              <a:rPr lang="en-US" sz="1800" b="1" dirty="0">
                <a:solidFill>
                  <a:schemeClr val="tx1"/>
                </a:solidFill>
                <a:latin typeface="+mn-lt"/>
              </a:rPr>
              <a:t>Q3: What are the contents of the superficial pouch?</a:t>
            </a:r>
          </a:p>
          <a:p>
            <a:pPr fontAlgn="ctr"/>
            <a:r>
              <a:rPr lang="en-US" sz="1800" dirty="0">
                <a:solidFill>
                  <a:schemeClr val="bg1">
                    <a:lumMod val="50000"/>
                  </a:schemeClr>
                </a:solidFill>
                <a:latin typeface="+mn-lt"/>
              </a:rPr>
              <a:t>1. Bulbs of vestibule</a:t>
            </a:r>
            <a:r>
              <a:rPr lang="en-GB" sz="1800" dirty="0">
                <a:solidFill>
                  <a:schemeClr val="bg1">
                    <a:lumMod val="50000"/>
                  </a:schemeClr>
                </a:solidFill>
                <a:latin typeface="+mn-lt"/>
              </a:rPr>
              <a:t>.</a:t>
            </a:r>
          </a:p>
          <a:p>
            <a:r>
              <a:rPr lang="en-US" sz="1800" dirty="0">
                <a:solidFill>
                  <a:schemeClr val="bg1">
                    <a:lumMod val="50000"/>
                  </a:schemeClr>
                </a:solidFill>
                <a:latin typeface="+mn-lt"/>
              </a:rPr>
              <a:t>2. </a:t>
            </a:r>
            <a:r>
              <a:rPr lang="en-US" sz="1800" dirty="0" err="1">
                <a:solidFill>
                  <a:schemeClr val="bg1">
                    <a:lumMod val="50000"/>
                  </a:schemeClr>
                </a:solidFill>
                <a:latin typeface="+mn-lt"/>
              </a:rPr>
              <a:t>Crura</a:t>
            </a:r>
            <a:r>
              <a:rPr lang="en-US" sz="1800" dirty="0">
                <a:solidFill>
                  <a:schemeClr val="bg1">
                    <a:lumMod val="50000"/>
                  </a:schemeClr>
                </a:solidFill>
                <a:latin typeface="+mn-lt"/>
              </a:rPr>
              <a:t> of clitoris </a:t>
            </a:r>
          </a:p>
          <a:p>
            <a:r>
              <a:rPr lang="en-US" sz="1800" dirty="0">
                <a:solidFill>
                  <a:schemeClr val="bg1">
                    <a:lumMod val="50000"/>
                  </a:schemeClr>
                </a:solidFill>
                <a:latin typeface="+mn-lt"/>
              </a:rPr>
              <a:t>3. Superficial perineal muscles: </a:t>
            </a:r>
            <a:endParaRPr lang="en-GB" sz="1800" dirty="0">
              <a:solidFill>
                <a:schemeClr val="bg1">
                  <a:lumMod val="50000"/>
                </a:schemeClr>
              </a:solidFill>
              <a:latin typeface="+mn-lt"/>
            </a:endParaRPr>
          </a:p>
          <a:p>
            <a:pPr marL="265113"/>
            <a:r>
              <a:rPr lang="en-US" sz="1800" dirty="0">
                <a:solidFill>
                  <a:schemeClr val="bg1">
                    <a:lumMod val="50000"/>
                  </a:schemeClr>
                </a:solidFill>
                <a:latin typeface="+mn-lt"/>
              </a:rPr>
              <a:t>a) </a:t>
            </a:r>
            <a:r>
              <a:rPr lang="en-US" sz="1800" dirty="0" err="1">
                <a:solidFill>
                  <a:schemeClr val="bg1">
                    <a:lumMod val="50000"/>
                  </a:schemeClr>
                </a:solidFill>
                <a:latin typeface="+mn-lt"/>
              </a:rPr>
              <a:t>Ischiocavernosus</a:t>
            </a:r>
            <a:r>
              <a:rPr lang="en-US" sz="1800" dirty="0">
                <a:solidFill>
                  <a:schemeClr val="bg1">
                    <a:lumMod val="50000"/>
                  </a:schemeClr>
                </a:solidFill>
                <a:latin typeface="+mn-lt"/>
              </a:rPr>
              <a:t> muscle</a:t>
            </a:r>
            <a:r>
              <a:rPr lang="en-GB" sz="1800" dirty="0">
                <a:solidFill>
                  <a:schemeClr val="bg1">
                    <a:lumMod val="50000"/>
                  </a:schemeClr>
                </a:solidFill>
                <a:latin typeface="+mn-lt"/>
              </a:rPr>
              <a:t>.</a:t>
            </a:r>
          </a:p>
          <a:p>
            <a:pPr marL="265113"/>
            <a:r>
              <a:rPr lang="en-US" sz="1800" dirty="0">
                <a:solidFill>
                  <a:schemeClr val="bg1">
                    <a:lumMod val="50000"/>
                  </a:schemeClr>
                </a:solidFill>
                <a:latin typeface="+mn-lt"/>
              </a:rPr>
              <a:t>b) </a:t>
            </a:r>
            <a:r>
              <a:rPr lang="en-US" sz="1800" dirty="0" err="1">
                <a:solidFill>
                  <a:schemeClr val="bg1">
                    <a:lumMod val="50000"/>
                  </a:schemeClr>
                </a:solidFill>
                <a:latin typeface="+mn-lt"/>
              </a:rPr>
              <a:t>Bulbospongiosus</a:t>
            </a:r>
            <a:r>
              <a:rPr lang="en-US" sz="1800" dirty="0">
                <a:solidFill>
                  <a:schemeClr val="bg1">
                    <a:lumMod val="50000"/>
                  </a:schemeClr>
                </a:solidFill>
                <a:latin typeface="+mn-lt"/>
              </a:rPr>
              <a:t> muscle</a:t>
            </a:r>
            <a:r>
              <a:rPr lang="en-GB" sz="1800" dirty="0">
                <a:solidFill>
                  <a:schemeClr val="bg1">
                    <a:lumMod val="50000"/>
                  </a:schemeClr>
                </a:solidFill>
                <a:latin typeface="+mn-lt"/>
              </a:rPr>
              <a:t>.</a:t>
            </a:r>
          </a:p>
          <a:p>
            <a:pPr marL="265113"/>
            <a:r>
              <a:rPr lang="en-US" sz="1800" dirty="0">
                <a:solidFill>
                  <a:schemeClr val="bg1">
                    <a:lumMod val="50000"/>
                  </a:schemeClr>
                </a:solidFill>
                <a:latin typeface="+mn-lt"/>
              </a:rPr>
              <a:t>c) Superficial transverse perineal muscles</a:t>
            </a:r>
            <a:endParaRPr lang="en-GB" sz="1800" dirty="0">
              <a:solidFill>
                <a:schemeClr val="bg1">
                  <a:lumMod val="50000"/>
                </a:schemeClr>
              </a:solidFill>
              <a:latin typeface="+mn-lt"/>
            </a:endParaRPr>
          </a:p>
          <a:p>
            <a:r>
              <a:rPr lang="en-US" sz="1800" dirty="0">
                <a:solidFill>
                  <a:schemeClr val="bg1">
                    <a:lumMod val="50000"/>
                  </a:schemeClr>
                </a:solidFill>
                <a:latin typeface="+mn-lt"/>
              </a:rPr>
              <a:t>4. Greater vestibular glands</a:t>
            </a:r>
            <a:r>
              <a:rPr lang="en-GB" sz="1800" dirty="0">
                <a:solidFill>
                  <a:schemeClr val="bg1">
                    <a:lumMod val="50000"/>
                  </a:schemeClr>
                </a:solidFill>
                <a:latin typeface="+mn-lt"/>
              </a:rPr>
              <a:t>.</a:t>
            </a:r>
          </a:p>
          <a:p>
            <a:pPr fontAlgn="ctr"/>
            <a:r>
              <a:rPr lang="en-US" sz="1800" dirty="0">
                <a:solidFill>
                  <a:schemeClr val="bg1">
                    <a:lumMod val="50000"/>
                  </a:schemeClr>
                </a:solidFill>
                <a:latin typeface="+mn-lt"/>
              </a:rPr>
              <a:t>5. Perineal branch of pudendal nerve</a:t>
            </a:r>
            <a:r>
              <a:rPr lang="en-GB" sz="1800" dirty="0">
                <a:solidFill>
                  <a:schemeClr val="bg1">
                    <a:lumMod val="50000"/>
                  </a:schemeClr>
                </a:solidFill>
                <a:latin typeface="+mn-lt"/>
              </a:rPr>
              <a:t>.</a:t>
            </a:r>
          </a:p>
        </p:txBody>
      </p:sp>
      <p:sp>
        <p:nvSpPr>
          <p:cNvPr id="6" name="Rectangle 5"/>
          <p:cNvSpPr/>
          <p:nvPr/>
        </p:nvSpPr>
        <p:spPr>
          <a:xfrm>
            <a:off x="5664631" y="212966"/>
            <a:ext cx="862737" cy="584775"/>
          </a:xfrm>
          <a:prstGeom prst="rect">
            <a:avLst/>
          </a:prstGeom>
        </p:spPr>
        <p:txBody>
          <a:bodyPr wrap="none">
            <a:spAutoFit/>
          </a:bodyPr>
          <a:lstStyle/>
          <a:p>
            <a:r>
              <a:rPr lang="en-US" sz="3200" b="1" dirty="0">
                <a:latin typeface="+mj-lt"/>
              </a:rPr>
              <a:t>SAQ</a:t>
            </a:r>
          </a:p>
        </p:txBody>
      </p:sp>
      <p:sp>
        <p:nvSpPr>
          <p:cNvPr id="8" name="Rectangle 7">
            <a:extLst>
              <a:ext uri="{FF2B5EF4-FFF2-40B4-BE49-F238E27FC236}">
                <a16:creationId xmlns:a16="http://schemas.microsoft.com/office/drawing/2014/main" xmlns="" id="{420A2605-17BB-4557-A7BB-14995CDB2A94}"/>
              </a:ext>
            </a:extLst>
          </p:cNvPr>
          <p:cNvSpPr/>
          <p:nvPr/>
        </p:nvSpPr>
        <p:spPr>
          <a:xfrm>
            <a:off x="6331169" y="1012723"/>
            <a:ext cx="5565863" cy="5078313"/>
          </a:xfrm>
          <a:prstGeom prst="rect">
            <a:avLst/>
          </a:prstGeom>
        </p:spPr>
        <p:txBody>
          <a:bodyPr wrap="square">
            <a:spAutoFit/>
          </a:bodyPr>
          <a:lstStyle/>
          <a:p>
            <a:r>
              <a:rPr lang="en-US" sz="1800" b="1" dirty="0">
                <a:latin typeface="+mn-lt"/>
              </a:rPr>
              <a:t>Q4: What are the bony boundaries of the perineum?</a:t>
            </a:r>
          </a:p>
          <a:p>
            <a:r>
              <a:rPr lang="en-US" sz="1800" dirty="0">
                <a:solidFill>
                  <a:schemeClr val="bg1">
                    <a:lumMod val="50000"/>
                  </a:schemeClr>
                </a:solidFill>
                <a:latin typeface="+mn-lt"/>
              </a:rPr>
              <a:t>1-Anteriorly: Symphysis pubis</a:t>
            </a:r>
          </a:p>
          <a:p>
            <a:r>
              <a:rPr lang="en-US" sz="1800" dirty="0">
                <a:solidFill>
                  <a:schemeClr val="bg1">
                    <a:lumMod val="50000"/>
                  </a:schemeClr>
                </a:solidFill>
                <a:latin typeface="+mn-lt"/>
              </a:rPr>
              <a:t>2- Posteriorly: Coccyx</a:t>
            </a:r>
          </a:p>
          <a:p>
            <a:r>
              <a:rPr lang="en-US" sz="1800" dirty="0">
                <a:solidFill>
                  <a:schemeClr val="bg1">
                    <a:lumMod val="50000"/>
                  </a:schemeClr>
                </a:solidFill>
                <a:latin typeface="+mn-lt"/>
              </a:rPr>
              <a:t>3- Laterally: </a:t>
            </a:r>
            <a:r>
              <a:rPr lang="en-US" sz="1800" dirty="0" err="1">
                <a:solidFill>
                  <a:schemeClr val="bg1">
                    <a:lumMod val="50000"/>
                  </a:schemeClr>
                </a:solidFill>
                <a:latin typeface="+mn-lt"/>
              </a:rPr>
              <a:t>Ischiopubic</a:t>
            </a:r>
            <a:r>
              <a:rPr lang="en-US" sz="1800" dirty="0">
                <a:solidFill>
                  <a:schemeClr val="bg1">
                    <a:lumMod val="50000"/>
                  </a:schemeClr>
                </a:solidFill>
                <a:latin typeface="+mn-lt"/>
              </a:rPr>
              <a:t> rami, ischial tuberosities &amp; </a:t>
            </a:r>
            <a:r>
              <a:rPr lang="en-US" sz="1800" dirty="0" err="1">
                <a:solidFill>
                  <a:schemeClr val="bg1">
                    <a:lumMod val="50000"/>
                  </a:schemeClr>
                </a:solidFill>
                <a:latin typeface="+mn-lt"/>
              </a:rPr>
              <a:t>sacrotuberous</a:t>
            </a:r>
            <a:r>
              <a:rPr lang="en-US" sz="1800" dirty="0">
                <a:solidFill>
                  <a:schemeClr val="bg1">
                    <a:lumMod val="50000"/>
                  </a:schemeClr>
                </a:solidFill>
                <a:latin typeface="+mn-lt"/>
              </a:rPr>
              <a:t> ligaments</a:t>
            </a:r>
          </a:p>
          <a:p>
            <a:endParaRPr lang="en-US" sz="1800" b="1" dirty="0">
              <a:latin typeface="+mn-lt"/>
            </a:endParaRPr>
          </a:p>
          <a:p>
            <a:r>
              <a:rPr lang="en-US" sz="1800" b="1" dirty="0">
                <a:latin typeface="+mn-lt"/>
              </a:rPr>
              <a:t>Q5: What</a:t>
            </a:r>
            <a:r>
              <a:rPr lang="en-GB" sz="1800" b="1" dirty="0">
                <a:latin typeface="+mn-lt"/>
              </a:rPr>
              <a:t> are the contents of the urogenital triangle</a:t>
            </a:r>
            <a:r>
              <a:rPr lang="en-US" sz="1800" b="1" dirty="0">
                <a:latin typeface="+mn-lt"/>
              </a:rPr>
              <a:t>?</a:t>
            </a:r>
          </a:p>
          <a:p>
            <a:pPr marL="342900" indent="-342900">
              <a:buFont typeface="+mj-lt"/>
              <a:buAutoNum type="arabicPeriod"/>
            </a:pPr>
            <a:r>
              <a:rPr lang="en-GB" sz="1800" dirty="0">
                <a:solidFill>
                  <a:schemeClr val="bg1">
                    <a:lumMod val="50000"/>
                  </a:schemeClr>
                </a:solidFill>
                <a:latin typeface="+mn-lt"/>
              </a:rPr>
              <a:t>Lower part of urethra &amp; vagina.</a:t>
            </a:r>
          </a:p>
          <a:p>
            <a:pPr marL="342900" indent="-342900">
              <a:buFont typeface="+mj-lt"/>
              <a:buAutoNum type="arabicPeriod"/>
            </a:pPr>
            <a:r>
              <a:rPr lang="en-GB" sz="1800" dirty="0">
                <a:solidFill>
                  <a:schemeClr val="bg1">
                    <a:lumMod val="50000"/>
                  </a:schemeClr>
                </a:solidFill>
                <a:latin typeface="+mn-lt"/>
              </a:rPr>
              <a:t>External genitalia (vulva).</a:t>
            </a:r>
          </a:p>
          <a:p>
            <a:pPr marL="342900" indent="-342900">
              <a:buFont typeface="+mj-lt"/>
              <a:buAutoNum type="arabicPeriod"/>
            </a:pPr>
            <a:endParaRPr lang="en-GB" sz="1800" dirty="0">
              <a:solidFill>
                <a:schemeClr val="bg1">
                  <a:lumMod val="50000"/>
                </a:schemeClr>
              </a:solidFill>
              <a:latin typeface="+mn-lt"/>
            </a:endParaRPr>
          </a:p>
          <a:p>
            <a:pPr lvl="0"/>
            <a:r>
              <a:rPr lang="en-US" sz="1800" b="1" dirty="0">
                <a:latin typeface="+mn-lt"/>
              </a:rPr>
              <a:t>Q6: What</a:t>
            </a:r>
            <a:r>
              <a:rPr lang="en-GB" sz="1800" b="1" dirty="0">
                <a:latin typeface="+mn-lt"/>
              </a:rPr>
              <a:t> are the contents of the anal triangle</a:t>
            </a:r>
            <a:r>
              <a:rPr lang="en-US" sz="1800" b="1" dirty="0">
                <a:latin typeface="+mn-lt"/>
              </a:rPr>
              <a:t>?</a:t>
            </a:r>
          </a:p>
          <a:p>
            <a:pPr marL="342900" indent="-342900">
              <a:buFont typeface="+mj-lt"/>
              <a:buAutoNum type="arabicPeriod"/>
            </a:pPr>
            <a:r>
              <a:rPr lang="en-GB" sz="1800" dirty="0">
                <a:solidFill>
                  <a:schemeClr val="bg1">
                    <a:lumMod val="50000"/>
                  </a:schemeClr>
                </a:solidFill>
                <a:latin typeface="+mn-lt"/>
              </a:rPr>
              <a:t>Lower part of Anal canal</a:t>
            </a:r>
          </a:p>
          <a:p>
            <a:pPr marL="342900" indent="-342900">
              <a:buFont typeface="+mj-lt"/>
              <a:buAutoNum type="arabicPeriod"/>
            </a:pPr>
            <a:r>
              <a:rPr lang="en-GB" sz="1800" dirty="0" err="1">
                <a:solidFill>
                  <a:schemeClr val="bg1">
                    <a:lumMod val="50000"/>
                  </a:schemeClr>
                </a:solidFill>
                <a:latin typeface="+mn-lt"/>
              </a:rPr>
              <a:t>Ano</a:t>
            </a:r>
            <a:r>
              <a:rPr lang="en-GB" sz="1800" dirty="0">
                <a:solidFill>
                  <a:schemeClr val="bg1">
                    <a:lumMod val="50000"/>
                  </a:schemeClr>
                </a:solidFill>
                <a:latin typeface="+mn-lt"/>
              </a:rPr>
              <a:t>-coccygeal body</a:t>
            </a:r>
          </a:p>
          <a:p>
            <a:pPr marL="342900" indent="-342900">
              <a:buFont typeface="+mj-lt"/>
              <a:buAutoNum type="arabicPeriod"/>
            </a:pPr>
            <a:r>
              <a:rPr lang="en-GB" sz="1800" dirty="0" err="1">
                <a:solidFill>
                  <a:schemeClr val="bg1">
                    <a:lumMod val="50000"/>
                  </a:schemeClr>
                </a:solidFill>
                <a:latin typeface="+mn-lt"/>
              </a:rPr>
              <a:t>Ischiorectal</a:t>
            </a:r>
            <a:r>
              <a:rPr lang="en-GB" sz="1800" dirty="0">
                <a:solidFill>
                  <a:schemeClr val="bg1">
                    <a:lumMod val="50000"/>
                  </a:schemeClr>
                </a:solidFill>
                <a:latin typeface="+mn-lt"/>
              </a:rPr>
              <a:t> fossa on each side</a:t>
            </a:r>
          </a:p>
          <a:p>
            <a:endParaRPr lang="en-US" sz="1800" dirty="0">
              <a:solidFill>
                <a:schemeClr val="bg1">
                  <a:lumMod val="50000"/>
                </a:schemeClr>
              </a:solidFill>
              <a:latin typeface="+mn-lt"/>
            </a:endParaRPr>
          </a:p>
          <a:p>
            <a:r>
              <a:rPr lang="en-US" sz="1800" b="1" dirty="0">
                <a:latin typeface="+mn-lt"/>
              </a:rPr>
              <a:t>Q6: What</a:t>
            </a:r>
            <a:r>
              <a:rPr lang="en-GB" sz="1800" b="1" dirty="0">
                <a:latin typeface="+mn-lt"/>
              </a:rPr>
              <a:t> are the contents of the pudendal canal</a:t>
            </a:r>
            <a:r>
              <a:rPr lang="en-US" sz="1800" b="1" dirty="0">
                <a:latin typeface="+mn-lt"/>
              </a:rPr>
              <a:t>?</a:t>
            </a:r>
          </a:p>
          <a:p>
            <a:pPr marL="342900" indent="-342900">
              <a:buFont typeface="+mj-lt"/>
              <a:buAutoNum type="arabicPeriod"/>
            </a:pPr>
            <a:r>
              <a:rPr lang="en-US" sz="1800" dirty="0">
                <a:solidFill>
                  <a:schemeClr val="bg1">
                    <a:lumMod val="50000"/>
                  </a:schemeClr>
                </a:solidFill>
                <a:latin typeface="+mn-lt"/>
              </a:rPr>
              <a:t>Pudendal nerve.</a:t>
            </a:r>
          </a:p>
          <a:p>
            <a:pPr marL="342900" indent="-342900">
              <a:buFont typeface="+mj-lt"/>
              <a:buAutoNum type="arabicPeriod"/>
            </a:pPr>
            <a:r>
              <a:rPr lang="en-US" sz="1800" dirty="0">
                <a:solidFill>
                  <a:schemeClr val="bg1">
                    <a:lumMod val="50000"/>
                  </a:schemeClr>
                </a:solidFill>
                <a:latin typeface="+mn-lt"/>
              </a:rPr>
              <a:t>Internal pudendal vessels </a:t>
            </a:r>
          </a:p>
        </p:txBody>
      </p:sp>
    </p:spTree>
    <p:extLst>
      <p:ext uri="{BB962C8B-B14F-4D97-AF65-F5344CB8AC3E}">
        <p14:creationId xmlns:p14="http://schemas.microsoft.com/office/powerpoint/2010/main" val="72546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elvic outlet and inlet">
            <a:extLst>
              <a:ext uri="{FF2B5EF4-FFF2-40B4-BE49-F238E27FC236}">
                <a16:creationId xmlns:a16="http://schemas.microsoft.com/office/drawing/2014/main" xmlns="" id="{0F302A85-6036-4CF0-ABE2-A309EF9A0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936" y="2772074"/>
            <a:ext cx="3649046" cy="32144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a:extLst>
              <a:ext uri="{FF2B5EF4-FFF2-40B4-BE49-F238E27FC236}">
                <a16:creationId xmlns:a16="http://schemas.microsoft.com/office/drawing/2014/main" xmlns="" id="{FCD6C162-E01E-4EE0-9F82-903A40B01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56" y="2660583"/>
            <a:ext cx="4285918" cy="34374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05D14D8-728D-43C6-A3B3-640C3DE4143F}"/>
              </a:ext>
            </a:extLst>
          </p:cNvPr>
          <p:cNvSpPr txBox="1"/>
          <p:nvPr/>
        </p:nvSpPr>
        <p:spPr>
          <a:xfrm>
            <a:off x="568754" y="477812"/>
            <a:ext cx="11077814" cy="1846659"/>
          </a:xfrm>
          <a:prstGeom prst="rect">
            <a:avLst/>
          </a:prstGeom>
          <a:noFill/>
        </p:spPr>
        <p:txBody>
          <a:bodyPr wrap="square" rtlCol="0">
            <a:spAutoFit/>
          </a:bodyPr>
          <a:lstStyle/>
          <a:p>
            <a:r>
              <a:rPr lang="en-GB" sz="2400" dirty="0">
                <a:solidFill>
                  <a:schemeClr val="bg1">
                    <a:lumMod val="50000"/>
                  </a:schemeClr>
                </a:solidFill>
                <a:latin typeface="+mn-lt"/>
              </a:rPr>
              <a:t>Introduction:</a:t>
            </a:r>
          </a:p>
          <a:p>
            <a:pPr marL="285750" indent="-285750">
              <a:buFont typeface="Arial" panose="020B0604020202020204" pitchFamily="34" charset="0"/>
              <a:buChar char="•"/>
            </a:pPr>
            <a:r>
              <a:rPr lang="en-GB" sz="1800" dirty="0">
                <a:solidFill>
                  <a:schemeClr val="bg1">
                    <a:lumMod val="50000"/>
                  </a:schemeClr>
                </a:solidFill>
                <a:latin typeface="+mn-lt"/>
              </a:rPr>
              <a:t>The trunk is divided into 4 main cavities: thoracic, abdominal, pelvic, and perineal. (see image 1)</a:t>
            </a:r>
          </a:p>
          <a:p>
            <a:pPr marL="285750" indent="-285750">
              <a:buFont typeface="Arial" panose="020B0604020202020204" pitchFamily="34" charset="0"/>
              <a:buChar char="•"/>
            </a:pPr>
            <a:r>
              <a:rPr lang="en-GB" sz="1800" dirty="0">
                <a:solidFill>
                  <a:schemeClr val="bg1">
                    <a:lumMod val="50000"/>
                  </a:schemeClr>
                </a:solidFill>
                <a:latin typeface="+mn-lt"/>
              </a:rPr>
              <a:t>The pelvis has an inlet and an outlet. (see image 2) The lowest part of the pelvic outlet is the perineum. </a:t>
            </a:r>
          </a:p>
          <a:p>
            <a:pPr marL="285750" indent="-285750">
              <a:buFont typeface="Arial" panose="020B0604020202020204" pitchFamily="34" charset="0"/>
              <a:buChar char="•"/>
            </a:pPr>
            <a:r>
              <a:rPr lang="en-GB" sz="1800" dirty="0">
                <a:solidFill>
                  <a:schemeClr val="bg1">
                    <a:lumMod val="50000"/>
                  </a:schemeClr>
                </a:solidFill>
                <a:latin typeface="+mn-lt"/>
              </a:rPr>
              <a:t>The perineum is separated from the pelvic cavity superiorly by the pelvic floor.</a:t>
            </a:r>
          </a:p>
          <a:p>
            <a:pPr marL="285750" indent="-285750">
              <a:buFont typeface="Arial" panose="020B0604020202020204" pitchFamily="34" charset="0"/>
              <a:buChar char="•"/>
            </a:pPr>
            <a:r>
              <a:rPr lang="en-GB" sz="1800" dirty="0">
                <a:solidFill>
                  <a:schemeClr val="bg1">
                    <a:lumMod val="50000"/>
                  </a:schemeClr>
                </a:solidFill>
                <a:latin typeface="+mn-lt"/>
              </a:rPr>
              <a:t>The pelvic floor or pelvic diaphragm is composed of muscle </a:t>
            </a:r>
            <a:r>
              <a:rPr lang="en-GB" sz="1800" dirty="0" err="1">
                <a:solidFill>
                  <a:schemeClr val="bg1">
                    <a:lumMod val="50000"/>
                  </a:schemeClr>
                </a:solidFill>
                <a:latin typeface="+mn-lt"/>
              </a:rPr>
              <a:t>fibers</a:t>
            </a:r>
            <a:r>
              <a:rPr lang="en-GB" sz="1800" dirty="0">
                <a:solidFill>
                  <a:schemeClr val="bg1">
                    <a:lumMod val="50000"/>
                  </a:schemeClr>
                </a:solidFill>
                <a:latin typeface="+mn-lt"/>
              </a:rPr>
              <a:t> of the </a:t>
            </a:r>
            <a:r>
              <a:rPr lang="en-GB" sz="1800" dirty="0" err="1">
                <a:solidFill>
                  <a:schemeClr val="bg1">
                    <a:lumMod val="50000"/>
                  </a:schemeClr>
                </a:solidFill>
                <a:latin typeface="+mn-lt"/>
              </a:rPr>
              <a:t>levator</a:t>
            </a:r>
            <a:r>
              <a:rPr lang="en-GB" sz="1800" dirty="0">
                <a:solidFill>
                  <a:schemeClr val="bg1">
                    <a:lumMod val="50000"/>
                  </a:schemeClr>
                </a:solidFill>
                <a:latin typeface="+mn-lt"/>
              </a:rPr>
              <a:t> </a:t>
            </a:r>
            <a:r>
              <a:rPr lang="en-GB" sz="1800" dirty="0" err="1">
                <a:solidFill>
                  <a:schemeClr val="bg1">
                    <a:lumMod val="50000"/>
                  </a:schemeClr>
                </a:solidFill>
                <a:latin typeface="+mn-lt"/>
              </a:rPr>
              <a:t>ani</a:t>
            </a:r>
            <a:r>
              <a:rPr lang="en-GB" sz="1800" dirty="0">
                <a:solidFill>
                  <a:schemeClr val="bg1">
                    <a:lumMod val="50000"/>
                  </a:schemeClr>
                </a:solidFill>
                <a:latin typeface="+mn-lt"/>
              </a:rPr>
              <a:t>, the </a:t>
            </a:r>
            <a:r>
              <a:rPr lang="en-GB" sz="1800" dirty="0" err="1">
                <a:solidFill>
                  <a:schemeClr val="bg1">
                    <a:lumMod val="50000"/>
                  </a:schemeClr>
                </a:solidFill>
                <a:latin typeface="+mn-lt"/>
              </a:rPr>
              <a:t>coccygeus</a:t>
            </a:r>
            <a:r>
              <a:rPr lang="en-GB" sz="1800" dirty="0">
                <a:solidFill>
                  <a:schemeClr val="bg1">
                    <a:lumMod val="50000"/>
                  </a:schemeClr>
                </a:solidFill>
                <a:latin typeface="+mn-lt"/>
              </a:rPr>
              <a:t> muscle, and associated connective tissue. (see image 3) We will talk about them more in the next lecture.</a:t>
            </a:r>
          </a:p>
        </p:txBody>
      </p:sp>
      <p:pic>
        <p:nvPicPr>
          <p:cNvPr id="5126" name="Picture 6" descr="Image result for levator ani and coccygeus">
            <a:extLst>
              <a:ext uri="{FF2B5EF4-FFF2-40B4-BE49-F238E27FC236}">
                <a16:creationId xmlns:a16="http://schemas.microsoft.com/office/drawing/2014/main" xmlns="" id="{0C68955F-FE17-4B87-8733-791E1662C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2144" y="2883993"/>
            <a:ext cx="3232973" cy="310251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xmlns="" id="{0DCBB036-0A7C-42FC-A374-CA5DF4B94854}"/>
              </a:ext>
            </a:extLst>
          </p:cNvPr>
          <p:cNvCxnSpPr/>
          <p:nvPr/>
        </p:nvCxnSpPr>
        <p:spPr>
          <a:xfrm>
            <a:off x="4768068" y="1121672"/>
            <a:ext cx="72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6AA542B8-24EB-4FED-BD24-1FD59BED61BA}"/>
              </a:ext>
            </a:extLst>
          </p:cNvPr>
          <p:cNvSpPr txBox="1"/>
          <p:nvPr/>
        </p:nvSpPr>
        <p:spPr>
          <a:xfrm>
            <a:off x="1735666" y="6084049"/>
            <a:ext cx="883575" cy="307777"/>
          </a:xfrm>
          <a:prstGeom prst="rect">
            <a:avLst/>
          </a:prstGeom>
          <a:noFill/>
        </p:spPr>
        <p:txBody>
          <a:bodyPr wrap="none" rtlCol="0">
            <a:spAutoFit/>
          </a:bodyPr>
          <a:lstStyle/>
          <a:p>
            <a:r>
              <a:rPr lang="en-GB" i="1" dirty="0">
                <a:solidFill>
                  <a:schemeClr val="bg1">
                    <a:lumMod val="50000"/>
                  </a:schemeClr>
                </a:solidFill>
                <a:latin typeface="+mn-lt"/>
              </a:rPr>
              <a:t>Image (1)</a:t>
            </a:r>
          </a:p>
        </p:txBody>
      </p:sp>
      <p:sp>
        <p:nvSpPr>
          <p:cNvPr id="12" name="TextBox 11">
            <a:extLst>
              <a:ext uri="{FF2B5EF4-FFF2-40B4-BE49-F238E27FC236}">
                <a16:creationId xmlns:a16="http://schemas.microsoft.com/office/drawing/2014/main" xmlns="" id="{4A116306-4B41-4C01-A53F-1BCA0151D3BF}"/>
              </a:ext>
            </a:extLst>
          </p:cNvPr>
          <p:cNvSpPr txBox="1"/>
          <p:nvPr/>
        </p:nvSpPr>
        <p:spPr>
          <a:xfrm>
            <a:off x="5742883" y="6072884"/>
            <a:ext cx="883575" cy="307777"/>
          </a:xfrm>
          <a:prstGeom prst="rect">
            <a:avLst/>
          </a:prstGeom>
          <a:noFill/>
        </p:spPr>
        <p:txBody>
          <a:bodyPr wrap="none" rtlCol="0">
            <a:spAutoFit/>
          </a:bodyPr>
          <a:lstStyle/>
          <a:p>
            <a:r>
              <a:rPr lang="en-GB" i="1" dirty="0">
                <a:solidFill>
                  <a:schemeClr val="bg1">
                    <a:lumMod val="50000"/>
                  </a:schemeClr>
                </a:solidFill>
                <a:latin typeface="+mn-lt"/>
              </a:rPr>
              <a:t>Image (2)</a:t>
            </a:r>
          </a:p>
        </p:txBody>
      </p:sp>
      <p:cxnSp>
        <p:nvCxnSpPr>
          <p:cNvPr id="13" name="Straight Connector 12">
            <a:extLst>
              <a:ext uri="{FF2B5EF4-FFF2-40B4-BE49-F238E27FC236}">
                <a16:creationId xmlns:a16="http://schemas.microsoft.com/office/drawing/2014/main" xmlns="" id="{B0A0AB93-EE2B-4A68-BABE-F201DAB44CD3}"/>
              </a:ext>
            </a:extLst>
          </p:cNvPr>
          <p:cNvCxnSpPr/>
          <p:nvPr/>
        </p:nvCxnSpPr>
        <p:spPr>
          <a:xfrm>
            <a:off x="5614735" y="1121672"/>
            <a:ext cx="97200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885BFB0-F9A4-4B29-94FC-E09671EFDBC1}"/>
              </a:ext>
            </a:extLst>
          </p:cNvPr>
          <p:cNvCxnSpPr/>
          <p:nvPr/>
        </p:nvCxnSpPr>
        <p:spPr>
          <a:xfrm>
            <a:off x="6698469" y="1121672"/>
            <a:ext cx="540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C4EC2DE-DD4C-46D1-ADA1-9391348760DE}"/>
              </a:ext>
            </a:extLst>
          </p:cNvPr>
          <p:cNvCxnSpPr/>
          <p:nvPr/>
        </p:nvCxnSpPr>
        <p:spPr>
          <a:xfrm>
            <a:off x="7790669" y="1121672"/>
            <a:ext cx="72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387BD0F-9F42-4C3B-B270-9F903597C932}"/>
              </a:ext>
            </a:extLst>
          </p:cNvPr>
          <p:cNvCxnSpPr/>
          <p:nvPr/>
        </p:nvCxnSpPr>
        <p:spPr>
          <a:xfrm>
            <a:off x="2593840" y="1401141"/>
            <a:ext cx="396000" cy="0"/>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29724A8-F83E-4653-B318-DD3C81F3E883}"/>
              </a:ext>
            </a:extLst>
          </p:cNvPr>
          <p:cNvCxnSpPr/>
          <p:nvPr/>
        </p:nvCxnSpPr>
        <p:spPr>
          <a:xfrm>
            <a:off x="3753773" y="1401141"/>
            <a:ext cx="576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xmlns="" id="{8A7AA4E3-3760-4D9F-9C75-A6210DCA9ED6}"/>
              </a:ext>
            </a:extLst>
          </p:cNvPr>
          <p:cNvSpPr/>
          <p:nvPr/>
        </p:nvSpPr>
        <p:spPr>
          <a:xfrm>
            <a:off x="7516768" y="2803237"/>
            <a:ext cx="378399" cy="165094"/>
          </a:xfrm>
          <a:prstGeom prst="roundRect">
            <a:avLst/>
          </a:prstGeom>
          <a:noFill/>
          <a:ln w="28575">
            <a:solidFill>
              <a:srgbClr val="9900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ounded Rectangle 17">
            <a:extLst>
              <a:ext uri="{FF2B5EF4-FFF2-40B4-BE49-F238E27FC236}">
                <a16:creationId xmlns:a16="http://schemas.microsoft.com/office/drawing/2014/main" xmlns="" id="{7A9C22D1-EFAF-44FE-9D50-0EEEDC024966}"/>
              </a:ext>
            </a:extLst>
          </p:cNvPr>
          <p:cNvSpPr/>
          <p:nvPr/>
        </p:nvSpPr>
        <p:spPr>
          <a:xfrm>
            <a:off x="6887636" y="4369637"/>
            <a:ext cx="414866" cy="138862"/>
          </a:xfrm>
          <a:prstGeom prst="roundRect">
            <a:avLst/>
          </a:prstGeom>
          <a:noFill/>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xmlns="" id="{4D16229F-2A5C-471C-94B9-4AF473F67B5F}"/>
              </a:ext>
            </a:extLst>
          </p:cNvPr>
          <p:cNvCxnSpPr/>
          <p:nvPr/>
        </p:nvCxnSpPr>
        <p:spPr>
          <a:xfrm>
            <a:off x="7713044" y="1939819"/>
            <a:ext cx="972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66806C3-03F0-4EB5-AB3A-E436DFD85E18}"/>
              </a:ext>
            </a:extLst>
          </p:cNvPr>
          <p:cNvCxnSpPr/>
          <p:nvPr/>
        </p:nvCxnSpPr>
        <p:spPr>
          <a:xfrm>
            <a:off x="9156833" y="1939820"/>
            <a:ext cx="972000" cy="0"/>
          </a:xfrm>
          <a:prstGeom prst="line">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8103287C-7A46-46F7-B0F8-EE8FD8AEF078}"/>
              </a:ext>
            </a:extLst>
          </p:cNvPr>
          <p:cNvSpPr txBox="1"/>
          <p:nvPr/>
        </p:nvSpPr>
        <p:spPr>
          <a:xfrm>
            <a:off x="10282176" y="6072884"/>
            <a:ext cx="883575" cy="307777"/>
          </a:xfrm>
          <a:prstGeom prst="rect">
            <a:avLst/>
          </a:prstGeom>
          <a:noFill/>
        </p:spPr>
        <p:txBody>
          <a:bodyPr wrap="none" rtlCol="0">
            <a:spAutoFit/>
          </a:bodyPr>
          <a:lstStyle/>
          <a:p>
            <a:r>
              <a:rPr lang="en-GB" i="1" dirty="0">
                <a:solidFill>
                  <a:schemeClr val="bg1">
                    <a:lumMod val="50000"/>
                  </a:schemeClr>
                </a:solidFill>
                <a:latin typeface="+mn-lt"/>
              </a:rPr>
              <a:t>Image (3)</a:t>
            </a:r>
          </a:p>
        </p:txBody>
      </p:sp>
      <p:sp>
        <p:nvSpPr>
          <p:cNvPr id="23" name="Rounded Rectangle 17">
            <a:extLst>
              <a:ext uri="{FF2B5EF4-FFF2-40B4-BE49-F238E27FC236}">
                <a16:creationId xmlns:a16="http://schemas.microsoft.com/office/drawing/2014/main" xmlns="" id="{B3A20307-47FA-4230-A8DE-22485178BF82}"/>
              </a:ext>
            </a:extLst>
          </p:cNvPr>
          <p:cNvSpPr/>
          <p:nvPr/>
        </p:nvSpPr>
        <p:spPr>
          <a:xfrm>
            <a:off x="8904138" y="5067300"/>
            <a:ext cx="650500" cy="191844"/>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ounded Rectangle 17">
            <a:extLst>
              <a:ext uri="{FF2B5EF4-FFF2-40B4-BE49-F238E27FC236}">
                <a16:creationId xmlns:a16="http://schemas.microsoft.com/office/drawing/2014/main" xmlns="" id="{34FF85D7-A763-48EB-ACF3-34F57E8856A2}"/>
              </a:ext>
            </a:extLst>
          </p:cNvPr>
          <p:cNvSpPr/>
          <p:nvPr/>
        </p:nvSpPr>
        <p:spPr>
          <a:xfrm>
            <a:off x="8831583" y="4591462"/>
            <a:ext cx="650500" cy="191844"/>
          </a:xfrm>
          <a:prstGeom prst="roundRect">
            <a:avLst/>
          </a:prstGeom>
          <a:noFill/>
          <a:ln w="28575">
            <a:solidFill>
              <a:srgbClr val="FED16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xmlns="" id="{4B7255AA-2D65-4915-9FED-A22DCFED2711}"/>
              </a:ext>
            </a:extLst>
          </p:cNvPr>
          <p:cNvSpPr txBox="1"/>
          <p:nvPr/>
        </p:nvSpPr>
        <p:spPr>
          <a:xfrm>
            <a:off x="9260659" y="6400191"/>
            <a:ext cx="2852063" cy="307777"/>
          </a:xfrm>
          <a:prstGeom prst="rect">
            <a:avLst/>
          </a:prstGeom>
          <a:noFill/>
        </p:spPr>
        <p:txBody>
          <a:bodyPr wrap="none" rtlCol="0">
            <a:spAutoFit/>
          </a:bodyPr>
          <a:lstStyle/>
          <a:p>
            <a:r>
              <a:rPr lang="en-GB" i="1" u="sng" dirty="0">
                <a:solidFill>
                  <a:schemeClr val="bg1">
                    <a:lumMod val="50000"/>
                  </a:schemeClr>
                </a:solidFill>
                <a:latin typeface="+mn-lt"/>
              </a:rPr>
              <a:t>Note</a:t>
            </a:r>
            <a:r>
              <a:rPr lang="en-GB" i="1" dirty="0">
                <a:solidFill>
                  <a:schemeClr val="bg1">
                    <a:lumMod val="50000"/>
                  </a:schemeClr>
                </a:solidFill>
                <a:latin typeface="+mn-lt"/>
              </a:rPr>
              <a:t>: this image is seen from ABOVE</a:t>
            </a:r>
          </a:p>
        </p:txBody>
      </p:sp>
    </p:spTree>
    <p:extLst>
      <p:ext uri="{BB962C8B-B14F-4D97-AF65-F5344CB8AC3E}">
        <p14:creationId xmlns:p14="http://schemas.microsoft.com/office/powerpoint/2010/main" val="1210568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611846"/>
            <a:ext cx="3969657" cy="1660708"/>
          </a:xfrm>
        </p:spPr>
        <p:txBody>
          <a:bodyPr>
            <a:normAutofit/>
          </a:bodyPr>
          <a:lstStyle/>
          <a:p>
            <a:pPr marL="177800" indent="0">
              <a:buNone/>
            </a:pPr>
            <a:r>
              <a:rPr lang="en-US" sz="2600" i="1" dirty="0">
                <a:solidFill>
                  <a:schemeClr val="tx1"/>
                </a:solidFill>
                <a:latin typeface="Calibri" panose="020F0502020204030204" pitchFamily="34" charset="0"/>
              </a:rPr>
              <a:t>Leaders:</a:t>
            </a:r>
            <a:endParaRPr lang="en-GB" sz="2600" i="1" dirty="0">
              <a:solidFill>
                <a:schemeClr val="tx1"/>
              </a:solidFill>
              <a:latin typeface="Calibri" panose="020F0502020204030204" pitchFamily="34" charset="0"/>
            </a:endParaRPr>
          </a:p>
          <a:p>
            <a:pPr marL="177800" indent="0">
              <a:buNone/>
            </a:pPr>
            <a:r>
              <a:rPr lang="en-GB" sz="2600" dirty="0" err="1">
                <a:solidFill>
                  <a:schemeClr val="tx1"/>
                </a:solidFill>
                <a:latin typeface="Calibri" panose="020F0502020204030204" pitchFamily="34" charset="0"/>
              </a:rPr>
              <a:t>Nawaf</a:t>
            </a:r>
            <a:r>
              <a:rPr lang="en-GB" sz="2600" dirty="0">
                <a:solidFill>
                  <a:schemeClr val="tx1"/>
                </a:solidFill>
                <a:latin typeface="Calibri" panose="020F0502020204030204" pitchFamily="34" charset="0"/>
              </a:rPr>
              <a:t> </a:t>
            </a:r>
            <a:r>
              <a:rPr lang="en-GB" sz="2600" dirty="0" err="1">
                <a:solidFill>
                  <a:schemeClr val="tx1"/>
                </a:solidFill>
                <a:latin typeface="Calibri" panose="020F0502020204030204" pitchFamily="34" charset="0"/>
              </a:rPr>
              <a:t>AlKhudairy</a:t>
            </a:r>
            <a:r>
              <a:rPr lang="en-GB" sz="2600" dirty="0">
                <a:solidFill>
                  <a:schemeClr val="tx1"/>
                </a:solidFill>
                <a:latin typeface="Calibri" panose="020F0502020204030204" pitchFamily="34" charset="0"/>
              </a:rPr>
              <a:t> </a:t>
            </a:r>
          </a:p>
          <a:p>
            <a:pPr marL="177800" indent="0">
              <a:buNone/>
            </a:pPr>
            <a:r>
              <a:rPr lang="en-GB" sz="2600" dirty="0">
                <a:solidFill>
                  <a:schemeClr val="tx1"/>
                </a:solidFill>
                <a:latin typeface="Calibri" panose="020F0502020204030204" pitchFamily="34" charset="0"/>
              </a:rPr>
              <a:t>Jawaher Abanumy</a:t>
            </a: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6317"/>
          <a:stretch/>
        </p:blipFill>
        <p:spPr>
          <a:xfrm>
            <a:off x="0" y="0"/>
            <a:ext cx="3744686" cy="6858000"/>
          </a:xfrm>
        </p:spPr>
      </p:pic>
      <p:sp>
        <p:nvSpPr>
          <p:cNvPr id="21" name="Text Placeholder 4"/>
          <p:cNvSpPr txBox="1">
            <a:spLocks/>
          </p:cNvSpPr>
          <p:nvPr/>
        </p:nvSpPr>
        <p:spPr>
          <a:xfrm>
            <a:off x="7988670" y="5301508"/>
            <a:ext cx="3969657" cy="1338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600"/>
              </a:spcBef>
              <a:buFont typeface="Arial" panose="020B0604020202020204" pitchFamily="34" charset="0"/>
              <a:buNone/>
            </a:pPr>
            <a:r>
              <a:rPr lang="en-US" sz="1800" i="1" dirty="0">
                <a:latin typeface="Calibri" panose="020F0502020204030204" pitchFamily="34" charset="0"/>
              </a:rPr>
              <a:t>References:</a:t>
            </a:r>
            <a:endParaRPr lang="en-GB" sz="1800" i="1" dirty="0">
              <a:latin typeface="Calibri" panose="020F0502020204030204" pitchFamily="34" charset="0"/>
            </a:endParaRPr>
          </a:p>
          <a:p>
            <a:pPr marL="177800" indent="0">
              <a:spcBef>
                <a:spcPts val="600"/>
              </a:spcBef>
              <a:buFont typeface="Arial" panose="020B0604020202020204" pitchFamily="34" charset="0"/>
              <a:buNone/>
            </a:pPr>
            <a:r>
              <a:rPr lang="en-GB" sz="1800" dirty="0">
                <a:latin typeface="Calibri" panose="020F0502020204030204" pitchFamily="34" charset="0"/>
              </a:rPr>
              <a:t>1- Girls’ &amp; Boys’ Slides</a:t>
            </a:r>
          </a:p>
          <a:p>
            <a:pPr marL="177800" indent="0">
              <a:spcBef>
                <a:spcPts val="600"/>
              </a:spcBef>
              <a:buFont typeface="Arial" panose="020B0604020202020204" pitchFamily="34" charset="0"/>
              <a:buNone/>
            </a:pPr>
            <a:r>
              <a:rPr lang="en-US" sz="1800" dirty="0">
                <a:latin typeface="Calibri" panose="020F0502020204030204" pitchFamily="34" charset="0"/>
              </a:rPr>
              <a:t>2- Greys Anatomy for Students </a:t>
            </a:r>
          </a:p>
          <a:p>
            <a:pPr marL="177800" indent="0">
              <a:spcBef>
                <a:spcPts val="600"/>
              </a:spcBef>
              <a:buFont typeface="Arial" panose="020B0604020202020204" pitchFamily="34" charset="0"/>
              <a:buNone/>
            </a:pPr>
            <a:r>
              <a:rPr lang="en-US" sz="1800" dirty="0">
                <a:latin typeface="Calibri" panose="020F0502020204030204" pitchFamily="34" charset="0"/>
              </a:rPr>
              <a:t>3- TeachMeAnatomy.com</a:t>
            </a:r>
            <a:endParaRPr lang="en-GB" sz="1800" dirty="0">
              <a:latin typeface="Calibri" panose="020F0502020204030204" pitchFamily="34" charset="0"/>
            </a:endParaRPr>
          </a:p>
        </p:txBody>
      </p:sp>
      <p:grpSp>
        <p:nvGrpSpPr>
          <p:cNvPr id="22" name="Group 21"/>
          <p:cNvGrpSpPr/>
          <p:nvPr/>
        </p:nvGrpSpPr>
        <p:grpSpPr>
          <a:xfrm>
            <a:off x="3960824" y="5052922"/>
            <a:ext cx="3926752" cy="1538019"/>
            <a:chOff x="3960824" y="4605659"/>
            <a:chExt cx="3926752" cy="1538019"/>
          </a:xfrm>
        </p:grpSpPr>
        <p:grpSp>
          <p:nvGrpSpPr>
            <p:cNvPr id="25" name="Group 24"/>
            <p:cNvGrpSpPr/>
            <p:nvPr/>
          </p:nvGrpSpPr>
          <p:grpSpPr>
            <a:xfrm>
              <a:off x="4003978" y="4770823"/>
              <a:ext cx="3883598" cy="1372855"/>
              <a:chOff x="2927787" y="3661466"/>
              <a:chExt cx="3883598" cy="1372855"/>
            </a:xfrm>
          </p:grpSpPr>
          <p:sp>
            <p:nvSpPr>
              <p:cNvPr id="28" name="TextBox 27"/>
              <p:cNvSpPr txBox="1"/>
              <p:nvPr/>
            </p:nvSpPr>
            <p:spPr>
              <a:xfrm>
                <a:off x="3446711" y="4153307"/>
                <a:ext cx="3364674" cy="384721"/>
              </a:xfrm>
              <a:prstGeom prst="rect">
                <a:avLst/>
              </a:prstGeom>
              <a:noFill/>
              <a:ln>
                <a:noFill/>
              </a:ln>
            </p:spPr>
            <p:txBody>
              <a:bodyPr wrap="square" rtlCol="0">
                <a:spAutoFit/>
              </a:bodyPr>
              <a:lstStyle/>
              <a:p>
                <a:r>
                  <a:rPr lang="en-US" sz="1900" i="1" dirty="0">
                    <a:solidFill>
                      <a:srgbClr val="7BBF26"/>
                    </a:solidFill>
                    <a:latin typeface="+mn-lt"/>
                  </a:rPr>
                  <a:t>anatomyteam436@gmail.com</a:t>
                </a:r>
                <a:endParaRPr lang="en-GB" sz="1900" i="1" dirty="0">
                  <a:solidFill>
                    <a:srgbClr val="7BBF26"/>
                  </a:solidFill>
                  <a:latin typeface="+mn-lt"/>
                </a:endParaRPr>
              </a:p>
            </p:txBody>
          </p:sp>
          <p:pic>
            <p:nvPicPr>
              <p:cNvPr id="29" name="Picture 2" descr="https://d30y9cdsu7xlg0.cloudfront.net/png/12462-200.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113946"/>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mage result for twitt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446711" y="4649600"/>
                <a:ext cx="3364674" cy="384721"/>
              </a:xfrm>
              <a:prstGeom prst="rect">
                <a:avLst/>
              </a:prstGeom>
              <a:noFill/>
              <a:ln>
                <a:noFill/>
              </a:ln>
            </p:spPr>
            <p:txBody>
              <a:bodyPr wrap="square" rtlCol="0">
                <a:spAutoFit/>
              </a:bodyPr>
              <a:lstStyle/>
              <a:p>
                <a:r>
                  <a:rPr lang="en-US" sz="1900" i="1" dirty="0">
                    <a:solidFill>
                      <a:srgbClr val="55ACEE"/>
                    </a:solidFill>
                    <a:latin typeface="+mn-lt"/>
                  </a:rPr>
                  <a:t>@anatomy436</a:t>
                </a:r>
                <a:endParaRPr lang="en-GB" sz="1900" i="1" dirty="0">
                  <a:solidFill>
                    <a:srgbClr val="55ACEE"/>
                  </a:solidFill>
                  <a:latin typeface="+mn-lt"/>
                </a:endParaRPr>
              </a:p>
            </p:txBody>
          </p:sp>
          <p:sp>
            <p:nvSpPr>
              <p:cNvPr id="32" name="TextBox 31">
                <a:hlinkClick r:id="rId5"/>
              </p:cNvPr>
              <p:cNvSpPr txBox="1"/>
              <p:nvPr/>
            </p:nvSpPr>
            <p:spPr>
              <a:xfrm>
                <a:off x="3446711" y="3661466"/>
                <a:ext cx="3364674" cy="384721"/>
              </a:xfrm>
              <a:prstGeom prst="rect">
                <a:avLst/>
              </a:prstGeom>
              <a:noFill/>
              <a:ln>
                <a:noFill/>
              </a:ln>
            </p:spPr>
            <p:txBody>
              <a:bodyPr wrap="square" rtlCol="0">
                <a:spAutoFit/>
              </a:bodyPr>
              <a:lstStyle/>
              <a:p>
                <a:r>
                  <a:rPr lang="en-US" sz="1900" i="1" dirty="0">
                    <a:solidFill>
                      <a:srgbClr val="4D0082"/>
                    </a:solidFill>
                    <a:latin typeface="+mn-lt"/>
                  </a:rPr>
                  <a:t>Feedback</a:t>
                </a:r>
                <a:endParaRPr lang="en-GB" sz="1900" i="1" dirty="0">
                  <a:solidFill>
                    <a:srgbClr val="4D0082"/>
                  </a:solidFill>
                  <a:latin typeface="+mn-lt"/>
                </a:endParaRPr>
              </a:p>
            </p:txBody>
          </p:sp>
        </p:grpSp>
        <p:pic>
          <p:nvPicPr>
            <p:cNvPr id="24" name="Picture 2" descr="Image result for google form ic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824" y="4605659"/>
              <a:ext cx="559076" cy="56185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 Placeholder 4">
            <a:extLst>
              <a:ext uri="{FF2B5EF4-FFF2-40B4-BE49-F238E27FC236}">
                <a16:creationId xmlns:a16="http://schemas.microsoft.com/office/drawing/2014/main" xmlns="" id="{80BF490D-A8D9-4513-BDF9-AE40DBEF7FDC}"/>
              </a:ext>
            </a:extLst>
          </p:cNvPr>
          <p:cNvSpPr txBox="1">
            <a:spLocks/>
          </p:cNvSpPr>
          <p:nvPr/>
        </p:nvSpPr>
        <p:spPr>
          <a:xfrm>
            <a:off x="7714343" y="611846"/>
            <a:ext cx="4477657" cy="449466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i="1" dirty="0">
                <a:latin typeface="Calibri" panose="020F0502020204030204" pitchFamily="34" charset="0"/>
              </a:rPr>
              <a:t>Members:</a:t>
            </a:r>
          </a:p>
          <a:p>
            <a:pPr marL="0" indent="0">
              <a:buNone/>
            </a:pPr>
            <a:r>
              <a:rPr lang="en-GB" sz="2600" dirty="0" err="1"/>
              <a:t>Alanoud</a:t>
            </a:r>
            <a:r>
              <a:rPr lang="en-GB" sz="2600" dirty="0"/>
              <a:t> </a:t>
            </a:r>
            <a:r>
              <a:rPr lang="en-GB" sz="2600" dirty="0" err="1"/>
              <a:t>Abuhaimed</a:t>
            </a:r>
            <a:endParaRPr lang="en-GB" sz="2600" dirty="0"/>
          </a:p>
          <a:p>
            <a:pPr marL="0" indent="0">
              <a:buNone/>
            </a:pPr>
            <a:r>
              <a:rPr lang="en-GB" sz="2600" dirty="0"/>
              <a:t>Anwar </a:t>
            </a:r>
            <a:r>
              <a:rPr lang="en-GB" sz="2600" dirty="0" err="1"/>
              <a:t>Alajmi</a:t>
            </a:r>
            <a:endParaRPr lang="en-GB" sz="2600" dirty="0"/>
          </a:p>
          <a:p>
            <a:pPr marL="0" indent="0">
              <a:buNone/>
            </a:pPr>
            <a:r>
              <a:rPr lang="en-GB" sz="2600" dirty="0" err="1"/>
              <a:t>Ghaida</a:t>
            </a:r>
            <a:r>
              <a:rPr lang="en-GB" sz="2600" dirty="0"/>
              <a:t> </a:t>
            </a:r>
            <a:r>
              <a:rPr lang="en-GB" sz="2600" dirty="0" err="1"/>
              <a:t>Alsaeed</a:t>
            </a:r>
            <a:endParaRPr lang="en-GB" sz="2600" dirty="0"/>
          </a:p>
          <a:p>
            <a:pPr marL="0" indent="0" fontAlgn="b">
              <a:buNone/>
            </a:pPr>
            <a:r>
              <a:rPr lang="en-GB" sz="2600" dirty="0"/>
              <a:t>Lama </a:t>
            </a:r>
            <a:r>
              <a:rPr lang="en-GB" sz="2600" dirty="0" err="1"/>
              <a:t>Alfawzan</a:t>
            </a:r>
            <a:endParaRPr lang="en-GB" sz="2600" dirty="0"/>
          </a:p>
          <a:p>
            <a:pPr marL="0" indent="0" fontAlgn="b">
              <a:buNone/>
            </a:pPr>
            <a:r>
              <a:rPr lang="en-GB" sz="2600" dirty="0"/>
              <a:t>Lama </a:t>
            </a:r>
            <a:r>
              <a:rPr lang="en-GB" sz="2600" dirty="0" err="1"/>
              <a:t>AlTamimi</a:t>
            </a:r>
            <a:endParaRPr lang="en-GB" sz="2600" dirty="0"/>
          </a:p>
          <a:p>
            <a:pPr marL="0" indent="0" fontAlgn="b">
              <a:buNone/>
            </a:pPr>
            <a:r>
              <a:rPr lang="en-GB" sz="2600" dirty="0"/>
              <a:t>Rawan </a:t>
            </a:r>
            <a:r>
              <a:rPr lang="en-GB" sz="2600" dirty="0" err="1"/>
              <a:t>AlWadee</a:t>
            </a:r>
            <a:endParaRPr lang="en-GB" sz="2600" dirty="0"/>
          </a:p>
          <a:p>
            <a:pPr marL="0" indent="0" fontAlgn="b">
              <a:buNone/>
            </a:pPr>
            <a:r>
              <a:rPr lang="en-GB" sz="2600" dirty="0" err="1"/>
              <a:t>Safa</a:t>
            </a:r>
            <a:r>
              <a:rPr lang="en-GB" sz="2600" dirty="0"/>
              <a:t> Al-</a:t>
            </a:r>
            <a:r>
              <a:rPr lang="en-GB" sz="2600" dirty="0" err="1"/>
              <a:t>Osaimi</a:t>
            </a:r>
            <a:endParaRPr lang="en-GB" sz="2600" dirty="0"/>
          </a:p>
          <a:p>
            <a:pPr marL="0" indent="0" fontAlgn="b">
              <a:buNone/>
            </a:pPr>
            <a:r>
              <a:rPr lang="en-GB" sz="2600" dirty="0" err="1"/>
              <a:t>Shatha</a:t>
            </a:r>
            <a:r>
              <a:rPr lang="en-GB" sz="2600" dirty="0"/>
              <a:t> </a:t>
            </a:r>
            <a:r>
              <a:rPr lang="en-GB" sz="2600" dirty="0" err="1"/>
              <a:t>Alghaihb</a:t>
            </a:r>
            <a:r>
              <a:rPr lang="en-GB" sz="2600" dirty="0"/>
              <a:t> </a:t>
            </a:r>
          </a:p>
          <a:p>
            <a:pPr marL="0" indent="0">
              <a:buNone/>
            </a:pPr>
            <a:r>
              <a:rPr lang="en-US" sz="2600" dirty="0" err="1"/>
              <a:t>Wejdan</a:t>
            </a:r>
            <a:r>
              <a:rPr lang="en-US" sz="2600" dirty="0"/>
              <a:t> </a:t>
            </a:r>
            <a:r>
              <a:rPr lang="en-US" sz="2600" dirty="0" err="1"/>
              <a:t>alzaid</a:t>
            </a:r>
            <a:endParaRPr lang="en-GB" sz="2600" dirty="0"/>
          </a:p>
        </p:txBody>
      </p:sp>
    </p:spTree>
    <p:extLst>
      <p:ext uri="{BB962C8B-B14F-4D97-AF65-F5344CB8AC3E}">
        <p14:creationId xmlns:p14="http://schemas.microsoft.com/office/powerpoint/2010/main" val="469882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082" y="459404"/>
            <a:ext cx="3202344" cy="962597"/>
          </a:xfrm>
        </p:spPr>
        <p:txBody>
          <a:bodyPr>
            <a:normAutofit/>
          </a:bodyPr>
          <a:lstStyle/>
          <a:p>
            <a:r>
              <a:rPr lang="en-US" sz="3200" b="1" dirty="0"/>
              <a:t>Perineum</a:t>
            </a:r>
          </a:p>
        </p:txBody>
      </p:sp>
      <p:sp>
        <p:nvSpPr>
          <p:cNvPr id="3" name="Content Placeholder 2"/>
          <p:cNvSpPr>
            <a:spLocks noGrp="1"/>
          </p:cNvSpPr>
          <p:nvPr>
            <p:ph idx="1"/>
          </p:nvPr>
        </p:nvSpPr>
        <p:spPr>
          <a:xfrm>
            <a:off x="524082" y="1567929"/>
            <a:ext cx="6496650" cy="4971202"/>
          </a:xfrm>
        </p:spPr>
        <p:txBody>
          <a:bodyPr>
            <a:normAutofit/>
          </a:bodyPr>
          <a:lstStyle/>
          <a:p>
            <a:pPr>
              <a:buFont typeface="Courier New" panose="02070309020205020404" pitchFamily="49" charset="0"/>
              <a:buChar char="o"/>
            </a:pPr>
            <a:r>
              <a:rPr lang="en-US" altLang="x-none" sz="1800" dirty="0"/>
              <a:t>Perineum is the region of the body below the </a:t>
            </a:r>
            <a:r>
              <a:rPr lang="en-US" altLang="x-none" sz="1800" b="1" dirty="0"/>
              <a:t>pelvic diaphragm </a:t>
            </a:r>
            <a:r>
              <a:rPr lang="en-US" altLang="x-none" sz="1800" dirty="0"/>
              <a:t>(The outlet of the pelvis)</a:t>
            </a:r>
          </a:p>
          <a:p>
            <a:pPr>
              <a:buFont typeface="Courier New" panose="02070309020205020404" pitchFamily="49" charset="0"/>
              <a:buChar char="o"/>
            </a:pPr>
            <a:r>
              <a:rPr lang="en-US" altLang="x-none" sz="1800" dirty="0"/>
              <a:t>It is a </a:t>
            </a:r>
            <a:r>
              <a:rPr lang="en-US" altLang="x-none" sz="1800" b="1" dirty="0"/>
              <a:t>diamond</a:t>
            </a:r>
            <a:r>
              <a:rPr lang="en-US" altLang="x-none" sz="1800" dirty="0"/>
              <a:t> shaped area between the</a:t>
            </a:r>
            <a:r>
              <a:rPr lang="ar-SA" altLang="x-none" sz="1800" dirty="0">
                <a:ea typeface="Arial" charset="0"/>
              </a:rPr>
              <a:t> </a:t>
            </a:r>
            <a:r>
              <a:rPr lang="en-US" altLang="x-none" sz="1800" dirty="0"/>
              <a:t>thighs.</a:t>
            </a:r>
            <a:endParaRPr lang="ar-SA" altLang="x-none" sz="1800" dirty="0">
              <a:ea typeface="Arial" charset="0"/>
            </a:endParaRPr>
          </a:p>
          <a:p>
            <a:pPr marL="0" indent="0">
              <a:buNone/>
            </a:pPr>
            <a:endParaRPr lang="en-US" altLang="x-none" sz="1600" dirty="0"/>
          </a:p>
          <a:p>
            <a:pPr marL="0" indent="0">
              <a:buNone/>
            </a:pPr>
            <a:r>
              <a:rPr lang="en-US" altLang="x-none" sz="1800" b="1" i="1" dirty="0">
                <a:effectLst>
                  <a:outerShdw blurRad="38100" dist="38100" dir="2700000" algn="tl">
                    <a:srgbClr val="000000">
                      <a:alpha val="43137"/>
                    </a:srgbClr>
                  </a:outerShdw>
                </a:effectLst>
              </a:rPr>
              <a:t>Boundaries</a:t>
            </a:r>
            <a:r>
              <a:rPr lang="en-US" altLang="x-none" sz="1800" dirty="0"/>
              <a:t>: </a:t>
            </a:r>
            <a:r>
              <a:rPr lang="en-US" altLang="x-none" sz="1600" dirty="0">
                <a:solidFill>
                  <a:schemeClr val="bg1">
                    <a:lumMod val="50000"/>
                  </a:schemeClr>
                </a:solidFill>
              </a:rPr>
              <a:t>(these are the </a:t>
            </a:r>
            <a:r>
              <a:rPr lang="en-US" altLang="x-none" sz="1600" b="1" dirty="0">
                <a:solidFill>
                  <a:schemeClr val="bg1">
                    <a:lumMod val="50000"/>
                  </a:schemeClr>
                </a:solidFill>
              </a:rPr>
              <a:t>external</a:t>
            </a:r>
            <a:r>
              <a:rPr lang="en-US" altLang="x-none" sz="1600" dirty="0">
                <a:solidFill>
                  <a:schemeClr val="bg1">
                    <a:lumMod val="50000"/>
                  </a:schemeClr>
                </a:solidFill>
              </a:rPr>
              <a:t> or </a:t>
            </a:r>
            <a:r>
              <a:rPr lang="en-US" altLang="x-none" sz="1600" b="1" dirty="0">
                <a:solidFill>
                  <a:schemeClr val="bg1">
                    <a:lumMod val="50000"/>
                  </a:schemeClr>
                </a:solidFill>
              </a:rPr>
              <a:t>surface</a:t>
            </a:r>
            <a:r>
              <a:rPr lang="en-US" altLang="x-none" sz="1600" dirty="0">
                <a:solidFill>
                  <a:schemeClr val="bg1">
                    <a:lumMod val="50000"/>
                  </a:schemeClr>
                </a:solidFill>
              </a:rPr>
              <a:t> boundaries)</a:t>
            </a:r>
          </a:p>
          <a:p>
            <a:pPr marL="0" indent="0">
              <a:buNone/>
            </a:pPr>
            <a:endParaRPr lang="en-US" altLang="x-none" sz="1600" dirty="0">
              <a:solidFill>
                <a:schemeClr val="bg1">
                  <a:lumMod val="50000"/>
                </a:schemeClr>
              </a:solidFill>
            </a:endParaRPr>
          </a:p>
          <a:p>
            <a:pPr marL="0" indent="0">
              <a:buNone/>
            </a:pPr>
            <a:endParaRPr lang="en-US" altLang="x-none" sz="1600" dirty="0">
              <a:solidFill>
                <a:schemeClr val="bg1">
                  <a:lumMod val="50000"/>
                </a:schemeClr>
              </a:solidFill>
            </a:endParaRPr>
          </a:p>
          <a:p>
            <a:pPr marL="0" indent="0">
              <a:buNone/>
            </a:pPr>
            <a:endParaRPr lang="en-US" altLang="x-none" sz="1600" dirty="0"/>
          </a:p>
          <a:p>
            <a:pPr marL="457200" lvl="1" indent="0">
              <a:buNone/>
            </a:pPr>
            <a:endParaRPr lang="en-US" altLang="x-none" sz="1600" dirty="0"/>
          </a:p>
          <a:p>
            <a:pPr marL="0" indent="0">
              <a:buNone/>
            </a:pPr>
            <a:r>
              <a:rPr lang="en-US" altLang="x-none" sz="1800" b="1" i="1" dirty="0">
                <a:effectLst>
                  <a:outerShdw blurRad="38100" dist="38100" dir="2700000" algn="tl">
                    <a:srgbClr val="000000">
                      <a:alpha val="43137"/>
                    </a:srgbClr>
                  </a:outerShdw>
                </a:effectLst>
              </a:rPr>
              <a:t>Contents</a:t>
            </a:r>
            <a:r>
              <a:rPr lang="en-US" altLang="x-none" sz="1800" dirty="0"/>
              <a:t>: </a:t>
            </a:r>
          </a:p>
          <a:p>
            <a:pPr marL="800100" lvl="1" indent="-342900">
              <a:buFont typeface="+mj-lt"/>
              <a:buAutoNum type="arabicPeriod"/>
            </a:pPr>
            <a:r>
              <a:rPr lang="en-US" altLang="x-none" sz="1800" dirty="0"/>
              <a:t>Lower ends of urethra, vagina &amp; anal canal</a:t>
            </a:r>
          </a:p>
          <a:p>
            <a:pPr marL="800100" lvl="1" indent="-342900">
              <a:buFont typeface="+mj-lt"/>
              <a:buAutoNum type="arabicPeriod"/>
            </a:pPr>
            <a:r>
              <a:rPr lang="en-US" altLang="x-none" sz="1800" dirty="0"/>
              <a:t>External genitalia</a:t>
            </a:r>
          </a:p>
          <a:p>
            <a:pPr marL="800100" lvl="1" indent="-342900">
              <a:buFont typeface="+mj-lt"/>
              <a:buAutoNum type="arabicPeriod"/>
            </a:pPr>
            <a:r>
              <a:rPr lang="en-US" altLang="x-none" sz="1800" dirty="0"/>
              <a:t>Perineal body &amp; Anococcygeal body</a:t>
            </a:r>
          </a:p>
          <a:p>
            <a:pPr marL="457200" lvl="1" indent="0">
              <a:buNone/>
            </a:pPr>
            <a:r>
              <a:rPr lang="en-US" altLang="x-none" sz="1600" dirty="0">
                <a:solidFill>
                  <a:schemeClr val="bg1">
                    <a:lumMod val="50000"/>
                  </a:schemeClr>
                </a:solidFill>
              </a:rPr>
              <a:t>(we will now talk about these in the next slides)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071" y="1249060"/>
            <a:ext cx="2261617" cy="1981708"/>
          </a:xfrm>
          <a:prstGeom prst="rect">
            <a:avLst/>
          </a:prstGeom>
        </p:spPr>
      </p:pic>
      <p:graphicFrame>
        <p:nvGraphicFramePr>
          <p:cNvPr id="9" name="Table 8">
            <a:extLst>
              <a:ext uri="{FF2B5EF4-FFF2-40B4-BE49-F238E27FC236}">
                <a16:creationId xmlns:a16="http://schemas.microsoft.com/office/drawing/2014/main" xmlns="" id="{0DEB7012-8905-44D3-8C16-CDE0CDD8331C}"/>
              </a:ext>
            </a:extLst>
          </p:cNvPr>
          <p:cNvGraphicFramePr>
            <a:graphicFrameLocks noGrp="1"/>
          </p:cNvGraphicFramePr>
          <p:nvPr>
            <p:extLst>
              <p:ext uri="{D42A27DB-BD31-4B8C-83A1-F6EECF244321}">
                <p14:modId xmlns:p14="http://schemas.microsoft.com/office/powerpoint/2010/main" val="2431339810"/>
              </p:ext>
            </p:extLst>
          </p:nvPr>
        </p:nvGraphicFramePr>
        <p:xfrm>
          <a:off x="678573" y="3229880"/>
          <a:ext cx="5401929" cy="1099700"/>
        </p:xfrm>
        <a:graphic>
          <a:graphicData uri="http://schemas.openxmlformats.org/drawingml/2006/table">
            <a:tbl>
              <a:tblPr firstRow="1" bandRow="1">
                <a:tableStyleId>{2D5ABB26-0587-4C30-8999-92F81FD0307C}</a:tableStyleId>
              </a:tblPr>
              <a:tblGrid>
                <a:gridCol w="1800643">
                  <a:extLst>
                    <a:ext uri="{9D8B030D-6E8A-4147-A177-3AD203B41FA5}">
                      <a16:colId xmlns:a16="http://schemas.microsoft.com/office/drawing/2014/main" xmlns="" val="20000"/>
                    </a:ext>
                  </a:extLst>
                </a:gridCol>
                <a:gridCol w="1800643">
                  <a:extLst>
                    <a:ext uri="{9D8B030D-6E8A-4147-A177-3AD203B41FA5}">
                      <a16:colId xmlns:a16="http://schemas.microsoft.com/office/drawing/2014/main" xmlns="" val="20001"/>
                    </a:ext>
                  </a:extLst>
                </a:gridCol>
                <a:gridCol w="1800643">
                  <a:extLst>
                    <a:ext uri="{9D8B030D-6E8A-4147-A177-3AD203B41FA5}">
                      <a16:colId xmlns:a16="http://schemas.microsoft.com/office/drawing/2014/main" xmlns="" val="20002"/>
                    </a:ext>
                  </a:extLst>
                </a:gridCol>
              </a:tblGrid>
              <a:tr h="310014">
                <a:tc>
                  <a:txBody>
                    <a:bodyPr/>
                    <a:lstStyle/>
                    <a:p>
                      <a:pPr algn="ctr"/>
                      <a:r>
                        <a:rPr lang="en-US" altLang="x-none" sz="1600" b="1" dirty="0"/>
                        <a:t>Anteriorly</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600" b="1" dirty="0"/>
                        <a:t>Laterally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600" b="1" dirty="0"/>
                        <a:t>Posteriorly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AD6"/>
                    </a:solidFill>
                  </a:tcPr>
                </a:tc>
                <a:extLst>
                  <a:ext uri="{0D108BD9-81ED-4DB2-BD59-A6C34878D82A}">
                    <a16:rowId xmlns:a16="http://schemas.microsoft.com/office/drawing/2014/main" xmlns="" val="10000"/>
                  </a:ext>
                </a:extLst>
              </a:tr>
              <a:tr h="764420">
                <a:tc>
                  <a:txBody>
                    <a:bodyPr/>
                    <a:lstStyle/>
                    <a:p>
                      <a:pPr algn="ctr"/>
                      <a:r>
                        <a:rPr lang="en-US" sz="1600" dirty="0"/>
                        <a:t>Mons pubis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t>Medial surfaces  of the thighs </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Intergluteal folds </a:t>
                      </a:r>
                      <a:r>
                        <a:rPr lang="en-US" sz="1600" dirty="0">
                          <a:solidFill>
                            <a:srgbClr val="92D050"/>
                          </a:solidFill>
                        </a:rPr>
                        <a:t>or cleft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cxnSp>
        <p:nvCxnSpPr>
          <p:cNvPr id="11" name="Straight Connector 10">
            <a:extLst>
              <a:ext uri="{FF2B5EF4-FFF2-40B4-BE49-F238E27FC236}">
                <a16:creationId xmlns:a16="http://schemas.microsoft.com/office/drawing/2014/main" xmlns="" id="{53C41F5F-D928-4DBA-9439-29688202D460}"/>
              </a:ext>
            </a:extLst>
          </p:cNvPr>
          <p:cNvCxnSpPr/>
          <p:nvPr/>
        </p:nvCxnSpPr>
        <p:spPr>
          <a:xfrm>
            <a:off x="5102817" y="1832873"/>
            <a:ext cx="162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ECE77379-358E-43AB-827B-CA7A9AD46F07}"/>
              </a:ext>
            </a:extLst>
          </p:cNvPr>
          <p:cNvGrpSpPr/>
          <p:nvPr/>
        </p:nvGrpSpPr>
        <p:grpSpPr>
          <a:xfrm>
            <a:off x="7207949" y="1227148"/>
            <a:ext cx="2261617" cy="1889497"/>
            <a:chOff x="6509359" y="2229557"/>
            <a:chExt cx="2335410" cy="1570628"/>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359" y="2229557"/>
              <a:ext cx="2335410" cy="1570628"/>
            </a:xfrm>
            <a:prstGeom prst="rect">
              <a:avLst/>
            </a:prstGeom>
          </p:spPr>
        </p:pic>
        <p:sp>
          <p:nvSpPr>
            <p:cNvPr id="18" name="Rounded Rectangle 17"/>
            <p:cNvSpPr/>
            <p:nvPr/>
          </p:nvSpPr>
          <p:spPr>
            <a:xfrm>
              <a:off x="8296967" y="2581003"/>
              <a:ext cx="547802" cy="245266"/>
            </a:xfrm>
            <a:prstGeom prst="roundRect">
              <a:avLst/>
            </a:prstGeom>
            <a:noFill/>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ounded Rectangle 17">
              <a:extLst>
                <a:ext uri="{FF2B5EF4-FFF2-40B4-BE49-F238E27FC236}">
                  <a16:creationId xmlns:a16="http://schemas.microsoft.com/office/drawing/2014/main" xmlns="" id="{39A78245-E56C-4145-AD78-62D0EB4E43F0}"/>
                </a:ext>
              </a:extLst>
            </p:cNvPr>
            <p:cNvSpPr/>
            <p:nvPr/>
          </p:nvSpPr>
          <p:spPr>
            <a:xfrm>
              <a:off x="8296967" y="3398036"/>
              <a:ext cx="474009" cy="160599"/>
            </a:xfrm>
            <a:prstGeom prst="roundRect">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xmlns="" id="{D662E241-A993-42F4-80A8-F82327EA7C2E}"/>
              </a:ext>
            </a:extLst>
          </p:cNvPr>
          <p:cNvCxnSpPr/>
          <p:nvPr/>
        </p:nvCxnSpPr>
        <p:spPr>
          <a:xfrm>
            <a:off x="865251" y="1828640"/>
            <a:ext cx="864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074" name="Picture 2" descr="http://cdn1.teachmeseries.com/tmanatomy/wp-content/uploads/20171222214941/Overview-of-the-Perineum.jpg">
            <a:extLst>
              <a:ext uri="{FF2B5EF4-FFF2-40B4-BE49-F238E27FC236}">
                <a16:creationId xmlns:a16="http://schemas.microsoft.com/office/drawing/2014/main" xmlns="" id="{A43E150C-5170-4A7D-BC4E-C925527A6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554" y="3741356"/>
            <a:ext cx="2027861" cy="2238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272D1E6-A7DD-40DD-BBF0-371CD847CE32}"/>
              </a:ext>
            </a:extLst>
          </p:cNvPr>
          <p:cNvSpPr txBox="1"/>
          <p:nvPr/>
        </p:nvSpPr>
        <p:spPr>
          <a:xfrm>
            <a:off x="6619669" y="5431492"/>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cxnSp>
        <p:nvCxnSpPr>
          <p:cNvPr id="19" name="Straight Connector 18">
            <a:extLst>
              <a:ext uri="{FF2B5EF4-FFF2-40B4-BE49-F238E27FC236}">
                <a16:creationId xmlns:a16="http://schemas.microsoft.com/office/drawing/2014/main" xmlns="" id="{C145EEF8-5BB0-4134-A854-F6F5B9B89564}"/>
              </a:ext>
            </a:extLst>
          </p:cNvPr>
          <p:cNvCxnSpPr/>
          <p:nvPr/>
        </p:nvCxnSpPr>
        <p:spPr>
          <a:xfrm>
            <a:off x="1385015" y="2455100"/>
            <a:ext cx="86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CDCB3C58-9AD0-4135-ADF6-9F59D5FD327D}"/>
              </a:ext>
            </a:extLst>
          </p:cNvPr>
          <p:cNvGrpSpPr/>
          <p:nvPr/>
        </p:nvGrpSpPr>
        <p:grpSpPr>
          <a:xfrm>
            <a:off x="8944724" y="3448680"/>
            <a:ext cx="3250713" cy="3090452"/>
            <a:chOff x="8626578" y="3841430"/>
            <a:chExt cx="3568860" cy="301657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6578" y="3863933"/>
              <a:ext cx="3568860" cy="2994067"/>
            </a:xfrm>
            <a:prstGeom prst="rect">
              <a:avLst/>
            </a:prstGeom>
          </p:spPr>
        </p:pic>
        <p:sp>
          <p:nvSpPr>
            <p:cNvPr id="20" name="Rounded Rectangle 17">
              <a:extLst>
                <a:ext uri="{FF2B5EF4-FFF2-40B4-BE49-F238E27FC236}">
                  <a16:creationId xmlns:a16="http://schemas.microsoft.com/office/drawing/2014/main" xmlns="" id="{437AA46C-B7B8-478F-AD70-1B45495D5E31}"/>
                </a:ext>
              </a:extLst>
            </p:cNvPr>
            <p:cNvSpPr/>
            <p:nvPr/>
          </p:nvSpPr>
          <p:spPr>
            <a:xfrm>
              <a:off x="8626578" y="3841430"/>
              <a:ext cx="652176" cy="199810"/>
            </a:xfrm>
            <a:prstGeom prst="roundRect">
              <a:avLst/>
            </a:prstGeom>
            <a:noFill/>
            <a:ln w="28575">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ounded Rectangle 17">
              <a:extLst>
                <a:ext uri="{FF2B5EF4-FFF2-40B4-BE49-F238E27FC236}">
                  <a16:creationId xmlns:a16="http://schemas.microsoft.com/office/drawing/2014/main" xmlns="" id="{51603457-2D9C-4B0F-AC99-BDA49547293A}"/>
                </a:ext>
              </a:extLst>
            </p:cNvPr>
            <p:cNvSpPr/>
            <p:nvPr/>
          </p:nvSpPr>
          <p:spPr>
            <a:xfrm>
              <a:off x="8651171" y="5868146"/>
              <a:ext cx="652176" cy="320897"/>
            </a:xfrm>
            <a:prstGeom prst="roundRect">
              <a:avLst/>
            </a:prstGeom>
            <a:noFill/>
            <a:ln w="28575">
              <a:solidFill>
                <a:srgbClr val="FF66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xmlns="" id="{B398157B-5E85-4E25-93F3-2DF92D845B18}"/>
                </a:ext>
              </a:extLst>
            </p:cNvPr>
            <p:cNvSpPr/>
            <p:nvPr/>
          </p:nvSpPr>
          <p:spPr>
            <a:xfrm>
              <a:off x="9351781" y="4687503"/>
              <a:ext cx="254232" cy="211756"/>
            </a:xfrm>
            <a:prstGeom prst="ellipse">
              <a:avLst/>
            </a:prstGeom>
            <a:solidFill>
              <a:schemeClr val="accent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xmlns="" id="{06618E00-F05E-4937-B88D-EE25E3591BD6}"/>
                </a:ext>
              </a:extLst>
            </p:cNvPr>
            <p:cNvSpPr/>
            <p:nvPr/>
          </p:nvSpPr>
          <p:spPr>
            <a:xfrm>
              <a:off x="11637769" y="4687503"/>
              <a:ext cx="254232" cy="211756"/>
            </a:xfrm>
            <a:prstGeom prst="ellipse">
              <a:avLst/>
            </a:prstGeom>
            <a:solidFill>
              <a:schemeClr val="accent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xmlns="" id="{160D0F2A-0F35-47CB-AA56-0AD19BDA2178}"/>
              </a:ext>
            </a:extLst>
          </p:cNvPr>
          <p:cNvSpPr txBox="1"/>
          <p:nvPr/>
        </p:nvSpPr>
        <p:spPr>
          <a:xfrm>
            <a:off x="2352133" y="866440"/>
            <a:ext cx="4533613" cy="307777"/>
          </a:xfrm>
          <a:prstGeom prst="rect">
            <a:avLst/>
          </a:prstGeom>
          <a:noFill/>
        </p:spPr>
        <p:txBody>
          <a:bodyPr wrap="none" rtlCol="0">
            <a:spAutoFit/>
          </a:bodyPr>
          <a:lstStyle/>
          <a:p>
            <a:r>
              <a:rPr lang="en-GB" dirty="0">
                <a:solidFill>
                  <a:schemeClr val="bg1">
                    <a:lumMod val="50000"/>
                  </a:schemeClr>
                </a:solidFill>
                <a:latin typeface="+mn-lt"/>
              </a:rPr>
              <a:t>(In this lecture the </a:t>
            </a:r>
            <a:r>
              <a:rPr lang="en-GB" b="1" dirty="0">
                <a:solidFill>
                  <a:srgbClr val="C00000"/>
                </a:solidFill>
                <a:latin typeface="+mn-lt"/>
              </a:rPr>
              <a:t>boundaries</a:t>
            </a:r>
            <a:r>
              <a:rPr lang="en-GB" dirty="0">
                <a:solidFill>
                  <a:schemeClr val="bg1">
                    <a:lumMod val="50000"/>
                  </a:schemeClr>
                </a:solidFill>
                <a:latin typeface="+mn-lt"/>
              </a:rPr>
              <a:t> and </a:t>
            </a:r>
            <a:r>
              <a:rPr lang="en-GB" b="1" dirty="0">
                <a:solidFill>
                  <a:srgbClr val="C00000"/>
                </a:solidFill>
                <a:latin typeface="+mn-lt"/>
              </a:rPr>
              <a:t>relations</a:t>
            </a:r>
            <a:r>
              <a:rPr lang="en-GB" dirty="0">
                <a:solidFill>
                  <a:schemeClr val="bg1">
                    <a:lumMod val="50000"/>
                  </a:schemeClr>
                </a:solidFill>
                <a:latin typeface="+mn-lt"/>
              </a:rPr>
              <a:t> are important)</a:t>
            </a:r>
          </a:p>
        </p:txBody>
      </p:sp>
    </p:spTree>
    <p:extLst>
      <p:ext uri="{BB962C8B-B14F-4D97-AF65-F5344CB8AC3E}">
        <p14:creationId xmlns:p14="http://schemas.microsoft.com/office/powerpoint/2010/main" val="11222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083" y="1321742"/>
            <a:ext cx="8077476" cy="2948499"/>
          </a:xfrm>
          <a:prstGeom prst="rect">
            <a:avLst/>
          </a:prstGeom>
          <a:noFill/>
        </p:spPr>
        <p:txBody>
          <a:bodyPr wrap="square" rtlCol="0">
            <a:spAutoFit/>
          </a:bodyPr>
          <a:lstStyle/>
          <a:p>
            <a:pPr marL="285750" indent="-285750" eaLnBrk="1" hangingPunct="1">
              <a:buFont typeface="Courier New" panose="02070309020205020404" pitchFamily="49" charset="0"/>
              <a:buChar char="o"/>
            </a:pPr>
            <a:r>
              <a:rPr lang="en-US" altLang="en-US" sz="1600" dirty="0">
                <a:latin typeface="+mn-lt"/>
              </a:rPr>
              <a:t>Perineal body is an irregular fibromuscular mass of variable size and consistency, </a:t>
            </a:r>
            <a:r>
              <a:rPr lang="en-US" altLang="en-US" sz="1600" u="sng" dirty="0">
                <a:latin typeface="+mn-lt"/>
              </a:rPr>
              <a:t>located</a:t>
            </a:r>
            <a:r>
              <a:rPr lang="en-US" altLang="en-US" sz="1600" dirty="0">
                <a:latin typeface="+mn-lt"/>
              </a:rPr>
              <a:t> at</a:t>
            </a:r>
            <a:r>
              <a:rPr lang="en-US" altLang="en-US" sz="1600" u="sng" dirty="0">
                <a:latin typeface="+mn-lt"/>
              </a:rPr>
              <a:t> </a:t>
            </a:r>
            <a:r>
              <a:rPr lang="en-US" altLang="en-US" sz="1600" dirty="0">
                <a:latin typeface="+mn-lt"/>
              </a:rPr>
              <a:t>midpoint of the line between the </a:t>
            </a:r>
            <a:r>
              <a:rPr lang="en-US" altLang="en-US" sz="1600" b="1" dirty="0">
                <a:latin typeface="+mn-lt"/>
              </a:rPr>
              <a:t>ischial tuberosities</a:t>
            </a:r>
            <a:r>
              <a:rPr lang="en-US" altLang="en-US" sz="1600" dirty="0">
                <a:latin typeface="+mn-lt"/>
              </a:rPr>
              <a:t>.</a:t>
            </a:r>
          </a:p>
          <a:p>
            <a:pPr marL="285750" indent="-285750" eaLnBrk="1" hangingPunct="1">
              <a:buFont typeface="Courier New" panose="02070309020205020404" pitchFamily="49" charset="0"/>
              <a:buChar char="o"/>
            </a:pPr>
            <a:r>
              <a:rPr lang="en-US" altLang="en-US" sz="1600" dirty="0">
                <a:latin typeface="+mn-lt"/>
              </a:rPr>
              <a:t>Lies in the </a:t>
            </a:r>
            <a:r>
              <a:rPr lang="en-US" altLang="en-US" sz="1600" b="1" dirty="0">
                <a:latin typeface="+mn-lt"/>
              </a:rPr>
              <a:t>subcutaneous</a:t>
            </a:r>
            <a:r>
              <a:rPr lang="en-US" altLang="en-US" sz="1600" dirty="0">
                <a:latin typeface="+mn-lt"/>
              </a:rPr>
              <a:t> tissue, </a:t>
            </a:r>
            <a:r>
              <a:rPr lang="en-US" altLang="en-US" sz="1600" u="sng" dirty="0">
                <a:latin typeface="+mn-lt"/>
              </a:rPr>
              <a:t>posterior</a:t>
            </a:r>
            <a:r>
              <a:rPr lang="en-US" altLang="en-US" sz="1600" dirty="0">
                <a:latin typeface="+mn-lt"/>
              </a:rPr>
              <a:t> to vaginal vestibule and </a:t>
            </a:r>
            <a:r>
              <a:rPr lang="en-US" altLang="en-US" sz="1600" u="sng" dirty="0">
                <a:latin typeface="+mn-lt"/>
              </a:rPr>
              <a:t>anterior</a:t>
            </a:r>
            <a:r>
              <a:rPr lang="en-US" altLang="en-US" sz="1600" dirty="0">
                <a:latin typeface="+mn-lt"/>
              </a:rPr>
              <a:t> to the anal canal &amp; anus</a:t>
            </a:r>
          </a:p>
          <a:p>
            <a:pPr marL="285750" indent="-285750" eaLnBrk="1" hangingPunct="1">
              <a:buFont typeface="Courier New" panose="02070309020205020404" pitchFamily="49" charset="0"/>
              <a:buChar char="o"/>
            </a:pPr>
            <a:r>
              <a:rPr lang="en-US" altLang="en-US" sz="1600" dirty="0">
                <a:latin typeface="+mn-lt"/>
              </a:rPr>
              <a:t>Forms the central point of the perineum  &amp; blends anteriorly with the </a:t>
            </a:r>
            <a:r>
              <a:rPr lang="en-US" altLang="en-US" sz="1600" b="1" dirty="0">
                <a:latin typeface="+mn-lt"/>
              </a:rPr>
              <a:t>perineal membrane</a:t>
            </a:r>
          </a:p>
          <a:p>
            <a:pPr eaLnBrk="1" hangingPunct="1"/>
            <a:endParaRPr lang="en-US" altLang="en-US" sz="1600" dirty="0">
              <a:solidFill>
                <a:schemeClr val="tx1"/>
              </a:solidFill>
              <a:latin typeface="+mn-lt"/>
            </a:endParaRPr>
          </a:p>
          <a:p>
            <a:pPr marL="342900" indent="-342900">
              <a:spcBef>
                <a:spcPct val="20000"/>
              </a:spcBef>
              <a:defRPr/>
            </a:pPr>
            <a:r>
              <a:rPr lang="en-US" sz="1600" b="1" i="1" dirty="0">
                <a:solidFill>
                  <a:schemeClr val="tx1"/>
                </a:solidFill>
                <a:effectLst>
                  <a:outerShdw blurRad="38100" dist="38100" dir="2700000" algn="tl">
                    <a:srgbClr val="000000">
                      <a:alpha val="43137"/>
                    </a:srgbClr>
                  </a:outerShdw>
                </a:effectLst>
                <a:latin typeface="+mn-lt"/>
              </a:rPr>
              <a:t>Function</a:t>
            </a:r>
            <a:r>
              <a:rPr lang="en-US" sz="1600" dirty="0">
                <a:solidFill>
                  <a:schemeClr val="tx1"/>
                </a:solidFill>
                <a:effectLst>
                  <a:outerShdw blurRad="38100" dist="38100" dir="2700000" algn="tl">
                    <a:srgbClr val="000000">
                      <a:alpha val="43137"/>
                    </a:srgbClr>
                  </a:outerShdw>
                </a:effectLst>
                <a:latin typeface="+mn-lt"/>
              </a:rPr>
              <a:t>:</a:t>
            </a:r>
          </a:p>
          <a:p>
            <a:pPr marL="342900" indent="-342900">
              <a:spcBef>
                <a:spcPct val="20000"/>
              </a:spcBef>
              <a:buFont typeface="+mj-lt"/>
              <a:buAutoNum type="arabicPeriod"/>
              <a:defRPr/>
            </a:pPr>
            <a:r>
              <a:rPr lang="en-US" sz="1600" dirty="0">
                <a:solidFill>
                  <a:schemeClr val="tx1"/>
                </a:solidFill>
                <a:latin typeface="+mn-lt"/>
              </a:rPr>
              <a:t>Gives </a:t>
            </a:r>
            <a:r>
              <a:rPr lang="en-US" sz="1600" b="1" dirty="0">
                <a:solidFill>
                  <a:schemeClr val="tx1"/>
                </a:solidFill>
                <a:latin typeface="+mn-lt"/>
              </a:rPr>
              <a:t>attachment</a:t>
            </a:r>
            <a:r>
              <a:rPr lang="en-US" sz="1600" dirty="0">
                <a:solidFill>
                  <a:schemeClr val="tx1"/>
                </a:solidFill>
                <a:latin typeface="+mn-lt"/>
              </a:rPr>
              <a:t> to perineal muscles</a:t>
            </a:r>
          </a:p>
          <a:p>
            <a:pPr marL="342900" indent="-342900">
              <a:spcBef>
                <a:spcPct val="20000"/>
              </a:spcBef>
              <a:buFont typeface="+mj-lt"/>
              <a:buAutoNum type="arabicPeriod"/>
              <a:defRPr/>
            </a:pPr>
            <a:r>
              <a:rPr lang="en-US" sz="1600" dirty="0">
                <a:solidFill>
                  <a:schemeClr val="tx1"/>
                </a:solidFill>
                <a:latin typeface="+mn-lt"/>
              </a:rPr>
              <a:t>Plays an important role in visceral support especially in female</a:t>
            </a:r>
          </a:p>
          <a:p>
            <a:pPr eaLnBrk="1" hangingPunct="1"/>
            <a:endParaRPr lang="en-US" altLang="en-US" sz="1600" dirty="0">
              <a:latin typeface="+mn-lt"/>
            </a:endParaRPr>
          </a:p>
          <a:p>
            <a:endParaRPr lang="en-US" sz="1600" dirty="0">
              <a:latin typeface="+mn-lt"/>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9104" y="3701327"/>
            <a:ext cx="3840573" cy="2886944"/>
          </a:xfrm>
          <a:prstGeom prst="rect">
            <a:avLst/>
          </a:prstGeom>
        </p:spPr>
      </p:pic>
      <p:grpSp>
        <p:nvGrpSpPr>
          <p:cNvPr id="6" name="Group 5">
            <a:extLst>
              <a:ext uri="{FF2B5EF4-FFF2-40B4-BE49-F238E27FC236}">
                <a16:creationId xmlns:a16="http://schemas.microsoft.com/office/drawing/2014/main" xmlns="" id="{047A574C-2D5B-4E97-937A-A74B1378158C}"/>
              </a:ext>
            </a:extLst>
          </p:cNvPr>
          <p:cNvGrpSpPr/>
          <p:nvPr/>
        </p:nvGrpSpPr>
        <p:grpSpPr>
          <a:xfrm>
            <a:off x="4362223" y="3901439"/>
            <a:ext cx="3913304" cy="2722173"/>
            <a:chOff x="4150361" y="3963106"/>
            <a:chExt cx="3913304" cy="2722173"/>
          </a:xfrm>
        </p:grpSpPr>
        <p:pic>
          <p:nvPicPr>
            <p:cNvPr id="13" name="Picture 2" descr="C:\Documents and Settings\Zeenet\My Documents\My Pictures\zxc.png"/>
            <p:cNvPicPr>
              <a:picLocks noChangeAspect="1" noChangeArrowheads="1"/>
            </p:cNvPicPr>
            <p:nvPr/>
          </p:nvPicPr>
          <p:blipFill rotWithShape="1">
            <a:blip r:embed="rId3">
              <a:extLst>
                <a:ext uri="{28A0092B-C50C-407E-A947-70E740481C1C}">
                  <a14:useLocalDpi xmlns:a14="http://schemas.microsoft.com/office/drawing/2010/main" val="0"/>
                </a:ext>
              </a:extLst>
            </a:blip>
            <a:srcRect l="807" t="1291" r="1413" b="1076"/>
            <a:stretch/>
          </p:blipFill>
          <p:spPr bwMode="auto">
            <a:xfrm>
              <a:off x="4150361" y="3963106"/>
              <a:ext cx="3296920" cy="2722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02286" y="4668982"/>
              <a:ext cx="1061379" cy="369332"/>
            </a:xfrm>
            <a:prstGeom prst="rect">
              <a:avLst/>
            </a:prstGeom>
            <a:noFill/>
          </p:spPr>
          <p:txBody>
            <a:bodyPr wrap="square" rtlCol="0">
              <a:spAutoFit/>
            </a:bodyPr>
            <a:lstStyle/>
            <a:p>
              <a:r>
                <a:rPr lang="en-US" sz="900" dirty="0">
                  <a:latin typeface="+mn-lt"/>
                </a:rPr>
                <a:t>Perineal membrane</a:t>
              </a:r>
            </a:p>
          </p:txBody>
        </p:sp>
        <p:cxnSp>
          <p:nvCxnSpPr>
            <p:cNvPr id="15" name="Straight Arrow Connector 14"/>
            <p:cNvCxnSpPr/>
            <p:nvPr/>
          </p:nvCxnSpPr>
          <p:spPr>
            <a:xfrm flipH="1">
              <a:off x="6688099" y="4999431"/>
              <a:ext cx="515519" cy="598494"/>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 name="Title 1">
            <a:extLst>
              <a:ext uri="{FF2B5EF4-FFF2-40B4-BE49-F238E27FC236}">
                <a16:creationId xmlns:a16="http://schemas.microsoft.com/office/drawing/2014/main" xmlns="" id="{57FF1B30-3D92-4E5A-8AFA-39278CB5C5AE}"/>
              </a:ext>
            </a:extLst>
          </p:cNvPr>
          <p:cNvSpPr txBox="1">
            <a:spLocks/>
          </p:cNvSpPr>
          <p:nvPr/>
        </p:nvSpPr>
        <p:spPr>
          <a:xfrm>
            <a:off x="524083" y="297406"/>
            <a:ext cx="3202344" cy="96259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Perineum</a:t>
            </a:r>
          </a:p>
          <a:p>
            <a:r>
              <a:rPr lang="en-US" sz="3200" b="1" dirty="0"/>
              <a:t>Perineal</a:t>
            </a:r>
            <a:r>
              <a:rPr lang="en-US" sz="3200" dirty="0"/>
              <a:t> </a:t>
            </a:r>
            <a:r>
              <a:rPr lang="en-US" sz="3200" b="1" dirty="0"/>
              <a:t>body</a:t>
            </a:r>
          </a:p>
        </p:txBody>
      </p:sp>
      <p:grpSp>
        <p:nvGrpSpPr>
          <p:cNvPr id="9" name="Group 8">
            <a:extLst>
              <a:ext uri="{FF2B5EF4-FFF2-40B4-BE49-F238E27FC236}">
                <a16:creationId xmlns:a16="http://schemas.microsoft.com/office/drawing/2014/main" xmlns="" id="{ACD88ED9-F45A-4138-A23E-42C1B9A33346}"/>
              </a:ext>
            </a:extLst>
          </p:cNvPr>
          <p:cNvGrpSpPr/>
          <p:nvPr/>
        </p:nvGrpSpPr>
        <p:grpSpPr>
          <a:xfrm>
            <a:off x="286136" y="4113900"/>
            <a:ext cx="3620562" cy="2369556"/>
            <a:chOff x="286136" y="4113900"/>
            <a:chExt cx="3620562" cy="2369556"/>
          </a:xfrm>
        </p:grpSpPr>
        <p:pic>
          <p:nvPicPr>
            <p:cNvPr id="1026" name="Picture 2" descr="Image result for ischial tuberosities">
              <a:extLst>
                <a:ext uri="{FF2B5EF4-FFF2-40B4-BE49-F238E27FC236}">
                  <a16:creationId xmlns:a16="http://schemas.microsoft.com/office/drawing/2014/main" xmlns="" id="{D15AC1F4-ED19-4FC3-ABD4-18E528189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36" y="4113900"/>
              <a:ext cx="3620562" cy="23695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C27B6E5-26C7-4162-9513-94B8445E0D0D}"/>
                </a:ext>
              </a:extLst>
            </p:cNvPr>
            <p:cNvSpPr txBox="1"/>
            <p:nvPr/>
          </p:nvSpPr>
          <p:spPr>
            <a:xfrm>
              <a:off x="856649" y="6171401"/>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grpSp>
      <p:cxnSp>
        <p:nvCxnSpPr>
          <p:cNvPr id="16" name="Straight Connector 15">
            <a:extLst>
              <a:ext uri="{FF2B5EF4-FFF2-40B4-BE49-F238E27FC236}">
                <a16:creationId xmlns:a16="http://schemas.microsoft.com/office/drawing/2014/main" xmlns="" id="{B8A101B6-C236-4B7F-BF50-93AE15D1BBA6}"/>
              </a:ext>
            </a:extLst>
          </p:cNvPr>
          <p:cNvCxnSpPr/>
          <p:nvPr/>
        </p:nvCxnSpPr>
        <p:spPr>
          <a:xfrm>
            <a:off x="3674270" y="1820174"/>
            <a:ext cx="1584000" cy="0"/>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F37EBC7C-E067-4EE7-B3D1-1C7221E78868}"/>
              </a:ext>
            </a:extLst>
          </p:cNvPr>
          <p:cNvSpPr/>
          <p:nvPr/>
        </p:nvSpPr>
        <p:spPr>
          <a:xfrm>
            <a:off x="2743201" y="6267450"/>
            <a:ext cx="831850" cy="211728"/>
          </a:xfrm>
          <a:prstGeom prst="rect">
            <a:avLst/>
          </a:prstGeom>
          <a:noFill/>
          <a:ln w="28575">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xmlns="" id="{1136EB1C-3B08-45DC-886F-05A87037745A}"/>
              </a:ext>
            </a:extLst>
          </p:cNvPr>
          <p:cNvCxnSpPr/>
          <p:nvPr/>
        </p:nvCxnSpPr>
        <p:spPr>
          <a:xfrm>
            <a:off x="881910" y="1574367"/>
            <a:ext cx="1152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53CE70B3-2EF7-434E-AFF7-7837816E1226}"/>
              </a:ext>
            </a:extLst>
          </p:cNvPr>
          <p:cNvSpPr/>
          <p:nvPr/>
        </p:nvSpPr>
        <p:spPr>
          <a:xfrm>
            <a:off x="4514777" y="5770921"/>
            <a:ext cx="743493" cy="15793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xmlns="" id="{9A69370D-DAFD-4ADC-815E-480A3EFC1F35}"/>
              </a:ext>
            </a:extLst>
          </p:cNvPr>
          <p:cNvSpPr/>
          <p:nvPr/>
        </p:nvSpPr>
        <p:spPr>
          <a:xfrm>
            <a:off x="8074568" y="4818716"/>
            <a:ext cx="862955" cy="49500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a:extLst>
              <a:ext uri="{FF2B5EF4-FFF2-40B4-BE49-F238E27FC236}">
                <a16:creationId xmlns:a16="http://schemas.microsoft.com/office/drawing/2014/main" xmlns="" id="{16D16561-CC39-42FC-8BBD-E6F55CDB4F43}"/>
              </a:ext>
            </a:extLst>
          </p:cNvPr>
          <p:cNvCxnSpPr/>
          <p:nvPr/>
        </p:nvCxnSpPr>
        <p:spPr>
          <a:xfrm>
            <a:off x="6657812" y="2557592"/>
            <a:ext cx="1692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36E59C08-8F7E-4F9C-9754-C08FFF33F466}"/>
              </a:ext>
            </a:extLst>
          </p:cNvPr>
          <p:cNvSpPr/>
          <p:nvPr/>
        </p:nvSpPr>
        <p:spPr>
          <a:xfrm>
            <a:off x="10188574" y="4937764"/>
            <a:ext cx="246063" cy="2286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xmlns="" id="{D7C10475-B7FB-494F-B5D2-3825402CF89F}"/>
              </a:ext>
            </a:extLst>
          </p:cNvPr>
          <p:cNvSpPr/>
          <p:nvPr/>
        </p:nvSpPr>
        <p:spPr>
          <a:xfrm>
            <a:off x="7258882" y="4642286"/>
            <a:ext cx="572024" cy="295478"/>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
            <a:extLst>
              <a:ext uri="{FF2B5EF4-FFF2-40B4-BE49-F238E27FC236}">
                <a16:creationId xmlns:a16="http://schemas.microsoft.com/office/drawing/2014/main" xmlns="" id="{EFA67DB7-CACA-4CFF-94A8-E17CB9AF55A3}"/>
              </a:ext>
            </a:extLst>
          </p:cNvPr>
          <p:cNvSpPr txBox="1"/>
          <p:nvPr/>
        </p:nvSpPr>
        <p:spPr>
          <a:xfrm>
            <a:off x="8789490" y="578261"/>
            <a:ext cx="2948287" cy="289310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GB" dirty="0">
                <a:solidFill>
                  <a:schemeClr val="bg1">
                    <a:lumMod val="50000"/>
                  </a:schemeClr>
                </a:solidFill>
                <a:latin typeface="+mn-lt"/>
              </a:rPr>
              <a:t>Extra explanation:</a:t>
            </a:r>
          </a:p>
          <a:p>
            <a:pPr algn="just"/>
            <a:r>
              <a:rPr lang="en-GB" dirty="0">
                <a:solidFill>
                  <a:schemeClr val="bg1">
                    <a:lumMod val="50000"/>
                  </a:schemeClr>
                </a:solidFill>
                <a:latin typeface="+mn-lt"/>
              </a:rPr>
              <a:t>The </a:t>
            </a:r>
            <a:r>
              <a:rPr lang="en-GB" b="1" dirty="0">
                <a:solidFill>
                  <a:schemeClr val="bg1">
                    <a:lumMod val="50000"/>
                  </a:schemeClr>
                </a:solidFill>
                <a:latin typeface="+mn-lt"/>
              </a:rPr>
              <a:t>perineal body</a:t>
            </a:r>
            <a:r>
              <a:rPr lang="en-GB" dirty="0">
                <a:solidFill>
                  <a:schemeClr val="bg1">
                    <a:lumMod val="50000"/>
                  </a:schemeClr>
                </a:solidFill>
                <a:latin typeface="+mn-lt"/>
              </a:rPr>
              <a:t> is an irregular fibromuscular mass. It is located at the junction of the urogenital and anal triangles – the central point of the perineum. This structure contains skeletal muscle, smooth muscle and collagenous and elastic fibres.</a:t>
            </a:r>
          </a:p>
          <a:p>
            <a:pPr algn="just"/>
            <a:r>
              <a:rPr lang="en-GB" dirty="0">
                <a:solidFill>
                  <a:schemeClr val="bg1">
                    <a:lumMod val="50000"/>
                  </a:schemeClr>
                </a:solidFill>
                <a:latin typeface="+mn-lt"/>
              </a:rPr>
              <a:t>Anatomically, the perineal body lies just deep to the skin. It acts as a point of </a:t>
            </a:r>
            <a:r>
              <a:rPr lang="en-GB" b="1" dirty="0">
                <a:solidFill>
                  <a:schemeClr val="bg1">
                    <a:lumMod val="50000"/>
                  </a:schemeClr>
                </a:solidFill>
                <a:latin typeface="+mn-lt"/>
              </a:rPr>
              <a:t>attachment</a:t>
            </a:r>
            <a:r>
              <a:rPr lang="en-GB" dirty="0">
                <a:solidFill>
                  <a:schemeClr val="bg1">
                    <a:lumMod val="50000"/>
                  </a:schemeClr>
                </a:solidFill>
                <a:latin typeface="+mn-lt"/>
              </a:rPr>
              <a:t> for muscle fibres from the pelvic floor and the perineum itself</a:t>
            </a:r>
          </a:p>
        </p:txBody>
      </p:sp>
    </p:spTree>
    <p:extLst>
      <p:ext uri="{BB962C8B-B14F-4D97-AF65-F5344CB8AC3E}">
        <p14:creationId xmlns:p14="http://schemas.microsoft.com/office/powerpoint/2010/main" val="354911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090" y="3903418"/>
            <a:ext cx="5212465" cy="2888368"/>
          </a:xfrm>
          <a:prstGeom prst="rect">
            <a:avLst/>
          </a:prstGeom>
        </p:spPr>
      </p:pic>
      <p:grpSp>
        <p:nvGrpSpPr>
          <p:cNvPr id="12" name="Group 11">
            <a:extLst>
              <a:ext uri="{FF2B5EF4-FFF2-40B4-BE49-F238E27FC236}">
                <a16:creationId xmlns:a16="http://schemas.microsoft.com/office/drawing/2014/main" xmlns="" id="{F8588038-1855-48E6-A85F-5433E5A6B2FA}"/>
              </a:ext>
            </a:extLst>
          </p:cNvPr>
          <p:cNvGrpSpPr/>
          <p:nvPr/>
        </p:nvGrpSpPr>
        <p:grpSpPr>
          <a:xfrm>
            <a:off x="876331" y="3696302"/>
            <a:ext cx="4397780" cy="3026341"/>
            <a:chOff x="887429" y="3620576"/>
            <a:chExt cx="4397780" cy="302634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520"/>
            <a:stretch/>
          </p:blipFill>
          <p:spPr>
            <a:xfrm>
              <a:off x="887429" y="3620576"/>
              <a:ext cx="4397780" cy="3026341"/>
            </a:xfrm>
            <a:prstGeom prst="rect">
              <a:avLst/>
            </a:prstGeom>
            <a:ln w="28575">
              <a:noFill/>
            </a:ln>
          </p:spPr>
        </p:pic>
        <p:sp>
          <p:nvSpPr>
            <p:cNvPr id="8" name="Rounded Rectangle 7"/>
            <p:cNvSpPr/>
            <p:nvPr/>
          </p:nvSpPr>
          <p:spPr>
            <a:xfrm>
              <a:off x="1713052" y="6227179"/>
              <a:ext cx="756111" cy="266218"/>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1131975" y="6010121"/>
              <a:ext cx="581077" cy="266218"/>
            </a:xfrm>
            <a:prstGeom prst="roundRect">
              <a:avLst/>
            </a:prstGeom>
            <a:noFill/>
            <a:ln w="28575">
              <a:solidFill>
                <a:srgbClr val="9900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2" name="Group 1">
            <a:extLst>
              <a:ext uri="{FF2B5EF4-FFF2-40B4-BE49-F238E27FC236}">
                <a16:creationId xmlns:a16="http://schemas.microsoft.com/office/drawing/2014/main" xmlns="" id="{BA8AEE96-2051-4875-85EC-12699FA9F70D}"/>
              </a:ext>
            </a:extLst>
          </p:cNvPr>
          <p:cNvGrpSpPr/>
          <p:nvPr/>
        </p:nvGrpSpPr>
        <p:grpSpPr>
          <a:xfrm>
            <a:off x="6096000" y="336691"/>
            <a:ext cx="5359251" cy="3220125"/>
            <a:chOff x="7079848" y="208875"/>
            <a:chExt cx="4803493" cy="3506598"/>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760" r="4815" b="2618"/>
            <a:stretch/>
          </p:blipFill>
          <p:spPr>
            <a:xfrm>
              <a:off x="7079848" y="208875"/>
              <a:ext cx="4803493" cy="3506598"/>
            </a:xfrm>
            <a:prstGeom prst="rect">
              <a:avLst/>
            </a:prstGeom>
            <a:ln w="28575">
              <a:noFill/>
            </a:ln>
          </p:spPr>
        </p:pic>
        <p:sp>
          <p:nvSpPr>
            <p:cNvPr id="10" name="Rounded Rectangle 9"/>
            <p:cNvSpPr/>
            <p:nvPr/>
          </p:nvSpPr>
          <p:spPr>
            <a:xfrm>
              <a:off x="7256803" y="3161625"/>
              <a:ext cx="880563" cy="224610"/>
            </a:xfrm>
            <a:prstGeom prst="roundRect">
              <a:avLst/>
            </a:prstGeom>
            <a:noFill/>
            <a:ln w="28575">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3" name="Group 2">
            <a:extLst>
              <a:ext uri="{FF2B5EF4-FFF2-40B4-BE49-F238E27FC236}">
                <a16:creationId xmlns:a16="http://schemas.microsoft.com/office/drawing/2014/main" xmlns="" id="{72D19EFD-7BA6-4553-9CAF-8A5877E67007}"/>
              </a:ext>
            </a:extLst>
          </p:cNvPr>
          <p:cNvGrpSpPr/>
          <p:nvPr/>
        </p:nvGrpSpPr>
        <p:grpSpPr>
          <a:xfrm>
            <a:off x="731287" y="415421"/>
            <a:ext cx="4847580" cy="3220125"/>
            <a:chOff x="555242" y="208875"/>
            <a:chExt cx="4427778" cy="341170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42" y="208875"/>
              <a:ext cx="4427778" cy="3411701"/>
            </a:xfrm>
            <a:prstGeom prst="rect">
              <a:avLst/>
            </a:prstGeom>
            <a:solidFill>
              <a:schemeClr val="bg1"/>
            </a:solidFill>
            <a:ln w="28575">
              <a:noFill/>
            </a:ln>
          </p:spPr>
        </p:pic>
        <p:sp>
          <p:nvSpPr>
            <p:cNvPr id="11" name="Rounded Rectangle 10"/>
            <p:cNvSpPr/>
            <p:nvPr/>
          </p:nvSpPr>
          <p:spPr>
            <a:xfrm>
              <a:off x="3847161" y="1690168"/>
              <a:ext cx="935134" cy="266218"/>
            </a:xfrm>
            <a:prstGeom prst="roundRect">
              <a:avLst/>
            </a:prstGeom>
            <a:noFill/>
            <a:ln w="28575">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a:extLst>
              <a:ext uri="{FF2B5EF4-FFF2-40B4-BE49-F238E27FC236}">
                <a16:creationId xmlns:a16="http://schemas.microsoft.com/office/drawing/2014/main" xmlns="" id="{04D1806B-E086-4B55-B686-89636C0DE7E2}"/>
              </a:ext>
            </a:extLst>
          </p:cNvPr>
          <p:cNvSpPr txBox="1"/>
          <p:nvPr/>
        </p:nvSpPr>
        <p:spPr>
          <a:xfrm>
            <a:off x="4684817" y="83201"/>
            <a:ext cx="2476960" cy="369332"/>
          </a:xfrm>
          <a:prstGeom prst="rect">
            <a:avLst/>
          </a:prstGeom>
          <a:noFill/>
        </p:spPr>
        <p:txBody>
          <a:bodyPr wrap="none" rtlCol="0">
            <a:spAutoFit/>
          </a:bodyPr>
          <a:lstStyle/>
          <a:p>
            <a:r>
              <a:rPr lang="en-GB" sz="1800" i="1" dirty="0">
                <a:solidFill>
                  <a:schemeClr val="bg1">
                    <a:lumMod val="50000"/>
                  </a:schemeClr>
                </a:solidFill>
                <a:latin typeface="+mn-lt"/>
              </a:rPr>
              <a:t>These pictures are extra.</a:t>
            </a:r>
          </a:p>
        </p:txBody>
      </p:sp>
    </p:spTree>
    <p:extLst>
      <p:ext uri="{BB962C8B-B14F-4D97-AF65-F5344CB8AC3E}">
        <p14:creationId xmlns:p14="http://schemas.microsoft.com/office/powerpoint/2010/main" val="7081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302" y="1717028"/>
            <a:ext cx="10515600" cy="4351338"/>
          </a:xfrm>
        </p:spPr>
        <p:txBody>
          <a:bodyPr/>
          <a:lstStyle/>
          <a:p>
            <a:pPr>
              <a:buFont typeface="Courier New" panose="02070309020205020404" pitchFamily="49" charset="0"/>
              <a:buChar char="o"/>
              <a:defRPr/>
            </a:pPr>
            <a:r>
              <a:rPr lang="en-US" sz="1800" dirty="0"/>
              <a:t>The anococcygeal body is a complex </a:t>
            </a:r>
            <a:r>
              <a:rPr lang="en-US" sz="1800" b="1" dirty="0"/>
              <a:t>musculotendinous</a:t>
            </a:r>
            <a:r>
              <a:rPr lang="en-US" sz="1800" dirty="0"/>
              <a:t> structure </a:t>
            </a:r>
            <a:r>
              <a:rPr lang="en-US" sz="1400" dirty="0">
                <a:solidFill>
                  <a:srgbClr val="92D050"/>
                </a:solidFill>
              </a:rPr>
              <a:t>(more tendinous)</a:t>
            </a:r>
            <a:r>
              <a:rPr lang="en-US" sz="1800" dirty="0"/>
              <a:t>.</a:t>
            </a:r>
          </a:p>
          <a:p>
            <a:pPr>
              <a:buFont typeface="Courier New" panose="02070309020205020404" pitchFamily="49" charset="0"/>
              <a:buChar char="o"/>
              <a:defRPr/>
            </a:pPr>
            <a:r>
              <a:rPr lang="en-US" sz="1800" dirty="0"/>
              <a:t>Situated </a:t>
            </a:r>
            <a:r>
              <a:rPr lang="en-US" sz="1800" u="sng" dirty="0"/>
              <a:t>between</a:t>
            </a:r>
            <a:r>
              <a:rPr lang="en-US" sz="1800" dirty="0"/>
              <a:t> the anterior aspect of the </a:t>
            </a:r>
            <a:r>
              <a:rPr lang="en-US" sz="1800" b="1" dirty="0"/>
              <a:t>coccyx</a:t>
            </a:r>
            <a:r>
              <a:rPr lang="en-US" sz="1800" dirty="0"/>
              <a:t> and the posterior wall of the </a:t>
            </a:r>
            <a:r>
              <a:rPr lang="en-US" sz="1800" b="1" dirty="0"/>
              <a:t>anorectal canal</a:t>
            </a:r>
          </a:p>
          <a:p>
            <a:pPr>
              <a:buFont typeface="Courier New" panose="02070309020205020404" pitchFamily="49" charset="0"/>
              <a:buChar char="o"/>
              <a:defRPr/>
            </a:pPr>
            <a:r>
              <a:rPr lang="en-US" sz="1800" dirty="0"/>
              <a:t>Receives insertion of fibers of </a:t>
            </a:r>
            <a:r>
              <a:rPr lang="en-US" sz="1800" b="1" dirty="0" err="1"/>
              <a:t>levator</a:t>
            </a:r>
            <a:r>
              <a:rPr lang="en-US" sz="1800" b="1" dirty="0"/>
              <a:t> </a:t>
            </a:r>
            <a:r>
              <a:rPr lang="en-US" sz="1800" b="1" dirty="0" err="1"/>
              <a:t>ani</a:t>
            </a:r>
            <a:r>
              <a:rPr lang="en-US" sz="1800" b="1" dirty="0"/>
              <a:t> muscle </a:t>
            </a:r>
            <a:r>
              <a:rPr lang="en-US" sz="1400" dirty="0">
                <a:solidFill>
                  <a:srgbClr val="92D050"/>
                </a:solidFill>
              </a:rPr>
              <a:t>(gives attachment of </a:t>
            </a:r>
            <a:r>
              <a:rPr lang="en-US" sz="1400" dirty="0" err="1">
                <a:solidFill>
                  <a:srgbClr val="92D050"/>
                </a:solidFill>
              </a:rPr>
              <a:t>levator</a:t>
            </a:r>
            <a:r>
              <a:rPr lang="en-US" sz="1400" dirty="0">
                <a:solidFill>
                  <a:srgbClr val="92D050"/>
                </a:solidFill>
              </a:rPr>
              <a:t> </a:t>
            </a:r>
            <a:r>
              <a:rPr lang="en-US" sz="1400" dirty="0" err="1">
                <a:solidFill>
                  <a:srgbClr val="92D050"/>
                </a:solidFill>
              </a:rPr>
              <a:t>ani</a:t>
            </a:r>
            <a:r>
              <a:rPr lang="en-US" sz="1400" dirty="0">
                <a:solidFill>
                  <a:srgbClr val="92D050"/>
                </a:solidFill>
              </a:rPr>
              <a:t> muscles)</a:t>
            </a:r>
            <a:r>
              <a:rPr lang="en-US" sz="1800" b="1" dirty="0"/>
              <a:t>.</a:t>
            </a:r>
          </a:p>
          <a:p>
            <a:pPr>
              <a:buFont typeface="Courier New" panose="02070309020205020404" pitchFamily="49" charset="0"/>
              <a:buChar char="o"/>
            </a:pPr>
            <a:endParaRPr lang="en-US" dirty="0"/>
          </a:p>
        </p:txBody>
      </p:sp>
      <p:grpSp>
        <p:nvGrpSpPr>
          <p:cNvPr id="14" name="Group 13">
            <a:extLst>
              <a:ext uri="{FF2B5EF4-FFF2-40B4-BE49-F238E27FC236}">
                <a16:creationId xmlns:a16="http://schemas.microsoft.com/office/drawing/2014/main" xmlns="" id="{60EADA62-46E3-4C5A-A700-890EE632ADCA}"/>
              </a:ext>
            </a:extLst>
          </p:cNvPr>
          <p:cNvGrpSpPr/>
          <p:nvPr/>
        </p:nvGrpSpPr>
        <p:grpSpPr>
          <a:xfrm>
            <a:off x="371465" y="3239159"/>
            <a:ext cx="3575337" cy="3218876"/>
            <a:chOff x="4551350" y="3245129"/>
            <a:chExt cx="3770848" cy="3612871"/>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350" y="3245129"/>
              <a:ext cx="3770848" cy="3612871"/>
            </a:xfrm>
            <a:prstGeom prst="rect">
              <a:avLst/>
            </a:prstGeom>
            <a:ln w="28575">
              <a:noFill/>
            </a:ln>
          </p:spPr>
        </p:pic>
        <p:sp>
          <p:nvSpPr>
            <p:cNvPr id="9" name="Rounded Rectangle 8"/>
            <p:cNvSpPr/>
            <p:nvPr/>
          </p:nvSpPr>
          <p:spPr>
            <a:xfrm>
              <a:off x="4891813" y="6366117"/>
              <a:ext cx="933288" cy="201667"/>
            </a:xfrm>
            <a:prstGeom prst="roundRect">
              <a:avLst/>
            </a:prstGeom>
            <a:noFill/>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0" name="Title 1">
            <a:extLst>
              <a:ext uri="{FF2B5EF4-FFF2-40B4-BE49-F238E27FC236}">
                <a16:creationId xmlns:a16="http://schemas.microsoft.com/office/drawing/2014/main" xmlns="" id="{603EEE73-DA2A-4FD0-B21D-43862A7428E4}"/>
              </a:ext>
            </a:extLst>
          </p:cNvPr>
          <p:cNvSpPr txBox="1">
            <a:spLocks/>
          </p:cNvSpPr>
          <p:nvPr/>
        </p:nvSpPr>
        <p:spPr>
          <a:xfrm>
            <a:off x="485188" y="355901"/>
            <a:ext cx="4470707" cy="1118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Perineum</a:t>
            </a:r>
          </a:p>
          <a:p>
            <a:r>
              <a:rPr lang="en-US" sz="3200" b="1" dirty="0">
                <a:ea typeface="Abadi MT Condensed Light" charset="0"/>
                <a:cs typeface="Abadi MT Condensed Light" charset="0"/>
              </a:rPr>
              <a:t>Anococcygeal Body</a:t>
            </a:r>
            <a:endParaRPr lang="en-US" sz="3200" b="1" dirty="0"/>
          </a:p>
        </p:txBody>
      </p:sp>
      <p:cxnSp>
        <p:nvCxnSpPr>
          <p:cNvPr id="15" name="Straight Connector 14">
            <a:extLst>
              <a:ext uri="{FF2B5EF4-FFF2-40B4-BE49-F238E27FC236}">
                <a16:creationId xmlns:a16="http://schemas.microsoft.com/office/drawing/2014/main" xmlns="" id="{0E114167-191F-4FCF-9F09-0B10F132AF90}"/>
              </a:ext>
            </a:extLst>
          </p:cNvPr>
          <p:cNvCxnSpPr/>
          <p:nvPr/>
        </p:nvCxnSpPr>
        <p:spPr>
          <a:xfrm>
            <a:off x="3682735" y="2718320"/>
            <a:ext cx="172800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45AD35-4229-440D-9F76-6436948AD0C7}"/>
              </a:ext>
            </a:extLst>
          </p:cNvPr>
          <p:cNvCxnSpPr/>
          <p:nvPr/>
        </p:nvCxnSpPr>
        <p:spPr>
          <a:xfrm>
            <a:off x="1266794" y="1967548"/>
            <a:ext cx="1764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xmlns="" id="{93202EA5-23DA-4AFE-93C1-40C0DD85C8F3}"/>
              </a:ext>
            </a:extLst>
          </p:cNvPr>
          <p:cNvGrpSpPr/>
          <p:nvPr/>
        </p:nvGrpSpPr>
        <p:grpSpPr>
          <a:xfrm>
            <a:off x="6907913" y="3315156"/>
            <a:ext cx="5242781" cy="3142879"/>
            <a:chOff x="589308" y="3359220"/>
            <a:chExt cx="5242781" cy="314287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08" y="3359220"/>
              <a:ext cx="3575337" cy="3142879"/>
            </a:xfrm>
            <a:prstGeom prst="rect">
              <a:avLst/>
            </a:prstGeom>
            <a:ln w="28575">
              <a:noFill/>
            </a:ln>
          </p:spPr>
        </p:pic>
        <p:sp>
          <p:nvSpPr>
            <p:cNvPr id="18" name="TextBox 17">
              <a:extLst>
                <a:ext uri="{FF2B5EF4-FFF2-40B4-BE49-F238E27FC236}">
                  <a16:creationId xmlns:a16="http://schemas.microsoft.com/office/drawing/2014/main" xmlns="" id="{B3F39839-42FF-4C3E-88F2-796CA3454090}"/>
                </a:ext>
              </a:extLst>
            </p:cNvPr>
            <p:cNvSpPr txBox="1"/>
            <p:nvPr/>
          </p:nvSpPr>
          <p:spPr>
            <a:xfrm>
              <a:off x="4243192" y="4097918"/>
              <a:ext cx="1588897" cy="1384995"/>
            </a:xfrm>
            <a:prstGeom prst="rect">
              <a:avLst/>
            </a:prstGeom>
            <a:noFill/>
          </p:spPr>
          <p:txBody>
            <a:bodyPr wrap="none" rtlCol="0">
              <a:spAutoFit/>
            </a:bodyPr>
            <a:lstStyle/>
            <a:p>
              <a:pPr algn="ctr" rtl="1"/>
              <a:r>
                <a:rPr lang="en-GB" dirty="0" err="1">
                  <a:solidFill>
                    <a:schemeClr val="bg1">
                      <a:lumMod val="50000"/>
                    </a:schemeClr>
                  </a:solidFill>
                  <a:latin typeface="+mn-lt"/>
                </a:rPr>
                <a:t>يعني</a:t>
              </a:r>
              <a:r>
                <a:rPr lang="en-GB" dirty="0">
                  <a:solidFill>
                    <a:schemeClr val="bg1">
                      <a:lumMod val="50000"/>
                    </a:schemeClr>
                  </a:solidFill>
                  <a:latin typeface="+mn-lt"/>
                </a:rPr>
                <a:t> </a:t>
              </a:r>
              <a:r>
                <a:rPr lang="en-GB" dirty="0" err="1">
                  <a:solidFill>
                    <a:schemeClr val="bg1">
                      <a:lumMod val="50000"/>
                    </a:schemeClr>
                  </a:solidFill>
                  <a:latin typeface="+mn-lt"/>
                </a:rPr>
                <a:t>بالترتيب</a:t>
              </a:r>
              <a:r>
                <a:rPr lang="en-GB" dirty="0">
                  <a:solidFill>
                    <a:schemeClr val="bg1">
                      <a:lumMod val="50000"/>
                    </a:schemeClr>
                  </a:solidFill>
                  <a:latin typeface="+mn-lt"/>
                </a:rPr>
                <a:t> </a:t>
              </a:r>
              <a:r>
                <a:rPr lang="en-GB" dirty="0" err="1">
                  <a:solidFill>
                    <a:schemeClr val="bg1">
                      <a:lumMod val="50000"/>
                    </a:schemeClr>
                  </a:solidFill>
                  <a:latin typeface="+mn-lt"/>
                </a:rPr>
                <a:t>يكون</a:t>
              </a:r>
              <a:r>
                <a:rPr lang="en-GB" dirty="0">
                  <a:solidFill>
                    <a:schemeClr val="bg1">
                      <a:lumMod val="50000"/>
                    </a:schemeClr>
                  </a:solidFill>
                  <a:latin typeface="+mn-lt"/>
                </a:rPr>
                <a:t>: </a:t>
              </a:r>
            </a:p>
            <a:p>
              <a:pPr algn="ctr"/>
              <a:r>
                <a:rPr lang="en-GB" dirty="0">
                  <a:solidFill>
                    <a:schemeClr val="bg1">
                      <a:lumMod val="50000"/>
                    </a:schemeClr>
                  </a:solidFill>
                  <a:latin typeface="+mn-lt"/>
                </a:rPr>
                <a:t>Vaginal vestibule</a:t>
              </a:r>
            </a:p>
            <a:p>
              <a:pPr algn="ctr"/>
              <a:r>
                <a:rPr lang="en-GB" dirty="0">
                  <a:solidFill>
                    <a:schemeClr val="bg1">
                      <a:lumMod val="50000"/>
                    </a:schemeClr>
                  </a:solidFill>
                  <a:latin typeface="+mn-lt"/>
                </a:rPr>
                <a:t>     Perineal body</a:t>
              </a:r>
            </a:p>
            <a:p>
              <a:pPr algn="ctr"/>
              <a:r>
                <a:rPr lang="en-GB" dirty="0">
                  <a:solidFill>
                    <a:schemeClr val="bg1">
                      <a:lumMod val="50000"/>
                    </a:schemeClr>
                  </a:solidFill>
                  <a:latin typeface="+mn-lt"/>
                </a:rPr>
                <a:t>Anal canal</a:t>
              </a:r>
            </a:p>
            <a:p>
              <a:pPr algn="ctr"/>
              <a:r>
                <a:rPr lang="en-GB" dirty="0">
                  <a:solidFill>
                    <a:schemeClr val="bg1">
                      <a:lumMod val="50000"/>
                    </a:schemeClr>
                  </a:solidFill>
                  <a:latin typeface="+mn-lt"/>
                </a:rPr>
                <a:t>Anococcygeal body</a:t>
              </a:r>
            </a:p>
            <a:p>
              <a:pPr algn="ctr"/>
              <a:r>
                <a:rPr lang="en-GB" dirty="0">
                  <a:solidFill>
                    <a:schemeClr val="bg1">
                      <a:lumMod val="50000"/>
                    </a:schemeClr>
                  </a:solidFill>
                  <a:latin typeface="+mn-lt"/>
                </a:rPr>
                <a:t>Coccyx </a:t>
              </a:r>
            </a:p>
          </p:txBody>
        </p:sp>
        <p:cxnSp>
          <p:nvCxnSpPr>
            <p:cNvPr id="20" name="Straight Arrow Connector 19">
              <a:extLst>
                <a:ext uri="{FF2B5EF4-FFF2-40B4-BE49-F238E27FC236}">
                  <a16:creationId xmlns:a16="http://schemas.microsoft.com/office/drawing/2014/main" xmlns="" id="{34C97EC0-722E-434A-8401-4A84C2631B19}"/>
                </a:ext>
              </a:extLst>
            </p:cNvPr>
            <p:cNvCxnSpPr>
              <a:cxnSpLocks/>
            </p:cNvCxnSpPr>
            <p:nvPr/>
          </p:nvCxnSpPr>
          <p:spPr>
            <a:xfrm flipH="1">
              <a:off x="2455334" y="4462978"/>
              <a:ext cx="1953031" cy="10055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7A169CEB-17F1-4221-92EC-E7ABAC05B760}"/>
                </a:ext>
              </a:extLst>
            </p:cNvPr>
            <p:cNvCxnSpPr>
              <a:cxnSpLocks/>
            </p:cNvCxnSpPr>
            <p:nvPr/>
          </p:nvCxnSpPr>
          <p:spPr>
            <a:xfrm flipH="1">
              <a:off x="2438335" y="4696401"/>
              <a:ext cx="2164763" cy="40988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3BDB56AB-6742-4A70-A902-A6254715F8E2}"/>
                </a:ext>
              </a:extLst>
            </p:cNvPr>
            <p:cNvCxnSpPr>
              <a:cxnSpLocks/>
            </p:cNvCxnSpPr>
            <p:nvPr/>
          </p:nvCxnSpPr>
          <p:spPr>
            <a:xfrm flipH="1">
              <a:off x="2438335" y="4901341"/>
              <a:ext cx="2207097" cy="45929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9FE6FF81-EC39-47A6-BF7B-64445C9275C1}"/>
                </a:ext>
              </a:extLst>
            </p:cNvPr>
            <p:cNvCxnSpPr>
              <a:cxnSpLocks/>
            </p:cNvCxnSpPr>
            <p:nvPr/>
          </p:nvCxnSpPr>
          <p:spPr>
            <a:xfrm flipH="1">
              <a:off x="2438335" y="5162016"/>
              <a:ext cx="1889597" cy="55429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A5858C51-F7C3-4DD2-81D9-D16B5EE92183}"/>
                </a:ext>
              </a:extLst>
            </p:cNvPr>
            <p:cNvCxnSpPr>
              <a:cxnSpLocks/>
            </p:cNvCxnSpPr>
            <p:nvPr/>
          </p:nvCxnSpPr>
          <p:spPr>
            <a:xfrm flipH="1">
              <a:off x="2427381" y="5360637"/>
              <a:ext cx="2345051" cy="75179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pic>
        <p:nvPicPr>
          <p:cNvPr id="49" name="Picture 48">
            <a:extLst>
              <a:ext uri="{FF2B5EF4-FFF2-40B4-BE49-F238E27FC236}">
                <a16:creationId xmlns:a16="http://schemas.microsoft.com/office/drawing/2014/main" xmlns="" id="{5863DDC1-DC64-46AF-9C3E-46357287C9A9}"/>
              </a:ext>
            </a:extLst>
          </p:cNvPr>
          <p:cNvPicPr>
            <a:picLocks noChangeAspect="1"/>
          </p:cNvPicPr>
          <p:nvPr/>
        </p:nvPicPr>
        <p:blipFill>
          <a:blip r:embed="rId4"/>
          <a:stretch>
            <a:fillRect/>
          </a:stretch>
        </p:blipFill>
        <p:spPr>
          <a:xfrm>
            <a:off x="4025349" y="3445606"/>
            <a:ext cx="2635333" cy="2865009"/>
          </a:xfrm>
          <a:prstGeom prst="rect">
            <a:avLst/>
          </a:prstGeom>
        </p:spPr>
      </p:pic>
      <p:sp>
        <p:nvSpPr>
          <p:cNvPr id="2" name="TextBox 1">
            <a:extLst>
              <a:ext uri="{FF2B5EF4-FFF2-40B4-BE49-F238E27FC236}">
                <a16:creationId xmlns:a16="http://schemas.microsoft.com/office/drawing/2014/main" xmlns="" id="{0B433025-2007-4716-981D-38D972FBA6E0}"/>
              </a:ext>
            </a:extLst>
          </p:cNvPr>
          <p:cNvSpPr txBox="1"/>
          <p:nvPr/>
        </p:nvSpPr>
        <p:spPr>
          <a:xfrm>
            <a:off x="3030794" y="5810865"/>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sp>
        <p:nvSpPr>
          <p:cNvPr id="19" name="TextBox 18">
            <a:extLst>
              <a:ext uri="{FF2B5EF4-FFF2-40B4-BE49-F238E27FC236}">
                <a16:creationId xmlns:a16="http://schemas.microsoft.com/office/drawing/2014/main" xmlns="" id="{1DFC8B3B-9906-4AF9-8BE5-5FEA16BD5226}"/>
              </a:ext>
            </a:extLst>
          </p:cNvPr>
          <p:cNvSpPr txBox="1"/>
          <p:nvPr/>
        </p:nvSpPr>
        <p:spPr>
          <a:xfrm>
            <a:off x="9145091" y="6156726"/>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spTree>
    <p:extLst>
      <p:ext uri="{BB962C8B-B14F-4D97-AF65-F5344CB8AC3E}">
        <p14:creationId xmlns:p14="http://schemas.microsoft.com/office/powerpoint/2010/main" val="1314896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188" y="1403556"/>
            <a:ext cx="6418060" cy="5173122"/>
          </a:xfrm>
        </p:spPr>
        <p:txBody>
          <a:bodyPr>
            <a:normAutofit/>
          </a:bodyPr>
          <a:lstStyle/>
          <a:p>
            <a:pPr>
              <a:lnSpc>
                <a:spcPct val="100000"/>
              </a:lnSpc>
              <a:buNone/>
              <a:defRPr/>
            </a:pPr>
            <a:r>
              <a:rPr lang="en-US" sz="1800" b="1" i="1" dirty="0">
                <a:effectLst>
                  <a:outerShdw blurRad="38100" dist="38100" dir="2700000" algn="tl">
                    <a:srgbClr val="000000">
                      <a:alpha val="43137"/>
                    </a:srgbClr>
                  </a:outerShdw>
                </a:effectLst>
              </a:rPr>
              <a:t>Boundaries</a:t>
            </a:r>
            <a:r>
              <a:rPr lang="en-US" sz="1800" dirty="0"/>
              <a:t>:</a:t>
            </a:r>
          </a:p>
          <a:p>
            <a:pPr>
              <a:lnSpc>
                <a:spcPct val="100000"/>
              </a:lnSpc>
              <a:buFont typeface="Courier New" panose="02070309020205020404" pitchFamily="49" charset="0"/>
              <a:buChar char="o"/>
              <a:defRPr/>
            </a:pPr>
            <a:r>
              <a:rPr lang="en-US" sz="1800" dirty="0"/>
              <a:t>Its </a:t>
            </a:r>
            <a:r>
              <a:rPr lang="en-US" sz="1800" b="1" u="sng" dirty="0"/>
              <a:t>bony</a:t>
            </a:r>
            <a:r>
              <a:rPr lang="en-US" sz="1800" dirty="0"/>
              <a:t> boundaries are:</a:t>
            </a:r>
          </a:p>
          <a:p>
            <a:pPr marL="457200" lvl="1" indent="0">
              <a:lnSpc>
                <a:spcPct val="100000"/>
              </a:lnSpc>
              <a:buNone/>
              <a:defRPr/>
            </a:pPr>
            <a:endParaRPr lang="en-US" sz="1800" dirty="0"/>
          </a:p>
          <a:p>
            <a:pPr marL="457200" lvl="1" indent="0">
              <a:lnSpc>
                <a:spcPct val="100000"/>
              </a:lnSpc>
              <a:buNone/>
              <a:defRPr/>
            </a:pPr>
            <a:endParaRPr lang="en-US" sz="1800" dirty="0"/>
          </a:p>
          <a:p>
            <a:pPr marL="457200" lvl="1" indent="0">
              <a:lnSpc>
                <a:spcPct val="100000"/>
              </a:lnSpc>
              <a:buNone/>
              <a:defRPr/>
            </a:pPr>
            <a:endParaRPr lang="en-US" sz="1800" dirty="0"/>
          </a:p>
          <a:p>
            <a:pPr marL="457200" lvl="1" indent="0">
              <a:lnSpc>
                <a:spcPct val="100000"/>
              </a:lnSpc>
              <a:buNone/>
              <a:defRPr/>
            </a:pPr>
            <a:endParaRPr lang="en-US" sz="1800" dirty="0"/>
          </a:p>
          <a:p>
            <a:pPr marL="457200" lvl="1" indent="0">
              <a:lnSpc>
                <a:spcPct val="100000"/>
              </a:lnSpc>
              <a:buNone/>
              <a:defRPr/>
            </a:pPr>
            <a:endParaRPr lang="en-US" sz="1800" dirty="0"/>
          </a:p>
          <a:p>
            <a:pPr marL="0" lvl="1" indent="0">
              <a:lnSpc>
                <a:spcPct val="100000"/>
              </a:lnSpc>
              <a:buNone/>
              <a:defRPr/>
            </a:pPr>
            <a:endParaRPr lang="en-US" sz="1800" b="1" i="1" dirty="0">
              <a:effectLst>
                <a:outerShdw blurRad="38100" dist="38100" dir="2700000" algn="tl">
                  <a:srgbClr val="000000">
                    <a:alpha val="43137"/>
                  </a:srgbClr>
                </a:outerShdw>
              </a:effectLst>
            </a:endParaRPr>
          </a:p>
          <a:p>
            <a:pPr marL="0" lvl="1" indent="0">
              <a:lnSpc>
                <a:spcPct val="100000"/>
              </a:lnSpc>
              <a:buNone/>
              <a:defRPr/>
            </a:pPr>
            <a:endParaRPr lang="en-US" sz="2800" b="1" i="1" dirty="0">
              <a:effectLst>
                <a:outerShdw blurRad="38100" dist="38100" dir="2700000" algn="tl">
                  <a:srgbClr val="000000">
                    <a:alpha val="43137"/>
                  </a:srgbClr>
                </a:outerShdw>
              </a:effectLst>
            </a:endParaRPr>
          </a:p>
          <a:p>
            <a:pPr marL="0" lvl="1" indent="0">
              <a:lnSpc>
                <a:spcPct val="100000"/>
              </a:lnSpc>
              <a:buNone/>
              <a:defRPr/>
            </a:pPr>
            <a:r>
              <a:rPr lang="en-US" sz="1800" b="1" i="1" dirty="0">
                <a:effectLst>
                  <a:outerShdw blurRad="38100" dist="38100" dir="2700000" algn="tl">
                    <a:srgbClr val="000000">
                      <a:alpha val="43137"/>
                    </a:srgbClr>
                  </a:outerShdw>
                </a:effectLst>
              </a:rPr>
              <a:t>Division</a:t>
            </a:r>
            <a:r>
              <a:rPr lang="en-US" sz="1800" dirty="0"/>
              <a:t>:</a:t>
            </a:r>
          </a:p>
          <a:p>
            <a:pPr marL="265113" indent="-265113">
              <a:lnSpc>
                <a:spcPct val="100000"/>
              </a:lnSpc>
              <a:spcBef>
                <a:spcPct val="20000"/>
              </a:spcBef>
              <a:buFont typeface="Courier New" panose="02070309020205020404" pitchFamily="49" charset="0"/>
              <a:buChar char="o"/>
              <a:defRPr/>
            </a:pPr>
            <a:r>
              <a:rPr lang="en-US" sz="1800" dirty="0"/>
              <a:t>By an imaginary line** passing through two ischial tuberosities, it is divided into:</a:t>
            </a:r>
          </a:p>
          <a:p>
            <a:pPr marL="628650" lvl="1" indent="-274638">
              <a:lnSpc>
                <a:spcPct val="100000"/>
              </a:lnSpc>
              <a:spcBef>
                <a:spcPct val="20000"/>
              </a:spcBef>
              <a:buFont typeface="+mj-lt"/>
              <a:buAutoNum type="romanUcPeriod"/>
              <a:defRPr/>
            </a:pPr>
            <a:r>
              <a:rPr lang="en-US" sz="1800" dirty="0"/>
              <a:t>Urogenital triangle </a:t>
            </a:r>
            <a:r>
              <a:rPr lang="en-US" sz="1800" b="1" dirty="0"/>
              <a:t>anteriorly</a:t>
            </a:r>
            <a:r>
              <a:rPr lang="en-US" sz="1800" dirty="0"/>
              <a:t>.</a:t>
            </a:r>
          </a:p>
          <a:p>
            <a:pPr marL="628650" lvl="1" indent="-274638">
              <a:lnSpc>
                <a:spcPct val="100000"/>
              </a:lnSpc>
              <a:spcBef>
                <a:spcPct val="20000"/>
              </a:spcBef>
              <a:buFont typeface="+mj-lt"/>
              <a:buAutoNum type="romanUcPeriod"/>
              <a:defRPr/>
            </a:pPr>
            <a:r>
              <a:rPr lang="en-US" sz="1800" dirty="0"/>
              <a:t>Anal triangle </a:t>
            </a:r>
            <a:r>
              <a:rPr lang="en-US" sz="1800" b="1" dirty="0"/>
              <a:t>posteriorly</a:t>
            </a:r>
            <a:r>
              <a:rPr lang="en-US" sz="1800" dirty="0"/>
              <a:t>.</a:t>
            </a:r>
          </a:p>
          <a:p>
            <a:pPr>
              <a:lnSpc>
                <a:spcPct val="100000"/>
              </a:lnSpc>
            </a:pPr>
            <a:endParaRPr lang="en-US" sz="3200" dirty="0"/>
          </a:p>
        </p:txBody>
      </p:sp>
      <p:sp>
        <p:nvSpPr>
          <p:cNvPr id="8" name="Title 1">
            <a:extLst>
              <a:ext uri="{FF2B5EF4-FFF2-40B4-BE49-F238E27FC236}">
                <a16:creationId xmlns:a16="http://schemas.microsoft.com/office/drawing/2014/main" xmlns="" id="{9F8D26FA-FF47-4A4D-BEC7-AB6AE4835C87}"/>
              </a:ext>
            </a:extLst>
          </p:cNvPr>
          <p:cNvSpPr txBox="1">
            <a:spLocks/>
          </p:cNvSpPr>
          <p:nvPr/>
        </p:nvSpPr>
        <p:spPr>
          <a:xfrm>
            <a:off x="485188" y="355901"/>
            <a:ext cx="4470707" cy="1118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Perineum</a:t>
            </a:r>
          </a:p>
          <a:p>
            <a:r>
              <a:rPr lang="en-US" sz="3200" b="1" dirty="0">
                <a:ea typeface="Abadi MT Condensed Light" charset="0"/>
                <a:cs typeface="Abadi MT Condensed Light" charset="0"/>
              </a:rPr>
              <a:t>Divisions</a:t>
            </a:r>
            <a:endParaRPr lang="en-US" sz="3200" b="1" dirty="0"/>
          </a:p>
        </p:txBody>
      </p:sp>
      <p:graphicFrame>
        <p:nvGraphicFramePr>
          <p:cNvPr id="9" name="Table 8">
            <a:extLst>
              <a:ext uri="{FF2B5EF4-FFF2-40B4-BE49-F238E27FC236}">
                <a16:creationId xmlns:a16="http://schemas.microsoft.com/office/drawing/2014/main" xmlns="" id="{208CE0FA-083B-4734-976F-D43000715C35}"/>
              </a:ext>
            </a:extLst>
          </p:cNvPr>
          <p:cNvGraphicFramePr>
            <a:graphicFrameLocks noGrp="1"/>
          </p:cNvGraphicFramePr>
          <p:nvPr>
            <p:extLst>
              <p:ext uri="{D42A27DB-BD31-4B8C-83A1-F6EECF244321}">
                <p14:modId xmlns:p14="http://schemas.microsoft.com/office/powerpoint/2010/main" val="3027256566"/>
              </p:ext>
            </p:extLst>
          </p:nvPr>
        </p:nvGraphicFramePr>
        <p:xfrm>
          <a:off x="615270" y="2226305"/>
          <a:ext cx="5873217" cy="1171413"/>
        </p:xfrm>
        <a:graphic>
          <a:graphicData uri="http://schemas.openxmlformats.org/drawingml/2006/table">
            <a:tbl>
              <a:tblPr firstRow="1" bandRow="1">
                <a:tableStyleId>{2D5ABB26-0587-4C30-8999-92F81FD0307C}</a:tableStyleId>
              </a:tblPr>
              <a:tblGrid>
                <a:gridCol w="1773969">
                  <a:extLst>
                    <a:ext uri="{9D8B030D-6E8A-4147-A177-3AD203B41FA5}">
                      <a16:colId xmlns:a16="http://schemas.microsoft.com/office/drawing/2014/main" xmlns="" val="20000"/>
                    </a:ext>
                  </a:extLst>
                </a:gridCol>
                <a:gridCol w="2349909">
                  <a:extLst>
                    <a:ext uri="{9D8B030D-6E8A-4147-A177-3AD203B41FA5}">
                      <a16:colId xmlns:a16="http://schemas.microsoft.com/office/drawing/2014/main" xmlns="" val="20001"/>
                    </a:ext>
                  </a:extLst>
                </a:gridCol>
                <a:gridCol w="1749339">
                  <a:extLst>
                    <a:ext uri="{9D8B030D-6E8A-4147-A177-3AD203B41FA5}">
                      <a16:colId xmlns:a16="http://schemas.microsoft.com/office/drawing/2014/main" xmlns="" val="20002"/>
                    </a:ext>
                  </a:extLst>
                </a:gridCol>
              </a:tblGrid>
              <a:tr h="316527">
                <a:tc>
                  <a:txBody>
                    <a:bodyPr/>
                    <a:lstStyle/>
                    <a:p>
                      <a:pPr algn="ctr"/>
                      <a:r>
                        <a:rPr lang="en-US" altLang="x-none" sz="1600" b="1" dirty="0"/>
                        <a:t>Anteriorly</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600" b="1" dirty="0"/>
                        <a:t>Laterally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600" b="1" dirty="0"/>
                        <a:t>Posteriorly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889D"/>
                    </a:solidFill>
                  </a:tcPr>
                </a:tc>
                <a:extLst>
                  <a:ext uri="{0D108BD9-81ED-4DB2-BD59-A6C34878D82A}">
                    <a16:rowId xmlns:a16="http://schemas.microsoft.com/office/drawing/2014/main" xmlns="" val="10000"/>
                  </a:ext>
                </a:extLst>
              </a:tr>
              <a:tr h="836133">
                <a:tc>
                  <a:txBody>
                    <a:bodyPr/>
                    <a:lstStyle/>
                    <a:p>
                      <a:pPr algn="ctr"/>
                      <a:r>
                        <a:rPr lang="en-US" sz="1600" dirty="0"/>
                        <a:t>Symphysis pubis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t>Ischiopubic</a:t>
                      </a:r>
                      <a:r>
                        <a:rPr lang="en-US" sz="1600" dirty="0"/>
                        <a:t> rami, </a:t>
                      </a:r>
                    </a:p>
                    <a:p>
                      <a:pPr algn="ctr"/>
                      <a:r>
                        <a:rPr lang="en-US" sz="1600" dirty="0"/>
                        <a:t>ischial tuberosities &amp; </a:t>
                      </a:r>
                      <a:r>
                        <a:rPr lang="en-US" sz="1600" dirty="0" err="1"/>
                        <a:t>sacrotuberous</a:t>
                      </a:r>
                      <a:r>
                        <a:rPr lang="en-US" sz="1600" dirty="0"/>
                        <a:t> ligaments*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Coccyx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cxnSp>
        <p:nvCxnSpPr>
          <p:cNvPr id="11" name="Straight Connector 10">
            <a:extLst>
              <a:ext uri="{FF2B5EF4-FFF2-40B4-BE49-F238E27FC236}">
                <a16:creationId xmlns:a16="http://schemas.microsoft.com/office/drawing/2014/main" xmlns="" id="{FFEC34D2-2A90-491F-80F6-D9AD657A5AE2}"/>
              </a:ext>
            </a:extLst>
          </p:cNvPr>
          <p:cNvCxnSpPr/>
          <p:nvPr/>
        </p:nvCxnSpPr>
        <p:spPr>
          <a:xfrm>
            <a:off x="1219408" y="5883086"/>
            <a:ext cx="174031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4F18261-915C-4639-BB31-B6CCE463DF95}"/>
              </a:ext>
            </a:extLst>
          </p:cNvPr>
          <p:cNvCxnSpPr/>
          <p:nvPr/>
        </p:nvCxnSpPr>
        <p:spPr>
          <a:xfrm>
            <a:off x="1186918" y="6197719"/>
            <a:ext cx="122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xmlns="" id="{7B750B87-55A5-4EB9-B60F-2CAE7A909C65}"/>
              </a:ext>
            </a:extLst>
          </p:cNvPr>
          <p:cNvGrpSpPr/>
          <p:nvPr/>
        </p:nvGrpSpPr>
        <p:grpSpPr>
          <a:xfrm>
            <a:off x="6949160" y="600584"/>
            <a:ext cx="4705558" cy="2851792"/>
            <a:chOff x="6759629" y="355901"/>
            <a:chExt cx="5127571" cy="2954593"/>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77"/>
            <a:stretch/>
          </p:blipFill>
          <p:spPr>
            <a:xfrm>
              <a:off x="6759629" y="414350"/>
              <a:ext cx="5127571" cy="2896144"/>
            </a:xfrm>
            <a:prstGeom prst="rect">
              <a:avLst/>
            </a:prstGeom>
          </p:spPr>
        </p:pic>
        <p:sp>
          <p:nvSpPr>
            <p:cNvPr id="16" name="Rectangle 15">
              <a:extLst>
                <a:ext uri="{FF2B5EF4-FFF2-40B4-BE49-F238E27FC236}">
                  <a16:creationId xmlns:a16="http://schemas.microsoft.com/office/drawing/2014/main" xmlns="" id="{85CC4EF2-0D21-4CD4-BCA0-E73125BF56C5}"/>
                </a:ext>
              </a:extLst>
            </p:cNvPr>
            <p:cNvSpPr/>
            <p:nvPr/>
          </p:nvSpPr>
          <p:spPr>
            <a:xfrm>
              <a:off x="8898194" y="355901"/>
              <a:ext cx="776748" cy="16520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E6B59E4C-9E13-48ED-BDB3-7C8B15A0E872}"/>
                </a:ext>
              </a:extLst>
            </p:cNvPr>
            <p:cNvSpPr/>
            <p:nvPr/>
          </p:nvSpPr>
          <p:spPr>
            <a:xfrm>
              <a:off x="6951406" y="2882793"/>
              <a:ext cx="1052051" cy="155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xmlns="" id="{33F9F5C3-9191-4A19-AD91-814247D21083}"/>
                </a:ext>
              </a:extLst>
            </p:cNvPr>
            <p:cNvSpPr/>
            <p:nvPr/>
          </p:nvSpPr>
          <p:spPr>
            <a:xfrm>
              <a:off x="11010620" y="2610215"/>
              <a:ext cx="828000" cy="155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xmlns="" id="{319E54FB-73D3-45F8-9E5F-CE70914ED9AA}"/>
                </a:ext>
              </a:extLst>
            </p:cNvPr>
            <p:cNvSpPr/>
            <p:nvPr/>
          </p:nvSpPr>
          <p:spPr>
            <a:xfrm>
              <a:off x="7481594" y="573652"/>
              <a:ext cx="828000" cy="155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xmlns="" id="{5FD1E4F4-72DA-4EFD-928A-64353809BE83}"/>
                </a:ext>
              </a:extLst>
            </p:cNvPr>
            <p:cNvSpPr/>
            <p:nvPr/>
          </p:nvSpPr>
          <p:spPr>
            <a:xfrm>
              <a:off x="9092544" y="3126657"/>
              <a:ext cx="415249" cy="154801"/>
            </a:xfrm>
            <a:prstGeom prst="rect">
              <a:avLst/>
            </a:prstGeom>
            <a:noFill/>
            <a:ln w="28575">
              <a:solidFill>
                <a:srgbClr val="BB8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7" name="Picture 2" descr="http://cdn1.teachmeseries.com/tmanatomy/wp-content/uploads/20171222214943/Borders-of-the-Perineum.jpg">
            <a:extLst>
              <a:ext uri="{FF2B5EF4-FFF2-40B4-BE49-F238E27FC236}">
                <a16:creationId xmlns:a16="http://schemas.microsoft.com/office/drawing/2014/main" xmlns="" id="{7269C54E-F7CB-40FD-9B53-A2541B438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30" y="3466289"/>
            <a:ext cx="3678930" cy="15860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FDF93D48-01B7-4770-B85F-EA2AEB38FC69}"/>
              </a:ext>
            </a:extLst>
          </p:cNvPr>
          <p:cNvSpPr txBox="1"/>
          <p:nvPr/>
        </p:nvSpPr>
        <p:spPr>
          <a:xfrm>
            <a:off x="938586" y="3620785"/>
            <a:ext cx="2658976" cy="738664"/>
          </a:xfrm>
          <a:prstGeom prst="rect">
            <a:avLst/>
          </a:prstGeom>
          <a:noFill/>
        </p:spPr>
        <p:txBody>
          <a:bodyPr wrap="square" rtlCol="0">
            <a:spAutoFit/>
          </a:bodyPr>
          <a:lstStyle/>
          <a:p>
            <a:r>
              <a:rPr lang="en-GB" dirty="0">
                <a:solidFill>
                  <a:schemeClr val="bg1">
                    <a:lumMod val="50000"/>
                  </a:schemeClr>
                </a:solidFill>
                <a:latin typeface="+mn-lt"/>
              </a:rPr>
              <a:t>Note the perineum has bony boundaries and surface or external boundaries: </a:t>
            </a:r>
            <a:r>
              <a:rPr lang="en-GB" dirty="0">
                <a:solidFill>
                  <a:schemeClr val="bg1">
                    <a:lumMod val="50000"/>
                  </a:schemeClr>
                </a:solidFill>
                <a:latin typeface="+mn-lt"/>
                <a:sym typeface="Wingdings" panose="05000000000000000000" pitchFamily="2" charset="2"/>
              </a:rPr>
              <a:t></a:t>
            </a:r>
            <a:endParaRPr lang="en-GB" dirty="0">
              <a:solidFill>
                <a:schemeClr val="bg1">
                  <a:lumMod val="50000"/>
                </a:schemeClr>
              </a:solidFill>
              <a:latin typeface="+mn-lt"/>
            </a:endParaRPr>
          </a:p>
        </p:txBody>
      </p:sp>
      <p:sp>
        <p:nvSpPr>
          <p:cNvPr id="29" name="TextBox 28">
            <a:extLst>
              <a:ext uri="{FF2B5EF4-FFF2-40B4-BE49-F238E27FC236}">
                <a16:creationId xmlns:a16="http://schemas.microsoft.com/office/drawing/2014/main" xmlns="" id="{6A74BEBF-4B4F-4EA2-8818-BB7368FD5425}"/>
              </a:ext>
            </a:extLst>
          </p:cNvPr>
          <p:cNvSpPr txBox="1"/>
          <p:nvPr/>
        </p:nvSpPr>
        <p:spPr>
          <a:xfrm>
            <a:off x="5112487" y="4542324"/>
            <a:ext cx="858047" cy="307777"/>
          </a:xfrm>
          <a:prstGeom prst="rect">
            <a:avLst/>
          </a:prstGeom>
          <a:noFill/>
        </p:spPr>
        <p:txBody>
          <a:bodyPr wrap="square" rtlCol="0">
            <a:spAutoFit/>
          </a:bodyPr>
          <a:lstStyle/>
          <a:p>
            <a:r>
              <a:rPr lang="en-GB" dirty="0">
                <a:solidFill>
                  <a:schemeClr val="bg1">
                    <a:lumMod val="50000"/>
                  </a:schemeClr>
                </a:solidFill>
                <a:latin typeface="+mn-lt"/>
              </a:rPr>
              <a:t>Extra </a:t>
            </a:r>
          </a:p>
        </p:txBody>
      </p:sp>
      <p:sp>
        <p:nvSpPr>
          <p:cNvPr id="30" name="TextBox 29">
            <a:extLst>
              <a:ext uri="{FF2B5EF4-FFF2-40B4-BE49-F238E27FC236}">
                <a16:creationId xmlns:a16="http://schemas.microsoft.com/office/drawing/2014/main" xmlns="" id="{1631D6FB-6D9B-4763-8B6D-25B5D156C84D}"/>
              </a:ext>
            </a:extLst>
          </p:cNvPr>
          <p:cNvSpPr txBox="1"/>
          <p:nvPr/>
        </p:nvSpPr>
        <p:spPr>
          <a:xfrm>
            <a:off x="912164" y="6282814"/>
            <a:ext cx="5564107" cy="307777"/>
          </a:xfrm>
          <a:prstGeom prst="rect">
            <a:avLst/>
          </a:prstGeom>
          <a:noFill/>
        </p:spPr>
        <p:txBody>
          <a:bodyPr wrap="square" rtlCol="0">
            <a:spAutoFit/>
          </a:bodyPr>
          <a:lstStyle/>
          <a:p>
            <a:pPr lvl="1"/>
            <a:r>
              <a:rPr lang="en-GB" dirty="0">
                <a:solidFill>
                  <a:schemeClr val="bg1">
                    <a:lumMod val="50000"/>
                  </a:schemeClr>
                </a:solidFill>
                <a:latin typeface="+mn-lt"/>
              </a:rPr>
              <a:t>In the next slides we will talk about the </a:t>
            </a:r>
            <a:r>
              <a:rPr lang="en-GB" b="1" dirty="0">
                <a:solidFill>
                  <a:schemeClr val="bg1">
                    <a:lumMod val="50000"/>
                  </a:schemeClr>
                </a:solidFill>
                <a:latin typeface="+mn-lt"/>
              </a:rPr>
              <a:t>urogenital</a:t>
            </a:r>
            <a:r>
              <a:rPr lang="en-GB" dirty="0">
                <a:solidFill>
                  <a:schemeClr val="bg1">
                    <a:lumMod val="50000"/>
                  </a:schemeClr>
                </a:solidFill>
                <a:latin typeface="+mn-lt"/>
              </a:rPr>
              <a:t> triangle in detail.</a:t>
            </a:r>
          </a:p>
        </p:txBody>
      </p:sp>
      <p:pic>
        <p:nvPicPr>
          <p:cNvPr id="31" name="Picture 2" descr="Image result for pelvic diaphragm">
            <a:extLst>
              <a:ext uri="{FF2B5EF4-FFF2-40B4-BE49-F238E27FC236}">
                <a16:creationId xmlns:a16="http://schemas.microsoft.com/office/drawing/2014/main" xmlns="" id="{7E16FF48-40FE-471C-8155-2B9F08F0A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071" y="4403850"/>
            <a:ext cx="2378322" cy="199341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91AF5649-41B0-49B3-AE55-D8FB5541B4A1}"/>
              </a:ext>
            </a:extLst>
          </p:cNvPr>
          <p:cNvSpPr txBox="1"/>
          <p:nvPr/>
        </p:nvSpPr>
        <p:spPr>
          <a:xfrm>
            <a:off x="8644895" y="6476757"/>
            <a:ext cx="858047" cy="307777"/>
          </a:xfrm>
          <a:prstGeom prst="rect">
            <a:avLst/>
          </a:prstGeom>
          <a:noFill/>
        </p:spPr>
        <p:txBody>
          <a:bodyPr wrap="square" rtlCol="0">
            <a:spAutoFit/>
          </a:bodyPr>
          <a:lstStyle/>
          <a:p>
            <a:r>
              <a:rPr lang="en-GB" dirty="0">
                <a:solidFill>
                  <a:schemeClr val="bg1">
                    <a:lumMod val="50000"/>
                  </a:schemeClr>
                </a:solidFill>
                <a:latin typeface="+mn-lt"/>
              </a:rPr>
              <a:t>Extra </a:t>
            </a:r>
          </a:p>
        </p:txBody>
      </p:sp>
      <p:sp>
        <p:nvSpPr>
          <p:cNvPr id="35" name="TextBox 34">
            <a:extLst>
              <a:ext uri="{FF2B5EF4-FFF2-40B4-BE49-F238E27FC236}">
                <a16:creationId xmlns:a16="http://schemas.microsoft.com/office/drawing/2014/main" xmlns="" id="{7B3A3B13-1E34-4998-81E5-72665C17C463}"/>
              </a:ext>
            </a:extLst>
          </p:cNvPr>
          <p:cNvSpPr txBox="1"/>
          <p:nvPr/>
        </p:nvSpPr>
        <p:spPr>
          <a:xfrm>
            <a:off x="7153141" y="3518204"/>
            <a:ext cx="3976418" cy="307777"/>
          </a:xfrm>
          <a:prstGeom prst="rect">
            <a:avLst/>
          </a:prstGeom>
          <a:noFill/>
        </p:spPr>
        <p:txBody>
          <a:bodyPr wrap="square" rtlCol="0">
            <a:spAutoFit/>
          </a:bodyPr>
          <a:lstStyle/>
          <a:p>
            <a:r>
              <a:rPr lang="en-GB" dirty="0">
                <a:solidFill>
                  <a:srgbClr val="92D050"/>
                </a:solidFill>
                <a:latin typeface="+mn-lt"/>
              </a:rPr>
              <a:t>* ligament between sacrum and ischial tuberosity </a:t>
            </a:r>
          </a:p>
        </p:txBody>
      </p:sp>
      <p:grpSp>
        <p:nvGrpSpPr>
          <p:cNvPr id="2" name="Group 1">
            <a:extLst>
              <a:ext uri="{FF2B5EF4-FFF2-40B4-BE49-F238E27FC236}">
                <a16:creationId xmlns:a16="http://schemas.microsoft.com/office/drawing/2014/main" xmlns="" id="{604D9687-0853-4341-9BF4-876E8FB24D0D}"/>
              </a:ext>
            </a:extLst>
          </p:cNvPr>
          <p:cNvGrpSpPr/>
          <p:nvPr/>
        </p:nvGrpSpPr>
        <p:grpSpPr>
          <a:xfrm>
            <a:off x="9419305" y="4173167"/>
            <a:ext cx="2861955" cy="2611367"/>
            <a:chOff x="8935631" y="4032053"/>
            <a:chExt cx="3432335" cy="2611367"/>
          </a:xfrm>
        </p:grpSpPr>
        <p:grpSp>
          <p:nvGrpSpPr>
            <p:cNvPr id="26" name="Group 25">
              <a:extLst>
                <a:ext uri="{FF2B5EF4-FFF2-40B4-BE49-F238E27FC236}">
                  <a16:creationId xmlns:a16="http://schemas.microsoft.com/office/drawing/2014/main" xmlns="" id="{CDB2E48D-8B5D-4095-83A4-4155358A7DE2}"/>
                </a:ext>
              </a:extLst>
            </p:cNvPr>
            <p:cNvGrpSpPr/>
            <p:nvPr/>
          </p:nvGrpSpPr>
          <p:grpSpPr>
            <a:xfrm>
              <a:off x="8935631" y="4032053"/>
              <a:ext cx="3205732" cy="2386092"/>
              <a:chOff x="8437196" y="3756428"/>
              <a:chExt cx="3159198" cy="2820250"/>
            </a:xfrm>
          </p:grpSpPr>
          <p:pic>
            <p:nvPicPr>
              <p:cNvPr id="4" name="Picture 5" descr="C:\Documents and Settings\Zeenet\My Documents\My Pictures\fdc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196" y="3756428"/>
                <a:ext cx="3159198" cy="2820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Star: 5 Points 12">
                <a:extLst>
                  <a:ext uri="{FF2B5EF4-FFF2-40B4-BE49-F238E27FC236}">
                    <a16:creationId xmlns:a16="http://schemas.microsoft.com/office/drawing/2014/main" xmlns="" id="{8B414939-817A-4067-B3ED-BE4066EE77E4}"/>
                  </a:ext>
                </a:extLst>
              </p:cNvPr>
              <p:cNvSpPr/>
              <p:nvPr/>
            </p:nvSpPr>
            <p:spPr>
              <a:xfrm>
                <a:off x="9974827" y="5132139"/>
                <a:ext cx="245807" cy="245806"/>
              </a:xfrm>
              <a:prstGeom prst="star5">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xmlns="" id="{D0D6A4E8-60E9-4313-8ADC-3FE288383D77}"/>
                  </a:ext>
                </a:extLst>
              </p:cNvPr>
              <p:cNvSpPr/>
              <p:nvPr/>
            </p:nvSpPr>
            <p:spPr>
              <a:xfrm>
                <a:off x="9851923" y="4668714"/>
                <a:ext cx="245807" cy="245806"/>
              </a:xfrm>
              <a:prstGeom prst="star5">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Box 35">
              <a:extLst>
                <a:ext uri="{FF2B5EF4-FFF2-40B4-BE49-F238E27FC236}">
                  <a16:creationId xmlns:a16="http://schemas.microsoft.com/office/drawing/2014/main" xmlns="" id="{F09DB501-78DD-4F38-9BE4-2237CF7A9D9D}"/>
                </a:ext>
              </a:extLst>
            </p:cNvPr>
            <p:cNvSpPr txBox="1"/>
            <p:nvPr/>
          </p:nvSpPr>
          <p:spPr>
            <a:xfrm>
              <a:off x="11306587" y="6335643"/>
              <a:ext cx="1061379" cy="307777"/>
            </a:xfrm>
            <a:prstGeom prst="rect">
              <a:avLst/>
            </a:prstGeom>
            <a:noFill/>
          </p:spPr>
          <p:txBody>
            <a:bodyPr wrap="square" rtlCol="0">
              <a:spAutoFit/>
            </a:bodyPr>
            <a:lstStyle/>
            <a:p>
              <a:r>
                <a:rPr lang="en-US" dirty="0">
                  <a:solidFill>
                    <a:schemeClr val="bg1">
                      <a:lumMod val="50000"/>
                    </a:schemeClr>
                  </a:solidFill>
                  <a:latin typeface="+mn-lt"/>
                </a:rPr>
                <a:t>Sacrum</a:t>
              </a:r>
            </a:p>
          </p:txBody>
        </p:sp>
        <p:cxnSp>
          <p:nvCxnSpPr>
            <p:cNvPr id="37" name="Straight Arrow Connector 36">
              <a:extLst>
                <a:ext uri="{FF2B5EF4-FFF2-40B4-BE49-F238E27FC236}">
                  <a16:creationId xmlns:a16="http://schemas.microsoft.com/office/drawing/2014/main" xmlns="" id="{5B0E5D25-4730-4A71-A527-FFA7C5A47C5F}"/>
                </a:ext>
              </a:extLst>
            </p:cNvPr>
            <p:cNvCxnSpPr>
              <a:cxnSpLocks/>
            </p:cNvCxnSpPr>
            <p:nvPr/>
          </p:nvCxnSpPr>
          <p:spPr>
            <a:xfrm flipH="1" flipV="1">
              <a:off x="10952480" y="6094149"/>
              <a:ext cx="409561" cy="323996"/>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xmlns="" id="{08110CFE-011F-4BE2-A20E-6ED71F3265B9}"/>
              </a:ext>
            </a:extLst>
          </p:cNvPr>
          <p:cNvSpPr txBox="1"/>
          <p:nvPr/>
        </p:nvSpPr>
        <p:spPr>
          <a:xfrm>
            <a:off x="7124578" y="3783778"/>
            <a:ext cx="4705557" cy="307777"/>
          </a:xfrm>
          <a:prstGeom prst="rect">
            <a:avLst/>
          </a:prstGeom>
          <a:noFill/>
        </p:spPr>
        <p:txBody>
          <a:bodyPr wrap="square" rtlCol="0">
            <a:spAutoFit/>
          </a:bodyPr>
          <a:lstStyle/>
          <a:p>
            <a:r>
              <a:rPr lang="en-GB" dirty="0">
                <a:solidFill>
                  <a:schemeClr val="bg1">
                    <a:lumMod val="50000"/>
                  </a:schemeClr>
                </a:solidFill>
                <a:latin typeface="+mn-lt"/>
              </a:rPr>
              <a:t>** this is the same line that passes through the perineal body</a:t>
            </a:r>
          </a:p>
        </p:txBody>
      </p:sp>
    </p:spTree>
    <p:extLst>
      <p:ext uri="{BB962C8B-B14F-4D97-AF65-F5344CB8AC3E}">
        <p14:creationId xmlns:p14="http://schemas.microsoft.com/office/powerpoint/2010/main" val="1396440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428838" y="195466"/>
            <a:ext cx="2653830" cy="3719513"/>
            <a:chOff x="9144000" y="281781"/>
            <a:chExt cx="3048000" cy="3719513"/>
          </a:xfrm>
        </p:grpSpPr>
        <p:pic>
          <p:nvPicPr>
            <p:cNvPr id="4" name="Picture 9" descr="C8F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281781"/>
              <a:ext cx="3048000" cy="3719513"/>
            </a:xfrm>
            <a:prstGeom prst="rect">
              <a:avLst/>
            </a:prstGeom>
            <a:extLst>
              <a:ext uri="{909E8E84-426E-40DD-AFC4-6F175D3DCCD1}">
                <a14:hiddenFill xmlns:a14="http://schemas.microsoft.com/office/drawing/2010/main">
                  <a:solidFill>
                    <a:srgbClr val="FFFFFF"/>
                  </a:solidFill>
                </a14:hiddenFill>
              </a:ext>
            </a:extLst>
          </p:spPr>
        </p:pic>
        <p:sp>
          <p:nvSpPr>
            <p:cNvPr id="6" name="Isosceles Triangle 5"/>
            <p:cNvSpPr/>
            <p:nvPr/>
          </p:nvSpPr>
          <p:spPr>
            <a:xfrm>
              <a:off x="9931393" y="1246006"/>
              <a:ext cx="1329786" cy="736599"/>
            </a:xfrm>
            <a:prstGeom prst="triangle">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 name="Group 34"/>
          <p:cNvGrpSpPr/>
          <p:nvPr/>
        </p:nvGrpSpPr>
        <p:grpSpPr>
          <a:xfrm>
            <a:off x="6243919" y="487634"/>
            <a:ext cx="3353098" cy="3311726"/>
            <a:chOff x="5713900" y="372007"/>
            <a:chExt cx="3353098" cy="3311726"/>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r="48921"/>
            <a:stretch/>
          </p:blipFill>
          <p:spPr>
            <a:xfrm>
              <a:off x="5713900" y="372007"/>
              <a:ext cx="3353098" cy="3311726"/>
            </a:xfrm>
            <a:prstGeom prst="rect">
              <a:avLst/>
            </a:prstGeom>
          </p:spPr>
        </p:pic>
        <p:sp>
          <p:nvSpPr>
            <p:cNvPr id="28" name="TextBox 27"/>
            <p:cNvSpPr txBox="1"/>
            <p:nvPr/>
          </p:nvSpPr>
          <p:spPr>
            <a:xfrm>
              <a:off x="7500567" y="492817"/>
              <a:ext cx="677275" cy="338554"/>
            </a:xfrm>
            <a:prstGeom prst="rect">
              <a:avLst/>
            </a:prstGeom>
            <a:noFill/>
          </p:spPr>
          <p:txBody>
            <a:bodyPr wrap="square" rtlCol="0">
              <a:spAutoFit/>
            </a:bodyPr>
            <a:lstStyle/>
            <a:p>
              <a:r>
                <a:rPr lang="en-US" sz="1600" dirty="0">
                  <a:solidFill>
                    <a:schemeClr val="bg1">
                      <a:lumMod val="50000"/>
                    </a:schemeClr>
                  </a:solidFill>
                  <a:latin typeface="+mn-lt"/>
                </a:rPr>
                <a:t>Extra </a:t>
              </a:r>
            </a:p>
          </p:txBody>
        </p:sp>
        <p:sp>
          <p:nvSpPr>
            <p:cNvPr id="33" name="Rectangle 32"/>
            <p:cNvSpPr/>
            <p:nvPr/>
          </p:nvSpPr>
          <p:spPr>
            <a:xfrm rot="5400000">
              <a:off x="7744581" y="652568"/>
              <a:ext cx="371184" cy="810610"/>
            </a:xfrm>
            <a:prstGeom prst="rect">
              <a:avLst/>
            </a:prstGeom>
            <a:noFill/>
            <a:ln w="28575">
              <a:solidFill>
                <a:srgbClr val="F9A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5400000">
              <a:off x="6204256" y="1172250"/>
              <a:ext cx="133204" cy="798895"/>
            </a:xfrm>
            <a:prstGeom prst="rect">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sz="3200" dirty="0"/>
              <a:t>I. Urogenital Triangle </a:t>
            </a:r>
          </a:p>
        </p:txBody>
      </p:sp>
      <p:sp>
        <p:nvSpPr>
          <p:cNvPr id="3" name="Content Placeholder 2"/>
          <p:cNvSpPr>
            <a:spLocks noGrp="1"/>
          </p:cNvSpPr>
          <p:nvPr>
            <p:ph idx="1"/>
          </p:nvPr>
        </p:nvSpPr>
        <p:spPr>
          <a:xfrm>
            <a:off x="838201" y="1825624"/>
            <a:ext cx="7339641" cy="4667251"/>
          </a:xfrm>
        </p:spPr>
        <p:txBody>
          <a:bodyPr>
            <a:normAutofit/>
          </a:bodyPr>
          <a:lstStyle/>
          <a:p>
            <a:pPr marL="0" indent="0">
              <a:lnSpc>
                <a:spcPct val="100000"/>
              </a:lnSpc>
              <a:buNone/>
            </a:pPr>
            <a:r>
              <a:rPr lang="en-US" sz="2200" b="1" i="1" dirty="0">
                <a:solidFill>
                  <a:srgbClr val="000000"/>
                </a:solidFill>
                <a:effectLst>
                  <a:outerShdw blurRad="38100" dist="38100" dir="2700000" algn="tl">
                    <a:srgbClr val="000000">
                      <a:alpha val="43137"/>
                    </a:srgbClr>
                  </a:outerShdw>
                </a:effectLst>
                <a:ea typeface="Arial"/>
                <a:cs typeface="Arial"/>
                <a:sym typeface="Arial"/>
              </a:rPr>
              <a:t>Boundaries</a:t>
            </a:r>
            <a:r>
              <a:rPr lang="en-US" sz="2400" dirty="0">
                <a:solidFill>
                  <a:srgbClr val="000000"/>
                </a:solidFill>
                <a:ea typeface="Arial"/>
                <a:cs typeface="Arial"/>
                <a:sym typeface="Arial"/>
              </a:rPr>
              <a:t>:</a:t>
            </a:r>
          </a:p>
          <a:p>
            <a:pPr marL="0" indent="0">
              <a:lnSpc>
                <a:spcPct val="100000"/>
              </a:lnSpc>
              <a:buNone/>
            </a:pPr>
            <a:endParaRPr lang="en-US" sz="2400" dirty="0">
              <a:solidFill>
                <a:srgbClr val="000000"/>
              </a:solidFill>
              <a:ea typeface="Arial"/>
              <a:cs typeface="Arial"/>
              <a:sym typeface="Arial"/>
            </a:endParaRPr>
          </a:p>
          <a:p>
            <a:pPr marL="0" indent="0">
              <a:lnSpc>
                <a:spcPct val="100000"/>
              </a:lnSpc>
              <a:buNone/>
            </a:pPr>
            <a:endParaRPr lang="en-US" sz="2400" dirty="0">
              <a:solidFill>
                <a:srgbClr val="000000"/>
              </a:solidFill>
              <a:ea typeface="Arial"/>
              <a:cs typeface="Arial"/>
              <a:sym typeface="Arial"/>
            </a:endParaRPr>
          </a:p>
          <a:p>
            <a:pPr marL="0" indent="0">
              <a:lnSpc>
                <a:spcPct val="100000"/>
              </a:lnSpc>
              <a:buNone/>
            </a:pPr>
            <a:endParaRPr lang="en-US" sz="2400" dirty="0">
              <a:solidFill>
                <a:srgbClr val="000000"/>
              </a:solidFill>
              <a:ea typeface="Arial"/>
              <a:cs typeface="Arial"/>
              <a:sym typeface="Arial"/>
            </a:endParaRPr>
          </a:p>
          <a:p>
            <a:pPr marL="0" indent="0">
              <a:lnSpc>
                <a:spcPct val="100000"/>
              </a:lnSpc>
              <a:buNone/>
            </a:pPr>
            <a:r>
              <a:rPr lang="en-US" sz="2200" b="1" i="1" dirty="0">
                <a:solidFill>
                  <a:srgbClr val="000000"/>
                </a:solidFill>
                <a:effectLst>
                  <a:outerShdw blurRad="38100" dist="38100" dir="2700000" algn="tl">
                    <a:srgbClr val="000000">
                      <a:alpha val="43137"/>
                    </a:srgbClr>
                  </a:outerShdw>
                </a:effectLst>
                <a:ea typeface="Arial"/>
                <a:cs typeface="Arial"/>
                <a:sym typeface="Arial"/>
              </a:rPr>
              <a:t>Contents</a:t>
            </a:r>
            <a:r>
              <a:rPr lang="en-US" sz="2200" dirty="0">
                <a:solidFill>
                  <a:srgbClr val="000000"/>
                </a:solidFill>
                <a:ea typeface="Arial"/>
                <a:cs typeface="Arial"/>
                <a:sym typeface="Arial"/>
              </a:rPr>
              <a:t>: </a:t>
            </a:r>
          </a:p>
          <a:p>
            <a:pPr marL="457200" indent="-457200">
              <a:lnSpc>
                <a:spcPct val="100000"/>
              </a:lnSpc>
              <a:buFont typeface="+mj-lt"/>
              <a:buAutoNum type="arabicPeriod"/>
            </a:pPr>
            <a:r>
              <a:rPr lang="en-US" sz="2000" dirty="0">
                <a:solidFill>
                  <a:srgbClr val="000000"/>
                </a:solidFill>
                <a:ea typeface="Arial"/>
                <a:cs typeface="Arial"/>
                <a:sym typeface="Arial"/>
              </a:rPr>
              <a:t>Lower part of urethra &amp; vagina.</a:t>
            </a:r>
          </a:p>
          <a:p>
            <a:pPr marL="457200" indent="-457200">
              <a:lnSpc>
                <a:spcPct val="100000"/>
              </a:lnSpc>
              <a:buFont typeface="+mj-lt"/>
              <a:buAutoNum type="arabicPeriod"/>
            </a:pPr>
            <a:r>
              <a:rPr lang="en-US" sz="2000" dirty="0">
                <a:solidFill>
                  <a:srgbClr val="000000"/>
                </a:solidFill>
                <a:ea typeface="Arial"/>
                <a:cs typeface="Arial"/>
                <a:sym typeface="Arial"/>
              </a:rPr>
              <a:t>External genitalia (vulva).</a:t>
            </a:r>
          </a:p>
          <a:p>
            <a:pPr marL="457200" indent="-457200">
              <a:lnSpc>
                <a:spcPct val="100000"/>
              </a:lnSpc>
              <a:buFont typeface="+mj-lt"/>
              <a:buAutoNum type="arabicPeriod"/>
            </a:pPr>
            <a:r>
              <a:rPr lang="en-US" sz="2000" dirty="0">
                <a:solidFill>
                  <a:srgbClr val="92D050"/>
                </a:solidFill>
                <a:ea typeface="Arial"/>
                <a:cs typeface="Arial"/>
                <a:sym typeface="Arial"/>
              </a:rPr>
              <a:t>Urogenital diaphragm</a:t>
            </a:r>
          </a:p>
          <a:p>
            <a:pPr marL="0" indent="0">
              <a:lnSpc>
                <a:spcPct val="100000"/>
              </a:lnSpc>
              <a:buNone/>
            </a:pPr>
            <a:r>
              <a:rPr lang="en-US" sz="1800" dirty="0">
                <a:solidFill>
                  <a:schemeClr val="bg1">
                    <a:lumMod val="50000"/>
                  </a:schemeClr>
                </a:solidFill>
                <a:ea typeface="Arial"/>
                <a:cs typeface="Arial"/>
              </a:rPr>
              <a:t>The urogenital triangle : is associated with the structures of the urogenital system – the external genitalia (genital part) and urethra (urinary part).</a:t>
            </a:r>
            <a:endParaRPr lang="en-US" sz="1800" dirty="0">
              <a:solidFill>
                <a:schemeClr val="bg1">
                  <a:lumMod val="50000"/>
                </a:schemeClr>
              </a:solidFill>
              <a:ea typeface="Arial"/>
              <a:cs typeface="Arial"/>
              <a:sym typeface="Arial"/>
            </a:endParaRPr>
          </a:p>
        </p:txBody>
      </p:sp>
      <p:grpSp>
        <p:nvGrpSpPr>
          <p:cNvPr id="27" name="Group 26"/>
          <p:cNvGrpSpPr/>
          <p:nvPr/>
        </p:nvGrpSpPr>
        <p:grpSpPr>
          <a:xfrm>
            <a:off x="8678356" y="4138233"/>
            <a:ext cx="3175958" cy="2322264"/>
            <a:chOff x="8003613" y="3926546"/>
            <a:chExt cx="3350187" cy="2549675"/>
          </a:xfrm>
        </p:grpSpPr>
        <p:grpSp>
          <p:nvGrpSpPr>
            <p:cNvPr id="14" name="Group 13"/>
            <p:cNvGrpSpPr/>
            <p:nvPr/>
          </p:nvGrpSpPr>
          <p:grpSpPr>
            <a:xfrm>
              <a:off x="8003613" y="3926546"/>
              <a:ext cx="3350187" cy="2549675"/>
              <a:chOff x="8003613" y="3926546"/>
              <a:chExt cx="3350187" cy="2549675"/>
            </a:xfrm>
          </p:grpSpPr>
          <p:pic>
            <p:nvPicPr>
              <p:cNvPr id="5" name="Picture 1" descr="C:\Documents and Settings\Zeenet\My Documents\My Pictures\Picture3.jpg"/>
              <p:cNvPicPr>
                <a:picLocks noChangeAspect="1" noChangeArrowheads="1"/>
              </p:cNvPicPr>
              <p:nvPr/>
            </p:nvPicPr>
            <p:blipFill>
              <a:blip r:embed="rId4">
                <a:extLst>
                  <a:ext uri="{28A0092B-C50C-407E-A947-70E740481C1C}">
                    <a14:useLocalDpi xmlns:a14="http://schemas.microsoft.com/office/drawing/2010/main" val="0"/>
                  </a:ext>
                </a:extLst>
              </a:blip>
              <a:srcRect l="6017" t="10301" r="9335"/>
              <a:stretch>
                <a:fillRect/>
              </a:stretch>
            </p:blipFill>
            <p:spPr bwMode="auto">
              <a:xfrm>
                <a:off x="8003613" y="3926546"/>
                <a:ext cx="3350187" cy="2549675"/>
              </a:xfrm>
              <a:prstGeom prst="rect">
                <a:avLst/>
              </a:prstGeom>
              <a:extLst>
                <a:ext uri="{909E8E84-426E-40DD-AFC4-6F175D3DCCD1}">
                  <a14:hiddenFill xmlns:a14="http://schemas.microsoft.com/office/drawing/2010/main">
                    <a:solidFill>
                      <a:srgbClr val="FFFFFF"/>
                    </a:solidFill>
                  </a14:hiddenFill>
                </a:ext>
              </a:extLst>
            </p:spPr>
          </p:pic>
          <p:sp>
            <p:nvSpPr>
              <p:cNvPr id="10" name="TextBox 6"/>
              <p:cNvSpPr txBox="1">
                <a:spLocks noChangeArrowheads="1"/>
              </p:cNvSpPr>
              <p:nvPr/>
            </p:nvSpPr>
            <p:spPr bwMode="auto">
              <a:xfrm rot="18664722">
                <a:off x="8917707" y="5285282"/>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t>Urethra</a:t>
                </a:r>
              </a:p>
            </p:txBody>
          </p:sp>
          <p:sp>
            <p:nvSpPr>
              <p:cNvPr id="11" name="TextBox 7"/>
              <p:cNvSpPr txBox="1">
                <a:spLocks noChangeArrowheads="1"/>
              </p:cNvSpPr>
              <p:nvPr/>
            </p:nvSpPr>
            <p:spPr bwMode="auto">
              <a:xfrm rot="18664722">
                <a:off x="9146307" y="5437682"/>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t>Vagina</a:t>
                </a:r>
              </a:p>
            </p:txBody>
          </p:sp>
          <p:sp>
            <p:nvSpPr>
              <p:cNvPr id="12" name="TextBox 8"/>
              <p:cNvSpPr txBox="1">
                <a:spLocks noChangeArrowheads="1"/>
              </p:cNvSpPr>
              <p:nvPr/>
            </p:nvSpPr>
            <p:spPr bwMode="auto">
              <a:xfrm rot="955401">
                <a:off x="8753004" y="5856017"/>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t>Vulva</a:t>
                </a:r>
              </a:p>
            </p:txBody>
          </p:sp>
        </p:grpSp>
        <p:sp>
          <p:nvSpPr>
            <p:cNvPr id="15" name="Rectangle 14"/>
            <p:cNvSpPr/>
            <p:nvPr/>
          </p:nvSpPr>
          <p:spPr>
            <a:xfrm rot="2700794">
              <a:off x="9267186" y="5191629"/>
              <a:ext cx="203557" cy="70264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700794">
              <a:off x="9477208" y="5377218"/>
              <a:ext cx="238024" cy="66439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557201">
              <a:off x="8976501" y="5698208"/>
              <a:ext cx="209869" cy="535809"/>
            </a:xfrm>
            <a:prstGeom prst="rect">
              <a:avLst/>
            </a:prstGeom>
            <a:noFill/>
            <a:ln w="190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p:nvPr/>
        </p:nvCxnSpPr>
        <p:spPr>
          <a:xfrm flipH="1">
            <a:off x="2834919" y="4571833"/>
            <a:ext cx="75912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834022" y="4567101"/>
            <a:ext cx="75912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305979" y="5002483"/>
            <a:ext cx="540000" cy="2249"/>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xmlns="" id="{D641049B-719F-4A86-B316-852A6B751F06}"/>
              </a:ext>
            </a:extLst>
          </p:cNvPr>
          <p:cNvGraphicFramePr>
            <a:graphicFrameLocks noGrp="1"/>
          </p:cNvGraphicFramePr>
          <p:nvPr>
            <p:extLst>
              <p:ext uri="{D42A27DB-BD31-4B8C-83A1-F6EECF244321}">
                <p14:modId xmlns:p14="http://schemas.microsoft.com/office/powerpoint/2010/main" val="2259719014"/>
              </p:ext>
            </p:extLst>
          </p:nvPr>
        </p:nvGraphicFramePr>
        <p:xfrm>
          <a:off x="927660" y="2374443"/>
          <a:ext cx="5873217" cy="1171413"/>
        </p:xfrm>
        <a:graphic>
          <a:graphicData uri="http://schemas.openxmlformats.org/drawingml/2006/table">
            <a:tbl>
              <a:tblPr firstRow="1" bandRow="1">
                <a:tableStyleId>{2D5ABB26-0587-4C30-8999-92F81FD0307C}</a:tableStyleId>
              </a:tblPr>
              <a:tblGrid>
                <a:gridCol w="1773969">
                  <a:extLst>
                    <a:ext uri="{9D8B030D-6E8A-4147-A177-3AD203B41FA5}">
                      <a16:colId xmlns:a16="http://schemas.microsoft.com/office/drawing/2014/main" xmlns="" val="20000"/>
                    </a:ext>
                  </a:extLst>
                </a:gridCol>
                <a:gridCol w="2057184">
                  <a:extLst>
                    <a:ext uri="{9D8B030D-6E8A-4147-A177-3AD203B41FA5}">
                      <a16:colId xmlns:a16="http://schemas.microsoft.com/office/drawing/2014/main" xmlns="" val="20001"/>
                    </a:ext>
                  </a:extLst>
                </a:gridCol>
                <a:gridCol w="2042064">
                  <a:extLst>
                    <a:ext uri="{9D8B030D-6E8A-4147-A177-3AD203B41FA5}">
                      <a16:colId xmlns:a16="http://schemas.microsoft.com/office/drawing/2014/main" xmlns="" val="20002"/>
                    </a:ext>
                  </a:extLst>
                </a:gridCol>
              </a:tblGrid>
              <a:tr h="316527">
                <a:tc>
                  <a:txBody>
                    <a:bodyPr/>
                    <a:lstStyle/>
                    <a:p>
                      <a:pPr algn="ctr"/>
                      <a:r>
                        <a:rPr lang="en-US" altLang="x-none" sz="1600" b="1" dirty="0"/>
                        <a:t>Anteriorly</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AE99"/>
                    </a:solidFill>
                  </a:tcPr>
                </a:tc>
                <a:tc>
                  <a:txBody>
                    <a:bodyPr/>
                    <a:lstStyle/>
                    <a:p>
                      <a:pPr algn="ctr"/>
                      <a:r>
                        <a:rPr lang="en-US" sz="1600" b="1" dirty="0"/>
                        <a:t>Laterally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99"/>
                    </a:solidFill>
                  </a:tcPr>
                </a:tc>
                <a:tc>
                  <a:txBody>
                    <a:bodyPr/>
                    <a:lstStyle/>
                    <a:p>
                      <a:pPr algn="ctr"/>
                      <a:r>
                        <a:rPr lang="en-US" sz="1600" b="1" dirty="0"/>
                        <a:t>Posteriorly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163"/>
                    </a:solidFill>
                  </a:tcPr>
                </a:tc>
                <a:extLst>
                  <a:ext uri="{0D108BD9-81ED-4DB2-BD59-A6C34878D82A}">
                    <a16:rowId xmlns:a16="http://schemas.microsoft.com/office/drawing/2014/main" xmlns="" val="10000"/>
                  </a:ext>
                </a:extLst>
              </a:tr>
              <a:tr h="836133">
                <a:tc>
                  <a:txBody>
                    <a:bodyPr/>
                    <a:lstStyle/>
                    <a:p>
                      <a:pPr algn="ctr"/>
                      <a:r>
                        <a:rPr lang="en-US" sz="1600" dirty="0"/>
                        <a:t>Symphysis pubis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t>Ischiopubic</a:t>
                      </a:r>
                      <a:r>
                        <a:rPr lang="en-US" sz="1600" dirty="0"/>
                        <a:t> rami &amp;</a:t>
                      </a:r>
                    </a:p>
                    <a:p>
                      <a:pPr algn="ctr"/>
                      <a:r>
                        <a:rPr lang="en-US" sz="1600" dirty="0"/>
                        <a:t>ischial tuberosities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rgbClr val="000000"/>
                          </a:solidFill>
                          <a:ea typeface="Arial"/>
                          <a:cs typeface="Arial"/>
                          <a:sym typeface="Arial"/>
                        </a:rPr>
                        <a:t>Transverse line passing through the 2 ischial tuberosities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cxnSp>
        <p:nvCxnSpPr>
          <p:cNvPr id="8" name="Straight Connector 7">
            <a:extLst>
              <a:ext uri="{FF2B5EF4-FFF2-40B4-BE49-F238E27FC236}">
                <a16:creationId xmlns:a16="http://schemas.microsoft.com/office/drawing/2014/main" xmlns="" id="{ECE7E1CE-52FF-408B-994C-3203774A935C}"/>
              </a:ext>
            </a:extLst>
          </p:cNvPr>
          <p:cNvCxnSpPr/>
          <p:nvPr/>
        </p:nvCxnSpPr>
        <p:spPr>
          <a:xfrm>
            <a:off x="9597017" y="1925786"/>
            <a:ext cx="2257297" cy="0"/>
          </a:xfrm>
          <a:prstGeom prst="line">
            <a:avLst/>
          </a:prstGeom>
          <a:ln w="57150">
            <a:solidFill>
              <a:srgbClr val="FED163"/>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347884"/>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4531</TotalTime>
  <Words>3226</Words>
  <Application>Microsoft Macintosh PowerPoint</Application>
  <PresentationFormat>Widescreen</PresentationFormat>
  <Paragraphs>571</Paragraphs>
  <Slides>30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Wingdings</vt:lpstr>
      <vt:lpstr>Arial</vt:lpstr>
      <vt:lpstr>Abadi MT Condensed Light</vt:lpstr>
      <vt:lpstr>Calibri Light</vt:lpstr>
      <vt:lpstr>Calibri</vt:lpstr>
      <vt:lpstr>Courier New</vt:lpstr>
      <vt:lpstr>Office Theme</vt:lpstr>
      <vt:lpstr>Female Perineum</vt:lpstr>
      <vt:lpstr>Objectives</vt:lpstr>
      <vt:lpstr>PowerPoint Presentation</vt:lpstr>
      <vt:lpstr>Perineum</vt:lpstr>
      <vt:lpstr>PowerPoint Presentation</vt:lpstr>
      <vt:lpstr>PowerPoint Presentation</vt:lpstr>
      <vt:lpstr>PowerPoint Presentation</vt:lpstr>
      <vt:lpstr>PowerPoint Presentation</vt:lpstr>
      <vt:lpstr>I. Urogenital Triangle </vt:lpstr>
      <vt:lpstr>PowerPoint Presentation</vt:lpstr>
      <vt:lpstr>Extra Explanation</vt:lpstr>
      <vt:lpstr>PowerPoint Presentation</vt:lpstr>
      <vt:lpstr>PowerPoint Presentation</vt:lpstr>
      <vt:lpstr>PowerPoint Presentation</vt:lpstr>
      <vt:lpstr>Perineal Pouches Superficial Perineal Pouch</vt:lpstr>
      <vt:lpstr>Perineal Pouches Contents of Superficial Perineal Pouch</vt:lpstr>
      <vt:lpstr>Perineal Pouches Deep Perineal Pouch</vt:lpstr>
      <vt:lpstr>Perineal Pouches Contents of Deep Perineal Pouch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000</dc:title>
  <dc:creator>Jawaher AbdulMohsen</dc:creator>
  <cp:lastModifiedBy>شوق</cp:lastModifiedBy>
  <cp:revision>162</cp:revision>
  <dcterms:created xsi:type="dcterms:W3CDTF">2017-04-30T17:35:08Z</dcterms:created>
  <dcterms:modified xsi:type="dcterms:W3CDTF">2018-03-17T10:49:35Z</dcterms:modified>
</cp:coreProperties>
</file>