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5" r:id="rId1"/>
  </p:sldMasterIdLst>
  <p:notesMasterIdLst>
    <p:notesMasterId r:id="rId29"/>
  </p:notesMasterIdLst>
  <p:sldIdLst>
    <p:sldId id="273" r:id="rId2"/>
    <p:sldId id="297" r:id="rId3"/>
    <p:sldId id="318" r:id="rId4"/>
    <p:sldId id="320" r:id="rId5"/>
    <p:sldId id="323" r:id="rId6"/>
    <p:sldId id="309" r:id="rId7"/>
    <p:sldId id="310" r:id="rId8"/>
    <p:sldId id="311" r:id="rId9"/>
    <p:sldId id="300" r:id="rId10"/>
    <p:sldId id="301" r:id="rId11"/>
    <p:sldId id="302" r:id="rId12"/>
    <p:sldId id="303" r:id="rId13"/>
    <p:sldId id="304" r:id="rId14"/>
    <p:sldId id="306" r:id="rId15"/>
    <p:sldId id="338" r:id="rId16"/>
    <p:sldId id="312" r:id="rId17"/>
    <p:sldId id="313" r:id="rId18"/>
    <p:sldId id="314" r:id="rId19"/>
    <p:sldId id="316" r:id="rId20"/>
    <p:sldId id="325" r:id="rId21"/>
    <p:sldId id="330" r:id="rId22"/>
    <p:sldId id="331" r:id="rId23"/>
    <p:sldId id="332" r:id="rId24"/>
    <p:sldId id="333" r:id="rId25"/>
    <p:sldId id="337" r:id="rId26"/>
    <p:sldId id="334" r:id="rId27"/>
    <p:sldId id="298"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000000"/>
    <a:srgbClr val="F2C0DF"/>
    <a:srgbClr val="FF66CC"/>
    <a:srgbClr val="FFEEC5"/>
    <a:srgbClr val="FED163"/>
    <a:srgbClr val="FFCCFF"/>
    <a:srgbClr val="CC66FF"/>
    <a:srgbClr val="99009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0" autoAdjust="0"/>
    <p:restoredTop sz="94660"/>
  </p:normalViewPr>
  <p:slideViewPr>
    <p:cSldViewPr snapToGrid="0">
      <p:cViewPr varScale="1">
        <p:scale>
          <a:sx n="93" d="100"/>
          <a:sy n="93" d="100"/>
        </p:scale>
        <p:origin x="864"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75FE47-A377-4A36-8C8D-92648F53471A}" type="doc">
      <dgm:prSet loTypeId="urn:microsoft.com/office/officeart/2005/8/layout/matrix1" loCatId="matrix" qsTypeId="urn:microsoft.com/office/officeart/2005/8/quickstyle/simple1" qsCatId="simple" csTypeId="urn:microsoft.com/office/officeart/2005/8/colors/colorful3" csCatId="colorful" phldr="1"/>
      <dgm:spPr/>
      <dgm:t>
        <a:bodyPr/>
        <a:lstStyle/>
        <a:p>
          <a:pPr rtl="1"/>
          <a:endParaRPr lang="ar-SA"/>
        </a:p>
      </dgm:t>
    </dgm:pt>
    <dgm:pt modelId="{7AD78CF4-8D36-4352-87A5-F09C080B0BBC}">
      <dgm:prSet phldrT="[Text]" custT="1"/>
      <dgm:spPr/>
      <dgm:t>
        <a:bodyPr/>
        <a:lstStyle/>
        <a:p>
          <a:pPr rtl="1"/>
          <a:r>
            <a:rPr lang="en-US" sz="2000" dirty="0"/>
            <a:t>The pelvis has 4 walls:</a:t>
          </a:r>
          <a:endParaRPr lang="ar-SA" sz="2000" dirty="0"/>
        </a:p>
      </dgm:t>
    </dgm:pt>
    <dgm:pt modelId="{72C9FE08-6CAE-4100-9D85-D3CC6DF01C9E}" type="parTrans" cxnId="{8E7D315A-B011-4B9B-AA98-F6F7EC913674}">
      <dgm:prSet/>
      <dgm:spPr/>
      <dgm:t>
        <a:bodyPr/>
        <a:lstStyle/>
        <a:p>
          <a:pPr rtl="1"/>
          <a:endParaRPr lang="ar-SA" sz="2400"/>
        </a:p>
      </dgm:t>
    </dgm:pt>
    <dgm:pt modelId="{56E99E52-D031-4CE8-B01C-C754EBCEAB31}" type="sibTrans" cxnId="{8E7D315A-B011-4B9B-AA98-F6F7EC913674}">
      <dgm:prSet/>
      <dgm:spPr/>
      <dgm:t>
        <a:bodyPr/>
        <a:lstStyle/>
        <a:p>
          <a:pPr rtl="1"/>
          <a:endParaRPr lang="ar-SA" sz="2400"/>
        </a:p>
      </dgm:t>
    </dgm:pt>
    <dgm:pt modelId="{8CD237E2-8786-4632-B0FF-9B5FD1ED8DEA}">
      <dgm:prSet phldrT="[Text]" custT="1"/>
      <dgm:spPr/>
      <dgm:t>
        <a:bodyPr/>
        <a:lstStyle/>
        <a:p>
          <a:pPr rtl="1"/>
          <a:r>
            <a:rPr lang="en-US" sz="2400" dirty="0"/>
            <a:t>Anterior</a:t>
          </a:r>
          <a:endParaRPr lang="ar-SA" sz="2400" dirty="0"/>
        </a:p>
      </dgm:t>
    </dgm:pt>
    <dgm:pt modelId="{BC1CF6D3-A019-4ABA-B19E-0E6BB251D3AF}" type="parTrans" cxnId="{4C208C23-035E-45DB-8430-254D71520E0F}">
      <dgm:prSet/>
      <dgm:spPr/>
      <dgm:t>
        <a:bodyPr/>
        <a:lstStyle/>
        <a:p>
          <a:pPr rtl="1"/>
          <a:endParaRPr lang="ar-SA" sz="2400"/>
        </a:p>
      </dgm:t>
    </dgm:pt>
    <dgm:pt modelId="{70A3C2C9-35DD-42A5-BAC4-DCC33CDB4065}" type="sibTrans" cxnId="{4C208C23-035E-45DB-8430-254D71520E0F}">
      <dgm:prSet/>
      <dgm:spPr/>
      <dgm:t>
        <a:bodyPr/>
        <a:lstStyle/>
        <a:p>
          <a:pPr rtl="1"/>
          <a:endParaRPr lang="ar-SA" sz="2400"/>
        </a:p>
      </dgm:t>
    </dgm:pt>
    <dgm:pt modelId="{4DE27340-C396-4D08-81D3-AC9B5E3B2687}">
      <dgm:prSet phldrT="[Text]" custT="1"/>
      <dgm:spPr/>
      <dgm:t>
        <a:bodyPr/>
        <a:lstStyle/>
        <a:p>
          <a:pPr rtl="1"/>
          <a:r>
            <a:rPr lang="en-US" sz="2400" dirty="0"/>
            <a:t>Posterior</a:t>
          </a:r>
          <a:endParaRPr lang="ar-SA" sz="2400" dirty="0"/>
        </a:p>
      </dgm:t>
    </dgm:pt>
    <dgm:pt modelId="{3C66CA8B-FFF0-4385-8449-321D8881E990}" type="parTrans" cxnId="{A14EB64E-F116-4A0A-A088-CC98093CEFE2}">
      <dgm:prSet/>
      <dgm:spPr/>
      <dgm:t>
        <a:bodyPr/>
        <a:lstStyle/>
        <a:p>
          <a:pPr rtl="1"/>
          <a:endParaRPr lang="ar-SA" sz="2400"/>
        </a:p>
      </dgm:t>
    </dgm:pt>
    <dgm:pt modelId="{65DB8EFE-BDD5-4FCC-9C38-0BB6857AE59C}" type="sibTrans" cxnId="{A14EB64E-F116-4A0A-A088-CC98093CEFE2}">
      <dgm:prSet/>
      <dgm:spPr/>
      <dgm:t>
        <a:bodyPr/>
        <a:lstStyle/>
        <a:p>
          <a:pPr rtl="1"/>
          <a:endParaRPr lang="ar-SA" sz="2400"/>
        </a:p>
      </dgm:t>
    </dgm:pt>
    <dgm:pt modelId="{D06B8D11-EE3E-46ED-8760-F1A71ADE2DF6}">
      <dgm:prSet phldrT="[Text]" custT="1"/>
      <dgm:spPr/>
      <dgm:t>
        <a:bodyPr/>
        <a:lstStyle/>
        <a:p>
          <a:pPr rtl="1"/>
          <a:r>
            <a:rPr lang="en-US" sz="2400" dirty="0"/>
            <a:t>lateral</a:t>
          </a:r>
          <a:endParaRPr lang="ar-SA" sz="2400" dirty="0"/>
        </a:p>
      </dgm:t>
    </dgm:pt>
    <dgm:pt modelId="{4B20F85E-97D4-4B26-87FA-BC87C12F763D}" type="parTrans" cxnId="{60E63D91-D51D-457D-B894-BFC9B23005D5}">
      <dgm:prSet/>
      <dgm:spPr/>
      <dgm:t>
        <a:bodyPr/>
        <a:lstStyle/>
        <a:p>
          <a:pPr rtl="1"/>
          <a:endParaRPr lang="ar-SA" sz="2400"/>
        </a:p>
      </dgm:t>
    </dgm:pt>
    <dgm:pt modelId="{70A4B266-0D16-4971-881F-B803A63B034A}" type="sibTrans" cxnId="{60E63D91-D51D-457D-B894-BFC9B23005D5}">
      <dgm:prSet/>
      <dgm:spPr/>
      <dgm:t>
        <a:bodyPr/>
        <a:lstStyle/>
        <a:p>
          <a:pPr rtl="1"/>
          <a:endParaRPr lang="ar-SA" sz="2400"/>
        </a:p>
      </dgm:t>
    </dgm:pt>
    <dgm:pt modelId="{5ED8039E-5BCA-43B6-A3E7-31B9807B0E96}">
      <dgm:prSet phldrT="[Text]" custT="1"/>
      <dgm:spPr/>
      <dgm:t>
        <a:bodyPr/>
        <a:lstStyle/>
        <a:p>
          <a:pPr rtl="1"/>
          <a:r>
            <a:rPr lang="en-US" sz="2400" dirty="0"/>
            <a:t>Inferior (floor)</a:t>
          </a:r>
          <a:endParaRPr lang="ar-SA" sz="2400" dirty="0"/>
        </a:p>
      </dgm:t>
    </dgm:pt>
    <dgm:pt modelId="{00D4CB43-DA2A-4642-9C5A-ABF2FE6E27A7}" type="parTrans" cxnId="{63919586-0EE8-4DDE-9DFB-83D5E99627C9}">
      <dgm:prSet/>
      <dgm:spPr/>
      <dgm:t>
        <a:bodyPr/>
        <a:lstStyle/>
        <a:p>
          <a:pPr rtl="1"/>
          <a:endParaRPr lang="ar-SA" sz="2400"/>
        </a:p>
      </dgm:t>
    </dgm:pt>
    <dgm:pt modelId="{125A752E-7AB0-478A-95F8-8801EB958952}" type="sibTrans" cxnId="{63919586-0EE8-4DDE-9DFB-83D5E99627C9}">
      <dgm:prSet/>
      <dgm:spPr/>
      <dgm:t>
        <a:bodyPr/>
        <a:lstStyle/>
        <a:p>
          <a:pPr rtl="1"/>
          <a:endParaRPr lang="ar-SA" sz="2400"/>
        </a:p>
      </dgm:t>
    </dgm:pt>
    <dgm:pt modelId="{3E4AFEB2-D231-49ED-995B-2B85AA6F657C}" type="pres">
      <dgm:prSet presAssocID="{C975FE47-A377-4A36-8C8D-92648F53471A}" presName="diagram" presStyleCnt="0">
        <dgm:presLayoutVars>
          <dgm:chMax val="1"/>
          <dgm:dir/>
          <dgm:animLvl val="ctr"/>
          <dgm:resizeHandles val="exact"/>
        </dgm:presLayoutVars>
      </dgm:prSet>
      <dgm:spPr/>
      <dgm:t>
        <a:bodyPr/>
        <a:lstStyle/>
        <a:p>
          <a:endParaRPr lang="en-US"/>
        </a:p>
      </dgm:t>
    </dgm:pt>
    <dgm:pt modelId="{466CCFA5-A37C-47B7-915D-75A2A42B9BF4}" type="pres">
      <dgm:prSet presAssocID="{C975FE47-A377-4A36-8C8D-92648F53471A}" presName="matrix" presStyleCnt="0"/>
      <dgm:spPr/>
    </dgm:pt>
    <dgm:pt modelId="{89B6BF09-FF74-4016-87CB-D6FB15D3F369}" type="pres">
      <dgm:prSet presAssocID="{C975FE47-A377-4A36-8C8D-92648F53471A}" presName="tile1" presStyleLbl="node1" presStyleIdx="0" presStyleCnt="4"/>
      <dgm:spPr/>
      <dgm:t>
        <a:bodyPr/>
        <a:lstStyle/>
        <a:p>
          <a:endParaRPr lang="en-US"/>
        </a:p>
      </dgm:t>
    </dgm:pt>
    <dgm:pt modelId="{493491AE-F726-486C-9C76-62543E43F557}" type="pres">
      <dgm:prSet presAssocID="{C975FE47-A377-4A36-8C8D-92648F53471A}" presName="tile1text" presStyleLbl="node1" presStyleIdx="0" presStyleCnt="4">
        <dgm:presLayoutVars>
          <dgm:chMax val="0"/>
          <dgm:chPref val="0"/>
          <dgm:bulletEnabled val="1"/>
        </dgm:presLayoutVars>
      </dgm:prSet>
      <dgm:spPr/>
      <dgm:t>
        <a:bodyPr/>
        <a:lstStyle/>
        <a:p>
          <a:endParaRPr lang="en-US"/>
        </a:p>
      </dgm:t>
    </dgm:pt>
    <dgm:pt modelId="{940EFDC1-5580-4D9B-9818-18399172E8FB}" type="pres">
      <dgm:prSet presAssocID="{C975FE47-A377-4A36-8C8D-92648F53471A}" presName="tile2" presStyleLbl="node1" presStyleIdx="1" presStyleCnt="4"/>
      <dgm:spPr/>
      <dgm:t>
        <a:bodyPr/>
        <a:lstStyle/>
        <a:p>
          <a:endParaRPr lang="en-US"/>
        </a:p>
      </dgm:t>
    </dgm:pt>
    <dgm:pt modelId="{1CB70566-85AA-469C-A770-2CD83D1CD0AD}" type="pres">
      <dgm:prSet presAssocID="{C975FE47-A377-4A36-8C8D-92648F53471A}" presName="tile2text" presStyleLbl="node1" presStyleIdx="1" presStyleCnt="4">
        <dgm:presLayoutVars>
          <dgm:chMax val="0"/>
          <dgm:chPref val="0"/>
          <dgm:bulletEnabled val="1"/>
        </dgm:presLayoutVars>
      </dgm:prSet>
      <dgm:spPr/>
      <dgm:t>
        <a:bodyPr/>
        <a:lstStyle/>
        <a:p>
          <a:endParaRPr lang="en-US"/>
        </a:p>
      </dgm:t>
    </dgm:pt>
    <dgm:pt modelId="{34350D3F-2F7B-40B7-921A-CCA05A1626DD}" type="pres">
      <dgm:prSet presAssocID="{C975FE47-A377-4A36-8C8D-92648F53471A}" presName="tile3" presStyleLbl="node1" presStyleIdx="2" presStyleCnt="4"/>
      <dgm:spPr/>
      <dgm:t>
        <a:bodyPr/>
        <a:lstStyle/>
        <a:p>
          <a:endParaRPr lang="en-US"/>
        </a:p>
      </dgm:t>
    </dgm:pt>
    <dgm:pt modelId="{E52C5D15-2C60-4198-AD1B-4BA5FE57244F}" type="pres">
      <dgm:prSet presAssocID="{C975FE47-A377-4A36-8C8D-92648F53471A}" presName="tile3text" presStyleLbl="node1" presStyleIdx="2" presStyleCnt="4">
        <dgm:presLayoutVars>
          <dgm:chMax val="0"/>
          <dgm:chPref val="0"/>
          <dgm:bulletEnabled val="1"/>
        </dgm:presLayoutVars>
      </dgm:prSet>
      <dgm:spPr/>
      <dgm:t>
        <a:bodyPr/>
        <a:lstStyle/>
        <a:p>
          <a:endParaRPr lang="en-US"/>
        </a:p>
      </dgm:t>
    </dgm:pt>
    <dgm:pt modelId="{E02F0C9A-E75B-42BB-92BC-784C69BD8A0A}" type="pres">
      <dgm:prSet presAssocID="{C975FE47-A377-4A36-8C8D-92648F53471A}" presName="tile4" presStyleLbl="node1" presStyleIdx="3" presStyleCnt="4"/>
      <dgm:spPr/>
      <dgm:t>
        <a:bodyPr/>
        <a:lstStyle/>
        <a:p>
          <a:endParaRPr lang="en-US"/>
        </a:p>
      </dgm:t>
    </dgm:pt>
    <dgm:pt modelId="{7D412D49-EF07-464A-975A-56CDC7A65F50}" type="pres">
      <dgm:prSet presAssocID="{C975FE47-A377-4A36-8C8D-92648F53471A}" presName="tile4text" presStyleLbl="node1" presStyleIdx="3" presStyleCnt="4">
        <dgm:presLayoutVars>
          <dgm:chMax val="0"/>
          <dgm:chPref val="0"/>
          <dgm:bulletEnabled val="1"/>
        </dgm:presLayoutVars>
      </dgm:prSet>
      <dgm:spPr/>
      <dgm:t>
        <a:bodyPr/>
        <a:lstStyle/>
        <a:p>
          <a:endParaRPr lang="en-US"/>
        </a:p>
      </dgm:t>
    </dgm:pt>
    <dgm:pt modelId="{0577B6A9-99A7-499F-816A-3C6658F4CD5E}" type="pres">
      <dgm:prSet presAssocID="{C975FE47-A377-4A36-8C8D-92648F53471A}" presName="centerTile" presStyleLbl="fgShp" presStyleIdx="0" presStyleCnt="1" custScaleX="129583" custScaleY="130872" custLinFactNeighborY="-10415">
        <dgm:presLayoutVars>
          <dgm:chMax val="0"/>
          <dgm:chPref val="0"/>
        </dgm:presLayoutVars>
      </dgm:prSet>
      <dgm:spPr/>
      <dgm:t>
        <a:bodyPr/>
        <a:lstStyle/>
        <a:p>
          <a:endParaRPr lang="en-US"/>
        </a:p>
      </dgm:t>
    </dgm:pt>
  </dgm:ptLst>
  <dgm:cxnLst>
    <dgm:cxn modelId="{8E7D315A-B011-4B9B-AA98-F6F7EC913674}" srcId="{C975FE47-A377-4A36-8C8D-92648F53471A}" destId="{7AD78CF4-8D36-4352-87A5-F09C080B0BBC}" srcOrd="0" destOrd="0" parTransId="{72C9FE08-6CAE-4100-9D85-D3CC6DF01C9E}" sibTransId="{56E99E52-D031-4CE8-B01C-C754EBCEAB31}"/>
    <dgm:cxn modelId="{28025183-DE82-4EF7-99EB-8B094E3792E3}" type="presOf" srcId="{8CD237E2-8786-4632-B0FF-9B5FD1ED8DEA}" destId="{493491AE-F726-486C-9C76-62543E43F557}" srcOrd="1" destOrd="0" presId="urn:microsoft.com/office/officeart/2005/8/layout/matrix1"/>
    <dgm:cxn modelId="{60E63D91-D51D-457D-B894-BFC9B23005D5}" srcId="{7AD78CF4-8D36-4352-87A5-F09C080B0BBC}" destId="{D06B8D11-EE3E-46ED-8760-F1A71ADE2DF6}" srcOrd="2" destOrd="0" parTransId="{4B20F85E-97D4-4B26-87FA-BC87C12F763D}" sibTransId="{70A4B266-0D16-4971-881F-B803A63B034A}"/>
    <dgm:cxn modelId="{D904A5A3-AAF5-4E8B-9FBF-988E63083B70}" type="presOf" srcId="{5ED8039E-5BCA-43B6-A3E7-31B9807B0E96}" destId="{7D412D49-EF07-464A-975A-56CDC7A65F50}" srcOrd="1" destOrd="0" presId="urn:microsoft.com/office/officeart/2005/8/layout/matrix1"/>
    <dgm:cxn modelId="{4C208C23-035E-45DB-8430-254D71520E0F}" srcId="{7AD78CF4-8D36-4352-87A5-F09C080B0BBC}" destId="{8CD237E2-8786-4632-B0FF-9B5FD1ED8DEA}" srcOrd="0" destOrd="0" parTransId="{BC1CF6D3-A019-4ABA-B19E-0E6BB251D3AF}" sibTransId="{70A3C2C9-35DD-42A5-BAC4-DCC33CDB4065}"/>
    <dgm:cxn modelId="{95208E15-1945-432D-9673-310364822E28}" type="presOf" srcId="{D06B8D11-EE3E-46ED-8760-F1A71ADE2DF6}" destId="{E52C5D15-2C60-4198-AD1B-4BA5FE57244F}" srcOrd="1" destOrd="0" presId="urn:microsoft.com/office/officeart/2005/8/layout/matrix1"/>
    <dgm:cxn modelId="{B8947633-C727-453A-8E2E-B6DEA2D8C9FE}" type="presOf" srcId="{8CD237E2-8786-4632-B0FF-9B5FD1ED8DEA}" destId="{89B6BF09-FF74-4016-87CB-D6FB15D3F369}" srcOrd="0" destOrd="0" presId="urn:microsoft.com/office/officeart/2005/8/layout/matrix1"/>
    <dgm:cxn modelId="{63919586-0EE8-4DDE-9DFB-83D5E99627C9}" srcId="{7AD78CF4-8D36-4352-87A5-F09C080B0BBC}" destId="{5ED8039E-5BCA-43B6-A3E7-31B9807B0E96}" srcOrd="3" destOrd="0" parTransId="{00D4CB43-DA2A-4642-9C5A-ABF2FE6E27A7}" sibTransId="{125A752E-7AB0-478A-95F8-8801EB958952}"/>
    <dgm:cxn modelId="{0CDA316E-EBED-46B2-AF66-8B4986358F9C}" type="presOf" srcId="{D06B8D11-EE3E-46ED-8760-F1A71ADE2DF6}" destId="{34350D3F-2F7B-40B7-921A-CCA05A1626DD}" srcOrd="0" destOrd="0" presId="urn:microsoft.com/office/officeart/2005/8/layout/matrix1"/>
    <dgm:cxn modelId="{B4617E20-798C-473F-B6E5-CF96E694482F}" type="presOf" srcId="{7AD78CF4-8D36-4352-87A5-F09C080B0BBC}" destId="{0577B6A9-99A7-499F-816A-3C6658F4CD5E}" srcOrd="0" destOrd="0" presId="urn:microsoft.com/office/officeart/2005/8/layout/matrix1"/>
    <dgm:cxn modelId="{D0AB62F8-9068-4A79-8126-86F38A47F606}" type="presOf" srcId="{4DE27340-C396-4D08-81D3-AC9B5E3B2687}" destId="{940EFDC1-5580-4D9B-9818-18399172E8FB}" srcOrd="0" destOrd="0" presId="urn:microsoft.com/office/officeart/2005/8/layout/matrix1"/>
    <dgm:cxn modelId="{DE398B54-50D4-4352-B510-A0504E2E6024}" type="presOf" srcId="{C975FE47-A377-4A36-8C8D-92648F53471A}" destId="{3E4AFEB2-D231-49ED-995B-2B85AA6F657C}" srcOrd="0" destOrd="0" presId="urn:microsoft.com/office/officeart/2005/8/layout/matrix1"/>
    <dgm:cxn modelId="{D6C7F15A-605C-48C3-9450-AB89AAA42E19}" type="presOf" srcId="{4DE27340-C396-4D08-81D3-AC9B5E3B2687}" destId="{1CB70566-85AA-469C-A770-2CD83D1CD0AD}" srcOrd="1" destOrd="0" presId="urn:microsoft.com/office/officeart/2005/8/layout/matrix1"/>
    <dgm:cxn modelId="{A14EB64E-F116-4A0A-A088-CC98093CEFE2}" srcId="{7AD78CF4-8D36-4352-87A5-F09C080B0BBC}" destId="{4DE27340-C396-4D08-81D3-AC9B5E3B2687}" srcOrd="1" destOrd="0" parTransId="{3C66CA8B-FFF0-4385-8449-321D8881E990}" sibTransId="{65DB8EFE-BDD5-4FCC-9C38-0BB6857AE59C}"/>
    <dgm:cxn modelId="{02092C3B-8DBE-4133-B8A3-EEF8451B0BD1}" type="presOf" srcId="{5ED8039E-5BCA-43B6-A3E7-31B9807B0E96}" destId="{E02F0C9A-E75B-42BB-92BC-784C69BD8A0A}" srcOrd="0" destOrd="0" presId="urn:microsoft.com/office/officeart/2005/8/layout/matrix1"/>
    <dgm:cxn modelId="{0E548B1C-242E-41B1-BECF-4649C2299DC0}" type="presParOf" srcId="{3E4AFEB2-D231-49ED-995B-2B85AA6F657C}" destId="{466CCFA5-A37C-47B7-915D-75A2A42B9BF4}" srcOrd="0" destOrd="0" presId="urn:microsoft.com/office/officeart/2005/8/layout/matrix1"/>
    <dgm:cxn modelId="{AEB4210E-B6FF-4254-A7BA-5D46B166FC60}" type="presParOf" srcId="{466CCFA5-A37C-47B7-915D-75A2A42B9BF4}" destId="{89B6BF09-FF74-4016-87CB-D6FB15D3F369}" srcOrd="0" destOrd="0" presId="urn:microsoft.com/office/officeart/2005/8/layout/matrix1"/>
    <dgm:cxn modelId="{F06921A2-60D5-41E5-9A7D-25C33705DDBB}" type="presParOf" srcId="{466CCFA5-A37C-47B7-915D-75A2A42B9BF4}" destId="{493491AE-F726-486C-9C76-62543E43F557}" srcOrd="1" destOrd="0" presId="urn:microsoft.com/office/officeart/2005/8/layout/matrix1"/>
    <dgm:cxn modelId="{F4904EFA-1CBC-48D4-80F6-D666464EFBA8}" type="presParOf" srcId="{466CCFA5-A37C-47B7-915D-75A2A42B9BF4}" destId="{940EFDC1-5580-4D9B-9818-18399172E8FB}" srcOrd="2" destOrd="0" presId="urn:microsoft.com/office/officeart/2005/8/layout/matrix1"/>
    <dgm:cxn modelId="{B3E9CEFB-08F0-45CB-A41D-4D028E17DB03}" type="presParOf" srcId="{466CCFA5-A37C-47B7-915D-75A2A42B9BF4}" destId="{1CB70566-85AA-469C-A770-2CD83D1CD0AD}" srcOrd="3" destOrd="0" presId="urn:microsoft.com/office/officeart/2005/8/layout/matrix1"/>
    <dgm:cxn modelId="{6B712B36-EC92-4ED5-A5C1-FB6935CF1D2E}" type="presParOf" srcId="{466CCFA5-A37C-47B7-915D-75A2A42B9BF4}" destId="{34350D3F-2F7B-40B7-921A-CCA05A1626DD}" srcOrd="4" destOrd="0" presId="urn:microsoft.com/office/officeart/2005/8/layout/matrix1"/>
    <dgm:cxn modelId="{FE0505B7-7F6C-4475-ADC6-49408B19234E}" type="presParOf" srcId="{466CCFA5-A37C-47B7-915D-75A2A42B9BF4}" destId="{E52C5D15-2C60-4198-AD1B-4BA5FE57244F}" srcOrd="5" destOrd="0" presId="urn:microsoft.com/office/officeart/2005/8/layout/matrix1"/>
    <dgm:cxn modelId="{477CD99B-1C29-4AD7-ACF7-3834813F8394}" type="presParOf" srcId="{466CCFA5-A37C-47B7-915D-75A2A42B9BF4}" destId="{E02F0C9A-E75B-42BB-92BC-784C69BD8A0A}" srcOrd="6" destOrd="0" presId="urn:microsoft.com/office/officeart/2005/8/layout/matrix1"/>
    <dgm:cxn modelId="{6DCFDB13-344E-418F-8513-DF97F26AB700}" type="presParOf" srcId="{466CCFA5-A37C-47B7-915D-75A2A42B9BF4}" destId="{7D412D49-EF07-464A-975A-56CDC7A65F50}" srcOrd="7" destOrd="0" presId="urn:microsoft.com/office/officeart/2005/8/layout/matrix1"/>
    <dgm:cxn modelId="{9854B9C1-1666-4BC4-9D18-6232FAA81464}" type="presParOf" srcId="{3E4AFEB2-D231-49ED-995B-2B85AA6F657C}" destId="{0577B6A9-99A7-499F-816A-3C6658F4CD5E}"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6BF09-FF74-4016-87CB-D6FB15D3F369}">
      <dsp:nvSpPr>
        <dsp:cNvPr id="0" name=""/>
        <dsp:cNvSpPr/>
      </dsp:nvSpPr>
      <dsp:spPr>
        <a:xfrm rot="16200000">
          <a:off x="523866" y="-523866"/>
          <a:ext cx="923941" cy="1971674"/>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1">
            <a:lnSpc>
              <a:spcPct val="90000"/>
            </a:lnSpc>
            <a:spcBef>
              <a:spcPct val="0"/>
            </a:spcBef>
            <a:spcAft>
              <a:spcPct val="35000"/>
            </a:spcAft>
          </a:pPr>
          <a:r>
            <a:rPr lang="en-US" sz="2400" kern="1200" dirty="0"/>
            <a:t>Anterior</a:t>
          </a:r>
          <a:endParaRPr lang="ar-SA" sz="2400" kern="1200" dirty="0"/>
        </a:p>
      </dsp:txBody>
      <dsp:txXfrm rot="5400000">
        <a:off x="0" y="0"/>
        <a:ext cx="1971674" cy="692955"/>
      </dsp:txXfrm>
    </dsp:sp>
    <dsp:sp modelId="{940EFDC1-5580-4D9B-9818-18399172E8FB}">
      <dsp:nvSpPr>
        <dsp:cNvPr id="0" name=""/>
        <dsp:cNvSpPr/>
      </dsp:nvSpPr>
      <dsp:spPr>
        <a:xfrm>
          <a:off x="1971674" y="0"/>
          <a:ext cx="1971674" cy="923941"/>
        </a:xfrm>
        <a:prstGeom prst="round1Rect">
          <a:avLst/>
        </a:prstGeom>
        <a:solidFill>
          <a:schemeClr val="accent3">
            <a:hueOff val="1541838"/>
            <a:satOff val="-8265"/>
            <a:lumOff val="-11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1">
            <a:lnSpc>
              <a:spcPct val="90000"/>
            </a:lnSpc>
            <a:spcBef>
              <a:spcPct val="0"/>
            </a:spcBef>
            <a:spcAft>
              <a:spcPct val="35000"/>
            </a:spcAft>
          </a:pPr>
          <a:r>
            <a:rPr lang="en-US" sz="2400" kern="1200" dirty="0"/>
            <a:t>Posterior</a:t>
          </a:r>
          <a:endParaRPr lang="ar-SA" sz="2400" kern="1200" dirty="0"/>
        </a:p>
      </dsp:txBody>
      <dsp:txXfrm>
        <a:off x="1971674" y="0"/>
        <a:ext cx="1971674" cy="692955"/>
      </dsp:txXfrm>
    </dsp:sp>
    <dsp:sp modelId="{34350D3F-2F7B-40B7-921A-CCA05A1626DD}">
      <dsp:nvSpPr>
        <dsp:cNvPr id="0" name=""/>
        <dsp:cNvSpPr/>
      </dsp:nvSpPr>
      <dsp:spPr>
        <a:xfrm rot="10800000">
          <a:off x="0" y="923941"/>
          <a:ext cx="1971674" cy="923941"/>
        </a:xfrm>
        <a:prstGeom prst="round1Rect">
          <a:avLst/>
        </a:prstGeom>
        <a:solidFill>
          <a:schemeClr val="accent3">
            <a:hueOff val="3083676"/>
            <a:satOff val="-16531"/>
            <a:lumOff val="-22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1">
            <a:lnSpc>
              <a:spcPct val="90000"/>
            </a:lnSpc>
            <a:spcBef>
              <a:spcPct val="0"/>
            </a:spcBef>
            <a:spcAft>
              <a:spcPct val="35000"/>
            </a:spcAft>
          </a:pPr>
          <a:r>
            <a:rPr lang="en-US" sz="2400" kern="1200" dirty="0"/>
            <a:t>lateral</a:t>
          </a:r>
          <a:endParaRPr lang="ar-SA" sz="2400" kern="1200" dirty="0"/>
        </a:p>
      </dsp:txBody>
      <dsp:txXfrm rot="10800000">
        <a:off x="0" y="1154926"/>
        <a:ext cx="1971674" cy="692955"/>
      </dsp:txXfrm>
    </dsp:sp>
    <dsp:sp modelId="{E02F0C9A-E75B-42BB-92BC-784C69BD8A0A}">
      <dsp:nvSpPr>
        <dsp:cNvPr id="0" name=""/>
        <dsp:cNvSpPr/>
      </dsp:nvSpPr>
      <dsp:spPr>
        <a:xfrm rot="5400000">
          <a:off x="2495540" y="400074"/>
          <a:ext cx="923941" cy="1971674"/>
        </a:xfrm>
        <a:prstGeom prst="round1Rect">
          <a:avLst/>
        </a:prstGeom>
        <a:solidFill>
          <a:schemeClr val="accent3">
            <a:hueOff val="4625514"/>
            <a:satOff val="-24796"/>
            <a:lumOff val="-3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1">
            <a:lnSpc>
              <a:spcPct val="90000"/>
            </a:lnSpc>
            <a:spcBef>
              <a:spcPct val="0"/>
            </a:spcBef>
            <a:spcAft>
              <a:spcPct val="35000"/>
            </a:spcAft>
          </a:pPr>
          <a:r>
            <a:rPr lang="en-US" sz="2400" kern="1200" dirty="0"/>
            <a:t>Inferior (floor)</a:t>
          </a:r>
          <a:endParaRPr lang="ar-SA" sz="2400" kern="1200" dirty="0"/>
        </a:p>
      </dsp:txBody>
      <dsp:txXfrm rot="-5400000">
        <a:off x="1971674" y="1154926"/>
        <a:ext cx="1971674" cy="692955"/>
      </dsp:txXfrm>
    </dsp:sp>
    <dsp:sp modelId="{0577B6A9-99A7-499F-816A-3C6658F4CD5E}">
      <dsp:nvSpPr>
        <dsp:cNvPr id="0" name=""/>
        <dsp:cNvSpPr/>
      </dsp:nvSpPr>
      <dsp:spPr>
        <a:xfrm>
          <a:off x="1205187" y="573531"/>
          <a:ext cx="1532972" cy="604590"/>
        </a:xfrm>
        <a:prstGeom prst="roundRect">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kern="1200" dirty="0"/>
            <a:t>The pelvis has 4 walls:</a:t>
          </a:r>
          <a:endParaRPr lang="ar-SA" sz="2000" kern="1200" dirty="0"/>
        </a:p>
      </dsp:txBody>
      <dsp:txXfrm>
        <a:off x="1234701" y="603045"/>
        <a:ext cx="1473944" cy="545562"/>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84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xmlns="" id="{E9185163-5885-44D9-97E4-5952435311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2E60222-2E27-4E5E-866A-5DA9D2730D7D}" type="slidenum">
              <a:rPr lang="en-US" altLang="ar-SA"/>
              <a:pPr>
                <a:spcBef>
                  <a:spcPct val="0"/>
                </a:spcBef>
              </a:pPr>
              <a:t>3</a:t>
            </a:fld>
            <a:endParaRPr lang="en-US" altLang="ar-SA"/>
          </a:p>
        </p:txBody>
      </p:sp>
      <p:sp>
        <p:nvSpPr>
          <p:cNvPr id="19459" name="Rectangle 2">
            <a:extLst>
              <a:ext uri="{FF2B5EF4-FFF2-40B4-BE49-F238E27FC236}">
                <a16:creationId xmlns:a16="http://schemas.microsoft.com/office/drawing/2014/main" xmlns="" id="{E6AC54C5-09B7-427C-A413-458AF337582F}"/>
              </a:ext>
            </a:extLst>
          </p:cNvPr>
          <p:cNvSpPr>
            <a:spLocks noGrp="1" noRot="1" noChangeAspect="1" noChangeArrowheads="1" noTextEdit="1"/>
          </p:cNvSpPr>
          <p:nvPr>
            <p:ph type="sldImg"/>
          </p:nvPr>
        </p:nvSpPr>
        <p:spPr>
          <a:xfrm>
            <a:off x="381000" y="685800"/>
            <a:ext cx="6096000" cy="3429000"/>
          </a:xfrm>
          <a:ln/>
        </p:spPr>
      </p:sp>
      <p:sp>
        <p:nvSpPr>
          <p:cNvPr id="19460" name="Rectangle 3">
            <a:extLst>
              <a:ext uri="{FF2B5EF4-FFF2-40B4-BE49-F238E27FC236}">
                <a16:creationId xmlns:a16="http://schemas.microsoft.com/office/drawing/2014/main" xmlns="" id="{B9484E9E-4870-422D-BC6B-2C72BBE213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a:latin typeface="Arial" panose="020B0604020202020204" pitchFamily="34" charset="0"/>
            </a:endParaRPr>
          </a:p>
        </p:txBody>
      </p:sp>
    </p:spTree>
    <p:extLst>
      <p:ext uri="{BB962C8B-B14F-4D97-AF65-F5344CB8AC3E}">
        <p14:creationId xmlns:p14="http://schemas.microsoft.com/office/powerpoint/2010/main" val="3315282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xmlns="" id="{6E7F0CF7-8C87-4840-B782-10737A3AE9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3E42B0-B77B-4B78-984B-A93D099045D8}" type="slidenum">
              <a:rPr lang="en-US" altLang="ar-SA"/>
              <a:pPr>
                <a:spcBef>
                  <a:spcPct val="0"/>
                </a:spcBef>
              </a:pPr>
              <a:t>4</a:t>
            </a:fld>
            <a:endParaRPr lang="en-US" altLang="ar-SA"/>
          </a:p>
        </p:txBody>
      </p:sp>
      <p:sp>
        <p:nvSpPr>
          <p:cNvPr id="23555" name="Rectangle 2">
            <a:extLst>
              <a:ext uri="{FF2B5EF4-FFF2-40B4-BE49-F238E27FC236}">
                <a16:creationId xmlns:a16="http://schemas.microsoft.com/office/drawing/2014/main" xmlns="" id="{A3946082-A652-4B40-9222-DFEBCED7A024}"/>
              </a:ext>
            </a:extLst>
          </p:cNvPr>
          <p:cNvSpPr>
            <a:spLocks noGrp="1" noRot="1" noChangeAspect="1" noChangeArrowheads="1" noTextEdit="1"/>
          </p:cNvSpPr>
          <p:nvPr>
            <p:ph type="sldImg"/>
          </p:nvPr>
        </p:nvSpPr>
        <p:spPr>
          <a:xfrm>
            <a:off x="381000" y="685800"/>
            <a:ext cx="6096000" cy="3429000"/>
          </a:xfrm>
          <a:ln/>
        </p:spPr>
      </p:sp>
      <p:sp>
        <p:nvSpPr>
          <p:cNvPr id="23556" name="Rectangle 3">
            <a:extLst>
              <a:ext uri="{FF2B5EF4-FFF2-40B4-BE49-F238E27FC236}">
                <a16:creationId xmlns:a16="http://schemas.microsoft.com/office/drawing/2014/main" xmlns="" id="{9D17FBD1-9643-45DB-BF0C-3BB4EFD71D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a:latin typeface="Arial" panose="020B0604020202020204" pitchFamily="34" charset="0"/>
            </a:endParaRPr>
          </a:p>
        </p:txBody>
      </p:sp>
    </p:spTree>
    <p:extLst>
      <p:ext uri="{BB962C8B-B14F-4D97-AF65-F5344CB8AC3E}">
        <p14:creationId xmlns:p14="http://schemas.microsoft.com/office/powerpoint/2010/main" val="818817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7B8D2865-B47F-4888-A3F4-42C330C3A3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83A62C-2BB0-4E04-8F26-B114B662B607}" type="slidenum">
              <a:rPr lang="en-US" altLang="ar-SA"/>
              <a:pPr>
                <a:spcBef>
                  <a:spcPct val="0"/>
                </a:spcBef>
              </a:pPr>
              <a:t>5</a:t>
            </a:fld>
            <a:endParaRPr lang="en-US" altLang="ar-SA"/>
          </a:p>
        </p:txBody>
      </p:sp>
      <p:sp>
        <p:nvSpPr>
          <p:cNvPr id="29699" name="Rectangle 2">
            <a:extLst>
              <a:ext uri="{FF2B5EF4-FFF2-40B4-BE49-F238E27FC236}">
                <a16:creationId xmlns:a16="http://schemas.microsoft.com/office/drawing/2014/main" xmlns="" id="{C4D3487E-D80E-492C-AAAF-C800B833A751}"/>
              </a:ext>
            </a:extLst>
          </p:cNvPr>
          <p:cNvSpPr>
            <a:spLocks noGrp="1" noRot="1" noChangeAspect="1" noChangeArrowheads="1" noTextEdit="1"/>
          </p:cNvSpPr>
          <p:nvPr>
            <p:ph type="sldImg"/>
          </p:nvPr>
        </p:nvSpPr>
        <p:spPr>
          <a:xfrm>
            <a:off x="381000" y="685800"/>
            <a:ext cx="6096000" cy="3429000"/>
          </a:xfrm>
          <a:ln/>
        </p:spPr>
      </p:sp>
      <p:sp>
        <p:nvSpPr>
          <p:cNvPr id="29700" name="Rectangle 3">
            <a:extLst>
              <a:ext uri="{FF2B5EF4-FFF2-40B4-BE49-F238E27FC236}">
                <a16:creationId xmlns:a16="http://schemas.microsoft.com/office/drawing/2014/main" xmlns="" id="{D844375C-C4E6-4D8E-B5DE-D8B0280F1C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ar-SA">
              <a:latin typeface="Arial" panose="020B0604020202020204" pitchFamily="34" charset="0"/>
            </a:endParaRPr>
          </a:p>
        </p:txBody>
      </p:sp>
    </p:spTree>
    <p:extLst>
      <p:ext uri="{BB962C8B-B14F-4D97-AF65-F5344CB8AC3E}">
        <p14:creationId xmlns:p14="http://schemas.microsoft.com/office/powerpoint/2010/main" val="455811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xmlns="" id="{7D2DC71F-E3F8-4295-963D-0E2B06CCAB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E73F89EE-1DC4-4841-9F12-2D594623AF66}" type="slidenum">
              <a:rPr lang="en-US" altLang="en-US">
                <a:latin typeface="Arial" panose="020B0604020202020204" pitchFamily="34" charset="0"/>
              </a:rPr>
              <a:pPr eaLnBrk="1" hangingPunct="1"/>
              <a:t>9</a:t>
            </a:fld>
            <a:endParaRPr lang="en-US" altLang="en-US">
              <a:latin typeface="Arial" panose="020B0604020202020204" pitchFamily="34" charset="0"/>
            </a:endParaRPr>
          </a:p>
        </p:txBody>
      </p:sp>
      <p:sp>
        <p:nvSpPr>
          <p:cNvPr id="62467" name="Rectangle 2">
            <a:extLst>
              <a:ext uri="{FF2B5EF4-FFF2-40B4-BE49-F238E27FC236}">
                <a16:creationId xmlns:a16="http://schemas.microsoft.com/office/drawing/2014/main" xmlns="" id="{E5B60C07-4418-4718-BD24-5E89CAF68352}"/>
              </a:ext>
            </a:extLst>
          </p:cNvPr>
          <p:cNvSpPr>
            <a:spLocks noGrp="1" noRot="1" noChangeAspect="1" noChangeArrowheads="1" noTextEdit="1"/>
          </p:cNvSpPr>
          <p:nvPr>
            <p:ph type="sldImg"/>
          </p:nvPr>
        </p:nvSpPr>
        <p:spPr>
          <a:xfrm>
            <a:off x="381000" y="685800"/>
            <a:ext cx="6096000" cy="3429000"/>
          </a:xfrm>
          <a:ln/>
        </p:spPr>
      </p:sp>
      <p:sp>
        <p:nvSpPr>
          <p:cNvPr id="62468" name="Rectangle 3">
            <a:extLst>
              <a:ext uri="{FF2B5EF4-FFF2-40B4-BE49-F238E27FC236}">
                <a16:creationId xmlns:a16="http://schemas.microsoft.com/office/drawing/2014/main" xmlns="" id="{3D5D04B3-22E6-4EF0-A66B-17C00ADB2C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latin typeface="Arial" panose="020B0604020202020204" pitchFamily="34" charset="0"/>
            </a:endParaRPr>
          </a:p>
        </p:txBody>
      </p:sp>
    </p:spTree>
    <p:extLst>
      <p:ext uri="{BB962C8B-B14F-4D97-AF65-F5344CB8AC3E}">
        <p14:creationId xmlns:p14="http://schemas.microsoft.com/office/powerpoint/2010/main" val="1607446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xmlns="" id="{29C34CA8-5F0F-402B-963B-19DB19E886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6DE69553-86D2-41E2-A2DD-A9C9BA2BB7B4}" type="slidenum">
              <a:rPr lang="en-US" altLang="en-US">
                <a:latin typeface="Arial" panose="020B0604020202020204" pitchFamily="34" charset="0"/>
              </a:rPr>
              <a:pPr eaLnBrk="1" hangingPunct="1"/>
              <a:t>13</a:t>
            </a:fld>
            <a:endParaRPr lang="en-US" altLang="en-US">
              <a:latin typeface="Arial" panose="020B0604020202020204" pitchFamily="34" charset="0"/>
            </a:endParaRPr>
          </a:p>
        </p:txBody>
      </p:sp>
      <p:sp>
        <p:nvSpPr>
          <p:cNvPr id="64515" name="Rectangle 2">
            <a:extLst>
              <a:ext uri="{FF2B5EF4-FFF2-40B4-BE49-F238E27FC236}">
                <a16:creationId xmlns:a16="http://schemas.microsoft.com/office/drawing/2014/main" xmlns="" id="{9BC0965D-B540-4479-B7F1-800A660A4856}"/>
              </a:ext>
            </a:extLst>
          </p:cNvPr>
          <p:cNvSpPr>
            <a:spLocks noGrp="1" noRot="1" noChangeAspect="1" noChangeArrowheads="1" noTextEdit="1"/>
          </p:cNvSpPr>
          <p:nvPr>
            <p:ph type="sldImg"/>
          </p:nvPr>
        </p:nvSpPr>
        <p:spPr>
          <a:xfrm>
            <a:off x="381000" y="685800"/>
            <a:ext cx="6096000" cy="3429000"/>
          </a:xfrm>
          <a:ln/>
        </p:spPr>
      </p:sp>
      <p:sp>
        <p:nvSpPr>
          <p:cNvPr id="64516" name="Rectangle 3">
            <a:extLst>
              <a:ext uri="{FF2B5EF4-FFF2-40B4-BE49-F238E27FC236}">
                <a16:creationId xmlns:a16="http://schemas.microsoft.com/office/drawing/2014/main" xmlns="" id="{387387AD-E62D-449E-861D-EC015E0138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latin typeface="Arial" panose="020B0604020202020204" pitchFamily="34" charset="0"/>
            </a:endParaRPr>
          </a:p>
        </p:txBody>
      </p:sp>
    </p:spTree>
    <p:extLst>
      <p:ext uri="{BB962C8B-B14F-4D97-AF65-F5344CB8AC3E}">
        <p14:creationId xmlns:p14="http://schemas.microsoft.com/office/powerpoint/2010/main" val="10145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81595538"/>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3492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698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479118" y="333376"/>
            <a:ext cx="2552700" cy="206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35018" y="333376"/>
            <a:ext cx="2552700" cy="206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xmlns="" id="{FA924380-7195-42CE-80DB-46B5EA10D8C3}"/>
              </a:ext>
            </a:extLst>
          </p:cNvPr>
          <p:cNvSpPr>
            <a:spLocks noGrp="1" noChangeArrowheads="1"/>
          </p:cNvSpPr>
          <p:nvPr>
            <p:ph type="ftr" sz="quarter" idx="10"/>
          </p:nvPr>
        </p:nvSpPr>
        <p:spPr/>
        <p:txBody>
          <a:bodyPr/>
          <a:lstStyle>
            <a:lvl1pPr>
              <a:defRPr/>
            </a:lvl1pPr>
          </a:lstStyle>
          <a:p>
            <a:pPr>
              <a:defRPr/>
            </a:pPr>
            <a:r>
              <a:rPr lang="en-US"/>
              <a:t>Prof. saeed Makarem</a:t>
            </a:r>
          </a:p>
        </p:txBody>
      </p:sp>
      <p:sp>
        <p:nvSpPr>
          <p:cNvPr id="6" name="Rectangle 7">
            <a:extLst>
              <a:ext uri="{FF2B5EF4-FFF2-40B4-BE49-F238E27FC236}">
                <a16:creationId xmlns:a16="http://schemas.microsoft.com/office/drawing/2014/main" xmlns="" id="{884E359F-C2D0-4F53-B224-5C80E0B36E1D}"/>
              </a:ext>
            </a:extLst>
          </p:cNvPr>
          <p:cNvSpPr>
            <a:spLocks noGrp="1" noChangeArrowheads="1"/>
          </p:cNvSpPr>
          <p:nvPr>
            <p:ph type="sldNum" sz="quarter" idx="11"/>
          </p:nvPr>
        </p:nvSpPr>
        <p:spPr/>
        <p:txBody>
          <a:bodyPr/>
          <a:lstStyle>
            <a:lvl1pPr>
              <a:defRPr/>
            </a:lvl1pPr>
          </a:lstStyle>
          <a:p>
            <a:fld id="{35538F3A-6503-4AF7-B6ED-F6F0A1C48390}" type="slidenum">
              <a:rPr lang="en-US" altLang="en-US"/>
              <a:pPr/>
              <a:t>‹#›</a:t>
            </a:fld>
            <a:endParaRPr lang="en-US" altLang="en-US"/>
          </a:p>
        </p:txBody>
      </p:sp>
    </p:spTree>
    <p:extLst>
      <p:ext uri="{BB962C8B-B14F-4D97-AF65-F5344CB8AC3E}">
        <p14:creationId xmlns:p14="http://schemas.microsoft.com/office/powerpoint/2010/main" val="130508593"/>
      </p:ext>
    </p:extLst>
  </p:cSld>
  <p:clrMapOvr>
    <a:masterClrMapping/>
  </p:clrMapOvr>
  <p:transition>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07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793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578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86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828825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13705684"/>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116208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36279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
        <p:nvSpPr>
          <p:cNvPr id="7" name="Rectangle 6"/>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5623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docs.google.com/presentation/d/18NgTLWE0Li1Gny2G2WbzlizfjlM7Ej06LMxdIwj-3eQ/edit?usp=sharing" TargetMode="External"/><Relationship Id="rId4" Type="http://schemas.openxmlformats.org/officeDocument/2006/relationships/image" Target="../media/image1.png"/><Relationship Id="rId5" Type="http://schemas.openxmlformats.org/officeDocument/2006/relationships/image" Target="../media/image2.jp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8.jpeg"/><Relationship Id="rId5" Type="http://schemas.openxmlformats.org/officeDocument/2006/relationships/image" Target="../media/image22.jpeg"/><Relationship Id="rId6" Type="http://schemas.openxmlformats.org/officeDocument/2006/relationships/image" Target="../media/image29.jpeg"/><Relationship Id="rId1" Type="http://schemas.openxmlformats.org/officeDocument/2006/relationships/slideLayout" Target="../slideLayouts/slideLayout12.xml"/><Relationship Id="rId2" Type="http://schemas.openxmlformats.org/officeDocument/2006/relationships/hyperlink" Target="https://www.youtube.com/watch?v=ZaIRPhXavVg&amp;t=1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6.jpeg"/><Relationship Id="rId5" Type="http://schemas.openxmlformats.org/officeDocument/2006/relationships/image" Target="../media/image34.jpeg"/><Relationship Id="rId1" Type="http://schemas.openxmlformats.org/officeDocument/2006/relationships/slideLayout" Target="../slideLayouts/slideLayout8.xml"/><Relationship Id="rId2" Type="http://schemas.openxmlformats.org/officeDocument/2006/relationships/image" Target="../media/image3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6.jpeg"/><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hyperlink" Target="https://www.youtube.com/watch?v=4Fp2gLbwBDs" TargetMode="External"/><Relationship Id="rId7"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eg"/><Relationship Id="rId3" Type="http://schemas.openxmlformats.org/officeDocument/2006/relationships/image" Target="../media/image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 Id="rId3"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1.jpeg"/><Relationship Id="rId1" Type="http://schemas.openxmlformats.org/officeDocument/2006/relationships/slideLayout" Target="../slideLayouts/slideLayout4.xml"/><Relationship Id="rId2"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 Id="rId3" Type="http://schemas.openxmlformats.org/officeDocument/2006/relationships/image" Target="../media/image4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hyperlink" Target="https://docs.google.com/forms/d/e/1FAIpQLSe5fXv00313pt-bu_7cteBdzQAoHkhw6R86sJUYg-L2qalpWA/viewform?usp=sf_link" TargetMode="External"/><Relationship Id="rId6"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hyperlink" Target="https://www.youtube.com/watch?v=P3BBAMWm2Eo&amp;t=533s" TargetMode="External"/><Relationship Id="rId11"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7.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455965" y="5524746"/>
            <a:ext cx="7758953" cy="915339"/>
          </a:xfrm>
          <a:prstGeom prst="rect">
            <a:avLst/>
          </a:prstGeom>
          <a:noFill/>
          <a:ln>
            <a:noFill/>
          </a:ln>
        </p:spPr>
        <p:txBody>
          <a:bodyPr lIns="91425" tIns="45700" rIns="91425" bIns="45700" anchor="ctr" anchorCtr="0">
            <a:noAutofit/>
          </a:bodyPr>
          <a:lstStyle/>
          <a:p>
            <a:pPr lvl="0" algn="ctr">
              <a:buSzPct val="25000"/>
            </a:pPr>
            <a:r>
              <a:rPr lang="en-US" sz="4400" dirty="0">
                <a:ln w="0"/>
                <a:solidFill>
                  <a:srgbClr val="8D9EDB"/>
                </a:solidFill>
                <a:effectLst>
                  <a:outerShdw blurRad="38100" dist="25400" dir="5400000" algn="ctr" rotWithShape="0">
                    <a:srgbClr val="6E747A">
                      <a:alpha val="43000"/>
                    </a:srgbClr>
                  </a:outerShdw>
                </a:effectLst>
                <a:latin typeface="+mn-lt"/>
                <a:ea typeface="+mn-ea"/>
                <a:cs typeface="+mn-cs"/>
              </a:rPr>
              <a:t>Anatomy of the Pelvis</a:t>
            </a:r>
            <a:endParaRPr lang="en-GB" sz="5400" kern="1200" dirty="0">
              <a:ln w="0"/>
              <a:solidFill>
                <a:srgbClr val="8D9EDB"/>
              </a:solidFill>
              <a:effectLst>
                <a:outerShdw blurRad="38100" dist="25400" dir="5400000" algn="ctr" rotWithShape="0">
                  <a:srgbClr val="6E747A">
                    <a:alpha val="43000"/>
                  </a:srgbClr>
                </a:outerShdw>
              </a:effectLst>
              <a:latin typeface="+mn-lt"/>
              <a:ea typeface="+mn-ea"/>
              <a:cs typeface="+mn-cs"/>
            </a:endParaRPr>
          </a:p>
        </p:txBody>
      </p:sp>
      <p:grpSp>
        <p:nvGrpSpPr>
          <p:cNvPr id="2" name="Group 1"/>
          <p:cNvGrpSpPr/>
          <p:nvPr/>
        </p:nvGrpSpPr>
        <p:grpSpPr>
          <a:xfrm>
            <a:off x="8536534" y="5392689"/>
            <a:ext cx="2766400" cy="1272143"/>
            <a:chOff x="8563428" y="5284999"/>
            <a:chExt cx="2766400" cy="1272143"/>
          </a:xfrm>
        </p:grpSpPr>
        <p:sp>
          <p:nvSpPr>
            <p:cNvPr id="9" name="TextBox 8"/>
            <p:cNvSpPr txBox="1"/>
            <p:nvPr/>
          </p:nvSpPr>
          <p:spPr>
            <a:xfrm>
              <a:off x="8563428" y="5284999"/>
              <a:ext cx="2766400" cy="1272143"/>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2300"/>
                </a:lnSpc>
              </a:pPr>
              <a:r>
                <a:rPr lang="en-US" sz="1600" b="1" dirty="0"/>
                <a:t>Color Code</a:t>
              </a:r>
            </a:p>
            <a:p>
              <a:pPr marL="406400">
                <a:lnSpc>
                  <a:spcPts val="2300"/>
                </a:lnSpc>
              </a:pPr>
              <a:r>
                <a:rPr lang="en-US" sz="1600" b="1" dirty="0">
                  <a:solidFill>
                    <a:srgbClr val="C00000"/>
                  </a:solidFill>
                </a:rPr>
                <a:t>Important</a:t>
              </a:r>
              <a:r>
                <a:rPr lang="en-US" sz="1600" b="1" dirty="0">
                  <a:solidFill>
                    <a:srgbClr val="FF0000"/>
                  </a:solidFill>
                </a:rPr>
                <a:t> </a:t>
              </a:r>
            </a:p>
            <a:p>
              <a:pPr marL="406400">
                <a:lnSpc>
                  <a:spcPts val="2300"/>
                </a:lnSpc>
              </a:pPr>
              <a:r>
                <a:rPr lang="en-US" sz="1600" b="1" dirty="0">
                  <a:solidFill>
                    <a:srgbClr val="92D050"/>
                  </a:solidFill>
                </a:rPr>
                <a:t>Doctors Notes</a:t>
              </a:r>
            </a:p>
            <a:p>
              <a:pPr marL="406400">
                <a:lnSpc>
                  <a:spcPts val="2300"/>
                </a:lnSpc>
              </a:pPr>
              <a:r>
                <a:rPr lang="en-US" sz="1600" b="1" dirty="0">
                  <a:solidFill>
                    <a:schemeClr val="bg1">
                      <a:lumMod val="50000"/>
                    </a:schemeClr>
                  </a:solidFill>
                </a:rPr>
                <a:t>Notes/Extra explanation</a:t>
              </a:r>
            </a:p>
          </p:txBody>
        </p:sp>
        <p:sp>
          <p:nvSpPr>
            <p:cNvPr id="13" name="Oval 12"/>
            <p:cNvSpPr/>
            <p:nvPr/>
          </p:nvSpPr>
          <p:spPr>
            <a:xfrm>
              <a:off x="8772178" y="5700560"/>
              <a:ext cx="123372" cy="1257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Oval 21"/>
            <p:cNvSpPr/>
            <p:nvPr/>
          </p:nvSpPr>
          <p:spPr>
            <a:xfrm>
              <a:off x="8772178" y="6011649"/>
              <a:ext cx="123372" cy="12577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8772178" y="6274585"/>
              <a:ext cx="123372" cy="12577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p:cNvSpPr txBox="1"/>
          <p:nvPr/>
        </p:nvSpPr>
        <p:spPr>
          <a:xfrm>
            <a:off x="948773" y="6460974"/>
            <a:ext cx="6944530" cy="338554"/>
          </a:xfrm>
          <a:prstGeom prst="rect">
            <a:avLst/>
          </a:prstGeom>
          <a:noFill/>
        </p:spPr>
        <p:txBody>
          <a:bodyPr wrap="none" rtlCol="0">
            <a:spAutoFit/>
          </a:bodyPr>
          <a:lstStyle/>
          <a:p>
            <a:r>
              <a:rPr lang="en-US" sz="1600" dirty="0">
                <a:latin typeface="+mn-lt"/>
              </a:rPr>
              <a:t>Please view our </a:t>
            </a:r>
            <a:r>
              <a:rPr lang="en-US" sz="1600" dirty="0">
                <a:latin typeface="+mn-lt"/>
                <a:hlinkClick r:id="rId3"/>
              </a:rPr>
              <a:t>Editing File</a:t>
            </a:r>
            <a:r>
              <a:rPr lang="en-US" sz="1600" dirty="0">
                <a:latin typeface="+mn-lt"/>
              </a:rPr>
              <a:t> before studying this lecture to check for any changes.</a:t>
            </a:r>
            <a:endParaRPr lang="en-GB" sz="1600" dirty="0">
              <a:latin typeface="+mn-lt"/>
            </a:endParaRPr>
          </a:p>
        </p:txBody>
      </p:sp>
      <p:grpSp>
        <p:nvGrpSpPr>
          <p:cNvPr id="15" name="Group 14">
            <a:extLst>
              <a:ext uri="{FF2B5EF4-FFF2-40B4-BE49-F238E27FC236}">
                <a16:creationId xmlns:a16="http://schemas.microsoft.com/office/drawing/2014/main" xmlns="" id="{2582927A-7BE1-453B-825B-053D6B65D90B}"/>
              </a:ext>
            </a:extLst>
          </p:cNvPr>
          <p:cNvGrpSpPr/>
          <p:nvPr/>
        </p:nvGrpSpPr>
        <p:grpSpPr>
          <a:xfrm>
            <a:off x="0" y="127112"/>
            <a:ext cx="12192000" cy="5212320"/>
            <a:chOff x="0" y="127112"/>
            <a:chExt cx="12192000" cy="5212320"/>
          </a:xfrm>
        </p:grpSpPr>
        <p:pic>
          <p:nvPicPr>
            <p:cNvPr id="16" name="Shape 85" descr="Image result for ‫بسم الله الرحمن الرحيم‬‎">
              <a:extLst>
                <a:ext uri="{FF2B5EF4-FFF2-40B4-BE49-F238E27FC236}">
                  <a16:creationId xmlns:a16="http://schemas.microsoft.com/office/drawing/2014/main" xmlns="" id="{7A9FFE44-6470-4178-8802-5574DE98C8AA}"/>
                </a:ext>
              </a:extLst>
            </p:cNvPr>
            <p:cNvPicPr preferRelativeResize="0"/>
            <p:nvPr/>
          </p:nvPicPr>
          <p:blipFill rotWithShape="1">
            <a:blip r:embed="rId4">
              <a:alphaModFix/>
            </a:blip>
            <a:srcRect/>
            <a:stretch/>
          </p:blipFill>
          <p:spPr>
            <a:xfrm>
              <a:off x="3891554" y="127112"/>
              <a:ext cx="3669927" cy="361555"/>
            </a:xfrm>
            <a:prstGeom prst="rect">
              <a:avLst/>
            </a:prstGeom>
            <a:noFill/>
            <a:ln>
              <a:noFill/>
            </a:ln>
          </p:spPr>
        </p:pic>
        <p:pic>
          <p:nvPicPr>
            <p:cNvPr id="17" name="Picture 16">
              <a:extLst>
                <a:ext uri="{FF2B5EF4-FFF2-40B4-BE49-F238E27FC236}">
                  <a16:creationId xmlns:a16="http://schemas.microsoft.com/office/drawing/2014/main" xmlns="" id="{3B4B909A-B0BA-4F60-B06F-C98692B781C3}"/>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33122"/>
            <a:stretch/>
          </p:blipFill>
          <p:spPr>
            <a:xfrm>
              <a:off x="0" y="562574"/>
              <a:ext cx="12192000" cy="4693295"/>
            </a:xfrm>
            <a:prstGeom prst="rect">
              <a:avLst/>
            </a:prstGeom>
          </p:spPr>
        </p:pic>
        <p:sp>
          <p:nvSpPr>
            <p:cNvPr id="18" name="Rectangle 17">
              <a:extLst>
                <a:ext uri="{FF2B5EF4-FFF2-40B4-BE49-F238E27FC236}">
                  <a16:creationId xmlns:a16="http://schemas.microsoft.com/office/drawing/2014/main" xmlns="" id="{2393F5D5-5F7E-430C-AF63-F557FF5A6A62}"/>
                </a:ext>
              </a:extLst>
            </p:cNvPr>
            <p:cNvSpPr/>
            <p:nvPr/>
          </p:nvSpPr>
          <p:spPr>
            <a:xfrm>
              <a:off x="7866744" y="377261"/>
              <a:ext cx="2946400" cy="4962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2" descr="#Med436 - KSU">
              <a:extLst>
                <a:ext uri="{FF2B5EF4-FFF2-40B4-BE49-F238E27FC236}">
                  <a16:creationId xmlns:a16="http://schemas.microsoft.com/office/drawing/2014/main" xmlns="" id="{2271CA32-EDCF-4AAE-8932-25FE1DD362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558"/>
            <a:stretch/>
          </p:blipFill>
          <p:spPr bwMode="auto">
            <a:xfrm>
              <a:off x="8308002" y="2103341"/>
              <a:ext cx="1920882" cy="17564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77F83BAF-5D09-4F21-8AE5-5FBF873A47AF}"/>
                </a:ext>
              </a:extLst>
            </p:cNvPr>
            <p:cNvPicPr>
              <a:picLocks noChangeAspect="1"/>
            </p:cNvPicPr>
            <p:nvPr/>
          </p:nvPicPr>
          <p:blipFill rotWithShape="1">
            <a:blip r:embed="rId7">
              <a:extLst>
                <a:ext uri="{28A0092B-C50C-407E-A947-70E740481C1C}">
                  <a14:useLocalDpi xmlns:a14="http://schemas.microsoft.com/office/drawing/2010/main" val="0"/>
                </a:ext>
              </a:extLst>
            </a:blip>
            <a:srcRect l="28164" t="11343" r="9894" b="25826"/>
            <a:stretch/>
          </p:blipFill>
          <p:spPr>
            <a:xfrm>
              <a:off x="8379502" y="377261"/>
              <a:ext cx="1835935" cy="1862353"/>
            </a:xfrm>
            <a:prstGeom prst="rect">
              <a:avLst/>
            </a:prstGeom>
            <a:ln>
              <a:noFill/>
            </a:ln>
          </p:spPr>
        </p:pic>
      </p:grpSp>
      <p:pic>
        <p:nvPicPr>
          <p:cNvPr id="21" name="Picture 20">
            <a:extLst>
              <a:ext uri="{FF2B5EF4-FFF2-40B4-BE49-F238E27FC236}">
                <a16:creationId xmlns:a16="http://schemas.microsoft.com/office/drawing/2014/main" xmlns="" id="{C4A37F53-DBBC-4985-962F-85E1E3B08A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9398" y="3780381"/>
            <a:ext cx="1564729" cy="1386881"/>
          </a:xfrm>
          <a:prstGeom prst="rect">
            <a:avLst/>
          </a:prstGeom>
        </p:spPr>
      </p:pic>
    </p:spTree>
    <p:extLst>
      <p:ext uri="{BB962C8B-B14F-4D97-AF65-F5344CB8AC3E}">
        <p14:creationId xmlns:p14="http://schemas.microsoft.com/office/powerpoint/2010/main" val="333997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a:extLst>
              <a:ext uri="{FF2B5EF4-FFF2-40B4-BE49-F238E27FC236}">
                <a16:creationId xmlns:a16="http://schemas.microsoft.com/office/drawing/2014/main" xmlns="" id="{E8684665-5BDE-430D-AFFB-0FE41C7801B5}"/>
              </a:ext>
            </a:extLst>
          </p:cNvPr>
          <p:cNvSpPr>
            <a:spLocks noGrp="1" noChangeArrowheads="1"/>
          </p:cNvSpPr>
          <p:nvPr>
            <p:ph type="body" sz="half" idx="2"/>
          </p:nvPr>
        </p:nvSpPr>
        <p:spPr>
          <a:xfrm>
            <a:off x="778806" y="1915711"/>
            <a:ext cx="6457735" cy="3996236"/>
          </a:xfrm>
          <a:noFill/>
          <a:ln>
            <a:noFill/>
          </a:ln>
        </p:spPr>
        <p:txBody>
          <a:bodyPr>
            <a:noAutofit/>
          </a:bodyPr>
          <a:lstStyle/>
          <a:p>
            <a:pPr>
              <a:defRPr/>
            </a:pPr>
            <a:r>
              <a:rPr lang="en-US" altLang="en-US" sz="1600" dirty="0"/>
              <a:t>It is a wide thin sheet-like muscle that has a linear origin . </a:t>
            </a:r>
            <a:endParaRPr lang="en-US" sz="1600" dirty="0"/>
          </a:p>
          <a:p>
            <a:pPr>
              <a:defRPr/>
            </a:pPr>
            <a:r>
              <a:rPr lang="en-US" sz="1600" u="sng" dirty="0"/>
              <a:t>ORIGIN</a:t>
            </a:r>
            <a:r>
              <a:rPr lang="en-US" sz="1600" dirty="0"/>
              <a:t>:</a:t>
            </a:r>
            <a:r>
              <a:rPr lang="en-US" sz="1400" dirty="0">
                <a:solidFill>
                  <a:schemeClr val="bg1">
                    <a:lumMod val="50000"/>
                  </a:schemeClr>
                </a:solidFill>
              </a:rPr>
              <a:t> (look at the dotted yellow line)</a:t>
            </a:r>
            <a:endParaRPr lang="en-US" sz="1600" dirty="0">
              <a:solidFill>
                <a:schemeClr val="bg1">
                  <a:lumMod val="50000"/>
                </a:schemeClr>
              </a:solidFill>
            </a:endParaRPr>
          </a:p>
          <a:p>
            <a:pPr marL="457200" indent="-457200">
              <a:buFont typeface="+mj-lt"/>
              <a:buAutoNum type="arabicPeriod"/>
              <a:defRPr/>
            </a:pPr>
            <a:r>
              <a:rPr lang="en-US" sz="1600" dirty="0"/>
              <a:t>Back of the body of the pubis</a:t>
            </a:r>
          </a:p>
          <a:p>
            <a:pPr marL="457200" indent="-457200">
              <a:buFont typeface="+mj-lt"/>
              <a:buAutoNum type="arabicPeriod"/>
              <a:defRPr/>
            </a:pPr>
            <a:r>
              <a:rPr lang="en-US" sz="1600" dirty="0"/>
              <a:t>Tendinous arch of the obturator fascia</a:t>
            </a:r>
          </a:p>
          <a:p>
            <a:pPr marL="457200" indent="-457200">
              <a:buFont typeface="+mj-lt"/>
              <a:buAutoNum type="arabicPeriod"/>
              <a:defRPr/>
            </a:pPr>
            <a:r>
              <a:rPr lang="en-US" sz="1600" dirty="0"/>
              <a:t>Spine of the ischium </a:t>
            </a:r>
            <a:r>
              <a:rPr lang="en-US" sz="1400" dirty="0">
                <a:solidFill>
                  <a:schemeClr val="bg1">
                    <a:lumMod val="50000"/>
                  </a:schemeClr>
                </a:solidFill>
              </a:rPr>
              <a:t>(ischial spine)</a:t>
            </a:r>
            <a:r>
              <a:rPr lang="en-US" sz="1600" dirty="0"/>
              <a:t>.</a:t>
            </a:r>
          </a:p>
          <a:p>
            <a:pPr marL="457200" indent="-457200">
              <a:buFont typeface="+mj-lt"/>
              <a:buAutoNum type="arabicPeriod"/>
              <a:defRPr/>
            </a:pPr>
            <a:endParaRPr lang="en-US" sz="1600" dirty="0"/>
          </a:p>
          <a:p>
            <a:pPr>
              <a:defRPr/>
            </a:pPr>
            <a:r>
              <a:rPr lang="en-US" sz="1600" dirty="0"/>
              <a:t>Its fibers are divided into 3 parts:</a:t>
            </a:r>
          </a:p>
          <a:p>
            <a:pPr marL="457200" indent="-457200">
              <a:buFont typeface="+mj-lt"/>
              <a:buAutoNum type="arabicPeriod"/>
              <a:defRPr/>
            </a:pPr>
            <a:r>
              <a:rPr lang="en-US" sz="1600" dirty="0" err="1"/>
              <a:t>Pubococcygeus</a:t>
            </a:r>
            <a:endParaRPr lang="en-US" sz="1600" dirty="0"/>
          </a:p>
          <a:p>
            <a:pPr marL="457200" indent="-457200">
              <a:buFont typeface="+mj-lt"/>
              <a:buAutoNum type="arabicPeriod"/>
              <a:defRPr/>
            </a:pPr>
            <a:r>
              <a:rPr lang="en-US" sz="1600" dirty="0" err="1"/>
              <a:t>Puborectalis</a:t>
            </a:r>
            <a:r>
              <a:rPr lang="en-US" sz="1600" dirty="0">
                <a:solidFill>
                  <a:srgbClr val="92D050"/>
                </a:solidFill>
              </a:rPr>
              <a:t> </a:t>
            </a:r>
          </a:p>
          <a:p>
            <a:pPr marL="457200" indent="-457200">
              <a:buFont typeface="+mj-lt"/>
              <a:buAutoNum type="arabicPeriod"/>
              <a:defRPr/>
            </a:pPr>
            <a:r>
              <a:rPr lang="en-US" sz="1600" dirty="0" err="1"/>
              <a:t>Iliococcygeus</a:t>
            </a:r>
            <a:r>
              <a:rPr lang="en-US" sz="1600" dirty="0"/>
              <a:t>  </a:t>
            </a:r>
            <a:r>
              <a:rPr lang="en-US" sz="1600" dirty="0">
                <a:solidFill>
                  <a:srgbClr val="92D050"/>
                </a:solidFill>
              </a:rPr>
              <a:t>(</a:t>
            </a:r>
            <a:r>
              <a:rPr lang="en-US" sz="1600" dirty="0" err="1">
                <a:solidFill>
                  <a:srgbClr val="92D050"/>
                </a:solidFill>
              </a:rPr>
              <a:t>Ischiococcygeus</a:t>
            </a:r>
            <a:r>
              <a:rPr lang="en-US" sz="1600" dirty="0">
                <a:solidFill>
                  <a:srgbClr val="92D050"/>
                </a:solidFill>
              </a:rPr>
              <a:t>)</a:t>
            </a:r>
          </a:p>
          <a:p>
            <a:pPr marL="457200" indent="-457200">
              <a:buFont typeface="+mj-lt"/>
              <a:buAutoNum type="arabicPeriod"/>
              <a:defRPr/>
            </a:pPr>
            <a:endParaRPr lang="en-US" sz="1600" dirty="0">
              <a:solidFill>
                <a:srgbClr val="92D050"/>
              </a:solidFill>
            </a:endParaRPr>
          </a:p>
        </p:txBody>
      </p:sp>
      <p:sp>
        <p:nvSpPr>
          <p:cNvPr id="7" name="Rectangle 6">
            <a:extLst>
              <a:ext uri="{FF2B5EF4-FFF2-40B4-BE49-F238E27FC236}">
                <a16:creationId xmlns:a16="http://schemas.microsoft.com/office/drawing/2014/main" xmlns="" id="{08E0B5B3-73B7-4C90-A93C-523E1F09DD7F}"/>
              </a:ext>
            </a:extLst>
          </p:cNvPr>
          <p:cNvSpPr/>
          <p:nvPr/>
        </p:nvSpPr>
        <p:spPr>
          <a:xfrm>
            <a:off x="2106613" y="4746482"/>
            <a:ext cx="2254250" cy="307777"/>
          </a:xfrm>
          <a:prstGeom prst="rect">
            <a:avLst/>
          </a:prstGeom>
          <a:noFill/>
          <a:ln>
            <a:noFill/>
          </a:ln>
        </p:spPr>
        <p:txBody>
          <a:bodyPr>
            <a:spAutoFit/>
          </a:bodyPr>
          <a:lstStyle/>
          <a:p>
            <a:pPr>
              <a:defRPr/>
            </a:pPr>
            <a:endParaRPr lang="en-US" dirty="0"/>
          </a:p>
        </p:txBody>
      </p:sp>
      <p:grpSp>
        <p:nvGrpSpPr>
          <p:cNvPr id="9" name="Group 8">
            <a:extLst>
              <a:ext uri="{FF2B5EF4-FFF2-40B4-BE49-F238E27FC236}">
                <a16:creationId xmlns:a16="http://schemas.microsoft.com/office/drawing/2014/main" xmlns="" id="{84F99893-281C-42AB-8436-E97ABBCCB4D1}"/>
              </a:ext>
            </a:extLst>
          </p:cNvPr>
          <p:cNvGrpSpPr/>
          <p:nvPr/>
        </p:nvGrpSpPr>
        <p:grpSpPr>
          <a:xfrm>
            <a:off x="4981217" y="819461"/>
            <a:ext cx="682625" cy="734036"/>
            <a:chOff x="6597319" y="353560"/>
            <a:chExt cx="682625" cy="734036"/>
          </a:xfrm>
        </p:grpSpPr>
        <p:pic>
          <p:nvPicPr>
            <p:cNvPr id="10" name="Picture 2" descr="Image result for youtube">
              <a:hlinkClick r:id="rId2"/>
              <a:extLst>
                <a:ext uri="{FF2B5EF4-FFF2-40B4-BE49-F238E27FC236}">
                  <a16:creationId xmlns:a16="http://schemas.microsoft.com/office/drawing/2014/main" xmlns="" id="{E2FB4654-759D-4AC3-AAEF-A12D873A7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319" y="353560"/>
              <a:ext cx="682625" cy="4806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9CCB51BF-0A5A-4710-A267-19E66DD6D1AB}"/>
                </a:ext>
              </a:extLst>
            </p:cNvPr>
            <p:cNvSpPr txBox="1"/>
            <p:nvPr/>
          </p:nvSpPr>
          <p:spPr>
            <a:xfrm>
              <a:off x="6649975" y="779819"/>
              <a:ext cx="598241" cy="307777"/>
            </a:xfrm>
            <a:prstGeom prst="rect">
              <a:avLst/>
            </a:prstGeom>
            <a:noFill/>
          </p:spPr>
          <p:txBody>
            <a:bodyPr wrap="none" rtlCol="0">
              <a:spAutoFit/>
            </a:bodyPr>
            <a:lstStyle/>
            <a:p>
              <a:r>
                <a:rPr lang="en-US" dirty="0">
                  <a:solidFill>
                    <a:schemeClr val="accent6">
                      <a:lumMod val="75000"/>
                    </a:schemeClr>
                  </a:solidFill>
                  <a:latin typeface="+mn-lt"/>
                </a:rPr>
                <a:t>02:54</a:t>
              </a:r>
              <a:endParaRPr lang="en-GB" dirty="0">
                <a:solidFill>
                  <a:schemeClr val="accent6">
                    <a:lumMod val="75000"/>
                  </a:schemeClr>
                </a:solidFill>
                <a:latin typeface="+mn-lt"/>
              </a:endParaRPr>
            </a:p>
          </p:txBody>
        </p:sp>
      </p:grpSp>
      <p:cxnSp>
        <p:nvCxnSpPr>
          <p:cNvPr id="13" name="Straight Arrow Connector 12">
            <a:extLst>
              <a:ext uri="{FF2B5EF4-FFF2-40B4-BE49-F238E27FC236}">
                <a16:creationId xmlns:a16="http://schemas.microsoft.com/office/drawing/2014/main" xmlns="" id="{F75F3FF5-BD61-4FB0-8C3D-C906446F06DC}"/>
              </a:ext>
            </a:extLst>
          </p:cNvPr>
          <p:cNvCxnSpPr>
            <a:cxnSpLocks/>
          </p:cNvCxnSpPr>
          <p:nvPr/>
        </p:nvCxnSpPr>
        <p:spPr>
          <a:xfrm>
            <a:off x="1331817" y="4574491"/>
            <a:ext cx="1260000" cy="0"/>
          </a:xfrm>
          <a:prstGeom prst="straightConnector1">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DB141C11-1A2F-4624-B55E-12FAF447BB5A}"/>
              </a:ext>
            </a:extLst>
          </p:cNvPr>
          <p:cNvCxnSpPr>
            <a:cxnSpLocks/>
          </p:cNvCxnSpPr>
          <p:nvPr/>
        </p:nvCxnSpPr>
        <p:spPr>
          <a:xfrm>
            <a:off x="1302321" y="5265839"/>
            <a:ext cx="1080000" cy="0"/>
          </a:xfrm>
          <a:prstGeom prst="straightConnector1">
            <a:avLst/>
          </a:prstGeom>
          <a:ln w="28575">
            <a:solidFill>
              <a:srgbClr val="FED163"/>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1F38C777-FCA4-47DA-BF6E-E5CDFAEEC788}"/>
              </a:ext>
            </a:extLst>
          </p:cNvPr>
          <p:cNvCxnSpPr>
            <a:cxnSpLocks/>
          </p:cNvCxnSpPr>
          <p:nvPr/>
        </p:nvCxnSpPr>
        <p:spPr>
          <a:xfrm>
            <a:off x="1295817" y="4923365"/>
            <a:ext cx="1116000" cy="0"/>
          </a:xfrm>
          <a:prstGeom prst="straightConnector1">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7DBDE86C-A441-4E5B-848A-8AEEBEF9D274}"/>
              </a:ext>
            </a:extLst>
          </p:cNvPr>
          <p:cNvCxnSpPr>
            <a:cxnSpLocks/>
          </p:cNvCxnSpPr>
          <p:nvPr/>
        </p:nvCxnSpPr>
        <p:spPr>
          <a:xfrm>
            <a:off x="1321985" y="3185288"/>
            <a:ext cx="1260000" cy="0"/>
          </a:xfrm>
          <a:prstGeom prst="straightConnector1">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5424F875-390F-4CCB-8A74-998D57184E68}"/>
              </a:ext>
            </a:extLst>
          </p:cNvPr>
          <p:cNvCxnSpPr>
            <a:cxnSpLocks/>
          </p:cNvCxnSpPr>
          <p:nvPr/>
        </p:nvCxnSpPr>
        <p:spPr>
          <a:xfrm>
            <a:off x="3100863" y="3528262"/>
            <a:ext cx="936000" cy="0"/>
          </a:xfrm>
          <a:prstGeom prst="straightConnector1">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0606F6FB-09C0-4754-A6DC-78CB4CF005CA}"/>
              </a:ext>
            </a:extLst>
          </p:cNvPr>
          <p:cNvGrpSpPr/>
          <p:nvPr/>
        </p:nvGrpSpPr>
        <p:grpSpPr>
          <a:xfrm>
            <a:off x="6358920" y="466444"/>
            <a:ext cx="5345470" cy="3159202"/>
            <a:chOff x="5322530" y="269798"/>
            <a:chExt cx="5169406" cy="3888243"/>
          </a:xfrm>
        </p:grpSpPr>
        <p:grpSp>
          <p:nvGrpSpPr>
            <p:cNvPr id="4" name="Group 3">
              <a:extLst>
                <a:ext uri="{FF2B5EF4-FFF2-40B4-BE49-F238E27FC236}">
                  <a16:creationId xmlns:a16="http://schemas.microsoft.com/office/drawing/2014/main" xmlns="" id="{62CD9FEA-7CE0-4385-8D4B-D73C028713D1}"/>
                </a:ext>
              </a:extLst>
            </p:cNvPr>
            <p:cNvGrpSpPr/>
            <p:nvPr/>
          </p:nvGrpSpPr>
          <p:grpSpPr>
            <a:xfrm>
              <a:off x="5322530" y="269798"/>
              <a:ext cx="5169406" cy="3888243"/>
              <a:chOff x="4995869" y="210804"/>
              <a:chExt cx="5169406" cy="3888243"/>
            </a:xfrm>
          </p:grpSpPr>
          <p:grpSp>
            <p:nvGrpSpPr>
              <p:cNvPr id="2" name="Group 1">
                <a:extLst>
                  <a:ext uri="{FF2B5EF4-FFF2-40B4-BE49-F238E27FC236}">
                    <a16:creationId xmlns:a16="http://schemas.microsoft.com/office/drawing/2014/main" xmlns="" id="{EB257F09-1485-4CEB-841C-A85F6C329873}"/>
                  </a:ext>
                </a:extLst>
              </p:cNvPr>
              <p:cNvGrpSpPr/>
              <p:nvPr/>
            </p:nvGrpSpPr>
            <p:grpSpPr>
              <a:xfrm>
                <a:off x="4995869" y="210804"/>
                <a:ext cx="5169406" cy="3888243"/>
                <a:chOff x="5072224" y="392929"/>
                <a:chExt cx="5169406" cy="5519018"/>
              </a:xfrm>
            </p:grpSpPr>
            <p:pic>
              <p:nvPicPr>
                <p:cNvPr id="94216" name="Picture 8" descr="File0467">
                  <a:extLst>
                    <a:ext uri="{FF2B5EF4-FFF2-40B4-BE49-F238E27FC236}">
                      <a16:creationId xmlns:a16="http://schemas.microsoft.com/office/drawing/2014/main" xmlns="" id="{4D8A3076-5984-4DB8-B0C6-E5D4326AF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19" t="7465" r="4527" b="12187"/>
                <a:stretch>
                  <a:fillRect/>
                </a:stretch>
              </p:blipFill>
              <p:spPr bwMode="auto">
                <a:xfrm>
                  <a:off x="5072224" y="392929"/>
                  <a:ext cx="5169406" cy="551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8" name="Freeform 10">
                  <a:extLst>
                    <a:ext uri="{FF2B5EF4-FFF2-40B4-BE49-F238E27FC236}">
                      <a16:creationId xmlns:a16="http://schemas.microsoft.com/office/drawing/2014/main" xmlns="" id="{16262359-6ADB-420D-89EC-272D9538FB7F}"/>
                    </a:ext>
                  </a:extLst>
                </p:cNvPr>
                <p:cNvSpPr>
                  <a:spLocks/>
                </p:cNvSpPr>
                <p:nvPr/>
              </p:nvSpPr>
              <p:spPr bwMode="auto">
                <a:xfrm rot="20760469">
                  <a:off x="7058120" y="3562110"/>
                  <a:ext cx="1476979" cy="1220580"/>
                </a:xfrm>
                <a:custGeom>
                  <a:avLst/>
                  <a:gdLst>
                    <a:gd name="T0" fmla="*/ 0 w 882"/>
                    <a:gd name="T1" fmla="*/ 2147483647 h 744"/>
                    <a:gd name="T2" fmla="*/ 2147483647 w 882"/>
                    <a:gd name="T3" fmla="*/ 2147483647 h 744"/>
                    <a:gd name="T4" fmla="*/ 2147483647 w 882"/>
                    <a:gd name="T5" fmla="*/ 2147483647 h 744"/>
                    <a:gd name="T6" fmla="*/ 2147483647 w 882"/>
                    <a:gd name="T7" fmla="*/ 2147483647 h 744"/>
                    <a:gd name="T8" fmla="*/ 2147483647 w 882"/>
                    <a:gd name="T9" fmla="*/ 2147483647 h 744"/>
                    <a:gd name="T10" fmla="*/ 2147483647 w 882"/>
                    <a:gd name="T11" fmla="*/ 2147483647 h 744"/>
                    <a:gd name="T12" fmla="*/ 2147483647 w 882"/>
                    <a:gd name="T13" fmla="*/ 2147483647 h 744"/>
                    <a:gd name="T14" fmla="*/ 2147483647 w 882"/>
                    <a:gd name="T15" fmla="*/ 2147483647 h 744"/>
                    <a:gd name="T16" fmla="*/ 2147483647 w 882"/>
                    <a:gd name="T17" fmla="*/ 2147483647 h 744"/>
                    <a:gd name="T18" fmla="*/ 2147483647 w 882"/>
                    <a:gd name="T19" fmla="*/ 2147483647 h 744"/>
                    <a:gd name="T20" fmla="*/ 2147483647 w 882"/>
                    <a:gd name="T21" fmla="*/ 2147483647 h 744"/>
                    <a:gd name="T22" fmla="*/ 2147483647 w 882"/>
                    <a:gd name="T23" fmla="*/ 2147483647 h 744"/>
                    <a:gd name="T24" fmla="*/ 2147483647 w 882"/>
                    <a:gd name="T25" fmla="*/ 2147483647 h 744"/>
                    <a:gd name="T26" fmla="*/ 2147483647 w 882"/>
                    <a:gd name="T27" fmla="*/ 2147483647 h 744"/>
                    <a:gd name="T28" fmla="*/ 2147483647 w 882"/>
                    <a:gd name="T29" fmla="*/ 2147483647 h 744"/>
                    <a:gd name="T30" fmla="*/ 2147483647 w 882"/>
                    <a:gd name="T31" fmla="*/ 2147483647 h 744"/>
                    <a:gd name="T32" fmla="*/ 2147483647 w 882"/>
                    <a:gd name="T33" fmla="*/ 0 h 7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2"/>
                    <a:gd name="T52" fmla="*/ 0 h 744"/>
                    <a:gd name="T53" fmla="*/ 882 w 882"/>
                    <a:gd name="T54" fmla="*/ 744 h 7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2" h="744">
                      <a:moveTo>
                        <a:pt x="0" y="744"/>
                      </a:moveTo>
                      <a:cubicBezTo>
                        <a:pt x="50" y="727"/>
                        <a:pt x="44" y="663"/>
                        <a:pt x="84" y="636"/>
                      </a:cubicBezTo>
                      <a:cubicBezTo>
                        <a:pt x="92" y="612"/>
                        <a:pt x="117" y="590"/>
                        <a:pt x="138" y="576"/>
                      </a:cubicBezTo>
                      <a:cubicBezTo>
                        <a:pt x="156" y="548"/>
                        <a:pt x="178" y="508"/>
                        <a:pt x="204" y="486"/>
                      </a:cubicBezTo>
                      <a:cubicBezTo>
                        <a:pt x="215" y="477"/>
                        <a:pt x="240" y="462"/>
                        <a:pt x="240" y="462"/>
                      </a:cubicBezTo>
                      <a:cubicBezTo>
                        <a:pt x="254" y="441"/>
                        <a:pt x="276" y="416"/>
                        <a:pt x="300" y="408"/>
                      </a:cubicBezTo>
                      <a:cubicBezTo>
                        <a:pt x="304" y="402"/>
                        <a:pt x="306" y="395"/>
                        <a:pt x="312" y="390"/>
                      </a:cubicBezTo>
                      <a:cubicBezTo>
                        <a:pt x="317" y="386"/>
                        <a:pt x="326" y="388"/>
                        <a:pt x="330" y="384"/>
                      </a:cubicBezTo>
                      <a:cubicBezTo>
                        <a:pt x="362" y="352"/>
                        <a:pt x="306" y="376"/>
                        <a:pt x="354" y="360"/>
                      </a:cubicBezTo>
                      <a:cubicBezTo>
                        <a:pt x="372" y="342"/>
                        <a:pt x="378" y="326"/>
                        <a:pt x="402" y="318"/>
                      </a:cubicBezTo>
                      <a:cubicBezTo>
                        <a:pt x="406" y="312"/>
                        <a:pt x="409" y="305"/>
                        <a:pt x="414" y="300"/>
                      </a:cubicBezTo>
                      <a:cubicBezTo>
                        <a:pt x="419" y="295"/>
                        <a:pt x="427" y="293"/>
                        <a:pt x="432" y="288"/>
                      </a:cubicBezTo>
                      <a:cubicBezTo>
                        <a:pt x="481" y="232"/>
                        <a:pt x="433" y="267"/>
                        <a:pt x="474" y="240"/>
                      </a:cubicBezTo>
                      <a:cubicBezTo>
                        <a:pt x="488" y="219"/>
                        <a:pt x="501" y="206"/>
                        <a:pt x="522" y="192"/>
                      </a:cubicBezTo>
                      <a:cubicBezTo>
                        <a:pt x="539" y="167"/>
                        <a:pt x="563" y="155"/>
                        <a:pt x="588" y="138"/>
                      </a:cubicBezTo>
                      <a:cubicBezTo>
                        <a:pt x="655" y="93"/>
                        <a:pt x="728" y="61"/>
                        <a:pt x="804" y="36"/>
                      </a:cubicBezTo>
                      <a:cubicBezTo>
                        <a:pt x="837" y="25"/>
                        <a:pt x="843" y="0"/>
                        <a:pt x="882" y="0"/>
                      </a:cubicBezTo>
                    </a:path>
                  </a:pathLst>
                </a:custGeom>
                <a:noFill/>
                <a:ln w="7620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18" name="Rounded Rectangle 13">
                <a:extLst>
                  <a:ext uri="{FF2B5EF4-FFF2-40B4-BE49-F238E27FC236}">
                    <a16:creationId xmlns:a16="http://schemas.microsoft.com/office/drawing/2014/main" xmlns="" id="{930EEE33-C6C2-458E-8FAA-F92FD0860402}"/>
                  </a:ext>
                </a:extLst>
              </p:cNvPr>
              <p:cNvSpPr/>
              <p:nvPr/>
            </p:nvSpPr>
            <p:spPr>
              <a:xfrm rot="10800000" flipH="1" flipV="1">
                <a:off x="8813137" y="2942947"/>
                <a:ext cx="923530" cy="18972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27" name="Rounded Rectangle 13">
              <a:extLst>
                <a:ext uri="{FF2B5EF4-FFF2-40B4-BE49-F238E27FC236}">
                  <a16:creationId xmlns:a16="http://schemas.microsoft.com/office/drawing/2014/main" xmlns="" id="{7CB96905-61DA-47EE-856E-8AB8817B8709}"/>
                </a:ext>
              </a:extLst>
            </p:cNvPr>
            <p:cNvSpPr/>
            <p:nvPr/>
          </p:nvSpPr>
          <p:spPr>
            <a:xfrm rot="10800000" flipH="1" flipV="1">
              <a:off x="9331342" y="1684125"/>
              <a:ext cx="731986" cy="189721"/>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grpSp>
        <p:nvGrpSpPr>
          <p:cNvPr id="3" name="Group 2">
            <a:extLst>
              <a:ext uri="{FF2B5EF4-FFF2-40B4-BE49-F238E27FC236}">
                <a16:creationId xmlns:a16="http://schemas.microsoft.com/office/drawing/2014/main" xmlns="" id="{DBF82B9F-6781-4433-803A-FEBB293ADD6B}"/>
              </a:ext>
            </a:extLst>
          </p:cNvPr>
          <p:cNvGrpSpPr/>
          <p:nvPr/>
        </p:nvGrpSpPr>
        <p:grpSpPr>
          <a:xfrm>
            <a:off x="8550681" y="3673279"/>
            <a:ext cx="3256583" cy="2983160"/>
            <a:chOff x="5892800" y="4162532"/>
            <a:chExt cx="3242916" cy="2511302"/>
          </a:xfrm>
        </p:grpSpPr>
        <p:pic>
          <p:nvPicPr>
            <p:cNvPr id="21" name="Picture 4" descr="F66122-005-f034">
              <a:extLst>
                <a:ext uri="{FF2B5EF4-FFF2-40B4-BE49-F238E27FC236}">
                  <a16:creationId xmlns:a16="http://schemas.microsoft.com/office/drawing/2014/main" xmlns="" id="{F24B662D-509F-4D5B-A6FB-422F8FD4F3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298"/>
            <a:stretch>
              <a:fillRect/>
            </a:stretch>
          </p:blipFill>
          <p:spPr>
            <a:xfrm>
              <a:off x="5956933" y="4162532"/>
              <a:ext cx="3178783" cy="2511302"/>
            </a:xfrm>
            <a:prstGeom prst="rect">
              <a:avLst/>
            </a:prstGeom>
            <a:noFill/>
          </p:spPr>
        </p:pic>
        <p:sp>
          <p:nvSpPr>
            <p:cNvPr id="24" name="Rounded Rectangle 13">
              <a:extLst>
                <a:ext uri="{FF2B5EF4-FFF2-40B4-BE49-F238E27FC236}">
                  <a16:creationId xmlns:a16="http://schemas.microsoft.com/office/drawing/2014/main" xmlns="" id="{EF19955D-AF84-4C0C-8539-4368F65135C4}"/>
                </a:ext>
              </a:extLst>
            </p:cNvPr>
            <p:cNvSpPr/>
            <p:nvPr/>
          </p:nvSpPr>
          <p:spPr>
            <a:xfrm rot="10800000" flipH="1" flipV="1">
              <a:off x="6186488" y="5770072"/>
              <a:ext cx="540442" cy="105266"/>
            </a:xfrm>
            <a:prstGeom prst="roundRect">
              <a:avLst/>
            </a:prstGeom>
            <a:no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 name="Rounded Rectangle 13">
              <a:extLst>
                <a:ext uri="{FF2B5EF4-FFF2-40B4-BE49-F238E27FC236}">
                  <a16:creationId xmlns:a16="http://schemas.microsoft.com/office/drawing/2014/main" xmlns="" id="{1028B709-5F2A-4AE8-B5DD-066269A36477}"/>
                </a:ext>
              </a:extLst>
            </p:cNvPr>
            <p:cNvSpPr/>
            <p:nvPr/>
          </p:nvSpPr>
          <p:spPr>
            <a:xfrm rot="10800000" flipH="1" flipV="1">
              <a:off x="5892800" y="6158804"/>
              <a:ext cx="386246" cy="18611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grpSp>
        <p:nvGrpSpPr>
          <p:cNvPr id="19" name="Group 18">
            <a:extLst>
              <a:ext uri="{FF2B5EF4-FFF2-40B4-BE49-F238E27FC236}">
                <a16:creationId xmlns:a16="http://schemas.microsoft.com/office/drawing/2014/main" xmlns="" id="{CCF91E6B-F5F7-4F21-96F1-8513824372EE}"/>
              </a:ext>
            </a:extLst>
          </p:cNvPr>
          <p:cNvGrpSpPr/>
          <p:nvPr/>
        </p:nvGrpSpPr>
        <p:grpSpPr>
          <a:xfrm>
            <a:off x="4425265" y="3913829"/>
            <a:ext cx="3586071" cy="2557518"/>
            <a:chOff x="4788310" y="3913828"/>
            <a:chExt cx="3023914" cy="2557518"/>
          </a:xfrm>
        </p:grpSpPr>
        <p:grpSp>
          <p:nvGrpSpPr>
            <p:cNvPr id="5" name="Group 4">
              <a:extLst>
                <a:ext uri="{FF2B5EF4-FFF2-40B4-BE49-F238E27FC236}">
                  <a16:creationId xmlns:a16="http://schemas.microsoft.com/office/drawing/2014/main" xmlns="" id="{8CBBEC86-71F2-429D-ADF4-55421858EDDD}"/>
                </a:ext>
              </a:extLst>
            </p:cNvPr>
            <p:cNvGrpSpPr/>
            <p:nvPr/>
          </p:nvGrpSpPr>
          <p:grpSpPr>
            <a:xfrm>
              <a:off x="4788310" y="3913828"/>
              <a:ext cx="3023914" cy="2555787"/>
              <a:chOff x="8577925" y="3808837"/>
              <a:chExt cx="3361824" cy="2393321"/>
            </a:xfrm>
          </p:grpSpPr>
          <p:pic>
            <p:nvPicPr>
              <p:cNvPr id="12" name="Picture 2" descr="http://cdn1.teachmeseries.com/tmanatomy/wp-content/uploads/20180107114554/Muscles-of-the-Pelvic-Floor.jpg">
                <a:extLst>
                  <a:ext uri="{FF2B5EF4-FFF2-40B4-BE49-F238E27FC236}">
                    <a16:creationId xmlns:a16="http://schemas.microsoft.com/office/drawing/2014/main" xmlns="" id="{B154AA0C-A28A-4851-AFD7-DDF49D765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7925" y="3808837"/>
                <a:ext cx="3361824" cy="239332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3">
                <a:extLst>
                  <a:ext uri="{FF2B5EF4-FFF2-40B4-BE49-F238E27FC236}">
                    <a16:creationId xmlns:a16="http://schemas.microsoft.com/office/drawing/2014/main" xmlns="" id="{8774168C-BA8D-4F02-BABC-F33BD86E37EB}"/>
                  </a:ext>
                </a:extLst>
              </p:cNvPr>
              <p:cNvSpPr/>
              <p:nvPr/>
            </p:nvSpPr>
            <p:spPr>
              <a:xfrm rot="10800000" flipH="1" flipV="1">
                <a:off x="11331575" y="5079237"/>
                <a:ext cx="581025" cy="153163"/>
              </a:xfrm>
              <a:prstGeom prst="roundRect">
                <a:avLst/>
              </a:prstGeom>
              <a:noFill/>
              <a:ln w="28575">
                <a:solidFill>
                  <a:srgbClr val="FED16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7" name="Rounded Rectangle 13">
                <a:extLst>
                  <a:ext uri="{FF2B5EF4-FFF2-40B4-BE49-F238E27FC236}">
                    <a16:creationId xmlns:a16="http://schemas.microsoft.com/office/drawing/2014/main" xmlns="" id="{99BA0267-101D-43C4-B7F1-229AA32E8CE4}"/>
                  </a:ext>
                </a:extLst>
              </p:cNvPr>
              <p:cNvSpPr/>
              <p:nvPr/>
            </p:nvSpPr>
            <p:spPr>
              <a:xfrm rot="10800000" flipH="1" flipV="1">
                <a:off x="11180359" y="4735431"/>
                <a:ext cx="656536" cy="15316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6" name="TextBox 5">
              <a:extLst>
                <a:ext uri="{FF2B5EF4-FFF2-40B4-BE49-F238E27FC236}">
                  <a16:creationId xmlns:a16="http://schemas.microsoft.com/office/drawing/2014/main" xmlns="" id="{7D0C07D5-FC7E-4D3E-892C-033628C7D7B2}"/>
                </a:ext>
              </a:extLst>
            </p:cNvPr>
            <p:cNvSpPr txBox="1"/>
            <p:nvPr/>
          </p:nvSpPr>
          <p:spPr>
            <a:xfrm>
              <a:off x="6481374" y="6163569"/>
              <a:ext cx="561372" cy="307777"/>
            </a:xfrm>
            <a:prstGeom prst="rect">
              <a:avLst/>
            </a:prstGeom>
            <a:noFill/>
          </p:spPr>
          <p:txBody>
            <a:bodyPr wrap="none" rtlCol="0">
              <a:spAutoFit/>
            </a:bodyPr>
            <a:lstStyle/>
            <a:p>
              <a:r>
                <a:rPr lang="en-GB" dirty="0">
                  <a:solidFill>
                    <a:schemeClr val="bg1">
                      <a:lumMod val="50000"/>
                    </a:schemeClr>
                  </a:solidFill>
                  <a:latin typeface="+mn-lt"/>
                </a:rPr>
                <a:t>Extra</a:t>
              </a:r>
            </a:p>
          </p:txBody>
        </p:sp>
        <p:sp>
          <p:nvSpPr>
            <p:cNvPr id="31" name="Rounded Rectangle 13">
              <a:extLst>
                <a:ext uri="{FF2B5EF4-FFF2-40B4-BE49-F238E27FC236}">
                  <a16:creationId xmlns:a16="http://schemas.microsoft.com/office/drawing/2014/main" xmlns="" id="{E9683B9C-6A26-4061-A62F-A4EF0E23E539}"/>
                </a:ext>
              </a:extLst>
            </p:cNvPr>
            <p:cNvSpPr/>
            <p:nvPr/>
          </p:nvSpPr>
          <p:spPr>
            <a:xfrm rot="10800000" flipH="1" flipV="1">
              <a:off x="6857855" y="4440423"/>
              <a:ext cx="472585" cy="163563"/>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33" name="Rectangle 32">
            <a:extLst>
              <a:ext uri="{FF2B5EF4-FFF2-40B4-BE49-F238E27FC236}">
                <a16:creationId xmlns:a16="http://schemas.microsoft.com/office/drawing/2014/main" xmlns="" id="{31E4C449-139A-4FF5-AF61-59EC56A1D6DA}"/>
              </a:ext>
            </a:extLst>
          </p:cNvPr>
          <p:cNvSpPr/>
          <p:nvPr/>
        </p:nvSpPr>
        <p:spPr>
          <a:xfrm>
            <a:off x="842454" y="492730"/>
            <a:ext cx="4229100" cy="1077218"/>
          </a:xfrm>
          <a:prstGeom prst="rect">
            <a:avLst/>
          </a:prstGeom>
          <a:noFill/>
          <a:ln>
            <a:noFill/>
          </a:ln>
        </p:spPr>
        <p:txBody>
          <a:bodyPr>
            <a:spAutoFit/>
          </a:bodyPr>
          <a:lstStyle/>
          <a:p>
            <a:pPr>
              <a:defRPr/>
            </a:pPr>
            <a:r>
              <a:rPr lang="en-US" sz="3200" dirty="0">
                <a:latin typeface="+mj-lt"/>
              </a:rPr>
              <a:t>Pelvic Diaphragm</a:t>
            </a:r>
          </a:p>
          <a:p>
            <a:pPr>
              <a:defRPr/>
            </a:pPr>
            <a:r>
              <a:rPr lang="en-US" sz="3200" b="1" dirty="0" err="1">
                <a:latin typeface="+mj-lt"/>
              </a:rPr>
              <a:t>Levatores</a:t>
            </a:r>
            <a:r>
              <a:rPr lang="en-US" sz="3200" b="1" dirty="0">
                <a:latin typeface="+mj-lt"/>
              </a:rPr>
              <a:t> Ani Muscles</a:t>
            </a:r>
          </a:p>
        </p:txBody>
      </p:sp>
    </p:spTree>
    <p:extLst>
      <p:ext uri="{BB962C8B-B14F-4D97-AF65-F5344CB8AC3E}">
        <p14:creationId xmlns:p14="http://schemas.microsoft.com/office/powerpoint/2010/main" val="3438308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4" descr="F71683-108-f002">
            <a:extLst>
              <a:ext uri="{FF2B5EF4-FFF2-40B4-BE49-F238E27FC236}">
                <a16:creationId xmlns:a16="http://schemas.microsoft.com/office/drawing/2014/main" xmlns="" id="{2A9407CC-4153-9A44-B50A-6DC444B46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885"/>
          <a:stretch>
            <a:fillRect/>
          </a:stretch>
        </p:blipFill>
        <p:spPr bwMode="auto">
          <a:xfrm>
            <a:off x="5973704" y="753979"/>
            <a:ext cx="3127854" cy="27269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5235" name="Rectangle 3">
            <a:extLst>
              <a:ext uri="{FF2B5EF4-FFF2-40B4-BE49-F238E27FC236}">
                <a16:creationId xmlns:a16="http://schemas.microsoft.com/office/drawing/2014/main" xmlns="" id="{77FCC458-E536-49AD-AEBA-A02AF9E41F9F}"/>
              </a:ext>
            </a:extLst>
          </p:cNvPr>
          <p:cNvSpPr>
            <a:spLocks noGrp="1" noChangeArrowheads="1"/>
          </p:cNvSpPr>
          <p:nvPr>
            <p:ph type="body" sz="half" idx="2"/>
          </p:nvPr>
        </p:nvSpPr>
        <p:spPr>
          <a:xfrm>
            <a:off x="888804" y="1773211"/>
            <a:ext cx="4525677" cy="4021414"/>
          </a:xfrm>
          <a:noFill/>
          <a:ln w="28575">
            <a:solidFill>
              <a:srgbClr val="00B050"/>
            </a:solidFill>
          </a:ln>
        </p:spPr>
        <p:txBody>
          <a:bodyPr>
            <a:normAutofit/>
          </a:bodyPr>
          <a:lstStyle/>
          <a:p>
            <a:pPr marL="342900" indent="-342900" algn="ctr">
              <a:lnSpc>
                <a:spcPct val="100000"/>
              </a:lnSpc>
              <a:buAutoNum type="arabicPeriod"/>
              <a:defRPr/>
            </a:pPr>
            <a:r>
              <a:rPr lang="en-US" sz="1600" b="1" dirty="0" err="1"/>
              <a:t>Pubococcygeus</a:t>
            </a:r>
            <a:endParaRPr lang="ar-SA" sz="1600" b="1" dirty="0"/>
          </a:p>
          <a:p>
            <a:pPr>
              <a:lnSpc>
                <a:spcPct val="100000"/>
              </a:lnSpc>
              <a:buFont typeface="Courier New" panose="02070309020205020404" pitchFamily="49" charset="0"/>
              <a:buChar char="o"/>
              <a:defRPr/>
            </a:pPr>
            <a:r>
              <a:rPr lang="en-US" sz="1600" u="sng" dirty="0">
                <a:solidFill>
                  <a:schemeClr val="bg1">
                    <a:lumMod val="50000"/>
                  </a:schemeClr>
                </a:solidFill>
              </a:rPr>
              <a:t>Origin:</a:t>
            </a:r>
            <a:r>
              <a:rPr lang="en-US" sz="1600" dirty="0"/>
              <a:t> originates from the posterior surface of the body of the pubis and passes downward &amp; medially</a:t>
            </a:r>
          </a:p>
          <a:p>
            <a:pPr>
              <a:lnSpc>
                <a:spcPct val="100000"/>
              </a:lnSpc>
              <a:buFont typeface="Courier New" panose="02070309020205020404" pitchFamily="49" charset="0"/>
              <a:buChar char="o"/>
              <a:defRPr/>
            </a:pPr>
            <a:r>
              <a:rPr lang="en-US" sz="1600" u="sng" dirty="0">
                <a:solidFill>
                  <a:schemeClr val="bg1">
                    <a:lumMod val="50000"/>
                  </a:schemeClr>
                </a:solidFill>
              </a:rPr>
              <a:t>Insertion:</a:t>
            </a:r>
            <a:r>
              <a:rPr lang="en-US" sz="1600" dirty="0"/>
              <a:t> inserted into the perineal body, anococcygeal body and coccyx.</a:t>
            </a:r>
          </a:p>
          <a:p>
            <a:pPr>
              <a:lnSpc>
                <a:spcPct val="100000"/>
              </a:lnSpc>
              <a:buFont typeface="Courier New" panose="02070309020205020404" pitchFamily="49" charset="0"/>
              <a:buChar char="o"/>
              <a:defRPr/>
            </a:pPr>
            <a:r>
              <a:rPr lang="en-US" sz="1600" u="sng" dirty="0">
                <a:solidFill>
                  <a:schemeClr val="bg1">
                    <a:lumMod val="50000"/>
                  </a:schemeClr>
                </a:solidFill>
              </a:rPr>
              <a:t>Action:</a:t>
            </a:r>
          </a:p>
          <a:p>
            <a:pPr marL="539750">
              <a:lnSpc>
                <a:spcPct val="100000"/>
              </a:lnSpc>
              <a:defRPr/>
            </a:pPr>
            <a:r>
              <a:rPr lang="en-US" sz="1600" dirty="0"/>
              <a:t>forms a sling around the prostate or the vagina*:</a:t>
            </a:r>
          </a:p>
          <a:p>
            <a:pPr marL="539750">
              <a:lnSpc>
                <a:spcPct val="100000"/>
              </a:lnSpc>
              <a:defRPr/>
            </a:pPr>
            <a:endParaRPr lang="en-US" sz="1600" dirty="0"/>
          </a:p>
        </p:txBody>
      </p:sp>
      <p:cxnSp>
        <p:nvCxnSpPr>
          <p:cNvPr id="63" name="Straight Arrow Connector 62">
            <a:extLst>
              <a:ext uri="{FF2B5EF4-FFF2-40B4-BE49-F238E27FC236}">
                <a16:creationId xmlns:a16="http://schemas.microsoft.com/office/drawing/2014/main" xmlns="" id="{3A92D81F-47B9-1E4B-B03E-E90F678C8004}"/>
              </a:ext>
            </a:extLst>
          </p:cNvPr>
          <p:cNvCxnSpPr>
            <a:cxnSpLocks/>
          </p:cNvCxnSpPr>
          <p:nvPr/>
        </p:nvCxnSpPr>
        <p:spPr>
          <a:xfrm>
            <a:off x="3478338" y="3258014"/>
            <a:ext cx="1116000" cy="0"/>
          </a:xfrm>
          <a:prstGeom prst="straightConnector1">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sp>
        <p:nvSpPr>
          <p:cNvPr id="24" name="Rectangle 2">
            <a:extLst>
              <a:ext uri="{FF2B5EF4-FFF2-40B4-BE49-F238E27FC236}">
                <a16:creationId xmlns:a16="http://schemas.microsoft.com/office/drawing/2014/main" xmlns="" id="{9843160E-5170-44E4-AE64-A2C501887B6F}"/>
              </a:ext>
            </a:extLst>
          </p:cNvPr>
          <p:cNvSpPr txBox="1">
            <a:spLocks noChangeArrowheads="1"/>
          </p:cNvSpPr>
          <p:nvPr/>
        </p:nvSpPr>
        <p:spPr bwMode="auto">
          <a:xfrm rot="10800000" flipV="1">
            <a:off x="903909" y="680245"/>
            <a:ext cx="5169406" cy="946673"/>
          </a:xfrm>
          <a:prstGeom prst="rect">
            <a:avLst/>
          </a:prstGeom>
          <a:noFill/>
          <a:ln>
            <a:noFill/>
            <a:miter lim="800000"/>
            <a:headEnd/>
            <a:tailEnd/>
          </a:ln>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dirty="0" err="1"/>
              <a:t>Levatores</a:t>
            </a:r>
            <a:r>
              <a:rPr lang="en-US" sz="3200" dirty="0"/>
              <a:t> Ani Muscles</a:t>
            </a:r>
          </a:p>
          <a:p>
            <a:pPr>
              <a:defRPr/>
            </a:pPr>
            <a:r>
              <a:rPr lang="en-US" sz="3200" b="1" dirty="0"/>
              <a:t>Anterior Fibers</a:t>
            </a:r>
          </a:p>
        </p:txBody>
      </p:sp>
      <p:sp>
        <p:nvSpPr>
          <p:cNvPr id="19" name="TextBox 18">
            <a:extLst>
              <a:ext uri="{FF2B5EF4-FFF2-40B4-BE49-F238E27FC236}">
                <a16:creationId xmlns:a16="http://schemas.microsoft.com/office/drawing/2014/main" xmlns="" id="{26AFAD96-04C7-464D-BDA9-2BB2312613E1}"/>
              </a:ext>
            </a:extLst>
          </p:cNvPr>
          <p:cNvSpPr txBox="1"/>
          <p:nvPr/>
        </p:nvSpPr>
        <p:spPr>
          <a:xfrm>
            <a:off x="933765" y="4628878"/>
            <a:ext cx="2260152" cy="954107"/>
          </a:xfrm>
          <a:prstGeom prst="rect">
            <a:avLst/>
          </a:prstGeom>
          <a:noFill/>
        </p:spPr>
        <p:txBody>
          <a:bodyPr wrap="square" rtlCol="0">
            <a:spAutoFit/>
          </a:bodyPr>
          <a:lstStyle/>
          <a:p>
            <a:pPr algn="ctr"/>
            <a:r>
              <a:rPr lang="en-GB" i="1" dirty="0">
                <a:solidFill>
                  <a:schemeClr val="bg1">
                    <a:lumMod val="50000"/>
                  </a:schemeClr>
                </a:solidFill>
                <a:latin typeface="+mn-lt"/>
              </a:rPr>
              <a:t>In males</a:t>
            </a:r>
          </a:p>
          <a:p>
            <a:pPr algn="ctr"/>
            <a:r>
              <a:rPr lang="en-GB" dirty="0" err="1">
                <a:solidFill>
                  <a:schemeClr val="tx1"/>
                </a:solidFill>
                <a:latin typeface="+mn-lt"/>
              </a:rPr>
              <a:t>Levator</a:t>
            </a:r>
            <a:r>
              <a:rPr lang="en-GB" dirty="0">
                <a:solidFill>
                  <a:schemeClr val="tx1"/>
                </a:solidFill>
                <a:latin typeface="+mn-lt"/>
              </a:rPr>
              <a:t> prostate:</a:t>
            </a:r>
          </a:p>
          <a:p>
            <a:pPr marL="228600" indent="-228600">
              <a:buAutoNum type="arabicPeriod"/>
            </a:pPr>
            <a:r>
              <a:rPr lang="en-GB" dirty="0">
                <a:solidFill>
                  <a:schemeClr val="tx1"/>
                </a:solidFill>
                <a:latin typeface="+mn-lt"/>
              </a:rPr>
              <a:t>Supports prostate</a:t>
            </a:r>
          </a:p>
          <a:p>
            <a:pPr marL="228600" indent="-228600">
              <a:buAutoNum type="arabicPeriod"/>
            </a:pPr>
            <a:r>
              <a:rPr lang="en-GB" dirty="0">
                <a:solidFill>
                  <a:schemeClr val="tx1"/>
                </a:solidFill>
                <a:latin typeface="+mn-lt"/>
              </a:rPr>
              <a:t>Stabilizes perineal body</a:t>
            </a:r>
          </a:p>
        </p:txBody>
      </p:sp>
      <p:cxnSp>
        <p:nvCxnSpPr>
          <p:cNvPr id="49" name="Straight Arrow Connector 48">
            <a:extLst>
              <a:ext uri="{FF2B5EF4-FFF2-40B4-BE49-F238E27FC236}">
                <a16:creationId xmlns:a16="http://schemas.microsoft.com/office/drawing/2014/main" xmlns="" id="{622D5E95-213C-49D3-8542-956858A088F4}"/>
              </a:ext>
            </a:extLst>
          </p:cNvPr>
          <p:cNvCxnSpPr>
            <a:cxnSpLocks/>
          </p:cNvCxnSpPr>
          <p:nvPr/>
        </p:nvCxnSpPr>
        <p:spPr>
          <a:xfrm>
            <a:off x="1447449" y="5077320"/>
            <a:ext cx="1224000" cy="0"/>
          </a:xfrm>
          <a:prstGeom prst="straightConnector1">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xmlns="" id="{679C4B56-8FFC-4165-B008-B2FF174E7898}"/>
              </a:ext>
            </a:extLst>
          </p:cNvPr>
          <p:cNvGrpSpPr/>
          <p:nvPr/>
        </p:nvGrpSpPr>
        <p:grpSpPr>
          <a:xfrm>
            <a:off x="9093521" y="742098"/>
            <a:ext cx="2794876" cy="2798686"/>
            <a:chOff x="9215817" y="1153581"/>
            <a:chExt cx="2794876" cy="2798686"/>
          </a:xfrm>
        </p:grpSpPr>
        <p:grpSp>
          <p:nvGrpSpPr>
            <p:cNvPr id="7" name="Group 6">
              <a:extLst>
                <a:ext uri="{FF2B5EF4-FFF2-40B4-BE49-F238E27FC236}">
                  <a16:creationId xmlns:a16="http://schemas.microsoft.com/office/drawing/2014/main" xmlns="" id="{CECC3E0A-14ED-42B4-A7A6-106D7B76E937}"/>
                </a:ext>
              </a:extLst>
            </p:cNvPr>
            <p:cNvGrpSpPr/>
            <p:nvPr/>
          </p:nvGrpSpPr>
          <p:grpSpPr>
            <a:xfrm>
              <a:off x="9215817" y="1153581"/>
              <a:ext cx="2794876" cy="2798686"/>
              <a:chOff x="9130881" y="1844883"/>
              <a:chExt cx="2794876" cy="2798686"/>
            </a:xfrm>
          </p:grpSpPr>
          <p:pic>
            <p:nvPicPr>
              <p:cNvPr id="41" name="Picture 41">
                <a:extLst>
                  <a:ext uri="{FF2B5EF4-FFF2-40B4-BE49-F238E27FC236}">
                    <a16:creationId xmlns:a16="http://schemas.microsoft.com/office/drawing/2014/main" xmlns="" id="{CBD4B3BC-4839-3940-A29B-B73059148877}"/>
                  </a:ext>
                </a:extLst>
              </p:cNvPr>
              <p:cNvPicPr>
                <a:picLocks noChangeAspect="1"/>
              </p:cNvPicPr>
              <p:nvPr/>
            </p:nvPicPr>
            <p:blipFill rotWithShape="1">
              <a:blip r:embed="rId3">
                <a:extLst>
                  <a:ext uri="{28A0092B-C50C-407E-A947-70E740481C1C}">
                    <a14:useLocalDpi xmlns:a14="http://schemas.microsoft.com/office/drawing/2010/main" val="0"/>
                  </a:ext>
                </a:extLst>
              </a:blip>
              <a:srcRect l="24803" t="21277" r="15779" b="6988"/>
              <a:stretch/>
            </p:blipFill>
            <p:spPr>
              <a:xfrm>
                <a:off x="9130881" y="1844883"/>
                <a:ext cx="2794876" cy="2798686"/>
              </a:xfrm>
              <a:prstGeom prst="rect">
                <a:avLst/>
              </a:prstGeom>
              <a:ln w="28575">
                <a:noFill/>
              </a:ln>
            </p:spPr>
          </p:pic>
          <p:sp>
            <p:nvSpPr>
              <p:cNvPr id="28" name="Rounded Rectangle 13">
                <a:extLst>
                  <a:ext uri="{FF2B5EF4-FFF2-40B4-BE49-F238E27FC236}">
                    <a16:creationId xmlns:a16="http://schemas.microsoft.com/office/drawing/2014/main" xmlns="" id="{36D46993-3EEC-41B6-A55B-245934235D61}"/>
                  </a:ext>
                </a:extLst>
              </p:cNvPr>
              <p:cNvSpPr/>
              <p:nvPr/>
            </p:nvSpPr>
            <p:spPr>
              <a:xfrm rot="10800000" flipH="1" flipV="1">
                <a:off x="10844400" y="1988949"/>
                <a:ext cx="519962" cy="195985"/>
              </a:xfrm>
              <a:prstGeom prst="roundRect">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p>
            </p:txBody>
          </p:sp>
          <p:sp>
            <p:nvSpPr>
              <p:cNvPr id="29" name="Rounded Rectangle 13">
                <a:extLst>
                  <a:ext uri="{FF2B5EF4-FFF2-40B4-BE49-F238E27FC236}">
                    <a16:creationId xmlns:a16="http://schemas.microsoft.com/office/drawing/2014/main" xmlns="" id="{DB1407B6-48C1-448B-9685-0652120B5093}"/>
                  </a:ext>
                </a:extLst>
              </p:cNvPr>
              <p:cNvSpPr/>
              <p:nvPr/>
            </p:nvSpPr>
            <p:spPr>
              <a:xfrm rot="10800000" flipH="1" flipV="1">
                <a:off x="11529689" y="2947062"/>
                <a:ext cx="396068" cy="113638"/>
              </a:xfrm>
              <a:prstGeom prst="roundRect">
                <a:avLst/>
              </a:prstGeom>
              <a:no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54" name="Rounded Rectangle 13">
              <a:extLst>
                <a:ext uri="{FF2B5EF4-FFF2-40B4-BE49-F238E27FC236}">
                  <a16:creationId xmlns:a16="http://schemas.microsoft.com/office/drawing/2014/main" xmlns="" id="{D6DA79FA-04DE-4CC8-8E65-36122197FEEC}"/>
                </a:ext>
              </a:extLst>
            </p:cNvPr>
            <p:cNvSpPr/>
            <p:nvPr/>
          </p:nvSpPr>
          <p:spPr>
            <a:xfrm rot="10800000" flipH="1" flipV="1">
              <a:off x="11157380" y="1643059"/>
              <a:ext cx="457245" cy="130152"/>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5" name="Rounded Rectangle 13">
              <a:extLst>
                <a:ext uri="{FF2B5EF4-FFF2-40B4-BE49-F238E27FC236}">
                  <a16:creationId xmlns:a16="http://schemas.microsoft.com/office/drawing/2014/main" xmlns="" id="{2A058CEC-B8FC-4B3D-8ED6-8A12E21FBA37}"/>
                </a:ext>
              </a:extLst>
            </p:cNvPr>
            <p:cNvSpPr/>
            <p:nvPr/>
          </p:nvSpPr>
          <p:spPr>
            <a:xfrm rot="10800000" flipH="1" flipV="1">
              <a:off x="11477063" y="1922638"/>
              <a:ext cx="457245" cy="13015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cxnSp>
        <p:nvCxnSpPr>
          <p:cNvPr id="56" name="Straight Arrow Connector 55">
            <a:extLst>
              <a:ext uri="{FF2B5EF4-FFF2-40B4-BE49-F238E27FC236}">
                <a16:creationId xmlns:a16="http://schemas.microsoft.com/office/drawing/2014/main" xmlns="" id="{C3DD6D75-CA7C-4183-882B-BE1F34A258B8}"/>
              </a:ext>
            </a:extLst>
          </p:cNvPr>
          <p:cNvCxnSpPr>
            <a:cxnSpLocks/>
          </p:cNvCxnSpPr>
          <p:nvPr/>
        </p:nvCxnSpPr>
        <p:spPr>
          <a:xfrm>
            <a:off x="3162166" y="3500587"/>
            <a:ext cx="576000" cy="0"/>
          </a:xfrm>
          <a:prstGeom prst="straightConnector1">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xmlns="" id="{A026003A-9521-474A-98E4-6667E1932C80}"/>
              </a:ext>
            </a:extLst>
          </p:cNvPr>
          <p:cNvGrpSpPr/>
          <p:nvPr/>
        </p:nvGrpSpPr>
        <p:grpSpPr>
          <a:xfrm>
            <a:off x="6670828" y="3630299"/>
            <a:ext cx="4353931" cy="2996531"/>
            <a:chOff x="6322378" y="4111740"/>
            <a:chExt cx="3387589" cy="2532088"/>
          </a:xfrm>
        </p:grpSpPr>
        <p:grpSp>
          <p:nvGrpSpPr>
            <p:cNvPr id="5" name="Group 4">
              <a:extLst>
                <a:ext uri="{FF2B5EF4-FFF2-40B4-BE49-F238E27FC236}">
                  <a16:creationId xmlns:a16="http://schemas.microsoft.com/office/drawing/2014/main" xmlns="" id="{FF9C4573-188B-453F-AEE1-FA9D507D9689}"/>
                </a:ext>
              </a:extLst>
            </p:cNvPr>
            <p:cNvGrpSpPr/>
            <p:nvPr/>
          </p:nvGrpSpPr>
          <p:grpSpPr>
            <a:xfrm>
              <a:off x="6322378" y="4111740"/>
              <a:ext cx="3387589" cy="2532088"/>
              <a:chOff x="5993936" y="1"/>
              <a:chExt cx="3387589" cy="1844882"/>
            </a:xfrm>
          </p:grpSpPr>
          <p:pic>
            <p:nvPicPr>
              <p:cNvPr id="2" name="Picture 55" descr="File0472">
                <a:extLst>
                  <a:ext uri="{FF2B5EF4-FFF2-40B4-BE49-F238E27FC236}">
                    <a16:creationId xmlns:a16="http://schemas.microsoft.com/office/drawing/2014/main" xmlns="" id="{AB567A2C-FDB0-BD44-832B-89A1CD6DD4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86" r="18982"/>
              <a:stretch/>
            </p:blipFill>
            <p:spPr bwMode="auto">
              <a:xfrm>
                <a:off x="6315365" y="1"/>
                <a:ext cx="2744732" cy="1844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49E0DBA2-160A-644C-97D7-871AE0EC9382}"/>
                  </a:ext>
                </a:extLst>
              </p:cNvPr>
              <p:cNvSpPr txBox="1"/>
              <p:nvPr/>
            </p:nvSpPr>
            <p:spPr>
              <a:xfrm>
                <a:off x="5993936" y="828685"/>
                <a:ext cx="893858" cy="153561"/>
              </a:xfrm>
              <a:prstGeom prst="rect">
                <a:avLst/>
              </a:prstGeom>
              <a:noFill/>
              <a:ln w="28575">
                <a:solidFill>
                  <a:schemeClr val="tx1"/>
                </a:solidFill>
              </a:ln>
            </p:spPr>
            <p:txBody>
              <a:bodyPr wrap="square">
                <a:spAutoFit/>
              </a:bodyPr>
              <a:lstStyle/>
              <a:p>
                <a:r>
                  <a:rPr lang="en-US" altLang="en-US" sz="1000" dirty="0" err="1">
                    <a:solidFill>
                      <a:schemeClr val="accent2"/>
                    </a:solidFill>
                  </a:rPr>
                  <a:t>levator</a:t>
                </a:r>
                <a:r>
                  <a:rPr lang="en-US" altLang="en-US" sz="1000" dirty="0">
                    <a:solidFill>
                      <a:schemeClr val="accent2"/>
                    </a:solidFill>
                  </a:rPr>
                  <a:t> </a:t>
                </a:r>
                <a:r>
                  <a:rPr lang="en-US" altLang="en-US" sz="1000" dirty="0" err="1">
                    <a:solidFill>
                      <a:schemeClr val="accent2"/>
                    </a:solidFill>
                  </a:rPr>
                  <a:t>prostatae</a:t>
                </a:r>
                <a:endParaRPr lang="en-US" sz="1000" dirty="0">
                  <a:solidFill>
                    <a:schemeClr val="accent2"/>
                  </a:solidFill>
                </a:endParaRPr>
              </a:p>
            </p:txBody>
          </p:sp>
          <p:sp>
            <p:nvSpPr>
              <p:cNvPr id="13" name="TextBox 12">
                <a:extLst>
                  <a:ext uri="{FF2B5EF4-FFF2-40B4-BE49-F238E27FC236}">
                    <a16:creationId xmlns:a16="http://schemas.microsoft.com/office/drawing/2014/main" xmlns="" id="{7179D31F-0F45-654D-A8B3-CE59F4927465}"/>
                  </a:ext>
                </a:extLst>
              </p:cNvPr>
              <p:cNvSpPr txBox="1"/>
              <p:nvPr/>
            </p:nvSpPr>
            <p:spPr>
              <a:xfrm>
                <a:off x="6071618" y="1562491"/>
                <a:ext cx="978416" cy="161353"/>
              </a:xfrm>
              <a:prstGeom prst="rect">
                <a:avLst/>
              </a:prstGeom>
              <a:noFill/>
              <a:ln w="28575">
                <a:solidFill>
                  <a:schemeClr val="tx1"/>
                </a:solidFill>
              </a:ln>
            </p:spPr>
            <p:txBody>
              <a:bodyPr wrap="square">
                <a:spAutoFit/>
              </a:bodyPr>
              <a:lstStyle/>
              <a:p>
                <a:r>
                  <a:rPr lang="en-US" altLang="en-US" sz="1050" dirty="0">
                    <a:solidFill>
                      <a:srgbClr val="FF0066"/>
                    </a:solidFill>
                  </a:rPr>
                  <a:t>sphincter </a:t>
                </a:r>
                <a:r>
                  <a:rPr lang="en-US" altLang="en-US" sz="1050" dirty="0" err="1">
                    <a:solidFill>
                      <a:srgbClr val="FF0066"/>
                    </a:solidFill>
                  </a:rPr>
                  <a:t>vaginae</a:t>
                </a:r>
                <a:endParaRPr lang="en-US" sz="1050" dirty="0">
                  <a:solidFill>
                    <a:srgbClr val="FF0066"/>
                  </a:solidFill>
                </a:endParaRPr>
              </a:p>
            </p:txBody>
          </p:sp>
          <p:sp>
            <p:nvSpPr>
              <p:cNvPr id="15" name="TextBox 14">
                <a:extLst>
                  <a:ext uri="{FF2B5EF4-FFF2-40B4-BE49-F238E27FC236}">
                    <a16:creationId xmlns:a16="http://schemas.microsoft.com/office/drawing/2014/main" xmlns="" id="{F7615F87-A7D4-4B41-8EC1-B8A869322A13}"/>
                  </a:ext>
                </a:extLst>
              </p:cNvPr>
              <p:cNvSpPr txBox="1"/>
              <p:nvPr/>
            </p:nvSpPr>
            <p:spPr>
              <a:xfrm>
                <a:off x="8326608" y="791637"/>
                <a:ext cx="1054917" cy="190609"/>
              </a:xfrm>
              <a:prstGeom prst="rect">
                <a:avLst/>
              </a:prstGeom>
              <a:noFill/>
              <a:ln w="28575">
                <a:solidFill>
                  <a:srgbClr val="00B050"/>
                </a:solidFill>
              </a:ln>
            </p:spPr>
            <p:txBody>
              <a:bodyPr wrap="square">
                <a:spAutoFit/>
              </a:bodyPr>
              <a:lstStyle/>
              <a:p>
                <a:r>
                  <a:rPr lang="en-US" sz="1100" dirty="0">
                    <a:solidFill>
                      <a:schemeClr val="tx1"/>
                    </a:solidFill>
                    <a:latin typeface="+mn-lt"/>
                  </a:rPr>
                  <a:t>Pubococcygeus</a:t>
                </a:r>
              </a:p>
            </p:txBody>
          </p:sp>
          <p:cxnSp>
            <p:nvCxnSpPr>
              <p:cNvPr id="14" name="Straight Arrow Connector 13">
                <a:extLst>
                  <a:ext uri="{FF2B5EF4-FFF2-40B4-BE49-F238E27FC236}">
                    <a16:creationId xmlns:a16="http://schemas.microsoft.com/office/drawing/2014/main" xmlns="" id="{530DB351-21E8-ED4B-B12F-2B7D76737A61}"/>
                  </a:ext>
                </a:extLst>
              </p:cNvPr>
              <p:cNvCxnSpPr>
                <a:cxnSpLocks/>
                <a:stCxn id="15" idx="0"/>
              </p:cNvCxnSpPr>
              <p:nvPr/>
            </p:nvCxnSpPr>
            <p:spPr>
              <a:xfrm flipH="1" flipV="1">
                <a:off x="8449807" y="591766"/>
                <a:ext cx="404260" cy="199871"/>
              </a:xfrm>
              <a:prstGeom prst="straightConnector1">
                <a:avLst/>
              </a:prstGeom>
              <a:ln w="28575">
                <a:solidFill>
                  <a:srgbClr val="00B050"/>
                </a:solidFill>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xmlns="" id="{F3DCC205-0ADC-0246-9AC6-F2B2E96FF93E}"/>
                  </a:ext>
                </a:extLst>
              </p:cNvPr>
              <p:cNvCxnSpPr>
                <a:cxnSpLocks/>
                <a:stCxn id="15" idx="2"/>
              </p:cNvCxnSpPr>
              <p:nvPr/>
            </p:nvCxnSpPr>
            <p:spPr>
              <a:xfrm flipH="1">
                <a:off x="8449805" y="982246"/>
                <a:ext cx="404262" cy="422169"/>
              </a:xfrm>
              <a:prstGeom prst="straightConnector1">
                <a:avLst/>
              </a:prstGeom>
              <a:ln w="28575">
                <a:solidFill>
                  <a:srgbClr val="00B050"/>
                </a:solidFill>
                <a:tailEnd type="triangle"/>
              </a:ln>
            </p:spPr>
            <p:style>
              <a:lnRef idx="3">
                <a:schemeClr val="dk1"/>
              </a:lnRef>
              <a:fillRef idx="0">
                <a:schemeClr val="dk1"/>
              </a:fillRef>
              <a:effectRef idx="2">
                <a:schemeClr val="dk1"/>
              </a:effectRef>
              <a:fontRef idx="minor">
                <a:schemeClr val="tx1"/>
              </a:fontRef>
            </p:style>
          </p:cxnSp>
        </p:grpSp>
        <p:sp>
          <p:nvSpPr>
            <p:cNvPr id="52" name="Rounded Rectangle 13">
              <a:extLst>
                <a:ext uri="{FF2B5EF4-FFF2-40B4-BE49-F238E27FC236}">
                  <a16:creationId xmlns:a16="http://schemas.microsoft.com/office/drawing/2014/main" xmlns="" id="{6880F746-5B6A-4852-9FA1-341B4E9552A3}"/>
                </a:ext>
              </a:extLst>
            </p:cNvPr>
            <p:cNvSpPr/>
            <p:nvPr/>
          </p:nvSpPr>
          <p:spPr>
            <a:xfrm rot="10800000" flipH="1" flipV="1">
              <a:off x="7268383" y="5182550"/>
              <a:ext cx="404260" cy="10331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p>
          </p:txBody>
        </p:sp>
        <p:sp>
          <p:nvSpPr>
            <p:cNvPr id="53" name="Rounded Rectangle 13">
              <a:extLst>
                <a:ext uri="{FF2B5EF4-FFF2-40B4-BE49-F238E27FC236}">
                  <a16:creationId xmlns:a16="http://schemas.microsoft.com/office/drawing/2014/main" xmlns="" id="{60341A3D-78DA-4EEE-9A4A-2EA9896650E8}"/>
                </a:ext>
              </a:extLst>
            </p:cNvPr>
            <p:cNvSpPr/>
            <p:nvPr/>
          </p:nvSpPr>
          <p:spPr>
            <a:xfrm rot="10800000" flipH="1" flipV="1">
              <a:off x="8401049" y="5493091"/>
              <a:ext cx="315599" cy="93950"/>
            </a:xfrm>
            <a:prstGeom prst="roundRect">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b="1" dirty="0"/>
            </a:p>
          </p:txBody>
        </p:sp>
        <p:sp>
          <p:nvSpPr>
            <p:cNvPr id="32" name="Rounded Rectangle 13">
              <a:extLst>
                <a:ext uri="{FF2B5EF4-FFF2-40B4-BE49-F238E27FC236}">
                  <a16:creationId xmlns:a16="http://schemas.microsoft.com/office/drawing/2014/main" xmlns="" id="{07B8C4D6-F48F-4F88-8646-BE968BDB865F}"/>
                </a:ext>
              </a:extLst>
            </p:cNvPr>
            <p:cNvSpPr/>
            <p:nvPr/>
          </p:nvSpPr>
          <p:spPr>
            <a:xfrm rot="10800000" flipH="1" flipV="1">
              <a:off x="8889974" y="5973818"/>
              <a:ext cx="396068" cy="113638"/>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35" name="TextBox 34">
            <a:extLst>
              <a:ext uri="{FF2B5EF4-FFF2-40B4-BE49-F238E27FC236}">
                <a16:creationId xmlns:a16="http://schemas.microsoft.com/office/drawing/2014/main" xmlns="" id="{A9E2A7B6-B4E0-41B0-8486-4B70F694723F}"/>
              </a:ext>
            </a:extLst>
          </p:cNvPr>
          <p:cNvSpPr txBox="1"/>
          <p:nvPr/>
        </p:nvSpPr>
        <p:spPr>
          <a:xfrm>
            <a:off x="843088" y="5974751"/>
            <a:ext cx="4674042" cy="523220"/>
          </a:xfrm>
          <a:prstGeom prst="rect">
            <a:avLst/>
          </a:prstGeom>
          <a:noFill/>
        </p:spPr>
        <p:txBody>
          <a:bodyPr wrap="square" rtlCol="0">
            <a:spAutoFit/>
          </a:bodyPr>
          <a:lstStyle/>
          <a:p>
            <a:pPr algn="ctr"/>
            <a:r>
              <a:rPr lang="en-GB" dirty="0">
                <a:solidFill>
                  <a:srgbClr val="92D050"/>
                </a:solidFill>
                <a:latin typeface="+mn-lt"/>
              </a:rPr>
              <a:t>*While the muscle goes from origin to insertion it surrounds these 2 organs (prostate or vagina) and supports them.</a:t>
            </a:r>
          </a:p>
        </p:txBody>
      </p:sp>
      <p:sp>
        <p:nvSpPr>
          <p:cNvPr id="36" name="TextBox 35">
            <a:extLst>
              <a:ext uri="{FF2B5EF4-FFF2-40B4-BE49-F238E27FC236}">
                <a16:creationId xmlns:a16="http://schemas.microsoft.com/office/drawing/2014/main" xmlns="" id="{BF05EEDA-046C-499F-8E46-DAD64588C0A1}"/>
              </a:ext>
            </a:extLst>
          </p:cNvPr>
          <p:cNvSpPr txBox="1"/>
          <p:nvPr/>
        </p:nvSpPr>
        <p:spPr>
          <a:xfrm>
            <a:off x="3256978" y="4641724"/>
            <a:ext cx="2260152" cy="954107"/>
          </a:xfrm>
          <a:prstGeom prst="rect">
            <a:avLst/>
          </a:prstGeom>
          <a:noFill/>
        </p:spPr>
        <p:txBody>
          <a:bodyPr wrap="square" rtlCol="0">
            <a:spAutoFit/>
          </a:bodyPr>
          <a:lstStyle/>
          <a:p>
            <a:pPr algn="ctr"/>
            <a:r>
              <a:rPr lang="en-GB" i="1" dirty="0">
                <a:solidFill>
                  <a:schemeClr val="bg1">
                    <a:lumMod val="50000"/>
                  </a:schemeClr>
                </a:solidFill>
                <a:latin typeface="+mn-lt"/>
              </a:rPr>
              <a:t>In females</a:t>
            </a:r>
          </a:p>
          <a:p>
            <a:pPr algn="ctr"/>
            <a:r>
              <a:rPr lang="en-GB" dirty="0">
                <a:solidFill>
                  <a:schemeClr val="tx1"/>
                </a:solidFill>
                <a:latin typeface="+mn-lt"/>
              </a:rPr>
              <a:t>Sphincter </a:t>
            </a:r>
            <a:r>
              <a:rPr lang="en-GB" dirty="0" err="1">
                <a:solidFill>
                  <a:schemeClr val="tx1"/>
                </a:solidFill>
                <a:latin typeface="+mn-lt"/>
              </a:rPr>
              <a:t>vaginae</a:t>
            </a:r>
            <a:r>
              <a:rPr lang="en-GB" dirty="0">
                <a:solidFill>
                  <a:schemeClr val="tx1"/>
                </a:solidFill>
                <a:latin typeface="+mn-lt"/>
              </a:rPr>
              <a:t>:</a:t>
            </a:r>
          </a:p>
          <a:p>
            <a:pPr marL="228600" indent="-228600">
              <a:buAutoNum type="arabicPeriod"/>
            </a:pPr>
            <a:r>
              <a:rPr lang="en-GB" dirty="0">
                <a:solidFill>
                  <a:schemeClr val="tx1"/>
                </a:solidFill>
                <a:latin typeface="+mn-lt"/>
              </a:rPr>
              <a:t>Supports vagina</a:t>
            </a:r>
          </a:p>
          <a:p>
            <a:pPr marL="228600" indent="-228600">
              <a:buAutoNum type="arabicPeriod"/>
            </a:pPr>
            <a:r>
              <a:rPr lang="en-GB" dirty="0">
                <a:solidFill>
                  <a:schemeClr val="tx1"/>
                </a:solidFill>
                <a:latin typeface="+mn-lt"/>
              </a:rPr>
              <a:t>Stabilizes perineal body</a:t>
            </a:r>
          </a:p>
        </p:txBody>
      </p:sp>
      <p:cxnSp>
        <p:nvCxnSpPr>
          <p:cNvPr id="51" name="Straight Arrow Connector 50">
            <a:extLst>
              <a:ext uri="{FF2B5EF4-FFF2-40B4-BE49-F238E27FC236}">
                <a16:creationId xmlns:a16="http://schemas.microsoft.com/office/drawing/2014/main" xmlns="" id="{F672C38C-61F8-4E88-A9AF-696257775425}"/>
              </a:ext>
            </a:extLst>
          </p:cNvPr>
          <p:cNvCxnSpPr>
            <a:cxnSpLocks/>
          </p:cNvCxnSpPr>
          <p:nvPr/>
        </p:nvCxnSpPr>
        <p:spPr>
          <a:xfrm>
            <a:off x="3718501" y="5091503"/>
            <a:ext cx="1296000" cy="0"/>
          </a:xfrm>
          <a:prstGeom prst="straightConnector1">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241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1120E5C9-F300-4503-B083-4698C4D37289}"/>
              </a:ext>
            </a:extLst>
          </p:cNvPr>
          <p:cNvSpPr>
            <a:spLocks noGrp="1"/>
          </p:cNvSpPr>
          <p:nvPr>
            <p:ph type="body" sz="half" idx="2"/>
          </p:nvPr>
        </p:nvSpPr>
        <p:spPr>
          <a:xfrm>
            <a:off x="5649392" y="4701027"/>
            <a:ext cx="4629150" cy="1434843"/>
          </a:xfrm>
          <a:ln w="28575">
            <a:solidFill>
              <a:srgbClr val="FF66CC"/>
            </a:solidFill>
          </a:ln>
        </p:spPr>
        <p:txBody>
          <a:bodyPr>
            <a:normAutofit/>
          </a:bodyPr>
          <a:lstStyle/>
          <a:p>
            <a:pPr algn="ctr">
              <a:defRPr/>
            </a:pPr>
            <a:r>
              <a:rPr lang="en-US" b="1" dirty="0"/>
              <a:t>4. </a:t>
            </a:r>
            <a:r>
              <a:rPr lang="en-US" b="1" dirty="0" err="1"/>
              <a:t>Ischiococcygeus</a:t>
            </a:r>
            <a:r>
              <a:rPr lang="en-US" b="1" dirty="0"/>
              <a:t>* </a:t>
            </a:r>
            <a:r>
              <a:rPr lang="en-US" i="1" dirty="0">
                <a:solidFill>
                  <a:schemeClr val="bg1">
                    <a:lumMod val="50000"/>
                  </a:schemeClr>
                </a:solidFill>
              </a:rPr>
              <a:t>(only on the </a:t>
            </a:r>
            <a:r>
              <a:rPr lang="en-US" i="1" dirty="0">
                <a:solidFill>
                  <a:srgbClr val="FF6699"/>
                </a:solidFill>
              </a:rPr>
              <a:t>girls</a:t>
            </a:r>
            <a:r>
              <a:rPr lang="en-US" i="1" dirty="0">
                <a:solidFill>
                  <a:schemeClr val="bg1">
                    <a:lumMod val="50000"/>
                  </a:schemeClr>
                </a:solidFill>
              </a:rPr>
              <a:t>’ slides)</a:t>
            </a:r>
            <a:endParaRPr lang="en-US" sz="500" dirty="0">
              <a:solidFill>
                <a:schemeClr val="accent2">
                  <a:lumMod val="50000"/>
                </a:schemeClr>
              </a:solidFill>
            </a:endParaRPr>
          </a:p>
          <a:p>
            <a:pPr marL="285750" indent="-285750">
              <a:buFont typeface="Courier New" panose="02070309020205020404" pitchFamily="49" charset="0"/>
              <a:buChar char="o"/>
              <a:defRPr/>
            </a:pPr>
            <a:r>
              <a:rPr lang="en-US" u="sng" dirty="0">
                <a:solidFill>
                  <a:schemeClr val="bg1">
                    <a:lumMod val="50000"/>
                  </a:schemeClr>
                </a:solidFill>
              </a:rPr>
              <a:t>Origin:</a:t>
            </a:r>
            <a:r>
              <a:rPr lang="en-US" dirty="0"/>
              <a:t> Arises from the ischial spine</a:t>
            </a:r>
            <a:endParaRPr lang="en-US" dirty="0">
              <a:solidFill>
                <a:schemeClr val="bg1">
                  <a:lumMod val="50000"/>
                </a:schemeClr>
              </a:solidFill>
            </a:endParaRPr>
          </a:p>
          <a:p>
            <a:pPr marL="285750" indent="-285750">
              <a:buFont typeface="Courier New" panose="02070309020205020404" pitchFamily="49" charset="0"/>
              <a:buChar char="o"/>
              <a:defRPr/>
            </a:pPr>
            <a:r>
              <a:rPr lang="en-US" u="sng" dirty="0">
                <a:solidFill>
                  <a:schemeClr val="bg1">
                    <a:lumMod val="50000"/>
                  </a:schemeClr>
                </a:solidFill>
              </a:rPr>
              <a:t>Insertion:</a:t>
            </a:r>
            <a:r>
              <a:rPr lang="en-US" dirty="0">
                <a:solidFill>
                  <a:schemeClr val="bg1">
                    <a:lumMod val="50000"/>
                  </a:schemeClr>
                </a:solidFill>
              </a:rPr>
              <a:t> </a:t>
            </a:r>
            <a:r>
              <a:rPr lang="en-US" dirty="0"/>
              <a:t>inserted into the anococcygeal body &amp; coccyx.</a:t>
            </a:r>
          </a:p>
        </p:txBody>
      </p:sp>
      <p:sp>
        <p:nvSpPr>
          <p:cNvPr id="21" name="TextBox 20">
            <a:extLst>
              <a:ext uri="{FF2B5EF4-FFF2-40B4-BE49-F238E27FC236}">
                <a16:creationId xmlns:a16="http://schemas.microsoft.com/office/drawing/2014/main" xmlns="" id="{A7ACE9AD-28E9-6941-B538-FC55C99B7BE8}"/>
              </a:ext>
            </a:extLst>
          </p:cNvPr>
          <p:cNvSpPr txBox="1"/>
          <p:nvPr/>
        </p:nvSpPr>
        <p:spPr>
          <a:xfrm>
            <a:off x="903909" y="4701027"/>
            <a:ext cx="4629150" cy="1440000"/>
          </a:xfrm>
          <a:prstGeom prst="rect">
            <a:avLst/>
          </a:prstGeom>
          <a:noFill/>
          <a:ln w="28575">
            <a:solidFill>
              <a:srgbClr val="FED163"/>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a:solidFill>
                  <a:schemeClr val="tx1"/>
                </a:solidFill>
              </a:rPr>
              <a:t>3. </a:t>
            </a:r>
            <a:r>
              <a:rPr lang="en-US" sz="1600" b="1" dirty="0" err="1">
                <a:solidFill>
                  <a:schemeClr val="tx1"/>
                </a:solidFill>
              </a:rPr>
              <a:t>Iliococcygeus</a:t>
            </a:r>
            <a:endParaRPr lang="en-US" sz="1600" b="1" dirty="0">
              <a:solidFill>
                <a:schemeClr val="tx1"/>
              </a:solidFill>
            </a:endParaRPr>
          </a:p>
          <a:p>
            <a:pPr algn="l"/>
            <a:endParaRPr lang="en-US" sz="1600" dirty="0"/>
          </a:p>
          <a:p>
            <a:pPr marL="285750" indent="-285750" algn="l">
              <a:buFont typeface="Courier New" panose="02070309020205020404" pitchFamily="49" charset="0"/>
              <a:buChar char="o"/>
            </a:pPr>
            <a:r>
              <a:rPr lang="en-US" sz="1600" u="sng" dirty="0">
                <a:solidFill>
                  <a:schemeClr val="bg1">
                    <a:lumMod val="50000"/>
                  </a:schemeClr>
                </a:solidFill>
              </a:rPr>
              <a:t>Origin:</a:t>
            </a:r>
            <a:r>
              <a:rPr lang="en-US" sz="1600" dirty="0"/>
              <a:t> Inserted into </a:t>
            </a:r>
            <a:r>
              <a:rPr lang="en-US" sz="1600" dirty="0">
                <a:solidFill>
                  <a:schemeClr val="tx1"/>
                </a:solidFill>
              </a:rPr>
              <a:t>the anococcygeal body and the coccyx</a:t>
            </a:r>
          </a:p>
        </p:txBody>
      </p:sp>
      <p:sp>
        <p:nvSpPr>
          <p:cNvPr id="18" name="Rectangle 2">
            <a:extLst>
              <a:ext uri="{FF2B5EF4-FFF2-40B4-BE49-F238E27FC236}">
                <a16:creationId xmlns:a16="http://schemas.microsoft.com/office/drawing/2014/main" xmlns="" id="{1CD845E1-5F51-4C62-BBC3-8D45DFFFCF2E}"/>
              </a:ext>
            </a:extLst>
          </p:cNvPr>
          <p:cNvSpPr txBox="1">
            <a:spLocks noChangeArrowheads="1"/>
          </p:cNvSpPr>
          <p:nvPr/>
        </p:nvSpPr>
        <p:spPr bwMode="auto">
          <a:xfrm rot="10800000" flipV="1">
            <a:off x="903909" y="680245"/>
            <a:ext cx="5169406" cy="946673"/>
          </a:xfrm>
          <a:prstGeom prst="rect">
            <a:avLst/>
          </a:prstGeom>
          <a:noFill/>
          <a:ln>
            <a:noFill/>
            <a:miter lim="800000"/>
            <a:headEnd/>
            <a:tailEnd/>
          </a:ln>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dirty="0" err="1"/>
              <a:t>Levatores</a:t>
            </a:r>
            <a:r>
              <a:rPr lang="en-US" sz="3200" dirty="0"/>
              <a:t> Ani Muscles</a:t>
            </a:r>
          </a:p>
          <a:p>
            <a:pPr>
              <a:defRPr/>
            </a:pPr>
            <a:r>
              <a:rPr lang="en-US" sz="3200" b="1" dirty="0"/>
              <a:t>Intermediate Fibers</a:t>
            </a:r>
          </a:p>
        </p:txBody>
      </p:sp>
      <p:sp>
        <p:nvSpPr>
          <p:cNvPr id="20" name="Rectangle 2">
            <a:extLst>
              <a:ext uri="{FF2B5EF4-FFF2-40B4-BE49-F238E27FC236}">
                <a16:creationId xmlns:a16="http://schemas.microsoft.com/office/drawing/2014/main" xmlns="" id="{89F766CF-3F39-4E27-B017-A81837FC1B8F}"/>
              </a:ext>
            </a:extLst>
          </p:cNvPr>
          <p:cNvSpPr txBox="1">
            <a:spLocks noChangeArrowheads="1"/>
          </p:cNvSpPr>
          <p:nvPr/>
        </p:nvSpPr>
        <p:spPr bwMode="auto">
          <a:xfrm rot="10800000" flipV="1">
            <a:off x="903909" y="4110052"/>
            <a:ext cx="5169406" cy="547339"/>
          </a:xfrm>
          <a:prstGeom prst="rect">
            <a:avLst/>
          </a:prstGeom>
          <a:noFill/>
          <a:ln>
            <a:noFill/>
            <a:miter lim="800000"/>
            <a:headEnd/>
            <a:tailEnd/>
          </a:ln>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3200" b="1" dirty="0"/>
              <a:t>Posterior</a:t>
            </a:r>
            <a:r>
              <a:rPr lang="en-US" sz="3200" b="1" dirty="0"/>
              <a:t> Fibers</a:t>
            </a:r>
          </a:p>
        </p:txBody>
      </p:sp>
      <p:grpSp>
        <p:nvGrpSpPr>
          <p:cNvPr id="8" name="Group 7">
            <a:extLst>
              <a:ext uri="{FF2B5EF4-FFF2-40B4-BE49-F238E27FC236}">
                <a16:creationId xmlns:a16="http://schemas.microsoft.com/office/drawing/2014/main" xmlns="" id="{D48BA471-D570-405C-ABD6-62AAD77B884A}"/>
              </a:ext>
            </a:extLst>
          </p:cNvPr>
          <p:cNvGrpSpPr/>
          <p:nvPr/>
        </p:nvGrpSpPr>
        <p:grpSpPr>
          <a:xfrm>
            <a:off x="9059054" y="634957"/>
            <a:ext cx="2768529" cy="3645637"/>
            <a:chOff x="6760440" y="229155"/>
            <a:chExt cx="4421908" cy="3185968"/>
          </a:xfrm>
        </p:grpSpPr>
        <p:pic>
          <p:nvPicPr>
            <p:cNvPr id="22" name="Picture 6" descr="File0468">
              <a:extLst>
                <a:ext uri="{FF2B5EF4-FFF2-40B4-BE49-F238E27FC236}">
                  <a16:creationId xmlns:a16="http://schemas.microsoft.com/office/drawing/2014/main" xmlns="" id="{A8A0CD00-27F1-1040-926C-2CEBB0EF8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17" t="1509" r="6071" b="1509"/>
            <a:stretch>
              <a:fillRect/>
            </a:stretch>
          </p:blipFill>
          <p:spPr bwMode="auto">
            <a:xfrm>
              <a:off x="6760440" y="229155"/>
              <a:ext cx="4421908" cy="318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11">
              <a:extLst>
                <a:ext uri="{FF2B5EF4-FFF2-40B4-BE49-F238E27FC236}">
                  <a16:creationId xmlns:a16="http://schemas.microsoft.com/office/drawing/2014/main" xmlns="" id="{49F38ED8-B0FE-B44A-92F9-2A7C7284A32D}"/>
                </a:ext>
              </a:extLst>
            </p:cNvPr>
            <p:cNvSpPr>
              <a:spLocks/>
            </p:cNvSpPr>
            <p:nvPr/>
          </p:nvSpPr>
          <p:spPr bwMode="auto">
            <a:xfrm>
              <a:off x="7884787" y="981619"/>
              <a:ext cx="1831290" cy="1828800"/>
            </a:xfrm>
            <a:custGeom>
              <a:avLst/>
              <a:gdLst>
                <a:gd name="T0" fmla="*/ 2147483647 w 2036"/>
                <a:gd name="T1" fmla="*/ 2147483647 h 1902"/>
                <a:gd name="T2" fmla="*/ 2147483647 w 2036"/>
                <a:gd name="T3" fmla="*/ 2147483647 h 1902"/>
                <a:gd name="T4" fmla="*/ 2147483647 w 2036"/>
                <a:gd name="T5" fmla="*/ 2147483647 h 1902"/>
                <a:gd name="T6" fmla="*/ 2147483647 w 2036"/>
                <a:gd name="T7" fmla="*/ 2147483647 h 1902"/>
                <a:gd name="T8" fmla="*/ 2147483647 w 2036"/>
                <a:gd name="T9" fmla="*/ 2147483647 h 1902"/>
                <a:gd name="T10" fmla="*/ 2147483647 w 2036"/>
                <a:gd name="T11" fmla="*/ 2147483647 h 1902"/>
                <a:gd name="T12" fmla="*/ 2147483647 w 2036"/>
                <a:gd name="T13" fmla="*/ 2147483647 h 1902"/>
                <a:gd name="T14" fmla="*/ 2147483647 w 2036"/>
                <a:gd name="T15" fmla="*/ 2147483647 h 1902"/>
                <a:gd name="T16" fmla="*/ 2147483647 w 2036"/>
                <a:gd name="T17" fmla="*/ 2147483647 h 1902"/>
                <a:gd name="T18" fmla="*/ 2147483647 w 2036"/>
                <a:gd name="T19" fmla="*/ 2147483647 h 1902"/>
                <a:gd name="T20" fmla="*/ 2147483647 w 2036"/>
                <a:gd name="T21" fmla="*/ 2147483647 h 1902"/>
                <a:gd name="T22" fmla="*/ 2147483647 w 2036"/>
                <a:gd name="T23" fmla="*/ 2147483647 h 1902"/>
                <a:gd name="T24" fmla="*/ 2147483647 w 2036"/>
                <a:gd name="T25" fmla="*/ 2147483647 h 1902"/>
                <a:gd name="T26" fmla="*/ 2147483647 w 2036"/>
                <a:gd name="T27" fmla="*/ 2147483647 h 1902"/>
                <a:gd name="T28" fmla="*/ 2147483647 w 2036"/>
                <a:gd name="T29" fmla="*/ 2147483647 h 1902"/>
                <a:gd name="T30" fmla="*/ 2147483647 w 2036"/>
                <a:gd name="T31" fmla="*/ 2147483647 h 1902"/>
                <a:gd name="T32" fmla="*/ 2147483647 w 2036"/>
                <a:gd name="T33" fmla="*/ 2147483647 h 1902"/>
                <a:gd name="T34" fmla="*/ 2147483647 w 2036"/>
                <a:gd name="T35" fmla="*/ 2147483647 h 1902"/>
                <a:gd name="T36" fmla="*/ 2147483647 w 2036"/>
                <a:gd name="T37" fmla="*/ 2147483647 h 1902"/>
                <a:gd name="T38" fmla="*/ 2147483647 w 2036"/>
                <a:gd name="T39" fmla="*/ 2147483647 h 1902"/>
                <a:gd name="T40" fmla="*/ 2147483647 w 2036"/>
                <a:gd name="T41" fmla="*/ 2147483647 h 1902"/>
                <a:gd name="T42" fmla="*/ 2147483647 w 2036"/>
                <a:gd name="T43" fmla="*/ 2147483647 h 1902"/>
                <a:gd name="T44" fmla="*/ 2147483647 w 2036"/>
                <a:gd name="T45" fmla="*/ 2147483647 h 1902"/>
                <a:gd name="T46" fmla="*/ 2147483647 w 2036"/>
                <a:gd name="T47" fmla="*/ 2147483647 h 1902"/>
                <a:gd name="T48" fmla="*/ 2147483647 w 2036"/>
                <a:gd name="T49" fmla="*/ 2147483647 h 1902"/>
                <a:gd name="T50" fmla="*/ 2147483647 w 2036"/>
                <a:gd name="T51" fmla="*/ 2147483647 h 1902"/>
                <a:gd name="T52" fmla="*/ 2147483647 w 2036"/>
                <a:gd name="T53" fmla="*/ 2147483647 h 1902"/>
                <a:gd name="T54" fmla="*/ 2147483647 w 2036"/>
                <a:gd name="T55" fmla="*/ 2147483647 h 1902"/>
                <a:gd name="T56" fmla="*/ 2147483647 w 2036"/>
                <a:gd name="T57" fmla="*/ 2147483647 h 1902"/>
                <a:gd name="T58" fmla="*/ 2147483647 w 2036"/>
                <a:gd name="T59" fmla="*/ 2147483647 h 1902"/>
                <a:gd name="T60" fmla="*/ 2147483647 w 2036"/>
                <a:gd name="T61" fmla="*/ 2147483647 h 1902"/>
                <a:gd name="T62" fmla="*/ 2147483647 w 2036"/>
                <a:gd name="T63" fmla="*/ 2147483647 h 1902"/>
                <a:gd name="T64" fmla="*/ 2147483647 w 2036"/>
                <a:gd name="T65" fmla="*/ 2147483647 h 1902"/>
                <a:gd name="T66" fmla="*/ 2147483647 w 2036"/>
                <a:gd name="T67" fmla="*/ 2147483647 h 1902"/>
                <a:gd name="T68" fmla="*/ 2147483647 w 2036"/>
                <a:gd name="T69" fmla="*/ 2147483647 h 1902"/>
                <a:gd name="T70" fmla="*/ 2147483647 w 2036"/>
                <a:gd name="T71" fmla="*/ 2147483647 h 1902"/>
                <a:gd name="T72" fmla="*/ 2147483647 w 2036"/>
                <a:gd name="T73" fmla="*/ 2147483647 h 19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36"/>
                <a:gd name="T112" fmla="*/ 0 h 1902"/>
                <a:gd name="T113" fmla="*/ 2036 w 2036"/>
                <a:gd name="T114" fmla="*/ 1902 h 19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36" h="1902">
                  <a:moveTo>
                    <a:pt x="426" y="0"/>
                  </a:moveTo>
                  <a:cubicBezTo>
                    <a:pt x="404" y="23"/>
                    <a:pt x="382" y="49"/>
                    <a:pt x="362" y="73"/>
                  </a:cubicBezTo>
                  <a:cubicBezTo>
                    <a:pt x="341" y="98"/>
                    <a:pt x="339" y="124"/>
                    <a:pt x="317" y="147"/>
                  </a:cubicBezTo>
                  <a:cubicBezTo>
                    <a:pt x="291" y="226"/>
                    <a:pt x="328" y="128"/>
                    <a:pt x="289" y="192"/>
                  </a:cubicBezTo>
                  <a:cubicBezTo>
                    <a:pt x="284" y="200"/>
                    <a:pt x="285" y="211"/>
                    <a:pt x="280" y="220"/>
                  </a:cubicBezTo>
                  <a:cubicBezTo>
                    <a:pt x="262" y="253"/>
                    <a:pt x="237" y="297"/>
                    <a:pt x="216" y="329"/>
                  </a:cubicBezTo>
                  <a:cubicBezTo>
                    <a:pt x="205" y="364"/>
                    <a:pt x="187" y="405"/>
                    <a:pt x="161" y="430"/>
                  </a:cubicBezTo>
                  <a:cubicBezTo>
                    <a:pt x="140" y="495"/>
                    <a:pt x="154" y="469"/>
                    <a:pt x="125" y="512"/>
                  </a:cubicBezTo>
                  <a:cubicBezTo>
                    <a:pt x="122" y="521"/>
                    <a:pt x="121" y="532"/>
                    <a:pt x="116" y="540"/>
                  </a:cubicBezTo>
                  <a:cubicBezTo>
                    <a:pt x="111" y="547"/>
                    <a:pt x="101" y="550"/>
                    <a:pt x="97" y="558"/>
                  </a:cubicBezTo>
                  <a:cubicBezTo>
                    <a:pt x="84" y="584"/>
                    <a:pt x="79" y="613"/>
                    <a:pt x="70" y="640"/>
                  </a:cubicBezTo>
                  <a:cubicBezTo>
                    <a:pt x="62" y="664"/>
                    <a:pt x="60" y="671"/>
                    <a:pt x="52" y="695"/>
                  </a:cubicBezTo>
                  <a:cubicBezTo>
                    <a:pt x="49" y="704"/>
                    <a:pt x="42" y="723"/>
                    <a:pt x="42" y="723"/>
                  </a:cubicBezTo>
                  <a:cubicBezTo>
                    <a:pt x="28" y="808"/>
                    <a:pt x="15" y="979"/>
                    <a:pt x="15" y="979"/>
                  </a:cubicBezTo>
                  <a:cubicBezTo>
                    <a:pt x="18" y="1040"/>
                    <a:pt x="24" y="1100"/>
                    <a:pt x="24" y="1161"/>
                  </a:cubicBezTo>
                  <a:cubicBezTo>
                    <a:pt x="24" y="1234"/>
                    <a:pt x="0" y="1145"/>
                    <a:pt x="24" y="1216"/>
                  </a:cubicBezTo>
                  <a:cubicBezTo>
                    <a:pt x="25" y="1223"/>
                    <a:pt x="29" y="1296"/>
                    <a:pt x="42" y="1317"/>
                  </a:cubicBezTo>
                  <a:cubicBezTo>
                    <a:pt x="60" y="1346"/>
                    <a:pt x="138" y="1379"/>
                    <a:pt x="170" y="1390"/>
                  </a:cubicBezTo>
                  <a:cubicBezTo>
                    <a:pt x="192" y="1411"/>
                    <a:pt x="213" y="1414"/>
                    <a:pt x="234" y="1436"/>
                  </a:cubicBezTo>
                  <a:cubicBezTo>
                    <a:pt x="261" y="1509"/>
                    <a:pt x="221" y="1417"/>
                    <a:pt x="271" y="1481"/>
                  </a:cubicBezTo>
                  <a:cubicBezTo>
                    <a:pt x="319" y="1543"/>
                    <a:pt x="231" y="1478"/>
                    <a:pt x="308" y="1527"/>
                  </a:cubicBezTo>
                  <a:cubicBezTo>
                    <a:pt x="325" y="1581"/>
                    <a:pt x="303" y="1532"/>
                    <a:pt x="344" y="1573"/>
                  </a:cubicBezTo>
                  <a:cubicBezTo>
                    <a:pt x="382" y="1611"/>
                    <a:pt x="407" y="1654"/>
                    <a:pt x="463" y="1673"/>
                  </a:cubicBezTo>
                  <a:cubicBezTo>
                    <a:pt x="494" y="1706"/>
                    <a:pt x="473" y="1689"/>
                    <a:pt x="536" y="1710"/>
                  </a:cubicBezTo>
                  <a:cubicBezTo>
                    <a:pt x="547" y="1713"/>
                    <a:pt x="554" y="1723"/>
                    <a:pt x="564" y="1728"/>
                  </a:cubicBezTo>
                  <a:cubicBezTo>
                    <a:pt x="642" y="1766"/>
                    <a:pt x="539" y="1707"/>
                    <a:pt x="618" y="1747"/>
                  </a:cubicBezTo>
                  <a:cubicBezTo>
                    <a:pt x="628" y="1752"/>
                    <a:pt x="636" y="1761"/>
                    <a:pt x="646" y="1765"/>
                  </a:cubicBezTo>
                  <a:cubicBezTo>
                    <a:pt x="664" y="1773"/>
                    <a:pt x="683" y="1777"/>
                    <a:pt x="701" y="1783"/>
                  </a:cubicBezTo>
                  <a:cubicBezTo>
                    <a:pt x="710" y="1786"/>
                    <a:pt x="728" y="1792"/>
                    <a:pt x="728" y="1792"/>
                  </a:cubicBezTo>
                  <a:cubicBezTo>
                    <a:pt x="753" y="1818"/>
                    <a:pt x="794" y="1836"/>
                    <a:pt x="829" y="1847"/>
                  </a:cubicBezTo>
                  <a:cubicBezTo>
                    <a:pt x="857" y="1891"/>
                    <a:pt x="836" y="1871"/>
                    <a:pt x="902" y="1893"/>
                  </a:cubicBezTo>
                  <a:cubicBezTo>
                    <a:pt x="911" y="1896"/>
                    <a:pt x="929" y="1902"/>
                    <a:pt x="929" y="1902"/>
                  </a:cubicBezTo>
                  <a:cubicBezTo>
                    <a:pt x="966" y="1890"/>
                    <a:pt x="972" y="1874"/>
                    <a:pt x="984" y="1838"/>
                  </a:cubicBezTo>
                  <a:cubicBezTo>
                    <a:pt x="990" y="1783"/>
                    <a:pt x="983" y="1746"/>
                    <a:pt x="1021" y="1710"/>
                  </a:cubicBezTo>
                  <a:cubicBezTo>
                    <a:pt x="1057" y="1722"/>
                    <a:pt x="1063" y="1739"/>
                    <a:pt x="1076" y="1774"/>
                  </a:cubicBezTo>
                  <a:cubicBezTo>
                    <a:pt x="1061" y="1816"/>
                    <a:pt x="1075" y="1845"/>
                    <a:pt x="1103" y="1875"/>
                  </a:cubicBezTo>
                  <a:cubicBezTo>
                    <a:pt x="1121" y="1868"/>
                    <a:pt x="1141" y="1865"/>
                    <a:pt x="1158" y="1856"/>
                  </a:cubicBezTo>
                  <a:cubicBezTo>
                    <a:pt x="1188" y="1841"/>
                    <a:pt x="1199" y="1822"/>
                    <a:pt x="1231" y="1811"/>
                  </a:cubicBezTo>
                  <a:cubicBezTo>
                    <a:pt x="1330" y="1707"/>
                    <a:pt x="1499" y="1707"/>
                    <a:pt x="1624" y="1646"/>
                  </a:cubicBezTo>
                  <a:cubicBezTo>
                    <a:pt x="1647" y="1635"/>
                    <a:pt x="1700" y="1593"/>
                    <a:pt x="1716" y="1573"/>
                  </a:cubicBezTo>
                  <a:cubicBezTo>
                    <a:pt x="1723" y="1564"/>
                    <a:pt x="1726" y="1553"/>
                    <a:pt x="1734" y="1545"/>
                  </a:cubicBezTo>
                  <a:cubicBezTo>
                    <a:pt x="1763" y="1515"/>
                    <a:pt x="1840" y="1458"/>
                    <a:pt x="1880" y="1445"/>
                  </a:cubicBezTo>
                  <a:cubicBezTo>
                    <a:pt x="1919" y="1406"/>
                    <a:pt x="1953" y="1357"/>
                    <a:pt x="1999" y="1326"/>
                  </a:cubicBezTo>
                  <a:cubicBezTo>
                    <a:pt x="2012" y="1286"/>
                    <a:pt x="2025" y="1247"/>
                    <a:pt x="2036" y="1207"/>
                  </a:cubicBezTo>
                  <a:cubicBezTo>
                    <a:pt x="2019" y="1018"/>
                    <a:pt x="2025" y="827"/>
                    <a:pt x="1990" y="640"/>
                  </a:cubicBezTo>
                  <a:cubicBezTo>
                    <a:pt x="1979" y="578"/>
                    <a:pt x="1971" y="496"/>
                    <a:pt x="1926" y="448"/>
                  </a:cubicBezTo>
                  <a:cubicBezTo>
                    <a:pt x="1905" y="385"/>
                    <a:pt x="1922" y="406"/>
                    <a:pt x="1889" y="375"/>
                  </a:cubicBezTo>
                  <a:cubicBezTo>
                    <a:pt x="1874" y="329"/>
                    <a:pt x="1860" y="283"/>
                    <a:pt x="1844" y="238"/>
                  </a:cubicBezTo>
                  <a:cubicBezTo>
                    <a:pt x="1838" y="220"/>
                    <a:pt x="1836" y="199"/>
                    <a:pt x="1825" y="183"/>
                  </a:cubicBezTo>
                  <a:cubicBezTo>
                    <a:pt x="1812" y="166"/>
                    <a:pt x="1795" y="152"/>
                    <a:pt x="1780" y="137"/>
                  </a:cubicBezTo>
                  <a:cubicBezTo>
                    <a:pt x="1765" y="122"/>
                    <a:pt x="1749" y="107"/>
                    <a:pt x="1734" y="92"/>
                  </a:cubicBezTo>
                  <a:cubicBezTo>
                    <a:pt x="1728" y="86"/>
                    <a:pt x="1722" y="79"/>
                    <a:pt x="1716" y="73"/>
                  </a:cubicBezTo>
                  <a:cubicBezTo>
                    <a:pt x="1703" y="59"/>
                    <a:pt x="1679" y="61"/>
                    <a:pt x="1661" y="55"/>
                  </a:cubicBezTo>
                  <a:cubicBezTo>
                    <a:pt x="1652" y="52"/>
                    <a:pt x="1633" y="46"/>
                    <a:pt x="1633" y="46"/>
                  </a:cubicBezTo>
                  <a:cubicBezTo>
                    <a:pt x="1553" y="62"/>
                    <a:pt x="1588" y="40"/>
                    <a:pt x="1578" y="165"/>
                  </a:cubicBezTo>
                  <a:cubicBezTo>
                    <a:pt x="1574" y="211"/>
                    <a:pt x="1573" y="256"/>
                    <a:pt x="1569" y="302"/>
                  </a:cubicBezTo>
                  <a:cubicBezTo>
                    <a:pt x="1560" y="389"/>
                    <a:pt x="1523" y="484"/>
                    <a:pt x="1496" y="567"/>
                  </a:cubicBezTo>
                  <a:cubicBezTo>
                    <a:pt x="1479" y="619"/>
                    <a:pt x="1472" y="668"/>
                    <a:pt x="1441" y="713"/>
                  </a:cubicBezTo>
                  <a:cubicBezTo>
                    <a:pt x="1408" y="813"/>
                    <a:pt x="1383" y="915"/>
                    <a:pt x="1350" y="1015"/>
                  </a:cubicBezTo>
                  <a:cubicBezTo>
                    <a:pt x="1335" y="1061"/>
                    <a:pt x="1331" y="1131"/>
                    <a:pt x="1304" y="1171"/>
                  </a:cubicBezTo>
                  <a:cubicBezTo>
                    <a:pt x="1298" y="1180"/>
                    <a:pt x="1290" y="1188"/>
                    <a:pt x="1286" y="1198"/>
                  </a:cubicBezTo>
                  <a:cubicBezTo>
                    <a:pt x="1245" y="1291"/>
                    <a:pt x="1290" y="1221"/>
                    <a:pt x="1249" y="1280"/>
                  </a:cubicBezTo>
                  <a:cubicBezTo>
                    <a:pt x="1234" y="1324"/>
                    <a:pt x="1219" y="1376"/>
                    <a:pt x="1185" y="1408"/>
                  </a:cubicBezTo>
                  <a:cubicBezTo>
                    <a:pt x="1167" y="1465"/>
                    <a:pt x="1098" y="1562"/>
                    <a:pt x="1039" y="1582"/>
                  </a:cubicBezTo>
                  <a:cubicBezTo>
                    <a:pt x="1012" y="1564"/>
                    <a:pt x="987" y="1556"/>
                    <a:pt x="957" y="1545"/>
                  </a:cubicBezTo>
                  <a:cubicBezTo>
                    <a:pt x="922" y="1512"/>
                    <a:pt x="900" y="1469"/>
                    <a:pt x="865" y="1436"/>
                  </a:cubicBezTo>
                  <a:cubicBezTo>
                    <a:pt x="850" y="1388"/>
                    <a:pt x="795" y="1374"/>
                    <a:pt x="774" y="1326"/>
                  </a:cubicBezTo>
                  <a:cubicBezTo>
                    <a:pt x="753" y="1279"/>
                    <a:pt x="748" y="1232"/>
                    <a:pt x="719" y="1189"/>
                  </a:cubicBezTo>
                  <a:cubicBezTo>
                    <a:pt x="683" y="1078"/>
                    <a:pt x="674" y="962"/>
                    <a:pt x="637" y="851"/>
                  </a:cubicBezTo>
                  <a:cubicBezTo>
                    <a:pt x="625" y="814"/>
                    <a:pt x="612" y="778"/>
                    <a:pt x="600" y="741"/>
                  </a:cubicBezTo>
                  <a:cubicBezTo>
                    <a:pt x="594" y="723"/>
                    <a:pt x="582" y="686"/>
                    <a:pt x="582" y="686"/>
                  </a:cubicBezTo>
                  <a:cubicBezTo>
                    <a:pt x="564" y="538"/>
                    <a:pt x="542" y="379"/>
                    <a:pt x="490" y="238"/>
                  </a:cubicBezTo>
                  <a:cubicBezTo>
                    <a:pt x="487" y="189"/>
                    <a:pt x="487" y="140"/>
                    <a:pt x="481" y="92"/>
                  </a:cubicBezTo>
                  <a:cubicBezTo>
                    <a:pt x="478" y="73"/>
                    <a:pt x="479" y="48"/>
                    <a:pt x="463" y="37"/>
                  </a:cubicBezTo>
                  <a:cubicBezTo>
                    <a:pt x="430" y="15"/>
                    <a:pt x="441" y="29"/>
                    <a:pt x="426" y="0"/>
                  </a:cubicBezTo>
                  <a:close/>
                </a:path>
              </a:pathLst>
            </a:custGeom>
            <a:pattFill prst="dkUpDiag">
              <a:fgClr>
                <a:schemeClr val="folHlink"/>
              </a:fgClr>
              <a:bgClr>
                <a:schemeClr val="bg1"/>
              </a:bgClr>
            </a:pattFill>
            <a:ln w="9525">
              <a:solidFill>
                <a:schemeClr val="tx1"/>
              </a:solidFill>
              <a:round/>
              <a:headEnd/>
              <a:tailEnd/>
            </a:ln>
          </p:spPr>
          <p:txBody>
            <a:bodyPr/>
            <a:lstStyle/>
            <a:p>
              <a:endParaRPr lang="en-US" dirty="0"/>
            </a:p>
          </p:txBody>
        </p:sp>
        <p:sp>
          <p:nvSpPr>
            <p:cNvPr id="26" name="Oval 13">
              <a:extLst>
                <a:ext uri="{FF2B5EF4-FFF2-40B4-BE49-F238E27FC236}">
                  <a16:creationId xmlns:a16="http://schemas.microsoft.com/office/drawing/2014/main" xmlns="" id="{D8211068-58C9-9E4D-95FD-0A7D2846763B}"/>
                </a:ext>
              </a:extLst>
            </p:cNvPr>
            <p:cNvSpPr>
              <a:spLocks noChangeArrowheads="1"/>
            </p:cNvSpPr>
            <p:nvPr/>
          </p:nvSpPr>
          <p:spPr bwMode="auto">
            <a:xfrm>
              <a:off x="8781180" y="2375165"/>
              <a:ext cx="58021" cy="250588"/>
            </a:xfrm>
            <a:prstGeom prst="ellipse">
              <a:avLst/>
            </a:prstGeom>
            <a:solidFill>
              <a:schemeClr val="tx1">
                <a:alpha val="0"/>
              </a:schemeClr>
            </a:solidFill>
            <a:ln w="28575">
              <a:solidFill>
                <a:srgbClr val="FF0066"/>
              </a:solidFill>
              <a:prstDash val="sysDot"/>
              <a:round/>
              <a:headEnd/>
              <a:tailEnd/>
            </a:ln>
          </p:spPr>
          <p:txBody>
            <a:bodyPr wrap="none" anchor="ct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ar-SA" altLang="en-US" dirty="0"/>
            </a:p>
          </p:txBody>
        </p:sp>
        <p:sp>
          <p:nvSpPr>
            <p:cNvPr id="28" name="Freeform 15">
              <a:extLst>
                <a:ext uri="{FF2B5EF4-FFF2-40B4-BE49-F238E27FC236}">
                  <a16:creationId xmlns:a16="http://schemas.microsoft.com/office/drawing/2014/main" xmlns="" id="{9917305E-0229-CE43-8410-8B52D114F198}"/>
                </a:ext>
              </a:extLst>
            </p:cNvPr>
            <p:cNvSpPr>
              <a:spLocks/>
            </p:cNvSpPr>
            <p:nvPr/>
          </p:nvSpPr>
          <p:spPr bwMode="auto">
            <a:xfrm flipH="1">
              <a:off x="8657566" y="2625753"/>
              <a:ext cx="305235" cy="184666"/>
            </a:xfrm>
            <a:custGeom>
              <a:avLst/>
              <a:gdLst>
                <a:gd name="T0" fmla="*/ 2147483647 w 186"/>
                <a:gd name="T1" fmla="*/ 2147483647 h 228"/>
                <a:gd name="T2" fmla="*/ 2147483647 w 186"/>
                <a:gd name="T3" fmla="*/ 2147483647 h 228"/>
                <a:gd name="T4" fmla="*/ 2147483647 w 186"/>
                <a:gd name="T5" fmla="*/ 2147483647 h 228"/>
                <a:gd name="T6" fmla="*/ 2147483647 w 186"/>
                <a:gd name="T7" fmla="*/ 2147483647 h 228"/>
                <a:gd name="T8" fmla="*/ 2147483647 w 186"/>
                <a:gd name="T9" fmla="*/ 2147483647 h 228"/>
                <a:gd name="T10" fmla="*/ 2147483647 w 186"/>
                <a:gd name="T11" fmla="*/ 2147483647 h 228"/>
                <a:gd name="T12" fmla="*/ 2147483647 w 186"/>
                <a:gd name="T13" fmla="*/ 2147483647 h 228"/>
                <a:gd name="T14" fmla="*/ 0 60000 65536"/>
                <a:gd name="T15" fmla="*/ 0 60000 65536"/>
                <a:gd name="T16" fmla="*/ 0 60000 65536"/>
                <a:gd name="T17" fmla="*/ 0 60000 65536"/>
                <a:gd name="T18" fmla="*/ 0 60000 65536"/>
                <a:gd name="T19" fmla="*/ 0 60000 65536"/>
                <a:gd name="T20" fmla="*/ 0 60000 65536"/>
                <a:gd name="T21" fmla="*/ 0 w 186"/>
                <a:gd name="T22" fmla="*/ 0 h 228"/>
                <a:gd name="T23" fmla="*/ 186 w 186"/>
                <a:gd name="T24" fmla="*/ 228 h 2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6" h="228">
                  <a:moveTo>
                    <a:pt x="30" y="158"/>
                  </a:moveTo>
                  <a:cubicBezTo>
                    <a:pt x="28" y="165"/>
                    <a:pt x="15" y="228"/>
                    <a:pt x="3" y="158"/>
                  </a:cubicBezTo>
                  <a:cubicBezTo>
                    <a:pt x="0" y="139"/>
                    <a:pt x="19" y="123"/>
                    <a:pt x="30" y="112"/>
                  </a:cubicBezTo>
                  <a:cubicBezTo>
                    <a:pt x="47" y="65"/>
                    <a:pt x="36" y="97"/>
                    <a:pt x="58" y="30"/>
                  </a:cubicBezTo>
                  <a:cubicBezTo>
                    <a:pt x="61" y="21"/>
                    <a:pt x="67" y="3"/>
                    <a:pt x="67" y="3"/>
                  </a:cubicBezTo>
                  <a:cubicBezTo>
                    <a:pt x="126" y="13"/>
                    <a:pt x="133" y="0"/>
                    <a:pt x="158" y="67"/>
                  </a:cubicBezTo>
                  <a:cubicBezTo>
                    <a:pt x="163" y="80"/>
                    <a:pt x="186" y="198"/>
                    <a:pt x="186" y="140"/>
                  </a:cubicBezTo>
                </a:path>
              </a:pathLst>
            </a:custGeom>
            <a:noFill/>
            <a:ln w="28575" cap="flat" cmpd="sng">
              <a:solidFill>
                <a:srgbClr val="FF0066"/>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 name="Rounded Rectangle 13">
              <a:extLst>
                <a:ext uri="{FF2B5EF4-FFF2-40B4-BE49-F238E27FC236}">
                  <a16:creationId xmlns:a16="http://schemas.microsoft.com/office/drawing/2014/main" xmlns="" id="{97E461A3-4A4C-4536-9F82-2475B3D7B5A8}"/>
                </a:ext>
              </a:extLst>
            </p:cNvPr>
            <p:cNvSpPr/>
            <p:nvPr/>
          </p:nvSpPr>
          <p:spPr>
            <a:xfrm rot="10800000" flipH="1" flipV="1">
              <a:off x="7128685" y="2991717"/>
              <a:ext cx="756102" cy="187865"/>
            </a:xfrm>
            <a:prstGeom prst="roundRect">
              <a:avLst/>
            </a:prstGeom>
            <a:no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9" name="Rounded Rectangle 13">
              <a:extLst>
                <a:ext uri="{FF2B5EF4-FFF2-40B4-BE49-F238E27FC236}">
                  <a16:creationId xmlns:a16="http://schemas.microsoft.com/office/drawing/2014/main" xmlns="" id="{471A937F-D15F-4C73-A4B5-8FE5A47222EA}"/>
                </a:ext>
              </a:extLst>
            </p:cNvPr>
            <p:cNvSpPr/>
            <p:nvPr/>
          </p:nvSpPr>
          <p:spPr>
            <a:xfrm rot="10800000" flipH="1" flipV="1">
              <a:off x="9735580" y="2862990"/>
              <a:ext cx="589520" cy="128728"/>
            </a:xfrm>
            <a:prstGeom prst="roundRect">
              <a:avLst/>
            </a:prstGeom>
            <a:noFill/>
            <a:ln w="28575">
              <a:solidFill>
                <a:srgbClr val="FED16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cxnSp>
        <p:nvCxnSpPr>
          <p:cNvPr id="32" name="Straight Arrow Connector 31">
            <a:extLst>
              <a:ext uri="{FF2B5EF4-FFF2-40B4-BE49-F238E27FC236}">
                <a16:creationId xmlns:a16="http://schemas.microsoft.com/office/drawing/2014/main" xmlns="" id="{DBF5565E-E5DF-4092-9439-C7505DDCA3B8}"/>
              </a:ext>
            </a:extLst>
          </p:cNvPr>
          <p:cNvCxnSpPr>
            <a:cxnSpLocks/>
          </p:cNvCxnSpPr>
          <p:nvPr/>
        </p:nvCxnSpPr>
        <p:spPr>
          <a:xfrm>
            <a:off x="3303217" y="5446018"/>
            <a:ext cx="1548000" cy="0"/>
          </a:xfrm>
          <a:prstGeom prst="straightConnector1">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99C91F40-3C4A-4259-9A29-3EBA35940F1E}"/>
              </a:ext>
            </a:extLst>
          </p:cNvPr>
          <p:cNvCxnSpPr>
            <a:cxnSpLocks/>
          </p:cNvCxnSpPr>
          <p:nvPr/>
        </p:nvCxnSpPr>
        <p:spPr>
          <a:xfrm>
            <a:off x="8292195" y="5619276"/>
            <a:ext cx="1548000" cy="0"/>
          </a:xfrm>
          <a:prstGeom prst="straightConnector1">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0162A1C3-A726-414E-8146-945F00A53A3A}"/>
              </a:ext>
            </a:extLst>
          </p:cNvPr>
          <p:cNvCxnSpPr>
            <a:cxnSpLocks/>
          </p:cNvCxnSpPr>
          <p:nvPr/>
        </p:nvCxnSpPr>
        <p:spPr>
          <a:xfrm>
            <a:off x="7930713" y="5291563"/>
            <a:ext cx="1008000" cy="0"/>
          </a:xfrm>
          <a:prstGeom prst="straightConnector1">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4B815254-B1B7-4EB3-A09D-BD7B5252B873}"/>
              </a:ext>
            </a:extLst>
          </p:cNvPr>
          <p:cNvGrpSpPr/>
          <p:nvPr/>
        </p:nvGrpSpPr>
        <p:grpSpPr>
          <a:xfrm>
            <a:off x="6167919" y="2931438"/>
            <a:ext cx="2610522" cy="1426633"/>
            <a:chOff x="6342991" y="3845881"/>
            <a:chExt cx="4629150" cy="2801552"/>
          </a:xfrm>
        </p:grpSpPr>
        <p:pic>
          <p:nvPicPr>
            <p:cNvPr id="23" name="Picture 4" descr="F71683-108-f002">
              <a:extLst>
                <a:ext uri="{FF2B5EF4-FFF2-40B4-BE49-F238E27FC236}">
                  <a16:creationId xmlns:a16="http://schemas.microsoft.com/office/drawing/2014/main" xmlns="" id="{7F16FD86-B1CC-4712-9A42-236DB652127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6342991" y="3845881"/>
              <a:ext cx="4629150" cy="2801552"/>
            </a:xfrm>
            <a:prstGeom prst="rect">
              <a:avLst/>
            </a:prstGeom>
            <a:noFill/>
          </p:spPr>
        </p:pic>
        <p:sp>
          <p:nvSpPr>
            <p:cNvPr id="31" name="Rounded Rectangle 13">
              <a:extLst>
                <a:ext uri="{FF2B5EF4-FFF2-40B4-BE49-F238E27FC236}">
                  <a16:creationId xmlns:a16="http://schemas.microsoft.com/office/drawing/2014/main" xmlns="" id="{D167B529-1F3D-457F-A0BE-D07E85FC1C57}"/>
                </a:ext>
              </a:extLst>
            </p:cNvPr>
            <p:cNvSpPr/>
            <p:nvPr/>
          </p:nvSpPr>
          <p:spPr>
            <a:xfrm rot="10800000" flipH="1" flipV="1">
              <a:off x="6548790" y="4462274"/>
              <a:ext cx="589520" cy="128728"/>
            </a:xfrm>
            <a:prstGeom prst="roundRect">
              <a:avLst/>
            </a:prstGeom>
            <a:no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6" name="Rounded Rectangle 13">
              <a:extLst>
                <a:ext uri="{FF2B5EF4-FFF2-40B4-BE49-F238E27FC236}">
                  <a16:creationId xmlns:a16="http://schemas.microsoft.com/office/drawing/2014/main" xmlns="" id="{0C868607-0913-4AC6-BF35-B30D50AD0EB6}"/>
                </a:ext>
              </a:extLst>
            </p:cNvPr>
            <p:cNvSpPr/>
            <p:nvPr/>
          </p:nvSpPr>
          <p:spPr>
            <a:xfrm rot="10800000" flipH="1" flipV="1">
              <a:off x="6634507" y="4701130"/>
              <a:ext cx="523467" cy="128729"/>
            </a:xfrm>
            <a:prstGeom prst="roundRect">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7" name="Rounded Rectangle 13">
              <a:extLst>
                <a:ext uri="{FF2B5EF4-FFF2-40B4-BE49-F238E27FC236}">
                  <a16:creationId xmlns:a16="http://schemas.microsoft.com/office/drawing/2014/main" xmlns="" id="{FF93F12D-865D-46C4-9EC4-6909A3DBFB8C}"/>
                </a:ext>
              </a:extLst>
            </p:cNvPr>
            <p:cNvSpPr/>
            <p:nvPr/>
          </p:nvSpPr>
          <p:spPr>
            <a:xfrm rot="10800000" flipH="1" flipV="1">
              <a:off x="6725265" y="5125137"/>
              <a:ext cx="413045" cy="128730"/>
            </a:xfrm>
            <a:prstGeom prst="roundRect">
              <a:avLst/>
            </a:prstGeom>
            <a:noFill/>
            <a:ln w="28575">
              <a:solidFill>
                <a:srgbClr val="FED16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cxnSp>
        <p:nvCxnSpPr>
          <p:cNvPr id="38" name="Straight Arrow Connector 37">
            <a:extLst>
              <a:ext uri="{FF2B5EF4-FFF2-40B4-BE49-F238E27FC236}">
                <a16:creationId xmlns:a16="http://schemas.microsoft.com/office/drawing/2014/main" xmlns="" id="{F350AB76-177A-4113-BFF1-8742FBE1082D}"/>
              </a:ext>
            </a:extLst>
          </p:cNvPr>
          <p:cNvCxnSpPr>
            <a:cxnSpLocks/>
          </p:cNvCxnSpPr>
          <p:nvPr/>
        </p:nvCxnSpPr>
        <p:spPr>
          <a:xfrm>
            <a:off x="1592404" y="5695902"/>
            <a:ext cx="576000" cy="0"/>
          </a:xfrm>
          <a:prstGeom prst="straightConnector1">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71EC8F57-3564-454D-B9E7-28E6ACD213F7}"/>
              </a:ext>
            </a:extLst>
          </p:cNvPr>
          <p:cNvGrpSpPr/>
          <p:nvPr/>
        </p:nvGrpSpPr>
        <p:grpSpPr>
          <a:xfrm>
            <a:off x="10394875" y="4776201"/>
            <a:ext cx="1669306" cy="1117137"/>
            <a:chOff x="9763803" y="1068362"/>
            <a:chExt cx="2266976" cy="2194521"/>
          </a:xfrm>
        </p:grpSpPr>
        <p:pic>
          <p:nvPicPr>
            <p:cNvPr id="40" name="Picture 4" descr="F71683-111-f014a">
              <a:extLst>
                <a:ext uri="{FF2B5EF4-FFF2-40B4-BE49-F238E27FC236}">
                  <a16:creationId xmlns:a16="http://schemas.microsoft.com/office/drawing/2014/main" xmlns="" id="{953DDD1D-FB1C-4C9B-8A3C-9362D6C82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763803" y="1068362"/>
              <a:ext cx="2266976" cy="2194521"/>
            </a:xfrm>
            <a:prstGeom prst="rect">
              <a:avLst/>
            </a:prstGeom>
            <a:noFill/>
            <a:ln>
              <a:noFill/>
              <a:miter lim="800000"/>
              <a:headEnd/>
              <a:tailEnd/>
            </a:ln>
          </p:spPr>
        </p:pic>
        <p:sp>
          <p:nvSpPr>
            <p:cNvPr id="41" name="Rounded Rectangle 13">
              <a:extLst>
                <a:ext uri="{FF2B5EF4-FFF2-40B4-BE49-F238E27FC236}">
                  <a16:creationId xmlns:a16="http://schemas.microsoft.com/office/drawing/2014/main" xmlns="" id="{466AF115-20A9-4364-907C-3C41D7222B3A}"/>
                </a:ext>
              </a:extLst>
            </p:cNvPr>
            <p:cNvSpPr/>
            <p:nvPr/>
          </p:nvSpPr>
          <p:spPr>
            <a:xfrm rot="10800000" flipH="1" flipV="1">
              <a:off x="10742500" y="2366432"/>
              <a:ext cx="298033" cy="335971"/>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2" name="Rounded Rectangle 13">
              <a:extLst>
                <a:ext uri="{FF2B5EF4-FFF2-40B4-BE49-F238E27FC236}">
                  <a16:creationId xmlns:a16="http://schemas.microsoft.com/office/drawing/2014/main" xmlns="" id="{838FF5F8-0834-475C-AE89-79F3BB515CBF}"/>
                </a:ext>
              </a:extLst>
            </p:cNvPr>
            <p:cNvSpPr/>
            <p:nvPr/>
          </p:nvSpPr>
          <p:spPr>
            <a:xfrm rot="10800000" flipH="1" flipV="1">
              <a:off x="10443632" y="2328332"/>
              <a:ext cx="155547" cy="246991"/>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3" name="Rounded Rectangle 13">
              <a:extLst>
                <a:ext uri="{FF2B5EF4-FFF2-40B4-BE49-F238E27FC236}">
                  <a16:creationId xmlns:a16="http://schemas.microsoft.com/office/drawing/2014/main" xmlns="" id="{4EF12885-7A42-442D-A759-E6A1E6899DF4}"/>
                </a:ext>
              </a:extLst>
            </p:cNvPr>
            <p:cNvSpPr/>
            <p:nvPr/>
          </p:nvSpPr>
          <p:spPr>
            <a:xfrm rot="10800000" flipH="1" flipV="1">
              <a:off x="11159431" y="2362583"/>
              <a:ext cx="155547" cy="246991"/>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grpSp>
        <p:nvGrpSpPr>
          <p:cNvPr id="30" name="Group 29">
            <a:extLst>
              <a:ext uri="{FF2B5EF4-FFF2-40B4-BE49-F238E27FC236}">
                <a16:creationId xmlns:a16="http://schemas.microsoft.com/office/drawing/2014/main" xmlns="" id="{7FD3A2A5-3D24-4612-AA70-1E7A1CAD040D}"/>
              </a:ext>
            </a:extLst>
          </p:cNvPr>
          <p:cNvGrpSpPr/>
          <p:nvPr/>
        </p:nvGrpSpPr>
        <p:grpSpPr>
          <a:xfrm>
            <a:off x="5649392" y="409513"/>
            <a:ext cx="2785321" cy="2403065"/>
            <a:chOff x="5480825" y="4847790"/>
            <a:chExt cx="3061917" cy="1879476"/>
          </a:xfrm>
        </p:grpSpPr>
        <p:pic>
          <p:nvPicPr>
            <p:cNvPr id="39" name="Picture 4" descr="File0473">
              <a:extLst>
                <a:ext uri="{FF2B5EF4-FFF2-40B4-BE49-F238E27FC236}">
                  <a16:creationId xmlns:a16="http://schemas.microsoft.com/office/drawing/2014/main" xmlns="" id="{702F8F1A-08C0-43B3-8A6C-9733DC93E2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335" b="11377"/>
            <a:stretch/>
          </p:blipFill>
          <p:spPr>
            <a:xfrm>
              <a:off x="5480825" y="4847790"/>
              <a:ext cx="3061917" cy="1879476"/>
            </a:xfrm>
            <a:prstGeom prst="rect">
              <a:avLst/>
            </a:prstGeom>
            <a:noFill/>
            <a:ln w="28575">
              <a:noFill/>
            </a:ln>
          </p:spPr>
        </p:pic>
        <p:sp>
          <p:nvSpPr>
            <p:cNvPr id="44" name="Rounded Rectangle 13">
              <a:extLst>
                <a:ext uri="{FF2B5EF4-FFF2-40B4-BE49-F238E27FC236}">
                  <a16:creationId xmlns:a16="http://schemas.microsoft.com/office/drawing/2014/main" xmlns="" id="{EBC92383-B84A-4314-BCFD-419D17CF4123}"/>
                </a:ext>
              </a:extLst>
            </p:cNvPr>
            <p:cNvSpPr/>
            <p:nvPr/>
          </p:nvSpPr>
          <p:spPr>
            <a:xfrm rot="10800000" flipH="1" flipV="1">
              <a:off x="7786640" y="6335717"/>
              <a:ext cx="587339" cy="130152"/>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45" name="Rectangle 3">
            <a:extLst>
              <a:ext uri="{FF2B5EF4-FFF2-40B4-BE49-F238E27FC236}">
                <a16:creationId xmlns:a16="http://schemas.microsoft.com/office/drawing/2014/main" xmlns="" id="{6E63AD55-064E-45CE-B664-7B440B0ED1C2}"/>
              </a:ext>
            </a:extLst>
          </p:cNvPr>
          <p:cNvSpPr txBox="1">
            <a:spLocks noChangeArrowheads="1"/>
          </p:cNvSpPr>
          <p:nvPr/>
        </p:nvSpPr>
        <p:spPr>
          <a:xfrm>
            <a:off x="977462" y="1672453"/>
            <a:ext cx="4555598" cy="2303022"/>
          </a:xfrm>
          <a:prstGeom prst="rect">
            <a:avLst/>
          </a:prstGeom>
          <a:noFill/>
          <a:ln w="28575">
            <a:solidFill>
              <a:schemeClr val="accent6"/>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buNone/>
              <a:defRPr/>
            </a:pPr>
            <a:r>
              <a:rPr lang="en-US" sz="1600" b="1" dirty="0"/>
              <a:t>2. </a:t>
            </a:r>
            <a:r>
              <a:rPr lang="en-US" sz="1600" b="1" dirty="0" err="1"/>
              <a:t>Puborectalis</a:t>
            </a:r>
            <a:r>
              <a:rPr lang="en-US" sz="1600" b="1" dirty="0"/>
              <a:t> </a:t>
            </a:r>
            <a:r>
              <a:rPr lang="en-US" sz="1200" b="1" dirty="0"/>
              <a:t> </a:t>
            </a:r>
            <a:r>
              <a:rPr lang="en-US" sz="1200" b="1" dirty="0">
                <a:solidFill>
                  <a:srgbClr val="92D050"/>
                </a:solidFill>
              </a:rPr>
              <a:t>(</a:t>
            </a:r>
            <a:r>
              <a:rPr lang="ar-SA" sz="1200" b="1" dirty="0">
                <a:solidFill>
                  <a:srgbClr val="92D050"/>
                </a:solidFill>
              </a:rPr>
              <a:t>(شكلها زي اللجام </a:t>
            </a:r>
            <a:r>
              <a:rPr lang="ar-SA" sz="1200" b="1" dirty="0" err="1">
                <a:solidFill>
                  <a:srgbClr val="92D050"/>
                </a:solidFill>
              </a:rPr>
              <a:t>بتاع</a:t>
            </a:r>
            <a:r>
              <a:rPr lang="ar-SA" sz="1200" b="1" dirty="0">
                <a:solidFill>
                  <a:srgbClr val="92D050"/>
                </a:solidFill>
              </a:rPr>
              <a:t> الخيل</a:t>
            </a:r>
            <a:endParaRPr lang="en-US" sz="1200" b="1" dirty="0">
              <a:solidFill>
                <a:srgbClr val="92D050"/>
              </a:solidFill>
            </a:endParaRPr>
          </a:p>
          <a:p>
            <a:pPr>
              <a:lnSpc>
                <a:spcPct val="100000"/>
              </a:lnSpc>
              <a:spcBef>
                <a:spcPts val="600"/>
              </a:spcBef>
              <a:defRPr/>
            </a:pPr>
            <a:r>
              <a:rPr lang="en-US" sz="1600" dirty="0"/>
              <a:t> forms a sling around the recto-anal Junction.</a:t>
            </a:r>
          </a:p>
          <a:p>
            <a:pPr>
              <a:lnSpc>
                <a:spcPct val="100000"/>
              </a:lnSpc>
              <a:spcBef>
                <a:spcPts val="600"/>
              </a:spcBef>
              <a:defRPr/>
            </a:pPr>
            <a:r>
              <a:rPr lang="en-US" sz="1600" dirty="0">
                <a:solidFill>
                  <a:srgbClr val="C00000"/>
                </a:solidFill>
              </a:rPr>
              <a:t>It has a very important role in maintaining </a:t>
            </a:r>
            <a:r>
              <a:rPr lang="en-US" sz="1600" b="1" dirty="0">
                <a:solidFill>
                  <a:srgbClr val="C00000"/>
                </a:solidFill>
              </a:rPr>
              <a:t>fecal</a:t>
            </a:r>
            <a:r>
              <a:rPr lang="en-US" sz="1600" dirty="0">
                <a:solidFill>
                  <a:srgbClr val="C00000"/>
                </a:solidFill>
              </a:rPr>
              <a:t> </a:t>
            </a:r>
            <a:r>
              <a:rPr lang="en-US" sz="1600" b="1" dirty="0">
                <a:solidFill>
                  <a:srgbClr val="C00000"/>
                </a:solidFill>
              </a:rPr>
              <a:t>continence</a:t>
            </a:r>
            <a:r>
              <a:rPr lang="en-US" sz="1600" dirty="0"/>
              <a:t>.</a:t>
            </a:r>
          </a:p>
          <a:p>
            <a:pPr>
              <a:lnSpc>
                <a:spcPct val="100000"/>
              </a:lnSpc>
              <a:spcBef>
                <a:spcPts val="600"/>
              </a:spcBef>
              <a:defRPr/>
            </a:pPr>
            <a:r>
              <a:rPr lang="en-US" sz="1600" dirty="0">
                <a:solidFill>
                  <a:srgbClr val="92D050"/>
                </a:solidFill>
              </a:rPr>
              <a:t>Its tone is important to maintain the angle between rectum &amp; anal canal. When it relaxes, the angle is gone and defecation can occur</a:t>
            </a:r>
          </a:p>
        </p:txBody>
      </p:sp>
      <p:sp>
        <p:nvSpPr>
          <p:cNvPr id="2" name="TextBox 1">
            <a:extLst>
              <a:ext uri="{FF2B5EF4-FFF2-40B4-BE49-F238E27FC236}">
                <a16:creationId xmlns:a16="http://schemas.microsoft.com/office/drawing/2014/main" xmlns="" id="{2E1E4B2B-AE58-4F38-A148-C01B3C7B4A60}"/>
              </a:ext>
            </a:extLst>
          </p:cNvPr>
          <p:cNvSpPr txBox="1"/>
          <p:nvPr/>
        </p:nvSpPr>
        <p:spPr>
          <a:xfrm>
            <a:off x="501609" y="6240640"/>
            <a:ext cx="11008142" cy="523220"/>
          </a:xfrm>
          <a:prstGeom prst="rect">
            <a:avLst/>
          </a:prstGeom>
          <a:noFill/>
        </p:spPr>
        <p:txBody>
          <a:bodyPr wrap="none" rtlCol="0">
            <a:spAutoFit/>
          </a:bodyPr>
          <a:lstStyle/>
          <a:p>
            <a:pPr algn="r" rtl="1"/>
            <a:r>
              <a:rPr lang="en-GB" dirty="0">
                <a:solidFill>
                  <a:schemeClr val="bg1">
                    <a:lumMod val="50000"/>
                  </a:schemeClr>
                </a:solidFill>
                <a:latin typeface="+mn-lt"/>
              </a:rPr>
              <a:t>* </a:t>
            </a:r>
            <a:r>
              <a:rPr lang="en-GB" dirty="0" err="1">
                <a:solidFill>
                  <a:schemeClr val="bg1">
                    <a:lumMod val="50000"/>
                  </a:schemeClr>
                </a:solidFill>
                <a:latin typeface="+mn-lt"/>
              </a:rPr>
              <a:t>الدكاتره</a:t>
            </a:r>
            <a:r>
              <a:rPr lang="en-GB" dirty="0">
                <a:solidFill>
                  <a:schemeClr val="bg1">
                    <a:lumMod val="50000"/>
                  </a:schemeClr>
                </a:solidFill>
                <a:latin typeface="+mn-lt"/>
              </a:rPr>
              <a:t> </a:t>
            </a:r>
            <a:r>
              <a:rPr lang="en-GB" dirty="0" err="1">
                <a:solidFill>
                  <a:schemeClr val="bg1">
                    <a:lumMod val="50000"/>
                  </a:schemeClr>
                </a:solidFill>
                <a:latin typeface="+mn-lt"/>
              </a:rPr>
              <a:t>اختلفوا</a:t>
            </a:r>
            <a:r>
              <a:rPr lang="en-GB" dirty="0">
                <a:solidFill>
                  <a:schemeClr val="bg1">
                    <a:lumMod val="50000"/>
                  </a:schemeClr>
                </a:solidFill>
                <a:latin typeface="+mn-lt"/>
              </a:rPr>
              <a:t> </a:t>
            </a:r>
            <a:r>
              <a:rPr lang="en-GB" dirty="0" err="1">
                <a:solidFill>
                  <a:schemeClr val="bg1">
                    <a:lumMod val="50000"/>
                  </a:schemeClr>
                </a:solidFill>
                <a:latin typeface="+mn-lt"/>
              </a:rPr>
              <a:t>في</a:t>
            </a:r>
            <a:r>
              <a:rPr lang="en-GB" dirty="0">
                <a:solidFill>
                  <a:schemeClr val="bg1">
                    <a:lumMod val="50000"/>
                  </a:schemeClr>
                </a:solidFill>
                <a:latin typeface="+mn-lt"/>
              </a:rPr>
              <a:t> ه</a:t>
            </a:r>
            <a:r>
              <a:rPr lang="ar-AE" dirty="0">
                <a:solidFill>
                  <a:schemeClr val="bg1">
                    <a:lumMod val="50000"/>
                  </a:schemeClr>
                </a:solidFill>
                <a:latin typeface="+mn-lt"/>
              </a:rPr>
              <a:t>ذ</a:t>
            </a:r>
            <a:r>
              <a:rPr lang="en-GB" dirty="0">
                <a:solidFill>
                  <a:schemeClr val="bg1">
                    <a:lumMod val="50000"/>
                  </a:schemeClr>
                </a:solidFill>
                <a:latin typeface="+mn-lt"/>
              </a:rPr>
              <a:t>ه </a:t>
            </a:r>
            <a:r>
              <a:rPr lang="ar-AE" dirty="0">
                <a:solidFill>
                  <a:schemeClr val="bg1">
                    <a:lumMod val="50000"/>
                  </a:schemeClr>
                </a:solidFill>
                <a:latin typeface="+mn-lt"/>
              </a:rPr>
              <a:t>ا</a:t>
            </a:r>
            <a:r>
              <a:rPr lang="en-GB" dirty="0" err="1">
                <a:solidFill>
                  <a:schemeClr val="bg1">
                    <a:lumMod val="50000"/>
                  </a:schemeClr>
                </a:solidFill>
                <a:latin typeface="+mn-lt"/>
              </a:rPr>
              <a:t>لعضلة</a:t>
            </a:r>
            <a:r>
              <a:rPr lang="en-GB" dirty="0">
                <a:solidFill>
                  <a:schemeClr val="bg1">
                    <a:lumMod val="50000"/>
                  </a:schemeClr>
                </a:solidFill>
                <a:latin typeface="+mn-lt"/>
              </a:rPr>
              <a:t>  </a:t>
            </a:r>
            <a:r>
              <a:rPr lang="ar-AE" dirty="0">
                <a:solidFill>
                  <a:schemeClr val="bg1">
                    <a:lumMod val="50000"/>
                  </a:schemeClr>
                </a:solidFill>
                <a:latin typeface="+mn-lt"/>
              </a:rPr>
              <a:t>د</a:t>
            </a:r>
            <a:r>
              <a:rPr lang="en-GB" dirty="0">
                <a:solidFill>
                  <a:schemeClr val="bg1">
                    <a:lumMod val="50000"/>
                  </a:schemeClr>
                </a:solidFill>
                <a:latin typeface="+mn-lt"/>
              </a:rPr>
              <a:t>.</a:t>
            </a:r>
            <a:r>
              <a:rPr lang="ar-AE" dirty="0">
                <a:solidFill>
                  <a:schemeClr val="bg1">
                    <a:lumMod val="50000"/>
                  </a:schemeClr>
                </a:solidFill>
                <a:latin typeface="+mn-lt"/>
              </a:rPr>
              <a:t>ا</a:t>
            </a:r>
            <a:r>
              <a:rPr lang="en-GB" dirty="0">
                <a:solidFill>
                  <a:schemeClr val="bg1">
                    <a:lumMod val="50000"/>
                  </a:schemeClr>
                </a:solidFill>
                <a:latin typeface="+mn-lt"/>
              </a:rPr>
              <a:t>ب</a:t>
            </a:r>
            <a:r>
              <a:rPr lang="ar-AE" dirty="0">
                <a:solidFill>
                  <a:schemeClr val="bg1">
                    <a:lumMod val="50000"/>
                  </a:schemeClr>
                </a:solidFill>
                <a:latin typeface="+mn-lt"/>
              </a:rPr>
              <a:t>و</a:t>
            </a:r>
            <a:r>
              <a:rPr lang="en-GB" dirty="0">
                <a:solidFill>
                  <a:schemeClr val="bg1">
                    <a:lumMod val="50000"/>
                  </a:schemeClr>
                </a:solidFill>
                <a:latin typeface="+mn-lt"/>
              </a:rPr>
              <a:t>ا</a:t>
            </a:r>
            <a:r>
              <a:rPr lang="ar-AE" dirty="0">
                <a:solidFill>
                  <a:schemeClr val="bg1">
                    <a:lumMod val="50000"/>
                  </a:schemeClr>
                </a:solidFill>
                <a:latin typeface="+mn-lt"/>
              </a:rPr>
              <a:t>ل</a:t>
            </a:r>
            <a:r>
              <a:rPr lang="en-GB" dirty="0" err="1">
                <a:solidFill>
                  <a:schemeClr val="bg1">
                    <a:lumMod val="50000"/>
                  </a:schemeClr>
                </a:solidFill>
                <a:latin typeface="+mn-lt"/>
              </a:rPr>
              <a:t>مكارم</a:t>
            </a:r>
            <a:r>
              <a:rPr lang="en-GB" dirty="0">
                <a:solidFill>
                  <a:schemeClr val="bg1">
                    <a:lumMod val="50000"/>
                  </a:schemeClr>
                </a:solidFill>
                <a:latin typeface="+mn-lt"/>
              </a:rPr>
              <a:t> </a:t>
            </a:r>
            <a:r>
              <a:rPr lang="ar-AE" dirty="0">
                <a:solidFill>
                  <a:schemeClr val="bg1">
                    <a:lumMod val="50000"/>
                  </a:schemeClr>
                </a:solidFill>
                <a:latin typeface="+mn-lt"/>
              </a:rPr>
              <a:t>ق</a:t>
            </a:r>
            <a:r>
              <a:rPr lang="en-GB" dirty="0">
                <a:solidFill>
                  <a:schemeClr val="bg1">
                    <a:lumMod val="50000"/>
                  </a:schemeClr>
                </a:solidFill>
                <a:latin typeface="+mn-lt"/>
              </a:rPr>
              <a:t>ا</a:t>
            </a:r>
            <a:r>
              <a:rPr lang="ar-AE" dirty="0">
                <a:solidFill>
                  <a:schemeClr val="bg1">
                    <a:lumMod val="50000"/>
                  </a:schemeClr>
                </a:solidFill>
                <a:latin typeface="+mn-lt"/>
              </a:rPr>
              <a:t>ل</a:t>
            </a:r>
            <a:r>
              <a:rPr lang="en-GB" dirty="0">
                <a:solidFill>
                  <a:schemeClr val="bg1">
                    <a:lumMod val="50000"/>
                  </a:schemeClr>
                </a:solidFill>
                <a:latin typeface="+mn-lt"/>
              </a:rPr>
              <a:t> </a:t>
            </a:r>
            <a:r>
              <a:rPr lang="ar-AE" dirty="0">
                <a:solidFill>
                  <a:schemeClr val="bg1">
                    <a:lumMod val="50000"/>
                  </a:schemeClr>
                </a:solidFill>
                <a:latin typeface="+mn-lt"/>
              </a:rPr>
              <a:t>ا</a:t>
            </a:r>
            <a:r>
              <a:rPr lang="en-GB" dirty="0">
                <a:solidFill>
                  <a:schemeClr val="bg1">
                    <a:lumMod val="50000"/>
                  </a:schemeClr>
                </a:solidFill>
                <a:latin typeface="+mn-lt"/>
              </a:rPr>
              <a:t>ن</a:t>
            </a:r>
            <a:r>
              <a:rPr lang="ar-AE" dirty="0">
                <a:solidFill>
                  <a:schemeClr val="bg1">
                    <a:lumMod val="50000"/>
                  </a:schemeClr>
                </a:solidFill>
                <a:latin typeface="+mn-lt"/>
              </a:rPr>
              <a:t>ه</a:t>
            </a:r>
            <a:r>
              <a:rPr lang="en-GB" dirty="0">
                <a:solidFill>
                  <a:schemeClr val="bg1">
                    <a:lumMod val="50000"/>
                  </a:schemeClr>
                </a:solidFill>
                <a:latin typeface="+mn-lt"/>
              </a:rPr>
              <a:t>ا </a:t>
            </a:r>
            <a:r>
              <a:rPr lang="ar-AE" dirty="0">
                <a:solidFill>
                  <a:schemeClr val="bg1">
                    <a:lumMod val="50000"/>
                  </a:schemeClr>
                </a:solidFill>
                <a:latin typeface="+mn-lt"/>
              </a:rPr>
              <a:t>ف</a:t>
            </a:r>
            <a:r>
              <a:rPr lang="en-GB" dirty="0">
                <a:solidFill>
                  <a:schemeClr val="bg1">
                    <a:lumMod val="50000"/>
                  </a:schemeClr>
                </a:solidFill>
                <a:latin typeface="+mn-lt"/>
              </a:rPr>
              <a:t>ي </a:t>
            </a:r>
            <a:r>
              <a:rPr lang="ar-AE" dirty="0">
                <a:solidFill>
                  <a:schemeClr val="bg1">
                    <a:lumMod val="50000"/>
                  </a:schemeClr>
                </a:solidFill>
                <a:latin typeface="+mn-lt"/>
              </a:rPr>
              <a:t>ا</a:t>
            </a:r>
            <a:r>
              <a:rPr lang="en-GB" dirty="0">
                <a:solidFill>
                  <a:schemeClr val="bg1">
                    <a:lumMod val="50000"/>
                  </a:schemeClr>
                </a:solidFill>
                <a:latin typeface="+mn-lt"/>
              </a:rPr>
              <a:t>س</a:t>
            </a:r>
            <a:r>
              <a:rPr lang="ar-AE" dirty="0">
                <a:solidFill>
                  <a:schemeClr val="bg1">
                    <a:lumMod val="50000"/>
                  </a:schemeClr>
                </a:solidFill>
                <a:latin typeface="+mn-lt"/>
              </a:rPr>
              <a:t>م</a:t>
            </a:r>
            <a:r>
              <a:rPr lang="en-GB" dirty="0">
                <a:solidFill>
                  <a:schemeClr val="bg1">
                    <a:lumMod val="50000"/>
                  </a:schemeClr>
                </a:solidFill>
                <a:latin typeface="+mn-lt"/>
              </a:rPr>
              <a:t> </a:t>
            </a:r>
            <a:r>
              <a:rPr lang="ar-AE" dirty="0">
                <a:solidFill>
                  <a:schemeClr val="bg1">
                    <a:lumMod val="50000"/>
                  </a:schemeClr>
                </a:solidFill>
                <a:latin typeface="+mn-lt"/>
              </a:rPr>
              <a:t>ث</a:t>
            </a:r>
            <a:r>
              <a:rPr lang="en-GB" dirty="0">
                <a:solidFill>
                  <a:schemeClr val="bg1">
                    <a:lumMod val="50000"/>
                  </a:schemeClr>
                </a:solidFill>
                <a:latin typeface="+mn-lt"/>
              </a:rPr>
              <a:t>ا</a:t>
            </a:r>
            <a:r>
              <a:rPr lang="ar-AE" dirty="0">
                <a:solidFill>
                  <a:schemeClr val="bg1">
                    <a:lumMod val="50000"/>
                  </a:schemeClr>
                </a:solidFill>
                <a:latin typeface="+mn-lt"/>
              </a:rPr>
              <a:t>ن</a:t>
            </a:r>
            <a:r>
              <a:rPr lang="en-GB" dirty="0">
                <a:solidFill>
                  <a:schemeClr val="bg1">
                    <a:lumMod val="50000"/>
                  </a:schemeClr>
                </a:solidFill>
                <a:latin typeface="+mn-lt"/>
              </a:rPr>
              <a:t>ي </a:t>
            </a:r>
            <a:r>
              <a:rPr lang="ar-AE" dirty="0">
                <a:solidFill>
                  <a:schemeClr val="bg1">
                    <a:lumMod val="50000"/>
                  </a:schemeClr>
                </a:solidFill>
                <a:latin typeface="+mn-lt"/>
              </a:rPr>
              <a:t>ل</a:t>
            </a:r>
            <a:r>
              <a:rPr lang="en-GB" dirty="0">
                <a:solidFill>
                  <a:schemeClr val="bg1">
                    <a:lumMod val="50000"/>
                  </a:schemeClr>
                </a:solidFill>
                <a:latin typeface="+mn-lt"/>
              </a:rPr>
              <a:t>ـ                           </a:t>
            </a:r>
            <a:r>
              <a:rPr lang="en-GB" dirty="0" err="1">
                <a:solidFill>
                  <a:schemeClr val="bg1">
                    <a:lumMod val="50000"/>
                  </a:schemeClr>
                </a:solidFill>
                <a:latin typeface="+mn-lt"/>
              </a:rPr>
              <a:t>موجوده</a:t>
            </a:r>
            <a:r>
              <a:rPr lang="en-GB" dirty="0">
                <a:solidFill>
                  <a:schemeClr val="bg1">
                    <a:lumMod val="50000"/>
                  </a:schemeClr>
                </a:solidFill>
                <a:latin typeface="+mn-lt"/>
              </a:rPr>
              <a:t> </a:t>
            </a:r>
            <a:r>
              <a:rPr lang="ar-AE" dirty="0">
                <a:solidFill>
                  <a:schemeClr val="bg1">
                    <a:lumMod val="50000"/>
                  </a:schemeClr>
                </a:solidFill>
                <a:latin typeface="+mn-lt"/>
              </a:rPr>
              <a:t>ف</a:t>
            </a:r>
            <a:r>
              <a:rPr lang="en-GB" dirty="0">
                <a:solidFill>
                  <a:schemeClr val="bg1">
                    <a:lumMod val="50000"/>
                  </a:schemeClr>
                </a:solidFill>
                <a:latin typeface="+mn-lt"/>
              </a:rPr>
              <a:t>ي </a:t>
            </a:r>
            <a:r>
              <a:rPr lang="ar-AE" dirty="0">
                <a:solidFill>
                  <a:schemeClr val="bg1">
                    <a:lumMod val="50000"/>
                  </a:schemeClr>
                </a:solidFill>
                <a:latin typeface="+mn-lt"/>
              </a:rPr>
              <a:t>ب</a:t>
            </a:r>
            <a:r>
              <a:rPr lang="en-GB" dirty="0" err="1">
                <a:solidFill>
                  <a:schemeClr val="bg1">
                    <a:lumMod val="50000"/>
                  </a:schemeClr>
                </a:solidFill>
                <a:latin typeface="+mn-lt"/>
              </a:rPr>
              <a:t>عض</a:t>
            </a:r>
            <a:r>
              <a:rPr lang="en-GB" dirty="0">
                <a:solidFill>
                  <a:schemeClr val="bg1">
                    <a:lumMod val="50000"/>
                  </a:schemeClr>
                </a:solidFill>
                <a:latin typeface="+mn-lt"/>
              </a:rPr>
              <a:t> </a:t>
            </a:r>
            <a:r>
              <a:rPr lang="en-GB" dirty="0" err="1">
                <a:solidFill>
                  <a:schemeClr val="bg1">
                    <a:lumMod val="50000"/>
                  </a:schemeClr>
                </a:solidFill>
                <a:latin typeface="+mn-lt"/>
              </a:rPr>
              <a:t>الكتب</a:t>
            </a:r>
            <a:r>
              <a:rPr lang="en-GB" dirty="0">
                <a:solidFill>
                  <a:schemeClr val="bg1">
                    <a:lumMod val="50000"/>
                  </a:schemeClr>
                </a:solidFill>
                <a:latin typeface="+mn-lt"/>
              </a:rPr>
              <a:t>. </a:t>
            </a:r>
            <a:r>
              <a:rPr lang="en-GB" dirty="0" err="1">
                <a:solidFill>
                  <a:schemeClr val="bg1">
                    <a:lumMod val="50000"/>
                  </a:schemeClr>
                </a:solidFill>
                <a:latin typeface="+mn-lt"/>
              </a:rPr>
              <a:t>ود.جميلة</a:t>
            </a:r>
            <a:r>
              <a:rPr lang="en-GB" dirty="0">
                <a:solidFill>
                  <a:schemeClr val="bg1">
                    <a:lumMod val="50000"/>
                  </a:schemeClr>
                </a:solidFill>
                <a:latin typeface="+mn-lt"/>
              </a:rPr>
              <a:t> </a:t>
            </a:r>
            <a:r>
              <a:rPr lang="en-GB" dirty="0" err="1">
                <a:solidFill>
                  <a:schemeClr val="bg1">
                    <a:lumMod val="50000"/>
                  </a:schemeClr>
                </a:solidFill>
                <a:latin typeface="+mn-lt"/>
              </a:rPr>
              <a:t>تقول</a:t>
            </a:r>
            <a:r>
              <a:rPr lang="en-GB" dirty="0">
                <a:solidFill>
                  <a:schemeClr val="bg1">
                    <a:lumMod val="50000"/>
                  </a:schemeClr>
                </a:solidFill>
                <a:latin typeface="+mn-lt"/>
              </a:rPr>
              <a:t> </a:t>
            </a:r>
            <a:r>
              <a:rPr lang="en-GB" dirty="0" err="1">
                <a:solidFill>
                  <a:schemeClr val="bg1">
                    <a:lumMod val="50000"/>
                  </a:schemeClr>
                </a:solidFill>
                <a:latin typeface="+mn-lt"/>
              </a:rPr>
              <a:t>في</a:t>
            </a:r>
            <a:r>
              <a:rPr lang="en-GB" dirty="0">
                <a:solidFill>
                  <a:schemeClr val="bg1">
                    <a:lumMod val="50000"/>
                  </a:schemeClr>
                </a:solidFill>
                <a:latin typeface="+mn-lt"/>
              </a:rPr>
              <a:t> </a:t>
            </a:r>
            <a:r>
              <a:rPr lang="en-GB" dirty="0" err="1">
                <a:solidFill>
                  <a:schemeClr val="bg1">
                    <a:lumMod val="50000"/>
                  </a:schemeClr>
                </a:solidFill>
                <a:latin typeface="+mn-lt"/>
              </a:rPr>
              <a:t>اختلا</a:t>
            </a:r>
            <a:r>
              <a:rPr lang="ar-AE" dirty="0">
                <a:solidFill>
                  <a:schemeClr val="bg1">
                    <a:lumMod val="50000"/>
                  </a:schemeClr>
                </a:solidFill>
                <a:latin typeface="+mn-lt"/>
              </a:rPr>
              <a:t>ف</a:t>
            </a:r>
            <a:r>
              <a:rPr lang="en-GB" dirty="0">
                <a:solidFill>
                  <a:schemeClr val="bg1">
                    <a:lumMod val="50000"/>
                  </a:schemeClr>
                </a:solidFill>
                <a:latin typeface="+mn-lt"/>
              </a:rPr>
              <a:t> </a:t>
            </a:r>
            <a:r>
              <a:rPr lang="ar-AE" dirty="0">
                <a:solidFill>
                  <a:schemeClr val="bg1">
                    <a:lumMod val="50000"/>
                  </a:schemeClr>
                </a:solidFill>
                <a:latin typeface="+mn-lt"/>
              </a:rPr>
              <a:t>ف</a:t>
            </a:r>
            <a:r>
              <a:rPr lang="en-GB" dirty="0">
                <a:solidFill>
                  <a:schemeClr val="bg1">
                    <a:lumMod val="50000"/>
                  </a:schemeClr>
                </a:solidFill>
                <a:latin typeface="+mn-lt"/>
              </a:rPr>
              <a:t>ي </a:t>
            </a:r>
            <a:r>
              <a:rPr lang="ar-AE" dirty="0">
                <a:solidFill>
                  <a:schemeClr val="bg1">
                    <a:lumMod val="50000"/>
                  </a:schemeClr>
                </a:solidFill>
                <a:latin typeface="+mn-lt"/>
              </a:rPr>
              <a:t>ا</a:t>
            </a:r>
            <a:r>
              <a:rPr lang="en-GB" dirty="0">
                <a:solidFill>
                  <a:schemeClr val="bg1">
                    <a:lumMod val="50000"/>
                  </a:schemeClr>
                </a:solidFill>
                <a:latin typeface="+mn-lt"/>
              </a:rPr>
              <a:t>ل</a:t>
            </a:r>
            <a:r>
              <a:rPr lang="ar-AE" dirty="0">
                <a:solidFill>
                  <a:schemeClr val="bg1">
                    <a:lumMod val="50000"/>
                  </a:schemeClr>
                </a:solidFill>
                <a:latin typeface="+mn-lt"/>
              </a:rPr>
              <a:t>ا</a:t>
            </a:r>
            <a:r>
              <a:rPr lang="en-GB" dirty="0" err="1">
                <a:solidFill>
                  <a:schemeClr val="bg1">
                    <a:lumMod val="50000"/>
                  </a:schemeClr>
                </a:solidFill>
                <a:latin typeface="+mn-lt"/>
              </a:rPr>
              <a:t>راء</a:t>
            </a:r>
            <a:r>
              <a:rPr lang="en-GB" dirty="0">
                <a:solidFill>
                  <a:schemeClr val="bg1">
                    <a:lumMod val="50000"/>
                  </a:schemeClr>
                </a:solidFill>
                <a:latin typeface="+mn-lt"/>
              </a:rPr>
              <a:t> </a:t>
            </a:r>
            <a:r>
              <a:rPr lang="en-GB" dirty="0" err="1">
                <a:solidFill>
                  <a:schemeClr val="bg1">
                    <a:lumMod val="50000"/>
                  </a:schemeClr>
                </a:solidFill>
                <a:latin typeface="+mn-lt"/>
              </a:rPr>
              <a:t>بحيث</a:t>
            </a:r>
            <a:r>
              <a:rPr lang="en-GB" dirty="0">
                <a:solidFill>
                  <a:schemeClr val="bg1">
                    <a:lumMod val="50000"/>
                  </a:schemeClr>
                </a:solidFill>
                <a:latin typeface="+mn-lt"/>
              </a:rPr>
              <a:t> </a:t>
            </a:r>
            <a:r>
              <a:rPr lang="en-GB" dirty="0" err="1">
                <a:solidFill>
                  <a:schemeClr val="bg1">
                    <a:lumMod val="50000"/>
                  </a:schemeClr>
                </a:solidFill>
                <a:latin typeface="+mn-lt"/>
              </a:rPr>
              <a:t>البعض</a:t>
            </a:r>
            <a:r>
              <a:rPr lang="en-GB" dirty="0">
                <a:solidFill>
                  <a:schemeClr val="bg1">
                    <a:lumMod val="50000"/>
                  </a:schemeClr>
                </a:solidFill>
                <a:latin typeface="+mn-lt"/>
              </a:rPr>
              <a:t> </a:t>
            </a:r>
            <a:r>
              <a:rPr lang="en-GB" dirty="0" err="1">
                <a:solidFill>
                  <a:schemeClr val="bg1">
                    <a:lumMod val="50000"/>
                  </a:schemeClr>
                </a:solidFill>
                <a:latin typeface="+mn-lt"/>
              </a:rPr>
              <a:t>يعتبره</a:t>
            </a:r>
            <a:r>
              <a:rPr lang="ar-AE" dirty="0">
                <a:solidFill>
                  <a:schemeClr val="bg1">
                    <a:lumMod val="50000"/>
                  </a:schemeClr>
                </a:solidFill>
                <a:latin typeface="+mn-lt"/>
              </a:rPr>
              <a:t>ا</a:t>
            </a:r>
            <a:r>
              <a:rPr lang="en-GB" dirty="0">
                <a:solidFill>
                  <a:schemeClr val="bg1">
                    <a:lumMod val="50000"/>
                  </a:schemeClr>
                </a:solidFill>
                <a:latin typeface="+mn-lt"/>
              </a:rPr>
              <a:t> </a:t>
            </a:r>
            <a:r>
              <a:rPr lang="en-GB" dirty="0" err="1">
                <a:solidFill>
                  <a:schemeClr val="bg1">
                    <a:lumMod val="50000"/>
                  </a:schemeClr>
                </a:solidFill>
                <a:latin typeface="+mn-lt"/>
              </a:rPr>
              <a:t>جزء</a:t>
            </a:r>
            <a:r>
              <a:rPr lang="en-GB" dirty="0">
                <a:solidFill>
                  <a:schemeClr val="bg1">
                    <a:lumMod val="50000"/>
                  </a:schemeClr>
                </a:solidFill>
                <a:latin typeface="+mn-lt"/>
              </a:rPr>
              <a:t> </a:t>
            </a:r>
            <a:r>
              <a:rPr lang="en-GB" dirty="0" err="1">
                <a:solidFill>
                  <a:schemeClr val="bg1">
                    <a:lumMod val="50000"/>
                  </a:schemeClr>
                </a:solidFill>
                <a:latin typeface="+mn-lt"/>
              </a:rPr>
              <a:t>من</a:t>
            </a:r>
            <a:r>
              <a:rPr lang="en-GB" dirty="0">
                <a:solidFill>
                  <a:schemeClr val="bg1">
                    <a:lumMod val="50000"/>
                  </a:schemeClr>
                </a:solidFill>
                <a:latin typeface="+mn-lt"/>
              </a:rPr>
              <a:t>                .</a:t>
            </a:r>
          </a:p>
          <a:p>
            <a:pPr algn="ctr" rtl="1"/>
            <a:r>
              <a:rPr lang="en-GB" dirty="0">
                <a:solidFill>
                  <a:schemeClr val="bg1">
                    <a:lumMod val="50000"/>
                  </a:schemeClr>
                </a:solidFill>
                <a:latin typeface="+mn-lt"/>
              </a:rPr>
              <a:t>ر</a:t>
            </a:r>
            <a:r>
              <a:rPr lang="ar-AE" dirty="0">
                <a:solidFill>
                  <a:schemeClr val="bg1">
                    <a:lumMod val="50000"/>
                  </a:schemeClr>
                </a:solidFill>
                <a:latin typeface="+mn-lt"/>
              </a:rPr>
              <a:t>ي</a:t>
            </a:r>
            <a:r>
              <a:rPr lang="en-GB" dirty="0">
                <a:solidFill>
                  <a:schemeClr val="bg1">
                    <a:lumMod val="50000"/>
                  </a:schemeClr>
                </a:solidFill>
                <a:latin typeface="+mn-lt"/>
              </a:rPr>
              <a:t>ح</a:t>
            </a:r>
            <a:r>
              <a:rPr lang="ar-AE" dirty="0">
                <a:solidFill>
                  <a:schemeClr val="bg1">
                    <a:lumMod val="50000"/>
                  </a:schemeClr>
                </a:solidFill>
                <a:latin typeface="+mn-lt"/>
              </a:rPr>
              <a:t>و</a:t>
            </a:r>
            <a:r>
              <a:rPr lang="en-GB" dirty="0">
                <a:solidFill>
                  <a:schemeClr val="bg1">
                    <a:lumMod val="50000"/>
                  </a:schemeClr>
                </a:solidFill>
                <a:latin typeface="+mn-lt"/>
              </a:rPr>
              <a:t>ا </a:t>
            </a:r>
            <a:r>
              <a:rPr lang="ar-AE" dirty="0">
                <a:solidFill>
                  <a:schemeClr val="bg1">
                    <a:lumMod val="50000"/>
                  </a:schemeClr>
                </a:solidFill>
                <a:latin typeface="+mn-lt"/>
              </a:rPr>
              <a:t>ب</a:t>
            </a:r>
            <a:r>
              <a:rPr lang="en-GB" dirty="0">
                <a:solidFill>
                  <a:schemeClr val="bg1">
                    <a:lumMod val="50000"/>
                  </a:schemeClr>
                </a:solidFill>
                <a:latin typeface="+mn-lt"/>
              </a:rPr>
              <a:t>ا</a:t>
            </a:r>
            <a:r>
              <a:rPr lang="ar-AE" dirty="0">
                <a:solidFill>
                  <a:schemeClr val="bg1">
                    <a:lumMod val="50000"/>
                  </a:schemeClr>
                </a:solidFill>
                <a:latin typeface="+mn-lt"/>
              </a:rPr>
              <a:t>ل</a:t>
            </a:r>
            <a:r>
              <a:rPr lang="en-GB" dirty="0">
                <a:solidFill>
                  <a:schemeClr val="bg1">
                    <a:lumMod val="50000"/>
                  </a:schemeClr>
                </a:solidFill>
                <a:latin typeface="+mn-lt"/>
              </a:rPr>
              <a:t>ك</a:t>
            </a:r>
            <a:r>
              <a:rPr lang="ar-AE" dirty="0">
                <a:solidFill>
                  <a:schemeClr val="bg1">
                    <a:lumMod val="50000"/>
                  </a:schemeClr>
                </a:solidFill>
                <a:latin typeface="+mn-lt"/>
              </a:rPr>
              <a:t>م</a:t>
            </a:r>
            <a:r>
              <a:rPr lang="en-GB" dirty="0">
                <a:solidFill>
                  <a:schemeClr val="bg1">
                    <a:lumMod val="50000"/>
                  </a:schemeClr>
                </a:solidFill>
                <a:latin typeface="+mn-lt"/>
              </a:rPr>
              <a:t> </a:t>
            </a:r>
            <a:r>
              <a:rPr lang="ar-AE" dirty="0">
                <a:solidFill>
                  <a:schemeClr val="bg1">
                    <a:lumMod val="50000"/>
                  </a:schemeClr>
                </a:solidFill>
                <a:latin typeface="+mn-lt"/>
              </a:rPr>
              <a:t>و</a:t>
            </a:r>
            <a:r>
              <a:rPr lang="en-GB" dirty="0" err="1">
                <a:solidFill>
                  <a:schemeClr val="bg1">
                    <a:lumMod val="50000"/>
                  </a:schemeClr>
                </a:solidFill>
                <a:latin typeface="+mn-lt"/>
              </a:rPr>
              <a:t>انسوا</a:t>
            </a:r>
            <a:r>
              <a:rPr lang="en-GB" dirty="0">
                <a:solidFill>
                  <a:schemeClr val="bg1">
                    <a:lumMod val="50000"/>
                  </a:schemeClr>
                </a:solidFill>
                <a:latin typeface="+mn-lt"/>
              </a:rPr>
              <a:t> </a:t>
            </a:r>
            <a:r>
              <a:rPr lang="en-GB" dirty="0" err="1">
                <a:solidFill>
                  <a:schemeClr val="bg1">
                    <a:lumMod val="50000"/>
                  </a:schemeClr>
                </a:solidFill>
                <a:latin typeface="+mn-lt"/>
              </a:rPr>
              <a:t>عنها</a:t>
            </a:r>
            <a:r>
              <a:rPr lang="en-GB" dirty="0">
                <a:solidFill>
                  <a:schemeClr val="bg1">
                    <a:lumMod val="50000"/>
                  </a:schemeClr>
                </a:solidFill>
                <a:latin typeface="+mn-lt"/>
              </a:rPr>
              <a:t>. </a:t>
            </a:r>
            <a:r>
              <a:rPr lang="en-GB" dirty="0" err="1">
                <a:solidFill>
                  <a:schemeClr val="bg1">
                    <a:lumMod val="50000"/>
                  </a:schemeClr>
                </a:solidFill>
                <a:latin typeface="+mn-lt"/>
              </a:rPr>
              <a:t>اهم</a:t>
            </a:r>
            <a:r>
              <a:rPr lang="en-GB" dirty="0">
                <a:solidFill>
                  <a:schemeClr val="bg1">
                    <a:lumMod val="50000"/>
                  </a:schemeClr>
                </a:solidFill>
                <a:latin typeface="+mn-lt"/>
              </a:rPr>
              <a:t> </a:t>
            </a:r>
            <a:r>
              <a:rPr lang="en-GB" dirty="0" err="1">
                <a:solidFill>
                  <a:schemeClr val="bg1">
                    <a:lumMod val="50000"/>
                  </a:schemeClr>
                </a:solidFill>
                <a:latin typeface="+mn-lt"/>
              </a:rPr>
              <a:t>شيئ</a:t>
            </a:r>
            <a:r>
              <a:rPr lang="en-GB" dirty="0">
                <a:solidFill>
                  <a:schemeClr val="bg1">
                    <a:lumMod val="50000"/>
                  </a:schemeClr>
                </a:solidFill>
                <a:latin typeface="+mn-lt"/>
              </a:rPr>
              <a:t> </a:t>
            </a:r>
            <a:r>
              <a:rPr lang="en-GB" dirty="0" err="1">
                <a:solidFill>
                  <a:schemeClr val="bg1">
                    <a:lumMod val="50000"/>
                  </a:schemeClr>
                </a:solidFill>
                <a:latin typeface="+mn-lt"/>
              </a:rPr>
              <a:t>ركزوا</a:t>
            </a:r>
            <a:r>
              <a:rPr lang="en-GB" dirty="0">
                <a:solidFill>
                  <a:schemeClr val="bg1">
                    <a:lumMod val="50000"/>
                  </a:schemeClr>
                </a:solidFill>
                <a:latin typeface="+mn-lt"/>
              </a:rPr>
              <a:t> </a:t>
            </a:r>
            <a:r>
              <a:rPr lang="en-GB" dirty="0" err="1">
                <a:solidFill>
                  <a:schemeClr val="bg1">
                    <a:lumMod val="50000"/>
                  </a:schemeClr>
                </a:solidFill>
                <a:latin typeface="+mn-lt"/>
              </a:rPr>
              <a:t>على</a:t>
            </a:r>
            <a:r>
              <a:rPr lang="en-GB" dirty="0">
                <a:solidFill>
                  <a:schemeClr val="bg1">
                    <a:lumMod val="50000"/>
                  </a:schemeClr>
                </a:solidFill>
                <a:latin typeface="+mn-lt"/>
              </a:rPr>
              <a:t> </a:t>
            </a:r>
            <a:r>
              <a:rPr lang="en-GB" dirty="0" err="1">
                <a:solidFill>
                  <a:schemeClr val="bg1">
                    <a:lumMod val="50000"/>
                  </a:schemeClr>
                </a:solidFill>
                <a:latin typeface="+mn-lt"/>
              </a:rPr>
              <a:t>الثلاثه</a:t>
            </a:r>
            <a:r>
              <a:rPr lang="en-GB" dirty="0">
                <a:solidFill>
                  <a:schemeClr val="bg1">
                    <a:lumMod val="50000"/>
                  </a:schemeClr>
                </a:solidFill>
                <a:latin typeface="+mn-lt"/>
              </a:rPr>
              <a:t> </a:t>
            </a:r>
            <a:r>
              <a:rPr lang="en-GB" dirty="0" err="1">
                <a:solidFill>
                  <a:schemeClr val="bg1">
                    <a:lumMod val="50000"/>
                  </a:schemeClr>
                </a:solidFill>
                <a:latin typeface="+mn-lt"/>
              </a:rPr>
              <a:t>الاولى</a:t>
            </a:r>
            <a:r>
              <a:rPr lang="en-GB" dirty="0">
                <a:solidFill>
                  <a:schemeClr val="bg1">
                    <a:lumMod val="50000"/>
                  </a:schemeClr>
                </a:solidFill>
                <a:latin typeface="+mn-lt"/>
              </a:rPr>
              <a:t> </a:t>
            </a:r>
            <a:r>
              <a:rPr lang="en-GB" dirty="0" err="1">
                <a:solidFill>
                  <a:schemeClr val="bg1">
                    <a:lumMod val="50000"/>
                  </a:schemeClr>
                </a:solidFill>
                <a:latin typeface="+mn-lt"/>
              </a:rPr>
              <a:t>لانها</a:t>
            </a:r>
            <a:r>
              <a:rPr lang="en-GB" dirty="0">
                <a:solidFill>
                  <a:schemeClr val="bg1">
                    <a:lumMod val="50000"/>
                  </a:schemeClr>
                </a:solidFill>
                <a:latin typeface="+mn-lt"/>
              </a:rPr>
              <a:t> </a:t>
            </a:r>
            <a:r>
              <a:rPr lang="en-GB" dirty="0" err="1">
                <a:solidFill>
                  <a:schemeClr val="bg1">
                    <a:lumMod val="50000"/>
                  </a:schemeClr>
                </a:solidFill>
                <a:latin typeface="+mn-lt"/>
              </a:rPr>
              <a:t>هي</a:t>
            </a:r>
            <a:r>
              <a:rPr lang="en-GB" dirty="0">
                <a:solidFill>
                  <a:schemeClr val="bg1">
                    <a:lumMod val="50000"/>
                  </a:schemeClr>
                </a:solidFill>
                <a:latin typeface="+mn-lt"/>
              </a:rPr>
              <a:t> </a:t>
            </a:r>
            <a:r>
              <a:rPr lang="en-GB" dirty="0" err="1">
                <a:solidFill>
                  <a:schemeClr val="bg1">
                    <a:lumMod val="50000"/>
                  </a:schemeClr>
                </a:solidFill>
                <a:latin typeface="+mn-lt"/>
              </a:rPr>
              <a:t>الاساسية</a:t>
            </a:r>
            <a:endParaRPr lang="en-GB" dirty="0">
              <a:solidFill>
                <a:schemeClr val="bg1">
                  <a:lumMod val="50000"/>
                </a:schemeClr>
              </a:solidFill>
              <a:latin typeface="+mn-lt"/>
            </a:endParaRPr>
          </a:p>
        </p:txBody>
      </p:sp>
      <p:sp>
        <p:nvSpPr>
          <p:cNvPr id="5" name="Rectangle 4">
            <a:extLst>
              <a:ext uri="{FF2B5EF4-FFF2-40B4-BE49-F238E27FC236}">
                <a16:creationId xmlns:a16="http://schemas.microsoft.com/office/drawing/2014/main" xmlns="" id="{53E35E8F-77F5-47A6-9AF2-8D24582E270C}"/>
              </a:ext>
            </a:extLst>
          </p:cNvPr>
          <p:cNvSpPr/>
          <p:nvPr/>
        </p:nvSpPr>
        <p:spPr>
          <a:xfrm>
            <a:off x="6559279" y="6223838"/>
            <a:ext cx="1140056" cy="307777"/>
          </a:xfrm>
          <a:prstGeom prst="rect">
            <a:avLst/>
          </a:prstGeom>
        </p:spPr>
        <p:txBody>
          <a:bodyPr wrap="none">
            <a:spAutoFit/>
          </a:bodyPr>
          <a:lstStyle/>
          <a:p>
            <a:r>
              <a:rPr lang="en-GB" dirty="0" err="1">
                <a:solidFill>
                  <a:prstClr val="white">
                    <a:lumMod val="50000"/>
                  </a:prstClr>
                </a:solidFill>
                <a:latin typeface="Calibri" panose="020F0502020204030204"/>
              </a:rPr>
              <a:t>iliococcygeus</a:t>
            </a:r>
            <a:endParaRPr lang="en-GB" dirty="0"/>
          </a:p>
        </p:txBody>
      </p:sp>
      <p:sp>
        <p:nvSpPr>
          <p:cNvPr id="46" name="Rectangle 45">
            <a:extLst>
              <a:ext uri="{FF2B5EF4-FFF2-40B4-BE49-F238E27FC236}">
                <a16:creationId xmlns:a16="http://schemas.microsoft.com/office/drawing/2014/main" xmlns="" id="{6F39D175-B249-4C69-9274-FC659F739BB8}"/>
              </a:ext>
            </a:extLst>
          </p:cNvPr>
          <p:cNvSpPr/>
          <p:nvPr/>
        </p:nvSpPr>
        <p:spPr>
          <a:xfrm>
            <a:off x="508020" y="6214139"/>
            <a:ext cx="926857" cy="307777"/>
          </a:xfrm>
          <a:prstGeom prst="rect">
            <a:avLst/>
          </a:prstGeom>
        </p:spPr>
        <p:txBody>
          <a:bodyPr wrap="none">
            <a:spAutoFit/>
          </a:bodyPr>
          <a:lstStyle/>
          <a:p>
            <a:r>
              <a:rPr lang="en-GB" dirty="0" err="1">
                <a:solidFill>
                  <a:prstClr val="white">
                    <a:lumMod val="50000"/>
                  </a:prstClr>
                </a:solidFill>
                <a:latin typeface="Calibri" panose="020F0502020204030204"/>
              </a:rPr>
              <a:t>coccygeus</a:t>
            </a:r>
            <a:endParaRPr lang="en-GB" dirty="0"/>
          </a:p>
        </p:txBody>
      </p:sp>
    </p:spTree>
    <p:extLst>
      <p:ext uri="{BB962C8B-B14F-4D97-AF65-F5344CB8AC3E}">
        <p14:creationId xmlns:p14="http://schemas.microsoft.com/office/powerpoint/2010/main" val="1164229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8" name="Picture 4" descr="F66122-004-f004">
            <a:extLst>
              <a:ext uri="{FF2B5EF4-FFF2-40B4-BE49-F238E27FC236}">
                <a16:creationId xmlns:a16="http://schemas.microsoft.com/office/drawing/2014/main" xmlns="" id="{24A250AE-243E-4A73-A549-6F0B9143F0B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2415" r="2657"/>
          <a:stretch>
            <a:fillRect/>
          </a:stretch>
        </p:blipFill>
        <p:spPr>
          <a:xfrm>
            <a:off x="8003458" y="897043"/>
            <a:ext cx="3697589" cy="2721262"/>
          </a:xfrm>
          <a:noFill/>
        </p:spPr>
      </p:pic>
      <p:sp>
        <p:nvSpPr>
          <p:cNvPr id="420866" name="Rectangle 2">
            <a:extLst>
              <a:ext uri="{FF2B5EF4-FFF2-40B4-BE49-F238E27FC236}">
                <a16:creationId xmlns:a16="http://schemas.microsoft.com/office/drawing/2014/main" xmlns="" id="{43460DDA-883A-4642-A41B-D0A07E2071E0}"/>
              </a:ext>
            </a:extLst>
          </p:cNvPr>
          <p:cNvSpPr>
            <a:spLocks noGrp="1" noChangeArrowheads="1"/>
          </p:cNvSpPr>
          <p:nvPr>
            <p:ph type="body" sz="half" idx="2"/>
          </p:nvPr>
        </p:nvSpPr>
        <p:spPr>
          <a:xfrm>
            <a:off x="836432" y="3741480"/>
            <a:ext cx="10636882" cy="2826467"/>
          </a:xfrm>
          <a:noFill/>
          <a:ln w="28575">
            <a:solidFill>
              <a:schemeClr val="accent4">
                <a:lumMod val="40000"/>
                <a:lumOff val="60000"/>
              </a:schemeClr>
            </a:solidFill>
          </a:ln>
        </p:spPr>
        <p:txBody>
          <a:bodyPr>
            <a:normAutofit/>
          </a:bodyPr>
          <a:lstStyle/>
          <a:p>
            <a:pPr marL="381000" indent="-381000">
              <a:buNone/>
              <a:defRPr/>
            </a:pPr>
            <a:r>
              <a:rPr lang="en-US" sz="2000" b="1" i="1" u="sng" dirty="0"/>
              <a:t>Actions of </a:t>
            </a:r>
            <a:r>
              <a:rPr lang="en-US" sz="2000" b="1" i="1" u="sng" dirty="0" err="1"/>
              <a:t>levator</a:t>
            </a:r>
            <a:r>
              <a:rPr lang="en-US" sz="2000" b="1" i="1" u="sng" dirty="0"/>
              <a:t> </a:t>
            </a:r>
            <a:r>
              <a:rPr lang="en-US" sz="2000" b="1" i="1" u="sng" dirty="0" err="1"/>
              <a:t>ani</a:t>
            </a:r>
            <a:r>
              <a:rPr lang="en-US" sz="2000" b="1" i="1" u="sng" dirty="0"/>
              <a:t>: </a:t>
            </a:r>
          </a:p>
          <a:p>
            <a:pPr marL="381000" indent="-381000">
              <a:buFontTx/>
              <a:buAutoNum type="arabicPeriod"/>
              <a:defRPr/>
            </a:pPr>
            <a:r>
              <a:rPr lang="en-US" sz="1800" dirty="0"/>
              <a:t>The muscles of the two sides form an efficient muscular sling that </a:t>
            </a:r>
            <a:r>
              <a:rPr lang="en-US" sz="1800" b="1" dirty="0"/>
              <a:t>supports</a:t>
            </a:r>
            <a:r>
              <a:rPr lang="en-US" sz="1800" dirty="0"/>
              <a:t> and </a:t>
            </a:r>
            <a:r>
              <a:rPr lang="en-US" sz="1800" b="1" dirty="0"/>
              <a:t>maintains</a:t>
            </a:r>
            <a:r>
              <a:rPr lang="en-US" sz="1800" dirty="0"/>
              <a:t> the </a:t>
            </a:r>
            <a:r>
              <a:rPr lang="en-US" sz="1800" b="1" dirty="0"/>
              <a:t>pelvic viscera </a:t>
            </a:r>
            <a:r>
              <a:rPr lang="en-US" sz="1800" dirty="0"/>
              <a:t>in position. </a:t>
            </a:r>
            <a:r>
              <a:rPr lang="en-US" sz="1800" dirty="0">
                <a:solidFill>
                  <a:srgbClr val="92D050"/>
                </a:solidFill>
              </a:rPr>
              <a:t>(so if it is injured rectal or vaginal prolapse may occur)</a:t>
            </a:r>
          </a:p>
          <a:p>
            <a:pPr marL="381000" indent="-381000">
              <a:buFontTx/>
              <a:buAutoNum type="arabicPeriod" startAt="2"/>
              <a:defRPr/>
            </a:pPr>
            <a:r>
              <a:rPr lang="en-US" sz="1800" dirty="0"/>
              <a:t>They </a:t>
            </a:r>
            <a:r>
              <a:rPr lang="en-US" sz="1800" b="1" dirty="0">
                <a:solidFill>
                  <a:srgbClr val="C00000"/>
                </a:solidFill>
              </a:rPr>
              <a:t>resist the rise in intra pelvic pressure </a:t>
            </a:r>
            <a:r>
              <a:rPr lang="en-US" sz="1800" dirty="0"/>
              <a:t>during the straining and expulsive efforts of the abdominal muscles (as in coughing).</a:t>
            </a:r>
          </a:p>
          <a:p>
            <a:pPr marL="381000" indent="-381000">
              <a:buFontTx/>
              <a:buAutoNum type="arabicPeriod" startAt="2"/>
              <a:defRPr/>
            </a:pPr>
            <a:r>
              <a:rPr lang="en-US" sz="1800" dirty="0"/>
              <a:t>They have a very important role in </a:t>
            </a:r>
            <a:r>
              <a:rPr lang="en-US" sz="1800" b="1" dirty="0">
                <a:solidFill>
                  <a:srgbClr val="C00000"/>
                </a:solidFill>
              </a:rPr>
              <a:t>maintaining fecal continence </a:t>
            </a:r>
            <a:r>
              <a:rPr lang="en-US" sz="1800" dirty="0">
                <a:solidFill>
                  <a:schemeClr val="bg1">
                    <a:lumMod val="50000"/>
                  </a:schemeClr>
                </a:solidFill>
              </a:rPr>
              <a:t>(</a:t>
            </a:r>
            <a:r>
              <a:rPr lang="en-US" sz="1800" dirty="0" err="1">
                <a:solidFill>
                  <a:schemeClr val="bg1">
                    <a:lumMod val="50000"/>
                  </a:schemeClr>
                </a:solidFill>
              </a:rPr>
              <a:t>puborectalis</a:t>
            </a:r>
            <a:r>
              <a:rPr lang="en-US" sz="1800" dirty="0">
                <a:solidFill>
                  <a:schemeClr val="bg1">
                    <a:lumMod val="50000"/>
                  </a:schemeClr>
                </a:solidFill>
              </a:rPr>
              <a:t>) </a:t>
            </a:r>
            <a:r>
              <a:rPr lang="en-US" sz="1800" dirty="0"/>
              <a:t>by acting as a sphincter at the anorectal junction .</a:t>
            </a:r>
          </a:p>
          <a:p>
            <a:pPr marL="381000" indent="-381000">
              <a:buFontTx/>
              <a:buAutoNum type="arabicPeriod" startAt="2"/>
              <a:defRPr/>
            </a:pPr>
            <a:r>
              <a:rPr lang="en-US" sz="1800" dirty="0"/>
              <a:t>They serve as a </a:t>
            </a:r>
            <a:r>
              <a:rPr lang="en-US" sz="1800" b="1" dirty="0"/>
              <a:t>vaginal sphincter </a:t>
            </a:r>
            <a:r>
              <a:rPr lang="en-US" sz="1800" dirty="0"/>
              <a:t>in the female. </a:t>
            </a:r>
            <a:r>
              <a:rPr lang="en-US" sz="1600" dirty="0">
                <a:solidFill>
                  <a:srgbClr val="92D050"/>
                </a:solidFill>
              </a:rPr>
              <a:t>(</a:t>
            </a:r>
            <a:r>
              <a:rPr lang="en-US" altLang="en-US" sz="1600" dirty="0">
                <a:solidFill>
                  <a:srgbClr val="92D050"/>
                </a:solidFill>
              </a:rPr>
              <a:t>The most important muscle in </a:t>
            </a:r>
            <a:r>
              <a:rPr lang="en-US" altLang="en-US" sz="1600" dirty="0" err="1">
                <a:solidFill>
                  <a:srgbClr val="92D050"/>
                </a:solidFill>
              </a:rPr>
              <a:t>labour</a:t>
            </a:r>
            <a:r>
              <a:rPr lang="en-US" altLang="en-US" sz="1600" dirty="0">
                <a:solidFill>
                  <a:srgbClr val="92D050"/>
                </a:solidFill>
              </a:rPr>
              <a:t> is </a:t>
            </a:r>
            <a:r>
              <a:rPr lang="en-US" altLang="en-US" sz="1600" dirty="0" err="1">
                <a:solidFill>
                  <a:srgbClr val="92D050"/>
                </a:solidFill>
              </a:rPr>
              <a:t>levator</a:t>
            </a:r>
            <a:r>
              <a:rPr lang="en-US" altLang="en-US" sz="1600" dirty="0">
                <a:solidFill>
                  <a:srgbClr val="92D050"/>
                </a:solidFill>
              </a:rPr>
              <a:t> </a:t>
            </a:r>
            <a:r>
              <a:rPr lang="en-US" altLang="en-US" sz="1600" dirty="0" err="1">
                <a:solidFill>
                  <a:srgbClr val="92D050"/>
                </a:solidFill>
              </a:rPr>
              <a:t>ani</a:t>
            </a:r>
            <a:r>
              <a:rPr lang="en-US" altLang="en-US" sz="1600" dirty="0">
                <a:solidFill>
                  <a:srgbClr val="92D050"/>
                </a:solidFill>
              </a:rPr>
              <a:t>: should be relaxed so the vaginal sphincter </a:t>
            </a:r>
            <a:r>
              <a:rPr lang="en-US" altLang="en-US" sz="1600" dirty="0" err="1">
                <a:solidFill>
                  <a:srgbClr val="92D050"/>
                </a:solidFill>
              </a:rPr>
              <a:t>isn</a:t>
            </a:r>
            <a:r>
              <a:rPr lang="en-GB" altLang="en-US" sz="1600" dirty="0">
                <a:solidFill>
                  <a:srgbClr val="92D050"/>
                </a:solidFill>
              </a:rPr>
              <a:t>’</a:t>
            </a:r>
            <a:r>
              <a:rPr lang="en-US" altLang="en-US" sz="1600" dirty="0">
                <a:solidFill>
                  <a:srgbClr val="92D050"/>
                </a:solidFill>
              </a:rPr>
              <a:t>t closed)</a:t>
            </a:r>
            <a:endParaRPr lang="en-US" altLang="en-US" sz="1800" dirty="0">
              <a:solidFill>
                <a:srgbClr val="92D050"/>
              </a:solidFill>
            </a:endParaRPr>
          </a:p>
        </p:txBody>
      </p:sp>
      <p:sp>
        <p:nvSpPr>
          <p:cNvPr id="5" name="Rectangle 4">
            <a:extLst>
              <a:ext uri="{FF2B5EF4-FFF2-40B4-BE49-F238E27FC236}">
                <a16:creationId xmlns:a16="http://schemas.microsoft.com/office/drawing/2014/main" xmlns="" id="{4D0475DB-C994-4B1C-BD25-025C0C91A42B}"/>
              </a:ext>
            </a:extLst>
          </p:cNvPr>
          <p:cNvSpPr>
            <a:spLocks noChangeArrowheads="1"/>
          </p:cNvSpPr>
          <p:nvPr/>
        </p:nvSpPr>
        <p:spPr bwMode="auto">
          <a:xfrm>
            <a:off x="836432" y="1826151"/>
            <a:ext cx="6990045" cy="1107996"/>
          </a:xfrm>
          <a:prstGeom prst="rect">
            <a:avLst/>
          </a:prstGeom>
          <a:noFill/>
          <a:ln w="28575">
            <a:solidFill>
              <a:srgbClr val="FFEEC5"/>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61950" indent="-361950"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spcBef>
                <a:spcPts val="600"/>
              </a:spcBef>
            </a:pPr>
            <a:r>
              <a:rPr lang="en-US" altLang="en-US" sz="2000" i="1" dirty="0">
                <a:latin typeface="+mn-lt"/>
              </a:rPr>
              <a:t>Nerve supply to </a:t>
            </a:r>
            <a:r>
              <a:rPr lang="en-US" altLang="en-US" sz="2000" i="1" dirty="0" err="1">
                <a:latin typeface="+mn-lt"/>
              </a:rPr>
              <a:t>levator</a:t>
            </a:r>
            <a:r>
              <a:rPr lang="en-US" altLang="en-US" sz="2000" i="1" dirty="0">
                <a:latin typeface="+mn-lt"/>
              </a:rPr>
              <a:t> </a:t>
            </a:r>
            <a:r>
              <a:rPr lang="en-US" altLang="en-US" sz="2000" i="1" dirty="0" err="1">
                <a:latin typeface="+mn-lt"/>
              </a:rPr>
              <a:t>ani</a:t>
            </a:r>
            <a:r>
              <a:rPr lang="en-US" altLang="en-US" sz="2000" i="1" dirty="0">
                <a:latin typeface="+mn-lt"/>
              </a:rPr>
              <a:t>: </a:t>
            </a:r>
            <a:endParaRPr lang="en-US" altLang="en-US" sz="800" i="1" dirty="0">
              <a:latin typeface="+mn-lt"/>
            </a:endParaRPr>
          </a:p>
          <a:p>
            <a:pPr marL="539750" eaLnBrk="1" hangingPunct="1">
              <a:spcBef>
                <a:spcPts val="600"/>
              </a:spcBef>
            </a:pPr>
            <a:r>
              <a:rPr lang="en-US" altLang="en-US" sz="1800" dirty="0">
                <a:solidFill>
                  <a:srgbClr val="C00000"/>
                </a:solidFill>
                <a:latin typeface="+mn-lt"/>
              </a:rPr>
              <a:t>1. perineal branch of the </a:t>
            </a:r>
            <a:r>
              <a:rPr lang="en-US" altLang="en-US" sz="1800" b="1" dirty="0">
                <a:solidFill>
                  <a:srgbClr val="C00000"/>
                </a:solidFill>
                <a:latin typeface="+mn-lt"/>
              </a:rPr>
              <a:t>fourth sacral nerve (S4)</a:t>
            </a:r>
            <a:r>
              <a:rPr lang="en-US" altLang="en-US" sz="1600" dirty="0">
                <a:solidFill>
                  <a:srgbClr val="92D050"/>
                </a:solidFill>
                <a:latin typeface="+mn-lt"/>
              </a:rPr>
              <a:t> </a:t>
            </a:r>
            <a:r>
              <a:rPr lang="en-US" altLang="en-US" sz="1600" dirty="0">
                <a:solidFill>
                  <a:srgbClr val="92D050"/>
                </a:solidFill>
                <a:latin typeface="+mn-lt"/>
                <a:sym typeface="Wingdings" panose="05000000000000000000" pitchFamily="2" charset="2"/>
              </a:rPr>
              <a:t> upper surface</a:t>
            </a:r>
            <a:r>
              <a:rPr lang="en-US" altLang="en-US" sz="1600" dirty="0">
                <a:solidFill>
                  <a:srgbClr val="92D050"/>
                </a:solidFill>
                <a:latin typeface="+mn-lt"/>
              </a:rPr>
              <a:t>.</a:t>
            </a:r>
          </a:p>
          <a:p>
            <a:pPr marL="539750" eaLnBrk="1" hangingPunct="1">
              <a:spcBef>
                <a:spcPts val="600"/>
              </a:spcBef>
            </a:pPr>
            <a:r>
              <a:rPr lang="en-US" altLang="en-US" sz="1800" dirty="0">
                <a:solidFill>
                  <a:srgbClr val="C00000"/>
                </a:solidFill>
                <a:latin typeface="+mn-lt"/>
              </a:rPr>
              <a:t>2. perineal branch of the </a:t>
            </a:r>
            <a:r>
              <a:rPr lang="en-US" altLang="en-US" sz="1800" b="1" dirty="0">
                <a:solidFill>
                  <a:srgbClr val="C00000"/>
                </a:solidFill>
                <a:latin typeface="+mn-lt"/>
              </a:rPr>
              <a:t>pudendal nerve </a:t>
            </a:r>
            <a:r>
              <a:rPr lang="en-US" altLang="en-US" sz="1600" dirty="0">
                <a:solidFill>
                  <a:srgbClr val="92D050"/>
                </a:solidFill>
                <a:latin typeface="+mn-lt"/>
                <a:sym typeface="Wingdings" panose="05000000000000000000" pitchFamily="2" charset="2"/>
              </a:rPr>
              <a:t> lower surface</a:t>
            </a:r>
            <a:r>
              <a:rPr lang="en-US" altLang="en-US" sz="1600" dirty="0">
                <a:solidFill>
                  <a:srgbClr val="92D050"/>
                </a:solidFill>
                <a:latin typeface="+mn-lt"/>
              </a:rPr>
              <a:t>.</a:t>
            </a:r>
            <a:endParaRPr lang="en-US" altLang="en-US" sz="1800" dirty="0">
              <a:solidFill>
                <a:srgbClr val="92D050"/>
              </a:solidFill>
              <a:latin typeface="+mn-lt"/>
            </a:endParaRPr>
          </a:p>
        </p:txBody>
      </p:sp>
      <p:sp>
        <p:nvSpPr>
          <p:cNvPr id="6" name="Rectangle 2">
            <a:extLst>
              <a:ext uri="{FF2B5EF4-FFF2-40B4-BE49-F238E27FC236}">
                <a16:creationId xmlns:a16="http://schemas.microsoft.com/office/drawing/2014/main" xmlns="" id="{08B25836-D74E-441A-9EF6-13AAA3A2BF0A}"/>
              </a:ext>
            </a:extLst>
          </p:cNvPr>
          <p:cNvSpPr txBox="1">
            <a:spLocks noChangeArrowheads="1"/>
          </p:cNvSpPr>
          <p:nvPr/>
        </p:nvSpPr>
        <p:spPr bwMode="auto">
          <a:xfrm rot="10800000" flipV="1">
            <a:off x="903909" y="680245"/>
            <a:ext cx="5169406" cy="946673"/>
          </a:xfrm>
          <a:prstGeom prst="rect">
            <a:avLst/>
          </a:prstGeom>
          <a:noFill/>
          <a:ln>
            <a:noFill/>
            <a:miter lim="800000"/>
            <a:headEnd/>
            <a:tailEnd/>
          </a:ln>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dirty="0" err="1"/>
              <a:t>Levatores</a:t>
            </a:r>
            <a:r>
              <a:rPr lang="en-US" sz="3200" dirty="0"/>
              <a:t> Ani Muscles</a:t>
            </a:r>
          </a:p>
          <a:p>
            <a:pPr>
              <a:defRPr/>
            </a:pPr>
            <a:r>
              <a:rPr lang="en-US" sz="3200" b="1" dirty="0"/>
              <a:t>Supply &amp; Action</a:t>
            </a:r>
          </a:p>
        </p:txBody>
      </p:sp>
      <p:sp>
        <p:nvSpPr>
          <p:cNvPr id="3" name="Rectangle 2">
            <a:extLst>
              <a:ext uri="{FF2B5EF4-FFF2-40B4-BE49-F238E27FC236}">
                <a16:creationId xmlns:a16="http://schemas.microsoft.com/office/drawing/2014/main" xmlns="" id="{B9D0F584-4781-4B9B-8311-65451DD60C3F}"/>
              </a:ext>
            </a:extLst>
          </p:cNvPr>
          <p:cNvSpPr/>
          <p:nvPr/>
        </p:nvSpPr>
        <p:spPr>
          <a:xfrm>
            <a:off x="747940" y="2972058"/>
            <a:ext cx="7452163" cy="307777"/>
          </a:xfrm>
          <a:prstGeom prst="rect">
            <a:avLst/>
          </a:prstGeom>
        </p:spPr>
        <p:txBody>
          <a:bodyPr wrap="square">
            <a:spAutoFit/>
          </a:bodyPr>
          <a:lstStyle/>
          <a:p>
            <a:r>
              <a:rPr lang="en-US" altLang="en-US" dirty="0">
                <a:solidFill>
                  <a:srgbClr val="92D050"/>
                </a:solidFill>
                <a:latin typeface="+mn-lt"/>
              </a:rPr>
              <a:t>The importance of the different supplies is if one of these nerves is affected, the other is still intact</a:t>
            </a:r>
          </a:p>
        </p:txBody>
      </p:sp>
    </p:spTree>
    <p:extLst>
      <p:ext uri="{BB962C8B-B14F-4D97-AF65-F5344CB8AC3E}">
        <p14:creationId xmlns:p14="http://schemas.microsoft.com/office/powerpoint/2010/main" val="1570577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EC2D4AB-9167-4E27-9A64-1FE39D99139E}"/>
              </a:ext>
            </a:extLst>
          </p:cNvPr>
          <p:cNvSpPr>
            <a:spLocks noGrp="1"/>
          </p:cNvSpPr>
          <p:nvPr>
            <p:ph type="title"/>
          </p:nvPr>
        </p:nvSpPr>
        <p:spPr>
          <a:xfrm>
            <a:off x="838200" y="78658"/>
            <a:ext cx="10515600" cy="630411"/>
          </a:xfrm>
        </p:spPr>
        <p:txBody>
          <a:bodyPr>
            <a:normAutofit/>
          </a:bodyPr>
          <a:lstStyle/>
          <a:p>
            <a:pPr algn="ctr"/>
            <a:r>
              <a:rPr lang="en-GB" sz="2800" i="1" dirty="0">
                <a:solidFill>
                  <a:schemeClr val="bg1">
                    <a:lumMod val="50000"/>
                  </a:schemeClr>
                </a:solidFill>
              </a:rPr>
              <a:t>This table is a summary of the slides before.</a:t>
            </a:r>
          </a:p>
        </p:txBody>
      </p:sp>
      <p:graphicFrame>
        <p:nvGraphicFramePr>
          <p:cNvPr id="2" name="Table 1">
            <a:extLst>
              <a:ext uri="{FF2B5EF4-FFF2-40B4-BE49-F238E27FC236}">
                <a16:creationId xmlns:a16="http://schemas.microsoft.com/office/drawing/2014/main" xmlns="" id="{A1E1D6F0-4270-4A27-B410-8D3779736572}"/>
              </a:ext>
            </a:extLst>
          </p:cNvPr>
          <p:cNvGraphicFramePr>
            <a:graphicFrameLocks noGrp="1"/>
          </p:cNvGraphicFramePr>
          <p:nvPr>
            <p:extLst>
              <p:ext uri="{D42A27DB-BD31-4B8C-83A1-F6EECF244321}">
                <p14:modId xmlns:p14="http://schemas.microsoft.com/office/powerpoint/2010/main" val="2280855426"/>
              </p:ext>
            </p:extLst>
          </p:nvPr>
        </p:nvGraphicFramePr>
        <p:xfrm>
          <a:off x="481262" y="754071"/>
          <a:ext cx="11348185" cy="5810928"/>
        </p:xfrm>
        <a:graphic>
          <a:graphicData uri="http://schemas.openxmlformats.org/drawingml/2006/table">
            <a:tbl>
              <a:tblPr firstRow="1" bandRow="1">
                <a:tableStyleId>{5940675A-B579-460E-94D1-54222C63F5DA}</a:tableStyleId>
              </a:tblPr>
              <a:tblGrid>
                <a:gridCol w="577579">
                  <a:extLst>
                    <a:ext uri="{9D8B030D-6E8A-4147-A177-3AD203B41FA5}">
                      <a16:colId xmlns:a16="http://schemas.microsoft.com/office/drawing/2014/main" xmlns="" val="2632280503"/>
                    </a:ext>
                  </a:extLst>
                </a:gridCol>
                <a:gridCol w="1569804">
                  <a:extLst>
                    <a:ext uri="{9D8B030D-6E8A-4147-A177-3AD203B41FA5}">
                      <a16:colId xmlns:a16="http://schemas.microsoft.com/office/drawing/2014/main" xmlns="" val="757333093"/>
                    </a:ext>
                  </a:extLst>
                </a:gridCol>
                <a:gridCol w="2385807">
                  <a:extLst>
                    <a:ext uri="{9D8B030D-6E8A-4147-A177-3AD203B41FA5}">
                      <a16:colId xmlns:a16="http://schemas.microsoft.com/office/drawing/2014/main" xmlns="" val="1983032860"/>
                    </a:ext>
                  </a:extLst>
                </a:gridCol>
                <a:gridCol w="2615380">
                  <a:extLst>
                    <a:ext uri="{9D8B030D-6E8A-4147-A177-3AD203B41FA5}">
                      <a16:colId xmlns:a16="http://schemas.microsoft.com/office/drawing/2014/main" xmlns="" val="766595333"/>
                    </a:ext>
                  </a:extLst>
                </a:gridCol>
                <a:gridCol w="2196660">
                  <a:extLst>
                    <a:ext uri="{9D8B030D-6E8A-4147-A177-3AD203B41FA5}">
                      <a16:colId xmlns:a16="http://schemas.microsoft.com/office/drawing/2014/main" xmlns="" val="3055623183"/>
                    </a:ext>
                  </a:extLst>
                </a:gridCol>
                <a:gridCol w="2002955">
                  <a:extLst>
                    <a:ext uri="{9D8B030D-6E8A-4147-A177-3AD203B41FA5}">
                      <a16:colId xmlns:a16="http://schemas.microsoft.com/office/drawing/2014/main" xmlns="" val="3517034118"/>
                    </a:ext>
                  </a:extLst>
                </a:gridCol>
              </a:tblGrid>
              <a:tr h="186204">
                <a:tc gridSpan="2">
                  <a:txBody>
                    <a:bodyPr/>
                    <a:lstStyle/>
                    <a:p>
                      <a:pPr algn="ctr"/>
                      <a:r>
                        <a:rPr lang="en-GB" sz="1400" i="1" dirty="0"/>
                        <a:t>Muscle</a:t>
                      </a:r>
                    </a:p>
                  </a:txBody>
                  <a:tcPr anchor="ctr">
                    <a:solidFill>
                      <a:schemeClr val="bg1">
                        <a:lumMod val="85000"/>
                      </a:schemeClr>
                    </a:solidFill>
                  </a:tcPr>
                </a:tc>
                <a:tc hMerge="1">
                  <a:txBody>
                    <a:bodyPr/>
                    <a:lstStyle/>
                    <a:p>
                      <a:endParaRPr lang="en-GB" sz="1400" dirty="0"/>
                    </a:p>
                  </a:txBody>
                  <a:tcPr>
                    <a:solidFill>
                      <a:schemeClr val="bg1"/>
                    </a:solidFill>
                  </a:tcPr>
                </a:tc>
                <a:tc>
                  <a:txBody>
                    <a:bodyPr/>
                    <a:lstStyle/>
                    <a:p>
                      <a:pPr algn="ctr"/>
                      <a:r>
                        <a:rPr lang="en-GB" sz="1400" i="1" dirty="0"/>
                        <a:t>Origin</a:t>
                      </a:r>
                    </a:p>
                  </a:txBody>
                  <a:tcPr anchor="ctr">
                    <a:solidFill>
                      <a:schemeClr val="bg1">
                        <a:lumMod val="85000"/>
                      </a:schemeClr>
                    </a:solidFill>
                  </a:tcPr>
                </a:tc>
                <a:tc>
                  <a:txBody>
                    <a:bodyPr/>
                    <a:lstStyle/>
                    <a:p>
                      <a:pPr algn="ctr"/>
                      <a:r>
                        <a:rPr lang="en-GB" sz="1400" i="1" dirty="0"/>
                        <a:t>Insertion</a:t>
                      </a:r>
                    </a:p>
                  </a:txBody>
                  <a:tcPr anchor="ctr">
                    <a:solidFill>
                      <a:schemeClr val="bg1">
                        <a:lumMod val="85000"/>
                      </a:schemeClr>
                    </a:solidFill>
                  </a:tcPr>
                </a:tc>
                <a:tc>
                  <a:txBody>
                    <a:bodyPr/>
                    <a:lstStyle/>
                    <a:p>
                      <a:pPr algn="ctr"/>
                      <a:r>
                        <a:rPr lang="en-GB" sz="1400" i="1" dirty="0"/>
                        <a:t>Action</a:t>
                      </a:r>
                    </a:p>
                  </a:txBody>
                  <a:tcPr anchor="ctr">
                    <a:solidFill>
                      <a:schemeClr val="bg1">
                        <a:lumMod val="85000"/>
                      </a:schemeClr>
                    </a:solidFill>
                  </a:tcPr>
                </a:tc>
                <a:tc>
                  <a:txBody>
                    <a:bodyPr/>
                    <a:lstStyle/>
                    <a:p>
                      <a:pPr algn="ctr"/>
                      <a:r>
                        <a:rPr lang="en-GB" sz="1400" i="1" dirty="0"/>
                        <a:t>Innervation</a:t>
                      </a:r>
                    </a:p>
                  </a:txBody>
                  <a:tcPr anchor="ctr">
                    <a:solidFill>
                      <a:schemeClr val="bg1">
                        <a:lumMod val="85000"/>
                      </a:schemeClr>
                    </a:solidFill>
                  </a:tcPr>
                </a:tc>
                <a:extLst>
                  <a:ext uri="{0D108BD9-81ED-4DB2-BD59-A6C34878D82A}">
                    <a16:rowId xmlns:a16="http://schemas.microsoft.com/office/drawing/2014/main" xmlns="" val="2960044454"/>
                  </a:ext>
                </a:extLst>
              </a:tr>
              <a:tr h="985826">
                <a:tc rowSpan="5">
                  <a:txBody>
                    <a:bodyPr/>
                    <a:lstStyle/>
                    <a:p>
                      <a:pPr algn="ctr"/>
                      <a:r>
                        <a:rPr lang="en-GB" sz="1400" i="1" dirty="0" err="1"/>
                        <a:t>Levator</a:t>
                      </a:r>
                      <a:r>
                        <a:rPr lang="en-GB" sz="1400" i="1" dirty="0"/>
                        <a:t> Ani Muscle</a:t>
                      </a:r>
                    </a:p>
                  </a:txBody>
                  <a:tcPr vert="vert270" anchor="ctr">
                    <a:solidFill>
                      <a:schemeClr val="bg1">
                        <a:lumMod val="95000"/>
                      </a:schemeClr>
                    </a:solidFill>
                  </a:tcPr>
                </a:tc>
                <a:tc>
                  <a:txBody>
                    <a:bodyPr/>
                    <a:lstStyle/>
                    <a:p>
                      <a:pPr algn="ctr"/>
                      <a:r>
                        <a:rPr lang="en-US" sz="1400" dirty="0">
                          <a:solidFill>
                            <a:schemeClr val="tx1"/>
                          </a:solidFill>
                        </a:rPr>
                        <a:t>Pubococcygeus</a:t>
                      </a:r>
                      <a:endParaRPr lang="en-GB" sz="1400" dirty="0">
                        <a:solidFill>
                          <a:schemeClr val="tx1"/>
                        </a:solidFill>
                      </a:endParaRPr>
                    </a:p>
                  </a:txBody>
                  <a:tcPr anchor="ctr">
                    <a:solidFill>
                      <a:schemeClr val="accent3">
                        <a:lumMod val="20000"/>
                        <a:lumOff val="80000"/>
                      </a:schemeClr>
                    </a:solidFill>
                  </a:tcPr>
                </a:tc>
                <a:tc rowSpan="5">
                  <a:txBody>
                    <a:bodyPr/>
                    <a:lstStyle/>
                    <a:p>
                      <a:pPr marL="457200" indent="-457200">
                        <a:buFont typeface="+mj-lt"/>
                        <a:buAutoNum type="arabicPeriod"/>
                        <a:defRPr/>
                      </a:pPr>
                      <a:r>
                        <a:rPr lang="en-US" sz="1400" dirty="0"/>
                        <a:t>Back of the body of the pubis</a:t>
                      </a:r>
                    </a:p>
                    <a:p>
                      <a:pPr marL="457200" indent="-457200">
                        <a:buFont typeface="+mj-lt"/>
                        <a:buAutoNum type="arabicPeriod"/>
                        <a:defRPr/>
                      </a:pPr>
                      <a:endParaRPr lang="en-US" sz="1400" dirty="0"/>
                    </a:p>
                    <a:p>
                      <a:pPr marL="457200" indent="-457200">
                        <a:buFont typeface="+mj-lt"/>
                        <a:buAutoNum type="arabicPeriod"/>
                        <a:defRPr/>
                      </a:pPr>
                      <a:r>
                        <a:rPr lang="en-US" sz="1400" dirty="0"/>
                        <a:t>Tendinous arch of the obturator fascia</a:t>
                      </a:r>
                    </a:p>
                    <a:p>
                      <a:pPr marL="457200" indent="-457200">
                        <a:buFont typeface="+mj-lt"/>
                        <a:buAutoNum type="arabicPeriod"/>
                        <a:defRPr/>
                      </a:pPr>
                      <a:endParaRPr lang="en-US" sz="1400" dirty="0"/>
                    </a:p>
                    <a:p>
                      <a:pPr marL="457200" indent="-457200">
                        <a:buFont typeface="+mj-lt"/>
                        <a:buAutoNum type="arabicPeriod"/>
                        <a:defRPr/>
                      </a:pPr>
                      <a:r>
                        <a:rPr lang="en-US" sz="1400" dirty="0"/>
                        <a:t>Spine of the ischium.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solidFill>
                      <a:schemeClr val="bg1"/>
                    </a:solidFill>
                  </a:tcPr>
                </a:tc>
                <a:tc>
                  <a:txBody>
                    <a:bodyPr/>
                    <a:lstStyle/>
                    <a:p>
                      <a:pPr marL="342900" indent="-342900">
                        <a:buFont typeface="+mj-lt"/>
                        <a:buAutoNum type="arabicPeriod"/>
                      </a:pPr>
                      <a:r>
                        <a:rPr lang="en-US" sz="1400" dirty="0"/>
                        <a:t>perineal body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a:t>anococcygeal body</a:t>
                      </a:r>
                    </a:p>
                    <a:p>
                      <a:pPr marL="342900" indent="-342900">
                        <a:buFont typeface="+mj-lt"/>
                        <a:buAutoNum type="arabicPeriod"/>
                      </a:pPr>
                      <a:r>
                        <a:rPr lang="en-US" sz="1400" dirty="0"/>
                        <a:t>coccyx</a:t>
                      </a:r>
                      <a:endParaRPr lang="en-GB" sz="1400" dirty="0">
                        <a:solidFill>
                          <a:schemeClr val="tx1"/>
                        </a:solidFill>
                      </a:endParaRPr>
                    </a:p>
                    <a:p>
                      <a:pPr>
                        <a:defRPr/>
                      </a:pPr>
                      <a:endParaRPr lang="en-US" sz="1400" dirty="0"/>
                    </a:p>
                    <a:p>
                      <a:pPr>
                        <a:defRPr/>
                      </a:pPr>
                      <a:r>
                        <a:rPr lang="en-US" sz="1400" dirty="0"/>
                        <a:t>(forms a sling around the prostate or the vagina)</a:t>
                      </a:r>
                    </a:p>
                  </a:txBody>
                  <a:tcPr anchor="ctr">
                    <a:solidFill>
                      <a:schemeClr val="bg1"/>
                    </a:solidFill>
                  </a:tcPr>
                </a:tc>
                <a:tc rowSpan="5">
                  <a:txBody>
                    <a:bodyPr/>
                    <a:lstStyle/>
                    <a:p>
                      <a:pPr marL="381000" indent="-381000">
                        <a:buFontTx/>
                        <a:buAutoNum type="arabicPeriod"/>
                        <a:defRPr/>
                      </a:pPr>
                      <a:r>
                        <a:rPr lang="en-US" sz="1400" dirty="0">
                          <a:solidFill>
                            <a:schemeClr val="tx1"/>
                          </a:solidFill>
                        </a:rPr>
                        <a:t>Support and maintain the pelvic viscera in position. </a:t>
                      </a:r>
                    </a:p>
                    <a:p>
                      <a:pPr marL="381000" indent="-381000">
                        <a:buFontTx/>
                        <a:buAutoNum type="arabicPeriod"/>
                        <a:defRPr/>
                      </a:pPr>
                      <a:endParaRPr lang="en-US" sz="1400" dirty="0">
                        <a:solidFill>
                          <a:schemeClr val="tx1"/>
                        </a:solidFill>
                      </a:endParaRPr>
                    </a:p>
                    <a:p>
                      <a:pPr marL="381000" indent="-381000">
                        <a:buFontTx/>
                        <a:buAutoNum type="arabicPeriod" startAt="2"/>
                        <a:defRPr/>
                      </a:pPr>
                      <a:r>
                        <a:rPr lang="en-US" sz="1400" dirty="0">
                          <a:solidFill>
                            <a:schemeClr val="tx1"/>
                          </a:solidFill>
                        </a:rPr>
                        <a:t>They resist the rise in intra pelvic pressure during the straining and expulsive efforts of the abdominal muscles (as in coughing).</a:t>
                      </a:r>
                    </a:p>
                    <a:p>
                      <a:pPr marL="381000" indent="-381000">
                        <a:buFontTx/>
                        <a:buAutoNum type="arabicPeriod" startAt="2"/>
                        <a:defRPr/>
                      </a:pPr>
                      <a:endParaRPr lang="en-US" sz="1400" dirty="0">
                        <a:solidFill>
                          <a:schemeClr val="tx1"/>
                        </a:solidFill>
                      </a:endParaRPr>
                    </a:p>
                    <a:p>
                      <a:pPr marL="381000" indent="-381000">
                        <a:buFontTx/>
                        <a:buAutoNum type="arabicPeriod" startAt="2"/>
                        <a:defRPr/>
                      </a:pPr>
                      <a:r>
                        <a:rPr lang="en-US" sz="1400" dirty="0">
                          <a:solidFill>
                            <a:schemeClr val="tx1"/>
                          </a:solidFill>
                        </a:rPr>
                        <a:t>Maintaining fecal continence.</a:t>
                      </a:r>
                    </a:p>
                    <a:p>
                      <a:pPr marL="381000" indent="-381000">
                        <a:buFontTx/>
                        <a:buAutoNum type="arabicPeriod" startAt="2"/>
                        <a:defRPr/>
                      </a:pPr>
                      <a:endParaRPr lang="en-US" sz="1400" dirty="0">
                        <a:solidFill>
                          <a:schemeClr val="tx1"/>
                        </a:solidFill>
                      </a:endParaRPr>
                    </a:p>
                    <a:p>
                      <a:pPr marL="381000" indent="-381000">
                        <a:buFontTx/>
                        <a:buAutoNum type="arabicPeriod" startAt="2"/>
                        <a:defRPr/>
                      </a:pPr>
                      <a:r>
                        <a:rPr lang="en-US" sz="1400" dirty="0">
                          <a:solidFill>
                            <a:schemeClr val="tx1"/>
                          </a:solidFill>
                        </a:rPr>
                        <a:t>They serve as a vaginal sphincter in the female.</a:t>
                      </a:r>
                    </a:p>
                  </a:txBody>
                  <a:tcPr anchor="ctr">
                    <a:solidFill>
                      <a:schemeClr val="bg1"/>
                    </a:solidFill>
                  </a:tcPr>
                </a:tc>
                <a:tc rowSpan="5">
                  <a:txBody>
                    <a:bodyPr/>
                    <a:lstStyle/>
                    <a:p>
                      <a:pPr marL="342900" indent="-342900" eaLnBrk="1" hangingPunct="1">
                        <a:buAutoNum type="arabicPeriod"/>
                      </a:pPr>
                      <a:r>
                        <a:rPr lang="en-US" altLang="en-US" sz="1400" dirty="0">
                          <a:solidFill>
                            <a:schemeClr val="tx1"/>
                          </a:solidFill>
                          <a:latin typeface="+mn-lt"/>
                        </a:rPr>
                        <a:t>perineal branch of the fourth sacral nerve </a:t>
                      </a:r>
                    </a:p>
                    <a:p>
                      <a:pPr marL="342900" indent="-342900" eaLnBrk="1" hangingPunct="1">
                        <a:buAutoNum type="arabicPeriod"/>
                      </a:pPr>
                      <a:endParaRPr lang="en-US" altLang="en-US" sz="1400" dirty="0">
                        <a:solidFill>
                          <a:schemeClr val="tx1"/>
                        </a:solidFill>
                        <a:latin typeface="+mn-lt"/>
                      </a:endParaRPr>
                    </a:p>
                    <a:p>
                      <a:pPr marL="342900" indent="-342900" eaLnBrk="1" hangingPunct="1">
                        <a:buAutoNum type="arabicPeriod"/>
                      </a:pPr>
                      <a:r>
                        <a:rPr lang="en-US" altLang="en-US" sz="1400" dirty="0">
                          <a:solidFill>
                            <a:schemeClr val="tx1"/>
                          </a:solidFill>
                          <a:latin typeface="+mn-lt"/>
                        </a:rPr>
                        <a:t>perineal branch of the pudendal nerve.</a:t>
                      </a:r>
                    </a:p>
                  </a:txBody>
                  <a:tcPr anchor="ctr">
                    <a:solidFill>
                      <a:schemeClr val="bg1"/>
                    </a:solidFill>
                  </a:tcPr>
                </a:tc>
                <a:extLst>
                  <a:ext uri="{0D108BD9-81ED-4DB2-BD59-A6C34878D82A}">
                    <a16:rowId xmlns:a16="http://schemas.microsoft.com/office/drawing/2014/main" xmlns="" val="718808337"/>
                  </a:ext>
                </a:extLst>
              </a:tr>
              <a:tr h="1152366">
                <a:tc vMerge="1">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chemeClr val="tx1"/>
                          </a:solidFill>
                        </a:rPr>
                        <a:t>Puborectalis</a:t>
                      </a:r>
                      <a:endParaRPr lang="en-US" sz="1400" dirty="0">
                        <a:solidFill>
                          <a:schemeClr val="tx1"/>
                        </a:solidFill>
                      </a:endParaRPr>
                    </a:p>
                  </a:txBody>
                  <a:tcPr anchor="ctr">
                    <a:solidFill>
                      <a:schemeClr val="accent5">
                        <a:lumMod val="20000"/>
                        <a:lumOff val="80000"/>
                      </a:schemeClr>
                    </a:solidFill>
                  </a:tcPr>
                </a:tc>
                <a:tc vMerge="1">
                  <a:txBody>
                    <a:bodyPr/>
                    <a:lstStyle/>
                    <a:p>
                      <a:pPr>
                        <a:defRPr/>
                      </a:pPr>
                      <a:endParaRPr lang="en-US" sz="1400" dirty="0"/>
                    </a:p>
                  </a:txBody>
                  <a:tcPr>
                    <a:solidFill>
                      <a:schemeClr val="bg1"/>
                    </a:solidFill>
                  </a:tcPr>
                </a:tc>
                <a:tc>
                  <a:txBody>
                    <a:bodyPr/>
                    <a:lstStyle/>
                    <a:p>
                      <a:pPr>
                        <a:defRPr/>
                      </a:pPr>
                      <a:r>
                        <a:rPr lang="en-US" sz="1400" dirty="0"/>
                        <a:t>forms a sling around the recto-anal Junction.</a:t>
                      </a:r>
                    </a:p>
                    <a:p>
                      <a:pPr>
                        <a:defRPr/>
                      </a:pPr>
                      <a:endParaRPr lang="en-US" sz="1400" dirty="0"/>
                    </a:p>
                    <a:p>
                      <a:pPr>
                        <a:defRPr/>
                      </a:pPr>
                      <a:r>
                        <a:rPr lang="en-US" sz="1400" dirty="0"/>
                        <a:t>It has a very important role in maintaining </a:t>
                      </a:r>
                      <a:r>
                        <a:rPr lang="en-US" sz="1400" b="1" dirty="0"/>
                        <a:t>fecal continence</a:t>
                      </a:r>
                      <a:r>
                        <a:rPr lang="en-US" sz="1400" dirty="0"/>
                        <a:t>.</a:t>
                      </a:r>
                    </a:p>
                  </a:txBody>
                  <a:tcPr anchor="ctr">
                    <a:solidFill>
                      <a:schemeClr val="bg1"/>
                    </a:solidFill>
                  </a:tcPr>
                </a:tc>
                <a:tc vMerge="1">
                  <a:txBody>
                    <a:bodyPr/>
                    <a:lstStyle/>
                    <a:p>
                      <a:endParaRPr lang="en-GB" dirty="0"/>
                    </a:p>
                  </a:txBody>
                  <a:tcPr>
                    <a:solidFill>
                      <a:schemeClr val="bg1"/>
                    </a:solidFill>
                  </a:tcPr>
                </a:tc>
                <a:tc vMerge="1">
                  <a:txBody>
                    <a:bodyPr/>
                    <a:lstStyle/>
                    <a:p>
                      <a:endParaRPr lang="en-GB" dirty="0"/>
                    </a:p>
                  </a:txBody>
                  <a:tcPr>
                    <a:solidFill>
                      <a:schemeClr val="bg1"/>
                    </a:solidFill>
                  </a:tcPr>
                </a:tc>
                <a:extLst>
                  <a:ext uri="{0D108BD9-81ED-4DB2-BD59-A6C34878D82A}">
                    <a16:rowId xmlns:a16="http://schemas.microsoft.com/office/drawing/2014/main" xmlns="" val="3478733089"/>
                  </a:ext>
                </a:extLst>
              </a:tr>
              <a:tr h="1461058">
                <a:tc vMerge="1">
                  <a:txBody>
                    <a:bodyPr/>
                    <a:lstStyle/>
                    <a:p>
                      <a:pPr algn="ctr"/>
                      <a:endParaRPr lang="en-GB" sz="1400" dirty="0">
                        <a:solidFill>
                          <a:schemeClr val="tx1"/>
                        </a:solidFill>
                      </a:endParaRPr>
                    </a:p>
                  </a:txBody>
                  <a:tcPr vert="vert270" anchor="ctr">
                    <a:solidFill>
                      <a:schemeClr val="bg1">
                        <a:lumMod val="95000"/>
                      </a:schemeClr>
                    </a:solidFill>
                  </a:tcPr>
                </a:tc>
                <a:tc rowSpan="2">
                  <a:txBody>
                    <a:bodyPr/>
                    <a:lstStyle/>
                    <a:p>
                      <a:pPr algn="ctr"/>
                      <a:r>
                        <a:rPr lang="en-US" sz="1400" dirty="0" err="1">
                          <a:solidFill>
                            <a:schemeClr val="tx1"/>
                          </a:solidFill>
                        </a:rPr>
                        <a:t>Iliococcygeus</a:t>
                      </a:r>
                      <a:endParaRPr lang="en-GB" sz="1400" dirty="0">
                        <a:solidFill>
                          <a:schemeClr val="tx1"/>
                        </a:solidFill>
                      </a:endParaRPr>
                    </a:p>
                  </a:txBody>
                  <a:tcPr anchor="ctr">
                    <a:solidFill>
                      <a:srgbClr val="FFEEC5"/>
                    </a:solidFill>
                  </a:tcPr>
                </a:tc>
                <a:tc vMerge="1">
                  <a:txBody>
                    <a:bodyPr/>
                    <a:lstStyle/>
                    <a:p>
                      <a:endParaRPr lang="en-GB" sz="1400" dirty="0">
                        <a:solidFill>
                          <a:schemeClr val="tx1"/>
                        </a:solidFill>
                      </a:endParaRPr>
                    </a:p>
                  </a:txBody>
                  <a:tcPr>
                    <a:solidFill>
                      <a:schemeClr val="bg1"/>
                    </a:solidFill>
                  </a:tcPr>
                </a:tc>
                <a:tc>
                  <a:txBody>
                    <a:bodyPr/>
                    <a:lstStyle/>
                    <a:p>
                      <a:pPr marL="342900" indent="-342900">
                        <a:buFont typeface="+mj-lt"/>
                        <a:buAutoNum type="arabicPeriod"/>
                      </a:pPr>
                      <a:r>
                        <a:rPr lang="en-US" sz="1400" dirty="0"/>
                        <a:t>anococcygeal body</a:t>
                      </a:r>
                    </a:p>
                    <a:p>
                      <a:pPr marL="342900" indent="-342900">
                        <a:buFont typeface="+mj-lt"/>
                        <a:buAutoNum type="arabicPeriod"/>
                      </a:pPr>
                      <a:r>
                        <a:rPr lang="en-US" sz="1400" dirty="0"/>
                        <a:t>coccyx</a:t>
                      </a:r>
                      <a:endParaRPr lang="en-GB" sz="1400" dirty="0">
                        <a:solidFill>
                          <a:schemeClr val="tx1"/>
                        </a:solidFill>
                      </a:endParaRPr>
                    </a:p>
                    <a:p>
                      <a:endParaRPr lang="en-GB" sz="1400" dirty="0">
                        <a:solidFill>
                          <a:schemeClr val="tx1"/>
                        </a:solidFill>
                      </a:endParaRPr>
                    </a:p>
                  </a:txBody>
                  <a:tcPr anchor="ctr">
                    <a:solidFill>
                      <a:schemeClr val="bg1"/>
                    </a:solidFill>
                  </a:tcPr>
                </a:tc>
                <a:tc vMerge="1">
                  <a:txBody>
                    <a:bodyPr/>
                    <a:lstStyle/>
                    <a:p>
                      <a:endParaRPr lang="en-GB" dirty="0"/>
                    </a:p>
                  </a:txBody>
                  <a:tcPr>
                    <a:solidFill>
                      <a:schemeClr val="bg1"/>
                    </a:solidFill>
                  </a:tcPr>
                </a:tc>
                <a:tc vMerge="1">
                  <a:txBody>
                    <a:bodyPr/>
                    <a:lstStyle/>
                    <a:p>
                      <a:endParaRPr lang="en-GB" dirty="0"/>
                    </a:p>
                  </a:txBody>
                  <a:tcPr>
                    <a:solidFill>
                      <a:schemeClr val="bg1"/>
                    </a:solidFill>
                  </a:tcPr>
                </a:tc>
                <a:extLst>
                  <a:ext uri="{0D108BD9-81ED-4DB2-BD59-A6C34878D82A}">
                    <a16:rowId xmlns:a16="http://schemas.microsoft.com/office/drawing/2014/main" xmlns="" val="3967598006"/>
                  </a:ext>
                </a:extLst>
              </a:tr>
              <a:tr h="227204">
                <a:tc vMerge="1">
                  <a:txBody>
                    <a:bodyPr/>
                    <a:lstStyle/>
                    <a:p>
                      <a:pPr algn="ctr"/>
                      <a:endParaRPr lang="en-GB" sz="1400" dirty="0">
                        <a:solidFill>
                          <a:schemeClr val="tx1"/>
                        </a:solidFill>
                      </a:endParaRPr>
                    </a:p>
                  </a:txBody>
                  <a:tcPr vert="vert270" anchor="ctr">
                    <a:solidFill>
                      <a:schemeClr val="bg1">
                        <a:lumMod val="95000"/>
                      </a:schemeClr>
                    </a:solidFill>
                  </a:tcPr>
                </a:tc>
                <a:tc vMerge="1">
                  <a:txBody>
                    <a:bodyPr/>
                    <a:lstStyle/>
                    <a:p>
                      <a:r>
                        <a:rPr lang="en-US" sz="1400" dirty="0" err="1">
                          <a:solidFill>
                            <a:schemeClr val="tx1"/>
                          </a:solidFill>
                        </a:rPr>
                        <a:t>Ischiococcygeus</a:t>
                      </a:r>
                      <a:endParaRPr lang="en-GB" sz="1400" dirty="0">
                        <a:solidFill>
                          <a:schemeClr val="tx1"/>
                        </a:solidFill>
                      </a:endParaRPr>
                    </a:p>
                  </a:txBody>
                  <a:tcPr anchor="ctr">
                    <a:solidFill>
                      <a:srgbClr val="FFCCFF"/>
                    </a:solidFill>
                  </a:tcPr>
                </a:tc>
                <a:tc vMerge="1">
                  <a:txBody>
                    <a:bodyPr/>
                    <a:lstStyle/>
                    <a:p>
                      <a:endParaRPr lang="en-GB" sz="1400" dirty="0">
                        <a:solidFill>
                          <a:schemeClr val="tx1"/>
                        </a:solidFill>
                      </a:endParaRPr>
                    </a:p>
                  </a:txBody>
                  <a:tcPr>
                    <a:solidFill>
                      <a:schemeClr val="bg1"/>
                    </a:solidFill>
                  </a:tcPr>
                </a:tc>
                <a:tc rowSpan="2">
                  <a:txBody>
                    <a:bodyPr/>
                    <a:lstStyle/>
                    <a:p>
                      <a:pPr marL="342900" indent="-342900">
                        <a:buFont typeface="+mj-lt"/>
                        <a:buAutoNum type="arabicPeriod"/>
                      </a:pPr>
                      <a:r>
                        <a:rPr lang="en-US" sz="1400" dirty="0"/>
                        <a:t>anococcygeal body</a:t>
                      </a:r>
                    </a:p>
                    <a:p>
                      <a:pPr marL="342900" indent="-342900">
                        <a:buFont typeface="+mj-lt"/>
                        <a:buAutoNum type="arabicPeriod"/>
                      </a:pPr>
                      <a:r>
                        <a:rPr lang="en-US" sz="1400" dirty="0"/>
                        <a:t>coccyx</a:t>
                      </a:r>
                      <a:endParaRPr lang="en-GB" sz="1400" dirty="0">
                        <a:solidFill>
                          <a:schemeClr val="tx1"/>
                        </a:solidFill>
                      </a:endParaRPr>
                    </a:p>
                  </a:txBody>
                  <a:tcPr anchor="ctr">
                    <a:solidFill>
                      <a:schemeClr val="bg1"/>
                    </a:solidFill>
                  </a:tcPr>
                </a:tc>
                <a:tc vMerge="1">
                  <a:txBody>
                    <a:bodyPr/>
                    <a:lstStyle/>
                    <a:p>
                      <a:endParaRPr lang="en-GB" dirty="0"/>
                    </a:p>
                  </a:txBody>
                  <a:tcPr>
                    <a:solidFill>
                      <a:schemeClr val="bg1"/>
                    </a:solidFill>
                  </a:tcPr>
                </a:tc>
                <a:tc vMerge="1">
                  <a:txBody>
                    <a:bodyPr/>
                    <a:lstStyle/>
                    <a:p>
                      <a:endParaRPr lang="en-GB" dirty="0"/>
                    </a:p>
                  </a:txBody>
                  <a:tcPr>
                    <a:solidFill>
                      <a:schemeClr val="bg1"/>
                    </a:solidFill>
                  </a:tcPr>
                </a:tc>
                <a:extLst>
                  <a:ext uri="{0D108BD9-81ED-4DB2-BD59-A6C34878D82A}">
                    <a16:rowId xmlns:a16="http://schemas.microsoft.com/office/drawing/2014/main" xmlns="" val="1465426892"/>
                  </a:ext>
                </a:extLst>
              </a:tr>
              <a:tr h="1288026">
                <a:tc vMerge="1">
                  <a:txBody>
                    <a:bodyPr/>
                    <a:lstStyle/>
                    <a:p>
                      <a:pPr algn="ctr"/>
                      <a:endParaRPr lang="en-GB" sz="1400" dirty="0">
                        <a:solidFill>
                          <a:schemeClr val="tx1"/>
                        </a:solidFill>
                      </a:endParaRPr>
                    </a:p>
                  </a:txBody>
                  <a:tcPr vert="vert270" anchor="ctr">
                    <a:solidFill>
                      <a:schemeClr val="bg1">
                        <a:lumMod val="95000"/>
                      </a:schemeClr>
                    </a:solidFill>
                  </a:tcPr>
                </a:tc>
                <a:tc>
                  <a:txBody>
                    <a:bodyPr/>
                    <a:lstStyle/>
                    <a:p>
                      <a:pPr algn="ctr"/>
                      <a:r>
                        <a:rPr lang="en-US" sz="1400" dirty="0" err="1">
                          <a:solidFill>
                            <a:schemeClr val="tx1"/>
                          </a:solidFill>
                        </a:rPr>
                        <a:t>Ischiococcygeus</a:t>
                      </a:r>
                      <a:endParaRPr lang="en-GB" sz="1400" dirty="0">
                        <a:solidFill>
                          <a:schemeClr val="tx1"/>
                        </a:solidFill>
                      </a:endParaRPr>
                    </a:p>
                  </a:txBody>
                  <a:tcPr anchor="ctr">
                    <a:solidFill>
                      <a:srgbClr val="FFCCFF"/>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solidFill>
                      <a:schemeClr val="bg1"/>
                    </a:solidFill>
                  </a:tcPr>
                </a:tc>
                <a:tc vMerge="1">
                  <a:txBody>
                    <a:bodyPr/>
                    <a:lstStyle/>
                    <a:p>
                      <a:pPr marL="342900" indent="-342900">
                        <a:buFont typeface="+mj-lt"/>
                        <a:buAutoNum type="arabicPeriod"/>
                      </a:pPr>
                      <a:endParaRPr lang="en-GB" sz="1400" dirty="0">
                        <a:solidFill>
                          <a:schemeClr val="tx1"/>
                        </a:solidFill>
                      </a:endParaRPr>
                    </a:p>
                  </a:txBody>
                  <a:tcPr anchor="ctr">
                    <a:solidFill>
                      <a:schemeClr val="bg1"/>
                    </a:solidFill>
                  </a:tcPr>
                </a:tc>
                <a:tc vMerge="1">
                  <a:txBody>
                    <a:bodyPr/>
                    <a:lstStyle/>
                    <a:p>
                      <a:pPr marL="381000" indent="-381000">
                        <a:buFontTx/>
                        <a:buAutoNum type="arabicPeriod" startAt="2"/>
                        <a:defRPr/>
                      </a:pPr>
                      <a:endParaRPr lang="en-US" sz="1400" dirty="0">
                        <a:solidFill>
                          <a:schemeClr val="tx1"/>
                        </a:solidFill>
                      </a:endParaRPr>
                    </a:p>
                  </a:txBody>
                  <a:tcPr anchor="ctr">
                    <a:solidFill>
                      <a:schemeClr val="bg1"/>
                    </a:solidFill>
                  </a:tcPr>
                </a:tc>
                <a:tc vMerge="1">
                  <a:txBody>
                    <a:bodyPr/>
                    <a:lstStyle/>
                    <a:p>
                      <a:pPr marL="342900" indent="-342900" eaLnBrk="1" hangingPunct="1">
                        <a:buAutoNum type="arabicPeriod"/>
                      </a:pPr>
                      <a:endParaRPr lang="en-US" altLang="en-US" sz="1400" dirty="0">
                        <a:solidFill>
                          <a:schemeClr val="tx1"/>
                        </a:solidFill>
                        <a:latin typeface="+mn-lt"/>
                      </a:endParaRPr>
                    </a:p>
                  </a:txBody>
                  <a:tcPr anchor="ctr">
                    <a:solidFill>
                      <a:schemeClr val="bg1"/>
                    </a:solidFill>
                  </a:tcPr>
                </a:tc>
                <a:extLst>
                  <a:ext uri="{0D108BD9-81ED-4DB2-BD59-A6C34878D82A}">
                    <a16:rowId xmlns:a16="http://schemas.microsoft.com/office/drawing/2014/main" xmlns="" val="801835464"/>
                  </a:ext>
                </a:extLst>
              </a:tr>
            </a:tbl>
          </a:graphicData>
        </a:graphic>
      </p:graphicFrame>
    </p:spTree>
    <p:extLst>
      <p:ext uri="{BB962C8B-B14F-4D97-AF65-F5344CB8AC3E}">
        <p14:creationId xmlns:p14="http://schemas.microsoft.com/office/powerpoint/2010/main" val="1641558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301CCFEE-18C9-40A9-BD7C-29F016162335}"/>
              </a:ext>
            </a:extLst>
          </p:cNvPr>
          <p:cNvGraphicFramePr>
            <a:graphicFrameLocks noGrp="1"/>
          </p:cNvGraphicFramePr>
          <p:nvPr>
            <p:extLst>
              <p:ext uri="{D42A27DB-BD31-4B8C-83A1-F6EECF244321}">
                <p14:modId xmlns:p14="http://schemas.microsoft.com/office/powerpoint/2010/main" val="2406497900"/>
              </p:ext>
            </p:extLst>
          </p:nvPr>
        </p:nvGraphicFramePr>
        <p:xfrm>
          <a:off x="638098" y="2109393"/>
          <a:ext cx="5569435" cy="3345863"/>
        </p:xfrm>
        <a:graphic>
          <a:graphicData uri="http://schemas.openxmlformats.org/drawingml/2006/table">
            <a:tbl>
              <a:tblPr firstRow="1" bandRow="1">
                <a:tableStyleId>{5940675A-B579-460E-94D1-54222C63F5DA}</a:tableStyleId>
              </a:tblPr>
              <a:tblGrid>
                <a:gridCol w="1174361">
                  <a:extLst>
                    <a:ext uri="{9D8B030D-6E8A-4147-A177-3AD203B41FA5}">
                      <a16:colId xmlns:a16="http://schemas.microsoft.com/office/drawing/2014/main" xmlns="" val="3642891042"/>
                    </a:ext>
                  </a:extLst>
                </a:gridCol>
                <a:gridCol w="2197537">
                  <a:extLst>
                    <a:ext uri="{9D8B030D-6E8A-4147-A177-3AD203B41FA5}">
                      <a16:colId xmlns:a16="http://schemas.microsoft.com/office/drawing/2014/main" xmlns="" val="1217868889"/>
                    </a:ext>
                  </a:extLst>
                </a:gridCol>
                <a:gridCol w="2197537">
                  <a:extLst>
                    <a:ext uri="{9D8B030D-6E8A-4147-A177-3AD203B41FA5}">
                      <a16:colId xmlns:a16="http://schemas.microsoft.com/office/drawing/2014/main" xmlns="" val="3175792346"/>
                    </a:ext>
                  </a:extLst>
                </a:gridCol>
              </a:tblGrid>
              <a:tr h="460552">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err="1">
                          <a:solidFill>
                            <a:schemeClr val="tx1"/>
                          </a:solidFill>
                          <a:latin typeface="+mn-lt"/>
                          <a:ea typeface="+mn-ea"/>
                          <a:cs typeface="+mn-cs"/>
                        </a:rPr>
                        <a:t>Coccygeus</a:t>
                      </a:r>
                      <a:r>
                        <a:rPr lang="en-US" sz="1800" kern="1200" dirty="0">
                          <a:solidFill>
                            <a:schemeClr val="tx1"/>
                          </a:solidFill>
                          <a:latin typeface="+mn-lt"/>
                          <a:ea typeface="+mn-ea"/>
                          <a:cs typeface="+mn-cs"/>
                        </a:rPr>
                        <a:t>: </a:t>
                      </a:r>
                      <a:r>
                        <a:rPr lang="en-US" altLang="en-US" sz="1600" dirty="0">
                          <a:latin typeface="+mn-lt"/>
                        </a:rPr>
                        <a:t>small triangular muscle.</a:t>
                      </a:r>
                    </a:p>
                  </a:txBody>
                  <a:tcPr anchor="ctr">
                    <a:solidFill>
                      <a:srgbClr val="F2C0DF"/>
                    </a:solidFill>
                  </a:tcPr>
                </a:tc>
                <a:tc hMerge="1">
                  <a:txBody>
                    <a:bodyPr/>
                    <a:lstStyle/>
                    <a:p>
                      <a:endParaRPr lang="en-GB" dirty="0"/>
                    </a:p>
                  </a:txBody>
                  <a:tcPr/>
                </a:tc>
                <a:tc hMerge="1">
                  <a:txBody>
                    <a:bodyPr/>
                    <a:lstStyle/>
                    <a:p>
                      <a:endParaRPr lang="en-GB"/>
                    </a:p>
                  </a:txBody>
                  <a:tcPr/>
                </a:tc>
                <a:extLst>
                  <a:ext uri="{0D108BD9-81ED-4DB2-BD59-A6C34878D82A}">
                    <a16:rowId xmlns:a16="http://schemas.microsoft.com/office/drawing/2014/main" xmlns="" val="22216607"/>
                  </a:ext>
                </a:extLst>
              </a:tr>
              <a:tr h="666205">
                <a:tc>
                  <a:txBody>
                    <a:bodyPr/>
                    <a:lstStyle/>
                    <a:p>
                      <a:r>
                        <a:rPr lang="en-GB" sz="1600" i="1" dirty="0">
                          <a:latin typeface="+mn-lt"/>
                        </a:rPr>
                        <a:t>Origin </a:t>
                      </a:r>
                    </a:p>
                  </a:txBody>
                  <a:tcPr>
                    <a:solidFill>
                      <a:schemeClr val="bg1">
                        <a:lumMod val="95000"/>
                      </a:schemeClr>
                    </a:solidFill>
                  </a:tcPr>
                </a:tc>
                <a:tc>
                  <a:txBody>
                    <a:bodyPr/>
                    <a:lstStyle/>
                    <a:p>
                      <a:pPr algn="l"/>
                      <a:r>
                        <a:rPr lang="en-US" altLang="en-US" sz="1600" dirty="0">
                          <a:latin typeface="+mn-lt"/>
                        </a:rPr>
                        <a:t>Ischial spine</a:t>
                      </a:r>
                      <a:endParaRPr lang="en-US" sz="1600" dirty="0">
                        <a:latin typeface="+mn-lt"/>
                      </a:endParaRPr>
                    </a:p>
                  </a:txBody>
                  <a:tcPr/>
                </a:tc>
                <a:tc rowSpan="2">
                  <a:txBody>
                    <a:bodyPr/>
                    <a:lstStyle/>
                    <a:p>
                      <a:pPr algn="l"/>
                      <a:r>
                        <a:rPr lang="en-US" sz="1600" dirty="0">
                          <a:latin typeface="+mn-lt"/>
                        </a:rPr>
                        <a:t>Coccygeus muscle has the same attachment as the </a:t>
                      </a:r>
                      <a:r>
                        <a:rPr lang="en-US" sz="1600" b="1" dirty="0">
                          <a:solidFill>
                            <a:srgbClr val="C00000"/>
                          </a:solidFill>
                          <a:latin typeface="+mn-lt"/>
                        </a:rPr>
                        <a:t>sacrospinous  ligament</a:t>
                      </a:r>
                      <a:r>
                        <a:rPr lang="en-US" sz="1600" b="1" dirty="0">
                          <a:latin typeface="+mn-lt"/>
                        </a:rPr>
                        <a:t>!</a:t>
                      </a:r>
                    </a:p>
                  </a:txBody>
                  <a:tcPr anchor="ctr"/>
                </a:tc>
                <a:extLst>
                  <a:ext uri="{0D108BD9-81ED-4DB2-BD59-A6C34878D82A}">
                    <a16:rowId xmlns:a16="http://schemas.microsoft.com/office/drawing/2014/main" xmlns="" val="3106866703"/>
                  </a:ext>
                </a:extLst>
              </a:tr>
              <a:tr h="666205">
                <a:tc>
                  <a:txBody>
                    <a:bodyPr/>
                    <a:lstStyle/>
                    <a:p>
                      <a:r>
                        <a:rPr lang="en-GB" sz="1600" i="1" dirty="0">
                          <a:latin typeface="+mn-lt"/>
                        </a:rPr>
                        <a:t>Insertion</a:t>
                      </a:r>
                    </a:p>
                  </a:txBody>
                  <a:tcPr>
                    <a:solidFill>
                      <a:schemeClr val="bg1">
                        <a:lumMod val="95000"/>
                      </a:schemeClr>
                    </a:solidFill>
                  </a:tcPr>
                </a:tc>
                <a:tc>
                  <a:txBody>
                    <a:bodyPr/>
                    <a:lstStyle/>
                    <a:p>
                      <a:pPr eaLnBrk="1" hangingPunct="1">
                        <a:spcBef>
                          <a:spcPct val="20000"/>
                        </a:spcBef>
                        <a:buClr>
                          <a:schemeClr val="hlink"/>
                        </a:buClr>
                        <a:buSzPct val="80000"/>
                        <a:buFont typeface="Wingdings" panose="05000000000000000000" pitchFamily="2" charset="2"/>
                        <a:buNone/>
                      </a:pPr>
                      <a:r>
                        <a:rPr lang="en-US" altLang="en-US" sz="1600" dirty="0">
                          <a:latin typeface="+mn-lt"/>
                        </a:rPr>
                        <a:t>Lower end of sacrum and coccyx</a:t>
                      </a:r>
                    </a:p>
                  </a:txBody>
                  <a:tcPr/>
                </a:tc>
                <a:tc vMerge="1">
                  <a:txBody>
                    <a:bodyPr/>
                    <a:lstStyle/>
                    <a:p>
                      <a:pPr eaLnBrk="1" hangingPunct="1">
                        <a:spcBef>
                          <a:spcPct val="20000"/>
                        </a:spcBef>
                        <a:buClr>
                          <a:schemeClr val="hlink"/>
                        </a:buClr>
                        <a:buSzPct val="80000"/>
                        <a:buFont typeface="Wingdings" panose="05000000000000000000" pitchFamily="2" charset="2"/>
                        <a:buNone/>
                      </a:pPr>
                      <a:endParaRPr lang="en-US" altLang="en-US" sz="1600" dirty="0">
                        <a:latin typeface="+mn-lt"/>
                      </a:endParaRPr>
                    </a:p>
                  </a:txBody>
                  <a:tcPr/>
                </a:tc>
                <a:extLst>
                  <a:ext uri="{0D108BD9-81ED-4DB2-BD59-A6C34878D82A}">
                    <a16:rowId xmlns:a16="http://schemas.microsoft.com/office/drawing/2014/main" xmlns="" val="2804552255"/>
                  </a:ext>
                </a:extLst>
              </a:tr>
              <a:tr h="886696">
                <a:tc>
                  <a:txBody>
                    <a:bodyPr/>
                    <a:lstStyle/>
                    <a:p>
                      <a:r>
                        <a:rPr lang="en-GB" sz="1600" i="1" dirty="0">
                          <a:latin typeface="+mn-lt"/>
                        </a:rPr>
                        <a:t>Action</a:t>
                      </a:r>
                    </a:p>
                  </a:txBody>
                  <a:tcPr>
                    <a:solidFill>
                      <a:schemeClr val="bg1">
                        <a:lumMod val="95000"/>
                      </a:schemeClr>
                    </a:solidFill>
                  </a:tcPr>
                </a:tc>
                <a:tc gridSpan="2">
                  <a:txBody>
                    <a:bodyPr/>
                    <a:lstStyle/>
                    <a:p>
                      <a:pPr eaLnBrk="1" hangingPunct="1">
                        <a:spcBef>
                          <a:spcPct val="20000"/>
                        </a:spcBef>
                        <a:buClr>
                          <a:schemeClr val="hlink"/>
                        </a:buClr>
                        <a:buSzPct val="80000"/>
                        <a:buFont typeface="Wingdings" panose="05000000000000000000" pitchFamily="2" charset="2"/>
                        <a:buNone/>
                      </a:pPr>
                      <a:r>
                        <a:rPr lang="en-US" altLang="en-US" sz="1600" dirty="0">
                          <a:latin typeface="+mn-lt"/>
                        </a:rPr>
                        <a:t>Assist the </a:t>
                      </a:r>
                      <a:r>
                        <a:rPr lang="en-US" altLang="en-US" sz="1600" dirty="0" err="1">
                          <a:latin typeface="+mn-lt"/>
                        </a:rPr>
                        <a:t>levator</a:t>
                      </a:r>
                      <a:r>
                        <a:rPr lang="en-US" altLang="en-US" sz="1600" dirty="0">
                          <a:latin typeface="+mn-lt"/>
                        </a:rPr>
                        <a:t> </a:t>
                      </a:r>
                      <a:r>
                        <a:rPr lang="en-US" altLang="en-US" sz="1600" dirty="0" err="1">
                          <a:latin typeface="+mn-lt"/>
                        </a:rPr>
                        <a:t>ani</a:t>
                      </a:r>
                      <a:r>
                        <a:rPr lang="en-US" altLang="en-US" sz="1600" dirty="0">
                          <a:latin typeface="+mn-lt"/>
                        </a:rPr>
                        <a:t> in supporting the pelvic viscera</a:t>
                      </a:r>
                    </a:p>
                  </a:txBody>
                  <a:tcPr/>
                </a:tc>
                <a:tc hMerge="1">
                  <a:txBody>
                    <a:bodyPr/>
                    <a:lstStyle/>
                    <a:p>
                      <a:endParaRPr lang="en-GB"/>
                    </a:p>
                  </a:txBody>
                  <a:tcPr/>
                </a:tc>
                <a:extLst>
                  <a:ext uri="{0D108BD9-81ED-4DB2-BD59-A6C34878D82A}">
                    <a16:rowId xmlns:a16="http://schemas.microsoft.com/office/drawing/2014/main" xmlns="" val="133870597"/>
                  </a:ext>
                </a:extLst>
              </a:tr>
              <a:tr h="666205">
                <a:tc>
                  <a:txBody>
                    <a:bodyPr/>
                    <a:lstStyle/>
                    <a:p>
                      <a:r>
                        <a:rPr lang="en-GB" sz="1600" i="1" dirty="0">
                          <a:latin typeface="+mn-lt"/>
                        </a:rPr>
                        <a:t>Innervation</a:t>
                      </a:r>
                    </a:p>
                  </a:txBody>
                  <a:tcPr>
                    <a:solidFill>
                      <a:schemeClr val="bg1">
                        <a:lumMod val="95000"/>
                      </a:schemeClr>
                    </a:solidFill>
                  </a:tcPr>
                </a:tc>
                <a:tc gridSpan="2">
                  <a:txBody>
                    <a:bodyPr/>
                    <a:lstStyle/>
                    <a:p>
                      <a:pPr algn="l"/>
                      <a:r>
                        <a:rPr lang="en-US" altLang="en-US" sz="1600" dirty="0">
                          <a:latin typeface="+mn-lt"/>
                        </a:rPr>
                        <a:t>branches of the </a:t>
                      </a:r>
                      <a:r>
                        <a:rPr lang="en-US" altLang="en-US" sz="1600" dirty="0">
                          <a:solidFill>
                            <a:srgbClr val="C00000"/>
                          </a:solidFill>
                          <a:latin typeface="+mn-lt"/>
                        </a:rPr>
                        <a:t>4</a:t>
                      </a:r>
                      <a:r>
                        <a:rPr lang="en-US" altLang="en-US" sz="1600" baseline="30000" dirty="0">
                          <a:solidFill>
                            <a:srgbClr val="C00000"/>
                          </a:solidFill>
                          <a:latin typeface="+mn-lt"/>
                        </a:rPr>
                        <a:t>th</a:t>
                      </a:r>
                      <a:r>
                        <a:rPr lang="en-US" altLang="en-US" sz="1600" dirty="0">
                          <a:latin typeface="+mn-lt"/>
                        </a:rPr>
                        <a:t> and </a:t>
                      </a:r>
                      <a:r>
                        <a:rPr lang="en-US" altLang="en-US" sz="1600" dirty="0">
                          <a:solidFill>
                            <a:srgbClr val="C00000"/>
                          </a:solidFill>
                          <a:latin typeface="+mn-lt"/>
                        </a:rPr>
                        <a:t>5</a:t>
                      </a:r>
                      <a:r>
                        <a:rPr lang="en-US" altLang="en-US" sz="1600" baseline="30000" dirty="0">
                          <a:solidFill>
                            <a:srgbClr val="C00000"/>
                          </a:solidFill>
                          <a:latin typeface="+mn-lt"/>
                        </a:rPr>
                        <a:t>th</a:t>
                      </a:r>
                      <a:r>
                        <a:rPr lang="en-US" altLang="en-US" sz="1600" dirty="0">
                          <a:solidFill>
                            <a:srgbClr val="C00000"/>
                          </a:solidFill>
                          <a:latin typeface="+mn-lt"/>
                        </a:rPr>
                        <a:t> sacral</a:t>
                      </a:r>
                      <a:r>
                        <a:rPr lang="en-US" altLang="en-US" sz="1600" dirty="0">
                          <a:latin typeface="+mn-lt"/>
                        </a:rPr>
                        <a:t> nerves </a:t>
                      </a:r>
                      <a:r>
                        <a:rPr lang="en-US" altLang="en-US" sz="1600" dirty="0">
                          <a:solidFill>
                            <a:schemeClr val="bg1">
                              <a:lumMod val="50000"/>
                            </a:schemeClr>
                          </a:solidFill>
                          <a:latin typeface="+mn-lt"/>
                        </a:rPr>
                        <a:t>(S4 &amp; S5).</a:t>
                      </a:r>
                      <a:endParaRPr lang="en-GB" sz="1600" dirty="0">
                        <a:solidFill>
                          <a:schemeClr val="bg1">
                            <a:lumMod val="50000"/>
                          </a:schemeClr>
                        </a:solidFill>
                        <a:latin typeface="+mn-lt"/>
                      </a:endParaRPr>
                    </a:p>
                  </a:txBody>
                  <a:tcPr/>
                </a:tc>
                <a:tc hMerge="1">
                  <a:txBody>
                    <a:bodyPr/>
                    <a:lstStyle/>
                    <a:p>
                      <a:endParaRPr lang="en-GB"/>
                    </a:p>
                  </a:txBody>
                  <a:tcPr/>
                </a:tc>
                <a:extLst>
                  <a:ext uri="{0D108BD9-81ED-4DB2-BD59-A6C34878D82A}">
                    <a16:rowId xmlns:a16="http://schemas.microsoft.com/office/drawing/2014/main" xmlns="" val="3536556653"/>
                  </a:ext>
                </a:extLst>
              </a:tr>
            </a:tbl>
          </a:graphicData>
        </a:graphic>
      </p:graphicFrame>
      <p:sp>
        <p:nvSpPr>
          <p:cNvPr id="4" name="Rectangle 3">
            <a:extLst>
              <a:ext uri="{FF2B5EF4-FFF2-40B4-BE49-F238E27FC236}">
                <a16:creationId xmlns:a16="http://schemas.microsoft.com/office/drawing/2014/main" xmlns="" id="{D8A79D85-CBFD-4481-90F1-6C7AF806CFE3}"/>
              </a:ext>
            </a:extLst>
          </p:cNvPr>
          <p:cNvSpPr/>
          <p:nvPr/>
        </p:nvSpPr>
        <p:spPr>
          <a:xfrm>
            <a:off x="842454" y="492730"/>
            <a:ext cx="4229100" cy="1077218"/>
          </a:xfrm>
          <a:prstGeom prst="rect">
            <a:avLst/>
          </a:prstGeom>
          <a:noFill/>
          <a:ln>
            <a:noFill/>
          </a:ln>
        </p:spPr>
        <p:txBody>
          <a:bodyPr>
            <a:spAutoFit/>
          </a:bodyPr>
          <a:lstStyle/>
          <a:p>
            <a:pPr>
              <a:defRPr/>
            </a:pPr>
            <a:r>
              <a:rPr lang="en-US" sz="3200" dirty="0">
                <a:latin typeface="+mj-lt"/>
              </a:rPr>
              <a:t>Pelvic Diaphragm</a:t>
            </a:r>
          </a:p>
          <a:p>
            <a:pPr>
              <a:defRPr/>
            </a:pPr>
            <a:r>
              <a:rPr lang="en-US" sz="3200" b="1" dirty="0">
                <a:latin typeface="+mj-lt"/>
              </a:rPr>
              <a:t>Coccygeus Muscle</a:t>
            </a:r>
          </a:p>
        </p:txBody>
      </p:sp>
      <p:grpSp>
        <p:nvGrpSpPr>
          <p:cNvPr id="11" name="Group 10">
            <a:extLst>
              <a:ext uri="{FF2B5EF4-FFF2-40B4-BE49-F238E27FC236}">
                <a16:creationId xmlns:a16="http://schemas.microsoft.com/office/drawing/2014/main" xmlns="" id="{48EA55C6-BA4C-4240-BE82-0D5D135BEE30}"/>
              </a:ext>
            </a:extLst>
          </p:cNvPr>
          <p:cNvGrpSpPr/>
          <p:nvPr/>
        </p:nvGrpSpPr>
        <p:grpSpPr>
          <a:xfrm>
            <a:off x="6300267" y="816734"/>
            <a:ext cx="5569434" cy="3551516"/>
            <a:chOff x="5701685" y="1148224"/>
            <a:chExt cx="5975350" cy="5346700"/>
          </a:xfrm>
        </p:grpSpPr>
        <p:pic>
          <p:nvPicPr>
            <p:cNvPr id="5" name="Picture 5" descr="File0468">
              <a:extLst>
                <a:ext uri="{FF2B5EF4-FFF2-40B4-BE49-F238E27FC236}">
                  <a16:creationId xmlns:a16="http://schemas.microsoft.com/office/drawing/2014/main" xmlns="" id="{30749F80-5D98-41E0-9729-B912FE090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17" t="1509" r="6071" b="1509"/>
            <a:stretch>
              <a:fillRect/>
            </a:stretch>
          </p:blipFill>
          <p:spPr bwMode="auto">
            <a:xfrm>
              <a:off x="5701685" y="1148224"/>
              <a:ext cx="597535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6">
              <a:extLst>
                <a:ext uri="{FF2B5EF4-FFF2-40B4-BE49-F238E27FC236}">
                  <a16:creationId xmlns:a16="http://schemas.microsoft.com/office/drawing/2014/main" xmlns="" id="{D2C197EE-4EC5-4EC3-9569-CFD71C86FC29}"/>
                </a:ext>
              </a:extLst>
            </p:cNvPr>
            <p:cNvSpPr>
              <a:spLocks noChangeArrowheads="1"/>
            </p:cNvSpPr>
            <p:nvPr/>
          </p:nvSpPr>
          <p:spPr bwMode="auto">
            <a:xfrm>
              <a:off x="9446597" y="6073677"/>
              <a:ext cx="792162" cy="215899"/>
            </a:xfrm>
            <a:prstGeom prst="ellipse">
              <a:avLst/>
            </a:prstGeom>
            <a:noFill/>
            <a:ln w="28575">
              <a:solidFill>
                <a:srgbClr val="990099"/>
              </a:solidFill>
              <a:round/>
              <a:headEnd/>
              <a:tailEnd/>
            </a:ln>
          </p:spPr>
          <p:txBody>
            <a:bodyPr wrap="none" anchor="ct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ar-SA" altLang="en-US"/>
            </a:p>
          </p:txBody>
        </p:sp>
        <p:sp>
          <p:nvSpPr>
            <p:cNvPr id="7" name="Freeform 8">
              <a:extLst>
                <a:ext uri="{FF2B5EF4-FFF2-40B4-BE49-F238E27FC236}">
                  <a16:creationId xmlns:a16="http://schemas.microsoft.com/office/drawing/2014/main" xmlns="" id="{C0D8ABCC-0B35-4B29-A24D-4568DE1D7316}"/>
                </a:ext>
              </a:extLst>
            </p:cNvPr>
            <p:cNvSpPr>
              <a:spLocks/>
            </p:cNvSpPr>
            <p:nvPr/>
          </p:nvSpPr>
          <p:spPr bwMode="auto">
            <a:xfrm>
              <a:off x="6865323" y="4535950"/>
              <a:ext cx="1460500" cy="1477963"/>
            </a:xfrm>
            <a:custGeom>
              <a:avLst/>
              <a:gdLst>
                <a:gd name="T0" fmla="*/ 2147483647 w 920"/>
                <a:gd name="T1" fmla="*/ 2147483647 h 931"/>
                <a:gd name="T2" fmla="*/ 2147483647 w 920"/>
                <a:gd name="T3" fmla="*/ 2147483647 h 931"/>
                <a:gd name="T4" fmla="*/ 2147483647 w 920"/>
                <a:gd name="T5" fmla="*/ 2147483647 h 931"/>
                <a:gd name="T6" fmla="*/ 2147483647 w 920"/>
                <a:gd name="T7" fmla="*/ 2147483647 h 931"/>
                <a:gd name="T8" fmla="*/ 2147483647 w 920"/>
                <a:gd name="T9" fmla="*/ 2147483647 h 931"/>
                <a:gd name="T10" fmla="*/ 2147483647 w 920"/>
                <a:gd name="T11" fmla="*/ 2147483647 h 931"/>
                <a:gd name="T12" fmla="*/ 2147483647 w 920"/>
                <a:gd name="T13" fmla="*/ 2147483647 h 931"/>
                <a:gd name="T14" fmla="*/ 2147483647 w 920"/>
                <a:gd name="T15" fmla="*/ 2147483647 h 931"/>
                <a:gd name="T16" fmla="*/ 2147483647 w 920"/>
                <a:gd name="T17" fmla="*/ 2147483647 h 931"/>
                <a:gd name="T18" fmla="*/ 2147483647 w 920"/>
                <a:gd name="T19" fmla="*/ 2147483647 h 931"/>
                <a:gd name="T20" fmla="*/ 2147483647 w 920"/>
                <a:gd name="T21" fmla="*/ 2147483647 h 931"/>
                <a:gd name="T22" fmla="*/ 2147483647 w 920"/>
                <a:gd name="T23" fmla="*/ 2147483647 h 931"/>
                <a:gd name="T24" fmla="*/ 2147483647 w 920"/>
                <a:gd name="T25" fmla="*/ 2147483647 h 931"/>
                <a:gd name="T26" fmla="*/ 2147483647 w 920"/>
                <a:gd name="T27" fmla="*/ 2147483647 h 931"/>
                <a:gd name="T28" fmla="*/ 2147483647 w 920"/>
                <a:gd name="T29" fmla="*/ 2147483647 h 931"/>
                <a:gd name="T30" fmla="*/ 2147483647 w 920"/>
                <a:gd name="T31" fmla="*/ 2147483647 h 931"/>
                <a:gd name="T32" fmla="*/ 2147483647 w 920"/>
                <a:gd name="T33" fmla="*/ 2147483647 h 931"/>
                <a:gd name="T34" fmla="*/ 2147483647 w 920"/>
                <a:gd name="T35" fmla="*/ 2147483647 h 931"/>
                <a:gd name="T36" fmla="*/ 2147483647 w 920"/>
                <a:gd name="T37" fmla="*/ 2147483647 h 931"/>
                <a:gd name="T38" fmla="*/ 2147483647 w 920"/>
                <a:gd name="T39" fmla="*/ 2147483647 h 931"/>
                <a:gd name="T40" fmla="*/ 2147483647 w 920"/>
                <a:gd name="T41" fmla="*/ 2147483647 h 931"/>
                <a:gd name="T42" fmla="*/ 2147483647 w 920"/>
                <a:gd name="T43" fmla="*/ 2147483647 h 931"/>
                <a:gd name="T44" fmla="*/ 2147483647 w 920"/>
                <a:gd name="T45" fmla="*/ 2147483647 h 931"/>
                <a:gd name="T46" fmla="*/ 2147483647 w 920"/>
                <a:gd name="T47" fmla="*/ 2147483647 h 931"/>
                <a:gd name="T48" fmla="*/ 2147483647 w 920"/>
                <a:gd name="T49" fmla="*/ 2147483647 h 931"/>
                <a:gd name="T50" fmla="*/ 2147483647 w 920"/>
                <a:gd name="T51" fmla="*/ 2147483647 h 931"/>
                <a:gd name="T52" fmla="*/ 2147483647 w 920"/>
                <a:gd name="T53" fmla="*/ 2147483647 h 931"/>
                <a:gd name="T54" fmla="*/ 2147483647 w 920"/>
                <a:gd name="T55" fmla="*/ 2147483647 h 931"/>
                <a:gd name="T56" fmla="*/ 2147483647 w 920"/>
                <a:gd name="T57" fmla="*/ 2147483647 h 931"/>
                <a:gd name="T58" fmla="*/ 2147483647 w 920"/>
                <a:gd name="T59" fmla="*/ 2147483647 h 931"/>
                <a:gd name="T60" fmla="*/ 2147483647 w 920"/>
                <a:gd name="T61" fmla="*/ 2147483647 h 931"/>
                <a:gd name="T62" fmla="*/ 2147483647 w 920"/>
                <a:gd name="T63" fmla="*/ 2147483647 h 931"/>
                <a:gd name="T64" fmla="*/ 2147483647 w 920"/>
                <a:gd name="T65" fmla="*/ 0 h 931"/>
                <a:gd name="T66" fmla="*/ 2147483647 w 920"/>
                <a:gd name="T67" fmla="*/ 2147483647 h 931"/>
                <a:gd name="T68" fmla="*/ 2147483647 w 920"/>
                <a:gd name="T69" fmla="*/ 0 h 931"/>
                <a:gd name="T70" fmla="*/ 2147483647 w 920"/>
                <a:gd name="T71" fmla="*/ 2147483647 h 9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0"/>
                <a:gd name="T109" fmla="*/ 0 h 931"/>
                <a:gd name="T110" fmla="*/ 920 w 920"/>
                <a:gd name="T111" fmla="*/ 931 h 9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0" h="931">
                  <a:moveTo>
                    <a:pt x="15" y="37"/>
                  </a:moveTo>
                  <a:cubicBezTo>
                    <a:pt x="24" y="34"/>
                    <a:pt x="35" y="20"/>
                    <a:pt x="42" y="27"/>
                  </a:cubicBezTo>
                  <a:cubicBezTo>
                    <a:pt x="56" y="41"/>
                    <a:pt x="57" y="63"/>
                    <a:pt x="61" y="82"/>
                  </a:cubicBezTo>
                  <a:cubicBezTo>
                    <a:pt x="69" y="125"/>
                    <a:pt x="76" y="168"/>
                    <a:pt x="88" y="210"/>
                  </a:cubicBezTo>
                  <a:cubicBezTo>
                    <a:pt x="91" y="219"/>
                    <a:pt x="89" y="232"/>
                    <a:pt x="97" y="238"/>
                  </a:cubicBezTo>
                  <a:cubicBezTo>
                    <a:pt x="98" y="239"/>
                    <a:pt x="166" y="260"/>
                    <a:pt x="180" y="265"/>
                  </a:cubicBezTo>
                  <a:cubicBezTo>
                    <a:pt x="189" y="268"/>
                    <a:pt x="207" y="274"/>
                    <a:pt x="207" y="274"/>
                  </a:cubicBezTo>
                  <a:cubicBezTo>
                    <a:pt x="229" y="297"/>
                    <a:pt x="253" y="302"/>
                    <a:pt x="280" y="320"/>
                  </a:cubicBezTo>
                  <a:cubicBezTo>
                    <a:pt x="318" y="377"/>
                    <a:pt x="361" y="435"/>
                    <a:pt x="408" y="485"/>
                  </a:cubicBezTo>
                  <a:cubicBezTo>
                    <a:pt x="434" y="564"/>
                    <a:pt x="397" y="466"/>
                    <a:pt x="436" y="530"/>
                  </a:cubicBezTo>
                  <a:cubicBezTo>
                    <a:pt x="441" y="538"/>
                    <a:pt x="441" y="549"/>
                    <a:pt x="445" y="558"/>
                  </a:cubicBezTo>
                  <a:cubicBezTo>
                    <a:pt x="450" y="568"/>
                    <a:pt x="457" y="576"/>
                    <a:pt x="463" y="585"/>
                  </a:cubicBezTo>
                  <a:cubicBezTo>
                    <a:pt x="473" y="615"/>
                    <a:pt x="492" y="637"/>
                    <a:pt x="500" y="667"/>
                  </a:cubicBezTo>
                  <a:cubicBezTo>
                    <a:pt x="516" y="730"/>
                    <a:pt x="522" y="796"/>
                    <a:pt x="536" y="859"/>
                  </a:cubicBezTo>
                  <a:cubicBezTo>
                    <a:pt x="543" y="891"/>
                    <a:pt x="536" y="931"/>
                    <a:pt x="573" y="914"/>
                  </a:cubicBezTo>
                  <a:cubicBezTo>
                    <a:pt x="576" y="905"/>
                    <a:pt x="575" y="894"/>
                    <a:pt x="582" y="887"/>
                  </a:cubicBezTo>
                  <a:cubicBezTo>
                    <a:pt x="589" y="880"/>
                    <a:pt x="601" y="883"/>
                    <a:pt x="609" y="878"/>
                  </a:cubicBezTo>
                  <a:cubicBezTo>
                    <a:pt x="617" y="873"/>
                    <a:pt x="620" y="863"/>
                    <a:pt x="628" y="859"/>
                  </a:cubicBezTo>
                  <a:cubicBezTo>
                    <a:pt x="633" y="856"/>
                    <a:pt x="694" y="837"/>
                    <a:pt x="710" y="832"/>
                  </a:cubicBezTo>
                  <a:cubicBezTo>
                    <a:pt x="728" y="826"/>
                    <a:pt x="765" y="814"/>
                    <a:pt x="765" y="814"/>
                  </a:cubicBezTo>
                  <a:cubicBezTo>
                    <a:pt x="784" y="754"/>
                    <a:pt x="823" y="719"/>
                    <a:pt x="884" y="704"/>
                  </a:cubicBezTo>
                  <a:cubicBezTo>
                    <a:pt x="892" y="656"/>
                    <a:pt x="895" y="633"/>
                    <a:pt x="920" y="594"/>
                  </a:cubicBezTo>
                  <a:cubicBezTo>
                    <a:pt x="895" y="519"/>
                    <a:pt x="821" y="530"/>
                    <a:pt x="756" y="512"/>
                  </a:cubicBezTo>
                  <a:cubicBezTo>
                    <a:pt x="737" y="507"/>
                    <a:pt x="701" y="494"/>
                    <a:pt x="701" y="494"/>
                  </a:cubicBezTo>
                  <a:cubicBezTo>
                    <a:pt x="664" y="457"/>
                    <a:pt x="606" y="417"/>
                    <a:pt x="564" y="384"/>
                  </a:cubicBezTo>
                  <a:cubicBezTo>
                    <a:pt x="514" y="345"/>
                    <a:pt x="469" y="285"/>
                    <a:pt x="408" y="265"/>
                  </a:cubicBezTo>
                  <a:cubicBezTo>
                    <a:pt x="392" y="254"/>
                    <a:pt x="379" y="239"/>
                    <a:pt x="362" y="229"/>
                  </a:cubicBezTo>
                  <a:cubicBezTo>
                    <a:pt x="295" y="188"/>
                    <a:pt x="377" y="255"/>
                    <a:pt x="308" y="201"/>
                  </a:cubicBezTo>
                  <a:cubicBezTo>
                    <a:pt x="277" y="177"/>
                    <a:pt x="253" y="149"/>
                    <a:pt x="216" y="137"/>
                  </a:cubicBezTo>
                  <a:cubicBezTo>
                    <a:pt x="207" y="131"/>
                    <a:pt x="199" y="124"/>
                    <a:pt x="189" y="119"/>
                  </a:cubicBezTo>
                  <a:cubicBezTo>
                    <a:pt x="180" y="115"/>
                    <a:pt x="169" y="115"/>
                    <a:pt x="161" y="110"/>
                  </a:cubicBezTo>
                  <a:cubicBezTo>
                    <a:pt x="132" y="92"/>
                    <a:pt x="126" y="76"/>
                    <a:pt x="88" y="64"/>
                  </a:cubicBezTo>
                  <a:cubicBezTo>
                    <a:pt x="74" y="43"/>
                    <a:pt x="61" y="26"/>
                    <a:pt x="61" y="0"/>
                  </a:cubicBezTo>
                  <a:cubicBezTo>
                    <a:pt x="46" y="12"/>
                    <a:pt x="35" y="37"/>
                    <a:pt x="15" y="37"/>
                  </a:cubicBezTo>
                  <a:cubicBezTo>
                    <a:pt x="0" y="37"/>
                    <a:pt x="42" y="0"/>
                    <a:pt x="42" y="0"/>
                  </a:cubicBezTo>
                  <a:cubicBezTo>
                    <a:pt x="56" y="39"/>
                    <a:pt x="61" y="24"/>
                    <a:pt x="15" y="37"/>
                  </a:cubicBezTo>
                  <a:close/>
                </a:path>
              </a:pathLst>
            </a:custGeom>
            <a:pattFill prst="dkDnDiag">
              <a:fgClr>
                <a:schemeClr val="folHlink"/>
              </a:fgClr>
              <a:bgClr>
                <a:schemeClr val="bg1"/>
              </a:bgClr>
            </a:pattFill>
            <a:ln w="9525">
              <a:solidFill>
                <a:schemeClr val="tx1"/>
              </a:solidFill>
              <a:round/>
              <a:headEnd/>
              <a:tailEnd/>
            </a:ln>
          </p:spPr>
          <p:txBody>
            <a:bodyPr/>
            <a:lstStyle/>
            <a:p>
              <a:endParaRPr lang="en-GB"/>
            </a:p>
          </p:txBody>
        </p:sp>
        <p:sp>
          <p:nvSpPr>
            <p:cNvPr id="8" name="Freeform 9">
              <a:extLst>
                <a:ext uri="{FF2B5EF4-FFF2-40B4-BE49-F238E27FC236}">
                  <a16:creationId xmlns:a16="http://schemas.microsoft.com/office/drawing/2014/main" xmlns="" id="{E36A89E7-34B3-4FA7-9F6F-7CA51ED42DBF}"/>
                </a:ext>
              </a:extLst>
            </p:cNvPr>
            <p:cNvSpPr>
              <a:spLocks/>
            </p:cNvSpPr>
            <p:nvPr/>
          </p:nvSpPr>
          <p:spPr bwMode="auto">
            <a:xfrm>
              <a:off x="8606810" y="4604213"/>
              <a:ext cx="1428750" cy="1400175"/>
            </a:xfrm>
            <a:custGeom>
              <a:avLst/>
              <a:gdLst>
                <a:gd name="T0" fmla="*/ 2147483647 w 900"/>
                <a:gd name="T1" fmla="*/ 2147483647 h 882"/>
                <a:gd name="T2" fmla="*/ 2147483647 w 900"/>
                <a:gd name="T3" fmla="*/ 0 h 882"/>
                <a:gd name="T4" fmla="*/ 2147483647 w 900"/>
                <a:gd name="T5" fmla="*/ 2147483647 h 882"/>
                <a:gd name="T6" fmla="*/ 2147483647 w 900"/>
                <a:gd name="T7" fmla="*/ 2147483647 h 882"/>
                <a:gd name="T8" fmla="*/ 2147483647 w 900"/>
                <a:gd name="T9" fmla="*/ 2147483647 h 882"/>
                <a:gd name="T10" fmla="*/ 2147483647 w 900"/>
                <a:gd name="T11" fmla="*/ 2147483647 h 882"/>
                <a:gd name="T12" fmla="*/ 2147483647 w 900"/>
                <a:gd name="T13" fmla="*/ 2147483647 h 882"/>
                <a:gd name="T14" fmla="*/ 2147483647 w 900"/>
                <a:gd name="T15" fmla="*/ 2147483647 h 882"/>
                <a:gd name="T16" fmla="*/ 2147483647 w 900"/>
                <a:gd name="T17" fmla="*/ 2147483647 h 882"/>
                <a:gd name="T18" fmla="*/ 2147483647 w 900"/>
                <a:gd name="T19" fmla="*/ 2147483647 h 882"/>
                <a:gd name="T20" fmla="*/ 2147483647 w 900"/>
                <a:gd name="T21" fmla="*/ 2147483647 h 882"/>
                <a:gd name="T22" fmla="*/ 2147483647 w 900"/>
                <a:gd name="T23" fmla="*/ 2147483647 h 882"/>
                <a:gd name="T24" fmla="*/ 2147483647 w 900"/>
                <a:gd name="T25" fmla="*/ 2147483647 h 882"/>
                <a:gd name="T26" fmla="*/ 2147483647 w 900"/>
                <a:gd name="T27" fmla="*/ 2147483647 h 882"/>
                <a:gd name="T28" fmla="*/ 2147483647 w 900"/>
                <a:gd name="T29" fmla="*/ 2147483647 h 882"/>
                <a:gd name="T30" fmla="*/ 2147483647 w 900"/>
                <a:gd name="T31" fmla="*/ 2147483647 h 882"/>
                <a:gd name="T32" fmla="*/ 2147483647 w 900"/>
                <a:gd name="T33" fmla="*/ 2147483647 h 882"/>
                <a:gd name="T34" fmla="*/ 2147483647 w 900"/>
                <a:gd name="T35" fmla="*/ 2147483647 h 882"/>
                <a:gd name="T36" fmla="*/ 2147483647 w 900"/>
                <a:gd name="T37" fmla="*/ 2147483647 h 882"/>
                <a:gd name="T38" fmla="*/ 2147483647 w 900"/>
                <a:gd name="T39" fmla="*/ 2147483647 h 882"/>
                <a:gd name="T40" fmla="*/ 0 w 900"/>
                <a:gd name="T41" fmla="*/ 2147483647 h 882"/>
                <a:gd name="T42" fmla="*/ 2147483647 w 900"/>
                <a:gd name="T43" fmla="*/ 2147483647 h 882"/>
                <a:gd name="T44" fmla="*/ 2147483647 w 900"/>
                <a:gd name="T45" fmla="*/ 2147483647 h 882"/>
                <a:gd name="T46" fmla="*/ 2147483647 w 900"/>
                <a:gd name="T47" fmla="*/ 2147483647 h 882"/>
                <a:gd name="T48" fmla="*/ 2147483647 w 900"/>
                <a:gd name="T49" fmla="*/ 2147483647 h 882"/>
                <a:gd name="T50" fmla="*/ 2147483647 w 900"/>
                <a:gd name="T51" fmla="*/ 2147483647 h 882"/>
                <a:gd name="T52" fmla="*/ 2147483647 w 900"/>
                <a:gd name="T53" fmla="*/ 2147483647 h 882"/>
                <a:gd name="T54" fmla="*/ 2147483647 w 900"/>
                <a:gd name="T55" fmla="*/ 2147483647 h 882"/>
                <a:gd name="T56" fmla="*/ 2147483647 w 900"/>
                <a:gd name="T57" fmla="*/ 2147483647 h 882"/>
                <a:gd name="T58" fmla="*/ 2147483647 w 900"/>
                <a:gd name="T59" fmla="*/ 2147483647 h 882"/>
                <a:gd name="T60" fmla="*/ 2147483647 w 900"/>
                <a:gd name="T61" fmla="*/ 2147483647 h 882"/>
                <a:gd name="T62" fmla="*/ 2147483647 w 900"/>
                <a:gd name="T63" fmla="*/ 2147483647 h 882"/>
                <a:gd name="T64" fmla="*/ 2147483647 w 900"/>
                <a:gd name="T65" fmla="*/ 2147483647 h 8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0"/>
                <a:gd name="T100" fmla="*/ 0 h 882"/>
                <a:gd name="T101" fmla="*/ 900 w 900"/>
                <a:gd name="T102" fmla="*/ 882 h 8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0" h="882">
                  <a:moveTo>
                    <a:pt x="892" y="27"/>
                  </a:moveTo>
                  <a:cubicBezTo>
                    <a:pt x="892" y="18"/>
                    <a:pt x="900" y="0"/>
                    <a:pt x="891" y="0"/>
                  </a:cubicBezTo>
                  <a:cubicBezTo>
                    <a:pt x="882" y="0"/>
                    <a:pt x="884" y="18"/>
                    <a:pt x="883" y="27"/>
                  </a:cubicBezTo>
                  <a:cubicBezTo>
                    <a:pt x="878" y="85"/>
                    <a:pt x="876" y="142"/>
                    <a:pt x="873" y="200"/>
                  </a:cubicBezTo>
                  <a:cubicBezTo>
                    <a:pt x="791" y="175"/>
                    <a:pt x="793" y="226"/>
                    <a:pt x="729" y="248"/>
                  </a:cubicBezTo>
                  <a:cubicBezTo>
                    <a:pt x="689" y="262"/>
                    <a:pt x="649" y="283"/>
                    <a:pt x="614" y="306"/>
                  </a:cubicBezTo>
                  <a:cubicBezTo>
                    <a:pt x="563" y="383"/>
                    <a:pt x="630" y="290"/>
                    <a:pt x="566" y="354"/>
                  </a:cubicBezTo>
                  <a:cubicBezTo>
                    <a:pt x="502" y="418"/>
                    <a:pt x="595" y="351"/>
                    <a:pt x="518" y="402"/>
                  </a:cubicBezTo>
                  <a:cubicBezTo>
                    <a:pt x="505" y="421"/>
                    <a:pt x="493" y="440"/>
                    <a:pt x="480" y="459"/>
                  </a:cubicBezTo>
                  <a:cubicBezTo>
                    <a:pt x="474" y="468"/>
                    <a:pt x="476" y="480"/>
                    <a:pt x="470" y="488"/>
                  </a:cubicBezTo>
                  <a:cubicBezTo>
                    <a:pt x="463" y="497"/>
                    <a:pt x="451" y="501"/>
                    <a:pt x="441" y="507"/>
                  </a:cubicBezTo>
                  <a:cubicBezTo>
                    <a:pt x="415" y="586"/>
                    <a:pt x="391" y="666"/>
                    <a:pt x="374" y="747"/>
                  </a:cubicBezTo>
                  <a:cubicBezTo>
                    <a:pt x="371" y="789"/>
                    <a:pt x="375" y="832"/>
                    <a:pt x="364" y="872"/>
                  </a:cubicBezTo>
                  <a:cubicBezTo>
                    <a:pt x="361" y="882"/>
                    <a:pt x="346" y="882"/>
                    <a:pt x="336" y="882"/>
                  </a:cubicBezTo>
                  <a:cubicBezTo>
                    <a:pt x="291" y="882"/>
                    <a:pt x="238" y="858"/>
                    <a:pt x="201" y="834"/>
                  </a:cubicBezTo>
                  <a:cubicBezTo>
                    <a:pt x="188" y="837"/>
                    <a:pt x="175" y="848"/>
                    <a:pt x="163" y="843"/>
                  </a:cubicBezTo>
                  <a:cubicBezTo>
                    <a:pt x="140" y="834"/>
                    <a:pt x="160" y="795"/>
                    <a:pt x="163" y="786"/>
                  </a:cubicBezTo>
                  <a:cubicBezTo>
                    <a:pt x="148" y="744"/>
                    <a:pt x="160" y="733"/>
                    <a:pt x="115" y="719"/>
                  </a:cubicBezTo>
                  <a:cubicBezTo>
                    <a:pt x="50" y="739"/>
                    <a:pt x="59" y="724"/>
                    <a:pt x="38" y="661"/>
                  </a:cubicBezTo>
                  <a:cubicBezTo>
                    <a:pt x="34" y="650"/>
                    <a:pt x="24" y="643"/>
                    <a:pt x="19" y="632"/>
                  </a:cubicBezTo>
                  <a:cubicBezTo>
                    <a:pt x="11" y="614"/>
                    <a:pt x="0" y="575"/>
                    <a:pt x="0" y="575"/>
                  </a:cubicBezTo>
                  <a:cubicBezTo>
                    <a:pt x="3" y="562"/>
                    <a:pt x="1" y="546"/>
                    <a:pt x="9" y="536"/>
                  </a:cubicBezTo>
                  <a:cubicBezTo>
                    <a:pt x="15" y="528"/>
                    <a:pt x="28" y="530"/>
                    <a:pt x="38" y="527"/>
                  </a:cubicBezTo>
                  <a:cubicBezTo>
                    <a:pt x="64" y="518"/>
                    <a:pt x="127" y="505"/>
                    <a:pt x="153" y="488"/>
                  </a:cubicBezTo>
                  <a:cubicBezTo>
                    <a:pt x="229" y="439"/>
                    <a:pt x="299" y="385"/>
                    <a:pt x="374" y="335"/>
                  </a:cubicBezTo>
                  <a:cubicBezTo>
                    <a:pt x="404" y="315"/>
                    <a:pt x="426" y="298"/>
                    <a:pt x="460" y="287"/>
                  </a:cubicBezTo>
                  <a:cubicBezTo>
                    <a:pt x="488" y="259"/>
                    <a:pt x="519" y="232"/>
                    <a:pt x="556" y="219"/>
                  </a:cubicBezTo>
                  <a:cubicBezTo>
                    <a:pt x="611" y="166"/>
                    <a:pt x="537" y="231"/>
                    <a:pt x="604" y="191"/>
                  </a:cubicBezTo>
                  <a:cubicBezTo>
                    <a:pt x="680" y="145"/>
                    <a:pt x="558" y="198"/>
                    <a:pt x="652" y="152"/>
                  </a:cubicBezTo>
                  <a:cubicBezTo>
                    <a:pt x="676" y="140"/>
                    <a:pt x="686" y="146"/>
                    <a:pt x="710" y="133"/>
                  </a:cubicBezTo>
                  <a:cubicBezTo>
                    <a:pt x="730" y="122"/>
                    <a:pt x="752" y="112"/>
                    <a:pt x="768" y="95"/>
                  </a:cubicBezTo>
                  <a:cubicBezTo>
                    <a:pt x="774" y="88"/>
                    <a:pt x="780" y="81"/>
                    <a:pt x="787" y="75"/>
                  </a:cubicBezTo>
                  <a:cubicBezTo>
                    <a:pt x="817" y="52"/>
                    <a:pt x="855" y="9"/>
                    <a:pt x="892" y="27"/>
                  </a:cubicBezTo>
                  <a:close/>
                </a:path>
              </a:pathLst>
            </a:custGeom>
            <a:pattFill prst="dkUpDiag">
              <a:fgClr>
                <a:schemeClr val="folHlink"/>
              </a:fgClr>
              <a:bgClr>
                <a:schemeClr val="bg1"/>
              </a:bgClr>
            </a:pattFill>
            <a:ln w="9525">
              <a:solidFill>
                <a:schemeClr val="tx1"/>
              </a:solidFill>
              <a:round/>
              <a:headEnd/>
              <a:tailEnd/>
            </a:ln>
          </p:spPr>
          <p:txBody>
            <a:bodyPr/>
            <a:lstStyle/>
            <a:p>
              <a:endParaRPr lang="en-GB"/>
            </a:p>
          </p:txBody>
        </p:sp>
        <p:sp>
          <p:nvSpPr>
            <p:cNvPr id="9" name="Freeform 11">
              <a:extLst>
                <a:ext uri="{FF2B5EF4-FFF2-40B4-BE49-F238E27FC236}">
                  <a16:creationId xmlns:a16="http://schemas.microsoft.com/office/drawing/2014/main" xmlns="" id="{7B3F7D9F-128C-496F-AA51-DBA88B2FE407}"/>
                </a:ext>
              </a:extLst>
            </p:cNvPr>
            <p:cNvSpPr>
              <a:spLocks/>
            </p:cNvSpPr>
            <p:nvPr/>
          </p:nvSpPr>
          <p:spPr bwMode="auto">
            <a:xfrm>
              <a:off x="7803536" y="5464637"/>
              <a:ext cx="511175" cy="493712"/>
            </a:xfrm>
            <a:custGeom>
              <a:avLst/>
              <a:gdLst>
                <a:gd name="T0" fmla="*/ 0 w 322"/>
                <a:gd name="T1" fmla="*/ 2147483647 h 311"/>
                <a:gd name="T2" fmla="*/ 2147483647 w 322"/>
                <a:gd name="T3" fmla="*/ 2147483647 h 311"/>
                <a:gd name="T4" fmla="*/ 2147483647 w 322"/>
                <a:gd name="T5" fmla="*/ 2147483647 h 311"/>
                <a:gd name="T6" fmla="*/ 2147483647 w 322"/>
                <a:gd name="T7" fmla="*/ 2147483647 h 311"/>
                <a:gd name="T8" fmla="*/ 2147483647 w 322"/>
                <a:gd name="T9" fmla="*/ 2147483647 h 311"/>
                <a:gd name="T10" fmla="*/ 2147483647 w 322"/>
                <a:gd name="T11" fmla="*/ 2147483647 h 311"/>
                <a:gd name="T12" fmla="*/ 2147483647 w 322"/>
                <a:gd name="T13" fmla="*/ 2147483647 h 311"/>
                <a:gd name="T14" fmla="*/ 2147483647 w 322"/>
                <a:gd name="T15" fmla="*/ 2147483647 h 311"/>
                <a:gd name="T16" fmla="*/ 2147483647 w 322"/>
                <a:gd name="T17" fmla="*/ 2147483647 h 311"/>
                <a:gd name="T18" fmla="*/ 2147483647 w 322"/>
                <a:gd name="T19" fmla="*/ 0 h 3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1"/>
                <a:gd name="T32" fmla="*/ 322 w 322"/>
                <a:gd name="T33" fmla="*/ 311 h 3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1">
                  <a:moveTo>
                    <a:pt x="0" y="311"/>
                  </a:moveTo>
                  <a:cubicBezTo>
                    <a:pt x="65" y="298"/>
                    <a:pt x="31" y="307"/>
                    <a:pt x="101" y="284"/>
                  </a:cubicBezTo>
                  <a:cubicBezTo>
                    <a:pt x="119" y="278"/>
                    <a:pt x="155" y="265"/>
                    <a:pt x="155" y="265"/>
                  </a:cubicBezTo>
                  <a:cubicBezTo>
                    <a:pt x="161" y="259"/>
                    <a:pt x="166" y="251"/>
                    <a:pt x="174" y="247"/>
                  </a:cubicBezTo>
                  <a:cubicBezTo>
                    <a:pt x="191" y="239"/>
                    <a:pt x="229" y="229"/>
                    <a:pt x="229" y="229"/>
                  </a:cubicBezTo>
                  <a:cubicBezTo>
                    <a:pt x="261" y="129"/>
                    <a:pt x="211" y="277"/>
                    <a:pt x="256" y="174"/>
                  </a:cubicBezTo>
                  <a:cubicBezTo>
                    <a:pt x="271" y="140"/>
                    <a:pt x="281" y="100"/>
                    <a:pt x="293" y="64"/>
                  </a:cubicBezTo>
                  <a:cubicBezTo>
                    <a:pt x="296" y="55"/>
                    <a:pt x="299" y="46"/>
                    <a:pt x="302" y="37"/>
                  </a:cubicBezTo>
                  <a:cubicBezTo>
                    <a:pt x="305" y="29"/>
                    <a:pt x="318" y="26"/>
                    <a:pt x="320" y="18"/>
                  </a:cubicBezTo>
                  <a:cubicBezTo>
                    <a:pt x="322" y="11"/>
                    <a:pt x="314" y="6"/>
                    <a:pt x="311" y="0"/>
                  </a:cubicBezTo>
                </a:path>
              </a:pathLst>
            </a:custGeom>
            <a:noFill/>
            <a:ln w="38100" cap="flat" cmpd="sng">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 name="Freeform 12">
              <a:extLst>
                <a:ext uri="{FF2B5EF4-FFF2-40B4-BE49-F238E27FC236}">
                  <a16:creationId xmlns:a16="http://schemas.microsoft.com/office/drawing/2014/main" xmlns="" id="{8AD8404E-06CF-44D3-A5B4-D71728F9A044}"/>
                </a:ext>
              </a:extLst>
            </p:cNvPr>
            <p:cNvSpPr>
              <a:spLocks/>
            </p:cNvSpPr>
            <p:nvPr/>
          </p:nvSpPr>
          <p:spPr bwMode="auto">
            <a:xfrm>
              <a:off x="8602048" y="5493213"/>
              <a:ext cx="290512" cy="465137"/>
            </a:xfrm>
            <a:custGeom>
              <a:avLst/>
              <a:gdLst>
                <a:gd name="T0" fmla="*/ 0 w 183"/>
                <a:gd name="T1" fmla="*/ 0 h 293"/>
                <a:gd name="T2" fmla="*/ 2147483647 w 183"/>
                <a:gd name="T3" fmla="*/ 2147483647 h 293"/>
                <a:gd name="T4" fmla="*/ 2147483647 w 183"/>
                <a:gd name="T5" fmla="*/ 2147483647 h 293"/>
                <a:gd name="T6" fmla="*/ 2147483647 w 183"/>
                <a:gd name="T7" fmla="*/ 2147483647 h 293"/>
                <a:gd name="T8" fmla="*/ 2147483647 w 183"/>
                <a:gd name="T9" fmla="*/ 2147483647 h 293"/>
                <a:gd name="T10" fmla="*/ 0 60000 65536"/>
                <a:gd name="T11" fmla="*/ 0 60000 65536"/>
                <a:gd name="T12" fmla="*/ 0 60000 65536"/>
                <a:gd name="T13" fmla="*/ 0 60000 65536"/>
                <a:gd name="T14" fmla="*/ 0 60000 65536"/>
                <a:gd name="T15" fmla="*/ 0 w 183"/>
                <a:gd name="T16" fmla="*/ 0 h 293"/>
                <a:gd name="T17" fmla="*/ 183 w 183"/>
                <a:gd name="T18" fmla="*/ 293 h 293"/>
              </a:gdLst>
              <a:ahLst/>
              <a:cxnLst>
                <a:cxn ang="T10">
                  <a:pos x="T0" y="T1"/>
                </a:cxn>
                <a:cxn ang="T11">
                  <a:pos x="T2" y="T3"/>
                </a:cxn>
                <a:cxn ang="T12">
                  <a:pos x="T4" y="T5"/>
                </a:cxn>
                <a:cxn ang="T13">
                  <a:pos x="T6" y="T7"/>
                </a:cxn>
                <a:cxn ang="T14">
                  <a:pos x="T8" y="T9"/>
                </a:cxn>
              </a:cxnLst>
              <a:rect l="T15" t="T16" r="T17" b="T18"/>
              <a:pathLst>
                <a:path w="183" h="293">
                  <a:moveTo>
                    <a:pt x="0" y="0"/>
                  </a:moveTo>
                  <a:cubicBezTo>
                    <a:pt x="21" y="66"/>
                    <a:pt x="14" y="149"/>
                    <a:pt x="64" y="202"/>
                  </a:cubicBezTo>
                  <a:cubicBezTo>
                    <a:pt x="74" y="232"/>
                    <a:pt x="79" y="262"/>
                    <a:pt x="119" y="275"/>
                  </a:cubicBezTo>
                  <a:cubicBezTo>
                    <a:pt x="128" y="278"/>
                    <a:pt x="137" y="281"/>
                    <a:pt x="146" y="284"/>
                  </a:cubicBezTo>
                  <a:cubicBezTo>
                    <a:pt x="158" y="287"/>
                    <a:pt x="183" y="293"/>
                    <a:pt x="183" y="293"/>
                  </a:cubicBezTo>
                </a:path>
              </a:pathLst>
            </a:custGeom>
            <a:noFill/>
            <a:ln w="38100" cap="flat" cmpd="sng">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3" name="Group 12">
            <a:extLst>
              <a:ext uri="{FF2B5EF4-FFF2-40B4-BE49-F238E27FC236}">
                <a16:creationId xmlns:a16="http://schemas.microsoft.com/office/drawing/2014/main" xmlns="" id="{166207E3-5E45-4A73-BAE8-0DBF8557038F}"/>
              </a:ext>
            </a:extLst>
          </p:cNvPr>
          <p:cNvGrpSpPr/>
          <p:nvPr/>
        </p:nvGrpSpPr>
        <p:grpSpPr>
          <a:xfrm>
            <a:off x="8922619" y="4602346"/>
            <a:ext cx="2762450" cy="1928707"/>
            <a:chOff x="4788310" y="3913828"/>
            <a:chExt cx="3023914" cy="2557518"/>
          </a:xfrm>
        </p:grpSpPr>
        <p:grpSp>
          <p:nvGrpSpPr>
            <p:cNvPr id="14" name="Group 13">
              <a:extLst>
                <a:ext uri="{FF2B5EF4-FFF2-40B4-BE49-F238E27FC236}">
                  <a16:creationId xmlns:a16="http://schemas.microsoft.com/office/drawing/2014/main" xmlns="" id="{72FCC8E8-5B60-47A0-9683-09E98252ECE6}"/>
                </a:ext>
              </a:extLst>
            </p:cNvPr>
            <p:cNvGrpSpPr/>
            <p:nvPr/>
          </p:nvGrpSpPr>
          <p:grpSpPr>
            <a:xfrm>
              <a:off x="4788310" y="3913828"/>
              <a:ext cx="3023914" cy="2555787"/>
              <a:chOff x="8577925" y="3808837"/>
              <a:chExt cx="3361824" cy="2393321"/>
            </a:xfrm>
          </p:grpSpPr>
          <p:pic>
            <p:nvPicPr>
              <p:cNvPr id="17" name="Picture 2" descr="http://cdn1.teachmeseries.com/tmanatomy/wp-content/uploads/20180107114554/Muscles-of-the-Pelvic-Floor.jpg">
                <a:extLst>
                  <a:ext uri="{FF2B5EF4-FFF2-40B4-BE49-F238E27FC236}">
                    <a16:creationId xmlns:a16="http://schemas.microsoft.com/office/drawing/2014/main" xmlns="" id="{5AB933E9-FDC3-4548-BF64-A883DA54E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925" y="3808837"/>
                <a:ext cx="3361824" cy="2393321"/>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3">
                <a:extLst>
                  <a:ext uri="{FF2B5EF4-FFF2-40B4-BE49-F238E27FC236}">
                    <a16:creationId xmlns:a16="http://schemas.microsoft.com/office/drawing/2014/main" xmlns="" id="{3342E68C-D9CE-41B9-BE33-9C40395149F1}"/>
                  </a:ext>
                </a:extLst>
              </p:cNvPr>
              <p:cNvSpPr/>
              <p:nvPr/>
            </p:nvSpPr>
            <p:spPr>
              <a:xfrm rot="10800000" flipH="1" flipV="1">
                <a:off x="10878732" y="5718859"/>
                <a:ext cx="498761" cy="147280"/>
              </a:xfrm>
              <a:prstGeom prst="roundRect">
                <a:avLst/>
              </a:prstGeom>
              <a:noFill/>
              <a:ln w="28575">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15" name="TextBox 14">
              <a:extLst>
                <a:ext uri="{FF2B5EF4-FFF2-40B4-BE49-F238E27FC236}">
                  <a16:creationId xmlns:a16="http://schemas.microsoft.com/office/drawing/2014/main" xmlns="" id="{BA612649-FB66-422D-8805-A498344CFDA5}"/>
                </a:ext>
              </a:extLst>
            </p:cNvPr>
            <p:cNvSpPr txBox="1"/>
            <p:nvPr/>
          </p:nvSpPr>
          <p:spPr>
            <a:xfrm>
              <a:off x="6481374" y="6163569"/>
              <a:ext cx="561372" cy="307777"/>
            </a:xfrm>
            <a:prstGeom prst="rect">
              <a:avLst/>
            </a:prstGeom>
            <a:noFill/>
          </p:spPr>
          <p:txBody>
            <a:bodyPr wrap="none" rtlCol="0">
              <a:spAutoFit/>
            </a:bodyPr>
            <a:lstStyle/>
            <a:p>
              <a:r>
                <a:rPr lang="en-GB" dirty="0">
                  <a:solidFill>
                    <a:schemeClr val="bg1">
                      <a:lumMod val="50000"/>
                    </a:schemeClr>
                  </a:solidFill>
                  <a:latin typeface="+mn-lt"/>
                </a:rPr>
                <a:t>Extra</a:t>
              </a:r>
            </a:p>
          </p:txBody>
        </p:sp>
      </p:grpSp>
      <p:grpSp>
        <p:nvGrpSpPr>
          <p:cNvPr id="20" name="Group 19">
            <a:extLst>
              <a:ext uri="{FF2B5EF4-FFF2-40B4-BE49-F238E27FC236}">
                <a16:creationId xmlns:a16="http://schemas.microsoft.com/office/drawing/2014/main" xmlns="" id="{A64B0678-30CF-4286-8AFB-104CD950E8FB}"/>
              </a:ext>
            </a:extLst>
          </p:cNvPr>
          <p:cNvGrpSpPr/>
          <p:nvPr/>
        </p:nvGrpSpPr>
        <p:grpSpPr>
          <a:xfrm>
            <a:off x="6736627" y="4447586"/>
            <a:ext cx="2266976" cy="2194521"/>
            <a:chOff x="9763803" y="1068362"/>
            <a:chExt cx="2266976" cy="2194521"/>
          </a:xfrm>
        </p:grpSpPr>
        <p:pic>
          <p:nvPicPr>
            <p:cNvPr id="21" name="Picture 4" descr="F71683-111-f014a">
              <a:extLst>
                <a:ext uri="{FF2B5EF4-FFF2-40B4-BE49-F238E27FC236}">
                  <a16:creationId xmlns:a16="http://schemas.microsoft.com/office/drawing/2014/main" xmlns="" id="{6D0E8098-D91C-4390-B6AF-6C71D14588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763803" y="1068362"/>
              <a:ext cx="2266976" cy="2194521"/>
            </a:xfrm>
            <a:prstGeom prst="rect">
              <a:avLst/>
            </a:prstGeom>
            <a:noFill/>
            <a:ln>
              <a:noFill/>
              <a:miter lim="800000"/>
              <a:headEnd/>
              <a:tailEnd/>
            </a:ln>
          </p:spPr>
        </p:pic>
        <p:sp>
          <p:nvSpPr>
            <p:cNvPr id="22" name="Rounded Rectangle 13">
              <a:extLst>
                <a:ext uri="{FF2B5EF4-FFF2-40B4-BE49-F238E27FC236}">
                  <a16:creationId xmlns:a16="http://schemas.microsoft.com/office/drawing/2014/main" xmlns="" id="{06E166D4-6002-4EBF-92BB-48DF4FF6427E}"/>
                </a:ext>
              </a:extLst>
            </p:cNvPr>
            <p:cNvSpPr/>
            <p:nvPr/>
          </p:nvSpPr>
          <p:spPr>
            <a:xfrm rot="10800000" flipH="1" flipV="1">
              <a:off x="10723250" y="2076032"/>
              <a:ext cx="385774" cy="62637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3" name="Rounded Rectangle 13">
              <a:extLst>
                <a:ext uri="{FF2B5EF4-FFF2-40B4-BE49-F238E27FC236}">
                  <a16:creationId xmlns:a16="http://schemas.microsoft.com/office/drawing/2014/main" xmlns="" id="{3514CC75-CE6F-46B9-BE3C-3C9FDB749D87}"/>
                </a:ext>
              </a:extLst>
            </p:cNvPr>
            <p:cNvSpPr/>
            <p:nvPr/>
          </p:nvSpPr>
          <p:spPr>
            <a:xfrm rot="10800000" flipH="1" flipV="1">
              <a:off x="10443632" y="2328332"/>
              <a:ext cx="155547" cy="246991"/>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4" name="Rounded Rectangle 13">
              <a:extLst>
                <a:ext uri="{FF2B5EF4-FFF2-40B4-BE49-F238E27FC236}">
                  <a16:creationId xmlns:a16="http://schemas.microsoft.com/office/drawing/2014/main" xmlns="" id="{8150C09E-18C8-47C9-8749-202E0AADE940}"/>
                </a:ext>
              </a:extLst>
            </p:cNvPr>
            <p:cNvSpPr/>
            <p:nvPr/>
          </p:nvSpPr>
          <p:spPr>
            <a:xfrm rot="10800000" flipH="1" flipV="1">
              <a:off x="11159431" y="2362583"/>
              <a:ext cx="155547" cy="246991"/>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cxnSp>
        <p:nvCxnSpPr>
          <p:cNvPr id="25" name="Straight Arrow Connector 24">
            <a:extLst>
              <a:ext uri="{FF2B5EF4-FFF2-40B4-BE49-F238E27FC236}">
                <a16:creationId xmlns:a16="http://schemas.microsoft.com/office/drawing/2014/main" xmlns="" id="{42376810-AB38-4400-AF13-CE93A96B2B53}"/>
              </a:ext>
            </a:extLst>
          </p:cNvPr>
          <p:cNvCxnSpPr>
            <a:cxnSpLocks/>
          </p:cNvCxnSpPr>
          <p:nvPr/>
        </p:nvCxnSpPr>
        <p:spPr>
          <a:xfrm>
            <a:off x="1907160" y="2827533"/>
            <a:ext cx="1008000" cy="0"/>
          </a:xfrm>
          <a:prstGeom prst="straightConnector1">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52650FA8-9F12-4537-9AE6-3671439F2D06}"/>
              </a:ext>
            </a:extLst>
          </p:cNvPr>
          <p:cNvCxnSpPr>
            <a:cxnSpLocks/>
          </p:cNvCxnSpPr>
          <p:nvPr/>
        </p:nvCxnSpPr>
        <p:spPr>
          <a:xfrm>
            <a:off x="3033316" y="3494083"/>
            <a:ext cx="612000" cy="0"/>
          </a:xfrm>
          <a:prstGeom prst="straightConnector1">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66D36850-E976-402F-9B68-A8E9F8E7D238}"/>
              </a:ext>
            </a:extLst>
          </p:cNvPr>
          <p:cNvCxnSpPr>
            <a:cxnSpLocks/>
          </p:cNvCxnSpPr>
          <p:nvPr/>
        </p:nvCxnSpPr>
        <p:spPr>
          <a:xfrm>
            <a:off x="1891774" y="3731857"/>
            <a:ext cx="900000" cy="0"/>
          </a:xfrm>
          <a:prstGeom prst="straightConnector1">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66816CCA-0C22-4D00-840F-30BD3D53B024}"/>
              </a:ext>
            </a:extLst>
          </p:cNvPr>
          <p:cNvSpPr txBox="1"/>
          <p:nvPr/>
        </p:nvSpPr>
        <p:spPr>
          <a:xfrm>
            <a:off x="842454" y="1531893"/>
            <a:ext cx="5697186" cy="307777"/>
          </a:xfrm>
          <a:prstGeom prst="rect">
            <a:avLst/>
          </a:prstGeom>
          <a:noFill/>
        </p:spPr>
        <p:txBody>
          <a:bodyPr wrap="square" rtlCol="0">
            <a:spAutoFit/>
          </a:bodyPr>
          <a:lstStyle/>
          <a:p>
            <a:r>
              <a:rPr lang="en-GB" dirty="0">
                <a:solidFill>
                  <a:srgbClr val="92D050"/>
                </a:solidFill>
                <a:latin typeface="+mn-lt"/>
              </a:rPr>
              <a:t>This muscle is bigger in animals because they have tails.</a:t>
            </a:r>
          </a:p>
        </p:txBody>
      </p:sp>
    </p:spTree>
    <p:extLst>
      <p:ext uri="{BB962C8B-B14F-4D97-AF65-F5344CB8AC3E}">
        <p14:creationId xmlns:p14="http://schemas.microsoft.com/office/powerpoint/2010/main" val="668396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xmlns="" id="{33C0227A-53CC-7A44-B4F9-9E574D87EA69}"/>
              </a:ext>
            </a:extLst>
          </p:cNvPr>
          <p:cNvSpPr>
            <a:spLocks noGrp="1"/>
          </p:cNvSpPr>
          <p:nvPr>
            <p:ph sz="half" idx="2"/>
          </p:nvPr>
        </p:nvSpPr>
        <p:spPr>
          <a:xfrm>
            <a:off x="496471" y="1289403"/>
            <a:ext cx="5417489" cy="3409597"/>
          </a:xfrm>
          <a:ln w="28575">
            <a:solidFill>
              <a:srgbClr val="92D050"/>
            </a:solidFill>
          </a:ln>
        </p:spPr>
        <p:txBody>
          <a:bodyPr>
            <a:normAutofit/>
          </a:bodyPr>
          <a:lstStyle/>
          <a:p>
            <a:pPr marL="0" indent="0">
              <a:lnSpc>
                <a:spcPct val="100000"/>
              </a:lnSpc>
              <a:spcBef>
                <a:spcPts val="300"/>
              </a:spcBef>
              <a:buNone/>
            </a:pPr>
            <a:r>
              <a:rPr lang="en-US" sz="2000" b="1" u="sng" dirty="0"/>
              <a:t>I)  Internal iliac artery (IIA)</a:t>
            </a:r>
            <a:endParaRPr lang="en-US" sz="2000" b="0" i="0" dirty="0">
              <a:solidFill>
                <a:srgbClr val="000000"/>
              </a:solidFill>
              <a:effectLst/>
            </a:endParaRPr>
          </a:p>
          <a:p>
            <a:pPr>
              <a:lnSpc>
                <a:spcPct val="100000"/>
              </a:lnSpc>
              <a:spcBef>
                <a:spcPts val="300"/>
              </a:spcBef>
              <a:buFont typeface="Courier New" panose="02070309020205020404" pitchFamily="49" charset="0"/>
              <a:buChar char="o"/>
            </a:pPr>
            <a:r>
              <a:rPr lang="en-US" sz="2000" b="0" i="0" dirty="0">
                <a:solidFill>
                  <a:srgbClr val="000000"/>
                </a:solidFill>
                <a:effectLst/>
              </a:rPr>
              <a:t>One of the 2 terminal branch of the</a:t>
            </a:r>
            <a:r>
              <a:rPr lang="en-US" sz="2000" dirty="0">
                <a:solidFill>
                  <a:srgbClr val="000000"/>
                </a:solidFill>
              </a:rPr>
              <a:t> </a:t>
            </a:r>
            <a:r>
              <a:rPr lang="en-US" sz="2000" b="1" i="0" dirty="0">
                <a:solidFill>
                  <a:srgbClr val="000000"/>
                </a:solidFill>
                <a:effectLst/>
              </a:rPr>
              <a:t>Common iliac artery</a:t>
            </a:r>
            <a:r>
              <a:rPr lang="en-US" sz="2000" b="0" i="0" dirty="0">
                <a:solidFill>
                  <a:srgbClr val="000000"/>
                </a:solidFill>
                <a:effectLst/>
              </a:rPr>
              <a:t>. </a:t>
            </a:r>
          </a:p>
          <a:p>
            <a:pPr>
              <a:lnSpc>
                <a:spcPct val="100000"/>
              </a:lnSpc>
              <a:spcBef>
                <a:spcPts val="300"/>
              </a:spcBef>
              <a:buFont typeface="Courier New" panose="02070309020205020404" pitchFamily="49" charset="0"/>
              <a:buChar char="o"/>
            </a:pPr>
            <a:r>
              <a:rPr lang="en-US" sz="2000" b="0" i="0" dirty="0">
                <a:solidFill>
                  <a:schemeClr val="bg1">
                    <a:lumMod val="50000"/>
                  </a:schemeClr>
                </a:solidFill>
                <a:effectLst/>
              </a:rPr>
              <a:t>Course:</a:t>
            </a:r>
          </a:p>
          <a:p>
            <a:pPr marL="457200" indent="-457200">
              <a:lnSpc>
                <a:spcPct val="100000"/>
              </a:lnSpc>
              <a:spcBef>
                <a:spcPts val="300"/>
              </a:spcBef>
              <a:buFont typeface="+mj-lt"/>
              <a:buAutoNum type="arabicPeriod"/>
            </a:pPr>
            <a:r>
              <a:rPr lang="en-US" sz="2000" b="0" i="0" dirty="0">
                <a:solidFill>
                  <a:srgbClr val="000000"/>
                </a:solidFill>
                <a:effectLst/>
              </a:rPr>
              <a:t>Arises in front of the sacroiliac joint</a:t>
            </a:r>
          </a:p>
          <a:p>
            <a:pPr marL="457200" indent="-457200">
              <a:lnSpc>
                <a:spcPct val="100000"/>
              </a:lnSpc>
              <a:spcBef>
                <a:spcPts val="300"/>
              </a:spcBef>
              <a:buFont typeface="+mj-lt"/>
              <a:buAutoNum type="arabicPeriod"/>
            </a:pPr>
            <a:r>
              <a:rPr lang="en-US" sz="2000" b="0" i="0" dirty="0">
                <a:solidFill>
                  <a:srgbClr val="000000"/>
                </a:solidFill>
                <a:effectLst/>
              </a:rPr>
              <a:t>It descends downward &amp; backwards over the pelvic inlet.</a:t>
            </a:r>
          </a:p>
          <a:p>
            <a:pPr marL="457200" indent="-457200">
              <a:lnSpc>
                <a:spcPct val="100000"/>
              </a:lnSpc>
              <a:spcBef>
                <a:spcPts val="300"/>
              </a:spcBef>
              <a:buFont typeface="+mj-lt"/>
              <a:buAutoNum type="arabicPeriod"/>
            </a:pPr>
            <a:r>
              <a:rPr lang="en-US" sz="2000" b="0" i="0" dirty="0">
                <a:solidFill>
                  <a:srgbClr val="000000"/>
                </a:solidFill>
                <a:effectLst/>
              </a:rPr>
              <a:t>It </a:t>
            </a:r>
            <a:r>
              <a:rPr lang="en-US" sz="2000" b="0" i="0" u="sng" dirty="0">
                <a:solidFill>
                  <a:srgbClr val="000000"/>
                </a:solidFill>
                <a:effectLst/>
              </a:rPr>
              <a:t>divides</a:t>
            </a:r>
            <a:r>
              <a:rPr lang="en-US" sz="2000" b="0" i="0" dirty="0">
                <a:solidFill>
                  <a:srgbClr val="000000"/>
                </a:solidFill>
                <a:effectLst/>
              </a:rPr>
              <a:t> at the upper border of the </a:t>
            </a:r>
            <a:r>
              <a:rPr lang="en-US" sz="2000" b="1" i="0" dirty="0">
                <a:solidFill>
                  <a:srgbClr val="C00000"/>
                </a:solidFill>
                <a:effectLst/>
              </a:rPr>
              <a:t>greater sciatic foramen </a:t>
            </a:r>
            <a:r>
              <a:rPr lang="en-US" sz="2000" b="0" i="0" dirty="0">
                <a:solidFill>
                  <a:srgbClr val="000000"/>
                </a:solidFill>
                <a:effectLst/>
              </a:rPr>
              <a:t>into: 	              </a:t>
            </a:r>
            <a:r>
              <a:rPr lang="en-US" sz="2000" i="0" dirty="0">
                <a:effectLst/>
              </a:rPr>
              <a:t>Anterior &amp; Posterior divisions</a:t>
            </a:r>
            <a:r>
              <a:rPr lang="en-US" sz="2000" i="1" dirty="0">
                <a:effectLst/>
              </a:rPr>
              <a:t>.</a:t>
            </a:r>
            <a:endParaRPr lang="en-US" sz="2000" i="0" dirty="0">
              <a:effectLst/>
            </a:endParaRPr>
          </a:p>
        </p:txBody>
      </p:sp>
      <p:grpSp>
        <p:nvGrpSpPr>
          <p:cNvPr id="23" name="Group 22">
            <a:extLst>
              <a:ext uri="{FF2B5EF4-FFF2-40B4-BE49-F238E27FC236}">
                <a16:creationId xmlns:a16="http://schemas.microsoft.com/office/drawing/2014/main" xmlns="" id="{FCBC406B-E8F1-4130-8636-BC2312CF287D}"/>
              </a:ext>
            </a:extLst>
          </p:cNvPr>
          <p:cNvGrpSpPr/>
          <p:nvPr/>
        </p:nvGrpSpPr>
        <p:grpSpPr>
          <a:xfrm>
            <a:off x="5975315" y="337112"/>
            <a:ext cx="3318296" cy="3308821"/>
            <a:chOff x="6696725" y="1208175"/>
            <a:chExt cx="3318296" cy="3308821"/>
          </a:xfrm>
        </p:grpSpPr>
        <p:pic>
          <p:nvPicPr>
            <p:cNvPr id="21" name="Picture 20">
              <a:extLst>
                <a:ext uri="{FF2B5EF4-FFF2-40B4-BE49-F238E27FC236}">
                  <a16:creationId xmlns:a16="http://schemas.microsoft.com/office/drawing/2014/main" xmlns="" id="{2BA38CEA-49F1-EF4C-9DEB-7B3FE4C08749}"/>
                </a:ext>
              </a:extLst>
            </p:cNvPr>
            <p:cNvPicPr>
              <a:picLocks noChangeAspect="1"/>
            </p:cNvPicPr>
            <p:nvPr/>
          </p:nvPicPr>
          <p:blipFill>
            <a:blip r:embed="rId2"/>
            <a:stretch>
              <a:fillRect/>
            </a:stretch>
          </p:blipFill>
          <p:spPr>
            <a:xfrm>
              <a:off x="6696725" y="1208175"/>
              <a:ext cx="3318296" cy="3308821"/>
            </a:xfrm>
            <a:prstGeom prst="rect">
              <a:avLst/>
            </a:prstGeom>
          </p:spPr>
        </p:pic>
        <p:sp>
          <p:nvSpPr>
            <p:cNvPr id="29" name="TextBox 28">
              <a:extLst>
                <a:ext uri="{FF2B5EF4-FFF2-40B4-BE49-F238E27FC236}">
                  <a16:creationId xmlns:a16="http://schemas.microsoft.com/office/drawing/2014/main" xmlns="" id="{235C1CC2-D021-E243-9FE9-15D2BF128896}"/>
                </a:ext>
              </a:extLst>
            </p:cNvPr>
            <p:cNvSpPr txBox="1"/>
            <p:nvPr/>
          </p:nvSpPr>
          <p:spPr>
            <a:xfrm>
              <a:off x="9173497" y="1304223"/>
              <a:ext cx="448023" cy="307777"/>
            </a:xfrm>
            <a:prstGeom prst="rect">
              <a:avLst/>
            </a:prstGeom>
            <a:noFill/>
            <a:ln w="28575">
              <a:solidFill>
                <a:srgbClr val="92D050"/>
              </a:solidFill>
            </a:ln>
          </p:spPr>
          <p:txBody>
            <a:bodyPr wrap="square" rtlCol="0">
              <a:spAutoFit/>
            </a:bodyPr>
            <a:lstStyle/>
            <a:p>
              <a:pPr algn="l"/>
              <a:r>
                <a:rPr lang="en-US" dirty="0"/>
                <a:t>IIA</a:t>
              </a:r>
            </a:p>
          </p:txBody>
        </p:sp>
        <p:cxnSp>
          <p:nvCxnSpPr>
            <p:cNvPr id="30" name="Straight Arrow Connector 29">
              <a:extLst>
                <a:ext uri="{FF2B5EF4-FFF2-40B4-BE49-F238E27FC236}">
                  <a16:creationId xmlns:a16="http://schemas.microsoft.com/office/drawing/2014/main" xmlns="" id="{588D4EED-C19A-7546-BD50-47AFF52255AA}"/>
                </a:ext>
              </a:extLst>
            </p:cNvPr>
            <p:cNvCxnSpPr>
              <a:cxnSpLocks/>
            </p:cNvCxnSpPr>
            <p:nvPr/>
          </p:nvCxnSpPr>
          <p:spPr>
            <a:xfrm flipH="1">
              <a:off x="8346440" y="1445342"/>
              <a:ext cx="827057" cy="1191178"/>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xmlns="" id="{D9927D34-4C0F-4C92-9A9D-FE19A8EA0CCD}"/>
              </a:ext>
            </a:extLst>
          </p:cNvPr>
          <p:cNvSpPr txBox="1"/>
          <p:nvPr/>
        </p:nvSpPr>
        <p:spPr>
          <a:xfrm>
            <a:off x="496471" y="396060"/>
            <a:ext cx="3530134" cy="584775"/>
          </a:xfrm>
          <a:prstGeom prst="rect">
            <a:avLst/>
          </a:prstGeom>
          <a:noFill/>
        </p:spPr>
        <p:txBody>
          <a:bodyPr wrap="none" rtlCol="0">
            <a:spAutoFit/>
          </a:bodyPr>
          <a:lstStyle/>
          <a:p>
            <a:r>
              <a:rPr lang="en-GB" sz="3200" b="1" dirty="0">
                <a:latin typeface="+mj-lt"/>
              </a:rPr>
              <a:t>Arteries of the Pelvis</a:t>
            </a:r>
          </a:p>
        </p:txBody>
      </p:sp>
      <p:pic>
        <p:nvPicPr>
          <p:cNvPr id="7170" name="Picture 2" descr="Figure 1 - The bifurcation of the common iliac artery into internal and external branches.">
            <a:extLst>
              <a:ext uri="{FF2B5EF4-FFF2-40B4-BE49-F238E27FC236}">
                <a16:creationId xmlns:a16="http://schemas.microsoft.com/office/drawing/2014/main" xmlns="" id="{8B894472-2B29-47B3-B4A1-616A65C2E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58" t="9211" r="18045" b="13737"/>
          <a:stretch/>
        </p:blipFill>
        <p:spPr bwMode="auto">
          <a:xfrm>
            <a:off x="8743966" y="3540526"/>
            <a:ext cx="3048001" cy="213957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epiction of the Iliac system with the sacroiliac joints and sacrum">
            <a:extLst>
              <a:ext uri="{FF2B5EF4-FFF2-40B4-BE49-F238E27FC236}">
                <a16:creationId xmlns:a16="http://schemas.microsoft.com/office/drawing/2014/main" xmlns="" id="{6CA8F18C-07A5-4F0C-9E6D-091C852FF9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877"/>
          <a:stretch/>
        </p:blipFill>
        <p:spPr bwMode="auto">
          <a:xfrm>
            <a:off x="6155977" y="3557446"/>
            <a:ext cx="2479818" cy="219425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xmlns="" id="{872069B8-3F60-4F4F-8C04-0D0DCD3D4421}"/>
              </a:ext>
            </a:extLst>
          </p:cNvPr>
          <p:cNvCxnSpPr>
            <a:cxnSpLocks/>
          </p:cNvCxnSpPr>
          <p:nvPr/>
        </p:nvCxnSpPr>
        <p:spPr>
          <a:xfrm>
            <a:off x="3187116" y="2938378"/>
            <a:ext cx="1548000" cy="0"/>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34CD9A20-32A6-4396-B432-EA8778AA54E8}"/>
              </a:ext>
            </a:extLst>
          </p:cNvPr>
          <p:cNvGrpSpPr/>
          <p:nvPr/>
        </p:nvGrpSpPr>
        <p:grpSpPr>
          <a:xfrm>
            <a:off x="9207472" y="740937"/>
            <a:ext cx="2517574" cy="2627541"/>
            <a:chOff x="5628660" y="3511454"/>
            <a:chExt cx="2945069" cy="2774974"/>
          </a:xfrm>
        </p:grpSpPr>
        <p:pic>
          <p:nvPicPr>
            <p:cNvPr id="7172" name="Picture 4" descr="Image result for sacroiliac joint internal iliac">
              <a:extLst>
                <a:ext uri="{FF2B5EF4-FFF2-40B4-BE49-F238E27FC236}">
                  <a16:creationId xmlns:a16="http://schemas.microsoft.com/office/drawing/2014/main" xmlns="" id="{4E6E3968-9AB3-4644-B366-A0C4336803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8660" y="3511454"/>
              <a:ext cx="2945069" cy="277497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xmlns="" id="{6F8702A1-10AC-4278-96B5-D2CE5168FDF3}"/>
                </a:ext>
              </a:extLst>
            </p:cNvPr>
            <p:cNvSpPr/>
            <p:nvPr/>
          </p:nvSpPr>
          <p:spPr>
            <a:xfrm>
              <a:off x="7122595" y="5014452"/>
              <a:ext cx="487773" cy="578652"/>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TextBox 17">
            <a:extLst>
              <a:ext uri="{FF2B5EF4-FFF2-40B4-BE49-F238E27FC236}">
                <a16:creationId xmlns:a16="http://schemas.microsoft.com/office/drawing/2014/main" xmlns="" id="{F53C2706-A042-4B40-8142-DF9B6E7B8E70}"/>
              </a:ext>
            </a:extLst>
          </p:cNvPr>
          <p:cNvSpPr txBox="1"/>
          <p:nvPr/>
        </p:nvSpPr>
        <p:spPr>
          <a:xfrm>
            <a:off x="11242321" y="3281152"/>
            <a:ext cx="601447" cy="307777"/>
          </a:xfrm>
          <a:prstGeom prst="rect">
            <a:avLst/>
          </a:prstGeom>
          <a:noFill/>
        </p:spPr>
        <p:txBody>
          <a:bodyPr wrap="none" rtlCol="0">
            <a:spAutoFit/>
          </a:bodyPr>
          <a:lstStyle/>
          <a:p>
            <a:r>
              <a:rPr lang="en-GB" dirty="0">
                <a:solidFill>
                  <a:schemeClr val="bg1">
                    <a:lumMod val="50000"/>
                  </a:schemeClr>
                </a:solidFill>
                <a:latin typeface="+mn-lt"/>
              </a:rPr>
              <a:t>Extra </a:t>
            </a:r>
          </a:p>
        </p:txBody>
      </p:sp>
      <p:sp>
        <p:nvSpPr>
          <p:cNvPr id="31" name="Rectangle 30">
            <a:extLst>
              <a:ext uri="{FF2B5EF4-FFF2-40B4-BE49-F238E27FC236}">
                <a16:creationId xmlns:a16="http://schemas.microsoft.com/office/drawing/2014/main" xmlns="" id="{2008CE63-4775-4889-A9D8-514D51882C23}"/>
              </a:ext>
            </a:extLst>
          </p:cNvPr>
          <p:cNvSpPr/>
          <p:nvPr/>
        </p:nvSpPr>
        <p:spPr>
          <a:xfrm>
            <a:off x="6941578" y="3698564"/>
            <a:ext cx="934064" cy="214678"/>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xmlns="" id="{0AB53077-F5BA-45C9-839F-6D99447C7028}"/>
              </a:ext>
            </a:extLst>
          </p:cNvPr>
          <p:cNvSpPr txBox="1"/>
          <p:nvPr/>
        </p:nvSpPr>
        <p:spPr>
          <a:xfrm>
            <a:off x="11000560" y="5108144"/>
            <a:ext cx="601447" cy="307777"/>
          </a:xfrm>
          <a:prstGeom prst="rect">
            <a:avLst/>
          </a:prstGeom>
          <a:noFill/>
        </p:spPr>
        <p:txBody>
          <a:bodyPr wrap="none" rtlCol="0">
            <a:spAutoFit/>
          </a:bodyPr>
          <a:lstStyle/>
          <a:p>
            <a:r>
              <a:rPr lang="en-GB" dirty="0">
                <a:solidFill>
                  <a:schemeClr val="bg1">
                    <a:lumMod val="50000"/>
                  </a:schemeClr>
                </a:solidFill>
                <a:latin typeface="+mn-lt"/>
              </a:rPr>
              <a:t>Extra </a:t>
            </a:r>
          </a:p>
        </p:txBody>
      </p:sp>
      <p:sp>
        <p:nvSpPr>
          <p:cNvPr id="33" name="TextBox 32">
            <a:extLst>
              <a:ext uri="{FF2B5EF4-FFF2-40B4-BE49-F238E27FC236}">
                <a16:creationId xmlns:a16="http://schemas.microsoft.com/office/drawing/2014/main" xmlns="" id="{F393C765-776B-4B56-8597-E0C908A19696}"/>
              </a:ext>
            </a:extLst>
          </p:cNvPr>
          <p:cNvSpPr txBox="1"/>
          <p:nvPr/>
        </p:nvSpPr>
        <p:spPr>
          <a:xfrm>
            <a:off x="8352306" y="5446725"/>
            <a:ext cx="601447" cy="307777"/>
          </a:xfrm>
          <a:prstGeom prst="rect">
            <a:avLst/>
          </a:prstGeom>
          <a:noFill/>
        </p:spPr>
        <p:txBody>
          <a:bodyPr wrap="none" rtlCol="0">
            <a:spAutoFit/>
          </a:bodyPr>
          <a:lstStyle/>
          <a:p>
            <a:r>
              <a:rPr lang="en-GB" dirty="0">
                <a:solidFill>
                  <a:schemeClr val="bg1">
                    <a:lumMod val="50000"/>
                  </a:schemeClr>
                </a:solidFill>
                <a:latin typeface="+mn-lt"/>
              </a:rPr>
              <a:t>Extra </a:t>
            </a:r>
          </a:p>
        </p:txBody>
      </p:sp>
      <p:sp>
        <p:nvSpPr>
          <p:cNvPr id="24" name="TextBox 23">
            <a:extLst>
              <a:ext uri="{FF2B5EF4-FFF2-40B4-BE49-F238E27FC236}">
                <a16:creationId xmlns:a16="http://schemas.microsoft.com/office/drawing/2014/main" xmlns="" id="{75D55D58-DC89-4F9D-B2EF-97EBF99F7D4B}"/>
              </a:ext>
            </a:extLst>
          </p:cNvPr>
          <p:cNvSpPr txBox="1"/>
          <p:nvPr/>
        </p:nvSpPr>
        <p:spPr>
          <a:xfrm>
            <a:off x="460321" y="5945159"/>
            <a:ext cx="11383447" cy="738664"/>
          </a:xfrm>
          <a:prstGeom prst="rect">
            <a:avLst/>
          </a:prstGeom>
          <a:noFill/>
        </p:spPr>
        <p:txBody>
          <a:bodyPr wrap="square" rtlCol="0">
            <a:spAutoFit/>
          </a:bodyPr>
          <a:lstStyle/>
          <a:p>
            <a:r>
              <a:rPr lang="en-GB" dirty="0">
                <a:solidFill>
                  <a:srgbClr val="92D050"/>
                </a:solidFill>
                <a:latin typeface="+mn-lt"/>
              </a:rPr>
              <a:t>The abdominal aorta divides into 2 common iliac arteries. Then at the sacroiliac joint the common iliac divides into external and internal iliac arteries. The external iliac continues as the femoral artery, while the internal iliac supplies the pelvis and perineum. </a:t>
            </a:r>
            <a:r>
              <a:rPr lang="en-GB" dirty="0">
                <a:solidFill>
                  <a:schemeClr val="bg1">
                    <a:lumMod val="50000"/>
                  </a:schemeClr>
                </a:solidFill>
                <a:latin typeface="+mn-lt"/>
              </a:rPr>
              <a:t>Then at the greater sciatic foramen the internal iliac divides into anterior and posterior divisions.</a:t>
            </a:r>
          </a:p>
        </p:txBody>
      </p:sp>
      <p:sp>
        <p:nvSpPr>
          <p:cNvPr id="34" name="TextBox 33">
            <a:extLst>
              <a:ext uri="{FF2B5EF4-FFF2-40B4-BE49-F238E27FC236}">
                <a16:creationId xmlns:a16="http://schemas.microsoft.com/office/drawing/2014/main" xmlns="" id="{81CD3ED4-5831-4B41-ABDC-50EA4A04F9EE}"/>
              </a:ext>
            </a:extLst>
          </p:cNvPr>
          <p:cNvSpPr txBox="1"/>
          <p:nvPr/>
        </p:nvSpPr>
        <p:spPr>
          <a:xfrm>
            <a:off x="7424783" y="1866174"/>
            <a:ext cx="448023" cy="246221"/>
          </a:xfrm>
          <a:prstGeom prst="rect">
            <a:avLst/>
          </a:prstGeom>
          <a:noFill/>
          <a:ln w="28575">
            <a:noFill/>
          </a:ln>
        </p:spPr>
        <p:txBody>
          <a:bodyPr wrap="square" rtlCol="0">
            <a:spAutoFit/>
          </a:bodyPr>
          <a:lstStyle/>
          <a:p>
            <a:pPr algn="l"/>
            <a:r>
              <a:rPr lang="en-US" sz="1000" b="1" dirty="0">
                <a:solidFill>
                  <a:srgbClr val="92D050"/>
                </a:solidFill>
              </a:rPr>
              <a:t>P</a:t>
            </a:r>
          </a:p>
        </p:txBody>
      </p:sp>
      <p:sp>
        <p:nvSpPr>
          <p:cNvPr id="35" name="TextBox 34">
            <a:extLst>
              <a:ext uri="{FF2B5EF4-FFF2-40B4-BE49-F238E27FC236}">
                <a16:creationId xmlns:a16="http://schemas.microsoft.com/office/drawing/2014/main" xmlns="" id="{9253B94B-D84F-477E-9A6F-B65598EDEEDE}"/>
              </a:ext>
            </a:extLst>
          </p:cNvPr>
          <p:cNvSpPr txBox="1"/>
          <p:nvPr/>
        </p:nvSpPr>
        <p:spPr>
          <a:xfrm>
            <a:off x="7309981" y="1743064"/>
            <a:ext cx="448023" cy="246221"/>
          </a:xfrm>
          <a:prstGeom prst="rect">
            <a:avLst/>
          </a:prstGeom>
          <a:noFill/>
          <a:ln w="28575">
            <a:noFill/>
          </a:ln>
        </p:spPr>
        <p:txBody>
          <a:bodyPr wrap="square" rtlCol="0">
            <a:spAutoFit/>
          </a:bodyPr>
          <a:lstStyle/>
          <a:p>
            <a:pPr algn="l"/>
            <a:r>
              <a:rPr lang="en-US" sz="1000" b="1" dirty="0">
                <a:solidFill>
                  <a:srgbClr val="92D050"/>
                </a:solidFill>
              </a:rPr>
              <a:t>A</a:t>
            </a:r>
          </a:p>
        </p:txBody>
      </p:sp>
      <p:sp>
        <p:nvSpPr>
          <p:cNvPr id="37" name="Content Placeholder 3">
            <a:extLst>
              <a:ext uri="{FF2B5EF4-FFF2-40B4-BE49-F238E27FC236}">
                <a16:creationId xmlns:a16="http://schemas.microsoft.com/office/drawing/2014/main" xmlns="" id="{AAF1389C-68EB-426E-A963-FE6287B50BDE}"/>
              </a:ext>
            </a:extLst>
          </p:cNvPr>
          <p:cNvSpPr txBox="1">
            <a:spLocks/>
          </p:cNvSpPr>
          <p:nvPr/>
        </p:nvSpPr>
        <p:spPr>
          <a:xfrm>
            <a:off x="496470" y="4827334"/>
            <a:ext cx="5417489" cy="921534"/>
          </a:xfrm>
          <a:prstGeom prst="rect">
            <a:avLst/>
          </a:prstGeom>
          <a:ln w="28575">
            <a:solidFill>
              <a:srgbClr val="CC339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 </a:t>
            </a:r>
            <a:r>
              <a:rPr lang="en-US" sz="2000" b="1" u="sng" dirty="0"/>
              <a:t>II) Ovarian artery (in female):</a:t>
            </a:r>
            <a:endParaRPr lang="en-US" sz="2000" dirty="0"/>
          </a:p>
          <a:p>
            <a:pPr>
              <a:buFont typeface="Courier New" panose="02070309020205020404" pitchFamily="49" charset="0"/>
              <a:buChar char="o"/>
            </a:pPr>
            <a:r>
              <a:rPr lang="en-US" sz="2000" dirty="0"/>
              <a:t>Arises from the </a:t>
            </a:r>
            <a:r>
              <a:rPr lang="en-US" sz="2000" b="1" dirty="0"/>
              <a:t>abdominal aorta.</a:t>
            </a:r>
            <a:endParaRPr lang="en-US" sz="2000" dirty="0"/>
          </a:p>
          <a:p>
            <a:endParaRPr lang="en-US" sz="2000" dirty="0"/>
          </a:p>
        </p:txBody>
      </p:sp>
      <p:grpSp>
        <p:nvGrpSpPr>
          <p:cNvPr id="25" name="Group 24">
            <a:extLst>
              <a:ext uri="{FF2B5EF4-FFF2-40B4-BE49-F238E27FC236}">
                <a16:creationId xmlns:a16="http://schemas.microsoft.com/office/drawing/2014/main" xmlns="" id="{201C020B-E0F0-453D-8AF1-BD8246E26E2F}"/>
              </a:ext>
            </a:extLst>
          </p:cNvPr>
          <p:cNvGrpSpPr/>
          <p:nvPr/>
        </p:nvGrpSpPr>
        <p:grpSpPr>
          <a:xfrm>
            <a:off x="5134760" y="422840"/>
            <a:ext cx="682625" cy="734036"/>
            <a:chOff x="6597319" y="353560"/>
            <a:chExt cx="682625" cy="734036"/>
          </a:xfrm>
        </p:grpSpPr>
        <p:pic>
          <p:nvPicPr>
            <p:cNvPr id="26" name="Picture 2" descr="Image result for youtube">
              <a:hlinkClick r:id="rId6"/>
              <a:extLst>
                <a:ext uri="{FF2B5EF4-FFF2-40B4-BE49-F238E27FC236}">
                  <a16:creationId xmlns:a16="http://schemas.microsoft.com/office/drawing/2014/main" xmlns="" id="{FEDEA71E-9ACD-4A17-B291-C26852DB59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7319" y="353560"/>
              <a:ext cx="682625" cy="4806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xmlns="" id="{3F959B17-40CE-43B0-B961-B2AE3BEE106D}"/>
                </a:ext>
              </a:extLst>
            </p:cNvPr>
            <p:cNvSpPr txBox="1"/>
            <p:nvPr/>
          </p:nvSpPr>
          <p:spPr>
            <a:xfrm>
              <a:off x="6649975" y="779819"/>
              <a:ext cx="598241" cy="307777"/>
            </a:xfrm>
            <a:prstGeom prst="rect">
              <a:avLst/>
            </a:prstGeom>
            <a:noFill/>
          </p:spPr>
          <p:txBody>
            <a:bodyPr wrap="none" rtlCol="0">
              <a:spAutoFit/>
            </a:bodyPr>
            <a:lstStyle/>
            <a:p>
              <a:r>
                <a:rPr lang="en-US" dirty="0">
                  <a:solidFill>
                    <a:schemeClr val="accent6">
                      <a:lumMod val="75000"/>
                    </a:schemeClr>
                  </a:solidFill>
                  <a:latin typeface="+mn-lt"/>
                </a:rPr>
                <a:t>08:29</a:t>
              </a:r>
              <a:endParaRPr lang="en-GB" dirty="0">
                <a:solidFill>
                  <a:schemeClr val="accent6">
                    <a:lumMod val="75000"/>
                  </a:schemeClr>
                </a:solidFill>
                <a:latin typeface="+mn-lt"/>
              </a:endParaRPr>
            </a:p>
          </p:txBody>
        </p:sp>
      </p:grpSp>
    </p:spTree>
    <p:extLst>
      <p:ext uri="{BB962C8B-B14F-4D97-AF65-F5344CB8AC3E}">
        <p14:creationId xmlns:p14="http://schemas.microsoft.com/office/powerpoint/2010/main" val="1190109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8438A7B2-31A1-4288-82FC-A123247463EE}"/>
              </a:ext>
            </a:extLst>
          </p:cNvPr>
          <p:cNvSpPr txBox="1">
            <a:spLocks noGrp="1"/>
          </p:cNvSpPr>
          <p:nvPr>
            <p:ph type="title"/>
          </p:nvPr>
        </p:nvSpPr>
        <p:spPr>
          <a:xfrm>
            <a:off x="838200" y="538542"/>
            <a:ext cx="3579570" cy="978729"/>
          </a:xfrm>
          <a:prstGeom prst="rect">
            <a:avLst/>
          </a:prstGeom>
          <a:noFill/>
        </p:spPr>
        <p:txBody>
          <a:bodyPr wrap="none" rtlCol="0">
            <a:spAutoFit/>
          </a:bodyPr>
          <a:lstStyle/>
          <a:p>
            <a:r>
              <a:rPr lang="en-GB" sz="3200" dirty="0">
                <a:latin typeface="+mj-lt"/>
              </a:rPr>
              <a:t>Arteries of the Pelvis</a:t>
            </a:r>
            <a:r>
              <a:rPr lang="en-GB" sz="3200" b="1" dirty="0">
                <a:latin typeface="+mj-lt"/>
              </a:rPr>
              <a:t/>
            </a:r>
            <a:br>
              <a:rPr lang="en-GB" sz="3200" b="1" dirty="0">
                <a:latin typeface="+mj-lt"/>
              </a:rPr>
            </a:br>
            <a:r>
              <a:rPr lang="en-GB" sz="3200" b="1" dirty="0">
                <a:latin typeface="+mj-lt"/>
              </a:rPr>
              <a:t>Internal Iliac Artery</a:t>
            </a:r>
          </a:p>
        </p:txBody>
      </p:sp>
      <p:sp>
        <p:nvSpPr>
          <p:cNvPr id="10" name="Content Placeholder 2">
            <a:extLst>
              <a:ext uri="{FF2B5EF4-FFF2-40B4-BE49-F238E27FC236}">
                <a16:creationId xmlns:a16="http://schemas.microsoft.com/office/drawing/2014/main" xmlns="" id="{BC3018DC-4207-4CEC-8F2C-A9C3AB830FB9}"/>
              </a:ext>
            </a:extLst>
          </p:cNvPr>
          <p:cNvSpPr txBox="1">
            <a:spLocks/>
          </p:cNvSpPr>
          <p:nvPr/>
        </p:nvSpPr>
        <p:spPr>
          <a:xfrm>
            <a:off x="838200" y="1825627"/>
            <a:ext cx="5503606" cy="1677970"/>
          </a:xfrm>
          <a:prstGeom prst="rect">
            <a:avLst/>
          </a:prstGeom>
          <a:ln w="28575">
            <a:solidFill>
              <a:schemeClr val="accent1">
                <a:lumMod val="60000"/>
                <a:lumOff val="4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u="sng" dirty="0"/>
              <a:t>Posterior division Supplies:</a:t>
            </a:r>
            <a:r>
              <a:rPr lang="en-US" sz="2000" dirty="0">
                <a:solidFill>
                  <a:srgbClr val="92D050"/>
                </a:solidFill>
              </a:rPr>
              <a:t> </a:t>
            </a:r>
            <a:r>
              <a:rPr lang="en-US" sz="1600" dirty="0">
                <a:solidFill>
                  <a:srgbClr val="92D050"/>
                </a:solidFill>
              </a:rPr>
              <a:t>(supplies only walls)</a:t>
            </a:r>
          </a:p>
          <a:p>
            <a:pPr marL="457200" indent="-457200">
              <a:buFont typeface="+mj-lt"/>
              <a:buAutoNum type="arabicPeriod"/>
            </a:pPr>
            <a:r>
              <a:rPr lang="en-US" sz="2000" dirty="0"/>
              <a:t>Posterior abdominal wall. </a:t>
            </a:r>
          </a:p>
          <a:p>
            <a:pPr marL="457200" indent="-457200">
              <a:buFont typeface="+mj-lt"/>
              <a:buAutoNum type="arabicPeriod"/>
            </a:pPr>
            <a:r>
              <a:rPr lang="en-US" sz="2000" dirty="0"/>
              <a:t>Posterior pelvic wall. </a:t>
            </a:r>
          </a:p>
          <a:p>
            <a:pPr marL="457200" indent="-457200">
              <a:buFont typeface="+mj-lt"/>
              <a:buAutoNum type="arabicPeriod"/>
            </a:pPr>
            <a:r>
              <a:rPr lang="en-US" sz="2000" dirty="0"/>
              <a:t>Gluteal region.</a:t>
            </a:r>
          </a:p>
          <a:p>
            <a:endParaRPr lang="en-US" sz="2400" dirty="0"/>
          </a:p>
        </p:txBody>
      </p:sp>
      <p:sp>
        <p:nvSpPr>
          <p:cNvPr id="11" name="Content Placeholder 3">
            <a:extLst>
              <a:ext uri="{FF2B5EF4-FFF2-40B4-BE49-F238E27FC236}">
                <a16:creationId xmlns:a16="http://schemas.microsoft.com/office/drawing/2014/main" xmlns="" id="{D5E5BFE7-41A2-4F02-A318-2300BC45B0A8}"/>
              </a:ext>
            </a:extLst>
          </p:cNvPr>
          <p:cNvSpPr txBox="1">
            <a:spLocks/>
          </p:cNvSpPr>
          <p:nvPr/>
        </p:nvSpPr>
        <p:spPr>
          <a:xfrm>
            <a:off x="838200" y="3811952"/>
            <a:ext cx="5503606" cy="2755769"/>
          </a:xfrm>
          <a:prstGeom prst="rect">
            <a:avLst/>
          </a:prstGeom>
          <a:ln w="28575">
            <a:solidFill>
              <a:srgbClr val="99009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u="sng" dirty="0"/>
              <a:t>Anterior division supplies</a:t>
            </a:r>
            <a:r>
              <a:rPr lang="en-US" sz="2000" i="1" u="sng" dirty="0"/>
              <a:t>:</a:t>
            </a:r>
            <a:r>
              <a:rPr lang="en-US" sz="2000" dirty="0">
                <a:solidFill>
                  <a:srgbClr val="92D050"/>
                </a:solidFill>
              </a:rPr>
              <a:t> </a:t>
            </a:r>
            <a:r>
              <a:rPr lang="en-US" sz="1500" dirty="0">
                <a:solidFill>
                  <a:srgbClr val="92D050"/>
                </a:solidFill>
              </a:rPr>
              <a:t>(supplies wall &amp; viscera)</a:t>
            </a:r>
          </a:p>
          <a:p>
            <a:pPr marL="457200" indent="-457200">
              <a:buFont typeface="+mj-lt"/>
              <a:buAutoNum type="arabicPeriod"/>
            </a:pPr>
            <a:r>
              <a:rPr lang="en-US" sz="2000" dirty="0"/>
              <a:t> Gluteal region.</a:t>
            </a:r>
          </a:p>
          <a:p>
            <a:pPr marL="457200" indent="-457200">
              <a:buFont typeface="+mj-lt"/>
              <a:buAutoNum type="arabicPeriod"/>
            </a:pPr>
            <a:r>
              <a:rPr lang="en-US" sz="2000" dirty="0"/>
              <a:t>Perineum.</a:t>
            </a:r>
          </a:p>
          <a:p>
            <a:pPr marL="457200" indent="-457200">
              <a:buFont typeface="+mj-lt"/>
              <a:buAutoNum type="arabicPeriod"/>
            </a:pPr>
            <a:r>
              <a:rPr lang="en-US" sz="2000" dirty="0"/>
              <a:t>Pelvic viscera.</a:t>
            </a:r>
          </a:p>
          <a:p>
            <a:pPr marL="457200" indent="-457200">
              <a:buFont typeface="+mj-lt"/>
              <a:buAutoNum type="arabicPeriod"/>
            </a:pPr>
            <a:r>
              <a:rPr lang="en-US" sz="2000" dirty="0"/>
              <a:t>Medial (adductor) region of  thigh </a:t>
            </a:r>
            <a:r>
              <a:rPr lang="en-US" sz="1800" dirty="0">
                <a:solidFill>
                  <a:srgbClr val="92D050"/>
                </a:solidFill>
              </a:rPr>
              <a:t>(by obturator artery). </a:t>
            </a:r>
          </a:p>
          <a:p>
            <a:pPr marL="457200" indent="-457200">
              <a:buFont typeface="+mj-lt"/>
              <a:buAutoNum type="arabicPeriod"/>
            </a:pPr>
            <a:r>
              <a:rPr lang="en-US" sz="2000" dirty="0"/>
              <a:t>The fetus (through the umbilical arteries).</a:t>
            </a:r>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endParaRPr lang="en-US" sz="2400" dirty="0"/>
          </a:p>
        </p:txBody>
      </p:sp>
      <p:pic>
        <p:nvPicPr>
          <p:cNvPr id="6146" name="Picture 2" descr="Fig 2 - The major branches of the internal iliac artery. Note that the anterior and posterior trunks are not visible in this illustration.">
            <a:extLst>
              <a:ext uri="{FF2B5EF4-FFF2-40B4-BE49-F238E27FC236}">
                <a16:creationId xmlns:a16="http://schemas.microsoft.com/office/drawing/2014/main" xmlns="" id="{7AF8C456-D8D7-4ED9-BFF9-E7F3B3134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561" y="4305534"/>
            <a:ext cx="4214520" cy="22825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C8E31A63-0D73-429B-B80A-988443041AD7}"/>
              </a:ext>
            </a:extLst>
          </p:cNvPr>
          <p:cNvPicPr>
            <a:picLocks noChangeAspect="1"/>
          </p:cNvPicPr>
          <p:nvPr/>
        </p:nvPicPr>
        <p:blipFill>
          <a:blip r:embed="rId3"/>
          <a:stretch>
            <a:fillRect/>
          </a:stretch>
        </p:blipFill>
        <p:spPr>
          <a:xfrm>
            <a:off x="6829815" y="891109"/>
            <a:ext cx="5181600" cy="3168709"/>
          </a:xfrm>
          <a:prstGeom prst="rect">
            <a:avLst/>
          </a:prstGeom>
        </p:spPr>
      </p:pic>
      <p:sp>
        <p:nvSpPr>
          <p:cNvPr id="8" name="TextBox 7">
            <a:extLst>
              <a:ext uri="{FF2B5EF4-FFF2-40B4-BE49-F238E27FC236}">
                <a16:creationId xmlns:a16="http://schemas.microsoft.com/office/drawing/2014/main" xmlns="" id="{C4BEB959-A403-4338-938C-48213BA81E07}"/>
              </a:ext>
            </a:extLst>
          </p:cNvPr>
          <p:cNvSpPr txBox="1"/>
          <p:nvPr/>
        </p:nvSpPr>
        <p:spPr>
          <a:xfrm>
            <a:off x="10672634" y="6259945"/>
            <a:ext cx="601447" cy="307777"/>
          </a:xfrm>
          <a:prstGeom prst="rect">
            <a:avLst/>
          </a:prstGeom>
          <a:noFill/>
        </p:spPr>
        <p:txBody>
          <a:bodyPr wrap="none" rtlCol="0">
            <a:spAutoFit/>
          </a:bodyPr>
          <a:lstStyle/>
          <a:p>
            <a:r>
              <a:rPr lang="en-GB" dirty="0">
                <a:solidFill>
                  <a:schemeClr val="bg1">
                    <a:lumMod val="50000"/>
                  </a:schemeClr>
                </a:solidFill>
                <a:latin typeface="+mn-lt"/>
              </a:rPr>
              <a:t>Extra </a:t>
            </a:r>
          </a:p>
        </p:txBody>
      </p:sp>
    </p:spTree>
    <p:extLst>
      <p:ext uri="{BB962C8B-B14F-4D97-AF65-F5344CB8AC3E}">
        <p14:creationId xmlns:p14="http://schemas.microsoft.com/office/powerpoint/2010/main" val="123208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55E41ED8-0A4F-4A0C-9525-5FAE12598F12}"/>
              </a:ext>
            </a:extLst>
          </p:cNvPr>
          <p:cNvGraphicFramePr>
            <a:graphicFrameLocks noGrp="1"/>
          </p:cNvGraphicFramePr>
          <p:nvPr>
            <p:extLst>
              <p:ext uri="{D42A27DB-BD31-4B8C-83A1-F6EECF244321}">
                <p14:modId xmlns:p14="http://schemas.microsoft.com/office/powerpoint/2010/main" val="37675629"/>
              </p:ext>
            </p:extLst>
          </p:nvPr>
        </p:nvGraphicFramePr>
        <p:xfrm>
          <a:off x="848076" y="1423370"/>
          <a:ext cx="5697103" cy="5221106"/>
        </p:xfrm>
        <a:graphic>
          <a:graphicData uri="http://schemas.openxmlformats.org/drawingml/2006/table">
            <a:tbl>
              <a:tblPr firstRow="1" bandRow="1">
                <a:tableStyleId>{5940675A-B579-460E-94D1-54222C63F5DA}</a:tableStyleId>
              </a:tblPr>
              <a:tblGrid>
                <a:gridCol w="2678934">
                  <a:extLst>
                    <a:ext uri="{9D8B030D-6E8A-4147-A177-3AD203B41FA5}">
                      <a16:colId xmlns:a16="http://schemas.microsoft.com/office/drawing/2014/main" xmlns="" val="2971119386"/>
                    </a:ext>
                  </a:extLst>
                </a:gridCol>
                <a:gridCol w="3018169">
                  <a:extLst>
                    <a:ext uri="{9D8B030D-6E8A-4147-A177-3AD203B41FA5}">
                      <a16:colId xmlns:a16="http://schemas.microsoft.com/office/drawing/2014/main" xmlns="" val="2767937715"/>
                    </a:ext>
                  </a:extLst>
                </a:gridCol>
              </a:tblGrid>
              <a:tr h="429680">
                <a:tc gridSpan="2">
                  <a:txBody>
                    <a:bodyPr/>
                    <a:lstStyle/>
                    <a:p>
                      <a:pPr algn="ctr"/>
                      <a:r>
                        <a:rPr lang="en-GB" b="1" i="1" u="none" dirty="0">
                          <a:latin typeface="+mn-lt"/>
                        </a:rPr>
                        <a:t>Parietal Branches</a:t>
                      </a:r>
                    </a:p>
                  </a:txBody>
                  <a:tcPr>
                    <a:solidFill>
                      <a:schemeClr val="accent6">
                        <a:lumMod val="40000"/>
                        <a:lumOff val="60000"/>
                      </a:schemeClr>
                    </a:solidFill>
                  </a:tcPr>
                </a:tc>
                <a:tc hMerge="1">
                  <a:txBody>
                    <a:bodyPr/>
                    <a:lstStyle/>
                    <a:p>
                      <a:endParaRPr lang="en-GB" dirty="0"/>
                    </a:p>
                  </a:txBody>
                  <a:tcPr>
                    <a:solidFill>
                      <a:schemeClr val="bg1"/>
                    </a:solidFill>
                  </a:tcPr>
                </a:tc>
                <a:extLst>
                  <a:ext uri="{0D108BD9-81ED-4DB2-BD59-A6C34878D82A}">
                    <a16:rowId xmlns:a16="http://schemas.microsoft.com/office/drawing/2014/main" xmlns="" val="3284553470"/>
                  </a:ext>
                </a:extLst>
              </a:tr>
              <a:tr h="382150">
                <a:tc>
                  <a:txBody>
                    <a:bodyPr/>
                    <a:lstStyle/>
                    <a:p>
                      <a:r>
                        <a:rPr lang="en-US" b="1" i="0" u="none" dirty="0">
                          <a:effectLst/>
                          <a:latin typeface="+mn-lt"/>
                        </a:rPr>
                        <a:t>From posterior division</a:t>
                      </a:r>
                      <a:endParaRPr lang="en-GB" u="none" dirty="0">
                        <a:latin typeface="+mn-lt"/>
                      </a:endParaRP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effectLst/>
                          <a:latin typeface="+mn-lt"/>
                        </a:rPr>
                        <a:t>From anterior division:</a:t>
                      </a:r>
                      <a:endParaRPr lang="en-US" b="0" i="0" u="none" dirty="0">
                        <a:effectLst/>
                        <a:latin typeface="+mn-lt"/>
                      </a:endParaRPr>
                    </a:p>
                  </a:txBody>
                  <a:tcPr>
                    <a:solidFill>
                      <a:schemeClr val="accent6">
                        <a:lumMod val="20000"/>
                        <a:lumOff val="80000"/>
                      </a:schemeClr>
                    </a:solidFill>
                  </a:tcPr>
                </a:tc>
                <a:extLst>
                  <a:ext uri="{0D108BD9-81ED-4DB2-BD59-A6C34878D82A}">
                    <a16:rowId xmlns:a16="http://schemas.microsoft.com/office/drawing/2014/main" xmlns="" val="377865726"/>
                  </a:ext>
                </a:extLst>
              </a:tr>
              <a:tr h="1219200">
                <a:tc>
                  <a:txBody>
                    <a:bodyPr/>
                    <a:lstStyle/>
                    <a:p>
                      <a:pPr marL="342900" indent="-342900">
                        <a:buAutoNum type="arabicPeriod"/>
                      </a:pPr>
                      <a:r>
                        <a:rPr lang="en-US" b="0" i="0" u="none" dirty="0">
                          <a:effectLst/>
                          <a:latin typeface="+mn-lt"/>
                        </a:rPr>
                        <a:t>Iliolumbar artery.</a:t>
                      </a:r>
                    </a:p>
                    <a:p>
                      <a:pPr marL="342900" indent="-342900">
                        <a:buAutoNum type="arabicPeriod"/>
                      </a:pPr>
                      <a:r>
                        <a:rPr lang="en-US" b="0" i="0" u="none" dirty="0">
                          <a:effectLst/>
                          <a:latin typeface="+mn-lt"/>
                        </a:rPr>
                        <a:t>Lateral sacral arteries (2 branches.)</a:t>
                      </a:r>
                    </a:p>
                    <a:p>
                      <a:pPr marL="342900" indent="-342900">
                        <a:buAutoNum type="arabicPeriod"/>
                      </a:pPr>
                      <a:r>
                        <a:rPr lang="en-US" b="0" i="0" u="none" dirty="0">
                          <a:effectLst/>
                          <a:latin typeface="+mn-lt"/>
                        </a:rPr>
                        <a:t>Superior gluteal artery.</a:t>
                      </a:r>
                    </a:p>
                  </a:txBody>
                  <a:tcPr>
                    <a:solidFill>
                      <a:schemeClr val="bg1"/>
                    </a:solidFill>
                  </a:tcPr>
                </a:tc>
                <a:tc>
                  <a:txBody>
                    <a:bodyPr/>
                    <a:lstStyle/>
                    <a:p>
                      <a:r>
                        <a:rPr lang="en-US" b="0" i="0" u="none" dirty="0">
                          <a:effectLst/>
                          <a:latin typeface="+mn-lt"/>
                        </a:rPr>
                        <a:t>4.   Obturator artery.</a:t>
                      </a:r>
                    </a:p>
                    <a:p>
                      <a:r>
                        <a:rPr lang="en-US" b="0" i="0" u="none" dirty="0">
                          <a:effectLst/>
                          <a:latin typeface="+mn-lt"/>
                        </a:rPr>
                        <a:t>5.   Inferior Gluteal  artery.</a:t>
                      </a:r>
                    </a:p>
                    <a:p>
                      <a:endParaRPr lang="en-GB" b="0" u="none" dirty="0">
                        <a:latin typeface="+mn-lt"/>
                      </a:endParaRPr>
                    </a:p>
                  </a:txBody>
                  <a:tcPr>
                    <a:solidFill>
                      <a:schemeClr val="bg1"/>
                    </a:solidFill>
                  </a:tcPr>
                </a:tc>
                <a:extLst>
                  <a:ext uri="{0D108BD9-81ED-4DB2-BD59-A6C34878D82A}">
                    <a16:rowId xmlns:a16="http://schemas.microsoft.com/office/drawing/2014/main" xmlns="" val="801544945"/>
                  </a:ext>
                </a:extLst>
              </a:tr>
              <a:tr h="383458">
                <a:tc gridSpan="2">
                  <a:txBody>
                    <a:bodyPr/>
                    <a:lstStyle/>
                    <a:p>
                      <a:pPr algn="ctr"/>
                      <a:r>
                        <a:rPr lang="en-US" b="1" i="1" u="none" dirty="0">
                          <a:effectLst/>
                          <a:latin typeface="+mn-lt"/>
                        </a:rPr>
                        <a:t>Visceral Branches</a:t>
                      </a:r>
                    </a:p>
                  </a:txBody>
                  <a:tcPr>
                    <a:solidFill>
                      <a:schemeClr val="accent6">
                        <a:lumMod val="40000"/>
                        <a:lumOff val="60000"/>
                      </a:schemeClr>
                    </a:solidFill>
                  </a:tcPr>
                </a:tc>
                <a:tc hMerge="1">
                  <a:txBody>
                    <a:bodyPr/>
                    <a:lstStyle/>
                    <a:p>
                      <a:endParaRPr lang="en-GB" u="none" dirty="0">
                        <a:latin typeface="+mn-lt"/>
                      </a:endParaRPr>
                    </a:p>
                  </a:txBody>
                  <a:tcPr>
                    <a:solidFill>
                      <a:schemeClr val="bg1"/>
                    </a:solidFill>
                  </a:tcPr>
                </a:tc>
                <a:extLst>
                  <a:ext uri="{0D108BD9-81ED-4DB2-BD59-A6C34878D82A}">
                    <a16:rowId xmlns:a16="http://schemas.microsoft.com/office/drawing/2014/main" xmlns="" val="2316149788"/>
                  </a:ext>
                </a:extLst>
              </a:tr>
              <a:tr h="383458">
                <a:tc gridSpan="2">
                  <a:txBody>
                    <a:bodyPr/>
                    <a:lstStyle/>
                    <a:p>
                      <a:pPr algn="ctr"/>
                      <a:r>
                        <a:rPr lang="en-US" b="1" i="1" u="none" dirty="0">
                          <a:effectLst/>
                          <a:latin typeface="+mn-lt"/>
                        </a:rPr>
                        <a:t>(all from anterior division </a:t>
                      </a:r>
                      <a:r>
                        <a:rPr lang="en-US" b="1" i="1" u="sng" dirty="0">
                          <a:effectLst/>
                          <a:latin typeface="+mn-lt"/>
                        </a:rPr>
                        <a:t>only</a:t>
                      </a:r>
                      <a:r>
                        <a:rPr lang="en-US" b="1" i="1" u="none" dirty="0">
                          <a:effectLst/>
                          <a:latin typeface="+mn-lt"/>
                        </a:rPr>
                        <a:t>)</a:t>
                      </a:r>
                    </a:p>
                  </a:txBody>
                  <a:tcPr>
                    <a:solidFill>
                      <a:schemeClr val="accent6">
                        <a:lumMod val="20000"/>
                        <a:lumOff val="80000"/>
                      </a:schemeClr>
                    </a:solidFill>
                  </a:tcPr>
                </a:tc>
                <a:tc hMerge="1">
                  <a:txBody>
                    <a:bodyPr/>
                    <a:lstStyle/>
                    <a:p>
                      <a:endParaRPr lang="en-GB"/>
                    </a:p>
                  </a:txBody>
                  <a:tcPr/>
                </a:tc>
                <a:extLst>
                  <a:ext uri="{0D108BD9-81ED-4DB2-BD59-A6C34878D82A}">
                    <a16:rowId xmlns:a16="http://schemas.microsoft.com/office/drawing/2014/main" xmlns="" val="2846340041"/>
                  </a:ext>
                </a:extLst>
              </a:tr>
              <a:tr h="383458">
                <a:tc gridSpan="2">
                  <a:txBody>
                    <a:bodyPr/>
                    <a:lstStyle/>
                    <a:p>
                      <a:pPr marL="514350" indent="-514350">
                        <a:buFontTx/>
                        <a:buNone/>
                        <a:defRPr/>
                      </a:pPr>
                      <a:r>
                        <a:rPr lang="en-US" sz="1700" b="0" i="0" u="none" dirty="0">
                          <a:solidFill>
                            <a:schemeClr val="tx1"/>
                          </a:solidFill>
                        </a:rPr>
                        <a:t>1. </a:t>
                      </a:r>
                      <a:r>
                        <a:rPr lang="en-US" sz="1700" b="1" i="0" u="none" dirty="0">
                          <a:solidFill>
                            <a:schemeClr val="tx1"/>
                          </a:solidFill>
                        </a:rPr>
                        <a:t>Umbilical</a:t>
                      </a:r>
                      <a:r>
                        <a:rPr lang="en-US" sz="1700" b="0" i="0" u="none" dirty="0">
                          <a:solidFill>
                            <a:schemeClr val="tx1"/>
                          </a:solidFill>
                        </a:rPr>
                        <a:t> artery :Gives the </a:t>
                      </a:r>
                      <a:r>
                        <a:rPr lang="en-US" sz="1700" b="1" i="0" u="none" dirty="0">
                          <a:solidFill>
                            <a:schemeClr val="tx1"/>
                          </a:solidFill>
                        </a:rPr>
                        <a:t>superior vesical* </a:t>
                      </a:r>
                      <a:r>
                        <a:rPr lang="en-US" sz="1700" b="0" i="0" u="none" dirty="0">
                          <a:solidFill>
                            <a:schemeClr val="tx1"/>
                          </a:solidFill>
                        </a:rPr>
                        <a:t>artery: </a:t>
                      </a:r>
                    </a:p>
                    <a:p>
                      <a:pPr marL="265113" indent="0">
                        <a:buFontTx/>
                        <a:buNone/>
                        <a:defRPr/>
                      </a:pPr>
                      <a:r>
                        <a:rPr lang="en-US" sz="1700" b="0" i="0" u="none" dirty="0">
                          <a:solidFill>
                            <a:schemeClr val="tx1"/>
                          </a:solidFill>
                        </a:rPr>
                        <a:t>The distal part of this artery </a:t>
                      </a:r>
                      <a:r>
                        <a:rPr lang="en-US" sz="1700" b="0" i="0" u="none" dirty="0" err="1">
                          <a:solidFill>
                            <a:schemeClr val="tx1"/>
                          </a:solidFill>
                        </a:rPr>
                        <a:t>fibrosed</a:t>
                      </a:r>
                      <a:r>
                        <a:rPr lang="en-US" sz="1700" b="0" i="0" u="none" dirty="0">
                          <a:solidFill>
                            <a:schemeClr val="tx1"/>
                          </a:solidFill>
                        </a:rPr>
                        <a:t> and forms the </a:t>
                      </a:r>
                      <a:r>
                        <a:rPr lang="en-US" sz="1700" b="0" i="0" u="none" dirty="0">
                          <a:solidFill>
                            <a:srgbClr val="C00000"/>
                          </a:solidFill>
                        </a:rPr>
                        <a:t>Medial Umbilical Ligament</a:t>
                      </a:r>
                      <a:r>
                        <a:rPr lang="en-US" sz="1700" b="0" i="0" u="none" dirty="0">
                          <a:solidFill>
                            <a:schemeClr val="tx1"/>
                          </a:solidFill>
                        </a:rPr>
                        <a:t>.</a:t>
                      </a:r>
                    </a:p>
                    <a:p>
                      <a:pPr marL="457200" indent="-457200">
                        <a:buFontTx/>
                        <a:buNone/>
                        <a:defRPr/>
                      </a:pPr>
                      <a:r>
                        <a:rPr lang="en-US" sz="1700" b="0" i="0" u="none" dirty="0">
                          <a:solidFill>
                            <a:schemeClr val="tx1"/>
                          </a:solidFill>
                        </a:rPr>
                        <a:t>2. </a:t>
                      </a:r>
                      <a:r>
                        <a:rPr lang="en-US" sz="1700" b="1" i="0" u="none" dirty="0">
                          <a:solidFill>
                            <a:srgbClr val="C00000"/>
                          </a:solidFill>
                        </a:rPr>
                        <a:t>Inferior Vesical </a:t>
                      </a:r>
                      <a:r>
                        <a:rPr lang="en-US" sz="1700" b="0" i="0" u="none" dirty="0">
                          <a:solidFill>
                            <a:schemeClr val="tx1"/>
                          </a:solidFill>
                        </a:rPr>
                        <a:t>artery in male or </a:t>
                      </a:r>
                      <a:r>
                        <a:rPr lang="en-US" sz="1700" b="1" i="0" u="none" dirty="0">
                          <a:solidFill>
                            <a:srgbClr val="C00000"/>
                          </a:solidFill>
                        </a:rPr>
                        <a:t>vaginal</a:t>
                      </a:r>
                      <a:r>
                        <a:rPr lang="en-US" sz="1700" b="0" i="0" u="none" dirty="0">
                          <a:solidFill>
                            <a:schemeClr val="tx1"/>
                          </a:solidFill>
                        </a:rPr>
                        <a:t> in female:</a:t>
                      </a:r>
                    </a:p>
                    <a:p>
                      <a:pPr marL="265113" indent="0">
                        <a:defRPr/>
                      </a:pPr>
                      <a:r>
                        <a:rPr lang="en-US" sz="1700" b="0" i="0" u="none" dirty="0">
                          <a:solidFill>
                            <a:schemeClr val="tx1"/>
                          </a:solidFill>
                        </a:rPr>
                        <a:t>In the male it supplies, the Prostate and the Seminal Vesicles. It also gives the artery of the Vas Deferens.</a:t>
                      </a:r>
                    </a:p>
                    <a:p>
                      <a:pPr marL="0" indent="0">
                        <a:buNone/>
                        <a:defRPr/>
                      </a:pPr>
                      <a:r>
                        <a:rPr lang="en-US" sz="1700" b="0" i="0" u="none" dirty="0">
                          <a:solidFill>
                            <a:schemeClr val="tx1"/>
                          </a:solidFill>
                        </a:rPr>
                        <a:t>3. </a:t>
                      </a:r>
                      <a:r>
                        <a:rPr lang="en-US" sz="1700" b="1" i="0" u="none" dirty="0">
                          <a:solidFill>
                            <a:schemeClr val="tx1"/>
                          </a:solidFill>
                        </a:rPr>
                        <a:t>Middle rectal</a:t>
                      </a:r>
                      <a:r>
                        <a:rPr lang="en-US" sz="1700" b="0" i="0" u="none" dirty="0">
                          <a:solidFill>
                            <a:schemeClr val="tx1"/>
                          </a:solidFill>
                        </a:rPr>
                        <a:t> artery</a:t>
                      </a:r>
                    </a:p>
                    <a:p>
                      <a:pPr marL="0" indent="0">
                        <a:buNone/>
                        <a:defRPr/>
                      </a:pPr>
                      <a:r>
                        <a:rPr lang="en-US" sz="1700" b="0" i="0" u="none" dirty="0">
                          <a:solidFill>
                            <a:schemeClr val="tx1"/>
                          </a:solidFill>
                        </a:rPr>
                        <a:t>4. </a:t>
                      </a:r>
                      <a:r>
                        <a:rPr lang="en-US" sz="1700" b="1" i="0" u="none" dirty="0">
                          <a:solidFill>
                            <a:schemeClr val="tx1"/>
                          </a:solidFill>
                        </a:rPr>
                        <a:t>Internal pudendal </a:t>
                      </a:r>
                      <a:r>
                        <a:rPr lang="en-US" sz="1700" b="0" i="0" u="none" dirty="0">
                          <a:solidFill>
                            <a:schemeClr val="tx1"/>
                          </a:solidFill>
                        </a:rPr>
                        <a:t>artery</a:t>
                      </a:r>
                    </a:p>
                    <a:p>
                      <a:pPr marL="269875" indent="0">
                        <a:defRPr/>
                      </a:pPr>
                      <a:r>
                        <a:rPr lang="en-US" sz="1700" b="0" i="0" u="none" dirty="0">
                          <a:solidFill>
                            <a:schemeClr val="tx1"/>
                          </a:solidFill>
                        </a:rPr>
                        <a:t>It is the main arterial supply to the perineum.</a:t>
                      </a:r>
                    </a:p>
                  </a:txBody>
                  <a:tcPr>
                    <a:solidFill>
                      <a:schemeClr val="bg1"/>
                    </a:solidFill>
                  </a:tcPr>
                </a:tc>
                <a:tc hMerge="1">
                  <a:txBody>
                    <a:bodyPr/>
                    <a:lstStyle/>
                    <a:p>
                      <a:endParaRPr lang="en-US" sz="1800" b="0" i="0" kern="1200" dirty="0">
                        <a:solidFill>
                          <a:schemeClr val="tx1"/>
                        </a:solidFill>
                        <a:effectLst/>
                        <a:latin typeface="+mn-lt"/>
                        <a:ea typeface="+mn-ea"/>
                        <a:cs typeface="+mn-cs"/>
                      </a:endParaRPr>
                    </a:p>
                  </a:txBody>
                  <a:tcPr>
                    <a:solidFill>
                      <a:schemeClr val="bg1"/>
                    </a:solidFill>
                  </a:tcPr>
                </a:tc>
                <a:extLst>
                  <a:ext uri="{0D108BD9-81ED-4DB2-BD59-A6C34878D82A}">
                    <a16:rowId xmlns:a16="http://schemas.microsoft.com/office/drawing/2014/main" xmlns="" val="1047041760"/>
                  </a:ext>
                </a:extLst>
              </a:tr>
            </a:tbl>
          </a:graphicData>
        </a:graphic>
      </p:graphicFrame>
      <p:sp>
        <p:nvSpPr>
          <p:cNvPr id="28" name="Title 6">
            <a:extLst>
              <a:ext uri="{FF2B5EF4-FFF2-40B4-BE49-F238E27FC236}">
                <a16:creationId xmlns:a16="http://schemas.microsoft.com/office/drawing/2014/main" xmlns="" id="{7CD4EEFD-D652-4B84-9642-A786BAD07A35}"/>
              </a:ext>
            </a:extLst>
          </p:cNvPr>
          <p:cNvSpPr txBox="1">
            <a:spLocks noGrp="1"/>
          </p:cNvSpPr>
          <p:nvPr>
            <p:ph type="title"/>
          </p:nvPr>
        </p:nvSpPr>
        <p:spPr>
          <a:xfrm>
            <a:off x="848076" y="330448"/>
            <a:ext cx="10505724" cy="978729"/>
          </a:xfrm>
          <a:prstGeom prst="rect">
            <a:avLst/>
          </a:prstGeom>
          <a:noFill/>
        </p:spPr>
        <p:txBody>
          <a:bodyPr wrap="square" rtlCol="0">
            <a:spAutoFit/>
          </a:bodyPr>
          <a:lstStyle/>
          <a:p>
            <a:r>
              <a:rPr lang="en-GB" sz="3200" dirty="0">
                <a:latin typeface="+mj-lt"/>
              </a:rPr>
              <a:t>Arteries of the Pelvis</a:t>
            </a:r>
            <a:r>
              <a:rPr lang="en-GB" sz="3200" b="1" dirty="0">
                <a:latin typeface="+mj-lt"/>
              </a:rPr>
              <a:t/>
            </a:r>
            <a:br>
              <a:rPr lang="en-GB" sz="3200" b="1" dirty="0">
                <a:latin typeface="+mj-lt"/>
              </a:rPr>
            </a:br>
            <a:r>
              <a:rPr lang="en-GB" sz="3200" b="1" dirty="0">
                <a:latin typeface="+mj-lt"/>
              </a:rPr>
              <a:t>Internal Iliac Artery</a:t>
            </a:r>
          </a:p>
        </p:txBody>
      </p:sp>
      <p:cxnSp>
        <p:nvCxnSpPr>
          <p:cNvPr id="31" name="Straight Arrow Connector 30">
            <a:extLst>
              <a:ext uri="{FF2B5EF4-FFF2-40B4-BE49-F238E27FC236}">
                <a16:creationId xmlns:a16="http://schemas.microsoft.com/office/drawing/2014/main" xmlns="" id="{2D636857-D202-4B89-B8C8-C39687AFA3FC}"/>
              </a:ext>
            </a:extLst>
          </p:cNvPr>
          <p:cNvCxnSpPr>
            <a:cxnSpLocks/>
          </p:cNvCxnSpPr>
          <p:nvPr/>
        </p:nvCxnSpPr>
        <p:spPr>
          <a:xfrm>
            <a:off x="1289487" y="2531518"/>
            <a:ext cx="936000" cy="0"/>
          </a:xfrm>
          <a:prstGeom prst="straightConnector1">
            <a:avLst/>
          </a:prstGeom>
          <a:ln w="28575">
            <a:solidFill>
              <a:srgbClr val="990099"/>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BAB17799-C489-429E-B09A-D1BD9D65B350}"/>
              </a:ext>
            </a:extLst>
          </p:cNvPr>
          <p:cNvCxnSpPr>
            <a:cxnSpLocks/>
          </p:cNvCxnSpPr>
          <p:nvPr/>
        </p:nvCxnSpPr>
        <p:spPr>
          <a:xfrm>
            <a:off x="1272554" y="2810920"/>
            <a:ext cx="1224000" cy="0"/>
          </a:xfrm>
          <a:prstGeom prst="straightConnector1">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BE6F19F4-8299-4616-9587-10FECDFCE511}"/>
              </a:ext>
            </a:extLst>
          </p:cNvPr>
          <p:cNvCxnSpPr>
            <a:cxnSpLocks/>
          </p:cNvCxnSpPr>
          <p:nvPr/>
        </p:nvCxnSpPr>
        <p:spPr>
          <a:xfrm>
            <a:off x="1289487" y="3352787"/>
            <a:ext cx="1476000" cy="0"/>
          </a:xfrm>
          <a:prstGeom prst="straightConnector1">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10799FAB-D67E-4AC9-8387-EECF241CB736}"/>
              </a:ext>
            </a:extLst>
          </p:cNvPr>
          <p:cNvCxnSpPr>
            <a:cxnSpLocks/>
          </p:cNvCxnSpPr>
          <p:nvPr/>
        </p:nvCxnSpPr>
        <p:spPr>
          <a:xfrm>
            <a:off x="3956487" y="2531518"/>
            <a:ext cx="900000" cy="0"/>
          </a:xfrm>
          <a:prstGeom prst="straightConnector1">
            <a:avLst/>
          </a:prstGeom>
          <a:ln w="28575">
            <a:solidFill>
              <a:srgbClr val="FED163"/>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456CAA87-EBFE-45E4-A585-11D181380129}"/>
              </a:ext>
            </a:extLst>
          </p:cNvPr>
          <p:cNvCxnSpPr>
            <a:cxnSpLocks/>
          </p:cNvCxnSpPr>
          <p:nvPr/>
        </p:nvCxnSpPr>
        <p:spPr>
          <a:xfrm>
            <a:off x="3948020" y="2806631"/>
            <a:ext cx="1404000" cy="0"/>
          </a:xfrm>
          <a:prstGeom prst="straightConnector1">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F06A4CB2-9E04-418B-859A-33E179761FDE}"/>
              </a:ext>
            </a:extLst>
          </p:cNvPr>
          <p:cNvPicPr>
            <a:picLocks noChangeAspect="1"/>
          </p:cNvPicPr>
          <p:nvPr/>
        </p:nvPicPr>
        <p:blipFill>
          <a:blip r:embed="rId2"/>
          <a:stretch>
            <a:fillRect/>
          </a:stretch>
        </p:blipFill>
        <p:spPr>
          <a:xfrm>
            <a:off x="6982714" y="354110"/>
            <a:ext cx="4941353" cy="2732464"/>
          </a:xfrm>
          <a:prstGeom prst="rect">
            <a:avLst/>
          </a:prstGeom>
        </p:spPr>
      </p:pic>
      <p:cxnSp>
        <p:nvCxnSpPr>
          <p:cNvPr id="62" name="Straight Arrow Connector 61">
            <a:extLst>
              <a:ext uri="{FF2B5EF4-FFF2-40B4-BE49-F238E27FC236}">
                <a16:creationId xmlns:a16="http://schemas.microsoft.com/office/drawing/2014/main" xmlns="" id="{7291E0F3-450D-46A2-8FB2-EB2EA90C0C8C}"/>
              </a:ext>
            </a:extLst>
          </p:cNvPr>
          <p:cNvCxnSpPr>
            <a:cxnSpLocks/>
          </p:cNvCxnSpPr>
          <p:nvPr/>
        </p:nvCxnSpPr>
        <p:spPr>
          <a:xfrm>
            <a:off x="1155112" y="4491331"/>
            <a:ext cx="900000" cy="0"/>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xmlns="" id="{819AC2F5-726E-4797-ABBA-0AC86B5D8C04}"/>
              </a:ext>
            </a:extLst>
          </p:cNvPr>
          <p:cNvCxnSpPr>
            <a:cxnSpLocks/>
          </p:cNvCxnSpPr>
          <p:nvPr/>
        </p:nvCxnSpPr>
        <p:spPr>
          <a:xfrm>
            <a:off x="1109487" y="6304358"/>
            <a:ext cx="1656000" cy="0"/>
          </a:xfrm>
          <a:prstGeom prst="straightConnector1">
            <a:avLst/>
          </a:prstGeom>
          <a:ln w="28575">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DB3322B7-D96C-4D90-9E0E-3B410FBE74EC}"/>
              </a:ext>
            </a:extLst>
          </p:cNvPr>
          <p:cNvCxnSpPr>
            <a:cxnSpLocks/>
          </p:cNvCxnSpPr>
          <p:nvPr/>
        </p:nvCxnSpPr>
        <p:spPr>
          <a:xfrm>
            <a:off x="3538474" y="4491538"/>
            <a:ext cx="1404000" cy="0"/>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xmlns="" id="{D1F4F769-D492-4E0A-A886-3030F909B623}"/>
              </a:ext>
            </a:extLst>
          </p:cNvPr>
          <p:cNvPicPr>
            <a:picLocks noChangeAspect="1"/>
          </p:cNvPicPr>
          <p:nvPr/>
        </p:nvPicPr>
        <p:blipFill>
          <a:blip r:embed="rId3"/>
          <a:stretch>
            <a:fillRect/>
          </a:stretch>
        </p:blipFill>
        <p:spPr>
          <a:xfrm>
            <a:off x="7272785" y="3252099"/>
            <a:ext cx="4361210" cy="2430946"/>
          </a:xfrm>
          <a:prstGeom prst="rect">
            <a:avLst/>
          </a:prstGeom>
        </p:spPr>
      </p:pic>
      <p:sp>
        <p:nvSpPr>
          <p:cNvPr id="2" name="TextBox 1">
            <a:extLst>
              <a:ext uri="{FF2B5EF4-FFF2-40B4-BE49-F238E27FC236}">
                <a16:creationId xmlns:a16="http://schemas.microsoft.com/office/drawing/2014/main" xmlns="" id="{12785169-9B9F-1447-9444-8673364A47B8}"/>
              </a:ext>
            </a:extLst>
          </p:cNvPr>
          <p:cNvSpPr txBox="1"/>
          <p:nvPr/>
        </p:nvSpPr>
        <p:spPr>
          <a:xfrm>
            <a:off x="6778692" y="5905812"/>
            <a:ext cx="5145375" cy="738664"/>
          </a:xfrm>
          <a:prstGeom prst="rect">
            <a:avLst/>
          </a:prstGeom>
          <a:noFill/>
        </p:spPr>
        <p:txBody>
          <a:bodyPr wrap="square" rtlCol="0">
            <a:spAutoFit/>
          </a:bodyPr>
          <a:lstStyle/>
          <a:p>
            <a:r>
              <a:rPr lang="en-US" dirty="0">
                <a:solidFill>
                  <a:srgbClr val="92D050"/>
                </a:solidFill>
                <a:latin typeface="+mn-lt"/>
              </a:rPr>
              <a:t>* Supplies urinary bladder: </a:t>
            </a:r>
          </a:p>
          <a:p>
            <a:r>
              <a:rPr lang="en-US" dirty="0">
                <a:solidFill>
                  <a:srgbClr val="92D050"/>
                </a:solidFill>
                <a:latin typeface="+mn-lt"/>
              </a:rPr>
              <a:t>In male (superior and inferior vesical arteries)</a:t>
            </a:r>
          </a:p>
          <a:p>
            <a:r>
              <a:rPr lang="en-US" dirty="0">
                <a:solidFill>
                  <a:srgbClr val="92D050"/>
                </a:solidFill>
                <a:latin typeface="+mn-lt"/>
              </a:rPr>
              <a:t>In female (superior vesical &amp; vaginal artery) </a:t>
            </a:r>
          </a:p>
        </p:txBody>
      </p:sp>
    </p:spTree>
    <p:extLst>
      <p:ext uri="{BB962C8B-B14F-4D97-AF65-F5344CB8AC3E}">
        <p14:creationId xmlns:p14="http://schemas.microsoft.com/office/powerpoint/2010/main" val="928356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A1DF5E86-5FD8-48AC-A468-0CB855CCD360}"/>
              </a:ext>
            </a:extLst>
          </p:cNvPr>
          <p:cNvGraphicFramePr>
            <a:graphicFrameLocks noGrp="1"/>
          </p:cNvGraphicFramePr>
          <p:nvPr>
            <p:ph sz="half" idx="1"/>
            <p:extLst>
              <p:ext uri="{D42A27DB-BD31-4B8C-83A1-F6EECF244321}">
                <p14:modId xmlns:p14="http://schemas.microsoft.com/office/powerpoint/2010/main" val="1806494003"/>
              </p:ext>
            </p:extLst>
          </p:nvPr>
        </p:nvGraphicFramePr>
        <p:xfrm>
          <a:off x="867410" y="1759810"/>
          <a:ext cx="4549252" cy="2778596"/>
        </p:xfrm>
        <a:graphic>
          <a:graphicData uri="http://schemas.openxmlformats.org/drawingml/2006/table">
            <a:tbl>
              <a:tblPr firstRow="1" bandRow="1">
                <a:tableStyleId>{5940675A-B579-460E-94D1-54222C63F5DA}</a:tableStyleId>
              </a:tblPr>
              <a:tblGrid>
                <a:gridCol w="4549252">
                  <a:extLst>
                    <a:ext uri="{9D8B030D-6E8A-4147-A177-3AD203B41FA5}">
                      <a16:colId xmlns:a16="http://schemas.microsoft.com/office/drawing/2014/main" xmlns="" val="487642206"/>
                    </a:ext>
                  </a:extLst>
                </a:gridCol>
              </a:tblGrid>
              <a:tr h="383458">
                <a:tc>
                  <a:txBody>
                    <a:bodyPr/>
                    <a:lstStyle/>
                    <a:p>
                      <a:pPr algn="ctr"/>
                      <a:r>
                        <a:rPr lang="en-US" b="1" i="1" u="none" dirty="0">
                          <a:effectLst/>
                          <a:latin typeface="+mn-lt"/>
                        </a:rPr>
                        <a:t>Visceral Branches </a:t>
                      </a:r>
                      <a:r>
                        <a:rPr lang="en-US" b="1" i="0" u="none" dirty="0">
                          <a:effectLst/>
                          <a:latin typeface="+mn-lt"/>
                        </a:rPr>
                        <a:t>(I</a:t>
                      </a:r>
                      <a:r>
                        <a:rPr lang="en-US" sz="1800" b="1" i="0" dirty="0">
                          <a:effectLst/>
                        </a:rPr>
                        <a:t>n Female)</a:t>
                      </a:r>
                      <a:endParaRPr lang="en-US" b="1" i="1" u="none" dirty="0">
                        <a:effectLst/>
                        <a:latin typeface="+mn-lt"/>
                      </a:endParaRPr>
                    </a:p>
                  </a:txBody>
                  <a:tcPr>
                    <a:solidFill>
                      <a:schemeClr val="accent6">
                        <a:lumMod val="40000"/>
                        <a:lumOff val="60000"/>
                      </a:schemeClr>
                    </a:solidFill>
                  </a:tcPr>
                </a:tc>
                <a:extLst>
                  <a:ext uri="{0D108BD9-81ED-4DB2-BD59-A6C34878D82A}">
                    <a16:rowId xmlns:a16="http://schemas.microsoft.com/office/drawing/2014/main" xmlns="" val="3350673532"/>
                  </a:ext>
                </a:extLst>
              </a:tr>
              <a:tr h="383458">
                <a:tc>
                  <a:txBody>
                    <a:bodyPr/>
                    <a:lstStyle/>
                    <a:p>
                      <a:pPr marL="342900" indent="-342900">
                        <a:buFont typeface="+mj-lt"/>
                        <a:buAutoNum type="arabicPeriod"/>
                      </a:pPr>
                      <a:r>
                        <a:rPr lang="en-US" sz="1800" b="0" i="0" u="sng" kern="1200" dirty="0">
                          <a:solidFill>
                            <a:schemeClr val="tx1"/>
                          </a:solidFill>
                          <a:effectLst/>
                          <a:latin typeface="+mn-lt"/>
                          <a:ea typeface="+mn-ea"/>
                          <a:cs typeface="+mn-cs"/>
                        </a:rPr>
                        <a:t>Vaginal artery:</a:t>
                      </a:r>
                      <a:endParaRPr lang="en-US" sz="1800" b="0" i="0" kern="1200" dirty="0">
                        <a:solidFill>
                          <a:schemeClr val="tx1"/>
                        </a:solidFill>
                        <a:effectLst/>
                        <a:latin typeface="+mn-lt"/>
                        <a:ea typeface="+mn-ea"/>
                        <a:cs typeface="+mn-cs"/>
                      </a:endParaRPr>
                    </a:p>
                    <a:p>
                      <a:r>
                        <a:rPr lang="en-US" sz="1800" b="0" i="0" kern="1200" dirty="0">
                          <a:solidFill>
                            <a:schemeClr val="tx1"/>
                          </a:solidFill>
                          <a:effectLst/>
                          <a:latin typeface="+mn-lt"/>
                          <a:ea typeface="+mn-ea"/>
                          <a:cs typeface="+mn-cs"/>
                        </a:rPr>
                        <a:t>Replaces the inferior vesical artery. </a:t>
                      </a:r>
                    </a:p>
                    <a:p>
                      <a:pPr marL="342900" indent="-342900">
                        <a:buFont typeface="+mj-lt"/>
                        <a:buAutoNum type="arabicPeriod" startAt="2"/>
                      </a:pPr>
                      <a:r>
                        <a:rPr lang="en-US" sz="1800" b="0" i="0" u="sng" kern="1200" dirty="0">
                          <a:solidFill>
                            <a:schemeClr val="tx1"/>
                          </a:solidFill>
                          <a:effectLst/>
                          <a:latin typeface="+mn-lt"/>
                          <a:ea typeface="+mn-ea"/>
                          <a:cs typeface="+mn-cs"/>
                        </a:rPr>
                        <a:t>Uterine artery:</a:t>
                      </a:r>
                      <a:r>
                        <a:rPr lang="en-US" sz="1400" b="0" i="0" u="none" kern="1200" dirty="0">
                          <a:solidFill>
                            <a:srgbClr val="92D050"/>
                          </a:solidFill>
                          <a:effectLst/>
                          <a:latin typeface="+mn-lt"/>
                          <a:ea typeface="+mn-ea"/>
                          <a:cs typeface="+mn-cs"/>
                        </a:rPr>
                        <a:t> has tortuous* course</a:t>
                      </a:r>
                    </a:p>
                    <a:p>
                      <a:r>
                        <a:rPr lang="en-US" sz="1800" b="1" i="0" kern="1200" dirty="0">
                          <a:solidFill>
                            <a:srgbClr val="C00000"/>
                          </a:solidFill>
                          <a:effectLst/>
                          <a:latin typeface="+mn-lt"/>
                          <a:ea typeface="+mn-ea"/>
                          <a:cs typeface="+mn-cs"/>
                        </a:rPr>
                        <a:t>Crosses the Ureter </a:t>
                      </a:r>
                      <a:r>
                        <a:rPr lang="en-US" sz="1800" b="0" i="0" kern="1200" dirty="0">
                          <a:solidFill>
                            <a:schemeClr val="tx1"/>
                          </a:solidFill>
                          <a:effectLst/>
                          <a:latin typeface="+mn-lt"/>
                          <a:ea typeface="+mn-ea"/>
                          <a:cs typeface="+mn-cs"/>
                        </a:rPr>
                        <a:t>superiorly and supplies the uterus &amp; uterine tubes.</a:t>
                      </a:r>
                    </a:p>
                    <a:p>
                      <a:r>
                        <a:rPr lang="en-US" sz="1800" b="0" i="0" kern="1200" dirty="0">
                          <a:solidFill>
                            <a:schemeClr val="tx1"/>
                          </a:solidFill>
                          <a:effectLst/>
                          <a:latin typeface="+mn-lt"/>
                          <a:ea typeface="+mn-ea"/>
                          <a:cs typeface="+mn-cs"/>
                        </a:rPr>
                        <a:t>N.B. The ureter may be wrongly ligated </a:t>
                      </a:r>
                      <a:r>
                        <a:rPr lang="en-US" sz="1600" b="0" i="0" kern="1200" dirty="0">
                          <a:solidFill>
                            <a:schemeClr val="bg1">
                              <a:lumMod val="50000"/>
                            </a:schemeClr>
                          </a:solidFill>
                          <a:effectLst/>
                          <a:latin typeface="+mn-lt"/>
                          <a:ea typeface="+mn-ea"/>
                          <a:cs typeface="+mn-cs"/>
                        </a:rPr>
                        <a:t>(cut) </a:t>
                      </a:r>
                      <a:r>
                        <a:rPr lang="en-US" sz="1800" b="0" i="0" kern="1200" dirty="0">
                          <a:solidFill>
                            <a:schemeClr val="tx1"/>
                          </a:solidFill>
                          <a:effectLst/>
                          <a:latin typeface="+mn-lt"/>
                          <a:ea typeface="+mn-ea"/>
                          <a:cs typeface="+mn-cs"/>
                        </a:rPr>
                        <a:t>in </a:t>
                      </a:r>
                      <a:r>
                        <a:rPr lang="en-US" sz="1800" b="0" i="0" kern="1200" dirty="0">
                          <a:solidFill>
                            <a:srgbClr val="C00000"/>
                          </a:solidFill>
                          <a:effectLst/>
                          <a:latin typeface="+mn-lt"/>
                          <a:ea typeface="+mn-ea"/>
                          <a:cs typeface="+mn-cs"/>
                        </a:rPr>
                        <a:t>hysterectomy</a:t>
                      </a:r>
                      <a:r>
                        <a:rPr lang="en-US" sz="1800" b="0" i="0" kern="1200" dirty="0">
                          <a:solidFill>
                            <a:schemeClr val="tx1"/>
                          </a:solidFill>
                          <a:effectLst/>
                          <a:latin typeface="+mn-lt"/>
                          <a:ea typeface="+mn-ea"/>
                          <a:cs typeface="+mn-cs"/>
                        </a:rPr>
                        <a:t> </a:t>
                      </a:r>
                      <a:r>
                        <a:rPr lang="en-US" sz="1600" b="0" i="0" kern="1200" dirty="0">
                          <a:solidFill>
                            <a:schemeClr val="bg1">
                              <a:lumMod val="50000"/>
                            </a:schemeClr>
                          </a:solidFill>
                          <a:effectLst/>
                          <a:latin typeface="+mn-lt"/>
                          <a:ea typeface="+mn-ea"/>
                          <a:cs typeface="+mn-cs"/>
                        </a:rPr>
                        <a:t>(removal of uterus)</a:t>
                      </a:r>
                      <a:endParaRPr lang="en-US" sz="1800" b="0" i="0" kern="1200" dirty="0">
                        <a:solidFill>
                          <a:schemeClr val="bg1">
                            <a:lumMod val="50000"/>
                          </a:schemeClr>
                        </a:solidFill>
                        <a:effectLst/>
                        <a:latin typeface="+mn-lt"/>
                        <a:ea typeface="+mn-ea"/>
                        <a:cs typeface="+mn-cs"/>
                      </a:endParaRPr>
                    </a:p>
                  </a:txBody>
                  <a:tcPr>
                    <a:solidFill>
                      <a:schemeClr val="bg1"/>
                    </a:solidFill>
                  </a:tcPr>
                </a:tc>
                <a:extLst>
                  <a:ext uri="{0D108BD9-81ED-4DB2-BD59-A6C34878D82A}">
                    <a16:rowId xmlns:a16="http://schemas.microsoft.com/office/drawing/2014/main" xmlns="" val="345022208"/>
                  </a:ext>
                </a:extLst>
              </a:tr>
              <a:tr h="383458">
                <a:tc>
                  <a:txBody>
                    <a:bodyPr/>
                    <a:lstStyle/>
                    <a:p>
                      <a:r>
                        <a:rPr lang="en-US" sz="1800" b="0" i="0" kern="1200" dirty="0">
                          <a:solidFill>
                            <a:schemeClr val="tx1"/>
                          </a:solidFill>
                          <a:effectLst/>
                          <a:latin typeface="+mn-lt"/>
                          <a:ea typeface="+mn-ea"/>
                          <a:cs typeface="+mn-cs"/>
                        </a:rPr>
                        <a:t>3. </a:t>
                      </a:r>
                      <a:r>
                        <a:rPr lang="en-US" sz="1800" b="0" i="0" u="sng" kern="1200" dirty="0">
                          <a:solidFill>
                            <a:schemeClr val="tx1"/>
                          </a:solidFill>
                          <a:effectLst/>
                          <a:latin typeface="+mn-lt"/>
                          <a:ea typeface="+mn-ea"/>
                          <a:cs typeface="+mn-cs"/>
                        </a:rPr>
                        <a:t>Ovarian artery</a:t>
                      </a:r>
                      <a:r>
                        <a:rPr lang="en-US" sz="1800" b="0" i="0" kern="1200" dirty="0">
                          <a:solidFill>
                            <a:schemeClr val="tx1"/>
                          </a:solidFill>
                          <a:effectLst/>
                          <a:latin typeface="+mn-lt"/>
                          <a:ea typeface="+mn-ea"/>
                          <a:cs typeface="+mn-cs"/>
                        </a:rPr>
                        <a:t> from </a:t>
                      </a:r>
                      <a:r>
                        <a:rPr lang="en-US" sz="1800" b="1" i="0" kern="1200" dirty="0">
                          <a:solidFill>
                            <a:srgbClr val="C00000"/>
                          </a:solidFill>
                          <a:effectLst/>
                          <a:latin typeface="+mn-lt"/>
                          <a:ea typeface="+mn-ea"/>
                          <a:cs typeface="+mn-cs"/>
                        </a:rPr>
                        <a:t>abdominal aorta</a:t>
                      </a:r>
                    </a:p>
                  </a:txBody>
                  <a:tcPr>
                    <a:solidFill>
                      <a:schemeClr val="bg1"/>
                    </a:solidFill>
                  </a:tcPr>
                </a:tc>
                <a:extLst>
                  <a:ext uri="{0D108BD9-81ED-4DB2-BD59-A6C34878D82A}">
                    <a16:rowId xmlns:a16="http://schemas.microsoft.com/office/drawing/2014/main" xmlns="" val="3928568388"/>
                  </a:ext>
                </a:extLst>
              </a:tr>
            </a:tbl>
          </a:graphicData>
        </a:graphic>
      </p:graphicFrame>
      <p:grpSp>
        <p:nvGrpSpPr>
          <p:cNvPr id="21" name="Group 20">
            <a:extLst>
              <a:ext uri="{FF2B5EF4-FFF2-40B4-BE49-F238E27FC236}">
                <a16:creationId xmlns:a16="http://schemas.microsoft.com/office/drawing/2014/main" xmlns="" id="{0B8E93BF-6170-46A4-B346-5F7DCA7E1E6C}"/>
              </a:ext>
            </a:extLst>
          </p:cNvPr>
          <p:cNvGrpSpPr/>
          <p:nvPr/>
        </p:nvGrpSpPr>
        <p:grpSpPr>
          <a:xfrm>
            <a:off x="1012722" y="4851132"/>
            <a:ext cx="2684207" cy="1777739"/>
            <a:chOff x="6319762" y="3220403"/>
            <a:chExt cx="5306786" cy="3327733"/>
          </a:xfrm>
        </p:grpSpPr>
        <p:pic>
          <p:nvPicPr>
            <p:cNvPr id="22" name="Picture 21">
              <a:extLst>
                <a:ext uri="{FF2B5EF4-FFF2-40B4-BE49-F238E27FC236}">
                  <a16:creationId xmlns:a16="http://schemas.microsoft.com/office/drawing/2014/main" xmlns="" id="{49FB4736-5218-4FB9-9A94-A70588B5D3F7}"/>
                </a:ext>
              </a:extLst>
            </p:cNvPr>
            <p:cNvPicPr>
              <a:picLocks noChangeAspect="1"/>
            </p:cNvPicPr>
            <p:nvPr/>
          </p:nvPicPr>
          <p:blipFill>
            <a:blip r:embed="rId2"/>
            <a:stretch>
              <a:fillRect/>
            </a:stretch>
          </p:blipFill>
          <p:spPr>
            <a:xfrm>
              <a:off x="6319762" y="3220403"/>
              <a:ext cx="5181600" cy="3327733"/>
            </a:xfrm>
            <a:prstGeom prst="rect">
              <a:avLst/>
            </a:prstGeom>
          </p:spPr>
        </p:pic>
        <p:sp>
          <p:nvSpPr>
            <p:cNvPr id="23" name="TextBox 22">
              <a:extLst>
                <a:ext uri="{FF2B5EF4-FFF2-40B4-BE49-F238E27FC236}">
                  <a16:creationId xmlns:a16="http://schemas.microsoft.com/office/drawing/2014/main" xmlns="" id="{3E718F94-4727-4147-AC78-E74E4FAD555B}"/>
                </a:ext>
              </a:extLst>
            </p:cNvPr>
            <p:cNvSpPr txBox="1"/>
            <p:nvPr/>
          </p:nvSpPr>
          <p:spPr>
            <a:xfrm>
              <a:off x="10129761" y="5715000"/>
              <a:ext cx="1496787" cy="559406"/>
            </a:xfrm>
            <a:prstGeom prst="rect">
              <a:avLst/>
            </a:prstGeom>
            <a:noFill/>
            <a:ln w="28575">
              <a:solidFill>
                <a:srgbClr val="EA7274"/>
              </a:solidFill>
            </a:ln>
          </p:spPr>
          <p:txBody>
            <a:bodyPr wrap="square" rtlCol="0">
              <a:spAutoFit/>
            </a:bodyPr>
            <a:lstStyle/>
            <a:p>
              <a:pPr algn="l"/>
              <a:endParaRPr lang="en-US"/>
            </a:p>
          </p:txBody>
        </p:sp>
      </p:grpSp>
      <p:pic>
        <p:nvPicPr>
          <p:cNvPr id="7" name="Picture 6">
            <a:extLst>
              <a:ext uri="{FF2B5EF4-FFF2-40B4-BE49-F238E27FC236}">
                <a16:creationId xmlns:a16="http://schemas.microsoft.com/office/drawing/2014/main" xmlns="" id="{2BEAA57B-F193-1A42-8563-C8DA89CFAC68}"/>
              </a:ext>
            </a:extLst>
          </p:cNvPr>
          <p:cNvPicPr>
            <a:picLocks noChangeAspect="1"/>
          </p:cNvPicPr>
          <p:nvPr/>
        </p:nvPicPr>
        <p:blipFill>
          <a:blip r:embed="rId3"/>
          <a:stretch>
            <a:fillRect/>
          </a:stretch>
        </p:blipFill>
        <p:spPr>
          <a:xfrm>
            <a:off x="6184097" y="1759810"/>
            <a:ext cx="5458595" cy="4485247"/>
          </a:xfrm>
          <a:prstGeom prst="rect">
            <a:avLst/>
          </a:prstGeom>
        </p:spPr>
      </p:pic>
      <p:sp>
        <p:nvSpPr>
          <p:cNvPr id="33" name="Title 6">
            <a:extLst>
              <a:ext uri="{FF2B5EF4-FFF2-40B4-BE49-F238E27FC236}">
                <a16:creationId xmlns:a16="http://schemas.microsoft.com/office/drawing/2014/main" xmlns="" id="{ECB4A12D-6717-44D0-95E1-24D428D301E5}"/>
              </a:ext>
            </a:extLst>
          </p:cNvPr>
          <p:cNvSpPr txBox="1">
            <a:spLocks noGrp="1"/>
          </p:cNvSpPr>
          <p:nvPr>
            <p:ph type="title"/>
          </p:nvPr>
        </p:nvSpPr>
        <p:spPr>
          <a:xfrm>
            <a:off x="848076" y="330448"/>
            <a:ext cx="10505724" cy="978729"/>
          </a:xfrm>
          <a:prstGeom prst="rect">
            <a:avLst/>
          </a:prstGeom>
          <a:noFill/>
        </p:spPr>
        <p:txBody>
          <a:bodyPr wrap="square" rtlCol="0">
            <a:spAutoFit/>
          </a:bodyPr>
          <a:lstStyle/>
          <a:p>
            <a:r>
              <a:rPr lang="en-GB" sz="3200" dirty="0">
                <a:latin typeface="+mj-lt"/>
              </a:rPr>
              <a:t>Arteries of the Pelvis</a:t>
            </a:r>
            <a:r>
              <a:rPr lang="en-GB" sz="3200" b="1" dirty="0">
                <a:latin typeface="+mj-lt"/>
              </a:rPr>
              <a:t/>
            </a:r>
            <a:br>
              <a:rPr lang="en-GB" sz="3200" b="1" dirty="0">
                <a:latin typeface="+mj-lt"/>
              </a:rPr>
            </a:br>
            <a:r>
              <a:rPr lang="en-GB" sz="3200" b="1" dirty="0">
                <a:latin typeface="+mj-lt"/>
              </a:rPr>
              <a:t>Internal Iliac Artery</a:t>
            </a:r>
          </a:p>
        </p:txBody>
      </p:sp>
      <p:sp>
        <p:nvSpPr>
          <p:cNvPr id="34" name="Title 4">
            <a:extLst>
              <a:ext uri="{FF2B5EF4-FFF2-40B4-BE49-F238E27FC236}">
                <a16:creationId xmlns:a16="http://schemas.microsoft.com/office/drawing/2014/main" xmlns="" id="{82CCE069-B0F0-40CB-87EF-276868968265}"/>
              </a:ext>
            </a:extLst>
          </p:cNvPr>
          <p:cNvSpPr txBox="1">
            <a:spLocks/>
          </p:cNvSpPr>
          <p:nvPr/>
        </p:nvSpPr>
        <p:spPr>
          <a:xfrm>
            <a:off x="6007904" y="1191208"/>
            <a:ext cx="5634788" cy="708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i="1" dirty="0">
                <a:solidFill>
                  <a:schemeClr val="bg1">
                    <a:lumMod val="50000"/>
                  </a:schemeClr>
                </a:solidFill>
              </a:rPr>
              <a:t>Summary of the Branches </a:t>
            </a:r>
            <a:r>
              <a:rPr lang="en-GB" sz="1600" i="1" dirty="0">
                <a:solidFill>
                  <a:schemeClr val="bg1">
                    <a:lumMod val="50000"/>
                  </a:schemeClr>
                </a:solidFill>
              </a:rPr>
              <a:t>(only on the </a:t>
            </a:r>
            <a:r>
              <a:rPr lang="en-GB" sz="1600" i="1" dirty="0">
                <a:solidFill>
                  <a:srgbClr val="FF6699"/>
                </a:solidFill>
              </a:rPr>
              <a:t>girls</a:t>
            </a:r>
            <a:r>
              <a:rPr lang="en-GB" sz="1600" i="1" dirty="0">
                <a:solidFill>
                  <a:schemeClr val="bg1">
                    <a:lumMod val="50000"/>
                  </a:schemeClr>
                </a:solidFill>
              </a:rPr>
              <a:t>’ slides)</a:t>
            </a:r>
            <a:r>
              <a:rPr lang="en-GB" sz="2400" i="1" dirty="0">
                <a:solidFill>
                  <a:schemeClr val="bg1">
                    <a:lumMod val="50000"/>
                  </a:schemeClr>
                </a:solidFill>
              </a:rPr>
              <a:t>:</a:t>
            </a:r>
          </a:p>
        </p:txBody>
      </p:sp>
      <p:pic>
        <p:nvPicPr>
          <p:cNvPr id="9" name="Picture 8">
            <a:extLst>
              <a:ext uri="{FF2B5EF4-FFF2-40B4-BE49-F238E27FC236}">
                <a16:creationId xmlns:a16="http://schemas.microsoft.com/office/drawing/2014/main" xmlns="" id="{712E757A-8D1B-42E8-867D-711C222A43DF}"/>
              </a:ext>
            </a:extLst>
          </p:cNvPr>
          <p:cNvPicPr>
            <a:picLocks noChangeAspect="1"/>
          </p:cNvPicPr>
          <p:nvPr/>
        </p:nvPicPr>
        <p:blipFill>
          <a:blip r:embed="rId4"/>
          <a:stretch>
            <a:fillRect/>
          </a:stretch>
        </p:blipFill>
        <p:spPr>
          <a:xfrm>
            <a:off x="9795964" y="3429000"/>
            <a:ext cx="2367161" cy="2564724"/>
          </a:xfrm>
          <a:prstGeom prst="rect">
            <a:avLst/>
          </a:prstGeom>
        </p:spPr>
      </p:pic>
      <p:sp>
        <p:nvSpPr>
          <p:cNvPr id="3" name="TextBox 2">
            <a:extLst>
              <a:ext uri="{FF2B5EF4-FFF2-40B4-BE49-F238E27FC236}">
                <a16:creationId xmlns:a16="http://schemas.microsoft.com/office/drawing/2014/main" xmlns="" id="{0562ABC0-431D-4C11-8821-43F09B68E6D1}"/>
              </a:ext>
            </a:extLst>
          </p:cNvPr>
          <p:cNvSpPr txBox="1"/>
          <p:nvPr/>
        </p:nvSpPr>
        <p:spPr>
          <a:xfrm>
            <a:off x="3937871" y="5039617"/>
            <a:ext cx="2070033" cy="1169551"/>
          </a:xfrm>
          <a:prstGeom prst="rect">
            <a:avLst/>
          </a:prstGeom>
          <a:noFill/>
        </p:spPr>
        <p:txBody>
          <a:bodyPr wrap="square" rtlCol="0">
            <a:spAutoFit/>
          </a:bodyPr>
          <a:lstStyle/>
          <a:p>
            <a:r>
              <a:rPr lang="en-GB" dirty="0">
                <a:solidFill>
                  <a:srgbClr val="92D050"/>
                </a:solidFill>
                <a:latin typeface="+mn-lt"/>
              </a:rPr>
              <a:t>*recall the arteries that have tortuous course:</a:t>
            </a:r>
          </a:p>
          <a:p>
            <a:pPr marL="342900" indent="-342900">
              <a:buAutoNum type="arabicPeriod"/>
            </a:pPr>
            <a:r>
              <a:rPr lang="en-GB" dirty="0">
                <a:solidFill>
                  <a:srgbClr val="92D050"/>
                </a:solidFill>
                <a:latin typeface="+mn-lt"/>
              </a:rPr>
              <a:t>Facial artery</a:t>
            </a:r>
          </a:p>
          <a:p>
            <a:pPr marL="342900" indent="-342900">
              <a:buAutoNum type="arabicPeriod"/>
            </a:pPr>
            <a:r>
              <a:rPr lang="en-GB" dirty="0">
                <a:solidFill>
                  <a:srgbClr val="92D050"/>
                </a:solidFill>
                <a:latin typeface="+mn-lt"/>
              </a:rPr>
              <a:t>Splenic artery</a:t>
            </a:r>
          </a:p>
          <a:p>
            <a:pPr marL="342900" indent="-342900">
              <a:buAutoNum type="arabicPeriod"/>
            </a:pPr>
            <a:r>
              <a:rPr lang="en-GB" dirty="0">
                <a:solidFill>
                  <a:srgbClr val="92D050"/>
                </a:solidFill>
                <a:latin typeface="+mn-lt"/>
              </a:rPr>
              <a:t>Uterine artery</a:t>
            </a:r>
          </a:p>
        </p:txBody>
      </p:sp>
    </p:spTree>
    <p:extLst>
      <p:ext uri="{BB962C8B-B14F-4D97-AF65-F5344CB8AC3E}">
        <p14:creationId xmlns:p14="http://schemas.microsoft.com/office/powerpoint/2010/main" val="912830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24784"/>
            <a:ext cx="10515600" cy="1325563"/>
          </a:xfrm>
        </p:spPr>
        <p:txBody>
          <a:bodyPr/>
          <a:lstStyle/>
          <a:p>
            <a:r>
              <a:rPr lang="en-US" i="1" dirty="0"/>
              <a:t>Objectives</a:t>
            </a:r>
            <a:endParaRPr lang="en-GB" i="1" dirty="0"/>
          </a:p>
        </p:txBody>
      </p:sp>
      <p:sp>
        <p:nvSpPr>
          <p:cNvPr id="8" name="Content Placeholder 7"/>
          <p:cNvSpPr>
            <a:spLocks noGrp="1"/>
          </p:cNvSpPr>
          <p:nvPr>
            <p:ph idx="1"/>
          </p:nvPr>
        </p:nvSpPr>
        <p:spPr>
          <a:xfrm>
            <a:off x="838200" y="1512236"/>
            <a:ext cx="10515600" cy="3688624"/>
          </a:xfrm>
        </p:spPr>
        <p:txBody>
          <a:bodyPr>
            <a:noAutofit/>
          </a:bodyPr>
          <a:lstStyle/>
          <a:p>
            <a:pPr marL="0" indent="0">
              <a:buNone/>
              <a:defRPr/>
            </a:pPr>
            <a:r>
              <a:rPr lang="en-US" sz="2400" b="1" dirty="0"/>
              <a:t>At the end of the lecture, students should be able to:</a:t>
            </a:r>
          </a:p>
          <a:p>
            <a:pPr marL="354013" indent="-354013">
              <a:buFont typeface="Wingdings" panose="05000000000000000000" pitchFamily="2" charset="2"/>
              <a:buChar char="ü"/>
              <a:defRPr/>
            </a:pPr>
            <a:r>
              <a:rPr lang="en-US" sz="2400" dirty="0"/>
              <a:t>Describe the anatomy of the </a:t>
            </a:r>
            <a:r>
              <a:rPr lang="en-US" sz="2400" u="sng" dirty="0"/>
              <a:t>pelvic wall</a:t>
            </a:r>
            <a:r>
              <a:rPr lang="en-US" sz="2400" dirty="0"/>
              <a:t>, </a:t>
            </a:r>
            <a:r>
              <a:rPr lang="en-US" sz="2400" u="sng" dirty="0"/>
              <a:t>bones</a:t>
            </a:r>
            <a:r>
              <a:rPr lang="en-US" sz="2400" dirty="0"/>
              <a:t>, </a:t>
            </a:r>
            <a:r>
              <a:rPr lang="en-US" sz="2400" u="sng" dirty="0"/>
              <a:t>joints</a:t>
            </a:r>
            <a:r>
              <a:rPr lang="en-US" sz="2400" dirty="0"/>
              <a:t> &amp; </a:t>
            </a:r>
            <a:r>
              <a:rPr lang="en-US" sz="2400" u="sng" dirty="0"/>
              <a:t>muscles</a:t>
            </a:r>
            <a:r>
              <a:rPr lang="en-US" sz="2400" dirty="0"/>
              <a:t>.</a:t>
            </a:r>
          </a:p>
          <a:p>
            <a:pPr marL="354013" indent="-354013">
              <a:buFont typeface="Wingdings" panose="05000000000000000000" pitchFamily="2" charset="2"/>
              <a:buChar char="ü"/>
              <a:defRPr/>
            </a:pPr>
            <a:r>
              <a:rPr lang="en-US" sz="2400" dirty="0"/>
              <a:t>Describe the </a:t>
            </a:r>
            <a:r>
              <a:rPr lang="en-US" sz="2400" u="sng" dirty="0"/>
              <a:t>boundaries</a:t>
            </a:r>
            <a:r>
              <a:rPr lang="en-US" sz="2400" dirty="0"/>
              <a:t> and </a:t>
            </a:r>
            <a:r>
              <a:rPr lang="en-US" sz="2400" u="sng" dirty="0"/>
              <a:t>subdivisions</a:t>
            </a:r>
            <a:r>
              <a:rPr lang="en-US" sz="2400" dirty="0"/>
              <a:t> of the pelvis. </a:t>
            </a:r>
          </a:p>
          <a:p>
            <a:pPr marL="354013" indent="-354013">
              <a:buFont typeface="Wingdings" panose="05000000000000000000" pitchFamily="2" charset="2"/>
              <a:buChar char="ü"/>
              <a:defRPr/>
            </a:pPr>
            <a:r>
              <a:rPr lang="en-US" sz="2400" dirty="0"/>
              <a:t>Differentiate the different </a:t>
            </a:r>
            <a:r>
              <a:rPr lang="en-US" sz="2400" u="sng" dirty="0"/>
              <a:t>types</a:t>
            </a:r>
            <a:r>
              <a:rPr lang="en-US" sz="2400" dirty="0"/>
              <a:t> of the </a:t>
            </a:r>
            <a:r>
              <a:rPr lang="en-US" sz="2400" u="sng" dirty="0"/>
              <a:t>female pelvis</a:t>
            </a:r>
            <a:r>
              <a:rPr lang="en-US" sz="2400" dirty="0"/>
              <a:t>.</a:t>
            </a:r>
          </a:p>
          <a:p>
            <a:pPr marL="354013" indent="-354013">
              <a:buFont typeface="Wingdings" panose="05000000000000000000" pitchFamily="2" charset="2"/>
              <a:buChar char="ü"/>
              <a:defRPr/>
            </a:pPr>
            <a:r>
              <a:rPr lang="en-US" sz="2400" dirty="0"/>
              <a:t>Describe the </a:t>
            </a:r>
            <a:r>
              <a:rPr lang="en-US" sz="2400" u="sng" dirty="0"/>
              <a:t>pelvic walls</a:t>
            </a:r>
            <a:r>
              <a:rPr lang="en-US" sz="2400" dirty="0"/>
              <a:t> &amp; </a:t>
            </a:r>
            <a:r>
              <a:rPr lang="en-US" sz="2400" u="sng" dirty="0"/>
              <a:t>floor</a:t>
            </a:r>
            <a:r>
              <a:rPr lang="en-US" sz="2400" dirty="0"/>
              <a:t>.</a:t>
            </a:r>
          </a:p>
          <a:p>
            <a:pPr marL="354013" indent="-354013">
              <a:buFont typeface="Wingdings" panose="05000000000000000000" pitchFamily="2" charset="2"/>
              <a:buChar char="ü"/>
              <a:defRPr/>
            </a:pPr>
            <a:r>
              <a:rPr lang="en-US" sz="2400" dirty="0"/>
              <a:t>Describe the </a:t>
            </a:r>
            <a:r>
              <a:rPr lang="en-US" sz="2400" u="sng" dirty="0"/>
              <a:t>components</a:t>
            </a:r>
            <a:r>
              <a:rPr lang="en-US" sz="2400" dirty="0"/>
              <a:t> &amp; </a:t>
            </a:r>
            <a:r>
              <a:rPr lang="en-US" sz="2400" u="sng" dirty="0"/>
              <a:t>function</a:t>
            </a:r>
            <a:r>
              <a:rPr lang="en-US" sz="2400" dirty="0"/>
              <a:t> of the </a:t>
            </a:r>
            <a:r>
              <a:rPr lang="en-US" sz="2400" u="sng" dirty="0"/>
              <a:t>pelvic diaphragm</a:t>
            </a:r>
            <a:r>
              <a:rPr lang="en-US" sz="2400" dirty="0"/>
              <a:t>.</a:t>
            </a:r>
          </a:p>
          <a:p>
            <a:pPr marL="354013" indent="-354013">
              <a:buFont typeface="Wingdings" panose="05000000000000000000" pitchFamily="2" charset="2"/>
              <a:buChar char="ü"/>
              <a:defRPr/>
            </a:pPr>
            <a:r>
              <a:rPr lang="en-US" sz="2400" dirty="0"/>
              <a:t>List the </a:t>
            </a:r>
            <a:r>
              <a:rPr lang="en-US" sz="2400" u="sng" dirty="0"/>
              <a:t>arterial</a:t>
            </a:r>
            <a:r>
              <a:rPr lang="en-US" sz="2400" dirty="0"/>
              <a:t> &amp; </a:t>
            </a:r>
            <a:r>
              <a:rPr lang="en-US" sz="2400" u="sng" dirty="0"/>
              <a:t>nerve</a:t>
            </a:r>
            <a:r>
              <a:rPr lang="en-US" sz="2400" dirty="0"/>
              <a:t> supply</a:t>
            </a:r>
          </a:p>
          <a:p>
            <a:pPr marL="354013" indent="-354013">
              <a:buFont typeface="Wingdings" panose="05000000000000000000" pitchFamily="2" charset="2"/>
              <a:buChar char="ü"/>
              <a:defRPr/>
            </a:pPr>
            <a:r>
              <a:rPr lang="en-US" sz="2400" dirty="0"/>
              <a:t>List the </a:t>
            </a:r>
            <a:r>
              <a:rPr lang="en-US" sz="2400" u="sng" dirty="0"/>
              <a:t>lymph</a:t>
            </a:r>
            <a:r>
              <a:rPr lang="en-US" sz="2400" dirty="0"/>
              <a:t> &amp;  </a:t>
            </a:r>
            <a:r>
              <a:rPr lang="en-US" sz="2400" u="sng" dirty="0"/>
              <a:t>venous</a:t>
            </a:r>
            <a:r>
              <a:rPr lang="en-US" sz="2400" dirty="0"/>
              <a:t> drainage of the pelvis. </a:t>
            </a:r>
            <a:endParaRPr lang="ar-SA" sz="2400" dirty="0"/>
          </a:p>
        </p:txBody>
      </p:sp>
      <p:sp>
        <p:nvSpPr>
          <p:cNvPr id="2" name="TextBox 1">
            <a:extLst>
              <a:ext uri="{FF2B5EF4-FFF2-40B4-BE49-F238E27FC236}">
                <a16:creationId xmlns:a16="http://schemas.microsoft.com/office/drawing/2014/main" xmlns="" id="{B502C11E-AAB2-40C4-854D-F5957DF05F21}"/>
              </a:ext>
            </a:extLst>
          </p:cNvPr>
          <p:cNvSpPr txBox="1"/>
          <p:nvPr/>
        </p:nvSpPr>
        <p:spPr>
          <a:xfrm>
            <a:off x="1253448" y="5596859"/>
            <a:ext cx="9367596" cy="707886"/>
          </a:xfrm>
          <a:prstGeom prst="rect">
            <a:avLst/>
          </a:prstGeom>
          <a:noFill/>
          <a:ln w="19050">
            <a:solidFill>
              <a:srgbClr val="FF0000"/>
            </a:solidFill>
            <a:prstDash val="lgDash"/>
          </a:ln>
        </p:spPr>
        <p:txBody>
          <a:bodyPr wrap="square" rtlCol="0" anchor="ctr">
            <a:spAutoFit/>
          </a:bodyPr>
          <a:lstStyle/>
          <a:p>
            <a:pPr algn="ctr" rtl="1"/>
            <a:r>
              <a:rPr lang="en-GB" sz="2000" dirty="0" err="1">
                <a:latin typeface="+mn-lt"/>
              </a:rPr>
              <a:t>ملاحظة</a:t>
            </a:r>
            <a:r>
              <a:rPr lang="en-GB" sz="2000" dirty="0">
                <a:latin typeface="+mn-lt"/>
              </a:rPr>
              <a:t>: </a:t>
            </a:r>
            <a:r>
              <a:rPr lang="en-GB" sz="2000" dirty="0" err="1">
                <a:latin typeface="+mn-lt"/>
              </a:rPr>
              <a:t>لما</a:t>
            </a:r>
            <a:r>
              <a:rPr lang="en-GB" sz="2000" dirty="0">
                <a:latin typeface="+mn-lt"/>
              </a:rPr>
              <a:t> </a:t>
            </a:r>
            <a:r>
              <a:rPr lang="en-GB" sz="2000" dirty="0" err="1">
                <a:latin typeface="+mn-lt"/>
              </a:rPr>
              <a:t>نكتب</a:t>
            </a:r>
            <a:r>
              <a:rPr lang="en-GB" sz="2000" dirty="0">
                <a:latin typeface="+mn-lt"/>
              </a:rPr>
              <a:t>                   </a:t>
            </a:r>
            <a:r>
              <a:rPr lang="en-GB" sz="2000" dirty="0" err="1">
                <a:latin typeface="+mn-lt"/>
              </a:rPr>
              <a:t>او</a:t>
            </a:r>
            <a:r>
              <a:rPr lang="en-GB" sz="2000" dirty="0">
                <a:latin typeface="+mn-lt"/>
              </a:rPr>
              <a:t>                 </a:t>
            </a:r>
            <a:r>
              <a:rPr lang="en-GB" sz="2000" dirty="0" err="1">
                <a:latin typeface="+mn-lt"/>
              </a:rPr>
              <a:t>نقص</a:t>
            </a:r>
            <a:r>
              <a:rPr lang="ar-AE" sz="2000" dirty="0">
                <a:latin typeface="+mn-lt"/>
              </a:rPr>
              <a:t>د</a:t>
            </a:r>
            <a:r>
              <a:rPr lang="en-GB" sz="2000" dirty="0">
                <a:latin typeface="+mn-lt"/>
              </a:rPr>
              <a:t> </a:t>
            </a:r>
            <a:r>
              <a:rPr lang="en-GB" sz="2000" dirty="0" err="1">
                <a:latin typeface="+mn-lt"/>
              </a:rPr>
              <a:t>موجود</a:t>
            </a:r>
            <a:r>
              <a:rPr lang="en-GB" sz="2000" dirty="0">
                <a:latin typeface="+mn-lt"/>
              </a:rPr>
              <a:t> </a:t>
            </a:r>
            <a:r>
              <a:rPr lang="en-GB" sz="2000" dirty="0" err="1">
                <a:latin typeface="+mn-lt"/>
              </a:rPr>
              <a:t>فقط</a:t>
            </a:r>
            <a:r>
              <a:rPr lang="en-GB" sz="2000" dirty="0">
                <a:latin typeface="+mn-lt"/>
              </a:rPr>
              <a:t> </a:t>
            </a:r>
            <a:r>
              <a:rPr lang="en-GB" sz="2000" dirty="0" err="1">
                <a:latin typeface="+mn-lt"/>
              </a:rPr>
              <a:t>في</a:t>
            </a:r>
            <a:r>
              <a:rPr lang="en-GB" sz="2000" dirty="0">
                <a:latin typeface="+mn-lt"/>
              </a:rPr>
              <a:t> </a:t>
            </a:r>
            <a:r>
              <a:rPr lang="en-GB" sz="2000" dirty="0" err="1">
                <a:latin typeface="+mn-lt"/>
              </a:rPr>
              <a:t>جسم</a:t>
            </a:r>
            <a:r>
              <a:rPr lang="en-GB" sz="2000" dirty="0">
                <a:latin typeface="+mn-lt"/>
              </a:rPr>
              <a:t> </a:t>
            </a:r>
            <a:r>
              <a:rPr lang="en-GB" sz="2000" dirty="0" err="1">
                <a:latin typeface="+mn-lt"/>
              </a:rPr>
              <a:t>النساء</a:t>
            </a:r>
            <a:r>
              <a:rPr lang="en-GB" sz="2000" dirty="0">
                <a:latin typeface="+mn-lt"/>
              </a:rPr>
              <a:t> </a:t>
            </a:r>
            <a:r>
              <a:rPr lang="en-GB" sz="2000" dirty="0" err="1">
                <a:latin typeface="+mn-lt"/>
              </a:rPr>
              <a:t>او</a:t>
            </a:r>
            <a:r>
              <a:rPr lang="en-GB" sz="2000" dirty="0">
                <a:latin typeface="+mn-lt"/>
              </a:rPr>
              <a:t> </a:t>
            </a:r>
            <a:r>
              <a:rPr lang="en-GB" sz="2000" dirty="0" err="1">
                <a:latin typeface="+mn-lt"/>
              </a:rPr>
              <a:t>الرجال</a:t>
            </a:r>
            <a:endParaRPr lang="en-GB" sz="2000" dirty="0">
              <a:latin typeface="+mn-lt"/>
            </a:endParaRPr>
          </a:p>
          <a:p>
            <a:pPr algn="ctr" rtl="1"/>
            <a:r>
              <a:rPr lang="en-GB" sz="2000" dirty="0">
                <a:latin typeface="+mn-lt"/>
              </a:rPr>
              <a:t> </a:t>
            </a:r>
            <a:r>
              <a:rPr lang="en-GB" sz="2000" dirty="0" err="1">
                <a:latin typeface="+mn-lt"/>
              </a:rPr>
              <a:t>بينما</a:t>
            </a:r>
            <a:r>
              <a:rPr lang="en-GB" sz="2000" dirty="0">
                <a:latin typeface="+mn-lt"/>
              </a:rPr>
              <a:t> </a:t>
            </a:r>
            <a:r>
              <a:rPr lang="en-GB" sz="2000" dirty="0" err="1">
                <a:latin typeface="+mn-lt"/>
              </a:rPr>
              <a:t>اذا</a:t>
            </a:r>
            <a:r>
              <a:rPr lang="en-GB" sz="2000" dirty="0">
                <a:latin typeface="+mn-lt"/>
              </a:rPr>
              <a:t> </a:t>
            </a:r>
            <a:r>
              <a:rPr lang="en-GB" sz="2000" dirty="0" err="1">
                <a:latin typeface="+mn-lt"/>
              </a:rPr>
              <a:t>كتبنا</a:t>
            </a:r>
            <a:r>
              <a:rPr lang="en-GB" sz="2000" dirty="0">
                <a:latin typeface="+mn-lt"/>
              </a:rPr>
              <a:t>                   </a:t>
            </a:r>
            <a:r>
              <a:rPr lang="ar-AE" sz="2000" dirty="0">
                <a:latin typeface="+mn-lt"/>
              </a:rPr>
              <a:t>ا</a:t>
            </a:r>
            <a:r>
              <a:rPr lang="en-GB" sz="2000" dirty="0">
                <a:latin typeface="+mn-lt"/>
              </a:rPr>
              <a:t>و                 </a:t>
            </a:r>
            <a:r>
              <a:rPr lang="ar-AE" sz="2000" dirty="0">
                <a:latin typeface="+mn-lt"/>
              </a:rPr>
              <a:t>ن</a:t>
            </a:r>
            <a:r>
              <a:rPr lang="en-GB" sz="2000" dirty="0">
                <a:latin typeface="+mn-lt"/>
              </a:rPr>
              <a:t>ق</a:t>
            </a:r>
            <a:r>
              <a:rPr lang="ar-AE" sz="2000" dirty="0">
                <a:latin typeface="+mn-lt"/>
              </a:rPr>
              <a:t>ص</a:t>
            </a:r>
            <a:r>
              <a:rPr lang="en-GB" sz="2000" dirty="0">
                <a:latin typeface="+mn-lt"/>
              </a:rPr>
              <a:t>د </a:t>
            </a:r>
            <a:r>
              <a:rPr lang="ar-AE" sz="2000" dirty="0">
                <a:latin typeface="+mn-lt"/>
              </a:rPr>
              <a:t>ا</a:t>
            </a:r>
            <a:r>
              <a:rPr lang="en-GB" sz="2000" dirty="0">
                <a:latin typeface="+mn-lt"/>
              </a:rPr>
              <a:t>خ</a:t>
            </a:r>
            <a:r>
              <a:rPr lang="ar-AE" sz="2000" dirty="0">
                <a:latin typeface="+mn-lt"/>
              </a:rPr>
              <a:t>ت</a:t>
            </a:r>
            <a:r>
              <a:rPr lang="en-GB" sz="2000" dirty="0">
                <a:latin typeface="+mn-lt"/>
              </a:rPr>
              <a:t>ل</a:t>
            </a:r>
            <a:r>
              <a:rPr lang="ar-AE" sz="2000" dirty="0">
                <a:latin typeface="+mn-lt"/>
              </a:rPr>
              <a:t>ا</a:t>
            </a:r>
            <a:r>
              <a:rPr lang="en-GB" sz="2000" dirty="0">
                <a:latin typeface="+mn-lt"/>
              </a:rPr>
              <a:t>ف </a:t>
            </a:r>
            <a:r>
              <a:rPr lang="ar-AE" sz="2000" dirty="0">
                <a:latin typeface="+mn-lt"/>
              </a:rPr>
              <a:t>ف</a:t>
            </a:r>
            <a:r>
              <a:rPr lang="en-GB" sz="2000" dirty="0">
                <a:latin typeface="+mn-lt"/>
              </a:rPr>
              <a:t>ي </a:t>
            </a:r>
            <a:r>
              <a:rPr lang="ar-AE" sz="2000" dirty="0">
                <a:latin typeface="+mn-lt"/>
              </a:rPr>
              <a:t>س</a:t>
            </a:r>
            <a:r>
              <a:rPr lang="en-GB" sz="2000" dirty="0">
                <a:latin typeface="+mn-lt"/>
              </a:rPr>
              <a:t>ل</a:t>
            </a:r>
            <a:r>
              <a:rPr lang="ar-AE" sz="2000" dirty="0">
                <a:latin typeface="+mn-lt"/>
              </a:rPr>
              <a:t>ا</a:t>
            </a:r>
            <a:r>
              <a:rPr lang="en-GB" sz="2000" dirty="0">
                <a:latin typeface="+mn-lt"/>
              </a:rPr>
              <a:t>ي</a:t>
            </a:r>
            <a:r>
              <a:rPr lang="ar-AE" sz="2000" dirty="0">
                <a:latin typeface="+mn-lt"/>
              </a:rPr>
              <a:t>د</a:t>
            </a:r>
            <a:r>
              <a:rPr lang="en-GB" sz="2000" dirty="0">
                <a:latin typeface="+mn-lt"/>
              </a:rPr>
              <a:t>ز </a:t>
            </a:r>
            <a:r>
              <a:rPr lang="ar-AE" sz="2000" dirty="0">
                <a:latin typeface="+mn-lt"/>
              </a:rPr>
              <a:t>ا</a:t>
            </a:r>
            <a:r>
              <a:rPr lang="en-GB" sz="2000" dirty="0">
                <a:latin typeface="+mn-lt"/>
              </a:rPr>
              <a:t>ل</a:t>
            </a:r>
            <a:r>
              <a:rPr lang="ar-AE" sz="2000" dirty="0">
                <a:latin typeface="+mn-lt"/>
              </a:rPr>
              <a:t>م</a:t>
            </a:r>
            <a:r>
              <a:rPr lang="en-GB" sz="2000" dirty="0">
                <a:latin typeface="+mn-lt"/>
              </a:rPr>
              <a:t>ح</a:t>
            </a:r>
            <a:r>
              <a:rPr lang="ar-AE" sz="2000" dirty="0">
                <a:latin typeface="+mn-lt"/>
              </a:rPr>
              <a:t>ا</a:t>
            </a:r>
            <a:r>
              <a:rPr lang="en-GB" sz="2000" dirty="0">
                <a:latin typeface="+mn-lt"/>
              </a:rPr>
              <a:t>ض</a:t>
            </a:r>
            <a:r>
              <a:rPr lang="ar-AE" sz="2000" dirty="0">
                <a:latin typeface="+mn-lt"/>
              </a:rPr>
              <a:t>ر</a:t>
            </a:r>
            <a:r>
              <a:rPr lang="en-GB" sz="2000" dirty="0">
                <a:latin typeface="+mn-lt"/>
              </a:rPr>
              <a:t>ة </a:t>
            </a:r>
            <a:r>
              <a:rPr lang="en-GB" sz="2000" dirty="0" err="1">
                <a:latin typeface="+mn-lt"/>
              </a:rPr>
              <a:t>بين</a:t>
            </a:r>
            <a:r>
              <a:rPr lang="en-GB" sz="2000" dirty="0">
                <a:latin typeface="+mn-lt"/>
              </a:rPr>
              <a:t> </a:t>
            </a:r>
            <a:r>
              <a:rPr lang="en-GB" sz="2000" dirty="0" err="1">
                <a:latin typeface="+mn-lt"/>
              </a:rPr>
              <a:t>الدكتور</a:t>
            </a:r>
            <a:r>
              <a:rPr lang="en-GB" sz="2000" dirty="0">
                <a:latin typeface="+mn-lt"/>
              </a:rPr>
              <a:t> </a:t>
            </a:r>
            <a:r>
              <a:rPr lang="en-GB" sz="2000" dirty="0" err="1">
                <a:latin typeface="+mn-lt"/>
              </a:rPr>
              <a:t>والدكتورة</a:t>
            </a:r>
            <a:r>
              <a:rPr lang="en-GB" sz="2000" dirty="0">
                <a:latin typeface="+mn-lt"/>
              </a:rPr>
              <a:t>     </a:t>
            </a:r>
          </a:p>
        </p:txBody>
      </p:sp>
      <p:sp>
        <p:nvSpPr>
          <p:cNvPr id="5" name="Rectangle 4">
            <a:extLst>
              <a:ext uri="{FF2B5EF4-FFF2-40B4-BE49-F238E27FC236}">
                <a16:creationId xmlns:a16="http://schemas.microsoft.com/office/drawing/2014/main" xmlns="" id="{52C759FB-DBD6-4470-8234-D060A84356DF}"/>
              </a:ext>
            </a:extLst>
          </p:cNvPr>
          <p:cNvSpPr/>
          <p:nvPr/>
        </p:nvSpPr>
        <p:spPr>
          <a:xfrm>
            <a:off x="7050819" y="5642064"/>
            <a:ext cx="934871" cy="307777"/>
          </a:xfrm>
          <a:prstGeom prst="rect">
            <a:avLst/>
          </a:prstGeom>
        </p:spPr>
        <p:txBody>
          <a:bodyPr wrap="none">
            <a:spAutoFit/>
          </a:bodyPr>
          <a:lstStyle/>
          <a:p>
            <a:pPr algn="ctr"/>
            <a:r>
              <a:rPr lang="en-GB" i="1" dirty="0">
                <a:solidFill>
                  <a:schemeClr val="bg1">
                    <a:lumMod val="50000"/>
                  </a:schemeClr>
                </a:solidFill>
                <a:latin typeface="+mn-lt"/>
              </a:rPr>
              <a:t>In females</a:t>
            </a:r>
          </a:p>
        </p:txBody>
      </p:sp>
      <p:sp>
        <p:nvSpPr>
          <p:cNvPr id="4" name="Rectangle 3">
            <a:extLst>
              <a:ext uri="{FF2B5EF4-FFF2-40B4-BE49-F238E27FC236}">
                <a16:creationId xmlns:a16="http://schemas.microsoft.com/office/drawing/2014/main" xmlns="" id="{4D69A1CC-F27F-46DD-89B4-DA2F95EA7064}"/>
              </a:ext>
            </a:extLst>
          </p:cNvPr>
          <p:cNvSpPr/>
          <p:nvPr/>
        </p:nvSpPr>
        <p:spPr>
          <a:xfrm>
            <a:off x="5917228" y="5642064"/>
            <a:ext cx="795410" cy="307777"/>
          </a:xfrm>
          <a:prstGeom prst="rect">
            <a:avLst/>
          </a:prstGeom>
        </p:spPr>
        <p:txBody>
          <a:bodyPr wrap="none">
            <a:spAutoFit/>
          </a:bodyPr>
          <a:lstStyle/>
          <a:p>
            <a:pPr lvl="0" algn="ctr"/>
            <a:r>
              <a:rPr lang="en-GB" i="1" dirty="0">
                <a:solidFill>
                  <a:prstClr val="white">
                    <a:lumMod val="50000"/>
                  </a:prstClr>
                </a:solidFill>
                <a:latin typeface="Calibri" panose="020F0502020204030204"/>
              </a:rPr>
              <a:t>In males</a:t>
            </a:r>
          </a:p>
        </p:txBody>
      </p:sp>
      <p:sp>
        <p:nvSpPr>
          <p:cNvPr id="9" name="Rectangle 8">
            <a:extLst>
              <a:ext uri="{FF2B5EF4-FFF2-40B4-BE49-F238E27FC236}">
                <a16:creationId xmlns:a16="http://schemas.microsoft.com/office/drawing/2014/main" xmlns="" id="{F73B9412-9286-4751-9539-0EA0101764B7}"/>
              </a:ext>
            </a:extLst>
          </p:cNvPr>
          <p:cNvSpPr/>
          <p:nvPr/>
        </p:nvSpPr>
        <p:spPr>
          <a:xfrm>
            <a:off x="7763788" y="5949840"/>
            <a:ext cx="1000595" cy="307777"/>
          </a:xfrm>
          <a:prstGeom prst="rect">
            <a:avLst/>
          </a:prstGeom>
        </p:spPr>
        <p:txBody>
          <a:bodyPr wrap="none">
            <a:spAutoFit/>
          </a:bodyPr>
          <a:lstStyle/>
          <a:p>
            <a:pPr algn="ctr"/>
            <a:r>
              <a:rPr lang="en-GB" i="1" dirty="0">
                <a:solidFill>
                  <a:srgbClr val="FF6699"/>
                </a:solidFill>
                <a:latin typeface="+mn-lt"/>
              </a:rPr>
              <a:t>Girls</a:t>
            </a:r>
            <a:r>
              <a:rPr lang="en-GB" i="1" dirty="0">
                <a:solidFill>
                  <a:schemeClr val="bg1">
                    <a:lumMod val="50000"/>
                  </a:schemeClr>
                </a:solidFill>
                <a:latin typeface="+mn-lt"/>
              </a:rPr>
              <a:t>’ slides</a:t>
            </a:r>
          </a:p>
        </p:txBody>
      </p:sp>
      <p:sp>
        <p:nvSpPr>
          <p:cNvPr id="10" name="Rectangle 9">
            <a:extLst>
              <a:ext uri="{FF2B5EF4-FFF2-40B4-BE49-F238E27FC236}">
                <a16:creationId xmlns:a16="http://schemas.microsoft.com/office/drawing/2014/main" xmlns="" id="{5CB26D68-45C5-4C86-B93D-002260254C75}"/>
              </a:ext>
            </a:extLst>
          </p:cNvPr>
          <p:cNvSpPr/>
          <p:nvPr/>
        </p:nvSpPr>
        <p:spPr>
          <a:xfrm>
            <a:off x="6626994" y="5949840"/>
            <a:ext cx="1011816" cy="307777"/>
          </a:xfrm>
          <a:prstGeom prst="rect">
            <a:avLst/>
          </a:prstGeom>
        </p:spPr>
        <p:txBody>
          <a:bodyPr wrap="none">
            <a:spAutoFit/>
          </a:bodyPr>
          <a:lstStyle/>
          <a:p>
            <a:pPr algn="ctr"/>
            <a:r>
              <a:rPr lang="en-GB" i="1" dirty="0">
                <a:solidFill>
                  <a:schemeClr val="accent2">
                    <a:lumMod val="75000"/>
                  </a:schemeClr>
                </a:solidFill>
                <a:latin typeface="+mn-lt"/>
              </a:rPr>
              <a:t>Boys</a:t>
            </a:r>
            <a:r>
              <a:rPr lang="en-GB" i="1" dirty="0">
                <a:solidFill>
                  <a:schemeClr val="bg1">
                    <a:lumMod val="50000"/>
                  </a:schemeClr>
                </a:solidFill>
                <a:latin typeface="+mn-lt"/>
              </a:rPr>
              <a:t>’ slides</a:t>
            </a:r>
          </a:p>
        </p:txBody>
      </p:sp>
    </p:spTree>
    <p:extLst>
      <p:ext uri="{BB962C8B-B14F-4D97-AF65-F5344CB8AC3E}">
        <p14:creationId xmlns:p14="http://schemas.microsoft.com/office/powerpoint/2010/main" val="2896251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xmlns="" id="{896E15AD-C6ED-474C-BF99-CD4511F12C41}"/>
              </a:ext>
            </a:extLst>
          </p:cNvPr>
          <p:cNvSpPr txBox="1">
            <a:spLocks/>
          </p:cNvSpPr>
          <p:nvPr/>
        </p:nvSpPr>
        <p:spPr>
          <a:xfrm>
            <a:off x="838200" y="365125"/>
            <a:ext cx="3376822" cy="978729"/>
          </a:xfrm>
          <a:prstGeom prst="rect">
            <a:avLst/>
          </a:prstGeom>
          <a:noFill/>
        </p:spPr>
        <p:txBody>
          <a:bodyPr wrap="non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t>Supply of the Pelvis</a:t>
            </a:r>
            <a:r>
              <a:rPr lang="en-GB" sz="3200" b="1" dirty="0"/>
              <a:t/>
            </a:r>
            <a:br>
              <a:rPr lang="en-GB" sz="3200" b="1" dirty="0"/>
            </a:br>
            <a:r>
              <a:rPr lang="en-GB" sz="3200" b="1" dirty="0"/>
              <a:t>Venous Drainage </a:t>
            </a:r>
          </a:p>
        </p:txBody>
      </p:sp>
      <p:grpSp>
        <p:nvGrpSpPr>
          <p:cNvPr id="6" name="Group 5">
            <a:extLst>
              <a:ext uri="{FF2B5EF4-FFF2-40B4-BE49-F238E27FC236}">
                <a16:creationId xmlns:a16="http://schemas.microsoft.com/office/drawing/2014/main" xmlns="" id="{549F1B66-84B1-44DC-8044-025C6656DB59}"/>
              </a:ext>
            </a:extLst>
          </p:cNvPr>
          <p:cNvGrpSpPr/>
          <p:nvPr/>
        </p:nvGrpSpPr>
        <p:grpSpPr>
          <a:xfrm>
            <a:off x="6096000" y="1343854"/>
            <a:ext cx="5673212" cy="4545668"/>
            <a:chOff x="4141789" y="209550"/>
            <a:chExt cx="6351587" cy="6438900"/>
          </a:xfrm>
        </p:grpSpPr>
        <p:pic>
          <p:nvPicPr>
            <p:cNvPr id="7" name="Picture 8" descr="File0562">
              <a:extLst>
                <a:ext uri="{FF2B5EF4-FFF2-40B4-BE49-F238E27FC236}">
                  <a16:creationId xmlns:a16="http://schemas.microsoft.com/office/drawing/2014/main" xmlns="" id="{0422003F-1D62-4E91-A2AE-FED902D72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1789" y="209550"/>
              <a:ext cx="6351587"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13">
              <a:extLst>
                <a:ext uri="{FF2B5EF4-FFF2-40B4-BE49-F238E27FC236}">
                  <a16:creationId xmlns:a16="http://schemas.microsoft.com/office/drawing/2014/main" xmlns="" id="{CDEC089F-3D0E-4428-A833-5851765F46D6}"/>
                </a:ext>
              </a:extLst>
            </p:cNvPr>
            <p:cNvSpPr>
              <a:spLocks noChangeArrowheads="1"/>
            </p:cNvSpPr>
            <p:nvPr/>
          </p:nvSpPr>
          <p:spPr bwMode="auto">
            <a:xfrm>
              <a:off x="8997951" y="1409701"/>
              <a:ext cx="1147763" cy="246063"/>
            </a:xfrm>
            <a:prstGeom prst="roundRect">
              <a:avLst>
                <a:gd name="adj" fmla="val 16667"/>
              </a:avLst>
            </a:prstGeom>
            <a:noFill/>
            <a:ln w="38100">
              <a:solidFill>
                <a:schemeClr val="accent1"/>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en-US" altLang="en-US"/>
            </a:p>
          </p:txBody>
        </p:sp>
        <p:sp>
          <p:nvSpPr>
            <p:cNvPr id="9" name="AutoShape 14">
              <a:extLst>
                <a:ext uri="{FF2B5EF4-FFF2-40B4-BE49-F238E27FC236}">
                  <a16:creationId xmlns:a16="http://schemas.microsoft.com/office/drawing/2014/main" xmlns="" id="{9A01CCFB-8D6A-4EB4-9011-C847D3B3038E}"/>
                </a:ext>
              </a:extLst>
            </p:cNvPr>
            <p:cNvSpPr>
              <a:spLocks noChangeArrowheads="1"/>
            </p:cNvSpPr>
            <p:nvPr/>
          </p:nvSpPr>
          <p:spPr bwMode="auto">
            <a:xfrm>
              <a:off x="8824913" y="725488"/>
              <a:ext cx="1147762" cy="246062"/>
            </a:xfrm>
            <a:prstGeom prst="roundRect">
              <a:avLst>
                <a:gd name="adj" fmla="val 16667"/>
              </a:avLst>
            </a:prstGeom>
            <a:noFill/>
            <a:ln w="381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en-US" altLang="en-US"/>
            </a:p>
          </p:txBody>
        </p:sp>
      </p:grpSp>
      <p:sp>
        <p:nvSpPr>
          <p:cNvPr id="12" name="Rectangle 11">
            <a:extLst>
              <a:ext uri="{FF2B5EF4-FFF2-40B4-BE49-F238E27FC236}">
                <a16:creationId xmlns:a16="http://schemas.microsoft.com/office/drawing/2014/main" xmlns="" id="{33DA56C7-8D0B-49D0-A94F-EFE0365A222D}"/>
              </a:ext>
            </a:extLst>
          </p:cNvPr>
          <p:cNvSpPr/>
          <p:nvPr/>
        </p:nvSpPr>
        <p:spPr>
          <a:xfrm>
            <a:off x="922434" y="1727259"/>
            <a:ext cx="4972665" cy="3939540"/>
          </a:xfrm>
          <a:prstGeom prst="rect">
            <a:avLst/>
          </a:prstGeom>
          <a:ln w="28575">
            <a:solidFill>
              <a:srgbClr val="0070C0"/>
            </a:solidFill>
          </a:ln>
        </p:spPr>
        <p:txBody>
          <a:bodyPr wrap="square">
            <a:spAutoFit/>
          </a:bodyPr>
          <a:lstStyle/>
          <a:p>
            <a:pPr marL="357188" indent="-357188">
              <a:spcBef>
                <a:spcPts val="600"/>
              </a:spcBef>
              <a:defRPr/>
            </a:pPr>
            <a:r>
              <a:rPr lang="en-US" sz="2000" b="1" dirty="0">
                <a:solidFill>
                  <a:schemeClr val="tx1"/>
                </a:solidFill>
                <a:latin typeface="+mn-lt"/>
              </a:rPr>
              <a:t>1. Internal iliac veins:</a:t>
            </a:r>
          </a:p>
          <a:p>
            <a:pPr marL="381000" indent="-285750">
              <a:spcBef>
                <a:spcPts val="600"/>
              </a:spcBef>
              <a:buFont typeface="Arial" panose="020B0604020202020204" pitchFamily="34" charset="0"/>
              <a:buChar char="•"/>
              <a:defRPr/>
            </a:pPr>
            <a:r>
              <a:rPr lang="en-US" sz="2000" dirty="0">
                <a:solidFill>
                  <a:schemeClr val="tx1"/>
                </a:solidFill>
                <a:latin typeface="+mn-lt"/>
              </a:rPr>
              <a:t>It collect tributaries corresponding to the branches of the internal iliac artery.</a:t>
            </a:r>
          </a:p>
          <a:p>
            <a:pPr marL="381000" indent="-285750">
              <a:spcBef>
                <a:spcPts val="600"/>
              </a:spcBef>
              <a:buFont typeface="Arial" panose="020B0604020202020204" pitchFamily="34" charset="0"/>
              <a:buChar char="•"/>
              <a:defRPr/>
            </a:pPr>
            <a:r>
              <a:rPr lang="en-US" sz="2000" dirty="0">
                <a:solidFill>
                  <a:schemeClr val="tx1"/>
                </a:solidFill>
                <a:latin typeface="+mn-lt"/>
              </a:rPr>
              <a:t>joins the external iliac vein in front of the </a:t>
            </a:r>
            <a:r>
              <a:rPr lang="en-US" sz="2000" b="1" dirty="0">
                <a:solidFill>
                  <a:schemeClr val="tx1"/>
                </a:solidFill>
                <a:latin typeface="+mn-lt"/>
              </a:rPr>
              <a:t>sacroiliac joint </a:t>
            </a:r>
            <a:r>
              <a:rPr lang="en-US" sz="2000" dirty="0">
                <a:solidFill>
                  <a:schemeClr val="tx1"/>
                </a:solidFill>
                <a:latin typeface="+mn-lt"/>
              </a:rPr>
              <a:t>to form the </a:t>
            </a:r>
            <a:r>
              <a:rPr lang="en-US" sz="2000" b="1" dirty="0">
                <a:solidFill>
                  <a:schemeClr val="tx1"/>
                </a:solidFill>
                <a:latin typeface="+mn-lt"/>
              </a:rPr>
              <a:t>common iliac vein </a:t>
            </a:r>
            <a:r>
              <a:rPr lang="en-US" sz="1600" dirty="0">
                <a:solidFill>
                  <a:srgbClr val="92D050"/>
                </a:solidFill>
                <a:latin typeface="+mn-lt"/>
              </a:rPr>
              <a:t>(the common iliac veins join at the level of L5 to give the inferior vena cava)</a:t>
            </a:r>
            <a:r>
              <a:rPr lang="en-US" sz="2000" b="1" dirty="0">
                <a:solidFill>
                  <a:schemeClr val="tx1"/>
                </a:solidFill>
                <a:latin typeface="+mn-lt"/>
              </a:rPr>
              <a:t>.</a:t>
            </a:r>
          </a:p>
          <a:p>
            <a:pPr>
              <a:spcBef>
                <a:spcPts val="600"/>
              </a:spcBef>
              <a:defRPr/>
            </a:pPr>
            <a:endParaRPr lang="en-US" sz="2000" dirty="0">
              <a:solidFill>
                <a:schemeClr val="tx1"/>
              </a:solidFill>
              <a:latin typeface="+mn-lt"/>
            </a:endParaRPr>
          </a:p>
          <a:p>
            <a:pPr>
              <a:spcBef>
                <a:spcPts val="600"/>
              </a:spcBef>
              <a:defRPr/>
            </a:pPr>
            <a:r>
              <a:rPr lang="en-US" sz="2000" b="1" dirty="0">
                <a:solidFill>
                  <a:schemeClr val="tx1"/>
                </a:solidFill>
                <a:latin typeface="+mn-lt"/>
              </a:rPr>
              <a:t>2. Ovarian vein:</a:t>
            </a:r>
          </a:p>
          <a:p>
            <a:pPr marL="452438" indent="-285750">
              <a:spcBef>
                <a:spcPts val="600"/>
              </a:spcBef>
              <a:buFont typeface="Arial" panose="020B0604020202020204" pitchFamily="34" charset="0"/>
              <a:buChar char="•"/>
              <a:defRPr/>
            </a:pPr>
            <a:r>
              <a:rPr lang="en-US" sz="2000" u="sng" dirty="0">
                <a:solidFill>
                  <a:schemeClr val="tx1"/>
                </a:solidFill>
                <a:latin typeface="+mn-lt"/>
              </a:rPr>
              <a:t>Right</a:t>
            </a:r>
            <a:r>
              <a:rPr lang="en-US" sz="2000" dirty="0">
                <a:solidFill>
                  <a:schemeClr val="tx1"/>
                </a:solidFill>
                <a:latin typeface="+mn-lt"/>
              </a:rPr>
              <a:t> vein drains into IVC.</a:t>
            </a:r>
          </a:p>
          <a:p>
            <a:pPr marL="452438" indent="-285750">
              <a:spcBef>
                <a:spcPts val="600"/>
              </a:spcBef>
              <a:buFont typeface="Arial" panose="020B0604020202020204" pitchFamily="34" charset="0"/>
              <a:buChar char="•"/>
              <a:defRPr/>
            </a:pPr>
            <a:r>
              <a:rPr lang="en-US" sz="2000" u="sng" dirty="0">
                <a:solidFill>
                  <a:schemeClr val="tx1"/>
                </a:solidFill>
                <a:latin typeface="+mn-lt"/>
              </a:rPr>
              <a:t>Left</a:t>
            </a:r>
            <a:r>
              <a:rPr lang="en-US" sz="2000" dirty="0">
                <a:solidFill>
                  <a:schemeClr val="tx1"/>
                </a:solidFill>
                <a:latin typeface="+mn-lt"/>
              </a:rPr>
              <a:t> vein drains into left  renal Vein.</a:t>
            </a:r>
          </a:p>
        </p:txBody>
      </p:sp>
      <p:sp>
        <p:nvSpPr>
          <p:cNvPr id="10" name="TextBox 9">
            <a:extLst>
              <a:ext uri="{FF2B5EF4-FFF2-40B4-BE49-F238E27FC236}">
                <a16:creationId xmlns:a16="http://schemas.microsoft.com/office/drawing/2014/main" xmlns="" id="{9E61F11A-9A4E-4906-8B65-F651EA65DC47}"/>
              </a:ext>
            </a:extLst>
          </p:cNvPr>
          <p:cNvSpPr txBox="1"/>
          <p:nvPr/>
        </p:nvSpPr>
        <p:spPr>
          <a:xfrm>
            <a:off x="838200" y="1343854"/>
            <a:ext cx="5697186" cy="307777"/>
          </a:xfrm>
          <a:prstGeom prst="rect">
            <a:avLst/>
          </a:prstGeom>
          <a:noFill/>
        </p:spPr>
        <p:txBody>
          <a:bodyPr wrap="square" rtlCol="0">
            <a:spAutoFit/>
          </a:bodyPr>
          <a:lstStyle/>
          <a:p>
            <a:r>
              <a:rPr lang="en-GB" dirty="0">
                <a:solidFill>
                  <a:srgbClr val="92D050"/>
                </a:solidFill>
                <a:latin typeface="+mn-lt"/>
              </a:rPr>
              <a:t>The veins correspond to the arteries.</a:t>
            </a:r>
          </a:p>
        </p:txBody>
      </p:sp>
      <p:sp>
        <p:nvSpPr>
          <p:cNvPr id="11" name="TextBox 10">
            <a:extLst>
              <a:ext uri="{FF2B5EF4-FFF2-40B4-BE49-F238E27FC236}">
                <a16:creationId xmlns:a16="http://schemas.microsoft.com/office/drawing/2014/main" xmlns="" id="{15B0CFFF-7E6B-4A1F-A637-35F1B025059C}"/>
              </a:ext>
            </a:extLst>
          </p:cNvPr>
          <p:cNvSpPr txBox="1"/>
          <p:nvPr/>
        </p:nvSpPr>
        <p:spPr>
          <a:xfrm>
            <a:off x="922434" y="5794212"/>
            <a:ext cx="10567219" cy="954107"/>
          </a:xfrm>
          <a:prstGeom prst="rect">
            <a:avLst/>
          </a:prstGeom>
          <a:noFill/>
        </p:spPr>
        <p:txBody>
          <a:bodyPr wrap="square" rtlCol="0">
            <a:spAutoFit/>
          </a:bodyPr>
          <a:lstStyle/>
          <a:p>
            <a:r>
              <a:rPr lang="en-GB" u="sng" dirty="0">
                <a:solidFill>
                  <a:srgbClr val="92D050"/>
                </a:solidFill>
                <a:latin typeface="+mn-lt"/>
              </a:rPr>
              <a:t>Clinical point:</a:t>
            </a:r>
            <a:r>
              <a:rPr lang="en-GB" dirty="0">
                <a:solidFill>
                  <a:srgbClr val="92D050"/>
                </a:solidFill>
                <a:latin typeface="+mn-lt"/>
              </a:rPr>
              <a:t> There are venous plexuses around uterus, bladder, rectum…</a:t>
            </a:r>
          </a:p>
          <a:p>
            <a:r>
              <a:rPr lang="en-GB" dirty="0">
                <a:solidFill>
                  <a:srgbClr val="92D050"/>
                </a:solidFill>
                <a:latin typeface="+mn-lt"/>
              </a:rPr>
              <a:t>Their importance is that they can drain to vertebral venous plexuses </a:t>
            </a:r>
          </a:p>
          <a:p>
            <a:r>
              <a:rPr lang="en-GB" dirty="0">
                <a:solidFill>
                  <a:srgbClr val="92D050"/>
                </a:solidFill>
                <a:latin typeface="+mn-lt"/>
              </a:rPr>
              <a:t>So venous blood can shift to vertebral venous plexuses ascend through foramen magnum then to occipital sinus in cranium</a:t>
            </a:r>
          </a:p>
          <a:p>
            <a:r>
              <a:rPr lang="en-GB" dirty="0">
                <a:solidFill>
                  <a:srgbClr val="92D050"/>
                </a:solidFill>
                <a:latin typeface="+mn-lt"/>
              </a:rPr>
              <a:t>That means if there is cancer in either uterus, bladder, rectum the metastasis reaches the brain quickly (faster than other places)</a:t>
            </a:r>
          </a:p>
        </p:txBody>
      </p:sp>
    </p:spTree>
    <p:extLst>
      <p:ext uri="{BB962C8B-B14F-4D97-AF65-F5344CB8AC3E}">
        <p14:creationId xmlns:p14="http://schemas.microsoft.com/office/powerpoint/2010/main" val="2103235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xmlns="" id="{AC8C74D3-7867-41DD-B428-D7FF964951A8}"/>
              </a:ext>
            </a:extLst>
          </p:cNvPr>
          <p:cNvSpPr txBox="1">
            <a:spLocks/>
          </p:cNvSpPr>
          <p:nvPr/>
        </p:nvSpPr>
        <p:spPr>
          <a:xfrm>
            <a:off x="838200" y="365125"/>
            <a:ext cx="3455754" cy="978729"/>
          </a:xfrm>
          <a:prstGeom prst="rect">
            <a:avLst/>
          </a:prstGeom>
          <a:noFill/>
        </p:spPr>
        <p:txBody>
          <a:bodyPr wrap="non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t>Supply of the Pelvis</a:t>
            </a:r>
            <a:r>
              <a:rPr lang="en-GB" sz="3200" b="1" dirty="0"/>
              <a:t/>
            </a:r>
            <a:br>
              <a:rPr lang="en-GB" sz="3200" b="1" dirty="0"/>
            </a:br>
            <a:r>
              <a:rPr lang="en-GB" sz="3200" b="1" dirty="0"/>
              <a:t>Lymphatic Drainage </a:t>
            </a:r>
          </a:p>
        </p:txBody>
      </p:sp>
      <p:grpSp>
        <p:nvGrpSpPr>
          <p:cNvPr id="9" name="Group 8">
            <a:extLst>
              <a:ext uri="{FF2B5EF4-FFF2-40B4-BE49-F238E27FC236}">
                <a16:creationId xmlns:a16="http://schemas.microsoft.com/office/drawing/2014/main" xmlns="" id="{120DD638-29EE-43CF-A52A-F8F3928BCEBF}"/>
              </a:ext>
            </a:extLst>
          </p:cNvPr>
          <p:cNvGrpSpPr/>
          <p:nvPr/>
        </p:nvGrpSpPr>
        <p:grpSpPr>
          <a:xfrm>
            <a:off x="5978014" y="1414903"/>
            <a:ext cx="5028007" cy="4445123"/>
            <a:chOff x="5076262" y="962619"/>
            <a:chExt cx="6558336" cy="5241925"/>
          </a:xfrm>
        </p:grpSpPr>
        <p:pic>
          <p:nvPicPr>
            <p:cNvPr id="3" name="Picture 10" descr="F66122-005-f067">
              <a:extLst>
                <a:ext uri="{FF2B5EF4-FFF2-40B4-BE49-F238E27FC236}">
                  <a16:creationId xmlns:a16="http://schemas.microsoft.com/office/drawing/2014/main" xmlns="" id="{73029AC3-D0E2-41BE-B896-2CC006B8D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076262" y="962619"/>
              <a:ext cx="6513512" cy="5241925"/>
            </a:xfrm>
            <a:prstGeom prst="rect">
              <a:avLst/>
            </a:prstGeom>
            <a:noFill/>
          </p:spPr>
        </p:pic>
        <p:sp>
          <p:nvSpPr>
            <p:cNvPr id="5" name="AutoShape 11">
              <a:extLst>
                <a:ext uri="{FF2B5EF4-FFF2-40B4-BE49-F238E27FC236}">
                  <a16:creationId xmlns:a16="http://schemas.microsoft.com/office/drawing/2014/main" xmlns="" id="{13F14805-F078-4F64-B573-AB09B028670A}"/>
                </a:ext>
              </a:extLst>
            </p:cNvPr>
            <p:cNvSpPr>
              <a:spLocks noChangeArrowheads="1"/>
            </p:cNvSpPr>
            <p:nvPr/>
          </p:nvSpPr>
          <p:spPr bwMode="auto">
            <a:xfrm>
              <a:off x="10648388" y="4045543"/>
              <a:ext cx="947737" cy="414338"/>
            </a:xfrm>
            <a:prstGeom prst="roundRect">
              <a:avLst>
                <a:gd name="adj" fmla="val 16667"/>
              </a:avLst>
            </a:prstGeom>
            <a:noFill/>
            <a:ln w="38100">
              <a:solidFill>
                <a:srgbClr val="92D05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en-US" altLang="en-US"/>
            </a:p>
          </p:txBody>
        </p:sp>
        <p:sp>
          <p:nvSpPr>
            <p:cNvPr id="6" name="AutoShape 12">
              <a:extLst>
                <a:ext uri="{FF2B5EF4-FFF2-40B4-BE49-F238E27FC236}">
                  <a16:creationId xmlns:a16="http://schemas.microsoft.com/office/drawing/2014/main" xmlns="" id="{2D24F298-4E6D-498A-AFD3-698B03387950}"/>
                </a:ext>
              </a:extLst>
            </p:cNvPr>
            <p:cNvSpPr>
              <a:spLocks noChangeArrowheads="1"/>
            </p:cNvSpPr>
            <p:nvPr/>
          </p:nvSpPr>
          <p:spPr bwMode="auto">
            <a:xfrm>
              <a:off x="10653149" y="3526432"/>
              <a:ext cx="947738" cy="414337"/>
            </a:xfrm>
            <a:prstGeom prst="roundRect">
              <a:avLst>
                <a:gd name="adj" fmla="val 16667"/>
              </a:avLst>
            </a:prstGeom>
            <a:noFill/>
            <a:ln w="38100">
              <a:solidFill>
                <a:srgbClr val="92D05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en-US" altLang="en-US" dirty="0"/>
            </a:p>
          </p:txBody>
        </p:sp>
        <p:sp>
          <p:nvSpPr>
            <p:cNvPr id="7" name="Line 13">
              <a:extLst>
                <a:ext uri="{FF2B5EF4-FFF2-40B4-BE49-F238E27FC236}">
                  <a16:creationId xmlns:a16="http://schemas.microsoft.com/office/drawing/2014/main" xmlns="" id="{25BC3E15-600F-4B19-867B-BE0BF2AE9355}"/>
                </a:ext>
              </a:extLst>
            </p:cNvPr>
            <p:cNvSpPr>
              <a:spLocks noChangeShapeType="1"/>
            </p:cNvSpPr>
            <p:nvPr/>
          </p:nvSpPr>
          <p:spPr bwMode="auto">
            <a:xfrm flipV="1">
              <a:off x="6190687" y="3386731"/>
              <a:ext cx="2538412" cy="133350"/>
            </a:xfrm>
            <a:prstGeom prst="line">
              <a:avLst/>
            </a:prstGeom>
            <a:noFill/>
            <a:ln w="38100">
              <a:solidFill>
                <a:schemeClr val="accent3">
                  <a:lumMod val="50000"/>
                </a:schemeClr>
              </a:solidFill>
              <a:round/>
              <a:headEnd/>
              <a:tailEnd type="triangle" w="sm" len="lg"/>
            </a:ln>
            <a:effectLst>
              <a:outerShdw dist="40161" dir="4293903"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GB"/>
            </a:p>
          </p:txBody>
        </p:sp>
        <p:sp>
          <p:nvSpPr>
            <p:cNvPr id="18" name="AutoShape 12">
              <a:extLst>
                <a:ext uri="{FF2B5EF4-FFF2-40B4-BE49-F238E27FC236}">
                  <a16:creationId xmlns:a16="http://schemas.microsoft.com/office/drawing/2014/main" xmlns="" id="{4A32E366-4AE8-42BD-BA7F-209B17A5EF33}"/>
                </a:ext>
              </a:extLst>
            </p:cNvPr>
            <p:cNvSpPr>
              <a:spLocks noChangeArrowheads="1"/>
            </p:cNvSpPr>
            <p:nvPr/>
          </p:nvSpPr>
          <p:spPr bwMode="auto">
            <a:xfrm>
              <a:off x="10686860" y="2255914"/>
              <a:ext cx="947738" cy="414336"/>
            </a:xfrm>
            <a:prstGeom prst="roundRect">
              <a:avLst>
                <a:gd name="adj" fmla="val 16667"/>
              </a:avLst>
            </a:prstGeom>
            <a:noFill/>
            <a:ln w="38100">
              <a:solidFill>
                <a:srgbClr val="CC66FF"/>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en-US" altLang="en-US" dirty="0"/>
            </a:p>
          </p:txBody>
        </p:sp>
      </p:grpSp>
      <p:sp>
        <p:nvSpPr>
          <p:cNvPr id="10" name="Rectangle 9">
            <a:extLst>
              <a:ext uri="{FF2B5EF4-FFF2-40B4-BE49-F238E27FC236}">
                <a16:creationId xmlns:a16="http://schemas.microsoft.com/office/drawing/2014/main" xmlns="" id="{1346959B-C5FF-4832-BB11-30EBE8AB7B86}"/>
              </a:ext>
            </a:extLst>
          </p:cNvPr>
          <p:cNvSpPr/>
          <p:nvPr/>
        </p:nvSpPr>
        <p:spPr>
          <a:xfrm>
            <a:off x="939651" y="1957266"/>
            <a:ext cx="4704066" cy="3564000"/>
          </a:xfrm>
          <a:prstGeom prst="rect">
            <a:avLst/>
          </a:prstGeom>
          <a:ln w="28575">
            <a:solidFill>
              <a:srgbClr val="92D050"/>
            </a:solidFill>
          </a:ln>
        </p:spPr>
        <p:txBody>
          <a:bodyPr wrap="square">
            <a:spAutoFit/>
          </a:bodyPr>
          <a:lstStyle/>
          <a:p>
            <a:pPr marL="342900" indent="-342900">
              <a:buFont typeface="Courier New" panose="02070309020205020404" pitchFamily="49" charset="0"/>
              <a:buChar char="o"/>
              <a:defRPr/>
            </a:pPr>
            <a:r>
              <a:rPr lang="en-US" sz="2000" dirty="0">
                <a:solidFill>
                  <a:schemeClr val="tx1"/>
                </a:solidFill>
                <a:latin typeface="+mn-lt"/>
              </a:rPr>
              <a:t>The lymph nodes and vessels are arranged in a chain along the main blood vessels. </a:t>
            </a:r>
          </a:p>
          <a:p>
            <a:pPr marL="342900" indent="-342900">
              <a:buFont typeface="Courier New" panose="02070309020205020404" pitchFamily="49" charset="0"/>
              <a:buChar char="o"/>
              <a:defRPr/>
            </a:pPr>
            <a:r>
              <a:rPr lang="en-US" sz="2000" dirty="0">
                <a:solidFill>
                  <a:schemeClr val="tx1"/>
                </a:solidFill>
                <a:latin typeface="+mn-lt"/>
              </a:rPr>
              <a:t>Thus, there are </a:t>
            </a:r>
            <a:r>
              <a:rPr lang="en-US" sz="2000" b="1" dirty="0">
                <a:solidFill>
                  <a:schemeClr val="tx1"/>
                </a:solidFill>
                <a:latin typeface="+mn-lt"/>
              </a:rPr>
              <a:t>external iliac nodes</a:t>
            </a:r>
            <a:r>
              <a:rPr lang="en-US" sz="2000" dirty="0">
                <a:solidFill>
                  <a:schemeClr val="tx1"/>
                </a:solidFill>
                <a:latin typeface="+mn-lt"/>
              </a:rPr>
              <a:t>, </a:t>
            </a:r>
            <a:r>
              <a:rPr lang="en-US" sz="2000" b="1" dirty="0">
                <a:solidFill>
                  <a:schemeClr val="tx1"/>
                </a:solidFill>
                <a:latin typeface="+mn-lt"/>
              </a:rPr>
              <a:t>internal iliac nodes</a:t>
            </a:r>
            <a:r>
              <a:rPr lang="en-US" sz="2000" dirty="0">
                <a:solidFill>
                  <a:schemeClr val="tx1"/>
                </a:solidFill>
                <a:latin typeface="+mn-lt"/>
              </a:rPr>
              <a:t>, and </a:t>
            </a:r>
            <a:r>
              <a:rPr lang="en-US" sz="2000" b="1" dirty="0">
                <a:solidFill>
                  <a:schemeClr val="tx1"/>
                </a:solidFill>
                <a:latin typeface="+mn-lt"/>
              </a:rPr>
              <a:t>common iliac nodes</a:t>
            </a:r>
            <a:r>
              <a:rPr lang="en-US" sz="2000" dirty="0">
                <a:solidFill>
                  <a:schemeClr val="tx1"/>
                </a:solidFill>
                <a:latin typeface="+mn-lt"/>
              </a:rPr>
              <a:t>.</a:t>
            </a:r>
          </a:p>
          <a:p>
            <a:pPr marL="342900" indent="-342900">
              <a:buFont typeface="Courier New" panose="02070309020205020404" pitchFamily="49" charset="0"/>
              <a:buChar char="o"/>
              <a:defRPr/>
            </a:pPr>
            <a:r>
              <a:rPr lang="en-US" sz="2000" dirty="0">
                <a:solidFill>
                  <a:schemeClr val="tx1"/>
                </a:solidFill>
                <a:latin typeface="+mn-lt"/>
              </a:rPr>
              <a:t>Lymph from Common iliac nodes &amp; the (Ovaries, uterine tubes &amp; fundus of uterus) passes to </a:t>
            </a:r>
            <a:r>
              <a:rPr lang="en-US" sz="2000" b="1" dirty="0">
                <a:solidFill>
                  <a:schemeClr val="tx1"/>
                </a:solidFill>
                <a:latin typeface="+mn-lt"/>
              </a:rPr>
              <a:t>Lateral aortic (</a:t>
            </a:r>
            <a:r>
              <a:rPr lang="en-US" sz="2000" b="1" dirty="0" err="1">
                <a:solidFill>
                  <a:schemeClr val="tx1"/>
                </a:solidFill>
                <a:latin typeface="+mn-lt"/>
              </a:rPr>
              <a:t>paraortic</a:t>
            </a:r>
            <a:r>
              <a:rPr lang="en-US" sz="2000" b="1" dirty="0">
                <a:solidFill>
                  <a:schemeClr val="tx1"/>
                </a:solidFill>
                <a:latin typeface="+mn-lt"/>
              </a:rPr>
              <a:t>) nodes </a:t>
            </a:r>
            <a:r>
              <a:rPr lang="en-US" sz="1800" dirty="0">
                <a:solidFill>
                  <a:srgbClr val="92D050"/>
                </a:solidFill>
                <a:latin typeface="+mn-lt"/>
              </a:rPr>
              <a:t>which then passes to cisterna </a:t>
            </a:r>
            <a:r>
              <a:rPr lang="en-US" sz="1800" dirty="0" err="1">
                <a:solidFill>
                  <a:srgbClr val="92D050"/>
                </a:solidFill>
                <a:latin typeface="+mn-lt"/>
              </a:rPr>
              <a:t>chyli</a:t>
            </a:r>
            <a:r>
              <a:rPr lang="en-US" sz="1800" dirty="0">
                <a:solidFill>
                  <a:srgbClr val="92D050"/>
                </a:solidFill>
                <a:latin typeface="+mn-lt"/>
              </a:rPr>
              <a:t> (thoracic duct)</a:t>
            </a:r>
            <a:endParaRPr lang="en-US" sz="2000" dirty="0">
              <a:solidFill>
                <a:srgbClr val="92D050"/>
              </a:solidFill>
              <a:latin typeface="+mn-lt"/>
            </a:endParaRPr>
          </a:p>
        </p:txBody>
      </p:sp>
      <p:cxnSp>
        <p:nvCxnSpPr>
          <p:cNvPr id="11" name="Straight Arrow Connector 10">
            <a:extLst>
              <a:ext uri="{FF2B5EF4-FFF2-40B4-BE49-F238E27FC236}">
                <a16:creationId xmlns:a16="http://schemas.microsoft.com/office/drawing/2014/main" xmlns="" id="{8A302780-B20A-408C-A61D-34DA2810C6DD}"/>
              </a:ext>
            </a:extLst>
          </p:cNvPr>
          <p:cNvCxnSpPr>
            <a:cxnSpLocks/>
          </p:cNvCxnSpPr>
          <p:nvPr/>
        </p:nvCxnSpPr>
        <p:spPr>
          <a:xfrm>
            <a:off x="1441421" y="5003152"/>
            <a:ext cx="1764000" cy="0"/>
          </a:xfrm>
          <a:prstGeom prst="straightConnector1">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DDCCFF1C-C6F5-49F9-B3C1-3B594F8B7111}"/>
              </a:ext>
            </a:extLst>
          </p:cNvPr>
          <p:cNvCxnSpPr>
            <a:cxnSpLocks/>
          </p:cNvCxnSpPr>
          <p:nvPr/>
        </p:nvCxnSpPr>
        <p:spPr>
          <a:xfrm>
            <a:off x="3181732" y="4698353"/>
            <a:ext cx="1404000" cy="0"/>
          </a:xfrm>
          <a:prstGeom prst="straightConnector1">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044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xmlns="" id="{673A6256-2228-437D-AB60-1EE59EB1D0D1}"/>
              </a:ext>
            </a:extLst>
          </p:cNvPr>
          <p:cNvSpPr txBox="1">
            <a:spLocks/>
          </p:cNvSpPr>
          <p:nvPr/>
        </p:nvSpPr>
        <p:spPr>
          <a:xfrm>
            <a:off x="838200" y="365125"/>
            <a:ext cx="3455754" cy="978729"/>
          </a:xfrm>
          <a:prstGeom prst="rect">
            <a:avLst/>
          </a:prstGeom>
          <a:noFill/>
        </p:spPr>
        <p:txBody>
          <a:bodyPr wrap="non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t>Supply of the Pelvis</a:t>
            </a:r>
            <a:r>
              <a:rPr lang="en-GB" sz="3200" b="1" dirty="0"/>
              <a:t/>
            </a:r>
            <a:br>
              <a:rPr lang="en-GB" sz="3200" b="1" dirty="0"/>
            </a:br>
            <a:r>
              <a:rPr lang="en-GB" sz="3200" b="1" dirty="0"/>
              <a:t>Nerve Supply</a:t>
            </a:r>
          </a:p>
        </p:txBody>
      </p:sp>
      <p:pic>
        <p:nvPicPr>
          <p:cNvPr id="3" name="Picture 2" descr="C:\Documents and Settings\User\My Documents\Student Gray\5. Pelvis and perineum\F66122-005-f061.jpg">
            <a:extLst>
              <a:ext uri="{FF2B5EF4-FFF2-40B4-BE49-F238E27FC236}">
                <a16:creationId xmlns:a16="http://schemas.microsoft.com/office/drawing/2014/main" xmlns="" id="{0CEB527D-5248-44E6-A912-EC42635B2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02"/>
          <a:stretch>
            <a:fillRect/>
          </a:stretch>
        </p:blipFill>
        <p:spPr bwMode="auto">
          <a:xfrm>
            <a:off x="6706241" y="4746524"/>
            <a:ext cx="4548299" cy="19626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1BA93EDA-B3EC-4A04-8A20-43244DBD5FC6}"/>
              </a:ext>
            </a:extLst>
          </p:cNvPr>
          <p:cNvGrpSpPr/>
          <p:nvPr/>
        </p:nvGrpSpPr>
        <p:grpSpPr>
          <a:xfrm>
            <a:off x="1178829" y="4746524"/>
            <a:ext cx="5327848" cy="1915804"/>
            <a:chOff x="5465764" y="315913"/>
            <a:chExt cx="4986337" cy="6242050"/>
          </a:xfrm>
          <a:noFill/>
        </p:grpSpPr>
        <p:pic>
          <p:nvPicPr>
            <p:cNvPr id="4" name="Content Placeholder 4" descr="F66122-005-f060.jpg">
              <a:extLst>
                <a:ext uri="{FF2B5EF4-FFF2-40B4-BE49-F238E27FC236}">
                  <a16:creationId xmlns:a16="http://schemas.microsoft.com/office/drawing/2014/main" xmlns="" id="{62DF23D7-5ADD-4A5D-9084-83C596BB4837}"/>
                </a:ext>
              </a:extLst>
            </p:cNvPr>
            <p:cNvPicPr>
              <a:picLocks noChangeAspect="1"/>
            </p:cNvPicPr>
            <p:nvPr/>
          </p:nvPicPr>
          <p:blipFill>
            <a:blip r:embed="rId3"/>
            <a:srcRect b="3226"/>
            <a:stretch>
              <a:fillRect/>
            </a:stretch>
          </p:blipFill>
          <p:spPr>
            <a:xfrm>
              <a:off x="5465764" y="315913"/>
              <a:ext cx="4986337" cy="6242050"/>
            </a:xfrm>
            <a:prstGeom prst="rect">
              <a:avLst/>
            </a:prstGeom>
            <a:grpFill/>
            <a:ln w="28575" cap="sq">
              <a:noFill/>
            </a:ln>
            <a:effectLst/>
          </p:spPr>
        </p:pic>
        <p:sp>
          <p:nvSpPr>
            <p:cNvPr id="5" name="AutoShape 8">
              <a:extLst>
                <a:ext uri="{FF2B5EF4-FFF2-40B4-BE49-F238E27FC236}">
                  <a16:creationId xmlns:a16="http://schemas.microsoft.com/office/drawing/2014/main" xmlns="" id="{D0FB9394-AB7B-4405-B5FC-0D2991B822D2}"/>
                </a:ext>
              </a:extLst>
            </p:cNvPr>
            <p:cNvSpPr>
              <a:spLocks noChangeArrowheads="1"/>
            </p:cNvSpPr>
            <p:nvPr/>
          </p:nvSpPr>
          <p:spPr bwMode="auto">
            <a:xfrm>
              <a:off x="8996363" y="2206626"/>
              <a:ext cx="709612" cy="379413"/>
            </a:xfrm>
            <a:prstGeom prst="roundRect">
              <a:avLst>
                <a:gd name="adj" fmla="val 16667"/>
              </a:avLst>
            </a:prstGeom>
            <a:grpFill/>
            <a:ln w="28575">
              <a:solidFill>
                <a:srgbClr val="FED163"/>
              </a:solidFill>
              <a:round/>
              <a:headEnd/>
              <a:tailEnd/>
            </a:ln>
          </p:spPr>
          <p:txBody>
            <a:bodyPr wrap="none" anchor="ct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ar-SA" altLang="en-US"/>
            </a:p>
          </p:txBody>
        </p:sp>
        <p:sp>
          <p:nvSpPr>
            <p:cNvPr id="6" name="AutoShape 8">
              <a:extLst>
                <a:ext uri="{FF2B5EF4-FFF2-40B4-BE49-F238E27FC236}">
                  <a16:creationId xmlns:a16="http://schemas.microsoft.com/office/drawing/2014/main" xmlns="" id="{15ACDB68-A3BF-4569-8959-943F838A9F01}"/>
                </a:ext>
              </a:extLst>
            </p:cNvPr>
            <p:cNvSpPr>
              <a:spLocks noChangeArrowheads="1"/>
            </p:cNvSpPr>
            <p:nvPr/>
          </p:nvSpPr>
          <p:spPr bwMode="auto">
            <a:xfrm flipV="1">
              <a:off x="7688263" y="5848351"/>
              <a:ext cx="819150" cy="252413"/>
            </a:xfrm>
            <a:prstGeom prst="roundRect">
              <a:avLst>
                <a:gd name="adj" fmla="val 16667"/>
              </a:avLst>
            </a:prstGeom>
            <a:grpFill/>
            <a:ln w="28575">
              <a:solidFill>
                <a:srgbClr val="FED163"/>
              </a:solidFill>
              <a:round/>
              <a:headEnd/>
              <a:tailEnd/>
            </a:ln>
          </p:spPr>
          <p:txBody>
            <a:bodyPr wrap="none" anchor="ct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ar-SA" altLang="en-US"/>
            </a:p>
          </p:txBody>
        </p:sp>
        <p:sp>
          <p:nvSpPr>
            <p:cNvPr id="7" name="AutoShape 8">
              <a:extLst>
                <a:ext uri="{FF2B5EF4-FFF2-40B4-BE49-F238E27FC236}">
                  <a16:creationId xmlns:a16="http://schemas.microsoft.com/office/drawing/2014/main" xmlns="" id="{2B0F2CC2-39A0-4A9F-A34F-7CE449853E5C}"/>
                </a:ext>
              </a:extLst>
            </p:cNvPr>
            <p:cNvSpPr>
              <a:spLocks noChangeArrowheads="1"/>
            </p:cNvSpPr>
            <p:nvPr/>
          </p:nvSpPr>
          <p:spPr bwMode="auto">
            <a:xfrm flipV="1">
              <a:off x="7483475" y="6116639"/>
              <a:ext cx="1055688" cy="268287"/>
            </a:xfrm>
            <a:prstGeom prst="roundRect">
              <a:avLst>
                <a:gd name="adj" fmla="val 16667"/>
              </a:avLst>
            </a:prstGeom>
            <a:grpFill/>
            <a:ln w="28575">
              <a:solidFill>
                <a:srgbClr val="FED163"/>
              </a:solidFill>
              <a:round/>
              <a:headEnd/>
              <a:tailEnd/>
            </a:ln>
          </p:spPr>
          <p:txBody>
            <a:bodyPr wrap="none" anchor="ct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ar-SA" altLang="en-US"/>
            </a:p>
          </p:txBody>
        </p:sp>
      </p:grpSp>
      <p:graphicFrame>
        <p:nvGraphicFramePr>
          <p:cNvPr id="10" name="Table 9">
            <a:extLst>
              <a:ext uri="{FF2B5EF4-FFF2-40B4-BE49-F238E27FC236}">
                <a16:creationId xmlns:a16="http://schemas.microsoft.com/office/drawing/2014/main" xmlns="" id="{1B1D8381-E45A-4954-AE1F-8B75BD3691B9}"/>
              </a:ext>
            </a:extLst>
          </p:cNvPr>
          <p:cNvGraphicFramePr>
            <a:graphicFrameLocks noGrp="1"/>
          </p:cNvGraphicFramePr>
          <p:nvPr>
            <p:extLst>
              <p:ext uri="{D42A27DB-BD31-4B8C-83A1-F6EECF244321}">
                <p14:modId xmlns:p14="http://schemas.microsoft.com/office/powerpoint/2010/main" val="345288154"/>
              </p:ext>
            </p:extLst>
          </p:nvPr>
        </p:nvGraphicFramePr>
        <p:xfrm>
          <a:off x="973394" y="1490404"/>
          <a:ext cx="10337532" cy="3088640"/>
        </p:xfrm>
        <a:graphic>
          <a:graphicData uri="http://schemas.openxmlformats.org/drawingml/2006/table">
            <a:tbl>
              <a:tblPr firstRow="1" bandRow="1">
                <a:tableStyleId>{5940675A-B579-460E-94D1-54222C63F5DA}</a:tableStyleId>
              </a:tblPr>
              <a:tblGrid>
                <a:gridCol w="3896989">
                  <a:extLst>
                    <a:ext uri="{9D8B030D-6E8A-4147-A177-3AD203B41FA5}">
                      <a16:colId xmlns:a16="http://schemas.microsoft.com/office/drawing/2014/main" xmlns="" val="2579109001"/>
                    </a:ext>
                  </a:extLst>
                </a:gridCol>
                <a:gridCol w="4168981">
                  <a:extLst>
                    <a:ext uri="{9D8B030D-6E8A-4147-A177-3AD203B41FA5}">
                      <a16:colId xmlns:a16="http://schemas.microsoft.com/office/drawing/2014/main" xmlns="" val="1675713820"/>
                    </a:ext>
                  </a:extLst>
                </a:gridCol>
                <a:gridCol w="2271562">
                  <a:extLst>
                    <a:ext uri="{9D8B030D-6E8A-4147-A177-3AD203B41FA5}">
                      <a16:colId xmlns:a16="http://schemas.microsoft.com/office/drawing/2014/main" xmlns="" val="173902259"/>
                    </a:ext>
                  </a:extLst>
                </a:gridCol>
              </a:tblGrid>
              <a:tr h="370840">
                <a:tc gridSpan="3">
                  <a:txBody>
                    <a:bodyPr/>
                    <a:lstStyle/>
                    <a:p>
                      <a:pPr algn="ctr"/>
                      <a:r>
                        <a:rPr lang="en-GB" i="1" dirty="0"/>
                        <a:t>Nerve Supply</a:t>
                      </a:r>
                    </a:p>
                  </a:txBody>
                  <a:tcPr>
                    <a:solidFill>
                      <a:srgbClr val="FED163"/>
                    </a:solidFill>
                  </a:tcPr>
                </a:tc>
                <a:tc hMerge="1">
                  <a:txBody>
                    <a:bodyPr/>
                    <a:lstStyle/>
                    <a:p>
                      <a:endParaRPr lang="en-GB" dirty="0"/>
                    </a:p>
                  </a:txBody>
                  <a:tcPr/>
                </a:tc>
                <a:tc hMerge="1">
                  <a:txBody>
                    <a:bodyPr/>
                    <a:lstStyle/>
                    <a:p>
                      <a:endParaRPr lang="en-GB"/>
                    </a:p>
                  </a:txBody>
                  <a:tcPr/>
                </a:tc>
                <a:extLst>
                  <a:ext uri="{0D108BD9-81ED-4DB2-BD59-A6C34878D82A}">
                    <a16:rowId xmlns:a16="http://schemas.microsoft.com/office/drawing/2014/main" xmlns="" val="2430169062"/>
                  </a:ext>
                </a:extLst>
              </a:tr>
              <a:tr h="370840">
                <a:tc>
                  <a:txBody>
                    <a:bodyPr/>
                    <a:lstStyle/>
                    <a:p>
                      <a:pPr algn="ctr"/>
                      <a:r>
                        <a:rPr lang="en-GB" dirty="0"/>
                        <a:t>Somatic</a:t>
                      </a:r>
                    </a:p>
                  </a:txBody>
                  <a:tcPr>
                    <a:solidFill>
                      <a:srgbClr val="FFEEC5"/>
                    </a:solidFill>
                  </a:tcPr>
                </a:tc>
                <a:tc gridSpan="2">
                  <a:txBody>
                    <a:bodyPr/>
                    <a:lstStyle/>
                    <a:p>
                      <a:pPr algn="ctr"/>
                      <a:r>
                        <a:rPr lang="en-GB" dirty="0"/>
                        <a:t>Autonomic </a:t>
                      </a:r>
                    </a:p>
                  </a:txBody>
                  <a:tcPr>
                    <a:solidFill>
                      <a:srgbClr val="FFEEC5"/>
                    </a:solidFill>
                  </a:tcPr>
                </a:tc>
                <a:tc hMerge="1">
                  <a:txBody>
                    <a:bodyPr/>
                    <a:lstStyle/>
                    <a:p>
                      <a:endParaRPr lang="en-GB"/>
                    </a:p>
                  </a:txBody>
                  <a:tcPr/>
                </a:tc>
                <a:extLst>
                  <a:ext uri="{0D108BD9-81ED-4DB2-BD59-A6C34878D82A}">
                    <a16:rowId xmlns:a16="http://schemas.microsoft.com/office/drawing/2014/main" xmlns="" val="63176583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Sacral plexus</a:t>
                      </a:r>
                      <a:r>
                        <a:rPr lang="en-GB" sz="1800" b="1" dirty="0">
                          <a:solidFill>
                            <a:schemeClr val="tx1"/>
                          </a:solidFill>
                          <a:latin typeface="+mn-lt"/>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chemeClr val="tx1"/>
                          </a:solidFill>
                          <a:latin typeface="+mn-lt"/>
                        </a:rPr>
                        <a:t>from ventral (anterior rami) of </a:t>
                      </a:r>
                      <a:r>
                        <a:rPr lang="en-GB" sz="1600" b="1" dirty="0">
                          <a:solidFill>
                            <a:schemeClr val="tx1"/>
                          </a:solidFill>
                          <a:latin typeface="+mn-lt"/>
                        </a:rPr>
                        <a:t>L4</a:t>
                      </a:r>
                      <a:r>
                        <a:rPr lang="en-GB" sz="1600" dirty="0">
                          <a:solidFill>
                            <a:schemeClr val="tx1"/>
                          </a:solidFill>
                          <a:latin typeface="+mn-lt"/>
                        </a:rPr>
                        <a:t> &amp; </a:t>
                      </a:r>
                      <a:r>
                        <a:rPr lang="en-GB" sz="1600" b="1" dirty="0">
                          <a:solidFill>
                            <a:schemeClr val="tx1"/>
                          </a:solidFill>
                          <a:latin typeface="+mn-lt"/>
                        </a:rPr>
                        <a:t>L5 </a:t>
                      </a:r>
                      <a:r>
                        <a:rPr lang="en-GB" sz="1600" dirty="0">
                          <a:solidFill>
                            <a:schemeClr val="tx1"/>
                          </a:solidFill>
                          <a:latin typeface="+mn-lt"/>
                        </a:rPr>
                        <a:t>(lumbosacral trunk) + </a:t>
                      </a:r>
                      <a:r>
                        <a:rPr lang="en-GB" sz="1600" b="1" dirty="0">
                          <a:solidFill>
                            <a:schemeClr val="tx1"/>
                          </a:solidFill>
                          <a:latin typeface="+mn-lt"/>
                        </a:rPr>
                        <a:t>S1</a:t>
                      </a:r>
                      <a:r>
                        <a:rPr lang="en-GB" sz="1600" dirty="0">
                          <a:solidFill>
                            <a:schemeClr val="tx1"/>
                          </a:solidFill>
                          <a:latin typeface="+mn-lt"/>
                        </a:rPr>
                        <a:t>, </a:t>
                      </a:r>
                      <a:r>
                        <a:rPr lang="en-GB" sz="1600" b="1" dirty="0">
                          <a:solidFill>
                            <a:schemeClr val="tx1"/>
                          </a:solidFill>
                          <a:latin typeface="+mn-lt"/>
                        </a:rPr>
                        <a:t>S2</a:t>
                      </a:r>
                      <a:r>
                        <a:rPr lang="en-GB" sz="1600" dirty="0">
                          <a:solidFill>
                            <a:schemeClr val="tx1"/>
                          </a:solidFill>
                          <a:latin typeface="+mn-lt"/>
                        </a:rPr>
                        <a:t>, </a:t>
                      </a:r>
                      <a:r>
                        <a:rPr lang="en-GB" sz="1600" b="1" dirty="0">
                          <a:solidFill>
                            <a:schemeClr val="tx1"/>
                          </a:solidFill>
                          <a:latin typeface="+mn-lt"/>
                        </a:rPr>
                        <a:t>S3</a:t>
                      </a:r>
                      <a:r>
                        <a:rPr lang="en-GB" sz="1600" dirty="0">
                          <a:solidFill>
                            <a:schemeClr val="tx1"/>
                          </a:solidFill>
                          <a:latin typeface="+mn-lt"/>
                        </a:rPr>
                        <a:t> and most of </a:t>
                      </a:r>
                      <a:r>
                        <a:rPr lang="en-GB" sz="1600" b="1" dirty="0">
                          <a:solidFill>
                            <a:schemeClr val="tx1"/>
                          </a:solidFill>
                          <a:latin typeface="+mn-lt"/>
                        </a:rPr>
                        <a:t>S4</a:t>
                      </a:r>
                      <a:r>
                        <a:rPr lang="en-GB" sz="1600" dirty="0">
                          <a:solidFill>
                            <a:schemeClr val="tx1"/>
                          </a:solidFill>
                          <a:latin typeface="+mn-lt"/>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chemeClr val="tx1"/>
                          </a:solidFill>
                          <a:latin typeface="+mn-lt"/>
                        </a:rPr>
                        <a:t>It gives </a:t>
                      </a:r>
                      <a:r>
                        <a:rPr lang="en-GB" sz="1600" b="1" dirty="0">
                          <a:solidFill>
                            <a:schemeClr val="tx1"/>
                          </a:solidFill>
                          <a:latin typeface="+mn-lt"/>
                        </a:rPr>
                        <a:t>pudendal nerve </a:t>
                      </a:r>
                      <a:r>
                        <a:rPr lang="en-GB" sz="1600" dirty="0">
                          <a:solidFill>
                            <a:schemeClr val="tx1"/>
                          </a:solidFill>
                          <a:latin typeface="+mn-lt"/>
                        </a:rPr>
                        <a:t>to perineum.</a:t>
                      </a:r>
                      <a:endParaRPr lang="en-US" sz="1600" dirty="0">
                        <a:solidFill>
                          <a:schemeClr val="tx1"/>
                        </a:solidFill>
                        <a:latin typeface="+mn-lt"/>
                      </a:endParaRPr>
                    </a:p>
                  </a:txBody>
                  <a:tcPr/>
                </a:tc>
                <a:tc>
                  <a:txBody>
                    <a:bodyPr/>
                    <a:lstStyle/>
                    <a:p>
                      <a:pPr algn="ctr"/>
                      <a:r>
                        <a:rPr lang="en-GB" b="0" u="sng" dirty="0"/>
                        <a:t>Sympathetic</a:t>
                      </a:r>
                      <a:r>
                        <a:rPr lang="en-GB" dirty="0"/>
                        <a:t>:</a:t>
                      </a:r>
                    </a:p>
                    <a:p>
                      <a:pPr marL="0" indent="0">
                        <a:buFont typeface="Arial" panose="020B0604020202020204" pitchFamily="34" charset="0"/>
                        <a:buNone/>
                        <a:defRPr/>
                      </a:pPr>
                      <a:r>
                        <a:rPr lang="en-US" sz="1800" b="1" dirty="0">
                          <a:solidFill>
                            <a:schemeClr val="tx1"/>
                          </a:solidFill>
                          <a:latin typeface="+mn-lt"/>
                        </a:rPr>
                        <a:t>Pelvic part of sympathetic trunk:</a:t>
                      </a:r>
                    </a:p>
                    <a:p>
                      <a:pPr marL="285750" indent="-285750">
                        <a:buFont typeface="Arial" panose="020B0604020202020204" pitchFamily="34" charset="0"/>
                        <a:buChar char="•"/>
                        <a:defRPr/>
                      </a:pPr>
                      <a:r>
                        <a:rPr lang="en-US" sz="1600" dirty="0">
                          <a:solidFill>
                            <a:schemeClr val="tx1"/>
                          </a:solidFill>
                          <a:latin typeface="+mn-lt"/>
                        </a:rPr>
                        <a:t>It is the continuation of the abdominal part of sympathetic trunk. It descends in front of the ala of the sacrum.</a:t>
                      </a:r>
                    </a:p>
                    <a:p>
                      <a:pPr marL="285750" indent="-285750">
                        <a:buFont typeface="Arial" panose="020B0604020202020204" pitchFamily="34" charset="0"/>
                        <a:buChar char="•"/>
                        <a:defRPr/>
                      </a:pPr>
                      <a:r>
                        <a:rPr lang="en-US" sz="1600" dirty="0">
                          <a:solidFill>
                            <a:schemeClr val="tx1"/>
                          </a:solidFill>
                          <a:latin typeface="+mn-lt"/>
                        </a:rPr>
                        <a:t>The 2 sympathetic trunks unite inferiorly in front of the coccyx and form a single ganglion (</a:t>
                      </a:r>
                      <a:r>
                        <a:rPr lang="en-US" sz="1600" b="1" dirty="0">
                          <a:solidFill>
                            <a:schemeClr val="tx1"/>
                          </a:solidFill>
                          <a:latin typeface="+mn-lt"/>
                        </a:rPr>
                        <a:t>Ganglion </a:t>
                      </a:r>
                      <a:r>
                        <a:rPr lang="en-US" sz="1600" b="1" dirty="0" err="1">
                          <a:solidFill>
                            <a:schemeClr val="tx1"/>
                          </a:solidFill>
                          <a:latin typeface="+mn-lt"/>
                        </a:rPr>
                        <a:t>Impar</a:t>
                      </a:r>
                      <a:r>
                        <a:rPr lang="en-US" sz="1600" dirty="0">
                          <a:solidFill>
                            <a:schemeClr val="tx1"/>
                          </a:solidFill>
                          <a:latin typeface="+mn-lt"/>
                        </a:rPr>
                        <a:t>).</a:t>
                      </a:r>
                    </a:p>
                    <a:p>
                      <a:pPr marL="285750" indent="-285750">
                        <a:buFont typeface="Arial" panose="020B0604020202020204" pitchFamily="34" charset="0"/>
                        <a:buChar char="•"/>
                        <a:defRPr/>
                      </a:pPr>
                      <a:r>
                        <a:rPr lang="en-US" sz="1600" dirty="0">
                          <a:solidFill>
                            <a:schemeClr val="tx1"/>
                          </a:solidFill>
                          <a:latin typeface="+mn-lt"/>
                        </a:rPr>
                        <a:t>Superior &amp; Inferior </a:t>
                      </a:r>
                      <a:r>
                        <a:rPr lang="en-US" sz="1600" b="1" dirty="0">
                          <a:solidFill>
                            <a:schemeClr val="tx1"/>
                          </a:solidFill>
                          <a:latin typeface="+mn-lt"/>
                        </a:rPr>
                        <a:t>Hypogastric</a:t>
                      </a:r>
                      <a:r>
                        <a:rPr lang="en-US" sz="1600" dirty="0">
                          <a:solidFill>
                            <a:schemeClr val="tx1"/>
                          </a:solidFill>
                          <a:latin typeface="+mn-lt"/>
                        </a:rPr>
                        <a:t> plexuses</a:t>
                      </a:r>
                    </a:p>
                  </a:txBody>
                  <a:tcPr/>
                </a:tc>
                <a:tc>
                  <a:txBody>
                    <a:bodyPr/>
                    <a:lstStyle/>
                    <a:p>
                      <a:pPr algn="ctr"/>
                      <a:r>
                        <a:rPr lang="en-GB" b="0" u="sng" dirty="0"/>
                        <a:t>Parasympathetic</a:t>
                      </a:r>
                      <a:r>
                        <a:rPr lang="en-GB" b="1" dirty="0"/>
                        <a:t>:</a:t>
                      </a:r>
                    </a:p>
                    <a:p>
                      <a:pPr algn="l"/>
                      <a:r>
                        <a:rPr lang="en-US" sz="1600" b="1" dirty="0">
                          <a:solidFill>
                            <a:schemeClr val="tx1"/>
                          </a:solidFill>
                          <a:latin typeface="+mn-lt"/>
                        </a:rPr>
                        <a:t>Pelvic splanchnic </a:t>
                      </a:r>
                      <a:r>
                        <a:rPr lang="en-US" sz="1600" b="0" dirty="0">
                          <a:solidFill>
                            <a:schemeClr val="tx1"/>
                          </a:solidFill>
                          <a:latin typeface="+mn-lt"/>
                        </a:rPr>
                        <a:t>nerves (From </a:t>
                      </a:r>
                      <a:r>
                        <a:rPr lang="en-US" sz="1600" b="1" dirty="0">
                          <a:solidFill>
                            <a:schemeClr val="tx1"/>
                          </a:solidFill>
                          <a:latin typeface="+mn-lt"/>
                        </a:rPr>
                        <a:t>S 2 , 3 &amp; 4</a:t>
                      </a:r>
                      <a:r>
                        <a:rPr lang="en-US" sz="1600" b="0" dirty="0">
                          <a:solidFill>
                            <a:schemeClr val="tx1"/>
                          </a:solidFill>
                          <a:latin typeface="+mn-lt"/>
                        </a:rPr>
                        <a:t>): preganglionic fibers to pelvic viscera &amp; hindgut</a:t>
                      </a:r>
                      <a:endParaRPr lang="en-GB" sz="1600" b="0" dirty="0"/>
                    </a:p>
                  </a:txBody>
                  <a:tcPr/>
                </a:tc>
                <a:extLst>
                  <a:ext uri="{0D108BD9-81ED-4DB2-BD59-A6C34878D82A}">
                    <a16:rowId xmlns:a16="http://schemas.microsoft.com/office/drawing/2014/main" xmlns="" val="731415431"/>
                  </a:ext>
                </a:extLst>
              </a:tr>
            </a:tbl>
          </a:graphicData>
        </a:graphic>
      </p:graphicFrame>
    </p:spTree>
    <p:extLst>
      <p:ext uri="{BB962C8B-B14F-4D97-AF65-F5344CB8AC3E}">
        <p14:creationId xmlns:p14="http://schemas.microsoft.com/office/powerpoint/2010/main" val="1463200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9C4413E-3FE4-4FAB-96FE-C3E9F864135D}"/>
              </a:ext>
            </a:extLst>
          </p:cNvPr>
          <p:cNvSpPr/>
          <p:nvPr/>
        </p:nvSpPr>
        <p:spPr>
          <a:xfrm>
            <a:off x="4627099" y="103992"/>
            <a:ext cx="1164101" cy="584775"/>
          </a:xfrm>
          <a:prstGeom prst="rect">
            <a:avLst/>
          </a:prstGeom>
        </p:spPr>
        <p:txBody>
          <a:bodyPr wrap="none">
            <a:spAutoFit/>
          </a:bodyPr>
          <a:lstStyle/>
          <a:p>
            <a:r>
              <a:rPr lang="en-US" sz="3200" b="1" dirty="0">
                <a:latin typeface="+mj-lt"/>
              </a:rPr>
              <a:t>MCQs</a:t>
            </a:r>
          </a:p>
        </p:txBody>
      </p:sp>
      <p:sp>
        <p:nvSpPr>
          <p:cNvPr id="3" name="Rectangle 2">
            <a:extLst>
              <a:ext uri="{FF2B5EF4-FFF2-40B4-BE49-F238E27FC236}">
                <a16:creationId xmlns:a16="http://schemas.microsoft.com/office/drawing/2014/main" xmlns="" id="{9C286969-4FD3-48FC-87B1-15AB6347C27D}"/>
              </a:ext>
            </a:extLst>
          </p:cNvPr>
          <p:cNvSpPr/>
          <p:nvPr/>
        </p:nvSpPr>
        <p:spPr>
          <a:xfrm>
            <a:off x="481525" y="671714"/>
            <a:ext cx="6096000" cy="1169551"/>
          </a:xfrm>
          <a:prstGeom prst="rect">
            <a:avLst/>
          </a:prstGeom>
        </p:spPr>
        <p:txBody>
          <a:bodyPr>
            <a:spAutoFit/>
          </a:bodyPr>
          <a:lstStyle/>
          <a:p>
            <a:r>
              <a:rPr lang="en-US" b="1" dirty="0">
                <a:latin typeface="+mn-lt"/>
              </a:rPr>
              <a:t>1-The bony pelvis is composed of four bones : </a:t>
            </a:r>
          </a:p>
          <a:p>
            <a:r>
              <a:rPr lang="en-US" dirty="0">
                <a:latin typeface="+mn-lt"/>
              </a:rPr>
              <a:t>A-are connected by 3 joints and lined by 4 muscles.</a:t>
            </a:r>
          </a:p>
          <a:p>
            <a:r>
              <a:rPr lang="en-US" dirty="0">
                <a:latin typeface="+mn-lt"/>
              </a:rPr>
              <a:t>B-are connected by 4 joints and lined by 3 muscles.</a:t>
            </a:r>
          </a:p>
          <a:p>
            <a:r>
              <a:rPr lang="en-US" dirty="0">
                <a:latin typeface="+mn-lt"/>
              </a:rPr>
              <a:t>C-are connected by 4 joints and lined by 4 muscles.</a:t>
            </a:r>
          </a:p>
          <a:p>
            <a:r>
              <a:rPr lang="en-US" dirty="0">
                <a:latin typeface="+mn-lt"/>
              </a:rPr>
              <a:t>D-are connected by 2joints and lined by 8 muscles. </a:t>
            </a:r>
          </a:p>
        </p:txBody>
      </p:sp>
      <p:sp>
        <p:nvSpPr>
          <p:cNvPr id="4" name="TextBox 3">
            <a:extLst>
              <a:ext uri="{FF2B5EF4-FFF2-40B4-BE49-F238E27FC236}">
                <a16:creationId xmlns:a16="http://schemas.microsoft.com/office/drawing/2014/main" xmlns="" id="{E1351C57-9C68-4932-BA13-28DC33CEFC3F}"/>
              </a:ext>
            </a:extLst>
          </p:cNvPr>
          <p:cNvSpPr txBox="1"/>
          <p:nvPr/>
        </p:nvSpPr>
        <p:spPr>
          <a:xfrm>
            <a:off x="481525" y="2039443"/>
            <a:ext cx="4981088" cy="1169551"/>
          </a:xfrm>
          <a:prstGeom prst="rect">
            <a:avLst/>
          </a:prstGeom>
          <a:noFill/>
        </p:spPr>
        <p:txBody>
          <a:bodyPr wrap="square" rtlCol="1">
            <a:spAutoFit/>
          </a:bodyPr>
          <a:lstStyle/>
          <a:p>
            <a:pPr algn="l"/>
            <a:r>
              <a:rPr lang="en-US" b="1" dirty="0">
                <a:latin typeface="+mn-lt"/>
              </a:rPr>
              <a:t>2-The Sacroiliac joints is :</a:t>
            </a:r>
          </a:p>
          <a:p>
            <a:pPr algn="l"/>
            <a:r>
              <a:rPr lang="en-US" dirty="0">
                <a:latin typeface="+mn-lt"/>
              </a:rPr>
              <a:t>A-  </a:t>
            </a:r>
            <a:r>
              <a:rPr lang="en-US" dirty="0" err="1">
                <a:latin typeface="+mn-lt"/>
              </a:rPr>
              <a:t>Anteriolateral</a:t>
            </a:r>
            <a:r>
              <a:rPr lang="en-US" dirty="0">
                <a:latin typeface="+mn-lt"/>
              </a:rPr>
              <a:t> cartilaginous join</a:t>
            </a:r>
          </a:p>
          <a:p>
            <a:pPr algn="l"/>
            <a:r>
              <a:rPr lang="en-US" dirty="0">
                <a:latin typeface="+mn-lt"/>
              </a:rPr>
              <a:t>B-</a:t>
            </a:r>
            <a:r>
              <a:rPr lang="en-US" dirty="0" err="1">
                <a:latin typeface="+mn-lt"/>
              </a:rPr>
              <a:t>posteriomedial</a:t>
            </a:r>
            <a:r>
              <a:rPr lang="en-US" dirty="0">
                <a:latin typeface="+mn-lt"/>
              </a:rPr>
              <a:t> cartilaginous joint</a:t>
            </a:r>
          </a:p>
          <a:p>
            <a:pPr algn="l"/>
            <a:r>
              <a:rPr lang="en-US" dirty="0">
                <a:latin typeface="+mn-lt"/>
              </a:rPr>
              <a:t>C- </a:t>
            </a:r>
            <a:r>
              <a:rPr lang="en-US" dirty="0" err="1">
                <a:latin typeface="+mn-lt"/>
              </a:rPr>
              <a:t>posteriolateral</a:t>
            </a:r>
            <a:r>
              <a:rPr lang="en-US" dirty="0">
                <a:latin typeface="+mn-lt"/>
              </a:rPr>
              <a:t>  Synovial joint</a:t>
            </a:r>
          </a:p>
          <a:p>
            <a:pPr algn="l"/>
            <a:r>
              <a:rPr lang="en-US" dirty="0">
                <a:latin typeface="+mn-lt"/>
              </a:rPr>
              <a:t>D- </a:t>
            </a:r>
            <a:r>
              <a:rPr lang="en-US" dirty="0" err="1">
                <a:latin typeface="+mn-lt"/>
              </a:rPr>
              <a:t>Anteriomedial</a:t>
            </a:r>
            <a:r>
              <a:rPr lang="en-US" dirty="0">
                <a:latin typeface="+mn-lt"/>
              </a:rPr>
              <a:t> Synovial joint </a:t>
            </a:r>
          </a:p>
        </p:txBody>
      </p:sp>
      <p:sp>
        <p:nvSpPr>
          <p:cNvPr id="5" name="TextBox 4">
            <a:extLst>
              <a:ext uri="{FF2B5EF4-FFF2-40B4-BE49-F238E27FC236}">
                <a16:creationId xmlns:a16="http://schemas.microsoft.com/office/drawing/2014/main" xmlns="" id="{03C4DB3A-AB84-4C8A-9B4A-C8741B2602ED}"/>
              </a:ext>
            </a:extLst>
          </p:cNvPr>
          <p:cNvSpPr txBox="1"/>
          <p:nvPr/>
        </p:nvSpPr>
        <p:spPr>
          <a:xfrm>
            <a:off x="481524" y="3407172"/>
            <a:ext cx="4981087" cy="738664"/>
          </a:xfrm>
          <a:prstGeom prst="rect">
            <a:avLst/>
          </a:prstGeom>
          <a:noFill/>
        </p:spPr>
        <p:txBody>
          <a:bodyPr wrap="square" rtlCol="1">
            <a:spAutoFit/>
          </a:bodyPr>
          <a:lstStyle/>
          <a:p>
            <a:pPr algn="l"/>
            <a:r>
              <a:rPr lang="en-US" b="1" dirty="0">
                <a:latin typeface="+mn-lt"/>
              </a:rPr>
              <a:t>3- The False pelvis is bounded by :</a:t>
            </a:r>
          </a:p>
          <a:p>
            <a:pPr algn="l"/>
            <a:r>
              <a:rPr lang="en-US" dirty="0">
                <a:latin typeface="+mn-lt"/>
              </a:rPr>
              <a:t>A- T11	B-C6	C-L1	D-S2</a:t>
            </a:r>
          </a:p>
          <a:p>
            <a:pPr algn="l"/>
            <a:r>
              <a:rPr lang="en-US" dirty="0">
                <a:latin typeface="+mn-lt"/>
              </a:rPr>
              <a:t>  	</a:t>
            </a:r>
            <a:endParaRPr lang="ar-SA" dirty="0">
              <a:latin typeface="+mn-lt"/>
            </a:endParaRPr>
          </a:p>
        </p:txBody>
      </p:sp>
      <p:sp>
        <p:nvSpPr>
          <p:cNvPr id="6" name="TextBox 5">
            <a:extLst>
              <a:ext uri="{FF2B5EF4-FFF2-40B4-BE49-F238E27FC236}">
                <a16:creationId xmlns:a16="http://schemas.microsoft.com/office/drawing/2014/main" xmlns="" id="{89B4A4B1-0625-401E-A2F1-1B1732FF0AEB}"/>
              </a:ext>
            </a:extLst>
          </p:cNvPr>
          <p:cNvSpPr txBox="1"/>
          <p:nvPr/>
        </p:nvSpPr>
        <p:spPr>
          <a:xfrm>
            <a:off x="481524" y="4145836"/>
            <a:ext cx="6019800" cy="1169551"/>
          </a:xfrm>
          <a:prstGeom prst="rect">
            <a:avLst/>
          </a:prstGeom>
          <a:noFill/>
        </p:spPr>
        <p:txBody>
          <a:bodyPr wrap="square" rtlCol="1">
            <a:spAutoFit/>
          </a:bodyPr>
          <a:lstStyle/>
          <a:p>
            <a:pPr algn="l"/>
            <a:r>
              <a:rPr lang="en-US" b="1" dirty="0">
                <a:latin typeface="+mn-lt"/>
              </a:rPr>
              <a:t>4- Which of the following is true about the PELVIC INLET:</a:t>
            </a:r>
          </a:p>
          <a:p>
            <a:pPr algn="l"/>
            <a:r>
              <a:rPr lang="en-US" dirty="0">
                <a:latin typeface="+mn-lt"/>
              </a:rPr>
              <a:t>A- Bounded </a:t>
            </a:r>
            <a:r>
              <a:rPr lang="en-US" dirty="0" err="1">
                <a:latin typeface="+mn-lt"/>
              </a:rPr>
              <a:t>Posteriorly</a:t>
            </a:r>
            <a:r>
              <a:rPr lang="en-US" dirty="0">
                <a:latin typeface="+mn-lt"/>
              </a:rPr>
              <a:t> by the Coccyx</a:t>
            </a:r>
          </a:p>
          <a:p>
            <a:pPr algn="l"/>
            <a:r>
              <a:rPr lang="en-US" dirty="0">
                <a:latin typeface="+mn-lt"/>
              </a:rPr>
              <a:t>B- Bounded </a:t>
            </a:r>
            <a:r>
              <a:rPr lang="en-US" dirty="0" err="1">
                <a:latin typeface="+mn-lt"/>
              </a:rPr>
              <a:t>Anteriorly</a:t>
            </a:r>
            <a:r>
              <a:rPr lang="en-US" dirty="0">
                <a:latin typeface="+mn-lt"/>
              </a:rPr>
              <a:t> by the </a:t>
            </a:r>
            <a:r>
              <a:rPr lang="en-US" dirty="0" err="1">
                <a:latin typeface="+mn-lt"/>
              </a:rPr>
              <a:t>Ileopectineal</a:t>
            </a:r>
            <a:r>
              <a:rPr lang="en-US" dirty="0">
                <a:latin typeface="+mn-lt"/>
              </a:rPr>
              <a:t> (</a:t>
            </a:r>
            <a:r>
              <a:rPr lang="en-US" dirty="0" err="1">
                <a:latin typeface="+mn-lt"/>
              </a:rPr>
              <a:t>arcuate</a:t>
            </a:r>
            <a:r>
              <a:rPr lang="en-US" dirty="0">
                <a:latin typeface="+mn-lt"/>
              </a:rPr>
              <a:t>) lines.  </a:t>
            </a:r>
          </a:p>
          <a:p>
            <a:pPr algn="l"/>
            <a:r>
              <a:rPr lang="en-US" dirty="0">
                <a:latin typeface="+mn-lt"/>
              </a:rPr>
              <a:t>C- Bounded </a:t>
            </a:r>
            <a:r>
              <a:rPr lang="en-US" dirty="0" err="1">
                <a:latin typeface="+mn-lt"/>
              </a:rPr>
              <a:t>lateraly</a:t>
            </a:r>
            <a:r>
              <a:rPr lang="en-US" dirty="0">
                <a:latin typeface="+mn-lt"/>
              </a:rPr>
              <a:t> by the Promontory of sacrum </a:t>
            </a:r>
          </a:p>
          <a:p>
            <a:pPr algn="l"/>
            <a:r>
              <a:rPr lang="en-US" dirty="0">
                <a:latin typeface="+mn-lt"/>
              </a:rPr>
              <a:t>D-Bounded  </a:t>
            </a:r>
            <a:r>
              <a:rPr lang="en-US" dirty="0" err="1">
                <a:latin typeface="+mn-lt"/>
              </a:rPr>
              <a:t>posteriorly</a:t>
            </a:r>
            <a:r>
              <a:rPr lang="en-US" dirty="0">
                <a:latin typeface="+mn-lt"/>
              </a:rPr>
              <a:t> by the ala of sacrum.</a:t>
            </a:r>
            <a:endParaRPr lang="ar-SA" dirty="0">
              <a:latin typeface="+mn-lt"/>
            </a:endParaRPr>
          </a:p>
        </p:txBody>
      </p:sp>
      <p:sp>
        <p:nvSpPr>
          <p:cNvPr id="7" name="TextBox 6">
            <a:extLst>
              <a:ext uri="{FF2B5EF4-FFF2-40B4-BE49-F238E27FC236}">
                <a16:creationId xmlns:a16="http://schemas.microsoft.com/office/drawing/2014/main" xmlns="" id="{5FB10130-576B-46C7-9BA5-5BF7A8D8D68A}"/>
              </a:ext>
            </a:extLst>
          </p:cNvPr>
          <p:cNvSpPr txBox="1"/>
          <p:nvPr/>
        </p:nvSpPr>
        <p:spPr>
          <a:xfrm>
            <a:off x="402637" y="5513565"/>
            <a:ext cx="6096000" cy="523220"/>
          </a:xfrm>
          <a:prstGeom prst="rect">
            <a:avLst/>
          </a:prstGeom>
          <a:noFill/>
        </p:spPr>
        <p:txBody>
          <a:bodyPr wrap="square" rtlCol="1">
            <a:spAutoFit/>
          </a:bodyPr>
          <a:lstStyle/>
          <a:p>
            <a:pPr algn="l"/>
            <a:r>
              <a:rPr lang="en-US" b="1" dirty="0">
                <a:solidFill>
                  <a:schemeClr val="tx1">
                    <a:lumMod val="95000"/>
                    <a:lumOff val="5000"/>
                  </a:schemeClr>
                </a:solidFill>
                <a:latin typeface="+mn-lt"/>
              </a:rPr>
              <a:t>5-Which of the following is  a female  of the pubic arch angle</a:t>
            </a:r>
            <a:r>
              <a:rPr lang="en-US" dirty="0">
                <a:solidFill>
                  <a:schemeClr val="tx1">
                    <a:lumMod val="95000"/>
                    <a:lumOff val="5000"/>
                  </a:schemeClr>
                </a:solidFill>
                <a:latin typeface="+mn-lt"/>
              </a:rPr>
              <a:t>:</a:t>
            </a:r>
          </a:p>
          <a:p>
            <a:pPr algn="l"/>
            <a:r>
              <a:rPr lang="en-US" dirty="0">
                <a:solidFill>
                  <a:schemeClr val="tx1">
                    <a:lumMod val="95000"/>
                    <a:lumOff val="5000"/>
                  </a:schemeClr>
                </a:solidFill>
                <a:latin typeface="+mn-lt"/>
              </a:rPr>
              <a:t>A-  45	B- 65	C-75 	D- 85</a:t>
            </a:r>
            <a:endParaRPr lang="ar-SA" dirty="0">
              <a:solidFill>
                <a:schemeClr val="tx1">
                  <a:lumMod val="95000"/>
                  <a:lumOff val="5000"/>
                </a:schemeClr>
              </a:solidFill>
              <a:latin typeface="+mn-lt"/>
            </a:endParaRPr>
          </a:p>
        </p:txBody>
      </p:sp>
      <p:sp>
        <p:nvSpPr>
          <p:cNvPr id="8" name="TextBox 7">
            <a:extLst>
              <a:ext uri="{FF2B5EF4-FFF2-40B4-BE49-F238E27FC236}">
                <a16:creationId xmlns:a16="http://schemas.microsoft.com/office/drawing/2014/main" xmlns="" id="{C27813BF-F5A5-4D4A-BB29-5B1A4E04E60F}"/>
              </a:ext>
            </a:extLst>
          </p:cNvPr>
          <p:cNvSpPr txBox="1"/>
          <p:nvPr/>
        </p:nvSpPr>
        <p:spPr>
          <a:xfrm>
            <a:off x="5791200" y="748615"/>
            <a:ext cx="6311900" cy="1815882"/>
          </a:xfrm>
          <a:prstGeom prst="rect">
            <a:avLst/>
          </a:prstGeom>
          <a:noFill/>
        </p:spPr>
        <p:txBody>
          <a:bodyPr wrap="square" rtlCol="1">
            <a:spAutoFit/>
          </a:bodyPr>
          <a:lstStyle/>
          <a:p>
            <a:pPr algn="l"/>
            <a:r>
              <a:rPr lang="en-US" b="1" dirty="0">
                <a:latin typeface="+mn-lt"/>
              </a:rPr>
              <a:t>6- </a:t>
            </a:r>
            <a:r>
              <a:rPr lang="en-US" b="1" i="1" dirty="0">
                <a:latin typeface="+mn-lt"/>
              </a:rPr>
              <a:t>A 28 year old women ,school teacher  from</a:t>
            </a:r>
            <a:r>
              <a:rPr lang="en-US" b="1" dirty="0">
                <a:latin typeface="+mn-lt"/>
              </a:rPr>
              <a:t/>
            </a:r>
            <a:br>
              <a:rPr lang="en-US" b="1" dirty="0">
                <a:latin typeface="+mn-lt"/>
              </a:rPr>
            </a:br>
            <a:r>
              <a:rPr lang="en-US" b="1" dirty="0">
                <a:latin typeface="+mn-lt"/>
              </a:rPr>
              <a:t> </a:t>
            </a:r>
            <a:r>
              <a:rPr lang="en-US" b="1" i="1" dirty="0">
                <a:latin typeface="+mn-lt"/>
              </a:rPr>
              <a:t>Dublin </a:t>
            </a:r>
            <a:r>
              <a:rPr lang="en-US" b="1" dirty="0">
                <a:latin typeface="+mn-lt"/>
              </a:rPr>
              <a:t>had a positive pregnancy test. Her obstetrician informed her that it is impossible for her to deliver normally because of the type of her bony pelvis , which of the following types of  pelvis can have normal vaginal delivery?</a:t>
            </a:r>
          </a:p>
          <a:p>
            <a:pPr algn="l"/>
            <a:r>
              <a:rPr lang="en-US" dirty="0">
                <a:latin typeface="+mn-lt"/>
              </a:rPr>
              <a:t>A- Gynecoid Pelvis </a:t>
            </a:r>
          </a:p>
          <a:p>
            <a:pPr algn="l"/>
            <a:r>
              <a:rPr lang="en-US" dirty="0">
                <a:latin typeface="+mn-lt"/>
              </a:rPr>
              <a:t>B- Android Pelvis </a:t>
            </a:r>
          </a:p>
          <a:p>
            <a:pPr algn="l"/>
            <a:r>
              <a:rPr lang="en-US" dirty="0">
                <a:latin typeface="+mn-lt"/>
              </a:rPr>
              <a:t>C- Anthropoid Pelvis </a:t>
            </a:r>
          </a:p>
          <a:p>
            <a:pPr algn="l"/>
            <a:r>
              <a:rPr lang="en-US" dirty="0">
                <a:latin typeface="+mn-lt"/>
              </a:rPr>
              <a:t>D- Platypelloid Pelvis</a:t>
            </a:r>
            <a:endParaRPr lang="ar-SA" dirty="0">
              <a:latin typeface="+mn-lt"/>
            </a:endParaRPr>
          </a:p>
        </p:txBody>
      </p:sp>
      <p:sp>
        <p:nvSpPr>
          <p:cNvPr id="9" name="TextBox 8">
            <a:extLst>
              <a:ext uri="{FF2B5EF4-FFF2-40B4-BE49-F238E27FC236}">
                <a16:creationId xmlns:a16="http://schemas.microsoft.com/office/drawing/2014/main" xmlns="" id="{1F5B3398-1DF2-4D43-B66A-9CD899F72188}"/>
              </a:ext>
            </a:extLst>
          </p:cNvPr>
          <p:cNvSpPr txBox="1"/>
          <p:nvPr/>
        </p:nvSpPr>
        <p:spPr>
          <a:xfrm>
            <a:off x="0" y="6541935"/>
            <a:ext cx="12192000" cy="307777"/>
          </a:xfrm>
          <a:prstGeom prst="rect">
            <a:avLst/>
          </a:prstGeom>
          <a:noFill/>
        </p:spPr>
        <p:txBody>
          <a:bodyPr wrap="square" rtlCol="1">
            <a:spAutoFit/>
          </a:bodyPr>
          <a:lstStyle/>
          <a:p>
            <a:pPr algn="ctr"/>
            <a:r>
              <a:rPr lang="en-US" dirty="0">
                <a:solidFill>
                  <a:schemeClr val="bg1">
                    <a:lumMod val="65000"/>
                  </a:schemeClr>
                </a:solidFill>
                <a:latin typeface="+mn-lt"/>
              </a:rPr>
              <a:t>Answers:          1-C,        2-C,          3-C ,             4-D,             5-D,             6-A,              7-A,              8-D,                9-B.</a:t>
            </a:r>
          </a:p>
        </p:txBody>
      </p:sp>
      <p:sp>
        <p:nvSpPr>
          <p:cNvPr id="10" name="Rectangle 9">
            <a:extLst>
              <a:ext uri="{FF2B5EF4-FFF2-40B4-BE49-F238E27FC236}">
                <a16:creationId xmlns:a16="http://schemas.microsoft.com/office/drawing/2014/main" xmlns="" id="{BE95CF5F-ACE6-429C-A286-53E4864C49F7}"/>
              </a:ext>
            </a:extLst>
          </p:cNvPr>
          <p:cNvSpPr/>
          <p:nvPr/>
        </p:nvSpPr>
        <p:spPr>
          <a:xfrm>
            <a:off x="5791200" y="2604985"/>
            <a:ext cx="6096000" cy="738664"/>
          </a:xfrm>
          <a:prstGeom prst="rect">
            <a:avLst/>
          </a:prstGeom>
        </p:spPr>
        <p:txBody>
          <a:bodyPr>
            <a:spAutoFit/>
          </a:bodyPr>
          <a:lstStyle/>
          <a:p>
            <a:r>
              <a:rPr lang="en-US" b="1" dirty="0">
                <a:latin typeface="+mn-lt"/>
              </a:rPr>
              <a:t>7-No muscles are found in : </a:t>
            </a:r>
          </a:p>
          <a:p>
            <a:r>
              <a:rPr lang="en-US" dirty="0">
                <a:latin typeface="+mn-lt"/>
              </a:rPr>
              <a:t>A-  The anterior pelvic wall	B- The posterior pelvic wall </a:t>
            </a:r>
          </a:p>
          <a:p>
            <a:r>
              <a:rPr lang="en-US" dirty="0">
                <a:latin typeface="+mn-lt"/>
              </a:rPr>
              <a:t>C- The lateral pelvic wall		D- The medial pelvic wall</a:t>
            </a:r>
          </a:p>
        </p:txBody>
      </p:sp>
      <p:sp>
        <p:nvSpPr>
          <p:cNvPr id="11" name="TextBox 10">
            <a:extLst>
              <a:ext uri="{FF2B5EF4-FFF2-40B4-BE49-F238E27FC236}">
                <a16:creationId xmlns:a16="http://schemas.microsoft.com/office/drawing/2014/main" xmlns="" id="{6B22ECF4-7F69-488D-A00C-D01F74A5CEAC}"/>
              </a:ext>
            </a:extLst>
          </p:cNvPr>
          <p:cNvSpPr txBox="1"/>
          <p:nvPr/>
        </p:nvSpPr>
        <p:spPr>
          <a:xfrm>
            <a:off x="5791201" y="3496654"/>
            <a:ext cx="6095999" cy="1169551"/>
          </a:xfrm>
          <a:prstGeom prst="rect">
            <a:avLst/>
          </a:prstGeom>
          <a:noFill/>
        </p:spPr>
        <p:txBody>
          <a:bodyPr wrap="square" rtlCol="1">
            <a:spAutoFit/>
          </a:bodyPr>
          <a:lstStyle/>
          <a:p>
            <a:pPr algn="l"/>
            <a:r>
              <a:rPr lang="en-US" b="1" dirty="0">
                <a:latin typeface="+mn-lt"/>
              </a:rPr>
              <a:t>8-Which of the following is true about the </a:t>
            </a:r>
            <a:r>
              <a:rPr lang="en-US" b="1" dirty="0" err="1">
                <a:latin typeface="+mn-lt"/>
              </a:rPr>
              <a:t>piriformis</a:t>
            </a:r>
            <a:r>
              <a:rPr lang="en-US" b="1" dirty="0">
                <a:latin typeface="+mn-lt"/>
              </a:rPr>
              <a:t> muscle  :</a:t>
            </a:r>
          </a:p>
          <a:p>
            <a:pPr algn="l"/>
            <a:r>
              <a:rPr lang="en-US" dirty="0">
                <a:latin typeface="+mn-lt"/>
              </a:rPr>
              <a:t>A- Origin from the Inner surface of the </a:t>
            </a:r>
            <a:r>
              <a:rPr lang="en-US" dirty="0" err="1">
                <a:latin typeface="+mn-lt"/>
              </a:rPr>
              <a:t>obturator</a:t>
            </a:r>
            <a:r>
              <a:rPr lang="en-US" dirty="0">
                <a:latin typeface="+mn-lt"/>
              </a:rPr>
              <a:t> membrane and the hip bone.</a:t>
            </a:r>
          </a:p>
          <a:p>
            <a:pPr algn="l"/>
            <a:r>
              <a:rPr lang="en-US" dirty="0">
                <a:latin typeface="+mn-lt"/>
              </a:rPr>
              <a:t> B- inserted in the pelvic surface of the middle 3 sacral vertebrae.</a:t>
            </a:r>
          </a:p>
          <a:p>
            <a:pPr algn="l"/>
            <a:r>
              <a:rPr lang="en-US" dirty="0">
                <a:latin typeface="+mn-lt"/>
              </a:rPr>
              <a:t>C- Supplied by the lumber plexus. </a:t>
            </a:r>
          </a:p>
          <a:p>
            <a:pPr algn="l"/>
            <a:r>
              <a:rPr lang="en-US" dirty="0">
                <a:latin typeface="+mn-lt"/>
              </a:rPr>
              <a:t>D- leaves the pelvis through the greater sciatic foramen. </a:t>
            </a:r>
          </a:p>
        </p:txBody>
      </p:sp>
      <p:sp>
        <p:nvSpPr>
          <p:cNvPr id="12" name="TextBox 11">
            <a:extLst>
              <a:ext uri="{FF2B5EF4-FFF2-40B4-BE49-F238E27FC236}">
                <a16:creationId xmlns:a16="http://schemas.microsoft.com/office/drawing/2014/main" xmlns="" id="{C15D5C90-FA97-4247-9747-5ED449717985}"/>
              </a:ext>
            </a:extLst>
          </p:cNvPr>
          <p:cNvSpPr txBox="1"/>
          <p:nvPr/>
        </p:nvSpPr>
        <p:spPr>
          <a:xfrm>
            <a:off x="5791199" y="4795151"/>
            <a:ext cx="6087063" cy="1600438"/>
          </a:xfrm>
          <a:prstGeom prst="rect">
            <a:avLst/>
          </a:prstGeom>
          <a:noFill/>
        </p:spPr>
        <p:txBody>
          <a:bodyPr wrap="square" rtlCol="1">
            <a:spAutoFit/>
          </a:bodyPr>
          <a:lstStyle/>
          <a:p>
            <a:pPr algn="l"/>
            <a:r>
              <a:rPr lang="en-US" b="1" dirty="0">
                <a:solidFill>
                  <a:schemeClr val="tx1">
                    <a:lumMod val="95000"/>
                    <a:lumOff val="5000"/>
                  </a:schemeClr>
                </a:solidFill>
                <a:latin typeface="+mn-lt"/>
              </a:rPr>
              <a:t>9-Which of the following is true about the PELVIC DIAPHRAGM :</a:t>
            </a:r>
          </a:p>
          <a:p>
            <a:pPr algn="l"/>
            <a:r>
              <a:rPr lang="en-US" dirty="0">
                <a:solidFill>
                  <a:schemeClr val="tx1">
                    <a:lumMod val="95000"/>
                    <a:lumOff val="5000"/>
                  </a:schemeClr>
                </a:solidFill>
                <a:latin typeface="+mn-lt"/>
              </a:rPr>
              <a:t>A- It is incomplete </a:t>
            </a:r>
            <a:r>
              <a:rPr lang="en-US" dirty="0" err="1">
                <a:solidFill>
                  <a:schemeClr val="tx1">
                    <a:lumMod val="95000"/>
                    <a:lumOff val="5000"/>
                  </a:schemeClr>
                </a:solidFill>
                <a:latin typeface="+mn-lt"/>
              </a:rPr>
              <a:t>posteriorly</a:t>
            </a:r>
            <a:r>
              <a:rPr lang="en-US" dirty="0">
                <a:solidFill>
                  <a:schemeClr val="tx1">
                    <a:lumMod val="95000"/>
                    <a:lumOff val="5000"/>
                  </a:schemeClr>
                </a:solidFill>
                <a:latin typeface="+mn-lt"/>
              </a:rPr>
              <a:t>  to allow</a:t>
            </a:r>
          </a:p>
          <a:p>
            <a:pPr algn="l"/>
            <a:r>
              <a:rPr lang="en-US" dirty="0">
                <a:solidFill>
                  <a:schemeClr val="tx1">
                    <a:lumMod val="95000"/>
                    <a:lumOff val="5000"/>
                  </a:schemeClr>
                </a:solidFill>
                <a:latin typeface="+mn-lt"/>
              </a:rPr>
              <a:t> passage of the anal canal.</a:t>
            </a:r>
          </a:p>
          <a:p>
            <a:pPr algn="l"/>
            <a:r>
              <a:rPr lang="en-US" dirty="0">
                <a:solidFill>
                  <a:schemeClr val="tx1">
                    <a:lumMod val="95000"/>
                    <a:lumOff val="5000"/>
                  </a:schemeClr>
                </a:solidFill>
                <a:latin typeface="+mn-lt"/>
              </a:rPr>
              <a:t>B- it forms the  INFERIOR PELVIC WALL.</a:t>
            </a:r>
          </a:p>
          <a:p>
            <a:pPr algn="l"/>
            <a:r>
              <a:rPr lang="en-US" dirty="0">
                <a:solidFill>
                  <a:schemeClr val="tx1">
                    <a:lumMod val="95000"/>
                    <a:lumOff val="5000"/>
                  </a:schemeClr>
                </a:solidFill>
                <a:latin typeface="+mn-lt"/>
              </a:rPr>
              <a:t>C- Main (true) pelvic cavity below it.  </a:t>
            </a:r>
          </a:p>
          <a:p>
            <a:pPr algn="l"/>
            <a:r>
              <a:rPr lang="en-US" dirty="0">
                <a:solidFill>
                  <a:schemeClr val="tx1">
                    <a:lumMod val="95000"/>
                    <a:lumOff val="5000"/>
                  </a:schemeClr>
                </a:solidFill>
                <a:latin typeface="+mn-lt"/>
              </a:rPr>
              <a:t>D- formed by the </a:t>
            </a:r>
            <a:r>
              <a:rPr lang="en-US" dirty="0" err="1">
                <a:solidFill>
                  <a:schemeClr val="tx1">
                    <a:lumMod val="95000"/>
                    <a:lumOff val="5000"/>
                  </a:schemeClr>
                </a:solidFill>
                <a:latin typeface="+mn-lt"/>
              </a:rPr>
              <a:t>levator</a:t>
            </a:r>
            <a:r>
              <a:rPr lang="en-US" dirty="0">
                <a:solidFill>
                  <a:schemeClr val="tx1">
                    <a:lumMod val="95000"/>
                    <a:lumOff val="5000"/>
                  </a:schemeClr>
                </a:solidFill>
                <a:latin typeface="+mn-lt"/>
              </a:rPr>
              <a:t> </a:t>
            </a:r>
            <a:r>
              <a:rPr lang="en-US" dirty="0" err="1">
                <a:solidFill>
                  <a:schemeClr val="tx1">
                    <a:lumMod val="95000"/>
                    <a:lumOff val="5000"/>
                  </a:schemeClr>
                </a:solidFill>
                <a:latin typeface="+mn-lt"/>
              </a:rPr>
              <a:t>ani</a:t>
            </a:r>
            <a:r>
              <a:rPr lang="en-US" dirty="0">
                <a:solidFill>
                  <a:schemeClr val="tx1">
                    <a:lumMod val="95000"/>
                    <a:lumOff val="5000"/>
                  </a:schemeClr>
                </a:solidFill>
                <a:latin typeface="+mn-lt"/>
              </a:rPr>
              <a:t> and the </a:t>
            </a:r>
            <a:r>
              <a:rPr lang="en-US" dirty="0" err="1">
                <a:solidFill>
                  <a:schemeClr val="tx1">
                    <a:lumMod val="95000"/>
                    <a:lumOff val="5000"/>
                  </a:schemeClr>
                </a:solidFill>
                <a:latin typeface="+mn-lt"/>
              </a:rPr>
              <a:t>coccygeus</a:t>
            </a:r>
            <a:r>
              <a:rPr lang="en-US" dirty="0">
                <a:solidFill>
                  <a:schemeClr val="tx1">
                    <a:lumMod val="95000"/>
                    <a:lumOff val="5000"/>
                  </a:schemeClr>
                </a:solidFill>
                <a:latin typeface="+mn-lt"/>
              </a:rPr>
              <a:t> muscles without their covering</a:t>
            </a:r>
          </a:p>
          <a:p>
            <a:pPr algn="l"/>
            <a:r>
              <a:rPr lang="en-US" dirty="0">
                <a:solidFill>
                  <a:schemeClr val="tx1">
                    <a:lumMod val="95000"/>
                    <a:lumOff val="5000"/>
                  </a:schemeClr>
                </a:solidFill>
                <a:latin typeface="+mn-lt"/>
              </a:rPr>
              <a:t>fasciae.</a:t>
            </a:r>
            <a:endParaRPr lang="ar-SA" dirty="0">
              <a:solidFill>
                <a:schemeClr val="tx1">
                  <a:lumMod val="95000"/>
                  <a:lumOff val="5000"/>
                </a:schemeClr>
              </a:solidFill>
              <a:latin typeface="+mn-lt"/>
            </a:endParaRPr>
          </a:p>
        </p:txBody>
      </p:sp>
    </p:spTree>
    <p:extLst>
      <p:ext uri="{BB962C8B-B14F-4D97-AF65-F5344CB8AC3E}">
        <p14:creationId xmlns:p14="http://schemas.microsoft.com/office/powerpoint/2010/main" val="4036112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725022BC-7060-44BE-A2BD-BB4C84D89272}"/>
              </a:ext>
            </a:extLst>
          </p:cNvPr>
          <p:cNvSpPr>
            <a:spLocks noChangeArrowheads="1"/>
          </p:cNvSpPr>
          <p:nvPr/>
        </p:nvSpPr>
        <p:spPr bwMode="auto">
          <a:xfrm>
            <a:off x="6095999" y="4764247"/>
            <a:ext cx="581660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kumimoji="0" lang="en-US" altLang="en-US" b="1" i="0" u="none" strike="noStrike" cap="none" normalizeH="0" baseline="0" dirty="0">
                <a:ln>
                  <a:noFill/>
                </a:ln>
                <a:solidFill>
                  <a:srgbClr val="222222"/>
                </a:solidFill>
                <a:effectLst/>
                <a:latin typeface="+mn-lt"/>
                <a:ea typeface="Times New Roman" panose="02020603050405020304" pitchFamily="18" charset="0"/>
                <a:cs typeface="Arial" panose="020B0604020202020204" pitchFamily="34" charset="0"/>
              </a:rPr>
              <a:t>17. Woman is undergoing hysterectomy and during the ligation of uterine artery which of the following will be endanger:-</a:t>
            </a:r>
            <a:endParaRPr kumimoji="0" lang="en-GB" altLang="en-US" b="1"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b="0" i="0" u="none" strike="noStrike" cap="none" normalizeH="0" baseline="0" dirty="0">
                <a:ln>
                  <a:noFill/>
                </a:ln>
                <a:solidFill>
                  <a:srgbClr val="222222"/>
                </a:solidFill>
                <a:effectLst/>
                <a:latin typeface="+mn-lt"/>
                <a:ea typeface="Times New Roman" panose="02020603050405020304" pitchFamily="18" charset="0"/>
                <a:cs typeface="Arial" panose="020B0604020202020204" pitchFamily="34" charset="0"/>
              </a:rPr>
              <a:t>Ureter </a:t>
            </a:r>
            <a:endParaRPr kumimoji="0" lang="en-GB" altLang="en-US" b="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b="0" i="0" u="none" strike="noStrike" cap="none" normalizeH="0" baseline="0" dirty="0">
                <a:ln>
                  <a:noFill/>
                </a:ln>
                <a:solidFill>
                  <a:srgbClr val="222222"/>
                </a:solidFill>
                <a:effectLst/>
                <a:latin typeface="+mn-lt"/>
                <a:ea typeface="Times New Roman" panose="02020603050405020304" pitchFamily="18" charset="0"/>
                <a:cs typeface="Arial" panose="020B0604020202020204" pitchFamily="34" charset="0"/>
              </a:rPr>
              <a:t>Urinary bladder </a:t>
            </a:r>
            <a:endParaRPr kumimoji="0" lang="en-GB" altLang="en-US" b="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mj-lt"/>
              <a:buAutoNum type="alphaUcPeriod"/>
              <a:tabLst/>
            </a:pPr>
            <a:r>
              <a:rPr kumimoji="0" lang="en-GB" altLang="en-US" b="0" i="0" u="none" strike="noStrike" cap="none" normalizeH="0" baseline="0" dirty="0">
                <a:ln>
                  <a:noFill/>
                </a:ln>
                <a:solidFill>
                  <a:schemeClr val="tx1"/>
                </a:solidFill>
                <a:effectLst/>
                <a:latin typeface="+mn-lt"/>
              </a:rPr>
              <a:t>Ovarian artery</a:t>
            </a:r>
          </a:p>
        </p:txBody>
      </p:sp>
      <p:sp>
        <p:nvSpPr>
          <p:cNvPr id="6" name="Text Box 1">
            <a:extLst>
              <a:ext uri="{FF2B5EF4-FFF2-40B4-BE49-F238E27FC236}">
                <a16:creationId xmlns:a16="http://schemas.microsoft.com/office/drawing/2014/main" xmlns="" id="{7A4990AA-1C14-4E63-A5FF-8550B11428DC}"/>
              </a:ext>
            </a:extLst>
          </p:cNvPr>
          <p:cNvSpPr txBox="1">
            <a:spLocks noChangeArrowheads="1"/>
          </p:cNvSpPr>
          <p:nvPr/>
        </p:nvSpPr>
        <p:spPr bwMode="auto">
          <a:xfrm>
            <a:off x="596900" y="6494583"/>
            <a:ext cx="10858500" cy="335625"/>
          </a:xfrm>
          <a:prstGeom prst="rect">
            <a:avLst/>
          </a:prstGeom>
          <a:no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bg1">
                    <a:lumMod val="65000"/>
                  </a:schemeClr>
                </a:solidFill>
                <a:effectLst/>
                <a:latin typeface="Calibri" panose="020F0502020204030204" pitchFamily="34" charset="0"/>
                <a:ea typeface="Calibri" panose="020F0502020204030204" pitchFamily="34" charset="0"/>
                <a:cs typeface="Arial" panose="020B0604020202020204" pitchFamily="34" charset="0"/>
              </a:rPr>
              <a:t>Answers:        10:C,           11:A,            12:B,                13:C,                14:C,             15:B,              16:B,                </a:t>
            </a:r>
            <a:r>
              <a:rPr lang="en-US" altLang="en-US" sz="1600" dirty="0">
                <a:solidFill>
                  <a:schemeClr val="bg1">
                    <a:lumMod val="65000"/>
                  </a:schemeClr>
                </a:solidFill>
                <a:latin typeface="Calibri" panose="020F0502020204030204" pitchFamily="34" charset="0"/>
                <a:ea typeface="Calibri" panose="020F0502020204030204" pitchFamily="34" charset="0"/>
                <a:cs typeface="Arial" panose="020B0604020202020204" pitchFamily="34" charset="0"/>
              </a:rPr>
              <a:t>17</a:t>
            </a:r>
            <a:r>
              <a:rPr kumimoji="0" lang="en-US" altLang="en-US" sz="1600" b="0" i="0" u="none" strike="noStrike" cap="none" normalizeH="0" baseline="0" dirty="0">
                <a:ln>
                  <a:noFill/>
                </a:ln>
                <a:solidFill>
                  <a:schemeClr val="bg1">
                    <a:lumMod val="65000"/>
                  </a:schemeClr>
                </a:solidFill>
                <a:effectLst/>
                <a:latin typeface="Calibri" panose="020F0502020204030204" pitchFamily="34" charset="0"/>
                <a:ea typeface="Calibri" panose="020F0502020204030204" pitchFamily="34" charset="0"/>
                <a:cs typeface="Arial" panose="020B0604020202020204" pitchFamily="34" charset="0"/>
              </a:rPr>
              <a:t>:A</a:t>
            </a:r>
            <a:endParaRPr kumimoji="0" lang="en-US" altLang="en-US" b="0" i="0" u="none" strike="noStrike" cap="none" normalizeH="0" baseline="0" dirty="0">
              <a:ln>
                <a:noFill/>
              </a:ln>
              <a:solidFill>
                <a:schemeClr val="bg1">
                  <a:lumMod val="65000"/>
                </a:schemeClr>
              </a:solidFill>
              <a:effectLst/>
              <a:latin typeface="Arial" panose="020B0604020202020204" pitchFamily="34" charset="0"/>
            </a:endParaRPr>
          </a:p>
        </p:txBody>
      </p:sp>
      <p:sp>
        <p:nvSpPr>
          <p:cNvPr id="11" name="Rectangle 10">
            <a:extLst>
              <a:ext uri="{FF2B5EF4-FFF2-40B4-BE49-F238E27FC236}">
                <a16:creationId xmlns:a16="http://schemas.microsoft.com/office/drawing/2014/main" xmlns="" id="{18CDB5BC-254F-4730-BC3D-6B8A108A4C08}"/>
              </a:ext>
            </a:extLst>
          </p:cNvPr>
          <p:cNvSpPr/>
          <p:nvPr/>
        </p:nvSpPr>
        <p:spPr>
          <a:xfrm>
            <a:off x="279400" y="873741"/>
            <a:ext cx="5626100" cy="1169551"/>
          </a:xfrm>
          <a:prstGeom prst="rect">
            <a:avLst/>
          </a:prstGeom>
        </p:spPr>
        <p:txBody>
          <a:bodyPr wrap="square">
            <a:spAutoFit/>
          </a:bodyPr>
          <a:lstStyle/>
          <a:p>
            <a:pPr lvl="0" eaLnBrk="0" fontAlgn="base" hangingPunct="0">
              <a:spcBef>
                <a:spcPct val="0"/>
              </a:spcBef>
              <a:spcAft>
                <a:spcPct val="0"/>
              </a:spcAft>
            </a:pPr>
            <a:r>
              <a:rPr lang="en-US" altLang="en-US" b="1" dirty="0">
                <a:solidFill>
                  <a:srgbClr val="222222"/>
                </a:solidFill>
                <a:latin typeface="+mn-lt"/>
                <a:ea typeface="Times New Roman" panose="02020603050405020304" pitchFamily="18" charset="0"/>
                <a:cs typeface="Arial" panose="020B0604020202020204" pitchFamily="34" charset="0"/>
              </a:rPr>
              <a:t>10. Which one the following fibers of </a:t>
            </a:r>
            <a:r>
              <a:rPr lang="en-US" altLang="en-US" b="1" dirty="0" err="1">
                <a:solidFill>
                  <a:srgbClr val="222222"/>
                </a:solidFill>
                <a:latin typeface="+mn-lt"/>
                <a:ea typeface="Times New Roman" panose="02020603050405020304" pitchFamily="18" charset="0"/>
                <a:cs typeface="Arial" panose="020B0604020202020204" pitchFamily="34" charset="0"/>
              </a:rPr>
              <a:t>Levatores</a:t>
            </a:r>
            <a:r>
              <a:rPr lang="en-US" altLang="en-US" b="1" dirty="0">
                <a:solidFill>
                  <a:srgbClr val="222222"/>
                </a:solidFill>
                <a:latin typeface="+mn-lt"/>
                <a:ea typeface="Times New Roman" panose="02020603050405020304" pitchFamily="18" charset="0"/>
                <a:cs typeface="Arial" panose="020B0604020202020204" pitchFamily="34" charset="0"/>
              </a:rPr>
              <a:t> Ani muscles considered as the intermediate part?</a:t>
            </a:r>
            <a:endParaRPr lang="en-GB" altLang="en-US" b="1"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a:solidFill>
                  <a:srgbClr val="222222"/>
                </a:solidFill>
                <a:latin typeface="+mn-lt"/>
                <a:ea typeface="Times New Roman" panose="02020603050405020304" pitchFamily="18" charset="0"/>
                <a:cs typeface="Arial" panose="020B0604020202020204" pitchFamily="34" charset="0"/>
              </a:rPr>
              <a:t>Pubococcygeus</a:t>
            </a:r>
            <a:endParaRPr lang="en-GB" altLang="en-US"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err="1">
                <a:solidFill>
                  <a:srgbClr val="222222"/>
                </a:solidFill>
                <a:latin typeface="+mn-lt"/>
                <a:ea typeface="Times New Roman" panose="02020603050405020304" pitchFamily="18" charset="0"/>
                <a:cs typeface="Arial" panose="020B0604020202020204" pitchFamily="34" charset="0"/>
              </a:rPr>
              <a:t>Ischiococcygeus</a:t>
            </a:r>
            <a:r>
              <a:rPr lang="en-US" altLang="en-US" dirty="0">
                <a:solidFill>
                  <a:srgbClr val="222222"/>
                </a:solidFill>
                <a:latin typeface="+mn-lt"/>
                <a:ea typeface="Times New Roman" panose="02020603050405020304" pitchFamily="18" charset="0"/>
                <a:cs typeface="Arial" panose="020B0604020202020204" pitchFamily="34" charset="0"/>
              </a:rPr>
              <a:t>  </a:t>
            </a:r>
            <a:endParaRPr lang="en-GB" altLang="en-US"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err="1">
                <a:solidFill>
                  <a:srgbClr val="222222"/>
                </a:solidFill>
                <a:latin typeface="+mn-lt"/>
                <a:ea typeface="Times New Roman" panose="02020603050405020304" pitchFamily="18" charset="0"/>
                <a:cs typeface="Arial" panose="020B0604020202020204" pitchFamily="34" charset="0"/>
              </a:rPr>
              <a:t>Iliococcygeus</a:t>
            </a:r>
            <a:endParaRPr lang="en-GB" altLang="en-US" dirty="0">
              <a:solidFill>
                <a:schemeClr val="tx1"/>
              </a:solidFill>
              <a:latin typeface="+mn-lt"/>
            </a:endParaRPr>
          </a:p>
        </p:txBody>
      </p:sp>
      <p:sp>
        <p:nvSpPr>
          <p:cNvPr id="12" name="Rectangle 11">
            <a:extLst>
              <a:ext uri="{FF2B5EF4-FFF2-40B4-BE49-F238E27FC236}">
                <a16:creationId xmlns:a16="http://schemas.microsoft.com/office/drawing/2014/main" xmlns="" id="{B7F9D660-23F0-419A-B9DF-5933EFB12943}"/>
              </a:ext>
            </a:extLst>
          </p:cNvPr>
          <p:cNvSpPr/>
          <p:nvPr/>
        </p:nvSpPr>
        <p:spPr>
          <a:xfrm>
            <a:off x="279400" y="2382328"/>
            <a:ext cx="6096000" cy="954107"/>
          </a:xfrm>
          <a:prstGeom prst="rect">
            <a:avLst/>
          </a:prstGeom>
        </p:spPr>
        <p:txBody>
          <a:bodyPr>
            <a:spAutoFit/>
          </a:bodyPr>
          <a:lstStyle/>
          <a:p>
            <a:pPr lvl="0" eaLnBrk="0" fontAlgn="base" hangingPunct="0">
              <a:spcBef>
                <a:spcPct val="0"/>
              </a:spcBef>
              <a:spcAft>
                <a:spcPct val="0"/>
              </a:spcAft>
            </a:pPr>
            <a:r>
              <a:rPr lang="en-US" altLang="en-US" b="1" dirty="0">
                <a:solidFill>
                  <a:srgbClr val="222222"/>
                </a:solidFill>
                <a:latin typeface="Calibri" panose="020F0502020204030204" pitchFamily="34" charset="0"/>
                <a:ea typeface="Times New Roman" panose="02020603050405020304" pitchFamily="18" charset="0"/>
                <a:cs typeface="Arial" panose="020B0604020202020204" pitchFamily="34" charset="0"/>
              </a:rPr>
              <a:t>11. The Nerve supply to the Coccygeus muscle</a:t>
            </a:r>
            <a:r>
              <a:rPr lang="en-US" altLang="en-US" dirty="0">
                <a:solidFill>
                  <a:srgbClr val="222222"/>
                </a:solidFill>
                <a:latin typeface="Calibri" panose="020F0502020204030204" pitchFamily="34" charset="0"/>
                <a:ea typeface="Times New Roman" panose="02020603050405020304" pitchFamily="18" charset="0"/>
                <a:cs typeface="Arial" panose="020B0604020202020204" pitchFamily="34" charset="0"/>
              </a:rPr>
              <a:t>:</a:t>
            </a:r>
            <a:endParaRPr lang="en-GB" altLang="en-US" sz="700" dirty="0">
              <a:solidFill>
                <a:schemeClr val="tx1"/>
              </a:solidFill>
            </a:endParaRPr>
          </a:p>
          <a:p>
            <a:pPr marL="342900" lvl="0" indent="-342900" eaLnBrk="0" fontAlgn="base" hangingPunct="0">
              <a:spcBef>
                <a:spcPct val="0"/>
              </a:spcBef>
              <a:spcAft>
                <a:spcPct val="0"/>
              </a:spcAft>
              <a:buFont typeface="+mj-lt"/>
              <a:buAutoNum type="alphaUcPeriod"/>
            </a:pPr>
            <a:r>
              <a:rPr lang="en-US" altLang="en-US" dirty="0">
                <a:solidFill>
                  <a:srgbClr val="222222"/>
                </a:solidFill>
                <a:latin typeface="Calibri" panose="020F0502020204030204" pitchFamily="34" charset="0"/>
                <a:ea typeface="Times New Roman" panose="02020603050405020304" pitchFamily="18" charset="0"/>
                <a:cs typeface="Arial" panose="020B0604020202020204" pitchFamily="34" charset="0"/>
              </a:rPr>
              <a:t>Branches of 4</a:t>
            </a:r>
            <a:r>
              <a:rPr lang="en-US" altLang="en-US" baseline="30000" dirty="0">
                <a:solidFill>
                  <a:srgbClr val="222222"/>
                </a:solidFill>
                <a:latin typeface="Calibri" panose="020F0502020204030204" pitchFamily="34" charset="0"/>
                <a:ea typeface="Times New Roman" panose="02020603050405020304" pitchFamily="18" charset="0"/>
                <a:cs typeface="Arial" panose="020B0604020202020204" pitchFamily="34" charset="0"/>
              </a:rPr>
              <a:t>th</a:t>
            </a:r>
            <a:r>
              <a:rPr lang="en-US" altLang="en-US" dirty="0">
                <a:solidFill>
                  <a:srgbClr val="222222"/>
                </a:solidFill>
                <a:latin typeface="Calibri" panose="020F0502020204030204" pitchFamily="34" charset="0"/>
                <a:ea typeface="Times New Roman" panose="02020603050405020304" pitchFamily="18" charset="0"/>
                <a:cs typeface="Arial" panose="020B0604020202020204" pitchFamily="34" charset="0"/>
              </a:rPr>
              <a:t> and 5</a:t>
            </a:r>
            <a:r>
              <a:rPr lang="en-US" altLang="en-US" baseline="30000" dirty="0">
                <a:solidFill>
                  <a:srgbClr val="222222"/>
                </a:solidFill>
                <a:latin typeface="Calibri" panose="020F0502020204030204" pitchFamily="34" charset="0"/>
                <a:ea typeface="Times New Roman" panose="02020603050405020304" pitchFamily="18" charset="0"/>
                <a:cs typeface="Arial" panose="020B0604020202020204" pitchFamily="34" charset="0"/>
              </a:rPr>
              <a:t>th</a:t>
            </a:r>
            <a:r>
              <a:rPr lang="en-US" altLang="en-US" dirty="0">
                <a:solidFill>
                  <a:srgbClr val="222222"/>
                </a:solidFill>
                <a:latin typeface="Calibri" panose="020F0502020204030204" pitchFamily="34" charset="0"/>
                <a:ea typeface="Times New Roman" panose="02020603050405020304" pitchFamily="18" charset="0"/>
                <a:cs typeface="Arial" panose="020B0604020202020204" pitchFamily="34" charset="0"/>
              </a:rPr>
              <a:t> sacral nerves  </a:t>
            </a:r>
            <a:endParaRPr lang="en-GB" altLang="en-US" sz="700" dirty="0">
              <a:solidFill>
                <a:schemeClr val="tx1"/>
              </a:solidFill>
            </a:endParaRPr>
          </a:p>
          <a:p>
            <a:pPr marL="342900" lvl="0" indent="-342900" eaLnBrk="0" fontAlgn="base" hangingPunct="0">
              <a:spcBef>
                <a:spcPct val="0"/>
              </a:spcBef>
              <a:spcAft>
                <a:spcPct val="0"/>
              </a:spcAft>
              <a:buFont typeface="+mj-lt"/>
              <a:buAutoNum type="alphaUcPeriod"/>
            </a:pPr>
            <a:r>
              <a:rPr lang="en-US" altLang="en-US" dirty="0">
                <a:solidFill>
                  <a:srgbClr val="222222"/>
                </a:solidFill>
                <a:latin typeface="Calibri" panose="020F0502020204030204" pitchFamily="34" charset="0"/>
                <a:ea typeface="Times New Roman" panose="02020603050405020304" pitchFamily="18" charset="0"/>
                <a:cs typeface="Arial" panose="020B0604020202020204" pitchFamily="34" charset="0"/>
              </a:rPr>
              <a:t>Branches of pudendal nerve </a:t>
            </a:r>
            <a:endParaRPr lang="en-GB" altLang="en-US" sz="700" dirty="0">
              <a:solidFill>
                <a:schemeClr val="tx1"/>
              </a:solidFill>
            </a:endParaRPr>
          </a:p>
          <a:p>
            <a:pPr marL="342900" lvl="0" indent="-342900" eaLnBrk="0" fontAlgn="base" hangingPunct="0">
              <a:spcBef>
                <a:spcPct val="0"/>
              </a:spcBef>
              <a:spcAft>
                <a:spcPct val="0"/>
              </a:spcAft>
              <a:buFont typeface="+mj-lt"/>
              <a:buAutoNum type="alphaUcPeriod"/>
            </a:pPr>
            <a:r>
              <a:rPr lang="en-US" altLang="en-US" dirty="0">
                <a:solidFill>
                  <a:srgbClr val="222222"/>
                </a:solidFill>
                <a:latin typeface="Calibri" panose="020F0502020204030204" pitchFamily="34" charset="0"/>
                <a:ea typeface="Times New Roman" panose="02020603050405020304" pitchFamily="18" charset="0"/>
                <a:cs typeface="Arial" panose="020B0604020202020204" pitchFamily="34" charset="0"/>
              </a:rPr>
              <a:t>both</a:t>
            </a:r>
            <a:endParaRPr lang="en-GB" altLang="en-US" sz="700" dirty="0">
              <a:solidFill>
                <a:schemeClr val="tx1"/>
              </a:solidFill>
            </a:endParaRPr>
          </a:p>
        </p:txBody>
      </p:sp>
      <p:sp>
        <p:nvSpPr>
          <p:cNvPr id="13" name="Rectangle 12">
            <a:extLst>
              <a:ext uri="{FF2B5EF4-FFF2-40B4-BE49-F238E27FC236}">
                <a16:creationId xmlns:a16="http://schemas.microsoft.com/office/drawing/2014/main" xmlns="" id="{51BE0445-8514-44D1-80C3-0DE5BBBA6291}"/>
              </a:ext>
            </a:extLst>
          </p:cNvPr>
          <p:cNvSpPr/>
          <p:nvPr/>
        </p:nvSpPr>
        <p:spPr>
          <a:xfrm>
            <a:off x="279400" y="3670620"/>
            <a:ext cx="6096000" cy="954107"/>
          </a:xfrm>
          <a:prstGeom prst="rect">
            <a:avLst/>
          </a:prstGeom>
        </p:spPr>
        <p:txBody>
          <a:bodyPr>
            <a:spAutoFit/>
          </a:bodyPr>
          <a:lstStyle/>
          <a:p>
            <a:pPr lvl="0" eaLnBrk="0" fontAlgn="base" hangingPunct="0">
              <a:spcBef>
                <a:spcPct val="0"/>
              </a:spcBef>
              <a:spcAft>
                <a:spcPct val="0"/>
              </a:spcAft>
            </a:pPr>
            <a:r>
              <a:rPr lang="en-US" altLang="en-US" b="1" dirty="0">
                <a:solidFill>
                  <a:srgbClr val="222222"/>
                </a:solidFill>
                <a:latin typeface="+mn-lt"/>
                <a:ea typeface="Times New Roman" panose="02020603050405020304" pitchFamily="18" charset="0"/>
                <a:cs typeface="Arial" panose="020B0604020202020204" pitchFamily="34" charset="0"/>
              </a:rPr>
              <a:t>12: The </a:t>
            </a:r>
            <a:r>
              <a:rPr lang="en-US" altLang="en-US" b="1" u="sng" dirty="0">
                <a:solidFill>
                  <a:srgbClr val="222222"/>
                </a:solidFill>
                <a:latin typeface="+mn-lt"/>
                <a:ea typeface="Times New Roman" panose="02020603050405020304" pitchFamily="18" charset="0"/>
                <a:cs typeface="Arial" panose="020B0604020202020204" pitchFamily="34" charset="0"/>
              </a:rPr>
              <a:t>medial</a:t>
            </a:r>
            <a:r>
              <a:rPr lang="en-US" altLang="en-US" b="1" dirty="0">
                <a:solidFill>
                  <a:srgbClr val="222222"/>
                </a:solidFill>
                <a:latin typeface="+mn-lt"/>
                <a:ea typeface="Times New Roman" panose="02020603050405020304" pitchFamily="18" charset="0"/>
                <a:cs typeface="Arial" panose="020B0604020202020204" pitchFamily="34" charset="0"/>
              </a:rPr>
              <a:t> umbilical ligament results from? </a:t>
            </a:r>
            <a:endParaRPr lang="en-GB" altLang="en-US" b="1"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err="1">
                <a:solidFill>
                  <a:srgbClr val="222222"/>
                </a:solidFill>
                <a:latin typeface="+mn-lt"/>
                <a:ea typeface="Times New Roman" panose="02020603050405020304" pitchFamily="18" charset="0"/>
                <a:cs typeface="Arial" panose="020B0604020202020204" pitchFamily="34" charset="0"/>
              </a:rPr>
              <a:t>Fibrosed</a:t>
            </a:r>
            <a:r>
              <a:rPr lang="en-US" altLang="en-US" dirty="0">
                <a:solidFill>
                  <a:srgbClr val="222222"/>
                </a:solidFill>
                <a:latin typeface="+mn-lt"/>
                <a:ea typeface="Times New Roman" panose="02020603050405020304" pitchFamily="18" charset="0"/>
                <a:cs typeface="Arial" panose="020B0604020202020204" pitchFamily="34" charset="0"/>
              </a:rPr>
              <a:t> umbilical vein</a:t>
            </a:r>
            <a:endParaRPr lang="en-GB" altLang="en-US"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err="1">
                <a:solidFill>
                  <a:srgbClr val="222222"/>
                </a:solidFill>
                <a:latin typeface="+mn-lt"/>
                <a:ea typeface="Times New Roman" panose="02020603050405020304" pitchFamily="18" charset="0"/>
                <a:cs typeface="Arial" panose="020B0604020202020204" pitchFamily="34" charset="0"/>
              </a:rPr>
              <a:t>Fibrosed</a:t>
            </a:r>
            <a:r>
              <a:rPr lang="en-US" altLang="en-US" dirty="0">
                <a:solidFill>
                  <a:srgbClr val="222222"/>
                </a:solidFill>
                <a:latin typeface="+mn-lt"/>
                <a:ea typeface="Times New Roman" panose="02020603050405020304" pitchFamily="18" charset="0"/>
                <a:cs typeface="Arial" panose="020B0604020202020204" pitchFamily="34" charset="0"/>
              </a:rPr>
              <a:t> umbilical artery </a:t>
            </a:r>
            <a:endParaRPr lang="en-GB" altLang="en-US"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a:solidFill>
                  <a:srgbClr val="222222"/>
                </a:solidFill>
                <a:latin typeface="+mn-lt"/>
                <a:ea typeface="Times New Roman" panose="02020603050405020304" pitchFamily="18" charset="0"/>
                <a:cs typeface="Arial" panose="020B0604020202020204" pitchFamily="34" charset="0"/>
              </a:rPr>
              <a:t>Superior vesical artery </a:t>
            </a:r>
            <a:endParaRPr lang="en-GB" altLang="en-US" dirty="0">
              <a:solidFill>
                <a:schemeClr val="tx1"/>
              </a:solidFill>
              <a:latin typeface="+mn-lt"/>
            </a:endParaRPr>
          </a:p>
        </p:txBody>
      </p:sp>
      <p:sp>
        <p:nvSpPr>
          <p:cNvPr id="14" name="Rectangle 13">
            <a:extLst>
              <a:ext uri="{FF2B5EF4-FFF2-40B4-BE49-F238E27FC236}">
                <a16:creationId xmlns:a16="http://schemas.microsoft.com/office/drawing/2014/main" xmlns="" id="{EDE9E8D7-800B-4B60-B28A-5B84F88EF9CB}"/>
              </a:ext>
            </a:extLst>
          </p:cNvPr>
          <p:cNvSpPr/>
          <p:nvPr/>
        </p:nvSpPr>
        <p:spPr>
          <a:xfrm>
            <a:off x="279400" y="5073786"/>
            <a:ext cx="5346700" cy="1169551"/>
          </a:xfrm>
          <a:prstGeom prst="rect">
            <a:avLst/>
          </a:prstGeom>
        </p:spPr>
        <p:txBody>
          <a:bodyPr wrap="square">
            <a:spAutoFit/>
          </a:bodyPr>
          <a:lstStyle/>
          <a:p>
            <a:pPr lvl="0" eaLnBrk="0" fontAlgn="base" hangingPunct="0">
              <a:spcBef>
                <a:spcPct val="0"/>
              </a:spcBef>
              <a:spcAft>
                <a:spcPct val="0"/>
              </a:spcAft>
            </a:pPr>
            <a:r>
              <a:rPr lang="en-US" altLang="en-US" b="1" dirty="0">
                <a:solidFill>
                  <a:srgbClr val="222222"/>
                </a:solidFill>
                <a:latin typeface="+mn-lt"/>
                <a:ea typeface="Times New Roman" panose="02020603050405020304" pitchFamily="18" charset="0"/>
                <a:cs typeface="Arial" panose="020B0604020202020204" pitchFamily="34" charset="0"/>
              </a:rPr>
              <a:t>13. Which of the following arteries supply the urinary bladder in female</a:t>
            </a:r>
            <a:r>
              <a:rPr lang="en-US" altLang="en-US" dirty="0">
                <a:solidFill>
                  <a:srgbClr val="222222"/>
                </a:solidFill>
                <a:latin typeface="+mn-lt"/>
                <a:ea typeface="Times New Roman" panose="02020603050405020304" pitchFamily="18" charset="0"/>
                <a:cs typeface="Arial" panose="020B0604020202020204" pitchFamily="34" charset="0"/>
              </a:rPr>
              <a:t> :</a:t>
            </a:r>
            <a:endParaRPr lang="en-GB" altLang="en-US" dirty="0">
              <a:solidFill>
                <a:schemeClr val="tx1"/>
              </a:solidFill>
              <a:latin typeface="+mn-lt"/>
            </a:endParaRPr>
          </a:p>
          <a:p>
            <a:pPr marL="355600" lvl="1" indent="-355600" eaLnBrk="0" fontAlgn="base" hangingPunct="0">
              <a:spcBef>
                <a:spcPct val="0"/>
              </a:spcBef>
              <a:spcAft>
                <a:spcPct val="0"/>
              </a:spcAft>
              <a:buFont typeface="+mj-lt"/>
              <a:buAutoNum type="alphaUcPeriod"/>
            </a:pPr>
            <a:r>
              <a:rPr lang="en-US" altLang="en-US" dirty="0">
                <a:solidFill>
                  <a:srgbClr val="222222"/>
                </a:solidFill>
                <a:latin typeface="+mn-lt"/>
                <a:ea typeface="Times New Roman" panose="02020603050405020304" pitchFamily="18" charset="0"/>
                <a:cs typeface="Arial" panose="020B0604020202020204" pitchFamily="34" charset="0"/>
              </a:rPr>
              <a:t>Uterine artery </a:t>
            </a:r>
            <a:endParaRPr lang="en-GB" altLang="en-US" dirty="0">
              <a:solidFill>
                <a:schemeClr val="tx1"/>
              </a:solidFill>
              <a:latin typeface="+mn-lt"/>
            </a:endParaRPr>
          </a:p>
          <a:p>
            <a:pPr marL="355600" lvl="1" indent="-355600" eaLnBrk="0" fontAlgn="base" hangingPunct="0">
              <a:spcBef>
                <a:spcPct val="0"/>
              </a:spcBef>
              <a:spcAft>
                <a:spcPct val="0"/>
              </a:spcAft>
              <a:buFont typeface="+mj-lt"/>
              <a:buAutoNum type="alphaUcPeriod"/>
            </a:pPr>
            <a:r>
              <a:rPr lang="en-US" altLang="en-US" dirty="0">
                <a:solidFill>
                  <a:srgbClr val="222222"/>
                </a:solidFill>
                <a:latin typeface="+mn-lt"/>
                <a:ea typeface="Times New Roman" panose="02020603050405020304" pitchFamily="18" charset="0"/>
                <a:cs typeface="Arial" panose="020B0604020202020204" pitchFamily="34" charset="0"/>
              </a:rPr>
              <a:t>Inferior vesical artery </a:t>
            </a:r>
            <a:endParaRPr lang="en-GB" altLang="en-US" dirty="0">
              <a:solidFill>
                <a:schemeClr val="tx1"/>
              </a:solidFill>
              <a:latin typeface="+mn-lt"/>
            </a:endParaRPr>
          </a:p>
          <a:p>
            <a:pPr marL="355600" lvl="1" indent="-355600" eaLnBrk="0" fontAlgn="base" hangingPunct="0">
              <a:spcBef>
                <a:spcPct val="0"/>
              </a:spcBef>
              <a:spcAft>
                <a:spcPct val="0"/>
              </a:spcAft>
              <a:buFont typeface="+mj-lt"/>
              <a:buAutoNum type="alphaUcPeriod"/>
            </a:pPr>
            <a:r>
              <a:rPr lang="en-US" altLang="en-US" dirty="0">
                <a:solidFill>
                  <a:srgbClr val="222222"/>
                </a:solidFill>
                <a:latin typeface="+mn-lt"/>
                <a:ea typeface="Times New Roman" panose="02020603050405020304" pitchFamily="18" charset="0"/>
                <a:cs typeface="Arial" panose="020B0604020202020204" pitchFamily="34" charset="0"/>
              </a:rPr>
              <a:t>Vaginal artery</a:t>
            </a:r>
            <a:endParaRPr lang="en-GB" altLang="en-US" dirty="0">
              <a:solidFill>
                <a:schemeClr val="tx1"/>
              </a:solidFill>
              <a:latin typeface="+mn-lt"/>
            </a:endParaRPr>
          </a:p>
        </p:txBody>
      </p:sp>
      <p:sp>
        <p:nvSpPr>
          <p:cNvPr id="15" name="Rectangle 14">
            <a:extLst>
              <a:ext uri="{FF2B5EF4-FFF2-40B4-BE49-F238E27FC236}">
                <a16:creationId xmlns:a16="http://schemas.microsoft.com/office/drawing/2014/main" xmlns="" id="{BC26AE48-B6C1-4A5E-9EF2-DFEC61F43AF5}"/>
              </a:ext>
            </a:extLst>
          </p:cNvPr>
          <p:cNvSpPr/>
          <p:nvPr/>
        </p:nvSpPr>
        <p:spPr>
          <a:xfrm>
            <a:off x="4627099" y="103992"/>
            <a:ext cx="1164101" cy="584775"/>
          </a:xfrm>
          <a:prstGeom prst="rect">
            <a:avLst/>
          </a:prstGeom>
        </p:spPr>
        <p:txBody>
          <a:bodyPr wrap="none">
            <a:spAutoFit/>
          </a:bodyPr>
          <a:lstStyle/>
          <a:p>
            <a:r>
              <a:rPr lang="en-US" sz="3200" b="1" dirty="0">
                <a:latin typeface="+mj-lt"/>
              </a:rPr>
              <a:t>MCQs</a:t>
            </a:r>
          </a:p>
        </p:txBody>
      </p:sp>
      <p:sp>
        <p:nvSpPr>
          <p:cNvPr id="16" name="Rectangle 15">
            <a:extLst>
              <a:ext uri="{FF2B5EF4-FFF2-40B4-BE49-F238E27FC236}">
                <a16:creationId xmlns:a16="http://schemas.microsoft.com/office/drawing/2014/main" xmlns="" id="{4F555A40-C0DB-4279-9931-5CF0C2DCD5DF}"/>
              </a:ext>
            </a:extLst>
          </p:cNvPr>
          <p:cNvSpPr/>
          <p:nvPr/>
        </p:nvSpPr>
        <p:spPr>
          <a:xfrm>
            <a:off x="6096000" y="873741"/>
            <a:ext cx="6096000" cy="954107"/>
          </a:xfrm>
          <a:prstGeom prst="rect">
            <a:avLst/>
          </a:prstGeom>
        </p:spPr>
        <p:txBody>
          <a:bodyPr>
            <a:spAutoFit/>
          </a:bodyPr>
          <a:lstStyle/>
          <a:p>
            <a:pPr lvl="0" eaLnBrk="0" fontAlgn="base" hangingPunct="0">
              <a:spcBef>
                <a:spcPct val="0"/>
              </a:spcBef>
              <a:spcAft>
                <a:spcPct val="0"/>
              </a:spcAft>
            </a:pPr>
            <a:r>
              <a:rPr lang="en-US" altLang="en-US" b="1" dirty="0">
                <a:solidFill>
                  <a:srgbClr val="222222"/>
                </a:solidFill>
                <a:latin typeface="+mn-lt"/>
                <a:ea typeface="Times New Roman" panose="02020603050405020304" pitchFamily="18" charset="0"/>
                <a:cs typeface="Arial" panose="020B0604020202020204" pitchFamily="34" charset="0"/>
              </a:rPr>
              <a:t>14. The right ovarian vein drains into:</a:t>
            </a:r>
            <a:endParaRPr lang="en-GB" altLang="en-US" b="1"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a:solidFill>
                  <a:srgbClr val="222222"/>
                </a:solidFill>
                <a:latin typeface="+mn-lt"/>
                <a:ea typeface="Times New Roman" panose="02020603050405020304" pitchFamily="18" charset="0"/>
                <a:cs typeface="Arial" panose="020B0604020202020204" pitchFamily="34" charset="0"/>
              </a:rPr>
              <a:t>Renal vein</a:t>
            </a:r>
            <a:endParaRPr lang="en-GB" altLang="en-US"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a:solidFill>
                  <a:srgbClr val="222222"/>
                </a:solidFill>
                <a:latin typeface="+mn-lt"/>
                <a:ea typeface="Times New Roman" panose="02020603050405020304" pitchFamily="18" charset="0"/>
                <a:cs typeface="Arial" panose="020B0604020202020204" pitchFamily="34" charset="0"/>
              </a:rPr>
              <a:t>Common iliac vein</a:t>
            </a:r>
            <a:endParaRPr lang="en-GB" altLang="en-US"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a:solidFill>
                  <a:srgbClr val="222222"/>
                </a:solidFill>
                <a:latin typeface="+mn-lt"/>
                <a:ea typeface="Times New Roman" panose="02020603050405020304" pitchFamily="18" charset="0"/>
                <a:cs typeface="Arial" panose="020B0604020202020204" pitchFamily="34" charset="0"/>
              </a:rPr>
              <a:t>Inferior vena cava</a:t>
            </a:r>
            <a:endParaRPr lang="en-GB" altLang="en-US" dirty="0">
              <a:solidFill>
                <a:schemeClr val="tx1"/>
              </a:solidFill>
              <a:latin typeface="+mn-lt"/>
            </a:endParaRPr>
          </a:p>
        </p:txBody>
      </p:sp>
      <p:sp>
        <p:nvSpPr>
          <p:cNvPr id="17" name="Rectangle 16">
            <a:extLst>
              <a:ext uri="{FF2B5EF4-FFF2-40B4-BE49-F238E27FC236}">
                <a16:creationId xmlns:a16="http://schemas.microsoft.com/office/drawing/2014/main" xmlns="" id="{C70DB4C8-3856-4138-BDD2-8DE25909ACA4}"/>
              </a:ext>
            </a:extLst>
          </p:cNvPr>
          <p:cNvSpPr/>
          <p:nvPr/>
        </p:nvSpPr>
        <p:spPr>
          <a:xfrm>
            <a:off x="6095999" y="2222502"/>
            <a:ext cx="6096000" cy="954107"/>
          </a:xfrm>
          <a:prstGeom prst="rect">
            <a:avLst/>
          </a:prstGeom>
        </p:spPr>
        <p:txBody>
          <a:bodyPr>
            <a:spAutoFit/>
          </a:bodyPr>
          <a:lstStyle/>
          <a:p>
            <a:pPr lvl="0" eaLnBrk="0" fontAlgn="base" hangingPunct="0">
              <a:spcBef>
                <a:spcPct val="0"/>
              </a:spcBef>
              <a:spcAft>
                <a:spcPct val="0"/>
              </a:spcAft>
            </a:pPr>
            <a:r>
              <a:rPr lang="en-US" altLang="en-US" b="1" dirty="0">
                <a:solidFill>
                  <a:srgbClr val="222222"/>
                </a:solidFill>
                <a:latin typeface="+mn-lt"/>
                <a:ea typeface="Times New Roman" panose="02020603050405020304" pitchFamily="18" charset="0"/>
                <a:cs typeface="Arial" panose="020B0604020202020204" pitchFamily="34" charset="0"/>
              </a:rPr>
              <a:t>15. The relaxation of which of the following muscle fibers lead to defecation?</a:t>
            </a:r>
            <a:endParaRPr lang="en-GB" altLang="en-US" b="1"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a:solidFill>
                  <a:srgbClr val="222222"/>
                </a:solidFill>
                <a:latin typeface="+mn-lt"/>
                <a:ea typeface="Times New Roman" panose="02020603050405020304" pitchFamily="18" charset="0"/>
                <a:cs typeface="Arial" panose="020B0604020202020204" pitchFamily="34" charset="0"/>
              </a:rPr>
              <a:t>Pubococcygeus</a:t>
            </a:r>
            <a:endParaRPr lang="en-GB" altLang="en-US"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err="1">
                <a:solidFill>
                  <a:srgbClr val="222222"/>
                </a:solidFill>
                <a:latin typeface="+mn-lt"/>
                <a:ea typeface="Times New Roman" panose="02020603050405020304" pitchFamily="18" charset="0"/>
                <a:cs typeface="Arial" panose="020B0604020202020204" pitchFamily="34" charset="0"/>
              </a:rPr>
              <a:t>Puborectalis</a:t>
            </a:r>
            <a:r>
              <a:rPr lang="en-US" altLang="en-US" dirty="0">
                <a:solidFill>
                  <a:srgbClr val="222222"/>
                </a:solidFill>
                <a:latin typeface="+mn-lt"/>
                <a:ea typeface="Times New Roman" panose="02020603050405020304" pitchFamily="18" charset="0"/>
                <a:cs typeface="Arial" panose="020B0604020202020204" pitchFamily="34" charset="0"/>
              </a:rPr>
              <a:t> </a:t>
            </a:r>
            <a:endParaRPr lang="en-GB" altLang="en-US"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a:solidFill>
                  <a:srgbClr val="222222"/>
                </a:solidFill>
                <a:latin typeface="+mn-lt"/>
                <a:ea typeface="Times New Roman" panose="02020603050405020304" pitchFamily="18" charset="0"/>
                <a:cs typeface="Arial" panose="020B0604020202020204" pitchFamily="34" charset="0"/>
              </a:rPr>
              <a:t>Coccygeus </a:t>
            </a:r>
            <a:endParaRPr lang="en-GB" altLang="en-US" dirty="0">
              <a:solidFill>
                <a:schemeClr val="tx1"/>
              </a:solidFill>
              <a:latin typeface="+mn-lt"/>
            </a:endParaRPr>
          </a:p>
        </p:txBody>
      </p:sp>
      <p:sp>
        <p:nvSpPr>
          <p:cNvPr id="19" name="Rectangle 18">
            <a:extLst>
              <a:ext uri="{FF2B5EF4-FFF2-40B4-BE49-F238E27FC236}">
                <a16:creationId xmlns:a16="http://schemas.microsoft.com/office/drawing/2014/main" xmlns="" id="{1F8FAD30-9AC8-49FB-AC2D-8364E45B6758}"/>
              </a:ext>
            </a:extLst>
          </p:cNvPr>
          <p:cNvSpPr/>
          <p:nvPr/>
        </p:nvSpPr>
        <p:spPr>
          <a:xfrm>
            <a:off x="6096000" y="3649177"/>
            <a:ext cx="6096000" cy="954107"/>
          </a:xfrm>
          <a:prstGeom prst="rect">
            <a:avLst/>
          </a:prstGeom>
        </p:spPr>
        <p:txBody>
          <a:bodyPr>
            <a:spAutoFit/>
          </a:bodyPr>
          <a:lstStyle/>
          <a:p>
            <a:pPr lvl="0" eaLnBrk="0" fontAlgn="base" hangingPunct="0">
              <a:spcBef>
                <a:spcPct val="0"/>
              </a:spcBef>
              <a:spcAft>
                <a:spcPct val="0"/>
              </a:spcAft>
            </a:pPr>
            <a:r>
              <a:rPr lang="en-US" altLang="en-US" b="1" dirty="0">
                <a:solidFill>
                  <a:srgbClr val="222222"/>
                </a:solidFill>
                <a:latin typeface="+mn-lt"/>
                <a:ea typeface="Times New Roman" panose="02020603050405020304" pitchFamily="18" charset="0"/>
                <a:cs typeface="Arial" panose="020B0604020202020204" pitchFamily="34" charset="0"/>
              </a:rPr>
              <a:t>16</a:t>
            </a:r>
            <a:r>
              <a:rPr lang="en-GB" altLang="en-US" b="1" dirty="0">
                <a:solidFill>
                  <a:srgbClr val="222222"/>
                </a:solidFill>
                <a:latin typeface="+mn-lt"/>
                <a:ea typeface="Times New Roman" panose="02020603050405020304" pitchFamily="18" charset="0"/>
                <a:cs typeface="Arial" panose="020B0604020202020204" pitchFamily="34" charset="0"/>
              </a:rPr>
              <a:t>. </a:t>
            </a:r>
            <a:r>
              <a:rPr lang="en-US" altLang="en-US" b="1" dirty="0">
                <a:solidFill>
                  <a:srgbClr val="222222"/>
                </a:solidFill>
                <a:latin typeface="+mn-lt"/>
                <a:ea typeface="Times New Roman" panose="02020603050405020304" pitchFamily="18" charset="0"/>
                <a:cs typeface="Arial" panose="020B0604020202020204" pitchFamily="34" charset="0"/>
              </a:rPr>
              <a:t>The ovarian artery originate from</a:t>
            </a:r>
            <a:r>
              <a:rPr lang="en-US" altLang="en-US" dirty="0">
                <a:solidFill>
                  <a:srgbClr val="222222"/>
                </a:solidFill>
                <a:latin typeface="+mn-lt"/>
                <a:ea typeface="Times New Roman" panose="02020603050405020304" pitchFamily="18" charset="0"/>
                <a:cs typeface="Arial" panose="020B0604020202020204" pitchFamily="34" charset="0"/>
              </a:rPr>
              <a:t>:</a:t>
            </a:r>
            <a:endParaRPr lang="en-GB" altLang="en-US"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a:solidFill>
                  <a:srgbClr val="222222"/>
                </a:solidFill>
                <a:latin typeface="+mn-lt"/>
                <a:ea typeface="Times New Roman" panose="02020603050405020304" pitchFamily="18" charset="0"/>
                <a:cs typeface="Arial" panose="020B0604020202020204" pitchFamily="34" charset="0"/>
              </a:rPr>
              <a:t>Uterine artery </a:t>
            </a:r>
            <a:endParaRPr lang="en-GB" altLang="en-US"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a:solidFill>
                  <a:srgbClr val="222222"/>
                </a:solidFill>
                <a:latin typeface="+mn-lt"/>
                <a:ea typeface="Times New Roman" panose="02020603050405020304" pitchFamily="18" charset="0"/>
                <a:cs typeface="Arial" panose="020B0604020202020204" pitchFamily="34" charset="0"/>
              </a:rPr>
              <a:t>Abdominal aorta </a:t>
            </a:r>
            <a:endParaRPr lang="en-GB" altLang="en-US" dirty="0">
              <a:solidFill>
                <a:schemeClr val="tx1"/>
              </a:solidFill>
              <a:latin typeface="+mn-lt"/>
            </a:endParaRPr>
          </a:p>
          <a:p>
            <a:pPr marL="342900" lvl="0" indent="-342900" eaLnBrk="0" fontAlgn="base" hangingPunct="0">
              <a:spcBef>
                <a:spcPct val="0"/>
              </a:spcBef>
              <a:spcAft>
                <a:spcPct val="0"/>
              </a:spcAft>
              <a:buFont typeface="+mj-lt"/>
              <a:buAutoNum type="alphaUcPeriod"/>
            </a:pPr>
            <a:r>
              <a:rPr lang="en-US" altLang="en-US" dirty="0">
                <a:solidFill>
                  <a:srgbClr val="222222"/>
                </a:solidFill>
                <a:latin typeface="+mn-lt"/>
                <a:ea typeface="Times New Roman" panose="02020603050405020304" pitchFamily="18" charset="0"/>
                <a:cs typeface="Arial" panose="020B0604020202020204" pitchFamily="34" charset="0"/>
              </a:rPr>
              <a:t>Internal iliac artery </a:t>
            </a:r>
            <a:endParaRPr lang="en-GB" altLang="en-US" dirty="0">
              <a:solidFill>
                <a:schemeClr val="tx1"/>
              </a:solidFill>
              <a:latin typeface="+mn-lt"/>
            </a:endParaRPr>
          </a:p>
        </p:txBody>
      </p:sp>
    </p:spTree>
    <p:extLst>
      <p:ext uri="{BB962C8B-B14F-4D97-AF65-F5344CB8AC3E}">
        <p14:creationId xmlns:p14="http://schemas.microsoft.com/office/powerpoint/2010/main" val="781344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A5C1A96-BD42-4859-B35D-645F2E24E761}"/>
              </a:ext>
            </a:extLst>
          </p:cNvPr>
          <p:cNvSpPr txBox="1"/>
          <p:nvPr/>
        </p:nvSpPr>
        <p:spPr>
          <a:xfrm>
            <a:off x="341786" y="984727"/>
            <a:ext cx="5156200" cy="5078313"/>
          </a:xfrm>
          <a:prstGeom prst="rect">
            <a:avLst/>
          </a:prstGeom>
          <a:noFill/>
        </p:spPr>
        <p:txBody>
          <a:bodyPr wrap="square" rtlCol="1">
            <a:spAutoFit/>
          </a:bodyPr>
          <a:lstStyle/>
          <a:p>
            <a:pPr algn="l"/>
            <a:r>
              <a:rPr lang="en-US" sz="1800" b="1" dirty="0">
                <a:latin typeface="+mn-lt"/>
              </a:rPr>
              <a:t>Q1: A 14 years old patient was diagnosed with osteosarcoma in the distal femur 3 months after starting the treatment the doctor found that the tumor have metastasized to the right </a:t>
            </a:r>
          </a:p>
          <a:p>
            <a:pPr algn="l"/>
            <a:r>
              <a:rPr lang="en-US" sz="1800" b="1" dirty="0">
                <a:latin typeface="+mn-lt"/>
              </a:rPr>
              <a:t>hip bone.</a:t>
            </a:r>
          </a:p>
          <a:p>
            <a:pPr algn="l"/>
            <a:endParaRPr lang="en-US" sz="1800" b="1" dirty="0">
              <a:latin typeface="+mn-lt"/>
            </a:endParaRPr>
          </a:p>
          <a:p>
            <a:pPr algn="l"/>
            <a:r>
              <a:rPr lang="en-US" sz="1800" b="1" dirty="0">
                <a:latin typeface="+mn-lt"/>
              </a:rPr>
              <a:t>A-What forms the LATERAL PELVIC WALLLATERAL :</a:t>
            </a:r>
          </a:p>
          <a:p>
            <a:pPr algn="l"/>
            <a:r>
              <a:rPr lang="en-US" sz="1800" dirty="0">
                <a:solidFill>
                  <a:schemeClr val="bg1">
                    <a:lumMod val="50000"/>
                  </a:schemeClr>
                </a:solidFill>
                <a:latin typeface="+mn-lt"/>
              </a:rPr>
              <a:t>It is formed by: </a:t>
            </a:r>
          </a:p>
          <a:p>
            <a:pPr algn="l"/>
            <a:r>
              <a:rPr lang="en-US" sz="1800" dirty="0">
                <a:solidFill>
                  <a:schemeClr val="bg1">
                    <a:lumMod val="50000"/>
                  </a:schemeClr>
                </a:solidFill>
                <a:latin typeface="+mn-lt"/>
              </a:rPr>
              <a:t>1- Part of the hip bone below the pelvic inlet, </a:t>
            </a:r>
          </a:p>
          <a:p>
            <a:pPr algn="l"/>
            <a:r>
              <a:rPr lang="en-US" sz="1800" dirty="0">
                <a:solidFill>
                  <a:schemeClr val="bg1">
                    <a:lumMod val="50000"/>
                  </a:schemeClr>
                </a:solidFill>
                <a:latin typeface="+mn-lt"/>
              </a:rPr>
              <a:t>2- Obturator internus and its covering fascia &amp; the obturator fascia. </a:t>
            </a:r>
          </a:p>
          <a:p>
            <a:pPr algn="l"/>
            <a:r>
              <a:rPr lang="en-US" sz="1800" dirty="0">
                <a:solidFill>
                  <a:schemeClr val="bg1">
                    <a:lumMod val="50000"/>
                  </a:schemeClr>
                </a:solidFill>
                <a:latin typeface="+mn-lt"/>
              </a:rPr>
              <a:t>3- </a:t>
            </a:r>
            <a:r>
              <a:rPr lang="en-US" sz="1800" dirty="0" err="1">
                <a:solidFill>
                  <a:schemeClr val="bg1">
                    <a:lumMod val="50000"/>
                  </a:schemeClr>
                </a:solidFill>
                <a:latin typeface="+mn-lt"/>
              </a:rPr>
              <a:t>Sacrotuberous</a:t>
            </a:r>
            <a:r>
              <a:rPr lang="en-US" sz="1800" dirty="0">
                <a:solidFill>
                  <a:schemeClr val="bg1">
                    <a:lumMod val="50000"/>
                  </a:schemeClr>
                </a:solidFill>
                <a:latin typeface="+mn-lt"/>
              </a:rPr>
              <a:t> ligament.</a:t>
            </a:r>
          </a:p>
          <a:p>
            <a:pPr algn="l"/>
            <a:r>
              <a:rPr lang="en-US" sz="1800" dirty="0">
                <a:solidFill>
                  <a:schemeClr val="bg1">
                    <a:lumMod val="50000"/>
                  </a:schemeClr>
                </a:solidFill>
                <a:latin typeface="+mn-lt"/>
              </a:rPr>
              <a:t>4- </a:t>
            </a:r>
            <a:r>
              <a:rPr lang="en-US" sz="1800" dirty="0" err="1">
                <a:solidFill>
                  <a:schemeClr val="bg1">
                    <a:lumMod val="50000"/>
                  </a:schemeClr>
                </a:solidFill>
                <a:latin typeface="+mn-lt"/>
              </a:rPr>
              <a:t>Sacrospinous</a:t>
            </a:r>
            <a:r>
              <a:rPr lang="en-US" sz="1800" dirty="0">
                <a:solidFill>
                  <a:schemeClr val="bg1">
                    <a:lumMod val="50000"/>
                  </a:schemeClr>
                </a:solidFill>
                <a:latin typeface="+mn-lt"/>
              </a:rPr>
              <a:t> ligament.</a:t>
            </a:r>
          </a:p>
          <a:p>
            <a:pPr algn="l"/>
            <a:r>
              <a:rPr lang="en-US" sz="1800" b="1" dirty="0">
                <a:latin typeface="+mn-lt"/>
              </a:rPr>
              <a:t>  </a:t>
            </a:r>
          </a:p>
          <a:p>
            <a:pPr algn="l"/>
            <a:r>
              <a:rPr lang="en-US" sz="1800" b="1" dirty="0">
                <a:latin typeface="+mn-lt"/>
              </a:rPr>
              <a:t>B- What is the action of </a:t>
            </a:r>
            <a:r>
              <a:rPr lang="en-US" sz="1800" b="1" dirty="0">
                <a:solidFill>
                  <a:schemeClr val="tx1">
                    <a:lumMod val="95000"/>
                    <a:lumOff val="5000"/>
                  </a:schemeClr>
                </a:solidFill>
                <a:latin typeface="+mn-lt"/>
              </a:rPr>
              <a:t>the Obturator internus muscle</a:t>
            </a:r>
            <a:r>
              <a:rPr lang="en-US" sz="1800" b="1" dirty="0">
                <a:latin typeface="+mn-lt"/>
              </a:rPr>
              <a:t>:</a:t>
            </a:r>
          </a:p>
          <a:p>
            <a:pPr algn="l"/>
            <a:r>
              <a:rPr lang="en-US" sz="1800" dirty="0">
                <a:latin typeface="+mn-lt"/>
              </a:rPr>
              <a:t> </a:t>
            </a:r>
            <a:r>
              <a:rPr lang="en-US" sz="1800" dirty="0">
                <a:solidFill>
                  <a:schemeClr val="bg1">
                    <a:lumMod val="50000"/>
                  </a:schemeClr>
                </a:solidFill>
                <a:latin typeface="+mn-lt"/>
              </a:rPr>
              <a:t>Action: Lateral rotator of the femur at the hip joint.</a:t>
            </a:r>
            <a:r>
              <a:rPr lang="en-US" sz="1800" dirty="0">
                <a:latin typeface="+mn-lt"/>
              </a:rPr>
              <a:t> </a:t>
            </a:r>
          </a:p>
          <a:p>
            <a:pPr algn="l"/>
            <a:endParaRPr lang="en-US" sz="1800" dirty="0">
              <a:solidFill>
                <a:schemeClr val="bg1">
                  <a:lumMod val="50000"/>
                </a:schemeClr>
              </a:solidFill>
              <a:latin typeface="+mn-lt"/>
            </a:endParaRPr>
          </a:p>
        </p:txBody>
      </p:sp>
      <p:sp>
        <p:nvSpPr>
          <p:cNvPr id="4" name="Rectangle 3">
            <a:extLst>
              <a:ext uri="{FF2B5EF4-FFF2-40B4-BE49-F238E27FC236}">
                <a16:creationId xmlns:a16="http://schemas.microsoft.com/office/drawing/2014/main" xmlns="" id="{8C331913-AA11-4186-8AEE-E36CFBDD4B9F}"/>
              </a:ext>
            </a:extLst>
          </p:cNvPr>
          <p:cNvSpPr/>
          <p:nvPr/>
        </p:nvSpPr>
        <p:spPr>
          <a:xfrm>
            <a:off x="5700072" y="984727"/>
            <a:ext cx="6427314" cy="5723233"/>
          </a:xfrm>
          <a:prstGeom prst="rect">
            <a:avLst/>
          </a:prstGeom>
        </p:spPr>
        <p:txBody>
          <a:bodyPr wrap="square">
            <a:spAutoFit/>
          </a:bodyPr>
          <a:lstStyle/>
          <a:p>
            <a:pPr lvl="0">
              <a:lnSpc>
                <a:spcPct val="107000"/>
              </a:lnSpc>
            </a:pPr>
            <a:r>
              <a:rPr lang="en-US" sz="1800" b="1" dirty="0">
                <a:solidFill>
                  <a:srgbClr val="222222"/>
                </a:solidFill>
                <a:latin typeface="+mn-lt"/>
                <a:ea typeface="Times New Roman" panose="02020603050405020304" pitchFamily="18" charset="0"/>
                <a:cs typeface="Arial" panose="020B0604020202020204" pitchFamily="34" charset="0"/>
              </a:rPr>
              <a:t>Q2: What is the nerve supply of </a:t>
            </a:r>
            <a:r>
              <a:rPr lang="en-US" sz="1800" b="1" dirty="0" err="1">
                <a:solidFill>
                  <a:srgbClr val="222222"/>
                </a:solidFill>
                <a:latin typeface="+mn-lt"/>
                <a:ea typeface="Times New Roman" panose="02020603050405020304" pitchFamily="18" charset="0"/>
                <a:cs typeface="Arial" panose="020B0604020202020204" pitchFamily="34" charset="0"/>
              </a:rPr>
              <a:t>levator</a:t>
            </a:r>
            <a:r>
              <a:rPr lang="en-US" sz="1800" b="1" dirty="0">
                <a:solidFill>
                  <a:srgbClr val="222222"/>
                </a:solidFill>
                <a:latin typeface="+mn-lt"/>
                <a:ea typeface="Times New Roman" panose="02020603050405020304" pitchFamily="18" charset="0"/>
                <a:cs typeface="Arial" panose="020B0604020202020204" pitchFamily="34" charset="0"/>
              </a:rPr>
              <a:t> </a:t>
            </a:r>
            <a:r>
              <a:rPr lang="en-US" sz="1800" b="1" dirty="0" err="1">
                <a:solidFill>
                  <a:srgbClr val="222222"/>
                </a:solidFill>
                <a:latin typeface="+mn-lt"/>
                <a:ea typeface="Times New Roman" panose="02020603050405020304" pitchFamily="18" charset="0"/>
                <a:cs typeface="Arial" panose="020B0604020202020204" pitchFamily="34" charset="0"/>
              </a:rPr>
              <a:t>ani</a:t>
            </a:r>
            <a:r>
              <a:rPr lang="en-US" sz="1800" b="1" dirty="0">
                <a:solidFill>
                  <a:srgbClr val="222222"/>
                </a:solidFill>
                <a:latin typeface="+mn-lt"/>
                <a:ea typeface="Times New Roman" panose="02020603050405020304" pitchFamily="18" charset="0"/>
                <a:cs typeface="Arial" panose="020B0604020202020204" pitchFamily="34" charset="0"/>
              </a:rPr>
              <a:t> muscles?</a:t>
            </a:r>
            <a:endParaRPr lang="en-GB" sz="1800" b="1" dirty="0">
              <a:latin typeface="+mn-lt"/>
              <a:ea typeface="Calibri" panose="020F0502020204030204" pitchFamily="34" charset="0"/>
              <a:cs typeface="Arial" panose="020B0604020202020204" pitchFamily="34" charset="0"/>
            </a:endParaRPr>
          </a:p>
          <a:p>
            <a:pPr marL="457200">
              <a:lnSpc>
                <a:spcPct val="107000"/>
              </a:lnSpc>
            </a:pPr>
            <a:r>
              <a:rPr lang="en-US" sz="1800" dirty="0">
                <a:solidFill>
                  <a:srgbClr val="808080"/>
                </a:solidFill>
                <a:latin typeface="+mn-lt"/>
                <a:ea typeface="Times New Roman" panose="02020603050405020304" pitchFamily="18" charset="0"/>
                <a:cs typeface="Arial" panose="020B0604020202020204" pitchFamily="34" charset="0"/>
              </a:rPr>
              <a:t>1. perineal branch of the fourth sacral nerve.</a:t>
            </a:r>
            <a:endParaRPr lang="en-GB" sz="1800" dirty="0">
              <a:latin typeface="+mn-lt"/>
              <a:ea typeface="Calibri" panose="020F0502020204030204" pitchFamily="34" charset="0"/>
              <a:cs typeface="Arial" panose="020B0604020202020204" pitchFamily="34" charset="0"/>
            </a:endParaRPr>
          </a:p>
          <a:p>
            <a:pPr marL="457200">
              <a:lnSpc>
                <a:spcPct val="107000"/>
              </a:lnSpc>
            </a:pPr>
            <a:r>
              <a:rPr lang="en-US" sz="1800" dirty="0">
                <a:solidFill>
                  <a:srgbClr val="808080"/>
                </a:solidFill>
                <a:latin typeface="+mn-lt"/>
                <a:ea typeface="Times New Roman" panose="02020603050405020304" pitchFamily="18" charset="0"/>
                <a:cs typeface="Arial" panose="020B0604020202020204" pitchFamily="34" charset="0"/>
              </a:rPr>
              <a:t>2. perineal branch of the pudendal nerve.</a:t>
            </a:r>
            <a:endParaRPr lang="en-GB" sz="1800" dirty="0">
              <a:latin typeface="+mn-lt"/>
              <a:ea typeface="Calibri" panose="020F0502020204030204" pitchFamily="34" charset="0"/>
              <a:cs typeface="Arial" panose="020B0604020202020204" pitchFamily="34" charset="0"/>
            </a:endParaRPr>
          </a:p>
          <a:p>
            <a:pPr marL="342900" lvl="0" indent="-342900">
              <a:lnSpc>
                <a:spcPct val="107000"/>
              </a:lnSpc>
              <a:buFont typeface="+mj-lt"/>
              <a:buAutoNum type="arabicParenR"/>
            </a:pPr>
            <a:endParaRPr lang="en-US" sz="1800" dirty="0">
              <a:solidFill>
                <a:srgbClr val="222222"/>
              </a:solidFill>
              <a:latin typeface="+mn-lt"/>
              <a:ea typeface="Times New Roman" panose="02020603050405020304" pitchFamily="18" charset="0"/>
              <a:cs typeface="Arial" panose="020B0604020202020204" pitchFamily="34" charset="0"/>
            </a:endParaRPr>
          </a:p>
          <a:p>
            <a:pPr lvl="0">
              <a:lnSpc>
                <a:spcPct val="107000"/>
              </a:lnSpc>
            </a:pPr>
            <a:r>
              <a:rPr lang="en-US" sz="1800" b="1" dirty="0">
                <a:solidFill>
                  <a:srgbClr val="222222"/>
                </a:solidFill>
                <a:latin typeface="+mn-lt"/>
                <a:ea typeface="Times New Roman" panose="02020603050405020304" pitchFamily="18" charset="0"/>
                <a:cs typeface="Arial" panose="020B0604020202020204" pitchFamily="34" charset="0"/>
              </a:rPr>
              <a:t>Q3: The arterial supply of urinary bladder in male and female are:</a:t>
            </a:r>
            <a:endParaRPr lang="en-GB" sz="1800" b="1" dirty="0">
              <a:latin typeface="+mn-l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dirty="0">
                <a:solidFill>
                  <a:srgbClr val="808080"/>
                </a:solidFill>
                <a:latin typeface="+mn-lt"/>
                <a:ea typeface="Calibri" panose="020F0502020204030204" pitchFamily="34" charset="0"/>
                <a:cs typeface="Arial" panose="020B0604020202020204" pitchFamily="34" charset="0"/>
              </a:rPr>
              <a:t>In male : superior vesical artery + inferior vesical artery</a:t>
            </a:r>
            <a:endParaRPr lang="en-GB" sz="1800" dirty="0">
              <a:latin typeface="+mn-l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dirty="0">
                <a:solidFill>
                  <a:srgbClr val="808080"/>
                </a:solidFill>
                <a:latin typeface="+mn-lt"/>
                <a:ea typeface="Calibri" panose="020F0502020204030204" pitchFamily="34" charset="0"/>
                <a:cs typeface="Arial" panose="020B0604020202020204" pitchFamily="34" charset="0"/>
              </a:rPr>
              <a:t>In female : superior vesical artery + vaginal artery </a:t>
            </a:r>
            <a:endParaRPr lang="en-GB" sz="1800" dirty="0">
              <a:latin typeface="+mn-lt"/>
              <a:ea typeface="Calibri" panose="020F0502020204030204" pitchFamily="34" charset="0"/>
              <a:cs typeface="Arial" panose="020B0604020202020204" pitchFamily="34" charset="0"/>
            </a:endParaRPr>
          </a:p>
          <a:p>
            <a:pPr marL="342900" lvl="0" indent="-342900">
              <a:lnSpc>
                <a:spcPct val="107000"/>
              </a:lnSpc>
              <a:buFont typeface="+mj-lt"/>
              <a:buAutoNum type="arabicParenR"/>
            </a:pPr>
            <a:endParaRPr lang="en-US" sz="1800" dirty="0">
              <a:latin typeface="+mn-lt"/>
              <a:ea typeface="Calibri" panose="020F0502020204030204" pitchFamily="34" charset="0"/>
              <a:cs typeface="Arial" panose="020B0604020202020204" pitchFamily="34" charset="0"/>
            </a:endParaRPr>
          </a:p>
          <a:p>
            <a:pPr lvl="0">
              <a:lnSpc>
                <a:spcPct val="107000"/>
              </a:lnSpc>
            </a:pPr>
            <a:r>
              <a:rPr lang="en-US" sz="1800" b="1" dirty="0">
                <a:latin typeface="+mn-lt"/>
                <a:ea typeface="Calibri" panose="020F0502020204030204" pitchFamily="34" charset="0"/>
                <a:cs typeface="Arial" panose="020B0604020202020204" pitchFamily="34" charset="0"/>
              </a:rPr>
              <a:t>Q4: Define the anterior divisions of Internal Iliac Artery :-</a:t>
            </a:r>
            <a:endParaRPr lang="en-GB" sz="1800" b="1" dirty="0">
              <a:latin typeface="+mn-l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dirty="0">
                <a:solidFill>
                  <a:srgbClr val="808080"/>
                </a:solidFill>
                <a:latin typeface="+mn-lt"/>
                <a:ea typeface="Calibri" panose="020F0502020204030204" pitchFamily="34" charset="0"/>
                <a:cs typeface="Arial" panose="020B0604020202020204" pitchFamily="34" charset="0"/>
              </a:rPr>
              <a:t>Obturator Artery - Inferior Gluteal Artery -  Vaginal Artery - Middle Rectal Artery - Internal Pudendal Artery - Uterine Artery - Inferior Vesical Artery - Umbilical Artery Gives: superior vesical artery and Artery  of vas deferens.</a:t>
            </a:r>
            <a:endParaRPr lang="en-GB" sz="1800" dirty="0">
              <a:latin typeface="+mn-lt"/>
              <a:ea typeface="Calibri" panose="020F0502020204030204" pitchFamily="34" charset="0"/>
              <a:cs typeface="Arial" panose="020B0604020202020204" pitchFamily="34" charset="0"/>
            </a:endParaRPr>
          </a:p>
          <a:p>
            <a:pPr marL="342900" lvl="0" indent="-342900">
              <a:lnSpc>
                <a:spcPct val="107000"/>
              </a:lnSpc>
              <a:buFont typeface="+mj-lt"/>
              <a:buAutoNum type="arabicParenR"/>
            </a:pPr>
            <a:endParaRPr lang="en-US" sz="1800" dirty="0">
              <a:latin typeface="+mn-lt"/>
              <a:ea typeface="Calibri" panose="020F0502020204030204" pitchFamily="34" charset="0"/>
              <a:cs typeface="Arial" panose="020B0604020202020204" pitchFamily="34" charset="0"/>
            </a:endParaRPr>
          </a:p>
          <a:p>
            <a:pPr lvl="0">
              <a:lnSpc>
                <a:spcPct val="107000"/>
              </a:lnSpc>
            </a:pPr>
            <a:r>
              <a:rPr lang="en-US" sz="1800" b="1" dirty="0">
                <a:latin typeface="+mn-lt"/>
                <a:ea typeface="Calibri" panose="020F0502020204030204" pitchFamily="34" charset="0"/>
                <a:cs typeface="Arial" panose="020B0604020202020204" pitchFamily="34" charset="0"/>
              </a:rPr>
              <a:t>Q5: Describe nerve supply of the pelvis :-   </a:t>
            </a:r>
            <a:endParaRPr lang="en-GB" sz="1800" b="1" dirty="0">
              <a:latin typeface="+mn-l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dirty="0">
                <a:solidFill>
                  <a:srgbClr val="808080"/>
                </a:solidFill>
                <a:latin typeface="+mn-lt"/>
                <a:ea typeface="Calibri" panose="020F0502020204030204" pitchFamily="34" charset="0"/>
                <a:cs typeface="Arial" panose="020B0604020202020204" pitchFamily="34" charset="0"/>
              </a:rPr>
              <a:t>Somatic &gt; Sacral plexus</a:t>
            </a:r>
            <a:endParaRPr lang="en-GB" sz="1800" dirty="0">
              <a:latin typeface="+mn-l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dirty="0">
                <a:solidFill>
                  <a:srgbClr val="808080"/>
                </a:solidFill>
                <a:latin typeface="+mn-lt"/>
                <a:ea typeface="Calibri" panose="020F0502020204030204" pitchFamily="34" charset="0"/>
                <a:cs typeface="Arial" panose="020B0604020202020204" pitchFamily="34" charset="0"/>
              </a:rPr>
              <a:t>Autonomic &gt;</a:t>
            </a:r>
            <a:endParaRPr lang="en-GB" sz="1800" dirty="0">
              <a:latin typeface="+mn-lt"/>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US" sz="1800" dirty="0">
                <a:solidFill>
                  <a:srgbClr val="808080"/>
                </a:solidFill>
                <a:latin typeface="+mn-lt"/>
                <a:ea typeface="Calibri" panose="020F0502020204030204" pitchFamily="34" charset="0"/>
                <a:cs typeface="Arial" panose="020B0604020202020204" pitchFamily="34" charset="0"/>
              </a:rPr>
              <a:t>Sympathetic: Pelvic part of sympathetic trunk</a:t>
            </a:r>
            <a:endParaRPr lang="en-GB" sz="1800" dirty="0">
              <a:latin typeface="+mn-lt"/>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US" sz="1800" dirty="0">
                <a:solidFill>
                  <a:srgbClr val="808080"/>
                </a:solidFill>
                <a:latin typeface="+mn-lt"/>
                <a:ea typeface="Calibri" panose="020F0502020204030204" pitchFamily="34" charset="0"/>
                <a:cs typeface="Arial" panose="020B0604020202020204" pitchFamily="34" charset="0"/>
              </a:rPr>
              <a:t>Parasympathetic: Pelvic splanchnic nerves From S 2 , 3 &amp; 4.</a:t>
            </a:r>
            <a:endParaRPr lang="en-GB" sz="1800" dirty="0">
              <a:effectLst/>
              <a:latin typeface="+mn-lt"/>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0FCDA41B-010C-49F9-A314-2C807E61DA57}"/>
              </a:ext>
            </a:extLst>
          </p:cNvPr>
          <p:cNvSpPr/>
          <p:nvPr/>
        </p:nvSpPr>
        <p:spPr>
          <a:xfrm>
            <a:off x="5077773" y="150040"/>
            <a:ext cx="1018227" cy="584775"/>
          </a:xfrm>
          <a:prstGeom prst="rect">
            <a:avLst/>
          </a:prstGeom>
        </p:spPr>
        <p:txBody>
          <a:bodyPr wrap="none">
            <a:spAutoFit/>
          </a:bodyPr>
          <a:lstStyle/>
          <a:p>
            <a:r>
              <a:rPr lang="en-US" sz="3200" b="1" dirty="0">
                <a:latin typeface="+mj-lt"/>
              </a:rPr>
              <a:t>SAQs</a:t>
            </a:r>
          </a:p>
        </p:txBody>
      </p:sp>
    </p:spTree>
    <p:extLst>
      <p:ext uri="{BB962C8B-B14F-4D97-AF65-F5344CB8AC3E}">
        <p14:creationId xmlns:p14="http://schemas.microsoft.com/office/powerpoint/2010/main" val="2535137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Brace 4"/>
          <p:cNvSpPr/>
          <p:nvPr/>
        </p:nvSpPr>
        <p:spPr>
          <a:xfrm>
            <a:off x="3388816" y="2383581"/>
            <a:ext cx="158482" cy="295847"/>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TextBox 5"/>
          <p:cNvSpPr txBox="1"/>
          <p:nvPr/>
        </p:nvSpPr>
        <p:spPr>
          <a:xfrm>
            <a:off x="3746292" y="2371651"/>
            <a:ext cx="1380115" cy="307777"/>
          </a:xfrm>
          <a:prstGeom prst="rect">
            <a:avLst/>
          </a:prstGeom>
          <a:noFill/>
          <a:ln w="28575">
            <a:solidFill>
              <a:schemeClr val="accent2"/>
            </a:solidFill>
            <a:prstDash val="dashDot"/>
          </a:ln>
        </p:spPr>
        <p:txBody>
          <a:bodyPr wrap="square" rtlCol="0">
            <a:spAutoFit/>
          </a:bodyPr>
          <a:lstStyle/>
          <a:p>
            <a:r>
              <a:rPr lang="en-US" sz="1400" dirty="0"/>
              <a:t>Cartilaginous </a:t>
            </a:r>
          </a:p>
        </p:txBody>
      </p:sp>
      <p:sp>
        <p:nvSpPr>
          <p:cNvPr id="7" name="TextBox 6"/>
          <p:cNvSpPr txBox="1"/>
          <p:nvPr/>
        </p:nvSpPr>
        <p:spPr>
          <a:xfrm>
            <a:off x="4228816" y="2679428"/>
            <a:ext cx="897591" cy="276999"/>
          </a:xfrm>
          <a:prstGeom prst="rect">
            <a:avLst/>
          </a:prstGeom>
          <a:noFill/>
          <a:ln w="28575">
            <a:solidFill>
              <a:schemeClr val="accent1">
                <a:lumMod val="60000"/>
                <a:lumOff val="40000"/>
              </a:schemeClr>
            </a:solidFill>
            <a:prstDash val="dashDot"/>
          </a:ln>
        </p:spPr>
        <p:txBody>
          <a:bodyPr wrap="square" rtlCol="0">
            <a:spAutoFit/>
          </a:bodyPr>
          <a:lstStyle/>
          <a:p>
            <a:r>
              <a:rPr lang="en-US" sz="1200" dirty="0"/>
              <a:t>synovial</a:t>
            </a:r>
          </a:p>
        </p:txBody>
      </p:sp>
      <p:graphicFrame>
        <p:nvGraphicFramePr>
          <p:cNvPr id="10" name="Table 9"/>
          <p:cNvGraphicFramePr>
            <a:graphicFrameLocks noGrp="1"/>
          </p:cNvGraphicFramePr>
          <p:nvPr>
            <p:extLst>
              <p:ext uri="{D42A27DB-BD31-4B8C-83A1-F6EECF244321}">
                <p14:modId xmlns:p14="http://schemas.microsoft.com/office/powerpoint/2010/main" val="1142764192"/>
              </p:ext>
            </p:extLst>
          </p:nvPr>
        </p:nvGraphicFramePr>
        <p:xfrm>
          <a:off x="204522" y="1330777"/>
          <a:ext cx="7435143" cy="5057022"/>
        </p:xfrm>
        <a:graphic>
          <a:graphicData uri="http://schemas.openxmlformats.org/drawingml/2006/table">
            <a:tbl>
              <a:tblPr firstRow="1" bandRow="1">
                <a:tableStyleId>{5C22544A-7EE6-4342-B048-85BDC9FD1C3A}</a:tableStyleId>
              </a:tblPr>
              <a:tblGrid>
                <a:gridCol w="1122833">
                  <a:extLst>
                    <a:ext uri="{9D8B030D-6E8A-4147-A177-3AD203B41FA5}">
                      <a16:colId xmlns:a16="http://schemas.microsoft.com/office/drawing/2014/main" xmlns="" val="20000"/>
                    </a:ext>
                  </a:extLst>
                </a:gridCol>
                <a:gridCol w="1504335">
                  <a:extLst>
                    <a:ext uri="{9D8B030D-6E8A-4147-A177-3AD203B41FA5}">
                      <a16:colId xmlns:a16="http://schemas.microsoft.com/office/drawing/2014/main" xmlns="" val="20001"/>
                    </a:ext>
                  </a:extLst>
                </a:gridCol>
                <a:gridCol w="1258529">
                  <a:extLst>
                    <a:ext uri="{9D8B030D-6E8A-4147-A177-3AD203B41FA5}">
                      <a16:colId xmlns:a16="http://schemas.microsoft.com/office/drawing/2014/main" xmlns="" val="20002"/>
                    </a:ext>
                  </a:extLst>
                </a:gridCol>
                <a:gridCol w="1641987">
                  <a:extLst>
                    <a:ext uri="{9D8B030D-6E8A-4147-A177-3AD203B41FA5}">
                      <a16:colId xmlns:a16="http://schemas.microsoft.com/office/drawing/2014/main" xmlns="" val="20003"/>
                    </a:ext>
                  </a:extLst>
                </a:gridCol>
                <a:gridCol w="1907459">
                  <a:extLst>
                    <a:ext uri="{9D8B030D-6E8A-4147-A177-3AD203B41FA5}">
                      <a16:colId xmlns:a16="http://schemas.microsoft.com/office/drawing/2014/main" xmlns="" val="915622606"/>
                    </a:ext>
                  </a:extLst>
                </a:gridCol>
              </a:tblGrid>
              <a:tr h="9036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Pelvis composed of 4 bones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alpha val="16078"/>
                      </a:srgbClr>
                    </a:solidFill>
                  </a:tcPr>
                </a:tc>
                <a:tc gridSpan="4">
                  <a:txBody>
                    <a:bodyPr/>
                    <a:lstStyle/>
                    <a:p>
                      <a:endParaRPr lang="en-US" sz="1400" b="1" dirty="0">
                        <a:solidFill>
                          <a:schemeClr val="tx1"/>
                        </a:solidFill>
                      </a:endParaRPr>
                    </a:p>
                    <a:p>
                      <a:pPr marL="285750" indent="-285750">
                        <a:buFont typeface="Arial" panose="020B0604020202020204" pitchFamily="34" charset="0"/>
                        <a:buChar char="•"/>
                      </a:pPr>
                      <a:r>
                        <a:rPr lang="en-US" sz="1400" b="1" dirty="0">
                          <a:solidFill>
                            <a:schemeClr val="tx1"/>
                          </a:solidFill>
                        </a:rPr>
                        <a:t>2hip bones </a:t>
                      </a:r>
                    </a:p>
                    <a:p>
                      <a:pPr marL="285750" indent="-285750">
                        <a:buFont typeface="Arial" panose="020B0604020202020204" pitchFamily="34" charset="0"/>
                        <a:buChar char="•"/>
                      </a:pPr>
                      <a:r>
                        <a:rPr lang="en-US" sz="1400" b="1" dirty="0">
                          <a:solidFill>
                            <a:schemeClr val="tx1"/>
                          </a:solidFill>
                        </a:rPr>
                        <a:t>Sacrum &amp; coccyx</a:t>
                      </a:r>
                    </a:p>
                    <a:p>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FF">
                        <a:alpha val="16078"/>
                      </a:srgb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GB"/>
                    </a:p>
                  </a:txBody>
                  <a:tcPr/>
                </a:tc>
                <a:extLst>
                  <a:ext uri="{0D108BD9-81ED-4DB2-BD59-A6C34878D82A}">
                    <a16:rowId xmlns:a16="http://schemas.microsoft.com/office/drawing/2014/main" xmlns="" val="10000"/>
                  </a:ext>
                </a:extLst>
              </a:tr>
              <a:tr h="711454">
                <a:tc>
                  <a:txBody>
                    <a:bodyPr/>
                    <a:lstStyle/>
                    <a:p>
                      <a:r>
                        <a:rPr lang="en-US" sz="1400" b="1" dirty="0"/>
                        <a:t>Connected by 4 joints :</a:t>
                      </a:r>
                    </a:p>
                    <a:p>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alpha val="18039"/>
                      </a:srgbClr>
                    </a:solidFill>
                  </a:tcPr>
                </a:tc>
                <a:tc gridSpan="4">
                  <a:txBody>
                    <a:bodyPr/>
                    <a:lstStyle/>
                    <a:p>
                      <a:pPr marL="285750" indent="-285750">
                        <a:buFont typeface="Arial" panose="020B0604020202020204" pitchFamily="34" charset="0"/>
                        <a:buChar char="•"/>
                      </a:pPr>
                      <a:r>
                        <a:rPr lang="en-US" sz="1400" b="1" dirty="0" err="1"/>
                        <a:t>Symphsis</a:t>
                      </a:r>
                      <a:r>
                        <a:rPr lang="en-US" sz="1400" b="1" dirty="0"/>
                        <a:t> pubis (Ant.)</a:t>
                      </a:r>
                    </a:p>
                    <a:p>
                      <a:pPr marL="285750" indent="-285750">
                        <a:buFont typeface="Arial" panose="020B0604020202020204" pitchFamily="34" charset="0"/>
                        <a:buChar char="•"/>
                      </a:pPr>
                      <a:r>
                        <a:rPr lang="en-US" sz="1400" b="1" dirty="0" err="1"/>
                        <a:t>Sacrococcygeal</a:t>
                      </a:r>
                      <a:r>
                        <a:rPr lang="en-US" sz="1400" b="1" dirty="0"/>
                        <a:t> (Post.)</a:t>
                      </a:r>
                    </a:p>
                    <a:p>
                      <a:pPr marL="285750" indent="-285750">
                        <a:buFont typeface="Arial" panose="020B0604020202020204" pitchFamily="34" charset="0"/>
                        <a:buChar char="•"/>
                      </a:pPr>
                      <a:r>
                        <a:rPr lang="en-US" sz="1400" b="1" dirty="0"/>
                        <a:t>2 sacroiliac joints (</a:t>
                      </a:r>
                      <a:r>
                        <a:rPr lang="en-US" sz="1400" b="1" dirty="0" err="1"/>
                        <a:t>potserolateraly</a:t>
                      </a:r>
                      <a:r>
                        <a:rPr lang="en-US"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alpha val="18039"/>
                      </a:srgb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GB"/>
                    </a:p>
                  </a:txBody>
                  <a:tcPr/>
                </a:tc>
                <a:extLst>
                  <a:ext uri="{0D108BD9-81ED-4DB2-BD59-A6C34878D82A}">
                    <a16:rowId xmlns:a16="http://schemas.microsoft.com/office/drawing/2014/main" xmlns="" val="10001"/>
                  </a:ext>
                </a:extLst>
              </a:tr>
              <a:tr h="711454">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Divides into : </a:t>
                      </a:r>
                    </a:p>
                    <a:p>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99FF">
                        <a:alpha val="2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False pelvis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which bounded by</a:t>
                      </a:r>
                      <a:r>
                        <a:rPr lang="en-US" sz="1400" b="1" kern="1200" dirty="0">
                          <a:solidFill>
                            <a:schemeClr val="dk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alpha val="29020"/>
                      </a:srgbClr>
                    </a:solidFill>
                  </a:tcPr>
                </a:tc>
                <a:tc gridSpan="3">
                  <a:txBody>
                    <a:bodyPr/>
                    <a:lstStyle/>
                    <a:p>
                      <a:pPr marL="0" algn="ctr" defTabSz="914400" rtl="0" eaLnBrk="1" latinLnBrk="0" hangingPunct="1"/>
                      <a:r>
                        <a:rPr lang="en-US" sz="1400" b="1" kern="1200" dirty="0">
                          <a:solidFill>
                            <a:schemeClr val="dk1"/>
                          </a:solidFill>
                          <a:latin typeface="+mn-lt"/>
                          <a:ea typeface="+mn-ea"/>
                          <a:cs typeface="+mn-cs"/>
                        </a:rPr>
                        <a:t>True pelvis </a:t>
                      </a:r>
                    </a:p>
                    <a:p>
                      <a:pPr marL="0" algn="ctr" defTabSz="914400" rtl="0" eaLnBrk="1" latinLnBrk="0" hangingPunct="1"/>
                      <a:r>
                        <a:rPr lang="en-US" sz="1400" b="0" kern="1200" dirty="0">
                          <a:solidFill>
                            <a:schemeClr val="dk1"/>
                          </a:solidFill>
                          <a:latin typeface="+mn-lt"/>
                          <a:ea typeface="+mn-ea"/>
                          <a:cs typeface="+mn-cs"/>
                        </a:rPr>
                        <a:t>Which has :</a:t>
                      </a:r>
                    </a:p>
                    <a:p>
                      <a:pPr marL="0" algn="ctr" defTabSz="914400" rtl="0" eaLnBrk="1" latinLnBrk="0" hangingPunct="1"/>
                      <a:r>
                        <a:rPr lang="en-US" sz="1200" b="0" kern="1200" dirty="0">
                          <a:solidFill>
                            <a:schemeClr val="dk1"/>
                          </a:solidFill>
                          <a:latin typeface="+mn-lt"/>
                          <a:ea typeface="+mn-ea"/>
                          <a:cs typeface="+mn-cs"/>
                        </a:rPr>
                        <a:t>Pelvic </a:t>
                      </a:r>
                      <a:r>
                        <a:rPr lang="en-US" sz="1200" b="0" kern="1200" dirty="0" err="1">
                          <a:solidFill>
                            <a:schemeClr val="dk1"/>
                          </a:solidFill>
                          <a:latin typeface="+mn-lt"/>
                          <a:ea typeface="+mn-ea"/>
                          <a:cs typeface="+mn-cs"/>
                        </a:rPr>
                        <a:t>inlet,outlet,and</a:t>
                      </a:r>
                      <a:r>
                        <a:rPr lang="en-US" sz="1200" b="0" kern="1200" baseline="0" dirty="0">
                          <a:solidFill>
                            <a:schemeClr val="dk1"/>
                          </a:solidFill>
                          <a:latin typeface="+mn-lt"/>
                          <a:ea typeface="+mn-ea"/>
                          <a:cs typeface="+mn-cs"/>
                        </a:rPr>
                        <a:t> cavity</a:t>
                      </a:r>
                      <a:endParaRPr lang="en-US" sz="1200" b="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alpha val="36078"/>
                      </a:srgbClr>
                    </a:solidFill>
                  </a:tcPr>
                </a:tc>
                <a:tc hMerge="1">
                  <a:txBody>
                    <a:bodyPr/>
                    <a:lstStyle/>
                    <a:p>
                      <a:endParaRPr lang="en-US"/>
                    </a:p>
                  </a:txBody>
                  <a:tcPr/>
                </a:tc>
                <a:tc hMerge="1">
                  <a:txBody>
                    <a:bodyPr/>
                    <a:lstStyle/>
                    <a:p>
                      <a:endParaRPr lang="en-GB"/>
                    </a:p>
                  </a:txBody>
                  <a:tcPr/>
                </a:tc>
                <a:extLst>
                  <a:ext uri="{0D108BD9-81ED-4DB2-BD59-A6C34878D82A}">
                    <a16:rowId xmlns:a16="http://schemas.microsoft.com/office/drawing/2014/main" xmlns="" val="10002"/>
                  </a:ext>
                </a:extLst>
              </a:tr>
              <a:tr h="284582">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endParaRPr lang="en-US" sz="1400" b="1" dirty="0"/>
                    </a:p>
                    <a:p>
                      <a:endParaRPr lang="en-US" sz="1400" b="1" dirty="0"/>
                    </a:p>
                    <a:p>
                      <a:endParaRPr lang="en-US" sz="1400" b="1" dirty="0"/>
                    </a:p>
                    <a:p>
                      <a:pPr algn="l"/>
                      <a:r>
                        <a:rPr lang="en-US" sz="1400" b="1" dirty="0"/>
                        <a:t>Post. : </a:t>
                      </a:r>
                      <a:r>
                        <a:rPr lang="en-US" sz="1400" b="0" dirty="0"/>
                        <a:t>lumber vertebrae </a:t>
                      </a:r>
                    </a:p>
                    <a:p>
                      <a:pPr algn="l"/>
                      <a:r>
                        <a:rPr lang="en-US" sz="1400" b="1" dirty="0"/>
                        <a:t>Ant. : </a:t>
                      </a:r>
                      <a:r>
                        <a:rPr lang="en-US" sz="1400" b="0" dirty="0"/>
                        <a:t>lower part of abdominal wall </a:t>
                      </a:r>
                    </a:p>
                    <a:p>
                      <a:pPr algn="l"/>
                      <a:r>
                        <a:rPr lang="en-US" sz="1400" b="1" dirty="0"/>
                        <a:t>Laterally : </a:t>
                      </a:r>
                      <a:r>
                        <a:rPr lang="en-US" sz="1400" b="0" dirty="0"/>
                        <a:t>iliac fossa &amp; iliacus </a:t>
                      </a:r>
                      <a:r>
                        <a:rPr lang="en-US" sz="1400" b="0" dirty="0" err="1"/>
                        <a:t>ms.</a:t>
                      </a:r>
                      <a:endParaRPr lang="en-US" sz="1400" b="0" dirty="0"/>
                    </a:p>
                    <a:p>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CC">
                        <a:alpha val="29020"/>
                      </a:srgbClr>
                    </a:solidFill>
                  </a:tcPr>
                </a:tc>
                <a:tc>
                  <a:txBody>
                    <a:bodyPr/>
                    <a:lstStyle/>
                    <a:p>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alpha val="3607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lumMod val="75000"/>
                            </a:schemeClr>
                          </a:solidFill>
                        </a:rPr>
                        <a:t>Pelvic inlet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alpha val="3607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lumMod val="75000"/>
                            </a:schemeClr>
                          </a:solidFill>
                        </a:rPr>
                        <a:t>Pelvic outlet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alpha val="36078"/>
                      </a:srgbClr>
                    </a:solidFill>
                  </a:tcPr>
                </a:tc>
                <a:extLst>
                  <a:ext uri="{0D108BD9-81ED-4DB2-BD59-A6C34878D82A}">
                    <a16:rowId xmlns:a16="http://schemas.microsoft.com/office/drawing/2014/main" xmlns="" val="10003"/>
                  </a:ext>
                </a:extLst>
              </a:tr>
              <a:tr h="301484">
                <a:tc vMerge="1">
                  <a:txBody>
                    <a:bodyPr/>
                    <a:lstStyle/>
                    <a:p>
                      <a:endParaRPr lang="en-US"/>
                    </a:p>
                  </a:txBody>
                  <a:tcPr/>
                </a:tc>
                <a:tc vMerge="1">
                  <a:txBody>
                    <a:bodyPr/>
                    <a:lstStyle/>
                    <a:p>
                      <a:endParaRPr lang="en-US"/>
                    </a:p>
                  </a:txBody>
                  <a:tcPr/>
                </a:tc>
                <a:tc>
                  <a:txBody>
                    <a:bodyPr/>
                    <a:lstStyle/>
                    <a:p>
                      <a:pPr algn="ctr"/>
                      <a:r>
                        <a:rPr lang="en-US" sz="1400" b="1" dirty="0"/>
                        <a:t>Anteriorly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alpha val="36078"/>
                      </a:srgb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baseline="0" dirty="0"/>
                        <a:t>symphysis pubis</a:t>
                      </a:r>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alpha val="36078"/>
                      </a:srgbClr>
                    </a:solidFill>
                  </a:tcPr>
                </a:tc>
                <a:tc hMerge="1">
                  <a:txBody>
                    <a:bodyPr/>
                    <a:lstStyle/>
                    <a:p>
                      <a:endParaRPr lang="en-GB"/>
                    </a:p>
                  </a:txBody>
                  <a:tcPr/>
                </a:tc>
                <a:extLst>
                  <a:ext uri="{0D108BD9-81ED-4DB2-BD59-A6C34878D82A}">
                    <a16:rowId xmlns:a16="http://schemas.microsoft.com/office/drawing/2014/main" xmlns="" val="10004"/>
                  </a:ext>
                </a:extLst>
              </a:tr>
              <a:tr h="1019751">
                <a:tc vMerge="1">
                  <a:txBody>
                    <a:bodyPr/>
                    <a:lstStyle/>
                    <a:p>
                      <a:endParaRPr lang="en-US"/>
                    </a:p>
                  </a:txBody>
                  <a:tcPr/>
                </a:tc>
                <a:tc vMerge="1">
                  <a:txBody>
                    <a:bodyPr/>
                    <a:lstStyle/>
                    <a:p>
                      <a:endParaRPr lang="en-US"/>
                    </a:p>
                  </a:txBody>
                  <a:tcPr/>
                </a:tc>
                <a:tc>
                  <a:txBody>
                    <a:bodyPr/>
                    <a:lstStyle/>
                    <a:p>
                      <a:pPr algn="ctr"/>
                      <a:endParaRPr lang="en-US" sz="1400" b="1" dirty="0"/>
                    </a:p>
                    <a:p>
                      <a:pPr algn="ctr"/>
                      <a:r>
                        <a:rPr lang="en-US" sz="1400" b="1" dirty="0"/>
                        <a:t>Posteriorly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alpha val="36078"/>
                      </a:srgbClr>
                    </a:solidFill>
                  </a:tcPr>
                </a:tc>
                <a:tc>
                  <a:txBody>
                    <a:bodyPr/>
                    <a:lstStyle/>
                    <a:p>
                      <a:pPr algn="l"/>
                      <a:r>
                        <a:rPr lang="en-US" sz="1400" b="1" dirty="0"/>
                        <a:t>1.</a:t>
                      </a:r>
                      <a:r>
                        <a:rPr lang="en-US" sz="1400" b="1" baseline="0" dirty="0"/>
                        <a:t> </a:t>
                      </a:r>
                      <a:r>
                        <a:rPr lang="en-US" sz="1400" b="0" dirty="0" err="1"/>
                        <a:t>Promontry</a:t>
                      </a:r>
                      <a:r>
                        <a:rPr lang="en-US" sz="1400" b="0" dirty="0"/>
                        <a:t> of sacrum </a:t>
                      </a:r>
                    </a:p>
                    <a:p>
                      <a:pPr algn="l"/>
                      <a:r>
                        <a:rPr lang="en-US" sz="1400" b="1" dirty="0"/>
                        <a:t>2. </a:t>
                      </a:r>
                      <a:r>
                        <a:rPr lang="en-US" sz="1400" b="0" dirty="0"/>
                        <a:t>Ala</a:t>
                      </a:r>
                      <a:r>
                        <a:rPr lang="en-US" sz="1400" b="0" baseline="0" dirty="0"/>
                        <a:t> of sacrum</a:t>
                      </a:r>
                      <a:endParaRPr lang="en-US" sz="1400" b="0" dirty="0"/>
                    </a:p>
                    <a:p>
                      <a:pPr algn="l"/>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alpha val="3607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coccyx</a:t>
                      </a:r>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alpha val="36078"/>
                      </a:srgbClr>
                    </a:solidFill>
                  </a:tcPr>
                </a:tc>
                <a:extLst>
                  <a:ext uri="{0D108BD9-81ED-4DB2-BD59-A6C34878D82A}">
                    <a16:rowId xmlns:a16="http://schemas.microsoft.com/office/drawing/2014/main" xmlns="" val="10005"/>
                  </a:ext>
                </a:extLst>
              </a:tr>
              <a:tr h="1019751">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Laterally </a:t>
                      </a:r>
                    </a:p>
                    <a:p>
                      <a:pPr algn="ct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alpha val="3607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Arcuate lines </a:t>
                      </a:r>
                    </a:p>
                    <a:p>
                      <a:pPr algn="l"/>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alpha val="36078"/>
                      </a:srgbClr>
                    </a:solidFill>
                  </a:tcPr>
                </a:tc>
                <a:tc>
                  <a:txBody>
                    <a:bodyPr/>
                    <a:lstStyle/>
                    <a:p>
                      <a:pPr algn="l"/>
                      <a:r>
                        <a:rPr lang="en-US" sz="1400" b="1" dirty="0"/>
                        <a:t>Anterolaterally</a:t>
                      </a:r>
                      <a:r>
                        <a:rPr lang="en-US" sz="1400" b="1" baseline="0" dirty="0"/>
                        <a:t> : </a:t>
                      </a:r>
                      <a:r>
                        <a:rPr lang="en-US" sz="1400" b="0" baseline="0" dirty="0" err="1"/>
                        <a:t>ischiopubic</a:t>
                      </a:r>
                      <a:r>
                        <a:rPr lang="en-US" sz="1400" b="0" baseline="0" dirty="0"/>
                        <a:t> ramus </a:t>
                      </a:r>
                    </a:p>
                    <a:p>
                      <a:pPr algn="l"/>
                      <a:r>
                        <a:rPr lang="en-US" sz="1400" b="1" baseline="0" dirty="0" err="1"/>
                        <a:t>Psterolaterally</a:t>
                      </a:r>
                      <a:r>
                        <a:rPr lang="en-US" sz="1400" b="1" baseline="0" dirty="0"/>
                        <a:t> : </a:t>
                      </a:r>
                      <a:r>
                        <a:rPr lang="en-US" sz="1400" b="0" baseline="0" dirty="0" err="1"/>
                        <a:t>sacrotuberous</a:t>
                      </a:r>
                      <a:r>
                        <a:rPr lang="en-US" sz="1400" b="0" baseline="0" dirty="0"/>
                        <a:t> ligament </a:t>
                      </a:r>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9FF">
                        <a:alpha val="36078"/>
                      </a:srgbClr>
                    </a:solidFill>
                  </a:tcPr>
                </a:tc>
                <a:extLst>
                  <a:ext uri="{0D108BD9-81ED-4DB2-BD59-A6C34878D82A}">
                    <a16:rowId xmlns:a16="http://schemas.microsoft.com/office/drawing/2014/main" xmlns="" val="10006"/>
                  </a:ext>
                </a:extLst>
              </a:tr>
            </a:tbl>
          </a:graphicData>
        </a:graphic>
      </p:graphicFrame>
      <p:sp>
        <p:nvSpPr>
          <p:cNvPr id="13" name="TextBox 12"/>
          <p:cNvSpPr txBox="1"/>
          <p:nvPr/>
        </p:nvSpPr>
        <p:spPr>
          <a:xfrm>
            <a:off x="5021869" y="341545"/>
            <a:ext cx="2148262" cy="584775"/>
          </a:xfrm>
          <a:prstGeom prst="rect">
            <a:avLst/>
          </a:prstGeom>
          <a:noFill/>
        </p:spPr>
        <p:txBody>
          <a:bodyPr wrap="square" rtlCol="0">
            <a:spAutoFit/>
          </a:bodyPr>
          <a:lstStyle/>
          <a:p>
            <a:r>
              <a:rPr lang="en-US" sz="3200" b="1" dirty="0">
                <a:latin typeface="+mj-lt"/>
              </a:rPr>
              <a:t>SUMMARY</a:t>
            </a:r>
          </a:p>
        </p:txBody>
      </p:sp>
      <p:graphicFrame>
        <p:nvGraphicFramePr>
          <p:cNvPr id="8" name="Table 7">
            <a:extLst>
              <a:ext uri="{FF2B5EF4-FFF2-40B4-BE49-F238E27FC236}">
                <a16:creationId xmlns:a16="http://schemas.microsoft.com/office/drawing/2014/main" xmlns="" id="{9AAC70FD-7F5B-407D-B05D-EE50BA595276}"/>
              </a:ext>
            </a:extLst>
          </p:cNvPr>
          <p:cNvGraphicFramePr>
            <a:graphicFrameLocks noGrp="1"/>
          </p:cNvGraphicFramePr>
          <p:nvPr>
            <p:extLst>
              <p:ext uri="{D42A27DB-BD31-4B8C-83A1-F6EECF244321}">
                <p14:modId xmlns:p14="http://schemas.microsoft.com/office/powerpoint/2010/main" val="3311566855"/>
              </p:ext>
            </p:extLst>
          </p:nvPr>
        </p:nvGraphicFramePr>
        <p:xfrm>
          <a:off x="7750169" y="1330777"/>
          <a:ext cx="4237309" cy="5057023"/>
        </p:xfrm>
        <a:graphic>
          <a:graphicData uri="http://schemas.openxmlformats.org/drawingml/2006/table">
            <a:tbl>
              <a:tblPr firstRow="1" bandRow="1">
                <a:tableStyleId>{5C22544A-7EE6-4342-B048-85BDC9FD1C3A}</a:tableStyleId>
              </a:tblPr>
              <a:tblGrid>
                <a:gridCol w="1387940">
                  <a:extLst>
                    <a:ext uri="{9D8B030D-6E8A-4147-A177-3AD203B41FA5}">
                      <a16:colId xmlns:a16="http://schemas.microsoft.com/office/drawing/2014/main" xmlns="" val="20000"/>
                    </a:ext>
                  </a:extLst>
                </a:gridCol>
                <a:gridCol w="385702">
                  <a:extLst>
                    <a:ext uri="{9D8B030D-6E8A-4147-A177-3AD203B41FA5}">
                      <a16:colId xmlns:a16="http://schemas.microsoft.com/office/drawing/2014/main" xmlns="" val="20001"/>
                    </a:ext>
                  </a:extLst>
                </a:gridCol>
                <a:gridCol w="552231">
                  <a:extLst>
                    <a:ext uri="{9D8B030D-6E8A-4147-A177-3AD203B41FA5}">
                      <a16:colId xmlns:a16="http://schemas.microsoft.com/office/drawing/2014/main" xmlns="" val="20002"/>
                    </a:ext>
                  </a:extLst>
                </a:gridCol>
                <a:gridCol w="729107">
                  <a:extLst>
                    <a:ext uri="{9D8B030D-6E8A-4147-A177-3AD203B41FA5}">
                      <a16:colId xmlns:a16="http://schemas.microsoft.com/office/drawing/2014/main" xmlns="" val="20003"/>
                    </a:ext>
                  </a:extLst>
                </a:gridCol>
                <a:gridCol w="1182329">
                  <a:extLst>
                    <a:ext uri="{9D8B030D-6E8A-4147-A177-3AD203B41FA5}">
                      <a16:colId xmlns:a16="http://schemas.microsoft.com/office/drawing/2014/main" xmlns="" val="20004"/>
                    </a:ext>
                  </a:extLst>
                </a:gridCol>
              </a:tblGrid>
              <a:tr h="1430605">
                <a:tc>
                  <a:txBody>
                    <a:bodyPr/>
                    <a:lstStyle/>
                    <a:p>
                      <a:r>
                        <a:rPr lang="en-US" sz="1800" b="1" dirty="0">
                          <a:solidFill>
                            <a:schemeClr val="tx1"/>
                          </a:solidFill>
                        </a:rPr>
                        <a:t>Arterial supply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20000"/>
                      </a:srgbClr>
                    </a:solidFill>
                  </a:tcPr>
                </a:tc>
                <a:tc gridSpan="4">
                  <a:txBody>
                    <a:bodyPr/>
                    <a:lstStyle/>
                    <a:p>
                      <a:r>
                        <a:rPr lang="en-US" sz="1600" b="1" dirty="0">
                          <a:solidFill>
                            <a:schemeClr val="tx1"/>
                          </a:solidFill>
                        </a:rPr>
                        <a:t>internal iliac artery divides to:</a:t>
                      </a:r>
                    </a:p>
                    <a:p>
                      <a:pPr marL="342900" indent="-342900">
                        <a:buFont typeface="+mj-lt"/>
                        <a:buAutoNum type="arabicPeriod"/>
                      </a:pPr>
                      <a:r>
                        <a:rPr lang="en-US" sz="1600" b="0" dirty="0">
                          <a:solidFill>
                            <a:schemeClr val="tx1"/>
                          </a:solidFill>
                        </a:rPr>
                        <a:t>anterior ( gives parietal &amp; visceral branches)</a:t>
                      </a:r>
                    </a:p>
                    <a:p>
                      <a:pPr marL="342900" indent="-342900">
                        <a:buFont typeface="+mj-lt"/>
                        <a:buAutoNum type="arabicPeriod"/>
                      </a:pPr>
                      <a:r>
                        <a:rPr lang="en-US" sz="1600" b="0" dirty="0">
                          <a:solidFill>
                            <a:schemeClr val="tx1"/>
                          </a:solidFill>
                        </a:rPr>
                        <a:t>Posterior ( gives parietal branches)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20000"/>
                      </a:srgb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98668">
                <a:tc>
                  <a:txBody>
                    <a:bodyPr/>
                    <a:lstStyle/>
                    <a:p>
                      <a:r>
                        <a:rPr lang="en-US" sz="1800" b="1" dirty="0"/>
                        <a:t>Venous drainage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internal iliac vein &amp; ovarian vein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698668">
                <a:tc>
                  <a:txBody>
                    <a:bodyPr/>
                    <a:lstStyle/>
                    <a:p>
                      <a:r>
                        <a:rPr lang="en-US" sz="1800" b="1" dirty="0"/>
                        <a:t>Lymphatic drainage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external, internal and common iliac node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2229082">
                <a:tc>
                  <a:txBody>
                    <a:bodyPr/>
                    <a:lstStyle/>
                    <a:p>
                      <a:r>
                        <a:rPr lang="en-US" sz="1800" b="1" dirty="0"/>
                        <a:t>Nerve supply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C5"/>
                    </a:solidFill>
                  </a:tcPr>
                </a:tc>
                <a:tc gridSpan="4">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t>somatic : </a:t>
                      </a:r>
                      <a:r>
                        <a:rPr lang="en-US" sz="1600" b="0" dirty="0"/>
                        <a:t>sacral plexus </a:t>
                      </a:r>
                    </a:p>
                    <a:p>
                      <a:pPr marL="285750" indent="-285750">
                        <a:buFont typeface="Arial" panose="020B0604020202020204" pitchFamily="34" charset="0"/>
                        <a:buChar char="•"/>
                      </a:pPr>
                      <a:r>
                        <a:rPr lang="en-US" sz="1600" b="1" dirty="0"/>
                        <a:t>Autonomic :</a:t>
                      </a:r>
                    </a:p>
                    <a:p>
                      <a:r>
                        <a:rPr lang="en-US" sz="1600" b="0" dirty="0"/>
                        <a:t>     1. sympathetic( pelvic part of sympathetic trunk ,</a:t>
                      </a:r>
                    </a:p>
                    <a:p>
                      <a:r>
                        <a:rPr lang="en-US" sz="1600" b="0" dirty="0"/>
                        <a:t>             Superior and inferior hypogastric plexus)</a:t>
                      </a:r>
                    </a:p>
                    <a:p>
                      <a:r>
                        <a:rPr lang="en-US" sz="1600" b="0" dirty="0"/>
                        <a:t>     2.Parasympthatic : pelvic splanchnic nerve (S2,3&amp;4)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C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183630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half" idx="1"/>
          </p:nvPr>
        </p:nvSpPr>
        <p:spPr>
          <a:xfrm>
            <a:off x="3744686" y="611846"/>
            <a:ext cx="3969657" cy="1660708"/>
          </a:xfrm>
        </p:spPr>
        <p:txBody>
          <a:bodyPr>
            <a:normAutofit/>
          </a:bodyPr>
          <a:lstStyle/>
          <a:p>
            <a:pPr marL="177800" indent="0">
              <a:buNone/>
            </a:pPr>
            <a:r>
              <a:rPr lang="en-US" sz="2600" i="1" dirty="0">
                <a:solidFill>
                  <a:schemeClr val="tx1"/>
                </a:solidFill>
                <a:latin typeface="Calibri" panose="020F0502020204030204" pitchFamily="34" charset="0"/>
              </a:rPr>
              <a:t>Leaders:</a:t>
            </a:r>
            <a:endParaRPr lang="en-GB" sz="2600" i="1" dirty="0">
              <a:solidFill>
                <a:schemeClr val="tx1"/>
              </a:solidFill>
              <a:latin typeface="Calibri" panose="020F0502020204030204" pitchFamily="34" charset="0"/>
            </a:endParaRPr>
          </a:p>
          <a:p>
            <a:pPr marL="177800" indent="0">
              <a:buNone/>
            </a:pPr>
            <a:r>
              <a:rPr lang="en-GB" sz="2600" dirty="0" err="1">
                <a:solidFill>
                  <a:schemeClr val="tx1"/>
                </a:solidFill>
                <a:latin typeface="Calibri" panose="020F0502020204030204" pitchFamily="34" charset="0"/>
              </a:rPr>
              <a:t>Nawaf</a:t>
            </a:r>
            <a:r>
              <a:rPr lang="en-GB" sz="2600" dirty="0">
                <a:solidFill>
                  <a:schemeClr val="tx1"/>
                </a:solidFill>
                <a:latin typeface="Calibri" panose="020F0502020204030204" pitchFamily="34" charset="0"/>
              </a:rPr>
              <a:t> </a:t>
            </a:r>
            <a:r>
              <a:rPr lang="en-GB" sz="2600" dirty="0" err="1">
                <a:solidFill>
                  <a:schemeClr val="tx1"/>
                </a:solidFill>
                <a:latin typeface="Calibri" panose="020F0502020204030204" pitchFamily="34" charset="0"/>
              </a:rPr>
              <a:t>AlKhudairy</a:t>
            </a:r>
            <a:r>
              <a:rPr lang="en-GB" sz="2600" dirty="0">
                <a:solidFill>
                  <a:schemeClr val="tx1"/>
                </a:solidFill>
                <a:latin typeface="Calibri" panose="020F0502020204030204" pitchFamily="34" charset="0"/>
              </a:rPr>
              <a:t> </a:t>
            </a:r>
          </a:p>
          <a:p>
            <a:pPr marL="177800" indent="0">
              <a:buNone/>
            </a:pPr>
            <a:r>
              <a:rPr lang="en-GB" sz="2600" dirty="0">
                <a:solidFill>
                  <a:schemeClr val="tx1"/>
                </a:solidFill>
                <a:latin typeface="Calibri" panose="020F0502020204030204" pitchFamily="34" charset="0"/>
              </a:rPr>
              <a:t>Jawaher Abanumy</a:t>
            </a:r>
          </a:p>
        </p:txBody>
      </p:sp>
      <p:pic>
        <p:nvPicPr>
          <p:cNvPr id="10" name="Content Placeholder 9"/>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56317"/>
          <a:stretch/>
        </p:blipFill>
        <p:spPr>
          <a:xfrm>
            <a:off x="0" y="0"/>
            <a:ext cx="3744686" cy="6858000"/>
          </a:xfrm>
        </p:spPr>
      </p:pic>
      <p:sp>
        <p:nvSpPr>
          <p:cNvPr id="21" name="Text Placeholder 4"/>
          <p:cNvSpPr txBox="1">
            <a:spLocks/>
          </p:cNvSpPr>
          <p:nvPr/>
        </p:nvSpPr>
        <p:spPr>
          <a:xfrm>
            <a:off x="7988670" y="5301508"/>
            <a:ext cx="3969657" cy="1338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spcBef>
                <a:spcPts val="600"/>
              </a:spcBef>
              <a:buFont typeface="Arial" panose="020B0604020202020204" pitchFamily="34" charset="0"/>
              <a:buNone/>
            </a:pPr>
            <a:r>
              <a:rPr lang="en-US" sz="1800" i="1" dirty="0">
                <a:latin typeface="Calibri" panose="020F0502020204030204" pitchFamily="34" charset="0"/>
              </a:rPr>
              <a:t>References:</a:t>
            </a:r>
            <a:endParaRPr lang="en-GB" sz="1800" i="1" dirty="0">
              <a:latin typeface="Calibri" panose="020F0502020204030204" pitchFamily="34" charset="0"/>
            </a:endParaRPr>
          </a:p>
          <a:p>
            <a:pPr marL="177800" indent="0">
              <a:spcBef>
                <a:spcPts val="600"/>
              </a:spcBef>
              <a:buFont typeface="Arial" panose="020B0604020202020204" pitchFamily="34" charset="0"/>
              <a:buNone/>
            </a:pPr>
            <a:r>
              <a:rPr lang="en-GB" sz="1800" dirty="0">
                <a:latin typeface="Calibri" panose="020F0502020204030204" pitchFamily="34" charset="0"/>
              </a:rPr>
              <a:t>1- Girls’ &amp; Boys’ Slides</a:t>
            </a:r>
          </a:p>
          <a:p>
            <a:pPr marL="177800" indent="0">
              <a:spcBef>
                <a:spcPts val="600"/>
              </a:spcBef>
              <a:buFont typeface="Arial" panose="020B0604020202020204" pitchFamily="34" charset="0"/>
              <a:buNone/>
            </a:pPr>
            <a:r>
              <a:rPr lang="en-US" sz="1800" dirty="0">
                <a:latin typeface="Calibri" panose="020F0502020204030204" pitchFamily="34" charset="0"/>
              </a:rPr>
              <a:t>2- Greys Anatomy for Students </a:t>
            </a:r>
          </a:p>
          <a:p>
            <a:pPr marL="177800" indent="0">
              <a:spcBef>
                <a:spcPts val="600"/>
              </a:spcBef>
              <a:buFont typeface="Arial" panose="020B0604020202020204" pitchFamily="34" charset="0"/>
              <a:buNone/>
            </a:pPr>
            <a:r>
              <a:rPr lang="en-US" sz="1800" dirty="0">
                <a:latin typeface="Calibri" panose="020F0502020204030204" pitchFamily="34" charset="0"/>
              </a:rPr>
              <a:t>3- TeachMeAnatomy.com</a:t>
            </a:r>
            <a:endParaRPr lang="en-GB" sz="1800" dirty="0">
              <a:latin typeface="Calibri" panose="020F0502020204030204" pitchFamily="34" charset="0"/>
            </a:endParaRPr>
          </a:p>
        </p:txBody>
      </p:sp>
      <p:grpSp>
        <p:nvGrpSpPr>
          <p:cNvPr id="22" name="Group 21"/>
          <p:cNvGrpSpPr/>
          <p:nvPr/>
        </p:nvGrpSpPr>
        <p:grpSpPr>
          <a:xfrm>
            <a:off x="3960824" y="5052922"/>
            <a:ext cx="3926752" cy="1538019"/>
            <a:chOff x="3960824" y="4605659"/>
            <a:chExt cx="3926752" cy="1538019"/>
          </a:xfrm>
        </p:grpSpPr>
        <p:grpSp>
          <p:nvGrpSpPr>
            <p:cNvPr id="25" name="Group 24"/>
            <p:cNvGrpSpPr/>
            <p:nvPr/>
          </p:nvGrpSpPr>
          <p:grpSpPr>
            <a:xfrm>
              <a:off x="4003978" y="4770823"/>
              <a:ext cx="3883598" cy="1372855"/>
              <a:chOff x="2927787" y="3661466"/>
              <a:chExt cx="3883598" cy="1372855"/>
            </a:xfrm>
          </p:grpSpPr>
          <p:sp>
            <p:nvSpPr>
              <p:cNvPr id="28" name="TextBox 27"/>
              <p:cNvSpPr txBox="1"/>
              <p:nvPr/>
            </p:nvSpPr>
            <p:spPr>
              <a:xfrm>
                <a:off x="3446711" y="4153307"/>
                <a:ext cx="3364674" cy="384721"/>
              </a:xfrm>
              <a:prstGeom prst="rect">
                <a:avLst/>
              </a:prstGeom>
              <a:noFill/>
              <a:ln>
                <a:noFill/>
              </a:ln>
            </p:spPr>
            <p:txBody>
              <a:bodyPr wrap="square" rtlCol="0">
                <a:spAutoFit/>
              </a:bodyPr>
              <a:lstStyle/>
              <a:p>
                <a:r>
                  <a:rPr lang="en-US" sz="1900" i="1" dirty="0">
                    <a:solidFill>
                      <a:srgbClr val="7BBF26"/>
                    </a:solidFill>
                    <a:latin typeface="+mn-lt"/>
                  </a:rPr>
                  <a:t>anatomyteam436@gmail.com</a:t>
                </a:r>
                <a:endParaRPr lang="en-GB" sz="1900" i="1" dirty="0">
                  <a:solidFill>
                    <a:srgbClr val="7BBF26"/>
                  </a:solidFill>
                  <a:latin typeface="+mn-lt"/>
                </a:endParaRPr>
              </a:p>
            </p:txBody>
          </p:sp>
          <p:pic>
            <p:nvPicPr>
              <p:cNvPr id="29" name="Picture 2" descr="https://d30y9cdsu7xlg0.cloudfront.net/png/12462-200.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7787" y="4113946"/>
                <a:ext cx="448054" cy="4480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Image result for twitter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501" y="4623295"/>
                <a:ext cx="393116" cy="39311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446711" y="4649600"/>
                <a:ext cx="3364674" cy="384721"/>
              </a:xfrm>
              <a:prstGeom prst="rect">
                <a:avLst/>
              </a:prstGeom>
              <a:noFill/>
              <a:ln>
                <a:noFill/>
              </a:ln>
            </p:spPr>
            <p:txBody>
              <a:bodyPr wrap="square" rtlCol="0">
                <a:spAutoFit/>
              </a:bodyPr>
              <a:lstStyle/>
              <a:p>
                <a:r>
                  <a:rPr lang="en-US" sz="1900" i="1" dirty="0">
                    <a:solidFill>
                      <a:srgbClr val="55ACEE"/>
                    </a:solidFill>
                    <a:latin typeface="+mn-lt"/>
                  </a:rPr>
                  <a:t>@anatomy436</a:t>
                </a:r>
                <a:endParaRPr lang="en-GB" sz="1900" i="1" dirty="0">
                  <a:solidFill>
                    <a:srgbClr val="55ACEE"/>
                  </a:solidFill>
                  <a:latin typeface="+mn-lt"/>
                </a:endParaRPr>
              </a:p>
            </p:txBody>
          </p:sp>
          <p:sp>
            <p:nvSpPr>
              <p:cNvPr id="32" name="TextBox 31">
                <a:hlinkClick r:id="rId5"/>
              </p:cNvPr>
              <p:cNvSpPr txBox="1"/>
              <p:nvPr/>
            </p:nvSpPr>
            <p:spPr>
              <a:xfrm>
                <a:off x="3446711" y="3661466"/>
                <a:ext cx="3364674" cy="384721"/>
              </a:xfrm>
              <a:prstGeom prst="rect">
                <a:avLst/>
              </a:prstGeom>
              <a:noFill/>
              <a:ln>
                <a:noFill/>
              </a:ln>
            </p:spPr>
            <p:txBody>
              <a:bodyPr wrap="square" rtlCol="0">
                <a:spAutoFit/>
              </a:bodyPr>
              <a:lstStyle/>
              <a:p>
                <a:r>
                  <a:rPr lang="en-US" sz="1900" i="1" dirty="0">
                    <a:solidFill>
                      <a:srgbClr val="4D0082"/>
                    </a:solidFill>
                    <a:latin typeface="+mn-lt"/>
                  </a:rPr>
                  <a:t>Feedback</a:t>
                </a:r>
                <a:endParaRPr lang="en-GB" sz="1900" i="1" dirty="0">
                  <a:solidFill>
                    <a:srgbClr val="4D0082"/>
                  </a:solidFill>
                  <a:latin typeface="+mn-lt"/>
                </a:endParaRPr>
              </a:p>
            </p:txBody>
          </p:sp>
        </p:grpSp>
        <p:pic>
          <p:nvPicPr>
            <p:cNvPr id="24" name="Picture 2" descr="Image result for google form ic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0824" y="4605659"/>
              <a:ext cx="559076" cy="56185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Placeholder 4">
            <a:extLst>
              <a:ext uri="{FF2B5EF4-FFF2-40B4-BE49-F238E27FC236}">
                <a16:creationId xmlns:a16="http://schemas.microsoft.com/office/drawing/2014/main" xmlns="" id="{5E120D2E-51EA-4614-873C-F63DCCA1942F}"/>
              </a:ext>
            </a:extLst>
          </p:cNvPr>
          <p:cNvSpPr txBox="1">
            <a:spLocks/>
          </p:cNvSpPr>
          <p:nvPr/>
        </p:nvSpPr>
        <p:spPr>
          <a:xfrm>
            <a:off x="7714343" y="248476"/>
            <a:ext cx="4477657" cy="49631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i="1" dirty="0"/>
              <a:t>Members:</a:t>
            </a:r>
          </a:p>
          <a:p>
            <a:pPr marL="0" indent="0">
              <a:buNone/>
            </a:pPr>
            <a:r>
              <a:rPr lang="en-GB" sz="2600" dirty="0" err="1"/>
              <a:t>Ashwaq</a:t>
            </a:r>
            <a:r>
              <a:rPr lang="en-GB" sz="2600" dirty="0"/>
              <a:t> </a:t>
            </a:r>
            <a:r>
              <a:rPr lang="en-GB" sz="2600" dirty="0" err="1"/>
              <a:t>Almajed</a:t>
            </a:r>
            <a:endParaRPr lang="en-GB" sz="2600" dirty="0"/>
          </a:p>
          <a:p>
            <a:pPr marL="0" indent="0">
              <a:buNone/>
            </a:pPr>
            <a:r>
              <a:rPr lang="en-GB" sz="2600" dirty="0" err="1"/>
              <a:t>Ameera</a:t>
            </a:r>
            <a:r>
              <a:rPr lang="en-GB" sz="2600" dirty="0"/>
              <a:t> </a:t>
            </a:r>
            <a:r>
              <a:rPr lang="en-GB" sz="2600" dirty="0" err="1"/>
              <a:t>Niazi</a:t>
            </a:r>
            <a:endParaRPr lang="en-GB" sz="2600" dirty="0"/>
          </a:p>
          <a:p>
            <a:pPr marL="0" indent="0" fontAlgn="b">
              <a:spcBef>
                <a:spcPts val="600"/>
              </a:spcBef>
              <a:buNone/>
            </a:pPr>
            <a:r>
              <a:rPr lang="en-GB" sz="2600" dirty="0"/>
              <a:t>Dania </a:t>
            </a:r>
            <a:r>
              <a:rPr lang="en-GB" sz="2600" dirty="0" err="1"/>
              <a:t>Alkelabi</a:t>
            </a:r>
            <a:endParaRPr lang="en-GB" sz="2600" dirty="0"/>
          </a:p>
          <a:p>
            <a:pPr marL="0" indent="0" fontAlgn="b">
              <a:spcBef>
                <a:spcPts val="600"/>
              </a:spcBef>
              <a:buNone/>
            </a:pPr>
            <a:r>
              <a:rPr lang="en-GB" sz="2600" dirty="0" err="1"/>
              <a:t>Do'aa</a:t>
            </a:r>
            <a:r>
              <a:rPr lang="en-GB" sz="2600" dirty="0"/>
              <a:t> </a:t>
            </a:r>
            <a:r>
              <a:rPr lang="en-GB" sz="2600" dirty="0" err="1"/>
              <a:t>abdulfattah</a:t>
            </a:r>
            <a:r>
              <a:rPr lang="en-GB" sz="2600" dirty="0"/>
              <a:t> </a:t>
            </a:r>
          </a:p>
          <a:p>
            <a:pPr marL="0" indent="0">
              <a:buNone/>
            </a:pPr>
            <a:r>
              <a:rPr lang="en-GB" sz="2600" dirty="0" err="1"/>
              <a:t>Muneerah</a:t>
            </a:r>
            <a:r>
              <a:rPr lang="en-GB" sz="2600" dirty="0"/>
              <a:t> </a:t>
            </a:r>
            <a:r>
              <a:rPr lang="en-GB" sz="2600" dirty="0" err="1"/>
              <a:t>Alzayed</a:t>
            </a:r>
            <a:endParaRPr lang="en-GB" sz="2600" dirty="0"/>
          </a:p>
          <a:p>
            <a:pPr marL="0" indent="0">
              <a:buNone/>
            </a:pPr>
            <a:r>
              <a:rPr lang="en-GB" sz="2600" dirty="0" err="1"/>
              <a:t>Nourah</a:t>
            </a:r>
            <a:r>
              <a:rPr lang="en-GB" sz="2600" dirty="0"/>
              <a:t> Al </a:t>
            </a:r>
            <a:r>
              <a:rPr lang="en-GB" sz="2600" dirty="0" err="1"/>
              <a:t>Hogail</a:t>
            </a:r>
            <a:endParaRPr lang="en-GB" sz="2600" dirty="0"/>
          </a:p>
          <a:p>
            <a:pPr marL="0" indent="0">
              <a:buNone/>
            </a:pPr>
            <a:r>
              <a:rPr lang="en-GB" sz="2600" dirty="0" err="1"/>
              <a:t>Nouf</a:t>
            </a:r>
            <a:r>
              <a:rPr lang="en-GB" sz="2600" dirty="0"/>
              <a:t> </a:t>
            </a:r>
            <a:r>
              <a:rPr lang="en-GB" sz="2600" dirty="0" err="1"/>
              <a:t>Aloqaili</a:t>
            </a:r>
            <a:r>
              <a:rPr lang="en-US" sz="2600" i="1" dirty="0"/>
              <a:t>  </a:t>
            </a:r>
          </a:p>
          <a:p>
            <a:pPr marL="0" indent="0">
              <a:buNone/>
            </a:pPr>
            <a:r>
              <a:rPr lang="en-GB" sz="2600" dirty="0"/>
              <a:t>Sarah </a:t>
            </a:r>
            <a:r>
              <a:rPr lang="en-GB" sz="2600" dirty="0" err="1"/>
              <a:t>Alshamrani</a:t>
            </a:r>
            <a:r>
              <a:rPr lang="en-GB" sz="2600" dirty="0"/>
              <a:t> </a:t>
            </a:r>
            <a:r>
              <a:rPr lang="en-US" sz="2600" i="1" dirty="0"/>
              <a:t> </a:t>
            </a:r>
          </a:p>
        </p:txBody>
      </p:sp>
    </p:spTree>
    <p:extLst>
      <p:ext uri="{BB962C8B-B14F-4D97-AF65-F5344CB8AC3E}">
        <p14:creationId xmlns:p14="http://schemas.microsoft.com/office/powerpoint/2010/main" val="46988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40C02B7-EB13-446E-B25E-EECE05F549F3}"/>
              </a:ext>
            </a:extLst>
          </p:cNvPr>
          <p:cNvGrpSpPr/>
          <p:nvPr/>
        </p:nvGrpSpPr>
        <p:grpSpPr>
          <a:xfrm>
            <a:off x="6631021" y="578176"/>
            <a:ext cx="5166073" cy="2157320"/>
            <a:chOff x="2351089" y="220663"/>
            <a:chExt cx="7488237" cy="3910012"/>
          </a:xfrm>
        </p:grpSpPr>
        <p:pic>
          <p:nvPicPr>
            <p:cNvPr id="10" name="Picture 4" descr="F71683-111-f014a">
              <a:extLst>
                <a:ext uri="{FF2B5EF4-FFF2-40B4-BE49-F238E27FC236}">
                  <a16:creationId xmlns:a16="http://schemas.microsoft.com/office/drawing/2014/main" xmlns="" id="{8875AEAD-DE58-4D1E-B1C0-C51F327B0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351089" y="220663"/>
              <a:ext cx="7488237" cy="3910012"/>
            </a:xfrm>
            <a:prstGeom prst="rect">
              <a:avLst/>
            </a:prstGeom>
            <a:noFill/>
            <a:ln>
              <a:noFill/>
              <a:miter lim="800000"/>
              <a:headEnd/>
              <a:tailEnd/>
            </a:ln>
          </p:spPr>
        </p:pic>
        <p:sp>
          <p:nvSpPr>
            <p:cNvPr id="11" name="Line 5">
              <a:extLst>
                <a:ext uri="{FF2B5EF4-FFF2-40B4-BE49-F238E27FC236}">
                  <a16:creationId xmlns:a16="http://schemas.microsoft.com/office/drawing/2014/main" xmlns="" id="{CAFBDE9F-56C8-4C4B-A796-3B213518519F}"/>
                </a:ext>
              </a:extLst>
            </p:cNvPr>
            <p:cNvSpPr>
              <a:spLocks noChangeShapeType="1"/>
            </p:cNvSpPr>
            <p:nvPr/>
          </p:nvSpPr>
          <p:spPr bwMode="auto">
            <a:xfrm flipV="1">
              <a:off x="3143251" y="2060576"/>
              <a:ext cx="288925" cy="360363"/>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2" name="Line 6">
              <a:extLst>
                <a:ext uri="{FF2B5EF4-FFF2-40B4-BE49-F238E27FC236}">
                  <a16:creationId xmlns:a16="http://schemas.microsoft.com/office/drawing/2014/main" xmlns="" id="{3BF803E0-5A02-432A-BA18-5AB4863DB236}"/>
                </a:ext>
              </a:extLst>
            </p:cNvPr>
            <p:cNvSpPr>
              <a:spLocks noChangeShapeType="1"/>
            </p:cNvSpPr>
            <p:nvPr/>
          </p:nvSpPr>
          <p:spPr bwMode="auto">
            <a:xfrm flipH="1" flipV="1">
              <a:off x="8759826" y="2060576"/>
              <a:ext cx="358775" cy="360363"/>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3" name="Line 9">
              <a:extLst>
                <a:ext uri="{FF2B5EF4-FFF2-40B4-BE49-F238E27FC236}">
                  <a16:creationId xmlns:a16="http://schemas.microsoft.com/office/drawing/2014/main" xmlns="" id="{E6B71773-1B6A-4056-9351-2452B3918B3F}"/>
                </a:ext>
              </a:extLst>
            </p:cNvPr>
            <p:cNvSpPr>
              <a:spLocks noChangeShapeType="1"/>
            </p:cNvSpPr>
            <p:nvPr/>
          </p:nvSpPr>
          <p:spPr bwMode="auto">
            <a:xfrm flipV="1">
              <a:off x="4929189" y="2081213"/>
              <a:ext cx="409575" cy="284162"/>
            </a:xfrm>
            <a:prstGeom prst="line">
              <a:avLst/>
            </a:prstGeom>
            <a:noFill/>
            <a:ln w="76200">
              <a:solidFill>
                <a:srgbClr val="FED163"/>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4" name="Line 10">
              <a:extLst>
                <a:ext uri="{FF2B5EF4-FFF2-40B4-BE49-F238E27FC236}">
                  <a16:creationId xmlns:a16="http://schemas.microsoft.com/office/drawing/2014/main" xmlns="" id="{AD4E5741-A23D-4E0E-BD04-B962CD20E4CE}"/>
                </a:ext>
              </a:extLst>
            </p:cNvPr>
            <p:cNvSpPr>
              <a:spLocks noChangeShapeType="1"/>
            </p:cNvSpPr>
            <p:nvPr/>
          </p:nvSpPr>
          <p:spPr bwMode="auto">
            <a:xfrm flipV="1">
              <a:off x="5418139" y="2790825"/>
              <a:ext cx="377825" cy="173038"/>
            </a:xfrm>
            <a:prstGeom prst="line">
              <a:avLst/>
            </a:prstGeom>
            <a:noFill/>
            <a:ln w="76200">
              <a:solidFill>
                <a:srgbClr val="FF66CC"/>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4" name="Rectangle 3">
            <a:extLst>
              <a:ext uri="{FF2B5EF4-FFF2-40B4-BE49-F238E27FC236}">
                <a16:creationId xmlns:a16="http://schemas.microsoft.com/office/drawing/2014/main" xmlns="" id="{AC6317F4-A947-4C35-8C25-0DB02A838158}"/>
              </a:ext>
            </a:extLst>
          </p:cNvPr>
          <p:cNvSpPr/>
          <p:nvPr/>
        </p:nvSpPr>
        <p:spPr>
          <a:xfrm>
            <a:off x="910805" y="1386373"/>
            <a:ext cx="5438624" cy="5016758"/>
          </a:xfrm>
          <a:prstGeom prst="rect">
            <a:avLst/>
          </a:prstGeom>
        </p:spPr>
        <p:txBody>
          <a:bodyPr wrap="square">
            <a:spAutoFit/>
          </a:bodyPr>
          <a:lstStyle/>
          <a:p>
            <a:pPr marL="342900" indent="-342900">
              <a:spcBef>
                <a:spcPts val="600"/>
              </a:spcBef>
              <a:buFont typeface="Courier New" panose="02070309020205020404" pitchFamily="49" charset="0"/>
              <a:buChar char="o"/>
              <a:defRPr/>
            </a:pPr>
            <a:r>
              <a:rPr lang="en-US" sz="2000" dirty="0">
                <a:solidFill>
                  <a:schemeClr val="tx1"/>
                </a:solidFill>
                <a:latin typeface="+mn-lt"/>
              </a:rPr>
              <a:t>The </a:t>
            </a:r>
            <a:r>
              <a:rPr lang="en-US" sz="2000" b="1" dirty="0">
                <a:solidFill>
                  <a:schemeClr val="tx1"/>
                </a:solidFill>
                <a:latin typeface="+mn-lt"/>
              </a:rPr>
              <a:t>bony pelvis </a:t>
            </a:r>
            <a:r>
              <a:rPr lang="en-US" sz="2000" dirty="0">
                <a:solidFill>
                  <a:schemeClr val="tx1"/>
                </a:solidFill>
                <a:latin typeface="+mn-lt"/>
              </a:rPr>
              <a:t>is composed of </a:t>
            </a:r>
            <a:r>
              <a:rPr lang="en-US" sz="2000" u="sng" dirty="0">
                <a:solidFill>
                  <a:schemeClr val="tx1"/>
                </a:solidFill>
                <a:latin typeface="+mn-lt"/>
              </a:rPr>
              <a:t>four</a:t>
            </a:r>
            <a:r>
              <a:rPr lang="en-US" sz="2000" dirty="0">
                <a:solidFill>
                  <a:schemeClr val="tx1"/>
                </a:solidFill>
                <a:latin typeface="+mn-lt"/>
              </a:rPr>
              <a:t> bones:</a:t>
            </a:r>
          </a:p>
          <a:p>
            <a:pPr marL="719138" indent="-342900" eaLnBrk="1" hangingPunct="1">
              <a:spcBef>
                <a:spcPts val="600"/>
              </a:spcBef>
              <a:buFont typeface="Arial" panose="020B0604020202020204" pitchFamily="34" charset="0"/>
              <a:buChar char="•"/>
              <a:defRPr/>
            </a:pPr>
            <a:r>
              <a:rPr lang="en-US" sz="2000" dirty="0">
                <a:solidFill>
                  <a:schemeClr val="tx1"/>
                </a:solidFill>
                <a:latin typeface="+mn-lt"/>
              </a:rPr>
              <a:t>Two hip bones, which form the </a:t>
            </a:r>
            <a:r>
              <a:rPr lang="en-US" sz="2000" b="1" dirty="0">
                <a:solidFill>
                  <a:schemeClr val="tx1"/>
                </a:solidFill>
                <a:latin typeface="+mn-lt"/>
              </a:rPr>
              <a:t>anterior</a:t>
            </a:r>
            <a:r>
              <a:rPr lang="en-US" sz="2000" dirty="0">
                <a:solidFill>
                  <a:schemeClr val="tx1"/>
                </a:solidFill>
                <a:latin typeface="+mn-lt"/>
              </a:rPr>
              <a:t> and </a:t>
            </a:r>
            <a:r>
              <a:rPr lang="en-US" sz="2000" b="1" dirty="0">
                <a:solidFill>
                  <a:schemeClr val="tx1"/>
                </a:solidFill>
                <a:latin typeface="+mn-lt"/>
              </a:rPr>
              <a:t>lateral</a:t>
            </a:r>
            <a:r>
              <a:rPr lang="en-US" sz="2000" dirty="0">
                <a:solidFill>
                  <a:schemeClr val="tx1"/>
                </a:solidFill>
                <a:latin typeface="+mn-lt"/>
              </a:rPr>
              <a:t> walls. </a:t>
            </a:r>
          </a:p>
          <a:p>
            <a:pPr marL="719138" indent="-342900" eaLnBrk="1" hangingPunct="1">
              <a:spcBef>
                <a:spcPts val="600"/>
              </a:spcBef>
              <a:buFont typeface="Arial" panose="020B0604020202020204" pitchFamily="34" charset="0"/>
              <a:buChar char="•"/>
              <a:defRPr/>
            </a:pPr>
            <a:r>
              <a:rPr lang="en-US" sz="2000" dirty="0">
                <a:solidFill>
                  <a:schemeClr val="tx1"/>
                </a:solidFill>
                <a:latin typeface="+mn-lt"/>
              </a:rPr>
              <a:t>Sacrum and coccyx, which form the </a:t>
            </a:r>
            <a:r>
              <a:rPr lang="en-US" sz="2000" b="1" dirty="0">
                <a:solidFill>
                  <a:schemeClr val="tx1"/>
                </a:solidFill>
                <a:latin typeface="+mn-lt"/>
              </a:rPr>
              <a:t>posterior</a:t>
            </a:r>
            <a:r>
              <a:rPr lang="en-US" sz="2000" dirty="0">
                <a:solidFill>
                  <a:schemeClr val="tx1"/>
                </a:solidFill>
                <a:latin typeface="+mn-lt"/>
              </a:rPr>
              <a:t> wall.</a:t>
            </a:r>
          </a:p>
          <a:p>
            <a:pPr marL="342900" indent="-342900" eaLnBrk="1" hangingPunct="1">
              <a:spcBef>
                <a:spcPts val="600"/>
              </a:spcBef>
              <a:buFont typeface="Courier New" panose="02070309020205020404" pitchFamily="49" charset="0"/>
              <a:buChar char="o"/>
              <a:defRPr/>
            </a:pPr>
            <a:r>
              <a:rPr lang="en-US" sz="2000" dirty="0">
                <a:latin typeface="+mn-lt"/>
              </a:rPr>
              <a:t>These </a:t>
            </a:r>
            <a:r>
              <a:rPr lang="en-US" sz="2000" b="1" u="sng" dirty="0">
                <a:latin typeface="+mn-lt"/>
              </a:rPr>
              <a:t>4</a:t>
            </a:r>
            <a:r>
              <a:rPr lang="en-US" sz="2000" u="sng" dirty="0">
                <a:latin typeface="+mn-lt"/>
              </a:rPr>
              <a:t> bones</a:t>
            </a:r>
            <a:r>
              <a:rPr lang="en-US" sz="2000" dirty="0">
                <a:latin typeface="+mn-lt"/>
              </a:rPr>
              <a:t> are connected by </a:t>
            </a:r>
            <a:r>
              <a:rPr lang="en-US" sz="2000" b="1" u="sng" dirty="0">
                <a:latin typeface="+mn-lt"/>
              </a:rPr>
              <a:t>4</a:t>
            </a:r>
            <a:r>
              <a:rPr lang="en-US" sz="2000" u="sng" dirty="0">
                <a:latin typeface="+mn-lt"/>
              </a:rPr>
              <a:t> joints</a:t>
            </a:r>
            <a:r>
              <a:rPr lang="en-US" sz="2000" dirty="0">
                <a:latin typeface="+mn-lt"/>
              </a:rPr>
              <a:t> and lined by </a:t>
            </a:r>
            <a:r>
              <a:rPr lang="en-US" sz="2000" b="1" u="sng" dirty="0">
                <a:latin typeface="+mn-lt"/>
              </a:rPr>
              <a:t>4 </a:t>
            </a:r>
            <a:r>
              <a:rPr lang="en-US" sz="2000" u="sng" dirty="0">
                <a:latin typeface="+mn-lt"/>
              </a:rPr>
              <a:t>muscles</a:t>
            </a:r>
            <a:r>
              <a:rPr lang="en-US" sz="2000" dirty="0">
                <a:latin typeface="+mn-lt"/>
              </a:rPr>
              <a:t>.</a:t>
            </a:r>
          </a:p>
          <a:p>
            <a:pPr marL="342900" indent="-342900" eaLnBrk="1" hangingPunct="1">
              <a:spcBef>
                <a:spcPts val="600"/>
              </a:spcBef>
              <a:buFont typeface="Courier New" panose="02070309020205020404" pitchFamily="49" charset="0"/>
              <a:buChar char="o"/>
              <a:defRPr/>
            </a:pPr>
            <a:r>
              <a:rPr lang="en-US" sz="2000" dirty="0">
                <a:latin typeface="+mn-lt"/>
              </a:rPr>
              <a:t>The bony pelvis with its joints and muscles form a strong </a:t>
            </a:r>
            <a:r>
              <a:rPr lang="en-US" sz="2000" b="1" u="sng" dirty="0">
                <a:solidFill>
                  <a:schemeClr val="tx1"/>
                </a:solidFill>
                <a:latin typeface="+mn-lt"/>
              </a:rPr>
              <a:t>basin-shaped</a:t>
            </a:r>
            <a:r>
              <a:rPr lang="en-US" sz="2000" dirty="0">
                <a:solidFill>
                  <a:schemeClr val="tx1"/>
                </a:solidFill>
                <a:latin typeface="+mn-lt"/>
              </a:rPr>
              <a:t> </a:t>
            </a:r>
            <a:r>
              <a:rPr lang="en-US" sz="2000" dirty="0">
                <a:solidFill>
                  <a:srgbClr val="92D050"/>
                </a:solidFill>
                <a:latin typeface="+mn-lt"/>
              </a:rPr>
              <a:t>(</a:t>
            </a:r>
            <a:r>
              <a:rPr lang="en-GB" sz="2000" dirty="0" err="1">
                <a:solidFill>
                  <a:srgbClr val="92D050"/>
                </a:solidFill>
                <a:latin typeface="+mn-lt"/>
              </a:rPr>
              <a:t>حوض</a:t>
            </a:r>
            <a:r>
              <a:rPr lang="en-US" sz="2000" dirty="0">
                <a:solidFill>
                  <a:srgbClr val="92D050"/>
                </a:solidFill>
                <a:latin typeface="+mn-lt"/>
              </a:rPr>
              <a:t>) </a:t>
            </a:r>
            <a:r>
              <a:rPr lang="en-US" sz="2000" dirty="0">
                <a:latin typeface="+mn-lt"/>
              </a:rPr>
              <a:t>structure (with multiple foramina), </a:t>
            </a:r>
          </a:p>
          <a:p>
            <a:pPr marL="342900" indent="-342900" eaLnBrk="1" hangingPunct="1">
              <a:spcBef>
                <a:spcPts val="600"/>
              </a:spcBef>
              <a:buFont typeface="Courier New" panose="02070309020205020404" pitchFamily="49" charset="0"/>
              <a:buChar char="o"/>
              <a:defRPr/>
            </a:pPr>
            <a:r>
              <a:rPr lang="en-US" sz="2000" dirty="0">
                <a:latin typeface="+mn-lt"/>
              </a:rPr>
              <a:t>The pelvis </a:t>
            </a:r>
            <a:r>
              <a:rPr lang="en-US" sz="2000" b="1" dirty="0">
                <a:latin typeface="+mn-lt"/>
              </a:rPr>
              <a:t>contains</a:t>
            </a:r>
            <a:r>
              <a:rPr lang="en-US" sz="2000" dirty="0">
                <a:latin typeface="+mn-lt"/>
              </a:rPr>
              <a:t> and </a:t>
            </a:r>
            <a:r>
              <a:rPr lang="en-US" sz="2000" b="1" dirty="0">
                <a:latin typeface="+mn-lt"/>
              </a:rPr>
              <a:t>protects</a:t>
            </a:r>
            <a:r>
              <a:rPr lang="en-US" sz="2000" dirty="0">
                <a:latin typeface="+mn-lt"/>
              </a:rPr>
              <a:t> the:</a:t>
            </a:r>
          </a:p>
          <a:p>
            <a:pPr marL="360363" eaLnBrk="1" hangingPunct="1">
              <a:spcBef>
                <a:spcPts val="600"/>
              </a:spcBef>
              <a:defRPr/>
            </a:pPr>
            <a:r>
              <a:rPr lang="en-US" sz="2000" dirty="0">
                <a:latin typeface="+mn-lt"/>
              </a:rPr>
              <a:t>(1) lower parts of the alimentary &amp; </a:t>
            </a:r>
          </a:p>
          <a:p>
            <a:pPr marL="360363" eaLnBrk="1" hangingPunct="1">
              <a:spcBef>
                <a:spcPts val="600"/>
              </a:spcBef>
              <a:defRPr/>
            </a:pPr>
            <a:r>
              <a:rPr lang="en-US" sz="2000" dirty="0">
                <a:latin typeface="+mn-lt"/>
              </a:rPr>
              <a:t>(2) urinary tracts &amp; </a:t>
            </a:r>
          </a:p>
          <a:p>
            <a:pPr marL="360363" eaLnBrk="1" hangingPunct="1">
              <a:spcBef>
                <a:spcPts val="600"/>
              </a:spcBef>
              <a:defRPr/>
            </a:pPr>
            <a:r>
              <a:rPr lang="en-US" sz="2000" dirty="0">
                <a:latin typeface="+mn-lt"/>
              </a:rPr>
              <a:t>(3) internal organs of reproduction. </a:t>
            </a:r>
          </a:p>
        </p:txBody>
      </p:sp>
      <p:sp>
        <p:nvSpPr>
          <p:cNvPr id="5" name="TextBox 4">
            <a:extLst>
              <a:ext uri="{FF2B5EF4-FFF2-40B4-BE49-F238E27FC236}">
                <a16:creationId xmlns:a16="http://schemas.microsoft.com/office/drawing/2014/main" xmlns="" id="{12631428-5E16-491D-915F-762719A85D51}"/>
              </a:ext>
            </a:extLst>
          </p:cNvPr>
          <p:cNvSpPr txBox="1"/>
          <p:nvPr/>
        </p:nvSpPr>
        <p:spPr>
          <a:xfrm>
            <a:off x="961078" y="678095"/>
            <a:ext cx="2300630" cy="584775"/>
          </a:xfrm>
          <a:prstGeom prst="rect">
            <a:avLst/>
          </a:prstGeom>
          <a:noFill/>
        </p:spPr>
        <p:txBody>
          <a:bodyPr wrap="none" rtlCol="0">
            <a:spAutoFit/>
          </a:bodyPr>
          <a:lstStyle/>
          <a:p>
            <a:r>
              <a:rPr lang="en-GB" sz="3200" b="1" dirty="0">
                <a:latin typeface="+mj-lt"/>
              </a:rPr>
              <a:t>Introduction </a:t>
            </a:r>
          </a:p>
        </p:txBody>
      </p:sp>
      <p:cxnSp>
        <p:nvCxnSpPr>
          <p:cNvPr id="7" name="Straight Connector 6">
            <a:extLst>
              <a:ext uri="{FF2B5EF4-FFF2-40B4-BE49-F238E27FC236}">
                <a16:creationId xmlns:a16="http://schemas.microsoft.com/office/drawing/2014/main" xmlns="" id="{825017DE-304F-4890-8443-EC2AA83E602C}"/>
              </a:ext>
            </a:extLst>
          </p:cNvPr>
          <p:cNvCxnSpPr/>
          <p:nvPr/>
        </p:nvCxnSpPr>
        <p:spPr>
          <a:xfrm>
            <a:off x="2240311" y="2069816"/>
            <a:ext cx="100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0EB0BEE2-35C1-45A4-9E8E-8D801D1CEAE0}"/>
              </a:ext>
            </a:extLst>
          </p:cNvPr>
          <p:cNvCxnSpPr/>
          <p:nvPr/>
        </p:nvCxnSpPr>
        <p:spPr>
          <a:xfrm>
            <a:off x="1715393" y="2758391"/>
            <a:ext cx="792000" cy="0"/>
          </a:xfrm>
          <a:prstGeom prst="line">
            <a:avLst/>
          </a:prstGeom>
          <a:ln w="28575">
            <a:solidFill>
              <a:srgbClr val="FED16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29D9CB00-6CD2-4B39-9A03-6F1E3CB7B93B}"/>
              </a:ext>
            </a:extLst>
          </p:cNvPr>
          <p:cNvCxnSpPr/>
          <p:nvPr/>
        </p:nvCxnSpPr>
        <p:spPr>
          <a:xfrm>
            <a:off x="2977942" y="2753679"/>
            <a:ext cx="720000"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pic>
        <p:nvPicPr>
          <p:cNvPr id="26" name="Picture 4" descr="F66122-005-f024b">
            <a:extLst>
              <a:ext uri="{FF2B5EF4-FFF2-40B4-BE49-F238E27FC236}">
                <a16:creationId xmlns:a16="http://schemas.microsoft.com/office/drawing/2014/main" xmlns="" id="{CBF4CA57-7957-481F-8571-EB7006BB1C8D}"/>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l="11830" r="9991"/>
          <a:stretch>
            <a:fillRect/>
          </a:stretch>
        </p:blipFill>
        <p:spPr>
          <a:xfrm>
            <a:off x="6763429" y="3825938"/>
            <a:ext cx="3446086" cy="2008505"/>
          </a:xfrm>
          <a:noFill/>
        </p:spPr>
      </p:pic>
      <p:sp>
        <p:nvSpPr>
          <p:cNvPr id="9" name="Rectangle 8">
            <a:extLst>
              <a:ext uri="{FF2B5EF4-FFF2-40B4-BE49-F238E27FC236}">
                <a16:creationId xmlns:a16="http://schemas.microsoft.com/office/drawing/2014/main" xmlns="" id="{160575E9-BC9D-45E6-9512-BAE102279100}"/>
              </a:ext>
            </a:extLst>
          </p:cNvPr>
          <p:cNvSpPr/>
          <p:nvPr/>
        </p:nvSpPr>
        <p:spPr>
          <a:xfrm>
            <a:off x="4689987" y="3228144"/>
            <a:ext cx="828000" cy="26230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xmlns="" id="{D08D2CAF-10E3-4369-8F24-F4BE562CADF7}"/>
              </a:ext>
            </a:extLst>
          </p:cNvPr>
          <p:cNvCxnSpPr>
            <a:cxnSpLocks/>
            <a:endCxn id="29" idx="1"/>
          </p:cNvCxnSpPr>
          <p:nvPr/>
        </p:nvCxnSpPr>
        <p:spPr>
          <a:xfrm>
            <a:off x="5114864" y="3021978"/>
            <a:ext cx="1376881"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FE3BFD71-92BD-4ED3-865F-DB340582BE3D}"/>
              </a:ext>
            </a:extLst>
          </p:cNvPr>
          <p:cNvCxnSpPr>
            <a:cxnSpLocks/>
          </p:cNvCxnSpPr>
          <p:nvPr/>
        </p:nvCxnSpPr>
        <p:spPr>
          <a:xfrm flipV="1">
            <a:off x="5105032" y="3009222"/>
            <a:ext cx="0" cy="180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2867B656-6FD8-461D-A70B-AD3E8D511B77}"/>
              </a:ext>
            </a:extLst>
          </p:cNvPr>
          <p:cNvSpPr txBox="1"/>
          <p:nvPr/>
        </p:nvSpPr>
        <p:spPr>
          <a:xfrm>
            <a:off x="6491745" y="2837312"/>
            <a:ext cx="1973617" cy="369332"/>
          </a:xfrm>
          <a:prstGeom prst="rect">
            <a:avLst/>
          </a:prstGeom>
          <a:noFill/>
        </p:spPr>
        <p:txBody>
          <a:bodyPr wrap="none" rtlCol="0">
            <a:spAutoFit/>
          </a:bodyPr>
          <a:lstStyle/>
          <a:p>
            <a:r>
              <a:rPr lang="en-GB" sz="1800" dirty="0">
                <a:latin typeface="+mn-lt"/>
              </a:rPr>
              <a:t>The four joints are:</a:t>
            </a:r>
          </a:p>
        </p:txBody>
      </p:sp>
      <p:cxnSp>
        <p:nvCxnSpPr>
          <p:cNvPr id="37" name="Straight Arrow Connector 36">
            <a:extLst>
              <a:ext uri="{FF2B5EF4-FFF2-40B4-BE49-F238E27FC236}">
                <a16:creationId xmlns:a16="http://schemas.microsoft.com/office/drawing/2014/main" xmlns="" id="{B92654CB-AD5A-45FF-83A7-118A87E503EC}"/>
              </a:ext>
            </a:extLst>
          </p:cNvPr>
          <p:cNvCxnSpPr>
            <a:cxnSpLocks/>
          </p:cNvCxnSpPr>
          <p:nvPr/>
        </p:nvCxnSpPr>
        <p:spPr>
          <a:xfrm flipV="1">
            <a:off x="8187752" y="5413363"/>
            <a:ext cx="0" cy="496524"/>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42FF4B71-ADA9-4AD8-BA4A-33AA8671D662}"/>
              </a:ext>
            </a:extLst>
          </p:cNvPr>
          <p:cNvSpPr txBox="1"/>
          <p:nvPr/>
        </p:nvSpPr>
        <p:spPr>
          <a:xfrm>
            <a:off x="6547512" y="5909887"/>
            <a:ext cx="3759362" cy="584775"/>
          </a:xfrm>
          <a:prstGeom prst="rect">
            <a:avLst/>
          </a:prstGeom>
          <a:solidFill>
            <a:schemeClr val="bg1"/>
          </a:solidFill>
          <a:ln w="28575">
            <a:solidFill>
              <a:schemeClr val="accent3">
                <a:lumMod val="75000"/>
              </a:schemeClr>
            </a:solidFill>
          </a:ln>
        </p:spPr>
        <p:txBody>
          <a:bodyPr wrap="none" rtlCol="0">
            <a:spAutoFit/>
          </a:bodyPr>
          <a:lstStyle/>
          <a:p>
            <a:r>
              <a:rPr lang="en-GB" sz="1600" dirty="0">
                <a:latin typeface="+mn-lt"/>
              </a:rPr>
              <a:t>1- Symphysis pubis (2ry Cartilaginous joint)</a:t>
            </a:r>
          </a:p>
          <a:p>
            <a:pPr algn="ctr"/>
            <a:r>
              <a:rPr lang="en-GB" sz="1600" i="1" dirty="0">
                <a:latin typeface="+mn-lt"/>
              </a:rPr>
              <a:t>Anteriorly</a:t>
            </a:r>
            <a:r>
              <a:rPr lang="en-GB" sz="1600" dirty="0">
                <a:latin typeface="+mn-lt"/>
              </a:rPr>
              <a:t> </a:t>
            </a:r>
          </a:p>
        </p:txBody>
      </p:sp>
      <p:sp>
        <p:nvSpPr>
          <p:cNvPr id="45" name="TextBox 44">
            <a:extLst>
              <a:ext uri="{FF2B5EF4-FFF2-40B4-BE49-F238E27FC236}">
                <a16:creationId xmlns:a16="http://schemas.microsoft.com/office/drawing/2014/main" xmlns="" id="{E61EBA99-1FD2-44C9-AC8A-01666B27A78C}"/>
              </a:ext>
            </a:extLst>
          </p:cNvPr>
          <p:cNvSpPr txBox="1"/>
          <p:nvPr/>
        </p:nvSpPr>
        <p:spPr>
          <a:xfrm>
            <a:off x="6547512" y="3228144"/>
            <a:ext cx="3593176" cy="584775"/>
          </a:xfrm>
          <a:prstGeom prst="rect">
            <a:avLst/>
          </a:prstGeom>
          <a:solidFill>
            <a:schemeClr val="bg1"/>
          </a:solidFill>
          <a:ln w="28575">
            <a:solidFill>
              <a:schemeClr val="accent5"/>
            </a:solidFill>
          </a:ln>
        </p:spPr>
        <p:txBody>
          <a:bodyPr wrap="square" rtlCol="0">
            <a:spAutoFit/>
          </a:bodyPr>
          <a:lstStyle/>
          <a:p>
            <a:pPr lvl="0">
              <a:spcBef>
                <a:spcPct val="0"/>
              </a:spcBef>
            </a:pPr>
            <a:r>
              <a:rPr lang="en-US" altLang="ar-SA" sz="1600" dirty="0">
                <a:latin typeface="Calibri" panose="020F0502020204030204"/>
              </a:rPr>
              <a:t>2- </a:t>
            </a:r>
            <a:r>
              <a:rPr lang="en-US" altLang="ar-SA" sz="1600" b="1" dirty="0">
                <a:latin typeface="Calibri" panose="020F0502020204030204"/>
              </a:rPr>
              <a:t>Two</a:t>
            </a:r>
            <a:r>
              <a:rPr lang="en-US" altLang="ar-SA" sz="1600" dirty="0">
                <a:latin typeface="Calibri" panose="020F0502020204030204"/>
              </a:rPr>
              <a:t> Sacroiliac joints. (Synovial joints)</a:t>
            </a:r>
          </a:p>
          <a:p>
            <a:pPr algn="ctr">
              <a:spcBef>
                <a:spcPct val="0"/>
              </a:spcBef>
            </a:pPr>
            <a:r>
              <a:rPr lang="en-US" altLang="ar-SA" sz="1600" i="1" dirty="0" err="1">
                <a:latin typeface="Calibri" panose="020F0502020204030204"/>
              </a:rPr>
              <a:t>Posteriolateraly</a:t>
            </a:r>
            <a:endParaRPr lang="en-US" altLang="ar-SA" sz="1600" i="1" dirty="0">
              <a:latin typeface="Calibri" panose="020F0502020204030204"/>
            </a:endParaRPr>
          </a:p>
        </p:txBody>
      </p:sp>
      <p:cxnSp>
        <p:nvCxnSpPr>
          <p:cNvPr id="53" name="Straight Arrow Connector 52">
            <a:extLst>
              <a:ext uri="{FF2B5EF4-FFF2-40B4-BE49-F238E27FC236}">
                <a16:creationId xmlns:a16="http://schemas.microsoft.com/office/drawing/2014/main" xmlns="" id="{365DC84C-413E-4004-ABE1-E30755190D4B}"/>
              </a:ext>
            </a:extLst>
          </p:cNvPr>
          <p:cNvCxnSpPr>
            <a:cxnSpLocks/>
            <a:stCxn id="45" idx="2"/>
          </p:cNvCxnSpPr>
          <p:nvPr/>
        </p:nvCxnSpPr>
        <p:spPr>
          <a:xfrm flipH="1">
            <a:off x="7688018" y="3812919"/>
            <a:ext cx="656082" cy="774835"/>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xmlns="" id="{1C14A131-231D-44A7-B9A7-B19FAB57AB30}"/>
              </a:ext>
            </a:extLst>
          </p:cNvPr>
          <p:cNvCxnSpPr>
            <a:cxnSpLocks/>
            <a:stCxn id="45" idx="2"/>
          </p:cNvCxnSpPr>
          <p:nvPr/>
        </p:nvCxnSpPr>
        <p:spPr>
          <a:xfrm>
            <a:off x="8344100" y="3812919"/>
            <a:ext cx="401176" cy="761705"/>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xmlns="" id="{DC51F874-621E-4CAD-A64E-FC6163A6CC26}"/>
              </a:ext>
            </a:extLst>
          </p:cNvPr>
          <p:cNvSpPr txBox="1"/>
          <p:nvPr/>
        </p:nvSpPr>
        <p:spPr>
          <a:xfrm>
            <a:off x="9785188" y="4433669"/>
            <a:ext cx="2238086" cy="1046440"/>
          </a:xfrm>
          <a:prstGeom prst="rect">
            <a:avLst/>
          </a:prstGeom>
          <a:solidFill>
            <a:schemeClr val="bg1"/>
          </a:solidFill>
          <a:ln w="28575">
            <a:solidFill>
              <a:srgbClr val="990099"/>
            </a:solidFill>
          </a:ln>
        </p:spPr>
        <p:txBody>
          <a:bodyPr wrap="square" rtlCol="0">
            <a:spAutoFit/>
          </a:bodyPr>
          <a:lstStyle/>
          <a:p>
            <a:pPr algn="ctr"/>
            <a:r>
              <a:rPr lang="en-GB" sz="1600" dirty="0">
                <a:latin typeface="+mn-lt"/>
              </a:rPr>
              <a:t>3- Sacrococcygeal joint (</a:t>
            </a:r>
            <a:r>
              <a:rPr lang="en-GB" sz="1600" dirty="0">
                <a:solidFill>
                  <a:srgbClr val="92D050"/>
                </a:solidFill>
                <a:latin typeface="+mn-lt"/>
              </a:rPr>
              <a:t>2ry</a:t>
            </a:r>
            <a:r>
              <a:rPr lang="en-GB" sz="1600" dirty="0">
                <a:latin typeface="+mn-lt"/>
              </a:rPr>
              <a:t> Cartilaginous joint)</a:t>
            </a:r>
          </a:p>
          <a:p>
            <a:pPr algn="ctr"/>
            <a:r>
              <a:rPr lang="en-GB" sz="1600" i="1" dirty="0">
                <a:latin typeface="+mn-lt"/>
              </a:rPr>
              <a:t>Posteriorly </a:t>
            </a:r>
          </a:p>
          <a:p>
            <a:pPr algn="ctr"/>
            <a:r>
              <a:rPr lang="en-GB" dirty="0">
                <a:latin typeface="+mn-lt"/>
              </a:rPr>
              <a:t>Between sacrum &amp; coccyx</a:t>
            </a:r>
            <a:endParaRPr lang="en-GB" sz="1600" dirty="0">
              <a:latin typeface="+mn-lt"/>
            </a:endParaRPr>
          </a:p>
        </p:txBody>
      </p:sp>
      <p:cxnSp>
        <p:nvCxnSpPr>
          <p:cNvPr id="65" name="Straight Arrow Connector 64">
            <a:extLst>
              <a:ext uri="{FF2B5EF4-FFF2-40B4-BE49-F238E27FC236}">
                <a16:creationId xmlns:a16="http://schemas.microsoft.com/office/drawing/2014/main" xmlns="" id="{EB943755-2213-4385-B54A-767FFE7A1ED4}"/>
              </a:ext>
            </a:extLst>
          </p:cNvPr>
          <p:cNvCxnSpPr>
            <a:cxnSpLocks/>
          </p:cNvCxnSpPr>
          <p:nvPr/>
        </p:nvCxnSpPr>
        <p:spPr>
          <a:xfrm flipH="1">
            <a:off x="8269297" y="5080402"/>
            <a:ext cx="1515891" cy="0"/>
          </a:xfrm>
          <a:prstGeom prst="straightConnector1">
            <a:avLst/>
          </a:prstGeom>
          <a:ln w="38100">
            <a:solidFill>
              <a:srgbClr val="9900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521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A46C50C-183E-4C6A-957D-F4515544D757}"/>
              </a:ext>
            </a:extLst>
          </p:cNvPr>
          <p:cNvGrpSpPr/>
          <p:nvPr/>
        </p:nvGrpSpPr>
        <p:grpSpPr>
          <a:xfrm>
            <a:off x="8614106" y="1284647"/>
            <a:ext cx="3505997" cy="2507136"/>
            <a:chOff x="8507311" y="-1008062"/>
            <a:chExt cx="4981575" cy="4035425"/>
          </a:xfrm>
        </p:grpSpPr>
        <p:pic>
          <p:nvPicPr>
            <p:cNvPr id="18" name="Picture 4" descr="F66122-005-f028">
              <a:extLst>
                <a:ext uri="{FF2B5EF4-FFF2-40B4-BE49-F238E27FC236}">
                  <a16:creationId xmlns:a16="http://schemas.microsoft.com/office/drawing/2014/main" xmlns="" id="{8F5D1494-5A7F-4B4D-A0D1-26DDDBCF0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42" r="7233" b="4617"/>
            <a:stretch>
              <a:fillRect/>
            </a:stretch>
          </p:blipFill>
          <p:spPr>
            <a:xfrm>
              <a:off x="8507311" y="-1008062"/>
              <a:ext cx="4981575" cy="4035425"/>
            </a:xfrm>
            <a:prstGeom prst="rect">
              <a:avLst/>
            </a:prstGeom>
            <a:noFill/>
          </p:spPr>
        </p:pic>
        <p:sp>
          <p:nvSpPr>
            <p:cNvPr id="19" name="Oval 18">
              <a:extLst>
                <a:ext uri="{FF2B5EF4-FFF2-40B4-BE49-F238E27FC236}">
                  <a16:creationId xmlns:a16="http://schemas.microsoft.com/office/drawing/2014/main" xmlns="" id="{4C291471-7086-41BE-9EEC-470FF20040EE}"/>
                </a:ext>
              </a:extLst>
            </p:cNvPr>
            <p:cNvSpPr/>
            <p:nvPr/>
          </p:nvSpPr>
          <p:spPr>
            <a:xfrm>
              <a:off x="9847160" y="190500"/>
              <a:ext cx="1968247" cy="1276350"/>
            </a:xfrm>
            <a:prstGeom prst="ellipse">
              <a:avLst/>
            </a:prstGeom>
            <a:no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TextBox 16">
              <a:extLst>
                <a:ext uri="{FF2B5EF4-FFF2-40B4-BE49-F238E27FC236}">
                  <a16:creationId xmlns:a16="http://schemas.microsoft.com/office/drawing/2014/main" xmlns="" id="{D40B911C-157B-46F0-989B-2E0DD3E44AAA}"/>
                </a:ext>
              </a:extLst>
            </p:cNvPr>
            <p:cNvSpPr txBox="1">
              <a:spLocks noChangeArrowheads="1"/>
            </p:cNvSpPr>
            <p:nvPr/>
          </p:nvSpPr>
          <p:spPr bwMode="auto">
            <a:xfrm>
              <a:off x="12353824" y="695324"/>
              <a:ext cx="898525" cy="7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4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defRPr>
              </a:lvl9pPr>
            </a:lstStyle>
            <a:p>
              <a:pPr eaLnBrk="1" hangingPunct="1">
                <a:spcBef>
                  <a:spcPct val="0"/>
                </a:spcBef>
                <a:buFontTx/>
                <a:buNone/>
              </a:pPr>
              <a:r>
                <a:rPr lang="en-US" altLang="ar-SA" sz="1400" b="1" dirty="0">
                  <a:solidFill>
                    <a:srgbClr val="FF66CC"/>
                  </a:solidFill>
                  <a:latin typeface="+mn-lt"/>
                </a:rPr>
                <a:t>Pelvic brim</a:t>
              </a:r>
            </a:p>
          </p:txBody>
        </p:sp>
      </p:grpSp>
      <p:graphicFrame>
        <p:nvGraphicFramePr>
          <p:cNvPr id="2" name="Table 1">
            <a:extLst>
              <a:ext uri="{FF2B5EF4-FFF2-40B4-BE49-F238E27FC236}">
                <a16:creationId xmlns:a16="http://schemas.microsoft.com/office/drawing/2014/main" xmlns="" id="{32EB6767-F0B9-4F5D-BBC4-7FE8F251897B}"/>
              </a:ext>
            </a:extLst>
          </p:cNvPr>
          <p:cNvGraphicFramePr>
            <a:graphicFrameLocks noGrp="1"/>
          </p:cNvGraphicFramePr>
          <p:nvPr>
            <p:extLst>
              <p:ext uri="{D42A27DB-BD31-4B8C-83A1-F6EECF244321}">
                <p14:modId xmlns:p14="http://schemas.microsoft.com/office/powerpoint/2010/main" val="4140583084"/>
              </p:ext>
            </p:extLst>
          </p:nvPr>
        </p:nvGraphicFramePr>
        <p:xfrm>
          <a:off x="434683" y="1516935"/>
          <a:ext cx="8236993" cy="5181600"/>
        </p:xfrm>
        <a:graphic>
          <a:graphicData uri="http://schemas.openxmlformats.org/drawingml/2006/table">
            <a:tbl>
              <a:tblPr firstRow="1" bandRow="1">
                <a:tableStyleId>{5940675A-B579-460E-94D1-54222C63F5DA}</a:tableStyleId>
              </a:tblPr>
              <a:tblGrid>
                <a:gridCol w="3173719">
                  <a:extLst>
                    <a:ext uri="{9D8B030D-6E8A-4147-A177-3AD203B41FA5}">
                      <a16:colId xmlns:a16="http://schemas.microsoft.com/office/drawing/2014/main" xmlns="" val="614266641"/>
                    </a:ext>
                  </a:extLst>
                </a:gridCol>
                <a:gridCol w="2516543">
                  <a:extLst>
                    <a:ext uri="{9D8B030D-6E8A-4147-A177-3AD203B41FA5}">
                      <a16:colId xmlns:a16="http://schemas.microsoft.com/office/drawing/2014/main" xmlns="" val="861765507"/>
                    </a:ext>
                  </a:extLst>
                </a:gridCol>
                <a:gridCol w="2546731">
                  <a:extLst>
                    <a:ext uri="{9D8B030D-6E8A-4147-A177-3AD203B41FA5}">
                      <a16:colId xmlns:a16="http://schemas.microsoft.com/office/drawing/2014/main" xmlns="" val="1424407540"/>
                    </a:ext>
                  </a:extLst>
                </a:gridCol>
              </a:tblGrid>
              <a:tr h="785988">
                <a:tc>
                  <a:txBody>
                    <a:bodyPr/>
                    <a:lstStyle/>
                    <a:p>
                      <a:pPr algn="ctr"/>
                      <a:r>
                        <a:rPr lang="en-US" altLang="ar-SA" sz="1600" b="1" i="0" dirty="0">
                          <a:solidFill>
                            <a:schemeClr val="tx1"/>
                          </a:solidFill>
                        </a:rPr>
                        <a:t>False or greater pelvis</a:t>
                      </a:r>
                    </a:p>
                    <a:p>
                      <a:r>
                        <a:rPr lang="en-US" altLang="ar-SA" sz="1600" i="0" u="sng" dirty="0">
                          <a:solidFill>
                            <a:schemeClr val="tx1"/>
                          </a:solidFill>
                        </a:rPr>
                        <a:t>Above</a:t>
                      </a:r>
                      <a:r>
                        <a:rPr lang="en-US" altLang="ar-SA" sz="1600" i="0" dirty="0">
                          <a:solidFill>
                            <a:schemeClr val="tx1"/>
                          </a:solidFill>
                        </a:rPr>
                        <a:t> the brim </a:t>
                      </a:r>
                    </a:p>
                    <a:p>
                      <a:r>
                        <a:rPr lang="en-US" altLang="ar-SA" sz="1600" i="0" dirty="0">
                          <a:solidFill>
                            <a:schemeClr val="tx1"/>
                          </a:solidFill>
                        </a:rPr>
                        <a:t>(part of the abdominal cavity)</a:t>
                      </a:r>
                      <a:endParaRPr lang="en-GB" sz="1600" i="0" dirty="0">
                        <a:solidFill>
                          <a:schemeClr val="tx1"/>
                        </a:solidFill>
                      </a:endParaRPr>
                    </a:p>
                  </a:txBody>
                  <a:tcPr>
                    <a:solidFill>
                      <a:schemeClr val="accent3">
                        <a:lumMod val="60000"/>
                        <a:lumOff val="40000"/>
                      </a:schemeClr>
                    </a:solidFill>
                  </a:tcPr>
                </a:tc>
                <a:tc gridSpan="2">
                  <a:txBody>
                    <a:bodyPr/>
                    <a:lstStyle/>
                    <a:p>
                      <a:pPr algn="ctr"/>
                      <a:r>
                        <a:rPr lang="en-US" altLang="ar-SA" sz="1600" b="1" i="0" dirty="0">
                          <a:solidFill>
                            <a:schemeClr val="tx1"/>
                          </a:solidFill>
                        </a:rPr>
                        <a:t>True or lesser pelvis</a:t>
                      </a:r>
                    </a:p>
                    <a:p>
                      <a:pPr algn="l"/>
                      <a:r>
                        <a:rPr lang="en-US" altLang="ar-SA" sz="1600" i="0" u="sng" dirty="0">
                          <a:solidFill>
                            <a:schemeClr val="tx1"/>
                          </a:solidFill>
                        </a:rPr>
                        <a:t>Below</a:t>
                      </a:r>
                      <a:r>
                        <a:rPr lang="en-US" altLang="ar-SA" sz="1600" i="0" dirty="0">
                          <a:solidFill>
                            <a:schemeClr val="tx1"/>
                          </a:solidFill>
                        </a:rPr>
                        <a:t> the brim.</a:t>
                      </a:r>
                    </a:p>
                    <a:p>
                      <a:pPr algn="l"/>
                      <a:r>
                        <a:rPr lang="en-US" sz="1600" i="0" dirty="0">
                          <a:solidFill>
                            <a:schemeClr val="tx1"/>
                          </a:solidFill>
                        </a:rPr>
                        <a:t>Has 3 parts: </a:t>
                      </a:r>
                      <a:endParaRPr lang="en-GB" sz="1600" i="0" dirty="0">
                        <a:solidFill>
                          <a:schemeClr val="tx1"/>
                        </a:solidFill>
                      </a:endParaRPr>
                    </a:p>
                  </a:txBody>
                  <a:tcPr>
                    <a:solidFill>
                      <a:schemeClr val="accent4">
                        <a:lumMod val="40000"/>
                        <a:lumOff val="60000"/>
                      </a:schemeClr>
                    </a:solidFill>
                  </a:tcPr>
                </a:tc>
                <a:tc hMerge="1">
                  <a:txBody>
                    <a:bodyPr/>
                    <a:lstStyle/>
                    <a:p>
                      <a:endParaRPr lang="en-GB"/>
                    </a:p>
                  </a:txBody>
                  <a:tcPr/>
                </a:tc>
                <a:extLst>
                  <a:ext uri="{0D108BD9-81ED-4DB2-BD59-A6C34878D82A}">
                    <a16:rowId xmlns:a16="http://schemas.microsoft.com/office/drawing/2014/main" xmlns="" val="3020465185"/>
                  </a:ext>
                </a:extLst>
              </a:tr>
              <a:tr h="318762">
                <a:tc rowSpan="5">
                  <a:txBody>
                    <a:bodyPr/>
                    <a:lstStyle/>
                    <a:p>
                      <a:r>
                        <a:rPr lang="en-GB" sz="1600" b="0" i="0" dirty="0">
                          <a:solidFill>
                            <a:schemeClr val="tx1"/>
                          </a:solidFill>
                        </a:rPr>
                        <a:t>Bounded by:</a:t>
                      </a:r>
                    </a:p>
                    <a:p>
                      <a:pPr algn="ctr" eaLnBrk="1" hangingPunct="1">
                        <a:lnSpc>
                          <a:spcPct val="90000"/>
                        </a:lnSpc>
                        <a:spcBef>
                          <a:spcPct val="0"/>
                        </a:spcBef>
                        <a:buFontTx/>
                        <a:buNone/>
                      </a:pPr>
                      <a:r>
                        <a:rPr lang="en-US" altLang="ar-SA" sz="1600" b="0" i="0" u="sng" dirty="0">
                          <a:solidFill>
                            <a:schemeClr val="tx1"/>
                          </a:solidFill>
                        </a:rPr>
                        <a:t>Posteriorly:</a:t>
                      </a:r>
                      <a:r>
                        <a:rPr lang="en-US" altLang="ar-SA" sz="1600" b="0" i="0" dirty="0">
                          <a:solidFill>
                            <a:schemeClr val="tx1"/>
                          </a:solidFill>
                        </a:rPr>
                        <a:t> </a:t>
                      </a:r>
                    </a:p>
                    <a:p>
                      <a:pPr eaLnBrk="1" hangingPunct="1">
                        <a:lnSpc>
                          <a:spcPct val="90000"/>
                        </a:lnSpc>
                        <a:spcBef>
                          <a:spcPct val="0"/>
                        </a:spcBef>
                        <a:buFontTx/>
                        <a:buNone/>
                      </a:pPr>
                      <a:r>
                        <a:rPr lang="en-US" altLang="ar-SA" sz="1600" b="0" i="0" dirty="0">
                          <a:solidFill>
                            <a:schemeClr val="tx1"/>
                          </a:solidFill>
                        </a:rPr>
                        <a:t>Lumbar vertebrae.</a:t>
                      </a:r>
                      <a:endParaRPr lang="en-US" altLang="ar-SA" sz="1600" b="0" i="0" u="sng" dirty="0">
                        <a:solidFill>
                          <a:schemeClr val="tx1"/>
                        </a:solidFill>
                      </a:endParaRPr>
                    </a:p>
                    <a:p>
                      <a:pPr algn="ctr" eaLnBrk="1" hangingPunct="1">
                        <a:lnSpc>
                          <a:spcPct val="90000"/>
                        </a:lnSpc>
                        <a:spcBef>
                          <a:spcPct val="0"/>
                        </a:spcBef>
                        <a:buFontTx/>
                        <a:buNone/>
                      </a:pPr>
                      <a:r>
                        <a:rPr lang="en-US" altLang="ar-SA" sz="1600" b="0" i="0" u="sng" dirty="0">
                          <a:solidFill>
                            <a:schemeClr val="tx1"/>
                          </a:solidFill>
                        </a:rPr>
                        <a:t>Laterally</a:t>
                      </a:r>
                      <a:r>
                        <a:rPr lang="en-US" altLang="ar-SA" sz="1600" b="0" i="0" dirty="0">
                          <a:solidFill>
                            <a:schemeClr val="tx1"/>
                          </a:solidFill>
                        </a:rPr>
                        <a:t>:</a:t>
                      </a:r>
                    </a:p>
                    <a:p>
                      <a:pPr eaLnBrk="1" hangingPunct="1">
                        <a:lnSpc>
                          <a:spcPct val="90000"/>
                        </a:lnSpc>
                        <a:spcBef>
                          <a:spcPct val="0"/>
                        </a:spcBef>
                        <a:buFontTx/>
                        <a:buNone/>
                      </a:pPr>
                      <a:r>
                        <a:rPr lang="en-US" altLang="ar-SA" sz="1600" b="0" i="0" dirty="0">
                          <a:solidFill>
                            <a:schemeClr val="tx1"/>
                          </a:solidFill>
                        </a:rPr>
                        <a:t>Iliac fossae and the iliacus muscle. </a:t>
                      </a:r>
                      <a:endParaRPr lang="en-US" altLang="ar-SA" sz="1600" b="0" i="0" u="sng" dirty="0">
                        <a:solidFill>
                          <a:schemeClr val="tx1"/>
                        </a:solidFill>
                      </a:endParaRPr>
                    </a:p>
                    <a:p>
                      <a:pPr algn="ctr" eaLnBrk="1" hangingPunct="1">
                        <a:lnSpc>
                          <a:spcPct val="90000"/>
                        </a:lnSpc>
                        <a:spcBef>
                          <a:spcPct val="0"/>
                        </a:spcBef>
                        <a:buFontTx/>
                        <a:buNone/>
                      </a:pPr>
                      <a:r>
                        <a:rPr lang="en-US" altLang="ar-SA" sz="1600" b="0" i="0" u="sng" dirty="0">
                          <a:solidFill>
                            <a:schemeClr val="tx1"/>
                          </a:solidFill>
                        </a:rPr>
                        <a:t>Anteriorly</a:t>
                      </a:r>
                      <a:r>
                        <a:rPr lang="en-US" altLang="ar-SA" sz="1600" b="0" i="0" dirty="0">
                          <a:solidFill>
                            <a:schemeClr val="tx1"/>
                          </a:solidFill>
                        </a:rPr>
                        <a:t>:</a:t>
                      </a:r>
                    </a:p>
                    <a:p>
                      <a:pPr eaLnBrk="1" hangingPunct="1">
                        <a:lnSpc>
                          <a:spcPct val="90000"/>
                        </a:lnSpc>
                        <a:spcBef>
                          <a:spcPct val="0"/>
                        </a:spcBef>
                        <a:buFontTx/>
                        <a:buNone/>
                      </a:pPr>
                      <a:r>
                        <a:rPr lang="en-US" altLang="ar-SA" sz="1600" b="0" i="0" dirty="0">
                          <a:solidFill>
                            <a:schemeClr val="tx1"/>
                          </a:solidFill>
                        </a:rPr>
                        <a:t>Lower part of the anterior abdominal wall. </a:t>
                      </a:r>
                    </a:p>
                    <a:p>
                      <a:pPr eaLnBrk="1" hangingPunct="1">
                        <a:lnSpc>
                          <a:spcPct val="90000"/>
                        </a:lnSpc>
                        <a:spcBef>
                          <a:spcPct val="0"/>
                        </a:spcBef>
                        <a:buFontTx/>
                        <a:buNone/>
                      </a:pPr>
                      <a:endParaRPr lang="en-US" altLang="ar-SA" sz="1600" b="0" i="0" dirty="0">
                        <a:solidFill>
                          <a:schemeClr val="tx1"/>
                        </a:solidFill>
                      </a:endParaRPr>
                    </a:p>
                    <a:p>
                      <a:pPr eaLnBrk="1" hangingPunct="1">
                        <a:lnSpc>
                          <a:spcPct val="90000"/>
                        </a:lnSpc>
                        <a:spcBef>
                          <a:spcPct val="0"/>
                        </a:spcBef>
                        <a:buFontTx/>
                        <a:buNone/>
                      </a:pPr>
                      <a:r>
                        <a:rPr lang="en-US" altLang="ar-SA" sz="1600" b="0" i="0" dirty="0">
                          <a:solidFill>
                            <a:schemeClr val="tx1"/>
                          </a:solidFill>
                        </a:rPr>
                        <a:t>It supports the abdominal contents</a:t>
                      </a:r>
                    </a:p>
                  </a:txBody>
                  <a:tcPr>
                    <a:solidFill>
                      <a:schemeClr val="bg1"/>
                    </a:solidFill>
                  </a:tcPr>
                </a:tc>
                <a:tc gridSpan="2">
                  <a:txBody>
                    <a:bodyPr/>
                    <a:lstStyle/>
                    <a:p>
                      <a:pPr marL="0" indent="0">
                        <a:buFont typeface="Wingdings" pitchFamily="2" charset="2"/>
                        <a:buNone/>
                        <a:defRPr/>
                      </a:pPr>
                      <a:r>
                        <a:rPr lang="en-US" sz="1600" b="1" i="1" u="none" dirty="0">
                          <a:solidFill>
                            <a:schemeClr val="tx1"/>
                          </a:solidFill>
                          <a:latin typeface="+mn-lt"/>
                        </a:rPr>
                        <a:t>1. A Cavity:</a:t>
                      </a:r>
                    </a:p>
                    <a:p>
                      <a:pPr marL="0" indent="0">
                        <a:defRPr/>
                      </a:pPr>
                      <a:r>
                        <a:rPr lang="en-US" sz="1600" i="0" dirty="0">
                          <a:solidFill>
                            <a:schemeClr val="tx1"/>
                          </a:solidFill>
                        </a:rPr>
                        <a:t>The cavity is a short, curved canal, with a shallow anterior wall and a deeper posterior wall.</a:t>
                      </a:r>
                    </a:p>
                    <a:p>
                      <a:pPr marL="0" indent="0">
                        <a:defRPr/>
                      </a:pPr>
                      <a:r>
                        <a:rPr lang="en-US" sz="1600" i="0" dirty="0">
                          <a:solidFill>
                            <a:schemeClr val="tx1"/>
                          </a:solidFill>
                        </a:rPr>
                        <a:t>It lies between the inlet and the outlet. </a:t>
                      </a:r>
                      <a:endParaRPr lang="en-US" sz="1600" b="1" i="0" dirty="0">
                        <a:solidFill>
                          <a:schemeClr val="tx1"/>
                        </a:solidFill>
                        <a:latin typeface="+mn-lt"/>
                      </a:endParaRPr>
                    </a:p>
                  </a:txBody>
                  <a:tcPr>
                    <a:solidFill>
                      <a:schemeClr val="bg1"/>
                    </a:solidFill>
                  </a:tcPr>
                </a:tc>
                <a:tc hMerge="1">
                  <a:txBody>
                    <a:bodyPr/>
                    <a:lstStyle/>
                    <a:p>
                      <a:endParaRPr lang="en-GB"/>
                    </a:p>
                  </a:txBody>
                  <a:tcPr/>
                </a:tc>
                <a:extLst>
                  <a:ext uri="{0D108BD9-81ED-4DB2-BD59-A6C34878D82A}">
                    <a16:rowId xmlns:a16="http://schemas.microsoft.com/office/drawing/2014/main" xmlns="" val="1055779116"/>
                  </a:ext>
                </a:extLst>
              </a:tr>
              <a:tr h="318762">
                <a:tc vMerge="1">
                  <a:txBody>
                    <a:bodyPr/>
                    <a:lstStyle/>
                    <a:p>
                      <a:endParaRPr lang="en-GB" dirty="0"/>
                    </a:p>
                  </a:txBody>
                  <a:tcPr/>
                </a:tc>
                <a:tc>
                  <a:txBody>
                    <a:bodyPr/>
                    <a:lstStyle/>
                    <a:p>
                      <a:pPr algn="ctr"/>
                      <a:r>
                        <a:rPr lang="en-GB" sz="1600" b="1" i="1" dirty="0">
                          <a:solidFill>
                            <a:schemeClr val="tx1"/>
                          </a:solidFill>
                        </a:rPr>
                        <a:t>2. Inlet </a:t>
                      </a:r>
                      <a:r>
                        <a:rPr lang="en-GB" sz="1600" b="1" i="1" dirty="0">
                          <a:solidFill>
                            <a:srgbClr val="92D050"/>
                          </a:solidFill>
                        </a:rPr>
                        <a:t>(oval shape)</a:t>
                      </a:r>
                    </a:p>
                  </a:txBody>
                  <a:tcP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1" dirty="0">
                          <a:solidFill>
                            <a:schemeClr val="tx1"/>
                          </a:solidFill>
                        </a:rPr>
                        <a:t>3. Outlet* </a:t>
                      </a:r>
                      <a:r>
                        <a:rPr lang="en-GB" sz="1600" b="1" i="1" dirty="0">
                          <a:solidFill>
                            <a:srgbClr val="92D050"/>
                          </a:solidFill>
                        </a:rPr>
                        <a:t>(Diamond shape)</a:t>
                      </a:r>
                    </a:p>
                  </a:txBody>
                  <a:tcPr>
                    <a:solidFill>
                      <a:schemeClr val="accent4">
                        <a:lumMod val="40000"/>
                        <a:lumOff val="60000"/>
                      </a:schemeClr>
                    </a:solidFill>
                  </a:tcPr>
                </a:tc>
                <a:extLst>
                  <a:ext uri="{0D108BD9-81ED-4DB2-BD59-A6C34878D82A}">
                    <a16:rowId xmlns:a16="http://schemas.microsoft.com/office/drawing/2014/main" xmlns="" val="2064503236"/>
                  </a:ext>
                </a:extLst>
              </a:tr>
              <a:tr h="318762">
                <a:tc vMerge="1">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ar-SA" sz="1600" i="0" u="sng" dirty="0">
                          <a:solidFill>
                            <a:schemeClr val="tx1"/>
                          </a:solidFill>
                        </a:rPr>
                        <a:t>Anteriorly:</a:t>
                      </a:r>
                      <a:r>
                        <a:rPr lang="en-US" altLang="ar-SA" sz="1600" i="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ar-SA" sz="1600" i="0" dirty="0">
                          <a:solidFill>
                            <a:schemeClr val="tx1"/>
                          </a:solidFill>
                        </a:rPr>
                        <a:t>Symphysis pubis</a:t>
                      </a:r>
                      <a:r>
                        <a:rPr lang="en-US" altLang="ar-SA" sz="1200" i="0" dirty="0">
                          <a:solidFill>
                            <a:schemeClr val="tx1"/>
                          </a:solidFill>
                        </a:rPr>
                        <a:t> (upper border)</a:t>
                      </a:r>
                      <a:endParaRPr lang="en-US" altLang="ar-SA" sz="1600" i="0" dirty="0">
                        <a:solidFill>
                          <a:schemeClr val="tx1"/>
                        </a:solidFill>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0" u="sng" dirty="0">
                          <a:solidFill>
                            <a:schemeClr val="tx1"/>
                          </a:solidFill>
                        </a:rPr>
                        <a:t>Anteriorly:</a:t>
                      </a:r>
                      <a:r>
                        <a:rPr lang="en-US" sz="1600" i="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solidFill>
                            <a:schemeClr val="tx1"/>
                          </a:solidFill>
                        </a:rPr>
                        <a:t>Symphysis pubis </a:t>
                      </a:r>
                      <a:r>
                        <a:rPr kumimoji="0" lang="en-US" altLang="ar-SA" sz="1200" b="0" i="0" u="none" strike="noStrike" kern="1200" cap="none" spc="0" normalizeH="0" baseline="0" noProof="0" dirty="0">
                          <a:ln>
                            <a:noFill/>
                          </a:ln>
                          <a:solidFill>
                            <a:prstClr val="black"/>
                          </a:solidFill>
                          <a:effectLst/>
                          <a:uLnTx/>
                          <a:uFillTx/>
                          <a:latin typeface="+mn-lt"/>
                          <a:ea typeface="+mn-ea"/>
                          <a:cs typeface="+mn-cs"/>
                        </a:rPr>
                        <a:t> (lower border)</a:t>
                      </a:r>
                      <a:endParaRPr lang="en-US" sz="1600" i="0" dirty="0">
                        <a:solidFill>
                          <a:schemeClr val="tx1"/>
                        </a:solidFill>
                      </a:endParaRPr>
                    </a:p>
                  </a:txBody>
                  <a:tcPr>
                    <a:solidFill>
                      <a:schemeClr val="bg1"/>
                    </a:solidFill>
                  </a:tcPr>
                </a:tc>
                <a:extLst>
                  <a:ext uri="{0D108BD9-81ED-4DB2-BD59-A6C34878D82A}">
                    <a16:rowId xmlns:a16="http://schemas.microsoft.com/office/drawing/2014/main" xmlns="" val="3518593172"/>
                  </a:ext>
                </a:extLst>
              </a:tr>
              <a:tr h="318762">
                <a:tc vMerge="1">
                  <a:txBody>
                    <a:bodyPr/>
                    <a:lstStyle/>
                    <a:p>
                      <a:pPr eaLnBrk="1" hangingPunct="1">
                        <a:lnSpc>
                          <a:spcPct val="90000"/>
                        </a:lnSpc>
                        <a:spcBef>
                          <a:spcPct val="0"/>
                        </a:spcBef>
                        <a:buFontTx/>
                        <a:buNone/>
                      </a:pPr>
                      <a:endParaRPr lang="en-US" altLang="ar-SA"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ar-SA" sz="1600" i="0" u="sng" dirty="0">
                          <a:solidFill>
                            <a:schemeClr val="tx1"/>
                          </a:solidFill>
                        </a:rPr>
                        <a:t>Posteriorly:</a:t>
                      </a:r>
                      <a:r>
                        <a:rPr lang="en-US" altLang="ar-SA" sz="1600" i="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ar-SA" sz="1600" i="0" dirty="0">
                          <a:solidFill>
                            <a:schemeClr val="tx1"/>
                          </a:solidFill>
                        </a:rPr>
                        <a:t>Promontory of sacrum,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ar-SA" sz="1600" i="0" dirty="0">
                          <a:solidFill>
                            <a:schemeClr val="tx1"/>
                          </a:solidFill>
                        </a:rPr>
                        <a:t>ala of sacrum.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sng" dirty="0">
                          <a:solidFill>
                            <a:schemeClr val="tx1"/>
                          </a:solidFill>
                          <a:effectLst/>
                        </a:rPr>
                        <a:t>Posteriorly </a:t>
                      </a:r>
                      <a:r>
                        <a:rPr lang="en-US" sz="1600" b="0" i="0" dirty="0">
                          <a:solidFill>
                            <a:schemeClr val="tx1"/>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effectLst/>
                        </a:rPr>
                        <a:t>Tip of Coccyx.</a:t>
                      </a:r>
                    </a:p>
                  </a:txBody>
                  <a:tcPr>
                    <a:solidFill>
                      <a:schemeClr val="bg1"/>
                    </a:solidFill>
                  </a:tcPr>
                </a:tc>
                <a:extLst>
                  <a:ext uri="{0D108BD9-81ED-4DB2-BD59-A6C34878D82A}">
                    <a16:rowId xmlns:a16="http://schemas.microsoft.com/office/drawing/2014/main" xmlns="" val="2797497012"/>
                  </a:ext>
                </a:extLst>
              </a:tr>
              <a:tr h="0">
                <a:tc vMerge="1">
                  <a:txBody>
                    <a:bodyPr/>
                    <a:lstStyle/>
                    <a:p>
                      <a:pPr eaLnBrk="1" hangingPunct="1">
                        <a:lnSpc>
                          <a:spcPct val="90000"/>
                        </a:lnSpc>
                        <a:spcBef>
                          <a:spcPct val="0"/>
                        </a:spcBef>
                        <a:buFontTx/>
                        <a:buNone/>
                      </a:pPr>
                      <a:endParaRPr lang="en-US" altLang="ar-SA"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ar-SA" sz="1600" i="0" u="sng" dirty="0">
                          <a:solidFill>
                            <a:schemeClr val="tx1"/>
                          </a:solidFill>
                        </a:rPr>
                        <a:t>Laterally:</a:t>
                      </a:r>
                      <a:r>
                        <a:rPr lang="en-US" altLang="ar-SA" sz="1400" i="0" u="none" dirty="0">
                          <a:solidFill>
                            <a:schemeClr val="tx1"/>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ar-SA" sz="1400" i="0" u="none" dirty="0">
                          <a:solidFill>
                            <a:schemeClr val="tx1"/>
                          </a:solidFill>
                        </a:rPr>
                        <a:t>(both sides)</a:t>
                      </a:r>
                      <a:endParaRPr lang="en-US" altLang="ar-SA" sz="1600" i="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ar-SA" sz="1600" i="0" dirty="0" err="1">
                          <a:solidFill>
                            <a:schemeClr val="tx1"/>
                          </a:solidFill>
                        </a:rPr>
                        <a:t>Ileopectineal</a:t>
                      </a:r>
                      <a:r>
                        <a:rPr lang="en-US" altLang="ar-SA" sz="1600" i="0" dirty="0">
                          <a:solidFill>
                            <a:schemeClr val="tx1"/>
                          </a:solidFill>
                        </a:rPr>
                        <a:t> (arcuate) 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ar-SA" sz="1600"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ar-SA" sz="1400" i="0" dirty="0">
                          <a:solidFill>
                            <a:schemeClr val="bg1">
                              <a:lumMod val="50000"/>
                            </a:schemeClr>
                          </a:solidFill>
                        </a:rPr>
                        <a:t>(</a:t>
                      </a:r>
                      <a:r>
                        <a:rPr lang="en-US" altLang="ar-SA" sz="1400" i="0" dirty="0" err="1">
                          <a:solidFill>
                            <a:schemeClr val="bg1">
                              <a:lumMod val="50000"/>
                            </a:schemeClr>
                          </a:solidFill>
                        </a:rPr>
                        <a:t>Ileo</a:t>
                      </a:r>
                      <a:r>
                        <a:rPr lang="en-US" altLang="ar-SA" sz="1400" i="0" dirty="0">
                          <a:solidFill>
                            <a:schemeClr val="bg1">
                              <a:lumMod val="50000"/>
                            </a:schemeClr>
                          </a:solidFill>
                        </a:rPr>
                        <a:t> = </a:t>
                      </a:r>
                      <a:r>
                        <a:rPr lang="en-US" altLang="ar-SA" sz="1400" i="0" dirty="0" err="1">
                          <a:solidFill>
                            <a:schemeClr val="bg1">
                              <a:lumMod val="50000"/>
                            </a:schemeClr>
                          </a:solidFill>
                        </a:rPr>
                        <a:t>illum</a:t>
                      </a:r>
                      <a:r>
                        <a:rPr lang="en-US" altLang="ar-SA" sz="1400" i="0" dirty="0">
                          <a:solidFill>
                            <a:schemeClr val="bg1">
                              <a:lumMod val="50000"/>
                            </a:schemeClr>
                          </a:solidFill>
                        </a:rPr>
                        <a:t> \ pectineal = pubis) </a:t>
                      </a:r>
                      <a:r>
                        <a:rPr lang="en-US" altLang="ar-SA" sz="1600" i="0" dirty="0">
                          <a:solidFill>
                            <a:schemeClr val="tx1"/>
                          </a:solidFill>
                        </a:rPr>
                        <a:t>   </a:t>
                      </a:r>
                    </a:p>
                  </a:txBody>
                  <a:tcPr>
                    <a:solidFill>
                      <a:schemeClr val="bg1"/>
                    </a:solidFill>
                  </a:tcPr>
                </a:tc>
                <a:tc>
                  <a:txBody>
                    <a:bodyPr/>
                    <a:lstStyle/>
                    <a:p>
                      <a:pPr marL="361950" indent="-361950" algn="ctr">
                        <a:defRPr/>
                      </a:pPr>
                      <a:r>
                        <a:rPr lang="en-US" sz="1600" b="0" i="0" u="sng" dirty="0">
                          <a:solidFill>
                            <a:schemeClr val="tx1"/>
                          </a:solidFill>
                          <a:effectLst/>
                        </a:rPr>
                        <a:t>Anterolaterally:</a:t>
                      </a:r>
                      <a:r>
                        <a:rPr lang="en-US" sz="1600" b="0" i="0" dirty="0">
                          <a:solidFill>
                            <a:schemeClr val="tx1"/>
                          </a:solidFill>
                          <a:effectLst/>
                        </a:rPr>
                        <a:t> </a:t>
                      </a:r>
                    </a:p>
                    <a:p>
                      <a:pPr marL="361950" indent="-361950" algn="l">
                        <a:defRPr/>
                      </a:pPr>
                      <a:r>
                        <a:rPr lang="en-US" sz="1600" b="0" i="0" dirty="0" err="1">
                          <a:solidFill>
                            <a:schemeClr val="tx1"/>
                          </a:solidFill>
                          <a:effectLst/>
                        </a:rPr>
                        <a:t>ischiopubic</a:t>
                      </a:r>
                      <a:r>
                        <a:rPr lang="en-US" sz="1600" b="0" i="0" dirty="0">
                          <a:solidFill>
                            <a:schemeClr val="tx1"/>
                          </a:solidFill>
                          <a:effectLst/>
                        </a:rPr>
                        <a:t> ramus.</a:t>
                      </a:r>
                    </a:p>
                    <a:p>
                      <a:pPr marL="361950" indent="-361950" algn="ctr">
                        <a:defRPr/>
                      </a:pPr>
                      <a:endParaRPr lang="en-US" sz="1600" b="0" i="0" u="sng" dirty="0">
                        <a:solidFill>
                          <a:schemeClr val="tx1"/>
                        </a:solidFill>
                        <a:effectLst/>
                      </a:endParaRPr>
                    </a:p>
                    <a:p>
                      <a:pPr marL="361950" indent="-361950" algn="ctr">
                        <a:defRPr/>
                      </a:pPr>
                      <a:r>
                        <a:rPr lang="en-US" sz="1600" b="0" i="0" u="sng" dirty="0" err="1">
                          <a:solidFill>
                            <a:schemeClr val="tx1"/>
                          </a:solidFill>
                          <a:effectLst/>
                        </a:rPr>
                        <a:t>Posterolaterally</a:t>
                      </a:r>
                      <a:r>
                        <a:rPr lang="en-US" sz="1600" b="0" i="0" u="sng" dirty="0">
                          <a:solidFill>
                            <a:schemeClr val="tx1"/>
                          </a:solidFill>
                          <a:effectLst/>
                        </a:rPr>
                        <a:t>:</a:t>
                      </a:r>
                      <a:r>
                        <a:rPr lang="en-US" sz="1600" b="0" i="0" dirty="0">
                          <a:solidFill>
                            <a:schemeClr val="tx1"/>
                          </a:solidFill>
                          <a:effectLst/>
                        </a:rPr>
                        <a:t> </a:t>
                      </a:r>
                    </a:p>
                    <a:p>
                      <a:pPr marL="0" indent="0" algn="l">
                        <a:defRPr/>
                      </a:pPr>
                      <a:r>
                        <a:rPr lang="en-US" sz="1600" b="0" i="0" dirty="0" err="1">
                          <a:solidFill>
                            <a:schemeClr val="tx1"/>
                          </a:solidFill>
                          <a:effectLst/>
                        </a:rPr>
                        <a:t>Sacrotuberous</a:t>
                      </a:r>
                      <a:r>
                        <a:rPr lang="en-US" sz="1600" b="0" i="0" dirty="0">
                          <a:solidFill>
                            <a:schemeClr val="tx1"/>
                          </a:solidFill>
                          <a:effectLst/>
                        </a:rPr>
                        <a:t> ligament &amp; </a:t>
                      </a:r>
                      <a:r>
                        <a:rPr lang="en-US" sz="1600" b="0" i="0" dirty="0">
                          <a:solidFill>
                            <a:srgbClr val="92D050"/>
                          </a:solidFill>
                          <a:effectLst/>
                        </a:rPr>
                        <a:t>ischial tuberosities</a:t>
                      </a:r>
                      <a:r>
                        <a:rPr lang="en-US" sz="1600" b="0" i="0" dirty="0">
                          <a:solidFill>
                            <a:schemeClr val="tx1"/>
                          </a:solidFill>
                          <a:effectLst/>
                        </a:rPr>
                        <a:t>.  </a:t>
                      </a:r>
                    </a:p>
                  </a:txBody>
                  <a:tcPr>
                    <a:solidFill>
                      <a:schemeClr val="bg1"/>
                    </a:solidFill>
                  </a:tcPr>
                </a:tc>
                <a:extLst>
                  <a:ext uri="{0D108BD9-81ED-4DB2-BD59-A6C34878D82A}">
                    <a16:rowId xmlns:a16="http://schemas.microsoft.com/office/drawing/2014/main" xmlns="" val="3867263242"/>
                  </a:ext>
                </a:extLst>
              </a:tr>
            </a:tbl>
          </a:graphicData>
        </a:graphic>
      </p:graphicFrame>
      <p:sp>
        <p:nvSpPr>
          <p:cNvPr id="18440" name="Rectangle 9">
            <a:extLst>
              <a:ext uri="{FF2B5EF4-FFF2-40B4-BE49-F238E27FC236}">
                <a16:creationId xmlns:a16="http://schemas.microsoft.com/office/drawing/2014/main" xmlns="" id="{D1E1BF3C-F0B8-4D85-99E5-A46BEECC9CD3}"/>
              </a:ext>
            </a:extLst>
          </p:cNvPr>
          <p:cNvSpPr>
            <a:spLocks noChangeArrowheads="1"/>
          </p:cNvSpPr>
          <p:nvPr/>
        </p:nvSpPr>
        <p:spPr bwMode="auto">
          <a:xfrm>
            <a:off x="497260" y="887164"/>
            <a:ext cx="9674686"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4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defRPr>
            </a:lvl9pPr>
          </a:lstStyle>
          <a:p>
            <a:pPr eaLnBrk="1" hangingPunct="1">
              <a:spcBef>
                <a:spcPct val="0"/>
              </a:spcBef>
              <a:buFontTx/>
              <a:buNone/>
            </a:pPr>
            <a:r>
              <a:rPr lang="en-US" altLang="ar-SA" sz="2200" dirty="0">
                <a:latin typeface="+mn-lt"/>
              </a:rPr>
              <a:t>The pelvis is divided into two parts by the </a:t>
            </a:r>
            <a:r>
              <a:rPr lang="en-US" altLang="ar-SA" sz="2200" b="1" dirty="0">
                <a:latin typeface="+mn-lt"/>
              </a:rPr>
              <a:t>pelvic brim</a:t>
            </a:r>
            <a:r>
              <a:rPr lang="en-US" altLang="ar-SA" sz="2200" dirty="0">
                <a:solidFill>
                  <a:srgbClr val="92D050"/>
                </a:solidFill>
                <a:latin typeface="+mn-lt"/>
              </a:rPr>
              <a:t> </a:t>
            </a:r>
            <a:r>
              <a:rPr lang="en-GB" altLang="ar-SA" sz="2200" dirty="0">
                <a:solidFill>
                  <a:srgbClr val="92D050"/>
                </a:solidFill>
                <a:latin typeface="+mn-lt"/>
              </a:rPr>
              <a:t>or inlet</a:t>
            </a:r>
            <a:r>
              <a:rPr lang="en-US" altLang="ar-SA" sz="2200" b="1" dirty="0">
                <a:latin typeface="+mn-lt"/>
              </a:rPr>
              <a:t>:</a:t>
            </a:r>
            <a:r>
              <a:rPr lang="en-US" altLang="ar-SA" sz="2200" dirty="0">
                <a:latin typeface="+mn-lt"/>
              </a:rPr>
              <a:t> </a:t>
            </a:r>
            <a:r>
              <a:rPr lang="en-US" altLang="ar-SA" sz="2200" b="1" dirty="0">
                <a:latin typeface="+mn-lt"/>
              </a:rPr>
              <a:t> </a:t>
            </a:r>
          </a:p>
        </p:txBody>
      </p:sp>
      <p:sp>
        <p:nvSpPr>
          <p:cNvPr id="12" name="TextBox 11">
            <a:extLst>
              <a:ext uri="{FF2B5EF4-FFF2-40B4-BE49-F238E27FC236}">
                <a16:creationId xmlns:a16="http://schemas.microsoft.com/office/drawing/2014/main" xmlns="" id="{43BD652B-195D-4513-8EF9-ECD35AAEC7D1}"/>
              </a:ext>
            </a:extLst>
          </p:cNvPr>
          <p:cNvSpPr txBox="1"/>
          <p:nvPr/>
        </p:nvSpPr>
        <p:spPr>
          <a:xfrm>
            <a:off x="434683" y="302232"/>
            <a:ext cx="1101584" cy="584775"/>
          </a:xfrm>
          <a:prstGeom prst="rect">
            <a:avLst/>
          </a:prstGeom>
          <a:noFill/>
        </p:spPr>
        <p:txBody>
          <a:bodyPr wrap="none" rtlCol="0">
            <a:spAutoFit/>
          </a:bodyPr>
          <a:lstStyle/>
          <a:p>
            <a:r>
              <a:rPr lang="en-GB" sz="3200" b="1" dirty="0">
                <a:latin typeface="+mj-lt"/>
              </a:rPr>
              <a:t>Pelvis</a:t>
            </a:r>
          </a:p>
        </p:txBody>
      </p:sp>
      <p:grpSp>
        <p:nvGrpSpPr>
          <p:cNvPr id="5" name="Group 4">
            <a:extLst>
              <a:ext uri="{FF2B5EF4-FFF2-40B4-BE49-F238E27FC236}">
                <a16:creationId xmlns:a16="http://schemas.microsoft.com/office/drawing/2014/main" xmlns="" id="{B424CD38-D5F5-4914-9B3D-2DB814EF98E2}"/>
              </a:ext>
            </a:extLst>
          </p:cNvPr>
          <p:cNvGrpSpPr/>
          <p:nvPr/>
        </p:nvGrpSpPr>
        <p:grpSpPr>
          <a:xfrm>
            <a:off x="466545" y="4739157"/>
            <a:ext cx="1335606" cy="1609902"/>
            <a:chOff x="8875590" y="3180568"/>
            <a:chExt cx="2689225" cy="3205163"/>
          </a:xfrm>
        </p:grpSpPr>
        <p:pic>
          <p:nvPicPr>
            <p:cNvPr id="22539" name="Picture 2" descr="C:\Documents and Settings\Jamila\My Documents\Student Gray\5. Pelvis and perineum\F66122-005-f001.jpg">
              <a:extLst>
                <a:ext uri="{FF2B5EF4-FFF2-40B4-BE49-F238E27FC236}">
                  <a16:creationId xmlns:a16="http://schemas.microsoft.com/office/drawing/2014/main" xmlns="" id="{2111F3DE-D8F2-46D2-AABE-5F93E1648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60" r="14520" b="3201"/>
            <a:stretch>
              <a:fillRect/>
            </a:stretch>
          </p:blipFill>
          <p:spPr bwMode="auto">
            <a:xfrm>
              <a:off x="8875590" y="3180568"/>
              <a:ext cx="2689225" cy="32051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743012E4-4A5A-4C93-B339-21E08713E615}"/>
                </a:ext>
              </a:extLst>
            </p:cNvPr>
            <p:cNvSpPr/>
            <p:nvPr/>
          </p:nvSpPr>
          <p:spPr>
            <a:xfrm>
              <a:off x="11077444" y="5237482"/>
              <a:ext cx="357998" cy="21949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xmlns="" id="{EC4D72FE-D4CA-4738-91EE-9BE3565F5D46}"/>
                </a:ext>
              </a:extLst>
            </p:cNvPr>
            <p:cNvSpPr/>
            <p:nvPr/>
          </p:nvSpPr>
          <p:spPr>
            <a:xfrm>
              <a:off x="9134908" y="5237480"/>
              <a:ext cx="583132" cy="14224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27" name="Straight Connector 26">
            <a:extLst>
              <a:ext uri="{FF2B5EF4-FFF2-40B4-BE49-F238E27FC236}">
                <a16:creationId xmlns:a16="http://schemas.microsoft.com/office/drawing/2014/main" xmlns="" id="{CCAF5F36-0D4F-4D9F-95E6-2EC86FB241FA}"/>
              </a:ext>
            </a:extLst>
          </p:cNvPr>
          <p:cNvCxnSpPr/>
          <p:nvPr/>
        </p:nvCxnSpPr>
        <p:spPr>
          <a:xfrm>
            <a:off x="5383763" y="1220697"/>
            <a:ext cx="1332000"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F15C18B-0E91-4A54-A2AB-36675AB69BD5}"/>
              </a:ext>
            </a:extLst>
          </p:cNvPr>
          <p:cNvCxnSpPr/>
          <p:nvPr/>
        </p:nvCxnSpPr>
        <p:spPr>
          <a:xfrm>
            <a:off x="3702447" y="4239200"/>
            <a:ext cx="1332000" cy="0"/>
          </a:xfrm>
          <a:prstGeom prst="line">
            <a:avLst/>
          </a:prstGeom>
          <a:ln w="28575">
            <a:solidFill>
              <a:srgbClr val="FED1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620720C-D202-4847-9E35-E686260073B7}"/>
              </a:ext>
            </a:extLst>
          </p:cNvPr>
          <p:cNvCxnSpPr/>
          <p:nvPr/>
        </p:nvCxnSpPr>
        <p:spPr>
          <a:xfrm>
            <a:off x="6175505" y="4239200"/>
            <a:ext cx="1332000" cy="0"/>
          </a:xfrm>
          <a:prstGeom prst="line">
            <a:avLst/>
          </a:prstGeom>
          <a:ln w="28575">
            <a:solidFill>
              <a:srgbClr val="FED163"/>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4080EEBF-0DB3-4121-94AB-A4EDBAB4B5D5}"/>
              </a:ext>
            </a:extLst>
          </p:cNvPr>
          <p:cNvSpPr/>
          <p:nvPr/>
        </p:nvSpPr>
        <p:spPr>
          <a:xfrm>
            <a:off x="8889029" y="3286438"/>
            <a:ext cx="953061" cy="142561"/>
          </a:xfrm>
          <a:prstGeom prst="rect">
            <a:avLst/>
          </a:prstGeom>
          <a:noFill/>
          <a:ln w="28575">
            <a:solidFill>
              <a:srgbClr val="FED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xmlns="" id="{224D1CCF-6E66-47F1-9434-732C79F932A9}"/>
              </a:ext>
            </a:extLst>
          </p:cNvPr>
          <p:cNvCxnSpPr/>
          <p:nvPr/>
        </p:nvCxnSpPr>
        <p:spPr>
          <a:xfrm>
            <a:off x="3712279" y="4819303"/>
            <a:ext cx="1836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31E89BCB-1F68-414E-B8AD-FBB8293CC02B}"/>
              </a:ext>
            </a:extLst>
          </p:cNvPr>
          <p:cNvSpPr/>
          <p:nvPr/>
        </p:nvSpPr>
        <p:spPr>
          <a:xfrm>
            <a:off x="9631913" y="1369520"/>
            <a:ext cx="684000" cy="142561"/>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xmlns="" id="{12C5FD5C-E510-4A2E-807C-9596D0B8ED44}"/>
              </a:ext>
            </a:extLst>
          </p:cNvPr>
          <p:cNvCxnSpPr/>
          <p:nvPr/>
        </p:nvCxnSpPr>
        <p:spPr>
          <a:xfrm>
            <a:off x="6738094" y="4819303"/>
            <a:ext cx="576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06A3202C-2139-4998-9ED5-7AC804032D49}"/>
              </a:ext>
            </a:extLst>
          </p:cNvPr>
          <p:cNvCxnSpPr/>
          <p:nvPr/>
        </p:nvCxnSpPr>
        <p:spPr>
          <a:xfrm>
            <a:off x="6234497" y="5645213"/>
            <a:ext cx="1476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0E568D52-D7D6-465F-AF0E-9772C87B3B1C}"/>
              </a:ext>
            </a:extLst>
          </p:cNvPr>
          <p:cNvSpPr txBox="1"/>
          <p:nvPr/>
        </p:nvSpPr>
        <p:spPr>
          <a:xfrm>
            <a:off x="8623938" y="6497925"/>
            <a:ext cx="3632740" cy="276999"/>
          </a:xfrm>
          <a:prstGeom prst="rect">
            <a:avLst/>
          </a:prstGeom>
          <a:noFill/>
        </p:spPr>
        <p:txBody>
          <a:bodyPr wrap="square" rtlCol="0">
            <a:spAutoFit/>
          </a:bodyPr>
          <a:lstStyle/>
          <a:p>
            <a:r>
              <a:rPr lang="en-GB" sz="1200" dirty="0">
                <a:solidFill>
                  <a:schemeClr val="bg1">
                    <a:lumMod val="50000"/>
                  </a:schemeClr>
                </a:solidFill>
                <a:latin typeface="+mn-lt"/>
              </a:rPr>
              <a:t>*recall these are the same boundaries as the perineum</a:t>
            </a:r>
          </a:p>
        </p:txBody>
      </p:sp>
      <p:cxnSp>
        <p:nvCxnSpPr>
          <p:cNvPr id="39" name="Straight Connector 38">
            <a:extLst>
              <a:ext uri="{FF2B5EF4-FFF2-40B4-BE49-F238E27FC236}">
                <a16:creationId xmlns:a16="http://schemas.microsoft.com/office/drawing/2014/main" xmlns="" id="{FEB3A378-9953-4226-83EA-F4AC0F6C3A66}"/>
              </a:ext>
            </a:extLst>
          </p:cNvPr>
          <p:cNvCxnSpPr/>
          <p:nvPr/>
        </p:nvCxnSpPr>
        <p:spPr>
          <a:xfrm>
            <a:off x="6195169" y="6384036"/>
            <a:ext cx="1980000" cy="0"/>
          </a:xfrm>
          <a:prstGeom prst="line">
            <a:avLst/>
          </a:prstGeom>
          <a:ln w="28575">
            <a:solidFill>
              <a:srgbClr val="BB889D"/>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xmlns="" id="{545062C0-9290-475F-9A6C-858432099968}"/>
              </a:ext>
            </a:extLst>
          </p:cNvPr>
          <p:cNvGrpSpPr/>
          <p:nvPr/>
        </p:nvGrpSpPr>
        <p:grpSpPr>
          <a:xfrm>
            <a:off x="8725331" y="4033058"/>
            <a:ext cx="3362204" cy="2329241"/>
            <a:chOff x="8686003" y="4033058"/>
            <a:chExt cx="3362204" cy="2677432"/>
          </a:xfrm>
        </p:grpSpPr>
        <p:pic>
          <p:nvPicPr>
            <p:cNvPr id="17" name="Picture 4" descr="F66122-005-f006">
              <a:extLst>
                <a:ext uri="{FF2B5EF4-FFF2-40B4-BE49-F238E27FC236}">
                  <a16:creationId xmlns:a16="http://schemas.microsoft.com/office/drawing/2014/main" xmlns="" id="{6706DBD3-723A-4F9A-BA86-DFBAD2F89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003" y="4078941"/>
              <a:ext cx="3362204" cy="263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xmlns="" id="{C7FDAB41-C09C-4EEA-A724-B7D9D325FFF8}"/>
                </a:ext>
              </a:extLst>
            </p:cNvPr>
            <p:cNvSpPr/>
            <p:nvPr/>
          </p:nvSpPr>
          <p:spPr>
            <a:xfrm>
              <a:off x="10101536" y="4033058"/>
              <a:ext cx="532598" cy="149475"/>
            </a:xfrm>
            <a:prstGeom prst="rect">
              <a:avLst/>
            </a:prstGeom>
            <a:noFill/>
            <a:ln w="28575">
              <a:solidFill>
                <a:srgbClr val="FED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xmlns="" id="{46BB300B-353A-4EC0-A29E-BD184FB25200}"/>
                </a:ext>
              </a:extLst>
            </p:cNvPr>
            <p:cNvSpPr/>
            <p:nvPr/>
          </p:nvSpPr>
          <p:spPr>
            <a:xfrm>
              <a:off x="10180194" y="6561015"/>
              <a:ext cx="360000" cy="14947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xmlns="" id="{0AD0B81D-F751-4725-847D-67D524348CEC}"/>
                </a:ext>
              </a:extLst>
            </p:cNvPr>
            <p:cNvSpPr/>
            <p:nvPr/>
          </p:nvSpPr>
          <p:spPr>
            <a:xfrm>
              <a:off x="9144316" y="4227373"/>
              <a:ext cx="599452" cy="157814"/>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xmlns="" id="{5D334C3D-6B62-4D85-B0B4-184AC854AA00}"/>
                </a:ext>
              </a:extLst>
            </p:cNvPr>
            <p:cNvSpPr/>
            <p:nvPr/>
          </p:nvSpPr>
          <p:spPr>
            <a:xfrm>
              <a:off x="8838150" y="6344704"/>
              <a:ext cx="720000" cy="14947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1" name="Straight Connector 40">
            <a:extLst>
              <a:ext uri="{FF2B5EF4-FFF2-40B4-BE49-F238E27FC236}">
                <a16:creationId xmlns:a16="http://schemas.microsoft.com/office/drawing/2014/main" xmlns="" id="{528A4FDE-E62D-428A-8F13-0C0E5D05CDDA}"/>
              </a:ext>
            </a:extLst>
          </p:cNvPr>
          <p:cNvCxnSpPr/>
          <p:nvPr/>
        </p:nvCxnSpPr>
        <p:spPr>
          <a:xfrm>
            <a:off x="3692822" y="5861687"/>
            <a:ext cx="183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E624FD14-95D9-4278-A1F6-61C2E273A276}"/>
              </a:ext>
            </a:extLst>
          </p:cNvPr>
          <p:cNvCxnSpPr/>
          <p:nvPr/>
        </p:nvCxnSpPr>
        <p:spPr>
          <a:xfrm>
            <a:off x="3683197" y="5059933"/>
            <a:ext cx="1116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xmlns="" id="{A4564556-5525-4F90-8DC5-72D926C7F3FA}"/>
              </a:ext>
            </a:extLst>
          </p:cNvPr>
          <p:cNvSpPr/>
          <p:nvPr/>
        </p:nvSpPr>
        <p:spPr>
          <a:xfrm>
            <a:off x="10594790" y="1238058"/>
            <a:ext cx="684000" cy="142561"/>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xmlns="" id="{10D50103-1FAC-42EB-A6B0-EB81AF79A3D8}"/>
              </a:ext>
            </a:extLst>
          </p:cNvPr>
          <p:cNvSpPr/>
          <p:nvPr/>
        </p:nvSpPr>
        <p:spPr>
          <a:xfrm>
            <a:off x="11232440" y="3286438"/>
            <a:ext cx="471880" cy="2171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Image result for true pelvis">
            <a:extLst>
              <a:ext uri="{FF2B5EF4-FFF2-40B4-BE49-F238E27FC236}">
                <a16:creationId xmlns:a16="http://schemas.microsoft.com/office/drawing/2014/main" xmlns="" id="{8353E4CA-6E71-470C-B1C6-22C997C0F2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065" t="31506" r="5335" b="6517"/>
          <a:stretch/>
        </p:blipFill>
        <p:spPr bwMode="auto">
          <a:xfrm>
            <a:off x="1941057" y="4792262"/>
            <a:ext cx="1431067" cy="16099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13ECBA4A-D955-41BA-9746-9ED014F9DC5E}"/>
              </a:ext>
            </a:extLst>
          </p:cNvPr>
          <p:cNvSpPr txBox="1"/>
          <p:nvPr/>
        </p:nvSpPr>
        <p:spPr>
          <a:xfrm>
            <a:off x="2922173" y="6173183"/>
            <a:ext cx="510076" cy="261610"/>
          </a:xfrm>
          <a:prstGeom prst="rect">
            <a:avLst/>
          </a:prstGeom>
          <a:noFill/>
        </p:spPr>
        <p:txBody>
          <a:bodyPr wrap="none" rtlCol="0">
            <a:spAutoFit/>
          </a:bodyPr>
          <a:lstStyle/>
          <a:p>
            <a:r>
              <a:rPr lang="en-GB" sz="1100" dirty="0">
                <a:solidFill>
                  <a:schemeClr val="bg1">
                    <a:lumMod val="50000"/>
                  </a:schemeClr>
                </a:solidFill>
                <a:latin typeface="+mn-lt"/>
              </a:rPr>
              <a:t>Extra </a:t>
            </a:r>
          </a:p>
        </p:txBody>
      </p:sp>
      <p:sp>
        <p:nvSpPr>
          <p:cNvPr id="49" name="Rectangle 48">
            <a:extLst>
              <a:ext uri="{FF2B5EF4-FFF2-40B4-BE49-F238E27FC236}">
                <a16:creationId xmlns:a16="http://schemas.microsoft.com/office/drawing/2014/main" xmlns="" id="{144CA9D8-B55C-42F8-8089-FC06F0F569A2}"/>
              </a:ext>
            </a:extLst>
          </p:cNvPr>
          <p:cNvSpPr/>
          <p:nvPr/>
        </p:nvSpPr>
        <p:spPr>
          <a:xfrm>
            <a:off x="3053310" y="5597213"/>
            <a:ext cx="227638" cy="22073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xmlns="" id="{88B07B05-B614-4C59-9BCF-B44F7BC7BB00}"/>
              </a:ext>
            </a:extLst>
          </p:cNvPr>
          <p:cNvSpPr/>
          <p:nvPr/>
        </p:nvSpPr>
        <p:spPr>
          <a:xfrm>
            <a:off x="1963761" y="5178586"/>
            <a:ext cx="205937" cy="22455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xmlns="" id="{3350E03E-B563-4CCA-9F59-9A9C647BD557}"/>
              </a:ext>
            </a:extLst>
          </p:cNvPr>
          <p:cNvSpPr txBox="1"/>
          <p:nvPr/>
        </p:nvSpPr>
        <p:spPr>
          <a:xfrm>
            <a:off x="9616684" y="122275"/>
            <a:ext cx="1045479" cy="954107"/>
          </a:xfrm>
          <a:prstGeom prst="rect">
            <a:avLst/>
          </a:prstGeom>
          <a:noFill/>
        </p:spPr>
        <p:txBody>
          <a:bodyPr wrap="none" rtlCol="0">
            <a:spAutoFit/>
          </a:bodyPr>
          <a:lstStyle/>
          <a:p>
            <a:pPr algn="ctr">
              <a:lnSpc>
                <a:spcPct val="80000"/>
              </a:lnSpc>
            </a:pPr>
            <a:r>
              <a:rPr lang="en-GB" dirty="0">
                <a:solidFill>
                  <a:srgbClr val="92D050"/>
                </a:solidFill>
                <a:latin typeface="+mn-lt"/>
              </a:rPr>
              <a:t>False pelvis</a:t>
            </a:r>
          </a:p>
          <a:p>
            <a:pPr algn="ctr">
              <a:lnSpc>
                <a:spcPct val="80000"/>
              </a:lnSpc>
            </a:pPr>
            <a:r>
              <a:rPr lang="en-GB" dirty="0">
                <a:solidFill>
                  <a:srgbClr val="92D050"/>
                </a:solidFill>
                <a:latin typeface="+mn-lt"/>
              </a:rPr>
              <a:t>Inlet</a:t>
            </a:r>
          </a:p>
          <a:p>
            <a:pPr algn="ctr">
              <a:lnSpc>
                <a:spcPct val="80000"/>
              </a:lnSpc>
            </a:pPr>
            <a:r>
              <a:rPr lang="en-GB" dirty="0">
                <a:solidFill>
                  <a:srgbClr val="92D050"/>
                </a:solidFill>
                <a:latin typeface="+mn-lt"/>
              </a:rPr>
              <a:t>True pelvis</a:t>
            </a:r>
          </a:p>
          <a:p>
            <a:pPr algn="ctr">
              <a:lnSpc>
                <a:spcPct val="80000"/>
              </a:lnSpc>
            </a:pPr>
            <a:r>
              <a:rPr lang="en-GB" dirty="0">
                <a:solidFill>
                  <a:srgbClr val="92D050"/>
                </a:solidFill>
                <a:latin typeface="+mn-lt"/>
              </a:rPr>
              <a:t>Outlet</a:t>
            </a:r>
          </a:p>
          <a:p>
            <a:pPr algn="ctr">
              <a:lnSpc>
                <a:spcPct val="80000"/>
              </a:lnSpc>
            </a:pPr>
            <a:r>
              <a:rPr lang="en-GB" dirty="0">
                <a:solidFill>
                  <a:srgbClr val="92D050"/>
                </a:solidFill>
                <a:latin typeface="+mn-lt"/>
              </a:rPr>
              <a:t>Perineum </a:t>
            </a:r>
          </a:p>
        </p:txBody>
      </p:sp>
      <p:sp>
        <p:nvSpPr>
          <p:cNvPr id="11" name="TextBox 10">
            <a:extLst>
              <a:ext uri="{FF2B5EF4-FFF2-40B4-BE49-F238E27FC236}">
                <a16:creationId xmlns:a16="http://schemas.microsoft.com/office/drawing/2014/main" xmlns="" id="{9B5DC5BC-C10B-45D3-8DC0-9357ACCDB8AD}"/>
              </a:ext>
            </a:extLst>
          </p:cNvPr>
          <p:cNvSpPr txBox="1"/>
          <p:nvPr/>
        </p:nvSpPr>
        <p:spPr>
          <a:xfrm>
            <a:off x="10587942" y="514195"/>
            <a:ext cx="1213794" cy="307777"/>
          </a:xfrm>
          <a:prstGeom prst="rect">
            <a:avLst/>
          </a:prstGeom>
          <a:noFill/>
        </p:spPr>
        <p:txBody>
          <a:bodyPr wrap="none" rtlCol="0">
            <a:spAutoFit/>
          </a:bodyPr>
          <a:lstStyle/>
          <a:p>
            <a:pPr algn="r" rtl="1"/>
            <a:r>
              <a:rPr lang="en-GB" dirty="0" err="1">
                <a:solidFill>
                  <a:srgbClr val="92D050"/>
                </a:solidFill>
                <a:latin typeface="+mn-lt"/>
              </a:rPr>
              <a:t>بالترتيب</a:t>
            </a:r>
            <a:r>
              <a:rPr lang="en-GB" dirty="0">
                <a:solidFill>
                  <a:srgbClr val="92D050"/>
                </a:solidFill>
                <a:latin typeface="+mn-lt"/>
              </a:rPr>
              <a:t> </a:t>
            </a:r>
            <a:r>
              <a:rPr lang="en-GB" dirty="0" err="1">
                <a:solidFill>
                  <a:srgbClr val="92D050"/>
                </a:solidFill>
                <a:latin typeface="+mn-lt"/>
              </a:rPr>
              <a:t>يكون</a:t>
            </a:r>
            <a:r>
              <a:rPr lang="en-GB" dirty="0">
                <a:solidFill>
                  <a:srgbClr val="92D050"/>
                </a:solidFill>
                <a:latin typeface="+mn-lt"/>
              </a:rPr>
              <a:t> </a:t>
            </a:r>
            <a:r>
              <a:rPr lang="en-US" dirty="0">
                <a:solidFill>
                  <a:srgbClr val="92D050"/>
                </a:solidFill>
                <a:latin typeface="+mn-lt"/>
                <a:sym typeface="Wingdings" panose="05000000000000000000" pitchFamily="2" charset="2"/>
              </a:rPr>
              <a:t></a:t>
            </a:r>
            <a:endParaRPr lang="en-GB" dirty="0">
              <a:solidFill>
                <a:srgbClr val="92D050"/>
              </a:solidFill>
              <a:latin typeface="+mn-lt"/>
            </a:endParaRPr>
          </a:p>
        </p:txBody>
      </p:sp>
      <p:sp>
        <p:nvSpPr>
          <p:cNvPr id="3" name="Hexagon 2">
            <a:extLst>
              <a:ext uri="{FF2B5EF4-FFF2-40B4-BE49-F238E27FC236}">
                <a16:creationId xmlns:a16="http://schemas.microsoft.com/office/drawing/2014/main" xmlns="" id="{8D586202-8F20-304F-B902-339A91735106}"/>
              </a:ext>
            </a:extLst>
          </p:cNvPr>
          <p:cNvSpPr/>
          <p:nvPr/>
        </p:nvSpPr>
        <p:spPr>
          <a:xfrm>
            <a:off x="9974438" y="4536428"/>
            <a:ext cx="873303" cy="1092846"/>
          </a:xfrm>
          <a:prstGeom prst="hexagon">
            <a:avLst>
              <a:gd name="adj" fmla="val 33641"/>
              <a:gd name="vf" fmla="val 115470"/>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720581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5EE95C1-9005-45B9-A230-826338F5A644}"/>
              </a:ext>
            </a:extLst>
          </p:cNvPr>
          <p:cNvSpPr txBox="1"/>
          <p:nvPr/>
        </p:nvSpPr>
        <p:spPr>
          <a:xfrm>
            <a:off x="627184" y="528371"/>
            <a:ext cx="5468815" cy="1077218"/>
          </a:xfrm>
          <a:prstGeom prst="rect">
            <a:avLst/>
          </a:prstGeom>
          <a:noFill/>
        </p:spPr>
        <p:txBody>
          <a:bodyPr wrap="square" rtlCol="0">
            <a:spAutoFit/>
          </a:bodyPr>
          <a:lstStyle/>
          <a:p>
            <a:r>
              <a:rPr lang="en-GB" sz="3200" dirty="0">
                <a:latin typeface="+mj-lt"/>
              </a:rPr>
              <a:t>Pelvis</a:t>
            </a:r>
          </a:p>
          <a:p>
            <a:r>
              <a:rPr lang="en-GB" sz="3200" b="1" dirty="0">
                <a:latin typeface="+mj-lt"/>
              </a:rPr>
              <a:t>Female vs. Male</a:t>
            </a:r>
          </a:p>
        </p:txBody>
      </p:sp>
      <p:grpSp>
        <p:nvGrpSpPr>
          <p:cNvPr id="4" name="Group 3">
            <a:extLst>
              <a:ext uri="{FF2B5EF4-FFF2-40B4-BE49-F238E27FC236}">
                <a16:creationId xmlns:a16="http://schemas.microsoft.com/office/drawing/2014/main" xmlns="" id="{1370E16C-CA3D-4D4E-8F68-F05FA70DCF68}"/>
              </a:ext>
            </a:extLst>
          </p:cNvPr>
          <p:cNvGrpSpPr/>
          <p:nvPr/>
        </p:nvGrpSpPr>
        <p:grpSpPr>
          <a:xfrm>
            <a:off x="627184" y="1744900"/>
            <a:ext cx="5236436" cy="2414145"/>
            <a:chOff x="5755525" y="1765408"/>
            <a:chExt cx="5888958" cy="3311469"/>
          </a:xfrm>
        </p:grpSpPr>
        <p:pic>
          <p:nvPicPr>
            <p:cNvPr id="10" name="Picture 3" descr="F66122-005-f027">
              <a:extLst>
                <a:ext uri="{FF2B5EF4-FFF2-40B4-BE49-F238E27FC236}">
                  <a16:creationId xmlns:a16="http://schemas.microsoft.com/office/drawing/2014/main" xmlns="" id="{3F3C6325-A911-4837-BA3D-041B70CF1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17"/>
            <a:stretch>
              <a:fillRect/>
            </a:stretch>
          </p:blipFill>
          <p:spPr>
            <a:xfrm>
              <a:off x="5755525" y="1765408"/>
              <a:ext cx="5888958" cy="2903388"/>
            </a:xfrm>
            <a:prstGeom prst="rect">
              <a:avLst/>
            </a:prstGeom>
            <a:noFill/>
            <a:ln>
              <a:noFill/>
              <a:miter lim="800000"/>
              <a:headEnd/>
              <a:tailEnd/>
            </a:ln>
          </p:spPr>
        </p:pic>
        <p:sp>
          <p:nvSpPr>
            <p:cNvPr id="11" name="TextBox 5">
              <a:extLst>
                <a:ext uri="{FF2B5EF4-FFF2-40B4-BE49-F238E27FC236}">
                  <a16:creationId xmlns:a16="http://schemas.microsoft.com/office/drawing/2014/main" xmlns="" id="{C364CD20-8EE4-4696-8D17-757933DBF87D}"/>
                </a:ext>
              </a:extLst>
            </p:cNvPr>
            <p:cNvSpPr txBox="1">
              <a:spLocks noChangeArrowheads="1"/>
            </p:cNvSpPr>
            <p:nvPr/>
          </p:nvSpPr>
          <p:spPr bwMode="auto">
            <a:xfrm>
              <a:off x="9314432" y="4567471"/>
              <a:ext cx="1328737" cy="509406"/>
            </a:xfrm>
            <a:prstGeom prst="rect">
              <a:avLst/>
            </a:prstGeom>
            <a:solidFill>
              <a:schemeClr val="accent2">
                <a:lumMod val="40000"/>
                <a:lumOff val="60000"/>
              </a:schemeClr>
            </a:solidFill>
            <a:ln w="9525">
              <a:solidFill>
                <a:schemeClr val="tx1"/>
              </a:solidFill>
              <a:miter lim="800000"/>
              <a:headEnd/>
              <a:tailEnd/>
            </a:ln>
          </p:spPr>
          <p:txBody>
            <a:bodyPr>
              <a:spAutoFit/>
            </a:bodyPr>
            <a:lstStyle>
              <a:lvl1pPr>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4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defRPr>
              </a:lvl9pPr>
            </a:lstStyle>
            <a:p>
              <a:pPr algn="ctr" eaLnBrk="1" hangingPunct="1">
                <a:spcBef>
                  <a:spcPct val="0"/>
                </a:spcBef>
                <a:buFontTx/>
                <a:buNone/>
              </a:pPr>
              <a:r>
                <a:rPr lang="en-US" altLang="ar-SA" b="1">
                  <a:latin typeface="+mn-lt"/>
                </a:rPr>
                <a:t>MALE</a:t>
              </a:r>
            </a:p>
          </p:txBody>
        </p:sp>
        <p:sp>
          <p:nvSpPr>
            <p:cNvPr id="12" name="TextBox 6">
              <a:extLst>
                <a:ext uri="{FF2B5EF4-FFF2-40B4-BE49-F238E27FC236}">
                  <a16:creationId xmlns:a16="http://schemas.microsoft.com/office/drawing/2014/main" xmlns="" id="{356DA0BA-0E1B-4AA8-B2E9-2734DCFE5DCC}"/>
                </a:ext>
              </a:extLst>
            </p:cNvPr>
            <p:cNvSpPr txBox="1">
              <a:spLocks noChangeArrowheads="1"/>
            </p:cNvSpPr>
            <p:nvPr/>
          </p:nvSpPr>
          <p:spPr bwMode="auto">
            <a:xfrm>
              <a:off x="6143625" y="4567471"/>
              <a:ext cx="1612900" cy="509406"/>
            </a:xfrm>
            <a:prstGeom prst="rect">
              <a:avLst/>
            </a:prstGeom>
            <a:solidFill>
              <a:srgbClr val="FF99CC"/>
            </a:solidFill>
            <a:ln w="9525">
              <a:solidFill>
                <a:schemeClr val="tx1"/>
              </a:solidFill>
              <a:miter lim="800000"/>
              <a:headEnd/>
              <a:tailEnd/>
            </a:ln>
          </p:spPr>
          <p:txBody>
            <a:bodyPr>
              <a:spAutoFit/>
            </a:bodyPr>
            <a:lstStyle>
              <a:lvl1pPr>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4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defRPr>
              </a:lvl9pPr>
            </a:lstStyle>
            <a:p>
              <a:pPr algn="ctr" eaLnBrk="1" hangingPunct="1">
                <a:spcBef>
                  <a:spcPct val="0"/>
                </a:spcBef>
                <a:buFontTx/>
                <a:buNone/>
              </a:pPr>
              <a:r>
                <a:rPr lang="en-US" altLang="ar-SA" b="1">
                  <a:latin typeface="+mn-lt"/>
                </a:rPr>
                <a:t>FEMALE</a:t>
              </a:r>
            </a:p>
          </p:txBody>
        </p:sp>
      </p:grpSp>
      <p:sp>
        <p:nvSpPr>
          <p:cNvPr id="8" name="Rectangle 7">
            <a:extLst>
              <a:ext uri="{FF2B5EF4-FFF2-40B4-BE49-F238E27FC236}">
                <a16:creationId xmlns:a16="http://schemas.microsoft.com/office/drawing/2014/main" xmlns="" id="{066203EF-F6A0-4DA0-9223-6E7C1A9F9A19}"/>
              </a:ext>
            </a:extLst>
          </p:cNvPr>
          <p:cNvSpPr/>
          <p:nvPr/>
        </p:nvSpPr>
        <p:spPr>
          <a:xfrm>
            <a:off x="654571" y="4354691"/>
            <a:ext cx="5638973" cy="2262158"/>
          </a:xfrm>
          <a:prstGeom prst="rect">
            <a:avLst/>
          </a:prstGeom>
        </p:spPr>
        <p:txBody>
          <a:bodyPr wrap="square">
            <a:spAutoFit/>
          </a:bodyPr>
          <a:lstStyle/>
          <a:p>
            <a:pPr>
              <a:spcBef>
                <a:spcPts val="600"/>
              </a:spcBef>
            </a:pPr>
            <a:r>
              <a:rPr lang="en-GB" sz="1800" b="1" i="1" dirty="0">
                <a:latin typeface="+mn-lt"/>
              </a:rPr>
              <a:t>What is the main differences between male and female pelvis?</a:t>
            </a:r>
          </a:p>
          <a:p>
            <a:pPr marL="342900" indent="-342900">
              <a:spcBef>
                <a:spcPts val="600"/>
              </a:spcBef>
              <a:buFont typeface="+mj-lt"/>
              <a:buAutoNum type="arabicPeriod"/>
            </a:pPr>
            <a:r>
              <a:rPr lang="en-GB" sz="1800" dirty="0">
                <a:latin typeface="+mn-lt"/>
              </a:rPr>
              <a:t>In female the </a:t>
            </a:r>
            <a:r>
              <a:rPr lang="en-GB" sz="1800" b="1" dirty="0">
                <a:latin typeface="+mn-lt"/>
              </a:rPr>
              <a:t>Sacrum</a:t>
            </a:r>
            <a:r>
              <a:rPr lang="en-GB" sz="1800" dirty="0">
                <a:latin typeface="+mn-lt"/>
              </a:rPr>
              <a:t> is usually </a:t>
            </a:r>
            <a:r>
              <a:rPr lang="en-GB" sz="1800" u="sng" dirty="0">
                <a:latin typeface="+mn-lt"/>
              </a:rPr>
              <a:t>wider</a:t>
            </a:r>
            <a:r>
              <a:rPr lang="en-GB" sz="1800" dirty="0">
                <a:latin typeface="+mn-lt"/>
              </a:rPr>
              <a:t> and </a:t>
            </a:r>
            <a:r>
              <a:rPr lang="en-GB" sz="1800" u="sng" dirty="0">
                <a:latin typeface="+mn-lt"/>
              </a:rPr>
              <a:t>shorter,</a:t>
            </a:r>
            <a:r>
              <a:rPr lang="en-GB" sz="1800" dirty="0">
                <a:solidFill>
                  <a:srgbClr val="92D050"/>
                </a:solidFill>
                <a:latin typeface="+mn-lt"/>
              </a:rPr>
              <a:t> while in male is long and curved</a:t>
            </a:r>
            <a:r>
              <a:rPr lang="en-GB" sz="1800" dirty="0">
                <a:latin typeface="+mn-lt"/>
              </a:rPr>
              <a:t>. </a:t>
            </a:r>
          </a:p>
          <a:p>
            <a:pPr marL="342900" indent="-342900">
              <a:spcBef>
                <a:spcPts val="600"/>
              </a:spcBef>
              <a:buFont typeface="+mj-lt"/>
              <a:buAutoNum type="arabicPeriod"/>
            </a:pPr>
            <a:r>
              <a:rPr lang="en-GB" sz="1800" dirty="0">
                <a:latin typeface="+mn-lt"/>
              </a:rPr>
              <a:t>Also, the </a:t>
            </a:r>
            <a:r>
              <a:rPr lang="en-GB" sz="1800" b="1" dirty="0">
                <a:latin typeface="+mn-lt"/>
              </a:rPr>
              <a:t>Angle of the pubic</a:t>
            </a:r>
            <a:r>
              <a:rPr lang="en-GB" sz="1800" dirty="0">
                <a:latin typeface="+mn-lt"/>
              </a:rPr>
              <a:t> arch is </a:t>
            </a:r>
            <a:r>
              <a:rPr lang="en-GB" sz="1800" u="sng" dirty="0">
                <a:latin typeface="+mn-lt"/>
              </a:rPr>
              <a:t>wider</a:t>
            </a:r>
            <a:r>
              <a:rPr lang="en-GB" sz="1800" dirty="0">
                <a:latin typeface="+mn-lt"/>
              </a:rPr>
              <a:t>.</a:t>
            </a:r>
          </a:p>
          <a:p>
            <a:pPr marL="342900" indent="-342900">
              <a:spcBef>
                <a:spcPts val="600"/>
              </a:spcBef>
              <a:buFont typeface="+mj-lt"/>
              <a:buAutoNum type="arabicPeriod"/>
            </a:pPr>
            <a:r>
              <a:rPr lang="en-GB" sz="1800" dirty="0">
                <a:latin typeface="+mn-lt"/>
              </a:rPr>
              <a:t>The </a:t>
            </a:r>
            <a:r>
              <a:rPr lang="en-GB" sz="1800" b="1" dirty="0">
                <a:latin typeface="+mn-lt"/>
              </a:rPr>
              <a:t>promontory</a:t>
            </a:r>
            <a:r>
              <a:rPr lang="en-GB" sz="1800" dirty="0">
                <a:latin typeface="+mn-lt"/>
              </a:rPr>
              <a:t> and the </a:t>
            </a:r>
            <a:r>
              <a:rPr lang="en-GB" sz="1800" b="1" dirty="0">
                <a:latin typeface="+mn-lt"/>
              </a:rPr>
              <a:t>ischial spines </a:t>
            </a:r>
            <a:r>
              <a:rPr lang="en-GB" sz="1800" dirty="0">
                <a:latin typeface="+mn-lt"/>
              </a:rPr>
              <a:t>are </a:t>
            </a:r>
            <a:r>
              <a:rPr lang="en-GB" sz="1800" u="sng" dirty="0">
                <a:latin typeface="+mn-lt"/>
              </a:rPr>
              <a:t>less projecting,</a:t>
            </a:r>
            <a:r>
              <a:rPr lang="en-GB" sz="1800" dirty="0">
                <a:solidFill>
                  <a:srgbClr val="92D050"/>
                </a:solidFill>
                <a:latin typeface="+mn-lt"/>
              </a:rPr>
              <a:t> while the male is inverted.</a:t>
            </a:r>
          </a:p>
        </p:txBody>
      </p:sp>
      <p:cxnSp>
        <p:nvCxnSpPr>
          <p:cNvPr id="13" name="Straight Connector 12">
            <a:extLst>
              <a:ext uri="{FF2B5EF4-FFF2-40B4-BE49-F238E27FC236}">
                <a16:creationId xmlns:a16="http://schemas.microsoft.com/office/drawing/2014/main" xmlns="" id="{CF9E5915-9AE7-4BA3-B374-76E3CBAFE335}"/>
              </a:ext>
            </a:extLst>
          </p:cNvPr>
          <p:cNvCxnSpPr/>
          <p:nvPr/>
        </p:nvCxnSpPr>
        <p:spPr>
          <a:xfrm>
            <a:off x="6449962" y="1330285"/>
            <a:ext cx="0" cy="4821279"/>
          </a:xfrm>
          <a:prstGeom prst="line">
            <a:avLst/>
          </a:prstGeom>
          <a:ln w="28575">
            <a:solidFill>
              <a:srgbClr val="FF99CC"/>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5C0E00B6-81F3-4628-8DE8-E2F74AA3E7C7}"/>
              </a:ext>
            </a:extLst>
          </p:cNvPr>
          <p:cNvSpPr/>
          <p:nvPr/>
        </p:nvSpPr>
        <p:spPr>
          <a:xfrm>
            <a:off x="7664783" y="1017323"/>
            <a:ext cx="3185487" cy="400110"/>
          </a:xfrm>
          <a:prstGeom prst="rect">
            <a:avLst/>
          </a:prstGeom>
        </p:spPr>
        <p:txBody>
          <a:bodyPr wrap="none">
            <a:spAutoFit/>
          </a:bodyPr>
          <a:lstStyle/>
          <a:p>
            <a:r>
              <a:rPr lang="en-US" sz="2000" b="1" dirty="0">
                <a:latin typeface="+mn-lt"/>
              </a:rPr>
              <a:t>Types of Female Bony Pelvis</a:t>
            </a:r>
            <a:endParaRPr lang="en-GB" sz="2000" b="1" dirty="0">
              <a:latin typeface="+mn-lt"/>
            </a:endParaRPr>
          </a:p>
        </p:txBody>
      </p:sp>
      <p:sp>
        <p:nvSpPr>
          <p:cNvPr id="15" name="Rectangle 14">
            <a:extLst>
              <a:ext uri="{FF2B5EF4-FFF2-40B4-BE49-F238E27FC236}">
                <a16:creationId xmlns:a16="http://schemas.microsoft.com/office/drawing/2014/main" xmlns="" id="{0E335923-28DC-4F49-A332-9D2060D7B9C5}"/>
              </a:ext>
            </a:extLst>
          </p:cNvPr>
          <p:cNvSpPr/>
          <p:nvPr/>
        </p:nvSpPr>
        <p:spPr>
          <a:xfrm>
            <a:off x="6688425" y="1538535"/>
            <a:ext cx="5358567" cy="2816156"/>
          </a:xfrm>
          <a:prstGeom prst="rect">
            <a:avLst/>
          </a:prstGeom>
        </p:spPr>
        <p:txBody>
          <a:bodyPr wrap="square">
            <a:spAutoFit/>
          </a:bodyPr>
          <a:lstStyle/>
          <a:p>
            <a:pPr marL="285750" indent="-285750">
              <a:spcBef>
                <a:spcPts val="300"/>
              </a:spcBef>
              <a:buFont typeface="Courier New" panose="02070309020205020404" pitchFamily="49" charset="0"/>
              <a:buChar char="o"/>
            </a:pPr>
            <a:r>
              <a:rPr lang="en-US" altLang="ar-SA" sz="1800" dirty="0">
                <a:solidFill>
                  <a:schemeClr val="tx1"/>
                </a:solidFill>
                <a:latin typeface="+mn-lt"/>
              </a:rPr>
              <a:t>Information of the shape and dimensions of the female pelvis is of </a:t>
            </a:r>
            <a:r>
              <a:rPr lang="en-US" altLang="ar-SA" sz="1800" b="1" dirty="0">
                <a:solidFill>
                  <a:schemeClr val="tx1"/>
                </a:solidFill>
                <a:latin typeface="+mn-lt"/>
              </a:rPr>
              <a:t>great importance for obstetrics. </a:t>
            </a:r>
          </a:p>
          <a:p>
            <a:pPr marL="285750" indent="-285750">
              <a:spcBef>
                <a:spcPts val="300"/>
              </a:spcBef>
              <a:buFont typeface="Courier New" panose="02070309020205020404" pitchFamily="49" charset="0"/>
              <a:buChar char="o"/>
            </a:pPr>
            <a:r>
              <a:rPr lang="en-US" altLang="ar-SA" sz="1800" b="1" dirty="0">
                <a:solidFill>
                  <a:schemeClr val="tx1"/>
                </a:solidFill>
                <a:latin typeface="+mn-lt"/>
              </a:rPr>
              <a:t>Why?</a:t>
            </a:r>
            <a:r>
              <a:rPr lang="en-US" altLang="ar-SA" sz="1800" dirty="0">
                <a:solidFill>
                  <a:schemeClr val="tx1"/>
                </a:solidFill>
                <a:latin typeface="+mn-lt"/>
              </a:rPr>
              <a:t> because it is the bony canal through which the </a:t>
            </a:r>
            <a:r>
              <a:rPr lang="en-US" altLang="ar-SA" sz="1800" u="sng" dirty="0">
                <a:solidFill>
                  <a:schemeClr val="tx1"/>
                </a:solidFill>
                <a:latin typeface="+mn-lt"/>
              </a:rPr>
              <a:t>child passes during birth</a:t>
            </a:r>
            <a:r>
              <a:rPr lang="en-US" altLang="ar-SA" sz="1800" dirty="0">
                <a:solidFill>
                  <a:schemeClr val="tx1"/>
                </a:solidFill>
                <a:latin typeface="+mn-lt"/>
              </a:rPr>
              <a:t>.</a:t>
            </a:r>
            <a:endParaRPr lang="en-US" altLang="ar-SA" sz="1800" dirty="0">
              <a:solidFill>
                <a:schemeClr val="bg1">
                  <a:lumMod val="50000"/>
                </a:schemeClr>
              </a:solidFill>
              <a:latin typeface="+mn-lt"/>
            </a:endParaRPr>
          </a:p>
          <a:p>
            <a:pPr marL="285750" indent="-285750">
              <a:spcBef>
                <a:spcPts val="300"/>
              </a:spcBef>
              <a:buFont typeface="Courier New" panose="02070309020205020404" pitchFamily="49" charset="0"/>
              <a:buChar char="o"/>
            </a:pPr>
            <a:r>
              <a:rPr lang="en-US" altLang="ar-SA" sz="1800" dirty="0">
                <a:solidFill>
                  <a:schemeClr val="bg1">
                    <a:lumMod val="50000"/>
                  </a:schemeClr>
                </a:solidFill>
                <a:latin typeface="+mn-lt"/>
              </a:rPr>
              <a:t>There are 4 types:</a:t>
            </a:r>
          </a:p>
          <a:p>
            <a:pPr marL="808038" indent="-342900">
              <a:spcBef>
                <a:spcPts val="300"/>
              </a:spcBef>
              <a:buFont typeface="+mj-lt"/>
              <a:buAutoNum type="alphaUcPeriod"/>
            </a:pPr>
            <a:r>
              <a:rPr lang="en-US" altLang="ar-SA" sz="1800" dirty="0">
                <a:solidFill>
                  <a:schemeClr val="bg1">
                    <a:lumMod val="50000"/>
                  </a:schemeClr>
                </a:solidFill>
                <a:latin typeface="+mn-lt"/>
              </a:rPr>
              <a:t>Android </a:t>
            </a:r>
            <a:r>
              <a:rPr lang="en-US" altLang="ar-SA" sz="1200" dirty="0">
                <a:solidFill>
                  <a:srgbClr val="92D050"/>
                </a:solidFill>
                <a:latin typeface="+mn-lt"/>
              </a:rPr>
              <a:t>(resembles male pelvis)</a:t>
            </a:r>
            <a:endParaRPr lang="en-US" altLang="ar-SA" sz="1800" dirty="0">
              <a:solidFill>
                <a:srgbClr val="92D050"/>
              </a:solidFill>
              <a:latin typeface="+mn-lt"/>
            </a:endParaRPr>
          </a:p>
          <a:p>
            <a:pPr marL="808038" lvl="0" indent="-342900">
              <a:spcBef>
                <a:spcPts val="300"/>
              </a:spcBef>
              <a:buFont typeface="+mj-lt"/>
              <a:buAutoNum type="alphaUcPeriod"/>
            </a:pPr>
            <a:r>
              <a:rPr lang="en-US" altLang="ar-SA" sz="1800" dirty="0">
                <a:solidFill>
                  <a:schemeClr val="bg1">
                    <a:lumMod val="50000"/>
                  </a:schemeClr>
                </a:solidFill>
                <a:latin typeface="+mn-lt"/>
              </a:rPr>
              <a:t>Gynecoid </a:t>
            </a:r>
            <a:r>
              <a:rPr lang="en-US" altLang="ar-SA" sz="1200" dirty="0">
                <a:solidFill>
                  <a:srgbClr val="92D050"/>
                </a:solidFill>
                <a:latin typeface="Calibri" panose="020F0502020204030204"/>
              </a:rPr>
              <a:t>(typical female type)</a:t>
            </a:r>
            <a:endParaRPr lang="en-US" altLang="ar-SA" sz="1800" dirty="0">
              <a:solidFill>
                <a:schemeClr val="bg1">
                  <a:lumMod val="50000"/>
                </a:schemeClr>
              </a:solidFill>
              <a:latin typeface="+mn-lt"/>
            </a:endParaRPr>
          </a:p>
          <a:p>
            <a:pPr marL="808038" lvl="0" indent="-342900">
              <a:spcBef>
                <a:spcPts val="300"/>
              </a:spcBef>
              <a:buFont typeface="+mj-lt"/>
              <a:buAutoNum type="alphaUcPeriod"/>
            </a:pPr>
            <a:r>
              <a:rPr lang="en-US" altLang="ar-SA" sz="1800" dirty="0">
                <a:solidFill>
                  <a:schemeClr val="bg1">
                    <a:lumMod val="50000"/>
                  </a:schemeClr>
                </a:solidFill>
                <a:latin typeface="+mn-lt"/>
              </a:rPr>
              <a:t>Anthropoid </a:t>
            </a:r>
            <a:r>
              <a:rPr lang="en-US" altLang="ar-SA" sz="1200" dirty="0">
                <a:solidFill>
                  <a:srgbClr val="92D050"/>
                </a:solidFill>
                <a:latin typeface="Calibri" panose="020F0502020204030204"/>
              </a:rPr>
              <a:t>(has both male and female characteristics)</a:t>
            </a:r>
            <a:endParaRPr lang="en-US" altLang="ar-SA" sz="1800" dirty="0">
              <a:solidFill>
                <a:schemeClr val="bg1">
                  <a:lumMod val="50000"/>
                </a:schemeClr>
              </a:solidFill>
              <a:latin typeface="+mn-lt"/>
            </a:endParaRPr>
          </a:p>
          <a:p>
            <a:pPr marL="808038" lvl="0" indent="-342900">
              <a:spcBef>
                <a:spcPts val="300"/>
              </a:spcBef>
              <a:buFont typeface="+mj-lt"/>
              <a:buAutoNum type="alphaUcPeriod"/>
            </a:pPr>
            <a:r>
              <a:rPr lang="en-US" altLang="ar-SA" sz="1800" dirty="0">
                <a:solidFill>
                  <a:schemeClr val="bg1">
                    <a:lumMod val="50000"/>
                  </a:schemeClr>
                </a:solidFill>
                <a:latin typeface="+mn-lt"/>
              </a:rPr>
              <a:t>Platypelloid </a:t>
            </a:r>
            <a:r>
              <a:rPr lang="en-US" altLang="ar-SA" sz="1200" dirty="0">
                <a:solidFill>
                  <a:srgbClr val="92D050"/>
                </a:solidFill>
                <a:latin typeface="Calibri" panose="020F0502020204030204"/>
              </a:rPr>
              <a:t>(least common)</a:t>
            </a:r>
            <a:endParaRPr lang="en-US" altLang="ar-SA" sz="1800" dirty="0">
              <a:solidFill>
                <a:srgbClr val="92D050"/>
              </a:solidFill>
              <a:latin typeface="Calibri" panose="020F0502020204030204"/>
            </a:endParaRPr>
          </a:p>
        </p:txBody>
      </p:sp>
      <p:grpSp>
        <p:nvGrpSpPr>
          <p:cNvPr id="16" name="Group 15">
            <a:extLst>
              <a:ext uri="{FF2B5EF4-FFF2-40B4-BE49-F238E27FC236}">
                <a16:creationId xmlns:a16="http://schemas.microsoft.com/office/drawing/2014/main" xmlns="" id="{E55D5B11-88A2-4D84-8CC5-70534EE35413}"/>
              </a:ext>
            </a:extLst>
          </p:cNvPr>
          <p:cNvGrpSpPr/>
          <p:nvPr/>
        </p:nvGrpSpPr>
        <p:grpSpPr>
          <a:xfrm>
            <a:off x="6982000" y="4941588"/>
            <a:ext cx="4812015" cy="1740403"/>
            <a:chOff x="7162417" y="3216685"/>
            <a:chExt cx="4661708" cy="3377160"/>
          </a:xfrm>
        </p:grpSpPr>
        <p:pic>
          <p:nvPicPr>
            <p:cNvPr id="21" name="Picture 20" descr="de31$009">
              <a:extLst>
                <a:ext uri="{FF2B5EF4-FFF2-40B4-BE49-F238E27FC236}">
                  <a16:creationId xmlns:a16="http://schemas.microsoft.com/office/drawing/2014/main" xmlns="" id="{B0734657-98AA-4901-8029-945E3ACC757D}"/>
                </a:ext>
              </a:extLst>
            </p:cNvPr>
            <p:cNvPicPr>
              <a:picLocks noChangeAspect="1" noChangeArrowheads="1"/>
            </p:cNvPicPr>
            <p:nvPr/>
          </p:nvPicPr>
          <p:blipFill>
            <a:blip r:embed="rId4"/>
            <a:srcRect l="1511" t="2347" r="4532" b="6104"/>
            <a:stretch>
              <a:fillRect/>
            </a:stretch>
          </p:blipFill>
          <p:spPr bwMode="auto">
            <a:xfrm>
              <a:off x="7162685" y="3216685"/>
              <a:ext cx="2330854" cy="1690877"/>
            </a:xfrm>
            <a:prstGeom prst="rect">
              <a:avLst/>
            </a:prstGeom>
            <a:noFill/>
            <a:ln w="9525">
              <a:noFill/>
              <a:miter lim="800000"/>
              <a:headEnd/>
              <a:tailEnd/>
            </a:ln>
          </p:spPr>
        </p:pic>
        <p:pic>
          <p:nvPicPr>
            <p:cNvPr id="22" name="Picture 21" descr="de31$010">
              <a:extLst>
                <a:ext uri="{FF2B5EF4-FFF2-40B4-BE49-F238E27FC236}">
                  <a16:creationId xmlns:a16="http://schemas.microsoft.com/office/drawing/2014/main" xmlns="" id="{D697A04D-156E-451C-8724-86A1AA5F0F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87" t="4504" r="7500" b="7658"/>
            <a:stretch>
              <a:fillRect/>
            </a:stretch>
          </p:blipFill>
          <p:spPr bwMode="auto">
            <a:xfrm>
              <a:off x="9493271" y="3216685"/>
              <a:ext cx="2330854" cy="16908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3" name="Picture 4" descr="de31$012">
              <a:extLst>
                <a:ext uri="{FF2B5EF4-FFF2-40B4-BE49-F238E27FC236}">
                  <a16:creationId xmlns:a16="http://schemas.microsoft.com/office/drawing/2014/main" xmlns="" id="{3E1B4B34-7BAA-450E-BF9C-92A3A1E18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024" b="4819"/>
            <a:stretch>
              <a:fillRect/>
            </a:stretch>
          </p:blipFill>
          <p:spPr bwMode="auto">
            <a:xfrm>
              <a:off x="9473607" y="4902967"/>
              <a:ext cx="2350518" cy="16908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4" descr="de31$011">
              <a:extLst>
                <a:ext uri="{FF2B5EF4-FFF2-40B4-BE49-F238E27FC236}">
                  <a16:creationId xmlns:a16="http://schemas.microsoft.com/office/drawing/2014/main" xmlns="" id="{26E05B55-89F9-48B4-814C-7CDBEEC0E2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545" t="5922" r="4623" b="4340"/>
            <a:stretch>
              <a:fillRect/>
            </a:stretch>
          </p:blipFill>
          <p:spPr bwMode="auto">
            <a:xfrm>
              <a:off x="7162417" y="4902967"/>
              <a:ext cx="2330854" cy="16908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xmlns="" id="{D5A880C6-C064-AA47-812D-746EE5573934}"/>
              </a:ext>
            </a:extLst>
          </p:cNvPr>
          <p:cNvSpPr txBox="1"/>
          <p:nvPr/>
        </p:nvSpPr>
        <p:spPr>
          <a:xfrm>
            <a:off x="7036304" y="4418368"/>
            <a:ext cx="4703409" cy="523220"/>
          </a:xfrm>
          <a:prstGeom prst="rect">
            <a:avLst/>
          </a:prstGeom>
          <a:noFill/>
        </p:spPr>
        <p:txBody>
          <a:bodyPr wrap="square" rtlCol="0">
            <a:spAutoFit/>
          </a:bodyPr>
          <a:lstStyle/>
          <a:p>
            <a:r>
              <a:rPr lang="en-US" b="1" u="sng" dirty="0">
                <a:solidFill>
                  <a:srgbClr val="92D050"/>
                </a:solidFill>
                <a:latin typeface="+mn-lt"/>
              </a:rPr>
              <a:t>**Gynecoid</a:t>
            </a:r>
            <a:r>
              <a:rPr lang="en-US" dirty="0">
                <a:solidFill>
                  <a:srgbClr val="92D050"/>
                </a:solidFill>
                <a:latin typeface="+mn-lt"/>
              </a:rPr>
              <a:t> is the only type that can give normal birth , the other three types can’t.</a:t>
            </a:r>
          </a:p>
        </p:txBody>
      </p:sp>
      <p:sp>
        <p:nvSpPr>
          <p:cNvPr id="3" name="TextBox 2">
            <a:extLst>
              <a:ext uri="{FF2B5EF4-FFF2-40B4-BE49-F238E27FC236}">
                <a16:creationId xmlns:a16="http://schemas.microsoft.com/office/drawing/2014/main" xmlns="" id="{C4F68B2D-F1A3-4DD4-A5BF-898F134BE851}"/>
              </a:ext>
            </a:extLst>
          </p:cNvPr>
          <p:cNvSpPr txBox="1"/>
          <p:nvPr/>
        </p:nvSpPr>
        <p:spPr>
          <a:xfrm>
            <a:off x="2349563" y="3887346"/>
            <a:ext cx="1083951" cy="307777"/>
          </a:xfrm>
          <a:prstGeom prst="rect">
            <a:avLst/>
          </a:prstGeom>
          <a:noFill/>
        </p:spPr>
        <p:txBody>
          <a:bodyPr wrap="none" rtlCol="0">
            <a:spAutoFit/>
          </a:bodyPr>
          <a:lstStyle/>
          <a:p>
            <a:r>
              <a:rPr lang="en-GB" i="1" dirty="0">
                <a:solidFill>
                  <a:srgbClr val="92D050"/>
                </a:solidFill>
                <a:latin typeface="+mn-lt"/>
              </a:rPr>
              <a:t>Oval shaped</a:t>
            </a:r>
          </a:p>
        </p:txBody>
      </p:sp>
      <p:sp>
        <p:nvSpPr>
          <p:cNvPr id="18" name="TextBox 17">
            <a:extLst>
              <a:ext uri="{FF2B5EF4-FFF2-40B4-BE49-F238E27FC236}">
                <a16:creationId xmlns:a16="http://schemas.microsoft.com/office/drawing/2014/main" xmlns="" id="{13E5DB07-EC82-4361-B172-82CF3A713B0B}"/>
              </a:ext>
            </a:extLst>
          </p:cNvPr>
          <p:cNvSpPr txBox="1"/>
          <p:nvPr/>
        </p:nvSpPr>
        <p:spPr>
          <a:xfrm>
            <a:off x="4932951" y="3912475"/>
            <a:ext cx="1204176" cy="307777"/>
          </a:xfrm>
          <a:prstGeom prst="rect">
            <a:avLst/>
          </a:prstGeom>
          <a:noFill/>
        </p:spPr>
        <p:txBody>
          <a:bodyPr wrap="none" rtlCol="0">
            <a:spAutoFit/>
          </a:bodyPr>
          <a:lstStyle/>
          <a:p>
            <a:r>
              <a:rPr lang="en-GB" i="1" dirty="0">
                <a:solidFill>
                  <a:srgbClr val="92D050"/>
                </a:solidFill>
                <a:latin typeface="+mn-lt"/>
              </a:rPr>
              <a:t>Heart shaped</a:t>
            </a:r>
          </a:p>
        </p:txBody>
      </p:sp>
    </p:spTree>
    <p:extLst>
      <p:ext uri="{BB962C8B-B14F-4D97-AF65-F5344CB8AC3E}">
        <p14:creationId xmlns:p14="http://schemas.microsoft.com/office/powerpoint/2010/main" val="938731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049" y="239335"/>
            <a:ext cx="10515600" cy="1325563"/>
          </a:xfrm>
        </p:spPr>
        <p:txBody>
          <a:bodyPr>
            <a:normAutofit/>
          </a:bodyPr>
          <a:lstStyle/>
          <a:p>
            <a:r>
              <a:rPr lang="en-US" sz="3200" b="1" dirty="0"/>
              <a:t>Pelvic Walls</a:t>
            </a:r>
            <a:endParaRPr lang="ar-SA" sz="3200" b="1" dirty="0"/>
          </a:p>
        </p:txBody>
      </p:sp>
      <p:pic>
        <p:nvPicPr>
          <p:cNvPr id="4" name="Picture 4" descr="F66122-005-f076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21552"/>
          <a:stretch>
            <a:fillRect/>
          </a:stretch>
        </p:blipFill>
        <p:spPr>
          <a:xfrm>
            <a:off x="8794482" y="796413"/>
            <a:ext cx="2529622" cy="2433681"/>
          </a:xfrm>
          <a:noFill/>
        </p:spPr>
      </p:pic>
      <p:sp>
        <p:nvSpPr>
          <p:cNvPr id="5" name="Rectangle: Rounded Corners 4"/>
          <p:cNvSpPr/>
          <p:nvPr/>
        </p:nvSpPr>
        <p:spPr>
          <a:xfrm>
            <a:off x="5481933" y="1847534"/>
            <a:ext cx="3183933" cy="1191816"/>
          </a:xfrm>
          <a:prstGeom prst="roundRect">
            <a:avLst/>
          </a:prstGeom>
          <a:solidFill>
            <a:srgbClr val="E1F7D0"/>
          </a:solidFill>
        </p:spPr>
        <p:txBody>
          <a:bodyPr wrap="square">
            <a:spAutoFit/>
          </a:bodyPr>
          <a:lstStyle/>
          <a:p>
            <a:r>
              <a:rPr lang="en-US" sz="1600" dirty="0">
                <a:latin typeface="+mn-lt"/>
              </a:rPr>
              <a:t>The walls are formed by bones and ligaments that are lined with muscles covered with fascia and parietal peritoneum. </a:t>
            </a:r>
          </a:p>
        </p:txBody>
      </p:sp>
      <p:graphicFrame>
        <p:nvGraphicFramePr>
          <p:cNvPr id="8" name="Table 7"/>
          <p:cNvGraphicFramePr>
            <a:graphicFrameLocks noGrp="1"/>
          </p:cNvGraphicFramePr>
          <p:nvPr>
            <p:extLst>
              <p:ext uri="{D42A27DB-BD31-4B8C-83A1-F6EECF244321}">
                <p14:modId xmlns:p14="http://schemas.microsoft.com/office/powerpoint/2010/main" val="2672341880"/>
              </p:ext>
            </p:extLst>
          </p:nvPr>
        </p:nvGraphicFramePr>
        <p:xfrm>
          <a:off x="774850" y="3455681"/>
          <a:ext cx="10549254" cy="3161654"/>
        </p:xfrm>
        <a:graphic>
          <a:graphicData uri="http://schemas.openxmlformats.org/drawingml/2006/table">
            <a:tbl>
              <a:tblPr rtl="1" firstRow="1" bandRow="1">
                <a:tableStyleId>{17292A2E-F333-43FB-9621-5CBBE7FDCDCB}</a:tableStyleId>
              </a:tblPr>
              <a:tblGrid>
                <a:gridCol w="5274627">
                  <a:extLst>
                    <a:ext uri="{9D8B030D-6E8A-4147-A177-3AD203B41FA5}">
                      <a16:colId xmlns:a16="http://schemas.microsoft.com/office/drawing/2014/main" xmlns="" val="20000"/>
                    </a:ext>
                  </a:extLst>
                </a:gridCol>
                <a:gridCol w="5274627">
                  <a:extLst>
                    <a:ext uri="{9D8B030D-6E8A-4147-A177-3AD203B41FA5}">
                      <a16:colId xmlns:a16="http://schemas.microsoft.com/office/drawing/2014/main" xmlns="" val="20001"/>
                    </a:ext>
                  </a:extLst>
                </a:gridCol>
              </a:tblGrid>
              <a:tr h="412975">
                <a:tc>
                  <a:txBody>
                    <a:bodyPr/>
                    <a:lstStyle/>
                    <a:p>
                      <a:pPr algn="ctr" rtl="0"/>
                      <a:r>
                        <a:rPr lang="en-US" sz="1600" dirty="0"/>
                        <a:t>2. Posterior pelvic wall</a:t>
                      </a:r>
                      <a:endParaRPr lang="ar-SA" sz="16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68E155"/>
                    </a:solidFill>
                  </a:tcPr>
                </a:tc>
                <a:tc>
                  <a:txBody>
                    <a:bodyPr/>
                    <a:lstStyle/>
                    <a:p>
                      <a:pPr algn="ctr" rtl="0"/>
                      <a:r>
                        <a:rPr lang="en-US" sz="1600" dirty="0"/>
                        <a:t>1. Anterior</a:t>
                      </a:r>
                      <a:r>
                        <a:rPr lang="en-US" sz="1600" baseline="0" dirty="0"/>
                        <a:t> pelvic wall</a:t>
                      </a:r>
                      <a:endParaRPr lang="ar-SA" sz="16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A7EA52"/>
                    </a:solidFill>
                  </a:tcPr>
                </a:tc>
                <a:extLst>
                  <a:ext uri="{0D108BD9-81ED-4DB2-BD59-A6C34878D82A}">
                    <a16:rowId xmlns:a16="http://schemas.microsoft.com/office/drawing/2014/main" xmlns="" val="10000"/>
                  </a:ext>
                </a:extLst>
              </a:tr>
              <a:tr h="9503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It is large and deeper. Formed by: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(1) </a:t>
                      </a:r>
                      <a:r>
                        <a:rPr lang="en-US" sz="1600" b="1" u="none" dirty="0"/>
                        <a:t>sacrum</a:t>
                      </a:r>
                      <a:r>
                        <a:rPr lang="en-US" sz="1600" dirty="0"/>
                        <a:t>, (2) </a:t>
                      </a:r>
                      <a:r>
                        <a:rPr lang="en-US" sz="1600" b="1" u="none" dirty="0"/>
                        <a:t>coccyx</a:t>
                      </a:r>
                      <a:r>
                        <a:rPr lang="en-US" sz="1600" dirty="0"/>
                        <a:t> , (3) </a:t>
                      </a:r>
                      <a:r>
                        <a:rPr lang="en-US" sz="1600" b="1" dirty="0"/>
                        <a:t>piriformis</a:t>
                      </a:r>
                      <a:r>
                        <a:rPr lang="en-US" sz="1600" dirty="0"/>
                        <a:t> muscle</a:t>
                      </a:r>
                      <a:r>
                        <a:rPr lang="en-US" sz="1600" u="sng" dirty="0"/>
                        <a:t>s</a:t>
                      </a:r>
                      <a:r>
                        <a:rPr lang="en-US" sz="1600" dirty="0">
                          <a:solidFill>
                            <a:srgbClr val="92D050"/>
                          </a:solidFill>
                        </a:rPr>
                        <a:t> (right and left) </a:t>
                      </a:r>
                      <a:r>
                        <a:rPr lang="en-US" sz="1600" dirty="0"/>
                        <a:t>and (4) their covering of parietal pelvic fascia.</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t>It is the </a:t>
                      </a:r>
                      <a:r>
                        <a:rPr lang="en-US" sz="1600" b="0" u="sng" kern="1200" dirty="0"/>
                        <a:t>shallowest</a:t>
                      </a:r>
                      <a:r>
                        <a:rPr lang="en-US" sz="1600" kern="1200" dirty="0"/>
                        <a:t> wall and is formed by </a:t>
                      </a:r>
                      <a:r>
                        <a:rPr lang="en-US" sz="1600" kern="1200" dirty="0">
                          <a:solidFill>
                            <a:srgbClr val="92D050"/>
                          </a:solidFill>
                        </a:rPr>
                        <a:t>only </a:t>
                      </a:r>
                      <a:r>
                        <a:rPr lang="en-US" sz="1600" b="1" kern="1200" dirty="0">
                          <a:solidFill>
                            <a:srgbClr val="92D050"/>
                          </a:solidFill>
                        </a:rPr>
                        <a:t>bones</a:t>
                      </a:r>
                      <a:r>
                        <a:rPr lang="en-US" sz="1600" kern="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t>(1) the posterior surfaces of the bodies of the </a:t>
                      </a:r>
                      <a:r>
                        <a:rPr lang="en-US" sz="1600" b="1" kern="1200" dirty="0"/>
                        <a:t>pubic bones</a:t>
                      </a:r>
                      <a:r>
                        <a:rPr lang="en-US" sz="1600" kern="1200" dirty="0"/>
                        <a:t>, (2) the 2 </a:t>
                      </a:r>
                      <a:r>
                        <a:rPr lang="en-US" sz="1600" b="1" kern="1200" dirty="0"/>
                        <a:t>pubic rami</a:t>
                      </a:r>
                      <a:r>
                        <a:rPr lang="en-US" sz="1600" kern="1200" dirty="0"/>
                        <a:t>, and (3) the </a:t>
                      </a:r>
                      <a:r>
                        <a:rPr lang="en-US" sz="1600" b="1" u="none" kern="1200" dirty="0"/>
                        <a:t>symphysis</a:t>
                      </a:r>
                      <a:r>
                        <a:rPr lang="en-US" sz="1600" u="none" kern="1200" dirty="0"/>
                        <a:t> </a:t>
                      </a:r>
                      <a:r>
                        <a:rPr lang="en-US" sz="1600" b="1" u="none" kern="1200" dirty="0"/>
                        <a:t>pubis</a:t>
                      </a:r>
                      <a:r>
                        <a:rPr lang="en-US" sz="1600" kern="1200" dirty="0"/>
                        <a:t>.</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602034">
                <a:tc>
                  <a:txBody>
                    <a:bodyPr/>
                    <a:lstStyle/>
                    <a:p>
                      <a:pPr algn="ctr" rtl="0"/>
                      <a:endParaRPr lang="ar-SA" sz="16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algn="ctr" rtl="0"/>
                      <a:endParaRPr lang="en-US" sz="1600" dirty="0"/>
                    </a:p>
                    <a:p>
                      <a:pPr algn="ctr" rtl="0"/>
                      <a:endParaRPr lang="en-US" sz="1600" dirty="0"/>
                    </a:p>
                    <a:p>
                      <a:pPr algn="ctr" rtl="0"/>
                      <a:endParaRPr lang="en-US" sz="1600" dirty="0"/>
                    </a:p>
                    <a:p>
                      <a:pPr algn="ctr" rtl="0"/>
                      <a:endParaRPr lang="en-US" sz="1600" dirty="0"/>
                    </a:p>
                    <a:p>
                      <a:pPr algn="ctr" rtl="0"/>
                      <a:endParaRPr lang="en-US" sz="1600" dirty="0"/>
                    </a:p>
                    <a:p>
                      <a:pPr algn="ctr" rtl="0"/>
                      <a:endParaRPr lang="en-US" sz="1600" dirty="0"/>
                    </a:p>
                    <a:p>
                      <a:pPr algn="ctr" rtl="0"/>
                      <a:endParaRPr lang="ar-SA" sz="16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6" name="Group 5">
            <a:extLst>
              <a:ext uri="{FF2B5EF4-FFF2-40B4-BE49-F238E27FC236}">
                <a16:creationId xmlns:a16="http://schemas.microsoft.com/office/drawing/2014/main" xmlns="" id="{ABF2CB59-5304-4731-B71F-E4C304C6B352}"/>
              </a:ext>
            </a:extLst>
          </p:cNvPr>
          <p:cNvGrpSpPr/>
          <p:nvPr/>
        </p:nvGrpSpPr>
        <p:grpSpPr>
          <a:xfrm>
            <a:off x="6764347" y="5052141"/>
            <a:ext cx="3380680" cy="1562336"/>
            <a:chOff x="7266270" y="4899961"/>
            <a:chExt cx="2695136" cy="1656765"/>
          </a:xfrm>
        </p:grpSpPr>
        <p:pic>
          <p:nvPicPr>
            <p:cNvPr id="11" name="Picture 4" descr="F71683-108-f002"/>
            <p:cNvPicPr>
              <a:picLocks noChangeAspect="1" noChangeArrowheads="1"/>
            </p:cNvPicPr>
            <p:nvPr/>
          </p:nvPicPr>
          <p:blipFill>
            <a:blip r:embed="rId3">
              <a:extLst>
                <a:ext uri="{28A0092B-C50C-407E-A947-70E740481C1C}">
                  <a14:useLocalDpi xmlns:a14="http://schemas.microsoft.com/office/drawing/2010/main" val="0"/>
                </a:ext>
              </a:extLst>
            </a:blip>
            <a:srcRect b="3230"/>
            <a:stretch>
              <a:fillRect/>
            </a:stretch>
          </p:blipFill>
          <p:spPr>
            <a:xfrm>
              <a:off x="7266270" y="4899961"/>
              <a:ext cx="2695136" cy="1656765"/>
            </a:xfrm>
            <a:prstGeom prst="rect">
              <a:avLst/>
            </a:prstGeom>
            <a:noFill/>
            <a:ln w="28575">
              <a:noFill/>
            </a:ln>
          </p:spPr>
        </p:pic>
        <p:sp>
          <p:nvSpPr>
            <p:cNvPr id="12" name="Rounded Rectangle 11"/>
            <p:cNvSpPr/>
            <p:nvPr/>
          </p:nvSpPr>
          <p:spPr>
            <a:xfrm>
              <a:off x="7553551" y="4945123"/>
              <a:ext cx="195742" cy="11381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Rounded Rectangle 12"/>
            <p:cNvSpPr/>
            <p:nvPr/>
          </p:nvSpPr>
          <p:spPr>
            <a:xfrm>
              <a:off x="7513051" y="5120956"/>
              <a:ext cx="236242" cy="11381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3" name="Group 2">
            <a:extLst>
              <a:ext uri="{FF2B5EF4-FFF2-40B4-BE49-F238E27FC236}">
                <a16:creationId xmlns:a16="http://schemas.microsoft.com/office/drawing/2014/main" xmlns="" id="{F2A319FD-22B5-4B66-897D-8C701E490B10}"/>
              </a:ext>
            </a:extLst>
          </p:cNvPr>
          <p:cNvGrpSpPr/>
          <p:nvPr/>
        </p:nvGrpSpPr>
        <p:grpSpPr>
          <a:xfrm>
            <a:off x="2269094" y="5052141"/>
            <a:ext cx="3140303" cy="1562336"/>
            <a:chOff x="3456401" y="4899961"/>
            <a:chExt cx="1996225" cy="1656765"/>
          </a:xfrm>
        </p:grpSpPr>
        <p:pic>
          <p:nvPicPr>
            <p:cNvPr id="9" name="Picture 8"/>
            <p:cNvPicPr>
              <a:picLocks noChangeAspect="1"/>
            </p:cNvPicPr>
            <p:nvPr/>
          </p:nvPicPr>
          <p:blipFill>
            <a:blip r:embed="rId4"/>
            <a:stretch>
              <a:fillRect/>
            </a:stretch>
          </p:blipFill>
          <p:spPr>
            <a:xfrm>
              <a:off x="3456401" y="4899961"/>
              <a:ext cx="1996225" cy="1656765"/>
            </a:xfrm>
            <a:prstGeom prst="rect">
              <a:avLst/>
            </a:prstGeom>
            <a:ln w="28575">
              <a:noFill/>
            </a:ln>
          </p:spPr>
        </p:pic>
        <p:sp>
          <p:nvSpPr>
            <p:cNvPr id="15" name="Rounded Rectangle 14"/>
            <p:cNvSpPr/>
            <p:nvPr/>
          </p:nvSpPr>
          <p:spPr>
            <a:xfrm rot="10800000" flipH="1" flipV="1">
              <a:off x="3910519" y="5103000"/>
              <a:ext cx="710120" cy="15498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aphicFrame>
        <p:nvGraphicFramePr>
          <p:cNvPr id="16" name="Diagram 15"/>
          <p:cNvGraphicFramePr/>
          <p:nvPr>
            <p:extLst>
              <p:ext uri="{D42A27DB-BD31-4B8C-83A1-F6EECF244321}">
                <p14:modId xmlns:p14="http://schemas.microsoft.com/office/powerpoint/2010/main" val="3986617414"/>
              </p:ext>
            </p:extLst>
          </p:nvPr>
        </p:nvGraphicFramePr>
        <p:xfrm>
          <a:off x="1237073" y="1382212"/>
          <a:ext cx="3943348" cy="18478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0" name="Straight Arrow Connector 9">
            <a:extLst>
              <a:ext uri="{FF2B5EF4-FFF2-40B4-BE49-F238E27FC236}">
                <a16:creationId xmlns:a16="http://schemas.microsoft.com/office/drawing/2014/main" xmlns="" id="{A2A86B1B-7448-4C46-97F3-6FE61FCC31BC}"/>
              </a:ext>
            </a:extLst>
          </p:cNvPr>
          <p:cNvCxnSpPr/>
          <p:nvPr/>
        </p:nvCxnSpPr>
        <p:spPr>
          <a:xfrm>
            <a:off x="3965608" y="2305446"/>
            <a:ext cx="1549668" cy="0"/>
          </a:xfrm>
          <a:prstGeom prst="straightConnector1">
            <a:avLst/>
          </a:prstGeom>
          <a:ln w="57150">
            <a:solidFill>
              <a:srgbClr val="E1F7D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8830C79E-AA20-43ED-9BF3-CE12F0B36A47}"/>
              </a:ext>
            </a:extLst>
          </p:cNvPr>
          <p:cNvGrpSpPr/>
          <p:nvPr/>
        </p:nvGrpSpPr>
        <p:grpSpPr>
          <a:xfrm>
            <a:off x="4399129" y="535098"/>
            <a:ext cx="682625" cy="734036"/>
            <a:chOff x="6597319" y="353560"/>
            <a:chExt cx="682625" cy="734036"/>
          </a:xfrm>
        </p:grpSpPr>
        <p:pic>
          <p:nvPicPr>
            <p:cNvPr id="18" name="Picture 2" descr="Image result for youtube">
              <a:hlinkClick r:id="rId10"/>
              <a:extLst>
                <a:ext uri="{FF2B5EF4-FFF2-40B4-BE49-F238E27FC236}">
                  <a16:creationId xmlns:a16="http://schemas.microsoft.com/office/drawing/2014/main" xmlns="" id="{420C4F44-C348-41B2-AE68-FA9BC83C15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97319" y="353560"/>
              <a:ext cx="682625" cy="4806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656E29A7-8193-473D-9A83-EFDF73E4C0FE}"/>
                </a:ext>
              </a:extLst>
            </p:cNvPr>
            <p:cNvSpPr txBox="1"/>
            <p:nvPr/>
          </p:nvSpPr>
          <p:spPr>
            <a:xfrm>
              <a:off x="6649975" y="779819"/>
              <a:ext cx="598241" cy="307777"/>
            </a:xfrm>
            <a:prstGeom prst="rect">
              <a:avLst/>
            </a:prstGeom>
            <a:noFill/>
          </p:spPr>
          <p:txBody>
            <a:bodyPr wrap="none" rtlCol="0">
              <a:spAutoFit/>
            </a:bodyPr>
            <a:lstStyle/>
            <a:p>
              <a:r>
                <a:rPr lang="en-US" dirty="0">
                  <a:solidFill>
                    <a:schemeClr val="accent6">
                      <a:lumMod val="75000"/>
                    </a:schemeClr>
                  </a:solidFill>
                  <a:latin typeface="+mn-lt"/>
                </a:rPr>
                <a:t>10:26</a:t>
              </a:r>
              <a:endParaRPr lang="en-GB" dirty="0">
                <a:solidFill>
                  <a:schemeClr val="accent6">
                    <a:lumMod val="75000"/>
                  </a:schemeClr>
                </a:solidFill>
                <a:latin typeface="+mn-lt"/>
              </a:endParaRPr>
            </a:p>
          </p:txBody>
        </p:sp>
      </p:grpSp>
    </p:spTree>
    <p:extLst>
      <p:ext uri="{BB962C8B-B14F-4D97-AF65-F5344CB8AC3E}">
        <p14:creationId xmlns:p14="http://schemas.microsoft.com/office/powerpoint/2010/main" val="2963670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27465201"/>
              </p:ext>
            </p:extLst>
          </p:nvPr>
        </p:nvGraphicFramePr>
        <p:xfrm>
          <a:off x="838200" y="1592368"/>
          <a:ext cx="10515600" cy="4970072"/>
        </p:xfrm>
        <a:graphic>
          <a:graphicData uri="http://schemas.openxmlformats.org/drawingml/2006/table">
            <a:tbl>
              <a:tblPr rtl="1" firstRow="1" bandRow="1">
                <a:tableStyleId>{1E171933-4619-4E11-9A3F-F7608DF75F80}</a:tableStyleId>
              </a:tblPr>
              <a:tblGrid>
                <a:gridCol w="5257800">
                  <a:extLst>
                    <a:ext uri="{9D8B030D-6E8A-4147-A177-3AD203B41FA5}">
                      <a16:colId xmlns:a16="http://schemas.microsoft.com/office/drawing/2014/main" xmlns="" val="20000"/>
                    </a:ext>
                  </a:extLst>
                </a:gridCol>
                <a:gridCol w="5257800">
                  <a:extLst>
                    <a:ext uri="{9D8B030D-6E8A-4147-A177-3AD203B41FA5}">
                      <a16:colId xmlns:a16="http://schemas.microsoft.com/office/drawing/2014/main" xmlns="" val="20001"/>
                    </a:ext>
                  </a:extLst>
                </a:gridCol>
              </a:tblGrid>
              <a:tr h="402730">
                <a:tc>
                  <a:txBody>
                    <a:bodyPr/>
                    <a:lstStyle/>
                    <a:p>
                      <a:pPr algn="ctr" rtl="0"/>
                      <a:r>
                        <a:rPr lang="en-US" sz="1600" dirty="0"/>
                        <a:t>4. Inferior pelvic</a:t>
                      </a:r>
                      <a:r>
                        <a:rPr lang="en-US" sz="1600" baseline="0" dirty="0"/>
                        <a:t> wall (floor)</a:t>
                      </a:r>
                      <a:endParaRPr lang="ar-SA" sz="16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algn="ctr" rtl="0"/>
                      <a:r>
                        <a:rPr lang="en-US" sz="1600" dirty="0"/>
                        <a:t>3. Lateral pelvic wall</a:t>
                      </a:r>
                      <a:endParaRPr lang="ar-SA" sz="16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9D87F"/>
                    </a:solidFill>
                  </a:tcPr>
                </a:tc>
                <a:extLst>
                  <a:ext uri="{0D108BD9-81ED-4DB2-BD59-A6C34878D82A}">
                    <a16:rowId xmlns:a16="http://schemas.microsoft.com/office/drawing/2014/main" xmlns="" val="10000"/>
                  </a:ext>
                </a:extLst>
              </a:tr>
              <a:tr h="1859202">
                <a:tc>
                  <a:txBody>
                    <a:bodyPr/>
                    <a:lstStyle/>
                    <a:p>
                      <a:pPr rtl="0" eaLnBrk="1" hangingPunct="1"/>
                      <a:r>
                        <a:rPr lang="en-US" altLang="ar-SA" sz="1600" u="sng" dirty="0"/>
                        <a:t>Basin-like</a:t>
                      </a:r>
                      <a:r>
                        <a:rPr lang="en-US" altLang="ar-SA" sz="1600" dirty="0"/>
                        <a:t> structure which supports the pelvic viscera and is formed by the </a:t>
                      </a:r>
                      <a:r>
                        <a:rPr lang="en-US" altLang="ar-SA" sz="1600" b="1" u="none" dirty="0">
                          <a:solidFill>
                            <a:schemeClr val="tx1"/>
                          </a:solidFill>
                        </a:rPr>
                        <a:t>pelvic diaphragm.</a:t>
                      </a:r>
                    </a:p>
                    <a:p>
                      <a:pPr rtl="0" eaLnBrk="1" hangingPunct="1"/>
                      <a:r>
                        <a:rPr lang="en-US" altLang="ar-SA" sz="1600" dirty="0"/>
                        <a:t>It stretches </a:t>
                      </a:r>
                      <a:r>
                        <a:rPr lang="en-US" altLang="ar-SA" sz="1600" i="1" dirty="0"/>
                        <a:t>across the lower part of the true pelvis </a:t>
                      </a:r>
                      <a:r>
                        <a:rPr lang="en-US" altLang="ar-SA" sz="1600" dirty="0"/>
                        <a:t>and divides it into: </a:t>
                      </a:r>
                    </a:p>
                    <a:p>
                      <a:pPr marL="342900" indent="-342900" rtl="0" eaLnBrk="1" hangingPunct="1">
                        <a:buFont typeface="+mj-lt"/>
                        <a:buAutoNum type="arabicPeriod"/>
                      </a:pPr>
                      <a:r>
                        <a:rPr lang="en-US" altLang="ar-SA" sz="1600" b="1" dirty="0"/>
                        <a:t>Main (true) pelvic</a:t>
                      </a:r>
                      <a:r>
                        <a:rPr lang="en-US" altLang="ar-SA" sz="1600" dirty="0"/>
                        <a:t> cavity </a:t>
                      </a:r>
                      <a:r>
                        <a:rPr lang="en-US" altLang="ar-SA" sz="1600" u="sng" dirty="0"/>
                        <a:t>above</a:t>
                      </a:r>
                      <a:r>
                        <a:rPr lang="en-US" altLang="ar-SA" sz="1600" dirty="0"/>
                        <a:t>, which contains the pelvic viscera</a:t>
                      </a:r>
                    </a:p>
                    <a:p>
                      <a:pPr marL="342900" indent="-342900" rtl="0" eaLnBrk="1" hangingPunct="1">
                        <a:buFont typeface="+mj-lt"/>
                        <a:buAutoNum type="arabicPeriod"/>
                      </a:pPr>
                      <a:r>
                        <a:rPr lang="en-US" altLang="ar-SA" sz="1600" b="1" u="none" dirty="0"/>
                        <a:t>Perineum</a:t>
                      </a:r>
                      <a:r>
                        <a:rPr lang="en-US" altLang="ar-SA" sz="1600" dirty="0"/>
                        <a:t> </a:t>
                      </a:r>
                      <a:r>
                        <a:rPr lang="en-US" altLang="ar-SA" sz="1600" u="sng" dirty="0"/>
                        <a:t>below</a:t>
                      </a:r>
                      <a:r>
                        <a:rPr lang="en-US" altLang="ar-SA" sz="1600" dirty="0"/>
                        <a:t> which carries the external genital </a:t>
                      </a:r>
                      <a:r>
                        <a:rPr lang="en-US" altLang="ar-SA" sz="1600" b="0" u="none" dirty="0"/>
                        <a:t>organs</a:t>
                      </a:r>
                      <a:r>
                        <a:rPr lang="en-US" altLang="ar-SA" sz="1600" dirty="0"/>
                        <a:t>. </a:t>
                      </a:r>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indent="0" rtl="0" eaLnBrk="1" hangingPunct="1">
                        <a:buFontTx/>
                        <a:buNone/>
                      </a:pPr>
                      <a:r>
                        <a:rPr lang="en-US" altLang="ar-SA" sz="1600" u="none" dirty="0"/>
                        <a:t>It is formed by:</a:t>
                      </a:r>
                    </a:p>
                    <a:p>
                      <a:pPr marL="342900" indent="-342900" rtl="0" eaLnBrk="1" hangingPunct="1">
                        <a:buFont typeface="+mj-lt"/>
                        <a:buAutoNum type="arabicPeriod"/>
                      </a:pPr>
                      <a:r>
                        <a:rPr lang="en-US" altLang="ar-SA" sz="1600" dirty="0"/>
                        <a:t>Part of the </a:t>
                      </a:r>
                      <a:r>
                        <a:rPr lang="en-US" altLang="ar-SA" sz="1600" b="1" dirty="0"/>
                        <a:t>hip bone </a:t>
                      </a:r>
                      <a:r>
                        <a:rPr lang="en-US" altLang="ar-SA" sz="1600" dirty="0"/>
                        <a:t>below the pelvic inlet (the arrow),</a:t>
                      </a:r>
                    </a:p>
                    <a:p>
                      <a:pPr marL="342900" indent="-342900" rtl="0" eaLnBrk="1" hangingPunct="1">
                        <a:buFont typeface="+mj-lt"/>
                        <a:buAutoNum type="arabicPeriod"/>
                      </a:pPr>
                      <a:r>
                        <a:rPr lang="en-US" altLang="ar-SA" sz="1600" b="1" dirty="0"/>
                        <a:t>Obturator internus </a:t>
                      </a:r>
                      <a:r>
                        <a:rPr lang="en-US" altLang="ar-SA" sz="1600" dirty="0"/>
                        <a:t>and its covering fascia, the </a:t>
                      </a:r>
                      <a:r>
                        <a:rPr lang="en-US" altLang="ar-SA" sz="1600" b="1" dirty="0"/>
                        <a:t>obturator fascia</a:t>
                      </a:r>
                      <a:r>
                        <a:rPr lang="en-US" altLang="ar-SA" sz="1600" dirty="0"/>
                        <a:t>. </a:t>
                      </a:r>
                    </a:p>
                    <a:p>
                      <a:pPr marL="342900" indent="-342900" rtl="0" eaLnBrk="1" hangingPunct="1">
                        <a:buFont typeface="+mj-lt"/>
                        <a:buAutoNum type="arabicPeriod"/>
                      </a:pPr>
                      <a:r>
                        <a:rPr lang="en-US" altLang="ar-SA" sz="1600" b="1" dirty="0" err="1"/>
                        <a:t>Sacrotuberous</a:t>
                      </a:r>
                      <a:r>
                        <a:rPr lang="en-US" altLang="ar-SA" sz="1600" dirty="0"/>
                        <a:t> ligament.</a:t>
                      </a:r>
                    </a:p>
                    <a:p>
                      <a:pPr marL="342900" indent="-342900" rtl="0" eaLnBrk="1" hangingPunct="1">
                        <a:buFont typeface="+mj-lt"/>
                        <a:buAutoNum type="arabicPeriod"/>
                      </a:pPr>
                      <a:r>
                        <a:rPr lang="en-US" altLang="ar-SA" sz="1600" b="1" dirty="0"/>
                        <a:t>Sacrospinous</a:t>
                      </a:r>
                      <a:r>
                        <a:rPr lang="en-US" altLang="ar-SA" sz="1600" dirty="0"/>
                        <a:t> ligament.</a:t>
                      </a:r>
                    </a:p>
                    <a:p>
                      <a:pPr algn="ctr" rtl="0"/>
                      <a:endParaRPr lang="ar-SA" sz="16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525182">
                <a:tc>
                  <a:txBody>
                    <a:bodyPr/>
                    <a:lstStyle/>
                    <a:p>
                      <a:pPr algn="ctr" rtl="0"/>
                      <a:endParaRPr lang="ar-SA" sz="16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algn="ctr" rtl="0"/>
                      <a:endParaRPr lang="en-US" sz="1600" dirty="0"/>
                    </a:p>
                    <a:p>
                      <a:pPr algn="ctr" rtl="0"/>
                      <a:endParaRPr lang="en-US" sz="1600" dirty="0"/>
                    </a:p>
                    <a:p>
                      <a:pPr algn="ctr" rtl="0"/>
                      <a:endParaRPr lang="en-US" sz="1600" dirty="0"/>
                    </a:p>
                    <a:p>
                      <a:pPr algn="ctr" rtl="0"/>
                      <a:endParaRPr lang="en-US" sz="1600" dirty="0"/>
                    </a:p>
                    <a:p>
                      <a:pPr algn="ctr" rtl="0"/>
                      <a:endParaRPr lang="en-US" sz="1600" dirty="0"/>
                    </a:p>
                    <a:p>
                      <a:pPr algn="ctr" rtl="0"/>
                      <a:endParaRPr lang="en-US" sz="1600" dirty="0"/>
                    </a:p>
                    <a:p>
                      <a:pPr algn="ctr" rtl="0"/>
                      <a:endParaRPr lang="en-US" sz="1600" dirty="0"/>
                    </a:p>
                    <a:p>
                      <a:pPr algn="ctr" rtl="0"/>
                      <a:endParaRPr lang="ar-SA" sz="16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20" name="Group 19">
            <a:extLst>
              <a:ext uri="{FF2B5EF4-FFF2-40B4-BE49-F238E27FC236}">
                <a16:creationId xmlns:a16="http://schemas.microsoft.com/office/drawing/2014/main" xmlns="" id="{8D4DEEED-6A40-47FB-A52F-6EA685FD501C}"/>
              </a:ext>
            </a:extLst>
          </p:cNvPr>
          <p:cNvGrpSpPr/>
          <p:nvPr/>
        </p:nvGrpSpPr>
        <p:grpSpPr>
          <a:xfrm>
            <a:off x="1133287" y="4195209"/>
            <a:ext cx="2262004" cy="1933837"/>
            <a:chOff x="1123338" y="3992101"/>
            <a:chExt cx="2262004" cy="1933837"/>
          </a:xfrm>
        </p:grpSpPr>
        <p:pic>
          <p:nvPicPr>
            <p:cNvPr id="5" name="Picture 8" descr="F66122-005-f02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23338" y="3992101"/>
              <a:ext cx="2262004" cy="1933837"/>
            </a:xfrm>
            <a:prstGeom prst="rect">
              <a:avLst/>
            </a:prstGeom>
            <a:noFill/>
          </p:spPr>
        </p:pic>
        <p:sp>
          <p:nvSpPr>
            <p:cNvPr id="8" name="Rounded Rectangle 7"/>
            <p:cNvSpPr/>
            <p:nvPr/>
          </p:nvSpPr>
          <p:spPr>
            <a:xfrm rot="10800000" flipH="1" flipV="1">
              <a:off x="1729295" y="5763024"/>
              <a:ext cx="710120" cy="15498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Rounded Rectangle 8"/>
            <p:cNvSpPr/>
            <p:nvPr/>
          </p:nvSpPr>
          <p:spPr>
            <a:xfrm rot="10800000" flipH="1" flipV="1">
              <a:off x="2344828" y="5390497"/>
              <a:ext cx="482043" cy="15498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Rounded Rectangle 9"/>
            <p:cNvSpPr/>
            <p:nvPr/>
          </p:nvSpPr>
          <p:spPr>
            <a:xfrm rot="10800000" flipH="1" flipV="1">
              <a:off x="2331883" y="5612706"/>
              <a:ext cx="482043" cy="15498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9" name="Group 18">
            <a:extLst>
              <a:ext uri="{FF2B5EF4-FFF2-40B4-BE49-F238E27FC236}">
                <a16:creationId xmlns:a16="http://schemas.microsoft.com/office/drawing/2014/main" xmlns="" id="{F4991E2F-0777-431F-9145-F592D785D142}"/>
              </a:ext>
            </a:extLst>
          </p:cNvPr>
          <p:cNvGrpSpPr/>
          <p:nvPr/>
        </p:nvGrpSpPr>
        <p:grpSpPr>
          <a:xfrm>
            <a:off x="3670480" y="4332267"/>
            <a:ext cx="2060620" cy="1894029"/>
            <a:chOff x="3670480" y="4023981"/>
            <a:chExt cx="2060620" cy="1894029"/>
          </a:xfrm>
        </p:grpSpPr>
        <p:pic>
          <p:nvPicPr>
            <p:cNvPr id="6" name="Picture 5" descr="F66122-005-f034"/>
            <p:cNvPicPr>
              <a:picLocks noChangeAspect="1" noChangeArrowheads="1"/>
            </p:cNvPicPr>
            <p:nvPr/>
          </p:nvPicPr>
          <p:blipFill>
            <a:blip r:embed="rId3">
              <a:extLst>
                <a:ext uri="{28A0092B-C50C-407E-A947-70E740481C1C}">
                  <a14:useLocalDpi xmlns:a14="http://schemas.microsoft.com/office/drawing/2010/main" val="0"/>
                </a:ext>
              </a:extLst>
            </a:blip>
            <a:srcRect b="2370"/>
            <a:stretch>
              <a:fillRect/>
            </a:stretch>
          </p:blipFill>
          <p:spPr bwMode="auto">
            <a:xfrm>
              <a:off x="3670480" y="4023981"/>
              <a:ext cx="2060620" cy="18940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rot="10800000" flipH="1" flipV="1">
              <a:off x="3670480" y="5158320"/>
              <a:ext cx="464748" cy="9730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8" name="Group 17">
            <a:extLst>
              <a:ext uri="{FF2B5EF4-FFF2-40B4-BE49-F238E27FC236}">
                <a16:creationId xmlns:a16="http://schemas.microsoft.com/office/drawing/2014/main" xmlns="" id="{8D19C3E7-415A-4EA6-A6AD-F908226F002D}"/>
              </a:ext>
            </a:extLst>
          </p:cNvPr>
          <p:cNvGrpSpPr/>
          <p:nvPr/>
        </p:nvGrpSpPr>
        <p:grpSpPr>
          <a:xfrm>
            <a:off x="6826215" y="4239131"/>
            <a:ext cx="3940992" cy="2164800"/>
            <a:chOff x="6962165" y="4023981"/>
            <a:chExt cx="3701543" cy="1936731"/>
          </a:xfrm>
        </p:grpSpPr>
        <p:pic>
          <p:nvPicPr>
            <p:cNvPr id="7" name="Picture 4" descr="Untitled-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962165" y="4023981"/>
              <a:ext cx="3701543" cy="1936731"/>
            </a:xfrm>
            <a:prstGeom prst="rect">
              <a:avLst/>
            </a:prstGeom>
            <a:noFill/>
          </p:spPr>
        </p:pic>
        <p:sp>
          <p:nvSpPr>
            <p:cNvPr id="12" name="Rounded Rectangle 11"/>
            <p:cNvSpPr/>
            <p:nvPr/>
          </p:nvSpPr>
          <p:spPr>
            <a:xfrm rot="10800000" flipH="1" flipV="1">
              <a:off x="6962165" y="5129479"/>
              <a:ext cx="849082" cy="15498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Rounded Rectangle 12"/>
            <p:cNvSpPr/>
            <p:nvPr/>
          </p:nvSpPr>
          <p:spPr>
            <a:xfrm rot="10800000" flipH="1" flipV="1">
              <a:off x="9777506" y="5660343"/>
              <a:ext cx="886202" cy="119475"/>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4" name="Rounded Rectangle 13"/>
            <p:cNvSpPr/>
            <p:nvPr/>
          </p:nvSpPr>
          <p:spPr>
            <a:xfrm rot="10800000" flipH="1" flipV="1">
              <a:off x="8011036" y="5786435"/>
              <a:ext cx="469576" cy="15498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17" name="Title 1">
            <a:extLst>
              <a:ext uri="{FF2B5EF4-FFF2-40B4-BE49-F238E27FC236}">
                <a16:creationId xmlns:a16="http://schemas.microsoft.com/office/drawing/2014/main" xmlns="" id="{14416721-18F4-4F97-AC51-54132CFA2E7E}"/>
              </a:ext>
            </a:extLst>
          </p:cNvPr>
          <p:cNvSpPr>
            <a:spLocks noGrp="1"/>
          </p:cNvSpPr>
          <p:nvPr>
            <p:ph type="title"/>
          </p:nvPr>
        </p:nvSpPr>
        <p:spPr>
          <a:xfrm>
            <a:off x="790876" y="233193"/>
            <a:ext cx="10515600" cy="1325563"/>
          </a:xfrm>
        </p:spPr>
        <p:txBody>
          <a:bodyPr>
            <a:normAutofit/>
          </a:bodyPr>
          <a:lstStyle/>
          <a:p>
            <a:r>
              <a:rPr lang="en-US" sz="3200" b="1" dirty="0"/>
              <a:t>Pelvic Walls</a:t>
            </a:r>
            <a:endParaRPr lang="ar-SA" sz="3200" b="1" dirty="0"/>
          </a:p>
        </p:txBody>
      </p:sp>
      <p:cxnSp>
        <p:nvCxnSpPr>
          <p:cNvPr id="3" name="Straight Arrow Connector 2">
            <a:extLst>
              <a:ext uri="{FF2B5EF4-FFF2-40B4-BE49-F238E27FC236}">
                <a16:creationId xmlns:a16="http://schemas.microsoft.com/office/drawing/2014/main" xmlns="" id="{1D6FEC40-F9DC-42BB-AB0A-7192B34AC810}"/>
              </a:ext>
            </a:extLst>
          </p:cNvPr>
          <p:cNvCxnSpPr>
            <a:cxnSpLocks/>
          </p:cNvCxnSpPr>
          <p:nvPr/>
        </p:nvCxnSpPr>
        <p:spPr>
          <a:xfrm flipH="1">
            <a:off x="1833989" y="5276106"/>
            <a:ext cx="176252" cy="287804"/>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848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a:extLst>
              <a:ext uri="{FF2B5EF4-FFF2-40B4-BE49-F238E27FC236}">
                <a16:creationId xmlns:a16="http://schemas.microsoft.com/office/drawing/2014/main" xmlns="" id="{DCD2B473-D192-41C9-8602-62FFCC3B62DE}"/>
              </a:ext>
            </a:extLst>
          </p:cNvPr>
          <p:cNvGraphicFramePr>
            <a:graphicFrameLocks noGrp="1"/>
          </p:cNvGraphicFramePr>
          <p:nvPr>
            <p:extLst>
              <p:ext uri="{D42A27DB-BD31-4B8C-83A1-F6EECF244321}">
                <p14:modId xmlns:p14="http://schemas.microsoft.com/office/powerpoint/2010/main" val="4097885566"/>
              </p:ext>
            </p:extLst>
          </p:nvPr>
        </p:nvGraphicFramePr>
        <p:xfrm>
          <a:off x="6233964" y="1381599"/>
          <a:ext cx="5535249" cy="5123732"/>
        </p:xfrm>
        <a:graphic>
          <a:graphicData uri="http://schemas.openxmlformats.org/drawingml/2006/table">
            <a:tbl>
              <a:tblPr firstRow="1" bandRow="1">
                <a:tableStyleId>{5940675A-B579-460E-94D1-54222C63F5DA}</a:tableStyleId>
              </a:tblPr>
              <a:tblGrid>
                <a:gridCol w="1134192">
                  <a:extLst>
                    <a:ext uri="{9D8B030D-6E8A-4147-A177-3AD203B41FA5}">
                      <a16:colId xmlns:a16="http://schemas.microsoft.com/office/drawing/2014/main" xmlns="" val="3642891042"/>
                    </a:ext>
                  </a:extLst>
                </a:gridCol>
                <a:gridCol w="4401057">
                  <a:extLst>
                    <a:ext uri="{9D8B030D-6E8A-4147-A177-3AD203B41FA5}">
                      <a16:colId xmlns:a16="http://schemas.microsoft.com/office/drawing/2014/main" xmlns="" val="1217868889"/>
                    </a:ext>
                  </a:extLst>
                </a:gridCol>
              </a:tblGrid>
              <a:tr h="435113">
                <a:tc gridSpan="2">
                  <a:txBody>
                    <a:bodyPr/>
                    <a:lstStyle/>
                    <a:p>
                      <a:pPr algn="ctr"/>
                      <a:r>
                        <a:rPr lang="en-US" sz="1800" b="1" kern="1200" dirty="0">
                          <a:solidFill>
                            <a:schemeClr val="tx1"/>
                          </a:solidFill>
                          <a:latin typeface="+mn-lt"/>
                          <a:ea typeface="+mn-ea"/>
                          <a:cs typeface="+mn-cs"/>
                        </a:rPr>
                        <a:t>Obturator internus </a:t>
                      </a:r>
                      <a:r>
                        <a:rPr lang="en-US" sz="1800" kern="1200" dirty="0">
                          <a:solidFill>
                            <a:schemeClr val="tx1"/>
                          </a:solidFill>
                          <a:latin typeface="+mn-lt"/>
                          <a:ea typeface="+mn-ea"/>
                          <a:cs typeface="+mn-cs"/>
                        </a:rPr>
                        <a:t>muscle </a:t>
                      </a:r>
                      <a:r>
                        <a:rPr lang="en-US" sz="1600" kern="1200" dirty="0">
                          <a:solidFill>
                            <a:schemeClr val="bg1">
                              <a:lumMod val="65000"/>
                            </a:schemeClr>
                          </a:solidFill>
                          <a:latin typeface="+mn-lt"/>
                          <a:ea typeface="+mn-ea"/>
                          <a:cs typeface="+mn-cs"/>
                        </a:rPr>
                        <a:t>(part of lateral pelvic wall)</a:t>
                      </a:r>
                      <a:r>
                        <a:rPr lang="en-US" sz="1800" kern="1200" dirty="0">
                          <a:solidFill>
                            <a:schemeClr val="bg1">
                              <a:lumMod val="65000"/>
                            </a:schemeClr>
                          </a:solidFill>
                          <a:latin typeface="+mn-lt"/>
                          <a:ea typeface="+mn-ea"/>
                          <a:cs typeface="+mn-cs"/>
                        </a:rPr>
                        <a:t> </a:t>
                      </a:r>
                    </a:p>
                  </a:txBody>
                  <a:tcPr>
                    <a:solidFill>
                      <a:schemeClr val="accent5">
                        <a:lumMod val="20000"/>
                        <a:lumOff val="80000"/>
                      </a:schemeClr>
                    </a:solidFill>
                  </a:tcPr>
                </a:tc>
                <a:tc hMerge="1">
                  <a:txBody>
                    <a:bodyPr/>
                    <a:lstStyle/>
                    <a:p>
                      <a:endParaRPr lang="en-GB" dirty="0"/>
                    </a:p>
                  </a:txBody>
                  <a:tcPr/>
                </a:tc>
                <a:extLst>
                  <a:ext uri="{0D108BD9-81ED-4DB2-BD59-A6C34878D82A}">
                    <a16:rowId xmlns:a16="http://schemas.microsoft.com/office/drawing/2014/main" xmlns="" val="22216607"/>
                  </a:ext>
                </a:extLst>
              </a:tr>
              <a:tr h="435113">
                <a:tc>
                  <a:txBody>
                    <a:bodyPr/>
                    <a:lstStyle/>
                    <a:p>
                      <a:r>
                        <a:rPr lang="en-GB" sz="1600" i="1" dirty="0"/>
                        <a:t>Origin </a:t>
                      </a:r>
                    </a:p>
                  </a:txBody>
                  <a:tcPr>
                    <a:solidFill>
                      <a:schemeClr val="bg1">
                        <a:lumMod val="95000"/>
                      </a:schemeClr>
                    </a:solidFill>
                  </a:tcPr>
                </a:tc>
                <a:tc>
                  <a:txBody>
                    <a:bodyPr/>
                    <a:lstStyle/>
                    <a:p>
                      <a:pPr algn="l"/>
                      <a:r>
                        <a:rPr lang="en-US" sz="1600" dirty="0"/>
                        <a:t>Inner surface of the obturator membrane and the hip bone. </a:t>
                      </a:r>
                    </a:p>
                    <a:p>
                      <a:pPr algn="l"/>
                      <a:r>
                        <a:rPr lang="en-US" sz="1600" dirty="0"/>
                        <a:t>It leaves the pelvis through the </a:t>
                      </a:r>
                      <a:r>
                        <a:rPr lang="en-US" sz="1600" b="1" dirty="0"/>
                        <a:t>lesser sciatic foramen</a:t>
                      </a:r>
                      <a:r>
                        <a:rPr lang="en-US" sz="1600" dirty="0"/>
                        <a:t> </a:t>
                      </a:r>
                      <a:endParaRPr lang="en-US" sz="1600" dirty="0">
                        <a:latin typeface="+mn-lt"/>
                      </a:endParaRPr>
                    </a:p>
                  </a:txBody>
                  <a:tcPr/>
                </a:tc>
                <a:extLst>
                  <a:ext uri="{0D108BD9-81ED-4DB2-BD59-A6C34878D82A}">
                    <a16:rowId xmlns:a16="http://schemas.microsoft.com/office/drawing/2014/main" xmlns="" val="3106866703"/>
                  </a:ext>
                </a:extLst>
              </a:tr>
              <a:tr h="435113">
                <a:tc>
                  <a:txBody>
                    <a:bodyPr/>
                    <a:lstStyle/>
                    <a:p>
                      <a:r>
                        <a:rPr lang="en-GB" sz="1600" i="1" dirty="0"/>
                        <a:t>Insertion</a:t>
                      </a:r>
                    </a:p>
                  </a:txBody>
                  <a:tcPr>
                    <a:solidFill>
                      <a:schemeClr val="bg1">
                        <a:lumMod val="95000"/>
                      </a:schemeClr>
                    </a:solidFill>
                  </a:tcPr>
                </a:tc>
                <a:tc>
                  <a:txBody>
                    <a:bodyPr/>
                    <a:lstStyle/>
                    <a:p>
                      <a:r>
                        <a:rPr lang="en-US" sz="1600" dirty="0"/>
                        <a:t>Greater trochanter of the femur.</a:t>
                      </a:r>
                    </a:p>
                  </a:txBody>
                  <a:tcPr/>
                </a:tc>
                <a:extLst>
                  <a:ext uri="{0D108BD9-81ED-4DB2-BD59-A6C34878D82A}">
                    <a16:rowId xmlns:a16="http://schemas.microsoft.com/office/drawing/2014/main" xmlns="" val="2804552255"/>
                  </a:ext>
                </a:extLst>
              </a:tr>
              <a:tr h="435113">
                <a:tc>
                  <a:txBody>
                    <a:bodyPr/>
                    <a:lstStyle/>
                    <a:p>
                      <a:r>
                        <a:rPr lang="en-GB" sz="1600" i="1" dirty="0"/>
                        <a:t>Action</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Lateral rotator of the femur at the hip joint.</a:t>
                      </a:r>
                    </a:p>
                  </a:txBody>
                  <a:tcPr/>
                </a:tc>
                <a:extLst>
                  <a:ext uri="{0D108BD9-81ED-4DB2-BD59-A6C34878D82A}">
                    <a16:rowId xmlns:a16="http://schemas.microsoft.com/office/drawing/2014/main" xmlns="" val="133870597"/>
                  </a:ext>
                </a:extLst>
              </a:tr>
              <a:tr h="435113">
                <a:tc>
                  <a:txBody>
                    <a:bodyPr/>
                    <a:lstStyle/>
                    <a:p>
                      <a:r>
                        <a:rPr lang="en-GB" sz="1600" i="1" dirty="0"/>
                        <a:t>Innervation</a:t>
                      </a:r>
                    </a:p>
                  </a:txBody>
                  <a:tcPr>
                    <a:solidFill>
                      <a:schemeClr val="bg1">
                        <a:lumMod val="95000"/>
                      </a:schemeClr>
                    </a:solidFill>
                  </a:tcPr>
                </a:tc>
                <a:tc>
                  <a:txBody>
                    <a:bodyPr/>
                    <a:lstStyle/>
                    <a:p>
                      <a:pPr algn="l"/>
                      <a:r>
                        <a:rPr lang="en-US" sz="1600" dirty="0"/>
                        <a:t>Nerve to obturator internus </a:t>
                      </a:r>
                      <a:r>
                        <a:rPr kumimoji="0" lang="en-US" sz="1200" b="0" i="0" u="none" strike="noStrike" kern="1200" cap="none" spc="0" normalizeH="0" baseline="0" noProof="0" dirty="0">
                          <a:ln>
                            <a:noFill/>
                          </a:ln>
                          <a:solidFill>
                            <a:srgbClr val="92D050"/>
                          </a:solidFill>
                          <a:effectLst/>
                          <a:uLnTx/>
                          <a:uFillTx/>
                          <a:latin typeface="+mn-lt"/>
                          <a:ea typeface="+mn-ea"/>
                          <a:cs typeface="+mn-cs"/>
                        </a:rPr>
                        <a:t>(from sacral plexus)</a:t>
                      </a:r>
                      <a:r>
                        <a:rPr lang="en-US" sz="1600" dirty="0"/>
                        <a:t>.</a:t>
                      </a:r>
                      <a:endParaRPr lang="en-GB" sz="1600" dirty="0"/>
                    </a:p>
                  </a:txBody>
                  <a:tcPr/>
                </a:tc>
                <a:extLst>
                  <a:ext uri="{0D108BD9-81ED-4DB2-BD59-A6C34878D82A}">
                    <a16:rowId xmlns:a16="http://schemas.microsoft.com/office/drawing/2014/main" xmlns="" val="3536556653"/>
                  </a:ext>
                </a:extLst>
              </a:tr>
              <a:tr h="306904">
                <a:tc gridSpan="2">
                  <a:txBody>
                    <a:bodyPr/>
                    <a:lstStyle/>
                    <a:p>
                      <a:endParaRPr lang="en-GB" dirty="0"/>
                    </a:p>
                    <a:p>
                      <a:endParaRPr lang="en-GB" sz="2000" dirty="0"/>
                    </a:p>
                    <a:p>
                      <a:endParaRPr lang="en-GB" sz="2400" dirty="0"/>
                    </a:p>
                    <a:p>
                      <a:endParaRPr lang="en-GB" dirty="0"/>
                    </a:p>
                    <a:p>
                      <a:endParaRPr lang="en-GB" dirty="0"/>
                    </a:p>
                    <a:p>
                      <a:endParaRPr lang="en-GB" sz="1200" dirty="0"/>
                    </a:p>
                    <a:p>
                      <a:endParaRPr lang="en-GB" dirty="0"/>
                    </a:p>
                    <a:p>
                      <a:endParaRPr lang="en-GB" dirty="0"/>
                    </a:p>
                  </a:txBody>
                  <a:tcPr/>
                </a:tc>
                <a:tc hMerge="1">
                  <a:txBody>
                    <a:bodyPr/>
                    <a:lstStyle/>
                    <a:p>
                      <a:endParaRPr lang="en-GB" dirty="0"/>
                    </a:p>
                  </a:txBody>
                  <a:tcPr/>
                </a:tc>
                <a:extLst>
                  <a:ext uri="{0D108BD9-81ED-4DB2-BD59-A6C34878D82A}">
                    <a16:rowId xmlns:a16="http://schemas.microsoft.com/office/drawing/2014/main" xmlns="" val="1097842196"/>
                  </a:ext>
                </a:extLst>
              </a:tr>
            </a:tbl>
          </a:graphicData>
        </a:graphic>
      </p:graphicFrame>
      <p:graphicFrame>
        <p:nvGraphicFramePr>
          <p:cNvPr id="25" name="Table 24">
            <a:extLst>
              <a:ext uri="{FF2B5EF4-FFF2-40B4-BE49-F238E27FC236}">
                <a16:creationId xmlns:a16="http://schemas.microsoft.com/office/drawing/2014/main" xmlns="" id="{E97D215C-4E6B-4E7A-BE62-C7DAF2F94D6E}"/>
              </a:ext>
            </a:extLst>
          </p:cNvPr>
          <p:cNvGraphicFramePr>
            <a:graphicFrameLocks noGrp="1"/>
          </p:cNvGraphicFramePr>
          <p:nvPr>
            <p:extLst>
              <p:ext uri="{D42A27DB-BD31-4B8C-83A1-F6EECF244321}">
                <p14:modId xmlns:p14="http://schemas.microsoft.com/office/powerpoint/2010/main" val="4208126716"/>
              </p:ext>
            </p:extLst>
          </p:nvPr>
        </p:nvGraphicFramePr>
        <p:xfrm>
          <a:off x="579105" y="1371974"/>
          <a:ext cx="5378933" cy="5123732"/>
        </p:xfrm>
        <a:graphic>
          <a:graphicData uri="http://schemas.openxmlformats.org/drawingml/2006/table">
            <a:tbl>
              <a:tblPr firstRow="1" bandRow="1">
                <a:tableStyleId>{5940675A-B579-460E-94D1-54222C63F5DA}</a:tableStyleId>
              </a:tblPr>
              <a:tblGrid>
                <a:gridCol w="1134192">
                  <a:extLst>
                    <a:ext uri="{9D8B030D-6E8A-4147-A177-3AD203B41FA5}">
                      <a16:colId xmlns:a16="http://schemas.microsoft.com/office/drawing/2014/main" xmlns="" val="3642891042"/>
                    </a:ext>
                  </a:extLst>
                </a:gridCol>
                <a:gridCol w="4244741">
                  <a:extLst>
                    <a:ext uri="{9D8B030D-6E8A-4147-A177-3AD203B41FA5}">
                      <a16:colId xmlns:a16="http://schemas.microsoft.com/office/drawing/2014/main" xmlns="" val="1217868889"/>
                    </a:ext>
                  </a:extLst>
                </a:gridCol>
              </a:tblGrid>
              <a:tr h="43511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Piriformis</a:t>
                      </a:r>
                      <a:r>
                        <a:rPr lang="en-US" sz="1800" kern="1200" dirty="0">
                          <a:solidFill>
                            <a:schemeClr val="tx1"/>
                          </a:solidFill>
                          <a:latin typeface="+mn-lt"/>
                          <a:ea typeface="+mn-ea"/>
                          <a:cs typeface="+mn-cs"/>
                        </a:rPr>
                        <a:t> muscle </a:t>
                      </a:r>
                      <a:r>
                        <a:rPr lang="en-US" sz="1600" kern="1200" dirty="0">
                          <a:solidFill>
                            <a:schemeClr val="bg1">
                              <a:lumMod val="65000"/>
                            </a:schemeClr>
                          </a:solidFill>
                          <a:latin typeface="+mn-lt"/>
                          <a:ea typeface="+mn-ea"/>
                          <a:cs typeface="+mn-cs"/>
                        </a:rPr>
                        <a:t>(part of posterior pelvic wall)</a:t>
                      </a:r>
                      <a:r>
                        <a:rPr lang="en-US" sz="1800" kern="1200" dirty="0">
                          <a:solidFill>
                            <a:schemeClr val="bg1">
                              <a:lumMod val="65000"/>
                            </a:schemeClr>
                          </a:solidFill>
                          <a:latin typeface="+mn-lt"/>
                          <a:ea typeface="+mn-ea"/>
                          <a:cs typeface="+mn-cs"/>
                        </a:rPr>
                        <a:t> </a:t>
                      </a:r>
                    </a:p>
                  </a:txBody>
                  <a:tcPr>
                    <a:solidFill>
                      <a:schemeClr val="accent4">
                        <a:lumMod val="20000"/>
                        <a:lumOff val="80000"/>
                      </a:schemeClr>
                    </a:solidFill>
                  </a:tcPr>
                </a:tc>
                <a:tc hMerge="1">
                  <a:txBody>
                    <a:bodyPr/>
                    <a:lstStyle/>
                    <a:p>
                      <a:endParaRPr lang="en-GB" dirty="0"/>
                    </a:p>
                  </a:txBody>
                  <a:tcPr/>
                </a:tc>
                <a:extLst>
                  <a:ext uri="{0D108BD9-81ED-4DB2-BD59-A6C34878D82A}">
                    <a16:rowId xmlns:a16="http://schemas.microsoft.com/office/drawing/2014/main" xmlns="" val="22216607"/>
                  </a:ext>
                </a:extLst>
              </a:tr>
              <a:tr h="435113">
                <a:tc>
                  <a:txBody>
                    <a:bodyPr/>
                    <a:lstStyle/>
                    <a:p>
                      <a:r>
                        <a:rPr lang="en-GB" sz="1600" i="1" dirty="0"/>
                        <a:t>Origin </a:t>
                      </a:r>
                    </a:p>
                  </a:txBody>
                  <a:tcPr>
                    <a:solidFill>
                      <a:schemeClr val="bg1">
                        <a:lumMod val="95000"/>
                      </a:schemeClr>
                    </a:solidFill>
                  </a:tcPr>
                </a:tc>
                <a:tc>
                  <a:txBody>
                    <a:bodyPr/>
                    <a:lstStyle/>
                    <a:p>
                      <a:pPr algn="l"/>
                      <a:r>
                        <a:rPr lang="en-US" sz="1600" dirty="0">
                          <a:latin typeface="+mn-lt"/>
                        </a:rPr>
                        <a:t>Pelvic surface (in front of) the middle 3 sacral vertebrae.</a:t>
                      </a:r>
                    </a:p>
                    <a:p>
                      <a:pPr algn="l"/>
                      <a:r>
                        <a:rPr lang="en-US" sz="1600" dirty="0">
                          <a:latin typeface="+mn-lt"/>
                        </a:rPr>
                        <a:t>It leaves the pelvis through the </a:t>
                      </a:r>
                      <a:r>
                        <a:rPr lang="en-US" sz="1600" b="1" dirty="0">
                          <a:latin typeface="+mn-lt"/>
                        </a:rPr>
                        <a:t>greater sciatic foramen</a:t>
                      </a:r>
                      <a:r>
                        <a:rPr lang="en-US" sz="1600" dirty="0">
                          <a:latin typeface="+mn-lt"/>
                        </a:rPr>
                        <a:t>. </a:t>
                      </a:r>
                    </a:p>
                  </a:txBody>
                  <a:tcPr/>
                </a:tc>
                <a:extLst>
                  <a:ext uri="{0D108BD9-81ED-4DB2-BD59-A6C34878D82A}">
                    <a16:rowId xmlns:a16="http://schemas.microsoft.com/office/drawing/2014/main" xmlns="" val="3106866703"/>
                  </a:ext>
                </a:extLst>
              </a:tr>
              <a:tr h="435113">
                <a:tc>
                  <a:txBody>
                    <a:bodyPr/>
                    <a:lstStyle/>
                    <a:p>
                      <a:r>
                        <a:rPr lang="en-GB" sz="1600" i="1" dirty="0"/>
                        <a:t>Insertion</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Greater trochanter of the femur.</a:t>
                      </a:r>
                    </a:p>
                  </a:txBody>
                  <a:tcPr/>
                </a:tc>
                <a:extLst>
                  <a:ext uri="{0D108BD9-81ED-4DB2-BD59-A6C34878D82A}">
                    <a16:rowId xmlns:a16="http://schemas.microsoft.com/office/drawing/2014/main" xmlns="" val="2804552255"/>
                  </a:ext>
                </a:extLst>
              </a:tr>
              <a:tr h="435113">
                <a:tc>
                  <a:txBody>
                    <a:bodyPr/>
                    <a:lstStyle/>
                    <a:p>
                      <a:r>
                        <a:rPr lang="en-GB" sz="1600" i="1" dirty="0"/>
                        <a:t>Action</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Lateral rotator of the femur at the hip joint.</a:t>
                      </a:r>
                    </a:p>
                  </a:txBody>
                  <a:tcPr/>
                </a:tc>
                <a:extLst>
                  <a:ext uri="{0D108BD9-81ED-4DB2-BD59-A6C34878D82A}">
                    <a16:rowId xmlns:a16="http://schemas.microsoft.com/office/drawing/2014/main" xmlns="" val="133870597"/>
                  </a:ext>
                </a:extLst>
              </a:tr>
              <a:tr h="435113">
                <a:tc>
                  <a:txBody>
                    <a:bodyPr/>
                    <a:lstStyle/>
                    <a:p>
                      <a:r>
                        <a:rPr lang="en-GB" sz="1600" i="1" dirty="0"/>
                        <a:t>Innervation</a:t>
                      </a:r>
                    </a:p>
                  </a:txBody>
                  <a:tcPr>
                    <a:solidFill>
                      <a:schemeClr val="bg1">
                        <a:lumMod val="95000"/>
                      </a:schemeClr>
                    </a:solidFill>
                  </a:tcPr>
                </a:tc>
                <a:tc>
                  <a:txBody>
                    <a:bodyPr/>
                    <a:lstStyle/>
                    <a:p>
                      <a:pPr algn="l"/>
                      <a:r>
                        <a:rPr lang="en-US" sz="1600" dirty="0">
                          <a:latin typeface="+mn-lt"/>
                        </a:rPr>
                        <a:t>Sacral plexus </a:t>
                      </a:r>
                      <a:r>
                        <a:rPr lang="en-US" sz="1200" dirty="0">
                          <a:solidFill>
                            <a:srgbClr val="92D050"/>
                          </a:solidFill>
                          <a:latin typeface="+mn-lt"/>
                        </a:rPr>
                        <a:t>(lies in front of the muscles)</a:t>
                      </a:r>
                      <a:r>
                        <a:rPr lang="en-US" sz="1600" dirty="0">
                          <a:latin typeface="+mn-lt"/>
                        </a:rPr>
                        <a:t>.</a:t>
                      </a:r>
                      <a:endParaRPr lang="en-GB" sz="1600" dirty="0"/>
                    </a:p>
                  </a:txBody>
                  <a:tcPr/>
                </a:tc>
                <a:extLst>
                  <a:ext uri="{0D108BD9-81ED-4DB2-BD59-A6C34878D82A}">
                    <a16:rowId xmlns:a16="http://schemas.microsoft.com/office/drawing/2014/main" xmlns="" val="3536556653"/>
                  </a:ext>
                </a:extLst>
              </a:tr>
              <a:tr h="435113">
                <a:tc gridSpan="2">
                  <a:txBody>
                    <a:bodyPr/>
                    <a:lstStyle/>
                    <a:p>
                      <a:endParaRPr lang="en-GB" dirty="0"/>
                    </a:p>
                    <a:p>
                      <a:endParaRPr lang="en-GB" dirty="0"/>
                    </a:p>
                    <a:p>
                      <a:endParaRPr lang="en-GB" sz="2000" dirty="0"/>
                    </a:p>
                    <a:p>
                      <a:endParaRPr lang="en-GB" dirty="0"/>
                    </a:p>
                    <a:p>
                      <a:endParaRPr lang="en-GB" dirty="0"/>
                    </a:p>
                    <a:p>
                      <a:endParaRPr lang="en-GB" dirty="0"/>
                    </a:p>
                    <a:p>
                      <a:endParaRPr lang="en-GB" dirty="0"/>
                    </a:p>
                    <a:p>
                      <a:endParaRPr lang="en-GB" dirty="0"/>
                    </a:p>
                  </a:txBody>
                  <a:tcPr/>
                </a:tc>
                <a:tc hMerge="1">
                  <a:txBody>
                    <a:bodyPr/>
                    <a:lstStyle/>
                    <a:p>
                      <a:endParaRPr lang="en-GB" dirty="0"/>
                    </a:p>
                  </a:txBody>
                  <a:tcPr/>
                </a:tc>
                <a:extLst>
                  <a:ext uri="{0D108BD9-81ED-4DB2-BD59-A6C34878D82A}">
                    <a16:rowId xmlns:a16="http://schemas.microsoft.com/office/drawing/2014/main" xmlns="" val="1097842196"/>
                  </a:ext>
                </a:extLst>
              </a:tr>
            </a:tbl>
          </a:graphicData>
        </a:graphic>
      </p:graphicFrame>
      <p:grpSp>
        <p:nvGrpSpPr>
          <p:cNvPr id="24" name="Group 23">
            <a:extLst>
              <a:ext uri="{FF2B5EF4-FFF2-40B4-BE49-F238E27FC236}">
                <a16:creationId xmlns:a16="http://schemas.microsoft.com/office/drawing/2014/main" xmlns="" id="{3DCEB74D-8FD6-4274-9687-A85A6866F976}"/>
              </a:ext>
            </a:extLst>
          </p:cNvPr>
          <p:cNvGrpSpPr/>
          <p:nvPr/>
        </p:nvGrpSpPr>
        <p:grpSpPr>
          <a:xfrm>
            <a:off x="6872720" y="4309021"/>
            <a:ext cx="3991585" cy="2019644"/>
            <a:chOff x="7320604" y="4497285"/>
            <a:chExt cx="3991585" cy="2019644"/>
          </a:xfrm>
        </p:grpSpPr>
        <p:pic>
          <p:nvPicPr>
            <p:cNvPr id="12" name="Picture 5" descr="F66122-006-f044a"/>
            <p:cNvPicPr>
              <a:picLocks noChangeAspect="1" noChangeArrowheads="1"/>
            </p:cNvPicPr>
            <p:nvPr/>
          </p:nvPicPr>
          <p:blipFill>
            <a:blip r:embed="rId2">
              <a:extLst>
                <a:ext uri="{28A0092B-C50C-407E-A947-70E740481C1C}">
                  <a14:useLocalDpi xmlns:a14="http://schemas.microsoft.com/office/drawing/2010/main" val="0"/>
                </a:ext>
              </a:extLst>
            </a:blip>
            <a:srcRect l="10300" r="10535" b="3268"/>
            <a:stretch>
              <a:fillRect/>
            </a:stretch>
          </p:blipFill>
          <p:spPr bwMode="auto">
            <a:xfrm>
              <a:off x="9511795" y="4497285"/>
              <a:ext cx="1800394" cy="2019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F66122-005-f00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320604" y="4941226"/>
              <a:ext cx="2124371" cy="1439831"/>
            </a:xfrm>
            <a:prstGeom prst="rect">
              <a:avLst/>
            </a:prstGeom>
            <a:noFill/>
          </p:spPr>
        </p:pic>
        <p:sp>
          <p:nvSpPr>
            <p:cNvPr id="14" name="Rounded Rectangle 13"/>
            <p:cNvSpPr/>
            <p:nvPr/>
          </p:nvSpPr>
          <p:spPr>
            <a:xfrm rot="10800000" flipH="1" flipV="1">
              <a:off x="8753051" y="6114265"/>
              <a:ext cx="637133" cy="124757"/>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 name="Rounded Rectangle 14"/>
            <p:cNvSpPr/>
            <p:nvPr/>
          </p:nvSpPr>
          <p:spPr>
            <a:xfrm rot="10800000" flipH="1" flipV="1">
              <a:off x="10026619" y="5990867"/>
              <a:ext cx="348304" cy="198918"/>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17" name="Title 1">
            <a:extLst>
              <a:ext uri="{FF2B5EF4-FFF2-40B4-BE49-F238E27FC236}">
                <a16:creationId xmlns:a16="http://schemas.microsoft.com/office/drawing/2014/main" xmlns="" id="{98AAB012-3264-4015-9757-357E29146BE1}"/>
              </a:ext>
            </a:extLst>
          </p:cNvPr>
          <p:cNvSpPr>
            <a:spLocks noGrp="1"/>
          </p:cNvSpPr>
          <p:nvPr>
            <p:ph type="title"/>
          </p:nvPr>
        </p:nvSpPr>
        <p:spPr>
          <a:xfrm>
            <a:off x="579103" y="144459"/>
            <a:ext cx="10515600" cy="1325563"/>
          </a:xfrm>
        </p:spPr>
        <p:txBody>
          <a:bodyPr>
            <a:normAutofit/>
          </a:bodyPr>
          <a:lstStyle/>
          <a:p>
            <a:r>
              <a:rPr lang="en-US" sz="3200" b="1" dirty="0"/>
              <a:t>Pelvic Walls</a:t>
            </a:r>
            <a:endParaRPr lang="ar-SA" sz="3200" b="1" dirty="0"/>
          </a:p>
        </p:txBody>
      </p:sp>
      <p:grpSp>
        <p:nvGrpSpPr>
          <p:cNvPr id="23" name="Group 22">
            <a:extLst>
              <a:ext uri="{FF2B5EF4-FFF2-40B4-BE49-F238E27FC236}">
                <a16:creationId xmlns:a16="http://schemas.microsoft.com/office/drawing/2014/main" xmlns="" id="{A4F0878A-D65F-4366-BAE6-FD090B3F25BC}"/>
              </a:ext>
            </a:extLst>
          </p:cNvPr>
          <p:cNvGrpSpPr/>
          <p:nvPr/>
        </p:nvGrpSpPr>
        <p:grpSpPr>
          <a:xfrm>
            <a:off x="1231157" y="4290815"/>
            <a:ext cx="3934611" cy="2110736"/>
            <a:chOff x="7263454" y="1893366"/>
            <a:chExt cx="3934611" cy="2110736"/>
          </a:xfrm>
        </p:grpSpPr>
        <p:pic>
          <p:nvPicPr>
            <p:cNvPr id="19" name="Content Placeholder 3" descr="F66122-005-f030">
              <a:extLst>
                <a:ext uri="{FF2B5EF4-FFF2-40B4-BE49-F238E27FC236}">
                  <a16:creationId xmlns:a16="http://schemas.microsoft.com/office/drawing/2014/main" xmlns="" id="{363A3975-74FA-4DA6-B0CF-5C60F660D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263454" y="1893366"/>
              <a:ext cx="2228851" cy="1635277"/>
            </a:xfrm>
            <a:prstGeom prst="rect">
              <a:avLst/>
            </a:prstGeom>
            <a:noFill/>
          </p:spPr>
        </p:pic>
        <p:pic>
          <p:nvPicPr>
            <p:cNvPr id="20" name="Picture 19" descr="F66122-006-f044a">
              <a:extLst>
                <a:ext uri="{FF2B5EF4-FFF2-40B4-BE49-F238E27FC236}">
                  <a16:creationId xmlns:a16="http://schemas.microsoft.com/office/drawing/2014/main" xmlns="" id="{A83B6241-95AE-4D8E-A311-8C490D146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470" r="12756" b="2861"/>
            <a:stretch>
              <a:fillRect/>
            </a:stretch>
          </p:blipFill>
          <p:spPr bwMode="auto">
            <a:xfrm>
              <a:off x="9492305" y="1893366"/>
              <a:ext cx="1705760" cy="2110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7">
              <a:extLst>
                <a:ext uri="{FF2B5EF4-FFF2-40B4-BE49-F238E27FC236}">
                  <a16:creationId xmlns:a16="http://schemas.microsoft.com/office/drawing/2014/main" xmlns="" id="{D91205C1-ED90-4ED8-A799-CD2D8322E7DF}"/>
                </a:ext>
              </a:extLst>
            </p:cNvPr>
            <p:cNvSpPr/>
            <p:nvPr/>
          </p:nvSpPr>
          <p:spPr>
            <a:xfrm rot="10800000" flipH="1" flipV="1">
              <a:off x="7320604" y="2751413"/>
              <a:ext cx="464748" cy="97303"/>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2" name="Rounded Rectangle 8">
              <a:extLst>
                <a:ext uri="{FF2B5EF4-FFF2-40B4-BE49-F238E27FC236}">
                  <a16:creationId xmlns:a16="http://schemas.microsoft.com/office/drawing/2014/main" xmlns="" id="{A4333EEE-A36A-4244-8797-7EFAFD099CCA}"/>
                </a:ext>
              </a:extLst>
            </p:cNvPr>
            <p:cNvSpPr/>
            <p:nvPr/>
          </p:nvSpPr>
          <p:spPr>
            <a:xfrm rot="10800000" flipH="1" flipV="1">
              <a:off x="10733317" y="2824770"/>
              <a:ext cx="464748" cy="97303"/>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Tree>
    <p:extLst>
      <p:ext uri="{BB962C8B-B14F-4D97-AF65-F5344CB8AC3E}">
        <p14:creationId xmlns:p14="http://schemas.microsoft.com/office/powerpoint/2010/main" val="3467584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4" name="Rectangle 6">
            <a:extLst>
              <a:ext uri="{FF2B5EF4-FFF2-40B4-BE49-F238E27FC236}">
                <a16:creationId xmlns:a16="http://schemas.microsoft.com/office/drawing/2014/main" xmlns="" id="{CECD6715-ECFA-4A08-BE05-0F009B65C492}"/>
              </a:ext>
            </a:extLst>
          </p:cNvPr>
          <p:cNvSpPr>
            <a:spLocks noChangeArrowheads="1"/>
          </p:cNvSpPr>
          <p:nvPr/>
        </p:nvSpPr>
        <p:spPr bwMode="auto">
          <a:xfrm>
            <a:off x="842454" y="1230040"/>
            <a:ext cx="8853006"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marL="285750" indent="-285750" eaLnBrk="1" hangingPunct="1">
              <a:spcBef>
                <a:spcPct val="20000"/>
              </a:spcBef>
              <a:buFont typeface="Courier New" panose="02070309020205020404" pitchFamily="49" charset="0"/>
              <a:buChar char="o"/>
            </a:pPr>
            <a:r>
              <a:rPr lang="en-US" altLang="en-US" sz="1600" dirty="0">
                <a:latin typeface="+mn-lt"/>
              </a:rPr>
              <a:t>It is formed by the </a:t>
            </a:r>
            <a:r>
              <a:rPr lang="en-US" altLang="en-US" sz="1600" b="1" dirty="0" err="1">
                <a:latin typeface="+mn-lt"/>
              </a:rPr>
              <a:t>levator</a:t>
            </a:r>
            <a:r>
              <a:rPr lang="en-US" altLang="en-US" sz="1600" b="1" dirty="0">
                <a:latin typeface="+mn-lt"/>
              </a:rPr>
              <a:t> </a:t>
            </a:r>
            <a:r>
              <a:rPr lang="en-US" altLang="en-US" sz="1600" b="1" dirty="0" err="1">
                <a:latin typeface="+mn-lt"/>
              </a:rPr>
              <a:t>ani</a:t>
            </a:r>
            <a:r>
              <a:rPr lang="en-US" altLang="en-US" sz="1600" b="1" dirty="0">
                <a:latin typeface="+mn-lt"/>
              </a:rPr>
              <a:t> </a:t>
            </a:r>
            <a:r>
              <a:rPr lang="en-US" altLang="en-US" sz="1600" dirty="0">
                <a:latin typeface="+mn-lt"/>
              </a:rPr>
              <a:t>and the  </a:t>
            </a:r>
            <a:r>
              <a:rPr lang="en-US" altLang="en-US" sz="1600" b="1" dirty="0" err="1">
                <a:latin typeface="+mn-lt"/>
              </a:rPr>
              <a:t>coccygeus</a:t>
            </a:r>
            <a:r>
              <a:rPr lang="en-US" altLang="en-US" sz="1600" dirty="0">
                <a:latin typeface="+mn-lt"/>
              </a:rPr>
              <a:t> </a:t>
            </a:r>
            <a:r>
              <a:rPr lang="en-US" altLang="en-US" sz="1600" b="1" dirty="0">
                <a:latin typeface="+mn-lt"/>
              </a:rPr>
              <a:t>muscles</a:t>
            </a:r>
            <a:r>
              <a:rPr lang="en-US" altLang="en-US" sz="1600" dirty="0">
                <a:latin typeface="+mn-lt"/>
              </a:rPr>
              <a:t> and their covering fasciae. </a:t>
            </a:r>
          </a:p>
          <a:p>
            <a:pPr marL="285750" indent="-285750" eaLnBrk="1" hangingPunct="1">
              <a:spcBef>
                <a:spcPct val="20000"/>
              </a:spcBef>
              <a:buFont typeface="Courier New" panose="02070309020205020404" pitchFamily="49" charset="0"/>
              <a:buChar char="o"/>
            </a:pPr>
            <a:r>
              <a:rPr lang="en-US" altLang="en-US" sz="1600" dirty="0">
                <a:latin typeface="+mn-lt"/>
              </a:rPr>
              <a:t>It is incomplete </a:t>
            </a:r>
            <a:r>
              <a:rPr lang="en-US" altLang="en-US" sz="1600" u="sng" dirty="0">
                <a:latin typeface="+mn-lt"/>
              </a:rPr>
              <a:t>anteriorly</a:t>
            </a:r>
            <a:r>
              <a:rPr lang="en-US" altLang="en-US" sz="1600" dirty="0">
                <a:latin typeface="+mn-lt"/>
              </a:rPr>
              <a:t> to allow passage of: </a:t>
            </a:r>
          </a:p>
          <a:p>
            <a:pPr marL="625475" indent="-285750" eaLnBrk="1" hangingPunct="1">
              <a:spcBef>
                <a:spcPct val="20000"/>
              </a:spcBef>
              <a:buFont typeface="Arial" panose="020B0604020202020204" pitchFamily="34" charset="0"/>
              <a:buChar char="•"/>
            </a:pPr>
            <a:r>
              <a:rPr lang="en-US" altLang="en-US" sz="1600" dirty="0">
                <a:latin typeface="+mn-lt"/>
              </a:rPr>
              <a:t>the urethra in </a:t>
            </a:r>
            <a:r>
              <a:rPr lang="en-US" altLang="en-US" sz="1600" b="1" dirty="0">
                <a:latin typeface="+mn-lt"/>
              </a:rPr>
              <a:t>males</a:t>
            </a:r>
            <a:r>
              <a:rPr lang="en-US" altLang="en-US" sz="1600" dirty="0">
                <a:latin typeface="+mn-lt"/>
              </a:rPr>
              <a:t> and  </a:t>
            </a:r>
          </a:p>
          <a:p>
            <a:pPr marL="625475" indent="-285750" eaLnBrk="1" hangingPunct="1">
              <a:spcBef>
                <a:spcPct val="20000"/>
              </a:spcBef>
              <a:buFont typeface="Arial" panose="020B0604020202020204" pitchFamily="34" charset="0"/>
              <a:buChar char="•"/>
            </a:pPr>
            <a:r>
              <a:rPr lang="en-US" altLang="en-US" sz="1600" dirty="0">
                <a:latin typeface="+mn-lt"/>
              </a:rPr>
              <a:t>urethra and vagina in </a:t>
            </a:r>
            <a:r>
              <a:rPr lang="en-US" altLang="en-US" sz="1600" b="1" dirty="0">
                <a:latin typeface="+mn-lt"/>
              </a:rPr>
              <a:t>females</a:t>
            </a:r>
            <a:r>
              <a:rPr lang="en-US" altLang="en-US" sz="1600" dirty="0">
                <a:latin typeface="+mn-lt"/>
              </a:rPr>
              <a:t>.</a:t>
            </a:r>
          </a:p>
          <a:p>
            <a:pPr marL="285750" indent="-285750" eaLnBrk="1" hangingPunct="1">
              <a:spcBef>
                <a:spcPct val="20000"/>
              </a:spcBef>
              <a:buFont typeface="Courier New" panose="02070309020205020404" pitchFamily="49" charset="0"/>
              <a:buChar char="o"/>
            </a:pPr>
            <a:r>
              <a:rPr lang="en-US" altLang="en-US" sz="1600" u="sng" dirty="0">
                <a:solidFill>
                  <a:srgbClr val="92D050"/>
                </a:solidFill>
                <a:latin typeface="+mn-lt"/>
              </a:rPr>
              <a:t>Posteriorly</a:t>
            </a:r>
            <a:r>
              <a:rPr lang="en-US" altLang="en-US" sz="1600" dirty="0">
                <a:solidFill>
                  <a:srgbClr val="92D050"/>
                </a:solidFill>
                <a:latin typeface="+mn-lt"/>
              </a:rPr>
              <a:t> the muscles of each side meet together.</a:t>
            </a:r>
          </a:p>
          <a:p>
            <a:pPr eaLnBrk="1" hangingPunct="1">
              <a:spcBef>
                <a:spcPct val="20000"/>
              </a:spcBef>
            </a:pPr>
            <a:endParaRPr lang="en-US" altLang="en-US" sz="1600" dirty="0">
              <a:latin typeface="+mn-lt"/>
            </a:endParaRPr>
          </a:p>
        </p:txBody>
      </p:sp>
      <p:sp>
        <p:nvSpPr>
          <p:cNvPr id="10" name="Rectangle 9">
            <a:extLst>
              <a:ext uri="{FF2B5EF4-FFF2-40B4-BE49-F238E27FC236}">
                <a16:creationId xmlns:a16="http://schemas.microsoft.com/office/drawing/2014/main" xmlns="" id="{67C9A4DB-2E1C-435E-9F98-69F4B2EFF5D5}"/>
              </a:ext>
            </a:extLst>
          </p:cNvPr>
          <p:cNvSpPr/>
          <p:nvPr/>
        </p:nvSpPr>
        <p:spPr>
          <a:xfrm>
            <a:off x="842454" y="492730"/>
            <a:ext cx="4229100" cy="584775"/>
          </a:xfrm>
          <a:prstGeom prst="rect">
            <a:avLst/>
          </a:prstGeom>
          <a:noFill/>
          <a:ln>
            <a:noFill/>
          </a:ln>
        </p:spPr>
        <p:txBody>
          <a:bodyPr>
            <a:spAutoFit/>
          </a:bodyPr>
          <a:lstStyle/>
          <a:p>
            <a:pPr>
              <a:defRPr/>
            </a:pPr>
            <a:r>
              <a:rPr lang="en-US" sz="3200" b="1" dirty="0">
                <a:latin typeface="+mj-lt"/>
              </a:rPr>
              <a:t>Pelvic Diaphragm</a:t>
            </a:r>
          </a:p>
        </p:txBody>
      </p:sp>
      <p:cxnSp>
        <p:nvCxnSpPr>
          <p:cNvPr id="2" name="Straight Arrow Connector 1">
            <a:extLst>
              <a:ext uri="{FF2B5EF4-FFF2-40B4-BE49-F238E27FC236}">
                <a16:creationId xmlns:a16="http://schemas.microsoft.com/office/drawing/2014/main" xmlns="" id="{5A6B3DA6-A52C-7A4B-A3C2-318C6F9D7A2D}"/>
              </a:ext>
            </a:extLst>
          </p:cNvPr>
          <p:cNvCxnSpPr>
            <a:cxnSpLocks/>
          </p:cNvCxnSpPr>
          <p:nvPr/>
        </p:nvCxnSpPr>
        <p:spPr>
          <a:xfrm>
            <a:off x="2794517" y="1487521"/>
            <a:ext cx="877499" cy="0"/>
          </a:xfrm>
          <a:prstGeom prst="straightConnector1">
            <a:avLst/>
          </a:prstGeom>
          <a:ln w="28575">
            <a:solidFill>
              <a:schemeClr val="accent3">
                <a:lumMod val="50000"/>
              </a:schemeClr>
            </a:solidFill>
          </a:ln>
        </p:spPr>
        <p:style>
          <a:lnRef idx="3">
            <a:schemeClr val="dk1"/>
          </a:lnRef>
          <a:fillRef idx="0">
            <a:schemeClr val="dk1"/>
          </a:fillRef>
          <a:effectRef idx="2">
            <a:schemeClr val="dk1"/>
          </a:effectRef>
          <a:fontRef idx="minor">
            <a:schemeClr val="tx1"/>
          </a:fontRef>
        </p:style>
      </p:cxnSp>
      <p:cxnSp>
        <p:nvCxnSpPr>
          <p:cNvPr id="4" name="Straight Arrow Connector 3">
            <a:extLst>
              <a:ext uri="{FF2B5EF4-FFF2-40B4-BE49-F238E27FC236}">
                <a16:creationId xmlns:a16="http://schemas.microsoft.com/office/drawing/2014/main" xmlns="" id="{1D490A09-8CE2-9B4C-9274-BB046FAF3379}"/>
              </a:ext>
            </a:extLst>
          </p:cNvPr>
          <p:cNvCxnSpPr>
            <a:cxnSpLocks/>
          </p:cNvCxnSpPr>
          <p:nvPr/>
        </p:nvCxnSpPr>
        <p:spPr>
          <a:xfrm>
            <a:off x="4460073" y="1496221"/>
            <a:ext cx="1548000" cy="0"/>
          </a:xfrm>
          <a:prstGeom prst="straightConnector1">
            <a:avLst/>
          </a:prstGeom>
          <a:ln w="28575">
            <a:solidFill>
              <a:schemeClr val="accent2">
                <a:lumMod val="50000"/>
              </a:schemeClr>
            </a:solidFill>
          </a:ln>
        </p:spPr>
        <p:style>
          <a:lnRef idx="3">
            <a:schemeClr val="dk1"/>
          </a:lnRef>
          <a:fillRef idx="0">
            <a:schemeClr val="dk1"/>
          </a:fillRef>
          <a:effectRef idx="2">
            <a:schemeClr val="dk1"/>
          </a:effectRef>
          <a:fontRef idx="minor">
            <a:schemeClr val="tx1"/>
          </a:fontRef>
        </p:style>
      </p:cxnSp>
      <p:grpSp>
        <p:nvGrpSpPr>
          <p:cNvPr id="5" name="Group 4">
            <a:extLst>
              <a:ext uri="{FF2B5EF4-FFF2-40B4-BE49-F238E27FC236}">
                <a16:creationId xmlns:a16="http://schemas.microsoft.com/office/drawing/2014/main" xmlns="" id="{A9B6A5DF-04C9-4CEE-A04E-F3859A7CECD5}"/>
              </a:ext>
            </a:extLst>
          </p:cNvPr>
          <p:cNvGrpSpPr/>
          <p:nvPr/>
        </p:nvGrpSpPr>
        <p:grpSpPr>
          <a:xfrm>
            <a:off x="6436681" y="2363421"/>
            <a:ext cx="4805625" cy="3698124"/>
            <a:chOff x="2879373" y="1974273"/>
            <a:chExt cx="5989324" cy="4771375"/>
          </a:xfrm>
        </p:grpSpPr>
        <p:pic>
          <p:nvPicPr>
            <p:cNvPr id="15" name="Picture 4" descr="F66122-005-f034">
              <a:extLst>
                <a:ext uri="{FF2B5EF4-FFF2-40B4-BE49-F238E27FC236}">
                  <a16:creationId xmlns:a16="http://schemas.microsoft.com/office/drawing/2014/main" xmlns="" id="{D0EEFF46-EB0B-46EE-A201-4B89456BD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298"/>
            <a:stretch>
              <a:fillRect/>
            </a:stretch>
          </p:blipFill>
          <p:spPr>
            <a:xfrm>
              <a:off x="2957004" y="1974273"/>
              <a:ext cx="5834063" cy="4771374"/>
            </a:xfrm>
            <a:prstGeom prst="rect">
              <a:avLst/>
            </a:prstGeom>
            <a:noFill/>
          </p:spPr>
        </p:pic>
        <p:sp>
          <p:nvSpPr>
            <p:cNvPr id="17" name="Rectangle 16">
              <a:extLst>
                <a:ext uri="{FF2B5EF4-FFF2-40B4-BE49-F238E27FC236}">
                  <a16:creationId xmlns:a16="http://schemas.microsoft.com/office/drawing/2014/main" xmlns="" id="{9CE294D9-6849-449E-9171-E5B15339A6B0}"/>
                </a:ext>
              </a:extLst>
            </p:cNvPr>
            <p:cNvSpPr/>
            <p:nvPr/>
          </p:nvSpPr>
          <p:spPr>
            <a:xfrm>
              <a:off x="8181835" y="5073445"/>
              <a:ext cx="686862" cy="276289"/>
            </a:xfrm>
            <a:prstGeom prst="rect">
              <a:avLst/>
            </a:pr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052DC922-08F0-4FF0-85C6-B452FF2E1262}"/>
                </a:ext>
              </a:extLst>
            </p:cNvPr>
            <p:cNvSpPr/>
            <p:nvPr/>
          </p:nvSpPr>
          <p:spPr>
            <a:xfrm>
              <a:off x="4838867" y="6581712"/>
              <a:ext cx="903172" cy="1639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32713E0D-977D-4160-B3C9-ADE04824BEDF}"/>
                </a:ext>
              </a:extLst>
            </p:cNvPr>
            <p:cNvSpPr/>
            <p:nvPr/>
          </p:nvSpPr>
          <p:spPr>
            <a:xfrm>
              <a:off x="2879373" y="5883621"/>
              <a:ext cx="620911" cy="173050"/>
            </a:xfrm>
            <a:prstGeom prst="rect">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0" name="Picture 2" descr="http://1.bp.blogspot.com/_as7Ap63dYXM/StMcF7Mg09I/AAAAAAAAAs4/9GFcmHKCAfc/s400/pelvic-diaphragm.jpg">
            <a:extLst>
              <a:ext uri="{FF2B5EF4-FFF2-40B4-BE49-F238E27FC236}">
                <a16:creationId xmlns:a16="http://schemas.microsoft.com/office/drawing/2014/main" xmlns="" id="{A1C194E2-79BF-4250-97A1-030DEF1D7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44" y="3131070"/>
            <a:ext cx="5215802" cy="2920849"/>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xmlns="" id="{41C1EA47-A71C-44F4-86E0-B5CE3FB2D56A}"/>
              </a:ext>
            </a:extLst>
          </p:cNvPr>
          <p:cNvCxnSpPr>
            <a:cxnSpLocks/>
          </p:cNvCxnSpPr>
          <p:nvPr/>
        </p:nvCxnSpPr>
        <p:spPr>
          <a:xfrm>
            <a:off x="1880117" y="2074662"/>
            <a:ext cx="612000" cy="0"/>
          </a:xfrm>
          <a:prstGeom prst="straightConnector1">
            <a:avLst/>
          </a:prstGeom>
          <a:ln w="28575">
            <a:solidFill>
              <a:schemeClr val="accent2"/>
            </a:solidFill>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xmlns="" id="{1F907F75-229F-4EAD-965C-F81121A859B3}"/>
              </a:ext>
            </a:extLst>
          </p:cNvPr>
          <p:cNvCxnSpPr>
            <a:cxnSpLocks/>
          </p:cNvCxnSpPr>
          <p:nvPr/>
        </p:nvCxnSpPr>
        <p:spPr>
          <a:xfrm>
            <a:off x="2578895" y="2363421"/>
            <a:ext cx="576000" cy="0"/>
          </a:xfrm>
          <a:prstGeom prst="straightConnector1">
            <a:avLst/>
          </a:prstGeom>
          <a:ln w="28575">
            <a:solidFill>
              <a:srgbClr val="FF66CC"/>
            </a:solidFill>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xmlns="" id="{5ABEEAEB-06F6-3B4F-BE30-A1F91069378F}"/>
              </a:ext>
            </a:extLst>
          </p:cNvPr>
          <p:cNvCxnSpPr>
            <a:cxnSpLocks/>
          </p:cNvCxnSpPr>
          <p:nvPr/>
        </p:nvCxnSpPr>
        <p:spPr>
          <a:xfrm>
            <a:off x="1574117" y="2363421"/>
            <a:ext cx="612000" cy="0"/>
          </a:xfrm>
          <a:prstGeom prst="straightConnector1">
            <a:avLst/>
          </a:prstGeom>
          <a:ln w="28575">
            <a:solidFill>
              <a:schemeClr val="accent2"/>
            </a:solidFill>
          </a:ln>
        </p:spPr>
        <p:style>
          <a:lnRef idx="3">
            <a:schemeClr val="dk1"/>
          </a:lnRef>
          <a:fillRef idx="0">
            <a:schemeClr val="dk1"/>
          </a:fillRef>
          <a:effectRef idx="2">
            <a:schemeClr val="dk1"/>
          </a:effectRef>
          <a:fontRef idx="minor">
            <a:schemeClr val="tx1"/>
          </a:fontRef>
        </p:style>
      </p:cxnSp>
      <p:sp>
        <p:nvSpPr>
          <p:cNvPr id="3" name="Rectangle 2">
            <a:extLst>
              <a:ext uri="{FF2B5EF4-FFF2-40B4-BE49-F238E27FC236}">
                <a16:creationId xmlns:a16="http://schemas.microsoft.com/office/drawing/2014/main" xmlns="" id="{D963D101-CE37-514A-850B-DE883470A975}"/>
              </a:ext>
            </a:extLst>
          </p:cNvPr>
          <p:cNvSpPr/>
          <p:nvPr/>
        </p:nvSpPr>
        <p:spPr>
          <a:xfrm>
            <a:off x="3298004" y="4027470"/>
            <a:ext cx="374012" cy="164386"/>
          </a:xfrm>
          <a:prstGeom prst="rect">
            <a:avLst/>
          </a:prstGeom>
          <a:noFill/>
          <a:ln w="28575" cap="flat" cmpd="sng" algn="ctr">
            <a:solidFill>
              <a:srgbClr val="FF66C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6" name="Rectangle 15">
            <a:extLst>
              <a:ext uri="{FF2B5EF4-FFF2-40B4-BE49-F238E27FC236}">
                <a16:creationId xmlns:a16="http://schemas.microsoft.com/office/drawing/2014/main" xmlns="" id="{67DF333E-A261-7140-A084-B72220A2EE2D}"/>
              </a:ext>
            </a:extLst>
          </p:cNvPr>
          <p:cNvSpPr/>
          <p:nvPr/>
        </p:nvSpPr>
        <p:spPr>
          <a:xfrm>
            <a:off x="3296700" y="3672777"/>
            <a:ext cx="374012" cy="164386"/>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Tree>
    <p:extLst>
      <p:ext uri="{BB962C8B-B14F-4D97-AF65-F5344CB8AC3E}">
        <p14:creationId xmlns:p14="http://schemas.microsoft.com/office/powerpoint/2010/main" val="600662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tomy" id="{6C3A8FFE-7141-47B9-9213-9895C7E1A432}" vid="{088974C7-7BA9-4A38-9875-23F266899E6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Anatomy</Template>
  <TotalTime>5106</TotalTime>
  <Words>3424</Words>
  <Application>Microsoft Macintosh PowerPoint</Application>
  <PresentationFormat>Widescreen</PresentationFormat>
  <Paragraphs>583</Paragraphs>
  <Slides>27</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Courier New</vt:lpstr>
      <vt:lpstr>Times New Roman</vt:lpstr>
      <vt:lpstr>Symbol</vt:lpstr>
      <vt:lpstr>Wingdings</vt:lpstr>
      <vt:lpstr>Arial</vt:lpstr>
      <vt:lpstr>Trebuchet MS</vt:lpstr>
      <vt:lpstr>Calibri Light</vt:lpstr>
      <vt:lpstr>Calibri</vt:lpstr>
      <vt:lpstr>Office Theme</vt:lpstr>
      <vt:lpstr>Anatomy of the Pelvis</vt:lpstr>
      <vt:lpstr>Objectives</vt:lpstr>
      <vt:lpstr>PowerPoint Presentation</vt:lpstr>
      <vt:lpstr>PowerPoint Presentation</vt:lpstr>
      <vt:lpstr>PowerPoint Presentation</vt:lpstr>
      <vt:lpstr>Pelvic Walls</vt:lpstr>
      <vt:lpstr>Pelvic Walls</vt:lpstr>
      <vt:lpstr>Pelvic Walls</vt:lpstr>
      <vt:lpstr>PowerPoint Presentation</vt:lpstr>
      <vt:lpstr>PowerPoint Presentation</vt:lpstr>
      <vt:lpstr>PowerPoint Presentation</vt:lpstr>
      <vt:lpstr>PowerPoint Presentation</vt:lpstr>
      <vt:lpstr>PowerPoint Presentation</vt:lpstr>
      <vt:lpstr>This table is a summary of the slides before.</vt:lpstr>
      <vt:lpstr>PowerPoint Presentation</vt:lpstr>
      <vt:lpstr>PowerPoint Presentation</vt:lpstr>
      <vt:lpstr>Arteries of the Pelvis Internal Iliac Artery</vt:lpstr>
      <vt:lpstr>Arteries of the Pelvis Internal Iliac Artery</vt:lpstr>
      <vt:lpstr>Arteries of the Pelvis Internal Iliac Artery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000</dc:title>
  <dc:creator>Jawaher AbdulMohsen</dc:creator>
  <cp:lastModifiedBy>شوق</cp:lastModifiedBy>
  <cp:revision>167</cp:revision>
  <dcterms:created xsi:type="dcterms:W3CDTF">2017-04-30T17:35:08Z</dcterms:created>
  <dcterms:modified xsi:type="dcterms:W3CDTF">2018-03-19T07:45:44Z</dcterms:modified>
</cp:coreProperties>
</file>