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5" r:id="rId1"/>
  </p:sldMasterIdLst>
  <p:notesMasterIdLst>
    <p:notesMasterId r:id="rId23"/>
  </p:notesMasterIdLst>
  <p:sldIdLst>
    <p:sldId id="273" r:id="rId2"/>
    <p:sldId id="320" r:id="rId3"/>
    <p:sldId id="303" r:id="rId4"/>
    <p:sldId id="304" r:id="rId5"/>
    <p:sldId id="305" r:id="rId6"/>
    <p:sldId id="306" r:id="rId7"/>
    <p:sldId id="307" r:id="rId8"/>
    <p:sldId id="308" r:id="rId9"/>
    <p:sldId id="309" r:id="rId10"/>
    <p:sldId id="310" r:id="rId11"/>
    <p:sldId id="311" r:id="rId12"/>
    <p:sldId id="312" r:id="rId13"/>
    <p:sldId id="313" r:id="rId14"/>
    <p:sldId id="321" r:id="rId15"/>
    <p:sldId id="314" r:id="rId16"/>
    <p:sldId id="315" r:id="rId17"/>
    <p:sldId id="316" r:id="rId18"/>
    <p:sldId id="317" r:id="rId19"/>
    <p:sldId id="299" r:id="rId20"/>
    <p:sldId id="318" r:id="rId21"/>
    <p:sldId id="29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163"/>
    <a:srgbClr val="FFAFCA"/>
    <a:srgbClr val="FF66CC"/>
    <a:srgbClr val="AC49E9"/>
    <a:srgbClr val="FFEEB7"/>
    <a:srgbClr val="E2BFF7"/>
    <a:srgbClr val="D600D6"/>
    <a:srgbClr val="990099"/>
    <a:srgbClr val="EEC7FD"/>
    <a:srgbClr val="DE97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652"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2FBCCA-0B10-0E45-B2D8-3659E453AAFB}"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en-US"/>
        </a:p>
      </dgm:t>
    </dgm:pt>
    <dgm:pt modelId="{4DB787F0-B787-1F4E-9016-EEC231AAEE12}">
      <dgm:prSet/>
      <dgm:spPr/>
      <dgm:t>
        <a:bodyPr/>
        <a:lstStyle/>
        <a:p>
          <a:pPr rtl="0"/>
          <a:r>
            <a:rPr lang="en-US" b="0" u="none" dirty="0">
              <a:solidFill>
                <a:schemeClr val="tx1"/>
              </a:solidFill>
            </a:rPr>
            <a:t>1. Primary Sex Organ:</a:t>
          </a:r>
        </a:p>
      </dgm:t>
    </dgm:pt>
    <dgm:pt modelId="{2BA1CC18-5A9E-744B-A6ED-E480C8EE2E05}" type="parTrans" cxnId="{7C754729-FB7C-7941-A177-0AB8D76C8F99}">
      <dgm:prSet/>
      <dgm:spPr/>
      <dgm:t>
        <a:bodyPr/>
        <a:lstStyle/>
        <a:p>
          <a:endParaRPr lang="en-US" b="0"/>
        </a:p>
      </dgm:t>
    </dgm:pt>
    <dgm:pt modelId="{6553DB2E-6AEE-E947-9CB7-DAECD42166A5}" type="sibTrans" cxnId="{7C754729-FB7C-7941-A177-0AB8D76C8F99}">
      <dgm:prSet/>
      <dgm:spPr/>
      <dgm:t>
        <a:bodyPr/>
        <a:lstStyle/>
        <a:p>
          <a:endParaRPr lang="en-US" b="0"/>
        </a:p>
      </dgm:t>
    </dgm:pt>
    <dgm:pt modelId="{5876DB37-F5F7-5143-947F-EE0686592AF9}">
      <dgm:prSet/>
      <dgm:spPr/>
      <dgm:t>
        <a:bodyPr/>
        <a:lstStyle/>
        <a:p>
          <a:pPr rtl="0"/>
          <a:r>
            <a:rPr lang="en-US" b="0" u="none" dirty="0">
              <a:solidFill>
                <a:schemeClr val="tx1"/>
              </a:solidFill>
            </a:rPr>
            <a:t>Testis.</a:t>
          </a:r>
        </a:p>
      </dgm:t>
    </dgm:pt>
    <dgm:pt modelId="{3D5207CA-A1F5-8F43-94E6-3DFFC986AF1B}" type="parTrans" cxnId="{B8C76036-260F-6448-9AA4-27A30B65FFB9}">
      <dgm:prSet/>
      <dgm:spPr/>
      <dgm:t>
        <a:bodyPr/>
        <a:lstStyle/>
        <a:p>
          <a:endParaRPr lang="en-US" b="0"/>
        </a:p>
      </dgm:t>
    </dgm:pt>
    <dgm:pt modelId="{B719944F-91EA-CC4C-9326-BC678E0E9DA9}" type="sibTrans" cxnId="{B8C76036-260F-6448-9AA4-27A30B65FFB9}">
      <dgm:prSet/>
      <dgm:spPr/>
      <dgm:t>
        <a:bodyPr/>
        <a:lstStyle/>
        <a:p>
          <a:endParaRPr lang="en-US" b="0"/>
        </a:p>
      </dgm:t>
    </dgm:pt>
    <dgm:pt modelId="{C202D39C-0BD8-974B-A683-18B3D2357324}">
      <dgm:prSet/>
      <dgm:spPr/>
      <dgm:t>
        <a:bodyPr/>
        <a:lstStyle/>
        <a:p>
          <a:pPr rtl="0"/>
          <a:r>
            <a:rPr lang="en-US" b="0" u="none" dirty="0">
              <a:solidFill>
                <a:schemeClr val="tx1"/>
              </a:solidFill>
            </a:rPr>
            <a:t>2. Reproductive Tract: </a:t>
          </a:r>
        </a:p>
      </dgm:t>
    </dgm:pt>
    <dgm:pt modelId="{100D0AA2-7ADF-9C41-B4BA-B1F01676A25C}" type="parTrans" cxnId="{A85004B4-C21D-9547-A0BB-CBC5D0E7F06E}">
      <dgm:prSet/>
      <dgm:spPr/>
      <dgm:t>
        <a:bodyPr/>
        <a:lstStyle/>
        <a:p>
          <a:endParaRPr lang="en-US" b="0"/>
        </a:p>
      </dgm:t>
    </dgm:pt>
    <dgm:pt modelId="{05C07EF8-B2B7-6943-AA12-C0F1AF0702F9}" type="sibTrans" cxnId="{A85004B4-C21D-9547-A0BB-CBC5D0E7F06E}">
      <dgm:prSet/>
      <dgm:spPr/>
      <dgm:t>
        <a:bodyPr/>
        <a:lstStyle/>
        <a:p>
          <a:endParaRPr lang="en-US" b="0"/>
        </a:p>
      </dgm:t>
    </dgm:pt>
    <dgm:pt modelId="{742D3F8D-EE03-7C47-8C66-FB714511E79F}">
      <dgm:prSet/>
      <dgm:spPr/>
      <dgm:t>
        <a:bodyPr/>
        <a:lstStyle/>
        <a:p>
          <a:pPr rtl="0"/>
          <a:r>
            <a:rPr lang="en-US" sz="1900" b="0" u="none">
              <a:solidFill>
                <a:schemeClr val="tx1"/>
              </a:solidFill>
            </a:rPr>
            <a:t>Epididymis.</a:t>
          </a:r>
        </a:p>
      </dgm:t>
    </dgm:pt>
    <dgm:pt modelId="{77A268E4-73DD-2449-A659-9E39904D1695}" type="parTrans" cxnId="{CDA3E418-4D1D-5441-B6D8-6D147FAA8FB6}">
      <dgm:prSet/>
      <dgm:spPr/>
      <dgm:t>
        <a:bodyPr/>
        <a:lstStyle/>
        <a:p>
          <a:endParaRPr lang="en-US" b="0"/>
        </a:p>
      </dgm:t>
    </dgm:pt>
    <dgm:pt modelId="{3C570612-5D8B-6E46-8017-E81BEC577A36}" type="sibTrans" cxnId="{CDA3E418-4D1D-5441-B6D8-6D147FAA8FB6}">
      <dgm:prSet/>
      <dgm:spPr/>
      <dgm:t>
        <a:bodyPr/>
        <a:lstStyle/>
        <a:p>
          <a:endParaRPr lang="en-US" b="0"/>
        </a:p>
      </dgm:t>
    </dgm:pt>
    <dgm:pt modelId="{9E01FB1C-460C-9F42-A060-E6FC941C5A70}">
      <dgm:prSet custT="1"/>
      <dgm:spPr/>
      <dgm:t>
        <a:bodyPr/>
        <a:lstStyle/>
        <a:p>
          <a:pPr rtl="0"/>
          <a:r>
            <a:rPr lang="en-US" sz="1900" b="0" u="none" dirty="0">
              <a:solidFill>
                <a:schemeClr val="tx1"/>
              </a:solidFill>
            </a:rPr>
            <a:t>Vas Deferens </a:t>
          </a:r>
          <a:r>
            <a:rPr lang="en-US" sz="1800" b="0" u="none" dirty="0">
              <a:solidFill>
                <a:schemeClr val="bg1">
                  <a:lumMod val="50000"/>
                </a:schemeClr>
              </a:solidFill>
            </a:rPr>
            <a:t>also called Ductus Deferens</a:t>
          </a:r>
          <a:r>
            <a:rPr lang="en-US" sz="1900" b="0" u="none" dirty="0">
              <a:solidFill>
                <a:schemeClr val="tx1"/>
              </a:solidFill>
            </a:rPr>
            <a:t>.</a:t>
          </a:r>
        </a:p>
      </dgm:t>
    </dgm:pt>
    <dgm:pt modelId="{1A4CF07E-C835-A34B-819F-E9B785591A07}" type="parTrans" cxnId="{ADEEA031-C0D0-2847-BA57-E1A59B525FEA}">
      <dgm:prSet/>
      <dgm:spPr/>
      <dgm:t>
        <a:bodyPr/>
        <a:lstStyle/>
        <a:p>
          <a:endParaRPr lang="en-US" b="0"/>
        </a:p>
      </dgm:t>
    </dgm:pt>
    <dgm:pt modelId="{CCF370B6-D49C-724B-B473-8DEBD5AB6CD5}" type="sibTrans" cxnId="{ADEEA031-C0D0-2847-BA57-E1A59B525FEA}">
      <dgm:prSet/>
      <dgm:spPr/>
      <dgm:t>
        <a:bodyPr/>
        <a:lstStyle/>
        <a:p>
          <a:endParaRPr lang="en-US" b="0"/>
        </a:p>
      </dgm:t>
    </dgm:pt>
    <dgm:pt modelId="{015FCBF2-CE6D-4244-82E2-3A4C18B7A36D}">
      <dgm:prSet/>
      <dgm:spPr/>
      <dgm:t>
        <a:bodyPr/>
        <a:lstStyle/>
        <a:p>
          <a:pPr rtl="0"/>
          <a:r>
            <a:rPr lang="en-US" sz="1900" b="0" u="none" dirty="0">
              <a:solidFill>
                <a:schemeClr val="tx1"/>
              </a:solidFill>
            </a:rPr>
            <a:t>Spermatic cord.</a:t>
          </a:r>
        </a:p>
      </dgm:t>
    </dgm:pt>
    <dgm:pt modelId="{B3E46AA9-009A-E24C-AEEB-99F7D52ADC97}" type="parTrans" cxnId="{2ED41ED4-B7C8-E84C-BAE6-A67B300ADD77}">
      <dgm:prSet/>
      <dgm:spPr/>
      <dgm:t>
        <a:bodyPr/>
        <a:lstStyle/>
        <a:p>
          <a:endParaRPr lang="en-US" b="0"/>
        </a:p>
      </dgm:t>
    </dgm:pt>
    <dgm:pt modelId="{7F1FE9A4-1B46-8E44-9DDE-7F565E574011}" type="sibTrans" cxnId="{2ED41ED4-B7C8-E84C-BAE6-A67B300ADD77}">
      <dgm:prSet/>
      <dgm:spPr/>
      <dgm:t>
        <a:bodyPr/>
        <a:lstStyle/>
        <a:p>
          <a:endParaRPr lang="en-US" b="0"/>
        </a:p>
      </dgm:t>
    </dgm:pt>
    <dgm:pt modelId="{94097FD9-0C9A-CA4C-9E4A-AEFFB1D840DB}">
      <dgm:prSet/>
      <dgm:spPr/>
      <dgm:t>
        <a:bodyPr/>
        <a:lstStyle/>
        <a:p>
          <a:pPr rtl="0"/>
          <a:r>
            <a:rPr lang="en-US" b="0" u="none" dirty="0">
              <a:solidFill>
                <a:schemeClr val="tx1"/>
              </a:solidFill>
            </a:rPr>
            <a:t>3. Accessory Sex Glands:</a:t>
          </a:r>
        </a:p>
      </dgm:t>
    </dgm:pt>
    <dgm:pt modelId="{5CCA4D51-8D4E-E545-9B82-146F17BBE00A}" type="parTrans" cxnId="{26114332-FDFF-504B-9F52-51A10700E6D8}">
      <dgm:prSet/>
      <dgm:spPr/>
      <dgm:t>
        <a:bodyPr/>
        <a:lstStyle/>
        <a:p>
          <a:endParaRPr lang="en-US" b="0"/>
        </a:p>
      </dgm:t>
    </dgm:pt>
    <dgm:pt modelId="{D9F0B8C2-713E-A94E-AADB-107DAF70F9D2}" type="sibTrans" cxnId="{26114332-FDFF-504B-9F52-51A10700E6D8}">
      <dgm:prSet/>
      <dgm:spPr/>
      <dgm:t>
        <a:bodyPr/>
        <a:lstStyle/>
        <a:p>
          <a:endParaRPr lang="en-US" b="0"/>
        </a:p>
      </dgm:t>
    </dgm:pt>
    <dgm:pt modelId="{212CB6E5-D38F-6D4F-9D2A-067698E16B70}">
      <dgm:prSet/>
      <dgm:spPr/>
      <dgm:t>
        <a:bodyPr/>
        <a:lstStyle/>
        <a:p>
          <a:pPr rtl="0"/>
          <a:r>
            <a:rPr lang="en-US" b="0" u="none">
              <a:solidFill>
                <a:schemeClr val="tx1"/>
              </a:solidFill>
            </a:rPr>
            <a:t>Seminal vesicles.</a:t>
          </a:r>
        </a:p>
      </dgm:t>
    </dgm:pt>
    <dgm:pt modelId="{D1E331FD-F48B-B143-B0F5-6B906D3E1BB5}" type="parTrans" cxnId="{902A3DA4-07A6-004D-A963-014BD36F4ED2}">
      <dgm:prSet/>
      <dgm:spPr/>
      <dgm:t>
        <a:bodyPr/>
        <a:lstStyle/>
        <a:p>
          <a:endParaRPr lang="en-US" b="0"/>
        </a:p>
      </dgm:t>
    </dgm:pt>
    <dgm:pt modelId="{06C8C085-53C6-8849-B679-71AAACCCC109}" type="sibTrans" cxnId="{902A3DA4-07A6-004D-A963-014BD36F4ED2}">
      <dgm:prSet/>
      <dgm:spPr/>
      <dgm:t>
        <a:bodyPr/>
        <a:lstStyle/>
        <a:p>
          <a:endParaRPr lang="en-US" b="0"/>
        </a:p>
      </dgm:t>
    </dgm:pt>
    <dgm:pt modelId="{14188450-E7C5-C146-B4BE-9CD0457BDBAE}">
      <dgm:prSet/>
      <dgm:spPr/>
      <dgm:t>
        <a:bodyPr/>
        <a:lstStyle/>
        <a:p>
          <a:pPr rtl="0"/>
          <a:r>
            <a:rPr lang="en-US" b="0" u="none">
              <a:solidFill>
                <a:schemeClr val="tx1"/>
              </a:solidFill>
            </a:rPr>
            <a:t>Prostate gland.</a:t>
          </a:r>
        </a:p>
      </dgm:t>
    </dgm:pt>
    <dgm:pt modelId="{1B57F520-3C46-4444-A1E1-B69F1ACC2454}" type="parTrans" cxnId="{FF066523-90B7-D247-B4F7-FF582DA1D26C}">
      <dgm:prSet/>
      <dgm:spPr/>
      <dgm:t>
        <a:bodyPr/>
        <a:lstStyle/>
        <a:p>
          <a:endParaRPr lang="en-US" b="0"/>
        </a:p>
      </dgm:t>
    </dgm:pt>
    <dgm:pt modelId="{2BF6F2B4-EB51-3A44-89F0-6E470CAB86E0}" type="sibTrans" cxnId="{FF066523-90B7-D247-B4F7-FF582DA1D26C}">
      <dgm:prSet/>
      <dgm:spPr/>
      <dgm:t>
        <a:bodyPr/>
        <a:lstStyle/>
        <a:p>
          <a:endParaRPr lang="en-US" b="0"/>
        </a:p>
      </dgm:t>
    </dgm:pt>
    <dgm:pt modelId="{21B05C85-FE9C-8F40-83AD-4849D1B347EC}">
      <dgm:prSet/>
      <dgm:spPr/>
      <dgm:t>
        <a:bodyPr/>
        <a:lstStyle/>
        <a:p>
          <a:pPr rtl="0"/>
          <a:r>
            <a:rPr lang="en-US" b="0" u="none">
              <a:solidFill>
                <a:schemeClr val="tx1"/>
              </a:solidFill>
            </a:rPr>
            <a:t>Bulbourethral  glands.</a:t>
          </a:r>
        </a:p>
      </dgm:t>
    </dgm:pt>
    <dgm:pt modelId="{FAAF5954-F3D8-4146-854E-77105B8D644A}" type="parTrans" cxnId="{F44B9C85-A230-634B-87C1-2F2FC0E6CBBB}">
      <dgm:prSet/>
      <dgm:spPr/>
      <dgm:t>
        <a:bodyPr/>
        <a:lstStyle/>
        <a:p>
          <a:endParaRPr lang="en-US" b="0"/>
        </a:p>
      </dgm:t>
    </dgm:pt>
    <dgm:pt modelId="{CDD4B612-8EE6-8E4D-AB43-8E182BA1D00D}" type="sibTrans" cxnId="{F44B9C85-A230-634B-87C1-2F2FC0E6CBBB}">
      <dgm:prSet/>
      <dgm:spPr/>
      <dgm:t>
        <a:bodyPr/>
        <a:lstStyle/>
        <a:p>
          <a:endParaRPr lang="en-US" b="0"/>
        </a:p>
      </dgm:t>
    </dgm:pt>
    <dgm:pt modelId="{EE182005-4A36-7944-9939-F327DC5DF9AF}">
      <dgm:prSet/>
      <dgm:spPr/>
      <dgm:t>
        <a:bodyPr/>
        <a:lstStyle/>
        <a:p>
          <a:pPr rtl="0"/>
          <a:r>
            <a:rPr lang="en-US" b="0" u="none" dirty="0">
              <a:solidFill>
                <a:schemeClr val="tx1"/>
              </a:solidFill>
            </a:rPr>
            <a:t>4. External Genitalia:</a:t>
          </a:r>
        </a:p>
      </dgm:t>
    </dgm:pt>
    <dgm:pt modelId="{B68AE8EA-740E-5640-AFB2-C09864086DF1}" type="parTrans" cxnId="{48BA5945-BAE9-2C43-AFB4-53D697929AB4}">
      <dgm:prSet/>
      <dgm:spPr/>
      <dgm:t>
        <a:bodyPr/>
        <a:lstStyle/>
        <a:p>
          <a:endParaRPr lang="en-US" b="0"/>
        </a:p>
      </dgm:t>
    </dgm:pt>
    <dgm:pt modelId="{0A1137F2-EE85-2246-B52B-D6E15817110F}" type="sibTrans" cxnId="{48BA5945-BAE9-2C43-AFB4-53D697929AB4}">
      <dgm:prSet/>
      <dgm:spPr/>
      <dgm:t>
        <a:bodyPr/>
        <a:lstStyle/>
        <a:p>
          <a:endParaRPr lang="en-US" b="0"/>
        </a:p>
      </dgm:t>
    </dgm:pt>
    <dgm:pt modelId="{5658CD3A-DF8F-5645-9FE7-EF4CC08AFC3D}">
      <dgm:prSet/>
      <dgm:spPr/>
      <dgm:t>
        <a:bodyPr/>
        <a:lstStyle/>
        <a:p>
          <a:pPr rtl="0"/>
          <a:r>
            <a:rPr lang="en-US" b="0" u="none" dirty="0">
              <a:solidFill>
                <a:schemeClr val="tx1"/>
              </a:solidFill>
            </a:rPr>
            <a:t>Penis</a:t>
          </a:r>
        </a:p>
      </dgm:t>
    </dgm:pt>
    <dgm:pt modelId="{73E5C29F-FFFA-3045-98FE-75C461B57766}" type="parTrans" cxnId="{B6068358-B47C-A346-B3AE-4D31D0353947}">
      <dgm:prSet/>
      <dgm:spPr/>
      <dgm:t>
        <a:bodyPr/>
        <a:lstStyle/>
        <a:p>
          <a:endParaRPr lang="en-US" b="0"/>
        </a:p>
      </dgm:t>
    </dgm:pt>
    <dgm:pt modelId="{8B3E18A7-B304-D742-8273-A77626F179EB}" type="sibTrans" cxnId="{B6068358-B47C-A346-B3AE-4D31D0353947}">
      <dgm:prSet/>
      <dgm:spPr/>
      <dgm:t>
        <a:bodyPr/>
        <a:lstStyle/>
        <a:p>
          <a:endParaRPr lang="en-US" b="0"/>
        </a:p>
      </dgm:t>
    </dgm:pt>
    <dgm:pt modelId="{A432ECD8-B33E-4123-96C9-18B16407D0D9}">
      <dgm:prSet/>
      <dgm:spPr/>
      <dgm:t>
        <a:bodyPr/>
        <a:lstStyle/>
        <a:p>
          <a:pPr rtl="0"/>
          <a:r>
            <a:rPr lang="en-US" sz="1900" b="0" u="none" dirty="0">
              <a:solidFill>
                <a:srgbClr val="92D050"/>
              </a:solidFill>
            </a:rPr>
            <a:t>Urethra</a:t>
          </a:r>
        </a:p>
      </dgm:t>
    </dgm:pt>
    <dgm:pt modelId="{CA97297D-CD80-44E1-BB6C-2D496281D90B}" type="parTrans" cxnId="{B099A2B7-A1AC-46D9-AD43-7651DE68C098}">
      <dgm:prSet/>
      <dgm:spPr/>
      <dgm:t>
        <a:bodyPr/>
        <a:lstStyle/>
        <a:p>
          <a:endParaRPr lang="en-GB"/>
        </a:p>
      </dgm:t>
    </dgm:pt>
    <dgm:pt modelId="{769F4A07-F433-450D-AE08-B74C201DF87F}" type="sibTrans" cxnId="{B099A2B7-A1AC-46D9-AD43-7651DE68C098}">
      <dgm:prSet/>
      <dgm:spPr/>
      <dgm:t>
        <a:bodyPr/>
        <a:lstStyle/>
        <a:p>
          <a:endParaRPr lang="en-GB"/>
        </a:p>
      </dgm:t>
    </dgm:pt>
    <dgm:pt modelId="{232F9EB2-A1E3-2D49-8E62-CD45DDCD6863}" type="pres">
      <dgm:prSet presAssocID="{482FBCCA-0B10-0E45-B2D8-3659E453AAFB}" presName="linear" presStyleCnt="0">
        <dgm:presLayoutVars>
          <dgm:animLvl val="lvl"/>
          <dgm:resizeHandles val="exact"/>
        </dgm:presLayoutVars>
      </dgm:prSet>
      <dgm:spPr/>
    </dgm:pt>
    <dgm:pt modelId="{17C22598-D590-A844-B5E4-B76378AE3216}" type="pres">
      <dgm:prSet presAssocID="{4DB787F0-B787-1F4E-9016-EEC231AAEE12}" presName="parentText" presStyleLbl="node1" presStyleIdx="0" presStyleCnt="4">
        <dgm:presLayoutVars>
          <dgm:chMax val="0"/>
          <dgm:bulletEnabled val="1"/>
        </dgm:presLayoutVars>
      </dgm:prSet>
      <dgm:spPr/>
    </dgm:pt>
    <dgm:pt modelId="{52F9E0B9-FE31-794F-8861-954D74EA7804}" type="pres">
      <dgm:prSet presAssocID="{4DB787F0-B787-1F4E-9016-EEC231AAEE12}" presName="childText" presStyleLbl="revTx" presStyleIdx="0" presStyleCnt="4">
        <dgm:presLayoutVars>
          <dgm:bulletEnabled val="1"/>
        </dgm:presLayoutVars>
      </dgm:prSet>
      <dgm:spPr/>
    </dgm:pt>
    <dgm:pt modelId="{0FB34295-1331-4F47-AF32-755F9D8BC8D4}" type="pres">
      <dgm:prSet presAssocID="{C202D39C-0BD8-974B-A683-18B3D2357324}" presName="parentText" presStyleLbl="node1" presStyleIdx="1" presStyleCnt="4">
        <dgm:presLayoutVars>
          <dgm:chMax val="0"/>
          <dgm:bulletEnabled val="1"/>
        </dgm:presLayoutVars>
      </dgm:prSet>
      <dgm:spPr/>
    </dgm:pt>
    <dgm:pt modelId="{C29EE90C-3682-2545-8C19-4877C48B6F17}" type="pres">
      <dgm:prSet presAssocID="{C202D39C-0BD8-974B-A683-18B3D2357324}" presName="childText" presStyleLbl="revTx" presStyleIdx="1" presStyleCnt="4">
        <dgm:presLayoutVars>
          <dgm:bulletEnabled val="1"/>
        </dgm:presLayoutVars>
      </dgm:prSet>
      <dgm:spPr/>
    </dgm:pt>
    <dgm:pt modelId="{169BADF5-F8C7-9F42-BB0E-E271CA72CAD1}" type="pres">
      <dgm:prSet presAssocID="{94097FD9-0C9A-CA4C-9E4A-AEFFB1D840DB}" presName="parentText" presStyleLbl="node1" presStyleIdx="2" presStyleCnt="4">
        <dgm:presLayoutVars>
          <dgm:chMax val="0"/>
          <dgm:bulletEnabled val="1"/>
        </dgm:presLayoutVars>
      </dgm:prSet>
      <dgm:spPr/>
    </dgm:pt>
    <dgm:pt modelId="{AA75E4C0-3722-FC4D-AE1B-168CDDDCE293}" type="pres">
      <dgm:prSet presAssocID="{94097FD9-0C9A-CA4C-9E4A-AEFFB1D840DB}" presName="childText" presStyleLbl="revTx" presStyleIdx="2" presStyleCnt="4">
        <dgm:presLayoutVars>
          <dgm:bulletEnabled val="1"/>
        </dgm:presLayoutVars>
      </dgm:prSet>
      <dgm:spPr/>
    </dgm:pt>
    <dgm:pt modelId="{FB19A469-4601-2442-9CB9-6789264DBD48}" type="pres">
      <dgm:prSet presAssocID="{EE182005-4A36-7944-9939-F327DC5DF9AF}" presName="parentText" presStyleLbl="node1" presStyleIdx="3" presStyleCnt="4">
        <dgm:presLayoutVars>
          <dgm:chMax val="0"/>
          <dgm:bulletEnabled val="1"/>
        </dgm:presLayoutVars>
      </dgm:prSet>
      <dgm:spPr/>
    </dgm:pt>
    <dgm:pt modelId="{1D1647D9-CAF9-C24A-8787-6A13DBB4BFB3}" type="pres">
      <dgm:prSet presAssocID="{EE182005-4A36-7944-9939-F327DC5DF9AF}" presName="childText" presStyleLbl="revTx" presStyleIdx="3" presStyleCnt="4">
        <dgm:presLayoutVars>
          <dgm:bulletEnabled val="1"/>
        </dgm:presLayoutVars>
      </dgm:prSet>
      <dgm:spPr/>
    </dgm:pt>
  </dgm:ptLst>
  <dgm:cxnLst>
    <dgm:cxn modelId="{CDA3E418-4D1D-5441-B6D8-6D147FAA8FB6}" srcId="{C202D39C-0BD8-974B-A683-18B3D2357324}" destId="{742D3F8D-EE03-7C47-8C66-FB714511E79F}" srcOrd="0" destOrd="0" parTransId="{77A268E4-73DD-2449-A659-9E39904D1695}" sibTransId="{3C570612-5D8B-6E46-8017-E81BEC577A36}"/>
    <dgm:cxn modelId="{FF066523-90B7-D247-B4F7-FF582DA1D26C}" srcId="{94097FD9-0C9A-CA4C-9E4A-AEFFB1D840DB}" destId="{14188450-E7C5-C146-B4BE-9CD0457BDBAE}" srcOrd="1" destOrd="0" parTransId="{1B57F520-3C46-4444-A1E1-B69F1ACC2454}" sibTransId="{2BF6F2B4-EB51-3A44-89F0-6E470CAB86E0}"/>
    <dgm:cxn modelId="{7C754729-FB7C-7941-A177-0AB8D76C8F99}" srcId="{482FBCCA-0B10-0E45-B2D8-3659E453AAFB}" destId="{4DB787F0-B787-1F4E-9016-EEC231AAEE12}" srcOrd="0" destOrd="0" parTransId="{2BA1CC18-5A9E-744B-A6ED-E480C8EE2E05}" sibTransId="{6553DB2E-6AEE-E947-9CB7-DAECD42166A5}"/>
    <dgm:cxn modelId="{ADEEA031-C0D0-2847-BA57-E1A59B525FEA}" srcId="{C202D39C-0BD8-974B-A683-18B3D2357324}" destId="{9E01FB1C-460C-9F42-A060-E6FC941C5A70}" srcOrd="1" destOrd="0" parTransId="{1A4CF07E-C835-A34B-819F-E9B785591A07}" sibTransId="{CCF370B6-D49C-724B-B473-8DEBD5AB6CD5}"/>
    <dgm:cxn modelId="{26114332-FDFF-504B-9F52-51A10700E6D8}" srcId="{482FBCCA-0B10-0E45-B2D8-3659E453AAFB}" destId="{94097FD9-0C9A-CA4C-9E4A-AEFFB1D840DB}" srcOrd="2" destOrd="0" parTransId="{5CCA4D51-8D4E-E545-9B82-146F17BBE00A}" sibTransId="{D9F0B8C2-713E-A94E-AADB-107DAF70F9D2}"/>
    <dgm:cxn modelId="{22064632-BD88-7244-956D-6A22DD45851D}" type="presOf" srcId="{EE182005-4A36-7944-9939-F327DC5DF9AF}" destId="{FB19A469-4601-2442-9CB9-6789264DBD48}" srcOrd="0" destOrd="0" presId="urn:microsoft.com/office/officeart/2005/8/layout/vList2"/>
    <dgm:cxn modelId="{B8C76036-260F-6448-9AA4-27A30B65FFB9}" srcId="{4DB787F0-B787-1F4E-9016-EEC231AAEE12}" destId="{5876DB37-F5F7-5143-947F-EE0686592AF9}" srcOrd="0" destOrd="0" parTransId="{3D5207CA-A1F5-8F43-94E6-3DFFC986AF1B}" sibTransId="{B719944F-91EA-CC4C-9326-BC678E0E9DA9}"/>
    <dgm:cxn modelId="{2D118B3D-2806-4342-9EB1-A9B8B40C8D00}" type="presOf" srcId="{C202D39C-0BD8-974B-A683-18B3D2357324}" destId="{0FB34295-1331-4F47-AF32-755F9D8BC8D4}" srcOrd="0" destOrd="0" presId="urn:microsoft.com/office/officeart/2005/8/layout/vList2"/>
    <dgm:cxn modelId="{199C3A45-71C2-AE45-BFCF-4D497852EAD9}" type="presOf" srcId="{4DB787F0-B787-1F4E-9016-EEC231AAEE12}" destId="{17C22598-D590-A844-B5E4-B76378AE3216}" srcOrd="0" destOrd="0" presId="urn:microsoft.com/office/officeart/2005/8/layout/vList2"/>
    <dgm:cxn modelId="{48BA5945-BAE9-2C43-AFB4-53D697929AB4}" srcId="{482FBCCA-0B10-0E45-B2D8-3659E453AAFB}" destId="{EE182005-4A36-7944-9939-F327DC5DF9AF}" srcOrd="3" destOrd="0" parTransId="{B68AE8EA-740E-5640-AFB2-C09864086DF1}" sibTransId="{0A1137F2-EE85-2246-B52B-D6E15817110F}"/>
    <dgm:cxn modelId="{3E838C65-D170-EE40-815B-24675EC67FC4}" type="presOf" srcId="{21B05C85-FE9C-8F40-83AD-4849D1B347EC}" destId="{AA75E4C0-3722-FC4D-AE1B-168CDDDCE293}" srcOrd="0" destOrd="2" presId="urn:microsoft.com/office/officeart/2005/8/layout/vList2"/>
    <dgm:cxn modelId="{4106D549-066A-D549-8A3F-CD53DD9849FB}" type="presOf" srcId="{9E01FB1C-460C-9F42-A060-E6FC941C5A70}" destId="{C29EE90C-3682-2545-8C19-4877C48B6F17}" srcOrd="0" destOrd="1" presId="urn:microsoft.com/office/officeart/2005/8/layout/vList2"/>
    <dgm:cxn modelId="{153C4A6E-7FD0-8548-A310-6D5659920F78}" type="presOf" srcId="{5658CD3A-DF8F-5645-9FE7-EF4CC08AFC3D}" destId="{1D1647D9-CAF9-C24A-8787-6A13DBB4BFB3}" srcOrd="0" destOrd="0" presId="urn:microsoft.com/office/officeart/2005/8/layout/vList2"/>
    <dgm:cxn modelId="{250CFD4F-92EE-9E4E-A60F-BD390EE9DE5F}" type="presOf" srcId="{94097FD9-0C9A-CA4C-9E4A-AEFFB1D840DB}" destId="{169BADF5-F8C7-9F42-BB0E-E271CA72CAD1}" srcOrd="0" destOrd="0" presId="urn:microsoft.com/office/officeart/2005/8/layout/vList2"/>
    <dgm:cxn modelId="{B6068358-B47C-A346-B3AE-4D31D0353947}" srcId="{EE182005-4A36-7944-9939-F327DC5DF9AF}" destId="{5658CD3A-DF8F-5645-9FE7-EF4CC08AFC3D}" srcOrd="0" destOrd="0" parTransId="{73E5C29F-FFFA-3045-98FE-75C461B57766}" sibTransId="{8B3E18A7-B304-D742-8273-A77626F179EB}"/>
    <dgm:cxn modelId="{85FAA97D-9251-014D-BCC6-84919D8FC6D4}" type="presOf" srcId="{5876DB37-F5F7-5143-947F-EE0686592AF9}" destId="{52F9E0B9-FE31-794F-8861-954D74EA7804}" srcOrd="0" destOrd="0" presId="urn:microsoft.com/office/officeart/2005/8/layout/vList2"/>
    <dgm:cxn modelId="{F44B9C85-A230-634B-87C1-2F2FC0E6CBBB}" srcId="{94097FD9-0C9A-CA4C-9E4A-AEFFB1D840DB}" destId="{21B05C85-FE9C-8F40-83AD-4849D1B347EC}" srcOrd="2" destOrd="0" parTransId="{FAAF5954-F3D8-4146-854E-77105B8D644A}" sibTransId="{CDD4B612-8EE6-8E4D-AB43-8E182BA1D00D}"/>
    <dgm:cxn modelId="{46FDB487-D146-8B49-B4AC-36CF528E7246}" type="presOf" srcId="{14188450-E7C5-C146-B4BE-9CD0457BDBAE}" destId="{AA75E4C0-3722-FC4D-AE1B-168CDDDCE293}" srcOrd="0" destOrd="1" presId="urn:microsoft.com/office/officeart/2005/8/layout/vList2"/>
    <dgm:cxn modelId="{C701C190-A32C-034A-8365-8D4005763691}" type="presOf" srcId="{212CB6E5-D38F-6D4F-9D2A-067698E16B70}" destId="{AA75E4C0-3722-FC4D-AE1B-168CDDDCE293}" srcOrd="0" destOrd="0" presId="urn:microsoft.com/office/officeart/2005/8/layout/vList2"/>
    <dgm:cxn modelId="{902A3DA4-07A6-004D-A963-014BD36F4ED2}" srcId="{94097FD9-0C9A-CA4C-9E4A-AEFFB1D840DB}" destId="{212CB6E5-D38F-6D4F-9D2A-067698E16B70}" srcOrd="0" destOrd="0" parTransId="{D1E331FD-F48B-B143-B0F5-6B906D3E1BB5}" sibTransId="{06C8C085-53C6-8849-B679-71AAACCCC109}"/>
    <dgm:cxn modelId="{9661B8AB-8A21-2C48-A3FA-8D59EEB94BC2}" type="presOf" srcId="{015FCBF2-CE6D-4244-82E2-3A4C18B7A36D}" destId="{C29EE90C-3682-2545-8C19-4877C48B6F17}" srcOrd="0" destOrd="2" presId="urn:microsoft.com/office/officeart/2005/8/layout/vList2"/>
    <dgm:cxn modelId="{E7B315B2-0FB3-DD44-A42D-5C6A7F491CFC}" type="presOf" srcId="{482FBCCA-0B10-0E45-B2D8-3659E453AAFB}" destId="{232F9EB2-A1E3-2D49-8E62-CD45DDCD6863}" srcOrd="0" destOrd="0" presId="urn:microsoft.com/office/officeart/2005/8/layout/vList2"/>
    <dgm:cxn modelId="{A85004B4-C21D-9547-A0BB-CBC5D0E7F06E}" srcId="{482FBCCA-0B10-0E45-B2D8-3659E453AAFB}" destId="{C202D39C-0BD8-974B-A683-18B3D2357324}" srcOrd="1" destOrd="0" parTransId="{100D0AA2-7ADF-9C41-B4BA-B1F01676A25C}" sibTransId="{05C07EF8-B2B7-6943-AA12-C0F1AF0702F9}"/>
    <dgm:cxn modelId="{B099A2B7-A1AC-46D9-AD43-7651DE68C098}" srcId="{C202D39C-0BD8-974B-A683-18B3D2357324}" destId="{A432ECD8-B33E-4123-96C9-18B16407D0D9}" srcOrd="3" destOrd="0" parTransId="{CA97297D-CD80-44E1-BB6C-2D496281D90B}" sibTransId="{769F4A07-F433-450D-AE08-B74C201DF87F}"/>
    <dgm:cxn modelId="{C60FD7C2-1CA4-41A1-9321-5AE9D0FAE2FB}" type="presOf" srcId="{A432ECD8-B33E-4123-96C9-18B16407D0D9}" destId="{C29EE90C-3682-2545-8C19-4877C48B6F17}" srcOrd="0" destOrd="3" presId="urn:microsoft.com/office/officeart/2005/8/layout/vList2"/>
    <dgm:cxn modelId="{2ED41ED4-B7C8-E84C-BAE6-A67B300ADD77}" srcId="{C202D39C-0BD8-974B-A683-18B3D2357324}" destId="{015FCBF2-CE6D-4244-82E2-3A4C18B7A36D}" srcOrd="2" destOrd="0" parTransId="{B3E46AA9-009A-E24C-AEEB-99F7D52ADC97}" sibTransId="{7F1FE9A4-1B46-8E44-9DDE-7F565E574011}"/>
    <dgm:cxn modelId="{B01AADF7-B6DD-E640-AC0A-FC0451575698}" type="presOf" srcId="{742D3F8D-EE03-7C47-8C66-FB714511E79F}" destId="{C29EE90C-3682-2545-8C19-4877C48B6F17}" srcOrd="0" destOrd="0" presId="urn:microsoft.com/office/officeart/2005/8/layout/vList2"/>
    <dgm:cxn modelId="{35D46A1C-7CA6-4C4A-A4AE-55ABFA4F1E22}" type="presParOf" srcId="{232F9EB2-A1E3-2D49-8E62-CD45DDCD6863}" destId="{17C22598-D590-A844-B5E4-B76378AE3216}" srcOrd="0" destOrd="0" presId="urn:microsoft.com/office/officeart/2005/8/layout/vList2"/>
    <dgm:cxn modelId="{9D2F2084-FDB4-8E48-9464-46D172BB92F0}" type="presParOf" srcId="{232F9EB2-A1E3-2D49-8E62-CD45DDCD6863}" destId="{52F9E0B9-FE31-794F-8861-954D74EA7804}" srcOrd="1" destOrd="0" presId="urn:microsoft.com/office/officeart/2005/8/layout/vList2"/>
    <dgm:cxn modelId="{A7ED8F2B-B67B-0049-94A3-D9CC14C4B06B}" type="presParOf" srcId="{232F9EB2-A1E3-2D49-8E62-CD45DDCD6863}" destId="{0FB34295-1331-4F47-AF32-755F9D8BC8D4}" srcOrd="2" destOrd="0" presId="urn:microsoft.com/office/officeart/2005/8/layout/vList2"/>
    <dgm:cxn modelId="{EF1F3DBA-22A6-8A48-8C53-B9597F289633}" type="presParOf" srcId="{232F9EB2-A1E3-2D49-8E62-CD45DDCD6863}" destId="{C29EE90C-3682-2545-8C19-4877C48B6F17}" srcOrd="3" destOrd="0" presId="urn:microsoft.com/office/officeart/2005/8/layout/vList2"/>
    <dgm:cxn modelId="{5D368DBD-41E5-3D46-83CD-3BD2441BEDF8}" type="presParOf" srcId="{232F9EB2-A1E3-2D49-8E62-CD45DDCD6863}" destId="{169BADF5-F8C7-9F42-BB0E-E271CA72CAD1}" srcOrd="4" destOrd="0" presId="urn:microsoft.com/office/officeart/2005/8/layout/vList2"/>
    <dgm:cxn modelId="{BAFB9AF0-1E52-9F45-A3E8-BF0D24066609}" type="presParOf" srcId="{232F9EB2-A1E3-2D49-8E62-CD45DDCD6863}" destId="{AA75E4C0-3722-FC4D-AE1B-168CDDDCE293}" srcOrd="5" destOrd="0" presId="urn:microsoft.com/office/officeart/2005/8/layout/vList2"/>
    <dgm:cxn modelId="{3477D324-8BAA-824A-91DA-F62668CF8A4D}" type="presParOf" srcId="{232F9EB2-A1E3-2D49-8E62-CD45DDCD6863}" destId="{FB19A469-4601-2442-9CB9-6789264DBD48}" srcOrd="6" destOrd="0" presId="urn:microsoft.com/office/officeart/2005/8/layout/vList2"/>
    <dgm:cxn modelId="{A5A3BBA7-0C36-A94E-BE46-8C883F4510CE}" type="presParOf" srcId="{232F9EB2-A1E3-2D49-8E62-CD45DDCD6863}" destId="{1D1647D9-CAF9-C24A-8787-6A13DBB4BFB3}"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22598-D590-A844-B5E4-B76378AE3216}">
      <dsp:nvSpPr>
        <dsp:cNvPr id="0" name=""/>
        <dsp:cNvSpPr/>
      </dsp:nvSpPr>
      <dsp:spPr>
        <a:xfrm>
          <a:off x="0" y="2663"/>
          <a:ext cx="4881948" cy="59962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0" u="none" kern="1200" dirty="0">
              <a:solidFill>
                <a:schemeClr val="tx1"/>
              </a:solidFill>
            </a:rPr>
            <a:t>1. Primary Sex Organ:</a:t>
          </a:r>
        </a:p>
      </dsp:txBody>
      <dsp:txXfrm>
        <a:off x="29271" y="31934"/>
        <a:ext cx="4823406" cy="541083"/>
      </dsp:txXfrm>
    </dsp:sp>
    <dsp:sp modelId="{52F9E0B9-FE31-794F-8861-954D74EA7804}">
      <dsp:nvSpPr>
        <dsp:cNvPr id="0" name=""/>
        <dsp:cNvSpPr/>
      </dsp:nvSpPr>
      <dsp:spPr>
        <a:xfrm>
          <a:off x="0" y="602288"/>
          <a:ext cx="4881948"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02" tIns="31750" rIns="177800" bIns="31750" numCol="1" spcCol="1270" anchor="t" anchorCtr="0">
          <a:noAutofit/>
        </a:bodyPr>
        <a:lstStyle/>
        <a:p>
          <a:pPr marL="228600" lvl="1" indent="-228600" algn="l" defTabSz="889000" rtl="0">
            <a:lnSpc>
              <a:spcPct val="90000"/>
            </a:lnSpc>
            <a:spcBef>
              <a:spcPct val="0"/>
            </a:spcBef>
            <a:spcAft>
              <a:spcPct val="20000"/>
            </a:spcAft>
            <a:buChar char="•"/>
          </a:pPr>
          <a:r>
            <a:rPr lang="en-US" sz="2000" b="0" u="none" kern="1200" dirty="0">
              <a:solidFill>
                <a:schemeClr val="tx1"/>
              </a:solidFill>
            </a:rPr>
            <a:t>Testis.</a:t>
          </a:r>
        </a:p>
      </dsp:txBody>
      <dsp:txXfrm>
        <a:off x="0" y="602288"/>
        <a:ext cx="4881948" cy="414000"/>
      </dsp:txXfrm>
    </dsp:sp>
    <dsp:sp modelId="{0FB34295-1331-4F47-AF32-755F9D8BC8D4}">
      <dsp:nvSpPr>
        <dsp:cNvPr id="0" name=""/>
        <dsp:cNvSpPr/>
      </dsp:nvSpPr>
      <dsp:spPr>
        <a:xfrm>
          <a:off x="0" y="1016289"/>
          <a:ext cx="4881948" cy="599625"/>
        </a:xfrm>
        <a:prstGeom prst="roundRect">
          <a:avLst/>
        </a:prstGeom>
        <a:gradFill rotWithShape="0">
          <a:gsLst>
            <a:gs pos="0">
              <a:schemeClr val="accent4">
                <a:hueOff val="-2757287"/>
                <a:satOff val="15482"/>
                <a:lumOff val="-719"/>
                <a:alphaOff val="0"/>
                <a:satMod val="103000"/>
                <a:lumMod val="102000"/>
                <a:tint val="94000"/>
              </a:schemeClr>
            </a:gs>
            <a:gs pos="50000">
              <a:schemeClr val="accent4">
                <a:hueOff val="-2757287"/>
                <a:satOff val="15482"/>
                <a:lumOff val="-719"/>
                <a:alphaOff val="0"/>
                <a:satMod val="110000"/>
                <a:lumMod val="100000"/>
                <a:shade val="100000"/>
              </a:schemeClr>
            </a:gs>
            <a:gs pos="100000">
              <a:schemeClr val="accent4">
                <a:hueOff val="-2757287"/>
                <a:satOff val="15482"/>
                <a:lumOff val="-71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0" u="none" kern="1200" dirty="0">
              <a:solidFill>
                <a:schemeClr val="tx1"/>
              </a:solidFill>
            </a:rPr>
            <a:t>2. Reproductive Tract: </a:t>
          </a:r>
        </a:p>
      </dsp:txBody>
      <dsp:txXfrm>
        <a:off x="29271" y="1045560"/>
        <a:ext cx="4823406" cy="541083"/>
      </dsp:txXfrm>
    </dsp:sp>
    <dsp:sp modelId="{C29EE90C-3682-2545-8C19-4877C48B6F17}">
      <dsp:nvSpPr>
        <dsp:cNvPr id="0" name=""/>
        <dsp:cNvSpPr/>
      </dsp:nvSpPr>
      <dsp:spPr>
        <a:xfrm>
          <a:off x="0" y="1615914"/>
          <a:ext cx="4881948" cy="129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02" tIns="24130" rIns="135128" bIns="24130" numCol="1" spcCol="1270" anchor="t" anchorCtr="0">
          <a:noAutofit/>
        </a:bodyPr>
        <a:lstStyle/>
        <a:p>
          <a:pPr marL="171450" lvl="1" indent="-171450" algn="l" defTabSz="844550" rtl="0">
            <a:lnSpc>
              <a:spcPct val="90000"/>
            </a:lnSpc>
            <a:spcBef>
              <a:spcPct val="0"/>
            </a:spcBef>
            <a:spcAft>
              <a:spcPct val="20000"/>
            </a:spcAft>
            <a:buChar char="•"/>
          </a:pPr>
          <a:r>
            <a:rPr lang="en-US" sz="1900" b="0" u="none" kern="1200">
              <a:solidFill>
                <a:schemeClr val="tx1"/>
              </a:solidFill>
            </a:rPr>
            <a:t>Epididymis.</a:t>
          </a:r>
        </a:p>
        <a:p>
          <a:pPr marL="171450" lvl="1" indent="-171450" algn="l" defTabSz="844550" rtl="0">
            <a:lnSpc>
              <a:spcPct val="90000"/>
            </a:lnSpc>
            <a:spcBef>
              <a:spcPct val="0"/>
            </a:spcBef>
            <a:spcAft>
              <a:spcPct val="20000"/>
            </a:spcAft>
            <a:buChar char="•"/>
          </a:pPr>
          <a:r>
            <a:rPr lang="en-US" sz="1900" b="0" u="none" kern="1200" dirty="0">
              <a:solidFill>
                <a:schemeClr val="tx1"/>
              </a:solidFill>
            </a:rPr>
            <a:t>Vas Deferens </a:t>
          </a:r>
          <a:r>
            <a:rPr lang="en-US" sz="1800" b="0" u="none" kern="1200" dirty="0">
              <a:solidFill>
                <a:schemeClr val="bg1">
                  <a:lumMod val="50000"/>
                </a:schemeClr>
              </a:solidFill>
            </a:rPr>
            <a:t>also called Ductus Deferens</a:t>
          </a:r>
          <a:r>
            <a:rPr lang="en-US" sz="1900" b="0" u="none" kern="1200" dirty="0">
              <a:solidFill>
                <a:schemeClr val="tx1"/>
              </a:solidFill>
            </a:rPr>
            <a:t>.</a:t>
          </a:r>
        </a:p>
        <a:p>
          <a:pPr marL="171450" lvl="1" indent="-171450" algn="l" defTabSz="844550" rtl="0">
            <a:lnSpc>
              <a:spcPct val="90000"/>
            </a:lnSpc>
            <a:spcBef>
              <a:spcPct val="0"/>
            </a:spcBef>
            <a:spcAft>
              <a:spcPct val="20000"/>
            </a:spcAft>
            <a:buChar char="•"/>
          </a:pPr>
          <a:r>
            <a:rPr lang="en-US" sz="1900" b="0" u="none" kern="1200" dirty="0">
              <a:solidFill>
                <a:schemeClr val="tx1"/>
              </a:solidFill>
            </a:rPr>
            <a:t>Spermatic cord.</a:t>
          </a:r>
        </a:p>
        <a:p>
          <a:pPr marL="171450" lvl="1" indent="-171450" algn="l" defTabSz="844550" rtl="0">
            <a:lnSpc>
              <a:spcPct val="90000"/>
            </a:lnSpc>
            <a:spcBef>
              <a:spcPct val="0"/>
            </a:spcBef>
            <a:spcAft>
              <a:spcPct val="20000"/>
            </a:spcAft>
            <a:buChar char="•"/>
          </a:pPr>
          <a:r>
            <a:rPr lang="en-US" sz="1900" b="0" u="none" kern="1200" dirty="0">
              <a:solidFill>
                <a:srgbClr val="92D050"/>
              </a:solidFill>
            </a:rPr>
            <a:t>Urethra</a:t>
          </a:r>
        </a:p>
      </dsp:txBody>
      <dsp:txXfrm>
        <a:off x="0" y="1615914"/>
        <a:ext cx="4881948" cy="1293750"/>
      </dsp:txXfrm>
    </dsp:sp>
    <dsp:sp modelId="{169BADF5-F8C7-9F42-BB0E-E271CA72CAD1}">
      <dsp:nvSpPr>
        <dsp:cNvPr id="0" name=""/>
        <dsp:cNvSpPr/>
      </dsp:nvSpPr>
      <dsp:spPr>
        <a:xfrm>
          <a:off x="0" y="2909664"/>
          <a:ext cx="4881948" cy="599625"/>
        </a:xfrm>
        <a:prstGeom prst="roundRect">
          <a:avLst/>
        </a:prstGeom>
        <a:gradFill rotWithShape="0">
          <a:gsLst>
            <a:gs pos="0">
              <a:schemeClr val="accent4">
                <a:hueOff val="-5514574"/>
                <a:satOff val="30963"/>
                <a:lumOff val="-1437"/>
                <a:alphaOff val="0"/>
                <a:satMod val="103000"/>
                <a:lumMod val="102000"/>
                <a:tint val="94000"/>
              </a:schemeClr>
            </a:gs>
            <a:gs pos="50000">
              <a:schemeClr val="accent4">
                <a:hueOff val="-5514574"/>
                <a:satOff val="30963"/>
                <a:lumOff val="-1437"/>
                <a:alphaOff val="0"/>
                <a:satMod val="110000"/>
                <a:lumMod val="100000"/>
                <a:shade val="100000"/>
              </a:schemeClr>
            </a:gs>
            <a:gs pos="100000">
              <a:schemeClr val="accent4">
                <a:hueOff val="-5514574"/>
                <a:satOff val="30963"/>
                <a:lumOff val="-14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0" u="none" kern="1200" dirty="0">
              <a:solidFill>
                <a:schemeClr val="tx1"/>
              </a:solidFill>
            </a:rPr>
            <a:t>3. Accessory Sex Glands:</a:t>
          </a:r>
        </a:p>
      </dsp:txBody>
      <dsp:txXfrm>
        <a:off x="29271" y="2938935"/>
        <a:ext cx="4823406" cy="541083"/>
      </dsp:txXfrm>
    </dsp:sp>
    <dsp:sp modelId="{AA75E4C0-3722-FC4D-AE1B-168CDDDCE293}">
      <dsp:nvSpPr>
        <dsp:cNvPr id="0" name=""/>
        <dsp:cNvSpPr/>
      </dsp:nvSpPr>
      <dsp:spPr>
        <a:xfrm>
          <a:off x="0" y="3509289"/>
          <a:ext cx="4881948"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02" tIns="31750" rIns="177800" bIns="31750" numCol="1" spcCol="1270" anchor="t" anchorCtr="0">
          <a:noAutofit/>
        </a:bodyPr>
        <a:lstStyle/>
        <a:p>
          <a:pPr marL="228600" lvl="1" indent="-228600" algn="l" defTabSz="889000" rtl="0">
            <a:lnSpc>
              <a:spcPct val="90000"/>
            </a:lnSpc>
            <a:spcBef>
              <a:spcPct val="0"/>
            </a:spcBef>
            <a:spcAft>
              <a:spcPct val="20000"/>
            </a:spcAft>
            <a:buChar char="•"/>
          </a:pPr>
          <a:r>
            <a:rPr lang="en-US" sz="2000" b="0" u="none" kern="1200">
              <a:solidFill>
                <a:schemeClr val="tx1"/>
              </a:solidFill>
            </a:rPr>
            <a:t>Seminal vesicles.</a:t>
          </a:r>
        </a:p>
        <a:p>
          <a:pPr marL="228600" lvl="1" indent="-228600" algn="l" defTabSz="889000" rtl="0">
            <a:lnSpc>
              <a:spcPct val="90000"/>
            </a:lnSpc>
            <a:spcBef>
              <a:spcPct val="0"/>
            </a:spcBef>
            <a:spcAft>
              <a:spcPct val="20000"/>
            </a:spcAft>
            <a:buChar char="•"/>
          </a:pPr>
          <a:r>
            <a:rPr lang="en-US" sz="2000" b="0" u="none" kern="1200">
              <a:solidFill>
                <a:schemeClr val="tx1"/>
              </a:solidFill>
            </a:rPr>
            <a:t>Prostate gland.</a:t>
          </a:r>
        </a:p>
        <a:p>
          <a:pPr marL="228600" lvl="1" indent="-228600" algn="l" defTabSz="889000" rtl="0">
            <a:lnSpc>
              <a:spcPct val="90000"/>
            </a:lnSpc>
            <a:spcBef>
              <a:spcPct val="0"/>
            </a:spcBef>
            <a:spcAft>
              <a:spcPct val="20000"/>
            </a:spcAft>
            <a:buChar char="•"/>
          </a:pPr>
          <a:r>
            <a:rPr lang="en-US" sz="2000" b="0" u="none" kern="1200">
              <a:solidFill>
                <a:schemeClr val="tx1"/>
              </a:solidFill>
            </a:rPr>
            <a:t>Bulbourethral  glands.</a:t>
          </a:r>
        </a:p>
      </dsp:txBody>
      <dsp:txXfrm>
        <a:off x="0" y="3509289"/>
        <a:ext cx="4881948" cy="1035000"/>
      </dsp:txXfrm>
    </dsp:sp>
    <dsp:sp modelId="{FB19A469-4601-2442-9CB9-6789264DBD48}">
      <dsp:nvSpPr>
        <dsp:cNvPr id="0" name=""/>
        <dsp:cNvSpPr/>
      </dsp:nvSpPr>
      <dsp:spPr>
        <a:xfrm>
          <a:off x="0" y="4544289"/>
          <a:ext cx="4881948" cy="599625"/>
        </a:xfrm>
        <a:prstGeom prst="roundRect">
          <a:avLst/>
        </a:prstGeom>
        <a:gradFill rotWithShape="0">
          <a:gsLst>
            <a:gs pos="0">
              <a:schemeClr val="accent4">
                <a:hueOff val="-8271860"/>
                <a:satOff val="46445"/>
                <a:lumOff val="-2156"/>
                <a:alphaOff val="0"/>
                <a:satMod val="103000"/>
                <a:lumMod val="102000"/>
                <a:tint val="94000"/>
              </a:schemeClr>
            </a:gs>
            <a:gs pos="50000">
              <a:schemeClr val="accent4">
                <a:hueOff val="-8271860"/>
                <a:satOff val="46445"/>
                <a:lumOff val="-2156"/>
                <a:alphaOff val="0"/>
                <a:satMod val="110000"/>
                <a:lumMod val="100000"/>
                <a:shade val="100000"/>
              </a:schemeClr>
            </a:gs>
            <a:gs pos="100000">
              <a:schemeClr val="accent4">
                <a:hueOff val="-8271860"/>
                <a:satOff val="46445"/>
                <a:lumOff val="-215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0" u="none" kern="1200" dirty="0">
              <a:solidFill>
                <a:schemeClr val="tx1"/>
              </a:solidFill>
            </a:rPr>
            <a:t>4. External Genitalia:</a:t>
          </a:r>
        </a:p>
      </dsp:txBody>
      <dsp:txXfrm>
        <a:off x="29271" y="4573560"/>
        <a:ext cx="4823406" cy="541083"/>
      </dsp:txXfrm>
    </dsp:sp>
    <dsp:sp modelId="{1D1647D9-CAF9-C24A-8787-6A13DBB4BFB3}">
      <dsp:nvSpPr>
        <dsp:cNvPr id="0" name=""/>
        <dsp:cNvSpPr/>
      </dsp:nvSpPr>
      <dsp:spPr>
        <a:xfrm>
          <a:off x="0" y="5143914"/>
          <a:ext cx="4881948"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02" tIns="31750" rIns="177800" bIns="31750" numCol="1" spcCol="1270" anchor="t" anchorCtr="0">
          <a:noAutofit/>
        </a:bodyPr>
        <a:lstStyle/>
        <a:p>
          <a:pPr marL="228600" lvl="1" indent="-228600" algn="l" defTabSz="889000" rtl="0">
            <a:lnSpc>
              <a:spcPct val="90000"/>
            </a:lnSpc>
            <a:spcBef>
              <a:spcPct val="0"/>
            </a:spcBef>
            <a:spcAft>
              <a:spcPct val="20000"/>
            </a:spcAft>
            <a:buChar char="•"/>
          </a:pPr>
          <a:r>
            <a:rPr lang="en-US" sz="2000" b="0" u="none" kern="1200" dirty="0">
              <a:solidFill>
                <a:schemeClr val="tx1"/>
              </a:solidFill>
            </a:rPr>
            <a:t>Penis</a:t>
          </a:r>
        </a:p>
      </dsp:txBody>
      <dsp:txXfrm>
        <a:off x="0" y="5143914"/>
        <a:ext cx="4881948" cy="414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4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49C73D-9B78-6740-84AE-042B2D202DE8}" type="slidenum">
              <a:rPr lang="en-US" smtClean="0"/>
              <a:t>6</a:t>
            </a:fld>
            <a:endParaRPr lang="en-US"/>
          </a:p>
        </p:txBody>
      </p:sp>
    </p:spTree>
    <p:extLst>
      <p:ext uri="{BB962C8B-B14F-4D97-AF65-F5344CB8AC3E}">
        <p14:creationId xmlns:p14="http://schemas.microsoft.com/office/powerpoint/2010/main" val="1381936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docs.google.com/presentation/d/18NgTLWE0Li1Gny2G2WbzlizfjlM7Ej06LMxdIwj-3eQ/edit?usp=sharing"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wm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wmf"/><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FXpZTjtClVk" TargetMode="External"/><Relationship Id="rId1" Type="http://schemas.openxmlformats.org/officeDocument/2006/relationships/slideLayout" Target="../slideLayouts/slideLayout2.xml"/><Relationship Id="rId5" Type="http://schemas.openxmlformats.org/officeDocument/2006/relationships/hyperlink" Target="https://www.youtube.com/watch?v=razkCzuRgak" TargetMode="External"/><Relationship Id="rId4" Type="http://schemas.openxmlformats.org/officeDocument/2006/relationships/hyperlink" Target="https://www.youtube.com/watch?v=39OKrzU3i1w"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hyperlink" Target="https://docs.google.com/forms/d/e/1FAIpQLSe5fXv00313pt-bu_7cteBdzQAoHkhw6R86sJUYg-L2qalpWA/viewform?usp=sf_link" TargetMode="Externa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wmf"/><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0.w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455965" y="5524746"/>
            <a:ext cx="7758953" cy="915339"/>
          </a:xfrm>
          <a:prstGeom prst="rect">
            <a:avLst/>
          </a:prstGeom>
          <a:noFill/>
          <a:ln>
            <a:noFill/>
          </a:ln>
        </p:spPr>
        <p:txBody>
          <a:bodyPr lIns="91425" tIns="45700" rIns="91425" bIns="45700" anchor="ctr" anchorCtr="0">
            <a:noAutofit/>
          </a:bodyPr>
          <a:lstStyle/>
          <a:p>
            <a:pPr lvl="0" algn="ctr">
              <a:buSzPct val="25000"/>
            </a:pPr>
            <a:r>
              <a:rPr lang="en-US" sz="4400" dirty="0">
                <a:ln w="0"/>
                <a:solidFill>
                  <a:srgbClr val="8D9EDB"/>
                </a:solidFill>
                <a:effectLst>
                  <a:outerShdw blurRad="38100" dist="25400" dir="5400000" algn="ctr" rotWithShape="0">
                    <a:srgbClr val="6E747A">
                      <a:alpha val="43000"/>
                    </a:srgbClr>
                  </a:outerShdw>
                </a:effectLst>
                <a:latin typeface="+mn-lt"/>
                <a:ea typeface="+mn-ea"/>
                <a:cs typeface="+mn-cs"/>
              </a:rPr>
              <a:t>Male Reproductive System</a:t>
            </a:r>
            <a:endParaRPr lang="en-GB" sz="5400" kern="1200" dirty="0">
              <a:ln w="0"/>
              <a:solidFill>
                <a:srgbClr val="8D9EDB"/>
              </a:solidFill>
              <a:effectLst>
                <a:outerShdw blurRad="38100" dist="25400" dir="5400000" algn="ctr" rotWithShape="0">
                  <a:srgbClr val="6E747A">
                    <a:alpha val="43000"/>
                  </a:srgbClr>
                </a:outerShdw>
              </a:effectLst>
              <a:latin typeface="+mn-lt"/>
              <a:ea typeface="+mn-ea"/>
              <a:cs typeface="+mn-cs"/>
            </a:endParaRPr>
          </a:p>
        </p:txBody>
      </p:sp>
      <p:grpSp>
        <p:nvGrpSpPr>
          <p:cNvPr id="2" name="Group 1"/>
          <p:cNvGrpSpPr/>
          <p:nvPr/>
        </p:nvGrpSpPr>
        <p:grpSpPr>
          <a:xfrm>
            <a:off x="8536534" y="5392689"/>
            <a:ext cx="2766400" cy="1272143"/>
            <a:chOff x="8563428" y="5284999"/>
            <a:chExt cx="2766400" cy="1272143"/>
          </a:xfrm>
        </p:grpSpPr>
        <p:sp>
          <p:nvSpPr>
            <p:cNvPr id="9" name="TextBox 8"/>
            <p:cNvSpPr txBox="1"/>
            <p:nvPr/>
          </p:nvSpPr>
          <p:spPr>
            <a:xfrm>
              <a:off x="8563428" y="5284999"/>
              <a:ext cx="2766400" cy="1272143"/>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dirty="0"/>
                <a:t>Color Code</a:t>
              </a:r>
            </a:p>
            <a:p>
              <a:pPr marL="406400">
                <a:lnSpc>
                  <a:spcPts val="2300"/>
                </a:lnSpc>
              </a:pPr>
              <a:r>
                <a:rPr lang="en-US" sz="1600" b="1" dirty="0">
                  <a:solidFill>
                    <a:srgbClr val="C00000"/>
                  </a:solidFill>
                </a:rPr>
                <a:t>Important</a:t>
              </a:r>
              <a:r>
                <a:rPr lang="en-US" sz="1600" b="1" dirty="0">
                  <a:solidFill>
                    <a:srgbClr val="FF0000"/>
                  </a:solidFill>
                </a:rPr>
                <a:t> </a:t>
              </a:r>
            </a:p>
            <a:p>
              <a:pPr marL="406400">
                <a:lnSpc>
                  <a:spcPts val="2300"/>
                </a:lnSpc>
              </a:pPr>
              <a:r>
                <a:rPr lang="en-US" sz="1600" b="1" dirty="0">
                  <a:solidFill>
                    <a:srgbClr val="92D050"/>
                  </a:solidFill>
                </a:rPr>
                <a:t>Doctors Notes</a:t>
              </a:r>
            </a:p>
            <a:p>
              <a:pPr marL="406400">
                <a:lnSpc>
                  <a:spcPts val="2300"/>
                </a:lnSpc>
              </a:pPr>
              <a:r>
                <a:rPr lang="en-US" sz="1600" b="1" dirty="0">
                  <a:solidFill>
                    <a:schemeClr val="bg1">
                      <a:lumMod val="50000"/>
                    </a:schemeClr>
                  </a:solidFill>
                </a:rPr>
                <a:t>Notes/Extra explanation</a:t>
              </a:r>
            </a:p>
          </p:txBody>
        </p:sp>
        <p:sp>
          <p:nvSpPr>
            <p:cNvPr id="13" name="Oval 12"/>
            <p:cNvSpPr/>
            <p:nvPr/>
          </p:nvSpPr>
          <p:spPr>
            <a:xfrm>
              <a:off x="8772178" y="5700560"/>
              <a:ext cx="123372" cy="1257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Oval 21"/>
            <p:cNvSpPr/>
            <p:nvPr/>
          </p:nvSpPr>
          <p:spPr>
            <a:xfrm>
              <a:off x="8772178" y="6011649"/>
              <a:ext cx="123372" cy="12577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772178" y="6274585"/>
              <a:ext cx="123372" cy="12577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948773" y="6460974"/>
            <a:ext cx="6944530" cy="338554"/>
          </a:xfrm>
          <a:prstGeom prst="rect">
            <a:avLst/>
          </a:prstGeom>
          <a:noFill/>
        </p:spPr>
        <p:txBody>
          <a:bodyPr wrap="none" rtlCol="0">
            <a:spAutoFit/>
          </a:bodyPr>
          <a:lstStyle/>
          <a:p>
            <a:r>
              <a:rPr lang="en-US" sz="1600" dirty="0">
                <a:latin typeface="+mn-lt"/>
              </a:rPr>
              <a:t>Please view our </a:t>
            </a:r>
            <a:r>
              <a:rPr lang="en-US" sz="1600" dirty="0">
                <a:latin typeface="+mn-lt"/>
                <a:hlinkClick r:id="rId3"/>
              </a:rPr>
              <a:t>Editing File</a:t>
            </a:r>
            <a:r>
              <a:rPr lang="en-US" sz="1600" dirty="0">
                <a:latin typeface="+mn-lt"/>
              </a:rPr>
              <a:t> before studying this lecture to check for any changes.</a:t>
            </a:r>
            <a:endParaRPr lang="en-GB" sz="1600" dirty="0">
              <a:latin typeface="+mn-lt"/>
            </a:endParaRPr>
          </a:p>
        </p:txBody>
      </p:sp>
      <p:grpSp>
        <p:nvGrpSpPr>
          <p:cNvPr id="4" name="Group 3"/>
          <p:cNvGrpSpPr/>
          <p:nvPr/>
        </p:nvGrpSpPr>
        <p:grpSpPr>
          <a:xfrm>
            <a:off x="0" y="127112"/>
            <a:ext cx="12192000" cy="5212320"/>
            <a:chOff x="0" y="127112"/>
            <a:chExt cx="12192000" cy="5212320"/>
          </a:xfrm>
        </p:grpSpPr>
        <p:pic>
          <p:nvPicPr>
            <p:cNvPr id="85" name="Shape 85" descr="Image result for ‫بسم الله الرحمن الرحيم‬‎"/>
            <p:cNvPicPr preferRelativeResize="0"/>
            <p:nvPr/>
          </p:nvPicPr>
          <p:blipFill rotWithShape="1">
            <a:blip r:embed="rId4">
              <a:alphaModFix/>
            </a:blip>
            <a:srcRect/>
            <a:stretch/>
          </p:blipFill>
          <p:spPr>
            <a:xfrm>
              <a:off x="3891554" y="127112"/>
              <a:ext cx="3669927" cy="361555"/>
            </a:xfrm>
            <a:prstGeom prst="rect">
              <a:avLst/>
            </a:prstGeom>
            <a:noFill/>
            <a:ln>
              <a:no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7196" b="33122"/>
            <a:stretch/>
          </p:blipFill>
          <p:spPr>
            <a:xfrm>
              <a:off x="0" y="562574"/>
              <a:ext cx="12192000" cy="4693295"/>
            </a:xfrm>
            <a:prstGeom prst="rect">
              <a:avLst/>
            </a:prstGeom>
          </p:spPr>
        </p:pic>
        <p:sp>
          <p:nvSpPr>
            <p:cNvPr id="12" name="Rectangle 11"/>
            <p:cNvSpPr/>
            <p:nvPr/>
          </p:nvSpPr>
          <p:spPr>
            <a:xfrm>
              <a:off x="7866744" y="377261"/>
              <a:ext cx="2946400" cy="4962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Med436 - KSU"/>
            <p:cNvPicPr>
              <a:picLocks noChangeAspect="1" noChangeArrowheads="1"/>
            </p:cNvPicPr>
            <p:nvPr/>
          </p:nvPicPr>
          <p:blipFill rotWithShape="1">
            <a:blip r:embed="rId6">
              <a:extLst>
                <a:ext uri="{28A0092B-C50C-407E-A947-70E740481C1C}">
                  <a14:useLocalDpi xmlns:a14="http://schemas.microsoft.com/office/drawing/2010/main" val="0"/>
                </a:ext>
              </a:extLst>
            </a:blip>
            <a:srcRect t="8558"/>
            <a:stretch/>
          </p:blipFill>
          <p:spPr bwMode="auto">
            <a:xfrm>
              <a:off x="8308002" y="2103341"/>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28164" t="11343" r="9894" b="25826"/>
            <a:stretch/>
          </p:blipFill>
          <p:spPr>
            <a:xfrm>
              <a:off x="8379502" y="377261"/>
              <a:ext cx="1835935" cy="1862353"/>
            </a:xfrm>
            <a:prstGeom prst="rect">
              <a:avLst/>
            </a:prstGeom>
            <a:ln>
              <a:noFill/>
            </a:ln>
          </p:spPr>
        </p:pic>
      </p:grpSp>
      <p:pic>
        <p:nvPicPr>
          <p:cNvPr id="15" name="Picture 14">
            <a:extLst>
              <a:ext uri="{FF2B5EF4-FFF2-40B4-BE49-F238E27FC236}">
                <a16:creationId xmlns:a16="http://schemas.microsoft.com/office/drawing/2014/main" id="{1A369EA0-8DD2-424C-A871-B5EB1B5EB5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9398" y="3780381"/>
            <a:ext cx="1564729" cy="1386881"/>
          </a:xfrm>
          <a:prstGeom prst="rect">
            <a:avLst/>
          </a:prstGeom>
        </p:spPr>
      </p:pic>
    </p:spTree>
    <p:extLst>
      <p:ext uri="{BB962C8B-B14F-4D97-AF65-F5344CB8AC3E}">
        <p14:creationId xmlns:p14="http://schemas.microsoft.com/office/powerpoint/2010/main" val="333997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EA6BA4E-C87E-4C53-A2B2-5189BA83C8AB}"/>
              </a:ext>
            </a:extLst>
          </p:cNvPr>
          <p:cNvSpPr txBox="1"/>
          <p:nvPr/>
        </p:nvSpPr>
        <p:spPr>
          <a:xfrm>
            <a:off x="580548" y="427841"/>
            <a:ext cx="4965484" cy="584775"/>
          </a:xfrm>
          <a:prstGeom prst="rect">
            <a:avLst/>
          </a:prstGeom>
          <a:noFill/>
        </p:spPr>
        <p:txBody>
          <a:bodyPr wrap="square" rtlCol="0">
            <a:spAutoFit/>
          </a:bodyPr>
          <a:lstStyle/>
          <a:p>
            <a:pPr>
              <a:spcBef>
                <a:spcPts val="600"/>
              </a:spcBef>
            </a:pPr>
            <a:r>
              <a:rPr lang="en-US" sz="3200" b="1" dirty="0">
                <a:latin typeface="+mj-lt"/>
              </a:rPr>
              <a:t>Accessory Sex Glands</a:t>
            </a:r>
          </a:p>
        </p:txBody>
      </p:sp>
      <p:pic>
        <p:nvPicPr>
          <p:cNvPr id="15" name="Picture 4" descr="Picture 19"/>
          <p:cNvPicPr>
            <a:picLocks noChangeAspect="1" noChangeArrowheads="1"/>
          </p:cNvPicPr>
          <p:nvPr/>
        </p:nvPicPr>
        <p:blipFill>
          <a:blip r:embed="rId2">
            <a:extLst>
              <a:ext uri="{28A0092B-C50C-407E-A947-70E740481C1C}">
                <a14:useLocalDpi xmlns:a14="http://schemas.microsoft.com/office/drawing/2010/main" val="0"/>
              </a:ext>
            </a:extLst>
          </a:blip>
          <a:srcRect l="4610" r="4059" b="2563"/>
          <a:stretch>
            <a:fillRect/>
          </a:stretch>
        </p:blipFill>
        <p:spPr bwMode="auto">
          <a:xfrm>
            <a:off x="6898512" y="3869972"/>
            <a:ext cx="4592478" cy="275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le 16">
            <a:extLst>
              <a:ext uri="{FF2B5EF4-FFF2-40B4-BE49-F238E27FC236}">
                <a16:creationId xmlns:a16="http://schemas.microsoft.com/office/drawing/2014/main" id="{799B173D-2738-4ED3-9FDC-B050664DA4F4}"/>
              </a:ext>
            </a:extLst>
          </p:cNvPr>
          <p:cNvGraphicFramePr>
            <a:graphicFrameLocks noGrp="1"/>
          </p:cNvGraphicFramePr>
          <p:nvPr>
            <p:extLst>
              <p:ext uri="{D42A27DB-BD31-4B8C-83A1-F6EECF244321}">
                <p14:modId xmlns:p14="http://schemas.microsoft.com/office/powerpoint/2010/main" val="1038274618"/>
              </p:ext>
            </p:extLst>
          </p:nvPr>
        </p:nvGraphicFramePr>
        <p:xfrm>
          <a:off x="6898512" y="1196107"/>
          <a:ext cx="4786557" cy="2340479"/>
        </p:xfrm>
        <a:graphic>
          <a:graphicData uri="http://schemas.openxmlformats.org/drawingml/2006/table">
            <a:tbl>
              <a:tblPr bandRow="1">
                <a:tableStyleId>{5940675A-B579-460E-94D1-54222C63F5DA}</a:tableStyleId>
              </a:tblPr>
              <a:tblGrid>
                <a:gridCol w="1167459">
                  <a:extLst>
                    <a:ext uri="{9D8B030D-6E8A-4147-A177-3AD203B41FA5}">
                      <a16:colId xmlns:a16="http://schemas.microsoft.com/office/drawing/2014/main" val="324275726"/>
                    </a:ext>
                  </a:extLst>
                </a:gridCol>
                <a:gridCol w="3619098">
                  <a:extLst>
                    <a:ext uri="{9D8B030D-6E8A-4147-A177-3AD203B41FA5}">
                      <a16:colId xmlns:a16="http://schemas.microsoft.com/office/drawing/2014/main" val="3764886640"/>
                    </a:ext>
                  </a:extLst>
                </a:gridCol>
              </a:tblGrid>
              <a:tr h="31707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1. Seminal Vesicles</a:t>
                      </a:r>
                    </a:p>
                  </a:txBody>
                  <a:tcPr>
                    <a:solidFill>
                      <a:schemeClr val="accent3"/>
                    </a:solidFill>
                  </a:tcPr>
                </a:tc>
                <a:tc hMerge="1">
                  <a:txBody>
                    <a:bodyPr/>
                    <a:lstStyle/>
                    <a:p>
                      <a:endParaRPr lang="en-US" sz="2100" dirty="0"/>
                    </a:p>
                  </a:txBody>
                  <a:tcPr>
                    <a:solidFill>
                      <a:schemeClr val="bg1"/>
                    </a:solidFill>
                  </a:tcPr>
                </a:tc>
                <a:extLst>
                  <a:ext uri="{0D108BD9-81ED-4DB2-BD59-A6C34878D82A}">
                    <a16:rowId xmlns:a16="http://schemas.microsoft.com/office/drawing/2014/main" val="2125201588"/>
                  </a:ext>
                </a:extLst>
              </a:tr>
              <a:tr h="547666">
                <a:tc>
                  <a:txBody>
                    <a:bodyPr/>
                    <a:lstStyle/>
                    <a:p>
                      <a:r>
                        <a:rPr lang="en-US" sz="1600" dirty="0"/>
                        <a:t>Shape</a:t>
                      </a: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Paired elongated glands (</a:t>
                      </a:r>
                      <a:r>
                        <a:rPr lang="en-US" sz="1600" dirty="0">
                          <a:solidFill>
                            <a:srgbClr val="FF0000"/>
                          </a:solidFill>
                        </a:rPr>
                        <a:t>SV</a:t>
                      </a:r>
                      <a:r>
                        <a:rPr lang="en-US" sz="1600" dirty="0"/>
                        <a:t>).</a:t>
                      </a:r>
                    </a:p>
                    <a:p>
                      <a:endParaRPr lang="en-US" sz="1600" dirty="0"/>
                    </a:p>
                  </a:txBody>
                  <a:tcPr>
                    <a:solidFill>
                      <a:schemeClr val="bg1"/>
                    </a:solidFill>
                  </a:tcPr>
                </a:tc>
                <a:extLst>
                  <a:ext uri="{0D108BD9-81ED-4DB2-BD59-A6C34878D82A}">
                    <a16:rowId xmlns:a16="http://schemas.microsoft.com/office/drawing/2014/main" val="1094780491"/>
                  </a:ext>
                </a:extLst>
              </a:tr>
              <a:tr h="853798">
                <a:tc>
                  <a:txBody>
                    <a:bodyPr/>
                    <a:lstStyle/>
                    <a:p>
                      <a:r>
                        <a:rPr lang="en-US" sz="1600" dirty="0"/>
                        <a:t>Location</a:t>
                      </a:r>
                    </a:p>
                  </a:txBody>
                  <a:tcPr>
                    <a:solidFill>
                      <a:schemeClr val="accent3">
                        <a:lumMod val="20000"/>
                        <a:lumOff val="80000"/>
                      </a:schemeClr>
                    </a:solidFill>
                  </a:tcPr>
                </a:tc>
                <a:tc>
                  <a:txBody>
                    <a:bodyPr/>
                    <a:lstStyle/>
                    <a:p>
                      <a:pPr marL="285750" indent="-285750" eaLnBrk="1" hangingPunct="1">
                        <a:buFont typeface="Arial" panose="020B0604020202020204" pitchFamily="34" charset="0"/>
                        <a:buChar char="•"/>
                        <a:defRPr/>
                      </a:pPr>
                      <a:r>
                        <a:rPr lang="en-US" sz="1600" dirty="0">
                          <a:solidFill>
                            <a:srgbClr val="C00000"/>
                          </a:solidFill>
                        </a:rPr>
                        <a:t>posterior &amp; inferior to the urinary bladder.</a:t>
                      </a:r>
                    </a:p>
                    <a:p>
                      <a:pPr marL="285750" indent="-285750" eaLnBrk="1" hangingPunct="1">
                        <a:buFont typeface="Arial" panose="020B0604020202020204" pitchFamily="34" charset="0"/>
                        <a:buChar char="•"/>
                        <a:defRPr/>
                      </a:pPr>
                      <a:r>
                        <a:rPr lang="en-US" sz="1600" dirty="0"/>
                        <a:t>Lies lateral to the vas deference. </a:t>
                      </a:r>
                    </a:p>
                  </a:txBody>
                  <a:tcPr>
                    <a:solidFill>
                      <a:schemeClr val="bg1"/>
                    </a:solidFill>
                  </a:tcPr>
                </a:tc>
                <a:extLst>
                  <a:ext uri="{0D108BD9-81ED-4DB2-BD59-A6C34878D82A}">
                    <a16:rowId xmlns:a16="http://schemas.microsoft.com/office/drawing/2014/main" val="3586630009"/>
                  </a:ext>
                </a:extLst>
              </a:tr>
              <a:tr h="572281">
                <a:tc>
                  <a:txBody>
                    <a:bodyPr/>
                    <a:lstStyle/>
                    <a:p>
                      <a:r>
                        <a:rPr lang="en-US" sz="1600" dirty="0"/>
                        <a:t>Function</a:t>
                      </a: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Secrete (60%  of seminal fluid).</a:t>
                      </a:r>
                    </a:p>
                  </a:txBody>
                  <a:tcPr>
                    <a:solidFill>
                      <a:schemeClr val="bg1"/>
                    </a:solidFill>
                  </a:tcPr>
                </a:tc>
                <a:extLst>
                  <a:ext uri="{0D108BD9-81ED-4DB2-BD59-A6C34878D82A}">
                    <a16:rowId xmlns:a16="http://schemas.microsoft.com/office/drawing/2014/main" val="4264921247"/>
                  </a:ext>
                </a:extLst>
              </a:tr>
            </a:tbl>
          </a:graphicData>
        </a:graphic>
      </p:graphicFrame>
      <p:graphicFrame>
        <p:nvGraphicFramePr>
          <p:cNvPr id="18" name="Table 17">
            <a:extLst>
              <a:ext uri="{FF2B5EF4-FFF2-40B4-BE49-F238E27FC236}">
                <a16:creationId xmlns:a16="http://schemas.microsoft.com/office/drawing/2014/main" id="{799B173D-2738-4ED3-9FDC-B050664DA4F4}"/>
              </a:ext>
            </a:extLst>
          </p:cNvPr>
          <p:cNvGraphicFramePr>
            <a:graphicFrameLocks noGrp="1"/>
          </p:cNvGraphicFramePr>
          <p:nvPr>
            <p:extLst>
              <p:ext uri="{D42A27DB-BD31-4B8C-83A1-F6EECF244321}">
                <p14:modId xmlns:p14="http://schemas.microsoft.com/office/powerpoint/2010/main" val="4255174103"/>
              </p:ext>
            </p:extLst>
          </p:nvPr>
        </p:nvGraphicFramePr>
        <p:xfrm>
          <a:off x="658281" y="1203960"/>
          <a:ext cx="4924372" cy="2225039"/>
        </p:xfrm>
        <a:graphic>
          <a:graphicData uri="http://schemas.openxmlformats.org/drawingml/2006/table">
            <a:tbl>
              <a:tblPr bandRow="1">
                <a:tableStyleId>{5940675A-B579-460E-94D1-54222C63F5DA}</a:tableStyleId>
              </a:tblPr>
              <a:tblGrid>
                <a:gridCol w="1322593">
                  <a:extLst>
                    <a:ext uri="{9D8B030D-6E8A-4147-A177-3AD203B41FA5}">
                      <a16:colId xmlns:a16="http://schemas.microsoft.com/office/drawing/2014/main" val="324275726"/>
                    </a:ext>
                  </a:extLst>
                </a:gridCol>
                <a:gridCol w="3601779">
                  <a:extLst>
                    <a:ext uri="{9D8B030D-6E8A-4147-A177-3AD203B41FA5}">
                      <a16:colId xmlns:a16="http://schemas.microsoft.com/office/drawing/2014/main" val="3764886640"/>
                    </a:ext>
                  </a:extLst>
                </a:gridCol>
              </a:tblGrid>
              <a:tr h="376545">
                <a:tc gridSpan="2">
                  <a:txBody>
                    <a:bodyPr/>
                    <a:lstStyle/>
                    <a:p>
                      <a:pPr marL="0" indent="0" algn="ctr">
                        <a:lnSpc>
                          <a:spcPct val="100000"/>
                        </a:lnSpc>
                        <a:spcBef>
                          <a:spcPts val="600"/>
                        </a:spcBef>
                        <a:buNone/>
                      </a:pPr>
                      <a:r>
                        <a:rPr lang="en-US" sz="1600" b="1" dirty="0"/>
                        <a:t>Accessory Glands</a:t>
                      </a:r>
                    </a:p>
                  </a:txBody>
                  <a:tcPr>
                    <a:solidFill>
                      <a:srgbClr val="00B0F0"/>
                    </a:solidFill>
                  </a:tcPr>
                </a:tc>
                <a:tc hMerge="1">
                  <a:txBody>
                    <a:bodyPr/>
                    <a:lstStyle/>
                    <a:p>
                      <a:endParaRPr lang="en-US" sz="2100" dirty="0"/>
                    </a:p>
                  </a:txBody>
                  <a:tcPr>
                    <a:solidFill>
                      <a:schemeClr val="bg1"/>
                    </a:solidFill>
                  </a:tcPr>
                </a:tc>
                <a:extLst>
                  <a:ext uri="{0D108BD9-81ED-4DB2-BD59-A6C34878D82A}">
                    <a16:rowId xmlns:a16="http://schemas.microsoft.com/office/drawing/2014/main" val="2125201588"/>
                  </a:ext>
                </a:extLst>
              </a:tr>
              <a:tr h="924247">
                <a:tc gridSpan="2">
                  <a:txBody>
                    <a:bodyPr/>
                    <a:lstStyle/>
                    <a:p>
                      <a:pPr marL="0" indent="0">
                        <a:buFont typeface="+mj-lt"/>
                        <a:buNone/>
                        <a:defRPr/>
                      </a:pPr>
                      <a:r>
                        <a:rPr lang="en-US" sz="1600" b="1" dirty="0">
                          <a:solidFill>
                            <a:schemeClr val="tx1"/>
                          </a:solidFill>
                        </a:rPr>
                        <a:t>1-Seminal vesicle.</a:t>
                      </a:r>
                    </a:p>
                    <a:p>
                      <a:pPr marL="0" indent="0">
                        <a:buFont typeface="+mj-lt"/>
                        <a:buNone/>
                        <a:defRPr/>
                      </a:pPr>
                      <a:r>
                        <a:rPr lang="en-US" sz="1600" b="1" dirty="0">
                          <a:solidFill>
                            <a:schemeClr val="tx1"/>
                          </a:solidFill>
                        </a:rPr>
                        <a:t>2-Prostate.</a:t>
                      </a:r>
                    </a:p>
                    <a:p>
                      <a:pPr marL="0" indent="0">
                        <a:buFont typeface="+mj-lt"/>
                        <a:buNone/>
                        <a:defRPr/>
                      </a:pPr>
                      <a:r>
                        <a:rPr lang="en-US" sz="1600" b="1" dirty="0">
                          <a:solidFill>
                            <a:schemeClr val="tx1"/>
                          </a:solidFill>
                        </a:rPr>
                        <a:t>3-Bulbourethral  or Cooper’s glands</a:t>
                      </a:r>
                    </a:p>
                  </a:txBody>
                  <a:tcPr>
                    <a:solidFill>
                      <a:schemeClr val="bg1"/>
                    </a:solidFill>
                  </a:tcPr>
                </a:tc>
                <a:tc hMerge="1">
                  <a:txBody>
                    <a:bodyPr/>
                    <a:lstStyle/>
                    <a:p>
                      <a:endParaRPr lang="en-US" sz="1600" dirty="0"/>
                    </a:p>
                  </a:txBody>
                  <a:tcPr>
                    <a:solidFill>
                      <a:schemeClr val="bg1"/>
                    </a:solidFill>
                  </a:tcPr>
                </a:tc>
                <a:extLst>
                  <a:ext uri="{0D108BD9-81ED-4DB2-BD59-A6C34878D82A}">
                    <a16:rowId xmlns:a16="http://schemas.microsoft.com/office/drawing/2014/main" val="1094780491"/>
                  </a:ext>
                </a:extLst>
              </a:tr>
              <a:tr h="924247">
                <a:tc>
                  <a:txBody>
                    <a:bodyPr/>
                    <a:lstStyle/>
                    <a:p>
                      <a:r>
                        <a:rPr lang="en-US" sz="1600" dirty="0"/>
                        <a:t>Functions</a:t>
                      </a:r>
                    </a:p>
                  </a:txBody>
                  <a:tcPr>
                    <a:solidFill>
                      <a:schemeClr val="accent2">
                        <a:lumMod val="60000"/>
                        <a:lumOff val="40000"/>
                      </a:schemeClr>
                    </a:solidFill>
                  </a:tcPr>
                </a:tc>
                <a:tc>
                  <a:txBody>
                    <a:bodyPr/>
                    <a:lstStyle/>
                    <a:p>
                      <a:pPr marL="269875" indent="-269875">
                        <a:buFont typeface="+mj-lt"/>
                        <a:buAutoNum type="arabicPeriod"/>
                        <a:defRPr/>
                      </a:pPr>
                      <a:r>
                        <a:rPr lang="en-US" sz="1600" dirty="0"/>
                        <a:t>Secretion of the seminal fluid.</a:t>
                      </a:r>
                    </a:p>
                    <a:p>
                      <a:pPr marL="269875" indent="-269875">
                        <a:buFont typeface="+mj-lt"/>
                        <a:buAutoNum type="arabicPeriod"/>
                        <a:defRPr/>
                      </a:pPr>
                      <a:r>
                        <a:rPr lang="en-US" sz="1600" dirty="0"/>
                        <a:t>Nourishing, activation of the sperms.</a:t>
                      </a:r>
                    </a:p>
                    <a:p>
                      <a:pPr marL="269875" indent="-269875">
                        <a:buFont typeface="+mj-lt"/>
                        <a:buAutoNum type="arabicPeriod"/>
                        <a:defRPr/>
                      </a:pPr>
                      <a:r>
                        <a:rPr lang="en-US" sz="1600" dirty="0"/>
                        <a:t>Protection of the sperms.</a:t>
                      </a:r>
                    </a:p>
                  </a:txBody>
                  <a:tcPr>
                    <a:solidFill>
                      <a:schemeClr val="bg1"/>
                    </a:solidFill>
                  </a:tcPr>
                </a:tc>
                <a:extLst>
                  <a:ext uri="{0D108BD9-81ED-4DB2-BD59-A6C34878D82A}">
                    <a16:rowId xmlns:a16="http://schemas.microsoft.com/office/drawing/2014/main" val="4264921247"/>
                  </a:ext>
                </a:extLst>
              </a:tr>
            </a:tbl>
          </a:graphicData>
        </a:graphic>
      </p:graphicFrame>
      <p:cxnSp>
        <p:nvCxnSpPr>
          <p:cNvPr id="23" name="Straight Connector 22"/>
          <p:cNvCxnSpPr/>
          <p:nvPr/>
        </p:nvCxnSpPr>
        <p:spPr>
          <a:xfrm>
            <a:off x="894948" y="1839027"/>
            <a:ext cx="1332000"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11277" y="2082967"/>
            <a:ext cx="720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91159" y="2322759"/>
            <a:ext cx="2844000" cy="0"/>
          </a:xfrm>
          <a:prstGeom prst="line">
            <a:avLst/>
          </a:prstGeom>
          <a:ln w="25400">
            <a:solidFill>
              <a:srgbClr val="AC49E9"/>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E34BEBC-95CF-4499-B71A-7A2B2B3487ED}"/>
              </a:ext>
            </a:extLst>
          </p:cNvPr>
          <p:cNvGrpSpPr/>
          <p:nvPr/>
        </p:nvGrpSpPr>
        <p:grpSpPr>
          <a:xfrm>
            <a:off x="335779" y="3732028"/>
            <a:ext cx="5132567" cy="2897309"/>
            <a:chOff x="335779" y="3732028"/>
            <a:chExt cx="4986383" cy="2897309"/>
          </a:xfrm>
        </p:grpSpPr>
        <p:pic>
          <p:nvPicPr>
            <p:cNvPr id="16" name="Picture 5" descr="male_anatomy_s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50" y="3732028"/>
              <a:ext cx="4673112" cy="28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V="1">
              <a:off x="335779" y="4757538"/>
              <a:ext cx="981957" cy="193569"/>
            </a:xfrm>
            <a:prstGeom prst="straightConnector1">
              <a:avLst/>
            </a:prstGeom>
            <a:ln w="412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542091" y="5266793"/>
              <a:ext cx="981957" cy="193569"/>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810448" y="5601614"/>
              <a:ext cx="981957" cy="193569"/>
            </a:xfrm>
            <a:prstGeom prst="straightConnector1">
              <a:avLst/>
            </a:prstGeom>
            <a:ln w="412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8554358" y="4329999"/>
            <a:ext cx="1379498" cy="523220"/>
          </a:xfrm>
          <a:prstGeom prst="rect">
            <a:avLst/>
          </a:prstGeom>
          <a:solidFill>
            <a:schemeClr val="bg1"/>
          </a:solidFill>
          <a:ln w="28575">
            <a:solidFill>
              <a:srgbClr val="00B050"/>
            </a:solidFill>
          </a:ln>
        </p:spPr>
        <p:txBody>
          <a:bodyPr wrap="square" rtlCol="0">
            <a:spAutoFit/>
          </a:bodyPr>
          <a:lstStyle/>
          <a:p>
            <a:pPr algn="ctr"/>
            <a:r>
              <a:rPr lang="en-US" dirty="0"/>
              <a:t>Base of the urinary bladder</a:t>
            </a:r>
          </a:p>
        </p:txBody>
      </p:sp>
      <p:sp>
        <p:nvSpPr>
          <p:cNvPr id="32" name="TextBox 31"/>
          <p:cNvSpPr txBox="1"/>
          <p:nvPr/>
        </p:nvSpPr>
        <p:spPr>
          <a:xfrm>
            <a:off x="7294722" y="6469222"/>
            <a:ext cx="1152343" cy="307777"/>
          </a:xfrm>
          <a:prstGeom prst="rect">
            <a:avLst/>
          </a:prstGeom>
          <a:solidFill>
            <a:schemeClr val="bg1"/>
          </a:solidFill>
          <a:ln w="28575">
            <a:solidFill>
              <a:srgbClr val="FFC000"/>
            </a:solidFill>
          </a:ln>
        </p:spPr>
        <p:txBody>
          <a:bodyPr wrap="square" rtlCol="0">
            <a:spAutoFit/>
          </a:bodyPr>
          <a:lstStyle/>
          <a:p>
            <a:r>
              <a:rPr lang="en-US" sz="1400" dirty="0"/>
              <a:t>prostate</a:t>
            </a:r>
          </a:p>
        </p:txBody>
      </p:sp>
      <p:cxnSp>
        <p:nvCxnSpPr>
          <p:cNvPr id="33" name="Straight Arrow Connector 32"/>
          <p:cNvCxnSpPr/>
          <p:nvPr/>
        </p:nvCxnSpPr>
        <p:spPr>
          <a:xfrm flipV="1">
            <a:off x="8146567" y="6025243"/>
            <a:ext cx="834147" cy="443980"/>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338647" y="6060762"/>
            <a:ext cx="1152343" cy="504000"/>
          </a:xfrm>
          <a:prstGeom prst="rect">
            <a:avLst/>
          </a:prstGeom>
          <a:solidFill>
            <a:schemeClr val="bg1"/>
          </a:solidFill>
          <a:ln w="28575">
            <a:solidFill>
              <a:srgbClr val="FF0000"/>
            </a:solidFill>
          </a:ln>
        </p:spPr>
        <p:txBody>
          <a:bodyPr wrap="square" rtlCol="0">
            <a:spAutoFit/>
          </a:bodyPr>
          <a:lstStyle/>
          <a:p>
            <a:r>
              <a:rPr lang="en-US" sz="1400" dirty="0"/>
              <a:t>Vas deferens</a:t>
            </a:r>
          </a:p>
        </p:txBody>
      </p:sp>
      <p:cxnSp>
        <p:nvCxnSpPr>
          <p:cNvPr id="35" name="Straight Arrow Connector 34"/>
          <p:cNvCxnSpPr/>
          <p:nvPr/>
        </p:nvCxnSpPr>
        <p:spPr>
          <a:xfrm flipH="1" flipV="1">
            <a:off x="9783225" y="5393991"/>
            <a:ext cx="853882" cy="68834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10816742" y="5363577"/>
            <a:ext cx="779761" cy="238037"/>
          </a:xfrm>
          <a:prstGeom prst="straightConnector1">
            <a:avLst/>
          </a:prstGeom>
          <a:ln w="412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106493" y="5436788"/>
            <a:ext cx="853882" cy="523220"/>
          </a:xfrm>
          <a:prstGeom prst="rect">
            <a:avLst/>
          </a:prstGeom>
          <a:solidFill>
            <a:schemeClr val="bg1"/>
          </a:solidFill>
          <a:ln w="28575">
            <a:solidFill>
              <a:schemeClr val="accent3">
                <a:lumMod val="75000"/>
              </a:schemeClr>
            </a:solidFill>
          </a:ln>
        </p:spPr>
        <p:txBody>
          <a:bodyPr wrap="square" rtlCol="0">
            <a:spAutoFit/>
          </a:bodyPr>
          <a:lstStyle/>
          <a:p>
            <a:r>
              <a:rPr lang="en-US" sz="1400" dirty="0"/>
              <a:t>Seminal vesicle</a:t>
            </a:r>
          </a:p>
        </p:txBody>
      </p:sp>
      <p:cxnSp>
        <p:nvCxnSpPr>
          <p:cNvPr id="21" name="Straight Connector 20">
            <a:extLst>
              <a:ext uri="{FF2B5EF4-FFF2-40B4-BE49-F238E27FC236}">
                <a16:creationId xmlns:a16="http://schemas.microsoft.com/office/drawing/2014/main" id="{6AC2C29E-2D77-4D7C-A196-E2D9E0296F85}"/>
              </a:ext>
            </a:extLst>
          </p:cNvPr>
          <p:cNvCxnSpPr/>
          <p:nvPr/>
        </p:nvCxnSpPr>
        <p:spPr>
          <a:xfrm>
            <a:off x="9917107" y="2852988"/>
            <a:ext cx="115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81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CA8C6F-5C90-437E-A9BC-ADC209977E5A}"/>
              </a:ext>
            </a:extLst>
          </p:cNvPr>
          <p:cNvGrpSpPr/>
          <p:nvPr/>
        </p:nvGrpSpPr>
        <p:grpSpPr>
          <a:xfrm>
            <a:off x="6778345" y="971841"/>
            <a:ext cx="5173344" cy="3234399"/>
            <a:chOff x="6780213" y="2978772"/>
            <a:chExt cx="5173344" cy="3742703"/>
          </a:xfrm>
        </p:grpSpPr>
        <p:pic>
          <p:nvPicPr>
            <p:cNvPr id="12" name="Picture 4" descr="b15"/>
            <p:cNvPicPr>
              <a:picLocks noChangeAspect="1" noChangeArrowheads="1"/>
            </p:cNvPicPr>
            <p:nvPr/>
          </p:nvPicPr>
          <p:blipFill>
            <a:blip r:embed="rId2">
              <a:extLst>
                <a:ext uri="{28A0092B-C50C-407E-A947-70E740481C1C}">
                  <a14:useLocalDpi xmlns:a14="http://schemas.microsoft.com/office/drawing/2010/main" val="0"/>
                </a:ext>
              </a:extLst>
            </a:blip>
            <a:srcRect l="3062" t="1788" r="3081" b="4404"/>
            <a:stretch>
              <a:fillRect/>
            </a:stretch>
          </p:blipFill>
          <p:spPr bwMode="auto">
            <a:xfrm>
              <a:off x="6780213" y="2978772"/>
              <a:ext cx="4608513" cy="374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10043478" y="3249759"/>
              <a:ext cx="1657350" cy="338137"/>
            </a:xfrm>
            <a:prstGeom prst="rect">
              <a:avLst/>
            </a:prstGeom>
            <a:solidFill>
              <a:schemeClr val="bg1"/>
            </a:solidFill>
            <a:ln w="9525">
              <a:solidFill>
                <a:srgbClr val="FFC000"/>
              </a:solidFill>
              <a:miter lim="800000"/>
              <a:headEnd/>
              <a:tailEnd/>
            </a:ln>
          </p:spPr>
          <p:txBody>
            <a:bodyPr>
              <a:spAutoFit/>
            </a:bodyPr>
            <a:lstStyle>
              <a:lvl1pPr>
                <a:defRPr sz="1600">
                  <a:solidFill>
                    <a:schemeClr val="tx1"/>
                  </a:solidFill>
                  <a:latin typeface="Garamond" charset="0"/>
                  <a:ea typeface="Arial" charset="0"/>
                  <a:cs typeface="Arial" charset="0"/>
                </a:defRPr>
              </a:lvl1pPr>
              <a:lvl2pPr marL="742950" indent="-285750">
                <a:defRPr sz="1600">
                  <a:solidFill>
                    <a:schemeClr val="tx1"/>
                  </a:solidFill>
                  <a:latin typeface="Garamond" charset="0"/>
                  <a:ea typeface="Arial" charset="0"/>
                  <a:cs typeface="Arial" charset="0"/>
                </a:defRPr>
              </a:lvl2pPr>
              <a:lvl3pPr marL="1143000" indent="-228600">
                <a:defRPr sz="1600">
                  <a:solidFill>
                    <a:schemeClr val="tx1"/>
                  </a:solidFill>
                  <a:latin typeface="Garamond" charset="0"/>
                  <a:ea typeface="Arial" charset="0"/>
                  <a:cs typeface="Arial" charset="0"/>
                </a:defRPr>
              </a:lvl3pPr>
              <a:lvl4pPr marL="1600200" indent="-228600">
                <a:defRPr sz="1600">
                  <a:solidFill>
                    <a:schemeClr val="tx1"/>
                  </a:solidFill>
                  <a:latin typeface="Garamond" charset="0"/>
                  <a:ea typeface="Arial" charset="0"/>
                  <a:cs typeface="Arial" charset="0"/>
                </a:defRPr>
              </a:lvl4pPr>
              <a:lvl5pPr marL="2057400" indent="-228600">
                <a:defRPr sz="1600">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sz="1600">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sz="1600">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sz="1600">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sz="1600">
                  <a:solidFill>
                    <a:schemeClr val="tx1"/>
                  </a:solidFill>
                  <a:latin typeface="Garamond" charset="0"/>
                  <a:ea typeface="Arial" charset="0"/>
                  <a:cs typeface="Arial" charset="0"/>
                </a:defRPr>
              </a:lvl9pPr>
            </a:lstStyle>
            <a:p>
              <a:r>
                <a:rPr lang="en-US" altLang="en-US" b="1" dirty="0">
                  <a:latin typeface="+mn-lt"/>
                </a:rPr>
                <a:t>Coronal section</a:t>
              </a:r>
            </a:p>
          </p:txBody>
        </p:sp>
        <p:sp>
          <p:nvSpPr>
            <p:cNvPr id="14" name="TextBox 2"/>
            <p:cNvSpPr txBox="1">
              <a:spLocks noChangeArrowheads="1"/>
            </p:cNvSpPr>
            <p:nvPr/>
          </p:nvSpPr>
          <p:spPr bwMode="auto">
            <a:xfrm>
              <a:off x="7075234" y="4983815"/>
              <a:ext cx="1511300" cy="338137"/>
            </a:xfrm>
            <a:prstGeom prst="rect">
              <a:avLst/>
            </a:prstGeom>
            <a:solidFill>
              <a:schemeClr val="bg1"/>
            </a:solidFill>
            <a:ln w="9525">
              <a:solidFill>
                <a:schemeClr val="accent1"/>
              </a:solidFill>
              <a:miter lim="800000"/>
              <a:headEnd/>
              <a:tailEnd/>
            </a:ln>
          </p:spPr>
          <p:txBody>
            <a:bodyPr>
              <a:spAutoFit/>
            </a:bodyPr>
            <a:lstStyle>
              <a:lvl1pPr>
                <a:defRPr sz="1600">
                  <a:solidFill>
                    <a:schemeClr val="tx1"/>
                  </a:solidFill>
                  <a:latin typeface="Garamond" charset="0"/>
                  <a:ea typeface="Arial" charset="0"/>
                  <a:cs typeface="Arial" charset="0"/>
                </a:defRPr>
              </a:lvl1pPr>
              <a:lvl2pPr marL="742950" indent="-285750">
                <a:defRPr sz="1600">
                  <a:solidFill>
                    <a:schemeClr val="tx1"/>
                  </a:solidFill>
                  <a:latin typeface="Garamond" charset="0"/>
                  <a:ea typeface="Arial" charset="0"/>
                  <a:cs typeface="Arial" charset="0"/>
                </a:defRPr>
              </a:lvl2pPr>
              <a:lvl3pPr marL="1143000" indent="-228600">
                <a:defRPr sz="1600">
                  <a:solidFill>
                    <a:schemeClr val="tx1"/>
                  </a:solidFill>
                  <a:latin typeface="Garamond" charset="0"/>
                  <a:ea typeface="Arial" charset="0"/>
                  <a:cs typeface="Arial" charset="0"/>
                </a:defRPr>
              </a:lvl3pPr>
              <a:lvl4pPr marL="1600200" indent="-228600">
                <a:defRPr sz="1600">
                  <a:solidFill>
                    <a:schemeClr val="tx1"/>
                  </a:solidFill>
                  <a:latin typeface="Garamond" charset="0"/>
                  <a:ea typeface="Arial" charset="0"/>
                  <a:cs typeface="Arial" charset="0"/>
                </a:defRPr>
              </a:lvl4pPr>
              <a:lvl5pPr marL="2057400" indent="-228600">
                <a:defRPr sz="1600">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sz="1600">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sz="1600">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sz="1600">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sz="1600">
                  <a:solidFill>
                    <a:schemeClr val="tx1"/>
                  </a:solidFill>
                  <a:latin typeface="Garamond" charset="0"/>
                  <a:ea typeface="Arial" charset="0"/>
                  <a:cs typeface="Arial" charset="0"/>
                </a:defRPr>
              </a:lvl9pPr>
            </a:lstStyle>
            <a:p>
              <a:r>
                <a:rPr lang="en-US" altLang="en-US" b="1" dirty="0">
                  <a:latin typeface="+mn-lt"/>
                </a:rPr>
                <a:t>Sagittal section</a:t>
              </a:r>
            </a:p>
          </p:txBody>
        </p:sp>
        <p:sp>
          <p:nvSpPr>
            <p:cNvPr id="15" name="TextBox 3"/>
            <p:cNvSpPr txBox="1">
              <a:spLocks noChangeArrowheads="1"/>
            </p:cNvSpPr>
            <p:nvPr/>
          </p:nvSpPr>
          <p:spPr bwMode="auto">
            <a:xfrm>
              <a:off x="10081895" y="6200775"/>
              <a:ext cx="1871662" cy="338137"/>
            </a:xfrm>
            <a:prstGeom prst="rect">
              <a:avLst/>
            </a:prstGeom>
            <a:solidFill>
              <a:schemeClr val="bg1"/>
            </a:solidFill>
            <a:ln w="9525">
              <a:solidFill>
                <a:srgbClr val="FF0000"/>
              </a:solidFill>
              <a:miter lim="800000"/>
              <a:headEnd/>
              <a:tailEnd/>
            </a:ln>
          </p:spPr>
          <p:txBody>
            <a:bodyPr>
              <a:spAutoFit/>
            </a:bodyPr>
            <a:lstStyle>
              <a:lvl1pPr>
                <a:defRPr sz="1600">
                  <a:solidFill>
                    <a:schemeClr val="tx1"/>
                  </a:solidFill>
                  <a:latin typeface="Garamond" charset="0"/>
                  <a:ea typeface="Arial" charset="0"/>
                  <a:cs typeface="Arial" charset="0"/>
                </a:defRPr>
              </a:lvl1pPr>
              <a:lvl2pPr marL="742950" indent="-285750">
                <a:defRPr sz="1600">
                  <a:solidFill>
                    <a:schemeClr val="tx1"/>
                  </a:solidFill>
                  <a:latin typeface="Garamond" charset="0"/>
                  <a:ea typeface="Arial" charset="0"/>
                  <a:cs typeface="Arial" charset="0"/>
                </a:defRPr>
              </a:lvl2pPr>
              <a:lvl3pPr marL="1143000" indent="-228600">
                <a:defRPr sz="1600">
                  <a:solidFill>
                    <a:schemeClr val="tx1"/>
                  </a:solidFill>
                  <a:latin typeface="Garamond" charset="0"/>
                  <a:ea typeface="Arial" charset="0"/>
                  <a:cs typeface="Arial" charset="0"/>
                </a:defRPr>
              </a:lvl3pPr>
              <a:lvl4pPr marL="1600200" indent="-228600">
                <a:defRPr sz="1600">
                  <a:solidFill>
                    <a:schemeClr val="tx1"/>
                  </a:solidFill>
                  <a:latin typeface="Garamond" charset="0"/>
                  <a:ea typeface="Arial" charset="0"/>
                  <a:cs typeface="Arial" charset="0"/>
                </a:defRPr>
              </a:lvl4pPr>
              <a:lvl5pPr marL="2057400" indent="-228600">
                <a:defRPr sz="1600">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sz="1600">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sz="1600">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sz="1600">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sz="1600">
                  <a:solidFill>
                    <a:schemeClr val="tx1"/>
                  </a:solidFill>
                  <a:latin typeface="Garamond" charset="0"/>
                  <a:ea typeface="Arial" charset="0"/>
                  <a:cs typeface="Arial" charset="0"/>
                </a:defRPr>
              </a:lvl9pPr>
            </a:lstStyle>
            <a:p>
              <a:r>
                <a:rPr lang="en-US" altLang="en-US" b="1" dirty="0">
                  <a:latin typeface="+mn-lt"/>
                </a:rPr>
                <a:t>Horizontal section</a:t>
              </a:r>
            </a:p>
          </p:txBody>
        </p:sp>
      </p:grpSp>
      <p:graphicFrame>
        <p:nvGraphicFramePr>
          <p:cNvPr id="16" name="Table 15">
            <a:extLst>
              <a:ext uri="{FF2B5EF4-FFF2-40B4-BE49-F238E27FC236}">
                <a16:creationId xmlns:a16="http://schemas.microsoft.com/office/drawing/2014/main" id="{C4D87EA4-A433-40BD-A731-270D40D86FD7}"/>
              </a:ext>
            </a:extLst>
          </p:cNvPr>
          <p:cNvGraphicFramePr>
            <a:graphicFrameLocks noGrp="1"/>
          </p:cNvGraphicFramePr>
          <p:nvPr>
            <p:extLst>
              <p:ext uri="{D42A27DB-BD31-4B8C-83A1-F6EECF244321}">
                <p14:modId xmlns:p14="http://schemas.microsoft.com/office/powerpoint/2010/main" val="2552773985"/>
              </p:ext>
            </p:extLst>
          </p:nvPr>
        </p:nvGraphicFramePr>
        <p:xfrm>
          <a:off x="319785" y="857082"/>
          <a:ext cx="6166614" cy="5709285"/>
        </p:xfrm>
        <a:graphic>
          <a:graphicData uri="http://schemas.openxmlformats.org/drawingml/2006/table">
            <a:tbl>
              <a:tblPr bandRow="1">
                <a:tableStyleId>{5940675A-B579-460E-94D1-54222C63F5DA}</a:tableStyleId>
              </a:tblPr>
              <a:tblGrid>
                <a:gridCol w="1225231">
                  <a:extLst>
                    <a:ext uri="{9D8B030D-6E8A-4147-A177-3AD203B41FA5}">
                      <a16:colId xmlns:a16="http://schemas.microsoft.com/office/drawing/2014/main" val="324275726"/>
                    </a:ext>
                  </a:extLst>
                </a:gridCol>
                <a:gridCol w="4941383">
                  <a:extLst>
                    <a:ext uri="{9D8B030D-6E8A-4147-A177-3AD203B41FA5}">
                      <a16:colId xmlns:a16="http://schemas.microsoft.com/office/drawing/2014/main" val="3764886640"/>
                    </a:ext>
                  </a:extLst>
                </a:gridCol>
              </a:tblGrid>
              <a:tr h="3794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 </a:t>
                      </a:r>
                      <a:r>
                        <a:rPr lang="en-GB" sz="1600" b="1" dirty="0">
                          <a:solidFill>
                            <a:schemeClr val="tx1"/>
                          </a:solidFill>
                        </a:rPr>
                        <a:t>Prostate Gland</a:t>
                      </a:r>
                      <a:endParaRPr lang="en-US" sz="1600" b="1" dirty="0">
                        <a:solidFill>
                          <a:schemeClr val="tx1"/>
                        </a:solidFill>
                      </a:endParaRPr>
                    </a:p>
                  </a:txBody>
                  <a:tcPr>
                    <a:solidFill>
                      <a:srgbClr val="FFC000"/>
                    </a:solidFill>
                  </a:tcPr>
                </a:tc>
                <a:tc hMerge="1">
                  <a:txBody>
                    <a:bodyPr/>
                    <a:lstStyle/>
                    <a:p>
                      <a:endParaRPr lang="en-US" sz="2100" dirty="0"/>
                    </a:p>
                  </a:txBody>
                  <a:tcPr>
                    <a:solidFill>
                      <a:schemeClr val="bg1"/>
                    </a:solidFill>
                  </a:tcPr>
                </a:tc>
                <a:extLst>
                  <a:ext uri="{0D108BD9-81ED-4DB2-BD59-A6C34878D82A}">
                    <a16:rowId xmlns:a16="http://schemas.microsoft.com/office/drawing/2014/main" val="2125201588"/>
                  </a:ext>
                </a:extLst>
              </a:tr>
              <a:tr h="931275">
                <a:tc>
                  <a:txBody>
                    <a:bodyPr/>
                    <a:lstStyle/>
                    <a:p>
                      <a:r>
                        <a:rPr lang="en-US" sz="1600" dirty="0"/>
                        <a:t>Definition</a:t>
                      </a:r>
                    </a:p>
                  </a:txBody>
                  <a:tcPr>
                    <a:solidFill>
                      <a:srgbClr val="FFEEB7"/>
                    </a:solidFill>
                  </a:tcPr>
                </a:tc>
                <a:tc>
                  <a:txBody>
                    <a:bodyPr/>
                    <a:lstStyle/>
                    <a:p>
                      <a:pPr marL="182563" indent="-182563">
                        <a:buFont typeface="Arial" charset="0"/>
                        <a:buChar char="•"/>
                        <a:defRPr/>
                      </a:pPr>
                      <a:r>
                        <a:rPr lang="en-US" sz="1600" dirty="0">
                          <a:solidFill>
                            <a:schemeClr val="tx1"/>
                          </a:solidFill>
                          <a:latin typeface="+mn-lt"/>
                        </a:rPr>
                        <a:t>The Largest male accessory gland. </a:t>
                      </a:r>
                    </a:p>
                    <a:p>
                      <a:pPr marL="182563" indent="-182563">
                        <a:buFont typeface="Arial" charset="0"/>
                        <a:buChar char="•"/>
                        <a:defRPr/>
                      </a:pPr>
                      <a:r>
                        <a:rPr lang="en-US" sz="1600" dirty="0">
                          <a:solidFill>
                            <a:schemeClr val="tx1"/>
                          </a:solidFill>
                          <a:latin typeface="+mn-lt"/>
                        </a:rPr>
                        <a:t>It is fibromuscular glandular tissue.</a:t>
                      </a:r>
                    </a:p>
                    <a:p>
                      <a:pPr marL="182563" indent="-182563">
                        <a:buFont typeface="Arial" charset="0"/>
                        <a:buChar char="•"/>
                        <a:defRPr/>
                      </a:pPr>
                      <a:r>
                        <a:rPr lang="en-US" sz="1600" dirty="0">
                          <a:solidFill>
                            <a:schemeClr val="tx1"/>
                          </a:solidFill>
                          <a:latin typeface="+mn-lt"/>
                        </a:rPr>
                        <a:t>It is a walnut </a:t>
                      </a:r>
                      <a:r>
                        <a:rPr lang="en-US" sz="1600" dirty="0">
                          <a:solidFill>
                            <a:srgbClr val="92D050"/>
                          </a:solidFill>
                          <a:latin typeface="+mn-lt"/>
                        </a:rPr>
                        <a:t>(</a:t>
                      </a:r>
                      <a:r>
                        <a:rPr lang="en-GB" sz="1600" dirty="0" err="1">
                          <a:solidFill>
                            <a:srgbClr val="92D050"/>
                          </a:solidFill>
                          <a:latin typeface="+mn-lt"/>
                        </a:rPr>
                        <a:t>عين</a:t>
                      </a:r>
                      <a:r>
                        <a:rPr lang="en-GB" sz="1600" dirty="0">
                          <a:solidFill>
                            <a:srgbClr val="92D050"/>
                          </a:solidFill>
                          <a:latin typeface="+mn-lt"/>
                        </a:rPr>
                        <a:t> </a:t>
                      </a:r>
                      <a:r>
                        <a:rPr lang="en-GB" sz="1600" dirty="0" err="1">
                          <a:solidFill>
                            <a:srgbClr val="92D050"/>
                          </a:solidFill>
                          <a:latin typeface="+mn-lt"/>
                        </a:rPr>
                        <a:t>الجمل</a:t>
                      </a:r>
                      <a:r>
                        <a:rPr lang="en-US" sz="1600" dirty="0">
                          <a:solidFill>
                            <a:srgbClr val="92D050"/>
                          </a:solidFill>
                          <a:latin typeface="+mn-lt"/>
                        </a:rPr>
                        <a:t>) </a:t>
                      </a:r>
                      <a:r>
                        <a:rPr lang="en-US" sz="1600" dirty="0">
                          <a:solidFill>
                            <a:schemeClr val="tx1"/>
                          </a:solidFill>
                          <a:latin typeface="+mn-lt"/>
                        </a:rPr>
                        <a:t>size gland.</a:t>
                      </a:r>
                      <a:endParaRPr lang="en-US" sz="1600" dirty="0"/>
                    </a:p>
                  </a:txBody>
                  <a:tcPr>
                    <a:solidFill>
                      <a:schemeClr val="bg1"/>
                    </a:solidFill>
                  </a:tcPr>
                </a:tc>
                <a:extLst>
                  <a:ext uri="{0D108BD9-81ED-4DB2-BD59-A6C34878D82A}">
                    <a16:rowId xmlns:a16="http://schemas.microsoft.com/office/drawing/2014/main" val="1094780491"/>
                  </a:ext>
                </a:extLst>
              </a:tr>
              <a:tr h="655341">
                <a:tc>
                  <a:txBody>
                    <a:bodyPr/>
                    <a:lstStyle/>
                    <a:p>
                      <a:r>
                        <a:rPr lang="en-US" sz="1600" dirty="0"/>
                        <a:t>Location</a:t>
                      </a:r>
                    </a:p>
                  </a:txBody>
                  <a:tcPr>
                    <a:solidFill>
                      <a:srgbClr val="FFEEB7"/>
                    </a:solidFill>
                  </a:tcPr>
                </a:tc>
                <a:tc>
                  <a:txBody>
                    <a:bodyPr/>
                    <a:lstStyle/>
                    <a:p>
                      <a:pPr marL="182563" indent="-182563">
                        <a:buFont typeface="Arial" charset="0"/>
                        <a:buChar char="•"/>
                        <a:defRPr/>
                      </a:pPr>
                      <a:r>
                        <a:rPr lang="en-US" sz="1600" dirty="0">
                          <a:solidFill>
                            <a:schemeClr val="tx1"/>
                          </a:solidFill>
                          <a:latin typeface="+mn-lt"/>
                        </a:rPr>
                        <a:t>It is </a:t>
                      </a:r>
                      <a:r>
                        <a:rPr lang="en-US" sz="1600" dirty="0">
                          <a:solidFill>
                            <a:srgbClr val="FF0000"/>
                          </a:solidFill>
                          <a:latin typeface="+mn-lt"/>
                        </a:rPr>
                        <a:t>located below the neck of bladder.</a:t>
                      </a:r>
                    </a:p>
                    <a:p>
                      <a:pPr marL="182563" indent="-182563">
                        <a:buFont typeface="Arial" charset="0"/>
                        <a:buChar char="•"/>
                        <a:defRPr/>
                      </a:pPr>
                      <a:r>
                        <a:rPr lang="en-US" sz="1600" dirty="0">
                          <a:solidFill>
                            <a:schemeClr val="tx1"/>
                          </a:solidFill>
                          <a:latin typeface="+mn-lt"/>
                        </a:rPr>
                        <a:t>It is traversed by the prostatic urethra.</a:t>
                      </a:r>
                      <a:endParaRPr lang="en-US" sz="1600" dirty="0"/>
                    </a:p>
                  </a:txBody>
                  <a:tcPr>
                    <a:solidFill>
                      <a:schemeClr val="bg1"/>
                    </a:solidFill>
                  </a:tcPr>
                </a:tc>
                <a:extLst>
                  <a:ext uri="{0D108BD9-81ED-4DB2-BD59-A6C34878D82A}">
                    <a16:rowId xmlns:a16="http://schemas.microsoft.com/office/drawing/2014/main" val="3586630009"/>
                  </a:ext>
                </a:extLst>
              </a:tr>
              <a:tr h="384913">
                <a:tc rowSpan="3">
                  <a:txBody>
                    <a:bodyPr/>
                    <a:lstStyle/>
                    <a:p>
                      <a:r>
                        <a:rPr lang="en-US" sz="1600" dirty="0"/>
                        <a:t>Shape: CONICAL</a:t>
                      </a:r>
                    </a:p>
                  </a:txBody>
                  <a:tcPr>
                    <a:solidFill>
                      <a:srgbClr val="FFEEB7"/>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600" dirty="0">
                          <a:solidFill>
                            <a:schemeClr val="tx1"/>
                          </a:solidFill>
                          <a:latin typeface="+mn-lt"/>
                        </a:rPr>
                        <a:t>Base (superior): Attached to neck of urinary bladder.</a:t>
                      </a:r>
                    </a:p>
                  </a:txBody>
                  <a:tcPr>
                    <a:solidFill>
                      <a:schemeClr val="bg1"/>
                    </a:solidFill>
                  </a:tcPr>
                </a:tc>
                <a:extLst>
                  <a:ext uri="{0D108BD9-81ED-4DB2-BD59-A6C34878D82A}">
                    <a16:rowId xmlns:a16="http://schemas.microsoft.com/office/drawing/2014/main" val="3254517672"/>
                  </a:ext>
                </a:extLst>
              </a:tr>
              <a:tr h="384913">
                <a:tc vMerge="1">
                  <a:txBody>
                    <a:bodyPr/>
                    <a:lstStyle/>
                    <a:p>
                      <a:endParaRPr lang="en-US" sz="1600" dirty="0"/>
                    </a:p>
                  </a:txBody>
                  <a:tcPr>
                    <a:solidFill>
                      <a:srgbClr val="FFEEB7"/>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600" dirty="0">
                          <a:solidFill>
                            <a:schemeClr val="tx1"/>
                          </a:solidFill>
                          <a:latin typeface="+mn-lt"/>
                        </a:rPr>
                        <a:t>Apex  (Inferior),  rests on  the Urogenital diaphragm.</a:t>
                      </a:r>
                    </a:p>
                  </a:txBody>
                  <a:tcPr>
                    <a:solidFill>
                      <a:schemeClr val="bg1"/>
                    </a:solidFill>
                  </a:tcPr>
                </a:tc>
                <a:extLst>
                  <a:ext uri="{0D108BD9-81ED-4DB2-BD59-A6C34878D82A}">
                    <a16:rowId xmlns:a16="http://schemas.microsoft.com/office/drawing/2014/main" val="340705803"/>
                  </a:ext>
                </a:extLst>
              </a:tr>
              <a:tr h="931275">
                <a:tc vMerge="1">
                  <a:txBody>
                    <a:bodyPr/>
                    <a:lstStyle/>
                    <a:p>
                      <a:endParaRPr lang="en-US" sz="1600" dirty="0"/>
                    </a:p>
                  </a:txBody>
                  <a:tcPr>
                    <a:solidFill>
                      <a:srgbClr val="FFEEB7"/>
                    </a:solidFill>
                  </a:tcPr>
                </a:tc>
                <a:tc>
                  <a:txBody>
                    <a:bodyPr/>
                    <a:lstStyle/>
                    <a:p>
                      <a:pPr marL="0" lvl="1" indent="0" eaLnBrk="1" hangingPunct="1">
                        <a:buFont typeface="+mj-lt"/>
                        <a:buNone/>
                        <a:defRPr/>
                      </a:pPr>
                      <a:r>
                        <a:rPr lang="en-US" sz="1600" dirty="0">
                          <a:solidFill>
                            <a:schemeClr val="tx1"/>
                          </a:solidFill>
                          <a:latin typeface="+mn-lt"/>
                        </a:rPr>
                        <a:t>Four Surfaces:</a:t>
                      </a:r>
                    </a:p>
                    <a:p>
                      <a:pPr marL="0" lvl="1" indent="0" eaLnBrk="1" hangingPunct="1">
                        <a:buFont typeface="+mj-lt"/>
                        <a:buNone/>
                        <a:defRPr/>
                      </a:pPr>
                      <a:r>
                        <a:rPr lang="en-US" sz="1600" dirty="0">
                          <a:solidFill>
                            <a:schemeClr val="tx1"/>
                          </a:solidFill>
                          <a:latin typeface="+mn-lt"/>
                        </a:rPr>
                        <a:t> Anterior, posterior and 2 lateral (Right &amp; Left) surfaces.</a:t>
                      </a:r>
                    </a:p>
                  </a:txBody>
                  <a:tcPr>
                    <a:solidFill>
                      <a:schemeClr val="bg1"/>
                    </a:solidFill>
                  </a:tcPr>
                </a:tc>
                <a:extLst>
                  <a:ext uri="{0D108BD9-81ED-4DB2-BD59-A6C34878D82A}">
                    <a16:rowId xmlns:a16="http://schemas.microsoft.com/office/drawing/2014/main" val="2751019752"/>
                  </a:ext>
                </a:extLst>
              </a:tr>
              <a:tr h="2035007">
                <a:tc>
                  <a:txBody>
                    <a:bodyPr/>
                    <a:lstStyle/>
                    <a:p>
                      <a:r>
                        <a:rPr lang="en-US" sz="1600" dirty="0"/>
                        <a:t>Function</a:t>
                      </a:r>
                    </a:p>
                  </a:txBody>
                  <a:tcPr>
                    <a:solidFill>
                      <a:srgbClr val="FFEEB7"/>
                    </a:solidFill>
                  </a:tcPr>
                </a:tc>
                <a:tc>
                  <a:txBody>
                    <a:bodyPr/>
                    <a:lstStyle/>
                    <a:p>
                      <a:pPr marL="182563" indent="-182563">
                        <a:buFont typeface="Arial" charset="0"/>
                        <a:buChar char="•"/>
                        <a:defRPr/>
                      </a:pPr>
                      <a:r>
                        <a:rPr lang="en-US" sz="1600" dirty="0">
                          <a:solidFill>
                            <a:schemeClr val="tx1"/>
                          </a:solidFill>
                          <a:latin typeface="+mn-lt"/>
                        </a:rPr>
                        <a:t>It</a:t>
                      </a:r>
                      <a:r>
                        <a:rPr lang="en-US" sz="1600" dirty="0">
                          <a:solidFill>
                            <a:schemeClr val="bg2">
                              <a:lumMod val="25000"/>
                            </a:schemeClr>
                          </a:solidFill>
                          <a:latin typeface="+mn-lt"/>
                        </a:rPr>
                        <a:t> </a:t>
                      </a:r>
                      <a:r>
                        <a:rPr lang="en-US" sz="1600" dirty="0">
                          <a:solidFill>
                            <a:srgbClr val="FF0000"/>
                          </a:solidFill>
                          <a:latin typeface="+mn-lt"/>
                        </a:rPr>
                        <a:t>secretes (20-30% of seminal fluid.)</a:t>
                      </a:r>
                    </a:p>
                    <a:p>
                      <a:pPr marL="182563" indent="-182563" eaLnBrk="1" hangingPunct="1">
                        <a:buFont typeface="Arial" charset="0"/>
                        <a:buChar char="•"/>
                        <a:defRPr/>
                      </a:pPr>
                      <a:r>
                        <a:rPr lang="en-US" sz="1600" dirty="0">
                          <a:solidFill>
                            <a:schemeClr val="tx1"/>
                          </a:solidFill>
                          <a:latin typeface="+mn-lt"/>
                        </a:rPr>
                        <a:t>It secretes enzymes (acid phosphatase) which has the following functions:</a:t>
                      </a:r>
                    </a:p>
                    <a:p>
                      <a:pPr marL="182563" lvl="1" indent="-182563" eaLnBrk="1" hangingPunct="1">
                        <a:buFont typeface="+mj-lt"/>
                        <a:buAutoNum type="arabicPeriod"/>
                        <a:defRPr/>
                      </a:pPr>
                      <a:r>
                        <a:rPr lang="en-US" sz="1600" dirty="0">
                          <a:solidFill>
                            <a:schemeClr val="tx1"/>
                          </a:solidFill>
                          <a:latin typeface="+mn-lt"/>
                        </a:rPr>
                        <a:t>Aid in activating sperm motility.</a:t>
                      </a:r>
                    </a:p>
                    <a:p>
                      <a:pPr marL="182563" lvl="1" indent="-182563" eaLnBrk="1" hangingPunct="1">
                        <a:buFont typeface="+mj-lt"/>
                        <a:buAutoNum type="arabicPeriod"/>
                        <a:defRPr/>
                      </a:pPr>
                      <a:r>
                        <a:rPr lang="en-US" sz="1600" dirty="0">
                          <a:solidFill>
                            <a:schemeClr val="tx1"/>
                          </a:solidFill>
                          <a:latin typeface="+mn-lt"/>
                        </a:rPr>
                        <a:t>Mucus degradation.</a:t>
                      </a:r>
                    </a:p>
                    <a:p>
                      <a:pPr marL="182563" marR="0" lvl="1" indent="-182563"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chemeClr val="tx1"/>
                          </a:solidFill>
                          <a:latin typeface="+mn-lt"/>
                        </a:rPr>
                        <a:t>Antibiotic</a:t>
                      </a:r>
                    </a:p>
                    <a:p>
                      <a:pPr marL="182563" lvl="1" indent="-182563" eaLnBrk="1" hangingPunct="1">
                        <a:buFont typeface="+mj-lt"/>
                        <a:buAutoNum type="arabicPeriod"/>
                        <a:defRPr/>
                      </a:pPr>
                      <a:r>
                        <a:rPr lang="en-US" sz="1600" dirty="0">
                          <a:solidFill>
                            <a:schemeClr val="tx1"/>
                          </a:solidFill>
                          <a:latin typeface="+mn-lt"/>
                        </a:rPr>
                        <a:t>Neutralize the acidity of urine &amp; female reproductive tract (Alkaline fluid).</a:t>
                      </a:r>
                    </a:p>
                  </a:txBody>
                  <a:tcPr>
                    <a:solidFill>
                      <a:schemeClr val="bg1"/>
                    </a:solidFill>
                  </a:tcPr>
                </a:tc>
                <a:extLst>
                  <a:ext uri="{0D108BD9-81ED-4DB2-BD59-A6C34878D82A}">
                    <a16:rowId xmlns:a16="http://schemas.microsoft.com/office/drawing/2014/main" val="4264921247"/>
                  </a:ext>
                </a:extLst>
              </a:tr>
            </a:tbl>
          </a:graphicData>
        </a:graphic>
      </p:graphicFrame>
      <p:sp>
        <p:nvSpPr>
          <p:cNvPr id="17" name="TextBox 16">
            <a:extLst>
              <a:ext uri="{FF2B5EF4-FFF2-40B4-BE49-F238E27FC236}">
                <a16:creationId xmlns:a16="http://schemas.microsoft.com/office/drawing/2014/main" id="{8325F281-1CE0-40E8-8AE1-D6C078171455}"/>
              </a:ext>
            </a:extLst>
          </p:cNvPr>
          <p:cNvSpPr txBox="1"/>
          <p:nvPr/>
        </p:nvSpPr>
        <p:spPr>
          <a:xfrm>
            <a:off x="445111" y="272307"/>
            <a:ext cx="4965484" cy="584775"/>
          </a:xfrm>
          <a:prstGeom prst="rect">
            <a:avLst/>
          </a:prstGeom>
          <a:noFill/>
        </p:spPr>
        <p:txBody>
          <a:bodyPr wrap="square" rtlCol="0">
            <a:spAutoFit/>
          </a:bodyPr>
          <a:lstStyle/>
          <a:p>
            <a:pPr>
              <a:spcBef>
                <a:spcPts val="600"/>
              </a:spcBef>
            </a:pPr>
            <a:r>
              <a:rPr lang="en-US" sz="3200" b="1" dirty="0">
                <a:latin typeface="+mj-lt"/>
              </a:rPr>
              <a:t>Accessory Sex Glands</a:t>
            </a:r>
          </a:p>
        </p:txBody>
      </p:sp>
      <p:pic>
        <p:nvPicPr>
          <p:cNvPr id="18" name="Picture 10" descr="http://cdn1.teachmeseries.com/tmanatomy/wp-content/uploads/20171222215448/Anatomical-Position-and-Zones-of-the-Prostate.jpg">
            <a:extLst>
              <a:ext uri="{FF2B5EF4-FFF2-40B4-BE49-F238E27FC236}">
                <a16:creationId xmlns:a16="http://schemas.microsoft.com/office/drawing/2014/main" id="{3C00A089-5967-4F73-B1F1-742BB10B3E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095"/>
          <a:stretch/>
        </p:blipFill>
        <p:spPr bwMode="auto">
          <a:xfrm>
            <a:off x="7352499" y="4440424"/>
            <a:ext cx="4197817" cy="21156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BF3A0A6-BDDA-4454-91C2-34C4E158D5B9}"/>
              </a:ext>
            </a:extLst>
          </p:cNvPr>
          <p:cNvSpPr txBox="1"/>
          <p:nvPr/>
        </p:nvSpPr>
        <p:spPr>
          <a:xfrm>
            <a:off x="11040752" y="5998712"/>
            <a:ext cx="692211" cy="307777"/>
          </a:xfrm>
          <a:prstGeom prst="rect">
            <a:avLst/>
          </a:prstGeom>
          <a:noFill/>
        </p:spPr>
        <p:txBody>
          <a:bodyPr wrap="none" rtlCol="0">
            <a:spAutoFit/>
          </a:bodyPr>
          <a:lstStyle/>
          <a:p>
            <a:r>
              <a:rPr lang="en-GB" dirty="0">
                <a:solidFill>
                  <a:schemeClr val="bg1">
                    <a:lumMod val="50000"/>
                  </a:schemeClr>
                </a:solidFill>
                <a:latin typeface="+mn-lt"/>
              </a:rPr>
              <a:t>Extra</a:t>
            </a:r>
          </a:p>
        </p:txBody>
      </p:sp>
    </p:spTree>
    <p:extLst>
      <p:ext uri="{BB962C8B-B14F-4D97-AF65-F5344CB8AC3E}">
        <p14:creationId xmlns:p14="http://schemas.microsoft.com/office/powerpoint/2010/main" val="1177680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53C8C062-5617-4F3E-81C6-AB35A6F832B1}"/>
              </a:ext>
            </a:extLst>
          </p:cNvPr>
          <p:cNvGraphicFramePr>
            <a:graphicFrameLocks noGrp="1"/>
          </p:cNvGraphicFramePr>
          <p:nvPr>
            <p:extLst>
              <p:ext uri="{D42A27DB-BD31-4B8C-83A1-F6EECF244321}">
                <p14:modId xmlns:p14="http://schemas.microsoft.com/office/powerpoint/2010/main" val="3733532290"/>
              </p:ext>
            </p:extLst>
          </p:nvPr>
        </p:nvGraphicFramePr>
        <p:xfrm>
          <a:off x="324464" y="795391"/>
          <a:ext cx="5161936" cy="5643909"/>
        </p:xfrm>
        <a:graphic>
          <a:graphicData uri="http://schemas.openxmlformats.org/drawingml/2006/table">
            <a:tbl>
              <a:tblPr bandRow="1">
                <a:tableStyleId>{5940675A-B579-460E-94D1-54222C63F5DA}</a:tableStyleId>
              </a:tblPr>
              <a:tblGrid>
                <a:gridCol w="434082">
                  <a:extLst>
                    <a:ext uri="{9D8B030D-6E8A-4147-A177-3AD203B41FA5}">
                      <a16:colId xmlns:a16="http://schemas.microsoft.com/office/drawing/2014/main" val="324275726"/>
                    </a:ext>
                  </a:extLst>
                </a:gridCol>
                <a:gridCol w="1173420">
                  <a:extLst>
                    <a:ext uri="{9D8B030D-6E8A-4147-A177-3AD203B41FA5}">
                      <a16:colId xmlns:a16="http://schemas.microsoft.com/office/drawing/2014/main" val="2687679081"/>
                    </a:ext>
                  </a:extLst>
                </a:gridCol>
                <a:gridCol w="3554434">
                  <a:extLst>
                    <a:ext uri="{9D8B030D-6E8A-4147-A177-3AD203B41FA5}">
                      <a16:colId xmlns:a16="http://schemas.microsoft.com/office/drawing/2014/main" val="3764886640"/>
                    </a:ext>
                  </a:extLst>
                </a:gridCol>
              </a:tblGrid>
              <a:tr h="405754">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 </a:t>
                      </a:r>
                      <a:r>
                        <a:rPr lang="en-GB" sz="1600" b="1" dirty="0">
                          <a:solidFill>
                            <a:schemeClr val="tx1"/>
                          </a:solidFill>
                        </a:rPr>
                        <a:t>Prostate Gland</a:t>
                      </a:r>
                      <a:endParaRPr lang="en-US" sz="1600" b="1" dirty="0">
                        <a:solidFill>
                          <a:schemeClr val="tx1"/>
                        </a:solidFill>
                      </a:endParaRPr>
                    </a:p>
                  </a:txBody>
                  <a:tcPr anchor="ctr">
                    <a:solidFill>
                      <a:srgbClr val="FFC000"/>
                    </a:solidFill>
                  </a:tcPr>
                </a:tc>
                <a:tc hMerge="1">
                  <a:txBody>
                    <a:bodyPr/>
                    <a:lstStyle/>
                    <a:p>
                      <a:endParaRPr lang="en-GB"/>
                    </a:p>
                  </a:txBody>
                  <a:tcPr/>
                </a:tc>
                <a:tc hMerge="1">
                  <a:txBody>
                    <a:bodyPr/>
                    <a:lstStyle/>
                    <a:p>
                      <a:endParaRPr lang="en-US" sz="2100" dirty="0"/>
                    </a:p>
                  </a:txBody>
                  <a:tcPr>
                    <a:solidFill>
                      <a:schemeClr val="bg1"/>
                    </a:solidFill>
                  </a:tcPr>
                </a:tc>
                <a:extLst>
                  <a:ext uri="{0D108BD9-81ED-4DB2-BD59-A6C34878D82A}">
                    <a16:rowId xmlns:a16="http://schemas.microsoft.com/office/drawing/2014/main" val="2125201588"/>
                  </a:ext>
                </a:extLst>
              </a:tr>
              <a:tr h="2907951">
                <a:tc gridSpan="2">
                  <a:txBody>
                    <a:bodyPr/>
                    <a:lstStyle/>
                    <a:p>
                      <a:pPr algn="ctr"/>
                      <a:r>
                        <a:rPr lang="en-US" sz="1600" dirty="0"/>
                        <a:t>Capsule</a:t>
                      </a:r>
                    </a:p>
                  </a:txBody>
                  <a:tcPr anchor="ctr">
                    <a:solidFill>
                      <a:srgbClr val="FFEEB7"/>
                    </a:solidFill>
                  </a:tcPr>
                </a:tc>
                <a:tc hMerge="1">
                  <a:txBody>
                    <a:bodyPr/>
                    <a:lstStyle/>
                    <a:p>
                      <a:endParaRPr lang="en-GB"/>
                    </a:p>
                  </a:txBody>
                  <a:tcPr/>
                </a:tc>
                <a:tc>
                  <a:txBody>
                    <a:bodyPr/>
                    <a:lstStyle/>
                    <a:p>
                      <a:pPr marL="182563" indent="-182563">
                        <a:buFont typeface="Arial" charset="0"/>
                        <a:buChar char="•"/>
                        <a:defRPr/>
                      </a:pPr>
                      <a:r>
                        <a:rPr lang="en-GB" sz="1600" u="sng" dirty="0">
                          <a:solidFill>
                            <a:schemeClr val="tx1"/>
                          </a:solidFill>
                          <a:latin typeface="+mn-lt"/>
                        </a:rPr>
                        <a:t>Internally</a:t>
                      </a:r>
                      <a:r>
                        <a:rPr lang="en-GB" sz="1600" dirty="0">
                          <a:solidFill>
                            <a:schemeClr val="tx1"/>
                          </a:solidFill>
                          <a:latin typeface="+mn-lt"/>
                        </a:rPr>
                        <a:t>, it has a dense fibrous capsule (</a:t>
                      </a:r>
                      <a:r>
                        <a:rPr lang="en-GB" sz="1600" b="1" dirty="0">
                          <a:solidFill>
                            <a:schemeClr val="tx1"/>
                          </a:solidFill>
                          <a:latin typeface="+mn-lt"/>
                        </a:rPr>
                        <a:t>prostatic capsule</a:t>
                      </a:r>
                      <a:r>
                        <a:rPr lang="en-GB" sz="1600" dirty="0">
                          <a:solidFill>
                            <a:schemeClr val="tx1"/>
                          </a:solidFill>
                          <a:latin typeface="+mn-lt"/>
                        </a:rPr>
                        <a:t>), which is surrounded from </a:t>
                      </a:r>
                      <a:r>
                        <a:rPr lang="en-GB" sz="1600" u="none" dirty="0">
                          <a:solidFill>
                            <a:schemeClr val="tx1"/>
                          </a:solidFill>
                          <a:latin typeface="+mn-lt"/>
                        </a:rPr>
                        <a:t>outside </a:t>
                      </a:r>
                      <a:r>
                        <a:rPr lang="en-GB" sz="1600" u="sng" dirty="0">
                          <a:solidFill>
                            <a:schemeClr val="tx1"/>
                          </a:solidFill>
                          <a:latin typeface="+mn-lt"/>
                        </a:rPr>
                        <a:t>(externally)</a:t>
                      </a:r>
                      <a:r>
                        <a:rPr lang="en-GB" sz="1600" dirty="0">
                          <a:solidFill>
                            <a:schemeClr val="tx1"/>
                          </a:solidFill>
                          <a:latin typeface="+mn-lt"/>
                        </a:rPr>
                        <a:t>  by a fibrous prostatic </a:t>
                      </a:r>
                      <a:r>
                        <a:rPr lang="en-GB" sz="1600" b="1" dirty="0">
                          <a:solidFill>
                            <a:schemeClr val="tx1"/>
                          </a:solidFill>
                          <a:latin typeface="+mn-lt"/>
                        </a:rPr>
                        <a:t>sheath</a:t>
                      </a:r>
                      <a:r>
                        <a:rPr lang="en-GB" sz="1600" dirty="0">
                          <a:solidFill>
                            <a:schemeClr val="tx1"/>
                          </a:solidFill>
                          <a:latin typeface="+mn-lt"/>
                        </a:rPr>
                        <a:t>.</a:t>
                      </a:r>
                    </a:p>
                    <a:p>
                      <a:pPr marL="182563" indent="-182563">
                        <a:buFont typeface="Arial" charset="0"/>
                        <a:buChar char="•"/>
                        <a:defRPr/>
                      </a:pPr>
                      <a:r>
                        <a:rPr lang="en-GB" sz="1600" dirty="0">
                          <a:solidFill>
                            <a:schemeClr val="tx1"/>
                          </a:solidFill>
                          <a:latin typeface="+mn-lt"/>
                        </a:rPr>
                        <a:t>The later </a:t>
                      </a:r>
                      <a:r>
                        <a:rPr lang="en-GB" sz="1600" dirty="0">
                          <a:solidFill>
                            <a:schemeClr val="bg1">
                              <a:lumMod val="50000"/>
                            </a:schemeClr>
                          </a:solidFill>
                          <a:latin typeface="+mn-lt"/>
                        </a:rPr>
                        <a:t>(sheath)</a:t>
                      </a:r>
                      <a:r>
                        <a:rPr lang="en-GB" sz="1600" dirty="0">
                          <a:solidFill>
                            <a:schemeClr val="tx1"/>
                          </a:solidFill>
                          <a:latin typeface="+mn-lt"/>
                        </a:rPr>
                        <a:t> is continuous with the puboprostatic part of the </a:t>
                      </a:r>
                      <a:r>
                        <a:rPr lang="en-GB" sz="1600" dirty="0" err="1">
                          <a:solidFill>
                            <a:schemeClr val="tx1"/>
                          </a:solidFill>
                          <a:latin typeface="+mn-lt"/>
                        </a:rPr>
                        <a:t>levator</a:t>
                      </a:r>
                      <a:r>
                        <a:rPr lang="en-GB" sz="1600" dirty="0">
                          <a:solidFill>
                            <a:schemeClr val="tx1"/>
                          </a:solidFill>
                          <a:latin typeface="+mn-lt"/>
                        </a:rPr>
                        <a:t> </a:t>
                      </a:r>
                      <a:r>
                        <a:rPr lang="en-GB" sz="1600" dirty="0" err="1">
                          <a:solidFill>
                            <a:schemeClr val="tx1"/>
                          </a:solidFill>
                          <a:latin typeface="+mn-lt"/>
                        </a:rPr>
                        <a:t>ani</a:t>
                      </a:r>
                      <a:r>
                        <a:rPr lang="en-GB" sz="1600" dirty="0">
                          <a:solidFill>
                            <a:schemeClr val="tx1"/>
                          </a:solidFill>
                          <a:latin typeface="+mn-lt"/>
                        </a:rPr>
                        <a:t> muscle, (</a:t>
                      </a:r>
                      <a:r>
                        <a:rPr lang="en-GB" sz="1600" dirty="0" err="1">
                          <a:solidFill>
                            <a:srgbClr val="C00000"/>
                          </a:solidFill>
                          <a:latin typeface="+mn-lt"/>
                        </a:rPr>
                        <a:t>levator</a:t>
                      </a:r>
                      <a:r>
                        <a:rPr lang="en-GB" sz="1600" dirty="0">
                          <a:solidFill>
                            <a:srgbClr val="C00000"/>
                          </a:solidFill>
                          <a:latin typeface="+mn-lt"/>
                        </a:rPr>
                        <a:t> prostate</a:t>
                      </a:r>
                      <a:r>
                        <a:rPr lang="en-GB" sz="1600" dirty="0">
                          <a:solidFill>
                            <a:schemeClr val="tx1"/>
                          </a:solidFill>
                          <a:latin typeface="+mn-lt"/>
                        </a:rPr>
                        <a:t>).</a:t>
                      </a:r>
                    </a:p>
                    <a:p>
                      <a:pPr marL="182563" indent="-182563">
                        <a:buFont typeface="Arial" charset="0"/>
                        <a:buChar char="•"/>
                        <a:defRPr/>
                      </a:pPr>
                      <a:r>
                        <a:rPr lang="en-GB" sz="1600" dirty="0">
                          <a:solidFill>
                            <a:schemeClr val="tx1"/>
                          </a:solidFill>
                          <a:latin typeface="+mn-lt"/>
                        </a:rPr>
                        <a:t>In between the prostatic  capsule and the prostatic facial sheath lies the </a:t>
                      </a:r>
                      <a:r>
                        <a:rPr lang="en-GB" sz="1600" b="1" dirty="0">
                          <a:solidFill>
                            <a:srgbClr val="C00000"/>
                          </a:solidFill>
                          <a:latin typeface="+mn-lt"/>
                        </a:rPr>
                        <a:t>prostatic venous plexus.</a:t>
                      </a:r>
                    </a:p>
                  </a:txBody>
                  <a:tcPr anchor="ctr">
                    <a:solidFill>
                      <a:schemeClr val="bg1"/>
                    </a:solidFill>
                  </a:tcPr>
                </a:tc>
                <a:extLst>
                  <a:ext uri="{0D108BD9-81ED-4DB2-BD59-A6C34878D82A}">
                    <a16:rowId xmlns:a16="http://schemas.microsoft.com/office/drawing/2014/main" val="1094780491"/>
                  </a:ext>
                </a:extLst>
              </a:tr>
              <a:tr h="363845">
                <a:tc rowSpan="5">
                  <a:txBody>
                    <a:bodyPr/>
                    <a:lstStyle/>
                    <a:p>
                      <a:pPr algn="ctr"/>
                      <a:r>
                        <a:rPr lang="en-GB" sz="1600" b="1" dirty="0">
                          <a:solidFill>
                            <a:srgbClr val="C00000"/>
                          </a:solidFill>
                        </a:rPr>
                        <a:t>Relations</a:t>
                      </a:r>
                      <a:endParaRPr lang="en-US" sz="1600" b="1" dirty="0">
                        <a:solidFill>
                          <a:srgbClr val="C00000"/>
                        </a:solidFill>
                      </a:endParaRPr>
                    </a:p>
                  </a:txBody>
                  <a:tcPr vert="vert270" anchor="ctr">
                    <a:solidFill>
                      <a:srgbClr val="FFEEB7"/>
                    </a:solidFill>
                  </a:tcPr>
                </a:tc>
                <a:tc>
                  <a:txBody>
                    <a:bodyPr/>
                    <a:lstStyle/>
                    <a:p>
                      <a:r>
                        <a:rPr lang="en-US" sz="1600" dirty="0"/>
                        <a:t>Anterior</a:t>
                      </a:r>
                    </a:p>
                  </a:txBody>
                  <a:tcPr anchor="ctr">
                    <a:solidFill>
                      <a:schemeClr val="accent3">
                        <a:lumMod val="40000"/>
                        <a:lumOff val="6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600" b="0" u="none" dirty="0">
                          <a:solidFill>
                            <a:schemeClr val="tx1"/>
                          </a:solidFill>
                        </a:rPr>
                        <a:t>Symphysis</a:t>
                      </a:r>
                      <a:r>
                        <a:rPr lang="en-US" sz="1600" b="0" u="none" baseline="0" dirty="0">
                          <a:solidFill>
                            <a:schemeClr val="tx1"/>
                          </a:solidFill>
                        </a:rPr>
                        <a:t> pubis</a:t>
                      </a:r>
                      <a:r>
                        <a:rPr lang="en-US" sz="1600" b="0" u="none" dirty="0">
                          <a:solidFill>
                            <a:schemeClr val="tx1"/>
                          </a:solidFill>
                        </a:rPr>
                        <a:t>.</a:t>
                      </a:r>
                    </a:p>
                  </a:txBody>
                  <a:tcPr anchor="ctr">
                    <a:solidFill>
                      <a:schemeClr val="bg1"/>
                    </a:solidFill>
                  </a:tcPr>
                </a:tc>
                <a:extLst>
                  <a:ext uri="{0D108BD9-81ED-4DB2-BD59-A6C34878D82A}">
                    <a16:rowId xmlns:a16="http://schemas.microsoft.com/office/drawing/2014/main" val="3254517672"/>
                  </a:ext>
                </a:extLst>
              </a:tr>
              <a:tr h="619334">
                <a:tc vMerge="1">
                  <a:txBody>
                    <a:bodyPr/>
                    <a:lstStyle/>
                    <a:p>
                      <a:endParaRPr lang="en-GB"/>
                    </a:p>
                  </a:txBody>
                  <a:tcPr/>
                </a:tc>
                <a:tc>
                  <a:txBody>
                    <a:bodyPr/>
                    <a:lstStyle/>
                    <a:p>
                      <a:r>
                        <a:rPr lang="en-US" sz="1600" dirty="0"/>
                        <a:t>Posterior</a:t>
                      </a:r>
                    </a:p>
                  </a:txBody>
                  <a:tcPr anchor="ctr">
                    <a:solidFill>
                      <a:schemeClr val="accent2">
                        <a:lumMod val="20000"/>
                        <a:lumOff val="8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600" b="0" dirty="0">
                          <a:solidFill>
                            <a:schemeClr val="tx1"/>
                          </a:solidFill>
                        </a:rPr>
                        <a:t>Rectum</a:t>
                      </a:r>
                      <a:r>
                        <a:rPr lang="en-US" sz="1600" b="0" baseline="0" dirty="0">
                          <a:solidFill>
                            <a:schemeClr val="tx1"/>
                          </a:solidFill>
                        </a:rPr>
                        <a:t> (important for per rectal examination</a:t>
                      </a:r>
                      <a:r>
                        <a:rPr lang="en-US" sz="1600" b="0" baseline="0" dirty="0">
                          <a:solidFill>
                            <a:schemeClr val="tx1"/>
                          </a:solidFill>
                          <a:latin typeface="+mn-lt"/>
                        </a:rPr>
                        <a:t>)</a:t>
                      </a:r>
                      <a:endParaRPr lang="en-US" sz="1600" b="0" dirty="0">
                        <a:solidFill>
                          <a:schemeClr val="tx1"/>
                        </a:solidFill>
                      </a:endParaRPr>
                    </a:p>
                  </a:txBody>
                  <a:tcPr anchor="ctr">
                    <a:solidFill>
                      <a:schemeClr val="bg1"/>
                    </a:solidFill>
                  </a:tcPr>
                </a:tc>
                <a:extLst>
                  <a:ext uri="{0D108BD9-81ED-4DB2-BD59-A6C34878D82A}">
                    <a16:rowId xmlns:a16="http://schemas.microsoft.com/office/drawing/2014/main" val="2427808781"/>
                  </a:ext>
                </a:extLst>
              </a:tr>
              <a:tr h="363846">
                <a:tc vMerge="1">
                  <a:txBody>
                    <a:bodyPr/>
                    <a:lstStyle/>
                    <a:p>
                      <a:endParaRPr lang="en-GB"/>
                    </a:p>
                  </a:txBody>
                  <a:tcPr/>
                </a:tc>
                <a:tc>
                  <a:txBody>
                    <a:bodyPr/>
                    <a:lstStyle/>
                    <a:p>
                      <a:r>
                        <a:rPr lang="en-US" sz="1600" dirty="0"/>
                        <a:t>Superior </a:t>
                      </a:r>
                    </a:p>
                  </a:txBody>
                  <a:tcPr anchor="ctr">
                    <a:solidFill>
                      <a:schemeClr val="accent6">
                        <a:lumMod val="20000"/>
                        <a:lumOff val="8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600" b="0" dirty="0">
                          <a:solidFill>
                            <a:schemeClr val="tx1"/>
                          </a:solidFill>
                        </a:rPr>
                        <a:t>Neck</a:t>
                      </a:r>
                      <a:r>
                        <a:rPr lang="en-US" sz="1600" b="0" baseline="0" dirty="0">
                          <a:solidFill>
                            <a:schemeClr val="tx1"/>
                          </a:solidFill>
                        </a:rPr>
                        <a:t> of the bladder</a:t>
                      </a:r>
                      <a:endParaRPr lang="en-US" sz="1600" b="0" dirty="0">
                        <a:solidFill>
                          <a:schemeClr val="tx1"/>
                        </a:solidFill>
                      </a:endParaRPr>
                    </a:p>
                  </a:txBody>
                  <a:tcPr anchor="ctr">
                    <a:solidFill>
                      <a:schemeClr val="bg1"/>
                    </a:solidFill>
                  </a:tcPr>
                </a:tc>
                <a:extLst>
                  <a:ext uri="{0D108BD9-81ED-4DB2-BD59-A6C34878D82A}">
                    <a16:rowId xmlns:a16="http://schemas.microsoft.com/office/drawing/2014/main" val="1426599376"/>
                  </a:ext>
                </a:extLst>
              </a:tr>
              <a:tr h="363845">
                <a:tc vMerge="1">
                  <a:txBody>
                    <a:bodyPr/>
                    <a:lstStyle/>
                    <a:p>
                      <a:endParaRPr lang="en-GB"/>
                    </a:p>
                  </a:txBody>
                  <a:tcPr/>
                </a:tc>
                <a:tc>
                  <a:txBody>
                    <a:bodyPr/>
                    <a:lstStyle/>
                    <a:p>
                      <a:r>
                        <a:rPr lang="en-US" sz="1600" dirty="0"/>
                        <a:t>Inferior</a:t>
                      </a:r>
                    </a:p>
                  </a:txBody>
                  <a:tcPr anchor="ctr">
                    <a:solidFill>
                      <a:srgbClr val="EEC7FD"/>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600" b="0" dirty="0">
                          <a:solidFill>
                            <a:schemeClr val="tx1"/>
                          </a:solidFill>
                        </a:rPr>
                        <a:t>Urogenital diaphragm</a:t>
                      </a:r>
                    </a:p>
                  </a:txBody>
                  <a:tcPr anchor="ctr">
                    <a:solidFill>
                      <a:schemeClr val="bg1"/>
                    </a:solidFill>
                  </a:tcPr>
                </a:tc>
                <a:extLst>
                  <a:ext uri="{0D108BD9-81ED-4DB2-BD59-A6C34878D82A}">
                    <a16:rowId xmlns:a16="http://schemas.microsoft.com/office/drawing/2014/main" val="3624194069"/>
                  </a:ext>
                </a:extLst>
              </a:tr>
              <a:tr h="619334">
                <a:tc vMerge="1">
                  <a:txBody>
                    <a:bodyPr/>
                    <a:lstStyle/>
                    <a:p>
                      <a:endParaRPr lang="en-GB"/>
                    </a:p>
                  </a:txBody>
                  <a:tcPr/>
                </a:tc>
                <a:tc>
                  <a:txBody>
                    <a:bodyPr/>
                    <a:lstStyle/>
                    <a:p>
                      <a:r>
                        <a:rPr lang="en-US" sz="1600" dirty="0"/>
                        <a:t>Lateral</a:t>
                      </a:r>
                    </a:p>
                  </a:txBody>
                  <a:tcPr anchor="ctr">
                    <a:solidFill>
                      <a:schemeClr val="bg1">
                        <a:lumMod val="95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600" b="0" dirty="0">
                          <a:solidFill>
                            <a:schemeClr val="tx1"/>
                          </a:solidFill>
                        </a:rPr>
                        <a:t>Medial margins of </a:t>
                      </a:r>
                      <a:r>
                        <a:rPr lang="en-US" sz="1600" b="0" dirty="0" err="1">
                          <a:solidFill>
                            <a:schemeClr val="tx1"/>
                          </a:solidFill>
                        </a:rPr>
                        <a:t>levator</a:t>
                      </a:r>
                      <a:r>
                        <a:rPr lang="en-US" sz="1600" b="0" dirty="0">
                          <a:solidFill>
                            <a:schemeClr val="tx1"/>
                          </a:solidFill>
                        </a:rPr>
                        <a:t> </a:t>
                      </a:r>
                      <a:r>
                        <a:rPr lang="en-US" sz="1600" b="0" dirty="0" err="1">
                          <a:solidFill>
                            <a:schemeClr val="tx1"/>
                          </a:solidFill>
                        </a:rPr>
                        <a:t>ani</a:t>
                      </a:r>
                      <a:r>
                        <a:rPr lang="en-US" sz="1600" b="0" dirty="0">
                          <a:solidFill>
                            <a:schemeClr val="tx1"/>
                          </a:solidFill>
                        </a:rPr>
                        <a:t> muscles (</a:t>
                      </a:r>
                      <a:r>
                        <a:rPr lang="en-US" sz="1600" b="0" dirty="0" err="1">
                          <a:solidFill>
                            <a:schemeClr val="tx1"/>
                          </a:solidFill>
                        </a:rPr>
                        <a:t>levator</a:t>
                      </a:r>
                      <a:r>
                        <a:rPr lang="en-US" sz="1600" b="0" baseline="0" dirty="0">
                          <a:solidFill>
                            <a:schemeClr val="tx1"/>
                          </a:solidFill>
                        </a:rPr>
                        <a:t> prostate)</a:t>
                      </a:r>
                      <a:r>
                        <a:rPr lang="en-US" sz="1600" b="0" dirty="0">
                          <a:solidFill>
                            <a:schemeClr val="tx1"/>
                          </a:solidFill>
                        </a:rPr>
                        <a:t> </a:t>
                      </a:r>
                    </a:p>
                  </a:txBody>
                  <a:tcPr anchor="ctr">
                    <a:solidFill>
                      <a:schemeClr val="bg1"/>
                    </a:solidFill>
                  </a:tcPr>
                </a:tc>
                <a:extLst>
                  <a:ext uri="{0D108BD9-81ED-4DB2-BD59-A6C34878D82A}">
                    <a16:rowId xmlns:a16="http://schemas.microsoft.com/office/drawing/2014/main" val="50052181"/>
                  </a:ext>
                </a:extLst>
              </a:tr>
            </a:tbl>
          </a:graphicData>
        </a:graphic>
      </p:graphicFrame>
      <p:cxnSp>
        <p:nvCxnSpPr>
          <p:cNvPr id="24" name="Straight Connector 23">
            <a:extLst>
              <a:ext uri="{FF2B5EF4-FFF2-40B4-BE49-F238E27FC236}">
                <a16:creationId xmlns:a16="http://schemas.microsoft.com/office/drawing/2014/main" id="{B0AF27E6-28C3-4DD3-B08E-7B9B41326621}"/>
              </a:ext>
            </a:extLst>
          </p:cNvPr>
          <p:cNvCxnSpPr/>
          <p:nvPr/>
        </p:nvCxnSpPr>
        <p:spPr>
          <a:xfrm>
            <a:off x="2522905" y="2856429"/>
            <a:ext cx="115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1A54EBE-E339-4879-A38A-F4B50C640BB1}"/>
              </a:ext>
            </a:extLst>
          </p:cNvPr>
          <p:cNvPicPr>
            <a:picLocks noChangeAspect="1"/>
          </p:cNvPicPr>
          <p:nvPr/>
        </p:nvPicPr>
        <p:blipFill>
          <a:blip r:embed="rId2"/>
          <a:stretch>
            <a:fillRect/>
          </a:stretch>
        </p:blipFill>
        <p:spPr>
          <a:xfrm>
            <a:off x="6047379" y="3311413"/>
            <a:ext cx="5436698" cy="3361780"/>
          </a:xfrm>
          <a:prstGeom prst="rect">
            <a:avLst/>
          </a:prstGeom>
        </p:spPr>
      </p:pic>
      <p:cxnSp>
        <p:nvCxnSpPr>
          <p:cNvPr id="30" name="Straight Connector 29">
            <a:extLst>
              <a:ext uri="{FF2B5EF4-FFF2-40B4-BE49-F238E27FC236}">
                <a16:creationId xmlns:a16="http://schemas.microsoft.com/office/drawing/2014/main" id="{3F370A26-C53C-4AD6-9101-0F76C4A272C2}"/>
              </a:ext>
            </a:extLst>
          </p:cNvPr>
          <p:cNvCxnSpPr/>
          <p:nvPr/>
        </p:nvCxnSpPr>
        <p:spPr>
          <a:xfrm>
            <a:off x="2205405" y="3844717"/>
            <a:ext cx="1980000"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A6DE3D1E-3592-47CB-8D72-0E7566423C29}"/>
              </a:ext>
            </a:extLst>
          </p:cNvPr>
          <p:cNvGrpSpPr/>
          <p:nvPr/>
        </p:nvGrpSpPr>
        <p:grpSpPr>
          <a:xfrm>
            <a:off x="6047379" y="525892"/>
            <a:ext cx="2226762" cy="2645726"/>
            <a:chOff x="5964337" y="618509"/>
            <a:chExt cx="2467156" cy="2645726"/>
          </a:xfrm>
        </p:grpSpPr>
        <p:pic>
          <p:nvPicPr>
            <p:cNvPr id="20485" name="Picture 6" descr="C:\Users\Administrator\Pictures\Picture6.jpg"/>
            <p:cNvPicPr>
              <a:picLocks noChangeAspect="1" noChangeArrowheads="1"/>
            </p:cNvPicPr>
            <p:nvPr/>
          </p:nvPicPr>
          <p:blipFill>
            <a:blip r:embed="rId3">
              <a:extLst>
                <a:ext uri="{28A0092B-C50C-407E-A947-70E740481C1C}">
                  <a14:useLocalDpi xmlns:a14="http://schemas.microsoft.com/office/drawing/2010/main" val="0"/>
                </a:ext>
              </a:extLst>
            </a:blip>
            <a:srcRect t="9525" r="4353"/>
            <a:stretch>
              <a:fillRect/>
            </a:stretch>
          </p:blipFill>
          <p:spPr bwMode="auto">
            <a:xfrm>
              <a:off x="5964337" y="618509"/>
              <a:ext cx="2467156" cy="264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6829DB55-CDBF-4D03-B71E-535BBD67D5D2}"/>
                </a:ext>
              </a:extLst>
            </p:cNvPr>
            <p:cNvSpPr txBox="1"/>
            <p:nvPr/>
          </p:nvSpPr>
          <p:spPr>
            <a:xfrm>
              <a:off x="7595718" y="2205572"/>
              <a:ext cx="783108" cy="229653"/>
            </a:xfrm>
            <a:prstGeom prst="rect">
              <a:avLst/>
            </a:prstGeom>
            <a:noFill/>
            <a:ln w="28575">
              <a:solidFill>
                <a:schemeClr val="accent2">
                  <a:lumMod val="50000"/>
                </a:schemeClr>
              </a:solidFill>
            </a:ln>
          </p:spPr>
          <p:txBody>
            <a:bodyPr wrap="square" rtlCol="0">
              <a:spAutoFit/>
            </a:bodyPr>
            <a:lstStyle/>
            <a:p>
              <a:endParaRPr lang="en-US" dirty="0"/>
            </a:p>
          </p:txBody>
        </p:sp>
      </p:grpSp>
      <p:grpSp>
        <p:nvGrpSpPr>
          <p:cNvPr id="29" name="Group 28">
            <a:extLst>
              <a:ext uri="{FF2B5EF4-FFF2-40B4-BE49-F238E27FC236}">
                <a16:creationId xmlns:a16="http://schemas.microsoft.com/office/drawing/2014/main" id="{B7A1C153-5C4E-488A-A7D0-FFFC2EFB6802}"/>
              </a:ext>
            </a:extLst>
          </p:cNvPr>
          <p:cNvGrpSpPr/>
          <p:nvPr/>
        </p:nvGrpSpPr>
        <p:grpSpPr>
          <a:xfrm>
            <a:off x="8764962" y="580452"/>
            <a:ext cx="3137179" cy="2730961"/>
            <a:chOff x="8764962" y="580452"/>
            <a:chExt cx="3137179" cy="2730961"/>
          </a:xfrm>
        </p:grpSpPr>
        <p:pic>
          <p:nvPicPr>
            <p:cNvPr id="20486" name="Picture 9" descr="C:\Users\Administrator\Pictures\Picture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4962" y="580452"/>
              <a:ext cx="3137179" cy="273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03C68A73-F98E-48A6-81CC-D917237862DC}"/>
                </a:ext>
              </a:extLst>
            </p:cNvPr>
            <p:cNvSpPr txBox="1"/>
            <p:nvPr/>
          </p:nvSpPr>
          <p:spPr>
            <a:xfrm>
              <a:off x="8896159" y="2824065"/>
              <a:ext cx="1219635" cy="169838"/>
            </a:xfrm>
            <a:prstGeom prst="rect">
              <a:avLst/>
            </a:prstGeom>
            <a:noFill/>
            <a:ln w="28575">
              <a:solidFill>
                <a:schemeClr val="bg1">
                  <a:lumMod val="50000"/>
                </a:schemeClr>
              </a:solidFill>
            </a:ln>
          </p:spPr>
          <p:txBody>
            <a:bodyPr wrap="square" rtlCol="0">
              <a:spAutoFit/>
            </a:bodyPr>
            <a:lstStyle/>
            <a:p>
              <a:endParaRPr lang="en-US" dirty="0"/>
            </a:p>
          </p:txBody>
        </p:sp>
      </p:grpSp>
    </p:spTree>
    <p:extLst>
      <p:ext uri="{BB962C8B-B14F-4D97-AF65-F5344CB8AC3E}">
        <p14:creationId xmlns:p14="http://schemas.microsoft.com/office/powerpoint/2010/main" val="2069847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8D31299-6036-4868-8166-78B459547E80}"/>
              </a:ext>
            </a:extLst>
          </p:cNvPr>
          <p:cNvGraphicFramePr>
            <a:graphicFrameLocks noGrp="1"/>
          </p:cNvGraphicFramePr>
          <p:nvPr>
            <p:extLst>
              <p:ext uri="{D42A27DB-BD31-4B8C-83A1-F6EECF244321}">
                <p14:modId xmlns:p14="http://schemas.microsoft.com/office/powerpoint/2010/main" val="3042194299"/>
              </p:ext>
            </p:extLst>
          </p:nvPr>
        </p:nvGraphicFramePr>
        <p:xfrm>
          <a:off x="360755" y="569470"/>
          <a:ext cx="6240220" cy="5815061"/>
        </p:xfrm>
        <a:graphic>
          <a:graphicData uri="http://schemas.openxmlformats.org/drawingml/2006/table">
            <a:tbl>
              <a:tblPr firstRow="1" bandRow="1">
                <a:tableStyleId>{5940675A-B579-460E-94D1-54222C63F5DA}</a:tableStyleId>
              </a:tblPr>
              <a:tblGrid>
                <a:gridCol w="1684878">
                  <a:extLst>
                    <a:ext uri="{9D8B030D-6E8A-4147-A177-3AD203B41FA5}">
                      <a16:colId xmlns:a16="http://schemas.microsoft.com/office/drawing/2014/main" val="1578756542"/>
                    </a:ext>
                  </a:extLst>
                </a:gridCol>
                <a:gridCol w="4555342">
                  <a:extLst>
                    <a:ext uri="{9D8B030D-6E8A-4147-A177-3AD203B41FA5}">
                      <a16:colId xmlns:a16="http://schemas.microsoft.com/office/drawing/2014/main" val="2175468676"/>
                    </a:ext>
                  </a:extLst>
                </a:gridCol>
              </a:tblGrid>
              <a:tr h="61032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ANATOMICALLY = </a:t>
                      </a:r>
                      <a:r>
                        <a:rPr lang="en-US" sz="1600" b="1" u="none" dirty="0">
                          <a:latin typeface="+mn-lt"/>
                        </a:rPr>
                        <a:t>5 Prostate lobes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Relations to the urethra</a:t>
                      </a:r>
                    </a:p>
                  </a:txBody>
                  <a:tcPr>
                    <a:solidFill>
                      <a:srgbClr val="FED163"/>
                    </a:solidFill>
                  </a:tcPr>
                </a:tc>
                <a:tc hMerge="1">
                  <a:txBody>
                    <a:bodyPr/>
                    <a:lstStyle/>
                    <a:p>
                      <a:pPr algn="ctr"/>
                      <a:endParaRPr lang="en-US" sz="1600" dirty="0">
                        <a:latin typeface="+mn-lt"/>
                      </a:endParaRPr>
                    </a:p>
                  </a:txBody>
                  <a:tcPr>
                    <a:solidFill>
                      <a:srgbClr val="FED163"/>
                    </a:solidFill>
                  </a:tcPr>
                </a:tc>
                <a:extLst>
                  <a:ext uri="{0D108BD9-81ED-4DB2-BD59-A6C34878D82A}">
                    <a16:rowId xmlns:a16="http://schemas.microsoft.com/office/drawing/2014/main" val="1817527808"/>
                  </a:ext>
                </a:extLst>
              </a:tr>
              <a:tr h="610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chemeClr val="tx1"/>
                          </a:solidFill>
                          <a:latin typeface="+mn-lt"/>
                          <a:cs typeface="Times New Roman" pitchFamily="18" charset="0"/>
                        </a:rPr>
                        <a:t>Anterior lobe (isthmus</a:t>
                      </a:r>
                      <a:r>
                        <a:rPr lang="en-US" sz="1600" u="none" dirty="0">
                          <a:solidFill>
                            <a:schemeClr val="tx1"/>
                          </a:solidFill>
                          <a:latin typeface="+mn-lt"/>
                          <a:cs typeface="Times New Roman" pitchFamily="18" charset="0"/>
                        </a:rPr>
                        <a:t>)</a:t>
                      </a:r>
                    </a:p>
                  </a:txBody>
                  <a:tcPr>
                    <a:solidFill>
                      <a:srgbClr val="EEC7FD"/>
                    </a:solidFill>
                  </a:tcPr>
                </a:tc>
                <a:tc>
                  <a:txBody>
                    <a:bodyPr/>
                    <a:lstStyle/>
                    <a:p>
                      <a:pPr marL="285750" indent="-285750">
                        <a:buFont typeface="Arial" panose="020B0604020202020204" pitchFamily="34" charset="0"/>
                        <a:buChar char="•"/>
                        <a:defRPr/>
                      </a:pPr>
                      <a:r>
                        <a:rPr lang="en-US" sz="1600" dirty="0">
                          <a:latin typeface="+mn-lt"/>
                          <a:cs typeface="Times New Roman" pitchFamily="18" charset="0"/>
                        </a:rPr>
                        <a:t>Lies </a:t>
                      </a:r>
                      <a:r>
                        <a:rPr lang="en-US" sz="1600" b="0" u="sng" dirty="0">
                          <a:latin typeface="+mn-lt"/>
                          <a:cs typeface="Times New Roman" pitchFamily="18" charset="0"/>
                        </a:rPr>
                        <a:t>anterior</a:t>
                      </a:r>
                      <a:r>
                        <a:rPr lang="en-US" sz="1600" dirty="0">
                          <a:latin typeface="+mn-lt"/>
                          <a:cs typeface="Times New Roman" pitchFamily="18" charset="0"/>
                        </a:rPr>
                        <a:t> to the urethra (fibromuscular)</a:t>
                      </a:r>
                    </a:p>
                  </a:txBody>
                  <a:tcPr/>
                </a:tc>
                <a:extLst>
                  <a:ext uri="{0D108BD9-81ED-4DB2-BD59-A6C34878D82A}">
                    <a16:rowId xmlns:a16="http://schemas.microsoft.com/office/drawing/2014/main" val="2838372032"/>
                  </a:ext>
                </a:extLst>
              </a:tr>
              <a:tr h="610320">
                <a:tc>
                  <a:txBody>
                    <a:bodyPr/>
                    <a:lstStyle/>
                    <a:p>
                      <a:pPr marL="0" indent="0">
                        <a:buFont typeface="+mj-lt"/>
                        <a:buNone/>
                      </a:pPr>
                      <a:r>
                        <a:rPr lang="en-US" sz="1600" b="1" u="none" dirty="0">
                          <a:solidFill>
                            <a:schemeClr val="tx1"/>
                          </a:solidFill>
                          <a:latin typeface="+mn-lt"/>
                          <a:cs typeface="Times New Roman" pitchFamily="18" charset="0"/>
                        </a:rPr>
                        <a:t>Posterior lobe</a:t>
                      </a:r>
                      <a:endParaRPr lang="en-US" sz="1600" u="none" dirty="0">
                        <a:solidFill>
                          <a:schemeClr val="tx1"/>
                        </a:solidFill>
                        <a:latin typeface="+mn-lt"/>
                      </a:endParaRPr>
                    </a:p>
                  </a:txBody>
                  <a:tcPr>
                    <a:solidFill>
                      <a:srgbClr val="FFAFCA"/>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u="sng" dirty="0">
                          <a:latin typeface="+mn-lt"/>
                          <a:cs typeface="Times New Roman" pitchFamily="18" charset="0"/>
                        </a:rPr>
                        <a:t>Posterior</a:t>
                      </a:r>
                      <a:r>
                        <a:rPr lang="en-US" sz="1600" dirty="0">
                          <a:latin typeface="+mn-lt"/>
                          <a:cs typeface="Times New Roman" pitchFamily="18" charset="0"/>
                        </a:rPr>
                        <a:t> to the urethra and </a:t>
                      </a:r>
                      <a:r>
                        <a:rPr lang="en-US" sz="1600" u="sng" dirty="0">
                          <a:latin typeface="+mn-lt"/>
                          <a:cs typeface="Times New Roman" pitchFamily="18" charset="0"/>
                        </a:rPr>
                        <a:t>inferior</a:t>
                      </a:r>
                      <a:r>
                        <a:rPr lang="en-US" sz="1600" dirty="0">
                          <a:latin typeface="+mn-lt"/>
                          <a:cs typeface="Times New Roman" pitchFamily="18" charset="0"/>
                        </a:rPr>
                        <a:t> to the ejaculatory ducts.</a:t>
                      </a:r>
                    </a:p>
                  </a:txBody>
                  <a:tcPr/>
                </a:tc>
                <a:extLst>
                  <a:ext uri="{0D108BD9-81ED-4DB2-BD59-A6C34878D82A}">
                    <a16:rowId xmlns:a16="http://schemas.microsoft.com/office/drawing/2014/main" val="1484199431"/>
                  </a:ext>
                </a:extLst>
              </a:tr>
              <a:tr h="353343">
                <a:tc>
                  <a:txBody>
                    <a:bodyPr/>
                    <a:lstStyle/>
                    <a:p>
                      <a:r>
                        <a:rPr lang="en-US" sz="1600" b="1" u="none" dirty="0">
                          <a:solidFill>
                            <a:schemeClr val="tx1"/>
                          </a:solidFill>
                          <a:latin typeface="+mn-lt"/>
                          <a:cs typeface="Times New Roman" pitchFamily="18" charset="0"/>
                        </a:rPr>
                        <a:t>Two lateral lobes</a:t>
                      </a:r>
                      <a:endParaRPr lang="en-US" sz="1600" u="none" dirty="0">
                        <a:solidFill>
                          <a:schemeClr val="tx1"/>
                        </a:solidFill>
                        <a:latin typeface="+mn-lt"/>
                      </a:endParaRPr>
                    </a:p>
                  </a:txBody>
                  <a:tcPr>
                    <a:solidFill>
                      <a:schemeClr val="accent2">
                        <a:lumMod val="60000"/>
                        <a:lumOff val="4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cs typeface="Times New Roman" pitchFamily="18" charset="0"/>
                        </a:rPr>
                        <a:t>On </a:t>
                      </a:r>
                      <a:r>
                        <a:rPr lang="en-US" sz="1600" u="sng" dirty="0">
                          <a:latin typeface="+mn-lt"/>
                          <a:cs typeface="Times New Roman" pitchFamily="18" charset="0"/>
                        </a:rPr>
                        <a:t>each side</a:t>
                      </a:r>
                      <a:r>
                        <a:rPr lang="en-US" sz="1600" dirty="0">
                          <a:latin typeface="+mn-lt"/>
                          <a:cs typeface="Times New Roman" pitchFamily="18" charset="0"/>
                        </a:rPr>
                        <a:t> of the urethra.</a:t>
                      </a:r>
                    </a:p>
                  </a:txBody>
                  <a:tcPr/>
                </a:tc>
                <a:extLst>
                  <a:ext uri="{0D108BD9-81ED-4DB2-BD59-A6C34878D82A}">
                    <a16:rowId xmlns:a16="http://schemas.microsoft.com/office/drawing/2014/main" val="4007461443"/>
                  </a:ext>
                </a:extLst>
              </a:tr>
              <a:tr h="2152180">
                <a:tc>
                  <a:txBody>
                    <a:bodyPr/>
                    <a:lstStyle/>
                    <a:p>
                      <a:r>
                        <a:rPr lang="en-US" sz="1600" b="1" u="none" dirty="0">
                          <a:solidFill>
                            <a:schemeClr val="tx1"/>
                          </a:solidFill>
                          <a:latin typeface="+mn-lt"/>
                          <a:cs typeface="Times New Roman" pitchFamily="18" charset="0"/>
                        </a:rPr>
                        <a:t>Middle (median)</a:t>
                      </a:r>
                      <a:endParaRPr lang="en-US" sz="1600" u="none" dirty="0">
                        <a:solidFill>
                          <a:schemeClr val="tx1"/>
                        </a:solidFill>
                        <a:latin typeface="+mn-lt"/>
                      </a:endParaRPr>
                    </a:p>
                  </a:txBody>
                  <a:tcPr>
                    <a:solidFill>
                      <a:schemeClr val="accent5">
                        <a:lumMod val="40000"/>
                        <a:lumOff val="60000"/>
                      </a:schemeClr>
                    </a:solidFill>
                  </a:tcPr>
                </a:tc>
                <a:tc>
                  <a:txBody>
                    <a:bodyPr/>
                    <a:lstStyle/>
                    <a:p>
                      <a:pPr marL="285750" indent="-285750">
                        <a:buFont typeface="Arial" panose="020B0604020202020204" pitchFamily="34" charset="0"/>
                        <a:buChar char="•"/>
                        <a:defRPr/>
                      </a:pPr>
                      <a:r>
                        <a:rPr lang="en-US" sz="1600" b="0" i="0" u="sng" dirty="0">
                          <a:latin typeface="+mn-lt"/>
                          <a:cs typeface="Times New Roman" pitchFamily="18" charset="0"/>
                        </a:rPr>
                        <a:t>Between</a:t>
                      </a:r>
                      <a:r>
                        <a:rPr lang="en-US" sz="1600" dirty="0">
                          <a:latin typeface="+mn-lt"/>
                          <a:cs typeface="Times New Roman" pitchFamily="18" charset="0"/>
                        </a:rPr>
                        <a:t> the urethra and ejaculatory ducts &amp; </a:t>
                      </a:r>
                      <a:r>
                        <a:rPr lang="en-US" sz="1600" b="1" dirty="0">
                          <a:solidFill>
                            <a:srgbClr val="C00000"/>
                          </a:solidFill>
                          <a:latin typeface="+mn-lt"/>
                          <a:cs typeface="Times New Roman" pitchFamily="18" charset="0"/>
                        </a:rPr>
                        <a:t>closely related to neck of urinary bladder.</a:t>
                      </a:r>
                    </a:p>
                    <a:p>
                      <a:pPr marL="285750" indent="-285750">
                        <a:buFont typeface="Arial" panose="020B0604020202020204" pitchFamily="34" charset="0"/>
                        <a:buChar char="•"/>
                        <a:defRPr/>
                      </a:pPr>
                      <a:r>
                        <a:rPr lang="en-US" sz="1600" dirty="0">
                          <a:latin typeface="+mn-lt"/>
                        </a:rPr>
                        <a:t>Usually it projects into lumen of the bladder it elevates fold of mucous membrane (uvulae </a:t>
                      </a:r>
                      <a:r>
                        <a:rPr lang="en-US" sz="1600" dirty="0" err="1">
                          <a:latin typeface="+mn-lt"/>
                        </a:rPr>
                        <a:t>vesicae</a:t>
                      </a:r>
                      <a:r>
                        <a:rPr lang="en-US" sz="1600" dirty="0">
                          <a:latin typeface="+mn-lt"/>
                        </a:rPr>
                        <a:t>) distorting the internal urethral sphincter, after the age of</a:t>
                      </a:r>
                      <a:r>
                        <a:rPr lang="en-US" sz="1600" dirty="0">
                          <a:solidFill>
                            <a:schemeClr val="tx1"/>
                          </a:solidFill>
                          <a:latin typeface="+mn-lt"/>
                        </a:rPr>
                        <a:t> </a:t>
                      </a:r>
                      <a:r>
                        <a:rPr lang="en-US" sz="1600" b="1" dirty="0">
                          <a:solidFill>
                            <a:schemeClr val="tx1"/>
                          </a:solidFill>
                          <a:latin typeface="+mn-lt"/>
                        </a:rPr>
                        <a:t>40</a:t>
                      </a:r>
                      <a:r>
                        <a:rPr lang="en-US" sz="1600" dirty="0">
                          <a:solidFill>
                            <a:schemeClr val="tx1"/>
                          </a:solidFill>
                          <a:latin typeface="+mn-lt"/>
                        </a:rPr>
                        <a:t> </a:t>
                      </a:r>
                      <a:r>
                        <a:rPr lang="en-US" sz="1600" dirty="0">
                          <a:latin typeface="+mn-lt"/>
                        </a:rPr>
                        <a:t>years.</a:t>
                      </a:r>
                    </a:p>
                    <a:p>
                      <a:pPr marL="285750" indent="-285750">
                        <a:buFont typeface="Arial" panose="020B0604020202020204" pitchFamily="34" charset="0"/>
                        <a:buChar char="•"/>
                        <a:defRPr/>
                      </a:pPr>
                      <a:r>
                        <a:rPr lang="en-US" sz="1600" dirty="0">
                          <a:latin typeface="+mn-lt"/>
                        </a:rPr>
                        <a:t>The median &amp; the 2 lateral lobes are rich in glandular tissue.</a:t>
                      </a:r>
                    </a:p>
                  </a:txBody>
                  <a:tcPr/>
                </a:tc>
                <a:extLst>
                  <a:ext uri="{0D108BD9-81ED-4DB2-BD59-A6C34878D82A}">
                    <a16:rowId xmlns:a16="http://schemas.microsoft.com/office/drawing/2014/main" val="2559288698"/>
                  </a:ext>
                </a:extLst>
              </a:tr>
              <a:tr h="354305">
                <a:tc gridSpan="2">
                  <a:txBody>
                    <a:bodyPr/>
                    <a:lstStyle/>
                    <a:p>
                      <a:pPr algn="ctr"/>
                      <a:r>
                        <a:rPr lang="en-GB" sz="1600" u="none" dirty="0">
                          <a:solidFill>
                            <a:schemeClr val="tx1"/>
                          </a:solidFill>
                          <a:latin typeface="+mn-lt"/>
                        </a:rPr>
                        <a:t>Urologists &amp; Sonographers</a:t>
                      </a:r>
                      <a:endParaRPr lang="en-US" sz="1600" u="none" dirty="0">
                        <a:solidFill>
                          <a:schemeClr val="tx1"/>
                        </a:solidFill>
                        <a:latin typeface="+mn-lt"/>
                      </a:endParaRPr>
                    </a:p>
                  </a:txBody>
                  <a:tcPr anchor="ctr">
                    <a:solidFill>
                      <a:srgbClr val="FED163"/>
                    </a:solidFill>
                  </a:tcPr>
                </a:tc>
                <a:tc hMerge="1">
                  <a:txBody>
                    <a:bodyPr/>
                    <a:lstStyle/>
                    <a:p>
                      <a:pPr marL="285750" indent="-285750">
                        <a:buFont typeface="Arial" panose="020B0604020202020204" pitchFamily="34" charset="0"/>
                        <a:buChar char="•"/>
                        <a:defRPr/>
                      </a:pPr>
                      <a:endParaRPr lang="en-US" sz="1600" dirty="0">
                        <a:latin typeface="+mn-lt"/>
                      </a:endParaRPr>
                    </a:p>
                  </a:txBody>
                  <a:tcPr/>
                </a:tc>
                <a:extLst>
                  <a:ext uri="{0D108BD9-81ED-4DB2-BD59-A6C34878D82A}">
                    <a16:rowId xmlns:a16="http://schemas.microsoft.com/office/drawing/2014/main" val="2227299982"/>
                  </a:ext>
                </a:extLst>
              </a:tr>
              <a:tr h="1124273">
                <a:tc gridSpan="2">
                  <a:txBody>
                    <a:bodyPr/>
                    <a:lstStyle/>
                    <a:p>
                      <a:pPr marL="285750" indent="-285750">
                        <a:buFont typeface="Arial" panose="020B0604020202020204" pitchFamily="34" charset="0"/>
                        <a:buChar char="•"/>
                      </a:pPr>
                      <a:r>
                        <a:rPr lang="en-GB" sz="1600" u="none" dirty="0">
                          <a:solidFill>
                            <a:schemeClr val="tx1"/>
                          </a:solidFill>
                          <a:latin typeface="+mn-lt"/>
                        </a:rPr>
                        <a:t>They divide the prostate into </a:t>
                      </a:r>
                      <a:r>
                        <a:rPr lang="en-GB" sz="1600" b="1" u="none" dirty="0">
                          <a:solidFill>
                            <a:schemeClr val="tx1"/>
                          </a:solidFill>
                          <a:latin typeface="+mn-lt"/>
                        </a:rPr>
                        <a:t>Peripheral</a:t>
                      </a:r>
                      <a:r>
                        <a:rPr lang="en-GB" sz="1600" u="none" dirty="0">
                          <a:solidFill>
                            <a:schemeClr val="tx1"/>
                          </a:solidFill>
                          <a:latin typeface="+mn-lt"/>
                        </a:rPr>
                        <a:t> and </a:t>
                      </a:r>
                      <a:r>
                        <a:rPr lang="en-GB" sz="1600" b="1" u="none" dirty="0">
                          <a:solidFill>
                            <a:schemeClr val="tx1"/>
                          </a:solidFill>
                          <a:latin typeface="+mn-lt"/>
                        </a:rPr>
                        <a:t>Central</a:t>
                      </a:r>
                      <a:r>
                        <a:rPr lang="en-GB" sz="1600" u="none" dirty="0">
                          <a:solidFill>
                            <a:schemeClr val="tx1"/>
                          </a:solidFill>
                          <a:latin typeface="+mn-lt"/>
                        </a:rPr>
                        <a:t> (Internal) zones.</a:t>
                      </a:r>
                    </a:p>
                    <a:p>
                      <a:pPr marL="285750" indent="-285750">
                        <a:buFont typeface="Arial" panose="020B0604020202020204" pitchFamily="34" charset="0"/>
                        <a:buChar char="•"/>
                      </a:pPr>
                      <a:r>
                        <a:rPr lang="en-GB" sz="1600" u="none" dirty="0">
                          <a:solidFill>
                            <a:schemeClr val="tx1"/>
                          </a:solidFill>
                          <a:latin typeface="+mn-lt"/>
                        </a:rPr>
                        <a:t>The Central zone is represented by the Middle lobe.</a:t>
                      </a:r>
                    </a:p>
                    <a:p>
                      <a:pPr marL="285750" indent="-285750">
                        <a:buFont typeface="Arial" panose="020B0604020202020204" pitchFamily="34" charset="0"/>
                        <a:buChar char="•"/>
                      </a:pPr>
                      <a:r>
                        <a:rPr lang="en-GB" sz="1600" u="none" dirty="0">
                          <a:solidFill>
                            <a:schemeClr val="tx1"/>
                          </a:solidFill>
                          <a:latin typeface="+mn-lt"/>
                        </a:rPr>
                        <a:t>Within each lobe are four lobules, which are defined by the ducts and connective tissue</a:t>
                      </a:r>
                    </a:p>
                  </a:txBody>
                  <a:tcPr>
                    <a:solidFill>
                      <a:schemeClr val="bg1"/>
                    </a:solidFill>
                  </a:tcPr>
                </a:tc>
                <a:tc hMerge="1">
                  <a:txBody>
                    <a:bodyPr/>
                    <a:lstStyle/>
                    <a:p>
                      <a:pPr marL="285750" indent="-285750">
                        <a:buFont typeface="Arial" panose="020B0604020202020204" pitchFamily="34" charset="0"/>
                        <a:buChar char="•"/>
                        <a:defRPr/>
                      </a:pPr>
                      <a:endParaRPr lang="en-US" sz="1600" dirty="0">
                        <a:latin typeface="+mn-lt"/>
                      </a:endParaRPr>
                    </a:p>
                  </a:txBody>
                  <a:tcPr/>
                </a:tc>
                <a:extLst>
                  <a:ext uri="{0D108BD9-81ED-4DB2-BD59-A6C34878D82A}">
                    <a16:rowId xmlns:a16="http://schemas.microsoft.com/office/drawing/2014/main" val="203269908"/>
                  </a:ext>
                </a:extLst>
              </a:tr>
            </a:tbl>
          </a:graphicData>
        </a:graphic>
      </p:graphicFrame>
      <p:grpSp>
        <p:nvGrpSpPr>
          <p:cNvPr id="3" name="Group 2">
            <a:extLst>
              <a:ext uri="{FF2B5EF4-FFF2-40B4-BE49-F238E27FC236}">
                <a16:creationId xmlns:a16="http://schemas.microsoft.com/office/drawing/2014/main" id="{0F02F86C-8618-470F-AFF2-84EF80E75AF3}"/>
              </a:ext>
            </a:extLst>
          </p:cNvPr>
          <p:cNvGrpSpPr/>
          <p:nvPr/>
        </p:nvGrpSpPr>
        <p:grpSpPr>
          <a:xfrm>
            <a:off x="7340600" y="3192740"/>
            <a:ext cx="4064819" cy="3184819"/>
            <a:chOff x="8218911" y="184666"/>
            <a:chExt cx="3933241" cy="3305175"/>
          </a:xfrm>
        </p:grpSpPr>
        <p:pic>
          <p:nvPicPr>
            <p:cNvPr id="1026" name="Picture 2" descr="Image result for prostate lobes">
              <a:extLst>
                <a:ext uri="{FF2B5EF4-FFF2-40B4-BE49-F238E27FC236}">
                  <a16:creationId xmlns:a16="http://schemas.microsoft.com/office/drawing/2014/main" id="{48FB8C8D-23BF-4D97-91A7-4B4565F89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8911" y="184666"/>
              <a:ext cx="3924501" cy="3305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0FA45F-E523-4FF3-950E-4937D0F2BCB0}"/>
                </a:ext>
              </a:extLst>
            </p:cNvPr>
            <p:cNvSpPr/>
            <p:nvPr/>
          </p:nvSpPr>
          <p:spPr>
            <a:xfrm>
              <a:off x="10864645" y="2740909"/>
              <a:ext cx="1202206" cy="272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781DF30-3021-4A85-975D-21B2ADEAC49D}"/>
                </a:ext>
              </a:extLst>
            </p:cNvPr>
            <p:cNvSpPr/>
            <p:nvPr/>
          </p:nvSpPr>
          <p:spPr>
            <a:xfrm>
              <a:off x="11283950" y="593089"/>
              <a:ext cx="868202" cy="521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450514" y="455651"/>
              <a:ext cx="938862" cy="384424"/>
            </a:xfrm>
            <a:prstGeom prst="rect">
              <a:avLst/>
            </a:prstGeom>
            <a:noFill/>
            <a:ln w="28575">
              <a:solidFill>
                <a:srgbClr val="EEC7FD"/>
              </a:solidFill>
            </a:ln>
          </p:spPr>
          <p:txBody>
            <a:bodyPr wrap="square" rtlCol="0">
              <a:spAutoFit/>
            </a:bodyPr>
            <a:lstStyle/>
            <a:p>
              <a:endParaRPr lang="en-US"/>
            </a:p>
          </p:txBody>
        </p:sp>
        <p:sp>
          <p:nvSpPr>
            <p:cNvPr id="20" name="TextBox 19"/>
            <p:cNvSpPr txBox="1"/>
            <p:nvPr/>
          </p:nvSpPr>
          <p:spPr>
            <a:xfrm>
              <a:off x="8307843" y="1373266"/>
              <a:ext cx="938861" cy="384424"/>
            </a:xfrm>
            <a:prstGeom prst="rect">
              <a:avLst/>
            </a:prstGeom>
            <a:noFill/>
            <a:ln w="28575">
              <a:solidFill>
                <a:schemeClr val="accent2">
                  <a:lumMod val="60000"/>
                  <a:lumOff val="40000"/>
                </a:schemeClr>
              </a:solidFill>
            </a:ln>
          </p:spPr>
          <p:txBody>
            <a:bodyPr wrap="square" rtlCol="0">
              <a:spAutoFit/>
            </a:bodyPr>
            <a:lstStyle/>
            <a:p>
              <a:endParaRPr lang="en-US"/>
            </a:p>
          </p:txBody>
        </p:sp>
        <p:sp>
          <p:nvSpPr>
            <p:cNvPr id="21" name="TextBox 20"/>
            <p:cNvSpPr txBox="1"/>
            <p:nvPr/>
          </p:nvSpPr>
          <p:spPr>
            <a:xfrm>
              <a:off x="8357274" y="2047129"/>
              <a:ext cx="938861" cy="384424"/>
            </a:xfrm>
            <a:prstGeom prst="rect">
              <a:avLst/>
            </a:prstGeom>
            <a:noFill/>
            <a:ln w="28575">
              <a:solidFill>
                <a:schemeClr val="accent5">
                  <a:lumMod val="60000"/>
                  <a:lumOff val="40000"/>
                </a:schemeClr>
              </a:solidFill>
            </a:ln>
          </p:spPr>
          <p:txBody>
            <a:bodyPr wrap="square" rtlCol="0">
              <a:spAutoFit/>
            </a:bodyPr>
            <a:lstStyle/>
            <a:p>
              <a:endParaRPr lang="en-US" dirty="0"/>
            </a:p>
          </p:txBody>
        </p:sp>
        <p:sp>
          <p:nvSpPr>
            <p:cNvPr id="22" name="TextBox 21"/>
            <p:cNvSpPr txBox="1"/>
            <p:nvPr/>
          </p:nvSpPr>
          <p:spPr>
            <a:xfrm>
              <a:off x="8810376" y="2657740"/>
              <a:ext cx="938861" cy="384424"/>
            </a:xfrm>
            <a:prstGeom prst="rect">
              <a:avLst/>
            </a:prstGeom>
            <a:noFill/>
            <a:ln w="28575">
              <a:solidFill>
                <a:srgbClr val="F29DC3"/>
              </a:solidFill>
            </a:ln>
          </p:spPr>
          <p:txBody>
            <a:bodyPr wrap="square" rtlCol="0">
              <a:spAutoFit/>
            </a:bodyPr>
            <a:lstStyle/>
            <a:p>
              <a:endParaRPr lang="en-US"/>
            </a:p>
          </p:txBody>
        </p:sp>
      </p:grpSp>
      <p:grpSp>
        <p:nvGrpSpPr>
          <p:cNvPr id="17" name="Group 16">
            <a:extLst>
              <a:ext uri="{FF2B5EF4-FFF2-40B4-BE49-F238E27FC236}">
                <a16:creationId xmlns:a16="http://schemas.microsoft.com/office/drawing/2014/main" id="{B92D8D41-D6A5-48FC-9D77-6F6D42900C74}"/>
              </a:ext>
            </a:extLst>
          </p:cNvPr>
          <p:cNvGrpSpPr/>
          <p:nvPr/>
        </p:nvGrpSpPr>
        <p:grpSpPr>
          <a:xfrm>
            <a:off x="7319069" y="700917"/>
            <a:ext cx="4172507" cy="2395849"/>
            <a:chOff x="6662641" y="976153"/>
            <a:chExt cx="2135369" cy="2395849"/>
          </a:xfrm>
        </p:grpSpPr>
        <p:pic>
          <p:nvPicPr>
            <p:cNvPr id="5" name="Picture 2" descr="C:\Users\Administrator\Pictures\Picture7.jpg">
              <a:extLst>
                <a:ext uri="{FF2B5EF4-FFF2-40B4-BE49-F238E27FC236}">
                  <a16:creationId xmlns:a16="http://schemas.microsoft.com/office/drawing/2014/main" id="{11445666-55D0-4460-8310-ADE4E41E7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15" r="7202"/>
            <a:stretch>
              <a:fillRect/>
            </a:stretch>
          </p:blipFill>
          <p:spPr>
            <a:xfrm>
              <a:off x="6662641" y="976153"/>
              <a:ext cx="2135369" cy="2395849"/>
            </a:xfrm>
            <a:prstGeom prst="rect">
              <a:avLst/>
            </a:prstGeom>
            <a:noFill/>
            <a:extLst>
              <a:ext uri="{909E8E84-426E-40DD-AFC4-6F175D3DCCD1}">
                <a14:hiddenFill xmlns:a14="http://schemas.microsoft.com/office/drawing/2010/main">
                  <a:solidFill>
                    <a:srgbClr val="FFFFFF"/>
                  </a:solidFill>
                </a14:hiddenFill>
              </a:ext>
            </a:extLst>
          </p:spPr>
        </p:pic>
        <p:sp>
          <p:nvSpPr>
            <p:cNvPr id="15" name="Star: 5 Points 14">
              <a:extLst>
                <a:ext uri="{FF2B5EF4-FFF2-40B4-BE49-F238E27FC236}">
                  <a16:creationId xmlns:a16="http://schemas.microsoft.com/office/drawing/2014/main" id="{B5B2208A-F88B-49E0-92AE-0750049167F9}"/>
                </a:ext>
              </a:extLst>
            </p:cNvPr>
            <p:cNvSpPr/>
            <p:nvPr/>
          </p:nvSpPr>
          <p:spPr>
            <a:xfrm>
              <a:off x="7340600" y="2181621"/>
              <a:ext cx="211667" cy="228197"/>
            </a:xfrm>
            <a:prstGeom prst="star5">
              <a:avLst/>
            </a:prstGeom>
            <a:solidFill>
              <a:srgbClr val="EEC7F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tar: 5 Points 26">
              <a:extLst>
                <a:ext uri="{FF2B5EF4-FFF2-40B4-BE49-F238E27FC236}">
                  <a16:creationId xmlns:a16="http://schemas.microsoft.com/office/drawing/2014/main" id="{5E1B3D1D-2DF0-4970-BF3F-F4D108DDBF42}"/>
                </a:ext>
              </a:extLst>
            </p:cNvPr>
            <p:cNvSpPr/>
            <p:nvPr/>
          </p:nvSpPr>
          <p:spPr>
            <a:xfrm>
              <a:off x="7714385" y="2338053"/>
              <a:ext cx="211667" cy="228197"/>
            </a:xfrm>
            <a:prstGeom prst="star5">
              <a:avLst/>
            </a:prstGeom>
            <a:solidFill>
              <a:srgbClr val="FFAF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ar: 5 Points 27">
              <a:extLst>
                <a:ext uri="{FF2B5EF4-FFF2-40B4-BE49-F238E27FC236}">
                  <a16:creationId xmlns:a16="http://schemas.microsoft.com/office/drawing/2014/main" id="{B9407C6A-8531-4EB9-BA46-CDBC41F02DBB}"/>
                </a:ext>
              </a:extLst>
            </p:cNvPr>
            <p:cNvSpPr/>
            <p:nvPr/>
          </p:nvSpPr>
          <p:spPr>
            <a:xfrm>
              <a:off x="7684434" y="1877879"/>
              <a:ext cx="211667" cy="228197"/>
            </a:xfrm>
            <a:prstGeom prst="star5">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7C18AF33-D88F-43B5-9192-7E7D9D01609E}"/>
              </a:ext>
            </a:extLst>
          </p:cNvPr>
          <p:cNvSpPr txBox="1"/>
          <p:nvPr/>
        </p:nvSpPr>
        <p:spPr>
          <a:xfrm>
            <a:off x="9466598" y="5694259"/>
            <a:ext cx="692211" cy="307777"/>
          </a:xfrm>
          <a:prstGeom prst="rect">
            <a:avLst/>
          </a:prstGeom>
          <a:noFill/>
        </p:spPr>
        <p:txBody>
          <a:bodyPr wrap="none" rtlCol="0">
            <a:spAutoFit/>
          </a:bodyPr>
          <a:lstStyle/>
          <a:p>
            <a:r>
              <a:rPr lang="en-GB" dirty="0">
                <a:solidFill>
                  <a:schemeClr val="bg1">
                    <a:lumMod val="50000"/>
                  </a:schemeClr>
                </a:solidFill>
                <a:latin typeface="+mn-lt"/>
              </a:rPr>
              <a:t>Extra</a:t>
            </a:r>
          </a:p>
        </p:txBody>
      </p:sp>
    </p:spTree>
    <p:extLst>
      <p:ext uri="{BB962C8B-B14F-4D97-AF65-F5344CB8AC3E}">
        <p14:creationId xmlns:p14="http://schemas.microsoft.com/office/powerpoint/2010/main" val="273401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6B451DE-2639-475D-B471-F059B74B2C5D}"/>
              </a:ext>
            </a:extLst>
          </p:cNvPr>
          <p:cNvGraphicFramePr>
            <a:graphicFrameLocks noGrp="1"/>
          </p:cNvGraphicFramePr>
          <p:nvPr>
            <p:extLst>
              <p:ext uri="{D42A27DB-BD31-4B8C-83A1-F6EECF244321}">
                <p14:modId xmlns:p14="http://schemas.microsoft.com/office/powerpoint/2010/main" val="1107205154"/>
              </p:ext>
            </p:extLst>
          </p:nvPr>
        </p:nvGraphicFramePr>
        <p:xfrm>
          <a:off x="322680" y="935275"/>
          <a:ext cx="6125102" cy="4877650"/>
        </p:xfrm>
        <a:graphic>
          <a:graphicData uri="http://schemas.openxmlformats.org/drawingml/2006/table">
            <a:tbl>
              <a:tblPr firstRow="1" bandRow="1">
                <a:tableStyleId>{5940675A-B579-460E-94D1-54222C63F5DA}</a:tableStyleId>
              </a:tblPr>
              <a:tblGrid>
                <a:gridCol w="1633898">
                  <a:extLst>
                    <a:ext uri="{9D8B030D-6E8A-4147-A177-3AD203B41FA5}">
                      <a16:colId xmlns:a16="http://schemas.microsoft.com/office/drawing/2014/main" val="1578756542"/>
                    </a:ext>
                  </a:extLst>
                </a:gridCol>
                <a:gridCol w="4491204">
                  <a:extLst>
                    <a:ext uri="{9D8B030D-6E8A-4147-A177-3AD203B41FA5}">
                      <a16:colId xmlns:a16="http://schemas.microsoft.com/office/drawing/2014/main" val="2175468676"/>
                    </a:ext>
                  </a:extLst>
                </a:gridCol>
              </a:tblGrid>
              <a:tr h="480570">
                <a:tc gridSpan="2">
                  <a:txBody>
                    <a:bodyPr/>
                    <a:lstStyle/>
                    <a:p>
                      <a:pPr algn="ctr"/>
                      <a:r>
                        <a:rPr lang="en-US" sz="2000" dirty="0">
                          <a:latin typeface="+mn-lt"/>
                        </a:rPr>
                        <a:t>Prostatic Supply</a:t>
                      </a:r>
                    </a:p>
                  </a:txBody>
                  <a:tcPr anchor="ctr">
                    <a:solidFill>
                      <a:srgbClr val="FED163"/>
                    </a:solidFill>
                  </a:tcPr>
                </a:tc>
                <a:tc hMerge="1">
                  <a:txBody>
                    <a:bodyPr/>
                    <a:lstStyle/>
                    <a:p>
                      <a:pPr algn="ctr"/>
                      <a:endParaRPr lang="en-US" sz="1600" dirty="0"/>
                    </a:p>
                  </a:txBody>
                  <a:tcPr>
                    <a:solidFill>
                      <a:srgbClr val="FED163"/>
                    </a:solidFill>
                  </a:tcPr>
                </a:tc>
                <a:extLst>
                  <a:ext uri="{0D108BD9-81ED-4DB2-BD59-A6C34878D82A}">
                    <a16:rowId xmlns:a16="http://schemas.microsoft.com/office/drawing/2014/main" val="1817527808"/>
                  </a:ext>
                </a:extLst>
              </a:tr>
              <a:tr h="5903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u="none" dirty="0">
                          <a:solidFill>
                            <a:schemeClr val="tx1"/>
                          </a:solidFill>
                          <a:latin typeface="+mn-lt"/>
                          <a:cs typeface="Times New Roman" pitchFamily="18" charset="0"/>
                        </a:rPr>
                        <a:t>Arterial supply</a:t>
                      </a:r>
                    </a:p>
                  </a:txBody>
                  <a:tcPr>
                    <a:solidFill>
                      <a:schemeClr val="accent6">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latin typeface="+mn-lt"/>
                          <a:cs typeface="Times New Roman" pitchFamily="18" charset="0"/>
                        </a:rPr>
                        <a:t>Inferior vesical artery from </a:t>
                      </a:r>
                      <a:r>
                        <a:rPr lang="en-US" sz="1600" b="1" dirty="0">
                          <a:solidFill>
                            <a:schemeClr val="tx1"/>
                          </a:solidFill>
                          <a:latin typeface="+mn-lt"/>
                          <a:cs typeface="Times New Roman" pitchFamily="18" charset="0"/>
                        </a:rPr>
                        <a:t>Internal Iliac Artery.</a:t>
                      </a:r>
                    </a:p>
                  </a:txBody>
                  <a:tcPr/>
                </a:tc>
                <a:extLst>
                  <a:ext uri="{0D108BD9-81ED-4DB2-BD59-A6C34878D82A}">
                    <a16:rowId xmlns:a16="http://schemas.microsoft.com/office/drawing/2014/main" val="2838372032"/>
                  </a:ext>
                </a:extLst>
              </a:tr>
              <a:tr h="3166525">
                <a:tc>
                  <a:txBody>
                    <a:bodyPr/>
                    <a:lstStyle/>
                    <a:p>
                      <a:pPr marL="0" indent="0">
                        <a:buFont typeface="+mj-lt"/>
                        <a:buNone/>
                      </a:pPr>
                      <a:r>
                        <a:rPr lang="en-US" sz="1600" b="0" i="1" u="none" dirty="0">
                          <a:solidFill>
                            <a:schemeClr val="tx1"/>
                          </a:solidFill>
                          <a:latin typeface="+mn-lt"/>
                          <a:cs typeface="Times New Roman" pitchFamily="18" charset="0"/>
                        </a:rPr>
                        <a:t>Venous plexus</a:t>
                      </a:r>
                      <a:endParaRPr lang="en-US" sz="1600" b="0" i="1" u="none" dirty="0">
                        <a:solidFill>
                          <a:schemeClr val="tx1"/>
                        </a:solidFill>
                        <a:latin typeface="+mn-lt"/>
                      </a:endParaRPr>
                    </a:p>
                  </a:txBody>
                  <a:tcPr>
                    <a:solidFill>
                      <a:schemeClr val="bg2">
                        <a:lumMod val="90000"/>
                      </a:schemeClr>
                    </a:solidFill>
                  </a:tcPr>
                </a:tc>
                <a:tc>
                  <a:txBody>
                    <a:bodyPr/>
                    <a:lstStyle/>
                    <a:p>
                      <a:pPr marL="285750" indent="-285750">
                        <a:buFont typeface="Arial" panose="020B0604020202020204" pitchFamily="34" charset="0"/>
                        <a:buChar char="•"/>
                        <a:defRPr/>
                      </a:pPr>
                      <a:r>
                        <a:rPr lang="en-US" sz="1600" dirty="0">
                          <a:solidFill>
                            <a:schemeClr val="tx1"/>
                          </a:solidFill>
                          <a:latin typeface="+mn-lt"/>
                          <a:cs typeface="Times New Roman" pitchFamily="18" charset="0"/>
                        </a:rPr>
                        <a:t>Lies between the  prostatic fibrous capsule and the prostatic sheath.</a:t>
                      </a:r>
                    </a:p>
                    <a:p>
                      <a:pPr marL="285750" indent="-285750">
                        <a:buFont typeface="Arial" panose="020B0604020202020204" pitchFamily="34" charset="0"/>
                        <a:buChar char="•"/>
                        <a:defRPr/>
                      </a:pPr>
                      <a:r>
                        <a:rPr lang="en-US" sz="1600" dirty="0">
                          <a:solidFill>
                            <a:schemeClr val="tx1"/>
                          </a:solidFill>
                          <a:latin typeface="+mn-lt"/>
                          <a:cs typeface="Times New Roman" pitchFamily="18" charset="0"/>
                        </a:rPr>
                        <a:t>It drains into the </a:t>
                      </a:r>
                      <a:r>
                        <a:rPr lang="en-US" sz="1600" b="1" dirty="0">
                          <a:solidFill>
                            <a:schemeClr val="tx1"/>
                          </a:solidFill>
                          <a:latin typeface="+mn-lt"/>
                          <a:cs typeface="Times New Roman" pitchFamily="18" charset="0"/>
                        </a:rPr>
                        <a:t>internal iliac veins</a:t>
                      </a:r>
                      <a:r>
                        <a:rPr lang="en-US" sz="1600" dirty="0">
                          <a:solidFill>
                            <a:schemeClr val="tx1"/>
                          </a:solidFill>
                          <a:latin typeface="+mn-lt"/>
                          <a:cs typeface="Times New Roman" pitchFamily="18" charset="0"/>
                        </a:rPr>
                        <a:t>.</a:t>
                      </a:r>
                    </a:p>
                    <a:p>
                      <a:pPr marL="285750" indent="-285750">
                        <a:buFont typeface="Arial" panose="020B0604020202020204" pitchFamily="34" charset="0"/>
                        <a:buChar char="•"/>
                        <a:defRPr/>
                      </a:pPr>
                      <a:r>
                        <a:rPr lang="en-US" sz="1600" dirty="0">
                          <a:solidFill>
                            <a:schemeClr val="tx1"/>
                          </a:solidFill>
                          <a:latin typeface="+mn-lt"/>
                          <a:cs typeface="Times New Roman" pitchFamily="18" charset="0"/>
                        </a:rPr>
                        <a:t>It is continuous superiorly with the vesical </a:t>
                      </a:r>
                      <a:r>
                        <a:rPr lang="en-US" sz="1600" dirty="0">
                          <a:solidFill>
                            <a:srgbClr val="C00000"/>
                          </a:solidFill>
                          <a:latin typeface="+mn-lt"/>
                          <a:cs typeface="Times New Roman" pitchFamily="18" charset="0"/>
                        </a:rPr>
                        <a:t>venous plexus (VVS) of the urinary bladder and posteriorly to the internal vertebral venous plexus (IVVP). </a:t>
                      </a:r>
                    </a:p>
                    <a:p>
                      <a:pPr marL="285750" indent="-285750">
                        <a:buFont typeface="Arial" panose="020B0604020202020204" pitchFamily="34" charset="0"/>
                        <a:buChar char="•"/>
                        <a:defRPr/>
                      </a:pPr>
                      <a:r>
                        <a:rPr lang="en-US" sz="1400" dirty="0">
                          <a:solidFill>
                            <a:srgbClr val="92D050"/>
                          </a:solidFill>
                          <a:latin typeface="+mn-lt"/>
                          <a:cs typeface="Times New Roman" pitchFamily="18" charset="0"/>
                        </a:rPr>
                        <a:t>Important for cancer &amp; metastasis: prostate cancer can easily metastasize to the brain and vertebral column through these venous plexus.</a:t>
                      </a:r>
                      <a:endParaRPr lang="en-US" sz="1600" dirty="0">
                        <a:solidFill>
                          <a:srgbClr val="92D050"/>
                        </a:solidFill>
                        <a:latin typeface="+mn-lt"/>
                        <a:cs typeface="Times New Roman" pitchFamily="18" charset="0"/>
                      </a:endParaRPr>
                    </a:p>
                  </a:txBody>
                  <a:tcPr/>
                </a:tc>
                <a:extLst>
                  <a:ext uri="{0D108BD9-81ED-4DB2-BD59-A6C34878D82A}">
                    <a16:rowId xmlns:a16="http://schemas.microsoft.com/office/drawing/2014/main" val="1484199431"/>
                  </a:ext>
                </a:extLst>
              </a:tr>
              <a:tr h="640186">
                <a:tc>
                  <a:txBody>
                    <a:bodyPr/>
                    <a:lstStyle/>
                    <a:p>
                      <a:r>
                        <a:rPr lang="en-US" sz="1600" b="0" i="1" u="none" dirty="0">
                          <a:solidFill>
                            <a:schemeClr val="tx1"/>
                          </a:solidFill>
                          <a:latin typeface="+mn-lt"/>
                          <a:cs typeface="Times New Roman" pitchFamily="18" charset="0"/>
                        </a:rPr>
                        <a:t>Lymph drainage</a:t>
                      </a:r>
                      <a:endParaRPr lang="en-US" sz="1600" b="0" i="1" u="none" dirty="0">
                        <a:solidFill>
                          <a:schemeClr val="tx1"/>
                        </a:solidFill>
                        <a:latin typeface="+mn-lt"/>
                      </a:endParaRPr>
                    </a:p>
                  </a:txBody>
                  <a:tcPr>
                    <a:solidFill>
                      <a:schemeClr val="accent3">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cs typeface="Times New Roman" pitchFamily="18" charset="0"/>
                        </a:rPr>
                        <a:t>Internal iliac lymph nodes. </a:t>
                      </a:r>
                    </a:p>
                  </a:txBody>
                  <a:tcPr/>
                </a:tc>
                <a:extLst>
                  <a:ext uri="{0D108BD9-81ED-4DB2-BD59-A6C34878D82A}">
                    <a16:rowId xmlns:a16="http://schemas.microsoft.com/office/drawing/2014/main" val="4007461443"/>
                  </a:ext>
                </a:extLst>
              </a:tr>
            </a:tbl>
          </a:graphicData>
        </a:graphic>
      </p:graphicFrame>
      <p:grpSp>
        <p:nvGrpSpPr>
          <p:cNvPr id="5" name="Group 4">
            <a:extLst>
              <a:ext uri="{FF2B5EF4-FFF2-40B4-BE49-F238E27FC236}">
                <a16:creationId xmlns:a16="http://schemas.microsoft.com/office/drawing/2014/main" id="{C9577F97-9CCC-474B-9A05-2D1D010E237E}"/>
              </a:ext>
            </a:extLst>
          </p:cNvPr>
          <p:cNvGrpSpPr/>
          <p:nvPr/>
        </p:nvGrpSpPr>
        <p:grpSpPr>
          <a:xfrm>
            <a:off x="6822815" y="856537"/>
            <a:ext cx="4366295" cy="2702740"/>
            <a:chOff x="9234620" y="3235407"/>
            <a:chExt cx="2909148" cy="2916177"/>
          </a:xfrm>
        </p:grpSpPr>
        <p:pic>
          <p:nvPicPr>
            <p:cNvPr id="6" name="Picture 4" descr="Image result for prostatic blood supply">
              <a:extLst>
                <a:ext uri="{FF2B5EF4-FFF2-40B4-BE49-F238E27FC236}">
                  <a16:creationId xmlns:a16="http://schemas.microsoft.com/office/drawing/2014/main" id="{443AA00B-507E-4C11-AC0E-E4CA73B7C0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5154"/>
            <a:stretch/>
          </p:blipFill>
          <p:spPr bwMode="auto">
            <a:xfrm>
              <a:off x="9389374" y="3414576"/>
              <a:ext cx="2754394" cy="2737008"/>
            </a:xfrm>
            <a:prstGeom prst="rect">
              <a:avLst/>
            </a:prstGeom>
            <a:noFill/>
            <a:ln w="28575">
              <a:noFill/>
              <a:prstDash val="soli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0FB08AE-AB8D-47D8-BA82-3F0CC190CCD8}"/>
                </a:ext>
              </a:extLst>
            </p:cNvPr>
            <p:cNvSpPr/>
            <p:nvPr/>
          </p:nvSpPr>
          <p:spPr>
            <a:xfrm>
              <a:off x="9234620" y="3842157"/>
              <a:ext cx="602327" cy="381006"/>
            </a:xfrm>
            <a:prstGeom prst="rect">
              <a:avLst/>
            </a:prstGeom>
            <a:noFill/>
            <a:ln w="28575">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1A00A20-FA06-44ED-8F28-AD80F718FA60}"/>
                </a:ext>
              </a:extLst>
            </p:cNvPr>
            <p:cNvSpPr txBox="1"/>
            <p:nvPr/>
          </p:nvSpPr>
          <p:spPr>
            <a:xfrm>
              <a:off x="10716224" y="3235407"/>
              <a:ext cx="938861" cy="384424"/>
            </a:xfrm>
            <a:prstGeom prst="rect">
              <a:avLst/>
            </a:prstGeom>
            <a:noFill/>
            <a:ln w="28575">
              <a:solidFill>
                <a:schemeClr val="accent6">
                  <a:lumMod val="75000"/>
                </a:schemeClr>
              </a:solidFill>
              <a:prstDash val="solid"/>
            </a:ln>
          </p:spPr>
          <p:txBody>
            <a:bodyPr wrap="square" rtlCol="0">
              <a:spAutoFit/>
            </a:bodyPr>
            <a:lstStyle/>
            <a:p>
              <a:endParaRPr lang="en-US"/>
            </a:p>
          </p:txBody>
        </p:sp>
      </p:grpSp>
      <p:grpSp>
        <p:nvGrpSpPr>
          <p:cNvPr id="9" name="Group 8">
            <a:extLst>
              <a:ext uri="{FF2B5EF4-FFF2-40B4-BE49-F238E27FC236}">
                <a16:creationId xmlns:a16="http://schemas.microsoft.com/office/drawing/2014/main" id="{5312F29C-7F7B-4F7B-A47A-C78B12BFCC80}"/>
              </a:ext>
            </a:extLst>
          </p:cNvPr>
          <p:cNvGrpSpPr/>
          <p:nvPr/>
        </p:nvGrpSpPr>
        <p:grpSpPr>
          <a:xfrm>
            <a:off x="7055083" y="3725332"/>
            <a:ext cx="4212685" cy="2409047"/>
            <a:chOff x="7782186" y="3797450"/>
            <a:chExt cx="2577577" cy="3027801"/>
          </a:xfrm>
        </p:grpSpPr>
        <p:pic>
          <p:nvPicPr>
            <p:cNvPr id="10" name="Picture 2" descr="C:\Users\Administrator\Pictures\Picture1.jpg">
              <a:extLst>
                <a:ext uri="{FF2B5EF4-FFF2-40B4-BE49-F238E27FC236}">
                  <a16:creationId xmlns:a16="http://schemas.microsoft.com/office/drawing/2014/main" id="{2A27AA45-7667-4924-8E2C-2F166242E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706" r="11708" b="24092"/>
            <a:stretch/>
          </p:blipFill>
          <p:spPr>
            <a:xfrm>
              <a:off x="7906182" y="3797450"/>
              <a:ext cx="2453581" cy="30278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5C94C90-3533-4CBD-BA16-DDF2F97508C9}"/>
                </a:ext>
              </a:extLst>
            </p:cNvPr>
            <p:cNvSpPr txBox="1"/>
            <p:nvPr/>
          </p:nvSpPr>
          <p:spPr>
            <a:xfrm>
              <a:off x="7782186" y="5621223"/>
              <a:ext cx="668328" cy="386828"/>
            </a:xfrm>
            <a:prstGeom prst="rect">
              <a:avLst/>
            </a:prstGeom>
            <a:solidFill>
              <a:schemeClr val="bg1"/>
            </a:solidFill>
            <a:ln w="28575">
              <a:solidFill>
                <a:schemeClr val="accent1">
                  <a:lumMod val="60000"/>
                  <a:lumOff val="40000"/>
                </a:schemeClr>
              </a:solidFill>
            </a:ln>
          </p:spPr>
          <p:txBody>
            <a:bodyPr wrap="square" rtlCol="0">
              <a:spAutoFit/>
            </a:bodyPr>
            <a:lstStyle/>
            <a:p>
              <a:pPr algn="ctr"/>
              <a:r>
                <a:rPr lang="en-US"/>
                <a:t>VVS</a:t>
              </a:r>
            </a:p>
          </p:txBody>
        </p:sp>
      </p:grpSp>
    </p:spTree>
    <p:extLst>
      <p:ext uri="{BB962C8B-B14F-4D97-AF65-F5344CB8AC3E}">
        <p14:creationId xmlns:p14="http://schemas.microsoft.com/office/powerpoint/2010/main" val="2040644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EFF8964-95CB-4C50-A8F3-89D333658FA0}"/>
              </a:ext>
            </a:extLst>
          </p:cNvPr>
          <p:cNvGraphicFramePr>
            <a:graphicFrameLocks noGrp="1"/>
          </p:cNvGraphicFramePr>
          <p:nvPr>
            <p:extLst>
              <p:ext uri="{D42A27DB-BD31-4B8C-83A1-F6EECF244321}">
                <p14:modId xmlns:p14="http://schemas.microsoft.com/office/powerpoint/2010/main" val="3967964939"/>
              </p:ext>
            </p:extLst>
          </p:nvPr>
        </p:nvGraphicFramePr>
        <p:xfrm>
          <a:off x="337192" y="688258"/>
          <a:ext cx="8696549" cy="5771831"/>
        </p:xfrm>
        <a:graphic>
          <a:graphicData uri="http://schemas.openxmlformats.org/drawingml/2006/table">
            <a:tbl>
              <a:tblPr firstRow="1" bandRow="1">
                <a:tableStyleId>{5DA37D80-6434-44D0-A028-1B22A696006F}</a:tableStyleId>
              </a:tblPr>
              <a:tblGrid>
                <a:gridCol w="1971414">
                  <a:extLst>
                    <a:ext uri="{9D8B030D-6E8A-4147-A177-3AD203B41FA5}">
                      <a16:colId xmlns:a16="http://schemas.microsoft.com/office/drawing/2014/main" val="1578756542"/>
                    </a:ext>
                  </a:extLst>
                </a:gridCol>
                <a:gridCol w="3371715">
                  <a:extLst>
                    <a:ext uri="{9D8B030D-6E8A-4147-A177-3AD203B41FA5}">
                      <a16:colId xmlns:a16="http://schemas.microsoft.com/office/drawing/2014/main" val="2175468676"/>
                    </a:ext>
                  </a:extLst>
                </a:gridCol>
                <a:gridCol w="3353420">
                  <a:extLst>
                    <a:ext uri="{9D8B030D-6E8A-4147-A177-3AD203B41FA5}">
                      <a16:colId xmlns:a16="http://schemas.microsoft.com/office/drawing/2014/main" val="1021919230"/>
                    </a:ext>
                  </a:extLst>
                </a:gridCol>
              </a:tblGrid>
              <a:tr h="493181">
                <a:tc gridSpan="3">
                  <a:txBody>
                    <a:bodyPr/>
                    <a:lstStyle/>
                    <a:p>
                      <a:pPr algn="ctr"/>
                      <a:r>
                        <a:rPr lang="en-US" sz="2000" kern="1200" dirty="0"/>
                        <a:t>Hypertrophy of the Prostate</a:t>
                      </a:r>
                      <a:endParaRPr lang="en-US" sz="2000" b="1"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hMerge="1">
                  <a:txBody>
                    <a:bodyPr/>
                    <a:lstStyle/>
                    <a:p>
                      <a:endParaRPr lang="en-US" dirty="0"/>
                    </a:p>
                  </a:txBody>
                  <a:tcPr/>
                </a:tc>
                <a:tc hMerge="1">
                  <a:txBody>
                    <a:bodyPr/>
                    <a:lstStyle/>
                    <a:p>
                      <a:pPr algn="ctr"/>
                      <a:endParaRPr lang="en-US" sz="1800" dirty="0"/>
                    </a:p>
                  </a:txBody>
                  <a:tcPr>
                    <a:solidFill>
                      <a:srgbClr val="ECDFF5"/>
                    </a:solidFill>
                  </a:tcPr>
                </a:tc>
                <a:extLst>
                  <a:ext uri="{0D108BD9-81ED-4DB2-BD59-A6C34878D82A}">
                    <a16:rowId xmlns:a16="http://schemas.microsoft.com/office/drawing/2014/main" val="1817527808"/>
                  </a:ext>
                </a:extLst>
              </a:tr>
              <a:tr h="444765">
                <a:tc>
                  <a:txBody>
                    <a:bodyPr/>
                    <a:lstStyle/>
                    <a:p>
                      <a:endParaRPr lang="en-US" sz="1800"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EB7">
                        <a:alpha val="20000"/>
                      </a:srgbClr>
                    </a:solidFill>
                  </a:tcPr>
                </a:tc>
                <a:tc>
                  <a:txBody>
                    <a:bodyPr/>
                    <a:lstStyle/>
                    <a:p>
                      <a:pPr algn="ctr"/>
                      <a:r>
                        <a:rPr lang="en-US" sz="1800" u="sng" kern="1200" dirty="0"/>
                        <a:t>Benign</a:t>
                      </a:r>
                      <a:endParaRPr lang="en-US" sz="1800" b="1" u="sng"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EB7">
                        <a:alpha val="20000"/>
                      </a:srgbClr>
                    </a:solidFill>
                  </a:tcPr>
                </a:tc>
                <a:tc>
                  <a:txBody>
                    <a:bodyPr/>
                    <a:lstStyle/>
                    <a:p>
                      <a:pPr algn="ctr"/>
                      <a:r>
                        <a:rPr lang="en-US" sz="1800" u="sng" kern="1200" dirty="0">
                          <a:effectLst/>
                        </a:rPr>
                        <a:t>Malignant (prostatic carcinoma)</a:t>
                      </a:r>
                      <a:endParaRPr lang="en-US" sz="1800" b="1" u="sng" kern="1200" dirty="0">
                        <a:solidFill>
                          <a:schemeClr val="tx1"/>
                        </a:solidFill>
                        <a:effectLst/>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EB7">
                        <a:alpha val="20000"/>
                      </a:srgbClr>
                    </a:solidFill>
                  </a:tcPr>
                </a:tc>
                <a:extLst>
                  <a:ext uri="{0D108BD9-81ED-4DB2-BD59-A6C34878D82A}">
                    <a16:rowId xmlns:a16="http://schemas.microsoft.com/office/drawing/2014/main" val="2838372032"/>
                  </a:ext>
                </a:extLst>
              </a:tr>
              <a:tr h="444765">
                <a:tc>
                  <a:txBody>
                    <a:bodyPr/>
                    <a:lstStyle/>
                    <a:p>
                      <a:pPr marL="0" indent="0" algn="ctr">
                        <a:buFont typeface="+mj-lt"/>
                        <a:buNone/>
                      </a:pPr>
                      <a:r>
                        <a:rPr lang="en-US" sz="1800" kern="1200" dirty="0"/>
                        <a:t>Age</a:t>
                      </a:r>
                      <a:endParaRPr lang="en-US" sz="1800" b="1"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US" sz="1800" kern="1200" dirty="0"/>
                        <a:t>Common after middle age</a:t>
                      </a:r>
                      <a:endParaRPr lang="en-US" sz="1800"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US" sz="1800" kern="1200" dirty="0"/>
                        <a:t>common after the age of 55</a:t>
                      </a:r>
                      <a:endParaRPr lang="en-US" sz="1800"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484199431"/>
                  </a:ext>
                </a:extLst>
              </a:tr>
              <a:tr h="444765">
                <a:tc>
                  <a:txBody>
                    <a:bodyPr/>
                    <a:lstStyle/>
                    <a:p>
                      <a:pPr algn="ctr"/>
                      <a:r>
                        <a:rPr lang="en-US" sz="1800" kern="1200" dirty="0"/>
                        <a:t>Metastasis</a:t>
                      </a:r>
                      <a:endParaRPr lang="en-US" sz="1800" b="1" kern="1200" dirty="0">
                        <a:solidFill>
                          <a:schemeClr val="tx1"/>
                        </a:solidFill>
                        <a:latin typeface="+mn-lt"/>
                        <a:ea typeface="+mn-ea"/>
                        <a:cs typeface="+mn-cs"/>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EB7">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t>Does not metastasize</a:t>
                      </a:r>
                      <a:endParaRPr lang="en-US" sz="1800" kern="1200" dirty="0">
                        <a:solidFill>
                          <a:schemeClr val="bg1">
                            <a:lumMod val="50000"/>
                          </a:schemeClr>
                        </a:solidFill>
                        <a:latin typeface="+mn-lt"/>
                        <a:ea typeface="+mn-ea"/>
                        <a:cs typeface="+mn-cs"/>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EB7">
                        <a:alpha val="20000"/>
                      </a:srgb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t>Lymphatic</a:t>
                      </a:r>
                      <a:r>
                        <a:rPr lang="en-US" sz="1800" kern="1200" dirty="0"/>
                        <a:t> spread: metastasize first to </a:t>
                      </a:r>
                      <a:r>
                        <a:rPr lang="en-US" sz="1800" kern="1200" dirty="0">
                          <a:solidFill>
                            <a:srgbClr val="C00000"/>
                          </a:solidFill>
                        </a:rPr>
                        <a:t>internal iliac &amp; sacral lymph nodes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t>Venous</a:t>
                      </a:r>
                      <a:r>
                        <a:rPr lang="en-US" sz="1800" kern="1200" dirty="0"/>
                        <a:t> spread: Later to distant nodes , bone &amp; brain through (IVVP)</a:t>
                      </a:r>
                      <a:endParaRPr lang="en-US" sz="1800"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EB7">
                        <a:alpha val="20000"/>
                      </a:srgbClr>
                    </a:solidFill>
                  </a:tcPr>
                </a:tc>
                <a:extLst>
                  <a:ext uri="{0D108BD9-81ED-4DB2-BD59-A6C34878D82A}">
                    <a16:rowId xmlns:a16="http://schemas.microsoft.com/office/drawing/2014/main" val="4007461443"/>
                  </a:ext>
                </a:extLst>
              </a:tr>
              <a:tr h="767677">
                <a:tc>
                  <a:txBody>
                    <a:bodyPr/>
                    <a:lstStyle/>
                    <a:p>
                      <a:pPr algn="ctr"/>
                      <a:r>
                        <a:rPr lang="en-US" sz="1800" kern="1200" dirty="0"/>
                        <a:t>Relation to urethra</a:t>
                      </a:r>
                      <a:endParaRPr lang="en-US" sz="1800" b="1" kern="1200" dirty="0">
                        <a:solidFill>
                          <a:schemeClr val="tx1"/>
                        </a:solidFill>
                        <a:latin typeface="+mn-lt"/>
                        <a:ea typeface="+mn-ea"/>
                        <a:cs typeface="+mn-cs"/>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US" sz="1800" kern="1200" dirty="0"/>
                        <a:t>An enlarged prostate projects into the urinary bladder and distorts the prostatic urethra.</a:t>
                      </a:r>
                      <a:endParaRPr lang="en-US" sz="1800"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US" sz="1800" kern="1200" dirty="0"/>
                        <a:t>It can cause obstruction to urine flow because of its close relationship to the prostatic urethra</a:t>
                      </a:r>
                      <a:endParaRPr lang="en-US" sz="1800"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559288698"/>
                  </a:ext>
                </a:extLst>
              </a:tr>
              <a:tr h="767677">
                <a:tc>
                  <a:txBody>
                    <a:bodyPr/>
                    <a:lstStyle/>
                    <a:p>
                      <a:pPr algn="ctr"/>
                      <a:r>
                        <a:rPr lang="en-US" sz="1800" kern="1200" dirty="0"/>
                        <a:t>Notes</a:t>
                      </a:r>
                      <a:endParaRPr lang="en-US" sz="1800" b="1" kern="1200" dirty="0">
                        <a:solidFill>
                          <a:schemeClr val="tx1"/>
                        </a:solidFill>
                        <a:latin typeface="+mn-lt"/>
                        <a:ea typeface="+mn-ea"/>
                        <a:cs typeface="+mn-cs"/>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EB7">
                        <a:alpha val="20000"/>
                      </a:srgbClr>
                    </a:solidFill>
                  </a:tcPr>
                </a:tc>
                <a:tc>
                  <a:txBody>
                    <a:bodyPr/>
                    <a:lstStyle/>
                    <a:p>
                      <a:r>
                        <a:rPr lang="en-US" sz="1800" kern="1200" dirty="0"/>
                        <a:t>The middle lobe often enlarges and obstructs the internal urethral orifice, this leads to </a:t>
                      </a:r>
                      <a:r>
                        <a:rPr lang="en-US" sz="1800" kern="1200" dirty="0" err="1"/>
                        <a:t>Nocturia</a:t>
                      </a:r>
                      <a:r>
                        <a:rPr lang="en-US" sz="1800" kern="1200" dirty="0"/>
                        <a:t>, Dysuria, Frequency and Urgency</a:t>
                      </a:r>
                      <a:endParaRPr lang="en-US" sz="1800"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EB7">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t>The malignant prostate is felt hard &amp; irregular in Per- rectal examination (PR).</a:t>
                      </a:r>
                      <a:endParaRPr lang="en-US" sz="1800" kern="1200" dirty="0">
                        <a:solidFill>
                          <a:schemeClr val="tx1"/>
                        </a:solidFill>
                        <a:latin typeface="+mn-lt"/>
                        <a:ea typeface="+mn-ea"/>
                        <a:cs typeface="+mn-cs"/>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EB7">
                        <a:alpha val="20000"/>
                      </a:srgbClr>
                    </a:solidFill>
                  </a:tcPr>
                </a:tc>
                <a:extLst>
                  <a:ext uri="{0D108BD9-81ED-4DB2-BD59-A6C34878D82A}">
                    <a16:rowId xmlns:a16="http://schemas.microsoft.com/office/drawing/2014/main" val="774250468"/>
                  </a:ext>
                </a:extLst>
              </a:tr>
            </a:tbl>
          </a:graphicData>
        </a:graphic>
      </p:graphicFrame>
      <p:pic>
        <p:nvPicPr>
          <p:cNvPr id="6" name="Picture 12" descr="http://cdn1.teachmeseries.com/tmanatomy/wp-content/uploads/20171222220307/Digital-Rectal-Examination-Rectal-Anatomy.jpg">
            <a:extLst>
              <a:ext uri="{FF2B5EF4-FFF2-40B4-BE49-F238E27FC236}">
                <a16:creationId xmlns:a16="http://schemas.microsoft.com/office/drawing/2014/main" id="{1723E163-31A0-4216-9039-704F57F6F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151" y="1111047"/>
            <a:ext cx="2882919" cy="52321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962577-929B-4F15-B390-ED1930FC0FC2}"/>
              </a:ext>
            </a:extLst>
          </p:cNvPr>
          <p:cNvSpPr txBox="1"/>
          <p:nvPr/>
        </p:nvSpPr>
        <p:spPr>
          <a:xfrm>
            <a:off x="11041628" y="5712543"/>
            <a:ext cx="955442" cy="307777"/>
          </a:xfrm>
          <a:prstGeom prst="rect">
            <a:avLst/>
          </a:prstGeom>
          <a:noFill/>
        </p:spPr>
        <p:txBody>
          <a:bodyPr wrap="square" rtlCol="0">
            <a:spAutoFit/>
          </a:bodyPr>
          <a:lstStyle/>
          <a:p>
            <a:r>
              <a:rPr lang="en-GB" dirty="0">
                <a:solidFill>
                  <a:schemeClr val="bg1">
                    <a:lumMod val="50000"/>
                  </a:schemeClr>
                </a:solidFill>
                <a:latin typeface="+mn-lt"/>
              </a:rPr>
              <a:t>Extra</a:t>
            </a:r>
          </a:p>
        </p:txBody>
      </p:sp>
    </p:spTree>
    <p:extLst>
      <p:ext uri="{BB962C8B-B14F-4D97-AF65-F5344CB8AC3E}">
        <p14:creationId xmlns:p14="http://schemas.microsoft.com/office/powerpoint/2010/main" val="1598061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A338-0D40-4FEA-9981-34BFAA98CC6E}"/>
              </a:ext>
            </a:extLst>
          </p:cNvPr>
          <p:cNvSpPr>
            <a:spLocks noGrp="1"/>
          </p:cNvSpPr>
          <p:nvPr>
            <p:ph type="title"/>
          </p:nvPr>
        </p:nvSpPr>
        <p:spPr>
          <a:xfrm>
            <a:off x="336492" y="452486"/>
            <a:ext cx="10515600" cy="607998"/>
          </a:xfrm>
        </p:spPr>
        <p:txBody>
          <a:bodyPr>
            <a:normAutofit/>
          </a:bodyPr>
          <a:lstStyle/>
          <a:p>
            <a:r>
              <a:rPr lang="en-US" sz="3600" b="1" dirty="0"/>
              <a:t>Prostatic Urethra</a:t>
            </a:r>
          </a:p>
        </p:txBody>
      </p:sp>
      <p:sp>
        <p:nvSpPr>
          <p:cNvPr id="3" name="Content Placeholder 2">
            <a:extLst>
              <a:ext uri="{FF2B5EF4-FFF2-40B4-BE49-F238E27FC236}">
                <a16:creationId xmlns:a16="http://schemas.microsoft.com/office/drawing/2014/main" id="{75013B8E-CFA8-4F86-A941-1B49A08214EC}"/>
              </a:ext>
            </a:extLst>
          </p:cNvPr>
          <p:cNvSpPr>
            <a:spLocks noGrp="1"/>
          </p:cNvSpPr>
          <p:nvPr>
            <p:ph idx="1"/>
          </p:nvPr>
        </p:nvSpPr>
        <p:spPr>
          <a:xfrm>
            <a:off x="309344" y="1001203"/>
            <a:ext cx="7466901" cy="3904056"/>
          </a:xfrm>
          <a:ln>
            <a:noFill/>
          </a:ln>
        </p:spPr>
        <p:txBody>
          <a:bodyPr>
            <a:normAutofit lnSpcReduction="10000"/>
          </a:bodyPr>
          <a:lstStyle/>
          <a:p>
            <a:pPr>
              <a:buFont typeface="Wingdings" panose="05000000000000000000" pitchFamily="2" charset="2"/>
              <a:buNone/>
              <a:defRPr/>
            </a:pPr>
            <a:r>
              <a:rPr lang="en-US" sz="1800" i="1" dirty="0">
                <a:cs typeface="Times New Roman" pitchFamily="18" charset="0"/>
              </a:rPr>
              <a:t>Structures seen on the </a:t>
            </a:r>
            <a:r>
              <a:rPr lang="en-US" sz="1800" b="1" i="1" dirty="0">
                <a:cs typeface="Times New Roman" pitchFamily="18" charset="0"/>
              </a:rPr>
              <a:t>posterior wall </a:t>
            </a:r>
            <a:r>
              <a:rPr lang="en-US" sz="1800" i="1" dirty="0">
                <a:cs typeface="Times New Roman" pitchFamily="18" charset="0"/>
              </a:rPr>
              <a:t>of the prostatic urethra:</a:t>
            </a:r>
          </a:p>
          <a:p>
            <a:pPr>
              <a:buFont typeface="Wingdings" panose="05000000000000000000" pitchFamily="2" charset="2"/>
              <a:buNone/>
              <a:defRPr/>
            </a:pPr>
            <a:r>
              <a:rPr lang="en-US" sz="1800" b="1" u="sng" dirty="0">
                <a:cs typeface="Times New Roman" pitchFamily="18" charset="0"/>
              </a:rPr>
              <a:t>Urethral crest</a:t>
            </a:r>
            <a:r>
              <a:rPr lang="en-US" sz="1800" b="1" dirty="0">
                <a:cs typeface="Times New Roman" pitchFamily="18" charset="0"/>
              </a:rPr>
              <a:t>:</a:t>
            </a:r>
          </a:p>
          <a:p>
            <a:pPr>
              <a:defRPr/>
            </a:pPr>
            <a:r>
              <a:rPr lang="en-US" sz="1800" dirty="0">
                <a:cs typeface="Times New Roman" pitchFamily="18" charset="0"/>
              </a:rPr>
              <a:t>A longitudinal  elevated ridge.</a:t>
            </a:r>
          </a:p>
          <a:p>
            <a:pPr>
              <a:buFont typeface="Wingdings" panose="05000000000000000000" pitchFamily="2" charset="2"/>
              <a:buNone/>
              <a:defRPr/>
            </a:pPr>
            <a:r>
              <a:rPr lang="en-US" sz="1800" b="1" u="sng" dirty="0">
                <a:cs typeface="Times New Roman" pitchFamily="18" charset="0"/>
              </a:rPr>
              <a:t>Prostatic sinus</a:t>
            </a:r>
            <a:r>
              <a:rPr lang="en-US" sz="1800" b="1" dirty="0">
                <a:cs typeface="Times New Roman" pitchFamily="18" charset="0"/>
              </a:rPr>
              <a:t>: </a:t>
            </a:r>
            <a:r>
              <a:rPr lang="en-US" sz="1800" dirty="0">
                <a:solidFill>
                  <a:schemeClr val="bg1">
                    <a:lumMod val="50000"/>
                  </a:schemeClr>
                </a:solidFill>
                <a:cs typeface="Times New Roman" pitchFamily="18" charset="0"/>
              </a:rPr>
              <a:t>(</a:t>
            </a:r>
            <a:r>
              <a:rPr lang="en-US" sz="1800" dirty="0">
                <a:solidFill>
                  <a:schemeClr val="bg1">
                    <a:lumMod val="50000"/>
                  </a:schemeClr>
                </a:solidFill>
                <a:cs typeface="Times New Roman" pitchFamily="18" charset="0"/>
                <a:sym typeface="Wingdings" panose="05000000000000000000" pitchFamily="2" charset="2"/>
              </a:rPr>
              <a:t>Urethral sinus)</a:t>
            </a:r>
            <a:endParaRPr lang="en-US" sz="1800" dirty="0">
              <a:solidFill>
                <a:schemeClr val="bg1">
                  <a:lumMod val="50000"/>
                </a:schemeClr>
              </a:solidFill>
              <a:cs typeface="Times New Roman" pitchFamily="18" charset="0"/>
            </a:endParaRPr>
          </a:p>
          <a:p>
            <a:pPr>
              <a:defRPr/>
            </a:pPr>
            <a:r>
              <a:rPr lang="en-US" sz="1800" dirty="0">
                <a:cs typeface="Times New Roman" pitchFamily="18" charset="0"/>
              </a:rPr>
              <a:t>A groove on each side of the crest.</a:t>
            </a:r>
          </a:p>
          <a:p>
            <a:pPr>
              <a:defRPr/>
            </a:pPr>
            <a:r>
              <a:rPr lang="en-US" sz="1800" b="1" dirty="0">
                <a:solidFill>
                  <a:srgbClr val="C00000"/>
                </a:solidFill>
              </a:rPr>
              <a:t>The prostatic gland opens into the prostatic sinus.</a:t>
            </a:r>
          </a:p>
          <a:p>
            <a:pPr>
              <a:buNone/>
              <a:defRPr/>
            </a:pPr>
            <a:r>
              <a:rPr lang="en-US" sz="1800" b="1" u="sng" dirty="0">
                <a:cs typeface="Times New Roman" pitchFamily="18" charset="0"/>
              </a:rPr>
              <a:t>Prostatic utricle</a:t>
            </a:r>
            <a:r>
              <a:rPr lang="en-US" sz="1800" b="1" dirty="0">
                <a:cs typeface="Times New Roman" pitchFamily="18" charset="0"/>
              </a:rPr>
              <a:t> </a:t>
            </a:r>
            <a:r>
              <a:rPr lang="en-US" sz="1800" dirty="0">
                <a:cs typeface="Times New Roman" pitchFamily="18" charset="0"/>
              </a:rPr>
              <a:t>:</a:t>
            </a:r>
          </a:p>
          <a:p>
            <a:pPr>
              <a:defRPr/>
            </a:pPr>
            <a:r>
              <a:rPr lang="en-US" sz="1800" dirty="0">
                <a:cs typeface="Times New Roman" pitchFamily="18" charset="0"/>
              </a:rPr>
              <a:t>A depression on the summit of the urethral crest.</a:t>
            </a:r>
          </a:p>
          <a:p>
            <a:pPr>
              <a:defRPr/>
            </a:pPr>
            <a:r>
              <a:rPr lang="en-US" sz="1800" dirty="0">
                <a:solidFill>
                  <a:srgbClr val="C00000"/>
                </a:solidFill>
                <a:cs typeface="Times New Roman" pitchFamily="18" charset="0"/>
              </a:rPr>
              <a:t>The ejaculatory ducts open on the sides of the utricle</a:t>
            </a:r>
            <a:r>
              <a:rPr lang="en-US" sz="1800" dirty="0">
                <a:cs typeface="Times New Roman" pitchFamily="18" charset="0"/>
              </a:rPr>
              <a:t>.</a:t>
            </a:r>
          </a:p>
          <a:p>
            <a:pPr>
              <a:defRPr/>
            </a:pPr>
            <a:r>
              <a:rPr lang="en-US" sz="1800" b="1" u="sng" dirty="0">
                <a:cs typeface="Times New Roman" pitchFamily="18" charset="0"/>
              </a:rPr>
              <a:t>Seminal colliculus</a:t>
            </a:r>
            <a:r>
              <a:rPr lang="en-US" sz="1800" dirty="0">
                <a:cs typeface="Times New Roman" pitchFamily="18" charset="0"/>
              </a:rPr>
              <a:t>: a rounded eminence that opens into</a:t>
            </a:r>
            <a:r>
              <a:rPr lang="en-US" sz="1800" dirty="0">
                <a:solidFill>
                  <a:srgbClr val="FFFF00"/>
                </a:solidFill>
                <a:cs typeface="Times New Roman" pitchFamily="18" charset="0"/>
              </a:rPr>
              <a:t>  </a:t>
            </a:r>
            <a:r>
              <a:rPr lang="en-US" sz="1800" dirty="0">
                <a:cs typeface="Times New Roman" pitchFamily="18" charset="0"/>
              </a:rPr>
              <a:t>the              prostatic utricle.</a:t>
            </a:r>
          </a:p>
        </p:txBody>
      </p:sp>
      <p:pic>
        <p:nvPicPr>
          <p:cNvPr id="9" name="Picture 4" descr="Picture 17">
            <a:extLst>
              <a:ext uri="{FF2B5EF4-FFF2-40B4-BE49-F238E27FC236}">
                <a16:creationId xmlns:a16="http://schemas.microsoft.com/office/drawing/2014/main" id="{1D931326-50A6-405F-817B-6FD1A538BC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69" t="45608" r="15466" b="13948"/>
          <a:stretch/>
        </p:blipFill>
        <p:spPr bwMode="auto">
          <a:xfrm>
            <a:off x="8076851" y="4665980"/>
            <a:ext cx="3598052" cy="203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B23CD59-08C5-48F6-B6E4-3F96EDB6CE43}"/>
              </a:ext>
            </a:extLst>
          </p:cNvPr>
          <p:cNvSpPr/>
          <p:nvPr/>
        </p:nvSpPr>
        <p:spPr>
          <a:xfrm>
            <a:off x="8811128" y="5463836"/>
            <a:ext cx="528506" cy="394282"/>
          </a:xfrm>
          <a:prstGeom prst="rect">
            <a:avLst/>
          </a:prstGeom>
          <a:noFill/>
          <a:ln w="28575">
            <a:solidFill>
              <a:srgbClr val="AC49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F549F1-507F-41D7-AB2E-10C5919598DB}"/>
              </a:ext>
            </a:extLst>
          </p:cNvPr>
          <p:cNvSpPr/>
          <p:nvPr/>
        </p:nvSpPr>
        <p:spPr>
          <a:xfrm>
            <a:off x="10136698" y="5447392"/>
            <a:ext cx="528506" cy="394282"/>
          </a:xfrm>
          <a:prstGeom prst="rect">
            <a:avLst/>
          </a:prstGeom>
          <a:noFill/>
          <a:ln w="28575">
            <a:solidFill>
              <a:srgbClr val="AC49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3378F67-8883-4362-B5E5-98F5D9F5FE56}"/>
              </a:ext>
            </a:extLst>
          </p:cNvPr>
          <p:cNvSpPr txBox="1"/>
          <p:nvPr/>
        </p:nvSpPr>
        <p:spPr>
          <a:xfrm>
            <a:off x="11051097" y="4830884"/>
            <a:ext cx="1140903" cy="307777"/>
          </a:xfrm>
          <a:prstGeom prst="rect">
            <a:avLst/>
          </a:prstGeom>
          <a:noFill/>
        </p:spPr>
        <p:txBody>
          <a:bodyPr wrap="square" rtlCol="0">
            <a:spAutoFit/>
          </a:bodyPr>
          <a:lstStyle/>
          <a:p>
            <a:r>
              <a:rPr lang="en-US" dirty="0"/>
              <a:t>prostate</a:t>
            </a:r>
          </a:p>
        </p:txBody>
      </p:sp>
      <p:cxnSp>
        <p:nvCxnSpPr>
          <p:cNvPr id="18" name="Straight Arrow Connector 17">
            <a:extLst>
              <a:ext uri="{FF2B5EF4-FFF2-40B4-BE49-F238E27FC236}">
                <a16:creationId xmlns:a16="http://schemas.microsoft.com/office/drawing/2014/main" id="{975F4E1F-6410-4B8E-A098-52B38A599E20}"/>
              </a:ext>
            </a:extLst>
          </p:cNvPr>
          <p:cNvCxnSpPr/>
          <p:nvPr/>
        </p:nvCxnSpPr>
        <p:spPr>
          <a:xfrm flipH="1" flipV="1">
            <a:off x="10447090" y="4932112"/>
            <a:ext cx="604007" cy="83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BB28ACB-AF7D-4EE9-8166-10C71B872535}"/>
              </a:ext>
            </a:extLst>
          </p:cNvPr>
          <p:cNvSpPr txBox="1"/>
          <p:nvPr/>
        </p:nvSpPr>
        <p:spPr>
          <a:xfrm>
            <a:off x="11094791" y="6195725"/>
            <a:ext cx="961239" cy="307777"/>
          </a:xfrm>
          <a:prstGeom prst="rect">
            <a:avLst/>
          </a:prstGeom>
          <a:noFill/>
        </p:spPr>
        <p:txBody>
          <a:bodyPr wrap="square" rtlCol="0">
            <a:spAutoFit/>
          </a:bodyPr>
          <a:lstStyle/>
          <a:p>
            <a:r>
              <a:rPr lang="en-US" dirty="0"/>
              <a:t>urethra</a:t>
            </a:r>
          </a:p>
        </p:txBody>
      </p:sp>
      <p:cxnSp>
        <p:nvCxnSpPr>
          <p:cNvPr id="21" name="Straight Arrow Connector 20">
            <a:extLst>
              <a:ext uri="{FF2B5EF4-FFF2-40B4-BE49-F238E27FC236}">
                <a16:creationId xmlns:a16="http://schemas.microsoft.com/office/drawing/2014/main" id="{DE93E66C-02CC-459B-8310-761F15931E59}"/>
              </a:ext>
            </a:extLst>
          </p:cNvPr>
          <p:cNvCxnSpPr>
            <a:cxnSpLocks/>
          </p:cNvCxnSpPr>
          <p:nvPr/>
        </p:nvCxnSpPr>
        <p:spPr>
          <a:xfrm flipH="1" flipV="1">
            <a:off x="9788555" y="5953615"/>
            <a:ext cx="1333850" cy="435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FC87FE1-D1BB-4AB8-B5A9-218D0C7C87AC}"/>
              </a:ext>
            </a:extLst>
          </p:cNvPr>
          <p:cNvGrpSpPr/>
          <p:nvPr/>
        </p:nvGrpSpPr>
        <p:grpSpPr>
          <a:xfrm>
            <a:off x="7593444" y="1109810"/>
            <a:ext cx="4262063" cy="3317990"/>
            <a:chOff x="7593444" y="270985"/>
            <a:chExt cx="4276629" cy="4156815"/>
          </a:xfrm>
        </p:grpSpPr>
        <p:pic>
          <p:nvPicPr>
            <p:cNvPr id="4" name="Picture 13" descr="C:\Documents and Settings\Jamila\My Documents\Student Gray\5. Pelvis and perineum\F66122-005-f044c.jpg">
              <a:extLst>
                <a:ext uri="{FF2B5EF4-FFF2-40B4-BE49-F238E27FC236}">
                  <a16:creationId xmlns:a16="http://schemas.microsoft.com/office/drawing/2014/main" id="{DE3BFA18-783A-4077-BABD-888B7A2E24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9" b="27341"/>
            <a:stretch/>
          </p:blipFill>
          <p:spPr bwMode="auto">
            <a:xfrm>
              <a:off x="7621122" y="324609"/>
              <a:ext cx="4248951" cy="410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7593444" y="1588168"/>
              <a:ext cx="713158" cy="221758"/>
            </a:xfrm>
            <a:prstGeom prst="rect">
              <a:avLst/>
            </a:prstGeom>
            <a:noFill/>
            <a:ln w="28575">
              <a:solidFill>
                <a:srgbClr val="FFC000"/>
              </a:solidFill>
            </a:ln>
          </p:spPr>
          <p:txBody>
            <a:bodyPr wrap="square" rtlCol="0">
              <a:spAutoFit/>
            </a:bodyPr>
            <a:lstStyle/>
            <a:p>
              <a:endParaRPr lang="en-US"/>
            </a:p>
          </p:txBody>
        </p:sp>
        <p:sp>
          <p:nvSpPr>
            <p:cNvPr id="22" name="TextBox 21"/>
            <p:cNvSpPr txBox="1"/>
            <p:nvPr/>
          </p:nvSpPr>
          <p:spPr>
            <a:xfrm>
              <a:off x="10193157" y="635267"/>
              <a:ext cx="610406" cy="211756"/>
            </a:xfrm>
            <a:prstGeom prst="rect">
              <a:avLst/>
            </a:prstGeom>
            <a:noFill/>
            <a:ln w="28575">
              <a:solidFill>
                <a:srgbClr val="FF0000"/>
              </a:solidFill>
            </a:ln>
          </p:spPr>
          <p:txBody>
            <a:bodyPr wrap="square" rtlCol="0">
              <a:spAutoFit/>
            </a:bodyPr>
            <a:lstStyle/>
            <a:p>
              <a:endParaRPr lang="en-US"/>
            </a:p>
          </p:txBody>
        </p:sp>
        <p:sp>
          <p:nvSpPr>
            <p:cNvPr id="23" name="TextBox 22"/>
            <p:cNvSpPr txBox="1"/>
            <p:nvPr/>
          </p:nvSpPr>
          <p:spPr>
            <a:xfrm>
              <a:off x="9249879" y="270985"/>
              <a:ext cx="718834" cy="269265"/>
            </a:xfrm>
            <a:prstGeom prst="rect">
              <a:avLst/>
            </a:prstGeom>
            <a:noFill/>
            <a:ln w="28575">
              <a:solidFill>
                <a:schemeClr val="accent2">
                  <a:lumMod val="75000"/>
                </a:schemeClr>
              </a:solidFill>
            </a:ln>
          </p:spPr>
          <p:txBody>
            <a:bodyPr wrap="square" rtlCol="0">
              <a:spAutoFit/>
            </a:bodyPr>
            <a:lstStyle/>
            <a:p>
              <a:endParaRPr lang="en-US"/>
            </a:p>
          </p:txBody>
        </p:sp>
      </p:grpSp>
      <p:sp>
        <p:nvSpPr>
          <p:cNvPr id="5" name="Rectangle 4">
            <a:extLst>
              <a:ext uri="{FF2B5EF4-FFF2-40B4-BE49-F238E27FC236}">
                <a16:creationId xmlns:a16="http://schemas.microsoft.com/office/drawing/2014/main" id="{D2333434-7E80-43EF-9894-0D2EE1822AAC}"/>
              </a:ext>
            </a:extLst>
          </p:cNvPr>
          <p:cNvSpPr/>
          <p:nvPr/>
        </p:nvSpPr>
        <p:spPr>
          <a:xfrm>
            <a:off x="336493" y="1305533"/>
            <a:ext cx="6500891" cy="6883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65EA84E-EE6C-4278-8C94-CA199244E914}"/>
              </a:ext>
            </a:extLst>
          </p:cNvPr>
          <p:cNvSpPr/>
          <p:nvPr/>
        </p:nvSpPr>
        <p:spPr>
          <a:xfrm>
            <a:off x="336493" y="2047702"/>
            <a:ext cx="6500891" cy="100283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A1E4779-FEE9-4D4A-B38F-F64ECD2472A0}"/>
              </a:ext>
            </a:extLst>
          </p:cNvPr>
          <p:cNvSpPr/>
          <p:nvPr/>
        </p:nvSpPr>
        <p:spPr>
          <a:xfrm>
            <a:off x="336492" y="3098611"/>
            <a:ext cx="6500891" cy="156736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6" name="Table 25">
            <a:extLst>
              <a:ext uri="{FF2B5EF4-FFF2-40B4-BE49-F238E27FC236}">
                <a16:creationId xmlns:a16="http://schemas.microsoft.com/office/drawing/2014/main" id="{87F5DDAF-5BE0-4433-92BF-D6C9364F28BF}"/>
              </a:ext>
            </a:extLst>
          </p:cNvPr>
          <p:cNvGraphicFramePr>
            <a:graphicFrameLocks noGrp="1"/>
          </p:cNvGraphicFramePr>
          <p:nvPr>
            <p:extLst>
              <p:ext uri="{D42A27DB-BD31-4B8C-83A1-F6EECF244321}">
                <p14:modId xmlns:p14="http://schemas.microsoft.com/office/powerpoint/2010/main" val="675256260"/>
              </p:ext>
            </p:extLst>
          </p:nvPr>
        </p:nvGraphicFramePr>
        <p:xfrm>
          <a:off x="336492" y="4841869"/>
          <a:ext cx="5354624" cy="1843474"/>
        </p:xfrm>
        <a:graphic>
          <a:graphicData uri="http://schemas.openxmlformats.org/drawingml/2006/table">
            <a:tbl>
              <a:tblPr bandRow="1">
                <a:tableStyleId>{5940675A-B579-460E-94D1-54222C63F5DA}</a:tableStyleId>
              </a:tblPr>
              <a:tblGrid>
                <a:gridCol w="1306013">
                  <a:extLst>
                    <a:ext uri="{9D8B030D-6E8A-4147-A177-3AD203B41FA5}">
                      <a16:colId xmlns:a16="http://schemas.microsoft.com/office/drawing/2014/main" val="324275726"/>
                    </a:ext>
                  </a:extLst>
                </a:gridCol>
                <a:gridCol w="4048611">
                  <a:extLst>
                    <a:ext uri="{9D8B030D-6E8A-4147-A177-3AD203B41FA5}">
                      <a16:colId xmlns:a16="http://schemas.microsoft.com/office/drawing/2014/main" val="3764886640"/>
                    </a:ext>
                  </a:extLst>
                </a:gridCol>
              </a:tblGrid>
              <a:tr h="37207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3. Bulbourethral  or Cooper’s Gland</a:t>
                      </a:r>
                    </a:p>
                  </a:txBody>
                  <a:tcPr>
                    <a:solidFill>
                      <a:srgbClr val="AC49E9"/>
                    </a:solidFill>
                  </a:tcPr>
                </a:tc>
                <a:tc hMerge="1">
                  <a:txBody>
                    <a:bodyPr/>
                    <a:lstStyle/>
                    <a:p>
                      <a:endParaRPr lang="en-US" sz="2100" dirty="0"/>
                    </a:p>
                  </a:txBody>
                  <a:tcPr>
                    <a:solidFill>
                      <a:schemeClr val="bg1"/>
                    </a:solidFill>
                  </a:tcPr>
                </a:tc>
                <a:extLst>
                  <a:ext uri="{0D108BD9-81ED-4DB2-BD59-A6C34878D82A}">
                    <a16:rowId xmlns:a16="http://schemas.microsoft.com/office/drawing/2014/main" val="2125201588"/>
                  </a:ext>
                </a:extLst>
              </a:tr>
              <a:tr h="422210">
                <a:tc>
                  <a:txBody>
                    <a:bodyPr/>
                    <a:lstStyle/>
                    <a:p>
                      <a:r>
                        <a:rPr lang="en-US" sz="1600" dirty="0"/>
                        <a:t>Shape</a:t>
                      </a:r>
                    </a:p>
                  </a:txBody>
                  <a:tcPr>
                    <a:solidFill>
                      <a:srgbClr val="E2BFF7"/>
                    </a:solidFill>
                  </a:tcPr>
                </a:tc>
                <a:tc>
                  <a:txBody>
                    <a:bodyPr/>
                    <a:lstStyle/>
                    <a:p>
                      <a:pPr marL="0" indent="0">
                        <a:lnSpc>
                          <a:spcPct val="90000"/>
                        </a:lnSpc>
                        <a:spcBef>
                          <a:spcPts val="1000"/>
                        </a:spcBef>
                        <a:buFont typeface="Wingdings" charset="2"/>
                        <a:buNone/>
                        <a:defRPr/>
                      </a:pPr>
                      <a:r>
                        <a:rPr lang="en-US" sz="1600" kern="1200" dirty="0">
                          <a:solidFill>
                            <a:schemeClr val="tx1"/>
                          </a:solidFill>
                          <a:latin typeface="+mn-lt"/>
                          <a:ea typeface="+mn-ea"/>
                          <a:cs typeface="Times New Roman" pitchFamily="18" charset="0"/>
                        </a:rPr>
                        <a:t>Small paired glands.</a:t>
                      </a:r>
                    </a:p>
                  </a:txBody>
                  <a:tcPr>
                    <a:solidFill>
                      <a:schemeClr val="bg1"/>
                    </a:solidFill>
                  </a:tcPr>
                </a:tc>
                <a:extLst>
                  <a:ext uri="{0D108BD9-81ED-4DB2-BD59-A6C34878D82A}">
                    <a16:rowId xmlns:a16="http://schemas.microsoft.com/office/drawing/2014/main" val="1094780491"/>
                  </a:ext>
                </a:extLst>
              </a:tr>
              <a:tr h="460642">
                <a:tc>
                  <a:txBody>
                    <a:bodyPr/>
                    <a:lstStyle/>
                    <a:p>
                      <a:r>
                        <a:rPr lang="en-US" sz="1600" dirty="0"/>
                        <a:t>Location</a:t>
                      </a:r>
                    </a:p>
                  </a:txBody>
                  <a:tcPr>
                    <a:solidFill>
                      <a:srgbClr val="E2BFF7"/>
                    </a:solidFill>
                  </a:tcPr>
                </a:tc>
                <a:tc>
                  <a:txBody>
                    <a:bodyPr/>
                    <a:lstStyle/>
                    <a:p>
                      <a:pPr marL="0" indent="0">
                        <a:lnSpc>
                          <a:spcPct val="90000"/>
                        </a:lnSpc>
                        <a:spcBef>
                          <a:spcPts val="1000"/>
                        </a:spcBef>
                        <a:buFont typeface="Wingdings" charset="2"/>
                        <a:buNone/>
                        <a:defRPr/>
                      </a:pPr>
                      <a:r>
                        <a:rPr lang="en-US" sz="1600" kern="1200" dirty="0">
                          <a:solidFill>
                            <a:schemeClr val="tx1"/>
                          </a:solidFill>
                          <a:latin typeface="+mn-lt"/>
                          <a:ea typeface="+mn-ea"/>
                          <a:cs typeface="Times New Roman" pitchFamily="18" charset="0"/>
                        </a:rPr>
                        <a:t>Located at the base of the penis.</a:t>
                      </a:r>
                    </a:p>
                  </a:txBody>
                  <a:tcPr>
                    <a:solidFill>
                      <a:schemeClr val="bg1"/>
                    </a:solidFill>
                  </a:tcPr>
                </a:tc>
                <a:extLst>
                  <a:ext uri="{0D108BD9-81ED-4DB2-BD59-A6C34878D82A}">
                    <a16:rowId xmlns:a16="http://schemas.microsoft.com/office/drawing/2014/main" val="3586630009"/>
                  </a:ext>
                </a:extLst>
              </a:tr>
              <a:tr h="588550">
                <a:tc>
                  <a:txBody>
                    <a:bodyPr/>
                    <a:lstStyle/>
                    <a:p>
                      <a:r>
                        <a:rPr lang="en-US" sz="1600" dirty="0"/>
                        <a:t>Function</a:t>
                      </a:r>
                    </a:p>
                  </a:txBody>
                  <a:tcPr>
                    <a:solidFill>
                      <a:srgbClr val="E2BFF7"/>
                    </a:solidFill>
                  </a:tcPr>
                </a:tc>
                <a:tc>
                  <a:txBody>
                    <a:bodyPr/>
                    <a:lstStyle/>
                    <a:p>
                      <a:pPr marL="0" indent="0">
                        <a:lnSpc>
                          <a:spcPct val="90000"/>
                        </a:lnSpc>
                        <a:spcBef>
                          <a:spcPts val="1000"/>
                        </a:spcBef>
                        <a:buFont typeface="Wingdings" charset="2"/>
                        <a:buNone/>
                        <a:defRPr/>
                      </a:pPr>
                      <a:r>
                        <a:rPr lang="en-US" sz="1600" kern="1200" dirty="0">
                          <a:solidFill>
                            <a:schemeClr val="tx1"/>
                          </a:solidFill>
                          <a:latin typeface="+mn-lt"/>
                          <a:ea typeface="+mn-ea"/>
                          <a:cs typeface="Times New Roman" pitchFamily="18" charset="0"/>
                        </a:rPr>
                        <a:t>Secrete alkaline mucus for: Neutralization of urinary acids &amp;Lubrication. </a:t>
                      </a:r>
                    </a:p>
                  </a:txBody>
                  <a:tcPr>
                    <a:solidFill>
                      <a:schemeClr val="bg1"/>
                    </a:solidFill>
                  </a:tcPr>
                </a:tc>
                <a:extLst>
                  <a:ext uri="{0D108BD9-81ED-4DB2-BD59-A6C34878D82A}">
                    <a16:rowId xmlns:a16="http://schemas.microsoft.com/office/drawing/2014/main" val="4264921247"/>
                  </a:ext>
                </a:extLst>
              </a:tr>
            </a:tbl>
          </a:graphicData>
        </a:graphic>
      </p:graphicFrame>
      <p:pic>
        <p:nvPicPr>
          <p:cNvPr id="27" name="Picture 8" descr="http://cdn1.teachmeseries.com/tmanatomy/wp-content/uploads/20171222215712/Anatomical-Position-of-the-Bulbourethral-Glands.jpg">
            <a:extLst>
              <a:ext uri="{FF2B5EF4-FFF2-40B4-BE49-F238E27FC236}">
                <a16:creationId xmlns:a16="http://schemas.microsoft.com/office/drawing/2014/main" id="{411ED8D9-5977-4707-AE31-54FBADEEC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748" y="4711318"/>
            <a:ext cx="2004585" cy="209864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6CDFDA7-427E-4241-A420-C53C7E20AB40}"/>
              </a:ext>
            </a:extLst>
          </p:cNvPr>
          <p:cNvSpPr txBox="1"/>
          <p:nvPr/>
        </p:nvSpPr>
        <p:spPr>
          <a:xfrm>
            <a:off x="6090160" y="6412149"/>
            <a:ext cx="955442" cy="307777"/>
          </a:xfrm>
          <a:prstGeom prst="rect">
            <a:avLst/>
          </a:prstGeom>
          <a:noFill/>
        </p:spPr>
        <p:txBody>
          <a:bodyPr wrap="square" rtlCol="0">
            <a:spAutoFit/>
          </a:bodyPr>
          <a:lstStyle/>
          <a:p>
            <a:r>
              <a:rPr lang="en-GB" dirty="0">
                <a:solidFill>
                  <a:schemeClr val="bg1">
                    <a:lumMod val="50000"/>
                  </a:schemeClr>
                </a:solidFill>
                <a:latin typeface="+mn-lt"/>
              </a:rPr>
              <a:t>Extra</a:t>
            </a:r>
          </a:p>
        </p:txBody>
      </p:sp>
      <p:sp>
        <p:nvSpPr>
          <p:cNvPr id="29" name="Rectangle 28">
            <a:extLst>
              <a:ext uri="{FF2B5EF4-FFF2-40B4-BE49-F238E27FC236}">
                <a16:creationId xmlns:a16="http://schemas.microsoft.com/office/drawing/2014/main" id="{788A5B44-789B-4077-AD51-E8B1B2FECED5}"/>
              </a:ext>
            </a:extLst>
          </p:cNvPr>
          <p:cNvSpPr/>
          <p:nvPr/>
        </p:nvSpPr>
        <p:spPr>
          <a:xfrm>
            <a:off x="5841251" y="5842325"/>
            <a:ext cx="736529" cy="197141"/>
          </a:xfrm>
          <a:prstGeom prst="rect">
            <a:avLst/>
          </a:prstGeom>
          <a:noFill/>
          <a:ln w="28575">
            <a:solidFill>
              <a:srgbClr val="AC49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1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D229-2BD8-4D4A-81ED-CDE0D5AB2519}"/>
              </a:ext>
            </a:extLst>
          </p:cNvPr>
          <p:cNvSpPr>
            <a:spLocks noGrp="1"/>
          </p:cNvSpPr>
          <p:nvPr>
            <p:ph type="title"/>
          </p:nvPr>
        </p:nvSpPr>
        <p:spPr>
          <a:xfrm>
            <a:off x="386614" y="592186"/>
            <a:ext cx="10515600" cy="666721"/>
          </a:xfrm>
        </p:spPr>
        <p:txBody>
          <a:bodyPr>
            <a:normAutofit/>
          </a:bodyPr>
          <a:lstStyle/>
          <a:p>
            <a:r>
              <a:rPr lang="en-US" sz="3600" b="1" dirty="0"/>
              <a:t>Penis</a:t>
            </a:r>
          </a:p>
        </p:txBody>
      </p:sp>
      <p:sp>
        <p:nvSpPr>
          <p:cNvPr id="3" name="Content Placeholder 2">
            <a:extLst>
              <a:ext uri="{FF2B5EF4-FFF2-40B4-BE49-F238E27FC236}">
                <a16:creationId xmlns:a16="http://schemas.microsoft.com/office/drawing/2014/main" id="{6C5B30AB-230B-4DA3-A96F-0B9B030FF601}"/>
              </a:ext>
            </a:extLst>
          </p:cNvPr>
          <p:cNvSpPr>
            <a:spLocks noGrp="1"/>
          </p:cNvSpPr>
          <p:nvPr>
            <p:ph idx="1"/>
          </p:nvPr>
        </p:nvSpPr>
        <p:spPr>
          <a:xfrm>
            <a:off x="470712" y="1409229"/>
            <a:ext cx="4229672" cy="4351338"/>
          </a:xfrm>
        </p:spPr>
        <p:txBody>
          <a:bodyPr>
            <a:normAutofit/>
          </a:bodyPr>
          <a:lstStyle/>
          <a:p>
            <a:pPr marL="0" indent="0">
              <a:buNone/>
              <a:defRPr/>
            </a:pPr>
            <a:endParaRPr lang="en-US" sz="2000" u="sng" dirty="0"/>
          </a:p>
          <a:p>
            <a:pPr marL="0" indent="0">
              <a:buNone/>
              <a:defRPr/>
            </a:pPr>
            <a:endParaRPr lang="en-US" sz="2000" u="sng" dirty="0"/>
          </a:p>
          <a:p>
            <a:pPr marL="0" indent="0">
              <a:buNone/>
              <a:defRPr/>
            </a:pPr>
            <a:r>
              <a:rPr lang="en-US" sz="2000" u="sng" dirty="0"/>
              <a:t>Excretory:</a:t>
            </a:r>
          </a:p>
          <a:p>
            <a:pPr>
              <a:buFont typeface="Courier New" panose="02070309020205020404" pitchFamily="49" charset="0"/>
              <a:buChar char="o"/>
              <a:defRPr/>
            </a:pPr>
            <a:r>
              <a:rPr lang="en-US" sz="2000" dirty="0"/>
              <a:t>Penile urethra transmits urine &amp; seminal fluid.</a:t>
            </a:r>
          </a:p>
          <a:p>
            <a:pPr marL="0" indent="0">
              <a:buNone/>
              <a:defRPr/>
            </a:pPr>
            <a:r>
              <a:rPr lang="en-US" sz="2000" u="sng" dirty="0"/>
              <a:t>Copulatory:</a:t>
            </a:r>
          </a:p>
          <a:p>
            <a:pPr>
              <a:buFont typeface="Courier New" panose="02070309020205020404" pitchFamily="49" charset="0"/>
              <a:buChar char="o"/>
              <a:defRPr/>
            </a:pPr>
            <a:r>
              <a:rPr lang="en-US" sz="2000" dirty="0"/>
              <a:t>Has (3) cylindrical masses of erectile tissue</a:t>
            </a:r>
          </a:p>
          <a:p>
            <a:pPr lvl="1">
              <a:defRPr/>
            </a:pPr>
            <a:r>
              <a:rPr lang="en-US" sz="2000" dirty="0"/>
              <a:t>Two Corpora Cavernosa</a:t>
            </a:r>
          </a:p>
          <a:p>
            <a:pPr lvl="1">
              <a:defRPr/>
            </a:pPr>
            <a:r>
              <a:rPr lang="en-US" sz="2000" dirty="0"/>
              <a:t> One Corpus spongiosum</a:t>
            </a:r>
          </a:p>
        </p:txBody>
      </p:sp>
      <p:grpSp>
        <p:nvGrpSpPr>
          <p:cNvPr id="5" name="Group 4">
            <a:extLst>
              <a:ext uri="{FF2B5EF4-FFF2-40B4-BE49-F238E27FC236}">
                <a16:creationId xmlns:a16="http://schemas.microsoft.com/office/drawing/2014/main" id="{2EF42658-3708-4EAE-B224-56C28F872E15}"/>
              </a:ext>
            </a:extLst>
          </p:cNvPr>
          <p:cNvGrpSpPr/>
          <p:nvPr/>
        </p:nvGrpSpPr>
        <p:grpSpPr>
          <a:xfrm>
            <a:off x="7910753" y="381186"/>
            <a:ext cx="3812163" cy="3203712"/>
            <a:chOff x="7061456" y="90094"/>
            <a:chExt cx="5152916" cy="5422191"/>
          </a:xfrm>
        </p:grpSpPr>
        <p:pic>
          <p:nvPicPr>
            <p:cNvPr id="4" name="Picture 2" descr="Picture 16">
              <a:extLst>
                <a:ext uri="{FF2B5EF4-FFF2-40B4-BE49-F238E27FC236}">
                  <a16:creationId xmlns:a16="http://schemas.microsoft.com/office/drawing/2014/main" id="{6D4C5ED6-54AD-4934-A8F1-09D14EE23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297" t="4443" r="20712" b="2222"/>
            <a:stretch>
              <a:fillRect/>
            </a:stretch>
          </p:blipFill>
          <p:spPr bwMode="auto">
            <a:xfrm>
              <a:off x="7558480" y="90094"/>
              <a:ext cx="4278385" cy="542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20A2EA47-E776-4A55-9CAB-8702006717B4}"/>
                </a:ext>
              </a:extLst>
            </p:cNvPr>
            <p:cNvCxnSpPr>
              <a:cxnSpLocks/>
            </p:cNvCxnSpPr>
            <p:nvPr/>
          </p:nvCxnSpPr>
          <p:spPr>
            <a:xfrm flipH="1" flipV="1">
              <a:off x="10075178" y="1937857"/>
              <a:ext cx="981512" cy="310393"/>
            </a:xfrm>
            <a:prstGeom prst="straightConnector1">
              <a:avLst/>
            </a:prstGeom>
            <a:ln w="28575">
              <a:solidFill>
                <a:srgbClr val="92D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42F052B-33DC-4C1A-8F67-33E06FE09C50}"/>
                </a:ext>
              </a:extLst>
            </p:cNvPr>
            <p:cNvCxnSpPr>
              <a:cxnSpLocks/>
            </p:cNvCxnSpPr>
            <p:nvPr/>
          </p:nvCxnSpPr>
          <p:spPr>
            <a:xfrm flipH="1" flipV="1">
              <a:off x="9697672" y="1258350"/>
              <a:ext cx="1359018" cy="989900"/>
            </a:xfrm>
            <a:prstGeom prst="straightConnector1">
              <a:avLst/>
            </a:prstGeom>
            <a:ln w="28575">
              <a:solidFill>
                <a:srgbClr val="92D05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6A835B3-EEEF-4179-BED2-C8F2A23E4878}"/>
                </a:ext>
              </a:extLst>
            </p:cNvPr>
            <p:cNvSpPr txBox="1"/>
            <p:nvPr/>
          </p:nvSpPr>
          <p:spPr>
            <a:xfrm>
              <a:off x="10972801" y="2093054"/>
              <a:ext cx="1241571" cy="781355"/>
            </a:xfrm>
            <a:prstGeom prst="rect">
              <a:avLst/>
            </a:prstGeom>
            <a:solidFill>
              <a:schemeClr val="bg1"/>
            </a:solidFill>
            <a:ln w="28575">
              <a:solidFill>
                <a:srgbClr val="92D050"/>
              </a:solidFill>
              <a:prstDash val="solid"/>
            </a:ln>
          </p:spPr>
          <p:txBody>
            <a:bodyPr wrap="square" rtlCol="0">
              <a:spAutoFit/>
            </a:bodyPr>
            <a:lstStyle/>
            <a:p>
              <a:pPr algn="ctr"/>
              <a:r>
                <a:rPr lang="en-US" sz="1200" dirty="0"/>
                <a:t>Corpora cavernosa</a:t>
              </a:r>
            </a:p>
          </p:txBody>
        </p:sp>
        <p:cxnSp>
          <p:nvCxnSpPr>
            <p:cNvPr id="15" name="Straight Arrow Connector 14">
              <a:extLst>
                <a:ext uri="{FF2B5EF4-FFF2-40B4-BE49-F238E27FC236}">
                  <a16:creationId xmlns:a16="http://schemas.microsoft.com/office/drawing/2014/main" id="{B82395DE-ACC9-48FC-84DF-98DDA9C07128}"/>
                </a:ext>
              </a:extLst>
            </p:cNvPr>
            <p:cNvCxnSpPr>
              <a:cxnSpLocks/>
            </p:cNvCxnSpPr>
            <p:nvPr/>
          </p:nvCxnSpPr>
          <p:spPr>
            <a:xfrm>
              <a:off x="8086988" y="1593836"/>
              <a:ext cx="1384183" cy="344021"/>
            </a:xfrm>
            <a:prstGeom prst="straightConnector1">
              <a:avLst/>
            </a:prstGeom>
            <a:ln w="28575">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50EB582-9109-49A0-A7ED-B0AD133E0120}"/>
                </a:ext>
              </a:extLst>
            </p:cNvPr>
            <p:cNvSpPr txBox="1"/>
            <p:nvPr/>
          </p:nvSpPr>
          <p:spPr>
            <a:xfrm>
              <a:off x="7061456" y="1149273"/>
              <a:ext cx="1359017" cy="781355"/>
            </a:xfrm>
            <a:prstGeom prst="rect">
              <a:avLst/>
            </a:prstGeom>
            <a:solidFill>
              <a:schemeClr val="bg1"/>
            </a:solidFill>
            <a:ln w="28575">
              <a:solidFill>
                <a:srgbClr val="FFC000"/>
              </a:solidFill>
              <a:prstDash val="solid"/>
            </a:ln>
          </p:spPr>
          <p:txBody>
            <a:bodyPr wrap="square" rtlCol="0">
              <a:spAutoFit/>
            </a:bodyPr>
            <a:lstStyle/>
            <a:p>
              <a:pPr algn="ctr"/>
              <a:r>
                <a:rPr lang="en-US" sz="1200" dirty="0"/>
                <a:t>Corpus spongiosum</a:t>
              </a:r>
            </a:p>
          </p:txBody>
        </p:sp>
      </p:grpSp>
      <p:grpSp>
        <p:nvGrpSpPr>
          <p:cNvPr id="7" name="Group 6">
            <a:extLst>
              <a:ext uri="{FF2B5EF4-FFF2-40B4-BE49-F238E27FC236}">
                <a16:creationId xmlns:a16="http://schemas.microsoft.com/office/drawing/2014/main" id="{EEDBE741-0C5D-4AD1-9234-184C6F65AAAA}"/>
              </a:ext>
            </a:extLst>
          </p:cNvPr>
          <p:cNvGrpSpPr/>
          <p:nvPr/>
        </p:nvGrpSpPr>
        <p:grpSpPr>
          <a:xfrm>
            <a:off x="8278454" y="3974552"/>
            <a:ext cx="3678497" cy="2618754"/>
            <a:chOff x="7474705" y="4220381"/>
            <a:chExt cx="5962977" cy="2637619"/>
          </a:xfrm>
        </p:grpSpPr>
        <p:pic>
          <p:nvPicPr>
            <p:cNvPr id="12" name="Picture 2">
              <a:extLst>
                <a:ext uri="{FF2B5EF4-FFF2-40B4-BE49-F238E27FC236}">
                  <a16:creationId xmlns:a16="http://schemas.microsoft.com/office/drawing/2014/main" id="{F903D223-DC81-494F-9EFD-E7A2861CCE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 t="17451" b="6646"/>
            <a:stretch/>
          </p:blipFill>
          <p:spPr bwMode="auto">
            <a:xfrm>
              <a:off x="7518399" y="4220381"/>
              <a:ext cx="5919283" cy="2637619"/>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ABE61D3-B90E-4BCA-86A7-0E8F0C3D26D2}"/>
                </a:ext>
              </a:extLst>
            </p:cNvPr>
            <p:cNvSpPr/>
            <p:nvPr/>
          </p:nvSpPr>
          <p:spPr>
            <a:xfrm>
              <a:off x="7474705" y="5205537"/>
              <a:ext cx="1147697" cy="436946"/>
            </a:xfrm>
            <a:prstGeom prst="rect">
              <a:avLst/>
            </a:prstGeom>
            <a:noFill/>
            <a:ln w="28575">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257A0A-0468-4CD2-BAB7-3D4EF99FE31A}"/>
                </a:ext>
              </a:extLst>
            </p:cNvPr>
            <p:cNvSpPr/>
            <p:nvPr/>
          </p:nvSpPr>
          <p:spPr>
            <a:xfrm>
              <a:off x="7474705" y="5994103"/>
              <a:ext cx="1677762" cy="279697"/>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2" descr="Fig 1.1 - The erectile tissues of the penis.">
            <a:extLst>
              <a:ext uri="{FF2B5EF4-FFF2-40B4-BE49-F238E27FC236}">
                <a16:creationId xmlns:a16="http://schemas.microsoft.com/office/drawing/2014/main" id="{D7EB87D5-2B32-493A-9E6A-DDAF1B86E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7395" y="2362815"/>
            <a:ext cx="3035300" cy="409550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91B10A0B-F23B-44B5-8317-52869FA5C69D}"/>
              </a:ext>
            </a:extLst>
          </p:cNvPr>
          <p:cNvCxnSpPr/>
          <p:nvPr/>
        </p:nvCxnSpPr>
        <p:spPr>
          <a:xfrm>
            <a:off x="1747603" y="4572163"/>
            <a:ext cx="19440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6E9210-A2CC-4F96-8E7E-9908C8D9B7A2}"/>
              </a:ext>
            </a:extLst>
          </p:cNvPr>
          <p:cNvCxnSpPr/>
          <p:nvPr/>
        </p:nvCxnSpPr>
        <p:spPr>
          <a:xfrm>
            <a:off x="1797386" y="4906667"/>
            <a:ext cx="2052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AD41C27-58FD-42A8-9DAB-267487CBB179}"/>
              </a:ext>
            </a:extLst>
          </p:cNvPr>
          <p:cNvSpPr/>
          <p:nvPr/>
        </p:nvSpPr>
        <p:spPr>
          <a:xfrm>
            <a:off x="408340" y="1529943"/>
            <a:ext cx="6772106" cy="369332"/>
          </a:xfrm>
          <a:prstGeom prst="rect">
            <a:avLst/>
          </a:prstGeom>
        </p:spPr>
        <p:txBody>
          <a:bodyPr wrap="square">
            <a:spAutoFit/>
          </a:bodyPr>
          <a:lstStyle/>
          <a:p>
            <a:pPr lvl="0">
              <a:lnSpc>
                <a:spcPct val="90000"/>
              </a:lnSpc>
              <a:spcBef>
                <a:spcPts val="1000"/>
              </a:spcBef>
              <a:defRPr/>
            </a:pPr>
            <a:r>
              <a:rPr lang="en-US" sz="2000" b="1" kern="1200" dirty="0">
                <a:solidFill>
                  <a:prstClr val="black"/>
                </a:solidFill>
                <a:latin typeface="Calibri" panose="020F0502020204030204"/>
                <a:ea typeface="+mn-ea"/>
                <a:cs typeface="Times New Roman" pitchFamily="18" charset="0"/>
              </a:rPr>
              <a:t>A Copulatory</a:t>
            </a:r>
            <a:r>
              <a:rPr lang="en-US" sz="1600" kern="1200" dirty="0">
                <a:solidFill>
                  <a:srgbClr val="92D050"/>
                </a:solidFill>
                <a:latin typeface="Calibri" panose="020F0502020204030204"/>
                <a:ea typeface="+mn-ea"/>
                <a:cs typeface="Times New Roman" pitchFamily="18" charset="0"/>
              </a:rPr>
              <a:t> (involved in sexual intercourse)</a:t>
            </a:r>
            <a:r>
              <a:rPr lang="en-US" sz="2000" b="1" kern="1200" dirty="0">
                <a:solidFill>
                  <a:prstClr val="black"/>
                </a:solidFill>
                <a:latin typeface="Calibri" panose="020F0502020204030204"/>
                <a:ea typeface="+mn-ea"/>
                <a:cs typeface="Times New Roman" pitchFamily="18" charset="0"/>
              </a:rPr>
              <a:t> &amp; Excretory organ.</a:t>
            </a:r>
          </a:p>
        </p:txBody>
      </p:sp>
    </p:spTree>
    <p:extLst>
      <p:ext uri="{BB962C8B-B14F-4D97-AF65-F5344CB8AC3E}">
        <p14:creationId xmlns:p14="http://schemas.microsoft.com/office/powerpoint/2010/main" val="2013880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0955B7E-7021-4B45-A4D4-0D95463CCC3D}"/>
              </a:ext>
            </a:extLst>
          </p:cNvPr>
          <p:cNvGraphicFramePr>
            <a:graphicFrameLocks noGrp="1"/>
          </p:cNvGraphicFramePr>
          <p:nvPr>
            <p:extLst>
              <p:ext uri="{D42A27DB-BD31-4B8C-83A1-F6EECF244321}">
                <p14:modId xmlns:p14="http://schemas.microsoft.com/office/powerpoint/2010/main" val="1518780805"/>
              </p:ext>
            </p:extLst>
          </p:nvPr>
        </p:nvGraphicFramePr>
        <p:xfrm>
          <a:off x="443827" y="1423471"/>
          <a:ext cx="5721294" cy="4544710"/>
        </p:xfrm>
        <a:graphic>
          <a:graphicData uri="http://schemas.openxmlformats.org/drawingml/2006/table">
            <a:tbl>
              <a:tblPr firstRow="1" bandRow="1">
                <a:tableStyleId>{5940675A-B579-460E-94D1-54222C63F5DA}</a:tableStyleId>
              </a:tblPr>
              <a:tblGrid>
                <a:gridCol w="2860648">
                  <a:extLst>
                    <a:ext uri="{9D8B030D-6E8A-4147-A177-3AD203B41FA5}">
                      <a16:colId xmlns:a16="http://schemas.microsoft.com/office/drawing/2014/main" val="1578756542"/>
                    </a:ext>
                  </a:extLst>
                </a:gridCol>
                <a:gridCol w="2860646">
                  <a:extLst>
                    <a:ext uri="{9D8B030D-6E8A-4147-A177-3AD203B41FA5}">
                      <a16:colId xmlns:a16="http://schemas.microsoft.com/office/drawing/2014/main" val="1021919230"/>
                    </a:ext>
                  </a:extLst>
                </a:gridCol>
              </a:tblGrid>
              <a:tr h="614146">
                <a:tc gridSpan="2">
                  <a:txBody>
                    <a:bodyPr/>
                    <a:lstStyle/>
                    <a:p>
                      <a:pPr algn="ctr"/>
                      <a:r>
                        <a:rPr lang="en-US" sz="2000" b="1" kern="1200" dirty="0">
                          <a:solidFill>
                            <a:schemeClr val="tx1"/>
                          </a:solidFill>
                          <a:latin typeface="+mn-lt"/>
                          <a:ea typeface="+mn-ea"/>
                          <a:cs typeface="+mn-cs"/>
                        </a:rPr>
                        <a:t>Erectile tissue</a:t>
                      </a:r>
                    </a:p>
                  </a:txBody>
                  <a:tcPr anchor="ctr">
                    <a:solidFill>
                      <a:schemeClr val="accent4">
                        <a:lumMod val="40000"/>
                        <a:lumOff val="60000"/>
                      </a:schemeClr>
                    </a:solidFill>
                  </a:tcPr>
                </a:tc>
                <a:tc hMerge="1">
                  <a:txBody>
                    <a:bodyPr/>
                    <a:lstStyle/>
                    <a:p>
                      <a:pPr algn="ctr"/>
                      <a:endParaRPr lang="en-US" sz="1800" dirty="0"/>
                    </a:p>
                  </a:txBody>
                  <a:tcPr>
                    <a:solidFill>
                      <a:srgbClr val="ECDFF5"/>
                    </a:solidFill>
                  </a:tcPr>
                </a:tc>
                <a:extLst>
                  <a:ext uri="{0D108BD9-81ED-4DB2-BD59-A6C34878D82A}">
                    <a16:rowId xmlns:a16="http://schemas.microsoft.com/office/drawing/2014/main" val="1817527808"/>
                  </a:ext>
                </a:extLst>
              </a:tr>
              <a:tr h="644630">
                <a:tc>
                  <a:txBody>
                    <a:bodyPr/>
                    <a:lstStyle/>
                    <a:p>
                      <a:pPr algn="ctr"/>
                      <a:r>
                        <a:rPr lang="en-US" sz="1600" b="1" u="sng" kern="1200" dirty="0">
                          <a:solidFill>
                            <a:schemeClr val="tx1"/>
                          </a:solidFill>
                          <a:latin typeface="+mn-lt"/>
                          <a:ea typeface="+mn-ea"/>
                          <a:cs typeface="+mn-cs"/>
                        </a:rPr>
                        <a:t>Corpora cavernosum</a:t>
                      </a:r>
                    </a:p>
                  </a:txBody>
                  <a:tcPr anchor="ctr">
                    <a:solidFill>
                      <a:schemeClr val="accent3">
                        <a:lumMod val="40000"/>
                        <a:lumOff val="60000"/>
                      </a:schemeClr>
                    </a:solidFill>
                  </a:tcPr>
                </a:tc>
                <a:tc>
                  <a:txBody>
                    <a:bodyPr/>
                    <a:lstStyle/>
                    <a:p>
                      <a:pPr algn="ctr"/>
                      <a:r>
                        <a:rPr lang="en-US" sz="1600" b="1" u="sng" kern="1200" dirty="0">
                          <a:solidFill>
                            <a:schemeClr val="tx1"/>
                          </a:solidFill>
                          <a:effectLst/>
                          <a:latin typeface="+mn-lt"/>
                          <a:ea typeface="+mn-ea"/>
                          <a:cs typeface="+mn-cs"/>
                        </a:rPr>
                        <a:t>Corpora spongiosum</a:t>
                      </a:r>
                    </a:p>
                  </a:txBody>
                  <a:tcPr anchor="ctr">
                    <a:solidFill>
                      <a:srgbClr val="FFEEB7"/>
                    </a:solidFill>
                  </a:tcPr>
                </a:tc>
                <a:extLst>
                  <a:ext uri="{0D108BD9-81ED-4DB2-BD59-A6C34878D82A}">
                    <a16:rowId xmlns:a16="http://schemas.microsoft.com/office/drawing/2014/main" val="2838372032"/>
                  </a:ext>
                </a:extLst>
              </a:tr>
              <a:tr h="3285934">
                <a:tc>
                  <a:txBody>
                    <a:bodyPr/>
                    <a:lstStyle/>
                    <a:p>
                      <a:pPr marL="285750" indent="-285750" eaLnBrk="1" hangingPunct="1">
                        <a:spcBef>
                          <a:spcPts val="600"/>
                        </a:spcBef>
                        <a:buFont typeface="Arial" panose="020B0604020202020204" pitchFamily="34" charset="0"/>
                        <a:buChar char="•"/>
                        <a:defRPr/>
                      </a:pPr>
                      <a:r>
                        <a:rPr lang="en-US" sz="1600" b="0" dirty="0">
                          <a:solidFill>
                            <a:schemeClr val="tx1"/>
                          </a:solidFill>
                        </a:rPr>
                        <a:t>Two </a:t>
                      </a:r>
                      <a:r>
                        <a:rPr lang="en-US" sz="1600" b="0" u="sng" dirty="0">
                          <a:solidFill>
                            <a:schemeClr val="tx1"/>
                          </a:solidFill>
                        </a:rPr>
                        <a:t>superior</a:t>
                      </a:r>
                      <a:r>
                        <a:rPr lang="en-US" sz="1600" b="0" dirty="0">
                          <a:solidFill>
                            <a:schemeClr val="tx1"/>
                          </a:solidFill>
                        </a:rPr>
                        <a:t> (right &amp; left) masses of </a:t>
                      </a:r>
                      <a:r>
                        <a:rPr lang="en-US" sz="1600" b="1" dirty="0">
                          <a:solidFill>
                            <a:schemeClr val="tx1"/>
                          </a:solidFill>
                        </a:rPr>
                        <a:t>(Primary erectile tissue).</a:t>
                      </a:r>
                    </a:p>
                    <a:p>
                      <a:pPr marL="285750" indent="-285750" eaLnBrk="1" hangingPunct="1">
                        <a:spcBef>
                          <a:spcPts val="600"/>
                        </a:spcBef>
                        <a:buFont typeface="Arial" panose="020B0604020202020204" pitchFamily="34" charset="0"/>
                        <a:buChar char="•"/>
                        <a:defRPr/>
                      </a:pPr>
                      <a:r>
                        <a:rPr lang="en-US" sz="1600" b="0" dirty="0">
                          <a:solidFill>
                            <a:schemeClr val="tx1"/>
                          </a:solidFill>
                        </a:rPr>
                        <a:t>They Provide the majority of rigidity &amp; length of penis.</a:t>
                      </a:r>
                    </a:p>
                    <a:p>
                      <a:pPr marL="285750" indent="-285750" eaLnBrk="1" hangingPunct="1">
                        <a:spcBef>
                          <a:spcPts val="600"/>
                        </a:spcBef>
                        <a:buFont typeface="Arial" panose="020B0604020202020204" pitchFamily="34" charset="0"/>
                        <a:buChar char="•"/>
                        <a:defRPr/>
                      </a:pPr>
                      <a:r>
                        <a:rPr lang="en-US" sz="1600" b="0" u="none" dirty="0">
                          <a:solidFill>
                            <a:schemeClr val="tx1"/>
                          </a:solidFill>
                        </a:rPr>
                        <a:t>Their posterior expansions, </a:t>
                      </a:r>
                      <a:r>
                        <a:rPr lang="en-US" sz="1600" b="0" dirty="0">
                          <a:solidFill>
                            <a:schemeClr val="tx1"/>
                          </a:solidFill>
                        </a:rPr>
                        <a:t>forms  the </a:t>
                      </a:r>
                      <a:r>
                        <a:rPr lang="en-US" sz="1600" b="1" u="sng" dirty="0">
                          <a:solidFill>
                            <a:schemeClr val="tx1"/>
                          </a:solidFill>
                        </a:rPr>
                        <a:t>2 </a:t>
                      </a:r>
                      <a:r>
                        <a:rPr lang="en-US" sz="1600" b="1" u="sng" dirty="0" err="1">
                          <a:solidFill>
                            <a:schemeClr val="tx1"/>
                          </a:solidFill>
                        </a:rPr>
                        <a:t>Crurae</a:t>
                      </a:r>
                      <a:r>
                        <a:rPr lang="en-US" sz="1600" b="1" u="sng" dirty="0">
                          <a:solidFill>
                            <a:schemeClr val="tx1"/>
                          </a:solidFill>
                        </a:rPr>
                        <a:t> </a:t>
                      </a:r>
                      <a:r>
                        <a:rPr lang="en-US" sz="1600" b="0" dirty="0">
                          <a:solidFill>
                            <a:schemeClr val="tx1"/>
                          </a:solidFill>
                        </a:rPr>
                        <a:t>(anchor” tissue) against pelvic bone.</a:t>
                      </a:r>
                    </a:p>
                  </a:txBody>
                  <a:tcPr>
                    <a:noFill/>
                  </a:tcPr>
                </a:tc>
                <a:tc>
                  <a:txBody>
                    <a:bodyPr/>
                    <a:lstStyle/>
                    <a:p>
                      <a:pPr marL="285750" indent="-285750" eaLnBrk="1" hangingPunct="1">
                        <a:buFont typeface="Arial" panose="020B0604020202020204" pitchFamily="34" charset="0"/>
                        <a:buChar char="•"/>
                        <a:defRPr/>
                      </a:pPr>
                      <a:r>
                        <a:rPr lang="en-US" sz="1600" dirty="0">
                          <a:solidFill>
                            <a:schemeClr val="tx1"/>
                          </a:solidFill>
                        </a:rPr>
                        <a:t>The single </a:t>
                      </a:r>
                      <a:r>
                        <a:rPr lang="en-US" sz="1600" u="sng" dirty="0">
                          <a:solidFill>
                            <a:schemeClr val="tx1"/>
                          </a:solidFill>
                        </a:rPr>
                        <a:t>inferior</a:t>
                      </a:r>
                      <a:r>
                        <a:rPr lang="en-US" sz="1600" dirty="0">
                          <a:solidFill>
                            <a:schemeClr val="tx1"/>
                          </a:solidFill>
                        </a:rPr>
                        <a:t> mass </a:t>
                      </a:r>
                      <a:r>
                        <a:rPr lang="en-US" sz="1600" b="1" dirty="0">
                          <a:solidFill>
                            <a:schemeClr val="tx1"/>
                          </a:solidFill>
                        </a:rPr>
                        <a:t>(Secondary erectile tissue)</a:t>
                      </a:r>
                    </a:p>
                    <a:p>
                      <a:pPr marL="285750" indent="-285750" eaLnBrk="1" hangingPunct="1">
                        <a:buFont typeface="Arial" panose="020B0604020202020204" pitchFamily="34" charset="0"/>
                        <a:buChar char="•"/>
                        <a:defRPr/>
                      </a:pPr>
                      <a:r>
                        <a:rPr lang="en-US" sz="1600" dirty="0">
                          <a:solidFill>
                            <a:schemeClr val="tx1"/>
                          </a:solidFill>
                        </a:rPr>
                        <a:t>It is traversed by the  </a:t>
                      </a:r>
                      <a:r>
                        <a:rPr lang="en-US" sz="1600" b="1" dirty="0">
                          <a:solidFill>
                            <a:schemeClr val="tx1"/>
                          </a:solidFill>
                        </a:rPr>
                        <a:t>penile urethra</a:t>
                      </a:r>
                      <a:r>
                        <a:rPr lang="en-US" sz="1600" dirty="0">
                          <a:solidFill>
                            <a:schemeClr val="tx1"/>
                          </a:solidFill>
                        </a:rPr>
                        <a:t>.</a:t>
                      </a:r>
                    </a:p>
                    <a:p>
                      <a:pPr marL="285750" indent="-285750" eaLnBrk="1" hangingPunct="1">
                        <a:buFont typeface="Arial" panose="020B0604020202020204" pitchFamily="34" charset="0"/>
                        <a:buChar char="•"/>
                        <a:defRPr/>
                      </a:pPr>
                      <a:r>
                        <a:rPr lang="en-US" sz="1600" u="sng" dirty="0">
                          <a:solidFill>
                            <a:schemeClr val="tx1"/>
                          </a:solidFill>
                        </a:rPr>
                        <a:t>Its Anterior expansion </a:t>
                      </a:r>
                      <a:r>
                        <a:rPr lang="en-US" sz="1600" dirty="0">
                          <a:solidFill>
                            <a:schemeClr val="tx1"/>
                          </a:solidFill>
                        </a:rPr>
                        <a:t>forms the </a:t>
                      </a:r>
                      <a:r>
                        <a:rPr lang="en-US" sz="1600" dirty="0">
                          <a:solidFill>
                            <a:srgbClr val="C00000"/>
                          </a:solidFill>
                        </a:rPr>
                        <a:t>Glans penis</a:t>
                      </a:r>
                      <a:r>
                        <a:rPr lang="en-US" sz="1600" dirty="0">
                          <a:solidFill>
                            <a:schemeClr val="tx1"/>
                          </a:solidFill>
                        </a:rPr>
                        <a:t>.</a:t>
                      </a:r>
                    </a:p>
                    <a:p>
                      <a:pPr marL="285750" indent="-285750" eaLnBrk="1" hangingPunct="1">
                        <a:buFont typeface="Arial" panose="020B0604020202020204" pitchFamily="34" charset="0"/>
                        <a:buChar char="•"/>
                        <a:defRPr/>
                      </a:pPr>
                      <a:r>
                        <a:rPr lang="en-US" sz="1600" u="sng" dirty="0">
                          <a:solidFill>
                            <a:schemeClr val="tx1"/>
                          </a:solidFill>
                        </a:rPr>
                        <a:t>Its posterior expansion </a:t>
                      </a:r>
                      <a:r>
                        <a:rPr lang="en-US" sz="1600" u="none" dirty="0">
                          <a:solidFill>
                            <a:schemeClr val="tx1"/>
                          </a:solidFill>
                        </a:rPr>
                        <a:t>forms the </a:t>
                      </a:r>
                      <a:r>
                        <a:rPr lang="en-US" sz="1600" b="1" u="none" dirty="0">
                          <a:solidFill>
                            <a:srgbClr val="C00000"/>
                          </a:solidFill>
                        </a:rPr>
                        <a:t>bulb of the penis.</a:t>
                      </a:r>
                    </a:p>
                    <a:p>
                      <a:pPr eaLnBrk="1" hangingPunct="1">
                        <a:buFont typeface="Wingdings" charset="2"/>
                        <a:buNone/>
                        <a:defRPr/>
                      </a:pPr>
                      <a:endParaRPr lang="en-US" sz="1600" dirty="0">
                        <a:solidFill>
                          <a:schemeClr val="tx1"/>
                        </a:solidFill>
                      </a:endParaRPr>
                    </a:p>
                    <a:p>
                      <a:pPr marL="0" lvl="1" algn="ctr" eaLnBrk="1" hangingPunct="1">
                        <a:buClr>
                          <a:schemeClr val="hlink"/>
                        </a:buClr>
                        <a:buFont typeface="Wingdings" charset="2"/>
                        <a:buNone/>
                        <a:defRPr/>
                      </a:pPr>
                      <a:r>
                        <a:rPr lang="en-US" sz="1600" b="1" u="none" dirty="0">
                          <a:solidFill>
                            <a:schemeClr val="tx1"/>
                          </a:solidFill>
                        </a:rPr>
                        <a:t>Prepuce or foreskin</a:t>
                      </a:r>
                      <a:r>
                        <a:rPr lang="en-US" sz="1600" u="none" dirty="0">
                          <a:solidFill>
                            <a:schemeClr val="tx1"/>
                          </a:solidFill>
                        </a:rPr>
                        <a:t>: </a:t>
                      </a:r>
                    </a:p>
                    <a:p>
                      <a:pPr marL="0" lvl="1" eaLnBrk="1" hangingPunct="1">
                        <a:buClr>
                          <a:schemeClr val="hlink"/>
                        </a:buClr>
                        <a:buFont typeface="Wingdings" charset="2"/>
                        <a:buNone/>
                        <a:defRPr/>
                      </a:pPr>
                      <a:r>
                        <a:rPr lang="en-US" sz="1600" dirty="0">
                          <a:solidFill>
                            <a:schemeClr val="tx1"/>
                          </a:solidFill>
                        </a:rPr>
                        <a:t>Fold of skin covering glans penis </a:t>
                      </a:r>
                      <a:r>
                        <a:rPr lang="en-US" sz="1600" b="1" dirty="0">
                          <a:solidFill>
                            <a:schemeClr val="tx1"/>
                          </a:solidFill>
                        </a:rPr>
                        <a:t>(before circumcision* </a:t>
                      </a:r>
                      <a:r>
                        <a:rPr lang="en-GB" sz="1600" b="1" dirty="0" err="1">
                          <a:solidFill>
                            <a:schemeClr val="tx1"/>
                          </a:solidFill>
                        </a:rPr>
                        <a:t>ختان</a:t>
                      </a:r>
                      <a:r>
                        <a:rPr lang="en-US" sz="1600" b="1" dirty="0">
                          <a:solidFill>
                            <a:schemeClr val="tx1"/>
                          </a:solidFill>
                        </a:rPr>
                        <a:t>)</a:t>
                      </a:r>
                    </a:p>
                  </a:txBody>
                  <a:tcPr>
                    <a:noFill/>
                  </a:tcPr>
                </a:tc>
                <a:extLst>
                  <a:ext uri="{0D108BD9-81ED-4DB2-BD59-A6C34878D82A}">
                    <a16:rowId xmlns:a16="http://schemas.microsoft.com/office/drawing/2014/main" val="1484199431"/>
                  </a:ext>
                </a:extLst>
              </a:tr>
            </a:tbl>
          </a:graphicData>
        </a:graphic>
      </p:graphicFrame>
      <p:grpSp>
        <p:nvGrpSpPr>
          <p:cNvPr id="21" name="Group 20">
            <a:extLst>
              <a:ext uri="{FF2B5EF4-FFF2-40B4-BE49-F238E27FC236}">
                <a16:creationId xmlns:a16="http://schemas.microsoft.com/office/drawing/2014/main" id="{7FAEB411-5346-4D55-BA1E-D9D19B15A83C}"/>
              </a:ext>
            </a:extLst>
          </p:cNvPr>
          <p:cNvGrpSpPr/>
          <p:nvPr/>
        </p:nvGrpSpPr>
        <p:grpSpPr>
          <a:xfrm>
            <a:off x="6759664" y="4252402"/>
            <a:ext cx="4689825" cy="2098861"/>
            <a:chOff x="7324452" y="4759139"/>
            <a:chExt cx="4027673" cy="1951850"/>
          </a:xfrm>
        </p:grpSpPr>
        <p:pic>
          <p:nvPicPr>
            <p:cNvPr id="7" name="Picture 2">
              <a:extLst>
                <a:ext uri="{FF2B5EF4-FFF2-40B4-BE49-F238E27FC236}">
                  <a16:creationId xmlns:a16="http://schemas.microsoft.com/office/drawing/2014/main" id="{10B8F480-E867-44EF-AF20-A99A10991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91" t="5670" r="2747" b="2286"/>
            <a:stretch>
              <a:fillRect/>
            </a:stretch>
          </p:blipFill>
          <p:spPr bwMode="auto">
            <a:xfrm>
              <a:off x="7324452" y="4759139"/>
              <a:ext cx="3951782" cy="195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116CA93-3D42-4136-90A3-9F301EC22225}"/>
                </a:ext>
              </a:extLst>
            </p:cNvPr>
            <p:cNvSpPr/>
            <p:nvPr/>
          </p:nvSpPr>
          <p:spPr>
            <a:xfrm>
              <a:off x="10723888" y="6149130"/>
              <a:ext cx="628237" cy="2239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D00F2012-DD0E-4728-901A-ED60828056C6}"/>
              </a:ext>
            </a:extLst>
          </p:cNvPr>
          <p:cNvSpPr>
            <a:spLocks noGrp="1"/>
          </p:cNvSpPr>
          <p:nvPr>
            <p:ph type="title"/>
          </p:nvPr>
        </p:nvSpPr>
        <p:spPr>
          <a:xfrm>
            <a:off x="386614" y="592186"/>
            <a:ext cx="10515600" cy="666721"/>
          </a:xfrm>
        </p:spPr>
        <p:txBody>
          <a:bodyPr>
            <a:normAutofit/>
          </a:bodyPr>
          <a:lstStyle/>
          <a:p>
            <a:r>
              <a:rPr lang="en-US" sz="3600" b="1" dirty="0"/>
              <a:t>Penis</a:t>
            </a:r>
          </a:p>
        </p:txBody>
      </p:sp>
      <p:grpSp>
        <p:nvGrpSpPr>
          <p:cNvPr id="20" name="Group 19">
            <a:extLst>
              <a:ext uri="{FF2B5EF4-FFF2-40B4-BE49-F238E27FC236}">
                <a16:creationId xmlns:a16="http://schemas.microsoft.com/office/drawing/2014/main" id="{E9EF92C9-4777-47CA-9897-7E78814F9BB0}"/>
              </a:ext>
            </a:extLst>
          </p:cNvPr>
          <p:cNvGrpSpPr/>
          <p:nvPr/>
        </p:nvGrpSpPr>
        <p:grpSpPr>
          <a:xfrm>
            <a:off x="6460982" y="550639"/>
            <a:ext cx="5287191" cy="3457578"/>
            <a:chOff x="6014210" y="180567"/>
            <a:chExt cx="5832475" cy="4773334"/>
          </a:xfrm>
        </p:grpSpPr>
        <p:pic>
          <p:nvPicPr>
            <p:cNvPr id="15" name="Picture 2" descr="FG27_09c">
              <a:extLst>
                <a:ext uri="{FF2B5EF4-FFF2-40B4-BE49-F238E27FC236}">
                  <a16:creationId xmlns:a16="http://schemas.microsoft.com/office/drawing/2014/main" id="{FD6C6B2E-7906-4896-94D4-09355CB69BBD}"/>
                </a:ext>
              </a:extLst>
            </p:cNvP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l="11667" t="2921" r="13593" b="9390"/>
            <a:stretch>
              <a:fillRect/>
            </a:stretch>
          </p:blipFill>
          <p:spPr>
            <a:xfrm>
              <a:off x="6014210" y="180567"/>
              <a:ext cx="5832475" cy="4773334"/>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CE711C22-7AAB-4117-996F-47CF342A2656}"/>
                </a:ext>
              </a:extLst>
            </p:cNvPr>
            <p:cNvSpPr/>
            <p:nvPr/>
          </p:nvSpPr>
          <p:spPr>
            <a:xfrm>
              <a:off x="6096000" y="956345"/>
              <a:ext cx="875251" cy="36072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DAD97E-41BF-4B18-82A9-C069BACFBCF0}"/>
                </a:ext>
              </a:extLst>
            </p:cNvPr>
            <p:cNvSpPr/>
            <p:nvPr/>
          </p:nvSpPr>
          <p:spPr>
            <a:xfrm>
              <a:off x="6096000" y="1568741"/>
              <a:ext cx="942363" cy="524109"/>
            </a:xfrm>
            <a:prstGeom prst="rect">
              <a:avLst/>
            </a:prstGeom>
            <a:noFill/>
            <a:ln w="28575">
              <a:solidFill>
                <a:srgbClr val="A16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787DFE-4BCE-45EA-8651-7C1CB48751DE}"/>
                </a:ext>
              </a:extLst>
            </p:cNvPr>
            <p:cNvSpPr/>
            <p:nvPr/>
          </p:nvSpPr>
          <p:spPr>
            <a:xfrm>
              <a:off x="6174297" y="3061982"/>
              <a:ext cx="1484852" cy="36701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2F317B-7064-4C17-8D3D-1B0F24F041E8}"/>
                </a:ext>
              </a:extLst>
            </p:cNvPr>
            <p:cNvSpPr/>
            <p:nvPr/>
          </p:nvSpPr>
          <p:spPr>
            <a:xfrm>
              <a:off x="6174297" y="3909270"/>
              <a:ext cx="1484852" cy="367018"/>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C8C305-A30C-4EC1-BF34-C4E57C875AD9}"/>
                </a:ext>
              </a:extLst>
            </p:cNvPr>
            <p:cNvSpPr/>
            <p:nvPr/>
          </p:nvSpPr>
          <p:spPr>
            <a:xfrm>
              <a:off x="11217779" y="3428999"/>
              <a:ext cx="487697" cy="367019"/>
            </a:xfrm>
            <a:prstGeom prst="rect">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Connector 21">
            <a:extLst>
              <a:ext uri="{FF2B5EF4-FFF2-40B4-BE49-F238E27FC236}">
                <a16:creationId xmlns:a16="http://schemas.microsoft.com/office/drawing/2014/main" id="{C8781E4B-C853-4B73-8940-FDCAF3D280BE}"/>
              </a:ext>
            </a:extLst>
          </p:cNvPr>
          <p:cNvCxnSpPr/>
          <p:nvPr/>
        </p:nvCxnSpPr>
        <p:spPr>
          <a:xfrm>
            <a:off x="1697858" y="4550864"/>
            <a:ext cx="720000" cy="0"/>
          </a:xfrm>
          <a:prstGeom prst="line">
            <a:avLst/>
          </a:prstGeom>
          <a:ln w="25400">
            <a:solidFill>
              <a:srgbClr val="AC49E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F05FDF-9FC1-4E25-9767-0FA36BB8EDFE}"/>
              </a:ext>
            </a:extLst>
          </p:cNvPr>
          <p:cNvCxnSpPr/>
          <p:nvPr/>
        </p:nvCxnSpPr>
        <p:spPr>
          <a:xfrm>
            <a:off x="3870787" y="5130968"/>
            <a:ext cx="72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B50F2FE-7333-4A42-9CB3-89E5394C7A12}"/>
              </a:ext>
            </a:extLst>
          </p:cNvPr>
          <p:cNvCxnSpPr/>
          <p:nvPr/>
        </p:nvCxnSpPr>
        <p:spPr>
          <a:xfrm>
            <a:off x="4509883" y="4637881"/>
            <a:ext cx="147600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A17F93-AF48-4DFE-8E2D-3CB151D304CA}"/>
              </a:ext>
            </a:extLst>
          </p:cNvPr>
          <p:cNvCxnSpPr/>
          <p:nvPr/>
        </p:nvCxnSpPr>
        <p:spPr>
          <a:xfrm>
            <a:off x="4018270" y="4153327"/>
            <a:ext cx="972000" cy="0"/>
          </a:xfrm>
          <a:prstGeom prst="line">
            <a:avLst/>
          </a:prstGeom>
          <a:ln w="25400">
            <a:solidFill>
              <a:srgbClr val="FF66C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A14AFF5-FD1B-47E4-B652-55D6E23E5B6C}"/>
              </a:ext>
            </a:extLst>
          </p:cNvPr>
          <p:cNvSpPr txBox="1"/>
          <p:nvPr/>
        </p:nvSpPr>
        <p:spPr>
          <a:xfrm>
            <a:off x="999997" y="6069555"/>
            <a:ext cx="4608954" cy="307777"/>
          </a:xfrm>
          <a:prstGeom prst="rect">
            <a:avLst/>
          </a:prstGeom>
          <a:noFill/>
        </p:spPr>
        <p:txBody>
          <a:bodyPr wrap="none" rtlCol="0">
            <a:spAutoFit/>
          </a:bodyPr>
          <a:lstStyle/>
          <a:p>
            <a:r>
              <a:rPr lang="en-GB" dirty="0">
                <a:solidFill>
                  <a:srgbClr val="92D050"/>
                </a:solidFill>
                <a:latin typeface="+mn-lt"/>
              </a:rPr>
              <a:t>*In circumcision they cut this skin and reflect it on each side.</a:t>
            </a:r>
          </a:p>
        </p:txBody>
      </p:sp>
    </p:spTree>
    <p:extLst>
      <p:ext uri="{BB962C8B-B14F-4D97-AF65-F5344CB8AC3E}">
        <p14:creationId xmlns:p14="http://schemas.microsoft.com/office/powerpoint/2010/main" val="805887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8137-4A33-4F7E-87DA-483AD5582E46}"/>
              </a:ext>
            </a:extLst>
          </p:cNvPr>
          <p:cNvSpPr>
            <a:spLocks noGrp="1"/>
          </p:cNvSpPr>
          <p:nvPr>
            <p:ph type="title"/>
          </p:nvPr>
        </p:nvSpPr>
        <p:spPr>
          <a:xfrm>
            <a:off x="838200" y="0"/>
            <a:ext cx="10515600" cy="549275"/>
          </a:xfrm>
        </p:spPr>
        <p:txBody>
          <a:bodyPr>
            <a:normAutofit fontScale="90000"/>
          </a:bodyPr>
          <a:lstStyle/>
          <a:p>
            <a:pPr algn="ctr"/>
            <a:r>
              <a:rPr lang="en-US" sz="3600" b="1" dirty="0"/>
              <a:t>Summary</a:t>
            </a:r>
            <a:endParaRPr lang="en-GB" sz="3600" b="1" dirty="0"/>
          </a:p>
        </p:txBody>
      </p:sp>
      <p:graphicFrame>
        <p:nvGraphicFramePr>
          <p:cNvPr id="5" name="Table 4">
            <a:extLst>
              <a:ext uri="{FF2B5EF4-FFF2-40B4-BE49-F238E27FC236}">
                <a16:creationId xmlns:a16="http://schemas.microsoft.com/office/drawing/2014/main" id="{8CB8D250-4C1E-4C48-B0EE-6FC9DDB607BE}"/>
              </a:ext>
            </a:extLst>
          </p:cNvPr>
          <p:cNvGraphicFramePr>
            <a:graphicFrameLocks noGrp="1"/>
          </p:cNvGraphicFramePr>
          <p:nvPr>
            <p:extLst>
              <p:ext uri="{D42A27DB-BD31-4B8C-83A1-F6EECF244321}">
                <p14:modId xmlns:p14="http://schemas.microsoft.com/office/powerpoint/2010/main" val="1330313500"/>
              </p:ext>
            </p:extLst>
          </p:nvPr>
        </p:nvGraphicFramePr>
        <p:xfrm>
          <a:off x="322356" y="508007"/>
          <a:ext cx="11625944" cy="6187759"/>
        </p:xfrm>
        <a:graphic>
          <a:graphicData uri="http://schemas.openxmlformats.org/drawingml/2006/table">
            <a:tbl>
              <a:tblPr firstRow="1" bandRow="1">
                <a:tableStyleId>{5940675A-B579-460E-94D1-54222C63F5DA}</a:tableStyleId>
              </a:tblPr>
              <a:tblGrid>
                <a:gridCol w="3214915">
                  <a:extLst>
                    <a:ext uri="{9D8B030D-6E8A-4147-A177-3AD203B41FA5}">
                      <a16:colId xmlns:a16="http://schemas.microsoft.com/office/drawing/2014/main" val="3286030375"/>
                    </a:ext>
                  </a:extLst>
                </a:gridCol>
                <a:gridCol w="2612571">
                  <a:extLst>
                    <a:ext uri="{9D8B030D-6E8A-4147-A177-3AD203B41FA5}">
                      <a16:colId xmlns:a16="http://schemas.microsoft.com/office/drawing/2014/main" val="1110470063"/>
                    </a:ext>
                  </a:extLst>
                </a:gridCol>
                <a:gridCol w="3135086">
                  <a:extLst>
                    <a:ext uri="{9D8B030D-6E8A-4147-A177-3AD203B41FA5}">
                      <a16:colId xmlns:a16="http://schemas.microsoft.com/office/drawing/2014/main" val="3453940277"/>
                    </a:ext>
                  </a:extLst>
                </a:gridCol>
                <a:gridCol w="2663372">
                  <a:extLst>
                    <a:ext uri="{9D8B030D-6E8A-4147-A177-3AD203B41FA5}">
                      <a16:colId xmlns:a16="http://schemas.microsoft.com/office/drawing/2014/main" val="103155090"/>
                    </a:ext>
                  </a:extLst>
                </a:gridCol>
              </a:tblGrid>
              <a:tr h="363386">
                <a:tc>
                  <a:txBody>
                    <a:bodyPr/>
                    <a:lstStyle/>
                    <a:p>
                      <a:pPr algn="ctr"/>
                      <a:r>
                        <a:rPr lang="en-GB" i="1" dirty="0"/>
                        <a:t>Primary Sex Organ</a:t>
                      </a:r>
                    </a:p>
                  </a:txBody>
                  <a:tcPr>
                    <a:solidFill>
                      <a:schemeClr val="bg1">
                        <a:lumMod val="95000"/>
                      </a:schemeClr>
                    </a:solidFill>
                  </a:tcPr>
                </a:tc>
                <a:tc>
                  <a:txBody>
                    <a:bodyPr/>
                    <a:lstStyle/>
                    <a:p>
                      <a:pPr algn="ctr"/>
                      <a:r>
                        <a:rPr lang="en-GB" i="1" dirty="0"/>
                        <a:t>Reproductive Tract</a:t>
                      </a:r>
                    </a:p>
                  </a:txBody>
                  <a:tcPr>
                    <a:solidFill>
                      <a:schemeClr val="bg1">
                        <a:lumMod val="95000"/>
                      </a:schemeClr>
                    </a:solidFill>
                  </a:tcPr>
                </a:tc>
                <a:tc>
                  <a:txBody>
                    <a:bodyPr/>
                    <a:lstStyle/>
                    <a:p>
                      <a:pPr algn="ctr"/>
                      <a:r>
                        <a:rPr lang="en-GB" i="1" dirty="0"/>
                        <a:t>Accessory Glands</a:t>
                      </a:r>
                    </a:p>
                  </a:txBody>
                  <a:tcPr>
                    <a:solidFill>
                      <a:schemeClr val="bg1">
                        <a:lumMod val="95000"/>
                      </a:schemeClr>
                    </a:solidFill>
                  </a:tcPr>
                </a:tc>
                <a:tc>
                  <a:txBody>
                    <a:bodyPr/>
                    <a:lstStyle/>
                    <a:p>
                      <a:pPr algn="ctr"/>
                      <a:r>
                        <a:rPr lang="en-GB" i="1" dirty="0"/>
                        <a:t>External Genitalia</a:t>
                      </a:r>
                    </a:p>
                  </a:txBody>
                  <a:tcPr>
                    <a:solidFill>
                      <a:schemeClr val="bg1">
                        <a:lumMod val="95000"/>
                      </a:schemeClr>
                    </a:solidFill>
                  </a:tcPr>
                </a:tc>
                <a:extLst>
                  <a:ext uri="{0D108BD9-81ED-4DB2-BD59-A6C34878D82A}">
                    <a16:rowId xmlns:a16="http://schemas.microsoft.com/office/drawing/2014/main" val="359904816"/>
                  </a:ext>
                </a:extLst>
              </a:tr>
              <a:tr h="363386">
                <a:tc>
                  <a:txBody>
                    <a:bodyPr/>
                    <a:lstStyle/>
                    <a:p>
                      <a:pPr algn="ctr"/>
                      <a:r>
                        <a:rPr lang="en-GB" b="1" i="0"/>
                        <a:t>Testis</a:t>
                      </a:r>
                      <a:endParaRPr lang="en-GB" b="1" i="0" dirty="0"/>
                    </a:p>
                  </a:txBody>
                  <a:tcPr>
                    <a:solidFill>
                      <a:schemeClr val="bg2">
                        <a:lumMod val="90000"/>
                      </a:schemeClr>
                    </a:solidFill>
                  </a:tcPr>
                </a:tc>
                <a:tc>
                  <a:txBody>
                    <a:bodyPr/>
                    <a:lstStyle/>
                    <a:p>
                      <a:pPr algn="ctr"/>
                      <a:r>
                        <a:rPr lang="en-GB" b="1" dirty="0"/>
                        <a:t>Epididymis</a:t>
                      </a:r>
                    </a:p>
                  </a:txBody>
                  <a:tcPr>
                    <a:solidFill>
                      <a:schemeClr val="bg2"/>
                    </a:solidFill>
                  </a:tcPr>
                </a:tc>
                <a:tc>
                  <a:txBody>
                    <a:bodyPr/>
                    <a:lstStyle/>
                    <a:p>
                      <a:pPr algn="ctr"/>
                      <a:r>
                        <a:rPr lang="en-GB" b="1" dirty="0"/>
                        <a:t>Seminal Vesicles</a:t>
                      </a:r>
                    </a:p>
                  </a:txBody>
                  <a:tcPr>
                    <a:solidFill>
                      <a:schemeClr val="accent2">
                        <a:lumMod val="40000"/>
                        <a:lumOff val="60000"/>
                      </a:schemeClr>
                    </a:solidFill>
                  </a:tcPr>
                </a:tc>
                <a:tc>
                  <a:txBody>
                    <a:bodyPr/>
                    <a:lstStyle/>
                    <a:p>
                      <a:pPr algn="ctr"/>
                      <a:r>
                        <a:rPr lang="en-GB" b="1" dirty="0"/>
                        <a:t>Penis</a:t>
                      </a:r>
                    </a:p>
                  </a:txBody>
                  <a:tcPr>
                    <a:solidFill>
                      <a:schemeClr val="accent2">
                        <a:lumMod val="20000"/>
                        <a:lumOff val="80000"/>
                      </a:schemeClr>
                    </a:solidFill>
                  </a:tcPr>
                </a:tc>
                <a:extLst>
                  <a:ext uri="{0D108BD9-81ED-4DB2-BD59-A6C34878D82A}">
                    <a16:rowId xmlns:a16="http://schemas.microsoft.com/office/drawing/2014/main" val="1202893669"/>
                  </a:ext>
                </a:extLst>
              </a:tr>
              <a:tr h="922542">
                <a:tc rowSpan="7">
                  <a:txBody>
                    <a:bodyPr/>
                    <a:lstStyle/>
                    <a:p>
                      <a:r>
                        <a:rPr lang="en-GB" sz="1600" u="sng" dirty="0"/>
                        <a:t>Function</a:t>
                      </a:r>
                      <a:r>
                        <a:rPr lang="en-GB" sz="1600" dirty="0"/>
                        <a:t>:</a:t>
                      </a:r>
                    </a:p>
                    <a:p>
                      <a:pPr marL="285750" indent="-285750">
                        <a:buFont typeface="Arial" panose="020B0604020202020204" pitchFamily="34" charset="0"/>
                        <a:buChar char="•"/>
                      </a:pPr>
                      <a:r>
                        <a:rPr lang="en-GB" sz="1600" dirty="0"/>
                        <a:t>Spermatogenesis &amp; hormone production</a:t>
                      </a:r>
                    </a:p>
                    <a:p>
                      <a:pPr marL="285750" indent="-285750">
                        <a:buFont typeface="Arial" panose="020B0604020202020204" pitchFamily="34" charset="0"/>
                        <a:buChar char="•"/>
                      </a:pPr>
                      <a:r>
                        <a:rPr lang="en-GB" sz="1600" dirty="0"/>
                        <a:t>Suspended in scrotum* by spermatic cord</a:t>
                      </a:r>
                    </a:p>
                    <a:p>
                      <a:r>
                        <a:rPr lang="en-GB" sz="1600" u="sng" dirty="0"/>
                        <a:t>Coverings</a:t>
                      </a:r>
                      <a:r>
                        <a:rPr lang="en-GB" sz="1600" dirty="0"/>
                        <a:t>:</a:t>
                      </a:r>
                    </a:p>
                    <a:p>
                      <a:pPr marL="285750" indent="-285750">
                        <a:buFont typeface="Arial" panose="020B0604020202020204" pitchFamily="34" charset="0"/>
                        <a:buChar char="•"/>
                      </a:pPr>
                      <a:r>
                        <a:rPr lang="en-GB" sz="1600" dirty="0"/>
                        <a:t>Tunica vaginalis</a:t>
                      </a:r>
                    </a:p>
                    <a:p>
                      <a:pPr marL="285750" indent="-285750">
                        <a:buFont typeface="Arial" panose="020B0604020202020204" pitchFamily="34" charset="0"/>
                        <a:buChar char="•"/>
                      </a:pPr>
                      <a:r>
                        <a:rPr lang="en-GB" sz="1600" dirty="0"/>
                        <a:t>Tunica </a:t>
                      </a:r>
                      <a:r>
                        <a:rPr lang="en-GB" sz="1600" dirty="0" err="1"/>
                        <a:t>albugenia</a:t>
                      </a:r>
                      <a:endParaRPr lang="en-GB" sz="1600" dirty="0"/>
                    </a:p>
                    <a:p>
                      <a:r>
                        <a:rPr lang="en-GB" sz="1600" u="sng" dirty="0"/>
                        <a:t>Internal structures</a:t>
                      </a:r>
                    </a:p>
                    <a:p>
                      <a:pPr marL="285750" indent="-285750">
                        <a:buFont typeface="Arial" panose="020B0604020202020204" pitchFamily="34" charset="0"/>
                        <a:buChar char="•"/>
                      </a:pPr>
                      <a:r>
                        <a:rPr lang="en-GB" sz="1600" dirty="0"/>
                        <a:t>Seminiferous tubules</a:t>
                      </a:r>
                    </a:p>
                    <a:p>
                      <a:pPr marL="285750" indent="-285750">
                        <a:buFont typeface="Arial" panose="020B0604020202020204" pitchFamily="34" charset="0"/>
                        <a:buChar char="•"/>
                      </a:pPr>
                      <a:r>
                        <a:rPr lang="en-GB" sz="1600" dirty="0"/>
                        <a:t>Rete testis</a:t>
                      </a:r>
                    </a:p>
                    <a:p>
                      <a:r>
                        <a:rPr lang="en-GB" sz="1600" i="1" dirty="0"/>
                        <a:t>Supply</a:t>
                      </a:r>
                      <a:r>
                        <a:rPr lang="en-GB" sz="1600" dirty="0"/>
                        <a:t>:</a:t>
                      </a:r>
                    </a:p>
                    <a:p>
                      <a:r>
                        <a:rPr lang="en-GB" sz="1600" u="sng" dirty="0"/>
                        <a:t>Arterial</a:t>
                      </a:r>
                      <a:r>
                        <a:rPr lang="en-GB" sz="1600" dirty="0"/>
                        <a:t>: testicular artery (from abdominal aorta)</a:t>
                      </a:r>
                    </a:p>
                    <a:p>
                      <a:r>
                        <a:rPr lang="en-GB" sz="1600" u="sng" dirty="0"/>
                        <a:t>Venous</a:t>
                      </a:r>
                      <a:r>
                        <a:rPr lang="en-GB" sz="1600" dirty="0"/>
                        <a:t>: pampiniform plexus </a:t>
                      </a:r>
                      <a:r>
                        <a:rPr lang="en-GB" sz="1600" dirty="0">
                          <a:sym typeface="Wingdings" panose="05000000000000000000" pitchFamily="2" charset="2"/>
                        </a:rPr>
                        <a:t> testicular vein  IVC (right) &amp; renal vein (left)</a:t>
                      </a:r>
                    </a:p>
                    <a:p>
                      <a:r>
                        <a:rPr lang="en-GB" sz="1600" u="sng" dirty="0">
                          <a:sym typeface="Wingdings" panose="05000000000000000000" pitchFamily="2" charset="2"/>
                        </a:rPr>
                        <a:t>Lymph</a:t>
                      </a:r>
                      <a:r>
                        <a:rPr lang="en-GB" sz="1600" dirty="0">
                          <a:sym typeface="Wingdings" panose="05000000000000000000" pitchFamily="2" charset="2"/>
                        </a:rPr>
                        <a:t>: lumbar (</a:t>
                      </a:r>
                      <a:r>
                        <a:rPr lang="en-GB" sz="1600" dirty="0" err="1">
                          <a:sym typeface="Wingdings" panose="05000000000000000000" pitchFamily="2" charset="2"/>
                        </a:rPr>
                        <a:t>paraortic</a:t>
                      </a:r>
                      <a:r>
                        <a:rPr lang="en-GB" sz="1600" dirty="0">
                          <a:sym typeface="Wingdings" panose="05000000000000000000" pitchFamily="2" charset="2"/>
                        </a:rPr>
                        <a:t>)</a:t>
                      </a:r>
                      <a:endParaRPr lang="en-GB" sz="1600" dirty="0"/>
                    </a:p>
                    <a:p>
                      <a:r>
                        <a:rPr lang="en-GB" sz="1400" dirty="0"/>
                        <a:t>*scrotum: out pouching of loose skin, regulates testicular temperature. NO superficial fat but has </a:t>
                      </a:r>
                      <a:r>
                        <a:rPr lang="en-GB" sz="1400" dirty="0" err="1"/>
                        <a:t>dartos</a:t>
                      </a:r>
                      <a:r>
                        <a:rPr lang="en-GB" sz="1400" dirty="0"/>
                        <a:t> muscle in superficial fascia (replaces </a:t>
                      </a:r>
                      <a:r>
                        <a:rPr lang="en-GB" sz="1400" dirty="0" err="1"/>
                        <a:t>scarpa’s</a:t>
                      </a:r>
                      <a:r>
                        <a:rPr lang="en-GB" sz="1400" dirty="0"/>
                        <a:t> fascia)</a:t>
                      </a:r>
                    </a:p>
                  </a:txBody>
                  <a:tcPr>
                    <a:solidFill>
                      <a:schemeClr val="bg1"/>
                    </a:solidFill>
                  </a:tcPr>
                </a:tc>
                <a:tc rowSpan="3">
                  <a:txBody>
                    <a:bodyPr/>
                    <a:lstStyle/>
                    <a:p>
                      <a:r>
                        <a:rPr lang="en-GB" sz="1600" dirty="0"/>
                        <a:t>Single coiled tube:</a:t>
                      </a:r>
                    </a:p>
                    <a:p>
                      <a:pPr marL="285750" indent="-285750">
                        <a:buFont typeface="Arial" panose="020B0604020202020204" pitchFamily="34" charset="0"/>
                        <a:buChar char="•"/>
                      </a:pPr>
                      <a:r>
                        <a:rPr lang="en-GB" sz="1600" dirty="0"/>
                        <a:t>Head: receives efferent </a:t>
                      </a:r>
                      <a:r>
                        <a:rPr lang="en-GB" sz="1600" dirty="0" err="1"/>
                        <a:t>ductules</a:t>
                      </a:r>
                      <a:endParaRPr lang="en-GB" sz="1600" dirty="0"/>
                    </a:p>
                    <a:p>
                      <a:pPr marL="285750" indent="-285750">
                        <a:buFont typeface="Arial" panose="020B0604020202020204" pitchFamily="34" charset="0"/>
                        <a:buChar char="•"/>
                      </a:pPr>
                      <a:r>
                        <a:rPr lang="en-GB" sz="1600" dirty="0"/>
                        <a:t>Body</a:t>
                      </a:r>
                    </a:p>
                    <a:p>
                      <a:pPr marL="285750" indent="-285750">
                        <a:buFont typeface="Arial" panose="020B0604020202020204" pitchFamily="34" charset="0"/>
                        <a:buChar char="•"/>
                      </a:pPr>
                      <a:r>
                        <a:rPr lang="en-GB" sz="1600" dirty="0"/>
                        <a:t>Tail: continuous with vas </a:t>
                      </a:r>
                      <a:r>
                        <a:rPr lang="en-GB" sz="1600" dirty="0" err="1"/>
                        <a:t>deferns</a:t>
                      </a:r>
                      <a:endParaRPr lang="en-GB" sz="1600" dirty="0"/>
                    </a:p>
                    <a:p>
                      <a:r>
                        <a:rPr lang="en-GB" sz="1600" u="sng" dirty="0"/>
                        <a:t>Function</a:t>
                      </a:r>
                      <a:r>
                        <a:rPr lang="en-GB" sz="1600" dirty="0"/>
                        <a:t>:</a:t>
                      </a:r>
                    </a:p>
                    <a:p>
                      <a:r>
                        <a:rPr lang="en-GB" sz="1600" dirty="0"/>
                        <a:t>Stores spermatozoa &amp; recycles and nourishes </a:t>
                      </a:r>
                    </a:p>
                  </a:txBody>
                  <a:tcPr>
                    <a:solidFill>
                      <a:schemeClr val="bg1"/>
                    </a:solidFill>
                  </a:tcPr>
                </a:tc>
                <a:tc>
                  <a:txBody>
                    <a:bodyPr/>
                    <a:lstStyle/>
                    <a:p>
                      <a:r>
                        <a:rPr lang="en-GB" sz="1600" dirty="0"/>
                        <a:t>Located posterior &amp; inferior to urinary bladder</a:t>
                      </a:r>
                    </a:p>
                  </a:txBody>
                  <a:tcPr>
                    <a:solidFill>
                      <a:schemeClr val="bg1"/>
                    </a:solidFill>
                  </a:tcPr>
                </a:tc>
                <a:tc rowSpan="7">
                  <a:txBody>
                    <a:bodyPr/>
                    <a:lstStyle/>
                    <a:p>
                      <a:pPr marL="285750" indent="-285750">
                        <a:buFont typeface="Arial" panose="020B0604020202020204" pitchFamily="34" charset="0"/>
                        <a:buChar char="•"/>
                      </a:pPr>
                      <a:r>
                        <a:rPr lang="en-GB" sz="1600" b="0" u="none" dirty="0"/>
                        <a:t>A Copulatory &amp; Excretory organ.</a:t>
                      </a:r>
                    </a:p>
                    <a:p>
                      <a:pPr marL="285750" indent="-285750">
                        <a:buFont typeface="Arial" panose="020B0604020202020204" pitchFamily="34" charset="0"/>
                        <a:buChar char="•"/>
                      </a:pPr>
                      <a:r>
                        <a:rPr lang="en-GB" sz="1600" b="0" u="none" dirty="0"/>
                        <a:t>Has (3) cylindrical masses of erectile tissue:</a:t>
                      </a:r>
                    </a:p>
                    <a:p>
                      <a:endParaRPr lang="en-GB" sz="1600" b="0" u="none" dirty="0"/>
                    </a:p>
                    <a:p>
                      <a:pPr marL="0" indent="0" algn="ctr">
                        <a:buFont typeface="Arial" panose="020B0604020202020204" pitchFamily="34" charset="0"/>
                        <a:buNone/>
                      </a:pPr>
                      <a:r>
                        <a:rPr lang="en-GB" sz="1600" b="0" u="sng" dirty="0"/>
                        <a:t>2 Corpora Cavernosa</a:t>
                      </a:r>
                      <a:r>
                        <a:rPr lang="en-GB" sz="1600" b="0" u="none" dirty="0"/>
                        <a:t>:</a:t>
                      </a:r>
                    </a:p>
                    <a:p>
                      <a:pPr marL="285750" indent="-285750">
                        <a:buFont typeface="Arial" panose="020B0604020202020204" pitchFamily="34" charset="0"/>
                        <a:buChar char="•"/>
                      </a:pPr>
                      <a:r>
                        <a:rPr lang="en-GB" sz="1600" b="0" u="none" dirty="0"/>
                        <a:t>Primary erectile tissue</a:t>
                      </a:r>
                    </a:p>
                    <a:p>
                      <a:pPr marL="285750" indent="-285750">
                        <a:buFont typeface="Arial" panose="020B0604020202020204" pitchFamily="34" charset="0"/>
                        <a:buChar char="•"/>
                      </a:pPr>
                      <a:r>
                        <a:rPr lang="en-GB" sz="1600" b="0" u="none" dirty="0"/>
                        <a:t>T</a:t>
                      </a:r>
                      <a:r>
                        <a:rPr lang="en-GB" sz="1600" dirty="0"/>
                        <a:t>heir posterior expansions: form </a:t>
                      </a:r>
                      <a:r>
                        <a:rPr lang="en-GB" sz="1600" dirty="0" err="1"/>
                        <a:t>crura</a:t>
                      </a:r>
                      <a:endParaRPr lang="en-GB" sz="1600" dirty="0"/>
                    </a:p>
                    <a:p>
                      <a:pPr marL="0" indent="0">
                        <a:buFont typeface="Arial" panose="020B0604020202020204" pitchFamily="34" charset="0"/>
                        <a:buNone/>
                      </a:pPr>
                      <a:endParaRPr lang="en-GB" sz="1600" b="0" u="none" dirty="0"/>
                    </a:p>
                    <a:p>
                      <a:pPr marL="0" indent="0" algn="ctr">
                        <a:buFont typeface="Arial" panose="020B0604020202020204" pitchFamily="34" charset="0"/>
                        <a:buNone/>
                      </a:pPr>
                      <a:r>
                        <a:rPr lang="en-GB" sz="1600" b="0" u="sng" dirty="0"/>
                        <a:t>Corpus Spongiosum</a:t>
                      </a:r>
                      <a:r>
                        <a:rPr lang="en-GB" sz="1600" b="0" u="none" dirty="0"/>
                        <a:t>:</a:t>
                      </a:r>
                    </a:p>
                    <a:p>
                      <a:pPr marL="285750" indent="-285750">
                        <a:buFont typeface="Arial" panose="020B0604020202020204" pitchFamily="34" charset="0"/>
                        <a:buChar char="•"/>
                      </a:pPr>
                      <a:r>
                        <a:rPr lang="en-GB" sz="1600" dirty="0"/>
                        <a:t>Secondary erectile tissue</a:t>
                      </a:r>
                    </a:p>
                    <a:p>
                      <a:pPr marL="285750" indent="-285750">
                        <a:buFont typeface="Arial" panose="020B0604020202020204" pitchFamily="34" charset="0"/>
                        <a:buChar char="•"/>
                      </a:pPr>
                      <a:r>
                        <a:rPr lang="en-GB" sz="1600" dirty="0"/>
                        <a:t>Traversed by the Penile urethra</a:t>
                      </a:r>
                    </a:p>
                    <a:p>
                      <a:pPr marL="285750" indent="-285750">
                        <a:buFont typeface="Arial" panose="020B0604020202020204" pitchFamily="34" charset="0"/>
                        <a:buChar char="•"/>
                      </a:pPr>
                      <a:r>
                        <a:rPr lang="en-GB" sz="1600" b="0" u="none" dirty="0"/>
                        <a:t>Anterior </a:t>
                      </a:r>
                      <a:r>
                        <a:rPr lang="en-GB" sz="1600" b="0" u="none" dirty="0">
                          <a:sym typeface="Wingdings" panose="05000000000000000000" pitchFamily="2" charset="2"/>
                        </a:rPr>
                        <a:t> glans</a:t>
                      </a:r>
                    </a:p>
                    <a:p>
                      <a:pPr marL="285750" indent="-285750">
                        <a:buFont typeface="Arial" panose="020B0604020202020204" pitchFamily="34" charset="0"/>
                        <a:buChar char="•"/>
                      </a:pPr>
                      <a:r>
                        <a:rPr lang="en-GB" sz="1600" b="0" u="none" dirty="0">
                          <a:sym typeface="Wingdings" panose="05000000000000000000" pitchFamily="2" charset="2"/>
                        </a:rPr>
                        <a:t>Posterior  bulb</a:t>
                      </a:r>
                      <a:endParaRPr lang="en-GB" sz="1600" b="0" u="none" dirty="0"/>
                    </a:p>
                  </a:txBody>
                  <a:tcPr>
                    <a:solidFill>
                      <a:schemeClr val="bg1"/>
                    </a:solidFill>
                  </a:tcPr>
                </a:tc>
                <a:extLst>
                  <a:ext uri="{0D108BD9-81ED-4DB2-BD59-A6C34878D82A}">
                    <a16:rowId xmlns:a16="http://schemas.microsoft.com/office/drawing/2014/main" val="95255777"/>
                  </a:ext>
                </a:extLst>
              </a:tr>
              <a:tr h="319315">
                <a:tc vMerge="1">
                  <a:txBody>
                    <a:bodyPr/>
                    <a:lstStyle/>
                    <a:p>
                      <a:endParaRPr lang="en-GB"/>
                    </a:p>
                  </a:txBody>
                  <a:tcPr/>
                </a:tc>
                <a:tc vMerge="1">
                  <a:txBody>
                    <a:bodyPr/>
                    <a:lstStyle/>
                    <a:p>
                      <a:endParaRPr lang="en-GB"/>
                    </a:p>
                  </a:txBody>
                  <a:tcPr/>
                </a:tc>
                <a:tc>
                  <a:txBody>
                    <a:bodyPr/>
                    <a:lstStyle/>
                    <a:p>
                      <a:pPr algn="ctr"/>
                      <a:r>
                        <a:rPr lang="en-GB" b="1" dirty="0"/>
                        <a:t>Prostate Gland</a:t>
                      </a:r>
                    </a:p>
                  </a:txBody>
                  <a:tcPr>
                    <a:solidFill>
                      <a:schemeClr val="accent2">
                        <a:lumMod val="40000"/>
                        <a:lumOff val="60000"/>
                      </a:schemeClr>
                    </a:solidFill>
                  </a:tcPr>
                </a:tc>
                <a:tc vMerge="1">
                  <a:txBody>
                    <a:bodyPr/>
                    <a:lstStyle/>
                    <a:p>
                      <a:endParaRPr lang="en-GB"/>
                    </a:p>
                  </a:txBody>
                  <a:tcPr/>
                </a:tc>
                <a:extLst>
                  <a:ext uri="{0D108BD9-81ED-4DB2-BD59-A6C34878D82A}">
                    <a16:rowId xmlns:a16="http://schemas.microsoft.com/office/drawing/2014/main" val="3387971072"/>
                  </a:ext>
                </a:extLst>
              </a:tr>
              <a:tr h="197409">
                <a:tc vMerge="1">
                  <a:txBody>
                    <a:bodyPr/>
                    <a:lstStyle/>
                    <a:p>
                      <a:endParaRPr lang="en-GB"/>
                    </a:p>
                  </a:txBody>
                  <a:tcPr/>
                </a:tc>
                <a:tc vMerge="1">
                  <a:txBody>
                    <a:bodyPr/>
                    <a:lstStyle/>
                    <a:p>
                      <a:endParaRPr lang="en-GB"/>
                    </a:p>
                  </a:txBody>
                  <a:tcPr/>
                </a:tc>
                <a:tc rowSpan="3">
                  <a:txBody>
                    <a:bodyPr/>
                    <a:lstStyle/>
                    <a:p>
                      <a:pPr marL="285750" indent="-285750">
                        <a:buFont typeface="Arial" panose="020B0604020202020204" pitchFamily="34" charset="0"/>
                        <a:buChar char="•"/>
                      </a:pPr>
                      <a:r>
                        <a:rPr lang="en-GB" sz="1600" dirty="0"/>
                        <a:t>Relations:</a:t>
                      </a:r>
                    </a:p>
                    <a:p>
                      <a:r>
                        <a:rPr lang="en-GB" sz="1600" b="0" dirty="0"/>
                        <a:t>Anterior</a:t>
                      </a:r>
                      <a:r>
                        <a:rPr lang="en-GB" sz="1600" dirty="0"/>
                        <a:t>: symphysis pubis</a:t>
                      </a:r>
                    </a:p>
                    <a:p>
                      <a:r>
                        <a:rPr lang="en-GB" sz="1600" dirty="0"/>
                        <a:t>Posterior: rectum</a:t>
                      </a:r>
                    </a:p>
                    <a:p>
                      <a:r>
                        <a:rPr lang="en-GB" sz="1600" dirty="0"/>
                        <a:t>Superior: neck of bladder</a:t>
                      </a:r>
                    </a:p>
                    <a:p>
                      <a:r>
                        <a:rPr lang="en-GB" sz="1600" dirty="0"/>
                        <a:t>Inferior: urogenital diaphragm</a:t>
                      </a:r>
                    </a:p>
                    <a:p>
                      <a:r>
                        <a:rPr lang="en-GB" sz="1600" dirty="0"/>
                        <a:t>Lateral: </a:t>
                      </a:r>
                      <a:r>
                        <a:rPr lang="en-GB" sz="1600" dirty="0" err="1"/>
                        <a:t>levator</a:t>
                      </a:r>
                      <a:r>
                        <a:rPr lang="en-GB" sz="1600" dirty="0"/>
                        <a:t> </a:t>
                      </a:r>
                      <a:r>
                        <a:rPr lang="en-GB" sz="1600" dirty="0" err="1"/>
                        <a:t>ani</a:t>
                      </a:r>
                      <a:r>
                        <a:rPr lang="en-GB" sz="1600" dirty="0"/>
                        <a:t> muscles</a:t>
                      </a:r>
                    </a:p>
                    <a:p>
                      <a:pPr marL="285750" indent="-285750">
                        <a:buFont typeface="Arial" panose="020B0604020202020204" pitchFamily="34" charset="0"/>
                        <a:buChar char="•"/>
                      </a:pPr>
                      <a:r>
                        <a:rPr lang="en-GB" sz="1600" dirty="0"/>
                        <a:t>Supply:</a:t>
                      </a:r>
                    </a:p>
                    <a:p>
                      <a:r>
                        <a:rPr lang="en-GB" sz="1600" u="sng" dirty="0"/>
                        <a:t>Arterial</a:t>
                      </a:r>
                      <a:r>
                        <a:rPr lang="en-GB" sz="1600" dirty="0"/>
                        <a:t>: inferior vesical artery</a:t>
                      </a:r>
                    </a:p>
                    <a:p>
                      <a:r>
                        <a:rPr lang="en-GB" sz="1600" u="sng" dirty="0"/>
                        <a:t>Venous</a:t>
                      </a:r>
                      <a:r>
                        <a:rPr lang="en-GB" sz="1600" dirty="0"/>
                        <a:t>: prostatic venous plexus </a:t>
                      </a:r>
                      <a:r>
                        <a:rPr lang="en-GB" sz="1600" dirty="0">
                          <a:sym typeface="Wingdings" panose="05000000000000000000" pitchFamily="2" charset="2"/>
                        </a:rPr>
                        <a:t> internal iliac veins</a:t>
                      </a:r>
                    </a:p>
                    <a:p>
                      <a:r>
                        <a:rPr lang="en-GB" sz="1600" u="sng" dirty="0">
                          <a:sym typeface="Wingdings" panose="05000000000000000000" pitchFamily="2" charset="2"/>
                        </a:rPr>
                        <a:t>Lymph</a:t>
                      </a:r>
                      <a:r>
                        <a:rPr lang="en-GB" sz="1600" dirty="0">
                          <a:sym typeface="Wingdings" panose="05000000000000000000" pitchFamily="2" charset="2"/>
                        </a:rPr>
                        <a:t>: internal iliac nodes</a:t>
                      </a:r>
                    </a:p>
                    <a:p>
                      <a:pPr marL="285750" indent="-285750">
                        <a:buFont typeface="Arial" panose="020B0604020202020204" pitchFamily="34" charset="0"/>
                        <a:buChar char="•"/>
                      </a:pPr>
                      <a:r>
                        <a:rPr lang="en-GB" sz="1600" dirty="0">
                          <a:sym typeface="Wingdings" panose="05000000000000000000" pitchFamily="2" charset="2"/>
                        </a:rPr>
                        <a:t>Openings: </a:t>
                      </a:r>
                    </a:p>
                    <a:p>
                      <a:pPr marL="0" indent="0">
                        <a:buFont typeface="Arial" panose="020B0604020202020204" pitchFamily="34" charset="0"/>
                        <a:buNone/>
                      </a:pPr>
                      <a:r>
                        <a:rPr lang="en-GB" sz="1600" dirty="0">
                          <a:sym typeface="Wingdings" panose="05000000000000000000" pitchFamily="2" charset="2"/>
                        </a:rPr>
                        <a:t>Prostate gland  prostatic sinus </a:t>
                      </a:r>
                    </a:p>
                  </a:txBody>
                  <a:tcPr>
                    <a:solidFill>
                      <a:schemeClr val="bg1"/>
                    </a:solidFill>
                  </a:tcPr>
                </a:tc>
                <a:tc vMerge="1">
                  <a:txBody>
                    <a:bodyPr/>
                    <a:lstStyle/>
                    <a:p>
                      <a:endParaRPr lang="en-GB"/>
                    </a:p>
                  </a:txBody>
                  <a:tcPr/>
                </a:tc>
                <a:extLst>
                  <a:ext uri="{0D108BD9-81ED-4DB2-BD59-A6C34878D82A}">
                    <a16:rowId xmlns:a16="http://schemas.microsoft.com/office/drawing/2014/main" val="307312786"/>
                  </a:ext>
                </a:extLst>
              </a:tr>
              <a:tr h="278108">
                <a:tc vMerge="1">
                  <a:txBody>
                    <a:bodyPr/>
                    <a:lstStyle/>
                    <a:p>
                      <a:endParaRPr lang="en-GB"/>
                    </a:p>
                  </a:txBody>
                  <a:tcPr/>
                </a:tc>
                <a:tc>
                  <a:txBody>
                    <a:bodyPr/>
                    <a:lstStyle/>
                    <a:p>
                      <a:pPr algn="ctr"/>
                      <a:r>
                        <a:rPr lang="en-GB" b="1" dirty="0"/>
                        <a:t>Vas Deferens</a:t>
                      </a:r>
                    </a:p>
                  </a:txBody>
                  <a:tcPr>
                    <a:solidFill>
                      <a:schemeClr val="bg2"/>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428371183"/>
                  </a:ext>
                </a:extLst>
              </a:tr>
              <a:tr h="1726634">
                <a:tc vMerge="1">
                  <a:txBody>
                    <a:bodyPr/>
                    <a:lstStyle/>
                    <a:p>
                      <a:endParaRPr lang="en-GB"/>
                    </a:p>
                  </a:txBody>
                  <a:tcPr/>
                </a:tc>
                <a:tc rowSpan="3">
                  <a:txBody>
                    <a:bodyPr/>
                    <a:lstStyle/>
                    <a:p>
                      <a:pPr marL="285750" indent="-285750">
                        <a:buFont typeface="Arial" panose="020B0604020202020204" pitchFamily="34" charset="0"/>
                        <a:buChar char="•"/>
                      </a:pPr>
                      <a:r>
                        <a:rPr lang="en-GB" sz="1600" dirty="0"/>
                        <a:t>Muscular tube</a:t>
                      </a:r>
                    </a:p>
                    <a:p>
                      <a:pPr marL="285750" indent="-285750">
                        <a:buFont typeface="Arial" panose="020B0604020202020204" pitchFamily="34" charset="0"/>
                        <a:buChar char="•"/>
                      </a:pPr>
                      <a:r>
                        <a:rPr lang="en-GB" sz="1600" dirty="0"/>
                        <a:t>Crosses ureter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Joins seminal duct to form ejaculatory duct which opens into prostatic urethra at </a:t>
                      </a:r>
                      <a:r>
                        <a:rPr lang="en-GB" sz="1600" dirty="0">
                          <a:sym typeface="Wingdings" panose="05000000000000000000" pitchFamily="2" charset="2"/>
                        </a:rPr>
                        <a:t>prostatic utricle.</a:t>
                      </a: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189980645"/>
                  </a:ext>
                </a:extLst>
              </a:tr>
              <a:tr h="269861">
                <a:tc vMerge="1">
                  <a:txBody>
                    <a:bodyPr/>
                    <a:lstStyle/>
                    <a:p>
                      <a:endParaRPr lang="en-GB"/>
                    </a:p>
                  </a:txBody>
                  <a:tcPr/>
                </a:tc>
                <a:tc vMerge="1">
                  <a:txBody>
                    <a:bodyPr/>
                    <a:lstStyle/>
                    <a:p>
                      <a:endParaRPr lang="en-GB"/>
                    </a:p>
                  </a:txBody>
                  <a:tcPr/>
                </a:tc>
                <a:tc>
                  <a:txBody>
                    <a:bodyPr/>
                    <a:lstStyle/>
                    <a:p>
                      <a:pPr algn="ctr"/>
                      <a:r>
                        <a:rPr lang="en-GB" b="1" dirty="0"/>
                        <a:t>Bulbourethral Gland</a:t>
                      </a:r>
                    </a:p>
                  </a:txBody>
                  <a:tcPr>
                    <a:solidFill>
                      <a:schemeClr val="accent2">
                        <a:lumMod val="40000"/>
                        <a:lumOff val="60000"/>
                      </a:schemeClr>
                    </a:solidFill>
                  </a:tcPr>
                </a:tc>
                <a:tc vMerge="1">
                  <a:txBody>
                    <a:bodyPr/>
                    <a:lstStyle/>
                    <a:p>
                      <a:endParaRPr lang="en-GB"/>
                    </a:p>
                  </a:txBody>
                  <a:tcPr/>
                </a:tc>
                <a:extLst>
                  <a:ext uri="{0D108BD9-81ED-4DB2-BD59-A6C34878D82A}">
                    <a16:rowId xmlns:a16="http://schemas.microsoft.com/office/drawing/2014/main" val="142985179"/>
                  </a:ext>
                </a:extLst>
              </a:tr>
              <a:tr h="540817">
                <a:tc vMerge="1">
                  <a:txBody>
                    <a:bodyPr/>
                    <a:lstStyle/>
                    <a:p>
                      <a:endParaRPr lang="en-GB"/>
                    </a:p>
                  </a:txBody>
                  <a:tcPr/>
                </a:tc>
                <a:tc vMerge="1">
                  <a:txBody>
                    <a:bodyPr/>
                    <a:lstStyle/>
                    <a:p>
                      <a:endParaRPr lang="en-GB"/>
                    </a:p>
                  </a:txBody>
                  <a:tcPr/>
                </a:tc>
                <a:tc>
                  <a:txBody>
                    <a:bodyPr/>
                    <a:lstStyle/>
                    <a:p>
                      <a:r>
                        <a:rPr lang="en-GB" sz="1600" dirty="0"/>
                        <a:t>Located at the base of the penis</a:t>
                      </a:r>
                    </a:p>
                  </a:txBody>
                  <a:tcPr>
                    <a:solidFill>
                      <a:schemeClr val="bg1"/>
                    </a:solidFill>
                  </a:tcPr>
                </a:tc>
                <a:tc vMerge="1">
                  <a:txBody>
                    <a:bodyPr/>
                    <a:lstStyle/>
                    <a:p>
                      <a:endParaRPr lang="en-GB"/>
                    </a:p>
                  </a:txBody>
                  <a:tcPr/>
                </a:tc>
                <a:extLst>
                  <a:ext uri="{0D108BD9-81ED-4DB2-BD59-A6C34878D82A}">
                    <a16:rowId xmlns:a16="http://schemas.microsoft.com/office/drawing/2014/main" val="1559462421"/>
                  </a:ext>
                </a:extLst>
              </a:tr>
            </a:tbl>
          </a:graphicData>
        </a:graphic>
      </p:graphicFrame>
    </p:spTree>
    <p:extLst>
      <p:ext uri="{BB962C8B-B14F-4D97-AF65-F5344CB8AC3E}">
        <p14:creationId xmlns:p14="http://schemas.microsoft.com/office/powerpoint/2010/main" val="3406973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24784"/>
            <a:ext cx="10515600" cy="1325563"/>
          </a:xfrm>
        </p:spPr>
        <p:txBody>
          <a:bodyPr/>
          <a:lstStyle/>
          <a:p>
            <a:r>
              <a:rPr lang="en-US" i="1" dirty="0"/>
              <a:t>Objectives</a:t>
            </a:r>
            <a:endParaRPr lang="en-GB" i="1" dirty="0"/>
          </a:p>
        </p:txBody>
      </p:sp>
      <p:sp>
        <p:nvSpPr>
          <p:cNvPr id="8" name="Content Placeholder 7"/>
          <p:cNvSpPr>
            <a:spLocks noGrp="1"/>
          </p:cNvSpPr>
          <p:nvPr>
            <p:ph idx="1"/>
          </p:nvPr>
        </p:nvSpPr>
        <p:spPr>
          <a:xfrm>
            <a:off x="838200" y="1512236"/>
            <a:ext cx="10515600" cy="2243687"/>
          </a:xfrm>
        </p:spPr>
        <p:txBody>
          <a:bodyPr>
            <a:noAutofit/>
          </a:bodyPr>
          <a:lstStyle/>
          <a:p>
            <a:pPr marL="0" indent="0">
              <a:buNone/>
              <a:defRPr/>
            </a:pPr>
            <a:r>
              <a:rPr lang="en-US" sz="2400" b="1" dirty="0"/>
              <a:t>At the end of the lecture, students should be able to:</a:t>
            </a:r>
          </a:p>
          <a:p>
            <a:pPr marL="354013" indent="-354013">
              <a:buFont typeface="Wingdings" panose="05000000000000000000" pitchFamily="2" charset="2"/>
              <a:buChar char="ü"/>
              <a:defRPr/>
            </a:pPr>
            <a:r>
              <a:rPr lang="en-GB" sz="2400" dirty="0"/>
              <a:t>List the different </a:t>
            </a:r>
            <a:r>
              <a:rPr lang="en-GB" sz="2400" u="sng" dirty="0"/>
              <a:t>components</a:t>
            </a:r>
            <a:r>
              <a:rPr lang="en-GB" sz="2400" dirty="0"/>
              <a:t> of the male reproductive system. </a:t>
            </a:r>
          </a:p>
          <a:p>
            <a:pPr marL="354013" indent="-354013">
              <a:buFont typeface="Wingdings" panose="05000000000000000000" pitchFamily="2" charset="2"/>
              <a:buChar char="ü"/>
              <a:defRPr/>
            </a:pPr>
            <a:r>
              <a:rPr lang="en-GB" sz="2400" dirty="0"/>
              <a:t>Describe the anatomy of the primary and the </a:t>
            </a:r>
            <a:r>
              <a:rPr lang="en-GB" sz="2400" u="sng" dirty="0"/>
              <a:t>secondary</a:t>
            </a:r>
            <a:r>
              <a:rPr lang="en-GB" sz="2400" dirty="0"/>
              <a:t> sex organs regarding: (location, function, structure, blood supply &amp; lymphatic drainage). </a:t>
            </a:r>
          </a:p>
          <a:p>
            <a:pPr marL="354013" indent="-354013">
              <a:buFont typeface="Wingdings" panose="05000000000000000000" pitchFamily="2" charset="2"/>
              <a:buChar char="ü"/>
              <a:defRPr/>
            </a:pPr>
            <a:r>
              <a:rPr lang="en-GB" sz="2400" dirty="0"/>
              <a:t>Describe the anatomy of the male </a:t>
            </a:r>
            <a:r>
              <a:rPr lang="en-GB" sz="2400" u="sng" dirty="0"/>
              <a:t>external genital organs</a:t>
            </a:r>
            <a:r>
              <a:rPr lang="en-GB" sz="2400" dirty="0"/>
              <a:t>. </a:t>
            </a:r>
          </a:p>
        </p:txBody>
      </p:sp>
      <p:grpSp>
        <p:nvGrpSpPr>
          <p:cNvPr id="11" name="Group 10">
            <a:extLst>
              <a:ext uri="{FF2B5EF4-FFF2-40B4-BE49-F238E27FC236}">
                <a16:creationId xmlns:a16="http://schemas.microsoft.com/office/drawing/2014/main" id="{1E58D316-2806-451A-8708-902804B96D87}"/>
              </a:ext>
            </a:extLst>
          </p:cNvPr>
          <p:cNvGrpSpPr/>
          <p:nvPr/>
        </p:nvGrpSpPr>
        <p:grpSpPr>
          <a:xfrm>
            <a:off x="6893267" y="4695382"/>
            <a:ext cx="682625" cy="734036"/>
            <a:chOff x="6597319" y="353560"/>
            <a:chExt cx="682625" cy="734036"/>
          </a:xfrm>
        </p:grpSpPr>
        <p:pic>
          <p:nvPicPr>
            <p:cNvPr id="12" name="Picture 2" descr="Image result for youtube">
              <a:hlinkClick r:id="rId2"/>
              <a:extLst>
                <a:ext uri="{FF2B5EF4-FFF2-40B4-BE49-F238E27FC236}">
                  <a16:creationId xmlns:a16="http://schemas.microsoft.com/office/drawing/2014/main" id="{1C5BAB42-BBED-4798-8C5D-A260727CC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9AB5816-E24E-4BC6-9B4B-AFD9DD248349}"/>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03:45</a:t>
              </a:r>
              <a:endParaRPr lang="en-GB" dirty="0">
                <a:solidFill>
                  <a:schemeClr val="accent6">
                    <a:lumMod val="75000"/>
                  </a:schemeClr>
                </a:solidFill>
                <a:latin typeface="+mn-lt"/>
              </a:endParaRPr>
            </a:p>
          </p:txBody>
        </p:sp>
      </p:grpSp>
      <p:grpSp>
        <p:nvGrpSpPr>
          <p:cNvPr id="14" name="Group 13">
            <a:extLst>
              <a:ext uri="{FF2B5EF4-FFF2-40B4-BE49-F238E27FC236}">
                <a16:creationId xmlns:a16="http://schemas.microsoft.com/office/drawing/2014/main" id="{C681E79C-3072-4C37-8018-6C94F4F0077A}"/>
              </a:ext>
            </a:extLst>
          </p:cNvPr>
          <p:cNvGrpSpPr/>
          <p:nvPr/>
        </p:nvGrpSpPr>
        <p:grpSpPr>
          <a:xfrm>
            <a:off x="7943532" y="4695382"/>
            <a:ext cx="682625" cy="734036"/>
            <a:chOff x="6597319" y="353560"/>
            <a:chExt cx="682625" cy="734036"/>
          </a:xfrm>
        </p:grpSpPr>
        <p:pic>
          <p:nvPicPr>
            <p:cNvPr id="15" name="Picture 2" descr="Image result for youtube">
              <a:hlinkClick r:id="rId4"/>
              <a:extLst>
                <a:ext uri="{FF2B5EF4-FFF2-40B4-BE49-F238E27FC236}">
                  <a16:creationId xmlns:a16="http://schemas.microsoft.com/office/drawing/2014/main" id="{85F82129-DC5D-4B4A-9AC4-EB5B45BFB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7B9B067-F924-4F6E-BAF0-BD1A763C3AD5}"/>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07:10</a:t>
              </a:r>
              <a:endParaRPr lang="en-GB" dirty="0">
                <a:solidFill>
                  <a:schemeClr val="accent6">
                    <a:lumMod val="75000"/>
                  </a:schemeClr>
                </a:solidFill>
                <a:latin typeface="+mn-lt"/>
              </a:endParaRPr>
            </a:p>
          </p:txBody>
        </p:sp>
      </p:grpSp>
      <p:grpSp>
        <p:nvGrpSpPr>
          <p:cNvPr id="17" name="Group 16">
            <a:extLst>
              <a:ext uri="{FF2B5EF4-FFF2-40B4-BE49-F238E27FC236}">
                <a16:creationId xmlns:a16="http://schemas.microsoft.com/office/drawing/2014/main" id="{52845C62-6B8D-49F1-AF3D-E66EEB8A06A3}"/>
              </a:ext>
            </a:extLst>
          </p:cNvPr>
          <p:cNvGrpSpPr/>
          <p:nvPr/>
        </p:nvGrpSpPr>
        <p:grpSpPr>
          <a:xfrm>
            <a:off x="8993797" y="4695382"/>
            <a:ext cx="682625" cy="734036"/>
            <a:chOff x="6597319" y="353560"/>
            <a:chExt cx="682625" cy="734036"/>
          </a:xfrm>
        </p:grpSpPr>
        <p:pic>
          <p:nvPicPr>
            <p:cNvPr id="18" name="Picture 2" descr="Image result for youtube">
              <a:hlinkClick r:id="rId5"/>
              <a:extLst>
                <a:ext uri="{FF2B5EF4-FFF2-40B4-BE49-F238E27FC236}">
                  <a16:creationId xmlns:a16="http://schemas.microsoft.com/office/drawing/2014/main" id="{3D3095B4-5498-46E4-BCD0-88C790B8E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3684C6E-3449-4326-92E9-B80FEAF23F78}"/>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03:46</a:t>
              </a:r>
              <a:endParaRPr lang="en-GB" dirty="0">
                <a:solidFill>
                  <a:schemeClr val="accent6">
                    <a:lumMod val="75000"/>
                  </a:schemeClr>
                </a:solidFill>
                <a:latin typeface="+mn-lt"/>
              </a:endParaRPr>
            </a:p>
          </p:txBody>
        </p:sp>
      </p:grpSp>
      <p:sp>
        <p:nvSpPr>
          <p:cNvPr id="3" name="TextBox 2">
            <a:extLst>
              <a:ext uri="{FF2B5EF4-FFF2-40B4-BE49-F238E27FC236}">
                <a16:creationId xmlns:a16="http://schemas.microsoft.com/office/drawing/2014/main" id="{C03022EA-D4CC-441D-A738-FC906F079117}"/>
              </a:ext>
            </a:extLst>
          </p:cNvPr>
          <p:cNvSpPr txBox="1"/>
          <p:nvPr/>
        </p:nvSpPr>
        <p:spPr>
          <a:xfrm>
            <a:off x="1175035" y="4808972"/>
            <a:ext cx="5718232" cy="338554"/>
          </a:xfrm>
          <a:prstGeom prst="rect">
            <a:avLst/>
          </a:prstGeom>
          <a:noFill/>
        </p:spPr>
        <p:txBody>
          <a:bodyPr wrap="none" rtlCol="0">
            <a:spAutoFit/>
          </a:bodyPr>
          <a:lstStyle/>
          <a:p>
            <a:r>
              <a:rPr lang="en-GB" sz="1600" dirty="0">
                <a:solidFill>
                  <a:schemeClr val="bg1">
                    <a:lumMod val="50000"/>
                  </a:schemeClr>
                </a:solidFill>
                <a:latin typeface="+mn-lt"/>
              </a:rPr>
              <a:t>Great videos by </a:t>
            </a:r>
            <a:r>
              <a:rPr lang="en-GB" sz="1600" dirty="0" err="1">
                <a:solidFill>
                  <a:schemeClr val="bg1">
                    <a:lumMod val="50000"/>
                  </a:schemeClr>
                </a:solidFill>
                <a:latin typeface="+mn-lt"/>
              </a:rPr>
              <a:t>AnatomyZone</a:t>
            </a:r>
            <a:r>
              <a:rPr lang="en-GB" sz="1600" dirty="0">
                <a:solidFill>
                  <a:schemeClr val="bg1">
                    <a:lumMod val="50000"/>
                  </a:schemeClr>
                </a:solidFill>
                <a:latin typeface="+mn-lt"/>
              </a:rPr>
              <a:t> that give overview of the lecture </a:t>
            </a:r>
            <a:r>
              <a:rPr lang="en-GB" sz="1600" dirty="0">
                <a:solidFill>
                  <a:schemeClr val="bg1">
                    <a:lumMod val="50000"/>
                  </a:schemeClr>
                </a:solidFill>
                <a:latin typeface="+mn-lt"/>
                <a:sym typeface="Wingdings" panose="05000000000000000000" pitchFamily="2" charset="2"/>
              </a:rPr>
              <a:t></a:t>
            </a:r>
            <a:endParaRPr lang="en-GB" sz="1600" dirty="0">
              <a:solidFill>
                <a:schemeClr val="bg1">
                  <a:lumMod val="50000"/>
                </a:schemeClr>
              </a:solidFill>
              <a:latin typeface="+mn-lt"/>
            </a:endParaRPr>
          </a:p>
        </p:txBody>
      </p:sp>
    </p:spTree>
    <p:extLst>
      <p:ext uri="{BB962C8B-B14F-4D97-AF65-F5344CB8AC3E}">
        <p14:creationId xmlns:p14="http://schemas.microsoft.com/office/powerpoint/2010/main" val="2896251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702" y="-51644"/>
            <a:ext cx="10515600" cy="1325563"/>
          </a:xfrm>
        </p:spPr>
        <p:txBody>
          <a:bodyPr>
            <a:normAutofit/>
          </a:bodyPr>
          <a:lstStyle/>
          <a:p>
            <a:pPr algn="ctr"/>
            <a:r>
              <a:rPr lang="en-US" sz="3600" b="1" dirty="0"/>
              <a:t>MCQs</a:t>
            </a:r>
          </a:p>
        </p:txBody>
      </p:sp>
      <p:sp>
        <p:nvSpPr>
          <p:cNvPr id="4" name="TextBox 3">
            <a:extLst>
              <a:ext uri="{FF2B5EF4-FFF2-40B4-BE49-F238E27FC236}">
                <a16:creationId xmlns:a16="http://schemas.microsoft.com/office/drawing/2014/main" id="{892C2AB1-04A4-4615-BE76-96FD1D9466C9}"/>
              </a:ext>
            </a:extLst>
          </p:cNvPr>
          <p:cNvSpPr txBox="1"/>
          <p:nvPr/>
        </p:nvSpPr>
        <p:spPr>
          <a:xfrm>
            <a:off x="526848" y="1148397"/>
            <a:ext cx="4947139" cy="5262979"/>
          </a:xfrm>
          <a:prstGeom prst="rect">
            <a:avLst/>
          </a:prstGeom>
          <a:noFill/>
        </p:spPr>
        <p:txBody>
          <a:bodyPr wrap="square" rtlCol="1">
            <a:spAutoFit/>
          </a:bodyPr>
          <a:lstStyle/>
          <a:p>
            <a:r>
              <a:rPr lang="en-US" sz="1400" b="1" dirty="0">
                <a:latin typeface="+mn-lt"/>
              </a:rPr>
              <a:t>1.The lymphatic drainage of the scrotum is:</a:t>
            </a:r>
          </a:p>
          <a:p>
            <a:r>
              <a:rPr lang="en-US" dirty="0">
                <a:latin typeface="+mn-lt"/>
              </a:rPr>
              <a:t>A- Superficial inguinal nodes</a:t>
            </a:r>
            <a:endParaRPr lang="en-US" sz="1400" dirty="0">
              <a:latin typeface="+mn-lt"/>
            </a:endParaRPr>
          </a:p>
          <a:p>
            <a:r>
              <a:rPr lang="en-US" dirty="0">
                <a:latin typeface="+mn-lt"/>
              </a:rPr>
              <a:t>B- Deep inguinal nodes</a:t>
            </a:r>
          </a:p>
          <a:p>
            <a:r>
              <a:rPr lang="en-US" dirty="0">
                <a:latin typeface="+mn-lt"/>
              </a:rPr>
              <a:t>C- Paraaortic nodes</a:t>
            </a:r>
          </a:p>
          <a:p>
            <a:r>
              <a:rPr lang="en-US" sz="1400" dirty="0">
                <a:latin typeface="+mn-lt"/>
              </a:rPr>
              <a:t>D- Testicular nodes</a:t>
            </a:r>
          </a:p>
          <a:p>
            <a:endParaRPr lang="en-US" sz="1400" dirty="0">
              <a:latin typeface="+mn-lt"/>
            </a:endParaRPr>
          </a:p>
          <a:p>
            <a:r>
              <a:rPr lang="en-US" sz="1400" b="1" dirty="0">
                <a:latin typeface="+mn-lt"/>
              </a:rPr>
              <a:t>2.What is the male primary sex organ :</a:t>
            </a:r>
          </a:p>
          <a:p>
            <a:r>
              <a:rPr lang="en-US" sz="1400" dirty="0">
                <a:latin typeface="+mn-lt"/>
              </a:rPr>
              <a:t>A-vas deference </a:t>
            </a:r>
          </a:p>
          <a:p>
            <a:r>
              <a:rPr lang="en-US" sz="1400" dirty="0">
                <a:latin typeface="+mn-lt"/>
              </a:rPr>
              <a:t>B-penis</a:t>
            </a:r>
          </a:p>
          <a:p>
            <a:r>
              <a:rPr lang="en-US" sz="1400" dirty="0">
                <a:latin typeface="+mn-lt"/>
              </a:rPr>
              <a:t>C- testes </a:t>
            </a:r>
          </a:p>
          <a:p>
            <a:r>
              <a:rPr lang="en-US" sz="1400" dirty="0">
                <a:latin typeface="+mn-lt"/>
              </a:rPr>
              <a:t>D-prostate</a:t>
            </a:r>
          </a:p>
          <a:p>
            <a:endParaRPr lang="en-US" sz="1400" dirty="0">
              <a:latin typeface="+mn-lt"/>
            </a:endParaRPr>
          </a:p>
          <a:p>
            <a:r>
              <a:rPr lang="en-US" sz="1400" b="1" dirty="0">
                <a:latin typeface="+mn-lt"/>
              </a:rPr>
              <a:t>3.The </a:t>
            </a:r>
            <a:r>
              <a:rPr lang="mr-IN" sz="1400" b="1" dirty="0">
                <a:latin typeface="+mn-lt"/>
              </a:rPr>
              <a:t>…</a:t>
            </a:r>
            <a:r>
              <a:rPr lang="en-US" sz="1400" b="1" dirty="0">
                <a:latin typeface="+mn-lt"/>
              </a:rPr>
              <a:t> of the Epididymis receives efferent ductules from the testis</a:t>
            </a:r>
          </a:p>
          <a:p>
            <a:r>
              <a:rPr lang="en-US" sz="1400" dirty="0">
                <a:latin typeface="+mn-lt"/>
              </a:rPr>
              <a:t>A-Head</a:t>
            </a:r>
          </a:p>
          <a:p>
            <a:r>
              <a:rPr lang="en-US" sz="1400" dirty="0">
                <a:latin typeface="+mn-lt"/>
              </a:rPr>
              <a:t>B-Body</a:t>
            </a:r>
          </a:p>
          <a:p>
            <a:r>
              <a:rPr lang="en-US" sz="1400" dirty="0">
                <a:latin typeface="+mn-lt"/>
              </a:rPr>
              <a:t>C-Tail</a:t>
            </a:r>
          </a:p>
          <a:p>
            <a:r>
              <a:rPr lang="en-US" sz="1400" dirty="0">
                <a:latin typeface="+mn-lt"/>
              </a:rPr>
              <a:t>D-vas deferens</a:t>
            </a:r>
          </a:p>
          <a:p>
            <a:endParaRPr lang="en-US" sz="1400" dirty="0">
              <a:latin typeface="+mn-lt"/>
            </a:endParaRPr>
          </a:p>
          <a:p>
            <a:r>
              <a:rPr lang="en-US" sz="1400" b="1" dirty="0">
                <a:latin typeface="+mn-lt"/>
              </a:rPr>
              <a:t>4.Which of the following lies lateral to the Vas deferens?</a:t>
            </a:r>
          </a:p>
          <a:p>
            <a:r>
              <a:rPr lang="en-US" sz="1400" dirty="0">
                <a:latin typeface="+mn-lt"/>
              </a:rPr>
              <a:t>A- Cowper's glands</a:t>
            </a:r>
          </a:p>
          <a:p>
            <a:r>
              <a:rPr lang="en-US" sz="1400" dirty="0">
                <a:latin typeface="+mn-lt"/>
              </a:rPr>
              <a:t>B- Prostate</a:t>
            </a:r>
          </a:p>
          <a:p>
            <a:r>
              <a:rPr lang="en-US" sz="1400" dirty="0">
                <a:latin typeface="+mn-lt"/>
              </a:rPr>
              <a:t>C -Seminal vesicle</a:t>
            </a:r>
          </a:p>
          <a:p>
            <a:r>
              <a:rPr lang="en-US" sz="1400" dirty="0">
                <a:latin typeface="+mn-lt"/>
              </a:rPr>
              <a:t>D-rectum</a:t>
            </a:r>
          </a:p>
        </p:txBody>
      </p:sp>
      <p:sp>
        <p:nvSpPr>
          <p:cNvPr id="7" name="TextBox 6"/>
          <p:cNvSpPr txBox="1"/>
          <p:nvPr/>
        </p:nvSpPr>
        <p:spPr>
          <a:xfrm>
            <a:off x="6280846" y="1164134"/>
            <a:ext cx="5780315" cy="5693866"/>
          </a:xfrm>
          <a:prstGeom prst="rect">
            <a:avLst/>
          </a:prstGeom>
          <a:noFill/>
        </p:spPr>
        <p:txBody>
          <a:bodyPr wrap="square" rtlCol="0">
            <a:spAutoFit/>
          </a:bodyPr>
          <a:lstStyle/>
          <a:p>
            <a:r>
              <a:rPr lang="en-US" sz="1400" b="1" dirty="0">
                <a:latin typeface="+mn-lt"/>
              </a:rPr>
              <a:t>5.Which of the following related anteriorly to the prostate gland?</a:t>
            </a:r>
          </a:p>
          <a:p>
            <a:r>
              <a:rPr lang="en-US" sz="1400" dirty="0">
                <a:latin typeface="+mn-lt"/>
              </a:rPr>
              <a:t>A- Neck of the bladder</a:t>
            </a:r>
          </a:p>
          <a:p>
            <a:r>
              <a:rPr lang="en-US" sz="1400" dirty="0">
                <a:latin typeface="+mn-lt"/>
              </a:rPr>
              <a:t>B- Symphysis pubis (SP).</a:t>
            </a:r>
          </a:p>
          <a:p>
            <a:r>
              <a:rPr lang="en-US" sz="1400" dirty="0">
                <a:latin typeface="+mn-lt"/>
              </a:rPr>
              <a:t>C- Urogenital diaphragm</a:t>
            </a:r>
          </a:p>
          <a:p>
            <a:r>
              <a:rPr lang="en-US" sz="1400" dirty="0">
                <a:latin typeface="+mn-lt"/>
              </a:rPr>
              <a:t>D- Rectum</a:t>
            </a:r>
          </a:p>
          <a:p>
            <a:endParaRPr lang="en-US" sz="1400" dirty="0">
              <a:latin typeface="+mn-lt"/>
            </a:endParaRPr>
          </a:p>
          <a:p>
            <a:r>
              <a:rPr lang="en-US" sz="1400" b="1" dirty="0">
                <a:latin typeface="+mn-lt"/>
              </a:rPr>
              <a:t>6.the ejaculatory duct drained into which of the following?</a:t>
            </a:r>
          </a:p>
          <a:p>
            <a:r>
              <a:rPr lang="en-US" sz="1400" dirty="0">
                <a:latin typeface="+mn-lt"/>
              </a:rPr>
              <a:t>A- prostatic </a:t>
            </a:r>
            <a:r>
              <a:rPr lang="en-GB" dirty="0">
                <a:latin typeface="+mn-lt"/>
              </a:rPr>
              <a:t>utricle</a:t>
            </a:r>
            <a:endParaRPr lang="en-US" sz="1400" dirty="0">
              <a:latin typeface="+mn-lt"/>
            </a:endParaRPr>
          </a:p>
          <a:p>
            <a:r>
              <a:rPr lang="en-US" sz="1400" dirty="0">
                <a:latin typeface="+mn-lt"/>
              </a:rPr>
              <a:t>B- prostatic cleft</a:t>
            </a:r>
          </a:p>
          <a:p>
            <a:r>
              <a:rPr lang="en-US" sz="1400" dirty="0">
                <a:latin typeface="+mn-lt"/>
              </a:rPr>
              <a:t>C- prostatic sinus</a:t>
            </a:r>
          </a:p>
          <a:p>
            <a:r>
              <a:rPr lang="en-US" sz="1400" dirty="0">
                <a:latin typeface="+mn-lt"/>
              </a:rPr>
              <a:t>D- urethral cleft</a:t>
            </a:r>
          </a:p>
          <a:p>
            <a:endParaRPr lang="en-US" sz="1400" dirty="0">
              <a:latin typeface="+mn-lt"/>
            </a:endParaRPr>
          </a:p>
          <a:p>
            <a:r>
              <a:rPr lang="en-US" sz="1400" b="1" dirty="0">
                <a:latin typeface="+mn-lt"/>
              </a:rPr>
              <a:t>7.testicular artery arises from :</a:t>
            </a:r>
          </a:p>
          <a:p>
            <a:r>
              <a:rPr lang="en-US" sz="1400" dirty="0">
                <a:latin typeface="+mn-lt"/>
              </a:rPr>
              <a:t>A- ascending aorta </a:t>
            </a:r>
          </a:p>
          <a:p>
            <a:r>
              <a:rPr lang="en-US" sz="1400" dirty="0">
                <a:latin typeface="+mn-lt"/>
              </a:rPr>
              <a:t>B- arch of aorta </a:t>
            </a:r>
          </a:p>
          <a:p>
            <a:r>
              <a:rPr lang="en-US" sz="1400" dirty="0">
                <a:latin typeface="+mn-lt"/>
              </a:rPr>
              <a:t>C- abdominal aorta at the level of L3</a:t>
            </a:r>
          </a:p>
          <a:p>
            <a:r>
              <a:rPr lang="en-US" sz="1400" dirty="0">
                <a:latin typeface="+mn-lt"/>
              </a:rPr>
              <a:t>D- abdominal aorta at the level of L5</a:t>
            </a:r>
          </a:p>
          <a:p>
            <a:endParaRPr lang="en-US" sz="1400" dirty="0">
              <a:latin typeface="+mn-lt"/>
            </a:endParaRPr>
          </a:p>
          <a:p>
            <a:r>
              <a:rPr lang="en-US" sz="1400" b="1" dirty="0">
                <a:latin typeface="+mn-lt"/>
              </a:rPr>
              <a:t>8. cremasteric reflex is used to diagnose:</a:t>
            </a:r>
          </a:p>
          <a:p>
            <a:r>
              <a:rPr lang="en-US" sz="1400" dirty="0">
                <a:latin typeface="+mn-lt"/>
              </a:rPr>
              <a:t>A- testicular torsion </a:t>
            </a:r>
          </a:p>
          <a:p>
            <a:r>
              <a:rPr lang="en-US" sz="1400" dirty="0">
                <a:latin typeface="+mn-lt"/>
              </a:rPr>
              <a:t>B- seminoma </a:t>
            </a:r>
          </a:p>
          <a:p>
            <a:r>
              <a:rPr lang="en-US" sz="1400" dirty="0">
                <a:latin typeface="+mn-lt"/>
              </a:rPr>
              <a:t>C- prostatitis </a:t>
            </a:r>
          </a:p>
          <a:p>
            <a:r>
              <a:rPr lang="en-US" sz="1400" dirty="0">
                <a:latin typeface="+mn-lt"/>
              </a:rPr>
              <a:t>D- benign prostatic hyperplasia </a:t>
            </a:r>
          </a:p>
          <a:p>
            <a:endParaRPr lang="en-US" dirty="0">
              <a:latin typeface="+mn-lt"/>
            </a:endParaRPr>
          </a:p>
          <a:p>
            <a:endParaRPr lang="en-US" dirty="0">
              <a:latin typeface="+mn-lt"/>
            </a:endParaRPr>
          </a:p>
          <a:p>
            <a:endParaRPr lang="en-US" dirty="0">
              <a:latin typeface="+mn-lt"/>
            </a:endParaRPr>
          </a:p>
        </p:txBody>
      </p:sp>
      <p:sp>
        <p:nvSpPr>
          <p:cNvPr id="9" name="TextBox 8"/>
          <p:cNvSpPr txBox="1"/>
          <p:nvPr/>
        </p:nvSpPr>
        <p:spPr>
          <a:xfrm>
            <a:off x="11159613" y="4826675"/>
            <a:ext cx="1032387" cy="2031325"/>
          </a:xfrm>
          <a:prstGeom prst="rect">
            <a:avLst/>
          </a:prstGeom>
          <a:noFill/>
        </p:spPr>
        <p:txBody>
          <a:bodyPr wrap="square" rtlCol="0">
            <a:spAutoFit/>
          </a:bodyPr>
          <a:lstStyle/>
          <a:p>
            <a:r>
              <a:rPr lang="en-US" dirty="0">
                <a:solidFill>
                  <a:schemeClr val="bg1">
                    <a:lumMod val="50000"/>
                  </a:schemeClr>
                </a:solidFill>
                <a:latin typeface="+mn-lt"/>
              </a:rPr>
              <a:t>Answers:</a:t>
            </a:r>
          </a:p>
          <a:p>
            <a:pPr marL="342900" indent="-342900">
              <a:buFont typeface="+mj-lt"/>
              <a:buAutoNum type="arabicPeriod"/>
            </a:pPr>
            <a:r>
              <a:rPr lang="en-US" dirty="0">
                <a:solidFill>
                  <a:schemeClr val="bg1">
                    <a:lumMod val="50000"/>
                  </a:schemeClr>
                </a:solidFill>
                <a:latin typeface="+mn-lt"/>
              </a:rPr>
              <a:t>A</a:t>
            </a:r>
          </a:p>
          <a:p>
            <a:pPr marL="342900" indent="-342900">
              <a:buFont typeface="+mj-lt"/>
              <a:buAutoNum type="arabicPeriod"/>
            </a:pPr>
            <a:r>
              <a:rPr lang="en-US" dirty="0">
                <a:solidFill>
                  <a:schemeClr val="bg1">
                    <a:lumMod val="50000"/>
                  </a:schemeClr>
                </a:solidFill>
                <a:latin typeface="+mn-lt"/>
              </a:rPr>
              <a:t>C</a:t>
            </a:r>
          </a:p>
          <a:p>
            <a:pPr marL="342900" indent="-342900">
              <a:buFont typeface="+mj-lt"/>
              <a:buAutoNum type="arabicPeriod"/>
            </a:pPr>
            <a:r>
              <a:rPr lang="en-US" dirty="0">
                <a:solidFill>
                  <a:schemeClr val="bg1">
                    <a:lumMod val="50000"/>
                  </a:schemeClr>
                </a:solidFill>
                <a:latin typeface="+mn-lt"/>
              </a:rPr>
              <a:t>A</a:t>
            </a:r>
          </a:p>
          <a:p>
            <a:pPr marL="342900" indent="-342900">
              <a:buFont typeface="+mj-lt"/>
              <a:buAutoNum type="arabicPeriod"/>
            </a:pPr>
            <a:r>
              <a:rPr lang="en-US" dirty="0">
                <a:solidFill>
                  <a:schemeClr val="bg1">
                    <a:lumMod val="50000"/>
                  </a:schemeClr>
                </a:solidFill>
                <a:latin typeface="+mn-lt"/>
              </a:rPr>
              <a:t>C</a:t>
            </a:r>
          </a:p>
          <a:p>
            <a:pPr marL="342900" indent="-342900">
              <a:buFont typeface="+mj-lt"/>
              <a:buAutoNum type="arabicPeriod"/>
            </a:pPr>
            <a:r>
              <a:rPr lang="en-US" dirty="0">
                <a:solidFill>
                  <a:schemeClr val="bg1">
                    <a:lumMod val="50000"/>
                  </a:schemeClr>
                </a:solidFill>
                <a:latin typeface="+mn-lt"/>
              </a:rPr>
              <a:t>B</a:t>
            </a:r>
          </a:p>
          <a:p>
            <a:pPr marL="342900" indent="-342900">
              <a:buFont typeface="+mj-lt"/>
              <a:buAutoNum type="arabicPeriod"/>
            </a:pPr>
            <a:r>
              <a:rPr lang="en-US" dirty="0">
                <a:solidFill>
                  <a:schemeClr val="bg1">
                    <a:lumMod val="50000"/>
                  </a:schemeClr>
                </a:solidFill>
                <a:latin typeface="+mn-lt"/>
              </a:rPr>
              <a:t>A</a:t>
            </a:r>
          </a:p>
          <a:p>
            <a:pPr marL="342900" indent="-342900">
              <a:buFont typeface="+mj-lt"/>
              <a:buAutoNum type="arabicPeriod"/>
            </a:pPr>
            <a:r>
              <a:rPr lang="en-US" dirty="0">
                <a:solidFill>
                  <a:schemeClr val="bg1">
                    <a:lumMod val="50000"/>
                  </a:schemeClr>
                </a:solidFill>
                <a:latin typeface="+mn-lt"/>
              </a:rPr>
              <a:t>C</a:t>
            </a:r>
          </a:p>
          <a:p>
            <a:pPr marL="342900" indent="-342900">
              <a:buFont typeface="+mj-lt"/>
              <a:buAutoNum type="arabicPeriod"/>
            </a:pPr>
            <a:r>
              <a:rPr lang="en-US" dirty="0">
                <a:solidFill>
                  <a:schemeClr val="bg1">
                    <a:lumMod val="50000"/>
                  </a:schemeClr>
                </a:solidFill>
                <a:latin typeface="+mn-lt"/>
              </a:rPr>
              <a:t>A</a:t>
            </a:r>
          </a:p>
        </p:txBody>
      </p:sp>
    </p:spTree>
    <p:extLst>
      <p:ext uri="{BB962C8B-B14F-4D97-AF65-F5344CB8AC3E}">
        <p14:creationId xmlns:p14="http://schemas.microsoft.com/office/powerpoint/2010/main" val="1411556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611846"/>
            <a:ext cx="3969657" cy="1660708"/>
          </a:xfrm>
        </p:spPr>
        <p:txBody>
          <a:bodyPr>
            <a:normAutofit/>
          </a:bodyPr>
          <a:lstStyle/>
          <a:p>
            <a:pPr marL="177800" indent="0">
              <a:buNone/>
            </a:pPr>
            <a:r>
              <a:rPr lang="en-US" sz="2600" i="1" dirty="0">
                <a:solidFill>
                  <a:schemeClr val="tx1"/>
                </a:solidFill>
                <a:latin typeface="Calibri" panose="020F0502020204030204" pitchFamily="34" charset="0"/>
              </a:rPr>
              <a:t>Leaders:</a:t>
            </a:r>
            <a:endParaRPr lang="en-GB" sz="2600" i="1" dirty="0">
              <a:solidFill>
                <a:schemeClr val="tx1"/>
              </a:solidFill>
              <a:latin typeface="Calibri" panose="020F0502020204030204" pitchFamily="34" charset="0"/>
            </a:endParaRPr>
          </a:p>
          <a:p>
            <a:pPr marL="177800" indent="0">
              <a:buNone/>
            </a:pPr>
            <a:r>
              <a:rPr lang="en-GB" sz="2600" dirty="0" err="1">
                <a:solidFill>
                  <a:schemeClr val="tx1"/>
                </a:solidFill>
                <a:latin typeface="Calibri" panose="020F0502020204030204" pitchFamily="34" charset="0"/>
              </a:rPr>
              <a:t>Nawaf</a:t>
            </a:r>
            <a:r>
              <a:rPr lang="en-GB" sz="2600" dirty="0">
                <a:solidFill>
                  <a:schemeClr val="tx1"/>
                </a:solidFill>
                <a:latin typeface="Calibri" panose="020F0502020204030204" pitchFamily="34" charset="0"/>
              </a:rPr>
              <a:t> </a:t>
            </a:r>
            <a:r>
              <a:rPr lang="en-GB" sz="2600" dirty="0" err="1">
                <a:solidFill>
                  <a:schemeClr val="tx1"/>
                </a:solidFill>
                <a:latin typeface="Calibri" panose="020F0502020204030204" pitchFamily="34" charset="0"/>
              </a:rPr>
              <a:t>AlKhudairy</a:t>
            </a:r>
            <a:r>
              <a:rPr lang="en-GB" sz="2600" dirty="0">
                <a:solidFill>
                  <a:schemeClr val="tx1"/>
                </a:solidFill>
                <a:latin typeface="Calibri" panose="020F0502020204030204" pitchFamily="34" charset="0"/>
              </a:rPr>
              <a:t> </a:t>
            </a:r>
          </a:p>
          <a:p>
            <a:pPr marL="177800" indent="0">
              <a:buNone/>
            </a:pPr>
            <a:r>
              <a:rPr lang="en-GB" sz="2600" dirty="0">
                <a:solidFill>
                  <a:schemeClr val="tx1"/>
                </a:solidFill>
                <a:latin typeface="Calibri" panose="020F0502020204030204" pitchFamily="34" charset="0"/>
              </a:rPr>
              <a:t>Jawaher Abanumy</a:t>
            </a:r>
          </a:p>
        </p:txBody>
      </p:sp>
      <p:pic>
        <p:nvPicPr>
          <p:cNvPr id="10" name="Content Placeholder 9"/>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6317"/>
          <a:stretch/>
        </p:blipFill>
        <p:spPr>
          <a:xfrm>
            <a:off x="0" y="0"/>
            <a:ext cx="3744686" cy="6858000"/>
          </a:xfrm>
        </p:spPr>
      </p:pic>
      <p:sp>
        <p:nvSpPr>
          <p:cNvPr id="13" name="Text Placeholder 4"/>
          <p:cNvSpPr txBox="1">
            <a:spLocks/>
          </p:cNvSpPr>
          <p:nvPr/>
        </p:nvSpPr>
        <p:spPr>
          <a:xfrm>
            <a:off x="7714343" y="611846"/>
            <a:ext cx="44776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i="1" dirty="0">
                <a:latin typeface="Calibri" panose="020F0502020204030204" pitchFamily="34" charset="0"/>
              </a:rPr>
              <a:t>Members: </a:t>
            </a:r>
          </a:p>
          <a:p>
            <a:pPr marL="0" indent="0">
              <a:buNone/>
            </a:pPr>
            <a:r>
              <a:rPr lang="en-US" sz="2600" dirty="0">
                <a:latin typeface="Calibri" panose="020F0502020204030204" pitchFamily="34" charset="0"/>
              </a:rPr>
              <a:t>Hamad </a:t>
            </a:r>
            <a:r>
              <a:rPr lang="en-US" sz="2600" dirty="0" err="1">
                <a:latin typeface="Calibri" panose="020F0502020204030204" pitchFamily="34" charset="0"/>
              </a:rPr>
              <a:t>alkhudairy</a:t>
            </a:r>
            <a:endParaRPr lang="en-US" sz="2600" dirty="0">
              <a:latin typeface="Calibri" panose="020F0502020204030204" pitchFamily="34" charset="0"/>
            </a:endParaRPr>
          </a:p>
          <a:p>
            <a:pPr marL="0" indent="0">
              <a:buNone/>
            </a:pPr>
            <a:r>
              <a:rPr lang="en-US" sz="2600" dirty="0">
                <a:latin typeface="Calibri" panose="020F0502020204030204" pitchFamily="34" charset="0"/>
              </a:rPr>
              <a:t>Majed </a:t>
            </a:r>
            <a:r>
              <a:rPr lang="en-US" sz="2600" dirty="0" err="1">
                <a:latin typeface="Calibri" panose="020F0502020204030204" pitchFamily="34" charset="0"/>
              </a:rPr>
              <a:t>alzain</a:t>
            </a:r>
            <a:endParaRPr lang="en-US" sz="2600" dirty="0">
              <a:latin typeface="Calibri" panose="020F0502020204030204" pitchFamily="34" charset="0"/>
            </a:endParaRPr>
          </a:p>
          <a:p>
            <a:pPr marL="0" indent="0">
              <a:buNone/>
            </a:pPr>
            <a:r>
              <a:rPr lang="en-US" sz="2600" dirty="0">
                <a:latin typeface="Calibri" panose="020F0502020204030204" pitchFamily="34" charset="0"/>
              </a:rPr>
              <a:t>Abdulrahman </a:t>
            </a:r>
            <a:r>
              <a:rPr lang="en-US" sz="2600" dirty="0" err="1">
                <a:latin typeface="Calibri" panose="020F0502020204030204" pitchFamily="34" charset="0"/>
              </a:rPr>
              <a:t>almalki</a:t>
            </a:r>
            <a:endParaRPr lang="en-US" sz="2600" dirty="0">
              <a:latin typeface="Calibri" panose="020F0502020204030204" pitchFamily="34" charset="0"/>
            </a:endParaRPr>
          </a:p>
          <a:p>
            <a:pPr marL="0" indent="0">
              <a:buNone/>
            </a:pPr>
            <a:r>
              <a:rPr lang="en-US" sz="2600" dirty="0">
                <a:latin typeface="Calibri" panose="020F0502020204030204" pitchFamily="34" charset="0"/>
              </a:rPr>
              <a:t>Talal </a:t>
            </a:r>
            <a:r>
              <a:rPr lang="en-US" sz="2600" dirty="0" err="1">
                <a:latin typeface="Calibri" panose="020F0502020204030204" pitchFamily="34" charset="0"/>
              </a:rPr>
              <a:t>alhoqail</a:t>
            </a:r>
            <a:r>
              <a:rPr lang="en-US" sz="2600" dirty="0">
                <a:latin typeface="Calibri" panose="020F0502020204030204" pitchFamily="34" charset="0"/>
              </a:rPr>
              <a:t> </a:t>
            </a:r>
          </a:p>
          <a:p>
            <a:pPr marL="0" indent="0">
              <a:buNone/>
            </a:pPr>
            <a:r>
              <a:rPr lang="en-US" sz="2600" dirty="0">
                <a:latin typeface="Calibri" panose="020F0502020204030204" pitchFamily="34" charset="0"/>
              </a:rPr>
              <a:t>Mohammed </a:t>
            </a:r>
            <a:r>
              <a:rPr lang="en-US" sz="2600" dirty="0" err="1">
                <a:latin typeface="Calibri" panose="020F0502020204030204" pitchFamily="34" charset="0"/>
              </a:rPr>
              <a:t>nuser</a:t>
            </a:r>
            <a:endParaRPr lang="en-US" sz="2600" dirty="0">
              <a:latin typeface="Calibri" panose="020F0502020204030204" pitchFamily="34" charset="0"/>
            </a:endParaRPr>
          </a:p>
          <a:p>
            <a:pPr marL="0" indent="0">
              <a:buFont typeface="Arial" panose="020B0604020202020204" pitchFamily="34" charset="0"/>
              <a:buNone/>
            </a:pPr>
            <a:r>
              <a:rPr lang="en-US" sz="2600" i="1" dirty="0">
                <a:latin typeface="Calibri" panose="020F0502020204030204" pitchFamily="34" charset="0"/>
              </a:rPr>
              <a:t> </a:t>
            </a:r>
          </a:p>
        </p:txBody>
      </p:sp>
      <p:sp>
        <p:nvSpPr>
          <p:cNvPr id="21" name="Text Placeholder 4"/>
          <p:cNvSpPr txBox="1">
            <a:spLocks/>
          </p:cNvSpPr>
          <p:nvPr/>
        </p:nvSpPr>
        <p:spPr>
          <a:xfrm>
            <a:off x="7988670" y="5301508"/>
            <a:ext cx="3969657" cy="1338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spcBef>
                <a:spcPts val="600"/>
              </a:spcBef>
              <a:buFont typeface="Arial" panose="020B0604020202020204" pitchFamily="34" charset="0"/>
              <a:buNone/>
            </a:pPr>
            <a:r>
              <a:rPr lang="en-US" sz="1800" i="1" dirty="0">
                <a:latin typeface="Calibri" panose="020F0502020204030204" pitchFamily="34" charset="0"/>
              </a:rPr>
              <a:t>References:</a:t>
            </a:r>
            <a:endParaRPr lang="en-GB" sz="1800" i="1" dirty="0">
              <a:latin typeface="Calibri" panose="020F0502020204030204" pitchFamily="34" charset="0"/>
            </a:endParaRPr>
          </a:p>
          <a:p>
            <a:pPr marL="177800" indent="0">
              <a:spcBef>
                <a:spcPts val="600"/>
              </a:spcBef>
              <a:buFont typeface="Arial" panose="020B0604020202020204" pitchFamily="34" charset="0"/>
              <a:buNone/>
            </a:pPr>
            <a:r>
              <a:rPr lang="en-GB" sz="1800" dirty="0">
                <a:latin typeface="Calibri" panose="020F0502020204030204" pitchFamily="34" charset="0"/>
              </a:rPr>
              <a:t>1- Girls’ &amp; Boys’ Slides</a:t>
            </a:r>
          </a:p>
          <a:p>
            <a:pPr marL="177800" indent="0">
              <a:spcBef>
                <a:spcPts val="600"/>
              </a:spcBef>
              <a:buFont typeface="Arial" panose="020B0604020202020204" pitchFamily="34" charset="0"/>
              <a:buNone/>
            </a:pPr>
            <a:r>
              <a:rPr lang="en-US" sz="1800" dirty="0">
                <a:latin typeface="Calibri" panose="020F0502020204030204" pitchFamily="34" charset="0"/>
              </a:rPr>
              <a:t>2- Greys Anatomy for Students </a:t>
            </a:r>
          </a:p>
          <a:p>
            <a:pPr marL="177800" indent="0">
              <a:spcBef>
                <a:spcPts val="600"/>
              </a:spcBef>
              <a:buFont typeface="Arial" panose="020B0604020202020204" pitchFamily="34" charset="0"/>
              <a:buNone/>
            </a:pPr>
            <a:r>
              <a:rPr lang="en-US" sz="1800" dirty="0">
                <a:latin typeface="Calibri" panose="020F0502020204030204" pitchFamily="34" charset="0"/>
              </a:rPr>
              <a:t>3- TeachMeAnatomy.com</a:t>
            </a:r>
            <a:endParaRPr lang="en-GB" sz="1800" dirty="0">
              <a:latin typeface="Calibri" panose="020F0502020204030204" pitchFamily="34" charset="0"/>
            </a:endParaRPr>
          </a:p>
        </p:txBody>
      </p:sp>
      <p:grpSp>
        <p:nvGrpSpPr>
          <p:cNvPr id="22" name="Group 21"/>
          <p:cNvGrpSpPr/>
          <p:nvPr/>
        </p:nvGrpSpPr>
        <p:grpSpPr>
          <a:xfrm>
            <a:off x="3960824" y="5052922"/>
            <a:ext cx="3926752" cy="1538019"/>
            <a:chOff x="3960824" y="4605659"/>
            <a:chExt cx="3926752" cy="1538019"/>
          </a:xfrm>
        </p:grpSpPr>
        <p:grpSp>
          <p:nvGrpSpPr>
            <p:cNvPr id="25" name="Group 24"/>
            <p:cNvGrpSpPr/>
            <p:nvPr/>
          </p:nvGrpSpPr>
          <p:grpSpPr>
            <a:xfrm>
              <a:off x="4003978" y="4770823"/>
              <a:ext cx="3883598" cy="1372855"/>
              <a:chOff x="2927787" y="3661466"/>
              <a:chExt cx="3883598" cy="1372855"/>
            </a:xfrm>
          </p:grpSpPr>
          <p:sp>
            <p:nvSpPr>
              <p:cNvPr id="28" name="TextBox 27"/>
              <p:cNvSpPr txBox="1"/>
              <p:nvPr/>
            </p:nvSpPr>
            <p:spPr>
              <a:xfrm>
                <a:off x="3446711" y="4153307"/>
                <a:ext cx="3364674" cy="384721"/>
              </a:xfrm>
              <a:prstGeom prst="rect">
                <a:avLst/>
              </a:prstGeom>
              <a:noFill/>
              <a:ln>
                <a:noFill/>
              </a:ln>
            </p:spPr>
            <p:txBody>
              <a:bodyPr wrap="square" rtlCol="0">
                <a:spAutoFit/>
              </a:bodyPr>
              <a:lstStyle/>
              <a:p>
                <a:r>
                  <a:rPr lang="en-US" sz="1900" i="1" dirty="0">
                    <a:solidFill>
                      <a:srgbClr val="7BBF26"/>
                    </a:solidFill>
                    <a:latin typeface="+mn-lt"/>
                  </a:rPr>
                  <a:t>anatomyteam436@gmail.com</a:t>
                </a:r>
                <a:endParaRPr lang="en-GB" sz="1900" i="1" dirty="0">
                  <a:solidFill>
                    <a:srgbClr val="7BBF26"/>
                  </a:solidFill>
                  <a:latin typeface="+mn-lt"/>
                </a:endParaRPr>
              </a:p>
            </p:txBody>
          </p:sp>
          <p:pic>
            <p:nvPicPr>
              <p:cNvPr id="29" name="Picture 2" descr="https://d30y9cdsu7xlg0.cloudfront.net/png/12462-200.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113946"/>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Image result for twitter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446711" y="4649600"/>
                <a:ext cx="3364674" cy="384721"/>
              </a:xfrm>
              <a:prstGeom prst="rect">
                <a:avLst/>
              </a:prstGeom>
              <a:noFill/>
              <a:ln>
                <a:noFill/>
              </a:ln>
            </p:spPr>
            <p:txBody>
              <a:bodyPr wrap="square" rtlCol="0">
                <a:spAutoFit/>
              </a:bodyPr>
              <a:lstStyle/>
              <a:p>
                <a:r>
                  <a:rPr lang="en-US" sz="1900" i="1" dirty="0">
                    <a:solidFill>
                      <a:srgbClr val="55ACEE"/>
                    </a:solidFill>
                    <a:latin typeface="+mn-lt"/>
                  </a:rPr>
                  <a:t>@anatomy436</a:t>
                </a:r>
                <a:endParaRPr lang="en-GB" sz="1900" i="1" dirty="0">
                  <a:solidFill>
                    <a:srgbClr val="55ACEE"/>
                  </a:solidFill>
                  <a:latin typeface="+mn-lt"/>
                </a:endParaRPr>
              </a:p>
            </p:txBody>
          </p:sp>
          <p:sp>
            <p:nvSpPr>
              <p:cNvPr id="32" name="TextBox 31">
                <a:hlinkClick r:id="rId5"/>
              </p:cNvPr>
              <p:cNvSpPr txBox="1"/>
              <p:nvPr/>
            </p:nvSpPr>
            <p:spPr>
              <a:xfrm>
                <a:off x="3446711" y="3661466"/>
                <a:ext cx="3364674" cy="384721"/>
              </a:xfrm>
              <a:prstGeom prst="rect">
                <a:avLst/>
              </a:prstGeom>
              <a:noFill/>
              <a:ln>
                <a:noFill/>
              </a:ln>
            </p:spPr>
            <p:txBody>
              <a:bodyPr wrap="square" rtlCol="0">
                <a:spAutoFit/>
              </a:bodyPr>
              <a:lstStyle/>
              <a:p>
                <a:r>
                  <a:rPr lang="en-US" sz="1900" i="1" dirty="0">
                    <a:solidFill>
                      <a:srgbClr val="4D0082"/>
                    </a:solidFill>
                    <a:latin typeface="+mn-lt"/>
                  </a:rPr>
                  <a:t>Feedback</a:t>
                </a:r>
                <a:endParaRPr lang="en-GB" sz="1900" i="1" dirty="0">
                  <a:solidFill>
                    <a:srgbClr val="4D0082"/>
                  </a:solidFill>
                  <a:latin typeface="+mn-lt"/>
                </a:endParaRPr>
              </a:p>
            </p:txBody>
          </p:sp>
        </p:grpSp>
        <p:pic>
          <p:nvPicPr>
            <p:cNvPr id="24" name="Picture 2" descr="Image result for google form ic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824" y="4605659"/>
              <a:ext cx="559076" cy="5618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988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E5F538-9C43-4F8D-9206-C0C926CE5E57}"/>
              </a:ext>
            </a:extLst>
          </p:cNvPr>
          <p:cNvSpPr/>
          <p:nvPr/>
        </p:nvSpPr>
        <p:spPr>
          <a:xfrm>
            <a:off x="3941243" y="3244334"/>
            <a:ext cx="4309513" cy="369332"/>
          </a:xfrm>
          <a:prstGeom prst="rect">
            <a:avLst/>
          </a:prstGeom>
        </p:spPr>
        <p:txBody>
          <a:bodyPr wrap="none">
            <a:spAutoFit/>
          </a:bodyPr>
          <a:lstStyle/>
          <a:p>
            <a:r>
              <a:rPr lang="en-US" dirty="0">
                <a:solidFill>
                  <a:schemeClr val="bg1"/>
                </a:solidFill>
              </a:rPr>
              <a:t>Components Of  Male  Reproductive System</a:t>
            </a:r>
            <a:endParaRPr lang="ar-SA" dirty="0"/>
          </a:p>
        </p:txBody>
      </p:sp>
      <p:sp>
        <p:nvSpPr>
          <p:cNvPr id="5" name="Rectangle 4">
            <a:extLst>
              <a:ext uri="{FF2B5EF4-FFF2-40B4-BE49-F238E27FC236}">
                <a16:creationId xmlns:a16="http://schemas.microsoft.com/office/drawing/2014/main" id="{19723FAB-DE71-4C5A-8372-CD6DD031ABDA}"/>
              </a:ext>
            </a:extLst>
          </p:cNvPr>
          <p:cNvSpPr/>
          <p:nvPr/>
        </p:nvSpPr>
        <p:spPr>
          <a:xfrm>
            <a:off x="462823" y="327625"/>
            <a:ext cx="7443063" cy="584775"/>
          </a:xfrm>
          <a:prstGeom prst="rect">
            <a:avLst/>
          </a:prstGeom>
        </p:spPr>
        <p:txBody>
          <a:bodyPr wrap="none">
            <a:spAutoFit/>
          </a:bodyPr>
          <a:lstStyle/>
          <a:p>
            <a:r>
              <a:rPr lang="en-US" sz="3200" b="1" dirty="0">
                <a:latin typeface="+mj-lt"/>
              </a:rPr>
              <a:t>Components Of  Male  Reproductive System:</a:t>
            </a:r>
            <a:endParaRPr lang="ar-SA" sz="3200" b="1" dirty="0">
              <a:latin typeface="+mj-lt"/>
            </a:endParaRPr>
          </a:p>
        </p:txBody>
      </p:sp>
      <p:graphicFrame>
        <p:nvGraphicFramePr>
          <p:cNvPr id="2" name="Diagram 1"/>
          <p:cNvGraphicFramePr/>
          <p:nvPr>
            <p:extLst>
              <p:ext uri="{D42A27DB-BD31-4B8C-83A1-F6EECF244321}">
                <p14:modId xmlns:p14="http://schemas.microsoft.com/office/powerpoint/2010/main" val="1784530991"/>
              </p:ext>
            </p:extLst>
          </p:nvPr>
        </p:nvGraphicFramePr>
        <p:xfrm>
          <a:off x="683110" y="1066364"/>
          <a:ext cx="4881948" cy="5560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695EECB9-24E9-4F0A-BBF9-C3BCC17ED5CD}"/>
              </a:ext>
            </a:extLst>
          </p:cNvPr>
          <p:cNvGrpSpPr/>
          <p:nvPr/>
        </p:nvGrpSpPr>
        <p:grpSpPr>
          <a:xfrm>
            <a:off x="5565058" y="1144858"/>
            <a:ext cx="6455108" cy="5385517"/>
            <a:chOff x="5565058" y="1144858"/>
            <a:chExt cx="6455108" cy="5385517"/>
          </a:xfrm>
        </p:grpSpPr>
        <p:pic>
          <p:nvPicPr>
            <p:cNvPr id="6" name="Picture 4" descr="f19-2_the_male_pelvis_c.jpg                                    0000009BSeeley                         BC7B31F8:">
              <a:extLst>
                <a:ext uri="{FF2B5EF4-FFF2-40B4-BE49-F238E27FC236}">
                  <a16:creationId xmlns:a16="http://schemas.microsoft.com/office/drawing/2014/main" id="{71B9E1B2-76FC-4921-9019-08191AB1E0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9" t="3737"/>
            <a:stretch/>
          </p:blipFill>
          <p:spPr bwMode="auto">
            <a:xfrm>
              <a:off x="5673213" y="1144858"/>
              <a:ext cx="6337121" cy="538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24AF715-B3CE-4385-8A1C-3044E3A5B4F6}"/>
                </a:ext>
              </a:extLst>
            </p:cNvPr>
            <p:cNvSpPr/>
            <p:nvPr/>
          </p:nvSpPr>
          <p:spPr>
            <a:xfrm>
              <a:off x="9202995" y="5761703"/>
              <a:ext cx="501445" cy="25563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EE79C1F-51AB-48D4-B4AE-8F2353A83C09}"/>
                </a:ext>
              </a:extLst>
            </p:cNvPr>
            <p:cNvSpPr/>
            <p:nvPr/>
          </p:nvSpPr>
          <p:spPr>
            <a:xfrm>
              <a:off x="9202995" y="5315735"/>
              <a:ext cx="757082" cy="255639"/>
            </a:xfrm>
            <a:prstGeom prst="rect">
              <a:avLst/>
            </a:prstGeom>
            <a:noFill/>
            <a:ln w="28575">
              <a:solidFill>
                <a:srgbClr val="46E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558BBBC-102A-4046-B062-4A47162F78AB}"/>
                </a:ext>
              </a:extLst>
            </p:cNvPr>
            <p:cNvSpPr/>
            <p:nvPr/>
          </p:nvSpPr>
          <p:spPr>
            <a:xfrm>
              <a:off x="9202995" y="4991268"/>
              <a:ext cx="1061882" cy="255639"/>
            </a:xfrm>
            <a:prstGeom prst="rect">
              <a:avLst/>
            </a:prstGeom>
            <a:noFill/>
            <a:ln w="28575">
              <a:solidFill>
                <a:srgbClr val="46E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535EBEE-BFA9-4CB0-BF43-5389DE778DEC}"/>
                </a:ext>
              </a:extLst>
            </p:cNvPr>
            <p:cNvSpPr/>
            <p:nvPr/>
          </p:nvSpPr>
          <p:spPr>
            <a:xfrm>
              <a:off x="10948452" y="2474210"/>
              <a:ext cx="909251" cy="239493"/>
            </a:xfrm>
            <a:prstGeom prst="rect">
              <a:avLst/>
            </a:prstGeom>
            <a:noFill/>
            <a:ln w="28575">
              <a:solidFill>
                <a:srgbClr val="CEF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0565FC5-D988-4CCE-8EA7-048A8B7F55D2}"/>
                </a:ext>
              </a:extLst>
            </p:cNvPr>
            <p:cNvSpPr/>
            <p:nvPr/>
          </p:nvSpPr>
          <p:spPr>
            <a:xfrm>
              <a:off x="10948452" y="3594002"/>
              <a:ext cx="830594" cy="239493"/>
            </a:xfrm>
            <a:prstGeom prst="rect">
              <a:avLst/>
            </a:prstGeom>
            <a:noFill/>
            <a:ln w="28575">
              <a:solidFill>
                <a:srgbClr val="CEF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F6674DC-02B0-43FC-8B11-C22FB2512A36}"/>
                </a:ext>
              </a:extLst>
            </p:cNvPr>
            <p:cNvSpPr/>
            <p:nvPr/>
          </p:nvSpPr>
          <p:spPr>
            <a:xfrm>
              <a:off x="10958284" y="3951143"/>
              <a:ext cx="1061882" cy="239493"/>
            </a:xfrm>
            <a:prstGeom prst="rect">
              <a:avLst/>
            </a:prstGeom>
            <a:noFill/>
            <a:ln w="28575">
              <a:solidFill>
                <a:srgbClr val="CEF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D92BCC8-1E34-4E8A-80C3-FFBA979BF84D}"/>
                </a:ext>
              </a:extLst>
            </p:cNvPr>
            <p:cNvSpPr/>
            <p:nvPr/>
          </p:nvSpPr>
          <p:spPr>
            <a:xfrm>
              <a:off x="5565058" y="4968084"/>
              <a:ext cx="530942" cy="255639"/>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D38D28E4-687F-4455-9989-C9091326C85B}"/>
              </a:ext>
            </a:extLst>
          </p:cNvPr>
          <p:cNvSpPr/>
          <p:nvPr/>
        </p:nvSpPr>
        <p:spPr>
          <a:xfrm>
            <a:off x="2463971" y="3344906"/>
            <a:ext cx="2795958" cy="307777"/>
          </a:xfrm>
          <a:prstGeom prst="rect">
            <a:avLst/>
          </a:prstGeom>
        </p:spPr>
        <p:txBody>
          <a:bodyPr wrap="none">
            <a:spAutoFit/>
          </a:bodyPr>
          <a:lstStyle/>
          <a:p>
            <a:pPr lvl="0"/>
            <a:r>
              <a:rPr lang="en-US" dirty="0">
                <a:solidFill>
                  <a:srgbClr val="92D050"/>
                </a:solidFill>
                <a:latin typeface="+mn-lt"/>
              </a:rPr>
              <a:t>(the vas deferens passes through it)</a:t>
            </a:r>
            <a:endParaRPr lang="en-GB" dirty="0">
              <a:solidFill>
                <a:srgbClr val="92D050"/>
              </a:solidFill>
              <a:latin typeface="+mn-lt"/>
            </a:endParaRPr>
          </a:p>
        </p:txBody>
      </p:sp>
    </p:spTree>
    <p:extLst>
      <p:ext uri="{BB962C8B-B14F-4D97-AF65-F5344CB8AC3E}">
        <p14:creationId xmlns:p14="http://schemas.microsoft.com/office/powerpoint/2010/main" val="1626729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10A7CA-C426-4916-A9F2-F1AD068F9DC1}"/>
              </a:ext>
            </a:extLst>
          </p:cNvPr>
          <p:cNvSpPr txBox="1">
            <a:spLocks/>
          </p:cNvSpPr>
          <p:nvPr/>
        </p:nvSpPr>
        <p:spPr>
          <a:xfrm>
            <a:off x="1355778" y="157335"/>
            <a:ext cx="3744912" cy="936625"/>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dirty="0">
              <a:latin typeface="+mn-lt"/>
            </a:endParaRPr>
          </a:p>
        </p:txBody>
      </p:sp>
      <p:sp>
        <p:nvSpPr>
          <p:cNvPr id="5" name="Content Placeholder 2">
            <a:extLst>
              <a:ext uri="{FF2B5EF4-FFF2-40B4-BE49-F238E27FC236}">
                <a16:creationId xmlns:a16="http://schemas.microsoft.com/office/drawing/2014/main" id="{93426FB6-5A7D-42A5-AEC3-3C7EBEFC6412}"/>
              </a:ext>
            </a:extLst>
          </p:cNvPr>
          <p:cNvSpPr txBox="1">
            <a:spLocks/>
          </p:cNvSpPr>
          <p:nvPr/>
        </p:nvSpPr>
        <p:spPr>
          <a:xfrm>
            <a:off x="328422" y="684461"/>
            <a:ext cx="6511576" cy="2449808"/>
          </a:xfrm>
          <a:prstGeom prst="rect">
            <a:avLst/>
          </a:prstGeom>
          <a:ln w="28575">
            <a:solidFill>
              <a:srgbClr val="FFC000"/>
            </a:solidFill>
          </a:ln>
        </p:spPr>
        <p:style>
          <a:lnRef idx="2">
            <a:schemeClr val="accent6"/>
          </a:lnRef>
          <a:fillRef idx="1">
            <a:schemeClr val="lt1"/>
          </a:fillRef>
          <a:effectRef idx="0">
            <a:schemeClr val="accent6"/>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defRPr/>
            </a:pPr>
            <a:r>
              <a:rPr lang="en-US" sz="1600" dirty="0"/>
              <a:t>An out pouching of loose skin  &amp; superficial fascia.</a:t>
            </a:r>
          </a:p>
          <a:p>
            <a:pPr>
              <a:buFont typeface="Courier New" panose="02070309020205020404" pitchFamily="49" charset="0"/>
              <a:buChar char="o"/>
              <a:defRPr/>
            </a:pPr>
            <a:r>
              <a:rPr lang="en-US" sz="1600" dirty="0"/>
              <a:t>The </a:t>
            </a:r>
            <a:r>
              <a:rPr lang="en-US" sz="1600" u="sng" dirty="0"/>
              <a:t>left</a:t>
            </a:r>
            <a:r>
              <a:rPr lang="en-US" sz="1600" dirty="0"/>
              <a:t> scrotum  is slightly lower than the right.</a:t>
            </a:r>
          </a:p>
          <a:p>
            <a:pPr>
              <a:buFont typeface="Courier New" panose="02070309020205020404" pitchFamily="49" charset="0"/>
              <a:buChar char="o"/>
              <a:defRPr/>
            </a:pPr>
            <a:r>
              <a:rPr lang="en-US" sz="1600" u="sng" dirty="0"/>
              <a:t>Functions:</a:t>
            </a:r>
          </a:p>
          <a:p>
            <a:pPr lvl="1">
              <a:defRPr/>
            </a:pPr>
            <a:r>
              <a:rPr lang="en-US" sz="1600" dirty="0"/>
              <a:t>Houses  and protects the testis.</a:t>
            </a:r>
          </a:p>
          <a:p>
            <a:pPr lvl="1">
              <a:defRPr/>
            </a:pPr>
            <a:r>
              <a:rPr lang="en-US" sz="1600" dirty="0">
                <a:solidFill>
                  <a:srgbClr val="C00000"/>
                </a:solidFill>
              </a:rPr>
              <a:t>Regulates testicular temperature (no superficial fat)</a:t>
            </a:r>
            <a:r>
              <a:rPr lang="en-US" sz="1600" dirty="0"/>
              <a:t>.</a:t>
            </a:r>
          </a:p>
          <a:p>
            <a:pPr lvl="1">
              <a:defRPr/>
            </a:pPr>
            <a:r>
              <a:rPr lang="en-US" sz="1600" dirty="0"/>
              <a:t>It has thin skin with sparse hairs and sweat glands.</a:t>
            </a:r>
          </a:p>
          <a:p>
            <a:pPr lvl="1">
              <a:defRPr/>
            </a:pPr>
            <a:r>
              <a:rPr lang="en-US" sz="1600" dirty="0"/>
              <a:t>The </a:t>
            </a:r>
            <a:r>
              <a:rPr lang="en-US" sz="1600" b="1" dirty="0">
                <a:solidFill>
                  <a:srgbClr val="C00000"/>
                </a:solidFill>
              </a:rPr>
              <a:t>Dartos</a:t>
            </a:r>
            <a:r>
              <a:rPr lang="en-US" sz="1600" dirty="0"/>
              <a:t> muscle lies within the </a:t>
            </a:r>
            <a:r>
              <a:rPr lang="en-US" sz="1600" b="1" dirty="0"/>
              <a:t>superficial</a:t>
            </a:r>
            <a:r>
              <a:rPr lang="en-US" sz="1600" dirty="0"/>
              <a:t> fascia and replaces Scarp’s fascia* of the anterior abdominal wall.</a:t>
            </a:r>
          </a:p>
        </p:txBody>
      </p:sp>
      <p:pic>
        <p:nvPicPr>
          <p:cNvPr id="6" name="Content Placeholder 4" descr="Picture 24">
            <a:extLst>
              <a:ext uri="{FF2B5EF4-FFF2-40B4-BE49-F238E27FC236}">
                <a16:creationId xmlns:a16="http://schemas.microsoft.com/office/drawing/2014/main" id="{CB1F56E8-7D0C-4D5D-8F8D-D2AAF8728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64" b="3375"/>
          <a:stretch>
            <a:fillRect/>
          </a:stretch>
        </p:blipFill>
        <p:spPr>
          <a:xfrm>
            <a:off x="7062108" y="4174812"/>
            <a:ext cx="2319189" cy="24859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BCD7574-CBCA-4C69-851E-5569755AFD1D}"/>
              </a:ext>
            </a:extLst>
          </p:cNvPr>
          <p:cNvSpPr txBox="1">
            <a:spLocks noChangeArrowheads="1"/>
          </p:cNvSpPr>
          <p:nvPr/>
        </p:nvSpPr>
        <p:spPr>
          <a:xfrm>
            <a:off x="328422" y="4580743"/>
            <a:ext cx="6415277" cy="1970059"/>
          </a:xfrm>
          <a:prstGeom prst="rect">
            <a:avLst/>
          </a:prstGeom>
          <a:ln w="28575"/>
        </p:spPr>
        <p:style>
          <a:lnRef idx="2">
            <a:schemeClr val="accent5"/>
          </a:lnRef>
          <a:fillRef idx="1">
            <a:schemeClr val="lt1"/>
          </a:fillRef>
          <a:effectRef idx="0">
            <a:schemeClr val="accent5"/>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5000"/>
              </a:spcBef>
              <a:buFont typeface="Courier New" panose="02070309020205020404" pitchFamily="49" charset="0"/>
              <a:buChar char="o"/>
              <a:defRPr/>
            </a:pPr>
            <a:r>
              <a:rPr lang="en-US" sz="1600" dirty="0"/>
              <a:t>Testis or Testicle (singular), Testes (plural).</a:t>
            </a:r>
          </a:p>
          <a:p>
            <a:pPr>
              <a:spcBef>
                <a:spcPct val="25000"/>
              </a:spcBef>
              <a:buFont typeface="Courier New" panose="02070309020205020404" pitchFamily="49" charset="0"/>
              <a:buChar char="o"/>
              <a:defRPr/>
            </a:pPr>
            <a:r>
              <a:rPr lang="en-US" sz="1600" dirty="0"/>
              <a:t>Paired  almond-shape gonads that suspended in the scrotum by the spermatic cord.</a:t>
            </a:r>
          </a:p>
          <a:p>
            <a:pPr>
              <a:spcBef>
                <a:spcPct val="25000"/>
              </a:spcBef>
              <a:buFont typeface="Courier New" panose="02070309020205020404" pitchFamily="49" charset="0"/>
              <a:buChar char="o"/>
              <a:defRPr/>
            </a:pPr>
            <a:r>
              <a:rPr lang="en-US" sz="1600" dirty="0"/>
              <a:t> Volume:  about 20-25 ml / Length: 4 - 5 cm long / Weigh (10.5 – 14 g.). </a:t>
            </a:r>
          </a:p>
          <a:p>
            <a:pPr>
              <a:spcBef>
                <a:spcPct val="25000"/>
              </a:spcBef>
              <a:buFont typeface="Courier New" panose="02070309020205020404" pitchFamily="49" charset="0"/>
              <a:buChar char="o"/>
              <a:defRPr/>
            </a:pPr>
            <a:r>
              <a:rPr lang="en-US" sz="1600" u="sng" dirty="0"/>
              <a:t>Functions:</a:t>
            </a:r>
            <a:r>
              <a:rPr lang="en-US" sz="1600" dirty="0"/>
              <a:t> </a:t>
            </a:r>
            <a:r>
              <a:rPr lang="en-GB" sz="1600" dirty="0">
                <a:solidFill>
                  <a:srgbClr val="92D050"/>
                </a:solidFill>
              </a:rPr>
              <a:t>exocrine &amp; endocrine</a:t>
            </a:r>
            <a:endParaRPr lang="en-US" sz="1600" u="sng" dirty="0">
              <a:solidFill>
                <a:srgbClr val="92D050"/>
              </a:solidFill>
            </a:endParaRPr>
          </a:p>
          <a:p>
            <a:pPr lvl="1">
              <a:defRPr/>
            </a:pPr>
            <a:r>
              <a:rPr lang="en-US" sz="1600" dirty="0"/>
              <a:t>Spermatogenesis </a:t>
            </a:r>
            <a:r>
              <a:rPr lang="en-US" sz="1600" dirty="0">
                <a:solidFill>
                  <a:schemeClr val="bg1">
                    <a:lumMod val="50000"/>
                  </a:schemeClr>
                </a:solidFill>
              </a:rPr>
              <a:t>(primary sex organ)</a:t>
            </a:r>
            <a:r>
              <a:rPr lang="en-US" sz="1600" dirty="0"/>
              <a:t>.</a:t>
            </a:r>
          </a:p>
          <a:p>
            <a:pPr lvl="1">
              <a:defRPr/>
            </a:pPr>
            <a:r>
              <a:rPr lang="en-US" sz="1600" dirty="0"/>
              <a:t>Hormone production: (Androgens--testosterone).</a:t>
            </a:r>
          </a:p>
        </p:txBody>
      </p:sp>
      <p:sp>
        <p:nvSpPr>
          <p:cNvPr id="2" name="TextBox 1"/>
          <p:cNvSpPr txBox="1"/>
          <p:nvPr/>
        </p:nvSpPr>
        <p:spPr>
          <a:xfrm>
            <a:off x="328422" y="99686"/>
            <a:ext cx="2618950" cy="584775"/>
          </a:xfrm>
          <a:prstGeom prst="rect">
            <a:avLst/>
          </a:prstGeom>
          <a:noFill/>
        </p:spPr>
        <p:txBody>
          <a:bodyPr wrap="square" rtlCol="0">
            <a:spAutoFit/>
          </a:bodyPr>
          <a:lstStyle/>
          <a:p>
            <a:r>
              <a:rPr lang="en-US" sz="3200" b="1" dirty="0">
                <a:latin typeface="+mj-lt"/>
              </a:rPr>
              <a:t>Scrotum</a:t>
            </a:r>
            <a:endParaRPr lang="en-US" sz="2000" b="1" dirty="0">
              <a:latin typeface="+mj-lt"/>
            </a:endParaRPr>
          </a:p>
        </p:txBody>
      </p:sp>
      <p:sp>
        <p:nvSpPr>
          <p:cNvPr id="10" name="TextBox 9"/>
          <p:cNvSpPr txBox="1"/>
          <p:nvPr/>
        </p:nvSpPr>
        <p:spPr>
          <a:xfrm>
            <a:off x="182088" y="3882425"/>
            <a:ext cx="1543793" cy="584775"/>
          </a:xfrm>
          <a:prstGeom prst="rect">
            <a:avLst/>
          </a:prstGeom>
          <a:noFill/>
        </p:spPr>
        <p:txBody>
          <a:bodyPr wrap="square" rtlCol="0">
            <a:spAutoFit/>
          </a:bodyPr>
          <a:lstStyle/>
          <a:p>
            <a:r>
              <a:rPr lang="en-US" sz="3200" b="1" dirty="0">
                <a:latin typeface="+mj-lt"/>
              </a:rPr>
              <a:t>Testes</a:t>
            </a:r>
            <a:endParaRPr lang="en-US" sz="2000" b="1" dirty="0">
              <a:latin typeface="+mj-lt"/>
            </a:endParaRPr>
          </a:p>
        </p:txBody>
      </p:sp>
      <p:sp>
        <p:nvSpPr>
          <p:cNvPr id="8" name="Rectangle 7">
            <a:extLst>
              <a:ext uri="{FF2B5EF4-FFF2-40B4-BE49-F238E27FC236}">
                <a16:creationId xmlns:a16="http://schemas.microsoft.com/office/drawing/2014/main" id="{A4407895-00AE-4805-8FEB-9400D6960AD6}"/>
              </a:ext>
            </a:extLst>
          </p:cNvPr>
          <p:cNvSpPr/>
          <p:nvPr/>
        </p:nvSpPr>
        <p:spPr>
          <a:xfrm>
            <a:off x="328423" y="3157423"/>
            <a:ext cx="6511575" cy="738664"/>
          </a:xfrm>
          <a:prstGeom prst="rect">
            <a:avLst/>
          </a:prstGeom>
        </p:spPr>
        <p:txBody>
          <a:bodyPr wrap="square">
            <a:spAutoFit/>
          </a:bodyPr>
          <a:lstStyle/>
          <a:p>
            <a:r>
              <a:rPr lang="en-US" dirty="0">
                <a:solidFill>
                  <a:prstClr val="white">
                    <a:lumMod val="50000"/>
                  </a:prstClr>
                </a:solidFill>
                <a:latin typeface="Calibri" panose="020F0502020204030204"/>
                <a:ea typeface="+mn-ea"/>
                <a:cs typeface="+mn-cs"/>
              </a:rPr>
              <a:t>*The fascia of Scarpa is the deep membranous layer (stratum </a:t>
            </a:r>
            <a:r>
              <a:rPr lang="en-US" dirty="0" err="1">
                <a:solidFill>
                  <a:prstClr val="white">
                    <a:lumMod val="50000"/>
                  </a:prstClr>
                </a:solidFill>
                <a:latin typeface="Calibri" panose="020F0502020204030204"/>
                <a:ea typeface="+mn-ea"/>
                <a:cs typeface="+mn-cs"/>
              </a:rPr>
              <a:t>membranosum</a:t>
            </a:r>
            <a:r>
              <a:rPr lang="en-US" dirty="0">
                <a:solidFill>
                  <a:prstClr val="white">
                    <a:lumMod val="50000"/>
                  </a:prstClr>
                </a:solidFill>
                <a:latin typeface="Calibri" panose="020F0502020204030204"/>
                <a:ea typeface="+mn-ea"/>
                <a:cs typeface="+mn-cs"/>
              </a:rPr>
              <a:t>), of the superficial fascia of the abdomen. It is a layer of the anterior abdominal wall. It is found deep to the Fascia of Camper and superficial to the external oblique muscle.</a:t>
            </a:r>
            <a:endParaRPr lang="en-GB" sz="1200" dirty="0"/>
          </a:p>
        </p:txBody>
      </p:sp>
      <p:pic>
        <p:nvPicPr>
          <p:cNvPr id="11" name="Picture 6" descr="Fig 1.0 - The scrotum, muscle layer and contents.">
            <a:extLst>
              <a:ext uri="{FF2B5EF4-FFF2-40B4-BE49-F238E27FC236}">
                <a16:creationId xmlns:a16="http://schemas.microsoft.com/office/drawing/2014/main" id="{A9C3E5FD-64FD-4211-A638-0F7F38E02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288" y="392073"/>
            <a:ext cx="4950281" cy="32751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679C1C8-186C-4BB3-A0C5-28326BD0F3CA}"/>
              </a:ext>
            </a:extLst>
          </p:cNvPr>
          <p:cNvSpPr txBox="1"/>
          <p:nvPr/>
        </p:nvSpPr>
        <p:spPr>
          <a:xfrm>
            <a:off x="11356479" y="3218978"/>
            <a:ext cx="561372" cy="307777"/>
          </a:xfrm>
          <a:prstGeom prst="rect">
            <a:avLst/>
          </a:prstGeom>
          <a:noFill/>
        </p:spPr>
        <p:txBody>
          <a:bodyPr wrap="none" rtlCol="0">
            <a:spAutoFit/>
          </a:bodyPr>
          <a:lstStyle/>
          <a:p>
            <a:r>
              <a:rPr lang="en-GB" dirty="0">
                <a:solidFill>
                  <a:schemeClr val="bg1">
                    <a:lumMod val="50000"/>
                  </a:schemeClr>
                </a:solidFill>
                <a:latin typeface="+mn-lt"/>
              </a:rPr>
              <a:t>Extra</a:t>
            </a:r>
          </a:p>
        </p:txBody>
      </p:sp>
      <p:pic>
        <p:nvPicPr>
          <p:cNvPr id="19" name="Picture 18">
            <a:extLst>
              <a:ext uri="{FF2B5EF4-FFF2-40B4-BE49-F238E27FC236}">
                <a16:creationId xmlns:a16="http://schemas.microsoft.com/office/drawing/2014/main" id="{C22A9CA9-43C8-48F8-A6CA-F7BD5F2AD62A}"/>
              </a:ext>
            </a:extLst>
          </p:cNvPr>
          <p:cNvPicPr>
            <a:picLocks noChangeAspect="1"/>
          </p:cNvPicPr>
          <p:nvPr/>
        </p:nvPicPr>
        <p:blipFill>
          <a:blip r:embed="rId4"/>
          <a:stretch>
            <a:fillRect/>
          </a:stretch>
        </p:blipFill>
        <p:spPr>
          <a:xfrm>
            <a:off x="9441341" y="4059137"/>
            <a:ext cx="2476510" cy="2717283"/>
          </a:xfrm>
          <a:prstGeom prst="rect">
            <a:avLst/>
          </a:prstGeom>
        </p:spPr>
      </p:pic>
      <p:cxnSp>
        <p:nvCxnSpPr>
          <p:cNvPr id="20" name="Straight Connector 19">
            <a:extLst>
              <a:ext uri="{FF2B5EF4-FFF2-40B4-BE49-F238E27FC236}">
                <a16:creationId xmlns:a16="http://schemas.microsoft.com/office/drawing/2014/main" id="{5311573B-50F7-440A-8749-FB7EAD3E072A}"/>
              </a:ext>
            </a:extLst>
          </p:cNvPr>
          <p:cNvCxnSpPr/>
          <p:nvPr/>
        </p:nvCxnSpPr>
        <p:spPr>
          <a:xfrm>
            <a:off x="642939" y="5323182"/>
            <a:ext cx="1224000" cy="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647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 1.2 - Structure of the testes and epididymis.">
            <a:extLst>
              <a:ext uri="{FF2B5EF4-FFF2-40B4-BE49-F238E27FC236}">
                <a16:creationId xmlns:a16="http://schemas.microsoft.com/office/drawing/2014/main" id="{A503392B-5658-4560-A9F9-6CF3A7220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6242" y="540774"/>
            <a:ext cx="2250288" cy="31020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477541-3963-40A6-8661-AC07A572B3A5}"/>
              </a:ext>
            </a:extLst>
          </p:cNvPr>
          <p:cNvSpPr txBox="1"/>
          <p:nvPr/>
        </p:nvSpPr>
        <p:spPr>
          <a:xfrm>
            <a:off x="620664" y="459992"/>
            <a:ext cx="5327852" cy="1077218"/>
          </a:xfrm>
          <a:prstGeom prst="rect">
            <a:avLst/>
          </a:prstGeom>
          <a:noFill/>
        </p:spPr>
        <p:txBody>
          <a:bodyPr wrap="square" rtlCol="0">
            <a:spAutoFit/>
          </a:bodyPr>
          <a:lstStyle/>
          <a:p>
            <a:r>
              <a:rPr lang="en-US" sz="3200" dirty="0">
                <a:latin typeface="+mj-lt"/>
              </a:rPr>
              <a:t>Testes</a:t>
            </a:r>
          </a:p>
          <a:p>
            <a:r>
              <a:rPr lang="en-US" sz="3200" b="1" dirty="0">
                <a:latin typeface="+mj-lt"/>
              </a:rPr>
              <a:t>Coverings &amp; Internal Structures</a:t>
            </a:r>
            <a:endParaRPr lang="en-US" sz="2000" b="1" dirty="0">
              <a:latin typeface="+mj-lt"/>
            </a:endParaRPr>
          </a:p>
        </p:txBody>
      </p:sp>
      <p:pic>
        <p:nvPicPr>
          <p:cNvPr id="4" name="Picture 3"/>
          <p:cNvPicPr>
            <a:picLocks noChangeAspect="1"/>
          </p:cNvPicPr>
          <p:nvPr/>
        </p:nvPicPr>
        <p:blipFill>
          <a:blip r:embed="rId3"/>
          <a:stretch>
            <a:fillRect/>
          </a:stretch>
        </p:blipFill>
        <p:spPr>
          <a:xfrm>
            <a:off x="7383069" y="3918230"/>
            <a:ext cx="3943693" cy="2496454"/>
          </a:xfrm>
          <a:prstGeom prst="rect">
            <a:avLst/>
          </a:prstGeom>
        </p:spPr>
      </p:pic>
      <p:pic>
        <p:nvPicPr>
          <p:cNvPr id="9" name="Picture 8" descr="17_02">
            <a:extLst>
              <a:ext uri="{FF2B5EF4-FFF2-40B4-BE49-F238E27FC236}">
                <a16:creationId xmlns:a16="http://schemas.microsoft.com/office/drawing/2014/main" id="{38FD70E9-E161-43AB-A841-72CA50BD0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75"/>
          <a:stretch>
            <a:fillRect/>
          </a:stretch>
        </p:blipFill>
        <p:spPr bwMode="auto">
          <a:xfrm>
            <a:off x="6880548" y="780634"/>
            <a:ext cx="2689571" cy="2862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2" name="Table 11">
            <a:extLst>
              <a:ext uri="{FF2B5EF4-FFF2-40B4-BE49-F238E27FC236}">
                <a16:creationId xmlns:a16="http://schemas.microsoft.com/office/drawing/2014/main" id="{FD38BAA2-8F9B-4E99-B596-7970143E47A3}"/>
              </a:ext>
            </a:extLst>
          </p:cNvPr>
          <p:cNvGraphicFramePr>
            <a:graphicFrameLocks noGrp="1"/>
          </p:cNvGraphicFramePr>
          <p:nvPr>
            <p:extLst>
              <p:ext uri="{D42A27DB-BD31-4B8C-83A1-F6EECF244321}">
                <p14:modId xmlns:p14="http://schemas.microsoft.com/office/powerpoint/2010/main" val="1579102729"/>
              </p:ext>
            </p:extLst>
          </p:nvPr>
        </p:nvGraphicFramePr>
        <p:xfrm>
          <a:off x="684702" y="1614450"/>
          <a:ext cx="6089724" cy="4607560"/>
        </p:xfrm>
        <a:graphic>
          <a:graphicData uri="http://schemas.openxmlformats.org/drawingml/2006/table">
            <a:tbl>
              <a:tblPr firstRow="1" bandRow="1">
                <a:tableStyleId>{5940675A-B579-460E-94D1-54222C63F5DA}</a:tableStyleId>
              </a:tblPr>
              <a:tblGrid>
                <a:gridCol w="2618937">
                  <a:extLst>
                    <a:ext uri="{9D8B030D-6E8A-4147-A177-3AD203B41FA5}">
                      <a16:colId xmlns:a16="http://schemas.microsoft.com/office/drawing/2014/main" val="1671405363"/>
                    </a:ext>
                  </a:extLst>
                </a:gridCol>
                <a:gridCol w="3470787">
                  <a:extLst>
                    <a:ext uri="{9D8B030D-6E8A-4147-A177-3AD203B41FA5}">
                      <a16:colId xmlns:a16="http://schemas.microsoft.com/office/drawing/2014/main" val="1132903672"/>
                    </a:ext>
                  </a:extLst>
                </a:gridCol>
              </a:tblGrid>
              <a:tr h="370840">
                <a:tc>
                  <a:txBody>
                    <a:bodyPr/>
                    <a:lstStyle/>
                    <a:p>
                      <a:pPr algn="ctr"/>
                      <a:r>
                        <a:rPr lang="en-GB" sz="1600" dirty="0"/>
                        <a:t>Coverings</a:t>
                      </a:r>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Internal structure</a:t>
                      </a:r>
                      <a:r>
                        <a:rPr lang="en-US" sz="1600" baseline="0" dirty="0">
                          <a:solidFill>
                            <a:schemeClr val="tx1"/>
                          </a:solidFill>
                        </a:rPr>
                        <a:t> </a:t>
                      </a:r>
                      <a:endParaRPr lang="en-US" sz="1600" dirty="0">
                        <a:solidFill>
                          <a:schemeClr val="tx1"/>
                        </a:solidFill>
                      </a:endParaRPr>
                    </a:p>
                  </a:txBody>
                  <a:tcPr>
                    <a:solidFill>
                      <a:schemeClr val="accent4"/>
                    </a:solidFill>
                  </a:tcPr>
                </a:tc>
                <a:extLst>
                  <a:ext uri="{0D108BD9-81ED-4DB2-BD59-A6C34878D82A}">
                    <a16:rowId xmlns:a16="http://schemas.microsoft.com/office/drawing/2014/main" val="2073381293"/>
                  </a:ext>
                </a:extLst>
              </a:tr>
              <a:tr h="2346645">
                <a:tc>
                  <a:txBody>
                    <a:bodyPr/>
                    <a:lstStyle/>
                    <a:p>
                      <a:pPr marL="0" indent="0">
                        <a:buNone/>
                      </a:pPr>
                      <a:r>
                        <a:rPr lang="en-US" sz="1600" b="1" kern="1200" dirty="0">
                          <a:solidFill>
                            <a:schemeClr val="tx1"/>
                          </a:solidFill>
                          <a:latin typeface="+mn-lt"/>
                          <a:ea typeface="+mn-ea"/>
                          <a:cs typeface="+mn-cs"/>
                        </a:rPr>
                        <a:t>1. Tunica Vaginalis: </a:t>
                      </a:r>
                      <a:r>
                        <a:rPr lang="en-US" sz="1600" b="0" kern="1200" dirty="0">
                          <a:solidFill>
                            <a:schemeClr val="bg1">
                              <a:lumMod val="50000"/>
                            </a:schemeClr>
                          </a:solidFill>
                          <a:latin typeface="+mn-lt"/>
                          <a:ea typeface="+mn-ea"/>
                          <a:cs typeface="+mn-cs"/>
                        </a:rPr>
                        <a:t>outer</a:t>
                      </a:r>
                    </a:p>
                    <a:p>
                      <a:pPr marL="285750" indent="-285750">
                        <a:buFont typeface="Arial" panose="020B0604020202020204" pitchFamily="34" charset="0"/>
                        <a:buChar char="•"/>
                      </a:pPr>
                      <a:r>
                        <a:rPr lang="en-US" sz="1600" b="0" kern="1200" dirty="0">
                          <a:solidFill>
                            <a:srgbClr val="C00000"/>
                          </a:solidFill>
                          <a:latin typeface="+mn-lt"/>
                          <a:ea typeface="+mn-ea"/>
                          <a:cs typeface="+mn-cs"/>
                        </a:rPr>
                        <a:t>Peritoneal</a:t>
                      </a:r>
                      <a:r>
                        <a:rPr lang="en-US" sz="1600" b="0" kern="1200" dirty="0">
                          <a:solidFill>
                            <a:schemeClr val="tx1"/>
                          </a:solidFill>
                          <a:latin typeface="+mn-lt"/>
                          <a:ea typeface="+mn-ea"/>
                          <a:cs typeface="+mn-cs"/>
                        </a:rPr>
                        <a:t> covering, formed of parietal and visceral layers. </a:t>
                      </a:r>
                    </a:p>
                    <a:p>
                      <a:pPr marL="285750" indent="-285750">
                        <a:buFont typeface="Arial" panose="020B0604020202020204" pitchFamily="34" charset="0"/>
                        <a:buChar char="•"/>
                      </a:pPr>
                      <a:r>
                        <a:rPr lang="en-US" sz="1600" b="0" kern="1200" dirty="0">
                          <a:solidFill>
                            <a:schemeClr val="tx1"/>
                          </a:solidFill>
                          <a:latin typeface="+mn-lt"/>
                          <a:ea typeface="+mn-ea"/>
                          <a:cs typeface="+mn-cs"/>
                        </a:rPr>
                        <a:t>It surrounds testis &amp; epididymis. </a:t>
                      </a:r>
                    </a:p>
                    <a:p>
                      <a:pPr marL="285750" indent="-285750">
                        <a:buFont typeface="Arial" panose="020B0604020202020204" pitchFamily="34" charset="0"/>
                        <a:buChar char="•"/>
                      </a:pPr>
                      <a:r>
                        <a:rPr lang="en-US" sz="1600" b="0" kern="1200" dirty="0">
                          <a:solidFill>
                            <a:srgbClr val="C00000"/>
                          </a:solidFill>
                          <a:latin typeface="+mn-lt"/>
                          <a:ea typeface="+mn-ea"/>
                          <a:cs typeface="+mn-cs"/>
                        </a:rPr>
                        <a:t>It allows free movement of testis within the scrotum. </a:t>
                      </a:r>
                    </a:p>
                  </a:txBody>
                  <a:tcPr>
                    <a:solidFill>
                      <a:schemeClr val="accent2">
                        <a:lumMod val="20000"/>
                        <a:lumOff val="80000"/>
                      </a:schemeClr>
                    </a:solidFill>
                  </a:tcPr>
                </a:tc>
                <a:tc rowSpan="2">
                  <a:txBody>
                    <a:bodyPr/>
                    <a:lstStyle/>
                    <a:p>
                      <a:pPr marL="285750" indent="-285750">
                        <a:buFont typeface="Courier New" panose="02070309020205020404" pitchFamily="49" charset="0"/>
                        <a:buChar char="o"/>
                      </a:pPr>
                      <a:r>
                        <a:rPr lang="en-US" sz="1600" dirty="0"/>
                        <a:t>Fibrous </a:t>
                      </a:r>
                      <a:r>
                        <a:rPr lang="en-US" sz="1600" dirty="0" err="1"/>
                        <a:t>septae</a:t>
                      </a:r>
                      <a:r>
                        <a:rPr lang="en-US" sz="1600" dirty="0"/>
                        <a:t> extend from the capsule, dividing the testis into (200-300) lobules (average 250).</a:t>
                      </a:r>
                    </a:p>
                    <a:p>
                      <a:pPr marL="285750" indent="-285750">
                        <a:buFont typeface="Courier New" panose="02070309020205020404" pitchFamily="49" charset="0"/>
                        <a:buChar char="o"/>
                      </a:pPr>
                      <a:r>
                        <a:rPr lang="en-US" sz="1600" dirty="0"/>
                        <a:t>Each lobule contains, (1-3)  seminiferous tubules. </a:t>
                      </a:r>
                    </a:p>
                    <a:p>
                      <a:pPr marL="285750" indent="-285750">
                        <a:buFont typeface="Courier New" panose="02070309020205020404" pitchFamily="49" charset="0"/>
                        <a:buChar char="o"/>
                      </a:pPr>
                      <a:r>
                        <a:rPr lang="en-US" sz="1600" b="1" u="none" dirty="0"/>
                        <a:t>Seminiferous tubules: </a:t>
                      </a:r>
                      <a:r>
                        <a:rPr lang="en-US" sz="1600" u="none" dirty="0"/>
                        <a:t> </a:t>
                      </a:r>
                      <a:r>
                        <a:rPr lang="en-US" sz="1600" dirty="0"/>
                        <a:t>(Each is a 60 cm coiled tubule).</a:t>
                      </a:r>
                    </a:p>
                    <a:p>
                      <a:pPr marL="285750" indent="-285750">
                        <a:buFont typeface="Arial"/>
                        <a:buChar char="•"/>
                      </a:pPr>
                      <a:r>
                        <a:rPr lang="en-US" sz="1600" b="1" i="0" dirty="0">
                          <a:solidFill>
                            <a:srgbClr val="C00000"/>
                          </a:solidFill>
                        </a:rPr>
                        <a:t>They are the site of spermatogenesis.</a:t>
                      </a:r>
                    </a:p>
                    <a:p>
                      <a:pPr marL="285750" indent="-285750">
                        <a:buFont typeface="Arial"/>
                        <a:buChar char="•"/>
                      </a:pPr>
                      <a:r>
                        <a:rPr lang="en-US" sz="1600" dirty="0"/>
                        <a:t>They form the bulk </a:t>
                      </a:r>
                      <a:r>
                        <a:rPr lang="en-US" sz="1600" dirty="0">
                          <a:solidFill>
                            <a:schemeClr val="bg1">
                              <a:lumMod val="50000"/>
                            </a:schemeClr>
                          </a:solidFill>
                        </a:rPr>
                        <a:t>(</a:t>
                      </a:r>
                      <a:r>
                        <a:rPr lang="en-GB" sz="1600" dirty="0" err="1">
                          <a:solidFill>
                            <a:schemeClr val="bg1">
                              <a:lumMod val="50000"/>
                            </a:schemeClr>
                          </a:solidFill>
                        </a:rPr>
                        <a:t>حجم</a:t>
                      </a:r>
                      <a:r>
                        <a:rPr lang="en-US" sz="1600" dirty="0">
                          <a:solidFill>
                            <a:schemeClr val="bg1">
                              <a:lumMod val="50000"/>
                            </a:schemeClr>
                          </a:solidFill>
                        </a:rPr>
                        <a:t>)</a:t>
                      </a:r>
                      <a:r>
                        <a:rPr lang="en-US" sz="1600" dirty="0"/>
                        <a:t> of testicular tissue.</a:t>
                      </a:r>
                    </a:p>
                    <a:p>
                      <a:pPr marL="285750" indent="-285750">
                        <a:buFont typeface="Arial"/>
                        <a:buChar char="•"/>
                      </a:pPr>
                      <a:r>
                        <a:rPr lang="en-US" sz="1600" dirty="0"/>
                        <a:t> In between the seminiferous tubules lies </a:t>
                      </a:r>
                      <a:r>
                        <a:rPr lang="en-US" sz="1600" dirty="0">
                          <a:solidFill>
                            <a:schemeClr val="tx1"/>
                          </a:solidFill>
                        </a:rPr>
                        <a:t>the Interstitial cells of Leydig  which secret </a:t>
                      </a:r>
                      <a:r>
                        <a:rPr lang="en-US" sz="1600" b="1" dirty="0">
                          <a:solidFill>
                            <a:schemeClr val="tx1"/>
                          </a:solidFill>
                        </a:rPr>
                        <a:t>Testosterone</a:t>
                      </a:r>
                      <a:r>
                        <a:rPr lang="en-US" sz="1600" dirty="0">
                          <a:solidFill>
                            <a:schemeClr val="tx1"/>
                          </a:solidFill>
                        </a:rPr>
                        <a:t>.</a:t>
                      </a:r>
                    </a:p>
                    <a:p>
                      <a:pPr marL="285750" indent="-285750">
                        <a:buFont typeface="Courier New" panose="02070309020205020404" pitchFamily="49" charset="0"/>
                        <a:buChar char="o"/>
                      </a:pPr>
                      <a:r>
                        <a:rPr lang="en-US" sz="1600" b="1" dirty="0"/>
                        <a:t>Rete testis</a:t>
                      </a:r>
                      <a:r>
                        <a:rPr lang="en-US" sz="1600" dirty="0"/>
                        <a:t>: A network of tubules.</a:t>
                      </a:r>
                      <a:r>
                        <a:rPr lang="en-US" sz="1600" baseline="0" dirty="0"/>
                        <a:t> </a:t>
                      </a:r>
                      <a:r>
                        <a:rPr lang="en-US" sz="1600" dirty="0"/>
                        <a:t>It is the site of </a:t>
                      </a:r>
                      <a:r>
                        <a:rPr lang="en-US" sz="1600" b="1" dirty="0">
                          <a:solidFill>
                            <a:srgbClr val="C00000"/>
                          </a:solidFill>
                        </a:rPr>
                        <a:t>merging</a:t>
                      </a:r>
                      <a:r>
                        <a:rPr lang="en-US" sz="1600" dirty="0">
                          <a:solidFill>
                            <a:srgbClr val="C00000"/>
                          </a:solidFill>
                        </a:rPr>
                        <a:t>  of the Seminiferous tubules</a:t>
                      </a:r>
                      <a:r>
                        <a:rPr lang="en-US" sz="1600" dirty="0"/>
                        <a:t>.</a:t>
                      </a:r>
                    </a:p>
                  </a:txBody>
                  <a:tcPr>
                    <a:solidFill>
                      <a:schemeClr val="accent4">
                        <a:lumMod val="20000"/>
                        <a:lumOff val="80000"/>
                      </a:schemeClr>
                    </a:solidFill>
                  </a:tcPr>
                </a:tc>
                <a:extLst>
                  <a:ext uri="{0D108BD9-81ED-4DB2-BD59-A6C34878D82A}">
                    <a16:rowId xmlns:a16="http://schemas.microsoft.com/office/drawing/2014/main" val="1205279421"/>
                  </a:ext>
                </a:extLst>
              </a:tr>
              <a:tr h="370840">
                <a:tc>
                  <a:txBody>
                    <a:bodyPr/>
                    <a:lstStyle/>
                    <a:p>
                      <a:pPr marL="0" indent="0">
                        <a:buNone/>
                      </a:pPr>
                      <a:r>
                        <a:rPr lang="en-US" sz="1600" b="1" kern="1200" dirty="0">
                          <a:solidFill>
                            <a:schemeClr val="tx1"/>
                          </a:solidFill>
                          <a:latin typeface="+mn-lt"/>
                          <a:ea typeface="+mn-ea"/>
                          <a:cs typeface="+mn-cs"/>
                        </a:rPr>
                        <a:t>2. Tunica albuginea: </a:t>
                      </a:r>
                      <a:r>
                        <a:rPr lang="en-US" sz="1600" b="0" kern="1200" dirty="0">
                          <a:solidFill>
                            <a:schemeClr val="bg1">
                              <a:lumMod val="50000"/>
                            </a:schemeClr>
                          </a:solidFill>
                          <a:latin typeface="+mn-lt"/>
                          <a:ea typeface="+mn-ea"/>
                          <a:cs typeface="+mn-cs"/>
                        </a:rPr>
                        <a:t>inner</a:t>
                      </a:r>
                    </a:p>
                    <a:p>
                      <a:pPr marL="285750" indent="-285750">
                        <a:buFont typeface="Arial" panose="020B0604020202020204" pitchFamily="34" charset="0"/>
                        <a:buChar char="•"/>
                      </a:pPr>
                      <a:r>
                        <a:rPr lang="en-US" sz="1600" b="0" kern="1200" dirty="0">
                          <a:solidFill>
                            <a:schemeClr val="tx1"/>
                          </a:solidFill>
                          <a:latin typeface="+mn-lt"/>
                          <a:ea typeface="+mn-ea"/>
                          <a:cs typeface="+mn-cs"/>
                        </a:rPr>
                        <a:t>It is a whitish fibrous capsule. </a:t>
                      </a:r>
                    </a:p>
                    <a:p>
                      <a:endParaRPr lang="en-GB" sz="1600" dirty="0"/>
                    </a:p>
                  </a:txBody>
                  <a:tcPr>
                    <a:solidFill>
                      <a:schemeClr val="accent2">
                        <a:lumMod val="40000"/>
                        <a:lumOff val="60000"/>
                      </a:schemeClr>
                    </a:solidFill>
                  </a:tcPr>
                </a:tc>
                <a:tc vMerge="1">
                  <a:txBody>
                    <a:bodyPr/>
                    <a:lstStyle/>
                    <a:p>
                      <a:endParaRPr lang="en-GB" dirty="0"/>
                    </a:p>
                  </a:txBody>
                  <a:tcPr>
                    <a:solidFill>
                      <a:schemeClr val="bg1"/>
                    </a:solidFill>
                  </a:tcPr>
                </a:tc>
                <a:extLst>
                  <a:ext uri="{0D108BD9-81ED-4DB2-BD59-A6C34878D82A}">
                    <a16:rowId xmlns:a16="http://schemas.microsoft.com/office/drawing/2014/main" val="2696018861"/>
                  </a:ext>
                </a:extLst>
              </a:tr>
            </a:tbl>
          </a:graphicData>
        </a:graphic>
      </p:graphicFrame>
      <p:sp>
        <p:nvSpPr>
          <p:cNvPr id="15" name="TextBox 14">
            <a:extLst>
              <a:ext uri="{FF2B5EF4-FFF2-40B4-BE49-F238E27FC236}">
                <a16:creationId xmlns:a16="http://schemas.microsoft.com/office/drawing/2014/main" id="{DDF1FC05-AAF1-423A-9439-C62AEAF1863F}"/>
              </a:ext>
            </a:extLst>
          </p:cNvPr>
          <p:cNvSpPr txBox="1"/>
          <p:nvPr/>
        </p:nvSpPr>
        <p:spPr>
          <a:xfrm>
            <a:off x="11356258" y="2951571"/>
            <a:ext cx="561372" cy="307777"/>
          </a:xfrm>
          <a:prstGeom prst="rect">
            <a:avLst/>
          </a:prstGeom>
          <a:noFill/>
        </p:spPr>
        <p:txBody>
          <a:bodyPr wrap="none" rtlCol="0">
            <a:spAutoFit/>
          </a:bodyPr>
          <a:lstStyle/>
          <a:p>
            <a:r>
              <a:rPr lang="en-GB" dirty="0">
                <a:solidFill>
                  <a:schemeClr val="bg1">
                    <a:lumMod val="50000"/>
                  </a:schemeClr>
                </a:solidFill>
                <a:latin typeface="+mn-lt"/>
              </a:rPr>
              <a:t>Extra</a:t>
            </a:r>
          </a:p>
        </p:txBody>
      </p:sp>
      <p:sp>
        <p:nvSpPr>
          <p:cNvPr id="16" name="Rectangle 15">
            <a:extLst>
              <a:ext uri="{FF2B5EF4-FFF2-40B4-BE49-F238E27FC236}">
                <a16:creationId xmlns:a16="http://schemas.microsoft.com/office/drawing/2014/main" id="{04AADE7A-029C-403F-AAAA-41DE02AEA8E2}"/>
              </a:ext>
            </a:extLst>
          </p:cNvPr>
          <p:cNvSpPr/>
          <p:nvPr/>
        </p:nvSpPr>
        <p:spPr>
          <a:xfrm>
            <a:off x="10550663" y="5633885"/>
            <a:ext cx="805595" cy="235974"/>
          </a:xfrm>
          <a:prstGeom prst="rect">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59C231C-3E3F-491B-9E65-D8DBB4D102C5}"/>
              </a:ext>
            </a:extLst>
          </p:cNvPr>
          <p:cNvSpPr/>
          <p:nvPr/>
        </p:nvSpPr>
        <p:spPr>
          <a:xfrm>
            <a:off x="9832910" y="2549089"/>
            <a:ext cx="382808" cy="272770"/>
          </a:xfrm>
          <a:prstGeom prst="rect">
            <a:avLst/>
          </a:prstGeom>
          <a:no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4DD5AFD-9B2E-49A1-9FB3-AAA948DAF032}"/>
              </a:ext>
            </a:extLst>
          </p:cNvPr>
          <p:cNvSpPr/>
          <p:nvPr/>
        </p:nvSpPr>
        <p:spPr>
          <a:xfrm>
            <a:off x="9676240" y="1819043"/>
            <a:ext cx="539477" cy="2727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CE547E6-A969-40C7-A002-E009F0B06220}"/>
              </a:ext>
            </a:extLst>
          </p:cNvPr>
          <p:cNvSpPr/>
          <p:nvPr/>
        </p:nvSpPr>
        <p:spPr>
          <a:xfrm>
            <a:off x="10261909" y="4601424"/>
            <a:ext cx="1094349" cy="23597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570AAF2-11CF-41C5-854A-6C7B9436FB95}"/>
              </a:ext>
            </a:extLst>
          </p:cNvPr>
          <p:cNvSpPr/>
          <p:nvPr/>
        </p:nvSpPr>
        <p:spPr>
          <a:xfrm>
            <a:off x="7981656" y="770730"/>
            <a:ext cx="670731" cy="28132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E20A4AFA-FCA4-4E83-B9F7-B51CD225F64F}"/>
              </a:ext>
            </a:extLst>
          </p:cNvPr>
          <p:cNvCxnSpPr/>
          <p:nvPr/>
        </p:nvCxnSpPr>
        <p:spPr>
          <a:xfrm>
            <a:off x="1002890" y="4591455"/>
            <a:ext cx="1425678"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46CBAB3-A159-489D-9FE6-1055AD77E122}"/>
              </a:ext>
            </a:extLst>
          </p:cNvPr>
          <p:cNvCxnSpPr/>
          <p:nvPr/>
        </p:nvCxnSpPr>
        <p:spPr>
          <a:xfrm>
            <a:off x="3667432" y="3458496"/>
            <a:ext cx="180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66358B0-E254-4D6E-B746-E3096EBC6256}"/>
              </a:ext>
            </a:extLst>
          </p:cNvPr>
          <p:cNvCxnSpPr/>
          <p:nvPr/>
        </p:nvCxnSpPr>
        <p:spPr>
          <a:xfrm flipH="1" flipV="1">
            <a:off x="10144760" y="6029960"/>
            <a:ext cx="294640" cy="4419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A3A1243-2994-4756-9315-BA765297DD0B}"/>
              </a:ext>
            </a:extLst>
          </p:cNvPr>
          <p:cNvSpPr txBox="1"/>
          <p:nvPr/>
        </p:nvSpPr>
        <p:spPr>
          <a:xfrm>
            <a:off x="10413087" y="6341115"/>
            <a:ext cx="1080745" cy="261610"/>
          </a:xfrm>
          <a:prstGeom prst="rect">
            <a:avLst/>
          </a:prstGeom>
          <a:noFill/>
        </p:spPr>
        <p:txBody>
          <a:bodyPr wrap="none" rtlCol="0">
            <a:spAutoFit/>
          </a:bodyPr>
          <a:lstStyle/>
          <a:p>
            <a:r>
              <a:rPr lang="en-GB" sz="1100" dirty="0">
                <a:latin typeface="+mn-lt"/>
              </a:rPr>
              <a:t>Tunica vaginalis</a:t>
            </a:r>
          </a:p>
        </p:txBody>
      </p:sp>
      <p:sp>
        <p:nvSpPr>
          <p:cNvPr id="28" name="Rectangle 27">
            <a:extLst>
              <a:ext uri="{FF2B5EF4-FFF2-40B4-BE49-F238E27FC236}">
                <a16:creationId xmlns:a16="http://schemas.microsoft.com/office/drawing/2014/main" id="{93870F79-D10A-4772-BD5F-C7E6A1767896}"/>
              </a:ext>
            </a:extLst>
          </p:cNvPr>
          <p:cNvSpPr/>
          <p:nvPr/>
        </p:nvSpPr>
        <p:spPr>
          <a:xfrm>
            <a:off x="10439400" y="6353933"/>
            <a:ext cx="1054432" cy="235974"/>
          </a:xfrm>
          <a:prstGeom prst="rect">
            <a:avLst/>
          </a:prstGeom>
          <a:noFill/>
          <a:ln w="28575">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C3BB4345-182B-481B-9E7C-F636A3306740}"/>
              </a:ext>
            </a:extLst>
          </p:cNvPr>
          <p:cNvCxnSpPr/>
          <p:nvPr/>
        </p:nvCxnSpPr>
        <p:spPr>
          <a:xfrm>
            <a:off x="983640" y="2242892"/>
            <a:ext cx="1332000" cy="0"/>
          </a:xfrm>
          <a:prstGeom prst="line">
            <a:avLst/>
          </a:prstGeom>
          <a:ln w="28575">
            <a:solidFill>
              <a:srgbClr val="99009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661F779-08A6-4CB5-87F8-2BB2ECCE4462}"/>
              </a:ext>
            </a:extLst>
          </p:cNvPr>
          <p:cNvCxnSpPr/>
          <p:nvPr/>
        </p:nvCxnSpPr>
        <p:spPr>
          <a:xfrm>
            <a:off x="3677057" y="5653340"/>
            <a:ext cx="90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67FA66D5-5D86-45DD-9E06-D03EAC18070B}"/>
              </a:ext>
            </a:extLst>
          </p:cNvPr>
          <p:cNvSpPr/>
          <p:nvPr/>
        </p:nvSpPr>
        <p:spPr>
          <a:xfrm>
            <a:off x="7486211" y="1938297"/>
            <a:ext cx="436885" cy="5297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5294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7BAC017-FC71-40C6-AB40-633B52E55073}"/>
              </a:ext>
            </a:extLst>
          </p:cNvPr>
          <p:cNvSpPr txBox="1"/>
          <p:nvPr/>
        </p:nvSpPr>
        <p:spPr>
          <a:xfrm>
            <a:off x="620664" y="322340"/>
            <a:ext cx="5327852" cy="1077218"/>
          </a:xfrm>
          <a:prstGeom prst="rect">
            <a:avLst/>
          </a:prstGeom>
          <a:noFill/>
        </p:spPr>
        <p:txBody>
          <a:bodyPr wrap="square" rtlCol="0">
            <a:spAutoFit/>
          </a:bodyPr>
          <a:lstStyle/>
          <a:p>
            <a:r>
              <a:rPr lang="en-US" sz="3200" dirty="0">
                <a:latin typeface="+mj-lt"/>
              </a:rPr>
              <a:t>Testes</a:t>
            </a:r>
          </a:p>
          <a:p>
            <a:r>
              <a:rPr lang="en-US" sz="3200" b="1" dirty="0">
                <a:latin typeface="+mj-lt"/>
              </a:rPr>
              <a:t>Supply</a:t>
            </a:r>
            <a:endParaRPr lang="en-US" sz="2000" b="1" dirty="0">
              <a:latin typeface="+mj-lt"/>
            </a:endParaRPr>
          </a:p>
        </p:txBody>
      </p:sp>
      <p:graphicFrame>
        <p:nvGraphicFramePr>
          <p:cNvPr id="5" name="Table 4">
            <a:extLst>
              <a:ext uri="{FF2B5EF4-FFF2-40B4-BE49-F238E27FC236}">
                <a16:creationId xmlns:a16="http://schemas.microsoft.com/office/drawing/2014/main" id="{0058AAC0-1287-409C-B843-F47B0C653BAD}"/>
              </a:ext>
            </a:extLst>
          </p:cNvPr>
          <p:cNvGraphicFramePr>
            <a:graphicFrameLocks noGrp="1"/>
          </p:cNvGraphicFramePr>
          <p:nvPr>
            <p:extLst>
              <p:ext uri="{D42A27DB-BD31-4B8C-83A1-F6EECF244321}">
                <p14:modId xmlns:p14="http://schemas.microsoft.com/office/powerpoint/2010/main" val="3461268999"/>
              </p:ext>
            </p:extLst>
          </p:nvPr>
        </p:nvGraphicFramePr>
        <p:xfrm>
          <a:off x="699437" y="1590696"/>
          <a:ext cx="6350292" cy="4880896"/>
        </p:xfrm>
        <a:graphic>
          <a:graphicData uri="http://schemas.openxmlformats.org/drawingml/2006/table">
            <a:tbl>
              <a:tblPr firstRow="1" bandRow="1">
                <a:tableStyleId>{5940675A-B579-460E-94D1-54222C63F5DA}</a:tableStyleId>
              </a:tblPr>
              <a:tblGrid>
                <a:gridCol w="1208136">
                  <a:extLst>
                    <a:ext uri="{9D8B030D-6E8A-4147-A177-3AD203B41FA5}">
                      <a16:colId xmlns:a16="http://schemas.microsoft.com/office/drawing/2014/main" val="2181284924"/>
                    </a:ext>
                  </a:extLst>
                </a:gridCol>
                <a:gridCol w="5142156">
                  <a:extLst>
                    <a:ext uri="{9D8B030D-6E8A-4147-A177-3AD203B41FA5}">
                      <a16:colId xmlns:a16="http://schemas.microsoft.com/office/drawing/2014/main" val="1695702415"/>
                    </a:ext>
                  </a:extLst>
                </a:gridCol>
              </a:tblGrid>
              <a:tr h="857536">
                <a:tc>
                  <a:txBody>
                    <a:bodyPr/>
                    <a:lstStyle/>
                    <a:p>
                      <a:r>
                        <a:rPr lang="en-GB" i="1" dirty="0"/>
                        <a:t>Arterial Supply</a:t>
                      </a:r>
                    </a:p>
                  </a:txBody>
                  <a:tcPr>
                    <a:solidFill>
                      <a:schemeClr val="accent6">
                        <a:lumMod val="40000"/>
                        <a:lumOff val="60000"/>
                      </a:schemeClr>
                    </a:solidFill>
                  </a:tcPr>
                </a:tc>
                <a:tc>
                  <a:txBody>
                    <a:bodyPr/>
                    <a:lstStyle/>
                    <a:p>
                      <a:pPr marL="0" indent="0">
                        <a:buFont typeface="Arial"/>
                        <a:buNone/>
                      </a:pPr>
                      <a:r>
                        <a:rPr lang="en-US" sz="1800" dirty="0">
                          <a:solidFill>
                            <a:schemeClr val="tx1"/>
                          </a:solidFill>
                        </a:rPr>
                        <a:t>Testicular artery:</a:t>
                      </a:r>
                    </a:p>
                    <a:p>
                      <a:r>
                        <a:rPr lang="en-US" sz="1800" dirty="0">
                          <a:solidFill>
                            <a:schemeClr val="tx1"/>
                          </a:solidFill>
                        </a:rPr>
                        <a:t>It arises from </a:t>
                      </a:r>
                      <a:r>
                        <a:rPr lang="en-US" sz="1800" b="0" i="0" dirty="0">
                          <a:solidFill>
                            <a:schemeClr val="tx1"/>
                          </a:solidFill>
                        </a:rPr>
                        <a:t>the</a:t>
                      </a:r>
                      <a:r>
                        <a:rPr lang="en-US" sz="1800" b="1" i="1" dirty="0">
                          <a:solidFill>
                            <a:schemeClr val="tx1"/>
                          </a:solidFill>
                        </a:rPr>
                        <a:t> </a:t>
                      </a:r>
                      <a:r>
                        <a:rPr lang="en-US" sz="1800" b="1" i="1" dirty="0">
                          <a:solidFill>
                            <a:srgbClr val="C00000"/>
                          </a:solidFill>
                        </a:rPr>
                        <a:t>abdominal aorta </a:t>
                      </a:r>
                      <a:r>
                        <a:rPr lang="en-US" sz="1800" dirty="0">
                          <a:solidFill>
                            <a:schemeClr val="tx1"/>
                          </a:solidFill>
                        </a:rPr>
                        <a:t>at the level of </a:t>
                      </a:r>
                      <a:r>
                        <a:rPr lang="en-US" sz="1800" b="1" dirty="0">
                          <a:solidFill>
                            <a:schemeClr val="tx1"/>
                          </a:solidFill>
                        </a:rPr>
                        <a:t>L3</a:t>
                      </a:r>
                      <a:r>
                        <a:rPr lang="en-US" sz="1800" dirty="0">
                          <a:solidFill>
                            <a:schemeClr val="tx1"/>
                          </a:solidFill>
                        </a:rPr>
                        <a:t>.</a:t>
                      </a:r>
                    </a:p>
                  </a:txBody>
                  <a:tcPr>
                    <a:solidFill>
                      <a:schemeClr val="bg1"/>
                    </a:solidFill>
                  </a:tcPr>
                </a:tc>
                <a:extLst>
                  <a:ext uri="{0D108BD9-81ED-4DB2-BD59-A6C34878D82A}">
                    <a16:rowId xmlns:a16="http://schemas.microsoft.com/office/drawing/2014/main" val="1263615451"/>
                  </a:ext>
                </a:extLst>
              </a:tr>
              <a:tr h="1019664">
                <a:tc>
                  <a:txBody>
                    <a:bodyPr/>
                    <a:lstStyle/>
                    <a:p>
                      <a:r>
                        <a:rPr lang="en-GB" i="1" dirty="0"/>
                        <a:t>Venous Drainage</a:t>
                      </a:r>
                    </a:p>
                  </a:txBody>
                  <a:tcPr>
                    <a:solidFill>
                      <a:schemeClr val="bg2">
                        <a:lumMod val="90000"/>
                      </a:schemeClr>
                    </a:solidFill>
                  </a:tcPr>
                </a:tc>
                <a:tc>
                  <a:txBody>
                    <a:bodyPr/>
                    <a:lstStyle/>
                    <a:p>
                      <a:pPr marL="0" indent="0">
                        <a:buFont typeface="Arial"/>
                        <a:buNone/>
                      </a:pPr>
                      <a:r>
                        <a:rPr lang="en-US" sz="1800" b="1" dirty="0">
                          <a:solidFill>
                            <a:srgbClr val="C00000"/>
                          </a:solidFill>
                        </a:rPr>
                        <a:t>Pampiniform plexus </a:t>
                      </a:r>
                      <a:r>
                        <a:rPr lang="en-US" sz="1800" dirty="0">
                          <a:solidFill>
                            <a:schemeClr val="tx1"/>
                          </a:solidFill>
                        </a:rPr>
                        <a:t>of veins:</a:t>
                      </a:r>
                    </a:p>
                    <a:p>
                      <a:pPr marL="285750" indent="-285750">
                        <a:buFont typeface="Arial"/>
                        <a:buChar char="•"/>
                      </a:pPr>
                      <a:r>
                        <a:rPr lang="en-US" sz="1800" dirty="0">
                          <a:solidFill>
                            <a:schemeClr val="tx1"/>
                          </a:solidFill>
                        </a:rPr>
                        <a:t> About dozen </a:t>
                      </a:r>
                      <a:r>
                        <a:rPr lang="en-US" sz="1800" dirty="0">
                          <a:solidFill>
                            <a:srgbClr val="92D050"/>
                          </a:solidFill>
                        </a:rPr>
                        <a:t>(12)</a:t>
                      </a:r>
                      <a:r>
                        <a:rPr lang="en-US" sz="1800" dirty="0">
                          <a:solidFill>
                            <a:schemeClr val="tx1"/>
                          </a:solidFill>
                        </a:rPr>
                        <a:t> veins which  forms a network  within the spermatic cord. </a:t>
                      </a:r>
                    </a:p>
                    <a:p>
                      <a:pPr marL="285750" indent="-285750">
                        <a:buFont typeface="Arial"/>
                        <a:buChar char="•"/>
                      </a:pPr>
                      <a:r>
                        <a:rPr lang="en-US" sz="1800" dirty="0">
                          <a:solidFill>
                            <a:schemeClr val="tx1"/>
                          </a:solidFill>
                        </a:rPr>
                        <a:t>They become larger as they approached the </a:t>
                      </a:r>
                      <a:r>
                        <a:rPr lang="en-US" sz="1800" b="1" dirty="0">
                          <a:solidFill>
                            <a:schemeClr val="tx1"/>
                          </a:solidFill>
                        </a:rPr>
                        <a:t>inguinal canal</a:t>
                      </a:r>
                      <a:r>
                        <a:rPr lang="en-US" sz="1800" dirty="0">
                          <a:solidFill>
                            <a:schemeClr val="tx1"/>
                          </a:solidFill>
                        </a:rPr>
                        <a:t> and converge </a:t>
                      </a:r>
                      <a:r>
                        <a:rPr lang="en-US" sz="1800" dirty="0">
                          <a:solidFill>
                            <a:schemeClr val="bg1">
                              <a:lumMod val="50000"/>
                            </a:schemeClr>
                          </a:solidFill>
                        </a:rPr>
                        <a:t>(join)</a:t>
                      </a:r>
                      <a:r>
                        <a:rPr lang="en-US" sz="1800" dirty="0">
                          <a:solidFill>
                            <a:schemeClr val="tx1"/>
                          </a:solidFill>
                        </a:rPr>
                        <a:t> to form the </a:t>
                      </a:r>
                      <a:r>
                        <a:rPr lang="en-US" sz="1800" b="1" dirty="0">
                          <a:solidFill>
                            <a:schemeClr val="tx1"/>
                          </a:solidFill>
                        </a:rPr>
                        <a:t>Testicular vein:</a:t>
                      </a:r>
                      <a:endParaRPr lang="en-US" sz="1800" dirty="0">
                        <a:solidFill>
                          <a:schemeClr val="tx1"/>
                        </a:solidFill>
                      </a:endParaRPr>
                    </a:p>
                    <a:p>
                      <a:pPr marL="0" indent="0" algn="ctr">
                        <a:buFont typeface="Arial"/>
                        <a:buNone/>
                      </a:pPr>
                      <a:r>
                        <a:rPr lang="en-US" sz="1800" b="1" i="1" dirty="0">
                          <a:solidFill>
                            <a:srgbClr val="C00000"/>
                          </a:solidFill>
                        </a:rPr>
                        <a:t>Right Vein </a:t>
                      </a:r>
                      <a:r>
                        <a:rPr lang="en-US" sz="1800" dirty="0">
                          <a:solidFill>
                            <a:srgbClr val="C00000"/>
                          </a:solidFill>
                        </a:rPr>
                        <a:t>drains into IVC.</a:t>
                      </a:r>
                    </a:p>
                    <a:p>
                      <a:pPr marL="0" indent="0" algn="ctr">
                        <a:buFont typeface="Arial"/>
                        <a:buNone/>
                      </a:pPr>
                      <a:r>
                        <a:rPr lang="en-US" sz="1800" b="1" i="1" dirty="0">
                          <a:solidFill>
                            <a:srgbClr val="C00000"/>
                          </a:solidFill>
                        </a:rPr>
                        <a:t>Left Vein </a:t>
                      </a:r>
                      <a:r>
                        <a:rPr lang="en-US" sz="1800" dirty="0">
                          <a:solidFill>
                            <a:srgbClr val="C00000"/>
                          </a:solidFill>
                        </a:rPr>
                        <a:t>drains into left  renal vein.</a:t>
                      </a:r>
                    </a:p>
                  </a:txBody>
                  <a:tcPr>
                    <a:solidFill>
                      <a:schemeClr val="bg1"/>
                    </a:solidFill>
                  </a:tcPr>
                </a:tc>
                <a:extLst>
                  <a:ext uri="{0D108BD9-81ED-4DB2-BD59-A6C34878D82A}">
                    <a16:rowId xmlns:a16="http://schemas.microsoft.com/office/drawing/2014/main" val="3362979168"/>
                  </a:ext>
                </a:extLst>
              </a:tr>
              <a:tr h="1019664">
                <a:tc>
                  <a:txBody>
                    <a:bodyPr/>
                    <a:lstStyle/>
                    <a:p>
                      <a:r>
                        <a:rPr lang="en-GB" i="1" dirty="0"/>
                        <a:t>Lymphatic Drainage</a:t>
                      </a:r>
                    </a:p>
                  </a:txBody>
                  <a:tcPr>
                    <a:solidFill>
                      <a:schemeClr val="accent3">
                        <a:lumMod val="40000"/>
                        <a:lumOff val="60000"/>
                      </a:schemeClr>
                    </a:solidFill>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800" b="1" i="1" dirty="0">
                          <a:solidFill>
                            <a:srgbClr val="C00000"/>
                          </a:solidFill>
                        </a:rPr>
                        <a:t>Testicular Lymphatics:</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800" dirty="0">
                          <a:solidFill>
                            <a:schemeClr val="tx1"/>
                          </a:solidFill>
                        </a:rPr>
                        <a:t>Follow arteries and veins of the testis:  End in </a:t>
                      </a:r>
                      <a:r>
                        <a:rPr lang="en-US" sz="1800" dirty="0">
                          <a:solidFill>
                            <a:srgbClr val="C00000"/>
                          </a:solidFill>
                        </a:rPr>
                        <a:t>Lumbar (par aortic) nodes</a:t>
                      </a:r>
                      <a:r>
                        <a:rPr lang="en-US" sz="1800" dirty="0">
                          <a:solidFill>
                            <a:schemeClr val="tx1"/>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dirty="0">
                        <a:solidFill>
                          <a:schemeClr val="tx1"/>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800" b="1" i="1" dirty="0">
                          <a:solidFill>
                            <a:srgbClr val="C00000"/>
                          </a:solidFill>
                        </a:rPr>
                        <a:t> Scrotum, Penis and Prepuce </a:t>
                      </a:r>
                      <a:r>
                        <a:rPr lang="en-US" sz="1400" b="0" i="0" dirty="0">
                          <a:solidFill>
                            <a:schemeClr val="bg1">
                              <a:lumMod val="50000"/>
                            </a:schemeClr>
                          </a:solidFill>
                        </a:rPr>
                        <a:t>(discussed in last slide)</a:t>
                      </a:r>
                      <a:r>
                        <a:rPr lang="en-US" sz="1800" dirty="0">
                          <a:solidFill>
                            <a:schemeClr val="tx1"/>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Terminate in </a:t>
                      </a:r>
                      <a:r>
                        <a:rPr lang="en-US" sz="1800" dirty="0">
                          <a:solidFill>
                            <a:srgbClr val="C00000"/>
                          </a:solidFill>
                        </a:rPr>
                        <a:t>Superficial inguinal nodes</a:t>
                      </a:r>
                      <a:r>
                        <a:rPr lang="en-US" dirty="0">
                          <a:solidFill>
                            <a:schemeClr val="tx1"/>
                          </a:solidFill>
                        </a:rPr>
                        <a:t>.</a:t>
                      </a:r>
                    </a:p>
                  </a:txBody>
                  <a:tcPr>
                    <a:solidFill>
                      <a:schemeClr val="bg1"/>
                    </a:solidFill>
                  </a:tcPr>
                </a:tc>
                <a:extLst>
                  <a:ext uri="{0D108BD9-81ED-4DB2-BD59-A6C34878D82A}">
                    <a16:rowId xmlns:a16="http://schemas.microsoft.com/office/drawing/2014/main" val="845393938"/>
                  </a:ext>
                </a:extLst>
              </a:tr>
            </a:tbl>
          </a:graphicData>
        </a:graphic>
      </p:graphicFrame>
      <p:grpSp>
        <p:nvGrpSpPr>
          <p:cNvPr id="6" name="Group 5">
            <a:extLst>
              <a:ext uri="{FF2B5EF4-FFF2-40B4-BE49-F238E27FC236}">
                <a16:creationId xmlns:a16="http://schemas.microsoft.com/office/drawing/2014/main" id="{E29E8C3E-C24A-4F15-9A1C-CE6F4F5AB409}"/>
              </a:ext>
            </a:extLst>
          </p:cNvPr>
          <p:cNvGrpSpPr/>
          <p:nvPr/>
        </p:nvGrpSpPr>
        <p:grpSpPr>
          <a:xfrm>
            <a:off x="8134812" y="3579187"/>
            <a:ext cx="3011645" cy="2893929"/>
            <a:chOff x="10020961" y="2573220"/>
            <a:chExt cx="2487613" cy="3213100"/>
          </a:xfrm>
        </p:grpSpPr>
        <p:pic>
          <p:nvPicPr>
            <p:cNvPr id="10" name="Picture 9" descr="spermatic-cord">
              <a:extLst>
                <a:ext uri="{FF2B5EF4-FFF2-40B4-BE49-F238E27FC236}">
                  <a16:creationId xmlns:a16="http://schemas.microsoft.com/office/drawing/2014/main" id="{2D4F9F29-A8C4-485D-A575-CEA7847C9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0961" y="2573220"/>
              <a:ext cx="24876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7">
              <a:extLst>
                <a:ext uri="{FF2B5EF4-FFF2-40B4-BE49-F238E27FC236}">
                  <a16:creationId xmlns:a16="http://schemas.microsoft.com/office/drawing/2014/main" id="{A36D78F6-4CAD-4911-B4B4-6502DF542204}"/>
                </a:ext>
              </a:extLst>
            </p:cNvPr>
            <p:cNvSpPr>
              <a:spLocks noChangeArrowheads="1"/>
            </p:cNvSpPr>
            <p:nvPr/>
          </p:nvSpPr>
          <p:spPr bwMode="auto">
            <a:xfrm>
              <a:off x="10060649" y="4157545"/>
              <a:ext cx="792162" cy="431800"/>
            </a:xfrm>
            <a:prstGeom prst="roundRect">
              <a:avLst>
                <a:gd name="adj" fmla="val 16667"/>
              </a:avLst>
            </a:prstGeom>
            <a:noFill/>
            <a:ln w="28575">
              <a:solidFill>
                <a:schemeClr val="accent1"/>
              </a:solidFill>
              <a:round/>
              <a:headEnd/>
              <a:tailEnd/>
            </a:ln>
          </p:spPr>
          <p:txBody>
            <a:bodyPr wrap="none" anchor="ctr"/>
            <a:lstStyle>
              <a:defPPr>
                <a:defRPr lang="en-US"/>
              </a:defPPr>
              <a:lvl1pPr algn="l" rtl="0" fontAlgn="base">
                <a:spcBef>
                  <a:spcPct val="0"/>
                </a:spcBef>
                <a:spcAft>
                  <a:spcPct val="0"/>
                </a:spcAft>
                <a:defRPr sz="1600" kern="1200">
                  <a:solidFill>
                    <a:schemeClr val="tx1"/>
                  </a:solidFill>
                  <a:latin typeface="Garamond" panose="02020404030301010803" pitchFamily="18" charset="0"/>
                  <a:ea typeface="+mn-ea"/>
                  <a:cs typeface="Arial" panose="020B0604020202020204" pitchFamily="34" charset="0"/>
                </a:defRPr>
              </a:lvl1pPr>
              <a:lvl2pPr marL="457200" algn="l" rtl="0" fontAlgn="base">
                <a:spcBef>
                  <a:spcPct val="0"/>
                </a:spcBef>
                <a:spcAft>
                  <a:spcPct val="0"/>
                </a:spcAft>
                <a:defRPr sz="1600" kern="1200">
                  <a:solidFill>
                    <a:schemeClr val="tx1"/>
                  </a:solidFill>
                  <a:latin typeface="Garamond" panose="02020404030301010803" pitchFamily="18" charset="0"/>
                  <a:ea typeface="+mn-ea"/>
                  <a:cs typeface="Arial" panose="020B0604020202020204" pitchFamily="34" charset="0"/>
                </a:defRPr>
              </a:lvl2pPr>
              <a:lvl3pPr marL="914400" algn="l" rtl="0" fontAlgn="base">
                <a:spcBef>
                  <a:spcPct val="0"/>
                </a:spcBef>
                <a:spcAft>
                  <a:spcPct val="0"/>
                </a:spcAft>
                <a:defRPr sz="1600" kern="1200">
                  <a:solidFill>
                    <a:schemeClr val="tx1"/>
                  </a:solidFill>
                  <a:latin typeface="Garamond" panose="02020404030301010803" pitchFamily="18" charset="0"/>
                  <a:ea typeface="+mn-ea"/>
                  <a:cs typeface="Arial" panose="020B0604020202020204" pitchFamily="34" charset="0"/>
                </a:defRPr>
              </a:lvl3pPr>
              <a:lvl4pPr marL="1371600" algn="l" rtl="0" fontAlgn="base">
                <a:spcBef>
                  <a:spcPct val="0"/>
                </a:spcBef>
                <a:spcAft>
                  <a:spcPct val="0"/>
                </a:spcAft>
                <a:defRPr sz="1600" kern="1200">
                  <a:solidFill>
                    <a:schemeClr val="tx1"/>
                  </a:solidFill>
                  <a:latin typeface="Garamond" panose="02020404030301010803" pitchFamily="18" charset="0"/>
                  <a:ea typeface="+mn-ea"/>
                  <a:cs typeface="Arial" panose="020B0604020202020204" pitchFamily="34" charset="0"/>
                </a:defRPr>
              </a:lvl4pPr>
              <a:lvl5pPr marL="1828800" algn="l" rtl="0" fontAlgn="base">
                <a:spcBef>
                  <a:spcPct val="0"/>
                </a:spcBef>
                <a:spcAft>
                  <a:spcPct val="0"/>
                </a:spcAft>
                <a:defRPr sz="1600"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sz="1600"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sz="1600"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sz="1600"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sz="1600" kern="1200">
                  <a:solidFill>
                    <a:schemeClr val="tx1"/>
                  </a:solidFill>
                  <a:latin typeface="Garamond" panose="02020404030301010803" pitchFamily="18" charset="0"/>
                  <a:ea typeface="+mn-ea"/>
                  <a:cs typeface="Arial" panose="020B0604020202020204" pitchFamily="34" charset="0"/>
                </a:defRPr>
              </a:lvl9pPr>
            </a:lstStyle>
            <a:p>
              <a:pPr eaLnBrk="1" hangingPunct="1"/>
              <a:endParaRPr lang="ar-EG" altLang="en-US" dirty="0">
                <a:latin typeface="Arial" panose="020B0604020202020204" pitchFamily="34" charset="0"/>
              </a:endParaRPr>
            </a:p>
          </p:txBody>
        </p:sp>
      </p:grpSp>
      <p:grpSp>
        <p:nvGrpSpPr>
          <p:cNvPr id="12" name="Group 11">
            <a:extLst>
              <a:ext uri="{FF2B5EF4-FFF2-40B4-BE49-F238E27FC236}">
                <a16:creationId xmlns:a16="http://schemas.microsoft.com/office/drawing/2014/main" id="{4C493643-E016-480F-9C12-D576D5A600A7}"/>
              </a:ext>
            </a:extLst>
          </p:cNvPr>
          <p:cNvGrpSpPr/>
          <p:nvPr/>
        </p:nvGrpSpPr>
        <p:grpSpPr>
          <a:xfrm>
            <a:off x="7583498" y="998601"/>
            <a:ext cx="3909065" cy="2093394"/>
            <a:chOff x="8838598" y="765309"/>
            <a:chExt cx="3170188" cy="2093394"/>
          </a:xfrm>
        </p:grpSpPr>
        <p:pic>
          <p:nvPicPr>
            <p:cNvPr id="1026" name="Picture 2" descr="Image result for testicular artery">
              <a:extLst>
                <a:ext uri="{FF2B5EF4-FFF2-40B4-BE49-F238E27FC236}">
                  <a16:creationId xmlns:a16="http://schemas.microsoft.com/office/drawing/2014/main" id="{7EE765DA-AAA3-4969-B1E6-2D07EFAC6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8598" y="765309"/>
              <a:ext cx="3170188" cy="20933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484457-53AE-40D8-9BEB-7FB3977317E9}"/>
                </a:ext>
              </a:extLst>
            </p:cNvPr>
            <p:cNvSpPr txBox="1"/>
            <p:nvPr/>
          </p:nvSpPr>
          <p:spPr>
            <a:xfrm>
              <a:off x="11447414" y="2463373"/>
              <a:ext cx="561372" cy="307777"/>
            </a:xfrm>
            <a:prstGeom prst="rect">
              <a:avLst/>
            </a:prstGeom>
            <a:noFill/>
          </p:spPr>
          <p:txBody>
            <a:bodyPr wrap="none" rtlCol="0">
              <a:spAutoFit/>
            </a:bodyPr>
            <a:lstStyle/>
            <a:p>
              <a:r>
                <a:rPr lang="en-GB" dirty="0">
                  <a:solidFill>
                    <a:schemeClr val="bg1">
                      <a:lumMod val="50000"/>
                    </a:schemeClr>
                  </a:solidFill>
                  <a:latin typeface="+mn-lt"/>
                </a:rPr>
                <a:t>Extra</a:t>
              </a:r>
            </a:p>
          </p:txBody>
        </p:sp>
        <p:sp>
          <p:nvSpPr>
            <p:cNvPr id="14" name="AutoShape 7">
              <a:extLst>
                <a:ext uri="{FF2B5EF4-FFF2-40B4-BE49-F238E27FC236}">
                  <a16:creationId xmlns:a16="http://schemas.microsoft.com/office/drawing/2014/main" id="{3CAAFC3B-3BA1-4AE9-B5B7-C6E5833D2DBA}"/>
                </a:ext>
              </a:extLst>
            </p:cNvPr>
            <p:cNvSpPr>
              <a:spLocks noChangeArrowheads="1"/>
            </p:cNvSpPr>
            <p:nvPr/>
          </p:nvSpPr>
          <p:spPr bwMode="auto">
            <a:xfrm>
              <a:off x="8922619" y="1916643"/>
              <a:ext cx="448277" cy="277918"/>
            </a:xfrm>
            <a:prstGeom prst="roundRect">
              <a:avLst>
                <a:gd name="adj" fmla="val 16667"/>
              </a:avLst>
            </a:prstGeom>
            <a:noFill/>
            <a:ln w="28575">
              <a:solidFill>
                <a:srgbClr val="FF0000"/>
              </a:solidFill>
              <a:round/>
              <a:headEnd/>
              <a:tailEnd/>
            </a:ln>
          </p:spPr>
          <p:txBody>
            <a:bodyPr wrap="none" anchor="ctr"/>
            <a:lstStyle>
              <a:defPPr>
                <a:defRPr lang="en-US"/>
              </a:defPPr>
              <a:lvl1pPr algn="l" rtl="0" fontAlgn="base">
                <a:spcBef>
                  <a:spcPct val="0"/>
                </a:spcBef>
                <a:spcAft>
                  <a:spcPct val="0"/>
                </a:spcAft>
                <a:defRPr sz="1600" kern="1200">
                  <a:solidFill>
                    <a:schemeClr val="tx1"/>
                  </a:solidFill>
                  <a:latin typeface="Garamond" panose="02020404030301010803" pitchFamily="18" charset="0"/>
                  <a:ea typeface="+mn-ea"/>
                  <a:cs typeface="Arial" panose="020B0604020202020204" pitchFamily="34" charset="0"/>
                </a:defRPr>
              </a:lvl1pPr>
              <a:lvl2pPr marL="457200" algn="l" rtl="0" fontAlgn="base">
                <a:spcBef>
                  <a:spcPct val="0"/>
                </a:spcBef>
                <a:spcAft>
                  <a:spcPct val="0"/>
                </a:spcAft>
                <a:defRPr sz="1600" kern="1200">
                  <a:solidFill>
                    <a:schemeClr val="tx1"/>
                  </a:solidFill>
                  <a:latin typeface="Garamond" panose="02020404030301010803" pitchFamily="18" charset="0"/>
                  <a:ea typeface="+mn-ea"/>
                  <a:cs typeface="Arial" panose="020B0604020202020204" pitchFamily="34" charset="0"/>
                </a:defRPr>
              </a:lvl2pPr>
              <a:lvl3pPr marL="914400" algn="l" rtl="0" fontAlgn="base">
                <a:spcBef>
                  <a:spcPct val="0"/>
                </a:spcBef>
                <a:spcAft>
                  <a:spcPct val="0"/>
                </a:spcAft>
                <a:defRPr sz="1600" kern="1200">
                  <a:solidFill>
                    <a:schemeClr val="tx1"/>
                  </a:solidFill>
                  <a:latin typeface="Garamond" panose="02020404030301010803" pitchFamily="18" charset="0"/>
                  <a:ea typeface="+mn-ea"/>
                  <a:cs typeface="Arial" panose="020B0604020202020204" pitchFamily="34" charset="0"/>
                </a:defRPr>
              </a:lvl3pPr>
              <a:lvl4pPr marL="1371600" algn="l" rtl="0" fontAlgn="base">
                <a:spcBef>
                  <a:spcPct val="0"/>
                </a:spcBef>
                <a:spcAft>
                  <a:spcPct val="0"/>
                </a:spcAft>
                <a:defRPr sz="1600" kern="1200">
                  <a:solidFill>
                    <a:schemeClr val="tx1"/>
                  </a:solidFill>
                  <a:latin typeface="Garamond" panose="02020404030301010803" pitchFamily="18" charset="0"/>
                  <a:ea typeface="+mn-ea"/>
                  <a:cs typeface="Arial" panose="020B0604020202020204" pitchFamily="34" charset="0"/>
                </a:defRPr>
              </a:lvl4pPr>
              <a:lvl5pPr marL="1828800" algn="l" rtl="0" fontAlgn="base">
                <a:spcBef>
                  <a:spcPct val="0"/>
                </a:spcBef>
                <a:spcAft>
                  <a:spcPct val="0"/>
                </a:spcAft>
                <a:defRPr sz="1600"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sz="1600"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sz="1600"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sz="1600"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sz="1600" kern="1200">
                  <a:solidFill>
                    <a:schemeClr val="tx1"/>
                  </a:solidFill>
                  <a:latin typeface="Garamond" panose="02020404030301010803" pitchFamily="18" charset="0"/>
                  <a:ea typeface="+mn-ea"/>
                  <a:cs typeface="Arial" panose="020B0604020202020204" pitchFamily="34" charset="0"/>
                </a:defRPr>
              </a:lvl9pPr>
            </a:lstStyle>
            <a:p>
              <a:pPr eaLnBrk="1" hangingPunct="1"/>
              <a:endParaRPr lang="ar-EG" altLang="en-US" dirty="0">
                <a:latin typeface="Arial" panose="020B0604020202020204" pitchFamily="34" charset="0"/>
              </a:endParaRPr>
            </a:p>
          </p:txBody>
        </p:sp>
      </p:grpSp>
    </p:spTree>
    <p:extLst>
      <p:ext uri="{BB962C8B-B14F-4D97-AF65-F5344CB8AC3E}">
        <p14:creationId xmlns:p14="http://schemas.microsoft.com/office/powerpoint/2010/main" val="508776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ebmedicine.net/spaw/uploads/aboutUs/Cremasteric%20Reflex%20Emergency%20Medicine%20Practice.JPG"/>
          <p:cNvPicPr>
            <a:picLocks noChangeAspect="1" noChangeArrowheads="1"/>
          </p:cNvPicPr>
          <p:nvPr/>
        </p:nvPicPr>
        <p:blipFill>
          <a:blip r:embed="rId2">
            <a:extLst>
              <a:ext uri="{28A0092B-C50C-407E-A947-70E740481C1C}">
                <a14:useLocalDpi xmlns:a14="http://schemas.microsoft.com/office/drawing/2010/main" val="0"/>
              </a:ext>
            </a:extLst>
          </a:blip>
          <a:srcRect t="15942" r="3636" b="21739"/>
          <a:stretch>
            <a:fillRect/>
          </a:stretch>
        </p:blipFill>
        <p:spPr bwMode="auto">
          <a:xfrm>
            <a:off x="7243538" y="681595"/>
            <a:ext cx="2252285" cy="2258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33252" y="216887"/>
            <a:ext cx="3617843" cy="584775"/>
          </a:xfrm>
          <a:prstGeom prst="rect">
            <a:avLst/>
          </a:prstGeom>
          <a:noFill/>
        </p:spPr>
        <p:txBody>
          <a:bodyPr wrap="square" rtlCol="0">
            <a:spAutoFit/>
          </a:bodyPr>
          <a:lstStyle/>
          <a:p>
            <a:pPr defTabSz="457200">
              <a:defRPr/>
            </a:pPr>
            <a:r>
              <a:rPr lang="en-US" sz="3200" b="1" dirty="0">
                <a:latin typeface="+mj-lt"/>
              </a:rPr>
              <a:t>Cremasteric reflex</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5463" y="330400"/>
            <a:ext cx="2089932" cy="2776010"/>
          </a:xfrm>
          <a:prstGeom prst="rect">
            <a:avLst/>
          </a:prstGeom>
        </p:spPr>
      </p:pic>
      <p:graphicFrame>
        <p:nvGraphicFramePr>
          <p:cNvPr id="2" name="Table 1">
            <a:extLst>
              <a:ext uri="{FF2B5EF4-FFF2-40B4-BE49-F238E27FC236}">
                <a16:creationId xmlns:a16="http://schemas.microsoft.com/office/drawing/2014/main" id="{1C88D707-D283-491D-8E3B-03C4763B33A7}"/>
              </a:ext>
            </a:extLst>
          </p:cNvPr>
          <p:cNvGraphicFramePr>
            <a:graphicFrameLocks noGrp="1"/>
          </p:cNvGraphicFramePr>
          <p:nvPr>
            <p:extLst>
              <p:ext uri="{D42A27DB-BD31-4B8C-83A1-F6EECF244321}">
                <p14:modId xmlns:p14="http://schemas.microsoft.com/office/powerpoint/2010/main" val="1231638662"/>
              </p:ext>
            </p:extLst>
          </p:nvPr>
        </p:nvGraphicFramePr>
        <p:xfrm>
          <a:off x="377746" y="946460"/>
          <a:ext cx="6649482" cy="5768334"/>
        </p:xfrm>
        <a:graphic>
          <a:graphicData uri="http://schemas.openxmlformats.org/drawingml/2006/table">
            <a:tbl>
              <a:tblPr firstRow="1" bandRow="1">
                <a:tableStyleId>{BC89EF96-8CEA-46FF-86C4-4CE0E7609802}</a:tableStyleId>
              </a:tblPr>
              <a:tblGrid>
                <a:gridCol w="1538466">
                  <a:extLst>
                    <a:ext uri="{9D8B030D-6E8A-4147-A177-3AD203B41FA5}">
                      <a16:colId xmlns:a16="http://schemas.microsoft.com/office/drawing/2014/main" val="1904793010"/>
                    </a:ext>
                  </a:extLst>
                </a:gridCol>
                <a:gridCol w="2555508">
                  <a:extLst>
                    <a:ext uri="{9D8B030D-6E8A-4147-A177-3AD203B41FA5}">
                      <a16:colId xmlns:a16="http://schemas.microsoft.com/office/drawing/2014/main" val="3301827088"/>
                    </a:ext>
                  </a:extLst>
                </a:gridCol>
                <a:gridCol w="2555508">
                  <a:extLst>
                    <a:ext uri="{9D8B030D-6E8A-4147-A177-3AD203B41FA5}">
                      <a16:colId xmlns:a16="http://schemas.microsoft.com/office/drawing/2014/main" val="3977496434"/>
                    </a:ext>
                  </a:extLst>
                </a:gridCol>
              </a:tblGrid>
              <a:tr h="597138">
                <a:tc>
                  <a:txBody>
                    <a:bodyPr/>
                    <a:lstStyle/>
                    <a:p>
                      <a:r>
                        <a:rPr lang="en-US" b="0" u="sng" dirty="0">
                          <a:solidFill>
                            <a:srgbClr val="000000"/>
                          </a:solidFill>
                        </a:rPr>
                        <a:t>Indication</a:t>
                      </a:r>
                      <a:endParaRPr lang="en-GB" dirty="0"/>
                    </a:p>
                  </a:txBody>
                  <a:tcPr/>
                </a:tc>
                <a:tc gridSpan="2">
                  <a:txBody>
                    <a:bodyPr/>
                    <a:lstStyle/>
                    <a:p>
                      <a:r>
                        <a:rPr lang="en-US" b="0" dirty="0">
                          <a:solidFill>
                            <a:srgbClr val="000000"/>
                          </a:solidFill>
                        </a:rPr>
                        <a:t>Evaluation of testicular pain* in case of (Testicular Torsion). </a:t>
                      </a:r>
                      <a:endParaRPr lang="en-GB" dirty="0"/>
                    </a:p>
                  </a:txBody>
                  <a:tcPr/>
                </a:tc>
                <a:tc hMerge="1">
                  <a:txBody>
                    <a:bodyPr/>
                    <a:lstStyle/>
                    <a:p>
                      <a:endParaRPr lang="en-GB"/>
                    </a:p>
                  </a:txBody>
                  <a:tcPr/>
                </a:tc>
                <a:extLst>
                  <a:ext uri="{0D108BD9-81ED-4DB2-BD59-A6C34878D82A}">
                    <a16:rowId xmlns:a16="http://schemas.microsoft.com/office/drawing/2014/main" val="4236927149"/>
                  </a:ext>
                </a:extLst>
              </a:tr>
              <a:tr h="597138">
                <a:tc>
                  <a:txBody>
                    <a:bodyPr/>
                    <a:lstStyle/>
                    <a:p>
                      <a:r>
                        <a:rPr lang="en-US" b="0" u="sng" dirty="0">
                          <a:solidFill>
                            <a:srgbClr val="000000"/>
                          </a:solidFill>
                        </a:rPr>
                        <a:t>Technique</a:t>
                      </a:r>
                      <a:endParaRPr lang="en-GB" dirty="0"/>
                    </a:p>
                  </a:txBody>
                  <a:tcPr/>
                </a:tc>
                <a:tc gridSpan="2">
                  <a:txBody>
                    <a:bodyPr/>
                    <a:lstStyle/>
                    <a:p>
                      <a:r>
                        <a:rPr lang="en-US" b="0" dirty="0">
                          <a:solidFill>
                            <a:srgbClr val="000000"/>
                          </a:solidFill>
                        </a:rPr>
                        <a:t>Examiner strokes or pinches the skin in the upper medial thigh. It causes contraction of the  </a:t>
                      </a:r>
                      <a:r>
                        <a:rPr lang="en-US" b="1" dirty="0">
                          <a:solidFill>
                            <a:srgbClr val="000000"/>
                          </a:solidFill>
                        </a:rPr>
                        <a:t>cremasteric muscle</a:t>
                      </a:r>
                      <a:r>
                        <a:rPr lang="en-US" b="0" dirty="0">
                          <a:solidFill>
                            <a:srgbClr val="000000"/>
                          </a:solidFill>
                        </a:rPr>
                        <a:t>.</a:t>
                      </a:r>
                      <a:endParaRPr lang="en-GB" dirty="0"/>
                    </a:p>
                  </a:txBody>
                  <a:tcPr/>
                </a:tc>
                <a:tc hMerge="1">
                  <a:txBody>
                    <a:bodyPr/>
                    <a:lstStyle/>
                    <a:p>
                      <a:endParaRPr lang="en-GB"/>
                    </a:p>
                  </a:txBody>
                  <a:tcPr/>
                </a:tc>
                <a:extLst>
                  <a:ext uri="{0D108BD9-81ED-4DB2-BD59-A6C34878D82A}">
                    <a16:rowId xmlns:a16="http://schemas.microsoft.com/office/drawing/2014/main" val="2044331180"/>
                  </a:ext>
                </a:extLst>
              </a:tr>
              <a:tr h="464814">
                <a:tc>
                  <a:txBody>
                    <a:bodyPr/>
                    <a:lstStyle/>
                    <a:p>
                      <a:r>
                        <a:rPr lang="en-US" b="0" u="sng" dirty="0">
                          <a:solidFill>
                            <a:srgbClr val="000000"/>
                          </a:solidFill>
                        </a:rPr>
                        <a:t>Observation</a:t>
                      </a:r>
                      <a:endParaRPr lang="en-GB" dirty="0"/>
                    </a:p>
                  </a:txBody>
                  <a:tcPr/>
                </a:tc>
                <a:tc gridSpan="2">
                  <a:txBody>
                    <a:bodyPr/>
                    <a:lstStyle/>
                    <a:p>
                      <a:r>
                        <a:rPr lang="en-US" b="0" dirty="0">
                          <a:solidFill>
                            <a:srgbClr val="000000"/>
                          </a:solidFill>
                        </a:rPr>
                        <a:t>Rise of the Testicle on same side (normal) </a:t>
                      </a:r>
                      <a:r>
                        <a:rPr lang="en-US" b="0" dirty="0">
                          <a:solidFill>
                            <a:schemeClr val="bg1">
                              <a:lumMod val="50000"/>
                            </a:schemeClr>
                          </a:solidFill>
                          <a:sym typeface="Wingdings" panose="05000000000000000000" pitchFamily="2" charset="2"/>
                        </a:rPr>
                        <a:t></a:t>
                      </a:r>
                      <a:r>
                        <a:rPr lang="en-US" b="0" dirty="0">
                          <a:solidFill>
                            <a:schemeClr val="bg1">
                              <a:lumMod val="50000"/>
                            </a:schemeClr>
                          </a:solidFill>
                        </a:rPr>
                        <a:t> +</a:t>
                      </a:r>
                      <a:r>
                        <a:rPr lang="en-US" b="0" dirty="0" err="1">
                          <a:solidFill>
                            <a:schemeClr val="bg1">
                              <a:lumMod val="50000"/>
                            </a:schemeClr>
                          </a:solidFill>
                        </a:rPr>
                        <a:t>ve</a:t>
                      </a:r>
                      <a:endParaRPr lang="en-GB" dirty="0">
                        <a:solidFill>
                          <a:schemeClr val="bg1">
                            <a:lumMod val="50000"/>
                          </a:schemeClr>
                        </a:solidFill>
                      </a:endParaRPr>
                    </a:p>
                  </a:txBody>
                  <a:tcPr/>
                </a:tc>
                <a:tc hMerge="1">
                  <a:txBody>
                    <a:bodyPr/>
                    <a:lstStyle/>
                    <a:p>
                      <a:endParaRPr lang="en-GB"/>
                    </a:p>
                  </a:txBody>
                  <a:tcPr/>
                </a:tc>
                <a:extLst>
                  <a:ext uri="{0D108BD9-81ED-4DB2-BD59-A6C34878D82A}">
                    <a16:rowId xmlns:a16="http://schemas.microsoft.com/office/drawing/2014/main" val="3164752495"/>
                  </a:ext>
                </a:extLst>
              </a:tr>
              <a:tr h="298569">
                <a:tc rowSpan="2">
                  <a:txBody>
                    <a:bodyPr/>
                    <a:lstStyle/>
                    <a:p>
                      <a:r>
                        <a:rPr lang="en-US" b="0" u="sng" dirty="0">
                          <a:solidFill>
                            <a:srgbClr val="000000"/>
                          </a:solidFill>
                        </a:rPr>
                        <a:t>Interpretation</a:t>
                      </a:r>
                      <a:endParaRPr lang="en-GB" dirty="0"/>
                    </a:p>
                  </a:txBody>
                  <a:tcPr/>
                </a:tc>
                <a:tc gridSpan="2">
                  <a:txBody>
                    <a:bodyPr/>
                    <a:lstStyle/>
                    <a:p>
                      <a:r>
                        <a:rPr lang="en-US" b="0">
                          <a:solidFill>
                            <a:srgbClr val="000000"/>
                          </a:solidFill>
                        </a:rPr>
                        <a:t>NORMAL:  It is present with Epididymitis.</a:t>
                      </a:r>
                      <a:endParaRPr lang="en-GB" dirty="0"/>
                    </a:p>
                  </a:txBody>
                  <a:tcPr/>
                </a:tc>
                <a:tc hMerge="1">
                  <a:txBody>
                    <a:bodyPr/>
                    <a:lstStyle/>
                    <a:p>
                      <a:endParaRPr lang="en-GB"/>
                    </a:p>
                  </a:txBody>
                  <a:tcPr/>
                </a:tc>
                <a:extLst>
                  <a:ext uri="{0D108BD9-81ED-4DB2-BD59-A6C34878D82A}">
                    <a16:rowId xmlns:a16="http://schemas.microsoft.com/office/drawing/2014/main" val="4138997438"/>
                  </a:ext>
                </a:extLst>
              </a:tr>
              <a:tr h="298569">
                <a:tc vMerge="1">
                  <a:txBody>
                    <a:bodyPr/>
                    <a:lstStyle/>
                    <a:p>
                      <a:endParaRPr lang="en-GB"/>
                    </a:p>
                  </a:txBody>
                  <a:tcPr/>
                </a:tc>
                <a:tc gridSpan="2">
                  <a:txBody>
                    <a:bodyPr/>
                    <a:lstStyle/>
                    <a:p>
                      <a:r>
                        <a:rPr lang="en-US" b="0" dirty="0">
                          <a:solidFill>
                            <a:srgbClr val="000000"/>
                          </a:solidFill>
                        </a:rPr>
                        <a:t>ABSENT:  (no Testicle rise), Is Suggestive  of TESTICULAR TORSION.</a:t>
                      </a:r>
                    </a:p>
                    <a:p>
                      <a:r>
                        <a:rPr lang="en-US" b="0" dirty="0">
                          <a:solidFill>
                            <a:srgbClr val="000000"/>
                          </a:solidFill>
                        </a:rPr>
                        <a:t> (Also absent in 50% of boys under age 30 months)</a:t>
                      </a:r>
                      <a:endParaRPr lang="en-GB" dirty="0"/>
                    </a:p>
                  </a:txBody>
                  <a:tcPr/>
                </a:tc>
                <a:tc hMerge="1">
                  <a:txBody>
                    <a:bodyPr/>
                    <a:lstStyle/>
                    <a:p>
                      <a:endParaRPr lang="en-GB"/>
                    </a:p>
                  </a:txBody>
                  <a:tcPr/>
                </a:tc>
                <a:extLst>
                  <a:ext uri="{0D108BD9-81ED-4DB2-BD59-A6C34878D82A}">
                    <a16:rowId xmlns:a16="http://schemas.microsoft.com/office/drawing/2014/main" val="975691343"/>
                  </a:ext>
                </a:extLst>
              </a:tr>
              <a:tr h="474959">
                <a:tc gridSpan="3">
                  <a:txBody>
                    <a:bodyPr/>
                    <a:lstStyle/>
                    <a:p>
                      <a:pPr marL="0" indent="0" algn="ctr">
                        <a:buFont typeface="Arial"/>
                        <a:buNone/>
                      </a:pPr>
                      <a:r>
                        <a:rPr lang="en-US" b="0" dirty="0">
                          <a:solidFill>
                            <a:srgbClr val="C00000"/>
                          </a:solidFill>
                        </a:rPr>
                        <a:t>Do not use this test under age of 30 months </a:t>
                      </a:r>
                    </a:p>
                    <a:p>
                      <a:pPr marL="0" indent="0" algn="ctr">
                        <a:buFont typeface="Arial"/>
                        <a:buNone/>
                      </a:pPr>
                      <a:r>
                        <a:rPr lang="en-US" sz="1200" b="0" dirty="0">
                          <a:solidFill>
                            <a:schemeClr val="accent3">
                              <a:lumMod val="75000"/>
                            </a:schemeClr>
                          </a:solidFill>
                        </a:rPr>
                        <a:t>(as the muscle has not fully developed yet). </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1037468"/>
                  </a:ext>
                </a:extLst>
              </a:tr>
              <a:tr h="597138">
                <a:tc>
                  <a:txBody>
                    <a:bodyPr/>
                    <a:lstStyle/>
                    <a:p>
                      <a:r>
                        <a:rPr lang="en-GB" u="sng" dirty="0"/>
                        <a:t>Efficacy</a:t>
                      </a:r>
                    </a:p>
                  </a:txBody>
                  <a:tcPr/>
                </a:tc>
                <a:tc gridSpan="2">
                  <a:txBody>
                    <a:bodyPr/>
                    <a:lstStyle/>
                    <a:p>
                      <a:r>
                        <a:rPr lang="en-US" b="0" dirty="0">
                          <a:solidFill>
                            <a:srgbClr val="000000"/>
                          </a:solidFill>
                        </a:rPr>
                        <a:t>Test Sensitivity for Testicular Torsion: 99% </a:t>
                      </a:r>
                    </a:p>
                    <a:p>
                      <a:r>
                        <a:rPr lang="en-US" b="0" dirty="0">
                          <a:solidFill>
                            <a:srgbClr val="000000"/>
                          </a:solidFill>
                        </a:rPr>
                        <a:t>Assumes age over 30 months</a:t>
                      </a:r>
                      <a:endParaRPr lang="en-GB" dirty="0"/>
                    </a:p>
                  </a:txBody>
                  <a:tcPr/>
                </a:tc>
                <a:tc hMerge="1">
                  <a:txBody>
                    <a:bodyPr/>
                    <a:lstStyle/>
                    <a:p>
                      <a:endParaRPr lang="en-GB"/>
                    </a:p>
                  </a:txBody>
                  <a:tcPr/>
                </a:tc>
                <a:extLst>
                  <a:ext uri="{0D108BD9-81ED-4DB2-BD59-A6C34878D82A}">
                    <a16:rowId xmlns:a16="http://schemas.microsoft.com/office/drawing/2014/main" val="3548284194"/>
                  </a:ext>
                </a:extLst>
              </a:tr>
              <a:tr h="298569">
                <a:tc rowSpan="2">
                  <a:txBody>
                    <a:bodyPr/>
                    <a:lstStyle/>
                    <a:p>
                      <a:r>
                        <a:rPr lang="en-GB" u="sng" dirty="0"/>
                        <a:t>Nerve involved</a:t>
                      </a: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Genitofemoral (GFN),  ( L 1, 2)</a:t>
                      </a:r>
                    </a:p>
                  </a:txBody>
                  <a:tcPr/>
                </a:tc>
                <a:tc hMerge="1">
                  <a:txBody>
                    <a:bodyPr/>
                    <a:lstStyle/>
                    <a:p>
                      <a:endParaRPr lang="en-GB" dirty="0"/>
                    </a:p>
                  </a:txBody>
                  <a:tcPr/>
                </a:tc>
                <a:extLst>
                  <a:ext uri="{0D108BD9-81ED-4DB2-BD59-A6C34878D82A}">
                    <a16:rowId xmlns:a16="http://schemas.microsoft.com/office/drawing/2014/main" val="447262882"/>
                  </a:ext>
                </a:extLst>
              </a:tr>
              <a:tr h="298569">
                <a:tc vMerge="1">
                  <a:txBody>
                    <a:bodyPr/>
                    <a:lstStyle/>
                    <a:p>
                      <a:endParaRPr lang="en-GB"/>
                    </a:p>
                  </a:txBody>
                  <a:tcPr/>
                </a:tc>
                <a:tc>
                  <a:txBody>
                    <a:bodyPr/>
                    <a:lstStyle/>
                    <a:p>
                      <a:r>
                        <a:rPr lang="en-US" dirty="0">
                          <a:solidFill>
                            <a:srgbClr val="C00000"/>
                          </a:solidFill>
                        </a:rPr>
                        <a:t>Sensory: </a:t>
                      </a:r>
                    </a:p>
                    <a:p>
                      <a:r>
                        <a:rPr lang="en-US" dirty="0">
                          <a:solidFill>
                            <a:srgbClr val="C00000"/>
                          </a:solidFill>
                        </a:rPr>
                        <a:t>Femoral branch of (GFN) &amp; Ilioinguinal n. </a:t>
                      </a:r>
                      <a:endParaRPr lang="en-GB" dirty="0">
                        <a:solidFill>
                          <a:srgbClr val="C00000"/>
                        </a:solidFill>
                      </a:endParaRPr>
                    </a:p>
                  </a:txBody>
                  <a:tcPr/>
                </a:tc>
                <a:tc>
                  <a:txBody>
                    <a:bodyPr/>
                    <a:lstStyle/>
                    <a:p>
                      <a:r>
                        <a:rPr lang="en-US" dirty="0">
                          <a:solidFill>
                            <a:srgbClr val="C00000"/>
                          </a:solidFill>
                        </a:rPr>
                        <a:t>Motor: </a:t>
                      </a:r>
                    </a:p>
                    <a:p>
                      <a:r>
                        <a:rPr lang="en-US" dirty="0">
                          <a:solidFill>
                            <a:srgbClr val="C00000"/>
                          </a:solidFill>
                        </a:rPr>
                        <a:t>Genital branch of (GFN).</a:t>
                      </a:r>
                      <a:endParaRPr lang="en-GB" dirty="0">
                        <a:solidFill>
                          <a:srgbClr val="C00000"/>
                        </a:solidFill>
                      </a:endParaRPr>
                    </a:p>
                  </a:txBody>
                  <a:tcPr/>
                </a:tc>
                <a:extLst>
                  <a:ext uri="{0D108BD9-81ED-4DB2-BD59-A6C34878D82A}">
                    <a16:rowId xmlns:a16="http://schemas.microsoft.com/office/drawing/2014/main" val="2710774946"/>
                  </a:ext>
                </a:extLst>
              </a:tr>
            </a:tbl>
          </a:graphicData>
        </a:graphic>
      </p:graphicFrame>
      <p:pic>
        <p:nvPicPr>
          <p:cNvPr id="10" name="Picture 14" descr="Image result for torsion of testis">
            <a:extLst>
              <a:ext uri="{FF2B5EF4-FFF2-40B4-BE49-F238E27FC236}">
                <a16:creationId xmlns:a16="http://schemas.microsoft.com/office/drawing/2014/main" id="{7C936232-59C2-4FBA-8F8B-6AD6B8110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0706" y="4828745"/>
            <a:ext cx="2356089" cy="18082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Image result for torsion of testis">
            <a:extLst>
              <a:ext uri="{FF2B5EF4-FFF2-40B4-BE49-F238E27FC236}">
                <a16:creationId xmlns:a16="http://schemas.microsoft.com/office/drawing/2014/main" id="{A38C812F-17D3-4091-B23D-18553BAB82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5463" y="4828745"/>
            <a:ext cx="2191352" cy="18082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4B05AA5-EB19-4530-9C4F-4053195A487A}"/>
              </a:ext>
            </a:extLst>
          </p:cNvPr>
          <p:cNvSpPr txBox="1"/>
          <p:nvPr/>
        </p:nvSpPr>
        <p:spPr>
          <a:xfrm>
            <a:off x="8973918" y="4838372"/>
            <a:ext cx="692211" cy="307777"/>
          </a:xfrm>
          <a:prstGeom prst="rect">
            <a:avLst/>
          </a:prstGeom>
          <a:noFill/>
        </p:spPr>
        <p:txBody>
          <a:bodyPr wrap="none" rtlCol="0">
            <a:spAutoFit/>
          </a:bodyPr>
          <a:lstStyle/>
          <a:p>
            <a:r>
              <a:rPr lang="en-GB" dirty="0">
                <a:solidFill>
                  <a:schemeClr val="bg1">
                    <a:lumMod val="50000"/>
                  </a:schemeClr>
                </a:solidFill>
                <a:latin typeface="+mn-lt"/>
              </a:rPr>
              <a:t>Extra</a:t>
            </a:r>
          </a:p>
        </p:txBody>
      </p:sp>
      <p:sp>
        <p:nvSpPr>
          <p:cNvPr id="13" name="TextBox 12">
            <a:extLst>
              <a:ext uri="{FF2B5EF4-FFF2-40B4-BE49-F238E27FC236}">
                <a16:creationId xmlns:a16="http://schemas.microsoft.com/office/drawing/2014/main" id="{0DBBDB54-5052-425A-A74A-FB65B6D7FFFC}"/>
              </a:ext>
            </a:extLst>
          </p:cNvPr>
          <p:cNvSpPr txBox="1"/>
          <p:nvPr/>
        </p:nvSpPr>
        <p:spPr>
          <a:xfrm>
            <a:off x="7190706" y="3332850"/>
            <a:ext cx="4892981" cy="1169551"/>
          </a:xfrm>
          <a:prstGeom prst="rect">
            <a:avLst/>
          </a:prstGeom>
          <a:noFill/>
        </p:spPr>
        <p:txBody>
          <a:bodyPr wrap="square" rtlCol="0">
            <a:spAutoFit/>
          </a:bodyPr>
          <a:lstStyle/>
          <a:p>
            <a:r>
              <a:rPr lang="en-GB" dirty="0">
                <a:solidFill>
                  <a:schemeClr val="bg1">
                    <a:lumMod val="50000"/>
                  </a:schemeClr>
                </a:solidFill>
                <a:latin typeface="+mn-lt"/>
              </a:rPr>
              <a:t>*Epididymitis &amp; testicular torsion have similar presentation so to differentiate between them we test the cremasteric reflex. If present = epididymitis &amp; if its absent then = testicular torsion. </a:t>
            </a:r>
          </a:p>
          <a:p>
            <a:r>
              <a:rPr lang="en-GB" dirty="0">
                <a:solidFill>
                  <a:schemeClr val="bg1">
                    <a:lumMod val="50000"/>
                  </a:schemeClr>
                </a:solidFill>
                <a:latin typeface="+mn-lt"/>
              </a:rPr>
              <a:t>Testicular torsion occurs when the spermatic cord twists, cutting off the testicle's blood supply. </a:t>
            </a:r>
          </a:p>
        </p:txBody>
      </p:sp>
    </p:spTree>
    <p:extLst>
      <p:ext uri="{BB962C8B-B14F-4D97-AF65-F5344CB8AC3E}">
        <p14:creationId xmlns:p14="http://schemas.microsoft.com/office/powerpoint/2010/main" val="1878791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96" y="143244"/>
            <a:ext cx="10638218" cy="1128713"/>
          </a:xfrm>
        </p:spPr>
        <p:txBody>
          <a:bodyPr>
            <a:normAutofit/>
          </a:bodyPr>
          <a:lstStyle/>
          <a:p>
            <a:r>
              <a:rPr lang="en-US" sz="3200" b="1" dirty="0"/>
              <a:t>Epididymis</a:t>
            </a:r>
          </a:p>
        </p:txBody>
      </p:sp>
      <p:pic>
        <p:nvPicPr>
          <p:cNvPr id="7" name="Picture 4" descr="Picture 26"/>
          <p:cNvPicPr>
            <a:picLocks noChangeAspect="1" noChangeArrowheads="1"/>
          </p:cNvPicPr>
          <p:nvPr/>
        </p:nvPicPr>
        <p:blipFill>
          <a:blip r:embed="rId2">
            <a:extLst>
              <a:ext uri="{28A0092B-C50C-407E-A947-70E740481C1C}">
                <a14:useLocalDpi xmlns:a14="http://schemas.microsoft.com/office/drawing/2010/main" val="0"/>
              </a:ext>
            </a:extLst>
          </a:blip>
          <a:srcRect l="8122" t="4225" r="4163" b="4225"/>
          <a:stretch>
            <a:fillRect/>
          </a:stretch>
        </p:blipFill>
        <p:spPr bwMode="auto">
          <a:xfrm>
            <a:off x="7467600" y="3352800"/>
            <a:ext cx="4140200" cy="311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a:extLst>
              <a:ext uri="{FF2B5EF4-FFF2-40B4-BE49-F238E27FC236}">
                <a16:creationId xmlns:a16="http://schemas.microsoft.com/office/drawing/2014/main" id="{799B173D-2738-4ED3-9FDC-B050664DA4F4}"/>
              </a:ext>
            </a:extLst>
          </p:cNvPr>
          <p:cNvGraphicFramePr>
            <a:graphicFrameLocks noGrp="1"/>
          </p:cNvGraphicFramePr>
          <p:nvPr>
            <p:extLst>
              <p:ext uri="{D42A27DB-BD31-4B8C-83A1-F6EECF244321}">
                <p14:modId xmlns:p14="http://schemas.microsoft.com/office/powerpoint/2010/main" val="2816144895"/>
              </p:ext>
            </p:extLst>
          </p:nvPr>
        </p:nvGraphicFramePr>
        <p:xfrm>
          <a:off x="402844" y="1128713"/>
          <a:ext cx="5807455" cy="5389136"/>
        </p:xfrm>
        <a:graphic>
          <a:graphicData uri="http://schemas.openxmlformats.org/drawingml/2006/table">
            <a:tbl>
              <a:tblPr bandRow="1">
                <a:tableStyleId>{C083E6E3-FA7D-4D7B-A595-EF9225AFEA82}</a:tableStyleId>
              </a:tblPr>
              <a:tblGrid>
                <a:gridCol w="1397080">
                  <a:extLst>
                    <a:ext uri="{9D8B030D-6E8A-4147-A177-3AD203B41FA5}">
                      <a16:colId xmlns:a16="http://schemas.microsoft.com/office/drawing/2014/main" val="324275726"/>
                    </a:ext>
                  </a:extLst>
                </a:gridCol>
                <a:gridCol w="4410375">
                  <a:extLst>
                    <a:ext uri="{9D8B030D-6E8A-4147-A177-3AD203B41FA5}">
                      <a16:colId xmlns:a16="http://schemas.microsoft.com/office/drawing/2014/main" val="3764886640"/>
                    </a:ext>
                  </a:extLst>
                </a:gridCol>
              </a:tblGrid>
              <a:tr h="857028">
                <a:tc>
                  <a:txBody>
                    <a:bodyPr/>
                    <a:lstStyle/>
                    <a:p>
                      <a:r>
                        <a:rPr lang="en-US" sz="1800" i="1" dirty="0"/>
                        <a:t>Shape</a:t>
                      </a:r>
                      <a:endParaRPr lang="en-US" sz="1800" i="1" dirty="0">
                        <a:solidFill>
                          <a:schemeClr val="tx1"/>
                        </a:solidFill>
                      </a:endParaRPr>
                    </a:p>
                  </a:txBody>
                  <a:tcPr/>
                </a:tc>
                <a:tc>
                  <a:txBody>
                    <a:bodyPr/>
                    <a:lstStyle/>
                    <a:p>
                      <a:pPr eaLnBrk="1" hangingPunct="1">
                        <a:lnSpc>
                          <a:spcPct val="90000"/>
                        </a:lnSpc>
                        <a:buFont typeface="Wingdings" charset="2"/>
                        <a:buNone/>
                        <a:defRPr/>
                      </a:pPr>
                      <a:r>
                        <a:rPr lang="en-US" sz="1800" dirty="0"/>
                        <a:t>It is a single coiled tubule.</a:t>
                      </a:r>
                    </a:p>
                    <a:p>
                      <a:pPr eaLnBrk="1" hangingPunct="1">
                        <a:lnSpc>
                          <a:spcPct val="90000"/>
                        </a:lnSpc>
                        <a:buFont typeface="Wingdings" charset="2"/>
                        <a:buNone/>
                        <a:defRPr/>
                      </a:pPr>
                      <a:r>
                        <a:rPr lang="en-US" sz="1800" u="none" dirty="0"/>
                        <a:t> 6 Meters  long.</a:t>
                      </a:r>
                    </a:p>
                    <a:p>
                      <a:endParaRPr lang="en-US" sz="1800" dirty="0"/>
                    </a:p>
                  </a:txBody>
                  <a:tcPr/>
                </a:tc>
                <a:extLst>
                  <a:ext uri="{0D108BD9-81ED-4DB2-BD59-A6C34878D82A}">
                    <a16:rowId xmlns:a16="http://schemas.microsoft.com/office/drawing/2014/main" val="1094780491"/>
                  </a:ext>
                </a:extLst>
              </a:tr>
              <a:tr h="945152">
                <a:tc>
                  <a:txBody>
                    <a:bodyPr/>
                    <a:lstStyle/>
                    <a:p>
                      <a:r>
                        <a:rPr lang="en-US" sz="1800" i="1" dirty="0"/>
                        <a:t>Location</a:t>
                      </a:r>
                    </a:p>
                  </a:txBody>
                  <a:tcPr/>
                </a:tc>
                <a:tc>
                  <a:txBody>
                    <a:bodyPr/>
                    <a:lstStyle/>
                    <a:p>
                      <a:pPr eaLnBrk="1" hangingPunct="1">
                        <a:buFont typeface="Wingdings" charset="2"/>
                        <a:buNone/>
                        <a:defRPr/>
                      </a:pPr>
                      <a:r>
                        <a:rPr lang="en-US" sz="1800" dirty="0"/>
                        <a:t>the </a:t>
                      </a:r>
                      <a:r>
                        <a:rPr lang="en-US" sz="1800" dirty="0">
                          <a:solidFill>
                            <a:srgbClr val="C00000"/>
                          </a:solidFill>
                        </a:rPr>
                        <a:t>superior and posterior-</a:t>
                      </a:r>
                      <a:r>
                        <a:rPr lang="en-US" sz="1800" dirty="0">
                          <a:solidFill>
                            <a:srgbClr val="92D050"/>
                          </a:solidFill>
                        </a:rPr>
                        <a:t>lateral</a:t>
                      </a:r>
                      <a:r>
                        <a:rPr lang="en-US" sz="1800" dirty="0">
                          <a:solidFill>
                            <a:srgbClr val="C00000"/>
                          </a:solidFill>
                        </a:rPr>
                        <a:t> </a:t>
                      </a:r>
                      <a:r>
                        <a:rPr lang="en-US" sz="1800" dirty="0"/>
                        <a:t>margins of the testis.</a:t>
                      </a:r>
                      <a:endParaRPr lang="en-US" sz="1800" b="0" dirty="0"/>
                    </a:p>
                  </a:txBody>
                  <a:tcPr/>
                </a:tc>
                <a:extLst>
                  <a:ext uri="{0D108BD9-81ED-4DB2-BD59-A6C34878D82A}">
                    <a16:rowId xmlns:a16="http://schemas.microsoft.com/office/drawing/2014/main" val="3586630009"/>
                  </a:ext>
                </a:extLst>
              </a:tr>
              <a:tr h="1841699">
                <a:tc>
                  <a:txBody>
                    <a:bodyPr/>
                    <a:lstStyle/>
                    <a:p>
                      <a:pPr algn="l"/>
                      <a:r>
                        <a:rPr lang="en-US" sz="1800" i="1" dirty="0"/>
                        <a:t>Divided into 3 parts</a:t>
                      </a:r>
                      <a:endParaRPr lang="en-US" sz="1800" b="0" i="1"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dirty="0"/>
                        <a:t>The Head</a:t>
                      </a:r>
                      <a:r>
                        <a:rPr lang="en-US" sz="1800" u="sng" baseline="0" dirty="0"/>
                        <a:t> </a:t>
                      </a:r>
                      <a:r>
                        <a:rPr lang="en-US" sz="1800" dirty="0"/>
                        <a:t>receives efferent ductules from the testis (</a:t>
                      </a:r>
                      <a:r>
                        <a:rPr lang="en-US" sz="1800" b="1" dirty="0"/>
                        <a:t>rete testis</a:t>
                      </a:r>
                      <a:r>
                        <a:rPr lang="en-US" sz="1800" dirty="0"/>
                        <a: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u="sng"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baseline="0" dirty="0"/>
                        <a:t> </a:t>
                      </a:r>
                      <a:r>
                        <a:rPr lang="en-US" sz="1800" u="none" dirty="0"/>
                        <a:t>Body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u="sng"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dirty="0"/>
                        <a:t>The Tail</a:t>
                      </a:r>
                      <a:r>
                        <a:rPr lang="en-US" sz="1800" u="none" baseline="0" dirty="0"/>
                        <a:t> </a:t>
                      </a:r>
                      <a:r>
                        <a:rPr lang="en-US" sz="1800" dirty="0"/>
                        <a:t>is continuous with Vas Deferens. </a:t>
                      </a:r>
                      <a:endParaRPr lang="en-US" sz="1800" u="sng" dirty="0"/>
                    </a:p>
                    <a:p>
                      <a:pPr eaLnBrk="1" hangingPunct="1">
                        <a:buFont typeface="Wingdings" charset="2"/>
                        <a:buChar char="§"/>
                        <a:defRPr/>
                      </a:pPr>
                      <a:endParaRPr lang="en-US" sz="1800" b="0" dirty="0"/>
                    </a:p>
                  </a:txBody>
                  <a:tcPr/>
                </a:tc>
                <a:extLst>
                  <a:ext uri="{0D108BD9-81ED-4DB2-BD59-A6C34878D82A}">
                    <a16:rowId xmlns:a16="http://schemas.microsoft.com/office/drawing/2014/main" val="10002"/>
                  </a:ext>
                </a:extLst>
              </a:tr>
              <a:tr h="1558846">
                <a:tc>
                  <a:txBody>
                    <a:bodyPr/>
                    <a:lstStyle/>
                    <a:p>
                      <a:r>
                        <a:rPr lang="en-US" sz="1800" i="1" dirty="0"/>
                        <a:t>Functions</a:t>
                      </a:r>
                    </a:p>
                  </a:txBody>
                  <a:tcPr/>
                </a:tc>
                <a:tc>
                  <a:txBody>
                    <a:bodyPr/>
                    <a:lstStyle/>
                    <a:p>
                      <a:pPr marL="342900" indent="-342900">
                        <a:lnSpc>
                          <a:spcPct val="90000"/>
                        </a:lnSpc>
                        <a:buFont typeface="+mj-lt"/>
                        <a:buAutoNum type="arabicPeriod"/>
                        <a:defRPr/>
                      </a:pPr>
                      <a:r>
                        <a:rPr lang="en-US" sz="1800" dirty="0"/>
                        <a:t>Secretes and absorbs the nourishing fluid.</a:t>
                      </a:r>
                    </a:p>
                    <a:p>
                      <a:pPr marL="342900" indent="-342900">
                        <a:lnSpc>
                          <a:spcPct val="90000"/>
                        </a:lnSpc>
                        <a:buFont typeface="+mj-lt"/>
                        <a:buAutoNum type="arabicPeriod"/>
                        <a:defRPr/>
                      </a:pPr>
                      <a:r>
                        <a:rPr lang="en-US" sz="1800" dirty="0"/>
                        <a:t>Recycles damaged spermatozoa.</a:t>
                      </a:r>
                    </a:p>
                    <a:p>
                      <a:pPr marL="342900" indent="-342900">
                        <a:lnSpc>
                          <a:spcPct val="90000"/>
                        </a:lnSpc>
                        <a:buFont typeface="+mj-lt"/>
                        <a:buAutoNum type="arabicPeriod"/>
                        <a:defRPr/>
                      </a:pPr>
                      <a:r>
                        <a:rPr lang="en-US" sz="1800" b="1" u="none" dirty="0">
                          <a:solidFill>
                            <a:srgbClr val="C00000"/>
                          </a:solidFill>
                        </a:rPr>
                        <a:t>Stores</a:t>
                      </a:r>
                      <a:r>
                        <a:rPr lang="en-US" sz="1800" dirty="0"/>
                        <a:t> spermatozoa up to 2 weeks to allow for physiological maturation of sperms</a:t>
                      </a:r>
                      <a:endParaRPr lang="en-US" sz="1800" b="0" dirty="0">
                        <a:solidFill>
                          <a:srgbClr val="FF0000"/>
                        </a:solidFill>
                      </a:endParaRPr>
                    </a:p>
                  </a:txBody>
                  <a:tcPr/>
                </a:tc>
                <a:extLst>
                  <a:ext uri="{0D108BD9-81ED-4DB2-BD59-A6C34878D82A}">
                    <a16:rowId xmlns:a16="http://schemas.microsoft.com/office/drawing/2014/main" val="4264921247"/>
                  </a:ext>
                </a:extLst>
              </a:tr>
            </a:tbl>
          </a:graphicData>
        </a:graphic>
      </p:graphicFrame>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41300"/>
            <a:ext cx="4140200" cy="2946400"/>
          </a:xfrm>
          <a:prstGeom prst="rect">
            <a:avLst/>
          </a:prstGeom>
        </p:spPr>
      </p:pic>
      <p:sp>
        <p:nvSpPr>
          <p:cNvPr id="15" name="TextBox 11"/>
          <p:cNvSpPr txBox="1">
            <a:spLocks noChangeArrowheads="1"/>
          </p:cNvSpPr>
          <p:nvPr/>
        </p:nvSpPr>
        <p:spPr bwMode="auto">
          <a:xfrm>
            <a:off x="8253186" y="4800965"/>
            <a:ext cx="755376" cy="369332"/>
          </a:xfrm>
          <a:prstGeom prst="rect">
            <a:avLst/>
          </a:prstGeom>
          <a:solidFill>
            <a:schemeClr val="bg1"/>
          </a:solidFill>
          <a:ln w="41275">
            <a:solidFill>
              <a:srgbClr val="FFC000"/>
            </a:solidFill>
            <a:miter lim="800000"/>
            <a:headEnd/>
            <a:tailEnd/>
          </a:ln>
          <a:extLst/>
        </p:spPr>
        <p:txBody>
          <a:bodyPr wrap="square">
            <a:spAutoFit/>
          </a:bodyPr>
          <a:lstStyle>
            <a:lvl1pPr>
              <a:defRPr sz="1600">
                <a:solidFill>
                  <a:schemeClr val="tx1"/>
                </a:solidFill>
                <a:latin typeface="Garamond" charset="0"/>
                <a:ea typeface="Arial" charset="0"/>
                <a:cs typeface="Arial" charset="0"/>
              </a:defRPr>
            </a:lvl1pPr>
            <a:lvl2pPr marL="742950" indent="-285750">
              <a:defRPr sz="1600">
                <a:solidFill>
                  <a:schemeClr val="tx1"/>
                </a:solidFill>
                <a:latin typeface="Garamond" charset="0"/>
                <a:ea typeface="Arial" charset="0"/>
                <a:cs typeface="Arial" charset="0"/>
              </a:defRPr>
            </a:lvl2pPr>
            <a:lvl3pPr marL="1143000" indent="-228600">
              <a:defRPr sz="1600">
                <a:solidFill>
                  <a:schemeClr val="tx1"/>
                </a:solidFill>
                <a:latin typeface="Garamond" charset="0"/>
                <a:ea typeface="Arial" charset="0"/>
                <a:cs typeface="Arial" charset="0"/>
              </a:defRPr>
            </a:lvl3pPr>
            <a:lvl4pPr marL="1600200" indent="-228600">
              <a:defRPr sz="1600">
                <a:solidFill>
                  <a:schemeClr val="tx1"/>
                </a:solidFill>
                <a:latin typeface="Garamond" charset="0"/>
                <a:ea typeface="Arial" charset="0"/>
                <a:cs typeface="Arial" charset="0"/>
              </a:defRPr>
            </a:lvl4pPr>
            <a:lvl5pPr marL="2057400" indent="-228600">
              <a:defRPr sz="1600">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sz="1600">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sz="1600">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sz="1600">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sz="1600">
                <a:solidFill>
                  <a:schemeClr val="tx1"/>
                </a:solidFill>
                <a:latin typeface="Garamond" charset="0"/>
                <a:ea typeface="Arial" charset="0"/>
                <a:cs typeface="Arial" charset="0"/>
              </a:defRPr>
            </a:lvl9pPr>
          </a:lstStyle>
          <a:p>
            <a:pPr algn="ctr" eaLnBrk="1" hangingPunct="1"/>
            <a:r>
              <a:rPr lang="en-US" altLang="en-US" sz="1800" b="1" dirty="0">
                <a:latin typeface="+mj-lt"/>
              </a:rPr>
              <a:t>body</a:t>
            </a:r>
          </a:p>
        </p:txBody>
      </p:sp>
      <p:sp>
        <p:nvSpPr>
          <p:cNvPr id="16" name="Rectangle 15"/>
          <p:cNvSpPr/>
          <p:nvPr/>
        </p:nvSpPr>
        <p:spPr>
          <a:xfrm>
            <a:off x="7979344" y="6070600"/>
            <a:ext cx="567756" cy="338554"/>
          </a:xfrm>
          <a:prstGeom prst="rect">
            <a:avLst/>
          </a:prstGeom>
          <a:solidFill>
            <a:schemeClr val="bg1"/>
          </a:solidFill>
          <a:ln w="28575">
            <a:solidFill>
              <a:srgbClr val="BB889D"/>
            </a:solidFill>
          </a:ln>
        </p:spPr>
        <p:txBody>
          <a:bodyPr wrap="square">
            <a:spAutoFit/>
          </a:bodyPr>
          <a:lstStyle/>
          <a:p>
            <a:pPr algn="ctr" eaLnBrk="1" hangingPunct="1"/>
            <a:r>
              <a:rPr lang="en-US" altLang="en-US" sz="1600" b="1" dirty="0">
                <a:solidFill>
                  <a:schemeClr val="tx1"/>
                </a:solidFill>
              </a:rPr>
              <a:t>Tail</a:t>
            </a:r>
          </a:p>
        </p:txBody>
      </p:sp>
      <p:sp>
        <p:nvSpPr>
          <p:cNvPr id="12" name="TextBox 11"/>
          <p:cNvSpPr txBox="1">
            <a:spLocks noChangeArrowheads="1"/>
          </p:cNvSpPr>
          <p:nvPr/>
        </p:nvSpPr>
        <p:spPr bwMode="auto">
          <a:xfrm>
            <a:off x="9380880" y="3730075"/>
            <a:ext cx="755376" cy="369332"/>
          </a:xfrm>
          <a:prstGeom prst="rect">
            <a:avLst/>
          </a:prstGeom>
          <a:solidFill>
            <a:schemeClr val="bg1"/>
          </a:solidFill>
          <a:ln w="41275">
            <a:solidFill>
              <a:srgbClr val="0070C0"/>
            </a:solidFill>
            <a:miter lim="800000"/>
            <a:headEnd/>
            <a:tailEnd/>
          </a:ln>
          <a:extLst/>
        </p:spPr>
        <p:txBody>
          <a:bodyPr wrap="square">
            <a:spAutoFit/>
          </a:bodyPr>
          <a:lstStyle>
            <a:lvl1pPr>
              <a:defRPr sz="1600">
                <a:solidFill>
                  <a:schemeClr val="tx1"/>
                </a:solidFill>
                <a:latin typeface="Garamond" charset="0"/>
                <a:ea typeface="Arial" charset="0"/>
                <a:cs typeface="Arial" charset="0"/>
              </a:defRPr>
            </a:lvl1pPr>
            <a:lvl2pPr marL="742950" indent="-285750">
              <a:defRPr sz="1600">
                <a:solidFill>
                  <a:schemeClr val="tx1"/>
                </a:solidFill>
                <a:latin typeface="Garamond" charset="0"/>
                <a:ea typeface="Arial" charset="0"/>
                <a:cs typeface="Arial" charset="0"/>
              </a:defRPr>
            </a:lvl2pPr>
            <a:lvl3pPr marL="1143000" indent="-228600">
              <a:defRPr sz="1600">
                <a:solidFill>
                  <a:schemeClr val="tx1"/>
                </a:solidFill>
                <a:latin typeface="Garamond" charset="0"/>
                <a:ea typeface="Arial" charset="0"/>
                <a:cs typeface="Arial" charset="0"/>
              </a:defRPr>
            </a:lvl3pPr>
            <a:lvl4pPr marL="1600200" indent="-228600">
              <a:defRPr sz="1600">
                <a:solidFill>
                  <a:schemeClr val="tx1"/>
                </a:solidFill>
                <a:latin typeface="Garamond" charset="0"/>
                <a:ea typeface="Arial" charset="0"/>
                <a:cs typeface="Arial" charset="0"/>
              </a:defRPr>
            </a:lvl4pPr>
            <a:lvl5pPr marL="2057400" indent="-228600">
              <a:defRPr sz="1600">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sz="1600">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sz="1600">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sz="1600">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sz="1600">
                <a:solidFill>
                  <a:schemeClr val="tx1"/>
                </a:solidFill>
                <a:latin typeface="Garamond" charset="0"/>
                <a:ea typeface="Arial" charset="0"/>
                <a:cs typeface="Arial" charset="0"/>
              </a:defRPr>
            </a:lvl9pPr>
          </a:lstStyle>
          <a:p>
            <a:pPr algn="ctr" eaLnBrk="1" hangingPunct="1"/>
            <a:r>
              <a:rPr lang="en-US" altLang="en-US" sz="1800" b="1">
                <a:latin typeface="+mj-lt"/>
              </a:rPr>
              <a:t>head</a:t>
            </a:r>
            <a:endParaRPr lang="en-US" altLang="en-US" sz="1800" b="1" dirty="0">
              <a:latin typeface="+mj-lt"/>
            </a:endParaRPr>
          </a:p>
        </p:txBody>
      </p:sp>
      <p:sp>
        <p:nvSpPr>
          <p:cNvPr id="13" name="TextBox 11"/>
          <p:cNvSpPr txBox="1">
            <a:spLocks noChangeArrowheads="1"/>
          </p:cNvSpPr>
          <p:nvPr/>
        </p:nvSpPr>
        <p:spPr bwMode="auto">
          <a:xfrm>
            <a:off x="7467600" y="4133508"/>
            <a:ext cx="949561" cy="492443"/>
          </a:xfrm>
          <a:prstGeom prst="rect">
            <a:avLst/>
          </a:prstGeom>
          <a:solidFill>
            <a:schemeClr val="bg1"/>
          </a:solidFill>
          <a:ln w="41275">
            <a:solidFill>
              <a:srgbClr val="FF0000"/>
            </a:solidFill>
            <a:miter lim="800000"/>
            <a:headEnd/>
            <a:tailEnd/>
          </a:ln>
          <a:extLst/>
        </p:spPr>
        <p:txBody>
          <a:bodyPr wrap="square">
            <a:spAutoFit/>
          </a:bodyPr>
          <a:lstStyle>
            <a:lvl1pPr>
              <a:defRPr sz="1600">
                <a:solidFill>
                  <a:schemeClr val="tx1"/>
                </a:solidFill>
                <a:latin typeface="Garamond" charset="0"/>
                <a:ea typeface="Arial" charset="0"/>
                <a:cs typeface="Arial" charset="0"/>
              </a:defRPr>
            </a:lvl1pPr>
            <a:lvl2pPr marL="742950" indent="-285750">
              <a:defRPr sz="1600">
                <a:solidFill>
                  <a:schemeClr val="tx1"/>
                </a:solidFill>
                <a:latin typeface="Garamond" charset="0"/>
                <a:ea typeface="Arial" charset="0"/>
                <a:cs typeface="Arial" charset="0"/>
              </a:defRPr>
            </a:lvl2pPr>
            <a:lvl3pPr marL="1143000" indent="-228600">
              <a:defRPr sz="1600">
                <a:solidFill>
                  <a:schemeClr val="tx1"/>
                </a:solidFill>
                <a:latin typeface="Garamond" charset="0"/>
                <a:ea typeface="Arial" charset="0"/>
                <a:cs typeface="Arial" charset="0"/>
              </a:defRPr>
            </a:lvl3pPr>
            <a:lvl4pPr marL="1600200" indent="-228600">
              <a:defRPr sz="1600">
                <a:solidFill>
                  <a:schemeClr val="tx1"/>
                </a:solidFill>
                <a:latin typeface="Garamond" charset="0"/>
                <a:ea typeface="Arial" charset="0"/>
                <a:cs typeface="Arial" charset="0"/>
              </a:defRPr>
            </a:lvl4pPr>
            <a:lvl5pPr marL="2057400" indent="-228600">
              <a:defRPr sz="1600">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sz="1600">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sz="1600">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sz="1600">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sz="1600">
                <a:solidFill>
                  <a:schemeClr val="tx1"/>
                </a:solidFill>
                <a:latin typeface="Garamond" charset="0"/>
                <a:ea typeface="Arial" charset="0"/>
                <a:cs typeface="Arial" charset="0"/>
              </a:defRPr>
            </a:lvl9pPr>
          </a:lstStyle>
          <a:p>
            <a:pPr algn="ctr" eaLnBrk="1" hangingPunct="1"/>
            <a:r>
              <a:rPr lang="en-US" altLang="en-US" sz="1300" dirty="0">
                <a:latin typeface="+mn-lt"/>
              </a:rPr>
              <a:t>Vas deferens</a:t>
            </a:r>
          </a:p>
        </p:txBody>
      </p:sp>
      <p:cxnSp>
        <p:nvCxnSpPr>
          <p:cNvPr id="5" name="Straight Connector 4"/>
          <p:cNvCxnSpPr/>
          <p:nvPr/>
        </p:nvCxnSpPr>
        <p:spPr>
          <a:xfrm>
            <a:off x="2220483" y="4045618"/>
            <a:ext cx="473529"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09617" y="4597076"/>
            <a:ext cx="115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69262" y="3210733"/>
            <a:ext cx="540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E33D2C6-3DB9-4704-91C8-28D5EC596F07}"/>
              </a:ext>
            </a:extLst>
          </p:cNvPr>
          <p:cNvSpPr/>
          <p:nvPr/>
        </p:nvSpPr>
        <p:spPr>
          <a:xfrm>
            <a:off x="8417161" y="818148"/>
            <a:ext cx="871218" cy="26244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DCB1273-4D1B-42DE-9141-C8B7BAE6B4DE}"/>
              </a:ext>
            </a:extLst>
          </p:cNvPr>
          <p:cNvSpPr/>
          <p:nvPr/>
        </p:nvSpPr>
        <p:spPr>
          <a:xfrm>
            <a:off x="10766979" y="1847095"/>
            <a:ext cx="802321" cy="308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59625A8-D6BF-45A7-8FC1-8497A025D280}"/>
              </a:ext>
            </a:extLst>
          </p:cNvPr>
          <p:cNvSpPr/>
          <p:nvPr/>
        </p:nvSpPr>
        <p:spPr>
          <a:xfrm>
            <a:off x="10543994" y="2862951"/>
            <a:ext cx="802321" cy="308963"/>
          </a:xfrm>
          <a:prstGeom prst="rect">
            <a:avLst/>
          </a:prstGeom>
          <a:noFill/>
          <a:ln w="28575">
            <a:solidFill>
              <a:srgbClr val="BB8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FEA099E-68DB-4A99-BAC2-3172FAEC1C2A}"/>
              </a:ext>
            </a:extLst>
          </p:cNvPr>
          <p:cNvSpPr/>
          <p:nvPr/>
        </p:nvSpPr>
        <p:spPr>
          <a:xfrm>
            <a:off x="10916280" y="1037532"/>
            <a:ext cx="624146" cy="308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F7B93685-B4CE-4576-838E-1B69F44DD71E}"/>
              </a:ext>
            </a:extLst>
          </p:cNvPr>
          <p:cNvCxnSpPr/>
          <p:nvPr/>
        </p:nvCxnSpPr>
        <p:spPr>
          <a:xfrm>
            <a:off x="2588926" y="4587244"/>
            <a:ext cx="288000" cy="0"/>
          </a:xfrm>
          <a:prstGeom prst="line">
            <a:avLst/>
          </a:prstGeom>
          <a:ln w="25400">
            <a:solidFill>
              <a:srgbClr val="BB88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28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CBAF82-3CFD-4DC2-9191-522E50EC3169}"/>
              </a:ext>
            </a:extLst>
          </p:cNvPr>
          <p:cNvGrpSpPr/>
          <p:nvPr/>
        </p:nvGrpSpPr>
        <p:grpSpPr>
          <a:xfrm>
            <a:off x="9153630" y="4114801"/>
            <a:ext cx="2741515" cy="2601390"/>
            <a:chOff x="6984169" y="3691141"/>
            <a:chExt cx="5070237" cy="3014232"/>
          </a:xfrm>
        </p:grpSpPr>
        <p:grpSp>
          <p:nvGrpSpPr>
            <p:cNvPr id="3" name="Group 2">
              <a:extLst>
                <a:ext uri="{FF2B5EF4-FFF2-40B4-BE49-F238E27FC236}">
                  <a16:creationId xmlns:a16="http://schemas.microsoft.com/office/drawing/2014/main" id="{67314473-1EAB-4957-AA28-864B54671C4C}"/>
                </a:ext>
              </a:extLst>
            </p:cNvPr>
            <p:cNvGrpSpPr/>
            <p:nvPr/>
          </p:nvGrpSpPr>
          <p:grpSpPr>
            <a:xfrm>
              <a:off x="6984169" y="3691141"/>
              <a:ext cx="4759388" cy="3014232"/>
              <a:chOff x="6841671" y="3588292"/>
              <a:chExt cx="5011536" cy="3014232"/>
            </a:xfrm>
          </p:grpSpPr>
          <p:pic>
            <p:nvPicPr>
              <p:cNvPr id="10" name="Picture 4" descr="B5"/>
              <p:cNvPicPr>
                <a:picLocks noChangeAspect="1" noChangeArrowheads="1"/>
              </p:cNvPicPr>
              <p:nvPr/>
            </p:nvPicPr>
            <p:blipFill>
              <a:blip r:embed="rId2">
                <a:extLst>
                  <a:ext uri="{28A0092B-C50C-407E-A947-70E740481C1C}">
                    <a14:useLocalDpi xmlns:a14="http://schemas.microsoft.com/office/drawing/2010/main" val="0"/>
                  </a:ext>
                </a:extLst>
              </a:blip>
              <a:srcRect l="9448" r="7774" b="11630"/>
              <a:stretch>
                <a:fillRect/>
              </a:stretch>
            </p:blipFill>
            <p:spPr bwMode="auto">
              <a:xfrm>
                <a:off x="6841671" y="3588292"/>
                <a:ext cx="5011536" cy="301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945566" y="5082140"/>
                <a:ext cx="835756" cy="307777"/>
              </a:xfrm>
              <a:prstGeom prst="rect">
                <a:avLst/>
              </a:prstGeom>
              <a:noFill/>
              <a:ln w="28575">
                <a:solidFill>
                  <a:srgbClr val="FF0000"/>
                </a:solidFill>
              </a:ln>
            </p:spPr>
            <p:txBody>
              <a:bodyPr wrap="square" rtlCol="0">
                <a:spAutoFit/>
              </a:bodyPr>
              <a:lstStyle/>
              <a:p>
                <a:r>
                  <a:rPr lang="en-US" dirty="0"/>
                  <a:t> </a:t>
                </a:r>
              </a:p>
            </p:txBody>
          </p:sp>
        </p:grpSp>
        <p:sp>
          <p:nvSpPr>
            <p:cNvPr id="5" name="Oval 4">
              <a:extLst>
                <a:ext uri="{FF2B5EF4-FFF2-40B4-BE49-F238E27FC236}">
                  <a16:creationId xmlns:a16="http://schemas.microsoft.com/office/drawing/2014/main" id="{81C24E29-B5CE-475A-900C-88B1EA30F278}"/>
                </a:ext>
              </a:extLst>
            </p:cNvPr>
            <p:cNvSpPr/>
            <p:nvPr/>
          </p:nvSpPr>
          <p:spPr>
            <a:xfrm>
              <a:off x="10743989" y="3899187"/>
              <a:ext cx="1310417" cy="114856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448443" y="315673"/>
            <a:ext cx="2989424" cy="584775"/>
          </a:xfrm>
          <a:prstGeom prst="rect">
            <a:avLst/>
          </a:prstGeom>
        </p:spPr>
        <p:txBody>
          <a:bodyPr wrap="square">
            <a:spAutoFit/>
          </a:bodyPr>
          <a:lstStyle/>
          <a:p>
            <a:r>
              <a:rPr lang="en-US" sz="3200" b="1" dirty="0">
                <a:solidFill>
                  <a:schemeClr val="tx1"/>
                </a:solidFill>
                <a:latin typeface="+mj-lt"/>
              </a:rPr>
              <a:t>Vas Deferens</a:t>
            </a:r>
          </a:p>
        </p:txBody>
      </p:sp>
      <p:graphicFrame>
        <p:nvGraphicFramePr>
          <p:cNvPr id="9" name="Table 8"/>
          <p:cNvGraphicFramePr>
            <a:graphicFrameLocks noGrp="1"/>
          </p:cNvGraphicFramePr>
          <p:nvPr>
            <p:extLst>
              <p:ext uri="{D42A27DB-BD31-4B8C-83A1-F6EECF244321}">
                <p14:modId xmlns:p14="http://schemas.microsoft.com/office/powerpoint/2010/main" val="2433804975"/>
              </p:ext>
            </p:extLst>
          </p:nvPr>
        </p:nvGraphicFramePr>
        <p:xfrm>
          <a:off x="448443" y="2493270"/>
          <a:ext cx="5549234" cy="2169160"/>
        </p:xfrm>
        <a:graphic>
          <a:graphicData uri="http://schemas.openxmlformats.org/drawingml/2006/table">
            <a:tbl>
              <a:tblPr firstRow="1" bandRow="1">
                <a:tableStyleId>{5C22544A-7EE6-4342-B048-85BDC9FD1C3A}</a:tableStyleId>
              </a:tblPr>
              <a:tblGrid>
                <a:gridCol w="5549234">
                  <a:extLst>
                    <a:ext uri="{9D8B030D-6E8A-4147-A177-3AD203B41FA5}">
                      <a16:colId xmlns:a16="http://schemas.microsoft.com/office/drawing/2014/main" val="20000"/>
                    </a:ext>
                  </a:extLst>
                </a:gridCol>
              </a:tblGrid>
              <a:tr h="370840">
                <a:tc>
                  <a:txBody>
                    <a:bodyPr/>
                    <a:lstStyle/>
                    <a:p>
                      <a:pPr algn="ctr"/>
                      <a:r>
                        <a:rPr lang="en-US" sz="1800" dirty="0">
                          <a:solidFill>
                            <a:schemeClr val="tx1"/>
                          </a:solidFill>
                        </a:rPr>
                        <a:t>Course</a:t>
                      </a:r>
                      <a:endParaRPr lang="en-US" sz="2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en-US" altLang="en-US" sz="1600" dirty="0">
                          <a:solidFill>
                            <a:schemeClr val="tx1"/>
                          </a:solidFill>
                          <a:latin typeface="+mn-lt"/>
                        </a:rPr>
                        <a:t>Passes through the inguinal canal as one of the contents of the spermatic cord . </a:t>
                      </a:r>
                      <a:endParaRPr lang="en-US" altLang="en-US" sz="1600" dirty="0">
                        <a:latin typeface="+mn-lt"/>
                      </a:endParaRPr>
                    </a:p>
                    <a:p>
                      <a:pPr marL="285750" indent="-285750">
                        <a:buFont typeface="Arial" panose="020B0604020202020204" pitchFamily="34" charset="0"/>
                        <a:buChar char="•"/>
                      </a:pPr>
                      <a:r>
                        <a:rPr lang="en-US" altLang="en-US" sz="1600" b="1" dirty="0">
                          <a:solidFill>
                            <a:srgbClr val="C00000"/>
                          </a:solidFill>
                          <a:latin typeface="+mn-lt"/>
                        </a:rPr>
                        <a:t>It crosses the lower end of the ureter*</a:t>
                      </a:r>
                      <a:r>
                        <a:rPr lang="en-US" altLang="en-US" sz="1600" dirty="0">
                          <a:latin typeface="+mn-lt"/>
                        </a:rPr>
                        <a:t>.</a:t>
                      </a:r>
                    </a:p>
                    <a:p>
                      <a:pPr marL="285750" indent="-285750">
                        <a:buFont typeface="Arial" panose="020B0604020202020204" pitchFamily="34" charset="0"/>
                        <a:buChar char="•"/>
                      </a:pPr>
                      <a:r>
                        <a:rPr lang="en-US" altLang="en-US" sz="1600" dirty="0">
                          <a:latin typeface="+mn-lt"/>
                        </a:rPr>
                        <a:t>Its terminal part is dilated to form the </a:t>
                      </a:r>
                      <a:r>
                        <a:rPr lang="en-US" altLang="en-US" sz="1600" b="1" i="1" dirty="0">
                          <a:latin typeface="+mn-lt"/>
                        </a:rPr>
                        <a:t>Ampulla</a:t>
                      </a:r>
                      <a:r>
                        <a:rPr lang="en-US" altLang="en-US" sz="1600" dirty="0">
                          <a:latin typeface="+mn-lt"/>
                        </a:rPr>
                        <a:t> of the vas deferens on the base of the urinary bladder.</a:t>
                      </a:r>
                    </a:p>
                    <a:p>
                      <a:pPr marL="285750" indent="-285750" eaLnBrk="1" hangingPunct="1">
                        <a:buFont typeface="Arial" panose="020B0604020202020204" pitchFamily="34" charset="0"/>
                        <a:buChar char="•"/>
                      </a:pPr>
                      <a:r>
                        <a:rPr lang="en-US" altLang="en-US" sz="1600" dirty="0">
                          <a:latin typeface="+mn-lt"/>
                        </a:rPr>
                        <a:t>It joins the duct of the seminal vesicle to form </a:t>
                      </a:r>
                      <a:r>
                        <a:rPr lang="en-US" altLang="en-US" sz="1600" dirty="0">
                          <a:solidFill>
                            <a:schemeClr val="tx1"/>
                          </a:solidFill>
                          <a:latin typeface="+mn-lt"/>
                        </a:rPr>
                        <a:t>ejaculatory duct which opens into the prostatic urethra.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163426328"/>
              </p:ext>
            </p:extLst>
          </p:nvPr>
        </p:nvGraphicFramePr>
        <p:xfrm>
          <a:off x="448443" y="1756671"/>
          <a:ext cx="5548096" cy="741680"/>
        </p:xfrm>
        <a:graphic>
          <a:graphicData uri="http://schemas.openxmlformats.org/drawingml/2006/table">
            <a:tbl>
              <a:tblPr firstRow="1" bandRow="1">
                <a:tableStyleId>{5C22544A-7EE6-4342-B048-85BDC9FD1C3A}</a:tableStyleId>
              </a:tblPr>
              <a:tblGrid>
                <a:gridCol w="5548096">
                  <a:extLst>
                    <a:ext uri="{9D8B030D-6E8A-4147-A177-3AD203B41FA5}">
                      <a16:colId xmlns:a16="http://schemas.microsoft.com/office/drawing/2014/main" val="20000"/>
                    </a:ext>
                  </a:extLst>
                </a:gridCol>
              </a:tblGrid>
              <a:tr h="370840">
                <a:tc>
                  <a:txBody>
                    <a:bodyPr/>
                    <a:lstStyle/>
                    <a:p>
                      <a:pPr algn="ctr"/>
                      <a:r>
                        <a:rPr lang="en-US" sz="1800" kern="1200" dirty="0">
                          <a:solidFill>
                            <a:schemeClr val="tx1"/>
                          </a:solidFill>
                          <a:latin typeface="+mn-lt"/>
                          <a:ea typeface="+mn-ea"/>
                          <a:cs typeface="+mn-cs"/>
                        </a:rPr>
                        <a:t>Function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370840">
                <a:tc>
                  <a:txBody>
                    <a:bodyPr/>
                    <a:lstStyle/>
                    <a:p>
                      <a:pPr eaLnBrk="1" hangingPunct="1"/>
                      <a:r>
                        <a:rPr lang="en-US" altLang="en-US" sz="1600" kern="1200" dirty="0">
                          <a:solidFill>
                            <a:schemeClr val="tx1"/>
                          </a:solidFill>
                          <a:latin typeface="+mn-lt"/>
                          <a:ea typeface="+mn-ea"/>
                          <a:cs typeface="+mn-cs"/>
                        </a:rPr>
                        <a:t>Carries sperms from the epididymis to the pelvis.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4255989432"/>
              </p:ext>
            </p:extLst>
          </p:nvPr>
        </p:nvGraphicFramePr>
        <p:xfrm>
          <a:off x="448444" y="1028539"/>
          <a:ext cx="5548095" cy="731520"/>
        </p:xfrm>
        <a:graphic>
          <a:graphicData uri="http://schemas.openxmlformats.org/drawingml/2006/table">
            <a:tbl>
              <a:tblPr firstRow="1" bandRow="1">
                <a:tableStyleId>{5C22544A-7EE6-4342-B048-85BDC9FD1C3A}</a:tableStyleId>
              </a:tblPr>
              <a:tblGrid>
                <a:gridCol w="5548095">
                  <a:extLst>
                    <a:ext uri="{9D8B030D-6E8A-4147-A177-3AD203B41FA5}">
                      <a16:colId xmlns:a16="http://schemas.microsoft.com/office/drawing/2014/main" val="20000"/>
                    </a:ext>
                  </a:extLst>
                </a:gridCol>
              </a:tblGrid>
              <a:tr h="216123">
                <a:tc>
                  <a:txBody>
                    <a:bodyPr/>
                    <a:lstStyle/>
                    <a:p>
                      <a:pPr algn="ctr"/>
                      <a:r>
                        <a:rPr lang="en-US" sz="1800" dirty="0">
                          <a:solidFill>
                            <a:schemeClr val="tx1"/>
                          </a:solidFill>
                        </a:rPr>
                        <a:t>Shape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31698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chemeClr val="tx1"/>
                          </a:solidFill>
                          <a:latin typeface="+mn-lt"/>
                        </a:rPr>
                        <a:t>It is a muscular tube </a:t>
                      </a:r>
                      <a:r>
                        <a:rPr lang="en-US" altLang="en-US" sz="1800" b="1" dirty="0">
                          <a:solidFill>
                            <a:schemeClr val="tx1"/>
                          </a:solidFill>
                          <a:latin typeface="+mn-lt"/>
                        </a:rPr>
                        <a:t>45</a:t>
                      </a:r>
                      <a:r>
                        <a:rPr lang="en-US" altLang="en-US" sz="1800" dirty="0">
                          <a:solidFill>
                            <a:schemeClr val="tx1"/>
                          </a:solidFill>
                          <a:latin typeface="+mn-lt"/>
                        </a:rPr>
                        <a:t> cm long.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cxnSp>
        <p:nvCxnSpPr>
          <p:cNvPr id="8" name="Straight Connector 7"/>
          <p:cNvCxnSpPr/>
          <p:nvPr/>
        </p:nvCxnSpPr>
        <p:spPr>
          <a:xfrm flipV="1">
            <a:off x="3944243" y="3857565"/>
            <a:ext cx="72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7B66325-2317-4C50-96AA-A94BD50665AE}"/>
              </a:ext>
            </a:extLst>
          </p:cNvPr>
          <p:cNvSpPr txBox="1"/>
          <p:nvPr/>
        </p:nvSpPr>
        <p:spPr>
          <a:xfrm>
            <a:off x="6289675" y="2668251"/>
            <a:ext cx="5727910" cy="1384995"/>
          </a:xfrm>
          <a:prstGeom prst="rect">
            <a:avLst/>
          </a:prstGeom>
          <a:noFill/>
        </p:spPr>
        <p:txBody>
          <a:bodyPr wrap="square" rtlCol="0">
            <a:spAutoFit/>
          </a:bodyPr>
          <a:lstStyle/>
          <a:p>
            <a:r>
              <a:rPr lang="en-GB" dirty="0">
                <a:solidFill>
                  <a:schemeClr val="bg1">
                    <a:lumMod val="50000"/>
                  </a:schemeClr>
                </a:solidFill>
                <a:latin typeface="+mn-lt"/>
              </a:rPr>
              <a:t>*During </a:t>
            </a:r>
            <a:r>
              <a:rPr lang="en-GB" dirty="0">
                <a:solidFill>
                  <a:srgbClr val="C00000"/>
                </a:solidFill>
                <a:latin typeface="+mn-lt"/>
              </a:rPr>
              <a:t>vasectomy</a:t>
            </a:r>
            <a:r>
              <a:rPr lang="en-GB" dirty="0">
                <a:solidFill>
                  <a:schemeClr val="bg1">
                    <a:lumMod val="50000"/>
                  </a:schemeClr>
                </a:solidFill>
                <a:latin typeface="+mn-lt"/>
              </a:rPr>
              <a:t> the surgeon may accidently cut it. (Remember in the </a:t>
            </a:r>
            <a:r>
              <a:rPr lang="en-GB" dirty="0">
                <a:solidFill>
                  <a:srgbClr val="C00000"/>
                </a:solidFill>
                <a:latin typeface="+mn-lt"/>
              </a:rPr>
              <a:t>female</a:t>
            </a:r>
            <a:r>
              <a:rPr lang="en-GB" dirty="0">
                <a:solidFill>
                  <a:schemeClr val="bg1">
                    <a:lumMod val="50000"/>
                  </a:schemeClr>
                </a:solidFill>
                <a:latin typeface="+mn-lt"/>
              </a:rPr>
              <a:t> the ureter crossed the </a:t>
            </a:r>
            <a:r>
              <a:rPr lang="en-GB" dirty="0">
                <a:solidFill>
                  <a:srgbClr val="C00000"/>
                </a:solidFill>
                <a:latin typeface="+mn-lt"/>
              </a:rPr>
              <a:t>uterine artery</a:t>
            </a:r>
            <a:r>
              <a:rPr lang="en-GB" dirty="0">
                <a:solidFill>
                  <a:schemeClr val="bg1">
                    <a:lumMod val="50000"/>
                  </a:schemeClr>
                </a:solidFill>
                <a:latin typeface="+mn-lt"/>
              </a:rPr>
              <a:t>.)</a:t>
            </a:r>
          </a:p>
          <a:p>
            <a:r>
              <a:rPr lang="en-GB" dirty="0">
                <a:solidFill>
                  <a:schemeClr val="bg1">
                    <a:lumMod val="50000"/>
                  </a:schemeClr>
                </a:solidFill>
                <a:latin typeface="+mn-lt"/>
              </a:rPr>
              <a:t>Vasectomy: Vasectomy is a surgical procedure for male sterilization or permanent contraception. During the procedure, the male vas deferens are cut and tied or sealed so as to prevent sperm from entering into the urethra and thereby prevent fertilization.</a:t>
            </a:r>
          </a:p>
        </p:txBody>
      </p:sp>
      <p:cxnSp>
        <p:nvCxnSpPr>
          <p:cNvPr id="12" name="Straight Connector 11">
            <a:extLst>
              <a:ext uri="{FF2B5EF4-FFF2-40B4-BE49-F238E27FC236}">
                <a16:creationId xmlns:a16="http://schemas.microsoft.com/office/drawing/2014/main" id="{D36405EC-6C12-4294-B602-813CC9E742F7}"/>
              </a:ext>
            </a:extLst>
          </p:cNvPr>
          <p:cNvCxnSpPr/>
          <p:nvPr/>
        </p:nvCxnSpPr>
        <p:spPr>
          <a:xfrm flipV="1">
            <a:off x="3420749" y="3612752"/>
            <a:ext cx="612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vas deferens">
            <a:extLst>
              <a:ext uri="{FF2B5EF4-FFF2-40B4-BE49-F238E27FC236}">
                <a16:creationId xmlns:a16="http://schemas.microsoft.com/office/drawing/2014/main" id="{03691287-0AAF-4CBE-BD80-1A123BF3C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706" y="243843"/>
            <a:ext cx="5471850" cy="2499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213AF8-63A8-4AE3-A1C5-090831C505F6}"/>
              </a:ext>
            </a:extLst>
          </p:cNvPr>
          <p:cNvSpPr txBox="1"/>
          <p:nvPr/>
        </p:nvSpPr>
        <p:spPr>
          <a:xfrm>
            <a:off x="9009255" y="2263477"/>
            <a:ext cx="692211" cy="307777"/>
          </a:xfrm>
          <a:prstGeom prst="rect">
            <a:avLst/>
          </a:prstGeom>
          <a:noFill/>
        </p:spPr>
        <p:txBody>
          <a:bodyPr wrap="none" rtlCol="0">
            <a:spAutoFit/>
          </a:bodyPr>
          <a:lstStyle/>
          <a:p>
            <a:r>
              <a:rPr lang="en-GB" dirty="0">
                <a:solidFill>
                  <a:schemeClr val="bg1">
                    <a:lumMod val="50000"/>
                  </a:schemeClr>
                </a:solidFill>
                <a:latin typeface="+mn-lt"/>
              </a:rPr>
              <a:t>Extra</a:t>
            </a:r>
          </a:p>
        </p:txBody>
      </p:sp>
      <p:pic>
        <p:nvPicPr>
          <p:cNvPr id="19" name="Content Placeholder 2">
            <a:extLst>
              <a:ext uri="{FF2B5EF4-FFF2-40B4-BE49-F238E27FC236}">
                <a16:creationId xmlns:a16="http://schemas.microsoft.com/office/drawing/2014/main" id="{F55D5F7B-302E-4069-9D29-0D3F3C992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892" y="4103350"/>
            <a:ext cx="2790739" cy="2601390"/>
          </a:xfrm>
          <a:prstGeom prst="rect">
            <a:avLst/>
          </a:prstGeom>
        </p:spPr>
      </p:pic>
      <p:graphicFrame>
        <p:nvGraphicFramePr>
          <p:cNvPr id="21" name="Table 20">
            <a:extLst>
              <a:ext uri="{FF2B5EF4-FFF2-40B4-BE49-F238E27FC236}">
                <a16:creationId xmlns:a16="http://schemas.microsoft.com/office/drawing/2014/main" id="{A9220014-CF10-4665-9A95-30F31C951061}"/>
              </a:ext>
            </a:extLst>
          </p:cNvPr>
          <p:cNvGraphicFramePr>
            <a:graphicFrameLocks noGrp="1"/>
          </p:cNvGraphicFramePr>
          <p:nvPr>
            <p:extLst>
              <p:ext uri="{D42A27DB-BD31-4B8C-83A1-F6EECF244321}">
                <p14:modId xmlns:p14="http://schemas.microsoft.com/office/powerpoint/2010/main" val="3011361744"/>
              </p:ext>
            </p:extLst>
          </p:nvPr>
        </p:nvGraphicFramePr>
        <p:xfrm>
          <a:off x="448443" y="4790871"/>
          <a:ext cx="5549234" cy="1925320"/>
        </p:xfrm>
        <a:graphic>
          <a:graphicData uri="http://schemas.openxmlformats.org/drawingml/2006/table">
            <a:tbl>
              <a:tblPr firstRow="1" bandRow="1">
                <a:tableStyleId>{5C22544A-7EE6-4342-B048-85BDC9FD1C3A}</a:tableStyleId>
              </a:tblPr>
              <a:tblGrid>
                <a:gridCol w="5549234">
                  <a:extLst>
                    <a:ext uri="{9D8B030D-6E8A-4147-A177-3AD203B41FA5}">
                      <a16:colId xmlns:a16="http://schemas.microsoft.com/office/drawing/2014/main" val="20000"/>
                    </a:ext>
                  </a:extLst>
                </a:gridCol>
              </a:tblGrid>
              <a:tr h="370840">
                <a:tc>
                  <a:txBody>
                    <a:bodyPr/>
                    <a:lstStyle/>
                    <a:p>
                      <a:pPr algn="ctr"/>
                      <a:r>
                        <a:rPr lang="en-US" sz="1800" dirty="0">
                          <a:solidFill>
                            <a:schemeClr val="tx1"/>
                          </a:solidFill>
                        </a:rPr>
                        <a:t>Ejaculatory Duct</a:t>
                      </a:r>
                      <a:endParaRPr lang="en-US" sz="2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AFCA"/>
                    </a:solidFill>
                  </a:tcPr>
                </a:tc>
                <a:extLst>
                  <a:ext uri="{0D108BD9-81ED-4DB2-BD59-A6C34878D82A}">
                    <a16:rowId xmlns:a16="http://schemas.microsoft.com/office/drawing/2014/main" val="10000"/>
                  </a:ext>
                </a:extLst>
              </a:tr>
              <a:tr h="370840">
                <a:tc>
                  <a:txBody>
                    <a:bodyPr/>
                    <a:lstStyle/>
                    <a:p>
                      <a:pPr marL="285750" indent="-285750">
                        <a:buFont typeface="Arial" charset="0"/>
                        <a:buChar char="•"/>
                        <a:defRPr/>
                      </a:pPr>
                      <a:r>
                        <a:rPr lang="en-US" sz="1600" dirty="0">
                          <a:solidFill>
                            <a:srgbClr val="C00000"/>
                          </a:solidFill>
                          <a:latin typeface="+mn-lt"/>
                        </a:rPr>
                        <a:t>Formed by the union of the lower end of the vas deferens and the duct of the seminal vesicle.</a:t>
                      </a:r>
                    </a:p>
                    <a:p>
                      <a:pPr marL="285750" indent="-285750">
                        <a:buFont typeface="Arial" charset="0"/>
                        <a:buChar char="•"/>
                        <a:defRPr/>
                      </a:pPr>
                      <a:r>
                        <a:rPr lang="en-US" sz="1600" dirty="0">
                          <a:solidFill>
                            <a:schemeClr val="tx1"/>
                          </a:solidFill>
                          <a:latin typeface="+mn-lt"/>
                        </a:rPr>
                        <a:t>Its length is about </a:t>
                      </a:r>
                      <a:r>
                        <a:rPr lang="en-US" sz="1600" b="1" dirty="0">
                          <a:solidFill>
                            <a:schemeClr val="tx1"/>
                          </a:solidFill>
                          <a:latin typeface="+mn-lt"/>
                        </a:rPr>
                        <a:t>2.5cm.</a:t>
                      </a:r>
                    </a:p>
                    <a:p>
                      <a:pPr marL="285750" indent="-285750">
                        <a:buFont typeface="Arial" charset="0"/>
                        <a:buChar char="•"/>
                        <a:defRPr/>
                      </a:pPr>
                      <a:r>
                        <a:rPr lang="en-US" sz="1600" dirty="0">
                          <a:solidFill>
                            <a:schemeClr val="tx1"/>
                          </a:solidFill>
                          <a:latin typeface="+mn-lt"/>
                        </a:rPr>
                        <a:t>The 2 ejaculatory ducts open into the prostatic urethra on both sides of the seminal colliculus.</a:t>
                      </a:r>
                    </a:p>
                    <a:p>
                      <a:pPr marL="285750" indent="-285750">
                        <a:buFont typeface="Arial" charset="0"/>
                        <a:buChar char="•"/>
                        <a:defRPr/>
                      </a:pPr>
                      <a:r>
                        <a:rPr lang="en-US" sz="1600" dirty="0">
                          <a:solidFill>
                            <a:schemeClr val="tx1"/>
                          </a:solidFill>
                          <a:latin typeface="+mn-lt"/>
                        </a:rPr>
                        <a:t>They drain the seminal fluid into the </a:t>
                      </a:r>
                      <a:r>
                        <a:rPr lang="en-US" sz="1600" dirty="0">
                          <a:solidFill>
                            <a:srgbClr val="C00000"/>
                          </a:solidFill>
                          <a:latin typeface="+mn-lt"/>
                        </a:rPr>
                        <a:t>prostatic urethra</a:t>
                      </a:r>
                      <a:r>
                        <a:rPr lang="en-US" sz="1600" dirty="0">
                          <a:solidFill>
                            <a:schemeClr val="tx1"/>
                          </a:solidFill>
                          <a:latin typeface="+mn-lt"/>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55035753"/>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tomy" id="{6C3A8FFE-7141-47B9-9213-9895C7E1A432}" vid="{088974C7-7BA9-4A38-9875-23F266899E6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Template>
  <TotalTime>976</TotalTime>
  <Words>2577</Words>
  <Application>Microsoft Office PowerPoint</Application>
  <PresentationFormat>Widescreen</PresentationFormat>
  <Paragraphs>440</Paragraphs>
  <Slides>21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Courier New</vt:lpstr>
      <vt:lpstr>Calibri</vt:lpstr>
      <vt:lpstr>Arial</vt:lpstr>
      <vt:lpstr>Calibri Light</vt:lpstr>
      <vt:lpstr>Wingdings</vt:lpstr>
      <vt:lpstr>Times New Roman</vt:lpstr>
      <vt:lpstr>Office Theme</vt:lpstr>
      <vt:lpstr>Male Reproductive System</vt:lpstr>
      <vt:lpstr>Objectives</vt:lpstr>
      <vt:lpstr>PowerPoint Presentation</vt:lpstr>
      <vt:lpstr>PowerPoint Presentation</vt:lpstr>
      <vt:lpstr>PowerPoint Presentation</vt:lpstr>
      <vt:lpstr>PowerPoint Presentation</vt:lpstr>
      <vt:lpstr>PowerPoint Presentation</vt:lpstr>
      <vt:lpstr>Epididymis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Prostatic Urethra</vt:lpstr>
      <vt:lpstr>Penis</vt:lpstr>
      <vt:lpstr>Penis</vt:lpstr>
      <vt:lpstr>Summary</vt:lpstr>
      <vt:lpstr>MCQs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Male Anatomy</dc:title>
  <dc:creator>Jawaher AbdulMohsen</dc:creator>
  <cp:lastModifiedBy>Jawaher</cp:lastModifiedBy>
  <cp:revision>90</cp:revision>
  <dcterms:created xsi:type="dcterms:W3CDTF">2017-04-30T17:35:08Z</dcterms:created>
  <dcterms:modified xsi:type="dcterms:W3CDTF">2018-03-23T15:07:02Z</dcterms:modified>
</cp:coreProperties>
</file>