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5" r:id="rId1"/>
  </p:sldMasterIdLst>
  <p:notesMasterIdLst>
    <p:notesMasterId r:id="rId20"/>
  </p:notesMasterIdLst>
  <p:sldIdLst>
    <p:sldId id="273" r:id="rId2"/>
    <p:sldId id="297" r:id="rId3"/>
    <p:sldId id="306" r:id="rId4"/>
    <p:sldId id="314" r:id="rId5"/>
    <p:sldId id="307" r:id="rId6"/>
    <p:sldId id="304" r:id="rId7"/>
    <p:sldId id="305" r:id="rId8"/>
    <p:sldId id="299" r:id="rId9"/>
    <p:sldId id="300" r:id="rId10"/>
    <p:sldId id="301" r:id="rId11"/>
    <p:sldId id="302" r:id="rId12"/>
    <p:sldId id="308" r:id="rId13"/>
    <p:sldId id="310" r:id="rId14"/>
    <p:sldId id="312" r:id="rId15"/>
    <p:sldId id="316" r:id="rId16"/>
    <p:sldId id="317" r:id="rId17"/>
    <p:sldId id="298" r:id="rId18"/>
    <p:sldId id="31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DA71"/>
    <a:srgbClr val="FFCDE6"/>
    <a:srgbClr val="FFAFD7"/>
    <a:srgbClr val="CAF297"/>
    <a:srgbClr val="FFC9F3"/>
    <a:srgbClr val="FFF593"/>
    <a:srgbClr val="CCCC00"/>
    <a:srgbClr val="C27CBF"/>
    <a:srgbClr val="FFB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4" autoAdjust="0"/>
    <p:restoredTop sz="95833"/>
  </p:normalViewPr>
  <p:slideViewPr>
    <p:cSldViewPr snapToGrid="0">
      <p:cViewPr varScale="1">
        <p:scale>
          <a:sx n="53" d="100"/>
          <a:sy n="53" d="100"/>
        </p:scale>
        <p:origin x="192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84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BF3BD-B2FB-7149-8B40-6292A2425C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13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5955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9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8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7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9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78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60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8825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7056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620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62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docs.google.com/presentation/d/18NgTLWE0Li1Gny2G2WbzlizfjlM7Ej06LMxdIwj-3eQ/edit?usp=sharing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pRznC2KsSNg" TargetMode="Externa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hyperlink" Target="https://docs.google.com/forms/d/e/1FAIpQLSe5fXv00313pt-bu_7cteBdzQAoHkhw6R86sJUYg-L2qalpWA/viewform?usp=sf_link" TargetMode="Externa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50yAU6aJfI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iv28TEA99r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455965" y="5524746"/>
            <a:ext cx="7758953" cy="9153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44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Anatomy of </a:t>
            </a:r>
            <a:r>
              <a:rPr lang="en-GB" sz="44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the </a:t>
            </a:r>
            <a:r>
              <a:rPr lang="en-US" sz="44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Breast</a:t>
            </a:r>
            <a:endParaRPr lang="en-GB" sz="5400" kern="1200" dirty="0">
              <a:ln w="0"/>
              <a:solidFill>
                <a:srgbClr val="8D9ED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536534" y="5392689"/>
            <a:ext cx="2766400" cy="1272143"/>
            <a:chOff x="8563428" y="5284999"/>
            <a:chExt cx="2766400" cy="1272143"/>
          </a:xfrm>
        </p:grpSpPr>
        <p:sp>
          <p:nvSpPr>
            <p:cNvPr id="9" name="TextBox 8"/>
            <p:cNvSpPr txBox="1"/>
            <p:nvPr/>
          </p:nvSpPr>
          <p:spPr>
            <a:xfrm>
              <a:off x="8563428" y="5284999"/>
              <a:ext cx="2766400" cy="1272143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1600" b="1" dirty="0"/>
                <a:t>Color Code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C00000"/>
                  </a:solidFill>
                </a:rPr>
                <a:t>Important</a:t>
              </a:r>
              <a:r>
                <a:rPr lang="en-US" sz="1600" b="1" dirty="0">
                  <a:solidFill>
                    <a:srgbClr val="FF0000"/>
                  </a:solidFill>
                </a:rPr>
                <a:t> 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92D050"/>
                  </a:solidFill>
                </a:rPr>
                <a:t>Doctors Notes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Notes/Extra explanation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8772178" y="5700560"/>
              <a:ext cx="123372" cy="1257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772178" y="6011649"/>
              <a:ext cx="123372" cy="12577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8772178" y="6274585"/>
              <a:ext cx="123372" cy="1257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48773" y="6460974"/>
            <a:ext cx="6944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Please view our </a:t>
            </a:r>
            <a:r>
              <a:rPr lang="en-US" sz="1600" dirty="0">
                <a:latin typeface="+mn-lt"/>
                <a:hlinkClick r:id="rId3"/>
              </a:rPr>
              <a:t>Editing File</a:t>
            </a:r>
            <a:r>
              <a:rPr lang="en-US" sz="1600" dirty="0">
                <a:latin typeface="+mn-lt"/>
              </a:rPr>
              <a:t> before studying this lecture to check for any changes.</a:t>
            </a:r>
            <a:endParaRPr lang="en-GB" sz="1600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27112"/>
            <a:ext cx="12192000" cy="5212320"/>
            <a:chOff x="0" y="127112"/>
            <a:chExt cx="12192000" cy="5212320"/>
          </a:xfrm>
        </p:grpSpPr>
        <p:pic>
          <p:nvPicPr>
            <p:cNvPr id="85" name="Shape 85" descr="Image result for ‫بسم الله الرحمن الرحيم‬‎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91554" y="127112"/>
              <a:ext cx="3669927" cy="361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6" b="33122"/>
            <a:stretch/>
          </p:blipFill>
          <p:spPr>
            <a:xfrm>
              <a:off x="0" y="562574"/>
              <a:ext cx="12192000" cy="469329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866744" y="377261"/>
              <a:ext cx="2946400" cy="49621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26" name="Picture 2" descr="#Med436 - KSU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8"/>
            <a:stretch/>
          </p:blipFill>
          <p:spPr bwMode="auto">
            <a:xfrm>
              <a:off x="8308002" y="2103341"/>
              <a:ext cx="1920882" cy="1756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64" t="11343" r="9894" b="25826"/>
            <a:stretch/>
          </p:blipFill>
          <p:spPr>
            <a:xfrm>
              <a:off x="8379502" y="377261"/>
              <a:ext cx="1835935" cy="186235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84442CB-BDC7-4EF1-9D60-6D55BC128C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98" y="3780381"/>
            <a:ext cx="1564729" cy="138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787" y="37735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Female Breast</a:t>
            </a:r>
            <a:br>
              <a:rPr lang="en-US" sz="3200" dirty="0"/>
            </a:br>
            <a:r>
              <a:rPr lang="en-US" sz="3200" b="1" dirty="0"/>
              <a:t>Lymphatic Drainage of Breast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769" y="4237704"/>
            <a:ext cx="4521381" cy="236421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CA7502C-8C95-45CD-A959-DFCFC5950F6B}"/>
              </a:ext>
            </a:extLst>
          </p:cNvPr>
          <p:cNvGrpSpPr/>
          <p:nvPr/>
        </p:nvGrpSpPr>
        <p:grpSpPr>
          <a:xfrm>
            <a:off x="7152769" y="557757"/>
            <a:ext cx="4544967" cy="3588064"/>
            <a:chOff x="7393033" y="1187136"/>
            <a:chExt cx="4297866" cy="555627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336" y="1187136"/>
              <a:ext cx="4275563" cy="555627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944939" y="5921298"/>
              <a:ext cx="1110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393033" y="5734570"/>
              <a:ext cx="1170432" cy="1867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06321D-803C-467E-8F40-0162CA916EFE}"/>
              </a:ext>
            </a:extLst>
          </p:cNvPr>
          <p:cNvGrpSpPr/>
          <p:nvPr/>
        </p:nvGrpSpPr>
        <p:grpSpPr>
          <a:xfrm>
            <a:off x="5991871" y="951234"/>
            <a:ext cx="682625" cy="734036"/>
            <a:chOff x="6597319" y="353560"/>
            <a:chExt cx="682625" cy="734036"/>
          </a:xfrm>
        </p:grpSpPr>
        <p:pic>
          <p:nvPicPr>
            <p:cNvPr id="11" name="Picture 2" descr="Image result for youtube">
              <a:hlinkClick r:id="rId5"/>
              <a:extLst>
                <a:ext uri="{FF2B5EF4-FFF2-40B4-BE49-F238E27FC236}">
                  <a16:creationId xmlns:a16="http://schemas.microsoft.com/office/drawing/2014/main" id="{E50B3012-6F38-4964-9812-E6441545C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A0D6F3-B2FB-41E2-B20E-8E943E0EE90E}"/>
                </a:ext>
              </a:extLst>
            </p:cNvPr>
            <p:cNvSpPr txBox="1"/>
            <p:nvPr/>
          </p:nvSpPr>
          <p:spPr>
            <a:xfrm>
              <a:off x="6649975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04:28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FE55828-D268-4C1D-A1C9-AA985D21034E}"/>
              </a:ext>
            </a:extLst>
          </p:cNvPr>
          <p:cNvGrpSpPr/>
          <p:nvPr/>
        </p:nvGrpSpPr>
        <p:grpSpPr>
          <a:xfrm>
            <a:off x="728920" y="1927124"/>
            <a:ext cx="5945576" cy="4125982"/>
            <a:chOff x="-3245694" y="2041598"/>
            <a:chExt cx="5413385" cy="301610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B146204B-912E-4D0B-B0E6-C7035144F909}"/>
                </a:ext>
              </a:extLst>
            </p:cNvPr>
            <p:cNvSpPr/>
            <p:nvPr/>
          </p:nvSpPr>
          <p:spPr>
            <a:xfrm>
              <a:off x="-2087002" y="2041598"/>
              <a:ext cx="3096000" cy="53787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Lymphatic drainage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888F8F70-E203-46DF-947F-8E0CDFC1FB06}"/>
                </a:ext>
              </a:extLst>
            </p:cNvPr>
            <p:cNvSpPr/>
            <p:nvPr/>
          </p:nvSpPr>
          <p:spPr>
            <a:xfrm>
              <a:off x="-3245694" y="2579473"/>
              <a:ext cx="5413385" cy="2478225"/>
            </a:xfrm>
            <a:prstGeom prst="roundRect">
              <a:avLst/>
            </a:prstGeom>
            <a:noFill/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42900" indent="-342900">
                <a:spcBef>
                  <a:spcPts val="400"/>
                </a:spcBef>
                <a:buFont typeface="+mj-lt"/>
                <a:buAutoNum type="arabicPeriod"/>
              </a:pPr>
              <a:r>
                <a:rPr lang="en-US" sz="1800" b="1" dirty="0" err="1">
                  <a:solidFill>
                    <a:schemeClr val="tx1"/>
                  </a:solidFill>
                </a:rPr>
                <a:t>Subareolar</a:t>
              </a:r>
              <a:r>
                <a:rPr lang="en-US" sz="1800" b="1" dirty="0">
                  <a:solidFill>
                    <a:schemeClr val="tx1"/>
                  </a:solidFill>
                </a:rPr>
                <a:t> lymphatic plexus: </a:t>
              </a:r>
            </a:p>
            <a:p>
              <a:pPr marL="381000" lvl="2">
                <a:spcBef>
                  <a:spcPts val="400"/>
                </a:spcBef>
              </a:pPr>
              <a:r>
                <a:rPr lang="en-US" sz="1800" dirty="0">
                  <a:solidFill>
                    <a:schemeClr val="tx1"/>
                  </a:solidFill>
                </a:rPr>
                <a:t>Lies beneath the areola.</a:t>
              </a:r>
            </a:p>
            <a:p>
              <a:pPr marL="342900" indent="-342900">
                <a:spcBef>
                  <a:spcPts val="400"/>
                </a:spcBef>
                <a:buFont typeface="+mj-lt"/>
                <a:buAutoNum type="arabicPeriod"/>
              </a:pPr>
              <a:r>
                <a:rPr lang="en-US" sz="1800" b="1" dirty="0">
                  <a:solidFill>
                    <a:schemeClr val="tx1"/>
                  </a:solidFill>
                </a:rPr>
                <a:t>Deep lymphatic plexus: </a:t>
              </a:r>
            </a:p>
            <a:p>
              <a:pPr marL="355600" lvl="1">
                <a:spcBef>
                  <a:spcPts val="400"/>
                </a:spcBef>
              </a:pPr>
              <a:r>
                <a:rPr lang="en-US" sz="1800" dirty="0">
                  <a:solidFill>
                    <a:schemeClr val="tx1"/>
                  </a:solidFill>
                </a:rPr>
                <a:t>Lies on the deep fascia covering pectoralis major.</a:t>
              </a:r>
            </a:p>
            <a:p>
              <a:pPr marL="285750" indent="-285750">
                <a:spcBef>
                  <a:spcPts val="400"/>
                </a:spcBef>
                <a:buFont typeface="Arial" charset="0"/>
                <a:buChar char="•"/>
              </a:pPr>
              <a:endParaRPr lang="en-US" sz="1800" dirty="0">
                <a:solidFill>
                  <a:schemeClr val="tx1"/>
                </a:solidFill>
              </a:endParaRPr>
            </a:p>
            <a:p>
              <a:pPr marL="285750" indent="-285750">
                <a:spcBef>
                  <a:spcPts val="400"/>
                </a:spcBef>
                <a:buFont typeface="Arial" charset="0"/>
                <a:buChar char="•"/>
              </a:pPr>
              <a:r>
                <a:rPr lang="en-US" sz="1800" dirty="0">
                  <a:solidFill>
                    <a:schemeClr val="tx1"/>
                  </a:solidFill>
                </a:rPr>
                <a:t>Both plexuses radiate in many directions and drain into different lymph nodes (</a:t>
              </a:r>
              <a:r>
                <a:rPr lang="en-US" sz="1800" dirty="0">
                  <a:solidFill>
                    <a:srgbClr val="C00000"/>
                  </a:solidFill>
                </a:rPr>
                <a:t>axillary groups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 (mainly)</a:t>
              </a:r>
              <a:r>
                <a:rPr lang="en-US" sz="1800" dirty="0">
                  <a:solidFill>
                    <a:srgbClr val="C00000"/>
                  </a:solidFill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</a:rPr>
                <a:t>+ </a:t>
              </a:r>
              <a:r>
                <a:rPr lang="en-US" sz="1800" dirty="0">
                  <a:solidFill>
                    <a:srgbClr val="C00000"/>
                  </a:solidFill>
                </a:rPr>
                <a:t>internal thoracic</a:t>
              </a:r>
              <a:r>
                <a:rPr lang="en-US" sz="1800" dirty="0">
                  <a:solidFill>
                    <a:schemeClr val="tx1"/>
                  </a:solidFill>
                </a:rPr>
                <a:t> lymph nodes).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3070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712" y="30997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Female Breast</a:t>
            </a:r>
            <a:br>
              <a:rPr lang="en-US" sz="3200" dirty="0"/>
            </a:br>
            <a:r>
              <a:rPr lang="en-US" sz="3200" b="1" dirty="0"/>
              <a:t>Lymphatic Drainage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929" y="863600"/>
            <a:ext cx="4492752" cy="57180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434047" y="2045492"/>
            <a:ext cx="1297860" cy="412573"/>
          </a:xfrm>
          <a:prstGeom prst="rect">
            <a:avLst/>
          </a:prstGeom>
          <a:noFill/>
          <a:ln w="28575">
            <a:solidFill>
              <a:srgbClr val="CAF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11020" y="927388"/>
            <a:ext cx="1217996" cy="398648"/>
          </a:xfrm>
          <a:prstGeom prst="rect">
            <a:avLst/>
          </a:prstGeom>
          <a:noFill/>
          <a:ln w="28575">
            <a:solidFill>
              <a:srgbClr val="FFC0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88556" y="2923328"/>
            <a:ext cx="1297860" cy="412573"/>
          </a:xfrm>
          <a:prstGeom prst="rect">
            <a:avLst/>
          </a:prstGeom>
          <a:noFill/>
          <a:ln w="28575">
            <a:solidFill>
              <a:srgbClr val="F6B3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656648" y="3255049"/>
            <a:ext cx="978003" cy="882531"/>
          </a:xfrm>
          <a:custGeom>
            <a:avLst/>
            <a:gdLst>
              <a:gd name="connsiteX0" fmla="*/ 320081 w 978003"/>
              <a:gd name="connsiteY0" fmla="*/ 803995 h 882531"/>
              <a:gd name="connsiteX1" fmla="*/ 186266 w 978003"/>
              <a:gd name="connsiteY1" fmla="*/ 592122 h 882531"/>
              <a:gd name="connsiteX2" fmla="*/ 97057 w 978003"/>
              <a:gd name="connsiteY2" fmla="*/ 413702 h 882531"/>
              <a:gd name="connsiteX3" fmla="*/ 18998 w 978003"/>
              <a:gd name="connsiteY3" fmla="*/ 268736 h 882531"/>
              <a:gd name="connsiteX4" fmla="*/ 7847 w 978003"/>
              <a:gd name="connsiteY4" fmla="*/ 224131 h 882531"/>
              <a:gd name="connsiteX5" fmla="*/ 119359 w 978003"/>
              <a:gd name="connsiteY5" fmla="*/ 146073 h 882531"/>
              <a:gd name="connsiteX6" fmla="*/ 242022 w 978003"/>
              <a:gd name="connsiteY6" fmla="*/ 68014 h 882531"/>
              <a:gd name="connsiteX7" fmla="*/ 386988 w 978003"/>
              <a:gd name="connsiteY7" fmla="*/ 23410 h 882531"/>
              <a:gd name="connsiteX8" fmla="*/ 487349 w 978003"/>
              <a:gd name="connsiteY8" fmla="*/ 1107 h 882531"/>
              <a:gd name="connsiteX9" fmla="*/ 654618 w 978003"/>
              <a:gd name="connsiteY9" fmla="*/ 56863 h 882531"/>
              <a:gd name="connsiteX10" fmla="*/ 766130 w 978003"/>
              <a:gd name="connsiteY10" fmla="*/ 123771 h 882531"/>
              <a:gd name="connsiteX11" fmla="*/ 855339 w 978003"/>
              <a:gd name="connsiteY11" fmla="*/ 190678 h 882531"/>
              <a:gd name="connsiteX12" fmla="*/ 911096 w 978003"/>
              <a:gd name="connsiteY12" fmla="*/ 257585 h 882531"/>
              <a:gd name="connsiteX13" fmla="*/ 978003 w 978003"/>
              <a:gd name="connsiteY13" fmla="*/ 346795 h 882531"/>
              <a:gd name="connsiteX14" fmla="*/ 911096 w 978003"/>
              <a:gd name="connsiteY14" fmla="*/ 268736 h 882531"/>
              <a:gd name="connsiteX15" fmla="*/ 821886 w 978003"/>
              <a:gd name="connsiteY15" fmla="*/ 458307 h 882531"/>
              <a:gd name="connsiteX16" fmla="*/ 743827 w 978003"/>
              <a:gd name="connsiteY16" fmla="*/ 625575 h 882531"/>
              <a:gd name="connsiteX17" fmla="*/ 688071 w 978003"/>
              <a:gd name="connsiteY17" fmla="*/ 770541 h 882531"/>
              <a:gd name="connsiteX18" fmla="*/ 654618 w 978003"/>
              <a:gd name="connsiteY18" fmla="*/ 848600 h 882531"/>
              <a:gd name="connsiteX19" fmla="*/ 632315 w 978003"/>
              <a:gd name="connsiteY19" fmla="*/ 882053 h 882531"/>
              <a:gd name="connsiteX20" fmla="*/ 598861 w 978003"/>
              <a:gd name="connsiteY20" fmla="*/ 826297 h 882531"/>
              <a:gd name="connsiteX21" fmla="*/ 565408 w 978003"/>
              <a:gd name="connsiteY21" fmla="*/ 803995 h 882531"/>
              <a:gd name="connsiteX22" fmla="*/ 476198 w 978003"/>
              <a:gd name="connsiteY22" fmla="*/ 737088 h 882531"/>
              <a:gd name="connsiteX23" fmla="*/ 375837 w 978003"/>
              <a:gd name="connsiteY23" fmla="*/ 803995 h 882531"/>
              <a:gd name="connsiteX24" fmla="*/ 320081 w 978003"/>
              <a:gd name="connsiteY24" fmla="*/ 803995 h 88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78003" h="882531">
                <a:moveTo>
                  <a:pt x="320081" y="803995"/>
                </a:moveTo>
                <a:cubicBezTo>
                  <a:pt x="271759" y="730583"/>
                  <a:pt x="223437" y="657171"/>
                  <a:pt x="186266" y="592122"/>
                </a:cubicBezTo>
                <a:cubicBezTo>
                  <a:pt x="149095" y="527073"/>
                  <a:pt x="124935" y="467600"/>
                  <a:pt x="97057" y="413702"/>
                </a:cubicBezTo>
                <a:cubicBezTo>
                  <a:pt x="69179" y="359804"/>
                  <a:pt x="33866" y="300331"/>
                  <a:pt x="18998" y="268736"/>
                </a:cubicBezTo>
                <a:cubicBezTo>
                  <a:pt x="4130" y="237141"/>
                  <a:pt x="-8880" y="244575"/>
                  <a:pt x="7847" y="224131"/>
                </a:cubicBezTo>
                <a:cubicBezTo>
                  <a:pt x="24574" y="203687"/>
                  <a:pt x="80330" y="172092"/>
                  <a:pt x="119359" y="146073"/>
                </a:cubicBezTo>
                <a:cubicBezTo>
                  <a:pt x="158388" y="120054"/>
                  <a:pt x="197417" y="88458"/>
                  <a:pt x="242022" y="68014"/>
                </a:cubicBezTo>
                <a:cubicBezTo>
                  <a:pt x="286627" y="47570"/>
                  <a:pt x="346100" y="34561"/>
                  <a:pt x="386988" y="23410"/>
                </a:cubicBezTo>
                <a:cubicBezTo>
                  <a:pt x="427876" y="12259"/>
                  <a:pt x="442744" y="-4468"/>
                  <a:pt x="487349" y="1107"/>
                </a:cubicBezTo>
                <a:cubicBezTo>
                  <a:pt x="531954" y="6682"/>
                  <a:pt x="608155" y="36419"/>
                  <a:pt x="654618" y="56863"/>
                </a:cubicBezTo>
                <a:cubicBezTo>
                  <a:pt x="701082" y="77307"/>
                  <a:pt x="732677" y="101469"/>
                  <a:pt x="766130" y="123771"/>
                </a:cubicBezTo>
                <a:cubicBezTo>
                  <a:pt x="799583" y="146073"/>
                  <a:pt x="831178" y="168376"/>
                  <a:pt x="855339" y="190678"/>
                </a:cubicBezTo>
                <a:cubicBezTo>
                  <a:pt x="879500" y="212980"/>
                  <a:pt x="890652" y="231566"/>
                  <a:pt x="911096" y="257585"/>
                </a:cubicBezTo>
                <a:cubicBezTo>
                  <a:pt x="931540" y="283604"/>
                  <a:pt x="978003" y="344937"/>
                  <a:pt x="978003" y="346795"/>
                </a:cubicBezTo>
                <a:cubicBezTo>
                  <a:pt x="978003" y="348653"/>
                  <a:pt x="937115" y="250151"/>
                  <a:pt x="911096" y="268736"/>
                </a:cubicBezTo>
                <a:cubicBezTo>
                  <a:pt x="885077" y="287321"/>
                  <a:pt x="821886" y="458307"/>
                  <a:pt x="821886" y="458307"/>
                </a:cubicBezTo>
                <a:cubicBezTo>
                  <a:pt x="794008" y="517780"/>
                  <a:pt x="766130" y="573536"/>
                  <a:pt x="743827" y="625575"/>
                </a:cubicBezTo>
                <a:cubicBezTo>
                  <a:pt x="721524" y="677614"/>
                  <a:pt x="702939" y="733370"/>
                  <a:pt x="688071" y="770541"/>
                </a:cubicBezTo>
                <a:cubicBezTo>
                  <a:pt x="673203" y="807712"/>
                  <a:pt x="663911" y="830015"/>
                  <a:pt x="654618" y="848600"/>
                </a:cubicBezTo>
                <a:cubicBezTo>
                  <a:pt x="645325" y="867185"/>
                  <a:pt x="641608" y="885770"/>
                  <a:pt x="632315" y="882053"/>
                </a:cubicBezTo>
                <a:cubicBezTo>
                  <a:pt x="623022" y="878336"/>
                  <a:pt x="610012" y="839307"/>
                  <a:pt x="598861" y="826297"/>
                </a:cubicBezTo>
                <a:cubicBezTo>
                  <a:pt x="587710" y="813287"/>
                  <a:pt x="585852" y="818863"/>
                  <a:pt x="565408" y="803995"/>
                </a:cubicBezTo>
                <a:cubicBezTo>
                  <a:pt x="544964" y="789127"/>
                  <a:pt x="507793" y="737088"/>
                  <a:pt x="476198" y="737088"/>
                </a:cubicBezTo>
                <a:cubicBezTo>
                  <a:pt x="444603" y="737088"/>
                  <a:pt x="375837" y="803995"/>
                  <a:pt x="375837" y="803995"/>
                </a:cubicBezTo>
                <a:lnTo>
                  <a:pt x="320081" y="803995"/>
                </a:lnTo>
                <a:close/>
              </a:path>
            </a:pathLst>
          </a:custGeom>
          <a:solidFill>
            <a:srgbClr val="FFC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9210252" y="3511296"/>
            <a:ext cx="638682" cy="1330193"/>
          </a:xfrm>
          <a:custGeom>
            <a:avLst/>
            <a:gdLst>
              <a:gd name="connsiteX0" fmla="*/ 90127 w 638682"/>
              <a:gd name="connsiteY0" fmla="*/ 659525 h 1330193"/>
              <a:gd name="connsiteX1" fmla="*/ 268547 w 638682"/>
              <a:gd name="connsiteY1" fmla="*/ 235779 h 1330193"/>
              <a:gd name="connsiteX2" fmla="*/ 368908 w 638682"/>
              <a:gd name="connsiteY2" fmla="*/ 1603 h 1330193"/>
              <a:gd name="connsiteX3" fmla="*/ 446966 w 638682"/>
              <a:gd name="connsiteY3" fmla="*/ 135418 h 1330193"/>
              <a:gd name="connsiteX4" fmla="*/ 491571 w 638682"/>
              <a:gd name="connsiteY4" fmla="*/ 191174 h 1330193"/>
              <a:gd name="connsiteX5" fmla="*/ 536176 w 638682"/>
              <a:gd name="connsiteY5" fmla="*/ 291535 h 1330193"/>
              <a:gd name="connsiteX6" fmla="*/ 580781 w 638682"/>
              <a:gd name="connsiteY6" fmla="*/ 414198 h 1330193"/>
              <a:gd name="connsiteX7" fmla="*/ 625386 w 638682"/>
              <a:gd name="connsiteY7" fmla="*/ 581467 h 1330193"/>
              <a:gd name="connsiteX8" fmla="*/ 636537 w 638682"/>
              <a:gd name="connsiteY8" fmla="*/ 670677 h 1330193"/>
              <a:gd name="connsiteX9" fmla="*/ 636537 w 638682"/>
              <a:gd name="connsiteY9" fmla="*/ 771038 h 1330193"/>
              <a:gd name="connsiteX10" fmla="*/ 614234 w 638682"/>
              <a:gd name="connsiteY10" fmla="*/ 916003 h 1330193"/>
              <a:gd name="connsiteX11" fmla="*/ 580781 w 638682"/>
              <a:gd name="connsiteY11" fmla="*/ 1072120 h 1330193"/>
              <a:gd name="connsiteX12" fmla="*/ 547327 w 638682"/>
              <a:gd name="connsiteY12" fmla="*/ 1228238 h 1330193"/>
              <a:gd name="connsiteX13" fmla="*/ 491571 w 638682"/>
              <a:gd name="connsiteY13" fmla="*/ 1328598 h 1330193"/>
              <a:gd name="connsiteX14" fmla="*/ 402361 w 638682"/>
              <a:gd name="connsiteY14" fmla="*/ 1283994 h 1330193"/>
              <a:gd name="connsiteX15" fmla="*/ 290849 w 638682"/>
              <a:gd name="connsiteY15" fmla="*/ 1205935 h 1330193"/>
              <a:gd name="connsiteX16" fmla="*/ 179337 w 638682"/>
              <a:gd name="connsiteY16" fmla="*/ 1116725 h 1330193"/>
              <a:gd name="connsiteX17" fmla="*/ 45522 w 638682"/>
              <a:gd name="connsiteY17" fmla="*/ 971759 h 1330193"/>
              <a:gd name="connsiteX18" fmla="*/ 917 w 638682"/>
              <a:gd name="connsiteY18" fmla="*/ 916003 h 1330193"/>
              <a:gd name="connsiteX19" fmla="*/ 78976 w 638682"/>
              <a:gd name="connsiteY19" fmla="*/ 826794 h 1330193"/>
              <a:gd name="connsiteX20" fmla="*/ 90127 w 638682"/>
              <a:gd name="connsiteY20" fmla="*/ 737584 h 1330193"/>
              <a:gd name="connsiteX21" fmla="*/ 90127 w 638682"/>
              <a:gd name="connsiteY21" fmla="*/ 659525 h 133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38682" h="1330193">
                <a:moveTo>
                  <a:pt x="90127" y="659525"/>
                </a:moveTo>
                <a:cubicBezTo>
                  <a:pt x="119864" y="575891"/>
                  <a:pt x="222083" y="345433"/>
                  <a:pt x="268547" y="235779"/>
                </a:cubicBezTo>
                <a:cubicBezTo>
                  <a:pt x="315011" y="126125"/>
                  <a:pt x="339172" y="18330"/>
                  <a:pt x="368908" y="1603"/>
                </a:cubicBezTo>
                <a:cubicBezTo>
                  <a:pt x="398644" y="-15124"/>
                  <a:pt x="426522" y="103823"/>
                  <a:pt x="446966" y="135418"/>
                </a:cubicBezTo>
                <a:cubicBezTo>
                  <a:pt x="467410" y="167013"/>
                  <a:pt x="476703" y="165155"/>
                  <a:pt x="491571" y="191174"/>
                </a:cubicBezTo>
                <a:cubicBezTo>
                  <a:pt x="506439" y="217193"/>
                  <a:pt x="521308" y="254364"/>
                  <a:pt x="536176" y="291535"/>
                </a:cubicBezTo>
                <a:cubicBezTo>
                  <a:pt x="551044" y="328706"/>
                  <a:pt x="565913" y="365876"/>
                  <a:pt x="580781" y="414198"/>
                </a:cubicBezTo>
                <a:cubicBezTo>
                  <a:pt x="595649" y="462520"/>
                  <a:pt x="616093" y="538720"/>
                  <a:pt x="625386" y="581467"/>
                </a:cubicBezTo>
                <a:cubicBezTo>
                  <a:pt x="634679" y="624213"/>
                  <a:pt x="634679" y="639082"/>
                  <a:pt x="636537" y="670677"/>
                </a:cubicBezTo>
                <a:cubicBezTo>
                  <a:pt x="638395" y="702272"/>
                  <a:pt x="640254" y="730150"/>
                  <a:pt x="636537" y="771038"/>
                </a:cubicBezTo>
                <a:cubicBezTo>
                  <a:pt x="632820" y="811926"/>
                  <a:pt x="623527" y="865823"/>
                  <a:pt x="614234" y="916003"/>
                </a:cubicBezTo>
                <a:cubicBezTo>
                  <a:pt x="604941" y="966183"/>
                  <a:pt x="580781" y="1072120"/>
                  <a:pt x="580781" y="1072120"/>
                </a:cubicBezTo>
                <a:cubicBezTo>
                  <a:pt x="569630" y="1124159"/>
                  <a:pt x="562195" y="1185492"/>
                  <a:pt x="547327" y="1228238"/>
                </a:cubicBezTo>
                <a:cubicBezTo>
                  <a:pt x="532459" y="1270984"/>
                  <a:pt x="515732" y="1319305"/>
                  <a:pt x="491571" y="1328598"/>
                </a:cubicBezTo>
                <a:cubicBezTo>
                  <a:pt x="467410" y="1337891"/>
                  <a:pt x="435815" y="1304438"/>
                  <a:pt x="402361" y="1283994"/>
                </a:cubicBezTo>
                <a:cubicBezTo>
                  <a:pt x="368907" y="1263550"/>
                  <a:pt x="328020" y="1233813"/>
                  <a:pt x="290849" y="1205935"/>
                </a:cubicBezTo>
                <a:cubicBezTo>
                  <a:pt x="253678" y="1178057"/>
                  <a:pt x="220225" y="1155754"/>
                  <a:pt x="179337" y="1116725"/>
                </a:cubicBezTo>
                <a:cubicBezTo>
                  <a:pt x="138449" y="1077696"/>
                  <a:pt x="75259" y="1005213"/>
                  <a:pt x="45522" y="971759"/>
                </a:cubicBezTo>
                <a:cubicBezTo>
                  <a:pt x="15785" y="938305"/>
                  <a:pt x="-4659" y="940164"/>
                  <a:pt x="917" y="916003"/>
                </a:cubicBezTo>
                <a:cubicBezTo>
                  <a:pt x="6493" y="891842"/>
                  <a:pt x="64108" y="856531"/>
                  <a:pt x="78976" y="826794"/>
                </a:cubicBezTo>
                <a:cubicBezTo>
                  <a:pt x="93844" y="797058"/>
                  <a:pt x="88269" y="759886"/>
                  <a:pt x="90127" y="737584"/>
                </a:cubicBezTo>
                <a:cubicBezTo>
                  <a:pt x="91985" y="715282"/>
                  <a:pt x="60390" y="743159"/>
                  <a:pt x="90127" y="659525"/>
                </a:cubicBezTo>
                <a:close/>
              </a:path>
            </a:pathLst>
          </a:custGeom>
          <a:solidFill>
            <a:srgbClr val="F9B3A7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445619" y="4414545"/>
            <a:ext cx="1267148" cy="882695"/>
          </a:xfrm>
          <a:custGeom>
            <a:avLst/>
            <a:gdLst>
              <a:gd name="connsiteX0" fmla="*/ 7002 w 1267148"/>
              <a:gd name="connsiteY0" fmla="*/ 545597 h 880544"/>
              <a:gd name="connsiteX1" fmla="*/ 363841 w 1267148"/>
              <a:gd name="connsiteY1" fmla="*/ 344875 h 880544"/>
              <a:gd name="connsiteX2" fmla="*/ 553412 w 1267148"/>
              <a:gd name="connsiteY2" fmla="*/ 144153 h 880544"/>
              <a:gd name="connsiteX3" fmla="*/ 598017 w 1267148"/>
              <a:gd name="connsiteY3" fmla="*/ 10338 h 880544"/>
              <a:gd name="connsiteX4" fmla="*/ 731832 w 1267148"/>
              <a:gd name="connsiteY4" fmla="*/ 10338 h 880544"/>
              <a:gd name="connsiteX5" fmla="*/ 765285 w 1267148"/>
              <a:gd name="connsiteY5" fmla="*/ 21489 h 880544"/>
              <a:gd name="connsiteX6" fmla="*/ 865646 w 1267148"/>
              <a:gd name="connsiteY6" fmla="*/ 155304 h 880544"/>
              <a:gd name="connsiteX7" fmla="*/ 977158 w 1267148"/>
              <a:gd name="connsiteY7" fmla="*/ 255665 h 880544"/>
              <a:gd name="connsiteX8" fmla="*/ 1177880 w 1267148"/>
              <a:gd name="connsiteY8" fmla="*/ 378328 h 880544"/>
              <a:gd name="connsiteX9" fmla="*/ 1267090 w 1267148"/>
              <a:gd name="connsiteY9" fmla="*/ 445236 h 880544"/>
              <a:gd name="connsiteX10" fmla="*/ 1166729 w 1267148"/>
              <a:gd name="connsiteY10" fmla="*/ 612504 h 880544"/>
              <a:gd name="connsiteX11" fmla="*/ 988310 w 1267148"/>
              <a:gd name="connsiteY11" fmla="*/ 735167 h 880544"/>
              <a:gd name="connsiteX12" fmla="*/ 832193 w 1267148"/>
              <a:gd name="connsiteY12" fmla="*/ 824377 h 880544"/>
              <a:gd name="connsiteX13" fmla="*/ 664924 w 1267148"/>
              <a:gd name="connsiteY13" fmla="*/ 880133 h 880544"/>
              <a:gd name="connsiteX14" fmla="*/ 486505 w 1267148"/>
              <a:gd name="connsiteY14" fmla="*/ 846680 h 880544"/>
              <a:gd name="connsiteX15" fmla="*/ 319237 w 1267148"/>
              <a:gd name="connsiteY15" fmla="*/ 790924 h 880544"/>
              <a:gd name="connsiteX16" fmla="*/ 185422 w 1267148"/>
              <a:gd name="connsiteY16" fmla="*/ 701714 h 880544"/>
              <a:gd name="connsiteX17" fmla="*/ 129666 w 1267148"/>
              <a:gd name="connsiteY17" fmla="*/ 634806 h 880544"/>
              <a:gd name="connsiteX18" fmla="*/ 7002 w 1267148"/>
              <a:gd name="connsiteY18" fmla="*/ 545597 h 88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67148" h="880544">
                <a:moveTo>
                  <a:pt x="7002" y="545597"/>
                </a:moveTo>
                <a:cubicBezTo>
                  <a:pt x="46031" y="497275"/>
                  <a:pt x="272773" y="411782"/>
                  <a:pt x="363841" y="344875"/>
                </a:cubicBezTo>
                <a:cubicBezTo>
                  <a:pt x="454909" y="277968"/>
                  <a:pt x="514383" y="199909"/>
                  <a:pt x="553412" y="144153"/>
                </a:cubicBezTo>
                <a:cubicBezTo>
                  <a:pt x="592441" y="88397"/>
                  <a:pt x="568280" y="32640"/>
                  <a:pt x="598017" y="10338"/>
                </a:cubicBezTo>
                <a:cubicBezTo>
                  <a:pt x="627754" y="-11964"/>
                  <a:pt x="703954" y="8479"/>
                  <a:pt x="731832" y="10338"/>
                </a:cubicBezTo>
                <a:cubicBezTo>
                  <a:pt x="759710" y="12197"/>
                  <a:pt x="742983" y="-2672"/>
                  <a:pt x="765285" y="21489"/>
                </a:cubicBezTo>
                <a:cubicBezTo>
                  <a:pt x="787587" y="45650"/>
                  <a:pt x="830334" y="116275"/>
                  <a:pt x="865646" y="155304"/>
                </a:cubicBezTo>
                <a:cubicBezTo>
                  <a:pt x="900958" y="194333"/>
                  <a:pt x="925119" y="218494"/>
                  <a:pt x="977158" y="255665"/>
                </a:cubicBezTo>
                <a:cubicBezTo>
                  <a:pt x="1029197" y="292836"/>
                  <a:pt x="1129558" y="346733"/>
                  <a:pt x="1177880" y="378328"/>
                </a:cubicBezTo>
                <a:cubicBezTo>
                  <a:pt x="1226202" y="409923"/>
                  <a:pt x="1268948" y="406207"/>
                  <a:pt x="1267090" y="445236"/>
                </a:cubicBezTo>
                <a:cubicBezTo>
                  <a:pt x="1265232" y="484265"/>
                  <a:pt x="1213192" y="564182"/>
                  <a:pt x="1166729" y="612504"/>
                </a:cubicBezTo>
                <a:cubicBezTo>
                  <a:pt x="1120266" y="660826"/>
                  <a:pt x="1044066" y="699855"/>
                  <a:pt x="988310" y="735167"/>
                </a:cubicBezTo>
                <a:cubicBezTo>
                  <a:pt x="932554" y="770479"/>
                  <a:pt x="886091" y="800216"/>
                  <a:pt x="832193" y="824377"/>
                </a:cubicBezTo>
                <a:cubicBezTo>
                  <a:pt x="778295" y="848538"/>
                  <a:pt x="722539" y="876416"/>
                  <a:pt x="664924" y="880133"/>
                </a:cubicBezTo>
                <a:cubicBezTo>
                  <a:pt x="607309" y="883850"/>
                  <a:pt x="544120" y="861548"/>
                  <a:pt x="486505" y="846680"/>
                </a:cubicBezTo>
                <a:cubicBezTo>
                  <a:pt x="428890" y="831812"/>
                  <a:pt x="369417" y="815085"/>
                  <a:pt x="319237" y="790924"/>
                </a:cubicBezTo>
                <a:cubicBezTo>
                  <a:pt x="269057" y="766763"/>
                  <a:pt x="217017" y="727734"/>
                  <a:pt x="185422" y="701714"/>
                </a:cubicBezTo>
                <a:cubicBezTo>
                  <a:pt x="153827" y="675694"/>
                  <a:pt x="155685" y="657108"/>
                  <a:pt x="129666" y="634806"/>
                </a:cubicBezTo>
                <a:cubicBezTo>
                  <a:pt x="103647" y="612504"/>
                  <a:pt x="-32027" y="593919"/>
                  <a:pt x="7002" y="54559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812576"/>
              </p:ext>
            </p:extLst>
          </p:nvPr>
        </p:nvGraphicFramePr>
        <p:xfrm>
          <a:off x="605712" y="1928334"/>
          <a:ext cx="7062217" cy="4722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9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3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62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Gland Part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Drainage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653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600" b="1" dirty="0"/>
                        <a:t>Central &amp; Lateral Parts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29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75% </a:t>
                      </a:r>
                      <a:r>
                        <a:rPr lang="en-US" sz="1600" dirty="0"/>
                        <a:t>drain into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pectoral group </a:t>
                      </a:r>
                      <a:r>
                        <a:rPr lang="en-US" sz="1600" dirty="0"/>
                        <a:t>of axillary lymph nodes </a:t>
                      </a:r>
                      <a:r>
                        <a:rPr lang="en-US" sz="1600" dirty="0">
                          <a:solidFill>
                            <a:srgbClr val="92D050"/>
                          </a:solidFill>
                        </a:rPr>
                        <a:t>then into apical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403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 startAt="2"/>
                      </a:pPr>
                      <a:r>
                        <a:rPr lang="en-US" sz="1600" b="1" dirty="0"/>
                        <a:t>Upper Part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D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Drains into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apical group </a:t>
                      </a:r>
                      <a:r>
                        <a:rPr lang="en-US" sz="1600" b="0" dirty="0">
                          <a:solidFill>
                            <a:srgbClr val="92D050"/>
                          </a:solidFill>
                        </a:rPr>
                        <a:t>(directly) </a:t>
                      </a:r>
                      <a:r>
                        <a:rPr lang="en-US" sz="1600" dirty="0"/>
                        <a:t>of axillary lymph nodes.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385">
                <a:tc rowSpan="2"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 startAt="3"/>
                      </a:pPr>
                      <a:r>
                        <a:rPr lang="en-US" sz="1600" b="1" dirty="0"/>
                        <a:t>Medial Part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Drains into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internal thoracic (parasternal)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dirty="0"/>
                        <a:t>lymph nodes, forming a chain along the internal thoracic vessels.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93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Some lymphatics from the medial part of the gland pass across the front of sternum to </a:t>
                      </a:r>
                      <a:r>
                        <a:rPr lang="en-US" sz="1600" b="1" u="none" dirty="0"/>
                        <a:t>anastomose with that of </a:t>
                      </a:r>
                      <a:r>
                        <a:rPr lang="en-US" sz="1600" b="1" u="none" dirty="0">
                          <a:solidFill>
                            <a:srgbClr val="C00000"/>
                          </a:solidFill>
                        </a:rPr>
                        <a:t>opposite side</a:t>
                      </a:r>
                      <a:r>
                        <a:rPr lang="en-US" sz="1600" b="0" dirty="0"/>
                        <a:t>. </a:t>
                      </a:r>
                      <a:r>
                        <a:rPr lang="en-US" sz="1600" b="0" dirty="0">
                          <a:solidFill>
                            <a:srgbClr val="92D050"/>
                          </a:solidFill>
                        </a:rPr>
                        <a:t>So cancer can spread from one breast to the other.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9653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 startAt="4"/>
                      </a:pPr>
                      <a:r>
                        <a:rPr lang="en-US" sz="1600" b="1" dirty="0" err="1"/>
                        <a:t>Inferomedial</a:t>
                      </a:r>
                      <a:r>
                        <a:rPr lang="en-US" sz="1600" b="1" dirty="0"/>
                        <a:t> Part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/>
                        <a:t>Anastomose with lymphatics of </a:t>
                      </a:r>
                      <a:r>
                        <a:rPr lang="en-US" sz="1600" b="1" u="none" dirty="0">
                          <a:solidFill>
                            <a:srgbClr val="C00000"/>
                          </a:solidFill>
                        </a:rPr>
                        <a:t>rectus sheath &amp; </a:t>
                      </a:r>
                      <a:r>
                        <a:rPr lang="en-US" sz="1600" b="1" u="none" dirty="0" err="1">
                          <a:solidFill>
                            <a:srgbClr val="C00000"/>
                          </a:solidFill>
                        </a:rPr>
                        <a:t>linea</a:t>
                      </a:r>
                      <a:r>
                        <a:rPr lang="en-US" sz="1600" b="1" u="none" dirty="0">
                          <a:solidFill>
                            <a:srgbClr val="C00000"/>
                          </a:solidFill>
                        </a:rPr>
                        <a:t> alba</a:t>
                      </a:r>
                      <a:r>
                        <a:rPr lang="en-US" sz="1600" b="0" dirty="0"/>
                        <a:t>, and some vessels pass deeply to </a:t>
                      </a:r>
                      <a:r>
                        <a:rPr lang="en-US" sz="1600" b="1" u="none" dirty="0"/>
                        <a:t>anastomose with the </a:t>
                      </a:r>
                      <a:r>
                        <a:rPr lang="en-US" sz="1600" b="1" u="none" dirty="0">
                          <a:solidFill>
                            <a:srgbClr val="C00000"/>
                          </a:solidFill>
                        </a:rPr>
                        <a:t>sub diaphragmatic lymphatics</a:t>
                      </a:r>
                      <a:r>
                        <a:rPr lang="en-US" sz="1600" b="0" dirty="0"/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7" name="Freeform 36"/>
          <p:cNvSpPr/>
          <p:nvPr/>
        </p:nvSpPr>
        <p:spPr>
          <a:xfrm>
            <a:off x="8159018" y="3121178"/>
            <a:ext cx="855869" cy="1823270"/>
          </a:xfrm>
          <a:custGeom>
            <a:avLst/>
            <a:gdLst>
              <a:gd name="connsiteX0" fmla="*/ 884082 w 884929"/>
              <a:gd name="connsiteY0" fmla="*/ 1305779 h 1823270"/>
              <a:gd name="connsiteX1" fmla="*/ 846245 w 884929"/>
              <a:gd name="connsiteY1" fmla="*/ 1431903 h 1823270"/>
              <a:gd name="connsiteX2" fmla="*/ 745346 w 884929"/>
              <a:gd name="connsiteY2" fmla="*/ 1583252 h 1823270"/>
              <a:gd name="connsiteX3" fmla="*/ 600303 w 884929"/>
              <a:gd name="connsiteY3" fmla="*/ 1684151 h 1823270"/>
              <a:gd name="connsiteX4" fmla="*/ 505710 w 884929"/>
              <a:gd name="connsiteY4" fmla="*/ 1734601 h 1823270"/>
              <a:gd name="connsiteX5" fmla="*/ 385892 w 884929"/>
              <a:gd name="connsiteY5" fmla="*/ 1785051 h 1823270"/>
              <a:gd name="connsiteX6" fmla="*/ 322830 w 884929"/>
              <a:gd name="connsiteY6" fmla="*/ 1822888 h 1823270"/>
              <a:gd name="connsiteX7" fmla="*/ 278686 w 884929"/>
              <a:gd name="connsiteY7" fmla="*/ 1797663 h 1823270"/>
              <a:gd name="connsiteX8" fmla="*/ 215624 w 884929"/>
              <a:gd name="connsiteY8" fmla="*/ 1696764 h 1823270"/>
              <a:gd name="connsiteX9" fmla="*/ 171481 w 884929"/>
              <a:gd name="connsiteY9" fmla="*/ 1627395 h 1823270"/>
              <a:gd name="connsiteX10" fmla="*/ 127337 w 884929"/>
              <a:gd name="connsiteY10" fmla="*/ 1545415 h 1823270"/>
              <a:gd name="connsiteX11" fmla="*/ 108419 w 884929"/>
              <a:gd name="connsiteY11" fmla="*/ 1476046 h 1823270"/>
              <a:gd name="connsiteX12" fmla="*/ 83194 w 884929"/>
              <a:gd name="connsiteY12" fmla="*/ 1387760 h 1823270"/>
              <a:gd name="connsiteX13" fmla="*/ 32744 w 884929"/>
              <a:gd name="connsiteY13" fmla="*/ 1217492 h 1823270"/>
              <a:gd name="connsiteX14" fmla="*/ 20132 w 884929"/>
              <a:gd name="connsiteY14" fmla="*/ 1129205 h 1823270"/>
              <a:gd name="connsiteX15" fmla="*/ 7519 w 884929"/>
              <a:gd name="connsiteY15" fmla="*/ 1022000 h 1823270"/>
              <a:gd name="connsiteX16" fmla="*/ 1213 w 884929"/>
              <a:gd name="connsiteY16" fmla="*/ 908488 h 1823270"/>
              <a:gd name="connsiteX17" fmla="*/ 1213 w 884929"/>
              <a:gd name="connsiteY17" fmla="*/ 782364 h 1823270"/>
              <a:gd name="connsiteX18" fmla="*/ 13826 w 884929"/>
              <a:gd name="connsiteY18" fmla="*/ 643627 h 1823270"/>
              <a:gd name="connsiteX19" fmla="*/ 32744 w 884929"/>
              <a:gd name="connsiteY19" fmla="*/ 593177 h 1823270"/>
              <a:gd name="connsiteX20" fmla="*/ 57969 w 884929"/>
              <a:gd name="connsiteY20" fmla="*/ 485972 h 1823270"/>
              <a:gd name="connsiteX21" fmla="*/ 102112 w 884929"/>
              <a:gd name="connsiteY21" fmla="*/ 391379 h 1823270"/>
              <a:gd name="connsiteX22" fmla="*/ 114725 w 884929"/>
              <a:gd name="connsiteY22" fmla="*/ 347235 h 1823270"/>
              <a:gd name="connsiteX23" fmla="*/ 158868 w 884929"/>
              <a:gd name="connsiteY23" fmla="*/ 227417 h 1823270"/>
              <a:gd name="connsiteX24" fmla="*/ 215624 w 884929"/>
              <a:gd name="connsiteY24" fmla="*/ 151743 h 1823270"/>
              <a:gd name="connsiteX25" fmla="*/ 240849 w 884929"/>
              <a:gd name="connsiteY25" fmla="*/ 88681 h 1823270"/>
              <a:gd name="connsiteX26" fmla="*/ 322830 w 884929"/>
              <a:gd name="connsiteY26" fmla="*/ 19313 h 1823270"/>
              <a:gd name="connsiteX27" fmla="*/ 360667 w 884929"/>
              <a:gd name="connsiteY27" fmla="*/ 394 h 1823270"/>
              <a:gd name="connsiteX28" fmla="*/ 392198 w 884929"/>
              <a:gd name="connsiteY28" fmla="*/ 31925 h 1823270"/>
              <a:gd name="connsiteX29" fmla="*/ 404810 w 884929"/>
              <a:gd name="connsiteY29" fmla="*/ 113906 h 1823270"/>
              <a:gd name="connsiteX30" fmla="*/ 430035 w 884929"/>
              <a:gd name="connsiteY30" fmla="*/ 176968 h 1823270"/>
              <a:gd name="connsiteX31" fmla="*/ 430035 w 884929"/>
              <a:gd name="connsiteY31" fmla="*/ 303092 h 1823270"/>
              <a:gd name="connsiteX32" fmla="*/ 474179 w 884929"/>
              <a:gd name="connsiteY32" fmla="*/ 391379 h 1823270"/>
              <a:gd name="connsiteX33" fmla="*/ 524628 w 884929"/>
              <a:gd name="connsiteY33" fmla="*/ 422910 h 1823270"/>
              <a:gd name="connsiteX34" fmla="*/ 543547 w 884929"/>
              <a:gd name="connsiteY34" fmla="*/ 422910 h 1823270"/>
              <a:gd name="connsiteX35" fmla="*/ 581384 w 884929"/>
              <a:gd name="connsiteY35" fmla="*/ 498584 h 1823270"/>
              <a:gd name="connsiteX36" fmla="*/ 631834 w 884929"/>
              <a:gd name="connsiteY36" fmla="*/ 599484 h 1823270"/>
              <a:gd name="connsiteX37" fmla="*/ 682283 w 884929"/>
              <a:gd name="connsiteY37" fmla="*/ 700383 h 1823270"/>
              <a:gd name="connsiteX38" fmla="*/ 745346 w 884929"/>
              <a:gd name="connsiteY38" fmla="*/ 801282 h 1823270"/>
              <a:gd name="connsiteX39" fmla="*/ 789489 w 884929"/>
              <a:gd name="connsiteY39" fmla="*/ 870651 h 1823270"/>
              <a:gd name="connsiteX40" fmla="*/ 833632 w 884929"/>
              <a:gd name="connsiteY40" fmla="*/ 927406 h 1823270"/>
              <a:gd name="connsiteX41" fmla="*/ 858857 w 884929"/>
              <a:gd name="connsiteY41" fmla="*/ 971550 h 1823270"/>
              <a:gd name="connsiteX42" fmla="*/ 802101 w 884929"/>
              <a:gd name="connsiteY42" fmla="*/ 1034612 h 1823270"/>
              <a:gd name="connsiteX43" fmla="*/ 802101 w 884929"/>
              <a:gd name="connsiteY43" fmla="*/ 1173348 h 1823270"/>
              <a:gd name="connsiteX44" fmla="*/ 814714 w 884929"/>
              <a:gd name="connsiteY44" fmla="*/ 1242717 h 1823270"/>
              <a:gd name="connsiteX45" fmla="*/ 884082 w 884929"/>
              <a:gd name="connsiteY45" fmla="*/ 1305779 h 182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84929" h="1823270">
                <a:moveTo>
                  <a:pt x="884082" y="1305779"/>
                </a:moveTo>
                <a:cubicBezTo>
                  <a:pt x="889337" y="1337310"/>
                  <a:pt x="869368" y="1385658"/>
                  <a:pt x="846245" y="1431903"/>
                </a:cubicBezTo>
                <a:cubicBezTo>
                  <a:pt x="823122" y="1478149"/>
                  <a:pt x="786336" y="1541211"/>
                  <a:pt x="745346" y="1583252"/>
                </a:cubicBezTo>
                <a:cubicBezTo>
                  <a:pt x="704356" y="1625293"/>
                  <a:pt x="640242" y="1658926"/>
                  <a:pt x="600303" y="1684151"/>
                </a:cubicBezTo>
                <a:cubicBezTo>
                  <a:pt x="560364" y="1709376"/>
                  <a:pt x="541445" y="1717784"/>
                  <a:pt x="505710" y="1734601"/>
                </a:cubicBezTo>
                <a:cubicBezTo>
                  <a:pt x="469975" y="1751418"/>
                  <a:pt x="416372" y="1770337"/>
                  <a:pt x="385892" y="1785051"/>
                </a:cubicBezTo>
                <a:cubicBezTo>
                  <a:pt x="355412" y="1799766"/>
                  <a:pt x="340698" y="1820786"/>
                  <a:pt x="322830" y="1822888"/>
                </a:cubicBezTo>
                <a:cubicBezTo>
                  <a:pt x="304962" y="1824990"/>
                  <a:pt x="296554" y="1818684"/>
                  <a:pt x="278686" y="1797663"/>
                </a:cubicBezTo>
                <a:cubicBezTo>
                  <a:pt x="260818" y="1776642"/>
                  <a:pt x="233491" y="1725142"/>
                  <a:pt x="215624" y="1696764"/>
                </a:cubicBezTo>
                <a:cubicBezTo>
                  <a:pt x="197757" y="1668386"/>
                  <a:pt x="186196" y="1652620"/>
                  <a:pt x="171481" y="1627395"/>
                </a:cubicBezTo>
                <a:cubicBezTo>
                  <a:pt x="156766" y="1602170"/>
                  <a:pt x="137847" y="1570640"/>
                  <a:pt x="127337" y="1545415"/>
                </a:cubicBezTo>
                <a:cubicBezTo>
                  <a:pt x="116827" y="1520190"/>
                  <a:pt x="115776" y="1502322"/>
                  <a:pt x="108419" y="1476046"/>
                </a:cubicBezTo>
                <a:cubicBezTo>
                  <a:pt x="101062" y="1449770"/>
                  <a:pt x="95806" y="1430852"/>
                  <a:pt x="83194" y="1387760"/>
                </a:cubicBezTo>
                <a:cubicBezTo>
                  <a:pt x="70582" y="1344668"/>
                  <a:pt x="43254" y="1260585"/>
                  <a:pt x="32744" y="1217492"/>
                </a:cubicBezTo>
                <a:cubicBezTo>
                  <a:pt x="22234" y="1174399"/>
                  <a:pt x="24336" y="1161787"/>
                  <a:pt x="20132" y="1129205"/>
                </a:cubicBezTo>
                <a:cubicBezTo>
                  <a:pt x="15928" y="1096623"/>
                  <a:pt x="10672" y="1058786"/>
                  <a:pt x="7519" y="1022000"/>
                </a:cubicBezTo>
                <a:cubicBezTo>
                  <a:pt x="4366" y="985214"/>
                  <a:pt x="2264" y="948427"/>
                  <a:pt x="1213" y="908488"/>
                </a:cubicBezTo>
                <a:cubicBezTo>
                  <a:pt x="162" y="868549"/>
                  <a:pt x="-889" y="826507"/>
                  <a:pt x="1213" y="782364"/>
                </a:cubicBezTo>
                <a:cubicBezTo>
                  <a:pt x="3315" y="738221"/>
                  <a:pt x="8571" y="675158"/>
                  <a:pt x="13826" y="643627"/>
                </a:cubicBezTo>
                <a:cubicBezTo>
                  <a:pt x="19081" y="612096"/>
                  <a:pt x="25387" y="619453"/>
                  <a:pt x="32744" y="593177"/>
                </a:cubicBezTo>
                <a:cubicBezTo>
                  <a:pt x="40101" y="566901"/>
                  <a:pt x="46408" y="519605"/>
                  <a:pt x="57969" y="485972"/>
                </a:cubicBezTo>
                <a:cubicBezTo>
                  <a:pt x="69530" y="452339"/>
                  <a:pt x="92653" y="414502"/>
                  <a:pt x="102112" y="391379"/>
                </a:cubicBezTo>
                <a:cubicBezTo>
                  <a:pt x="111571" y="368256"/>
                  <a:pt x="105266" y="374562"/>
                  <a:pt x="114725" y="347235"/>
                </a:cubicBezTo>
                <a:cubicBezTo>
                  <a:pt x="124184" y="319908"/>
                  <a:pt x="142051" y="259999"/>
                  <a:pt x="158868" y="227417"/>
                </a:cubicBezTo>
                <a:cubicBezTo>
                  <a:pt x="175684" y="194835"/>
                  <a:pt x="201960" y="174866"/>
                  <a:pt x="215624" y="151743"/>
                </a:cubicBezTo>
                <a:cubicBezTo>
                  <a:pt x="229287" y="128620"/>
                  <a:pt x="222981" y="110753"/>
                  <a:pt x="240849" y="88681"/>
                </a:cubicBezTo>
                <a:cubicBezTo>
                  <a:pt x="258717" y="66609"/>
                  <a:pt x="302860" y="34027"/>
                  <a:pt x="322830" y="19313"/>
                </a:cubicBezTo>
                <a:cubicBezTo>
                  <a:pt x="342800" y="4598"/>
                  <a:pt x="349106" y="-1708"/>
                  <a:pt x="360667" y="394"/>
                </a:cubicBezTo>
                <a:cubicBezTo>
                  <a:pt x="372228" y="2496"/>
                  <a:pt x="384841" y="13006"/>
                  <a:pt x="392198" y="31925"/>
                </a:cubicBezTo>
                <a:cubicBezTo>
                  <a:pt x="399555" y="50844"/>
                  <a:pt x="398504" y="89732"/>
                  <a:pt x="404810" y="113906"/>
                </a:cubicBezTo>
                <a:cubicBezTo>
                  <a:pt x="411116" y="138080"/>
                  <a:pt x="425831" y="145437"/>
                  <a:pt x="430035" y="176968"/>
                </a:cubicBezTo>
                <a:cubicBezTo>
                  <a:pt x="434239" y="208499"/>
                  <a:pt x="422678" y="267357"/>
                  <a:pt x="430035" y="303092"/>
                </a:cubicBezTo>
                <a:cubicBezTo>
                  <a:pt x="437392" y="338827"/>
                  <a:pt x="458413" y="371409"/>
                  <a:pt x="474179" y="391379"/>
                </a:cubicBezTo>
                <a:cubicBezTo>
                  <a:pt x="489944" y="411349"/>
                  <a:pt x="513067" y="417655"/>
                  <a:pt x="524628" y="422910"/>
                </a:cubicBezTo>
                <a:cubicBezTo>
                  <a:pt x="536189" y="428165"/>
                  <a:pt x="534088" y="410298"/>
                  <a:pt x="543547" y="422910"/>
                </a:cubicBezTo>
                <a:cubicBezTo>
                  <a:pt x="553006" y="435522"/>
                  <a:pt x="581384" y="498584"/>
                  <a:pt x="581384" y="498584"/>
                </a:cubicBezTo>
                <a:lnTo>
                  <a:pt x="631834" y="599484"/>
                </a:lnTo>
                <a:cubicBezTo>
                  <a:pt x="648650" y="633117"/>
                  <a:pt x="663364" y="666750"/>
                  <a:pt x="682283" y="700383"/>
                </a:cubicBezTo>
                <a:cubicBezTo>
                  <a:pt x="701202" y="734016"/>
                  <a:pt x="727478" y="772904"/>
                  <a:pt x="745346" y="801282"/>
                </a:cubicBezTo>
                <a:cubicBezTo>
                  <a:pt x="763214" y="829660"/>
                  <a:pt x="774775" y="849630"/>
                  <a:pt x="789489" y="870651"/>
                </a:cubicBezTo>
                <a:cubicBezTo>
                  <a:pt x="804203" y="891672"/>
                  <a:pt x="822071" y="910590"/>
                  <a:pt x="833632" y="927406"/>
                </a:cubicBezTo>
                <a:cubicBezTo>
                  <a:pt x="845193" y="944222"/>
                  <a:pt x="864112" y="953683"/>
                  <a:pt x="858857" y="971550"/>
                </a:cubicBezTo>
                <a:cubicBezTo>
                  <a:pt x="853602" y="989417"/>
                  <a:pt x="811560" y="1000979"/>
                  <a:pt x="802101" y="1034612"/>
                </a:cubicBezTo>
                <a:cubicBezTo>
                  <a:pt x="792642" y="1068245"/>
                  <a:pt x="799999" y="1138664"/>
                  <a:pt x="802101" y="1173348"/>
                </a:cubicBezTo>
                <a:cubicBezTo>
                  <a:pt x="804203" y="1208032"/>
                  <a:pt x="806306" y="1220645"/>
                  <a:pt x="814714" y="1242717"/>
                </a:cubicBezTo>
                <a:cubicBezTo>
                  <a:pt x="823122" y="1264789"/>
                  <a:pt x="878827" y="1274248"/>
                  <a:pt x="884082" y="1305779"/>
                </a:cubicBezTo>
                <a:close/>
              </a:path>
            </a:pathLst>
          </a:custGeom>
          <a:solidFill>
            <a:srgbClr val="CAF297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27B331-BF43-4A07-8CE7-B9AE8318B9AF}"/>
              </a:ext>
            </a:extLst>
          </p:cNvPr>
          <p:cNvSpPr txBox="1"/>
          <p:nvPr/>
        </p:nvSpPr>
        <p:spPr>
          <a:xfrm>
            <a:off x="605712" y="1556884"/>
            <a:ext cx="4639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breast is divided into parts (each has different drainage):</a:t>
            </a:r>
          </a:p>
        </p:txBody>
      </p:sp>
    </p:spTree>
    <p:extLst>
      <p:ext uri="{BB962C8B-B14F-4D97-AF65-F5344CB8AC3E}">
        <p14:creationId xmlns:p14="http://schemas.microsoft.com/office/powerpoint/2010/main" val="150857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B5FDF3C-B774-406D-A020-3D6C42EC3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103"/>
          <a:stretch/>
        </p:blipFill>
        <p:spPr>
          <a:xfrm>
            <a:off x="7933421" y="2885187"/>
            <a:ext cx="2481629" cy="2353367"/>
          </a:xfrm>
          <a:prstGeom prst="rect">
            <a:avLst/>
          </a:prstGeom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57960" y="402465"/>
            <a:ext cx="8229600" cy="715962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en-US" sz="3600" b="1" dirty="0"/>
              <a:t>Applied Anatomy </a:t>
            </a:r>
            <a:r>
              <a:rPr lang="en-US" sz="2000" dirty="0">
                <a:solidFill>
                  <a:srgbClr val="92D050"/>
                </a:solidFill>
                <a:latin typeface="+mn-lt"/>
              </a:rPr>
              <a:t>Important for SAQs</a:t>
            </a:r>
            <a:endParaRPr lang="en-US" sz="3600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57960" y="1159363"/>
            <a:ext cx="7552389" cy="5065687"/>
          </a:xfrm>
          <a:noFill/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Breast Cancer</a:t>
            </a:r>
            <a:endParaRPr lang="en-US" altLang="x-none" sz="1800" dirty="0"/>
          </a:p>
          <a:p>
            <a:pPr marL="265113" indent="-265113">
              <a:buFont typeface="Courier New" panose="02070309020205020404" pitchFamily="49" charset="0"/>
              <a:buChar char="o"/>
            </a:pPr>
            <a:r>
              <a:rPr lang="en-US" altLang="x-none" sz="1800" dirty="0"/>
              <a:t>It is a common surgical condition.</a:t>
            </a:r>
          </a:p>
          <a:p>
            <a:pPr marL="265113" indent="-265113">
              <a:buFont typeface="Courier New" panose="02070309020205020404" pitchFamily="49" charset="0"/>
              <a:buChar char="o"/>
            </a:pPr>
            <a:r>
              <a:rPr lang="en-US" altLang="x-none" sz="1800" dirty="0"/>
              <a:t>60%  of carcinomas of breast occur in the </a:t>
            </a:r>
            <a:r>
              <a:rPr lang="en-US" altLang="x-none" sz="1800" b="1" dirty="0">
                <a:solidFill>
                  <a:srgbClr val="C00000"/>
                </a:solidFill>
              </a:rPr>
              <a:t>upper lateral quadrant</a:t>
            </a:r>
            <a:r>
              <a:rPr lang="en-US" altLang="x-none" sz="1800" dirty="0">
                <a:solidFill>
                  <a:srgbClr val="92D050"/>
                </a:solidFill>
              </a:rPr>
              <a:t> </a:t>
            </a:r>
            <a:r>
              <a:rPr lang="en-US" altLang="x-none" sz="1800" dirty="0">
                <a:solidFill>
                  <a:srgbClr val="92D050"/>
                </a:solidFill>
                <a:sym typeface="Wingdings" panose="05000000000000000000" pitchFamily="2" charset="2"/>
              </a:rPr>
              <a:t> (which goes to the pectoral group)</a:t>
            </a:r>
            <a:r>
              <a:rPr lang="en-US" altLang="x-none" sz="1800" dirty="0"/>
              <a:t>. </a:t>
            </a:r>
            <a:endParaRPr lang="en-US" altLang="x-none" sz="1800" dirty="0">
              <a:highlight>
                <a:srgbClr val="FFFF00"/>
              </a:highlight>
            </a:endParaRPr>
          </a:p>
          <a:p>
            <a:pPr marL="265113" indent="-265113">
              <a:buFont typeface="Courier New" panose="02070309020205020404" pitchFamily="49" charset="0"/>
              <a:buChar char="o"/>
            </a:pPr>
            <a:r>
              <a:rPr lang="en-US" altLang="x-none" sz="1800" dirty="0">
                <a:solidFill>
                  <a:srgbClr val="C00000"/>
                </a:solidFill>
              </a:rPr>
              <a:t>75% of lymph from the breast drains into the </a:t>
            </a:r>
            <a:r>
              <a:rPr lang="en-US" altLang="x-none" sz="1800" b="1" dirty="0">
                <a:solidFill>
                  <a:srgbClr val="C00000"/>
                </a:solidFill>
              </a:rPr>
              <a:t>axillary lymph nodes</a:t>
            </a:r>
            <a:r>
              <a:rPr lang="en-US" altLang="x-none" sz="1800" dirty="0"/>
              <a:t>.</a:t>
            </a:r>
          </a:p>
          <a:p>
            <a:pPr marL="265113" indent="-265113">
              <a:buFont typeface="Courier New" panose="02070309020205020404" pitchFamily="49" charset="0"/>
              <a:buChar char="o"/>
            </a:pPr>
            <a:r>
              <a:rPr lang="en-US" altLang="x-none" sz="1800" dirty="0"/>
              <a:t>In case of carcinoma of one breast, the </a:t>
            </a:r>
            <a:r>
              <a:rPr lang="en-US" altLang="x-none" sz="1800" b="1" dirty="0"/>
              <a:t>other breast</a:t>
            </a:r>
            <a:r>
              <a:rPr lang="en-US" altLang="x-none" sz="1800" dirty="0">
                <a:solidFill>
                  <a:srgbClr val="0000CC"/>
                </a:solidFill>
              </a:rPr>
              <a:t> </a:t>
            </a:r>
            <a:r>
              <a:rPr lang="en-US" altLang="x-none" sz="1800" dirty="0"/>
              <a:t>and the </a:t>
            </a:r>
            <a:r>
              <a:rPr lang="en-US" altLang="x-none" sz="1800" b="1" dirty="0"/>
              <a:t>opposite axillary lymph nodes are affected</a:t>
            </a:r>
            <a:r>
              <a:rPr lang="en-US" altLang="x-none" sz="1800" dirty="0">
                <a:solidFill>
                  <a:srgbClr val="0000CC"/>
                </a:solidFill>
              </a:rPr>
              <a:t>  </a:t>
            </a:r>
            <a:r>
              <a:rPr lang="en-US" altLang="x-none" sz="1800" dirty="0"/>
              <a:t>because of the </a:t>
            </a:r>
            <a:r>
              <a:rPr lang="en-US" altLang="x-none" sz="1800" b="1" dirty="0"/>
              <a:t>anastomosing</a:t>
            </a:r>
            <a:r>
              <a:rPr lang="en-US" altLang="x-none" sz="1800" dirty="0"/>
              <a:t> lymphatics between both breasts. </a:t>
            </a:r>
          </a:p>
          <a:p>
            <a:pPr marL="265113" indent="-265113">
              <a:buFont typeface="Courier New" panose="02070309020205020404" pitchFamily="49" charset="0"/>
              <a:buChar char="o"/>
            </a:pPr>
            <a:r>
              <a:rPr lang="en-US" altLang="x-none" sz="1800" dirty="0"/>
              <a:t>In patients with </a:t>
            </a:r>
            <a:r>
              <a:rPr lang="en-US" altLang="x-none" sz="1800" b="1" dirty="0"/>
              <a:t>localized cancer breast,</a:t>
            </a:r>
            <a:r>
              <a:rPr lang="en-US" altLang="x-none" sz="1800" dirty="0"/>
              <a:t> a simple mastectomy </a:t>
            </a:r>
            <a:r>
              <a:rPr lang="en-US" altLang="x-none" sz="1800" dirty="0">
                <a:solidFill>
                  <a:srgbClr val="92D050"/>
                </a:solidFill>
              </a:rPr>
              <a:t>(surgical removal of breast)</a:t>
            </a:r>
            <a:r>
              <a:rPr lang="en-US" altLang="x-none" sz="1800" dirty="0"/>
              <a:t>, followed by radiotherapy or chemotherapy to the axillary lymph nodes is the </a:t>
            </a:r>
            <a:r>
              <a:rPr lang="en-US" altLang="x-none" sz="1800" u="sng" dirty="0">
                <a:solidFill>
                  <a:srgbClr val="C00000"/>
                </a:solidFill>
              </a:rPr>
              <a:t>treatment of choice</a:t>
            </a:r>
            <a:r>
              <a:rPr lang="en-US" altLang="x-none" sz="1800" dirty="0"/>
              <a:t>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The lactiferous ducts are </a:t>
            </a:r>
            <a:r>
              <a:rPr lang="en-US" sz="1800" b="1" dirty="0"/>
              <a:t>radially arranged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spc="50" dirty="0">
                <a:ln w="0"/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</a:rPr>
              <a:t>شعاعيا</a:t>
            </a:r>
            <a:r>
              <a:rPr lang="en-US" sz="1800" spc="50" dirty="0">
                <a:ln w="0"/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) </a:t>
            </a:r>
            <a:r>
              <a:rPr lang="en-US" sz="1800" dirty="0"/>
              <a:t>from the nipple, so </a:t>
            </a:r>
            <a:r>
              <a:rPr lang="en-US" sz="1800" b="1" dirty="0"/>
              <a:t>incision</a:t>
            </a:r>
            <a:r>
              <a:rPr lang="en-US" sz="1800" dirty="0"/>
              <a:t> of the gland should be made in a </a:t>
            </a:r>
            <a:r>
              <a:rPr lang="en-US" sz="1800" b="1" dirty="0">
                <a:solidFill>
                  <a:srgbClr val="C00000"/>
                </a:solidFill>
              </a:rPr>
              <a:t>radial</a:t>
            </a:r>
            <a:r>
              <a:rPr lang="en-US" sz="1800" b="1" dirty="0"/>
              <a:t> direction</a:t>
            </a:r>
            <a:r>
              <a:rPr lang="en-US" sz="1800" dirty="0"/>
              <a:t> to avoid cutting through multiple ducts.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Infiltration of the </a:t>
            </a:r>
            <a:r>
              <a:rPr lang="en-US" sz="1800" b="1" u="sng" dirty="0"/>
              <a:t>ligaments of Cooper</a:t>
            </a:r>
            <a:r>
              <a:rPr lang="en-US" sz="1800" dirty="0"/>
              <a:t> by breast cancer leads to its shortening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(so it pulls the skin inside) </a:t>
            </a:r>
            <a:r>
              <a:rPr lang="en-US" sz="1800" dirty="0"/>
              <a:t>giving </a:t>
            </a:r>
            <a:r>
              <a:rPr lang="en-US" sz="1800" b="1" dirty="0" err="1">
                <a:solidFill>
                  <a:srgbClr val="C00000"/>
                </a:solidFill>
              </a:rPr>
              <a:t>peau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de’orange</a:t>
            </a:r>
            <a:r>
              <a:rPr lang="en-US" sz="1800" b="1" dirty="0">
                <a:solidFill>
                  <a:srgbClr val="C00000"/>
                </a:solidFill>
              </a:rPr>
              <a:t>* </a:t>
            </a:r>
            <a:r>
              <a:rPr lang="en-US" sz="1800" dirty="0">
                <a:solidFill>
                  <a:srgbClr val="92D050"/>
                </a:solidFill>
              </a:rPr>
              <a:t>(dimpling of skin)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appearance of the breast.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526BF6-79DB-42AF-9265-B1814866A457}"/>
              </a:ext>
            </a:extLst>
          </p:cNvPr>
          <p:cNvGrpSpPr/>
          <p:nvPr/>
        </p:nvGrpSpPr>
        <p:grpSpPr>
          <a:xfrm>
            <a:off x="8475920" y="533400"/>
            <a:ext cx="3379472" cy="2164590"/>
            <a:chOff x="8811585" y="1159445"/>
            <a:chExt cx="2769000" cy="3341897"/>
          </a:xfrm>
        </p:grpSpPr>
        <p:pic>
          <p:nvPicPr>
            <p:cNvPr id="14340" name="Picture 6" descr="209C22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24" t="18446" r="10291" b="20389"/>
            <a:stretch>
              <a:fillRect/>
            </a:stretch>
          </p:blipFill>
          <p:spPr bwMode="auto">
            <a:xfrm>
              <a:off x="8811585" y="1159445"/>
              <a:ext cx="2769000" cy="334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0709587" y="2995383"/>
              <a:ext cx="865329" cy="415962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281898" y="1159445"/>
              <a:ext cx="826733" cy="331653"/>
            </a:xfrm>
            <a:prstGeom prst="rect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43131D-B7C7-42BB-80EF-A6B20F3D5C14}"/>
              </a:ext>
            </a:extLst>
          </p:cNvPr>
          <p:cNvCxnSpPr/>
          <p:nvPr/>
        </p:nvCxnSpPr>
        <p:spPr>
          <a:xfrm>
            <a:off x="5212391" y="2788743"/>
            <a:ext cx="2052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0AFFE9-1467-4299-B063-52F096B752C9}"/>
              </a:ext>
            </a:extLst>
          </p:cNvPr>
          <p:cNvCxnSpPr/>
          <p:nvPr/>
        </p:nvCxnSpPr>
        <p:spPr>
          <a:xfrm>
            <a:off x="5660278" y="3402622"/>
            <a:ext cx="1368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C3ED48-1E70-4A09-81D8-415C733B6419}"/>
              </a:ext>
            </a:extLst>
          </p:cNvPr>
          <p:cNvGrpSpPr/>
          <p:nvPr/>
        </p:nvGrpSpPr>
        <p:grpSpPr>
          <a:xfrm>
            <a:off x="8420100" y="5283200"/>
            <a:ext cx="3543300" cy="1172335"/>
            <a:chOff x="657245" y="3498819"/>
            <a:chExt cx="3967693" cy="2883621"/>
          </a:xfrm>
        </p:grpSpPr>
        <p:pic>
          <p:nvPicPr>
            <p:cNvPr id="12" name="Picture 8" descr="C:\Users\user\Desktop\68215071_HCv5J-M[1].jpg">
              <a:extLst>
                <a:ext uri="{FF2B5EF4-FFF2-40B4-BE49-F238E27FC236}">
                  <a16:creationId xmlns:a16="http://schemas.microsoft.com/office/drawing/2014/main" id="{EC3C3A1D-717A-42EB-9D63-FE33BBCA1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475" y="3498819"/>
              <a:ext cx="2053463" cy="2880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Image result for orange skin">
              <a:extLst>
                <a:ext uri="{FF2B5EF4-FFF2-40B4-BE49-F238E27FC236}">
                  <a16:creationId xmlns:a16="http://schemas.microsoft.com/office/drawing/2014/main" id="{502DA797-6DCC-4D88-A76F-7A4B8CD130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4" r="36919"/>
            <a:stretch/>
          </p:blipFill>
          <p:spPr bwMode="auto">
            <a:xfrm>
              <a:off x="657245" y="3498819"/>
              <a:ext cx="1859577" cy="2883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5" descr="C:\Documents and Settings\Dr.Essam\My Documents\blockes\reproductive\images (6).jpg">
            <a:extLst>
              <a:ext uri="{FF2B5EF4-FFF2-40B4-BE49-F238E27FC236}">
                <a16:creationId xmlns:a16="http://schemas.microsoft.com/office/drawing/2014/main" id="{B3D7EA23-6C08-44CB-8280-23E2E112F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7" b="8109"/>
          <a:stretch>
            <a:fillRect/>
          </a:stretch>
        </p:blipFill>
        <p:spPr bwMode="auto">
          <a:xfrm>
            <a:off x="10415050" y="2916768"/>
            <a:ext cx="1637250" cy="227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DE726F-CD07-4BB2-B6A0-9DCB8EBD1AC1}"/>
              </a:ext>
            </a:extLst>
          </p:cNvPr>
          <p:cNvSpPr txBox="1"/>
          <p:nvPr/>
        </p:nvSpPr>
        <p:spPr>
          <a:xfrm>
            <a:off x="5062374" y="6265986"/>
            <a:ext cx="3403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+mn-lt"/>
              </a:rPr>
              <a:t>* It is a French word meaning skin of orange</a:t>
            </a:r>
            <a:endParaRPr lang="en-GB" dirty="0">
              <a:solidFill>
                <a:srgbClr val="92D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3282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1277" y="1546123"/>
            <a:ext cx="6769226" cy="41910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n w="0"/>
              </a:rPr>
              <a:t>Mamma</a:t>
            </a:r>
            <a:r>
              <a:rPr lang="en-US" sz="2200" dirty="0">
                <a:ln w="0"/>
              </a:rPr>
              <a:t>ry ridge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extends from the axilla to the groin (inguinal region).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n w="0"/>
              </a:rPr>
              <a:t>In human,</a:t>
            </a:r>
            <a:r>
              <a:rPr lang="en-US" sz="2200" dirty="0"/>
              <a:t> the ridge disappears </a:t>
            </a:r>
            <a:r>
              <a:rPr lang="en-US" sz="2200" b="1" u="sng" dirty="0">
                <a:ln w="0"/>
              </a:rPr>
              <a:t>EXCEPT</a:t>
            </a:r>
            <a:r>
              <a:rPr lang="en-US" sz="2200" dirty="0"/>
              <a:t> for a small part in the </a:t>
            </a:r>
            <a:r>
              <a:rPr lang="en-US" sz="2200" b="1" u="sng" dirty="0">
                <a:ln w="0"/>
              </a:rPr>
              <a:t>pectoral region</a:t>
            </a:r>
            <a:r>
              <a:rPr lang="en-US" sz="2200" dirty="0"/>
              <a:t>. </a:t>
            </a:r>
            <a:r>
              <a:rPr lang="en-US" sz="2200" dirty="0">
                <a:solidFill>
                  <a:srgbClr val="92D050"/>
                </a:solidFill>
              </a:rPr>
              <a:t>(that’s why we have only 1 nipple on each side)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If some parts did not disappear the patient will have extra (accessory) nipples.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In animals </a:t>
            </a:r>
            <a:r>
              <a:rPr lang="en-US" sz="2200" dirty="0">
                <a:solidFill>
                  <a:srgbClr val="92D050"/>
                </a:solidFill>
              </a:rPr>
              <a:t>(example: cats) it persists</a:t>
            </a:r>
            <a:r>
              <a:rPr lang="en-US" sz="2200" dirty="0"/>
              <a:t>, so several mammary glands are formed along this ridge: </a:t>
            </a:r>
            <a:r>
              <a:rPr lang="en-US" sz="2200" dirty="0">
                <a:solidFill>
                  <a:srgbClr val="92D050"/>
                </a:solidFill>
              </a:rPr>
              <a:t>and they have multiple nipples</a:t>
            </a:r>
            <a:r>
              <a:rPr lang="en-US" sz="2200" dirty="0"/>
              <a:t>.</a:t>
            </a:r>
          </a:p>
        </p:txBody>
      </p:sp>
      <p:pic>
        <p:nvPicPr>
          <p:cNvPr id="16388" name="Content Placeholder 4" descr="b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1111" r="9375" b="18889"/>
          <a:stretch>
            <a:fillRect/>
          </a:stretch>
        </p:blipFill>
        <p:spPr>
          <a:xfrm>
            <a:off x="7794494" y="1548581"/>
            <a:ext cx="3576229" cy="4734233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21277" y="667434"/>
            <a:ext cx="4907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</a:rPr>
              <a:t>Mammary Ridge</a:t>
            </a:r>
          </a:p>
        </p:txBody>
      </p:sp>
      <p:pic>
        <p:nvPicPr>
          <p:cNvPr id="9218" name="Picture 2" descr="Related image">
            <a:extLst>
              <a:ext uri="{FF2B5EF4-FFF2-40B4-BE49-F238E27FC236}">
                <a16:creationId xmlns:a16="http://schemas.microsoft.com/office/drawing/2014/main" id="{9D09B0C2-F9F8-4856-AC97-3D849C5B9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3" b="13724"/>
          <a:stretch/>
        </p:blipFill>
        <p:spPr bwMode="auto">
          <a:xfrm>
            <a:off x="4397507" y="4850841"/>
            <a:ext cx="3199672" cy="143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41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9A159A-22AA-4475-BB06-ADE084904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722911"/>
              </p:ext>
            </p:extLst>
          </p:nvPr>
        </p:nvGraphicFramePr>
        <p:xfrm>
          <a:off x="570267" y="175478"/>
          <a:ext cx="11159615" cy="652571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555224">
                  <a:extLst>
                    <a:ext uri="{9D8B030D-6E8A-4147-A177-3AD203B41FA5}">
                      <a16:colId xmlns:a16="http://schemas.microsoft.com/office/drawing/2014/main" val="499545384"/>
                    </a:ext>
                  </a:extLst>
                </a:gridCol>
                <a:gridCol w="4738768">
                  <a:extLst>
                    <a:ext uri="{9D8B030D-6E8A-4147-A177-3AD203B41FA5}">
                      <a16:colId xmlns:a16="http://schemas.microsoft.com/office/drawing/2014/main" val="1453347533"/>
                    </a:ext>
                  </a:extLst>
                </a:gridCol>
                <a:gridCol w="865623">
                  <a:extLst>
                    <a:ext uri="{9D8B030D-6E8A-4147-A177-3AD203B41FA5}">
                      <a16:colId xmlns:a16="http://schemas.microsoft.com/office/drawing/2014/main" val="2129957714"/>
                    </a:ext>
                  </a:extLst>
                </a:gridCol>
              </a:tblGrid>
              <a:tr h="1806227">
                <a:tc gridSpan="2">
                  <a:txBody>
                    <a:bodyPr/>
                    <a:lstStyle/>
                    <a:p>
                      <a:pPr marL="0" indent="0" algn="l" rtl="0"/>
                      <a:r>
                        <a:rPr lang="en-US" sz="1400" dirty="0"/>
                        <a:t>It has a </a:t>
                      </a:r>
                      <a:r>
                        <a:rPr lang="en-US" sz="1400" u="sng" dirty="0"/>
                        <a:t>base</a:t>
                      </a:r>
                      <a:r>
                        <a:rPr lang="en-US" sz="1400" dirty="0"/>
                        <a:t>, </a:t>
                      </a:r>
                      <a:r>
                        <a:rPr lang="en-US" sz="1400" u="sng" dirty="0"/>
                        <a:t>apex</a:t>
                      </a:r>
                      <a:r>
                        <a:rPr lang="en-US" sz="1400" dirty="0"/>
                        <a:t> and a </a:t>
                      </a:r>
                      <a:r>
                        <a:rPr lang="en-US" sz="1400" u="sng" dirty="0"/>
                        <a:t>tail</a:t>
                      </a:r>
                      <a:r>
                        <a:rPr lang="en-US" sz="1400" dirty="0"/>
                        <a:t>.</a:t>
                      </a:r>
                    </a:p>
                    <a:p>
                      <a:pPr algn="l" rtl="0"/>
                      <a:r>
                        <a:rPr lang="en-US" sz="1400" b="1" u="sng" dirty="0"/>
                        <a:t>Base</a:t>
                      </a:r>
                      <a:r>
                        <a:rPr lang="en-US" sz="1400" dirty="0"/>
                        <a:t>:  extends from </a:t>
                      </a:r>
                      <a:r>
                        <a:rPr lang="en-US" sz="1400" dirty="0">
                          <a:solidFill>
                            <a:srgbClr val="FF66CC"/>
                          </a:solidFill>
                        </a:rPr>
                        <a:t>2nd to 6th </a:t>
                      </a:r>
                      <a:r>
                        <a:rPr lang="en-US" sz="1400" dirty="0"/>
                        <a:t>ribs.  It extends from the sternum to the midaxillary line laterally. No capsule</a:t>
                      </a:r>
                      <a:endParaRPr lang="ar-SA" sz="1400" dirty="0"/>
                    </a:p>
                    <a:p>
                      <a:pPr marL="452438" indent="0" algn="l" rtl="0"/>
                      <a:r>
                        <a:rPr lang="en-US" sz="1400" dirty="0"/>
                        <a:t>- 2/3 of its base lies on the 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pectoralis major muscle</a:t>
                      </a:r>
                      <a:r>
                        <a:rPr lang="en-US" sz="1400" dirty="0"/>
                        <a:t>.</a:t>
                      </a:r>
                    </a:p>
                    <a:p>
                      <a:pPr marL="452438" indent="0" algn="l" rtl="0">
                        <a:buFontTx/>
                        <a:buNone/>
                      </a:pPr>
                      <a:r>
                        <a:rPr lang="en-US" sz="1400" dirty="0"/>
                        <a:t>- inferolateral 1/3 lies on:  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Serratus anterior &amp;  External oblique muscles.</a:t>
                      </a:r>
                    </a:p>
                    <a:p>
                      <a:pPr marL="452438" indent="0" algn="l" rtl="0">
                        <a:buFontTx/>
                        <a:buNone/>
                      </a:pPr>
                      <a:r>
                        <a:rPr lang="en-US" sz="1400" dirty="0"/>
                        <a:t>It has a process into the axilla called the axillary tail or axillary process.</a:t>
                      </a:r>
                    </a:p>
                    <a:p>
                      <a:pPr algn="l" rtl="0"/>
                      <a:r>
                        <a:rPr lang="en-US" sz="1400" b="1" u="sng" dirty="0"/>
                        <a:t>Nipple</a:t>
                      </a:r>
                      <a:r>
                        <a:rPr lang="en-US" sz="1400" b="1" dirty="0"/>
                        <a:t> : </a:t>
                      </a:r>
                      <a:r>
                        <a:rPr lang="en-US" sz="1400" dirty="0"/>
                        <a:t>conical eminence, lies opposite 4th intercostal space. </a:t>
                      </a:r>
                    </a:p>
                    <a:p>
                      <a:pPr algn="l" rtl="0"/>
                      <a:r>
                        <a:rPr lang="en-US" sz="1400" b="1" u="sng" dirty="0"/>
                        <a:t>Areola</a:t>
                      </a:r>
                      <a:r>
                        <a:rPr lang="en-US" sz="1400" dirty="0"/>
                        <a:t> :  It is a dark pink brownish circular area of skin that surrounds the nipple. </a:t>
                      </a:r>
                    </a:p>
                    <a:p>
                      <a:pPr marL="628650" indent="0" algn="l" rtl="0"/>
                      <a:r>
                        <a:rPr lang="en-US" sz="1400" dirty="0"/>
                        <a:t>• The subcutaneous tissues of nipple &amp; areola are devoid of fat.</a:t>
                      </a:r>
                      <a:endParaRPr lang="ar-SA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1" dirty="0"/>
                    </a:p>
                  </a:txBody>
                  <a:tcPr>
                    <a:solidFill>
                      <a:srgbClr val="FFA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729680"/>
                  </a:ext>
                </a:extLst>
              </a:tr>
              <a:tr h="1661652">
                <a:tc gridSpan="2">
                  <a:txBody>
                    <a:bodyPr/>
                    <a:lstStyle/>
                    <a:p>
                      <a:pPr marL="176213" indent="-176213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FF66CC"/>
                          </a:solidFill>
                        </a:rPr>
                        <a:t>non capsulated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modified</a:t>
                      </a:r>
                      <a:r>
                        <a:rPr lang="en-US" sz="1400" dirty="0">
                          <a:solidFill>
                            <a:srgbClr val="FF66CC"/>
                          </a:solidFill>
                        </a:rPr>
                        <a:t> sweat </a:t>
                      </a:r>
                      <a:r>
                        <a:rPr lang="en-US" sz="1400" dirty="0"/>
                        <a:t>gland. </a:t>
                      </a:r>
                    </a:p>
                    <a:p>
                      <a:pPr marL="176213" indent="-176213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It consists of lobes and lobules which are embedded in the subcutaneous fatty tissue. </a:t>
                      </a:r>
                    </a:p>
                    <a:p>
                      <a:pPr marL="176213" indent="-176213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It has fibrous strands </a:t>
                      </a:r>
                      <a:r>
                        <a:rPr lang="en-US" sz="1400" dirty="0">
                          <a:solidFill>
                            <a:srgbClr val="FF66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400" u="sng" dirty="0">
                          <a:solidFill>
                            <a:srgbClr val="FF66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ligaments of cooper</a:t>
                      </a:r>
                      <a:r>
                        <a:rPr lang="en-US" sz="1400" dirty="0">
                          <a:solidFill>
                            <a:srgbClr val="FF66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 </a:t>
                      </a:r>
                      <a:r>
                        <a:rPr lang="en-US" sz="1400" dirty="0"/>
                        <a:t>which connect the skin with deep fascia of 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pectoralis major</a:t>
                      </a:r>
                      <a:r>
                        <a:rPr lang="en-US" sz="1400" dirty="0"/>
                        <a:t>. </a:t>
                      </a:r>
                    </a:p>
                    <a:p>
                      <a:pPr marL="176213" indent="-176213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It is separated from the deep fascia by </a:t>
                      </a:r>
                      <a:r>
                        <a:rPr lang="en-US" sz="1400" dirty="0">
                          <a:solidFill>
                            <a:srgbClr val="FF66CC"/>
                          </a:solidFill>
                        </a:rPr>
                        <a:t>retromammary space</a:t>
                      </a:r>
                      <a:r>
                        <a:rPr lang="en-US" sz="1400" dirty="0"/>
                        <a:t>.</a:t>
                      </a:r>
                    </a:p>
                    <a:p>
                      <a:pPr marL="176213" indent="-176213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It is formed of </a:t>
                      </a:r>
                      <a:r>
                        <a:rPr lang="en-US" sz="1400" dirty="0">
                          <a:solidFill>
                            <a:srgbClr val="FF66CC"/>
                          </a:solidFill>
                        </a:rPr>
                        <a:t>15-20 </a:t>
                      </a:r>
                      <a:r>
                        <a:rPr lang="en-US" sz="1400" dirty="0"/>
                        <a:t>lobes, each has a number of lobules. </a:t>
                      </a:r>
                    </a:p>
                    <a:p>
                      <a:pPr marL="176213" indent="-176213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The lobes and lobules are separated by interlobar and interlobular fatty tissue &amp; fibrous stands called </a:t>
                      </a:r>
                      <a:r>
                        <a:rPr lang="en-US" sz="140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ligaments of Cooper.</a:t>
                      </a:r>
                    </a:p>
                    <a:p>
                      <a:pPr marL="176213" indent="-176213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It has from 15-20 lactiferous ducts which open by the same number of openings on the summit of the nipple.</a:t>
                      </a:r>
                      <a:endParaRPr lang="ar-SA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C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614784"/>
                  </a:ext>
                </a:extLst>
              </a:tr>
              <a:tr h="1465006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1. Perforating branches and mammary branches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of internal thoracic (internal mammary) artery</a:t>
                      </a:r>
                      <a:r>
                        <a:rPr lang="en-US" sz="1400" dirty="0"/>
                        <a:t>.</a:t>
                      </a:r>
                    </a:p>
                    <a:p>
                      <a:pPr algn="l" rtl="0"/>
                      <a:r>
                        <a:rPr lang="en-US" sz="1400" dirty="0"/>
                        <a:t>2. Mammary branches of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lateral thoracic artery</a:t>
                      </a:r>
                      <a:r>
                        <a:rPr lang="en-US" sz="1400" dirty="0"/>
                        <a:t>.</a:t>
                      </a:r>
                    </a:p>
                    <a:p>
                      <a:pPr algn="l" rtl="0"/>
                      <a:r>
                        <a:rPr lang="en-US" sz="1400" dirty="0"/>
                        <a:t>3. Mammary branches of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Intercostal arteries.</a:t>
                      </a:r>
                    </a:p>
                    <a:p>
                      <a:pPr algn="l" rtl="0"/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------</a:t>
                      </a:r>
                    </a:p>
                    <a:p>
                      <a:pPr algn="l" rtl="0"/>
                      <a:r>
                        <a:rPr lang="en-US" sz="1400" dirty="0"/>
                        <a:t>- Veins are corresponding to the arteries. </a:t>
                      </a:r>
                    </a:p>
                    <a:p>
                      <a:pPr marL="285750" indent="-285750" algn="l" rtl="0">
                        <a:buFontTx/>
                        <a:buChar char="-"/>
                      </a:pPr>
                      <a:r>
                        <a:rPr lang="en-US" sz="1400" dirty="0"/>
                        <a:t>Circular venous plexus are found at the base of nipple, drain into 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axillary</a:t>
                      </a:r>
                      <a:r>
                        <a:rPr lang="en-US" sz="1400" dirty="0"/>
                        <a:t> &amp; 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internal thoracic veins</a:t>
                      </a:r>
                      <a:r>
                        <a:rPr lang="en-US" sz="1400" dirty="0"/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071525"/>
                  </a:ext>
                </a:extLst>
              </a:tr>
              <a:tr h="1592826">
                <a:tc>
                  <a:txBody>
                    <a:bodyPr/>
                    <a:lstStyle/>
                    <a:p>
                      <a:pPr marL="0" indent="0" algn="ctr" rtl="0">
                        <a:buFontTx/>
                        <a:buNone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LYMPHATIC DRAINAGE OF BREAST:</a:t>
                      </a:r>
                    </a:p>
                    <a:p>
                      <a:pPr marL="342900" indent="-342900" algn="l" rtl="0">
                        <a:buFontTx/>
                        <a:buAutoNum type="arabicPeriod"/>
                      </a:pPr>
                      <a:r>
                        <a:rPr lang="en-US" sz="1400" dirty="0"/>
                        <a:t>Central &amp; lateral 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 pe</a:t>
                      </a:r>
                      <a:r>
                        <a:rPr lang="en-US" sz="1400" b="0" dirty="0">
                          <a:sym typeface="Wingdings" panose="05000000000000000000" pitchFamily="2" charset="2"/>
                        </a:rPr>
                        <a:t>ctoral group</a:t>
                      </a:r>
                    </a:p>
                    <a:p>
                      <a:pPr marL="342900" indent="-342900" algn="l" rtl="0">
                        <a:buFontTx/>
                        <a:buAutoNum type="arabicPeriod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Upper  apical group</a:t>
                      </a:r>
                    </a:p>
                    <a:p>
                      <a:pPr marL="342900" indent="-342900" algn="l" rtl="0">
                        <a:buFontTx/>
                        <a:buAutoNum type="arabicPeriod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Middle  internal thoracic (parasternal) lymph nodes + </a:t>
                      </a:r>
                      <a:r>
                        <a:rPr lang="en-US" sz="1400" b="0" u="sng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anastamose</a:t>
                      </a:r>
                      <a:r>
                        <a:rPr lang="en-US" sz="1400" b="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342900" indent="-342900" algn="l" rtl="0">
                        <a:buFontTx/>
                        <a:buAutoNum type="arabicPeriod"/>
                      </a:pPr>
                      <a:r>
                        <a:rPr lang="en-US" sz="1400" b="0" u="non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Inferiomedial</a:t>
                      </a:r>
                      <a:r>
                        <a:rPr lang="en-US" sz="14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 </a:t>
                      </a:r>
                      <a:r>
                        <a:rPr lang="en-GB" sz="14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lymphatics of rectus sheath &amp; </a:t>
                      </a:r>
                      <a:r>
                        <a:rPr lang="en-GB" sz="1400" b="0" u="non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linea</a:t>
                      </a:r>
                      <a:r>
                        <a:rPr lang="en-GB" sz="14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alba + </a:t>
                      </a:r>
                      <a:r>
                        <a:rPr lang="en-GB" sz="1400" b="0" u="non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subdiaphragmatic</a:t>
                      </a:r>
                      <a:r>
                        <a:rPr lang="en-GB" sz="14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lymphatics</a:t>
                      </a:r>
                      <a:endParaRPr lang="en-US" sz="1400" b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buFontTx/>
                        <a:buNone/>
                      </a:pPr>
                      <a:r>
                        <a:rPr lang="en-US" sz="1400" b="1" dirty="0"/>
                        <a:t>AXILLARY LYMPH NODES</a:t>
                      </a:r>
                      <a:r>
                        <a:rPr lang="en-US" sz="1400" dirty="0"/>
                        <a:t>:</a:t>
                      </a:r>
                    </a:p>
                    <a:p>
                      <a:pPr marL="0" indent="0" algn="l" rtl="0">
                        <a:buFontTx/>
                        <a:buNone/>
                      </a:pPr>
                      <a:r>
                        <a:rPr lang="en-US" sz="1400" dirty="0"/>
                        <a:t>- Pectoral (anterior) group.</a:t>
                      </a:r>
                    </a:p>
                    <a:p>
                      <a:pPr marL="0" indent="0" algn="l" rtl="0">
                        <a:buFontTx/>
                        <a:buNone/>
                      </a:pPr>
                      <a:r>
                        <a:rPr lang="en-US" sz="1400" dirty="0"/>
                        <a:t>- </a:t>
                      </a:r>
                      <a:r>
                        <a:rPr lang="en-US" sz="1400" dirty="0" err="1"/>
                        <a:t>Subscabular</a:t>
                      </a:r>
                      <a:r>
                        <a:rPr lang="en-US" sz="1400" dirty="0"/>
                        <a:t> (posterior) group.</a:t>
                      </a:r>
                    </a:p>
                    <a:p>
                      <a:pPr marL="0" indent="0" algn="l" rtl="0">
                        <a:buFontTx/>
                        <a:buNone/>
                      </a:pPr>
                      <a:r>
                        <a:rPr lang="en-US" sz="1400" dirty="0"/>
                        <a:t>-brachial (lateral)group.</a:t>
                      </a:r>
                    </a:p>
                    <a:p>
                      <a:pPr marL="0" indent="0" algn="l" rtl="0">
                        <a:buFontTx/>
                        <a:buNone/>
                      </a:pPr>
                      <a:r>
                        <a:rPr lang="en-US" sz="1400" dirty="0"/>
                        <a:t>- Central group.</a:t>
                      </a:r>
                    </a:p>
                    <a:p>
                      <a:pPr marL="0" indent="0" algn="l" rtl="0">
                        <a:buFontTx/>
                        <a:buNone/>
                      </a:pPr>
                      <a:r>
                        <a:rPr lang="en-US" sz="1400" dirty="0"/>
                        <a:t>- Apical group: Its vessels union form subclavian lymph trunk.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9619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384503-55A9-472A-994E-BD3ABD45078F}"/>
              </a:ext>
            </a:extLst>
          </p:cNvPr>
          <p:cNvSpPr txBox="1"/>
          <p:nvPr/>
        </p:nvSpPr>
        <p:spPr>
          <a:xfrm rot="16200000">
            <a:off x="157945" y="804112"/>
            <a:ext cx="16257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/>
              <a:t>FEMALE BREAST</a:t>
            </a:r>
            <a:endParaRPr lang="ar-SA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C4DA99-4DFC-45BA-8770-C2C750709653}"/>
              </a:ext>
            </a:extLst>
          </p:cNvPr>
          <p:cNvSpPr txBox="1"/>
          <p:nvPr/>
        </p:nvSpPr>
        <p:spPr>
          <a:xfrm rot="16200000">
            <a:off x="201548" y="2574938"/>
            <a:ext cx="1625732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1400" b="1" dirty="0"/>
              <a:t>MAMMARY GLAND </a:t>
            </a:r>
            <a:endParaRPr lang="ar-SA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DA79B5-73B6-451E-8864-06D8C72D1A40}"/>
              </a:ext>
            </a:extLst>
          </p:cNvPr>
          <p:cNvSpPr txBox="1"/>
          <p:nvPr/>
        </p:nvSpPr>
        <p:spPr>
          <a:xfrm rot="16200000">
            <a:off x="324533" y="3960736"/>
            <a:ext cx="13749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Arterial</a:t>
            </a:r>
            <a:r>
              <a:rPr lang="en-US" sz="1600" b="1" dirty="0"/>
              <a:t> &amp;</a:t>
            </a:r>
          </a:p>
          <a:p>
            <a:pPr algn="ctr"/>
            <a:r>
              <a:rPr lang="en-US" sz="1600" b="1" dirty="0"/>
              <a:t> </a:t>
            </a:r>
            <a:r>
              <a:rPr lang="en-US" sz="1600" b="1" dirty="0">
                <a:solidFill>
                  <a:srgbClr val="0070C0"/>
                </a:solidFill>
              </a:rPr>
              <a:t>venous</a:t>
            </a:r>
            <a:r>
              <a:rPr lang="en-US" sz="1600" b="1" dirty="0"/>
              <a:t>  supply</a:t>
            </a:r>
            <a:endParaRPr lang="ar-SA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4649FE-0AF2-4338-BF5C-F1A117A6B92A}"/>
              </a:ext>
            </a:extLst>
          </p:cNvPr>
          <p:cNvSpPr txBox="1"/>
          <p:nvPr/>
        </p:nvSpPr>
        <p:spPr>
          <a:xfrm rot="16200000">
            <a:off x="252105" y="5473299"/>
            <a:ext cx="1374987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/>
              <a:t>Lymphatic drainage</a:t>
            </a:r>
            <a:endParaRPr lang="ar-SA" sz="1400" b="1" dirty="0"/>
          </a:p>
          <a:p>
            <a:pPr algn="ctr"/>
            <a:endParaRPr lang="ar-SA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750DEED-178E-4136-A896-EE5CD9B893B1}"/>
              </a:ext>
            </a:extLst>
          </p:cNvPr>
          <p:cNvSpPr txBox="1"/>
          <p:nvPr/>
        </p:nvSpPr>
        <p:spPr>
          <a:xfrm rot="16200000">
            <a:off x="-664637" y="3121503"/>
            <a:ext cx="1790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Summary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413397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993" y="562457"/>
            <a:ext cx="60869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n-lt"/>
              </a:rPr>
              <a:t>1. Where is the circular venous plexus are found? </a:t>
            </a:r>
            <a:r>
              <a:rPr lang="en-US" sz="1600" dirty="0">
                <a:latin typeface="+mn-lt"/>
              </a:rPr>
              <a:t> 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A. At the apices of nipple</a:t>
            </a:r>
          </a:p>
          <a:p>
            <a:r>
              <a:rPr lang="en-US" sz="1600" dirty="0">
                <a:latin typeface="+mn-lt"/>
              </a:rPr>
              <a:t>B. At the base of nipple</a:t>
            </a:r>
          </a:p>
          <a:p>
            <a:r>
              <a:rPr lang="en-US" sz="1600" dirty="0">
                <a:latin typeface="+mn-lt"/>
              </a:rPr>
              <a:t>C. At the base of the breast </a:t>
            </a:r>
          </a:p>
          <a:p>
            <a:r>
              <a:rPr lang="en-US" sz="1600" dirty="0">
                <a:latin typeface="+mn-lt"/>
              </a:rPr>
              <a:t>D. Lateral to thoracic lymph nodes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2. Along lateral thoracic vessel located the pectoral group of axillary lymph nodes which lies on which of the following structure?</a:t>
            </a:r>
          </a:p>
          <a:p>
            <a:r>
              <a:rPr lang="en-US" sz="1600" dirty="0">
                <a:latin typeface="+mn-lt"/>
              </a:rPr>
              <a:t>A. Serratus anterior</a:t>
            </a:r>
          </a:p>
          <a:p>
            <a:r>
              <a:rPr lang="en-US" sz="1600" dirty="0">
                <a:latin typeface="+mn-lt"/>
              </a:rPr>
              <a:t>B. Subscapularis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C. Pectoralis minor</a:t>
            </a:r>
          </a:p>
          <a:p>
            <a:r>
              <a:rPr lang="en-US" sz="1600" dirty="0">
                <a:latin typeface="+mn-lt"/>
              </a:rPr>
              <a:t>D. Pectoralis major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3. Most of the carcinoma of breast occur in which quadrant?  </a:t>
            </a:r>
          </a:p>
          <a:p>
            <a:r>
              <a:rPr lang="en-US" sz="1600" dirty="0">
                <a:latin typeface="+mn-lt"/>
              </a:rPr>
              <a:t>A. Upper lateral </a:t>
            </a:r>
          </a:p>
          <a:p>
            <a:r>
              <a:rPr lang="en-US" sz="1600" dirty="0">
                <a:latin typeface="+mn-lt"/>
              </a:rPr>
              <a:t>B. Lower lateral </a:t>
            </a:r>
          </a:p>
          <a:p>
            <a:r>
              <a:rPr lang="en-US" sz="1600" dirty="0">
                <a:latin typeface="+mn-lt"/>
              </a:rPr>
              <a:t>C. Upper medial </a:t>
            </a:r>
          </a:p>
          <a:p>
            <a:r>
              <a:rPr lang="en-US" sz="1600" dirty="0">
                <a:latin typeface="+mn-lt"/>
              </a:rPr>
              <a:t>D. Lower medial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4. The appearance of </a:t>
            </a:r>
            <a:r>
              <a:rPr lang="en-US" sz="1600" b="1" dirty="0" err="1">
                <a:latin typeface="+mn-lt"/>
              </a:rPr>
              <a:t>peadu’orange</a:t>
            </a:r>
            <a:r>
              <a:rPr lang="en-US" sz="1600" b="1" dirty="0">
                <a:latin typeface="+mn-lt"/>
              </a:rPr>
              <a:t> is caused by infiltration of what?</a:t>
            </a:r>
          </a:p>
          <a:p>
            <a:r>
              <a:rPr lang="en-US" sz="1600" dirty="0">
                <a:latin typeface="+mn-lt"/>
              </a:rPr>
              <a:t>A. Lactiferous duct</a:t>
            </a:r>
          </a:p>
          <a:p>
            <a:r>
              <a:rPr lang="en-US" sz="1600" dirty="0">
                <a:latin typeface="+mn-lt"/>
              </a:rPr>
              <a:t>B. Mammary ridge</a:t>
            </a:r>
          </a:p>
          <a:p>
            <a:r>
              <a:rPr lang="en-US" sz="1600" dirty="0">
                <a:latin typeface="+mn-lt"/>
              </a:rPr>
              <a:t>C. Retromammary space </a:t>
            </a:r>
          </a:p>
          <a:p>
            <a:r>
              <a:rPr lang="en-US" sz="1600" dirty="0">
                <a:latin typeface="+mn-lt"/>
              </a:rPr>
              <a:t>D. Ligament of cooper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1367" y="0"/>
            <a:ext cx="1317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+mn-lt"/>
              </a:rPr>
              <a:t>MCQs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5377" y="6550223"/>
            <a:ext cx="7475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Answers:         1. B,             2. C,            3. A,             4. D,               5. C,              6. B,               7. D,           8. C</a:t>
            </a:r>
          </a:p>
        </p:txBody>
      </p:sp>
      <p:sp>
        <p:nvSpPr>
          <p:cNvPr id="3" name="Rectangle 2"/>
          <p:cNvSpPr/>
          <p:nvPr/>
        </p:nvSpPr>
        <p:spPr>
          <a:xfrm>
            <a:off x="6351639" y="562457"/>
            <a:ext cx="56543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n-lt"/>
              </a:rPr>
              <a:t>5. The left subclavian trunk usually open into? </a:t>
            </a:r>
          </a:p>
          <a:p>
            <a:r>
              <a:rPr lang="en-US" sz="1600" dirty="0">
                <a:latin typeface="+mn-lt"/>
              </a:rPr>
              <a:t>A. Internal thoracic vein</a:t>
            </a:r>
          </a:p>
          <a:p>
            <a:r>
              <a:rPr lang="en-US" sz="1600" dirty="0">
                <a:latin typeface="+mn-lt"/>
              </a:rPr>
              <a:t>B. Internal jugular vein</a:t>
            </a:r>
          </a:p>
          <a:p>
            <a:r>
              <a:rPr lang="en-US" sz="1600" dirty="0">
                <a:latin typeface="+mn-lt"/>
              </a:rPr>
              <a:t>C. Thoracic duct</a:t>
            </a:r>
          </a:p>
          <a:p>
            <a:r>
              <a:rPr lang="en-US" sz="1600" dirty="0">
                <a:latin typeface="+mn-lt"/>
              </a:rPr>
              <a:t>D. Subclavian vein</a:t>
            </a:r>
          </a:p>
          <a:p>
            <a:endParaRPr lang="en-US" sz="1200" dirty="0">
              <a:latin typeface="+mn-lt"/>
            </a:endParaRPr>
          </a:p>
          <a:p>
            <a:pPr lvl="0"/>
            <a:r>
              <a:rPr lang="en-US" sz="1600" b="1" dirty="0">
                <a:latin typeface="+mn-lt"/>
              </a:rPr>
              <a:t>6. The lactiferous ducts of mammary gland are:</a:t>
            </a:r>
          </a:p>
          <a:p>
            <a:pPr lvl="0"/>
            <a:r>
              <a:rPr lang="en-US" sz="1600" dirty="0">
                <a:latin typeface="+mn-lt"/>
              </a:rPr>
              <a:t>A. Less than 10.</a:t>
            </a:r>
          </a:p>
          <a:p>
            <a:pPr lvl="0"/>
            <a:r>
              <a:rPr lang="en-US" sz="1600" dirty="0">
                <a:latin typeface="+mn-lt"/>
              </a:rPr>
              <a:t>B. From 10‐15.</a:t>
            </a:r>
          </a:p>
          <a:p>
            <a:pPr lvl="0"/>
            <a:r>
              <a:rPr lang="en-US" sz="1600" dirty="0">
                <a:latin typeface="+mn-lt"/>
              </a:rPr>
              <a:t>C. From 15‐20.</a:t>
            </a:r>
          </a:p>
          <a:p>
            <a:pPr lvl="0"/>
            <a:r>
              <a:rPr lang="en-US" sz="1600" dirty="0">
                <a:latin typeface="+mn-lt"/>
              </a:rPr>
              <a:t>D. More than 20.</a:t>
            </a:r>
          </a:p>
          <a:p>
            <a:pPr lvl="0"/>
            <a:endParaRPr lang="en-US" sz="1200" dirty="0">
              <a:latin typeface="+mn-lt"/>
            </a:endParaRPr>
          </a:p>
          <a:p>
            <a:pPr lvl="0"/>
            <a:r>
              <a:rPr lang="en-US" sz="1600" b="1" dirty="0">
                <a:latin typeface="+mn-lt"/>
              </a:rPr>
              <a:t>7</a:t>
            </a:r>
            <a:r>
              <a:rPr lang="en-US" sz="1600" dirty="0">
                <a:latin typeface="+mn-lt"/>
              </a:rPr>
              <a:t>.</a:t>
            </a:r>
            <a:r>
              <a:rPr lang="en-US" sz="1600" b="1" dirty="0">
                <a:latin typeface="+mn-lt"/>
              </a:rPr>
              <a:t> 2/3 of the breast’s base lies in which one of the following muscles?</a:t>
            </a:r>
          </a:p>
          <a:p>
            <a:pPr lvl="0"/>
            <a:r>
              <a:rPr lang="en-US" sz="1600" dirty="0">
                <a:latin typeface="+mn-lt"/>
              </a:rPr>
              <a:t>A. Serratus anterior</a:t>
            </a:r>
          </a:p>
          <a:p>
            <a:pPr lvl="0"/>
            <a:r>
              <a:rPr lang="en-US" sz="1600" dirty="0">
                <a:latin typeface="+mn-lt"/>
              </a:rPr>
              <a:t>B. External oblique</a:t>
            </a:r>
          </a:p>
          <a:p>
            <a:pPr lvl="0"/>
            <a:r>
              <a:rPr lang="en-US" sz="1600" dirty="0">
                <a:latin typeface="+mn-lt"/>
              </a:rPr>
              <a:t>C. Pectoralis minor</a:t>
            </a:r>
          </a:p>
          <a:p>
            <a:pPr lvl="0"/>
            <a:r>
              <a:rPr lang="en-US" sz="1600" dirty="0">
                <a:latin typeface="+mn-lt"/>
              </a:rPr>
              <a:t>D. Pectoralis major</a:t>
            </a:r>
          </a:p>
          <a:p>
            <a:pPr lvl="0"/>
            <a:endParaRPr lang="en-US" sz="1200" dirty="0">
              <a:latin typeface="+mn-lt"/>
            </a:endParaRPr>
          </a:p>
          <a:p>
            <a:pPr lvl="0"/>
            <a:r>
              <a:rPr lang="en-US" sz="1600" b="1" dirty="0">
                <a:latin typeface="+mn-lt"/>
              </a:rPr>
              <a:t>8. The nipple of the breast lies opposite of?</a:t>
            </a:r>
          </a:p>
          <a:p>
            <a:pPr lvl="0"/>
            <a:r>
              <a:rPr lang="en-US" sz="1600" dirty="0">
                <a:latin typeface="+mn-lt"/>
              </a:rPr>
              <a:t>A. 3</a:t>
            </a:r>
            <a:r>
              <a:rPr lang="en-US" sz="1600" baseline="30000" dirty="0">
                <a:latin typeface="+mn-lt"/>
              </a:rPr>
              <a:t>rd</a:t>
            </a:r>
            <a:r>
              <a:rPr lang="en-US" sz="1600" dirty="0">
                <a:latin typeface="+mn-lt"/>
              </a:rPr>
              <a:t> costal cartilage</a:t>
            </a:r>
          </a:p>
          <a:p>
            <a:pPr lvl="0"/>
            <a:r>
              <a:rPr lang="en-US" sz="1600" dirty="0">
                <a:latin typeface="+mn-lt"/>
              </a:rPr>
              <a:t>B. 3</a:t>
            </a:r>
            <a:r>
              <a:rPr lang="en-US" sz="1600" baseline="30000" dirty="0">
                <a:latin typeface="+mn-lt"/>
              </a:rPr>
              <a:t>rd</a:t>
            </a:r>
            <a:r>
              <a:rPr lang="en-US" sz="1600" dirty="0">
                <a:latin typeface="+mn-lt"/>
              </a:rPr>
              <a:t> intercostal space</a:t>
            </a:r>
          </a:p>
          <a:p>
            <a:pPr lvl="0"/>
            <a:r>
              <a:rPr lang="en-US" sz="1600" dirty="0">
                <a:latin typeface="+mn-lt"/>
              </a:rPr>
              <a:t>C. 4</a:t>
            </a:r>
            <a:r>
              <a:rPr lang="en-US" sz="1600" baseline="30000" dirty="0">
                <a:latin typeface="+mn-lt"/>
              </a:rPr>
              <a:t>th</a:t>
            </a:r>
            <a:r>
              <a:rPr lang="en-US" sz="1600" dirty="0">
                <a:latin typeface="+mn-lt"/>
              </a:rPr>
              <a:t> intercostal space</a:t>
            </a:r>
          </a:p>
          <a:p>
            <a:pPr lvl="0"/>
            <a:r>
              <a:rPr lang="en-US" sz="1600" dirty="0">
                <a:latin typeface="+mn-lt"/>
              </a:rPr>
              <a:t>D. 4</a:t>
            </a:r>
            <a:r>
              <a:rPr lang="en-US" sz="1600" baseline="30000" dirty="0">
                <a:latin typeface="+mn-lt"/>
              </a:rPr>
              <a:t>th</a:t>
            </a:r>
            <a:r>
              <a:rPr lang="en-US" sz="1600" dirty="0">
                <a:latin typeface="+mn-lt"/>
              </a:rPr>
              <a:t> costal cartilage</a:t>
            </a:r>
          </a:p>
          <a:p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5466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59952D-9AAD-424C-998E-AA722AB244C9}"/>
              </a:ext>
            </a:extLst>
          </p:cNvPr>
          <p:cNvSpPr/>
          <p:nvPr/>
        </p:nvSpPr>
        <p:spPr>
          <a:xfrm>
            <a:off x="796413" y="1076815"/>
            <a:ext cx="1059917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+mn-lt"/>
              </a:rPr>
              <a:t>Q1: Enumerate the </a:t>
            </a:r>
            <a:r>
              <a:rPr lang="en-US" sz="1800" b="1" u="sng" dirty="0">
                <a:latin typeface="+mn-lt"/>
              </a:rPr>
              <a:t>five</a:t>
            </a:r>
            <a:r>
              <a:rPr lang="en-US" sz="1800" dirty="0">
                <a:latin typeface="+mn-lt"/>
              </a:rPr>
              <a:t> groups of the axillary lymph nodes: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Pectoral (Anterior) group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Supscapular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(posterior) group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Brachial (Lateral) group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Central group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Apical group</a:t>
            </a: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Q2: A patient had a tumor in the upper part of the breast, in which nodes will the surgeon find metastasis?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The apical group of the axillary lymph nodes.</a:t>
            </a:r>
          </a:p>
          <a:p>
            <a:pPr marL="285750" indent="-285750">
              <a:buFontTx/>
              <a:buChar char="-"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Q3:</a:t>
            </a:r>
            <a:r>
              <a:rPr lang="en-US" sz="1800" dirty="0">
                <a:latin typeface="+mn-lt"/>
              </a:rPr>
              <a:t> How carcinoma of one breast </a:t>
            </a:r>
            <a:r>
              <a:rPr lang="en-US" sz="1800" b="1" u="sng" dirty="0">
                <a:latin typeface="+mn-lt"/>
              </a:rPr>
              <a:t>spread</a:t>
            </a:r>
            <a:r>
              <a:rPr lang="en-US" sz="1800" dirty="0">
                <a:latin typeface="+mn-lt"/>
              </a:rPr>
              <a:t> to the opposite breast and its lymph nodes become affected? 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Through the anastomosing lymphatics between both breasts.</a:t>
            </a:r>
          </a:p>
          <a:p>
            <a:pPr marL="285750" indent="-285750">
              <a:buFontTx/>
              <a:buChar char="-"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Q4: A 44 year old female presented with a mass. Investigations showed it to be invasive ductal carcinoma. In which quadrant do the majority of breast carcinoma occur? 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Upper lateral quadrant.</a:t>
            </a:r>
          </a:p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Q5: During mastectomy the incision should be made in which direction?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Radially.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9CCDFA-0687-41D4-A975-843727FBB7F4}"/>
              </a:ext>
            </a:extLst>
          </p:cNvPr>
          <p:cNvSpPr/>
          <p:nvPr/>
        </p:nvSpPr>
        <p:spPr>
          <a:xfrm>
            <a:off x="5565245" y="260774"/>
            <a:ext cx="12618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+mn-lt"/>
              </a:rPr>
              <a:t>SAQs</a:t>
            </a:r>
          </a:p>
        </p:txBody>
      </p:sp>
    </p:spTree>
    <p:extLst>
      <p:ext uri="{BB962C8B-B14F-4D97-AF65-F5344CB8AC3E}">
        <p14:creationId xmlns:p14="http://schemas.microsoft.com/office/powerpoint/2010/main" val="3580629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3744686" y="307045"/>
            <a:ext cx="3969657" cy="1660708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en-US" sz="2600" i="1" dirty="0">
                <a:solidFill>
                  <a:schemeClr val="tx1"/>
                </a:solidFill>
                <a:latin typeface="Calibri" panose="020F0502020204030204" pitchFamily="34" charset="0"/>
              </a:rPr>
              <a:t>Leaders:</a:t>
            </a:r>
            <a:endParaRPr lang="en-GB" sz="26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GB" sz="2600" dirty="0" err="1">
                <a:solidFill>
                  <a:schemeClr val="tx1"/>
                </a:solidFill>
                <a:latin typeface="Calibri" panose="020F0502020204030204" pitchFamily="34" charset="0"/>
              </a:rPr>
              <a:t>Nawaf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/>
                </a:solidFill>
                <a:latin typeface="Calibri" panose="020F0502020204030204" pitchFamily="34" charset="0"/>
              </a:rPr>
              <a:t>AlKhudairy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177800" indent="0">
              <a:buNone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Jawaher Abanumy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7"/>
          <a:stretch/>
        </p:blipFill>
        <p:spPr>
          <a:xfrm>
            <a:off x="0" y="0"/>
            <a:ext cx="3744686" cy="6858000"/>
          </a:xfr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7714343" y="307044"/>
            <a:ext cx="4477657" cy="4986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i="1" dirty="0">
                <a:latin typeface="Calibri" panose="020F0502020204030204" pitchFamily="34" charset="0"/>
              </a:rPr>
              <a:t>Members:</a:t>
            </a:r>
          </a:p>
          <a:p>
            <a:pPr marL="0" indent="0">
              <a:buNone/>
            </a:pPr>
            <a:r>
              <a:rPr lang="en-GB" sz="2600" dirty="0" err="1"/>
              <a:t>Allulu</a:t>
            </a:r>
            <a:r>
              <a:rPr lang="en-GB" sz="2600" dirty="0"/>
              <a:t> </a:t>
            </a:r>
            <a:r>
              <a:rPr lang="en-GB" sz="2600" dirty="0" err="1"/>
              <a:t>Alsulayhim</a:t>
            </a:r>
            <a:r>
              <a:rPr lang="en-GB" sz="2600" dirty="0"/>
              <a:t> </a:t>
            </a:r>
          </a:p>
          <a:p>
            <a:pPr marL="0" indent="0">
              <a:buNone/>
            </a:pPr>
            <a:r>
              <a:rPr lang="en-GB" sz="2600" dirty="0"/>
              <a:t>Anwar </a:t>
            </a:r>
            <a:r>
              <a:rPr lang="en-GB" sz="2600" dirty="0" err="1"/>
              <a:t>Alajmi</a:t>
            </a:r>
            <a:endParaRPr lang="en-GB" sz="2600" dirty="0"/>
          </a:p>
          <a:p>
            <a:pPr marL="0" indent="0">
              <a:buNone/>
            </a:pPr>
            <a:r>
              <a:rPr lang="en-GB" sz="2600" dirty="0" err="1"/>
              <a:t>Ghaida</a:t>
            </a:r>
            <a:r>
              <a:rPr lang="en-GB" sz="2600" dirty="0"/>
              <a:t> </a:t>
            </a:r>
            <a:r>
              <a:rPr lang="en-GB" sz="2600" dirty="0" err="1"/>
              <a:t>Alsaeed</a:t>
            </a:r>
            <a:endParaRPr lang="en-GB" sz="2600" dirty="0"/>
          </a:p>
          <a:p>
            <a:pPr marL="0" indent="0">
              <a:buNone/>
            </a:pPr>
            <a:r>
              <a:rPr lang="en-GB" sz="2600" dirty="0" err="1"/>
              <a:t>Ghada</a:t>
            </a:r>
            <a:r>
              <a:rPr lang="en-GB" sz="2600" dirty="0"/>
              <a:t> </a:t>
            </a:r>
            <a:r>
              <a:rPr lang="en-GB" sz="2600" dirty="0" err="1"/>
              <a:t>Alothaim</a:t>
            </a:r>
            <a:endParaRPr lang="en-GB" sz="2600" dirty="0"/>
          </a:p>
          <a:p>
            <a:pPr marL="0" indent="0" fontAlgn="b">
              <a:buNone/>
            </a:pPr>
            <a:r>
              <a:rPr lang="en-GB" sz="2600" dirty="0"/>
              <a:t>Lama </a:t>
            </a:r>
            <a:r>
              <a:rPr lang="en-GB" sz="2600" dirty="0" err="1"/>
              <a:t>Alfawzan</a:t>
            </a:r>
            <a:endParaRPr lang="en-GB" sz="2600" dirty="0"/>
          </a:p>
          <a:p>
            <a:pPr marL="0" indent="0" fontAlgn="b">
              <a:buNone/>
            </a:pPr>
            <a:r>
              <a:rPr lang="en-GB" sz="2600" dirty="0"/>
              <a:t>Lama </a:t>
            </a:r>
            <a:r>
              <a:rPr lang="en-GB" sz="2600" dirty="0" err="1"/>
              <a:t>AlTamimi</a:t>
            </a:r>
            <a:endParaRPr lang="en-GB" sz="2600" dirty="0"/>
          </a:p>
          <a:p>
            <a:pPr marL="0" indent="0" fontAlgn="b">
              <a:buNone/>
            </a:pPr>
            <a:r>
              <a:rPr lang="en-GB" sz="2600" dirty="0"/>
              <a:t>Rawan </a:t>
            </a:r>
            <a:r>
              <a:rPr lang="en-GB" sz="2600" dirty="0" err="1"/>
              <a:t>AlWadee</a:t>
            </a:r>
            <a:endParaRPr lang="en-GB" sz="2600" dirty="0"/>
          </a:p>
          <a:p>
            <a:pPr marL="0" indent="0" fontAlgn="b">
              <a:buNone/>
            </a:pPr>
            <a:r>
              <a:rPr lang="en-GB" sz="2600" dirty="0" err="1"/>
              <a:t>Safa</a:t>
            </a:r>
            <a:r>
              <a:rPr lang="en-GB" sz="2600" dirty="0"/>
              <a:t> Al-</a:t>
            </a:r>
            <a:r>
              <a:rPr lang="en-GB" sz="2600" dirty="0" err="1"/>
              <a:t>Osaimi</a:t>
            </a:r>
            <a:endParaRPr lang="en-GB" sz="2600" dirty="0"/>
          </a:p>
          <a:p>
            <a:pPr marL="0" indent="0" fontAlgn="b">
              <a:buNone/>
            </a:pPr>
            <a:r>
              <a:rPr lang="en-GB" sz="2600" dirty="0" err="1"/>
              <a:t>Shatha</a:t>
            </a:r>
            <a:r>
              <a:rPr lang="en-GB" sz="2600" dirty="0"/>
              <a:t> </a:t>
            </a:r>
            <a:r>
              <a:rPr lang="en-GB" sz="2600" dirty="0" err="1"/>
              <a:t>Alghaihb</a:t>
            </a:r>
            <a:r>
              <a:rPr lang="en-GB" sz="2600" dirty="0"/>
              <a:t> </a:t>
            </a:r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7770194" y="5367552"/>
            <a:ext cx="3969657" cy="133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i="1" dirty="0">
                <a:latin typeface="Calibri" panose="020F0502020204030204" pitchFamily="34" charset="0"/>
              </a:rPr>
              <a:t>References:</a:t>
            </a:r>
            <a:endParaRPr lang="en-GB" sz="1800" i="1" dirty="0">
              <a:latin typeface="Calibri" panose="020F0502020204030204" pitchFamily="34" charset="0"/>
            </a:endParaRP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1800" dirty="0">
                <a:latin typeface="Calibri" panose="020F0502020204030204" pitchFamily="34" charset="0"/>
              </a:rPr>
              <a:t>1- Girls’ &amp; Boys’ Slides</a:t>
            </a: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</a:rPr>
              <a:t>2- Greys Anatomy for Students </a:t>
            </a: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</a:rPr>
              <a:t>3- TeachMeAnatomy.com</a:t>
            </a:r>
            <a:endParaRPr lang="en-GB" sz="1800" dirty="0">
              <a:latin typeface="Calibri" panose="020F050202020403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960824" y="5052922"/>
            <a:ext cx="3926752" cy="1538019"/>
            <a:chOff x="3960824" y="4605659"/>
            <a:chExt cx="3926752" cy="1538019"/>
          </a:xfrm>
        </p:grpSpPr>
        <p:grpSp>
          <p:nvGrpSpPr>
            <p:cNvPr id="25" name="Group 24"/>
            <p:cNvGrpSpPr/>
            <p:nvPr/>
          </p:nvGrpSpPr>
          <p:grpSpPr>
            <a:xfrm>
              <a:off x="4003978" y="4770823"/>
              <a:ext cx="3883598" cy="1372855"/>
              <a:chOff x="2927787" y="3661466"/>
              <a:chExt cx="3883598" cy="137285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446711" y="4153307"/>
                <a:ext cx="3364674" cy="384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900" i="1" dirty="0">
                    <a:solidFill>
                      <a:srgbClr val="7BBF26"/>
                    </a:solidFill>
                    <a:latin typeface="+mn-lt"/>
                  </a:rPr>
                  <a:t>anatomyteam436@gmail.com</a:t>
                </a:r>
                <a:endParaRPr lang="en-GB" sz="1900" i="1" dirty="0">
                  <a:solidFill>
                    <a:srgbClr val="7BBF26"/>
                  </a:solidFill>
                  <a:latin typeface="+mn-lt"/>
                </a:endParaRPr>
              </a:p>
            </p:txBody>
          </p:sp>
          <p:pic>
            <p:nvPicPr>
              <p:cNvPr id="29" name="Picture 2" descr="https://d30y9cdsu7xlg0.cloudfront.net/png/12462-200.pn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7787" y="4113946"/>
                <a:ext cx="448054" cy="4480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 descr="Image result for twitter ico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2501" y="4623295"/>
                <a:ext cx="393116" cy="3931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3446711" y="4649600"/>
                <a:ext cx="3364674" cy="384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900" i="1" dirty="0">
                    <a:solidFill>
                      <a:srgbClr val="55ACEE"/>
                    </a:solidFill>
                    <a:latin typeface="+mn-lt"/>
                  </a:rPr>
                  <a:t>@anatomy436</a:t>
                </a:r>
                <a:endParaRPr lang="en-GB" sz="1900" i="1" dirty="0">
                  <a:solidFill>
                    <a:srgbClr val="55ACEE"/>
                  </a:solidFill>
                  <a:latin typeface="+mn-lt"/>
                </a:endParaRPr>
              </a:p>
            </p:txBody>
          </p:sp>
          <p:sp>
            <p:nvSpPr>
              <p:cNvPr id="32" name="TextBox 31">
                <a:hlinkClick r:id="rId5"/>
              </p:cNvPr>
              <p:cNvSpPr txBox="1"/>
              <p:nvPr/>
            </p:nvSpPr>
            <p:spPr>
              <a:xfrm>
                <a:off x="3446711" y="3661466"/>
                <a:ext cx="3364674" cy="384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900" i="1" dirty="0">
                    <a:solidFill>
                      <a:srgbClr val="4D0082"/>
                    </a:solidFill>
                    <a:latin typeface="+mn-lt"/>
                  </a:rPr>
                  <a:t>Feedback</a:t>
                </a:r>
                <a:endParaRPr lang="en-GB" sz="1900" i="1" dirty="0">
                  <a:solidFill>
                    <a:srgbClr val="4D0082"/>
                  </a:solidFill>
                  <a:latin typeface="+mn-lt"/>
                </a:endParaRPr>
              </a:p>
            </p:txBody>
          </p:sp>
        </p:grpSp>
        <p:pic>
          <p:nvPicPr>
            <p:cNvPr id="24" name="Picture 2" descr="Image result for google form icon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824" y="4605659"/>
              <a:ext cx="559076" cy="561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9882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3D8CED9-A41C-4155-9775-812C0D9D644F}"/>
              </a:ext>
            </a:extLst>
          </p:cNvPr>
          <p:cNvGrpSpPr/>
          <p:nvPr/>
        </p:nvGrpSpPr>
        <p:grpSpPr>
          <a:xfrm>
            <a:off x="0" y="-4607"/>
            <a:ext cx="12192000" cy="6858000"/>
            <a:chOff x="0" y="0"/>
            <a:chExt cx="12192000" cy="6858000"/>
          </a:xfrm>
        </p:grpSpPr>
        <p:pic>
          <p:nvPicPr>
            <p:cNvPr id="34" name="Content Placeholder 9">
              <a:extLst>
                <a:ext uri="{FF2B5EF4-FFF2-40B4-BE49-F238E27FC236}">
                  <a16:creationId xmlns:a16="http://schemas.microsoft.com/office/drawing/2014/main" id="{B422CA0F-CA74-41C1-803F-E61D568CF4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6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9701B7A-4747-4A27-9BC6-D8CA0837233F}"/>
                </a:ext>
              </a:extLst>
            </p:cNvPr>
            <p:cNvSpPr/>
            <p:nvPr/>
          </p:nvSpPr>
          <p:spPr>
            <a:xfrm>
              <a:off x="387626" y="467139"/>
              <a:ext cx="11231217" cy="59833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!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4CE322A-4EE4-495B-BC69-0D83D20A5AEE}"/>
              </a:ext>
            </a:extLst>
          </p:cNvPr>
          <p:cNvSpPr txBox="1"/>
          <p:nvPr/>
        </p:nvSpPr>
        <p:spPr>
          <a:xfrm>
            <a:off x="4396656" y="528453"/>
            <a:ext cx="3398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72BED3"/>
                </a:solidFill>
                <a:latin typeface="Copperplate Gothic Bold" panose="020E0705020206020404" pitchFamily="34" charset="0"/>
              </a:rPr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67B39B-59CF-49F5-98B5-DD54037B2185}"/>
              </a:ext>
            </a:extLst>
          </p:cNvPr>
          <p:cNvSpPr/>
          <p:nvPr/>
        </p:nvSpPr>
        <p:spPr>
          <a:xfrm>
            <a:off x="7570321" y="2110896"/>
            <a:ext cx="14940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en-GB" sz="1600" b="1" dirty="0" err="1">
                <a:latin typeface="Dubai" panose="020B0503030403030204" pitchFamily="34" charset="-78"/>
                <a:cs typeface="Dubai" panose="020B0503030403030204" pitchFamily="34" charset="-78"/>
              </a:rPr>
              <a:t>منيره</a:t>
            </a:r>
            <a:r>
              <a:rPr lang="en-GB" sz="1600" b="1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GB" sz="1600" b="1" dirty="0" err="1">
                <a:latin typeface="Dubai" panose="020B0503030403030204" pitchFamily="34" charset="-78"/>
                <a:cs typeface="Dubai" panose="020B0503030403030204" pitchFamily="34" charset="-78"/>
              </a:rPr>
              <a:t>الزايد</a:t>
            </a:r>
            <a:endParaRPr lang="en-GB" sz="1600" b="1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lvl="0" algn="r" rtl="1"/>
            <a:r>
              <a:rPr lang="ar-AE" sz="1600" b="1" dirty="0">
                <a:latin typeface="Dubai" panose="020B0503030403030204" pitchFamily="34" charset="-78"/>
                <a:cs typeface="Dubai" panose="020B0503030403030204" pitchFamily="34" charset="-78"/>
              </a:rPr>
              <a:t>ندى الدخيل</a:t>
            </a:r>
          </a:p>
          <a:p>
            <a:pPr lvl="0" algn="r" rtl="1"/>
            <a:r>
              <a:rPr lang="ar-AE" sz="1600" b="1" dirty="0">
                <a:latin typeface="Dubai" panose="020B0503030403030204" pitchFamily="34" charset="-78"/>
                <a:cs typeface="Dubai" panose="020B0503030403030204" pitchFamily="34" charset="-78"/>
              </a:rPr>
              <a:t>نوره الحقيل</a:t>
            </a:r>
            <a:endParaRPr lang="en-GB" sz="1600" b="1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/>
            <a:r>
              <a:rPr lang="ar-AE" sz="1600" b="1" dirty="0">
                <a:latin typeface="Dubai" panose="020B0503030403030204" pitchFamily="34" charset="-78"/>
                <a:cs typeface="Dubai" panose="020B0503030403030204" pitchFamily="34" charset="-78"/>
              </a:rPr>
              <a:t>نوف العقيلي</a:t>
            </a:r>
          </a:p>
          <a:p>
            <a:pPr algn="r" rtl="1"/>
            <a:r>
              <a:rPr lang="ar-AE" sz="1600" b="1" dirty="0">
                <a:latin typeface="Dubai" panose="020B0503030403030204" pitchFamily="34" charset="-78"/>
                <a:cs typeface="Dubai" panose="020B0503030403030204" pitchFamily="34" charset="-78"/>
              </a:rPr>
              <a:t>وجدان الزيد</a:t>
            </a:r>
          </a:p>
          <a:p>
            <a:pPr algn="r" rtl="1"/>
            <a:r>
              <a:rPr lang="ar-AE" sz="1600" dirty="0">
                <a:latin typeface="Dubai" panose="020B0503030403030204" pitchFamily="34" charset="-78"/>
                <a:cs typeface="Dubai" panose="020B0503030403030204" pitchFamily="34" charset="-78"/>
              </a:rPr>
              <a:t>العنود الصيخان</a:t>
            </a:r>
          </a:p>
          <a:p>
            <a:pPr algn="r" rtl="1"/>
            <a:r>
              <a:rPr lang="ar-AE" sz="1600" dirty="0">
                <a:latin typeface="Dubai" panose="020B0503030403030204" pitchFamily="34" charset="-78"/>
                <a:cs typeface="Dubai" panose="020B0503030403030204" pitchFamily="34" charset="-78"/>
              </a:rPr>
              <a:t>امال الشيبي</a:t>
            </a:r>
            <a:endParaRPr lang="en-GB" sz="16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/>
            <a:r>
              <a:rPr lang="ar-AE" sz="1600" dirty="0">
                <a:latin typeface="Dubai" panose="020B0503030403030204" pitchFamily="34" charset="-78"/>
                <a:cs typeface="Dubai" panose="020B0503030403030204" pitchFamily="34" charset="-78"/>
              </a:rPr>
              <a:t>بدريه الصباغ</a:t>
            </a:r>
          </a:p>
          <a:p>
            <a:pPr algn="r" rtl="1"/>
            <a:r>
              <a:rPr lang="ar-AE" sz="1600" dirty="0">
                <a:latin typeface="Dubai" panose="020B0503030403030204" pitchFamily="34" charset="-78"/>
                <a:cs typeface="Dubai" panose="020B0503030403030204" pitchFamily="34" charset="-78"/>
              </a:rPr>
              <a:t>جواهر الخيال</a:t>
            </a:r>
          </a:p>
          <a:p>
            <a:pPr lvl="0" algn="r" rtl="1"/>
            <a:r>
              <a:rPr lang="ar-AE" sz="1600" dirty="0">
                <a:latin typeface="Dubai" panose="020B0503030403030204" pitchFamily="34" charset="-78"/>
                <a:cs typeface="Dubai" panose="020B0503030403030204" pitchFamily="34" charset="-78"/>
              </a:rPr>
              <a:t>دانيه سجا</a:t>
            </a:r>
          </a:p>
          <a:p>
            <a:pPr lvl="0" algn="r" rtl="1"/>
            <a:r>
              <a:rPr lang="ar-AE" sz="1600" dirty="0">
                <a:latin typeface="Dubai" panose="020B0503030403030204" pitchFamily="34" charset="-78"/>
                <a:cs typeface="Dubai" panose="020B0503030403030204" pitchFamily="34" charset="-78"/>
              </a:rPr>
              <a:t>دينا النويصر</a:t>
            </a:r>
            <a:endParaRPr lang="en-GB" sz="16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lvl="0" algn="r" rtl="1"/>
            <a:r>
              <a:rPr lang="ar-AE" sz="1600" dirty="0">
                <a:latin typeface="Dubai" panose="020B0503030403030204" pitchFamily="34" charset="-78"/>
                <a:cs typeface="Dubai" panose="020B0503030403030204" pitchFamily="34" charset="-78"/>
              </a:rPr>
              <a:t>ذكريات عمر</a:t>
            </a:r>
            <a:endParaRPr lang="en-GB" sz="16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lvl="0" algn="r" rtl="1"/>
            <a:r>
              <a:rPr lang="ar-AE" sz="1600" dirty="0">
                <a:latin typeface="Dubai" panose="020B0503030403030204" pitchFamily="34" charset="-78"/>
                <a:cs typeface="Dubai" panose="020B0503030403030204" pitchFamily="34" charset="-78"/>
              </a:rPr>
              <a:t>رزان القحطاني</a:t>
            </a:r>
          </a:p>
          <a:p>
            <a:pPr lvl="0" algn="r" rtl="1"/>
            <a:r>
              <a:rPr lang="ar-AE" sz="1600" dirty="0">
                <a:latin typeface="Dubai" panose="020B0503030403030204" pitchFamily="34" charset="-78"/>
                <a:cs typeface="Dubai" panose="020B0503030403030204" pitchFamily="34" charset="-78"/>
              </a:rPr>
              <a:t>رنا باراسين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FDAC01-59B8-4C9D-809D-13D9151DDA12}"/>
              </a:ext>
            </a:extLst>
          </p:cNvPr>
          <p:cNvSpPr txBox="1"/>
          <p:nvPr/>
        </p:nvSpPr>
        <p:spPr>
          <a:xfrm>
            <a:off x="4615673" y="5747322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GB" sz="1800" b="1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ق</a:t>
            </a:r>
            <a:r>
              <a:rPr lang="ar-AE" sz="1800" b="1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</a:t>
            </a:r>
            <a:r>
              <a:rPr lang="en-GB" sz="1800" b="1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</a:t>
            </a:r>
            <a:r>
              <a:rPr lang="ar-AE" sz="1800" b="1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ة</a:t>
            </a:r>
            <a:r>
              <a:rPr lang="en-GB" sz="1800" b="1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ar-AE" sz="1800" b="1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</a:t>
            </a:r>
            <a:r>
              <a:rPr lang="en-GB" sz="1800" b="1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</a:t>
            </a:r>
            <a:r>
              <a:rPr lang="ar-AE" sz="1800" b="1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ف</a:t>
            </a:r>
            <a:r>
              <a:rPr lang="en-GB" sz="1800" b="1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ر</a:t>
            </a:r>
            <a:r>
              <a:rPr lang="ar-AE" sz="1800" b="1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ي</a:t>
            </a:r>
            <a:r>
              <a:rPr lang="en-GB" sz="1800" b="1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ق:</a:t>
            </a:r>
          </a:p>
          <a:p>
            <a:pPr algn="ctr" rtl="1"/>
            <a:r>
              <a:rPr lang="en-GB" sz="1800" dirty="0" err="1">
                <a:latin typeface="Dubai" panose="020B0503030403030204" pitchFamily="34" charset="-78"/>
                <a:cs typeface="Dubai" panose="020B0503030403030204" pitchFamily="34" charset="-78"/>
              </a:rPr>
              <a:t>جواهر</a:t>
            </a:r>
            <a:r>
              <a:rPr lang="en-GB" sz="180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GB" sz="1800" dirty="0" err="1">
                <a:latin typeface="Dubai" panose="020B0503030403030204" pitchFamily="34" charset="-78"/>
                <a:cs typeface="Dubai" panose="020B0503030403030204" pitchFamily="34" charset="-78"/>
              </a:rPr>
              <a:t>ابانمي</a:t>
            </a:r>
            <a:r>
              <a:rPr lang="en-GB" sz="1800" dirty="0">
                <a:latin typeface="Dubai" panose="020B0503030403030204" pitchFamily="34" charset="-78"/>
                <a:cs typeface="Dubai" panose="020B0503030403030204" pitchFamily="34" charset="-78"/>
              </a:rPr>
              <a:t> و </a:t>
            </a:r>
            <a:r>
              <a:rPr lang="ar-AE" sz="1800" dirty="0">
                <a:latin typeface="Dubai" panose="020B0503030403030204" pitchFamily="34" charset="-78"/>
                <a:cs typeface="Dubai" panose="020B0503030403030204" pitchFamily="34" charset="-78"/>
              </a:rPr>
              <a:t>ن</a:t>
            </a:r>
            <a:r>
              <a:rPr lang="en-GB" sz="1800" dirty="0">
                <a:latin typeface="Dubai" panose="020B0503030403030204" pitchFamily="34" charset="-78"/>
                <a:cs typeface="Dubai" panose="020B0503030403030204" pitchFamily="34" charset="-78"/>
              </a:rPr>
              <a:t>و</a:t>
            </a:r>
            <a:r>
              <a:rPr lang="ar-AE" sz="1800" dirty="0">
                <a:latin typeface="Dubai" panose="020B0503030403030204" pitchFamily="34" charset="-78"/>
                <a:cs typeface="Dubai" panose="020B0503030403030204" pitchFamily="34" charset="-78"/>
              </a:rPr>
              <a:t>ا</a:t>
            </a:r>
            <a:r>
              <a:rPr lang="en-GB" sz="1800" dirty="0">
                <a:latin typeface="Dubai" panose="020B0503030403030204" pitchFamily="34" charset="-78"/>
                <a:cs typeface="Dubai" panose="020B0503030403030204" pitchFamily="34" charset="-78"/>
              </a:rPr>
              <a:t>ف </a:t>
            </a:r>
            <a:r>
              <a:rPr lang="ar-AE" sz="1800" dirty="0">
                <a:latin typeface="Dubai" panose="020B0503030403030204" pitchFamily="34" charset="-78"/>
                <a:cs typeface="Dubai" panose="020B0503030403030204" pitchFamily="34" charset="-78"/>
              </a:rPr>
              <a:t>ا</a:t>
            </a:r>
            <a:r>
              <a:rPr lang="en-GB" sz="1800" dirty="0">
                <a:latin typeface="Dubai" panose="020B0503030403030204" pitchFamily="34" charset="-78"/>
                <a:cs typeface="Dubai" panose="020B0503030403030204" pitchFamily="34" charset="-78"/>
              </a:rPr>
              <a:t>ل</a:t>
            </a:r>
            <a:r>
              <a:rPr lang="ar-AE" sz="1800" dirty="0">
                <a:latin typeface="Dubai" panose="020B0503030403030204" pitchFamily="34" charset="-78"/>
                <a:cs typeface="Dubai" panose="020B0503030403030204" pitchFamily="34" charset="-78"/>
              </a:rPr>
              <a:t>خ</a:t>
            </a:r>
            <a:r>
              <a:rPr lang="en-GB" sz="1800" dirty="0">
                <a:latin typeface="Dubai" panose="020B0503030403030204" pitchFamily="34" charset="-78"/>
                <a:cs typeface="Dubai" panose="020B0503030403030204" pitchFamily="34" charset="-78"/>
              </a:rPr>
              <a:t>ض</a:t>
            </a:r>
            <a:r>
              <a:rPr lang="ar-AE" sz="1800" dirty="0">
                <a:latin typeface="Dubai" panose="020B0503030403030204" pitchFamily="34" charset="-78"/>
                <a:cs typeface="Dubai" panose="020B0503030403030204" pitchFamily="34" charset="-78"/>
              </a:rPr>
              <a:t>ي</a:t>
            </a:r>
            <a:r>
              <a:rPr lang="en-GB" sz="1800" dirty="0">
                <a:latin typeface="Dubai" panose="020B0503030403030204" pitchFamily="34" charset="-78"/>
                <a:cs typeface="Dubai" panose="020B0503030403030204" pitchFamily="34" charset="-78"/>
              </a:rPr>
              <a:t>ر</a:t>
            </a:r>
            <a:r>
              <a:rPr lang="ar-AE" sz="1800" dirty="0">
                <a:latin typeface="Dubai" panose="020B0503030403030204" pitchFamily="34" charset="-78"/>
                <a:cs typeface="Dubai" panose="020B0503030403030204" pitchFamily="34" charset="-78"/>
              </a:rPr>
              <a:t>ي</a:t>
            </a:r>
            <a:r>
              <a:rPr lang="en-GB" sz="180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4C389E-4F87-4823-92CB-883CD6D61854}"/>
              </a:ext>
            </a:extLst>
          </p:cNvPr>
          <p:cNvSpPr/>
          <p:nvPr/>
        </p:nvSpPr>
        <p:spPr>
          <a:xfrm>
            <a:off x="9428472" y="2114851"/>
            <a:ext cx="167195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en-GB" sz="1600" b="1" dirty="0">
                <a:latin typeface="Dubai" panose="020B0503030403030204" pitchFamily="34" charset="-78"/>
                <a:cs typeface="Dubai" panose="020B0503030403030204" pitchFamily="34" charset="-78"/>
              </a:rPr>
              <a:t>أ</a:t>
            </a:r>
            <a:r>
              <a:rPr lang="ar-AE" sz="1600" b="1" dirty="0">
                <a:latin typeface="Dubai" panose="020B0503030403030204" pitchFamily="34" charset="-78"/>
                <a:cs typeface="Dubai" panose="020B0503030403030204" pitchFamily="34" charset="-78"/>
              </a:rPr>
              <a:t>شواق الماجد</a:t>
            </a:r>
          </a:p>
          <a:p>
            <a:pPr lvl="0" algn="r" rtl="1"/>
            <a:r>
              <a:rPr lang="ar-AE" sz="1600" b="1" dirty="0">
                <a:latin typeface="Dubai" panose="020B0503030403030204" pitchFamily="34" charset="-78"/>
                <a:cs typeface="Dubai" panose="020B0503030403030204" pitchFamily="34" charset="-78"/>
              </a:rPr>
              <a:t>العنود ابوحيمد</a:t>
            </a:r>
            <a:endParaRPr lang="en-GB" sz="1600" b="1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/>
            <a:r>
              <a:rPr lang="ar-AE" sz="1600" b="1" dirty="0">
                <a:latin typeface="Dubai" panose="020B0503030403030204" pitchFamily="34" charset="-78"/>
                <a:cs typeface="Dubai" panose="020B0503030403030204" pitchFamily="34" charset="-78"/>
              </a:rPr>
              <a:t>اللؤلؤ الصليهم </a:t>
            </a:r>
            <a:endParaRPr lang="en-GB" sz="1600" b="1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/>
            <a:r>
              <a:rPr lang="en-GB" sz="1600" b="1" dirty="0">
                <a:latin typeface="Dubai" panose="020B0503030403030204" pitchFamily="34" charset="-78"/>
                <a:cs typeface="Dubai" panose="020B0503030403030204" pitchFamily="34" charset="-78"/>
              </a:rPr>
              <a:t>أ</a:t>
            </a:r>
            <a:r>
              <a:rPr lang="ar-AE" sz="1600" b="1" dirty="0">
                <a:latin typeface="Dubai" panose="020B0503030403030204" pitchFamily="34" charset="-78"/>
                <a:cs typeface="Dubai" panose="020B0503030403030204" pitchFamily="34" charset="-78"/>
              </a:rPr>
              <a:t>ميره نيازي</a:t>
            </a:r>
            <a:endParaRPr lang="en-GB" sz="1600" b="1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/>
            <a:r>
              <a:rPr lang="ar-AE" sz="1600" b="1" dirty="0">
                <a:latin typeface="Dubai" panose="020B0503030403030204" pitchFamily="34" charset="-78"/>
                <a:cs typeface="Dubai" panose="020B0503030403030204" pitchFamily="34" charset="-78"/>
              </a:rPr>
              <a:t>أنوار العجمي</a:t>
            </a:r>
          </a:p>
          <a:p>
            <a:pPr algn="r" rtl="1"/>
            <a:r>
              <a:rPr lang="ar-AE" sz="1600" b="1" dirty="0">
                <a:latin typeface="Dubai" panose="020B0503030403030204" pitchFamily="34" charset="-78"/>
                <a:cs typeface="Dubai" panose="020B0503030403030204" pitchFamily="34" charset="-78"/>
              </a:rPr>
              <a:t>دانية الكلابي</a:t>
            </a:r>
          </a:p>
          <a:p>
            <a:pPr algn="r" rtl="1"/>
            <a:r>
              <a:rPr lang="ar-AE" sz="1600" b="1" dirty="0">
                <a:latin typeface="Dubai" panose="020B0503030403030204" pitchFamily="34" charset="-78"/>
                <a:cs typeface="Dubai" panose="020B0503030403030204" pitchFamily="34" charset="-78"/>
              </a:rPr>
              <a:t>دعاء عبدالفتاح</a:t>
            </a:r>
            <a:endParaRPr lang="en-GB" sz="1600" b="1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/>
            <a:r>
              <a:rPr lang="ar-AE" sz="1600" b="1" dirty="0">
                <a:latin typeface="Dubai" panose="020B0503030403030204" pitchFamily="34" charset="-78"/>
                <a:cs typeface="Dubai" panose="020B0503030403030204" pitchFamily="34" charset="-78"/>
              </a:rPr>
              <a:t>روان الوادعي</a:t>
            </a:r>
            <a:endParaRPr lang="en-GB" sz="1600" b="1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/>
            <a:r>
              <a:rPr lang="en-GB" sz="1600" b="1" dirty="0" err="1">
                <a:latin typeface="Dubai" panose="020B0503030403030204" pitchFamily="34" charset="-78"/>
                <a:cs typeface="Dubai" panose="020B0503030403030204" pitchFamily="34" charset="-78"/>
              </a:rPr>
              <a:t>ساره</a:t>
            </a:r>
            <a:r>
              <a:rPr lang="en-GB" sz="1600" b="1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ar-AE" sz="1600" b="1" dirty="0">
                <a:latin typeface="Dubai" panose="020B0503030403030204" pitchFamily="34" charset="-78"/>
                <a:cs typeface="Dubai" panose="020B0503030403030204" pitchFamily="34" charset="-78"/>
              </a:rPr>
              <a:t>ا</a:t>
            </a:r>
            <a:r>
              <a:rPr lang="en-GB" sz="1600" b="1" dirty="0">
                <a:latin typeface="Dubai" panose="020B0503030403030204" pitchFamily="34" charset="-78"/>
                <a:cs typeface="Dubai" panose="020B0503030403030204" pitchFamily="34" charset="-78"/>
              </a:rPr>
              <a:t>ل</a:t>
            </a:r>
            <a:r>
              <a:rPr lang="ar-AE" sz="1600" b="1" dirty="0">
                <a:latin typeface="Dubai" panose="020B0503030403030204" pitchFamily="34" charset="-78"/>
                <a:cs typeface="Dubai" panose="020B0503030403030204" pitchFamily="34" charset="-78"/>
              </a:rPr>
              <a:t>ش</a:t>
            </a:r>
            <a:r>
              <a:rPr lang="en-GB" sz="1600" b="1" dirty="0">
                <a:latin typeface="Dubai" panose="020B0503030403030204" pitchFamily="34" charset="-78"/>
                <a:cs typeface="Dubai" panose="020B0503030403030204" pitchFamily="34" charset="-78"/>
              </a:rPr>
              <a:t>م</a:t>
            </a:r>
            <a:r>
              <a:rPr lang="ar-AE" sz="1600" b="1" dirty="0">
                <a:latin typeface="Dubai" panose="020B0503030403030204" pitchFamily="34" charset="-78"/>
                <a:cs typeface="Dubai" panose="020B0503030403030204" pitchFamily="34" charset="-78"/>
              </a:rPr>
              <a:t>ر</a:t>
            </a:r>
            <a:r>
              <a:rPr lang="en-GB" sz="1600" b="1" dirty="0">
                <a:latin typeface="Dubai" panose="020B0503030403030204" pitchFamily="34" charset="-78"/>
                <a:cs typeface="Dubai" panose="020B0503030403030204" pitchFamily="34" charset="-78"/>
              </a:rPr>
              <a:t>ا</a:t>
            </a:r>
            <a:r>
              <a:rPr lang="ar-AE" sz="1600" b="1" dirty="0">
                <a:latin typeface="Dubai" panose="020B0503030403030204" pitchFamily="34" charset="-78"/>
                <a:cs typeface="Dubai" panose="020B0503030403030204" pitchFamily="34" charset="-78"/>
              </a:rPr>
              <a:t>ن</a:t>
            </a:r>
            <a:r>
              <a:rPr lang="en-GB" sz="1600" b="1" dirty="0">
                <a:latin typeface="Dubai" panose="020B0503030403030204" pitchFamily="34" charset="-78"/>
                <a:cs typeface="Dubai" panose="020B0503030403030204" pitchFamily="34" charset="-78"/>
              </a:rPr>
              <a:t>ي</a:t>
            </a:r>
            <a:endParaRPr lang="ar-AE" sz="1600" b="1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/>
            <a:r>
              <a:rPr lang="ar-AE" sz="1600" b="1" dirty="0">
                <a:latin typeface="Dubai" panose="020B0503030403030204" pitchFamily="34" charset="-78"/>
                <a:cs typeface="Dubai" panose="020B0503030403030204" pitchFamily="34" charset="-78"/>
              </a:rPr>
              <a:t>شذا الغيهب</a:t>
            </a:r>
          </a:p>
          <a:p>
            <a:pPr algn="r" rtl="1"/>
            <a:r>
              <a:rPr lang="ar-AE" sz="1600" b="1" dirty="0">
                <a:latin typeface="Dubai" panose="020B0503030403030204" pitchFamily="34" charset="-78"/>
                <a:cs typeface="Dubai" panose="020B0503030403030204" pitchFamily="34" charset="-78"/>
              </a:rPr>
              <a:t>صفاء العصيمي</a:t>
            </a:r>
            <a:endParaRPr lang="en-GB" sz="1600" b="1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/>
            <a:r>
              <a:rPr lang="ar-AE" sz="1600" b="1" dirty="0">
                <a:latin typeface="Dubai" panose="020B0503030403030204" pitchFamily="34" charset="-78"/>
                <a:cs typeface="Dubai" panose="020B0503030403030204" pitchFamily="34" charset="-78"/>
              </a:rPr>
              <a:t>غادة العثيم</a:t>
            </a:r>
          </a:p>
          <a:p>
            <a:pPr algn="r" rtl="1"/>
            <a:r>
              <a:rPr lang="ar-AE" sz="1600" b="1" dirty="0">
                <a:latin typeface="Dubai" panose="020B0503030403030204" pitchFamily="34" charset="-78"/>
                <a:cs typeface="Dubai" panose="020B0503030403030204" pitchFamily="34" charset="-78"/>
              </a:rPr>
              <a:t>غيداء السعيد</a:t>
            </a:r>
            <a:endParaRPr lang="en-GB" sz="1600" b="1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lvl="0" algn="r" rtl="1"/>
            <a:r>
              <a:rPr lang="ar-AE" sz="1600" b="1" dirty="0">
                <a:latin typeface="Dubai" panose="020B0503030403030204" pitchFamily="34" charset="-78"/>
                <a:cs typeface="Dubai" panose="020B0503030403030204" pitchFamily="34" charset="-78"/>
              </a:rPr>
              <a:t>لمى التميمي</a:t>
            </a:r>
          </a:p>
          <a:p>
            <a:pPr lvl="0" algn="r" rtl="1"/>
            <a:r>
              <a:rPr lang="ar-AE" sz="1600" b="1" dirty="0">
                <a:latin typeface="Dubai" panose="020B0503030403030204" pitchFamily="34" charset="-78"/>
                <a:cs typeface="Dubai" panose="020B0503030403030204" pitchFamily="34" charset="-78"/>
              </a:rPr>
              <a:t>لمى الفوزان</a:t>
            </a:r>
            <a:endParaRPr lang="en-GB" sz="1600" b="1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/>
            <a:endParaRPr lang="en-GB" sz="16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CE1FCA-CB5F-4A7E-A92F-BA7C4DB681E5}"/>
              </a:ext>
            </a:extLst>
          </p:cNvPr>
          <p:cNvSpPr/>
          <p:nvPr/>
        </p:nvSpPr>
        <p:spPr>
          <a:xfrm>
            <a:off x="5216423" y="2110896"/>
            <a:ext cx="18137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AE" sz="1600" dirty="0">
                <a:latin typeface="Dubai" panose="020B0503030403030204" pitchFamily="34" charset="-78"/>
                <a:cs typeface="Dubai" panose="020B0503030403030204" pitchFamily="34" charset="-78"/>
              </a:rPr>
              <a:t>روان الحربي</a:t>
            </a:r>
          </a:p>
          <a:p>
            <a:pPr lvl="0" algn="r" rtl="1"/>
            <a:r>
              <a:rPr lang="ar-AE" sz="1600" dirty="0">
                <a:latin typeface="Dubai" panose="020B0503030403030204" pitchFamily="34" charset="-78"/>
                <a:cs typeface="Dubai" panose="020B0503030403030204" pitchFamily="34" charset="-78"/>
              </a:rPr>
              <a:t>ريما الشايع</a:t>
            </a:r>
          </a:p>
          <a:p>
            <a:pPr lvl="0" algn="r" rtl="1"/>
            <a:r>
              <a:rPr lang="ar-AE" sz="1600" dirty="0">
                <a:latin typeface="Dubai" panose="020B0503030403030204" pitchFamily="34" charset="-78"/>
                <a:cs typeface="Dubai" panose="020B0503030403030204" pitchFamily="34" charset="-78"/>
              </a:rPr>
              <a:t>ريما العتيبي</a:t>
            </a:r>
            <a:endParaRPr lang="en-GB" sz="16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lvl="0" algn="r" rtl="1"/>
            <a:r>
              <a:rPr lang="ar-AE" sz="1600" dirty="0">
                <a:latin typeface="Dubai" panose="020B0503030403030204" pitchFamily="34" charset="-78"/>
                <a:cs typeface="Dubai" panose="020B0503030403030204" pitchFamily="34" charset="-78"/>
              </a:rPr>
              <a:t>سميه الغامدي</a:t>
            </a:r>
            <a:endParaRPr lang="en-GB" sz="16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/>
            <a:r>
              <a:rPr lang="ar-AE" sz="1600" dirty="0">
                <a:latin typeface="Dubai" panose="020B0503030403030204" pitchFamily="34" charset="-78"/>
                <a:cs typeface="Dubai" panose="020B0503030403030204" pitchFamily="34" charset="-78"/>
              </a:rPr>
              <a:t>شوق البقمي</a:t>
            </a:r>
          </a:p>
          <a:p>
            <a:pPr algn="r" rtl="1"/>
            <a:r>
              <a:rPr lang="ar-AE" sz="1600" dirty="0">
                <a:latin typeface="Dubai" panose="020B0503030403030204" pitchFamily="34" charset="-78"/>
                <a:cs typeface="Dubai" panose="020B0503030403030204" pitchFamily="34" charset="-78"/>
              </a:rPr>
              <a:t>غادة المزروع</a:t>
            </a:r>
          </a:p>
          <a:p>
            <a:pPr lvl="0" algn="r" rtl="1"/>
            <a:r>
              <a:rPr lang="ar-AE" sz="1600" dirty="0">
                <a:latin typeface="Dubai" panose="020B0503030403030204" pitchFamily="34" charset="-78"/>
                <a:cs typeface="Dubai" panose="020B0503030403030204" pitchFamily="34" charset="-78"/>
              </a:rPr>
              <a:t>غاده الهدلق</a:t>
            </a:r>
          </a:p>
          <a:p>
            <a:pPr lvl="0" algn="r" rtl="1"/>
            <a:r>
              <a:rPr lang="ar-AE" sz="1600" dirty="0">
                <a:latin typeface="Dubai" panose="020B0503030403030204" pitchFamily="34" charset="-78"/>
                <a:cs typeface="Dubai" panose="020B0503030403030204" pitchFamily="34" charset="-78"/>
              </a:rPr>
              <a:t>لارا السليم</a:t>
            </a:r>
            <a:endParaRPr lang="en-GB" sz="16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lvl="0" algn="r" rtl="1"/>
            <a:r>
              <a:rPr lang="ar-AE" sz="1600" dirty="0">
                <a:latin typeface="Dubai" panose="020B0503030403030204" pitchFamily="34" charset="-78"/>
                <a:cs typeface="Dubai" panose="020B0503030403030204" pitchFamily="34" charset="-78"/>
              </a:rPr>
              <a:t>منيال باوزير</a:t>
            </a:r>
          </a:p>
          <a:p>
            <a:pPr lvl="0" algn="r" rtl="1"/>
            <a:r>
              <a:rPr lang="ar-AE" sz="1600" dirty="0">
                <a:latin typeface="Dubai" panose="020B0503030403030204" pitchFamily="34" charset="-78"/>
                <a:cs typeface="Dubai" panose="020B0503030403030204" pitchFamily="34" charset="-78"/>
              </a:rPr>
              <a:t>مها العيسى</a:t>
            </a:r>
            <a:endParaRPr lang="en-GB" sz="16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lvl="0" algn="r" rtl="1"/>
            <a:r>
              <a:rPr lang="ar-AE" sz="1600" dirty="0">
                <a:latin typeface="Dubai" panose="020B0503030403030204" pitchFamily="34" charset="-78"/>
                <a:cs typeface="Dubai" panose="020B0503030403030204" pitchFamily="34" charset="-78"/>
              </a:rPr>
              <a:t>نجد الذيب</a:t>
            </a:r>
          </a:p>
          <a:p>
            <a:pPr lvl="0" algn="r" rtl="1"/>
            <a:r>
              <a:rPr lang="ar-AE" sz="1600" dirty="0">
                <a:latin typeface="Dubai" panose="020B0503030403030204" pitchFamily="34" charset="-78"/>
                <a:cs typeface="Dubai" panose="020B0503030403030204" pitchFamily="34" charset="-78"/>
              </a:rPr>
              <a:t>نوره السهلي</a:t>
            </a:r>
          </a:p>
          <a:p>
            <a:pPr lvl="0" algn="r" rtl="1"/>
            <a:r>
              <a:rPr lang="ar-AE" sz="1600" dirty="0">
                <a:latin typeface="Dubai" panose="020B0503030403030204" pitchFamily="34" charset="-78"/>
                <a:cs typeface="Dubai" panose="020B0503030403030204" pitchFamily="34" charset="-78"/>
              </a:rPr>
              <a:t>نوره الشبيب</a:t>
            </a:r>
          </a:p>
          <a:p>
            <a:pPr lvl="0" algn="r" rtl="1"/>
            <a:r>
              <a:rPr lang="ar-AE" sz="1600" dirty="0">
                <a:latin typeface="Dubai" panose="020B0503030403030204" pitchFamily="34" charset="-78"/>
                <a:cs typeface="Dubai" panose="020B0503030403030204" pitchFamily="34" charset="-78"/>
              </a:rPr>
              <a:t>هبه الناصر</a:t>
            </a:r>
            <a:endParaRPr lang="en-GB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61CFDE-B67D-4DDE-9A69-CB5A85A2D41F}"/>
              </a:ext>
            </a:extLst>
          </p:cNvPr>
          <p:cNvSpPr/>
          <p:nvPr/>
        </p:nvSpPr>
        <p:spPr>
          <a:xfrm>
            <a:off x="853473" y="1250082"/>
            <a:ext cx="105396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AE" sz="2000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</a:t>
            </a:r>
            <a:r>
              <a:rPr lang="en-GB" sz="2000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 </a:t>
            </a:r>
            <a:r>
              <a:rPr lang="ar-AE" sz="2000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</a:t>
            </a:r>
            <a:r>
              <a:rPr lang="en-GB" sz="2000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</a:t>
            </a:r>
            <a:r>
              <a:rPr lang="ar-AE" sz="2000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</a:t>
            </a:r>
            <a:r>
              <a:rPr lang="en-GB" sz="2000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</a:t>
            </a:r>
            <a:r>
              <a:rPr lang="ar-AE" sz="2000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</a:t>
            </a:r>
            <a:r>
              <a:rPr lang="en-GB" sz="2000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</a:t>
            </a:r>
            <a:r>
              <a:rPr lang="ar-AE" sz="2000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</a:t>
            </a:r>
            <a:r>
              <a:rPr lang="en-GB" sz="2000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  </a:t>
            </a:r>
            <a:r>
              <a:rPr lang="ar-AE" sz="2000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كل الشكر و التقدير لكل من ساهم </a:t>
            </a:r>
            <a:r>
              <a:rPr lang="en-GB" sz="2000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ف</a:t>
            </a:r>
            <a:r>
              <a:rPr lang="ar-AE" sz="2000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ي</a:t>
            </a:r>
            <a:r>
              <a:rPr lang="en-GB" sz="2000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GB" sz="2000" dirty="0" err="1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إنجاز</a:t>
            </a:r>
            <a:r>
              <a:rPr lang="ar-AE" sz="2000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هذا العمل</a:t>
            </a:r>
            <a:r>
              <a:rPr lang="en-GB" sz="2000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 </a:t>
            </a:r>
          </a:p>
          <a:p>
            <a:pPr algn="ctr" rtl="1">
              <a:spcBef>
                <a:spcPts val="600"/>
              </a:spcBef>
            </a:pPr>
            <a:r>
              <a:rPr lang="en-GB" sz="2000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إ</a:t>
            </a:r>
            <a:r>
              <a:rPr lang="ar-AE" sz="2000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 أصبنا فمن الله وإن أخطأنا فمن انفسنا ومن الشيطان</a:t>
            </a:r>
            <a:r>
              <a:rPr lang="en-GB" sz="2000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2F5BF8-C3B9-4877-8270-D12A386FF623}"/>
              </a:ext>
            </a:extLst>
          </p:cNvPr>
          <p:cNvSpPr/>
          <p:nvPr/>
        </p:nvSpPr>
        <p:spPr>
          <a:xfrm>
            <a:off x="7959985" y="1244600"/>
            <a:ext cx="240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72BED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!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60B6A3-A248-4883-BA05-B9F80E0BC4EF}"/>
              </a:ext>
            </a:extLst>
          </p:cNvPr>
          <p:cNvSpPr txBox="1"/>
          <p:nvPr/>
        </p:nvSpPr>
        <p:spPr>
          <a:xfrm>
            <a:off x="2604832" y="2110896"/>
            <a:ext cx="24797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600" b="1" dirty="0">
                <a:latin typeface="Dubai" panose="020B0503030403030204" pitchFamily="34" charset="-78"/>
                <a:cs typeface="Dubai" panose="020B0503030403030204" pitchFamily="34" charset="-78"/>
              </a:rPr>
              <a:t>حمد الخضيري</a:t>
            </a:r>
          </a:p>
          <a:p>
            <a:pPr algn="r" rtl="1"/>
            <a:r>
              <a:rPr lang="ar-SA" sz="1600" b="1" dirty="0">
                <a:latin typeface="Dubai" panose="020B0503030403030204" pitchFamily="34" charset="-78"/>
                <a:cs typeface="Dubai" panose="020B0503030403030204" pitchFamily="34" charset="-78"/>
              </a:rPr>
              <a:t>طلال الحقيل</a:t>
            </a:r>
          </a:p>
          <a:p>
            <a:pPr algn="r" rtl="1"/>
            <a:r>
              <a:rPr lang="ar-SA" sz="1600" b="1" dirty="0">
                <a:latin typeface="Dubai" panose="020B0503030403030204" pitchFamily="34" charset="-78"/>
                <a:cs typeface="Dubai" panose="020B0503030403030204" pitchFamily="34" charset="-78"/>
              </a:rPr>
              <a:t>محمد حبيب </a:t>
            </a:r>
          </a:p>
          <a:p>
            <a:pPr algn="r" rtl="1"/>
            <a:r>
              <a:rPr lang="ar-SA" sz="1600" b="1" dirty="0">
                <a:latin typeface="Dubai" panose="020B0503030403030204" pitchFamily="34" charset="-78"/>
                <a:cs typeface="Dubai" panose="020B0503030403030204" pitchFamily="34" charset="-78"/>
              </a:rPr>
              <a:t>محمد نصر</a:t>
            </a:r>
          </a:p>
          <a:p>
            <a:pPr algn="r" rtl="1"/>
            <a:r>
              <a:rPr lang="ar-SA" sz="1600" b="1" dirty="0">
                <a:latin typeface="Dubai" panose="020B0503030403030204" pitchFamily="34" charset="-78"/>
                <a:cs typeface="Dubai" panose="020B0503030403030204" pitchFamily="34" charset="-78"/>
              </a:rPr>
              <a:t>محمد الغندور</a:t>
            </a:r>
          </a:p>
          <a:p>
            <a:pPr algn="r" rtl="1"/>
            <a:r>
              <a:rPr lang="ar-SA" sz="1600" b="1" dirty="0">
                <a:latin typeface="Dubai" panose="020B0503030403030204" pitchFamily="34" charset="-78"/>
                <a:cs typeface="Dubai" panose="020B0503030403030204" pitchFamily="34" charset="-78"/>
              </a:rPr>
              <a:t>محمد اليوسف </a:t>
            </a:r>
          </a:p>
          <a:p>
            <a:pPr algn="r" rtl="1"/>
            <a:r>
              <a:rPr lang="ar-SA" sz="1600" b="1" dirty="0">
                <a:latin typeface="Dubai" panose="020B0503030403030204" pitchFamily="34" charset="-78"/>
                <a:cs typeface="Dubai" panose="020B0503030403030204" pitchFamily="34" charset="-78"/>
              </a:rPr>
              <a:t>ماجد الزين</a:t>
            </a:r>
          </a:p>
          <a:p>
            <a:pPr algn="r" rtl="1"/>
            <a:r>
              <a:rPr lang="ar-SA" sz="1600" b="1" dirty="0">
                <a:latin typeface="Dubai" panose="020B0503030403030204" pitchFamily="34" charset="-78"/>
                <a:cs typeface="Dubai" panose="020B0503030403030204" pitchFamily="34" charset="-78"/>
              </a:rPr>
              <a:t>عبدالملك الهدلق</a:t>
            </a:r>
          </a:p>
          <a:p>
            <a:pPr algn="r" rtl="1"/>
            <a:r>
              <a:rPr lang="ar-SA" sz="1600" b="1" dirty="0">
                <a:latin typeface="Dubai" panose="020B0503030403030204" pitchFamily="34" charset="-78"/>
                <a:cs typeface="Dubai" panose="020B0503030403030204" pitchFamily="34" charset="-78"/>
              </a:rPr>
              <a:t>عبدالمحسن الخلف</a:t>
            </a:r>
          </a:p>
          <a:p>
            <a:pPr algn="r" rtl="1"/>
            <a:r>
              <a:rPr lang="ar-SA" sz="1600" b="1" dirty="0">
                <a:latin typeface="Dubai" panose="020B0503030403030204" pitchFamily="34" charset="-78"/>
                <a:cs typeface="Dubai" panose="020B0503030403030204" pitchFamily="34" charset="-78"/>
              </a:rPr>
              <a:t>عبدالعزيز السلمان</a:t>
            </a:r>
          </a:p>
          <a:p>
            <a:pPr algn="r" rtl="1"/>
            <a:r>
              <a:rPr lang="ar-SA" sz="1600" b="1" dirty="0">
                <a:latin typeface="Dubai" panose="020B0503030403030204" pitchFamily="34" charset="-78"/>
                <a:cs typeface="Dubai" panose="020B0503030403030204" pitchFamily="34" charset="-78"/>
              </a:rPr>
              <a:t>عبدالله هاشم</a:t>
            </a:r>
          </a:p>
          <a:p>
            <a:pPr algn="r" rtl="1"/>
            <a:r>
              <a:rPr lang="ar-SA" sz="1600" b="1" dirty="0">
                <a:latin typeface="Dubai" panose="020B0503030403030204" pitchFamily="34" charset="-78"/>
                <a:cs typeface="Dubai" panose="020B0503030403030204" pitchFamily="34" charset="-78"/>
              </a:rPr>
              <a:t>عبدالرحمن</a:t>
            </a:r>
            <a:r>
              <a:rPr lang="en-GB" sz="1600" b="1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ar-SA" sz="1600" b="1" dirty="0">
                <a:latin typeface="Dubai" panose="020B0503030403030204" pitchFamily="34" charset="-78"/>
                <a:cs typeface="Dubai" panose="020B0503030403030204" pitchFamily="34" charset="-78"/>
              </a:rPr>
              <a:t>الراجحي</a:t>
            </a:r>
            <a:endParaRPr lang="en-GB" sz="1600" b="1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/>
            <a:r>
              <a:rPr lang="ar-SA" sz="1600" b="1" dirty="0">
                <a:latin typeface="Dubai" panose="020B0503030403030204" pitchFamily="34" charset="-78"/>
                <a:cs typeface="Dubai" panose="020B0503030403030204" pitchFamily="34" charset="-78"/>
              </a:rPr>
              <a:t>عبدالرحمن المالكي</a:t>
            </a:r>
          </a:p>
          <a:p>
            <a:pPr algn="r" rtl="1"/>
            <a:r>
              <a:rPr lang="ar-SA" sz="1600" b="1" dirty="0">
                <a:latin typeface="Dubai" panose="020B0503030403030204" pitchFamily="34" charset="-78"/>
                <a:cs typeface="Dubai" panose="020B0503030403030204" pitchFamily="34" charset="-78"/>
              </a:rPr>
              <a:t>عبدالله الجماح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3FBF7B-B3EB-4D7C-BC11-6ABAB75CA969}"/>
              </a:ext>
            </a:extLst>
          </p:cNvPr>
          <p:cNvSpPr txBox="1"/>
          <p:nvPr/>
        </p:nvSpPr>
        <p:spPr>
          <a:xfrm>
            <a:off x="573157" y="2083410"/>
            <a:ext cx="22758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600" b="1" dirty="0">
                <a:latin typeface="Dubai" panose="020B0503030403030204" pitchFamily="34" charset="-78"/>
                <a:cs typeface="Dubai" panose="020B0503030403030204" pitchFamily="34" charset="-78"/>
              </a:rPr>
              <a:t>عبدالمحسن الغنام </a:t>
            </a:r>
          </a:p>
          <a:p>
            <a:pPr algn="r" rtl="1"/>
            <a:r>
              <a:rPr lang="ar-SA" sz="1600" b="1" dirty="0">
                <a:latin typeface="Dubai" panose="020B0503030403030204" pitchFamily="34" charset="-78"/>
                <a:cs typeface="Dubai" panose="020B0503030403030204" pitchFamily="34" charset="-78"/>
              </a:rPr>
              <a:t>خالد العيدان</a:t>
            </a:r>
          </a:p>
          <a:p>
            <a:pPr algn="r" rtl="1"/>
            <a:r>
              <a:rPr lang="ar-SA" sz="1600" b="1" dirty="0">
                <a:latin typeface="Dubai" panose="020B0503030403030204" pitchFamily="34" charset="-78"/>
                <a:cs typeface="Dubai" panose="020B0503030403030204" pitchFamily="34" charset="-78"/>
              </a:rPr>
              <a:t>خالد الدخيل</a:t>
            </a:r>
            <a:endParaRPr lang="en-GB" sz="1600" b="1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/>
            <a:r>
              <a:rPr lang="ar-SA" sz="1600" dirty="0">
                <a:latin typeface="Dubai" panose="020B0503030403030204" pitchFamily="34" charset="-78"/>
                <a:cs typeface="Dubai" panose="020B0503030403030204" pitchFamily="34" charset="-78"/>
              </a:rPr>
              <a:t>ركان باهمام</a:t>
            </a:r>
            <a:endParaRPr lang="en-GB" sz="16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/>
            <a:r>
              <a:rPr lang="ar-SA" sz="1600" dirty="0">
                <a:latin typeface="Dubai" panose="020B0503030403030204" pitchFamily="34" charset="-78"/>
                <a:cs typeface="Dubai" panose="020B0503030403030204" pitchFamily="34" charset="-78"/>
              </a:rPr>
              <a:t>ريان القرني</a:t>
            </a:r>
          </a:p>
          <a:p>
            <a:pPr algn="r" rtl="1"/>
            <a:r>
              <a:rPr lang="en-GB" sz="1600" dirty="0">
                <a:latin typeface="Dubai" panose="020B0503030403030204" pitchFamily="34" charset="-78"/>
                <a:cs typeface="Dubai" panose="020B0503030403030204" pitchFamily="34" charset="-78"/>
              </a:rPr>
              <a:t>م</a:t>
            </a:r>
            <a:r>
              <a:rPr lang="ar-SA" sz="1600" dirty="0">
                <a:latin typeface="Dubai" panose="020B0503030403030204" pitchFamily="34" charset="-78"/>
                <a:cs typeface="Dubai" panose="020B0503030403030204" pitchFamily="34" charset="-78"/>
              </a:rPr>
              <a:t>ساعد النويصر</a:t>
            </a:r>
          </a:p>
          <a:p>
            <a:pPr algn="r" rtl="1"/>
            <a:r>
              <a:rPr lang="ar-SA" sz="1600" dirty="0">
                <a:latin typeface="Dubai" panose="020B0503030403030204" pitchFamily="34" charset="-78"/>
                <a:cs typeface="Dubai" panose="020B0503030403030204" pitchFamily="34" charset="-78"/>
              </a:rPr>
              <a:t>محمد الدعيج</a:t>
            </a:r>
            <a:endParaRPr lang="en-GB" sz="16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/>
            <a:r>
              <a:rPr lang="ar-SA" sz="1600" dirty="0">
                <a:latin typeface="Dubai" panose="020B0503030403030204" pitchFamily="34" charset="-78"/>
                <a:cs typeface="Dubai" panose="020B0503030403030204" pitchFamily="34" charset="-78"/>
              </a:rPr>
              <a:t>محمد الكحيل</a:t>
            </a:r>
          </a:p>
          <a:p>
            <a:pPr algn="r" rtl="1"/>
            <a:r>
              <a:rPr lang="ar-SA" sz="1600" dirty="0">
                <a:latin typeface="Dubai" panose="020B0503030403030204" pitchFamily="34" charset="-78"/>
                <a:cs typeface="Dubai" panose="020B0503030403030204" pitchFamily="34" charset="-78"/>
              </a:rPr>
              <a:t>مويد احمد</a:t>
            </a:r>
          </a:p>
          <a:p>
            <a:pPr algn="r" rtl="1"/>
            <a:r>
              <a:rPr lang="ar-SA" sz="1600" dirty="0">
                <a:latin typeface="Dubai" panose="020B0503030403030204" pitchFamily="34" charset="-78"/>
                <a:cs typeface="Dubai" panose="020B0503030403030204" pitchFamily="34" charset="-78"/>
              </a:rPr>
              <a:t>عبدالحكيم العنيق</a:t>
            </a:r>
          </a:p>
          <a:p>
            <a:pPr algn="r" rtl="1"/>
            <a:r>
              <a:rPr lang="ar-SA" sz="1600" dirty="0">
                <a:latin typeface="Dubai" panose="020B0503030403030204" pitchFamily="34" charset="-78"/>
                <a:cs typeface="Dubai" panose="020B0503030403030204" pitchFamily="34" charset="-78"/>
              </a:rPr>
              <a:t>عبدالعزيز العنقري</a:t>
            </a:r>
          </a:p>
          <a:p>
            <a:pPr algn="r" rtl="1"/>
            <a:r>
              <a:rPr lang="ar-SA" sz="1600" dirty="0">
                <a:latin typeface="Dubai" panose="020B0503030403030204" pitchFamily="34" charset="-78"/>
                <a:cs typeface="Dubai" panose="020B0503030403030204" pitchFamily="34" charset="-78"/>
              </a:rPr>
              <a:t>عبدالعزيز آل محمد</a:t>
            </a:r>
            <a:endParaRPr lang="en-GB" sz="16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/>
            <a:r>
              <a:rPr lang="ar-SA" sz="1600" dirty="0">
                <a:latin typeface="Dubai" panose="020B0503030403030204" pitchFamily="34" charset="-78"/>
                <a:cs typeface="Dubai" panose="020B0503030403030204" pitchFamily="34" charset="-78"/>
              </a:rPr>
              <a:t>فهد الزهراني</a:t>
            </a:r>
          </a:p>
          <a:p>
            <a:pPr algn="r" rtl="1"/>
            <a:r>
              <a:rPr lang="ar-SA" sz="1600" dirty="0">
                <a:latin typeface="Dubai" panose="020B0503030403030204" pitchFamily="34" charset="-78"/>
                <a:cs typeface="Dubai" panose="020B0503030403030204" pitchFamily="34" charset="-78"/>
              </a:rPr>
              <a:t>عصام الشهراني</a:t>
            </a:r>
            <a:endParaRPr lang="en-US" sz="16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/>
            <a:r>
              <a:rPr lang="ar-SA" sz="1600">
                <a:latin typeface="Dubai" panose="020B0503030403030204" pitchFamily="34" charset="-78"/>
                <a:cs typeface="Dubai" panose="020B0503030403030204" pitchFamily="34" charset="-78"/>
              </a:rPr>
              <a:t>يزيد السحيباني</a:t>
            </a:r>
            <a:endParaRPr lang="ar-SA" sz="16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6427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/>
          <a:lstStyle/>
          <a:p>
            <a:r>
              <a:rPr lang="en-US" i="1" dirty="0"/>
              <a:t>Objectives</a:t>
            </a:r>
            <a:endParaRPr lang="en-GB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512235"/>
            <a:ext cx="10515600" cy="475045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en-US" b="1" dirty="0"/>
              <a:t>By the end of the lecture, the student should be able to:</a:t>
            </a:r>
          </a:p>
          <a:p>
            <a:pPr marL="354013" indent="-35401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</a:t>
            </a:r>
            <a:r>
              <a:rPr lang="en-US" u="sng" dirty="0"/>
              <a:t>shape and position</a:t>
            </a:r>
            <a:r>
              <a:rPr lang="en-US" dirty="0"/>
              <a:t> of the female breast.</a:t>
            </a:r>
          </a:p>
          <a:p>
            <a:pPr marL="354013" indent="-35401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</a:t>
            </a:r>
            <a:r>
              <a:rPr lang="en-US" u="sng" dirty="0"/>
              <a:t>structure</a:t>
            </a:r>
            <a:r>
              <a:rPr lang="en-US" dirty="0"/>
              <a:t> of the mammary gland.</a:t>
            </a:r>
          </a:p>
          <a:p>
            <a:pPr marL="354013" indent="-35401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n-US" dirty="0"/>
              <a:t>List the </a:t>
            </a:r>
            <a:r>
              <a:rPr lang="en-US" u="sng" dirty="0"/>
              <a:t>blood supply</a:t>
            </a:r>
            <a:r>
              <a:rPr lang="en-US" dirty="0"/>
              <a:t> of the female breast.</a:t>
            </a:r>
          </a:p>
          <a:p>
            <a:pPr marL="354013" indent="-35401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</a:t>
            </a:r>
            <a:r>
              <a:rPr lang="en-US" u="sng" dirty="0"/>
              <a:t>lymphatic drainage</a:t>
            </a:r>
            <a:r>
              <a:rPr lang="en-US" dirty="0"/>
              <a:t> of the female breast.</a:t>
            </a:r>
          </a:p>
          <a:p>
            <a:pPr marL="354013" indent="-35401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</a:t>
            </a:r>
            <a:r>
              <a:rPr lang="en-US" u="sng" dirty="0"/>
              <a:t>applied anatomy</a:t>
            </a:r>
            <a:r>
              <a:rPr lang="en-US" dirty="0"/>
              <a:t> in the female breast.</a:t>
            </a:r>
          </a:p>
        </p:txBody>
      </p:sp>
    </p:spTree>
    <p:extLst>
      <p:ext uri="{BB962C8B-B14F-4D97-AF65-F5344CB8AC3E}">
        <p14:creationId xmlns:p14="http://schemas.microsoft.com/office/powerpoint/2010/main" val="289625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130" y="312041"/>
            <a:ext cx="10515600" cy="13255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5" name="Content Placeholder 4" descr="b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1" t="7346" r="5843" b="2940"/>
          <a:stretch>
            <a:fillRect/>
          </a:stretch>
        </p:blipFill>
        <p:spPr>
          <a:xfrm>
            <a:off x="9693928" y="4506532"/>
            <a:ext cx="2014084" cy="200834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4A161F1-319E-4936-972C-3A824688D953}"/>
              </a:ext>
            </a:extLst>
          </p:cNvPr>
          <p:cNvGrpSpPr/>
          <p:nvPr/>
        </p:nvGrpSpPr>
        <p:grpSpPr>
          <a:xfrm>
            <a:off x="10382105" y="642028"/>
            <a:ext cx="682625" cy="734036"/>
            <a:chOff x="6597319" y="353560"/>
            <a:chExt cx="682625" cy="734036"/>
          </a:xfrm>
        </p:grpSpPr>
        <p:pic>
          <p:nvPicPr>
            <p:cNvPr id="10" name="Picture 2" descr="Image result for youtube">
              <a:hlinkClick r:id="rId3"/>
              <a:extLst>
                <a:ext uri="{FF2B5EF4-FFF2-40B4-BE49-F238E27FC236}">
                  <a16:creationId xmlns:a16="http://schemas.microsoft.com/office/drawing/2014/main" id="{E949108D-9665-43EC-9053-9F0FBD9D71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70A0E3-DA94-4191-99E5-8811D311D73F}"/>
                </a:ext>
              </a:extLst>
            </p:cNvPr>
            <p:cNvSpPr txBox="1"/>
            <p:nvPr/>
          </p:nvSpPr>
          <p:spPr>
            <a:xfrm>
              <a:off x="6649975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06:26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pic>
        <p:nvPicPr>
          <p:cNvPr id="3074" name="Picture 2" descr="Image result for breast anatomy">
            <a:extLst>
              <a:ext uri="{FF2B5EF4-FFF2-40B4-BE49-F238E27FC236}">
                <a16:creationId xmlns:a16="http://schemas.microsoft.com/office/drawing/2014/main" id="{E798FE00-8A58-43AE-B1F1-4E8BB4D37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12"/>
          <a:stretch/>
        </p:blipFill>
        <p:spPr bwMode="auto">
          <a:xfrm>
            <a:off x="6916381" y="1641323"/>
            <a:ext cx="4749703" cy="268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2B2A1-CF83-426E-9E30-7A053EAF5D56}"/>
              </a:ext>
            </a:extLst>
          </p:cNvPr>
          <p:cNvSpPr/>
          <p:nvPr/>
        </p:nvSpPr>
        <p:spPr>
          <a:xfrm>
            <a:off x="8356722" y="783216"/>
            <a:ext cx="19891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Highly recommended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</a:t>
            </a:r>
            <a:endParaRPr lang="en-GB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F80123-0875-4149-8EBF-BD1168CE604C}"/>
              </a:ext>
            </a:extLst>
          </p:cNvPr>
          <p:cNvSpPr txBox="1"/>
          <p:nvPr/>
        </p:nvSpPr>
        <p:spPr>
          <a:xfrm>
            <a:off x="525916" y="3513723"/>
            <a:ext cx="6201620" cy="272415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FEDFF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sz="2200" b="1" spc="50" dirty="0">
                <a:ln w="0"/>
                <a:solidFill>
                  <a:srgbClr val="FEDF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Shape</a:t>
            </a:r>
            <a:r>
              <a:rPr lang="en-US" sz="2200" b="1" spc="50" dirty="0">
                <a:ln w="0"/>
                <a:solidFill>
                  <a:srgbClr val="FEDFF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:</a:t>
            </a:r>
            <a:r>
              <a:rPr lang="en-US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it is 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conical*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ar-AE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مخروطي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in shape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2200" b="1" spc="50" dirty="0">
                <a:ln w="0"/>
                <a:solidFill>
                  <a:srgbClr val="FEDF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Position</a:t>
            </a:r>
            <a:r>
              <a:rPr lang="en-US" sz="2200" b="1" spc="50" dirty="0">
                <a:ln w="0"/>
                <a:solidFill>
                  <a:srgbClr val="FEDFF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:</a:t>
            </a:r>
            <a:r>
              <a:rPr lang="en-US" sz="2200" dirty="0">
                <a:solidFill>
                  <a:srgbClr val="FEDFF2"/>
                </a:solidFill>
                <a:latin typeface="+mn-lt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It </a:t>
            </a:r>
            <a:r>
              <a:rPr lang="en-US" sz="2200" u="sng" dirty="0">
                <a:solidFill>
                  <a:schemeClr val="tx1"/>
                </a:solidFill>
                <a:latin typeface="+mn-lt"/>
              </a:rPr>
              <a:t>lies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superficial fascia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of the front of chest.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2200" b="1" spc="50" dirty="0">
                <a:ln w="0"/>
                <a:solidFill>
                  <a:srgbClr val="FEDF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Parts</a:t>
            </a:r>
            <a:r>
              <a:rPr lang="en-US" sz="2200" b="1" spc="50" dirty="0">
                <a:ln w="0"/>
                <a:solidFill>
                  <a:srgbClr val="FEDFF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It has a:</a:t>
            </a:r>
          </a:p>
          <a:p>
            <a:pPr marL="850900" lvl="8" indent="-514350">
              <a:buFont typeface="+mj-lt"/>
              <a:buAutoNum type="arabicPeriod"/>
            </a:pPr>
            <a:r>
              <a:rPr lang="en-US" sz="2200" b="1" dirty="0">
                <a:solidFill>
                  <a:schemeClr val="tx1"/>
                </a:solidFill>
                <a:latin typeface="+mn-lt"/>
              </a:rPr>
              <a:t>Base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 lies on muscles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</a:p>
          <a:p>
            <a:pPr marL="850900" lvl="8" indent="-514350">
              <a:buFont typeface="+mj-lt"/>
              <a:buAutoNum type="arabicPeriod"/>
            </a:pPr>
            <a:r>
              <a:rPr lang="en-US" sz="2200" b="1" dirty="0">
                <a:solidFill>
                  <a:schemeClr val="tx1"/>
                </a:solidFill>
                <a:latin typeface="+mn-lt"/>
              </a:rPr>
              <a:t>Apex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 nipple (</a:t>
            </a:r>
            <a:r>
              <a:rPr lang="ar-AE" sz="2200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حلمة الثدي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)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850900" lvl="8" indent="-514350">
              <a:buFont typeface="+mj-lt"/>
              <a:buAutoNum type="arabicPeriod"/>
            </a:pPr>
            <a:r>
              <a:rPr lang="en-US" sz="2200" b="1" dirty="0">
                <a:solidFill>
                  <a:schemeClr val="tx1"/>
                </a:solidFill>
                <a:latin typeface="+mn-lt"/>
              </a:rPr>
              <a:t>Tail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 extend into axilla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9CD99-5AD6-4E76-A42B-22E6E740F706}"/>
              </a:ext>
            </a:extLst>
          </p:cNvPr>
          <p:cNvSpPr/>
          <p:nvPr/>
        </p:nvSpPr>
        <p:spPr>
          <a:xfrm>
            <a:off x="525916" y="1376064"/>
            <a:ext cx="61168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pc="50" dirty="0">
                <a:ln w="0"/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Overview of the breast: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pc="50" dirty="0">
                <a:ln w="0"/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The breast (consists of mammary glands + associated skin &amp; connective tissue) is a </a:t>
            </a:r>
            <a:r>
              <a:rPr lang="en-US" sz="1600" b="1" spc="50" dirty="0">
                <a:ln w="0"/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gland</a:t>
            </a:r>
            <a:r>
              <a:rPr lang="en-US" sz="1600" spc="50" dirty="0">
                <a:ln w="0"/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 made up of lobes arranged radially (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شعاعيا</a:t>
            </a:r>
            <a:r>
              <a:rPr lang="en-US" sz="1600" spc="50" dirty="0">
                <a:ln w="0"/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) around the nipple.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pc="50" dirty="0">
                <a:ln w="0"/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Each lobe is further divided into lobules. Between the lobes and lobules we have fat &amp; ligaments called ligaments of cooper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pc="50" dirty="0">
                <a:ln w="0"/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These ligaments attach the skin to the muscle (beneath the breast) to give support to the breast.</a:t>
            </a:r>
          </a:p>
        </p:txBody>
      </p:sp>
      <p:pic>
        <p:nvPicPr>
          <p:cNvPr id="3076" name="Picture 4" descr="Image result for breast anatomy base apex">
            <a:extLst>
              <a:ext uri="{FF2B5EF4-FFF2-40B4-BE49-F238E27FC236}">
                <a16:creationId xmlns:a16="http://schemas.microsoft.com/office/drawing/2014/main" id="{8945AE7D-F4C3-40ED-953D-4B3157398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832" b="3610"/>
          <a:stretch/>
        </p:blipFill>
        <p:spPr bwMode="auto">
          <a:xfrm rot="5400000">
            <a:off x="7145182" y="4200250"/>
            <a:ext cx="2163301" cy="262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D21880-6634-47E8-91CF-58B24A5D2F86}"/>
              </a:ext>
            </a:extLst>
          </p:cNvPr>
          <p:cNvSpPr txBox="1"/>
          <p:nvPr/>
        </p:nvSpPr>
        <p:spPr>
          <a:xfrm>
            <a:off x="8996752" y="6237873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Extra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F0D4C8-099C-4C93-8623-6D761799C578}"/>
              </a:ext>
            </a:extLst>
          </p:cNvPr>
          <p:cNvSpPr txBox="1"/>
          <p:nvPr/>
        </p:nvSpPr>
        <p:spPr>
          <a:xfrm>
            <a:off x="10345861" y="1676845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Extra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4C5964-ECBC-4D67-967E-CD7BC816A5AD}"/>
              </a:ext>
            </a:extLst>
          </p:cNvPr>
          <p:cNvSpPr txBox="1"/>
          <p:nvPr/>
        </p:nvSpPr>
        <p:spPr>
          <a:xfrm>
            <a:off x="8859534" y="43640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 </a:t>
            </a:r>
          </a:p>
        </p:txBody>
      </p:sp>
    </p:spTree>
    <p:extLst>
      <p:ext uri="{BB962C8B-B14F-4D97-AF65-F5344CB8AC3E}">
        <p14:creationId xmlns:p14="http://schemas.microsoft.com/office/powerpoint/2010/main" val="2571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8788366" y="1975867"/>
            <a:ext cx="2988000" cy="2093849"/>
            <a:chOff x="360218" y="4128654"/>
            <a:chExt cx="2452255" cy="2093849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18" y="4128654"/>
              <a:ext cx="2452255" cy="209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37419" y="4646766"/>
              <a:ext cx="184355" cy="125361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486" y="5950974"/>
              <a:ext cx="177271" cy="125361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07817" y="247486"/>
            <a:ext cx="11772689" cy="5927333"/>
            <a:chOff x="207817" y="247486"/>
            <a:chExt cx="11772689" cy="5927333"/>
          </a:xfrm>
        </p:grpSpPr>
        <p:grpSp>
          <p:nvGrpSpPr>
            <p:cNvPr id="50" name="Group 49"/>
            <p:cNvGrpSpPr/>
            <p:nvPr/>
          </p:nvGrpSpPr>
          <p:grpSpPr>
            <a:xfrm>
              <a:off x="207817" y="1031631"/>
              <a:ext cx="5839923" cy="5143188"/>
              <a:chOff x="207817" y="1031631"/>
              <a:chExt cx="5839923" cy="5143188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554181" y="1225592"/>
                <a:ext cx="1607128" cy="556315"/>
              </a:xfrm>
              <a:prstGeom prst="roundRect">
                <a:avLst/>
              </a:prstGeom>
              <a:solidFill>
                <a:srgbClr val="FFF2CC">
                  <a:alpha val="80000"/>
                </a:srgbClr>
              </a:solidFill>
              <a:ln>
                <a:solidFill>
                  <a:srgbClr val="FFF2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Base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07817" y="1975867"/>
                <a:ext cx="5839923" cy="41989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ED1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spcBef>
                    <a:spcPts val="400"/>
                  </a:spcBef>
                  <a:buClr>
                    <a:schemeClr val="tx1"/>
                  </a:buClr>
                  <a:buFont typeface="Courier New" charset="0"/>
                  <a:buChar char="o"/>
                  <a:defRPr/>
                </a:pPr>
                <a:r>
                  <a:rPr lang="en-US" sz="2000" dirty="0">
                    <a:solidFill>
                      <a:schemeClr val="tx1"/>
                    </a:solidFill>
                  </a:rPr>
                  <a:t>Extends from </a:t>
                </a:r>
                <a:r>
                  <a:rPr lang="en-US" sz="2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aseline="30000" dirty="0">
                    <a:solidFill>
                      <a:srgbClr val="C00000"/>
                    </a:solidFill>
                  </a:rPr>
                  <a:t>nd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to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6</a:t>
                </a:r>
                <a:r>
                  <a:rPr lang="en-US" sz="2000" baseline="30000" dirty="0">
                    <a:solidFill>
                      <a:srgbClr val="C00000"/>
                    </a:solidFill>
                  </a:rPr>
                  <a:t>th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ribs.</a:t>
                </a:r>
              </a:p>
              <a:p>
                <a:pPr marL="285750" indent="-285750">
                  <a:spcBef>
                    <a:spcPts val="400"/>
                  </a:spcBef>
                  <a:buClr>
                    <a:schemeClr val="tx1"/>
                  </a:buClr>
                  <a:buFont typeface="Courier New" charset="0"/>
                  <a:buChar char="o"/>
                  <a:defRPr/>
                </a:pPr>
                <a:r>
                  <a:rPr lang="en-US" sz="2000" dirty="0">
                    <a:solidFill>
                      <a:schemeClr val="tx1"/>
                    </a:solidFill>
                  </a:rPr>
                  <a:t>It extends from the lateral margin of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sternum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medially</a:t>
                </a:r>
                <a:r>
                  <a:rPr lang="en-US" sz="2000" dirty="0">
                    <a:solidFill>
                      <a:schemeClr val="tx1"/>
                    </a:solidFill>
                  </a:rPr>
                  <a:t> to the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midaxillary</a:t>
                </a:r>
                <a:r>
                  <a:rPr lang="en-US" sz="2000" dirty="0">
                    <a:solidFill>
                      <a:schemeClr val="tx1"/>
                    </a:solidFill>
                  </a:rPr>
                  <a:t> line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laterally</a:t>
                </a:r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>
                  <a:spcBef>
                    <a:spcPts val="400"/>
                  </a:spcBef>
                  <a:buClr>
                    <a:schemeClr val="tx1"/>
                  </a:buClr>
                  <a:buFont typeface="Courier New" charset="0"/>
                  <a:buChar char="o"/>
                  <a:defRPr/>
                </a:pPr>
                <a:r>
                  <a:rPr lang="en-US" sz="2000" dirty="0">
                    <a:solidFill>
                      <a:schemeClr val="tx1"/>
                    </a:solidFill>
                  </a:rPr>
                  <a:t>It has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no capsule</a:t>
                </a:r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>
                  <a:spcBef>
                    <a:spcPts val="400"/>
                  </a:spcBef>
                  <a:buClr>
                    <a:schemeClr val="tx1"/>
                  </a:buClr>
                  <a:buFont typeface="Courier New" charset="0"/>
                  <a:buChar char="o"/>
                  <a:defRPr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It lies on </a:t>
                </a:r>
                <a:r>
                  <a:rPr lang="en-US" sz="2000" u="sng" dirty="0">
                    <a:solidFill>
                      <a:schemeClr val="bg1">
                        <a:lumMod val="50000"/>
                      </a:schemeClr>
                    </a:solidFill>
                  </a:rPr>
                  <a:t>3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muscles: </a:t>
                </a:r>
              </a:p>
              <a:p>
                <a:pPr marL="534988" indent="-285750">
                  <a:spcBef>
                    <a:spcPts val="4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solidFill>
                      <a:schemeClr val="tx1"/>
                    </a:solidFill>
                  </a:rPr>
                  <a:t>2/3 of its base on </a:t>
                </a:r>
                <a:r>
                  <a:rPr lang="en-US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(1)</a:t>
                </a:r>
                <a:r>
                  <a:rPr lang="en-US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pectoralis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major*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muscle, </a:t>
                </a:r>
              </a:p>
              <a:p>
                <a:pPr marL="534988" indent="-285750">
                  <a:spcBef>
                    <a:spcPts val="4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solidFill>
                      <a:schemeClr val="tx1"/>
                    </a:solidFill>
                  </a:rPr>
                  <a:t>inferolateral 1/3 on </a:t>
                </a:r>
                <a:r>
                  <a:rPr lang="en-US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(2)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Serratus anterior &amp;   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(3)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External oblique muscles </a:t>
                </a:r>
                <a:r>
                  <a:rPr lang="en-US" sz="1600" dirty="0">
                    <a:solidFill>
                      <a:srgbClr val="92D050"/>
                    </a:solidFill>
                  </a:rPr>
                  <a:t>(muscle of </a:t>
                </a:r>
                <a:r>
                  <a:rPr lang="en-US" sz="1600" dirty="0">
                    <a:solidFill>
                      <a:srgbClr val="C00000"/>
                    </a:solidFill>
                  </a:rPr>
                  <a:t>anterior</a:t>
                </a:r>
                <a:r>
                  <a:rPr lang="en-US" sz="1600" dirty="0">
                    <a:solidFill>
                      <a:srgbClr val="92D050"/>
                    </a:solidFill>
                  </a:rPr>
                  <a:t> abdominal wall)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>
                  <a:spcBef>
                    <a:spcPts val="400"/>
                  </a:spcBef>
                  <a:buClr>
                    <a:schemeClr val="tx1"/>
                  </a:buClr>
                  <a:buFont typeface="Courier New" charset="0"/>
                  <a:buChar char="o"/>
                  <a:defRPr/>
                </a:pPr>
                <a:r>
                  <a:rPr lang="en-US" sz="2000" dirty="0">
                    <a:solidFill>
                      <a:schemeClr val="tx1"/>
                    </a:solidFill>
                  </a:rPr>
                  <a:t>Its superolateral part sends a process into the axilla called the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axillary tail </a:t>
                </a:r>
                <a:r>
                  <a:rPr lang="en-US" sz="2000" u="sng" dirty="0">
                    <a:solidFill>
                      <a:schemeClr val="tx1"/>
                    </a:solidFill>
                  </a:rPr>
                  <a:t>or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axillary process.</a:t>
                </a: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2004812" y="2361059"/>
                <a:ext cx="287594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651319" y="2360412"/>
                <a:ext cx="287594" cy="0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3132823" y="6018434"/>
                <a:ext cx="1692000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endCxn id="5" idx="0"/>
              </p:cNvCxnSpPr>
              <p:nvPr/>
            </p:nvCxnSpPr>
            <p:spPr>
              <a:xfrm flipH="1">
                <a:off x="1357745" y="1031631"/>
                <a:ext cx="0" cy="1939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5" idx="2"/>
              </p:cNvCxnSpPr>
              <p:nvPr/>
            </p:nvCxnSpPr>
            <p:spPr>
              <a:xfrm>
                <a:off x="1357745" y="1781907"/>
                <a:ext cx="0" cy="1939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6276109" y="1031631"/>
              <a:ext cx="1607128" cy="750276"/>
              <a:chOff x="6276109" y="1031631"/>
              <a:chExt cx="1607128" cy="750276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6276109" y="1225592"/>
                <a:ext cx="1607128" cy="556315"/>
              </a:xfrm>
              <a:prstGeom prst="roundRect">
                <a:avLst/>
              </a:prstGeom>
              <a:solidFill>
                <a:srgbClr val="942093">
                  <a:alpha val="20000"/>
                </a:srgbClr>
              </a:solidFill>
              <a:ln>
                <a:solidFill>
                  <a:srgbClr val="942093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Nipple</a:t>
                </a:r>
              </a:p>
            </p:txBody>
          </p:sp>
          <p:cxnSp>
            <p:nvCxnSpPr>
              <p:cNvPr id="37" name="Straight Connector 36"/>
              <p:cNvCxnSpPr>
                <a:stCxn id="7" idx="0"/>
              </p:cNvCxnSpPr>
              <p:nvPr/>
            </p:nvCxnSpPr>
            <p:spPr>
              <a:xfrm flipH="1" flipV="1">
                <a:off x="7069015" y="1031631"/>
                <a:ext cx="0" cy="1939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10169238" y="1031631"/>
              <a:ext cx="1607128" cy="750276"/>
              <a:chOff x="10169238" y="1031631"/>
              <a:chExt cx="1607128" cy="75027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169238" y="1225592"/>
                <a:ext cx="1607128" cy="556315"/>
              </a:xfrm>
              <a:prstGeom prst="roundRect">
                <a:avLst/>
              </a:prstGeom>
              <a:solidFill>
                <a:srgbClr val="DFF5FD"/>
              </a:solidFill>
              <a:ln>
                <a:solidFill>
                  <a:srgbClr val="DFF5F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Areola 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:r>
                  <a:rPr lang="ar-AE" sz="1200" dirty="0">
                    <a:solidFill>
                      <a:schemeClr val="bg1">
                        <a:lumMod val="50000"/>
                      </a:schemeClr>
                    </a:solidFill>
                  </a:rPr>
                  <a:t>حلقة ملونة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  <a:endParaRPr lang="en-US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39" name="Straight Connector 38"/>
              <p:cNvCxnSpPr>
                <a:stCxn id="8" idx="0"/>
              </p:cNvCxnSpPr>
              <p:nvPr/>
            </p:nvCxnSpPr>
            <p:spPr>
              <a:xfrm flipV="1">
                <a:off x="10972802" y="1031631"/>
                <a:ext cx="0" cy="1939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207817" y="247486"/>
              <a:ext cx="11772689" cy="784145"/>
              <a:chOff x="207817" y="247486"/>
              <a:chExt cx="11772689" cy="784145"/>
            </a:xfrm>
          </p:grpSpPr>
          <p:cxnSp>
            <p:nvCxnSpPr>
              <p:cNvPr id="26" name="Straight Connector 25"/>
              <p:cNvCxnSpPr>
                <a:stCxn id="51" idx="1"/>
              </p:cNvCxnSpPr>
              <p:nvPr/>
            </p:nvCxnSpPr>
            <p:spPr>
              <a:xfrm>
                <a:off x="6094162" y="809267"/>
                <a:ext cx="0" cy="2223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1357745" y="1031631"/>
                <a:ext cx="961505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itle 1"/>
              <p:cNvSpPr txBox="1">
                <a:spLocks/>
              </p:cNvSpPr>
              <p:nvPr/>
            </p:nvSpPr>
            <p:spPr>
              <a:xfrm>
                <a:off x="207817" y="247486"/>
                <a:ext cx="11772689" cy="561781"/>
              </a:xfrm>
              <a:prstGeom prst="round2SameRect">
                <a:avLst/>
              </a:prstGeom>
              <a:solidFill>
                <a:srgbClr val="FFE1F0"/>
              </a:solidFill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2800" dirty="0"/>
                  <a:t>Position of Female Breast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27BB99E-D890-4B49-9FE5-B61EAB99F4B6}"/>
              </a:ext>
            </a:extLst>
          </p:cNvPr>
          <p:cNvGrpSpPr/>
          <p:nvPr/>
        </p:nvGrpSpPr>
        <p:grpSpPr>
          <a:xfrm>
            <a:off x="6395662" y="1975867"/>
            <a:ext cx="1944484" cy="2121903"/>
            <a:chOff x="6349428" y="3704466"/>
            <a:chExt cx="1944484" cy="2121903"/>
          </a:xfrm>
        </p:grpSpPr>
        <p:pic>
          <p:nvPicPr>
            <p:cNvPr id="2052" name="Picture 4" descr="Image result for axillary lines">
              <a:extLst>
                <a:ext uri="{FF2B5EF4-FFF2-40B4-BE49-F238E27FC236}">
                  <a16:creationId xmlns:a16="http://schemas.microsoft.com/office/drawing/2014/main" id="{F8728253-3D20-4EB2-90A7-711A9045E4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9428" y="3704466"/>
              <a:ext cx="1937321" cy="2105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8DEFB83-344B-4FD2-BD02-C8E9D64218E6}"/>
                </a:ext>
              </a:extLst>
            </p:cNvPr>
            <p:cNvSpPr txBox="1"/>
            <p:nvPr/>
          </p:nvSpPr>
          <p:spPr>
            <a:xfrm>
              <a:off x="7692465" y="5518592"/>
              <a:ext cx="6014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60D1C80-480D-4D90-A652-98FD4821B672}"/>
              </a:ext>
            </a:extLst>
          </p:cNvPr>
          <p:cNvGrpSpPr/>
          <p:nvPr/>
        </p:nvGrpSpPr>
        <p:grpSpPr>
          <a:xfrm>
            <a:off x="6276109" y="4097770"/>
            <a:ext cx="2372591" cy="2385305"/>
            <a:chOff x="6276109" y="4225209"/>
            <a:chExt cx="2372591" cy="2385305"/>
          </a:xfrm>
        </p:grpSpPr>
        <p:pic>
          <p:nvPicPr>
            <p:cNvPr id="2054" name="Picture 6" descr="Image result for breast and muscles">
              <a:extLst>
                <a:ext uri="{FF2B5EF4-FFF2-40B4-BE49-F238E27FC236}">
                  <a16:creationId xmlns:a16="http://schemas.microsoft.com/office/drawing/2014/main" id="{40A513D3-55BF-468B-8587-C80B3FA456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109" y="4225209"/>
              <a:ext cx="2372591" cy="2211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6DAD55D-F737-4C39-B0E4-309008C7E79C}"/>
                </a:ext>
              </a:extLst>
            </p:cNvPr>
            <p:cNvSpPr txBox="1"/>
            <p:nvPr/>
          </p:nvSpPr>
          <p:spPr>
            <a:xfrm>
              <a:off x="7582513" y="6302737"/>
              <a:ext cx="6014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3C0CEB0-3FD8-4493-ADD1-D6205A3B3856}"/>
              </a:ext>
            </a:extLst>
          </p:cNvPr>
          <p:cNvGrpSpPr/>
          <p:nvPr/>
        </p:nvGrpSpPr>
        <p:grpSpPr>
          <a:xfrm>
            <a:off x="8866797" y="4350944"/>
            <a:ext cx="2988000" cy="1978242"/>
            <a:chOff x="2964874" y="4128655"/>
            <a:chExt cx="2494632" cy="1978242"/>
          </a:xfrm>
        </p:grpSpPr>
        <p:pic>
          <p:nvPicPr>
            <p:cNvPr id="44" name="Picture 43" descr="E:\dad\Student Gray\7. Upper limb\F66122-007-f013.jpg">
              <a:extLst>
                <a:ext uri="{FF2B5EF4-FFF2-40B4-BE49-F238E27FC236}">
                  <a16:creationId xmlns:a16="http://schemas.microsoft.com/office/drawing/2014/main" id="{F2E6E7BA-5023-4B36-9D61-D6FDA32626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1" r="15909" b="12996"/>
            <a:stretch>
              <a:fillRect/>
            </a:stretch>
          </p:blipFill>
          <p:spPr bwMode="auto">
            <a:xfrm>
              <a:off x="2964874" y="4128655"/>
              <a:ext cx="2494632" cy="1978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D1958B6-E3E6-4AFD-BBAB-C7C0788B8132}"/>
                </a:ext>
              </a:extLst>
            </p:cNvPr>
            <p:cNvSpPr/>
            <p:nvPr/>
          </p:nvSpPr>
          <p:spPr>
            <a:xfrm>
              <a:off x="3541059" y="4231008"/>
              <a:ext cx="753035" cy="144000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9A1440C-2FC5-44DE-8FB8-5F11FD133442}"/>
              </a:ext>
            </a:extLst>
          </p:cNvPr>
          <p:cNvSpPr txBox="1"/>
          <p:nvPr/>
        </p:nvSpPr>
        <p:spPr>
          <a:xfrm>
            <a:off x="948441" y="6302737"/>
            <a:ext cx="3996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*The </a:t>
            </a:r>
            <a:r>
              <a:rPr lang="en-GB" b="1" dirty="0">
                <a:solidFill>
                  <a:srgbClr val="C00000"/>
                </a:solidFill>
                <a:latin typeface="+mn-lt"/>
              </a:rPr>
              <a:t>majority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of the breast lies on pectoralis </a:t>
            </a:r>
            <a:r>
              <a:rPr lang="en-GB" b="1" dirty="0">
                <a:solidFill>
                  <a:srgbClr val="C00000"/>
                </a:solidFill>
                <a:latin typeface="+mn-lt"/>
              </a:rPr>
              <a:t>major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561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207817" y="247486"/>
            <a:ext cx="11772689" cy="5578881"/>
            <a:chOff x="207817" y="247486"/>
            <a:chExt cx="11772689" cy="5578881"/>
          </a:xfrm>
        </p:grpSpPr>
        <p:grpSp>
          <p:nvGrpSpPr>
            <p:cNvPr id="50" name="Group 49"/>
            <p:cNvGrpSpPr/>
            <p:nvPr/>
          </p:nvGrpSpPr>
          <p:grpSpPr>
            <a:xfrm>
              <a:off x="554181" y="1031631"/>
              <a:ext cx="1607128" cy="750276"/>
              <a:chOff x="554181" y="1031631"/>
              <a:chExt cx="1607128" cy="750276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554181" y="1225592"/>
                <a:ext cx="1607128" cy="556315"/>
              </a:xfrm>
              <a:prstGeom prst="roundRect">
                <a:avLst/>
              </a:prstGeom>
              <a:solidFill>
                <a:srgbClr val="FFF2CC">
                  <a:alpha val="80000"/>
                </a:srgbClr>
              </a:solidFill>
              <a:ln>
                <a:solidFill>
                  <a:srgbClr val="FFF2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Base</a:t>
                </a:r>
              </a:p>
            </p:txBody>
          </p:sp>
          <p:cxnSp>
            <p:nvCxnSpPr>
              <p:cNvPr id="32" name="Straight Connector 31"/>
              <p:cNvCxnSpPr>
                <a:endCxn id="5" idx="0"/>
              </p:cNvCxnSpPr>
              <p:nvPr/>
            </p:nvCxnSpPr>
            <p:spPr>
              <a:xfrm flipH="1">
                <a:off x="1357745" y="1031631"/>
                <a:ext cx="0" cy="1939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5684095" y="1031631"/>
              <a:ext cx="3408534" cy="4794736"/>
              <a:chOff x="5684095" y="1031631"/>
              <a:chExt cx="3408534" cy="4794736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6276109" y="1225592"/>
                <a:ext cx="1607128" cy="556315"/>
              </a:xfrm>
              <a:prstGeom prst="roundRect">
                <a:avLst/>
              </a:prstGeom>
              <a:solidFill>
                <a:srgbClr val="942093">
                  <a:alpha val="20000"/>
                </a:srgbClr>
              </a:solidFill>
              <a:ln>
                <a:solidFill>
                  <a:srgbClr val="942093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Nipple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684095" y="1975866"/>
                <a:ext cx="3408534" cy="38505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942093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85750" indent="-285750">
                  <a:spcBef>
                    <a:spcPts val="600"/>
                  </a:spcBef>
                  <a:buClr>
                    <a:schemeClr val="tx1"/>
                  </a:buClr>
                  <a:buFont typeface="Courier New" charset="0"/>
                  <a:buChar char="o"/>
                  <a:defRPr/>
                </a:pPr>
                <a:endParaRPr lang="en-US" sz="500" dirty="0">
                  <a:solidFill>
                    <a:schemeClr val="tx1"/>
                  </a:solidFill>
                </a:endParaRPr>
              </a:p>
              <a:p>
                <a:pPr marL="285750" indent="-285750">
                  <a:spcBef>
                    <a:spcPts val="600"/>
                  </a:spcBef>
                  <a:buClr>
                    <a:schemeClr val="tx1"/>
                  </a:buClr>
                  <a:buFont typeface="Courier New" charset="0"/>
                  <a:buChar char="o"/>
                  <a:defRPr/>
                </a:pPr>
                <a:r>
                  <a:rPr lang="en-US" sz="1800" dirty="0">
                    <a:solidFill>
                      <a:schemeClr val="tx1"/>
                    </a:solidFill>
                  </a:rPr>
                  <a:t>It is a 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conical eminence </a:t>
                </a:r>
                <a:r>
                  <a:rPr lang="en-US" sz="1800" dirty="0">
                    <a:solidFill>
                      <a:schemeClr val="tx1"/>
                    </a:solidFill>
                  </a:rPr>
                  <a:t>that projects forwards from the anterior surface of the breast. </a:t>
                </a:r>
              </a:p>
              <a:p>
                <a:pPr marL="285750" indent="-285750">
                  <a:spcBef>
                    <a:spcPts val="600"/>
                  </a:spcBef>
                  <a:buClr>
                    <a:schemeClr val="tx1"/>
                  </a:buClr>
                  <a:buFont typeface="Courier New" charset="0"/>
                  <a:buChar char="o"/>
                  <a:defRPr/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The nipple </a:t>
                </a:r>
                <a:r>
                  <a:rPr lang="en-US" sz="1800" b="1" u="sng" dirty="0">
                    <a:solidFill>
                      <a:srgbClr val="C00000"/>
                    </a:solidFill>
                  </a:rPr>
                  <a:t>lies</a:t>
                </a:r>
                <a:r>
                  <a:rPr lang="en-US" sz="1800" b="1" dirty="0">
                    <a:solidFill>
                      <a:srgbClr val="C00000"/>
                    </a:solidFill>
                  </a:rPr>
                  <a:t> opposite </a:t>
                </a:r>
                <a:r>
                  <a:rPr lang="en-US" sz="1800" b="1" u="sng" dirty="0">
                    <a:solidFill>
                      <a:srgbClr val="C00000"/>
                    </a:solidFill>
                  </a:rPr>
                  <a:t>4</a:t>
                </a:r>
                <a:r>
                  <a:rPr lang="en-US" sz="1800" b="1" u="sng" baseline="30000" dirty="0">
                    <a:solidFill>
                      <a:srgbClr val="C00000"/>
                    </a:solidFill>
                  </a:rPr>
                  <a:t>th</a:t>
                </a:r>
                <a:r>
                  <a:rPr lang="en-US" sz="1800" b="1" dirty="0">
                    <a:solidFill>
                      <a:srgbClr val="C00000"/>
                    </a:solidFill>
                  </a:rPr>
                  <a:t> intercostal space. </a:t>
                </a:r>
                <a:r>
                  <a:rPr lang="en-US" dirty="0">
                    <a:solidFill>
                      <a:srgbClr val="92D050"/>
                    </a:solidFill>
                  </a:rPr>
                  <a:t>(normally this is in a woman who has not breast fed. The position is not constant &amp; may change after breastfeeding)</a:t>
                </a:r>
                <a:endParaRPr lang="en-US" b="1" dirty="0">
                  <a:solidFill>
                    <a:srgbClr val="92D050"/>
                  </a:solidFill>
                </a:endParaRPr>
              </a:p>
              <a:p>
                <a:pPr marL="285750" indent="-285750">
                  <a:spcBef>
                    <a:spcPts val="600"/>
                  </a:spcBef>
                  <a:buClr>
                    <a:schemeClr val="tx1"/>
                  </a:buClr>
                  <a:buFont typeface="Courier New" charset="0"/>
                  <a:buChar char="o"/>
                  <a:defRPr/>
                </a:pPr>
                <a:r>
                  <a:rPr lang="en-US" sz="1800" b="1" dirty="0">
                    <a:solidFill>
                      <a:schemeClr val="tx1"/>
                    </a:solidFill>
                  </a:rPr>
                  <a:t>It </a:t>
                </a:r>
                <a:r>
                  <a:rPr lang="en-US" sz="1800" b="1" u="sng" dirty="0">
                    <a:solidFill>
                      <a:schemeClr val="tx1"/>
                    </a:solidFill>
                  </a:rPr>
                  <a:t>carries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b="1" dirty="0">
                    <a:solidFill>
                      <a:srgbClr val="C00000"/>
                    </a:solidFill>
                  </a:rPr>
                  <a:t>15-20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</a:rPr>
                  <a:t>narrow 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pores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(openings)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 of the lactiferous ducts.</a:t>
                </a:r>
              </a:p>
            </p:txBody>
          </p:sp>
          <p:cxnSp>
            <p:nvCxnSpPr>
              <p:cNvPr id="37" name="Straight Connector 36"/>
              <p:cNvCxnSpPr>
                <a:stCxn id="7" idx="0"/>
              </p:cNvCxnSpPr>
              <p:nvPr/>
            </p:nvCxnSpPr>
            <p:spPr>
              <a:xfrm flipH="1" flipV="1">
                <a:off x="7069015" y="1031631"/>
                <a:ext cx="0" cy="1939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cxnSpLocks/>
                <a:stCxn id="7" idx="2"/>
              </p:cNvCxnSpPr>
              <p:nvPr/>
            </p:nvCxnSpPr>
            <p:spPr>
              <a:xfrm flipH="1">
                <a:off x="7079672" y="1781907"/>
                <a:ext cx="1" cy="1939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9534418" y="1031631"/>
              <a:ext cx="2446087" cy="4794731"/>
              <a:chOff x="9534418" y="1031631"/>
              <a:chExt cx="2446087" cy="4794731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169238" y="1225592"/>
                <a:ext cx="1607128" cy="556315"/>
              </a:xfrm>
              <a:prstGeom prst="roundRect">
                <a:avLst/>
              </a:prstGeom>
              <a:solidFill>
                <a:srgbClr val="DFF5FD"/>
              </a:solidFill>
              <a:ln>
                <a:solidFill>
                  <a:srgbClr val="DFF5F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Areola 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:r>
                  <a:rPr lang="ar-AE" sz="1200" dirty="0">
                    <a:solidFill>
                      <a:schemeClr val="bg1">
                        <a:lumMod val="50000"/>
                      </a:schemeClr>
                    </a:solidFill>
                  </a:rPr>
                  <a:t>حلقة ملونة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  <a:endParaRPr lang="en-US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9534418" y="1975867"/>
                <a:ext cx="2446087" cy="38504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85750" indent="-285750">
                  <a:spcBef>
                    <a:spcPts val="600"/>
                  </a:spcBef>
                  <a:buFont typeface="Courier New" charset="0"/>
                  <a:buChar char="o"/>
                  <a:defRPr/>
                </a:pPr>
                <a:endParaRPr lang="en-US" sz="500" dirty="0">
                  <a:solidFill>
                    <a:schemeClr val="tx1"/>
                  </a:solidFill>
                </a:endParaRPr>
              </a:p>
              <a:p>
                <a:pPr marL="285750" indent="-285750">
                  <a:spcBef>
                    <a:spcPts val="600"/>
                  </a:spcBef>
                  <a:buFont typeface="Courier New" charset="0"/>
                  <a:buChar char="o"/>
                  <a:defRPr/>
                </a:pPr>
                <a:r>
                  <a:rPr lang="en-US" sz="1800" dirty="0">
                    <a:solidFill>
                      <a:schemeClr val="tx1"/>
                    </a:solidFill>
                  </a:rPr>
                  <a:t>It is  a 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dark pink brownish circular area </a:t>
                </a:r>
                <a:r>
                  <a:rPr lang="en-US" sz="1800" dirty="0">
                    <a:solidFill>
                      <a:schemeClr val="tx1"/>
                    </a:solidFill>
                  </a:rPr>
                  <a:t>of 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skin</a:t>
                </a:r>
                <a:r>
                  <a:rPr lang="en-US" sz="1800" dirty="0">
                    <a:solidFill>
                      <a:schemeClr val="tx1"/>
                    </a:solidFill>
                  </a:rPr>
                  <a:t> that surrounds the nipple.</a:t>
                </a:r>
              </a:p>
              <a:p>
                <a:pPr marL="285750" indent="-285750">
                  <a:spcBef>
                    <a:spcPts val="600"/>
                  </a:spcBef>
                  <a:buFont typeface="Courier New" charset="0"/>
                  <a:buChar char="o"/>
                  <a:defRPr/>
                </a:pPr>
                <a:r>
                  <a:rPr lang="en-US" sz="1800" dirty="0">
                    <a:solidFill>
                      <a:schemeClr val="tx1"/>
                    </a:solidFill>
                  </a:rPr>
                  <a:t>The 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subcutaneous tissues </a:t>
                </a:r>
                <a:r>
                  <a:rPr lang="en-US" sz="1800" dirty="0">
                    <a:solidFill>
                      <a:schemeClr val="tx1"/>
                    </a:solidFill>
                  </a:rPr>
                  <a:t>of 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nipple &amp; areola </a:t>
                </a:r>
                <a:r>
                  <a:rPr lang="en-US" sz="1800" dirty="0">
                    <a:solidFill>
                      <a:schemeClr val="tx1"/>
                    </a:solidFill>
                  </a:rPr>
                  <a:t>are </a:t>
                </a:r>
                <a:r>
                  <a:rPr lang="en-US" sz="1800" u="sng" dirty="0">
                    <a:solidFill>
                      <a:schemeClr val="tx1"/>
                    </a:solidFill>
                  </a:rPr>
                  <a:t>devoid of fat.</a:t>
                </a:r>
                <a:endParaRPr lang="en-US" sz="1800" dirty="0">
                  <a:solidFill>
                    <a:srgbClr val="92D050"/>
                  </a:solidFill>
                </a:endParaRPr>
              </a:p>
            </p:txBody>
          </p:sp>
          <p:cxnSp>
            <p:nvCxnSpPr>
              <p:cNvPr id="39" name="Straight Connector 38"/>
              <p:cNvCxnSpPr>
                <a:stCxn id="8" idx="0"/>
              </p:cNvCxnSpPr>
              <p:nvPr/>
            </p:nvCxnSpPr>
            <p:spPr>
              <a:xfrm flipV="1">
                <a:off x="10972802" y="1031631"/>
                <a:ext cx="0" cy="1939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8" idx="2"/>
              </p:cNvCxnSpPr>
              <p:nvPr/>
            </p:nvCxnSpPr>
            <p:spPr>
              <a:xfrm>
                <a:off x="10972802" y="1781907"/>
                <a:ext cx="0" cy="1939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207817" y="247486"/>
              <a:ext cx="11772689" cy="784145"/>
              <a:chOff x="207817" y="247486"/>
              <a:chExt cx="11772689" cy="784145"/>
            </a:xfrm>
          </p:grpSpPr>
          <p:cxnSp>
            <p:nvCxnSpPr>
              <p:cNvPr id="26" name="Straight Connector 25"/>
              <p:cNvCxnSpPr>
                <a:stCxn id="51" idx="1"/>
              </p:cNvCxnSpPr>
              <p:nvPr/>
            </p:nvCxnSpPr>
            <p:spPr>
              <a:xfrm>
                <a:off x="6094162" y="809267"/>
                <a:ext cx="0" cy="2223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1357745" y="1031631"/>
                <a:ext cx="961505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itle 1"/>
              <p:cNvSpPr txBox="1">
                <a:spLocks/>
              </p:cNvSpPr>
              <p:nvPr/>
            </p:nvSpPr>
            <p:spPr>
              <a:xfrm>
                <a:off x="207817" y="247486"/>
                <a:ext cx="11772689" cy="561781"/>
              </a:xfrm>
              <a:prstGeom prst="round2SameRect">
                <a:avLst/>
              </a:prstGeom>
              <a:solidFill>
                <a:srgbClr val="FFE1F0"/>
              </a:solidFill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2800" dirty="0"/>
                  <a:t>Position of Female Breast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CE19F6D-D201-408D-8825-ABA03242D44C}"/>
              </a:ext>
            </a:extLst>
          </p:cNvPr>
          <p:cNvGrpSpPr/>
          <p:nvPr/>
        </p:nvGrpSpPr>
        <p:grpSpPr>
          <a:xfrm>
            <a:off x="308225" y="1975768"/>
            <a:ext cx="4828854" cy="2135595"/>
            <a:chOff x="308225" y="1975768"/>
            <a:chExt cx="4828854" cy="213559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4424D64-E040-4F5F-AD29-50CD6FA2B322}"/>
                </a:ext>
              </a:extLst>
            </p:cNvPr>
            <p:cNvGrpSpPr/>
            <p:nvPr/>
          </p:nvGrpSpPr>
          <p:grpSpPr>
            <a:xfrm>
              <a:off x="308225" y="1975768"/>
              <a:ext cx="4828854" cy="2135595"/>
              <a:chOff x="207817" y="2198232"/>
              <a:chExt cx="3429000" cy="3181350"/>
            </a:xfrm>
          </p:grpSpPr>
          <p:pic>
            <p:nvPicPr>
              <p:cNvPr id="2050" name="Picture 2" descr="Image result for breast anatomy">
                <a:extLst>
                  <a:ext uri="{FF2B5EF4-FFF2-40B4-BE49-F238E27FC236}">
                    <a16:creationId xmlns:a16="http://schemas.microsoft.com/office/drawing/2014/main" id="{EA75445C-372A-40E7-A361-E29D5013DC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817" y="2198232"/>
                <a:ext cx="3429000" cy="3181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C2930E-CEDE-4EAB-8267-68591357E08E}"/>
                  </a:ext>
                </a:extLst>
              </p:cNvPr>
              <p:cNvSpPr txBox="1"/>
              <p:nvPr/>
            </p:nvSpPr>
            <p:spPr>
              <a:xfrm>
                <a:off x="2870452" y="2282253"/>
                <a:ext cx="6014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Extra </a:t>
                </a: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96DEBAC-DB7E-4AB5-879E-7C677BDE7505}"/>
                </a:ext>
              </a:extLst>
            </p:cNvPr>
            <p:cNvSpPr/>
            <p:nvPr/>
          </p:nvSpPr>
          <p:spPr>
            <a:xfrm>
              <a:off x="4205923" y="3327504"/>
              <a:ext cx="559749" cy="145946"/>
            </a:xfrm>
            <a:prstGeom prst="rect">
              <a:avLst/>
            </a:prstGeom>
            <a:noFill/>
            <a:ln w="28575">
              <a:solidFill>
                <a:srgbClr val="C27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876D3E7-BD7D-417B-9636-E60375237687}"/>
                </a:ext>
              </a:extLst>
            </p:cNvPr>
            <p:cNvSpPr/>
            <p:nvPr/>
          </p:nvSpPr>
          <p:spPr>
            <a:xfrm>
              <a:off x="4150360" y="3124304"/>
              <a:ext cx="559749" cy="14594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1DDBB4C-E6E7-4928-8591-259A1695B184}"/>
              </a:ext>
            </a:extLst>
          </p:cNvPr>
          <p:cNvGrpSpPr/>
          <p:nvPr/>
        </p:nvGrpSpPr>
        <p:grpSpPr>
          <a:xfrm>
            <a:off x="678403" y="4219278"/>
            <a:ext cx="4318932" cy="2251536"/>
            <a:chOff x="712270" y="4358978"/>
            <a:chExt cx="4318932" cy="2251536"/>
          </a:xfrm>
        </p:grpSpPr>
        <p:pic>
          <p:nvPicPr>
            <p:cNvPr id="59" name="Picture 58" descr="E:\dad\Student Gray\7. Upper limb\F66122-007-f013.jpg">
              <a:extLst>
                <a:ext uri="{FF2B5EF4-FFF2-40B4-BE49-F238E27FC236}">
                  <a16:creationId xmlns:a16="http://schemas.microsoft.com/office/drawing/2014/main" id="{F060CA5E-9CE2-4464-B27B-D14B2BFF34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1" t="4960" r="15909" b="12997"/>
            <a:stretch/>
          </p:blipFill>
          <p:spPr bwMode="auto">
            <a:xfrm>
              <a:off x="712270" y="4358978"/>
              <a:ext cx="4318932" cy="225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7B18E87-CDF2-4F3F-A95D-CCF6F826FC01}"/>
                </a:ext>
              </a:extLst>
            </p:cNvPr>
            <p:cNvCxnSpPr/>
            <p:nvPr/>
          </p:nvCxnSpPr>
          <p:spPr>
            <a:xfrm flipV="1">
              <a:off x="2038350" y="5770033"/>
              <a:ext cx="772583" cy="78317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7E8A53B5-7E98-4A90-99AB-7155A67CF4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9575" y="5128683"/>
              <a:ext cx="223308" cy="658521"/>
            </a:xfrm>
            <a:prstGeom prst="straightConnector1">
              <a:avLst/>
            </a:prstGeom>
            <a:ln w="57150">
              <a:solidFill>
                <a:srgbClr val="C27C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071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67" y="88901"/>
            <a:ext cx="10515600" cy="1085772"/>
          </a:xfrm>
        </p:spPr>
        <p:txBody>
          <a:bodyPr>
            <a:normAutofit/>
          </a:bodyPr>
          <a:lstStyle/>
          <a:p>
            <a:r>
              <a:rPr lang="en-US" sz="3600" dirty="0"/>
              <a:t>Structure of </a:t>
            </a:r>
            <a:r>
              <a:rPr lang="en-US" sz="3600" b="1" dirty="0"/>
              <a:t>Mammary Gland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36158"/>
              </p:ext>
            </p:extLst>
          </p:nvPr>
        </p:nvGraphicFramePr>
        <p:xfrm>
          <a:off x="313267" y="1008748"/>
          <a:ext cx="7255934" cy="5614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9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1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Capsule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7FB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It is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non capsulated modified sweat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gland.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611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Divisions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1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charset="0"/>
                        <a:buChar char="o"/>
                      </a:pPr>
                      <a:r>
                        <a:rPr lang="en-US" altLang="en-US" sz="1600" b="0" dirty="0">
                          <a:solidFill>
                            <a:schemeClr val="tx1"/>
                          </a:solidFill>
                        </a:rPr>
                        <a:t>It is formed of 15-20 </a:t>
                      </a:r>
                      <a:r>
                        <a:rPr lang="en-US" altLang="en-US" sz="1600" b="1" dirty="0">
                          <a:solidFill>
                            <a:schemeClr val="tx1"/>
                          </a:solidFill>
                        </a:rPr>
                        <a:t>lobes </a:t>
                      </a:r>
                      <a:r>
                        <a:rPr lang="en-US" altLang="en-US" sz="1600" b="0" dirty="0">
                          <a:solidFill>
                            <a:schemeClr val="tx1"/>
                          </a:solidFill>
                        </a:rPr>
                        <a:t>and each lobe is formed of a number of </a:t>
                      </a:r>
                      <a:r>
                        <a:rPr lang="en-US" altLang="en-US" sz="1600" b="1" dirty="0">
                          <a:solidFill>
                            <a:schemeClr val="tx1"/>
                          </a:solidFill>
                        </a:rPr>
                        <a:t>lobules</a:t>
                      </a:r>
                      <a:r>
                        <a:rPr lang="en-US" altLang="en-US" sz="16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en-US" sz="1600" b="0" u="none" dirty="0">
                          <a:solidFill>
                            <a:schemeClr val="tx1"/>
                          </a:solidFill>
                        </a:rPr>
                        <a:t>The lobes and lobules are embedded in the 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</a:rPr>
                        <a:t>subcutaneous fatty tissue </a:t>
                      </a:r>
                      <a:r>
                        <a:rPr lang="en-US" sz="1600" b="0" u="none" dirty="0">
                          <a:solidFill>
                            <a:schemeClr val="tx1"/>
                          </a:solidFill>
                        </a:rPr>
                        <a:t>of superficial fascia.</a:t>
                      </a:r>
                      <a:endParaRPr lang="en-US" altLang="en-US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Courier New" charset="0"/>
                        <a:buChar char="o"/>
                      </a:pPr>
                      <a:r>
                        <a:rPr lang="en-US" altLang="en-US" sz="1600" b="0" dirty="0">
                          <a:solidFill>
                            <a:schemeClr val="tx1"/>
                          </a:solidFill>
                        </a:rPr>
                        <a:t>The lobes and lobules are </a:t>
                      </a:r>
                      <a:r>
                        <a:rPr lang="en-US" altLang="en-US" sz="1600" b="0" u="sng" dirty="0">
                          <a:solidFill>
                            <a:schemeClr val="tx1"/>
                          </a:solidFill>
                        </a:rPr>
                        <a:t>separated</a:t>
                      </a:r>
                      <a:r>
                        <a:rPr lang="en-US" alt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from each other </a:t>
                      </a:r>
                      <a:r>
                        <a:rPr lang="en-US" altLang="en-US" sz="1600" b="0" dirty="0">
                          <a:solidFill>
                            <a:schemeClr val="tx1"/>
                          </a:solidFill>
                        </a:rPr>
                        <a:t>by interlobar and interlobular fatty tissue &amp; </a:t>
                      </a:r>
                      <a:r>
                        <a:rPr lang="en-US" altLang="en-US" sz="1600" b="0" u="none" dirty="0">
                          <a:solidFill>
                            <a:schemeClr val="tx1"/>
                          </a:solidFill>
                        </a:rPr>
                        <a:t>fibrous</a:t>
                      </a:r>
                      <a:r>
                        <a:rPr lang="en-US" altLang="en-US" sz="1600" b="0" dirty="0">
                          <a:solidFill>
                            <a:schemeClr val="tx1"/>
                          </a:solidFill>
                        </a:rPr>
                        <a:t> strands called </a:t>
                      </a:r>
                      <a:r>
                        <a:rPr lang="en-US" altLang="en-US" sz="1600" b="1" dirty="0">
                          <a:solidFill>
                            <a:srgbClr val="C00000"/>
                          </a:solidFill>
                        </a:rPr>
                        <a:t>ligaments of </a:t>
                      </a:r>
                      <a:r>
                        <a:rPr lang="en-US" altLang="en-US" sz="1600" b="1" u="sng" dirty="0">
                          <a:solidFill>
                            <a:srgbClr val="C00000"/>
                          </a:solidFill>
                        </a:rPr>
                        <a:t>Cooper</a:t>
                      </a:r>
                      <a:r>
                        <a:rPr lang="en-US" altLang="en-US" sz="1600" b="0" u="non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or suspensory ligaments.</a:t>
                      </a:r>
                      <a:r>
                        <a:rPr lang="en-US" altLang="en-US" sz="1600" b="1" dirty="0">
                          <a:solidFill>
                            <a:srgbClr val="C00000"/>
                          </a:solidFill>
                        </a:rPr>
                        <a:t>  </a:t>
                      </a:r>
                      <a:endParaRPr lang="en-US" altLang="en-US" sz="1600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Courier New" charset="0"/>
                        <a:buChar char="o"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</a:rPr>
                        <a:t>Importance? </a:t>
                      </a:r>
                      <a:r>
                        <a:rPr lang="en-US" altLang="en-US" sz="1600" b="0" dirty="0">
                          <a:solidFill>
                            <a:srgbClr val="C00000"/>
                          </a:solidFill>
                        </a:rPr>
                        <a:t>These ligaments run radially &amp; give the breasts support by connecting the skin of the breast  to the deep facia of underlying pectoralis muscle</a:t>
                      </a:r>
                      <a:r>
                        <a:rPr lang="en-US" altLang="en-US" sz="1600" b="0" dirty="0">
                          <a:solidFill>
                            <a:schemeClr val="tx1"/>
                          </a:solidFill>
                        </a:rPr>
                        <a:t>.  </a:t>
                      </a:r>
                      <a:r>
                        <a:rPr lang="en-GB" altLang="en-US" sz="1600" b="0" dirty="0">
                          <a:solidFill>
                            <a:srgbClr val="92D050"/>
                          </a:solidFill>
                        </a:rPr>
                        <a:t>Invasion of these ligaments causes </a:t>
                      </a:r>
                      <a:r>
                        <a:rPr lang="en-GB" altLang="en-US" sz="1600" b="0" dirty="0" err="1">
                          <a:solidFill>
                            <a:srgbClr val="92D050"/>
                          </a:solidFill>
                        </a:rPr>
                        <a:t>peau</a:t>
                      </a:r>
                      <a:r>
                        <a:rPr lang="en-GB" altLang="en-US" sz="1600" b="0" dirty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GB" altLang="en-US" sz="1600" b="0" dirty="0" err="1">
                          <a:solidFill>
                            <a:srgbClr val="92D050"/>
                          </a:solidFill>
                        </a:rPr>
                        <a:t>d’orange</a:t>
                      </a:r>
                      <a:r>
                        <a:rPr lang="en-GB" altLang="en-US" sz="1600" b="0" dirty="0">
                          <a:solidFill>
                            <a:srgbClr val="92D050"/>
                          </a:solidFill>
                        </a:rPr>
                        <a:t>.</a:t>
                      </a:r>
                      <a:endParaRPr lang="en-US" altLang="en-US" sz="1600" b="0" dirty="0">
                        <a:solidFill>
                          <a:srgbClr val="92D050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96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Space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charset="0"/>
                        <a:buChar char="o"/>
                        <a:defRPr/>
                      </a:pPr>
                      <a:r>
                        <a:rPr lang="en-US" sz="1600" b="0" u="none" dirty="0">
                          <a:solidFill>
                            <a:schemeClr val="tx1"/>
                          </a:solidFill>
                        </a:rPr>
                        <a:t>The gland is 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</a:rPr>
                        <a:t>separated </a:t>
                      </a:r>
                      <a:r>
                        <a:rPr lang="en-US" sz="1600" b="0" u="none" dirty="0">
                          <a:solidFill>
                            <a:schemeClr val="tx1"/>
                          </a:solidFill>
                        </a:rPr>
                        <a:t>from the deep fascia of the underlying muscle (pectoralis major) by 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</a:rPr>
                        <a:t>a layer of loose areolar tissue</a:t>
                      </a:r>
                      <a:r>
                        <a:rPr lang="en-US" sz="1600" b="0" u="none" dirty="0">
                          <a:solidFill>
                            <a:schemeClr val="tx1"/>
                          </a:solidFill>
                        </a:rPr>
                        <a:t> which forms the </a:t>
                      </a:r>
                      <a:r>
                        <a:rPr lang="en-US" sz="1600" b="1" u="none" dirty="0">
                          <a:solidFill>
                            <a:srgbClr val="C00000"/>
                          </a:solidFill>
                        </a:rPr>
                        <a:t>retromammary  space. </a:t>
                      </a:r>
                    </a:p>
                    <a:p>
                      <a:pPr marL="285750" indent="-285750">
                        <a:buFont typeface="Courier New" charset="0"/>
                        <a:buChar char="o"/>
                        <a:defRPr/>
                      </a:pPr>
                      <a:r>
                        <a:rPr lang="en-US" sz="1600" b="0" u="none" dirty="0">
                          <a:solidFill>
                            <a:schemeClr val="tx1"/>
                          </a:solidFill>
                        </a:rPr>
                        <a:t>What is its Importance? (allows the breast to </a:t>
                      </a:r>
                      <a:r>
                        <a:rPr lang="en-US" sz="1600" b="0" u="none" dirty="0">
                          <a:solidFill>
                            <a:srgbClr val="C00000"/>
                          </a:solidFill>
                        </a:rPr>
                        <a:t>move freely</a:t>
                      </a:r>
                      <a:r>
                        <a:rPr lang="en-US" sz="1600" b="0" u="none" dirty="0">
                          <a:solidFill>
                            <a:schemeClr val="tx1"/>
                          </a:solidFill>
                        </a:rPr>
                        <a:t>). 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06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Ducts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en-US" altLang="en-US" sz="1600" b="0" u="none" dirty="0">
                          <a:solidFill>
                            <a:schemeClr val="tx1"/>
                          </a:solidFill>
                        </a:rPr>
                        <a:t>It has from </a:t>
                      </a:r>
                      <a:r>
                        <a:rPr lang="en-US" altLang="en-US" sz="1600" b="1" u="none" dirty="0">
                          <a:solidFill>
                            <a:schemeClr val="tx1"/>
                          </a:solidFill>
                        </a:rPr>
                        <a:t>15-20 lactiferous ducts </a:t>
                      </a:r>
                      <a:r>
                        <a:rPr lang="en-US" altLang="en-US" sz="1600" b="0" u="none" dirty="0">
                          <a:solidFill>
                            <a:schemeClr val="tx1"/>
                          </a:solidFill>
                        </a:rPr>
                        <a:t>which open by the same number of openings on the summit </a:t>
                      </a:r>
                      <a:r>
                        <a:rPr lang="en-US" altLang="en-US" sz="1600" b="0" u="non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n-GB" altLang="en-US" sz="1600" b="0" u="none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قمة</a:t>
                      </a:r>
                      <a:r>
                        <a:rPr lang="en-US" altLang="en-US" sz="1600" b="0" u="non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)</a:t>
                      </a:r>
                      <a:r>
                        <a:rPr lang="en-US" altLang="en-US" sz="1600" b="0" u="none" dirty="0">
                          <a:solidFill>
                            <a:schemeClr val="tx1"/>
                          </a:solidFill>
                        </a:rPr>
                        <a:t> of the nipple. </a:t>
                      </a:r>
                      <a:r>
                        <a:rPr lang="en-US" altLang="en-US" sz="1600" b="0" u="non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(each duct has its own opening)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975944" y="4124761"/>
            <a:ext cx="1440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2897610" y="5289629"/>
            <a:ext cx="18750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81039" y="3886306"/>
            <a:ext cx="900000" cy="0"/>
          </a:xfrm>
          <a:prstGeom prst="line">
            <a:avLst/>
          </a:prstGeom>
          <a:ln w="28575">
            <a:solidFill>
              <a:srgbClr val="FFDA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867082" y="1271572"/>
            <a:ext cx="3998571" cy="2772304"/>
            <a:chOff x="8039100" y="1156229"/>
            <a:chExt cx="3998571" cy="2772304"/>
          </a:xfrm>
        </p:grpSpPr>
        <p:pic>
          <p:nvPicPr>
            <p:cNvPr id="5" name="Picture 5" descr="b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3" t="10001" r="2106" b="2222"/>
            <a:stretch>
              <a:fillRect/>
            </a:stretch>
          </p:blipFill>
          <p:spPr bwMode="auto">
            <a:xfrm>
              <a:off x="8039100" y="1156229"/>
              <a:ext cx="3915833" cy="277230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0891776" y="2257063"/>
              <a:ext cx="1028432" cy="196770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042248" y="1488558"/>
              <a:ext cx="995423" cy="2700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393860" y="1730038"/>
              <a:ext cx="45719" cy="45719"/>
            </a:xfrm>
            <a:prstGeom prst="ellipse">
              <a:avLst/>
            </a:prstGeom>
            <a:solidFill>
              <a:srgbClr val="941651"/>
            </a:solidFill>
            <a:ln w="28575">
              <a:solidFill>
                <a:srgbClr val="941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691446" y="3053663"/>
              <a:ext cx="903579" cy="189373"/>
            </a:xfrm>
            <a:prstGeom prst="rect">
              <a:avLst/>
            </a:prstGeom>
            <a:noFill/>
            <a:ln w="28575">
              <a:solidFill>
                <a:srgbClr val="FFDA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678684" y="1156229"/>
              <a:ext cx="795366" cy="288415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9971830" y="1757093"/>
              <a:ext cx="59517" cy="45719"/>
            </a:xfrm>
            <a:prstGeom prst="ellipse">
              <a:avLst/>
            </a:prstGeom>
            <a:solidFill>
              <a:srgbClr val="FF99CC"/>
            </a:solidFill>
            <a:ln w="28575"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949820" y="4124761"/>
            <a:ext cx="3915833" cy="2549578"/>
            <a:chOff x="8039100" y="4085696"/>
            <a:chExt cx="3915833" cy="2549578"/>
          </a:xfrm>
        </p:grpSpPr>
        <p:pic>
          <p:nvPicPr>
            <p:cNvPr id="6" name="Picture 18" descr="http://216.105.128.136/Lparmenterweb/Bio211Lab/Bio211chapter28lab/figure_28_23a_labele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94"/>
            <a:stretch>
              <a:fillRect/>
            </a:stretch>
          </p:blipFill>
          <p:spPr bwMode="auto">
            <a:xfrm>
              <a:off x="8039100" y="4085696"/>
              <a:ext cx="3915833" cy="2549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0788838" y="4692673"/>
              <a:ext cx="876525" cy="270533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9F4F4F-5F98-48FC-80F2-A3A0ECE42B83}"/>
              </a:ext>
            </a:extLst>
          </p:cNvPr>
          <p:cNvGrpSpPr/>
          <p:nvPr/>
        </p:nvGrpSpPr>
        <p:grpSpPr>
          <a:xfrm>
            <a:off x="10740382" y="307126"/>
            <a:ext cx="682625" cy="734036"/>
            <a:chOff x="6597319" y="353560"/>
            <a:chExt cx="682625" cy="734036"/>
          </a:xfrm>
        </p:grpSpPr>
        <p:pic>
          <p:nvPicPr>
            <p:cNvPr id="24" name="Picture 2" descr="Image result for youtube">
              <a:hlinkClick r:id="rId4"/>
              <a:extLst>
                <a:ext uri="{FF2B5EF4-FFF2-40B4-BE49-F238E27FC236}">
                  <a16:creationId xmlns:a16="http://schemas.microsoft.com/office/drawing/2014/main" id="{6E1946EB-04F3-4A49-A014-F09B0DFADC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2AD075A-118A-4B56-A27E-B325D5DA8A38}"/>
                </a:ext>
              </a:extLst>
            </p:cNvPr>
            <p:cNvSpPr txBox="1"/>
            <p:nvPr/>
          </p:nvSpPr>
          <p:spPr>
            <a:xfrm>
              <a:off x="6649975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04:09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5FC913-828C-4533-B568-252021C63487}"/>
              </a:ext>
            </a:extLst>
          </p:cNvPr>
          <p:cNvCxnSpPr/>
          <p:nvPr/>
        </p:nvCxnSpPr>
        <p:spPr>
          <a:xfrm>
            <a:off x="4000324" y="3398442"/>
            <a:ext cx="176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466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breast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924" y="3842134"/>
            <a:ext cx="4866515" cy="235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5" y="10068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Female Breast</a:t>
            </a:r>
            <a:br>
              <a:rPr lang="en-US" sz="3200" b="1" dirty="0"/>
            </a:br>
            <a:r>
              <a:rPr lang="en-US" sz="3200" b="1" dirty="0"/>
              <a:t>Blood Supply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38724" y="1435265"/>
            <a:ext cx="3096000" cy="6745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Arterial supply </a:t>
            </a:r>
            <a:r>
              <a:rPr lang="en-US" sz="2000" dirty="0">
                <a:solidFill>
                  <a:srgbClr val="C00000"/>
                </a:solidFill>
              </a:rPr>
              <a:t>Important!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8566" y="2101418"/>
            <a:ext cx="5396459" cy="422722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Bef>
                <a:spcPts val="500"/>
              </a:spcBef>
              <a:buFont typeface="+mj-lt"/>
              <a:buAutoNum type="arabicPeriod"/>
            </a:pPr>
            <a:r>
              <a:rPr lang="en-US" altLang="en-US" sz="1800" i="1" dirty="0">
                <a:solidFill>
                  <a:schemeClr val="tx1"/>
                </a:solidFill>
              </a:rPr>
              <a:t>Perforating branches</a:t>
            </a:r>
            <a:r>
              <a:rPr lang="en-US" altLang="en-US" sz="1800" dirty="0">
                <a:solidFill>
                  <a:schemeClr val="tx1"/>
                </a:solidFill>
              </a:rPr>
              <a:t>  and </a:t>
            </a:r>
            <a:r>
              <a:rPr lang="en-US" altLang="en-US" sz="1800" i="1" dirty="0">
                <a:solidFill>
                  <a:schemeClr val="tx1"/>
                </a:solidFill>
              </a:rPr>
              <a:t>mammary branches  </a:t>
            </a:r>
            <a:r>
              <a:rPr lang="en-US" altLang="en-US" sz="1800" dirty="0">
                <a:solidFill>
                  <a:schemeClr val="tx1"/>
                </a:solidFill>
              </a:rPr>
              <a:t>of </a:t>
            </a:r>
            <a:r>
              <a:rPr lang="en-US" altLang="en-US" sz="1800" b="1" dirty="0">
                <a:solidFill>
                  <a:srgbClr val="C00000"/>
                </a:solidFill>
              </a:rPr>
              <a:t>internal thoracic </a:t>
            </a:r>
            <a:r>
              <a:rPr lang="en-US" altLang="en-US" sz="1800" dirty="0">
                <a:solidFill>
                  <a:schemeClr val="tx1"/>
                </a:solidFill>
              </a:rPr>
              <a:t>(internal mammary) </a:t>
            </a:r>
            <a:r>
              <a:rPr lang="en-US" altLang="en-US" sz="1800" dirty="0">
                <a:solidFill>
                  <a:srgbClr val="C00000"/>
                </a:solidFill>
              </a:rPr>
              <a:t>artery</a:t>
            </a:r>
            <a:r>
              <a:rPr lang="en-US" altLang="en-US" sz="18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Bef>
                <a:spcPts val="500"/>
              </a:spcBef>
              <a:buFont typeface="+mj-lt"/>
              <a:buAutoNum type="arabicPeriod"/>
            </a:pPr>
            <a:r>
              <a:rPr lang="en-US" altLang="en-US" sz="1800" i="1" dirty="0">
                <a:solidFill>
                  <a:schemeClr val="tx1"/>
                </a:solidFill>
              </a:rPr>
              <a:t>Mammary branches </a:t>
            </a:r>
            <a:r>
              <a:rPr lang="en-US" altLang="en-US" sz="1800" dirty="0">
                <a:solidFill>
                  <a:schemeClr val="tx1"/>
                </a:solidFill>
              </a:rPr>
              <a:t>of </a:t>
            </a:r>
            <a:r>
              <a:rPr lang="en-US" altLang="en-US" sz="1800" b="1" dirty="0">
                <a:solidFill>
                  <a:srgbClr val="C00000"/>
                </a:solidFill>
              </a:rPr>
              <a:t>lateral thoracic </a:t>
            </a:r>
            <a:r>
              <a:rPr lang="en-US" altLang="en-US" sz="1800" dirty="0">
                <a:solidFill>
                  <a:srgbClr val="C00000"/>
                </a:solidFill>
              </a:rPr>
              <a:t>artery</a:t>
            </a:r>
            <a:r>
              <a:rPr lang="en-US" altLang="en-US" sz="18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Bef>
                <a:spcPts val="500"/>
              </a:spcBef>
              <a:buFont typeface="+mj-lt"/>
              <a:buAutoNum type="arabicPeriod"/>
            </a:pPr>
            <a:r>
              <a:rPr lang="en-US" altLang="en-US" sz="1800" dirty="0">
                <a:solidFill>
                  <a:schemeClr val="tx1"/>
                </a:solidFill>
              </a:rPr>
              <a:t>Mammary branches </a:t>
            </a:r>
            <a:r>
              <a:rPr lang="en-US" altLang="en-US" sz="1800">
                <a:solidFill>
                  <a:schemeClr val="tx1"/>
                </a:solidFill>
              </a:rPr>
              <a:t>of </a:t>
            </a:r>
            <a:r>
              <a:rPr lang="en-US" altLang="en-US" sz="1800" b="1">
                <a:solidFill>
                  <a:srgbClr val="C00000"/>
                </a:solidFill>
              </a:rPr>
              <a:t>Intercostal </a:t>
            </a:r>
            <a:r>
              <a:rPr lang="en-US" altLang="en-US" sz="1800" dirty="0">
                <a:solidFill>
                  <a:srgbClr val="C00000"/>
                </a:solidFill>
              </a:rPr>
              <a:t>arteries</a:t>
            </a:r>
            <a:r>
              <a:rPr lang="en-US" altLang="en-US" sz="1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87537" y="1435265"/>
            <a:ext cx="3096000" cy="674557"/>
          </a:xfrm>
          <a:prstGeom prst="roundRect">
            <a:avLst/>
          </a:prstGeom>
          <a:solidFill>
            <a:srgbClr val="DAE9FA"/>
          </a:solidFill>
          <a:ln>
            <a:solidFill>
              <a:srgbClr val="DAE9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Venous drainage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28845" y="2109823"/>
            <a:ext cx="5413385" cy="4227226"/>
          </a:xfrm>
          <a:prstGeom prst="roundRect">
            <a:avLst/>
          </a:prstGeom>
          <a:noFill/>
          <a:ln w="19050">
            <a:solidFill>
              <a:srgbClr val="DAE9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Veins are corresponding to the arteries</a:t>
            </a:r>
            <a:r>
              <a:rPr lang="en-US" sz="1800" b="1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Circular venous plexus </a:t>
            </a:r>
            <a:r>
              <a:rPr lang="en-US" sz="1800" dirty="0">
                <a:solidFill>
                  <a:schemeClr val="tx1"/>
                </a:solidFill>
              </a:rPr>
              <a:t>are found at the base of nipple</a:t>
            </a:r>
            <a:r>
              <a:rPr lang="en-US" sz="1800" dirty="0">
                <a:solidFill>
                  <a:srgbClr val="92D050"/>
                </a:solidFill>
              </a:rPr>
              <a:t> (called superficial venous plexus).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Finally, veins of this plexus drain into </a:t>
            </a:r>
            <a:r>
              <a:rPr lang="en-US" sz="1800" b="1" dirty="0">
                <a:solidFill>
                  <a:srgbClr val="C00000"/>
                </a:solidFill>
              </a:rPr>
              <a:t>axillary* &amp; internal thoracic </a:t>
            </a:r>
            <a:r>
              <a:rPr lang="en-US" sz="1800" dirty="0">
                <a:solidFill>
                  <a:srgbClr val="C00000"/>
                </a:solidFill>
              </a:rPr>
              <a:t>veins</a:t>
            </a:r>
            <a:r>
              <a:rPr lang="en-US" sz="1800" b="1" dirty="0">
                <a:solidFill>
                  <a:srgbClr val="C00000"/>
                </a:solidFill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119649" y="2582741"/>
            <a:ext cx="1872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14153" y="3199578"/>
            <a:ext cx="1872000" cy="0"/>
          </a:xfrm>
          <a:prstGeom prst="line">
            <a:avLst/>
          </a:prstGeom>
          <a:ln w="28575">
            <a:solidFill>
              <a:srgbClr val="D88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79685" y="3535213"/>
            <a:ext cx="1044000" cy="0"/>
          </a:xfrm>
          <a:prstGeom prst="line">
            <a:avLst/>
          </a:prstGeom>
          <a:ln w="28575">
            <a:solidFill>
              <a:srgbClr val="FFD5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42514" y="2868354"/>
            <a:ext cx="1584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71517" y="3199578"/>
            <a:ext cx="1440000" cy="0"/>
          </a:xfrm>
          <a:prstGeom prst="line">
            <a:avLst/>
          </a:prstGeom>
          <a:ln w="28575">
            <a:solidFill>
              <a:srgbClr val="FF7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E13B328-DB77-4710-B09D-8025A1372248}"/>
              </a:ext>
            </a:extLst>
          </p:cNvPr>
          <p:cNvGrpSpPr/>
          <p:nvPr/>
        </p:nvGrpSpPr>
        <p:grpSpPr>
          <a:xfrm>
            <a:off x="838200" y="3983110"/>
            <a:ext cx="4490884" cy="2144077"/>
            <a:chOff x="838200" y="3443992"/>
            <a:chExt cx="4586990" cy="2604540"/>
          </a:xfrm>
        </p:grpSpPr>
        <p:pic>
          <p:nvPicPr>
            <p:cNvPr id="11" name="Picture 5" descr="FAB80E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8" t="11909" r="9927" b="32224"/>
            <a:stretch>
              <a:fillRect/>
            </a:stretch>
          </p:blipFill>
          <p:spPr bwMode="auto">
            <a:xfrm>
              <a:off x="838200" y="3443992"/>
              <a:ext cx="4586990" cy="2604540"/>
            </a:xfrm>
            <a:prstGeom prst="rect">
              <a:avLst/>
            </a:prstGeom>
            <a:solidFill>
              <a:srgbClr val="FFFF00"/>
            </a:solidFill>
            <a:ln w="19050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3753465" y="5803490"/>
              <a:ext cx="892277" cy="191729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42503" y="3790335"/>
              <a:ext cx="882687" cy="221226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38200" y="3635478"/>
              <a:ext cx="651387" cy="228600"/>
            </a:xfrm>
            <a:prstGeom prst="rect">
              <a:avLst/>
            </a:prstGeom>
            <a:noFill/>
            <a:ln w="28575">
              <a:solidFill>
                <a:srgbClr val="D88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14400" y="4889090"/>
              <a:ext cx="1032387" cy="280220"/>
            </a:xfrm>
            <a:prstGeom prst="rect">
              <a:avLst/>
            </a:prstGeom>
            <a:noFill/>
            <a:ln w="28575">
              <a:solidFill>
                <a:srgbClr val="FFD5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15845" y="3524865"/>
              <a:ext cx="752168" cy="110613"/>
            </a:xfrm>
            <a:prstGeom prst="rect">
              <a:avLst/>
            </a:prstGeom>
            <a:noFill/>
            <a:ln w="28575">
              <a:solidFill>
                <a:srgbClr val="FF7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232786" y="3668480"/>
              <a:ext cx="756000" cy="114481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1A2A57-14B5-4CD6-8ACA-A474E5C45CEB}"/>
              </a:ext>
            </a:extLst>
          </p:cNvPr>
          <p:cNvCxnSpPr/>
          <p:nvPr/>
        </p:nvCxnSpPr>
        <p:spPr>
          <a:xfrm>
            <a:off x="3552540" y="2582741"/>
            <a:ext cx="1872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FAAE26-F04B-41E6-B5A4-CFE58437D680}"/>
              </a:ext>
            </a:extLst>
          </p:cNvPr>
          <p:cNvSpPr txBox="1"/>
          <p:nvPr/>
        </p:nvSpPr>
        <p:spPr>
          <a:xfrm>
            <a:off x="6792572" y="6425816"/>
            <a:ext cx="4520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92D050"/>
                </a:solidFill>
                <a:latin typeface="+mn-lt"/>
              </a:rPr>
              <a:t>*axillary vein continues as subclavian at level of the first rib</a:t>
            </a:r>
          </a:p>
        </p:txBody>
      </p:sp>
    </p:spTree>
    <p:extLst>
      <p:ext uri="{BB962C8B-B14F-4D97-AF65-F5344CB8AC3E}">
        <p14:creationId xmlns:p14="http://schemas.microsoft.com/office/powerpoint/2010/main" val="2138110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391479"/>
              </p:ext>
            </p:extLst>
          </p:nvPr>
        </p:nvGraphicFramePr>
        <p:xfrm>
          <a:off x="447368" y="1373787"/>
          <a:ext cx="11361774" cy="30634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9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3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9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3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12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Pectoral Group </a:t>
                      </a:r>
                    </a:p>
                    <a:p>
                      <a:pPr algn="ctr"/>
                      <a:r>
                        <a:rPr lang="en-US" sz="1600" b="1" dirty="0"/>
                        <a:t>(Anterior)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Subscapular Group</a:t>
                      </a:r>
                    </a:p>
                    <a:p>
                      <a:pPr algn="ctr"/>
                      <a:r>
                        <a:rPr lang="en-US" sz="1600" b="1" dirty="0"/>
                        <a:t>(Posterior)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Brachial Group</a:t>
                      </a:r>
                    </a:p>
                    <a:p>
                      <a:pPr algn="ctr"/>
                      <a:r>
                        <a:rPr lang="en-US" sz="1600" b="1" dirty="0"/>
                        <a:t>(Lateral/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Humeral</a:t>
                      </a:r>
                      <a:r>
                        <a:rPr lang="en-US" sz="1600" b="1" dirty="0"/>
                        <a:t>)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2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Central Group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Apical Group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4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Which lies on the </a:t>
                      </a:r>
                      <a:r>
                        <a:rPr lang="en-US" sz="1600" b="0" u="sng" dirty="0"/>
                        <a:t>pectoralis </a:t>
                      </a:r>
                      <a:r>
                        <a:rPr lang="en-US" sz="1600" b="1" u="sng" dirty="0">
                          <a:solidFill>
                            <a:srgbClr val="C00000"/>
                          </a:solidFill>
                        </a:rPr>
                        <a:t>minor*</a:t>
                      </a:r>
                      <a:r>
                        <a:rPr lang="en-US" sz="1600" b="0" u="sng" dirty="0"/>
                        <a:t> </a:t>
                      </a:r>
                      <a:r>
                        <a:rPr lang="en-US" sz="1600" dirty="0"/>
                        <a:t>along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lateral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b="1" dirty="0">
                          <a:solidFill>
                            <a:srgbClr val="C23724"/>
                          </a:solidFill>
                        </a:rPr>
                        <a:t>thoracic vessels</a:t>
                      </a:r>
                      <a:r>
                        <a:rPr lang="en-US" sz="16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600" dirty="0"/>
                        <a:t>Which lies on </a:t>
                      </a:r>
                      <a:r>
                        <a:rPr lang="en-US" sz="1600" u="sng" dirty="0"/>
                        <a:t>posterior wall of axilla</a:t>
                      </a:r>
                      <a:r>
                        <a:rPr lang="en-US" sz="1600" dirty="0"/>
                        <a:t> on lower border of </a:t>
                      </a:r>
                      <a:r>
                        <a:rPr lang="en-US" sz="1600" b="0" u="sng" dirty="0"/>
                        <a:t>subscapularis</a:t>
                      </a:r>
                      <a:r>
                        <a:rPr lang="en-US" sz="1600" dirty="0"/>
                        <a:t> along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subscapular vessels</a:t>
                      </a:r>
                      <a:r>
                        <a:rPr lang="en-US" sz="16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Lies on </a:t>
                      </a:r>
                      <a:r>
                        <a:rPr lang="en-US" sz="1600" u="sng" dirty="0"/>
                        <a:t>lateral wall of axilla </a:t>
                      </a:r>
                      <a:r>
                        <a:rPr lang="en-US" sz="1600" dirty="0"/>
                        <a:t>along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3rd part of axillary vessels</a:t>
                      </a:r>
                      <a:r>
                        <a:rPr lang="en-US" sz="1600" dirty="0"/>
                        <a:t>.</a:t>
                      </a:r>
                    </a:p>
                    <a:p>
                      <a:pPr algn="l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Lies in </a:t>
                      </a:r>
                      <a:r>
                        <a:rPr lang="en-US" sz="1600" u="sng" dirty="0"/>
                        <a:t>axillary fat </a:t>
                      </a:r>
                      <a:r>
                        <a:rPr lang="en-US" sz="1600" dirty="0"/>
                        <a:t>at the </a:t>
                      </a:r>
                      <a:r>
                        <a:rPr lang="en-US" sz="1600" u="sng" dirty="0"/>
                        <a:t>base of axilla</a:t>
                      </a:r>
                      <a:r>
                        <a:rPr lang="en-US" sz="1600" u="none" dirty="0"/>
                        <a:t>.</a:t>
                      </a:r>
                    </a:p>
                    <a:p>
                      <a:pPr algn="l"/>
                      <a:endParaRPr lang="en-US" sz="120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1200" u="non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They receive lymph from the </a:t>
                      </a:r>
                      <a:r>
                        <a:rPr lang="en-US" sz="1200" b="1" u="non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pectoral</a:t>
                      </a:r>
                      <a:r>
                        <a:rPr lang="en-US" sz="1200" u="non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200" b="1" u="non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subscapular</a:t>
                      </a:r>
                      <a:r>
                        <a:rPr lang="en-US" sz="1200" u="non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and </a:t>
                      </a:r>
                      <a:r>
                        <a:rPr lang="en-US" sz="1200" b="1" u="non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humeral</a:t>
                      </a:r>
                      <a:r>
                        <a:rPr lang="en-US" sz="1200" u="non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axillary lymph node groups.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Lies at </a:t>
                      </a:r>
                      <a:r>
                        <a:rPr lang="en-US" sz="1600" u="sng" dirty="0"/>
                        <a:t>apex of axilla</a:t>
                      </a:r>
                      <a:r>
                        <a:rPr lang="en-US" sz="1600" dirty="0"/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They receive lymph from the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central</a:t>
                      </a: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axillary lymph nodes, therefore from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all</a:t>
                      </a: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axillary lymph node groups.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524">
                <a:tc gridSpan="5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/>
                        <a:t>All of them will go to: </a:t>
                      </a:r>
                      <a:r>
                        <a:rPr lang="en-US" sz="1800" b="1" dirty="0"/>
                        <a:t>Subclavian lymph trunk: </a:t>
                      </a:r>
                      <a:r>
                        <a:rPr lang="en-US" sz="1800" dirty="0"/>
                        <a:t>It is formed by </a:t>
                      </a:r>
                      <a:r>
                        <a:rPr lang="en-US" sz="1800" b="1" dirty="0"/>
                        <a:t>union</a:t>
                      </a:r>
                      <a:r>
                        <a:rPr lang="en-US" sz="1800" dirty="0"/>
                        <a:t> of </a:t>
                      </a:r>
                      <a:r>
                        <a:rPr lang="en-US" sz="1800" b="1" dirty="0"/>
                        <a:t>efferent lymph vessels</a:t>
                      </a:r>
                      <a:r>
                        <a:rPr lang="en-US" sz="1800" dirty="0"/>
                        <a:t> of </a:t>
                      </a:r>
                      <a:r>
                        <a:rPr lang="en-US" sz="1800" u="sng" dirty="0"/>
                        <a:t>apical group</a:t>
                      </a:r>
                      <a:r>
                        <a:rPr lang="en-US" sz="1800" dirty="0"/>
                        <a:t>. </a:t>
                      </a:r>
                    </a:p>
                    <a:p>
                      <a:pPr marL="541338" lvl="1" indent="-187325">
                        <a:buFont typeface="Arial" charset="0"/>
                        <a:buChar char="•"/>
                      </a:pPr>
                      <a:r>
                        <a:rPr lang="en-US" sz="1800" dirty="0"/>
                        <a:t>On the </a:t>
                      </a:r>
                      <a:r>
                        <a:rPr lang="en-US" sz="1800" b="1" dirty="0"/>
                        <a:t>right</a:t>
                      </a:r>
                      <a:r>
                        <a:rPr lang="en-US" sz="1800" dirty="0"/>
                        <a:t> side, It usually opens in the </a:t>
                      </a:r>
                      <a:r>
                        <a:rPr lang="en-US" sz="1800" b="1" dirty="0"/>
                        <a:t>subclavian vein </a:t>
                      </a:r>
                      <a:r>
                        <a:rPr lang="en-US" sz="1800" b="0" dirty="0">
                          <a:solidFill>
                            <a:srgbClr val="92D050"/>
                          </a:solidFill>
                        </a:rPr>
                        <a:t>(directly)</a:t>
                      </a:r>
                      <a:r>
                        <a:rPr lang="en-US" sz="1800" b="0" dirty="0"/>
                        <a:t>.</a:t>
                      </a:r>
                    </a:p>
                    <a:p>
                      <a:pPr marL="541338" lvl="1" indent="-187325">
                        <a:buFont typeface="Arial" charset="0"/>
                        <a:buChar char="•"/>
                      </a:pPr>
                      <a:r>
                        <a:rPr lang="en-US" sz="1800" dirty="0"/>
                        <a:t>On the </a:t>
                      </a:r>
                      <a:r>
                        <a:rPr lang="en-US" sz="1800" b="1" dirty="0"/>
                        <a:t>left</a:t>
                      </a:r>
                      <a:r>
                        <a:rPr lang="en-US" sz="1800" dirty="0"/>
                        <a:t> side it usually opens into the </a:t>
                      </a:r>
                      <a:r>
                        <a:rPr lang="en-US" sz="1800" b="1" dirty="0"/>
                        <a:t>thoracic duct </a:t>
                      </a:r>
                      <a:r>
                        <a:rPr lang="en-US" sz="1800" b="0" dirty="0">
                          <a:solidFill>
                            <a:srgbClr val="92D050"/>
                          </a:solidFill>
                        </a:rPr>
                        <a:t>then into the left subclavian 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22359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368" y="122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Axillary Lymph Nodes</a:t>
            </a:r>
            <a:r>
              <a:rPr lang="en-US" sz="3200" b="1" dirty="0">
                <a:solidFill>
                  <a:srgbClr val="C00000"/>
                </a:solidFill>
              </a:rPr>
              <a:t> Important!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7369" y="910554"/>
            <a:ext cx="8734570" cy="480321"/>
          </a:xfrm>
        </p:spPr>
        <p:txBody>
          <a:bodyPr>
            <a:noAutofit/>
          </a:bodyPr>
          <a:lstStyle/>
          <a:p>
            <a:pPr>
              <a:buFont typeface="Courier New" charset="0"/>
              <a:buChar char="o"/>
            </a:pPr>
            <a:r>
              <a:rPr lang="en-US" sz="1800" dirty="0"/>
              <a:t>They are arranged into 5 groups which lie in axillary fat: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556931" y="3666107"/>
            <a:ext cx="2249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23A1A74-2F22-4CB1-94E0-0E19419DE3EC}"/>
              </a:ext>
            </a:extLst>
          </p:cNvPr>
          <p:cNvGrpSpPr/>
          <p:nvPr/>
        </p:nvGrpSpPr>
        <p:grpSpPr>
          <a:xfrm>
            <a:off x="3465775" y="4573899"/>
            <a:ext cx="4966194" cy="2156177"/>
            <a:chOff x="3029429" y="4558395"/>
            <a:chExt cx="5121602" cy="215617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26" b="43565"/>
            <a:stretch/>
          </p:blipFill>
          <p:spPr>
            <a:xfrm>
              <a:off x="3029429" y="4558395"/>
              <a:ext cx="5121602" cy="213312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892920" y="6001014"/>
              <a:ext cx="833844" cy="168155"/>
            </a:xfrm>
            <a:prstGeom prst="rect">
              <a:avLst/>
            </a:prstGeom>
            <a:noFill/>
            <a:ln w="28575">
              <a:solidFill>
                <a:srgbClr val="FFC9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12433" y="6215977"/>
              <a:ext cx="878064" cy="166973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98138" y="5400041"/>
              <a:ext cx="687920" cy="194453"/>
            </a:xfrm>
            <a:prstGeom prst="rect">
              <a:avLst/>
            </a:prstGeom>
            <a:noFill/>
            <a:ln w="28575">
              <a:solidFill>
                <a:srgbClr val="CAF2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14671" y="5011459"/>
              <a:ext cx="692494" cy="186259"/>
            </a:xfrm>
            <a:prstGeom prst="rect">
              <a:avLst/>
            </a:prstGeom>
            <a:noFill/>
            <a:ln w="285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81286" y="4592722"/>
              <a:ext cx="594901" cy="200662"/>
            </a:xfrm>
            <a:prstGeom prst="rect">
              <a:avLst/>
            </a:prstGeom>
            <a:noFill/>
            <a:ln w="28575">
              <a:solidFill>
                <a:srgbClr val="FFF5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715367" y="5089235"/>
              <a:ext cx="1165235" cy="3894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044653" y="6444806"/>
              <a:ext cx="872224" cy="269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</p:grpSp>
      <p:cxnSp>
        <p:nvCxnSpPr>
          <p:cNvPr id="46" name="Straight Connector 45"/>
          <p:cNvCxnSpPr/>
          <p:nvPr/>
        </p:nvCxnSpPr>
        <p:spPr>
          <a:xfrm>
            <a:off x="4815541" y="3937729"/>
            <a:ext cx="1463040" cy="0"/>
          </a:xfrm>
          <a:prstGeom prst="line">
            <a:avLst/>
          </a:prstGeom>
          <a:ln w="28575">
            <a:solidFill>
              <a:srgbClr val="3776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861560" y="4223840"/>
            <a:ext cx="12344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0E229267-6A9C-420E-B23A-10B6E44C61FF}"/>
              </a:ext>
            </a:extLst>
          </p:cNvPr>
          <p:cNvGrpSpPr/>
          <p:nvPr/>
        </p:nvGrpSpPr>
        <p:grpSpPr>
          <a:xfrm>
            <a:off x="8506610" y="4620739"/>
            <a:ext cx="3357387" cy="2171903"/>
            <a:chOff x="1084605" y="4518692"/>
            <a:chExt cx="4812813" cy="236481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586" b="12754"/>
            <a:stretch/>
          </p:blipFill>
          <p:spPr>
            <a:xfrm>
              <a:off x="1084605" y="4518692"/>
              <a:ext cx="4812813" cy="2292637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128449" y="5441192"/>
              <a:ext cx="1005840" cy="152321"/>
            </a:xfrm>
            <a:prstGeom prst="rect">
              <a:avLst/>
            </a:prstGeom>
            <a:noFill/>
            <a:ln w="28575">
              <a:solidFill>
                <a:srgbClr val="3776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01593" y="6527262"/>
              <a:ext cx="667512" cy="18288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595871" y="5200004"/>
              <a:ext cx="822960" cy="16168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37115" y="5051327"/>
              <a:ext cx="822960" cy="16168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69104" y="6481700"/>
              <a:ext cx="994194" cy="401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A87054-474E-4EBD-882E-E93F2E4FEB6C}"/>
              </a:ext>
            </a:extLst>
          </p:cNvPr>
          <p:cNvGrpSpPr/>
          <p:nvPr/>
        </p:nvGrpSpPr>
        <p:grpSpPr>
          <a:xfrm>
            <a:off x="519910" y="4495605"/>
            <a:ext cx="3239835" cy="2230751"/>
            <a:chOff x="437922" y="4533874"/>
            <a:chExt cx="2753657" cy="2230751"/>
          </a:xfrm>
        </p:grpSpPr>
        <p:pic>
          <p:nvPicPr>
            <p:cNvPr id="25" name="Picture 2" descr="Image result for breast teach me anatomy">
              <a:extLst>
                <a:ext uri="{FF2B5EF4-FFF2-40B4-BE49-F238E27FC236}">
                  <a16:creationId xmlns:a16="http://schemas.microsoft.com/office/drawing/2014/main" id="{072E7A2E-C993-43D0-BDE2-732869AF3B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49" y="4541923"/>
              <a:ext cx="2732830" cy="2222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3A705E8-87B0-42CA-B544-DCB3F5A79F44}"/>
                </a:ext>
              </a:extLst>
            </p:cNvPr>
            <p:cNvSpPr/>
            <p:nvPr/>
          </p:nvSpPr>
          <p:spPr>
            <a:xfrm>
              <a:off x="533535" y="5665975"/>
              <a:ext cx="558381" cy="150626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1233E8-82D2-47F0-A150-7423FA93A4F9}"/>
                </a:ext>
              </a:extLst>
            </p:cNvPr>
            <p:cNvSpPr/>
            <p:nvPr/>
          </p:nvSpPr>
          <p:spPr>
            <a:xfrm>
              <a:off x="2050687" y="4880380"/>
              <a:ext cx="413249" cy="131079"/>
            </a:xfrm>
            <a:prstGeom prst="rect">
              <a:avLst/>
            </a:prstGeom>
            <a:noFill/>
            <a:ln w="28575">
              <a:solidFill>
                <a:srgbClr val="FFF5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11B167D-8C6F-44EA-B1AA-153D38E6334A}"/>
                </a:ext>
              </a:extLst>
            </p:cNvPr>
            <p:cNvSpPr/>
            <p:nvPr/>
          </p:nvSpPr>
          <p:spPr>
            <a:xfrm>
              <a:off x="1351060" y="4533874"/>
              <a:ext cx="433426" cy="181170"/>
            </a:xfrm>
            <a:prstGeom prst="rect">
              <a:avLst/>
            </a:prstGeom>
            <a:noFill/>
            <a:ln w="28575">
              <a:solidFill>
                <a:srgbClr val="CAF2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A023736-9BAC-417C-841D-8D25480083E6}"/>
                </a:ext>
              </a:extLst>
            </p:cNvPr>
            <p:cNvSpPr/>
            <p:nvPr/>
          </p:nvSpPr>
          <p:spPr>
            <a:xfrm>
              <a:off x="2692535" y="5665976"/>
              <a:ext cx="499043" cy="150625"/>
            </a:xfrm>
            <a:prstGeom prst="rect">
              <a:avLst/>
            </a:prstGeom>
            <a:noFill/>
            <a:ln w="28575">
              <a:solidFill>
                <a:srgbClr val="FFC9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A19FD14-72CB-418B-A1AD-11BDDEC0C01E}"/>
                </a:ext>
              </a:extLst>
            </p:cNvPr>
            <p:cNvSpPr/>
            <p:nvPr/>
          </p:nvSpPr>
          <p:spPr>
            <a:xfrm>
              <a:off x="437922" y="5417753"/>
              <a:ext cx="495069" cy="143546"/>
            </a:xfrm>
            <a:prstGeom prst="rect">
              <a:avLst/>
            </a:prstGeom>
            <a:noFill/>
            <a:ln w="285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3ABF9FD-DE29-407A-B231-D6332D5E9B83}"/>
                </a:ext>
              </a:extLst>
            </p:cNvPr>
            <p:cNvSpPr txBox="1"/>
            <p:nvPr/>
          </p:nvSpPr>
          <p:spPr>
            <a:xfrm>
              <a:off x="789543" y="6470523"/>
              <a:ext cx="872224" cy="269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BC67019-7997-45D9-BD79-E620B022B11D}"/>
              </a:ext>
            </a:extLst>
          </p:cNvPr>
          <p:cNvSpPr txBox="1"/>
          <p:nvPr/>
        </p:nvSpPr>
        <p:spPr>
          <a:xfrm>
            <a:off x="7042288" y="487360"/>
            <a:ext cx="4883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92D050"/>
                </a:solidFill>
                <a:latin typeface="+mn-lt"/>
              </a:rPr>
              <a:t>Before we talk about lymphatic drainage of the breast, lets see the axillary nodes since most of the breast drains into them.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AE5130-4A53-4A89-9DBD-A6761033D549}"/>
              </a:ext>
            </a:extLst>
          </p:cNvPr>
          <p:cNvSpPr txBox="1"/>
          <p:nvPr/>
        </p:nvSpPr>
        <p:spPr>
          <a:xfrm>
            <a:off x="389265" y="3006110"/>
            <a:ext cx="19495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*</a:t>
            </a:r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Breast </a:t>
            </a:r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+mn-lt"/>
                <a:sym typeface="Wingdings" panose="05000000000000000000" pitchFamily="2" charset="2"/>
              </a:rPr>
              <a:t> pectoralis </a:t>
            </a:r>
            <a:r>
              <a:rPr lang="en-GB" sz="1000" b="1" dirty="0">
                <a:solidFill>
                  <a:schemeClr val="bg1">
                    <a:lumMod val="65000"/>
                  </a:schemeClr>
                </a:solidFill>
                <a:latin typeface="+mn-lt"/>
                <a:sym typeface="Wingdings" panose="05000000000000000000" pitchFamily="2" charset="2"/>
              </a:rPr>
              <a:t>major</a:t>
            </a:r>
          </a:p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+mn-lt"/>
                <a:sym typeface="Wingdings" panose="05000000000000000000" pitchFamily="2" charset="2"/>
              </a:rPr>
              <a:t>Axillary nodes  pectoralis </a:t>
            </a:r>
            <a:r>
              <a:rPr lang="en-GB" sz="1000" b="1" dirty="0">
                <a:solidFill>
                  <a:schemeClr val="bg1">
                    <a:lumMod val="65000"/>
                  </a:schemeClr>
                </a:solidFill>
                <a:latin typeface="+mn-lt"/>
                <a:sym typeface="Wingdings" panose="05000000000000000000" pitchFamily="2" charset="2"/>
              </a:rPr>
              <a:t>minor</a:t>
            </a:r>
            <a:endParaRPr lang="en-GB" sz="10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793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E815411-6E2D-4FF7-8DC8-ED7E834A65B5}"/>
              </a:ext>
            </a:extLst>
          </p:cNvPr>
          <p:cNvGrpSpPr/>
          <p:nvPr/>
        </p:nvGrpSpPr>
        <p:grpSpPr>
          <a:xfrm>
            <a:off x="5250231" y="1873711"/>
            <a:ext cx="6379532" cy="4733372"/>
            <a:chOff x="5577730" y="912994"/>
            <a:chExt cx="6379532" cy="52547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7730" y="912994"/>
              <a:ext cx="6379532" cy="525476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0754083" y="2186178"/>
              <a:ext cx="756847" cy="6196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883850" y="2243817"/>
              <a:ext cx="1149517" cy="4255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588881" y="3434766"/>
              <a:ext cx="1405808" cy="497331"/>
            </a:xfrm>
            <a:prstGeom prst="rect">
              <a:avLst/>
            </a:prstGeom>
            <a:noFill/>
            <a:ln w="28575">
              <a:solidFill>
                <a:srgbClr val="3776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637175" y="2991268"/>
              <a:ext cx="1185990" cy="275083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648326" y="1457961"/>
              <a:ext cx="594975" cy="61964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389120" y="4086255"/>
              <a:ext cx="843030" cy="79784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803787" y="377355"/>
            <a:ext cx="10515600" cy="1045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Axillary Lymph Nodes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69" y="3990607"/>
            <a:ext cx="4290070" cy="254105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4764F93-0E1C-49E5-901C-4B3A41886F96}"/>
              </a:ext>
            </a:extLst>
          </p:cNvPr>
          <p:cNvGrpSpPr/>
          <p:nvPr/>
        </p:nvGrpSpPr>
        <p:grpSpPr>
          <a:xfrm>
            <a:off x="838769" y="1396071"/>
            <a:ext cx="4290070" cy="2546773"/>
            <a:chOff x="1828732" y="2464919"/>
            <a:chExt cx="4290070" cy="254677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E826AFC-1BFF-4239-B7F6-D9DF63575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732" y="2464919"/>
              <a:ext cx="4290070" cy="254677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7ACFE26-6224-4900-8D9A-4EF7D710569D}"/>
                </a:ext>
              </a:extLst>
            </p:cNvPr>
            <p:cNvSpPr/>
            <p:nvPr/>
          </p:nvSpPr>
          <p:spPr>
            <a:xfrm>
              <a:off x="5450210" y="3495786"/>
              <a:ext cx="586730" cy="384980"/>
            </a:xfrm>
            <a:prstGeom prst="rect">
              <a:avLst/>
            </a:prstGeom>
            <a:noFill/>
            <a:ln w="28575">
              <a:solidFill>
                <a:srgbClr val="FFF5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26D9DAC-7521-4324-B31D-D410B9118700}"/>
                </a:ext>
              </a:extLst>
            </p:cNvPr>
            <p:cNvSpPr/>
            <p:nvPr/>
          </p:nvSpPr>
          <p:spPr>
            <a:xfrm>
              <a:off x="5366636" y="4224243"/>
              <a:ext cx="670304" cy="384980"/>
            </a:xfrm>
            <a:prstGeom prst="rect">
              <a:avLst/>
            </a:prstGeom>
            <a:noFill/>
            <a:ln w="285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7D75F49-029C-4F79-9A5F-8FBACAB58907}"/>
                </a:ext>
              </a:extLst>
            </p:cNvPr>
            <p:cNvSpPr/>
            <p:nvPr/>
          </p:nvSpPr>
          <p:spPr>
            <a:xfrm>
              <a:off x="1946719" y="3493163"/>
              <a:ext cx="963561" cy="445278"/>
            </a:xfrm>
            <a:prstGeom prst="rect">
              <a:avLst/>
            </a:prstGeom>
            <a:noFill/>
            <a:ln w="28575">
              <a:solidFill>
                <a:srgbClr val="CAF2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E9EF7EB-342D-40FD-A7A2-6314E471DCC8}"/>
                </a:ext>
              </a:extLst>
            </p:cNvPr>
            <p:cNvSpPr/>
            <p:nvPr/>
          </p:nvSpPr>
          <p:spPr>
            <a:xfrm>
              <a:off x="1946719" y="3986204"/>
              <a:ext cx="1047135" cy="445278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E91CFC5-08DC-4DA7-815D-3C6BC3FEC7C4}"/>
                </a:ext>
              </a:extLst>
            </p:cNvPr>
            <p:cNvSpPr/>
            <p:nvPr/>
          </p:nvSpPr>
          <p:spPr>
            <a:xfrm>
              <a:off x="2407979" y="4577219"/>
              <a:ext cx="886613" cy="420624"/>
            </a:xfrm>
            <a:prstGeom prst="rect">
              <a:avLst/>
            </a:prstGeom>
            <a:noFill/>
            <a:ln w="28575">
              <a:solidFill>
                <a:srgbClr val="FFC9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5" name="Picture 114">
            <a:extLst>
              <a:ext uri="{FF2B5EF4-FFF2-40B4-BE49-F238E27FC236}">
                <a16:creationId xmlns:a16="http://schemas.microsoft.com/office/drawing/2014/main" id="{AB407EAE-C93B-4AB5-AFC0-3C76A4019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263" y="314253"/>
            <a:ext cx="7006600" cy="149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15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tomy" id="{6C3A8FFE-7141-47B9-9213-9895C7E1A432}" vid="{088974C7-7BA9-4A38-9875-23F266899E6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Anatomy</Template>
  <TotalTime>4393</TotalTime>
  <Words>2269</Words>
  <Application>Microsoft Macintosh PowerPoint</Application>
  <PresentationFormat>Widescreen</PresentationFormat>
  <Paragraphs>350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Copperplate Gothic Bold</vt:lpstr>
      <vt:lpstr>Courier New</vt:lpstr>
      <vt:lpstr>Dubai</vt:lpstr>
      <vt:lpstr>Wingdings</vt:lpstr>
      <vt:lpstr>Office Theme</vt:lpstr>
      <vt:lpstr>Anatomy of the Breast</vt:lpstr>
      <vt:lpstr>Objectives</vt:lpstr>
      <vt:lpstr>Introduction</vt:lpstr>
      <vt:lpstr>PowerPoint Presentation</vt:lpstr>
      <vt:lpstr>PowerPoint Presentation</vt:lpstr>
      <vt:lpstr>Structure of Mammary Gland</vt:lpstr>
      <vt:lpstr>Female Breast Blood Supply</vt:lpstr>
      <vt:lpstr>Axillary Lymph Nodes Important!</vt:lpstr>
      <vt:lpstr>PowerPoint Presentation</vt:lpstr>
      <vt:lpstr>Female Breast Lymphatic Drainage of Breast</vt:lpstr>
      <vt:lpstr>Female Breast Lymphatic Drainage</vt:lpstr>
      <vt:lpstr>Applied Anatomy Important for SAQs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000</dc:title>
  <dc:creator>Jawaher AbdulMohsen</dc:creator>
  <cp:lastModifiedBy>Microsoft Office User</cp:lastModifiedBy>
  <cp:revision>123</cp:revision>
  <dcterms:created xsi:type="dcterms:W3CDTF">2017-04-30T17:35:08Z</dcterms:created>
  <dcterms:modified xsi:type="dcterms:W3CDTF">2018-04-07T04:39:50Z</dcterms:modified>
</cp:coreProperties>
</file>