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327" r:id="rId4"/>
    <p:sldId id="306" r:id="rId5"/>
    <p:sldId id="307" r:id="rId6"/>
    <p:sldId id="328" r:id="rId7"/>
    <p:sldId id="337" r:id="rId8"/>
    <p:sldId id="329" r:id="rId9"/>
    <p:sldId id="330" r:id="rId10"/>
    <p:sldId id="288" r:id="rId11"/>
    <p:sldId id="317" r:id="rId12"/>
    <p:sldId id="309" r:id="rId13"/>
    <p:sldId id="291" r:id="rId14"/>
    <p:sldId id="332" r:id="rId15"/>
    <p:sldId id="333" r:id="rId16"/>
    <p:sldId id="334" r:id="rId17"/>
    <p:sldId id="321" r:id="rId18"/>
    <p:sldId id="335" r:id="rId19"/>
    <p:sldId id="336" r:id="rId20"/>
    <p:sldId id="2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361BF8-A982-A543-B884-F83BD2237A94}">
          <p14:sldIdLst>
            <p14:sldId id="256"/>
            <p14:sldId id="259"/>
            <p14:sldId id="327"/>
            <p14:sldId id="306"/>
            <p14:sldId id="307"/>
            <p14:sldId id="328"/>
            <p14:sldId id="337"/>
            <p14:sldId id="329"/>
            <p14:sldId id="330"/>
            <p14:sldId id="288"/>
            <p14:sldId id="317"/>
            <p14:sldId id="309"/>
            <p14:sldId id="291"/>
            <p14:sldId id="332"/>
            <p14:sldId id="333"/>
            <p14:sldId id="334"/>
            <p14:sldId id="321"/>
            <p14:sldId id="335"/>
            <p14:sldId id="336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AFC1"/>
    <a:srgbClr val="30AAB1"/>
    <a:srgbClr val="4B8180"/>
    <a:srgbClr val="4C8180"/>
    <a:srgbClr val="A6D583"/>
    <a:srgbClr val="00ADA8"/>
    <a:srgbClr val="F9F5FB"/>
    <a:srgbClr val="4372C4"/>
    <a:srgbClr val="45B451"/>
    <a:srgbClr val="42B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95806"/>
  </p:normalViewPr>
  <p:slideViewPr>
    <p:cSldViewPr snapToGrid="0" snapToObjects="1">
      <p:cViewPr varScale="1">
        <p:scale>
          <a:sx n="123" d="100"/>
          <a:sy n="123" d="100"/>
        </p:scale>
        <p:origin x="71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36ACB3-6503-3D48-8496-09C59AB27ED0}" type="doc">
      <dgm:prSet loTypeId="urn:microsoft.com/office/officeart/2005/8/layout/vList5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B0236B2-8951-D14F-A450-03DA66A7A8B5}">
      <dgm:prSet phldrT="[Text]" custT="1"/>
      <dgm:spPr/>
      <dgm:t>
        <a:bodyPr/>
        <a:lstStyle/>
        <a:p>
          <a:r>
            <a:rPr lang="en-US" sz="1200" dirty="0" smtClean="0"/>
            <a:t>21-a-hydroxylase</a:t>
          </a:r>
          <a:endParaRPr lang="en-US" sz="1200" dirty="0"/>
        </a:p>
      </dgm:t>
    </dgm:pt>
    <dgm:pt modelId="{CFDCE720-3603-7A4E-90B2-5E75F7387091}" type="parTrans" cxnId="{CE0BDDFA-7552-3F4E-B519-FB4A94DAC361}">
      <dgm:prSet/>
      <dgm:spPr/>
      <dgm:t>
        <a:bodyPr/>
        <a:lstStyle/>
        <a:p>
          <a:endParaRPr lang="en-US"/>
        </a:p>
      </dgm:t>
    </dgm:pt>
    <dgm:pt modelId="{A86B09AA-A2BB-D943-BEFC-F88C2EB4131C}" type="sibTrans" cxnId="{CE0BDDFA-7552-3F4E-B519-FB4A94DAC361}">
      <dgm:prSet/>
      <dgm:spPr/>
      <dgm:t>
        <a:bodyPr/>
        <a:lstStyle/>
        <a:p>
          <a:endParaRPr lang="en-US"/>
        </a:p>
      </dgm:t>
    </dgm:pt>
    <dgm:pt modelId="{CC1E4E49-79FA-2843-9BB4-791417221F5A}">
      <dgm:prSet phldrT="[Text]" custT="1"/>
      <dgm:spPr/>
      <dgm:t>
        <a:bodyPr/>
        <a:lstStyle/>
        <a:p>
          <a:r>
            <a:rPr lang="en-US" sz="1400" dirty="0" smtClean="0"/>
            <a:t>Autosomal recessive</a:t>
          </a:r>
        </a:p>
      </dgm:t>
    </dgm:pt>
    <dgm:pt modelId="{DC5713F3-402C-9247-A8B0-B63EBC821D5E}" type="parTrans" cxnId="{BCEA0B63-0394-7544-BC85-E93FC1A4F512}">
      <dgm:prSet/>
      <dgm:spPr/>
      <dgm:t>
        <a:bodyPr/>
        <a:lstStyle/>
        <a:p>
          <a:endParaRPr lang="en-US"/>
        </a:p>
      </dgm:t>
    </dgm:pt>
    <dgm:pt modelId="{15E1A676-E862-904A-92C5-389022F15905}" type="sibTrans" cxnId="{BCEA0B63-0394-7544-BC85-E93FC1A4F512}">
      <dgm:prSet/>
      <dgm:spPr/>
      <dgm:t>
        <a:bodyPr/>
        <a:lstStyle/>
        <a:p>
          <a:endParaRPr lang="en-US"/>
        </a:p>
      </dgm:t>
    </dgm:pt>
    <dgm:pt modelId="{0D4950DD-9DF1-8045-A4E5-AD3D8A0400F8}">
      <dgm:prSet phldrT="[Text]" custT="1"/>
      <dgm:spPr/>
      <dgm:t>
        <a:bodyPr/>
        <a:lstStyle/>
        <a:p>
          <a:r>
            <a:rPr lang="en-US" sz="1400" dirty="0" smtClean="0"/>
            <a:t>based on severity of enzyme defect: </a:t>
          </a:r>
          <a:endParaRPr lang="en-US" sz="1400" dirty="0"/>
        </a:p>
      </dgm:t>
    </dgm:pt>
    <dgm:pt modelId="{51933A48-5EEF-0744-A6A5-CBFD9F703E51}" type="parTrans" cxnId="{58787157-04FE-0342-87FD-26F88821F510}">
      <dgm:prSet/>
      <dgm:spPr/>
      <dgm:t>
        <a:bodyPr/>
        <a:lstStyle/>
        <a:p>
          <a:endParaRPr lang="en-US"/>
        </a:p>
      </dgm:t>
    </dgm:pt>
    <dgm:pt modelId="{073B626A-0725-5F42-90B2-9CE7A71E6166}" type="sibTrans" cxnId="{58787157-04FE-0342-87FD-26F88821F510}">
      <dgm:prSet/>
      <dgm:spPr/>
      <dgm:t>
        <a:bodyPr/>
        <a:lstStyle/>
        <a:p>
          <a:endParaRPr lang="en-US"/>
        </a:p>
      </dgm:t>
    </dgm:pt>
    <dgm:pt modelId="{BA59174E-5F30-5847-BCD3-452DE94C73DA}">
      <dgm:prSet phldrT="[Text]" custT="1"/>
      <dgm:spPr/>
      <dgm:t>
        <a:bodyPr/>
        <a:lstStyle/>
        <a:p>
          <a:r>
            <a:rPr lang="en-US" sz="1400" dirty="0" smtClean="0"/>
            <a:t>complete enzyme defect</a:t>
          </a:r>
          <a:endParaRPr lang="en-US" sz="1400" dirty="0"/>
        </a:p>
      </dgm:t>
    </dgm:pt>
    <dgm:pt modelId="{9D781E33-8C5C-8C4F-AEFB-6DC4745D01DF}" type="parTrans" cxnId="{846E78F2-F018-AE4E-8EA1-464FD0C43595}">
      <dgm:prSet/>
      <dgm:spPr/>
      <dgm:t>
        <a:bodyPr/>
        <a:lstStyle/>
        <a:p>
          <a:endParaRPr lang="en-US"/>
        </a:p>
      </dgm:t>
    </dgm:pt>
    <dgm:pt modelId="{89501283-58CA-534A-8166-7AB45BC8984A}" type="sibTrans" cxnId="{846E78F2-F018-AE4E-8EA1-464FD0C43595}">
      <dgm:prSet/>
      <dgm:spPr/>
      <dgm:t>
        <a:bodyPr/>
        <a:lstStyle/>
        <a:p>
          <a:endParaRPr lang="en-US"/>
        </a:p>
      </dgm:t>
    </dgm:pt>
    <dgm:pt modelId="{17C25979-2179-AA40-86CD-AE26CA83B482}">
      <dgm:prSet phldrT="[Text]" custT="1"/>
      <dgm:spPr/>
      <dgm:t>
        <a:bodyPr/>
        <a:lstStyle/>
        <a:p>
          <a:r>
            <a:rPr lang="en-US" sz="1400" dirty="0" smtClean="0"/>
            <a:t>increase adrenal androgen production</a:t>
          </a:r>
          <a:endParaRPr lang="en-US" sz="1400" dirty="0"/>
        </a:p>
      </dgm:t>
    </dgm:pt>
    <dgm:pt modelId="{E2F2CDB0-E956-EA42-97B9-99F81AF0861D}" type="parTrans" cxnId="{9C361464-F75C-5A49-ABCC-2EAFED67A386}">
      <dgm:prSet/>
      <dgm:spPr/>
      <dgm:t>
        <a:bodyPr/>
        <a:lstStyle/>
        <a:p>
          <a:endParaRPr lang="en-US"/>
        </a:p>
      </dgm:t>
    </dgm:pt>
    <dgm:pt modelId="{CCCDED6A-C8A3-2E42-98A5-62EA9A4F83C3}" type="sibTrans" cxnId="{9C361464-F75C-5A49-ABCC-2EAFED67A386}">
      <dgm:prSet/>
      <dgm:spPr/>
      <dgm:t>
        <a:bodyPr/>
        <a:lstStyle/>
        <a:p>
          <a:endParaRPr lang="en-US"/>
        </a:p>
      </dgm:t>
    </dgm:pt>
    <dgm:pt modelId="{52E20B9D-93C5-0A44-ACC5-C21D7AB86B62}">
      <dgm:prSet phldrT="[Text]" custT="1"/>
      <dgm:spPr/>
      <dgm:t>
        <a:bodyPr/>
        <a:lstStyle/>
        <a:p>
          <a:r>
            <a:rPr lang="en-US" sz="1400" dirty="0" smtClean="0"/>
            <a:t>partial defect</a:t>
          </a:r>
          <a:endParaRPr lang="en-US" sz="1400" dirty="0"/>
        </a:p>
      </dgm:t>
    </dgm:pt>
    <dgm:pt modelId="{5ABF1117-95F6-6445-8E83-0BD5566C420E}" type="parTrans" cxnId="{A4234EB8-2ECF-8044-83AC-083907F74833}">
      <dgm:prSet/>
      <dgm:spPr/>
      <dgm:t>
        <a:bodyPr/>
        <a:lstStyle/>
        <a:p>
          <a:endParaRPr lang="en-US"/>
        </a:p>
      </dgm:t>
    </dgm:pt>
    <dgm:pt modelId="{4EBE40F2-6EC0-9446-A420-2BF86F71E681}" type="sibTrans" cxnId="{A4234EB8-2ECF-8044-83AC-083907F74833}">
      <dgm:prSet/>
      <dgm:spPr/>
      <dgm:t>
        <a:bodyPr/>
        <a:lstStyle/>
        <a:p>
          <a:endParaRPr lang="en-US"/>
        </a:p>
      </dgm:t>
    </dgm:pt>
    <dgm:pt modelId="{B7BEBFE6-B014-3B45-804C-2DF368A7375D}">
      <dgm:prSet phldrT="[Text]" custT="1"/>
      <dgm:spPr/>
      <dgm:t>
        <a:bodyPr/>
        <a:lstStyle/>
        <a:p>
          <a:r>
            <a:rPr lang="en-US" sz="1400" dirty="0" smtClean="0"/>
            <a:t>late onset (menstrual irregularity)</a:t>
          </a:r>
          <a:endParaRPr lang="en-US" sz="1400" dirty="0"/>
        </a:p>
      </dgm:t>
    </dgm:pt>
    <dgm:pt modelId="{667DD777-6047-5341-9AEA-6CA88C239648}" type="parTrans" cxnId="{21E2F9FC-A101-5D45-9BCB-10F6F1946640}">
      <dgm:prSet/>
      <dgm:spPr/>
      <dgm:t>
        <a:bodyPr/>
        <a:lstStyle/>
        <a:p>
          <a:endParaRPr lang="en-US"/>
        </a:p>
      </dgm:t>
    </dgm:pt>
    <dgm:pt modelId="{D7C1C91D-F24C-BB41-A709-4158025D2574}" type="sibTrans" cxnId="{21E2F9FC-A101-5D45-9BCB-10F6F1946640}">
      <dgm:prSet/>
      <dgm:spPr/>
      <dgm:t>
        <a:bodyPr/>
        <a:lstStyle/>
        <a:p>
          <a:endParaRPr lang="en-US"/>
        </a:p>
      </dgm:t>
    </dgm:pt>
    <dgm:pt modelId="{FD89D81B-9E36-244D-A769-6B50669E4FCB}">
      <dgm:prSet phldrT="[Text]" custT="1"/>
      <dgm:spPr/>
      <dgm:t>
        <a:bodyPr/>
        <a:lstStyle/>
        <a:p>
          <a:r>
            <a:rPr lang="en-US" sz="1400" dirty="0" smtClean="0"/>
            <a:t>severe cases: </a:t>
          </a:r>
          <a:r>
            <a:rPr lang="en-US" sz="1400" dirty="0" err="1" smtClean="0"/>
            <a:t>mineralcorticoid</a:t>
          </a:r>
          <a:r>
            <a:rPr lang="en-US" sz="1400" dirty="0" smtClean="0"/>
            <a:t> </a:t>
          </a:r>
          <a:r>
            <a:rPr lang="en-US" sz="1400" dirty="0" err="1" smtClean="0"/>
            <a:t>defeciency</a:t>
          </a:r>
          <a:r>
            <a:rPr lang="en-US" sz="1400" dirty="0" smtClean="0"/>
            <a:t> leads to hypovolemia and shock (neonatal adrenal crisis)</a:t>
          </a:r>
          <a:endParaRPr lang="en-US" sz="1400" dirty="0"/>
        </a:p>
      </dgm:t>
    </dgm:pt>
    <dgm:pt modelId="{EB7DDBC9-DD8D-384E-B62B-29810F581874}" type="parTrans" cxnId="{E895A2D8-39B2-6142-9E48-4BED07CEFD27}">
      <dgm:prSet/>
      <dgm:spPr/>
      <dgm:t>
        <a:bodyPr/>
        <a:lstStyle/>
        <a:p>
          <a:endParaRPr lang="en-US"/>
        </a:p>
      </dgm:t>
    </dgm:pt>
    <dgm:pt modelId="{74921C67-C6BB-124A-AD6A-D9F149F420E3}" type="sibTrans" cxnId="{E895A2D8-39B2-6142-9E48-4BED07CEFD27}">
      <dgm:prSet/>
      <dgm:spPr/>
      <dgm:t>
        <a:bodyPr/>
        <a:lstStyle/>
        <a:p>
          <a:endParaRPr lang="en-US"/>
        </a:p>
      </dgm:t>
    </dgm:pt>
    <dgm:pt modelId="{A0FAD027-EB6D-E747-B7B3-17E4B61BAB2C}">
      <dgm:prSet phldrT="[Text]" custT="1"/>
      <dgm:spPr/>
      <dgm:t>
        <a:bodyPr/>
        <a:lstStyle/>
        <a:p>
          <a:r>
            <a:rPr lang="en-US" sz="1400" dirty="0" smtClean="0"/>
            <a:t>Accumulated</a:t>
          </a:r>
          <a:r>
            <a:rPr lang="en-US" sz="1400" baseline="0" dirty="0" smtClean="0"/>
            <a:t> 17-a-hydroxyprogesterone &gt; sex hormones</a:t>
          </a:r>
        </a:p>
      </dgm:t>
    </dgm:pt>
    <dgm:pt modelId="{6CEB840F-439F-1147-BCA8-03B84041C054}" type="parTrans" cxnId="{33CB2119-A84E-D34E-8FEC-18D01058AE0C}">
      <dgm:prSet/>
      <dgm:spPr/>
      <dgm:t>
        <a:bodyPr/>
        <a:lstStyle/>
        <a:p>
          <a:endParaRPr lang="en-US"/>
        </a:p>
      </dgm:t>
    </dgm:pt>
    <dgm:pt modelId="{46B71EDE-E54F-2F49-9286-6FFCB10D3D79}" type="sibTrans" cxnId="{33CB2119-A84E-D34E-8FEC-18D01058AE0C}">
      <dgm:prSet/>
      <dgm:spPr/>
      <dgm:t>
        <a:bodyPr/>
        <a:lstStyle/>
        <a:p>
          <a:endParaRPr lang="en-US"/>
        </a:p>
      </dgm:t>
    </dgm:pt>
    <dgm:pt modelId="{5AC41D9D-5B00-9348-895F-1EDC2245CB49}">
      <dgm:prSet custT="1"/>
      <dgm:spPr/>
      <dgm:t>
        <a:bodyPr/>
        <a:lstStyle/>
        <a:p>
          <a:r>
            <a:rPr lang="en-US" sz="1400" dirty="0" smtClean="0"/>
            <a:t>Signs: ambiguous genitalia</a:t>
          </a:r>
          <a:r>
            <a:rPr lang="en-US" sz="1400" baseline="0" dirty="0" smtClean="0"/>
            <a:t> and rapid postnatal growth </a:t>
          </a:r>
        </a:p>
      </dgm:t>
    </dgm:pt>
    <dgm:pt modelId="{7081B360-3CF1-564B-A21D-8554C37C0D32}" type="parTrans" cxnId="{3D267BF4-0482-9046-A420-84A1ACDAD075}">
      <dgm:prSet/>
      <dgm:spPr/>
      <dgm:t>
        <a:bodyPr/>
        <a:lstStyle/>
        <a:p>
          <a:endParaRPr lang="en-US"/>
        </a:p>
      </dgm:t>
    </dgm:pt>
    <dgm:pt modelId="{B06D7A80-04B7-F74C-A89E-5427D3FEC8AC}" type="sibTrans" cxnId="{3D267BF4-0482-9046-A420-84A1ACDAD075}">
      <dgm:prSet/>
      <dgm:spPr/>
      <dgm:t>
        <a:bodyPr/>
        <a:lstStyle/>
        <a:p>
          <a:endParaRPr lang="en-US"/>
        </a:p>
      </dgm:t>
    </dgm:pt>
    <dgm:pt modelId="{302B7D01-17E8-2645-9EF0-39ACF7D9FDB9}">
      <dgm:prSet custT="1"/>
      <dgm:spPr/>
      <dgm:t>
        <a:bodyPr/>
        <a:lstStyle/>
        <a:p>
          <a:r>
            <a:rPr lang="en-US" sz="1400" dirty="0" smtClean="0"/>
            <a:t>Lab:</a:t>
          </a:r>
        </a:p>
      </dgm:t>
    </dgm:pt>
    <dgm:pt modelId="{0009819E-FDEC-6144-8C6C-5E2AF403D422}" type="parTrans" cxnId="{210C0FCE-6DA0-2040-806F-5668F80A3384}">
      <dgm:prSet/>
      <dgm:spPr/>
      <dgm:t>
        <a:bodyPr/>
        <a:lstStyle/>
        <a:p>
          <a:endParaRPr lang="en-US"/>
        </a:p>
      </dgm:t>
    </dgm:pt>
    <dgm:pt modelId="{7BE07A43-3B45-DC4E-8771-A8C97F79761C}" type="sibTrans" cxnId="{210C0FCE-6DA0-2040-806F-5668F80A3384}">
      <dgm:prSet/>
      <dgm:spPr/>
      <dgm:t>
        <a:bodyPr/>
        <a:lstStyle/>
        <a:p>
          <a:endParaRPr lang="en-US"/>
        </a:p>
      </dgm:t>
    </dgm:pt>
    <dgm:pt modelId="{19A991CF-DE84-6340-BC30-EA73DC070CC8}">
      <dgm:prSet custT="1"/>
      <dgm:spPr/>
      <dgm:t>
        <a:bodyPr/>
        <a:lstStyle/>
        <a:p>
          <a:r>
            <a:rPr lang="en-US" sz="1400" dirty="0" smtClean="0"/>
            <a:t>high plasma 17 </a:t>
          </a:r>
          <a:r>
            <a:rPr lang="en-US" sz="1400" dirty="0" err="1" smtClean="0"/>
            <a:t>hydroxyprogesterone</a:t>
          </a:r>
          <a:r>
            <a:rPr lang="en-US" sz="1400" dirty="0" smtClean="0"/>
            <a:t> (4 days after birth)</a:t>
          </a:r>
          <a:endParaRPr lang="en-US" sz="1400" dirty="0"/>
        </a:p>
      </dgm:t>
    </dgm:pt>
    <dgm:pt modelId="{2AD1FC2B-38F0-D64A-B306-5FE88A9B9978}" type="parTrans" cxnId="{91B148EE-E984-3B44-B86D-ACE0A35E6167}">
      <dgm:prSet/>
      <dgm:spPr/>
      <dgm:t>
        <a:bodyPr/>
        <a:lstStyle/>
        <a:p>
          <a:endParaRPr lang="en-US"/>
        </a:p>
      </dgm:t>
    </dgm:pt>
    <dgm:pt modelId="{0B448620-518B-F944-8D21-53FA224E1EEE}" type="sibTrans" cxnId="{91B148EE-E984-3B44-B86D-ACE0A35E6167}">
      <dgm:prSet/>
      <dgm:spPr/>
      <dgm:t>
        <a:bodyPr/>
        <a:lstStyle/>
        <a:p>
          <a:endParaRPr lang="en-US"/>
        </a:p>
      </dgm:t>
    </dgm:pt>
    <dgm:pt modelId="{B4DEF27B-D274-F742-A1AD-996D7077C75D}">
      <dgm:prSet custT="1"/>
      <dgm:spPr/>
      <dgm:t>
        <a:bodyPr/>
        <a:lstStyle/>
        <a:p>
          <a:r>
            <a:rPr lang="en-US" sz="1400" dirty="0" smtClean="0"/>
            <a:t>classic: elevated serum levels of 17 </a:t>
          </a:r>
          <a:r>
            <a:rPr lang="en-US" sz="1400" dirty="0" err="1" smtClean="0"/>
            <a:t>hydroxyprogesterone</a:t>
          </a:r>
          <a:endParaRPr lang="en-US" sz="1400" dirty="0"/>
        </a:p>
      </dgm:t>
    </dgm:pt>
    <dgm:pt modelId="{A444C430-B303-9B48-AA5B-25922675155C}" type="parTrans" cxnId="{395210D9-0046-5943-B50A-02E4093F90D7}">
      <dgm:prSet/>
      <dgm:spPr/>
      <dgm:t>
        <a:bodyPr/>
        <a:lstStyle/>
        <a:p>
          <a:endParaRPr lang="en-US"/>
        </a:p>
      </dgm:t>
    </dgm:pt>
    <dgm:pt modelId="{0FDB9050-2FFE-7948-9ECA-A6CB55C7D5E5}" type="sibTrans" cxnId="{395210D9-0046-5943-B50A-02E4093F90D7}">
      <dgm:prSet/>
      <dgm:spPr/>
      <dgm:t>
        <a:bodyPr/>
        <a:lstStyle/>
        <a:p>
          <a:endParaRPr lang="en-US"/>
        </a:p>
      </dgm:t>
    </dgm:pt>
    <dgm:pt modelId="{89ADCC66-3BD8-3C42-97DA-42C91CC77368}">
      <dgm:prSet custT="1"/>
      <dgm:spPr/>
      <dgm:t>
        <a:bodyPr/>
        <a:lstStyle/>
        <a:p>
          <a:r>
            <a:rPr lang="en-US" sz="1400" dirty="0" smtClean="0"/>
            <a:t>late onset: ACTH stimulation test shows high 17 </a:t>
          </a:r>
          <a:r>
            <a:rPr lang="en-US" sz="1400" dirty="0" err="1" smtClean="0"/>
            <a:t>hydroxyprogesterone</a:t>
          </a:r>
          <a:endParaRPr lang="en-US" sz="1400" dirty="0"/>
        </a:p>
      </dgm:t>
    </dgm:pt>
    <dgm:pt modelId="{5A88111B-D76E-D741-B4D4-2D39BD052727}" type="parTrans" cxnId="{14D2EE5C-B4F9-8C4B-BC41-E217D79DACFA}">
      <dgm:prSet/>
      <dgm:spPr/>
      <dgm:t>
        <a:bodyPr/>
        <a:lstStyle/>
        <a:p>
          <a:endParaRPr lang="en-US"/>
        </a:p>
      </dgm:t>
    </dgm:pt>
    <dgm:pt modelId="{317EBCC0-D280-8B40-BC26-5912391D4725}" type="sibTrans" cxnId="{14D2EE5C-B4F9-8C4B-BC41-E217D79DACFA}">
      <dgm:prSet/>
      <dgm:spPr/>
      <dgm:t>
        <a:bodyPr/>
        <a:lstStyle/>
        <a:p>
          <a:endParaRPr lang="en-US"/>
        </a:p>
      </dgm:t>
    </dgm:pt>
    <dgm:pt modelId="{78D82E06-0C46-4042-B597-1444E617F70A}">
      <dgm:prSet custT="1"/>
      <dgm:spPr/>
      <dgm:t>
        <a:bodyPr/>
        <a:lstStyle/>
        <a:p>
          <a:r>
            <a:rPr lang="en-US" sz="1400" dirty="0" smtClean="0"/>
            <a:t>genetics: mutation in CYP21</a:t>
          </a:r>
          <a:endParaRPr lang="en-US" sz="1400" dirty="0"/>
        </a:p>
      </dgm:t>
    </dgm:pt>
    <dgm:pt modelId="{48528681-B13D-A747-8604-7C76AC9B748C}" type="parTrans" cxnId="{E2142887-1092-D74A-802B-433EADAE2D4C}">
      <dgm:prSet/>
      <dgm:spPr/>
      <dgm:t>
        <a:bodyPr/>
        <a:lstStyle/>
        <a:p>
          <a:endParaRPr lang="en-US"/>
        </a:p>
      </dgm:t>
    </dgm:pt>
    <dgm:pt modelId="{F1DAA001-B378-8243-B583-A797A341E741}" type="sibTrans" cxnId="{E2142887-1092-D74A-802B-433EADAE2D4C}">
      <dgm:prSet/>
      <dgm:spPr/>
      <dgm:t>
        <a:bodyPr/>
        <a:lstStyle/>
        <a:p>
          <a:endParaRPr lang="en-US"/>
        </a:p>
      </dgm:t>
    </dgm:pt>
    <dgm:pt modelId="{65BBB267-F54B-1D46-A623-0259F32A3C70}">
      <dgm:prSet custT="1"/>
      <dgm:spPr/>
      <dgm:t>
        <a:bodyPr/>
        <a:lstStyle/>
        <a:p>
          <a:r>
            <a:rPr lang="en-US" sz="1400" dirty="0" smtClean="0"/>
            <a:t>prenatal testing to confirm and diagnose</a:t>
          </a:r>
          <a:endParaRPr lang="en-US" sz="1400" dirty="0"/>
        </a:p>
      </dgm:t>
    </dgm:pt>
    <dgm:pt modelId="{F8C293FE-7B69-DD43-B9B2-84F2DA2B0831}" type="parTrans" cxnId="{7A794772-D2A0-B345-B088-17D5CE35D045}">
      <dgm:prSet/>
      <dgm:spPr/>
      <dgm:t>
        <a:bodyPr/>
        <a:lstStyle/>
        <a:p>
          <a:endParaRPr lang="en-US"/>
        </a:p>
      </dgm:t>
    </dgm:pt>
    <dgm:pt modelId="{D7C439F2-124E-044D-A8CB-57B101634953}" type="sibTrans" cxnId="{7A794772-D2A0-B345-B088-17D5CE35D045}">
      <dgm:prSet/>
      <dgm:spPr/>
      <dgm:t>
        <a:bodyPr/>
        <a:lstStyle/>
        <a:p>
          <a:endParaRPr lang="en-US"/>
        </a:p>
      </dgm:t>
    </dgm:pt>
    <dgm:pt modelId="{E689B662-24E7-7742-84E2-ECEF48ADAA45}">
      <dgm:prSet phldrT="[Text]" custT="1"/>
      <dgm:spPr/>
      <dgm:t>
        <a:bodyPr/>
        <a:lstStyle/>
        <a:p>
          <a:r>
            <a:rPr lang="en-US" sz="1200" dirty="0" smtClean="0"/>
            <a:t>11-B-hydroxylase</a:t>
          </a:r>
          <a:endParaRPr lang="en-US" sz="1200" dirty="0"/>
        </a:p>
      </dgm:t>
    </dgm:pt>
    <dgm:pt modelId="{F1C78C3D-D03B-1B41-B455-9FEFF947BA60}" type="parTrans" cxnId="{52E2EE61-6205-454B-8D59-F71C3B82DB22}">
      <dgm:prSet/>
      <dgm:spPr/>
      <dgm:t>
        <a:bodyPr/>
        <a:lstStyle/>
        <a:p>
          <a:endParaRPr lang="en-US"/>
        </a:p>
      </dgm:t>
    </dgm:pt>
    <dgm:pt modelId="{1D16C1FB-CEAE-6E44-9F1D-35F8A76F21FE}" type="sibTrans" cxnId="{52E2EE61-6205-454B-8D59-F71C3B82DB22}">
      <dgm:prSet/>
      <dgm:spPr/>
      <dgm:t>
        <a:bodyPr/>
        <a:lstStyle/>
        <a:p>
          <a:endParaRPr lang="en-US"/>
        </a:p>
      </dgm:t>
    </dgm:pt>
    <dgm:pt modelId="{F27CAC75-A9E0-524A-8BAC-2FEF10B4DACA}">
      <dgm:prSet phldrT="[Text]" custT="1"/>
      <dgm:spPr/>
      <dgm:t>
        <a:bodyPr/>
        <a:lstStyle/>
        <a:p>
          <a:r>
            <a:rPr lang="en-US" sz="1400" dirty="0" smtClean="0"/>
            <a:t>high levels of 11 </a:t>
          </a:r>
          <a:r>
            <a:rPr lang="en-US" sz="1400" dirty="0" err="1" smtClean="0"/>
            <a:t>deoxycortisol</a:t>
          </a:r>
          <a:r>
            <a:rPr lang="en-US" sz="1400" dirty="0" smtClean="0"/>
            <a:t> and 11 </a:t>
          </a:r>
          <a:r>
            <a:rPr lang="en-US" sz="1400" dirty="0" err="1" smtClean="0"/>
            <a:t>deoxy-corticosterone</a:t>
          </a:r>
          <a:endParaRPr lang="en-US" sz="1400" dirty="0"/>
        </a:p>
      </dgm:t>
    </dgm:pt>
    <dgm:pt modelId="{BA784C8F-7DAC-3E4C-84DF-C31DA9A1FD62}" type="parTrans" cxnId="{BB84135C-513F-AD49-B2B5-8EB790469F99}">
      <dgm:prSet/>
      <dgm:spPr/>
      <dgm:t>
        <a:bodyPr/>
        <a:lstStyle/>
        <a:p>
          <a:endParaRPr lang="en-US"/>
        </a:p>
      </dgm:t>
    </dgm:pt>
    <dgm:pt modelId="{18240D7F-745E-1647-A62E-5D8935CE4DAF}" type="sibTrans" cxnId="{BB84135C-513F-AD49-B2B5-8EB790469F99}">
      <dgm:prSet/>
      <dgm:spPr/>
      <dgm:t>
        <a:bodyPr/>
        <a:lstStyle/>
        <a:p>
          <a:endParaRPr lang="en-US"/>
        </a:p>
      </dgm:t>
    </dgm:pt>
    <dgm:pt modelId="{9166634E-67B6-0643-890E-10515E8C42BF}">
      <dgm:prSet phldrT="[Text]" custT="1"/>
      <dgm:spPr/>
      <dgm:t>
        <a:bodyPr/>
        <a:lstStyle/>
        <a:p>
          <a:r>
            <a:rPr lang="en-US" sz="1400" dirty="0" smtClean="0"/>
            <a:t>salt and water retention</a:t>
          </a:r>
          <a:endParaRPr lang="en-US" sz="1400" dirty="0"/>
        </a:p>
      </dgm:t>
    </dgm:pt>
    <dgm:pt modelId="{E80C90B3-0979-0F46-A149-17F7DCBA131D}" type="parTrans" cxnId="{6B59A845-FC37-7A4A-A724-59DFB51A438F}">
      <dgm:prSet/>
      <dgm:spPr/>
      <dgm:t>
        <a:bodyPr/>
        <a:lstStyle/>
        <a:p>
          <a:endParaRPr lang="en-US"/>
        </a:p>
      </dgm:t>
    </dgm:pt>
    <dgm:pt modelId="{7B6462EA-1BCA-AC49-A682-7A3F82DE955A}" type="sibTrans" cxnId="{6B59A845-FC37-7A4A-A724-59DFB51A438F}">
      <dgm:prSet/>
      <dgm:spPr/>
      <dgm:t>
        <a:bodyPr/>
        <a:lstStyle/>
        <a:p>
          <a:endParaRPr lang="en-US"/>
        </a:p>
      </dgm:t>
    </dgm:pt>
    <dgm:pt modelId="{87E38A78-32CC-2948-90CD-B4267989EF33}">
      <dgm:prSet phldrT="[Text]" custT="1"/>
      <dgm:spPr/>
      <dgm:t>
        <a:bodyPr/>
        <a:lstStyle/>
        <a:p>
          <a:r>
            <a:rPr lang="en-US" sz="1400" dirty="0" smtClean="0"/>
            <a:t>suppress renin/Ag system&gt; low renin hypertension</a:t>
          </a:r>
          <a:endParaRPr lang="en-US" sz="1400" dirty="0"/>
        </a:p>
      </dgm:t>
    </dgm:pt>
    <dgm:pt modelId="{78AF2D7C-9113-434A-8E47-64785ACBEBB2}" type="parTrans" cxnId="{D62045BD-45B9-B840-8B15-DDFC7109981F}">
      <dgm:prSet/>
      <dgm:spPr/>
      <dgm:t>
        <a:bodyPr/>
        <a:lstStyle/>
        <a:p>
          <a:endParaRPr lang="en-US"/>
        </a:p>
      </dgm:t>
    </dgm:pt>
    <dgm:pt modelId="{4B9DCC6F-4F0F-8D4C-9D5B-A242BFD99B18}" type="sibTrans" cxnId="{D62045BD-45B9-B840-8B15-DDFC7109981F}">
      <dgm:prSet/>
      <dgm:spPr/>
      <dgm:t>
        <a:bodyPr/>
        <a:lstStyle/>
        <a:p>
          <a:endParaRPr lang="en-US"/>
        </a:p>
      </dgm:t>
    </dgm:pt>
    <dgm:pt modelId="{E1AFB434-8FA4-1844-A13A-2C16BF49845A}">
      <dgm:prSet phldrT="[Text]" custT="1"/>
      <dgm:spPr/>
      <dgm:t>
        <a:bodyPr/>
        <a:lstStyle/>
        <a:p>
          <a:r>
            <a:rPr lang="en-US" sz="1400" dirty="0" smtClean="0"/>
            <a:t>Decrease in cortisol, aldosterone, and </a:t>
          </a:r>
          <a:r>
            <a:rPr lang="en-US" sz="1400" dirty="0" err="1" smtClean="0"/>
            <a:t>corticosterone</a:t>
          </a:r>
          <a:endParaRPr lang="en-US" sz="1400" dirty="0" smtClean="0"/>
        </a:p>
      </dgm:t>
    </dgm:pt>
    <dgm:pt modelId="{70D013F5-6C39-0946-93C2-2CF427064ECD}" type="parTrans" cxnId="{95E3A7F3-E107-8348-B7E4-9681AE5D690E}">
      <dgm:prSet/>
      <dgm:spPr/>
      <dgm:t>
        <a:bodyPr/>
        <a:lstStyle/>
        <a:p>
          <a:endParaRPr lang="en-US"/>
        </a:p>
      </dgm:t>
    </dgm:pt>
    <dgm:pt modelId="{8188F6E8-F9F0-0741-8BE3-F8CE346635DB}" type="sibTrans" cxnId="{95E3A7F3-E107-8348-B7E4-9681AE5D690E}">
      <dgm:prSet/>
      <dgm:spPr/>
      <dgm:t>
        <a:bodyPr/>
        <a:lstStyle/>
        <a:p>
          <a:endParaRPr lang="en-US"/>
        </a:p>
      </dgm:t>
    </dgm:pt>
    <dgm:pt modelId="{582C92F4-01A8-FC46-A3C6-C62926DF9400}">
      <dgm:prSet phldrT="[Text]" custT="1"/>
      <dgm:spPr/>
      <dgm:t>
        <a:bodyPr/>
        <a:lstStyle/>
        <a:p>
          <a:r>
            <a:rPr lang="en-US" sz="1400" dirty="0" smtClean="0"/>
            <a:t>clinical picture: masculinization in females and early </a:t>
          </a:r>
          <a:r>
            <a:rPr lang="en-US" sz="1400" dirty="0" err="1" smtClean="0"/>
            <a:t>virilization</a:t>
          </a:r>
          <a:r>
            <a:rPr lang="en-US" sz="1400" dirty="0" smtClean="0"/>
            <a:t> in females</a:t>
          </a:r>
          <a:endParaRPr lang="en-US" sz="1400" dirty="0"/>
        </a:p>
      </dgm:t>
    </dgm:pt>
    <dgm:pt modelId="{B719D4D2-855D-AE43-8D68-AE235505EAE1}" type="parTrans" cxnId="{35329C00-7528-974E-8E9E-88B389109DDA}">
      <dgm:prSet/>
      <dgm:spPr/>
      <dgm:t>
        <a:bodyPr/>
        <a:lstStyle/>
        <a:p>
          <a:endParaRPr lang="en-US"/>
        </a:p>
      </dgm:t>
    </dgm:pt>
    <dgm:pt modelId="{FBFFB108-F47F-F34F-9988-8DF6B90DF3DC}" type="sibTrans" cxnId="{35329C00-7528-974E-8E9E-88B389109DDA}">
      <dgm:prSet/>
      <dgm:spPr/>
      <dgm:t>
        <a:bodyPr/>
        <a:lstStyle/>
        <a:p>
          <a:endParaRPr lang="en-US"/>
        </a:p>
      </dgm:t>
    </dgm:pt>
    <dgm:pt modelId="{9764E8CE-8FD1-AE46-93E8-BEA94CBAE7C2}" type="pres">
      <dgm:prSet presAssocID="{9836ACB3-6503-3D48-8496-09C59AB27E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737564-7ED6-4545-8478-BA0E0A381B78}" type="pres">
      <dgm:prSet presAssocID="{FB0236B2-8951-D14F-A450-03DA66A7A8B5}" presName="linNode" presStyleCnt="0"/>
      <dgm:spPr/>
    </dgm:pt>
    <dgm:pt modelId="{8A721696-5B91-DD4E-A13E-8B72C3BA834F}" type="pres">
      <dgm:prSet presAssocID="{FB0236B2-8951-D14F-A450-03DA66A7A8B5}" presName="parentText" presStyleLbl="node1" presStyleIdx="0" presStyleCnt="2" custScaleX="38066" custScaleY="8138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3AF4D-1160-FC4E-8B48-B641F7D9E728}" type="pres">
      <dgm:prSet presAssocID="{FB0236B2-8951-D14F-A450-03DA66A7A8B5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C54199-4AA9-4040-9078-2C7B1946851B}" type="pres">
      <dgm:prSet presAssocID="{A86B09AA-A2BB-D943-BEFC-F88C2EB4131C}" presName="sp" presStyleCnt="0"/>
      <dgm:spPr/>
    </dgm:pt>
    <dgm:pt modelId="{41CF7F6A-E27D-744C-A9B1-7C7F81BC874B}" type="pres">
      <dgm:prSet presAssocID="{E689B662-24E7-7742-84E2-ECEF48ADAA45}" presName="linNode" presStyleCnt="0"/>
      <dgm:spPr/>
    </dgm:pt>
    <dgm:pt modelId="{B602C08B-C1B1-D94B-93F5-EE3A76802F63}" type="pres">
      <dgm:prSet presAssocID="{E689B662-24E7-7742-84E2-ECEF48ADAA45}" presName="parentText" presStyleLbl="node1" presStyleIdx="1" presStyleCnt="2" custScaleX="37733" custScaleY="309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B97558-9741-9545-A4F2-FBD04E5B33C6}" type="pres">
      <dgm:prSet presAssocID="{E689B662-24E7-7742-84E2-ECEF48ADAA45}" presName="descendantText" presStyleLbl="alignAccFollowNode1" presStyleIdx="1" presStyleCnt="2" custScaleY="401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017F02-72A2-4971-8164-00E0D54EAB09}" type="presOf" srcId="{52E20B9D-93C5-0A44-ACC5-C21D7AB86B62}" destId="{A6A3AF4D-1160-FC4E-8B48-B641F7D9E728}" srcOrd="0" destOrd="4" presId="urn:microsoft.com/office/officeart/2005/8/layout/vList5"/>
    <dgm:cxn modelId="{52E2EE61-6205-454B-8D59-F71C3B82DB22}" srcId="{9836ACB3-6503-3D48-8496-09C59AB27ED0}" destId="{E689B662-24E7-7742-84E2-ECEF48ADAA45}" srcOrd="1" destOrd="0" parTransId="{F1C78C3D-D03B-1B41-B455-9FEFF947BA60}" sibTransId="{1D16C1FB-CEAE-6E44-9F1D-35F8A76F21FE}"/>
    <dgm:cxn modelId="{534EAC39-6298-4D62-BBBF-1AF1025A7CB6}" type="presOf" srcId="{BA59174E-5F30-5847-BCD3-452DE94C73DA}" destId="{A6A3AF4D-1160-FC4E-8B48-B641F7D9E728}" srcOrd="0" destOrd="2" presId="urn:microsoft.com/office/officeart/2005/8/layout/vList5"/>
    <dgm:cxn modelId="{6072BEC4-779C-48A1-ADB0-B64AD75BF382}" type="presOf" srcId="{CC1E4E49-79FA-2843-9BB4-791417221F5A}" destId="{A6A3AF4D-1160-FC4E-8B48-B641F7D9E728}" srcOrd="0" destOrd="0" presId="urn:microsoft.com/office/officeart/2005/8/layout/vList5"/>
    <dgm:cxn modelId="{CE0BDDFA-7552-3F4E-B519-FB4A94DAC361}" srcId="{9836ACB3-6503-3D48-8496-09C59AB27ED0}" destId="{FB0236B2-8951-D14F-A450-03DA66A7A8B5}" srcOrd="0" destOrd="0" parTransId="{CFDCE720-3603-7A4E-90B2-5E75F7387091}" sibTransId="{A86B09AA-A2BB-D943-BEFC-F88C2EB4131C}"/>
    <dgm:cxn modelId="{BB84135C-513F-AD49-B2B5-8EB790469F99}" srcId="{E689B662-24E7-7742-84E2-ECEF48ADAA45}" destId="{F27CAC75-A9E0-524A-8BAC-2FEF10B4DACA}" srcOrd="0" destOrd="0" parTransId="{BA784C8F-7DAC-3E4C-84DF-C31DA9A1FD62}" sibTransId="{18240D7F-745E-1647-A62E-5D8935CE4DAF}"/>
    <dgm:cxn modelId="{3577999C-5291-4A2C-A8C4-B776574231AC}" type="presOf" srcId="{0D4950DD-9DF1-8045-A4E5-AD3D8A0400F8}" destId="{A6A3AF4D-1160-FC4E-8B48-B641F7D9E728}" srcOrd="0" destOrd="1" presId="urn:microsoft.com/office/officeart/2005/8/layout/vList5"/>
    <dgm:cxn modelId="{998CBE9F-B4CB-4C11-BC1D-8B058DA8A77A}" type="presOf" srcId="{A0FAD027-EB6D-E747-B7B3-17E4B61BAB2C}" destId="{A6A3AF4D-1160-FC4E-8B48-B641F7D9E728}" srcOrd="0" destOrd="7" presId="urn:microsoft.com/office/officeart/2005/8/layout/vList5"/>
    <dgm:cxn modelId="{5070DEBE-5365-4169-8AFB-BDA2908DEF52}" type="presOf" srcId="{89ADCC66-3BD8-3C42-97DA-42C91CC77368}" destId="{A6A3AF4D-1160-FC4E-8B48-B641F7D9E728}" srcOrd="0" destOrd="12" presId="urn:microsoft.com/office/officeart/2005/8/layout/vList5"/>
    <dgm:cxn modelId="{5E95DF94-115F-4DBD-8CCE-A030A74D4245}" type="presOf" srcId="{F27CAC75-A9E0-524A-8BAC-2FEF10B4DACA}" destId="{7AB97558-9741-9545-A4F2-FBD04E5B33C6}" srcOrd="0" destOrd="0" presId="urn:microsoft.com/office/officeart/2005/8/layout/vList5"/>
    <dgm:cxn modelId="{9C361464-F75C-5A49-ABCC-2EAFED67A386}" srcId="{BA59174E-5F30-5847-BCD3-452DE94C73DA}" destId="{17C25979-2179-AA40-86CD-AE26CA83B482}" srcOrd="0" destOrd="0" parTransId="{E2F2CDB0-E956-EA42-97B9-99F81AF0861D}" sibTransId="{CCCDED6A-C8A3-2E42-98A5-62EA9A4F83C3}"/>
    <dgm:cxn modelId="{A4234EB8-2ECF-8044-83AC-083907F74833}" srcId="{0D4950DD-9DF1-8045-A4E5-AD3D8A0400F8}" destId="{52E20B9D-93C5-0A44-ACC5-C21D7AB86B62}" srcOrd="1" destOrd="0" parTransId="{5ABF1117-95F6-6445-8E83-0BD5566C420E}" sibTransId="{4EBE40F2-6EC0-9446-A420-2BF86F71E681}"/>
    <dgm:cxn modelId="{8A87E554-C844-451B-AF52-44E46837D5DC}" type="presOf" srcId="{FB0236B2-8951-D14F-A450-03DA66A7A8B5}" destId="{8A721696-5B91-DD4E-A13E-8B72C3BA834F}" srcOrd="0" destOrd="0" presId="urn:microsoft.com/office/officeart/2005/8/layout/vList5"/>
    <dgm:cxn modelId="{3D267BF4-0482-9046-A420-84A1ACDAD075}" srcId="{FB0236B2-8951-D14F-A450-03DA66A7A8B5}" destId="{5AC41D9D-5B00-9348-895F-1EDC2245CB49}" srcOrd="4" destOrd="0" parTransId="{7081B360-3CF1-564B-A21D-8554C37C0D32}" sibTransId="{B06D7A80-04B7-F74C-A89E-5427D3FEC8AC}"/>
    <dgm:cxn modelId="{B861478C-DF48-46F1-9240-5E291E662C60}" type="presOf" srcId="{B4DEF27B-D274-F742-A1AD-996D7077C75D}" destId="{A6A3AF4D-1160-FC4E-8B48-B641F7D9E728}" srcOrd="0" destOrd="11" presId="urn:microsoft.com/office/officeart/2005/8/layout/vList5"/>
    <dgm:cxn modelId="{7A794772-D2A0-B345-B088-17D5CE35D045}" srcId="{FB0236B2-8951-D14F-A450-03DA66A7A8B5}" destId="{65BBB267-F54B-1D46-A623-0259F32A3C70}" srcOrd="7" destOrd="0" parTransId="{F8C293FE-7B69-DD43-B9B2-84F2DA2B0831}" sibTransId="{D7C439F2-124E-044D-A8CB-57B101634953}"/>
    <dgm:cxn modelId="{DFFF3829-A19E-450A-9D55-084CDF9402D2}" type="presOf" srcId="{87E38A78-32CC-2948-90CD-B4267989EF33}" destId="{7AB97558-9741-9545-A4F2-FBD04E5B33C6}" srcOrd="0" destOrd="2" presId="urn:microsoft.com/office/officeart/2005/8/layout/vList5"/>
    <dgm:cxn modelId="{210C0FCE-6DA0-2040-806F-5668F80A3384}" srcId="{FB0236B2-8951-D14F-A450-03DA66A7A8B5}" destId="{302B7D01-17E8-2645-9EF0-39ACF7D9FDB9}" srcOrd="5" destOrd="0" parTransId="{0009819E-FDEC-6144-8C6C-5E2AF403D422}" sibTransId="{7BE07A43-3B45-DC4E-8771-A8C97F79761C}"/>
    <dgm:cxn modelId="{5F6F0B6A-CACC-4E78-8E10-834F7E1488BD}" type="presOf" srcId="{17C25979-2179-AA40-86CD-AE26CA83B482}" destId="{A6A3AF4D-1160-FC4E-8B48-B641F7D9E728}" srcOrd="0" destOrd="3" presId="urn:microsoft.com/office/officeart/2005/8/layout/vList5"/>
    <dgm:cxn modelId="{58FEA9B1-4102-4C46-8336-815E451E0832}" type="presOf" srcId="{9836ACB3-6503-3D48-8496-09C59AB27ED0}" destId="{9764E8CE-8FD1-AE46-93E8-BEA94CBAE7C2}" srcOrd="0" destOrd="0" presId="urn:microsoft.com/office/officeart/2005/8/layout/vList5"/>
    <dgm:cxn modelId="{91AC0FBD-6541-447D-8BC8-F0FADF5A2B78}" type="presOf" srcId="{78D82E06-0C46-4042-B597-1444E617F70A}" destId="{A6A3AF4D-1160-FC4E-8B48-B641F7D9E728}" srcOrd="0" destOrd="13" presId="urn:microsoft.com/office/officeart/2005/8/layout/vList5"/>
    <dgm:cxn modelId="{BCEA0B63-0394-7544-BC85-E93FC1A4F512}" srcId="{FB0236B2-8951-D14F-A450-03DA66A7A8B5}" destId="{CC1E4E49-79FA-2843-9BB4-791417221F5A}" srcOrd="0" destOrd="0" parTransId="{DC5713F3-402C-9247-A8B0-B63EBC821D5E}" sibTransId="{15E1A676-E862-904A-92C5-389022F15905}"/>
    <dgm:cxn modelId="{25651709-43B6-4AB5-9C7F-F2BC55378D00}" type="presOf" srcId="{19A991CF-DE84-6340-BC30-EA73DC070CC8}" destId="{A6A3AF4D-1160-FC4E-8B48-B641F7D9E728}" srcOrd="0" destOrd="10" presId="urn:microsoft.com/office/officeart/2005/8/layout/vList5"/>
    <dgm:cxn modelId="{846E78F2-F018-AE4E-8EA1-464FD0C43595}" srcId="{0D4950DD-9DF1-8045-A4E5-AD3D8A0400F8}" destId="{BA59174E-5F30-5847-BCD3-452DE94C73DA}" srcOrd="0" destOrd="0" parTransId="{9D781E33-8C5C-8C4F-AEFB-6DC4745D01DF}" sibTransId="{89501283-58CA-534A-8166-7AB45BC8984A}"/>
    <dgm:cxn modelId="{20B7562C-748D-4DC5-89C8-C59F224E6FEF}" type="presOf" srcId="{B7BEBFE6-B014-3B45-804C-2DF368A7375D}" destId="{A6A3AF4D-1160-FC4E-8B48-B641F7D9E728}" srcOrd="0" destOrd="5" presId="urn:microsoft.com/office/officeart/2005/8/layout/vList5"/>
    <dgm:cxn modelId="{33CB2119-A84E-D34E-8FEC-18D01058AE0C}" srcId="{FB0236B2-8951-D14F-A450-03DA66A7A8B5}" destId="{A0FAD027-EB6D-E747-B7B3-17E4B61BAB2C}" srcOrd="3" destOrd="0" parTransId="{6CEB840F-439F-1147-BCA8-03B84041C054}" sibTransId="{46B71EDE-E54F-2F49-9286-6FFCB10D3D79}"/>
    <dgm:cxn modelId="{E2142887-1092-D74A-802B-433EADAE2D4C}" srcId="{FB0236B2-8951-D14F-A450-03DA66A7A8B5}" destId="{78D82E06-0C46-4042-B597-1444E617F70A}" srcOrd="6" destOrd="0" parTransId="{48528681-B13D-A747-8604-7C76AC9B748C}" sibTransId="{F1DAA001-B378-8243-B583-A797A341E741}"/>
    <dgm:cxn modelId="{D62045BD-45B9-B840-8B15-DDFC7109981F}" srcId="{E689B662-24E7-7742-84E2-ECEF48ADAA45}" destId="{87E38A78-32CC-2948-90CD-B4267989EF33}" srcOrd="2" destOrd="0" parTransId="{78AF2D7C-9113-434A-8E47-64785ACBEBB2}" sibTransId="{4B9DCC6F-4F0F-8D4C-9D5B-A242BFD99B18}"/>
    <dgm:cxn modelId="{58787157-04FE-0342-87FD-26F88821F510}" srcId="{FB0236B2-8951-D14F-A450-03DA66A7A8B5}" destId="{0D4950DD-9DF1-8045-A4E5-AD3D8A0400F8}" srcOrd="1" destOrd="0" parTransId="{51933A48-5EEF-0744-A6A5-CBFD9F703E51}" sibTransId="{073B626A-0725-5F42-90B2-9CE7A71E6166}"/>
    <dgm:cxn modelId="{14D2EE5C-B4F9-8C4B-BC41-E217D79DACFA}" srcId="{302B7D01-17E8-2645-9EF0-39ACF7D9FDB9}" destId="{89ADCC66-3BD8-3C42-97DA-42C91CC77368}" srcOrd="2" destOrd="0" parTransId="{5A88111B-D76E-D741-B4D4-2D39BD052727}" sibTransId="{317EBCC0-D280-8B40-BC26-5912391D4725}"/>
    <dgm:cxn modelId="{D96E08D1-C95A-457F-B56B-9F0206ACDB39}" type="presOf" srcId="{E689B662-24E7-7742-84E2-ECEF48ADAA45}" destId="{B602C08B-C1B1-D94B-93F5-EE3A76802F63}" srcOrd="0" destOrd="0" presId="urn:microsoft.com/office/officeart/2005/8/layout/vList5"/>
    <dgm:cxn modelId="{395210D9-0046-5943-B50A-02E4093F90D7}" srcId="{302B7D01-17E8-2645-9EF0-39ACF7D9FDB9}" destId="{B4DEF27B-D274-F742-A1AD-996D7077C75D}" srcOrd="1" destOrd="0" parTransId="{A444C430-B303-9B48-AA5B-25922675155C}" sibTransId="{0FDB9050-2FFE-7948-9ECA-A6CB55C7D5E5}"/>
    <dgm:cxn modelId="{A33788D2-348C-46DA-9FF4-696C7056F897}" type="presOf" srcId="{302B7D01-17E8-2645-9EF0-39ACF7D9FDB9}" destId="{A6A3AF4D-1160-FC4E-8B48-B641F7D9E728}" srcOrd="0" destOrd="9" presId="urn:microsoft.com/office/officeart/2005/8/layout/vList5"/>
    <dgm:cxn modelId="{B20FB6FB-5B0B-44BC-B980-034A01253F71}" type="presOf" srcId="{9166634E-67B6-0643-890E-10515E8C42BF}" destId="{7AB97558-9741-9545-A4F2-FBD04E5B33C6}" srcOrd="0" destOrd="1" presId="urn:microsoft.com/office/officeart/2005/8/layout/vList5"/>
    <dgm:cxn modelId="{E5558D7D-C82C-4C7D-A3EB-736B75BED47E}" type="presOf" srcId="{65BBB267-F54B-1D46-A623-0259F32A3C70}" destId="{A6A3AF4D-1160-FC4E-8B48-B641F7D9E728}" srcOrd="0" destOrd="14" presId="urn:microsoft.com/office/officeart/2005/8/layout/vList5"/>
    <dgm:cxn modelId="{21E2F9FC-A101-5D45-9BCB-10F6F1946640}" srcId="{52E20B9D-93C5-0A44-ACC5-C21D7AB86B62}" destId="{B7BEBFE6-B014-3B45-804C-2DF368A7375D}" srcOrd="0" destOrd="0" parTransId="{667DD777-6047-5341-9AEA-6CA88C239648}" sibTransId="{D7C1C91D-F24C-BB41-A709-4158025D2574}"/>
    <dgm:cxn modelId="{95E3A7F3-E107-8348-B7E4-9681AE5D690E}" srcId="{E689B662-24E7-7742-84E2-ECEF48ADAA45}" destId="{E1AFB434-8FA4-1844-A13A-2C16BF49845A}" srcOrd="3" destOrd="0" parTransId="{70D013F5-6C39-0946-93C2-2CF427064ECD}" sibTransId="{8188F6E8-F9F0-0741-8BE3-F8CE346635DB}"/>
    <dgm:cxn modelId="{6B59A845-FC37-7A4A-A724-59DFB51A438F}" srcId="{E689B662-24E7-7742-84E2-ECEF48ADAA45}" destId="{9166634E-67B6-0643-890E-10515E8C42BF}" srcOrd="1" destOrd="0" parTransId="{E80C90B3-0979-0F46-A149-17F7DCBA131D}" sibTransId="{7B6462EA-1BCA-AC49-A682-7A3F82DE955A}"/>
    <dgm:cxn modelId="{91B148EE-E984-3B44-B86D-ACE0A35E6167}" srcId="{302B7D01-17E8-2645-9EF0-39ACF7D9FDB9}" destId="{19A991CF-DE84-6340-BC30-EA73DC070CC8}" srcOrd="0" destOrd="0" parTransId="{2AD1FC2B-38F0-D64A-B306-5FE88A9B9978}" sibTransId="{0B448620-518B-F944-8D21-53FA224E1EEE}"/>
    <dgm:cxn modelId="{35329C00-7528-974E-8E9E-88B389109DDA}" srcId="{E689B662-24E7-7742-84E2-ECEF48ADAA45}" destId="{582C92F4-01A8-FC46-A3C6-C62926DF9400}" srcOrd="4" destOrd="0" parTransId="{B719D4D2-855D-AE43-8D68-AE235505EAE1}" sibTransId="{FBFFB108-F47F-F34F-9988-8DF6B90DF3DC}"/>
    <dgm:cxn modelId="{66F096FE-92F9-4859-AD23-541B92F9C9AC}" type="presOf" srcId="{FD89D81B-9E36-244D-A769-6B50669E4FCB}" destId="{A6A3AF4D-1160-FC4E-8B48-B641F7D9E728}" srcOrd="0" destOrd="6" presId="urn:microsoft.com/office/officeart/2005/8/layout/vList5"/>
    <dgm:cxn modelId="{856BDD89-BB0D-474A-A815-282E6A00DD67}" type="presOf" srcId="{5AC41D9D-5B00-9348-895F-1EDC2245CB49}" destId="{A6A3AF4D-1160-FC4E-8B48-B641F7D9E728}" srcOrd="0" destOrd="8" presId="urn:microsoft.com/office/officeart/2005/8/layout/vList5"/>
    <dgm:cxn modelId="{056613D8-FCA1-49AD-B867-1969FA5AB884}" type="presOf" srcId="{582C92F4-01A8-FC46-A3C6-C62926DF9400}" destId="{7AB97558-9741-9545-A4F2-FBD04E5B33C6}" srcOrd="0" destOrd="4" presId="urn:microsoft.com/office/officeart/2005/8/layout/vList5"/>
    <dgm:cxn modelId="{6ED3CC74-FDA2-489E-898A-ECA42E6C181A}" type="presOf" srcId="{E1AFB434-8FA4-1844-A13A-2C16BF49845A}" destId="{7AB97558-9741-9545-A4F2-FBD04E5B33C6}" srcOrd="0" destOrd="3" presId="urn:microsoft.com/office/officeart/2005/8/layout/vList5"/>
    <dgm:cxn modelId="{E895A2D8-39B2-6142-9E48-4BED07CEFD27}" srcId="{FB0236B2-8951-D14F-A450-03DA66A7A8B5}" destId="{FD89D81B-9E36-244D-A769-6B50669E4FCB}" srcOrd="2" destOrd="0" parTransId="{EB7DDBC9-DD8D-384E-B62B-29810F581874}" sibTransId="{74921C67-C6BB-124A-AD6A-D9F149F420E3}"/>
    <dgm:cxn modelId="{222EE1D5-D4ED-4B49-AF3D-83EABEDD0369}" type="presParOf" srcId="{9764E8CE-8FD1-AE46-93E8-BEA94CBAE7C2}" destId="{98737564-7ED6-4545-8478-BA0E0A381B78}" srcOrd="0" destOrd="0" presId="urn:microsoft.com/office/officeart/2005/8/layout/vList5"/>
    <dgm:cxn modelId="{A71B5591-9F74-4999-8DEF-9F3FC8F09660}" type="presParOf" srcId="{98737564-7ED6-4545-8478-BA0E0A381B78}" destId="{8A721696-5B91-DD4E-A13E-8B72C3BA834F}" srcOrd="0" destOrd="0" presId="urn:microsoft.com/office/officeart/2005/8/layout/vList5"/>
    <dgm:cxn modelId="{33454775-CDE0-4E94-9CA2-A9DCE1EF01D9}" type="presParOf" srcId="{98737564-7ED6-4545-8478-BA0E0A381B78}" destId="{A6A3AF4D-1160-FC4E-8B48-B641F7D9E728}" srcOrd="1" destOrd="0" presId="urn:microsoft.com/office/officeart/2005/8/layout/vList5"/>
    <dgm:cxn modelId="{B65997EF-6128-435C-AD37-9BC4CE76B020}" type="presParOf" srcId="{9764E8CE-8FD1-AE46-93E8-BEA94CBAE7C2}" destId="{F1C54199-4AA9-4040-9078-2C7B1946851B}" srcOrd="1" destOrd="0" presId="urn:microsoft.com/office/officeart/2005/8/layout/vList5"/>
    <dgm:cxn modelId="{E848B12C-8C8C-4C27-BBAD-64BF823007BC}" type="presParOf" srcId="{9764E8CE-8FD1-AE46-93E8-BEA94CBAE7C2}" destId="{41CF7F6A-E27D-744C-A9B1-7C7F81BC874B}" srcOrd="2" destOrd="0" presId="urn:microsoft.com/office/officeart/2005/8/layout/vList5"/>
    <dgm:cxn modelId="{3A30AFAA-F0AD-4B55-86D5-56BBC48BC57B}" type="presParOf" srcId="{41CF7F6A-E27D-744C-A9B1-7C7F81BC874B}" destId="{B602C08B-C1B1-D94B-93F5-EE3A76802F63}" srcOrd="0" destOrd="0" presId="urn:microsoft.com/office/officeart/2005/8/layout/vList5"/>
    <dgm:cxn modelId="{2EAEBD12-2C28-4178-B5E8-6E873594A2AB}" type="presParOf" srcId="{41CF7F6A-E27D-744C-A9B1-7C7F81BC874B}" destId="{7AB97558-9741-9545-A4F2-FBD04E5B33C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3AF4D-1160-FC4E-8B48-B641F7D9E728}">
      <dsp:nvSpPr>
        <dsp:cNvPr id="0" name=""/>
        <dsp:cNvSpPr/>
      </dsp:nvSpPr>
      <dsp:spPr>
        <a:xfrm rot="5400000">
          <a:off x="4560475" y="-1665899"/>
          <a:ext cx="3963873" cy="7365005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smtClean="0"/>
            <a:t>Autosomal recessive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smtClean="0"/>
            <a:t>based on severity of enzyme defect: 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smtClean="0"/>
            <a:t>complete enzyme defect</a:t>
          </a:r>
          <a:endParaRPr lang="en-US" sz="1400" kern="1200" dirty="0"/>
        </a:p>
        <a:p>
          <a:pPr marL="342900" lvl="3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smtClean="0"/>
            <a:t>increase adrenal androgen production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smtClean="0"/>
            <a:t>partial defect</a:t>
          </a:r>
          <a:endParaRPr lang="en-US" sz="1400" kern="1200" dirty="0"/>
        </a:p>
        <a:p>
          <a:pPr marL="342900" lvl="3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smtClean="0"/>
            <a:t>late onset (menstrual irregularity)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smtClean="0"/>
            <a:t>severe cases: </a:t>
          </a:r>
          <a:r>
            <a:rPr lang="en-US" sz="1400" kern="1200" dirty="0" err="1" smtClean="0"/>
            <a:t>mineralcorticoid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defeciency</a:t>
          </a:r>
          <a:r>
            <a:rPr lang="en-US" sz="1400" kern="1200" dirty="0" smtClean="0"/>
            <a:t> leads to hypovolemia and shock (neonatal adrenal crisis)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smtClean="0"/>
            <a:t>Accumulated</a:t>
          </a:r>
          <a:r>
            <a:rPr lang="en-US" sz="1400" kern="1200" baseline="0" dirty="0" smtClean="0"/>
            <a:t> 17-a-hydroxyprogesterone &gt; sex hormones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smtClean="0"/>
            <a:t>Signs: ambiguous genitalia</a:t>
          </a:r>
          <a:r>
            <a:rPr lang="en-US" sz="1400" kern="1200" baseline="0" dirty="0" smtClean="0"/>
            <a:t> and rapid postnatal growth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smtClean="0"/>
            <a:t>Lab: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smtClean="0"/>
            <a:t>high plasma 17 </a:t>
          </a:r>
          <a:r>
            <a:rPr lang="en-US" sz="1400" kern="1200" dirty="0" err="1" smtClean="0"/>
            <a:t>hydroxyprogesterone</a:t>
          </a:r>
          <a:r>
            <a:rPr lang="en-US" sz="1400" kern="1200" dirty="0" smtClean="0"/>
            <a:t> (4 days after birth)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smtClean="0"/>
            <a:t>classic: elevated serum levels of 17 </a:t>
          </a:r>
          <a:r>
            <a:rPr lang="en-US" sz="1400" kern="1200" dirty="0" err="1" smtClean="0"/>
            <a:t>hydroxyprogesterone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smtClean="0"/>
            <a:t>late onset: ACTH stimulation test shows high 17 </a:t>
          </a:r>
          <a:r>
            <a:rPr lang="en-US" sz="1400" kern="1200" dirty="0" err="1" smtClean="0"/>
            <a:t>hydroxyprogesterone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smtClean="0"/>
            <a:t>genetics: mutation in CYP21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smtClean="0"/>
            <a:t>prenatal testing to confirm and diagnose</a:t>
          </a:r>
          <a:endParaRPr lang="en-US" sz="1400" kern="1200" dirty="0"/>
        </a:p>
      </dsp:txBody>
      <dsp:txXfrm rot="-5400000">
        <a:off x="2859909" y="228167"/>
        <a:ext cx="7171505" cy="3576873"/>
      </dsp:txXfrm>
    </dsp:sp>
    <dsp:sp modelId="{8A721696-5B91-DD4E-A13E-8B72C3BA834F}">
      <dsp:nvSpPr>
        <dsp:cNvPr id="0" name=""/>
        <dsp:cNvSpPr/>
      </dsp:nvSpPr>
      <dsp:spPr>
        <a:xfrm>
          <a:off x="1282905" y="255"/>
          <a:ext cx="1577004" cy="403269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21-a-hydroxylase</a:t>
          </a:r>
          <a:endParaRPr lang="en-US" sz="1200" kern="1200" dirty="0"/>
        </a:p>
      </dsp:txBody>
      <dsp:txXfrm>
        <a:off x="1359888" y="77238"/>
        <a:ext cx="1423038" cy="3878730"/>
      </dsp:txXfrm>
    </dsp:sp>
    <dsp:sp modelId="{7AB97558-9741-9545-A4F2-FBD04E5B33C6}">
      <dsp:nvSpPr>
        <dsp:cNvPr id="0" name=""/>
        <dsp:cNvSpPr/>
      </dsp:nvSpPr>
      <dsp:spPr>
        <a:xfrm rot="5400000">
          <a:off x="5732889" y="1393918"/>
          <a:ext cx="1591455" cy="7365005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smtClean="0"/>
            <a:t>high levels of 11 </a:t>
          </a:r>
          <a:r>
            <a:rPr lang="en-US" sz="1400" kern="1200" dirty="0" err="1" smtClean="0"/>
            <a:t>deoxycortisol</a:t>
          </a:r>
          <a:r>
            <a:rPr lang="en-US" sz="1400" kern="1200" dirty="0" smtClean="0"/>
            <a:t> and 11 </a:t>
          </a:r>
          <a:r>
            <a:rPr lang="en-US" sz="1400" kern="1200" dirty="0" err="1" smtClean="0"/>
            <a:t>deoxy-corticosterone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smtClean="0"/>
            <a:t>salt and water retention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smtClean="0"/>
            <a:t>suppress renin/Ag system&gt; low renin hypertension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smtClean="0"/>
            <a:t>Decrease in cortisol, aldosterone, and </a:t>
          </a:r>
          <a:r>
            <a:rPr lang="en-US" sz="1400" kern="1200" dirty="0" err="1" smtClean="0"/>
            <a:t>corticosterone</a:t>
          </a:r>
          <a:endParaRPr lang="en-US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smtClean="0"/>
            <a:t>clinical picture: masculinization in females and early </a:t>
          </a:r>
          <a:r>
            <a:rPr lang="en-US" sz="1400" kern="1200" dirty="0" err="1" smtClean="0"/>
            <a:t>virilization</a:t>
          </a:r>
          <a:r>
            <a:rPr lang="en-US" sz="1400" kern="1200" dirty="0" smtClean="0"/>
            <a:t> in females</a:t>
          </a:r>
          <a:endParaRPr lang="en-US" sz="1400" kern="1200" dirty="0"/>
        </a:p>
      </dsp:txBody>
      <dsp:txXfrm rot="-5400000">
        <a:off x="2846114" y="4358381"/>
        <a:ext cx="7287317" cy="1436079"/>
      </dsp:txXfrm>
    </dsp:sp>
    <dsp:sp modelId="{B602C08B-C1B1-D94B-93F5-EE3A76802F63}">
      <dsp:nvSpPr>
        <dsp:cNvPr id="0" name=""/>
        <dsp:cNvSpPr/>
      </dsp:nvSpPr>
      <dsp:spPr>
        <a:xfrm>
          <a:off x="1282905" y="4309709"/>
          <a:ext cx="1563208" cy="153342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11-B-hydroxylase</a:t>
          </a:r>
          <a:endParaRPr lang="en-US" sz="1200" kern="1200" dirty="0"/>
        </a:p>
      </dsp:txBody>
      <dsp:txXfrm>
        <a:off x="1357761" y="4384565"/>
        <a:ext cx="1413496" cy="1383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1C917-6D42-4542-8947-B8EB189DE207}" type="datetimeFigureOut">
              <a:rPr lang="en-US" smtClean="0"/>
              <a:t>3/26/18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5ECA6-EA13-694D-A532-33497594EF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5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microsoft.com/office/2007/relationships/hdphoto" Target="../media/hdphoto2.wdp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9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CFE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5389-6FDC-FB4C-A983-537718BD0F91}" type="datetimeFigureOut">
              <a:rPr lang="en-US" smtClean="0"/>
              <a:t>3/26/18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83D1-9CC3-C14E-8712-9DA6375AE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6-Point Star 26"/>
          <p:cNvSpPr/>
          <p:nvPr userDrawn="1"/>
        </p:nvSpPr>
        <p:spPr>
          <a:xfrm>
            <a:off x="5076022" y="663410"/>
            <a:ext cx="2142208" cy="2269072"/>
          </a:xfrm>
          <a:prstGeom prst="star6">
            <a:avLst>
              <a:gd name="adj" fmla="val 43234"/>
              <a:gd name="hf" fmla="val 115470"/>
            </a:avLst>
          </a:prstGeom>
          <a:solidFill>
            <a:srgbClr val="233F4D"/>
          </a:solidFill>
          <a:ln w="66675">
            <a:solidFill>
              <a:srgbClr val="599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6-Point Star 27"/>
          <p:cNvSpPr/>
          <p:nvPr userDrawn="1"/>
        </p:nvSpPr>
        <p:spPr>
          <a:xfrm>
            <a:off x="2331630" y="1983815"/>
            <a:ext cx="2142208" cy="2269072"/>
          </a:xfrm>
          <a:prstGeom prst="star6">
            <a:avLst>
              <a:gd name="adj" fmla="val 43234"/>
              <a:gd name="hf" fmla="val 115470"/>
            </a:avLst>
          </a:prstGeom>
          <a:solidFill>
            <a:schemeClr val="bg2"/>
          </a:solidFill>
          <a:ln w="66675">
            <a:solidFill>
              <a:srgbClr val="599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6-Point Star 29"/>
          <p:cNvSpPr/>
          <p:nvPr/>
        </p:nvSpPr>
        <p:spPr>
          <a:xfrm>
            <a:off x="586271" y="13804"/>
            <a:ext cx="2166619" cy="2321841"/>
          </a:xfrm>
          <a:prstGeom prst="star6">
            <a:avLst>
              <a:gd name="adj" fmla="val 43234"/>
              <a:gd name="hf" fmla="val 115470"/>
            </a:avLst>
          </a:prstGeom>
          <a:solidFill>
            <a:srgbClr val="233F4D"/>
          </a:solidFill>
          <a:ln w="66675">
            <a:solidFill>
              <a:srgbClr val="599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59250" y1="28000" x2="50750" y2="38500"/>
                        <a14:backgroundMark x1="62000" y1="37250" x2="62750" y2="33250"/>
                        <a14:backgroundMark x1="65250" y1="42500" x2="56250" y2="49750"/>
                        <a14:backgroundMark x1="42000" y1="32000" x2="42000" y2="32000"/>
                        <a14:backgroundMark x1="50250" y1="25750" x2="50250" y2="25750"/>
                        <a14:backgroundMark x1="50750" y1="48500" x2="50750" y2="4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38" t="19447" r="24104" b="35395"/>
          <a:stretch/>
        </p:blipFill>
        <p:spPr>
          <a:xfrm>
            <a:off x="5499090" y="1046650"/>
            <a:ext cx="1277316" cy="116538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227400" y="2062223"/>
            <a:ext cx="2466508" cy="411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878688"/>
                </a:solidFill>
                <a:latin typeface="Gill Sans MT" charset="0"/>
                <a:ea typeface="Gill Sans MT" charset="0"/>
                <a:cs typeface="Gill Sans MT" charset="0"/>
              </a:rPr>
              <a:t>M E D I C I N 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59169" y="2392443"/>
            <a:ext cx="2828442" cy="27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878688"/>
                </a:solidFill>
              </a:rPr>
              <a:t>KING SAUD UNIVERSITY</a:t>
            </a: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4051726" y="3999610"/>
            <a:ext cx="2714172" cy="293272"/>
            <a:chOff x="4371080" y="3834537"/>
            <a:chExt cx="2714172" cy="293272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4371080" y="3834537"/>
              <a:ext cx="294810" cy="293271"/>
            </a:xfrm>
            <a:prstGeom prst="line">
              <a:avLst/>
            </a:prstGeom>
            <a:ln w="28575">
              <a:solidFill>
                <a:srgbClr val="59989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4664606" y="4127808"/>
              <a:ext cx="2420646" cy="1"/>
            </a:xfrm>
            <a:prstGeom prst="line">
              <a:avLst/>
            </a:prstGeom>
            <a:ln w="28575">
              <a:solidFill>
                <a:srgbClr val="59989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>
            <a:stCxn id="98" idx="3"/>
            <a:endCxn id="84" idx="0"/>
          </p:cNvCxnSpPr>
          <p:nvPr userDrawn="1"/>
        </p:nvCxnSpPr>
        <p:spPr>
          <a:xfrm flipH="1">
            <a:off x="4473838" y="2365214"/>
            <a:ext cx="602184" cy="185869"/>
          </a:xfrm>
          <a:prstGeom prst="line">
            <a:avLst/>
          </a:prstGeom>
          <a:ln w="53975">
            <a:solidFill>
              <a:srgbClr val="59989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>
            <a:off x="2397641" y="1983814"/>
            <a:ext cx="258726" cy="408629"/>
          </a:xfrm>
          <a:prstGeom prst="line">
            <a:avLst/>
          </a:prstGeom>
          <a:ln w="53975">
            <a:solidFill>
              <a:srgbClr val="59989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85730" y="4464071"/>
            <a:ext cx="526455" cy="2379415"/>
            <a:chOff x="85730" y="4464071"/>
            <a:chExt cx="526455" cy="2379415"/>
          </a:xfrm>
        </p:grpSpPr>
        <p:grpSp>
          <p:nvGrpSpPr>
            <p:cNvPr id="46" name="Group 45"/>
            <p:cNvGrpSpPr/>
            <p:nvPr userDrawn="1"/>
          </p:nvGrpSpPr>
          <p:grpSpPr>
            <a:xfrm rot="10800000">
              <a:off x="85730" y="4464071"/>
              <a:ext cx="526455" cy="1929421"/>
              <a:chOff x="6097232" y="6194384"/>
              <a:chExt cx="526455" cy="433673"/>
            </a:xfrm>
          </p:grpSpPr>
          <p:sp>
            <p:nvSpPr>
              <p:cNvPr id="47" name="L-Shape 46"/>
              <p:cNvSpPr/>
              <p:nvPr/>
            </p:nvSpPr>
            <p:spPr>
              <a:xfrm rot="16200000">
                <a:off x="6091422" y="6200194"/>
                <a:ext cx="385671" cy="374051"/>
              </a:xfrm>
              <a:prstGeom prst="corner">
                <a:avLst>
                  <a:gd name="adj1" fmla="val 18557"/>
                  <a:gd name="adj2" fmla="val 18056"/>
                </a:avLst>
              </a:prstGeom>
              <a:solidFill>
                <a:srgbClr val="5998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L-Shape 47"/>
              <p:cNvSpPr/>
              <p:nvPr/>
            </p:nvSpPr>
            <p:spPr>
              <a:xfrm rot="16200000">
                <a:off x="6243826" y="6248196"/>
                <a:ext cx="385671" cy="374051"/>
              </a:xfrm>
              <a:prstGeom prst="corner">
                <a:avLst>
                  <a:gd name="adj1" fmla="val 18557"/>
                  <a:gd name="adj2" fmla="val 18056"/>
                </a:avLst>
              </a:prstGeom>
              <a:solidFill>
                <a:srgbClr val="253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49" name="Straight Connector 48"/>
            <p:cNvCxnSpPr/>
            <p:nvPr userDrawn="1"/>
          </p:nvCxnSpPr>
          <p:spPr>
            <a:xfrm>
              <a:off x="246380" y="6378978"/>
              <a:ext cx="0" cy="464508"/>
            </a:xfrm>
            <a:prstGeom prst="line">
              <a:avLst/>
            </a:prstGeom>
            <a:ln w="66675">
              <a:solidFill>
                <a:srgbClr val="59989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 flipH="1">
              <a:off x="95012" y="6133472"/>
              <a:ext cx="0" cy="696762"/>
            </a:xfrm>
            <a:prstGeom prst="line">
              <a:avLst/>
            </a:prstGeom>
            <a:ln w="66675">
              <a:solidFill>
                <a:srgbClr val="253F4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 userDrawn="1"/>
        </p:nvGrpSpPr>
        <p:grpSpPr>
          <a:xfrm>
            <a:off x="8048006" y="-31898"/>
            <a:ext cx="4311518" cy="6318401"/>
            <a:chOff x="8069271" y="2337"/>
            <a:chExt cx="4311518" cy="6318401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3638" y="52503"/>
              <a:ext cx="459126" cy="459126"/>
            </a:xfrm>
            <a:prstGeom prst="rect">
              <a:avLst/>
            </a:prstGeom>
          </p:spPr>
        </p:pic>
        <p:grpSp>
          <p:nvGrpSpPr>
            <p:cNvPr id="53" name="Group 52"/>
            <p:cNvGrpSpPr/>
            <p:nvPr/>
          </p:nvGrpSpPr>
          <p:grpSpPr>
            <a:xfrm>
              <a:off x="8069271" y="2337"/>
              <a:ext cx="4311518" cy="6318401"/>
              <a:chOff x="8069271" y="2337"/>
              <a:chExt cx="4311518" cy="6318401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8069271" y="2337"/>
                <a:ext cx="4311518" cy="6318401"/>
                <a:chOff x="8069271" y="2337"/>
                <a:chExt cx="4311518" cy="6318401"/>
              </a:xfrm>
            </p:grpSpPr>
            <p:grpSp>
              <p:nvGrpSpPr>
                <p:cNvPr id="57" name="Group 56"/>
                <p:cNvGrpSpPr/>
                <p:nvPr/>
              </p:nvGrpSpPr>
              <p:grpSpPr>
                <a:xfrm>
                  <a:off x="8131109" y="2337"/>
                  <a:ext cx="4249680" cy="6318401"/>
                  <a:chOff x="8142398" y="-8952"/>
                  <a:chExt cx="4249680" cy="6318401"/>
                </a:xfrm>
              </p:grpSpPr>
              <p:grpSp>
                <p:nvGrpSpPr>
                  <p:cNvPr id="60" name="Group 59"/>
                  <p:cNvGrpSpPr/>
                  <p:nvPr/>
                </p:nvGrpSpPr>
                <p:grpSpPr>
                  <a:xfrm>
                    <a:off x="8142398" y="-8952"/>
                    <a:ext cx="4249680" cy="6318401"/>
                    <a:chOff x="8142398" y="-29455"/>
                    <a:chExt cx="4249680" cy="6318401"/>
                  </a:xfrm>
                </p:grpSpPr>
                <p:grpSp>
                  <p:nvGrpSpPr>
                    <p:cNvPr id="62" name="Group 61"/>
                    <p:cNvGrpSpPr/>
                    <p:nvPr/>
                  </p:nvGrpSpPr>
                  <p:grpSpPr>
                    <a:xfrm>
                      <a:off x="8142398" y="-10221"/>
                      <a:ext cx="4249680" cy="6299167"/>
                      <a:chOff x="8143098" y="-18130"/>
                      <a:chExt cx="4249680" cy="6299167"/>
                    </a:xfrm>
                  </p:grpSpPr>
                  <p:grpSp>
                    <p:nvGrpSpPr>
                      <p:cNvPr id="64" name="Group 63"/>
                      <p:cNvGrpSpPr/>
                      <p:nvPr/>
                    </p:nvGrpSpPr>
                    <p:grpSpPr>
                      <a:xfrm>
                        <a:off x="8143098" y="-18130"/>
                        <a:ext cx="4249680" cy="6299167"/>
                        <a:chOff x="8143098" y="-18130"/>
                        <a:chExt cx="4249680" cy="6299167"/>
                      </a:xfrm>
                    </p:grpSpPr>
                    <p:grpSp>
                      <p:nvGrpSpPr>
                        <p:cNvPr id="69" name="Group 68"/>
                        <p:cNvGrpSpPr/>
                        <p:nvPr/>
                      </p:nvGrpSpPr>
                      <p:grpSpPr>
                        <a:xfrm>
                          <a:off x="8143098" y="-18130"/>
                          <a:ext cx="3912247" cy="6299167"/>
                          <a:chOff x="7761268" y="49795"/>
                          <a:chExt cx="3912247" cy="6299167"/>
                        </a:xfrm>
                      </p:grpSpPr>
                      <p:pic>
                        <p:nvPicPr>
                          <p:cNvPr id="70" name="Picture 69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9705104" y="2407623"/>
                            <a:ext cx="496570" cy="496570"/>
                          </a:xfrm>
                          <a:prstGeom prst="rect">
                            <a:avLst/>
                          </a:prstGeom>
                        </p:spPr>
                      </p:pic>
                      <p:grpSp>
                        <p:nvGrpSpPr>
                          <p:cNvPr id="71" name="Group 70"/>
                          <p:cNvGrpSpPr/>
                          <p:nvPr/>
                        </p:nvGrpSpPr>
                        <p:grpSpPr>
                          <a:xfrm>
                            <a:off x="7761268" y="49795"/>
                            <a:ext cx="3912247" cy="6299167"/>
                            <a:chOff x="7761268" y="27493"/>
                            <a:chExt cx="3912247" cy="6299167"/>
                          </a:xfrm>
                        </p:grpSpPr>
                        <p:pic>
                          <p:nvPicPr>
                            <p:cNvPr id="72" name="Picture 71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966959" y="763928"/>
                              <a:ext cx="496570" cy="496570"/>
                            </a:xfrm>
                            <a:prstGeom prst="rect">
                              <a:avLst/>
                            </a:prstGeom>
                          </p:spPr>
                        </p:pic>
                        <p:grpSp>
                          <p:nvGrpSpPr>
                            <p:cNvPr id="73" name="Group 72"/>
                            <p:cNvGrpSpPr/>
                            <p:nvPr/>
                          </p:nvGrpSpPr>
                          <p:grpSpPr>
                            <a:xfrm>
                              <a:off x="7761268" y="27493"/>
                              <a:ext cx="3912247" cy="6299167"/>
                              <a:chOff x="7761268" y="27493"/>
                              <a:chExt cx="3912247" cy="6299167"/>
                            </a:xfrm>
                          </p:grpSpPr>
                          <p:pic>
                            <p:nvPicPr>
                              <p:cNvPr id="74" name="Picture 73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389648" y="3520645"/>
                                <a:ext cx="2806015" cy="2806015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75" name="Picture 74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 rot="1550188">
                                <a:off x="10239042" y="2905861"/>
                                <a:ext cx="478165" cy="47816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76" name="Picture 75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936227" y="841391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77" name="Picture 76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761268" y="861600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78" name="Picture 77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246144" y="2081313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79" name="Picture 78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028351" y="936827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0" name="Picture 79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3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522652" y="2020266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1" name="Picture 80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657753" y="2594926"/>
                                <a:ext cx="369281" cy="369281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2" name="Picture 81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907946" y="1391157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3" name="Picture 82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662688" y="1126271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4" name="Picture 83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169561" y="27493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5" name="Picture 84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 rot="14242421">
                                <a:off x="10757614" y="1854091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6" name="Picture 85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111539" y="2933512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7" name="Picture 86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153852" y="1440463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8" name="Picture 87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208534" y="1383923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9" name="Picture 88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2">
                                <a:duotone>
                                  <a:prstClr val="black"/>
                                  <a:srgbClr val="4C8180">
                                    <a:tint val="45000"/>
                                    <a:satMod val="400000"/>
                                  </a:srgbClr>
                                </a:duotone>
                                <a:extLst>
                                  <a:ext uri="{BEBA8EAE-BF5A-486C-A8C5-ECC9F3942E4B}">
                                    <a14:imgProps xmlns:a14="http://schemas.microsoft.com/office/drawing/2010/main">
                                      <a14:imgLayer r:embed="rId23">
                                        <a14:imgEffect>
                                          <a14:colorTemperature colorTemp="5300"/>
                                        </a14:imgEffect>
                                        <a14:imgEffect>
                                          <a14:saturation sat="400000"/>
                                        </a14:imgEffect>
                                        <a14:imgEffect>
                                          <a14:brightnessContrast contrast="20000"/>
                                        </a14:imgEffect>
                                      </a14:imgLayer>
                                    </a14:imgProps>
                                  </a:ex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239215" y="710225"/>
                                <a:ext cx="608887" cy="608887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90" name="Picture 89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580265" y="265000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91" name="Picture 90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809373" y="2330168"/>
                                <a:ext cx="551180" cy="55118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sp>
                            <p:nvSpPr>
                              <p:cNvPr id="92" name="TextBox 91"/>
                              <p:cNvSpPr txBox="1"/>
                              <p:nvPr/>
                            </p:nvSpPr>
                            <p:spPr>
                              <a:xfrm>
                                <a:off x="9537170" y="4595593"/>
                                <a:ext cx="125730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>
                                    <a:solidFill>
                                      <a:srgbClr val="F8F0E7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SiCl</a:t>
                                </a:r>
                                <a:r>
                                  <a:rPr lang="en-US" sz="1200" baseline="-25000" dirty="0">
                                    <a:solidFill>
                                      <a:srgbClr val="F8F0E7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4</a:t>
                                </a:r>
                              </a:p>
                            </p:txBody>
                          </p:sp>
                          <p:sp>
                            <p:nvSpPr>
                              <p:cNvPr id="93" name="TextBox 92"/>
                              <p:cNvSpPr txBox="1"/>
                              <p:nvPr/>
                            </p:nvSpPr>
                            <p:spPr>
                              <a:xfrm>
                                <a:off x="9523940" y="4369513"/>
                                <a:ext cx="125730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>
                                    <a:solidFill>
                                      <a:srgbClr val="F8F0E7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CuCl</a:t>
                                </a:r>
                                <a:r>
                                  <a:rPr lang="en-US" sz="1200" baseline="-25000" dirty="0">
                                    <a:solidFill>
                                      <a:srgbClr val="F8F0E7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2</a:t>
                                </a:r>
                              </a:p>
                            </p:txBody>
                          </p:sp>
                          <p:sp>
                            <p:nvSpPr>
                              <p:cNvPr id="94" name="TextBox 93"/>
                              <p:cNvSpPr txBox="1"/>
                              <p:nvPr/>
                            </p:nvSpPr>
                            <p:spPr>
                              <a:xfrm>
                                <a:off x="9555862" y="4161224"/>
                                <a:ext cx="125730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>
                                    <a:solidFill>
                                      <a:srgbClr val="F8F0E7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CCl</a:t>
                                </a:r>
                                <a:r>
                                  <a:rPr lang="en-US" sz="1200" baseline="-25000" dirty="0">
                                    <a:solidFill>
                                      <a:srgbClr val="F8F0E7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4</a:t>
                                </a:r>
                              </a:p>
                            </p:txBody>
                          </p:sp>
                          <p:sp>
                            <p:nvSpPr>
                              <p:cNvPr id="95" name="TextBox 94"/>
                              <p:cNvSpPr txBox="1"/>
                              <p:nvPr/>
                            </p:nvSpPr>
                            <p:spPr>
                              <a:xfrm>
                                <a:off x="9490341" y="3969829"/>
                                <a:ext cx="125730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>
                                    <a:solidFill>
                                      <a:srgbClr val="F8F0E7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HCN</a:t>
                                </a:r>
                                <a:endParaRPr lang="en-US" sz="1200" baseline="-25000" dirty="0">
                                  <a:solidFill>
                                    <a:srgbClr val="F8F0E7"/>
                                  </a:solidFill>
                                  <a:latin typeface="Comic Sans MS" charset="0"/>
                                  <a:ea typeface="Comic Sans MS" charset="0"/>
                                  <a:cs typeface="Comic Sans MS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97" name="TextBox 96"/>
                              <p:cNvSpPr txBox="1"/>
                              <p:nvPr/>
                            </p:nvSpPr>
                            <p:spPr>
                              <a:xfrm>
                                <a:off x="8776802" y="2765723"/>
                                <a:ext cx="125730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MgCl</a:t>
                                </a:r>
                                <a:r>
                                  <a:rPr lang="en-US" sz="1200" baseline="-250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2</a:t>
                                </a:r>
                              </a:p>
                            </p:txBody>
                          </p:sp>
                          <p:sp>
                            <p:nvSpPr>
                              <p:cNvPr id="98" name="TextBox 97"/>
                              <p:cNvSpPr txBox="1"/>
                              <p:nvPr/>
                            </p:nvSpPr>
                            <p:spPr>
                              <a:xfrm>
                                <a:off x="8535354" y="1753559"/>
                                <a:ext cx="1257300" cy="30777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4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KMnO</a:t>
                                </a:r>
                                <a:r>
                                  <a:rPr lang="en-US" sz="1400" baseline="-250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4</a:t>
                                </a:r>
                              </a:p>
                            </p:txBody>
                          </p:sp>
                          <p:sp>
                            <p:nvSpPr>
                              <p:cNvPr id="99" name="TextBox 98"/>
                              <p:cNvSpPr txBox="1"/>
                              <p:nvPr/>
                            </p:nvSpPr>
                            <p:spPr>
                              <a:xfrm>
                                <a:off x="9606800" y="3290926"/>
                                <a:ext cx="125730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H</a:t>
                                </a:r>
                                <a:r>
                                  <a:rPr lang="en-US" sz="1200" baseline="-250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2</a:t>
                                </a:r>
                                <a:r>
                                  <a:rPr lang="en-US" sz="12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O</a:t>
                                </a:r>
                                <a:endParaRPr lang="en-US" sz="1200" baseline="-25000" dirty="0">
                                  <a:solidFill>
                                    <a:srgbClr val="599894"/>
                                  </a:solidFill>
                                  <a:latin typeface="Comic Sans MS" charset="0"/>
                                  <a:ea typeface="Comic Sans MS" charset="0"/>
                                  <a:cs typeface="Comic Sans MS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0" name="TextBox 99"/>
                              <p:cNvSpPr txBox="1"/>
                              <p:nvPr/>
                            </p:nvSpPr>
                            <p:spPr>
                              <a:xfrm>
                                <a:off x="8317051" y="463583"/>
                                <a:ext cx="735433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H</a:t>
                                </a:r>
                                <a:r>
                                  <a:rPr lang="en-US" sz="1200" baseline="-250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2</a:t>
                                </a:r>
                                <a:r>
                                  <a:rPr lang="en-US" sz="12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O</a:t>
                                </a:r>
                                <a:r>
                                  <a:rPr lang="en-US" sz="1200" baseline="-250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2</a:t>
                                </a:r>
                              </a:p>
                            </p:txBody>
                          </p:sp>
                          <p:sp>
                            <p:nvSpPr>
                              <p:cNvPr id="101" name="TextBox 100"/>
                              <p:cNvSpPr txBox="1"/>
                              <p:nvPr/>
                            </p:nvSpPr>
                            <p:spPr>
                              <a:xfrm>
                                <a:off x="9281621" y="734492"/>
                                <a:ext cx="703868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KClO</a:t>
                                </a:r>
                                <a:r>
                                  <a:rPr lang="en-US" sz="1200" baseline="-250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3</a:t>
                                </a:r>
                              </a:p>
                            </p:txBody>
                          </p:sp>
                          <p:sp>
                            <p:nvSpPr>
                              <p:cNvPr id="102" name="TextBox 101"/>
                              <p:cNvSpPr txBox="1"/>
                              <p:nvPr/>
                            </p:nvSpPr>
                            <p:spPr>
                              <a:xfrm>
                                <a:off x="9334844" y="2503232"/>
                                <a:ext cx="125730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Co</a:t>
                                </a:r>
                                <a:r>
                                  <a:rPr lang="en-US" sz="1200" baseline="-250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2</a:t>
                                </a:r>
                              </a:p>
                            </p:txBody>
                          </p:sp>
                          <p:sp>
                            <p:nvSpPr>
                              <p:cNvPr id="103" name="TextBox 102"/>
                              <p:cNvSpPr txBox="1"/>
                              <p:nvPr/>
                            </p:nvSpPr>
                            <p:spPr>
                              <a:xfrm>
                                <a:off x="10068670" y="501327"/>
                                <a:ext cx="629985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Cl</a:t>
                                </a:r>
                                <a:r>
                                  <a:rPr lang="en-US" sz="1200" baseline="-250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2</a:t>
                                </a:r>
                                <a:r>
                                  <a:rPr lang="en-US" sz="12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O</a:t>
                                </a:r>
                                <a:r>
                                  <a:rPr lang="en-US" sz="1200" baseline="-25000" dirty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7</a:t>
                                </a:r>
                              </a:p>
                            </p:txBody>
                          </p:sp>
                          <p:pic>
                            <p:nvPicPr>
                              <p:cNvPr id="104" name="Picture 103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680230" y="2817732"/>
                                <a:ext cx="610518" cy="61051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05" name="Picture 104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421118" y="1164886"/>
                                <a:ext cx="1191517" cy="1191517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06" name="Picture 105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1085274" y="219164"/>
                                <a:ext cx="588241" cy="588241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07" name="Picture 106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601346" y="322563"/>
                                <a:ext cx="491928" cy="49192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08" name="Picture 107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3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159258" y="1904902"/>
                                <a:ext cx="588241" cy="588241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09" name="Picture 108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3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262399" y="1388751"/>
                                <a:ext cx="562794" cy="562794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10" name="Picture 109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3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843437" y="195050"/>
                                <a:ext cx="588241" cy="588241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</p:grpSp>
                    </p:grpSp>
                    <p:sp>
                      <p:nvSpPr>
                        <p:cNvPr id="67" name="TextBox 66"/>
                        <p:cNvSpPr txBox="1"/>
                        <p:nvPr/>
                      </p:nvSpPr>
                      <p:spPr>
                        <a:xfrm>
                          <a:off x="11135478" y="2288881"/>
                          <a:ext cx="1257300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1200" dirty="0">
                              <a:solidFill>
                                <a:srgbClr val="599894"/>
                              </a:solidFill>
                              <a:latin typeface="Comic Sans MS" charset="0"/>
                              <a:ea typeface="Comic Sans MS" charset="0"/>
                              <a:cs typeface="Comic Sans MS" charset="0"/>
                            </a:rPr>
                            <a:t>COOH</a:t>
                          </a:r>
                          <a:endParaRPr lang="en-US" sz="1200" baseline="-25000" dirty="0">
                            <a:solidFill>
                              <a:srgbClr val="599894"/>
                            </a:solidFill>
                            <a:latin typeface="Comic Sans MS" charset="0"/>
                            <a:ea typeface="Comic Sans MS" charset="0"/>
                            <a:cs typeface="Comic Sans MS" charset="0"/>
                          </a:endParaRPr>
                        </a:p>
                      </p:txBody>
                    </p:sp>
                  </p:grpSp>
                  <p:sp>
                    <p:nvSpPr>
                      <p:cNvPr id="65" name="TextBox 64"/>
                      <p:cNvSpPr txBox="1"/>
                      <p:nvPr/>
                    </p:nvSpPr>
                    <p:spPr>
                      <a:xfrm>
                        <a:off x="11112491" y="4987"/>
                        <a:ext cx="125730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200" dirty="0">
                            <a:solidFill>
                              <a:srgbClr val="599894"/>
                            </a:solidFill>
                            <a:latin typeface="Comic Sans MS" charset="0"/>
                            <a:ea typeface="Comic Sans MS" charset="0"/>
                            <a:cs typeface="Comic Sans MS" charset="0"/>
                          </a:rPr>
                          <a:t>NH</a:t>
                        </a:r>
                        <a:r>
                          <a:rPr lang="en-US" sz="1200" baseline="-25000" dirty="0">
                            <a:solidFill>
                              <a:srgbClr val="599894"/>
                            </a:solidFill>
                            <a:latin typeface="Comic Sans MS" charset="0"/>
                            <a:ea typeface="Comic Sans MS" charset="0"/>
                            <a:cs typeface="Comic Sans MS" charset="0"/>
                          </a:rPr>
                          <a:t>2</a:t>
                        </a:r>
                      </a:p>
                    </p:txBody>
                  </p:sp>
                </p:grpSp>
                <p:sp>
                  <p:nvSpPr>
                    <p:cNvPr id="63" name="TextBox 62"/>
                    <p:cNvSpPr txBox="1"/>
                    <p:nvPr/>
                  </p:nvSpPr>
                  <p:spPr>
                    <a:xfrm>
                      <a:off x="9641352" y="-29455"/>
                      <a:ext cx="125730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dirty="0">
                          <a:solidFill>
                            <a:srgbClr val="599894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HbA</a:t>
                      </a:r>
                      <a:endParaRPr lang="en-US" sz="1200" baseline="-25000" dirty="0">
                        <a:solidFill>
                          <a:srgbClr val="599894"/>
                        </a:solidFill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p:txBody>
                </p:sp>
              </p:grp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9769356" y="1171642"/>
                    <a:ext cx="125730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rgbClr val="599894"/>
                        </a:solidFill>
                        <a:latin typeface="Comic Sans MS" charset="0"/>
                        <a:ea typeface="Comic Sans MS" charset="0"/>
                        <a:cs typeface="Comic Sans MS" charset="0"/>
                      </a:rPr>
                      <a:t>CH</a:t>
                    </a:r>
                    <a:r>
                      <a:rPr lang="en-US" sz="1100" dirty="0">
                        <a:solidFill>
                          <a:srgbClr val="599894"/>
                        </a:solidFill>
                        <a:latin typeface="Comic Sans MS" charset="0"/>
                        <a:ea typeface="Comic Sans MS" charset="0"/>
                        <a:cs typeface="Comic Sans MS" charset="0"/>
                      </a:rPr>
                      <a:t>2</a:t>
                    </a:r>
                    <a:r>
                      <a:rPr lang="en-US" sz="1200" dirty="0">
                        <a:solidFill>
                          <a:srgbClr val="599894"/>
                        </a:solidFill>
                        <a:latin typeface="Comic Sans MS" charset="0"/>
                        <a:ea typeface="Comic Sans MS" charset="0"/>
                        <a:cs typeface="Comic Sans MS" charset="0"/>
                      </a:rPr>
                      <a:t>O</a:t>
                    </a:r>
                    <a:endParaRPr lang="en-US" sz="1200" baseline="-25000" dirty="0">
                      <a:solidFill>
                        <a:srgbClr val="599894"/>
                      </a:solidFill>
                      <a:latin typeface="Comic Sans MS" charset="0"/>
                      <a:ea typeface="Comic Sans MS" charset="0"/>
                      <a:cs typeface="Comic Sans MS" charset="0"/>
                    </a:endParaRPr>
                  </a:p>
                </p:txBody>
              </p:sp>
            </p:grpSp>
            <p:pic>
              <p:nvPicPr>
                <p:cNvPr id="58" name="Picture 57"/>
                <p:cNvPicPr>
                  <a:picLocks noChangeAspect="1"/>
                </p:cNvPicPr>
                <p:nvPr/>
              </p:nvPicPr>
              <p:blipFill>
                <a:blip r:embed="rId3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342319">
                  <a:off x="8069271" y="179675"/>
                  <a:ext cx="610428" cy="610428"/>
                </a:xfrm>
                <a:prstGeom prst="rect">
                  <a:avLst/>
                </a:prstGeom>
              </p:spPr>
            </p:pic>
            <p:sp>
              <p:nvSpPr>
                <p:cNvPr id="59" name="TextBox 58"/>
                <p:cNvSpPr txBox="1"/>
                <p:nvPr/>
              </p:nvSpPr>
              <p:spPr>
                <a:xfrm>
                  <a:off x="8232992" y="1324916"/>
                  <a:ext cx="68307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599894"/>
                      </a:solidFill>
                      <a:latin typeface="Comic Sans MS" charset="0"/>
                      <a:ea typeface="Comic Sans MS" charset="0"/>
                      <a:cs typeface="Comic Sans MS" charset="0"/>
                    </a:rPr>
                    <a:t>PO</a:t>
                  </a:r>
                  <a:r>
                    <a:rPr lang="en-US" sz="1400" baseline="-25000" dirty="0">
                      <a:solidFill>
                        <a:srgbClr val="599894"/>
                      </a:solidFill>
                      <a:latin typeface="Comic Sans MS" charset="0"/>
                      <a:ea typeface="Comic Sans MS" charset="0"/>
                      <a:cs typeface="Comic Sans MS" charset="0"/>
                    </a:rPr>
                    <a:t>4</a:t>
                  </a:r>
                </a:p>
              </p:txBody>
            </p:sp>
          </p:grpSp>
          <p:sp>
            <p:nvSpPr>
              <p:cNvPr id="55" name="TextBox 54"/>
              <p:cNvSpPr txBox="1"/>
              <p:nvPr/>
            </p:nvSpPr>
            <p:spPr>
              <a:xfrm>
                <a:off x="9889019" y="3730179"/>
                <a:ext cx="12573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F8F0E7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SO</a:t>
                </a:r>
                <a:r>
                  <a:rPr lang="en-US" sz="1200" baseline="-25000" dirty="0">
                    <a:solidFill>
                      <a:srgbClr val="F8F0E7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2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0727301" y="1083376"/>
                <a:ext cx="12573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599894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NAOH</a:t>
                </a:r>
                <a:endParaRPr lang="en-US" sz="1200" baseline="-25000" dirty="0">
                  <a:solidFill>
                    <a:srgbClr val="599894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</p:grpSp>
      </p:grpSp>
      <p:pic>
        <p:nvPicPr>
          <p:cNvPr id="111" name="Picture 110"/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111" y="2679164"/>
            <a:ext cx="1916406" cy="896823"/>
          </a:xfrm>
          <a:prstGeom prst="rect">
            <a:avLst/>
          </a:prstGeom>
        </p:spPr>
      </p:pic>
      <p:sp>
        <p:nvSpPr>
          <p:cNvPr id="112" name="object 3"/>
          <p:cNvSpPr txBox="1">
            <a:spLocks noGrp="1"/>
          </p:cNvSpPr>
          <p:nvPr userDrawn="1">
            <p:ph type="title"/>
          </p:nvPr>
        </p:nvSpPr>
        <p:spPr>
          <a:xfrm>
            <a:off x="436041" y="4724439"/>
            <a:ext cx="5748279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6600" b="1" spc="-5" dirty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Bioc</a:t>
            </a:r>
            <a:r>
              <a:rPr lang="en-US" sz="6600" b="1" spc="-10" dirty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6600" b="1" spc="-5" dirty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emist</a:t>
            </a:r>
            <a:r>
              <a:rPr lang="en-US" sz="6600" b="1" spc="-10" dirty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r</a:t>
            </a:r>
            <a:r>
              <a:rPr lang="en-US" sz="6600" b="1" spc="-5" dirty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y</a:t>
            </a:r>
            <a:endParaRPr lang="en-US" sz="6600" b="1" dirty="0">
              <a:solidFill>
                <a:srgbClr val="F7F1E6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9" y="817158"/>
            <a:ext cx="1910351" cy="733893"/>
          </a:xfrm>
          <a:prstGeom prst="rect">
            <a:avLst/>
          </a:prstGeom>
        </p:spPr>
      </p:pic>
      <p:sp>
        <p:nvSpPr>
          <p:cNvPr id="3" name="Oval 2"/>
          <p:cNvSpPr/>
          <p:nvPr userDrawn="1"/>
        </p:nvSpPr>
        <p:spPr>
          <a:xfrm>
            <a:off x="6180456" y="1294629"/>
            <a:ext cx="45719" cy="45719"/>
          </a:xfrm>
          <a:prstGeom prst="ellipse">
            <a:avLst/>
          </a:prstGeom>
          <a:solidFill>
            <a:srgbClr val="47AFB5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008999" y="1078595"/>
            <a:ext cx="767405" cy="528845"/>
            <a:chOff x="6008999" y="1078595"/>
            <a:chExt cx="767405" cy="528845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8999" y="1078595"/>
              <a:ext cx="767405" cy="528845"/>
            </a:xfrm>
            <a:prstGeom prst="rect">
              <a:avLst/>
            </a:prstGeom>
          </p:spPr>
        </p:pic>
        <p:sp>
          <p:nvSpPr>
            <p:cNvPr id="96" name="Oval 95"/>
            <p:cNvSpPr/>
            <p:nvPr userDrawn="1"/>
          </p:nvSpPr>
          <p:spPr>
            <a:xfrm>
              <a:off x="6120744" y="1380342"/>
              <a:ext cx="59711" cy="65633"/>
            </a:xfrm>
            <a:prstGeom prst="ellipse">
              <a:avLst/>
            </a:prstGeom>
            <a:solidFill>
              <a:srgbClr val="36AECD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4" name="object 8"/>
          <p:cNvSpPr txBox="1"/>
          <p:nvPr userDrawn="1"/>
        </p:nvSpPr>
        <p:spPr>
          <a:xfrm>
            <a:off x="4347727" y="3858703"/>
            <a:ext cx="2050020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ts val="1670"/>
              </a:lnSpc>
              <a:tabLst>
                <a:tab pos="194945" algn="l"/>
              </a:tabLst>
            </a:pP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Important</a:t>
            </a:r>
            <a:endParaRPr sz="1400" dirty="0">
              <a:latin typeface="Calibri"/>
              <a:cs typeface="Calibri"/>
            </a:endParaRPr>
          </a:p>
          <a:p>
            <a:pPr marL="12700" algn="l">
              <a:lnSpc>
                <a:spcPts val="1660"/>
              </a:lnSpc>
              <a:tabLst>
                <a:tab pos="194945" algn="l"/>
              </a:tabLst>
            </a:pPr>
            <a:r>
              <a:rPr sz="1400" spc="-5" dirty="0">
                <a:solidFill>
                  <a:srgbClr val="7F7F7F"/>
                </a:solidFill>
                <a:latin typeface="Calibri"/>
                <a:cs typeface="Calibri"/>
              </a:rPr>
              <a:t>Extra</a:t>
            </a:r>
            <a:r>
              <a:rPr sz="1400" spc="-4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7F7F7F"/>
                </a:solidFill>
                <a:latin typeface="Calibri"/>
                <a:cs typeface="Calibri"/>
              </a:rPr>
              <a:t>Information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15" name="Rectangle 114"/>
          <p:cNvSpPr/>
          <p:nvPr userDrawn="1"/>
        </p:nvSpPr>
        <p:spPr>
          <a:xfrm>
            <a:off x="5582956" y="3803239"/>
            <a:ext cx="1732244" cy="525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670"/>
              </a:lnSpc>
              <a:buClr>
                <a:srgbClr val="0C0C0C"/>
              </a:buClr>
              <a:tabLst>
                <a:tab pos="194945" algn="l"/>
              </a:tabLst>
            </a:pPr>
            <a:r>
              <a:rPr lang="en-US" sz="1400" dirty="0">
                <a:solidFill>
                  <a:srgbClr val="334E5D"/>
                </a:solidFill>
                <a:ea typeface="ＭＳ Ｐゴシック" charset="-128"/>
              </a:rPr>
              <a:t>Doctors slides</a:t>
            </a:r>
          </a:p>
          <a:p>
            <a:pPr marL="12700">
              <a:spcBef>
                <a:spcPts val="40"/>
              </a:spcBef>
              <a:tabLst>
                <a:tab pos="194945" algn="l"/>
              </a:tabLst>
            </a:pPr>
            <a:r>
              <a:rPr lang="en-US" sz="1400" b="1" dirty="0">
                <a:solidFill>
                  <a:srgbClr val="00B050"/>
                </a:solidFill>
                <a:cs typeface="Calibri"/>
              </a:rPr>
              <a:t>Doctors</a:t>
            </a:r>
            <a:r>
              <a:rPr lang="en-US" sz="1400" b="1" spc="-95" dirty="0">
                <a:solidFill>
                  <a:srgbClr val="00B050"/>
                </a:solidFill>
                <a:cs typeface="Calibri"/>
              </a:rPr>
              <a:t> </a:t>
            </a:r>
            <a:r>
              <a:rPr lang="en-US" sz="1400" b="1" dirty="0">
                <a:solidFill>
                  <a:srgbClr val="00B050"/>
                </a:solidFill>
                <a:cs typeface="Calibri"/>
              </a:rPr>
              <a:t>notes</a:t>
            </a:r>
            <a:endParaRPr lang="en-US" sz="1400" dirty="0">
              <a:solidFill>
                <a:srgbClr val="00B05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591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5389-6FDC-FB4C-A983-537718BD0F91}" type="datetimeFigureOut">
              <a:rPr lang="en-US" smtClean="0"/>
              <a:t>3/26/18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83D1-9CC3-C14E-8712-9DA6375AEFB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6552489" y="-57830"/>
            <a:ext cx="5639511" cy="6915830"/>
            <a:chOff x="6540875" y="-67309"/>
            <a:chExt cx="5639511" cy="6915830"/>
          </a:xfrm>
        </p:grpSpPr>
        <p:sp>
          <p:nvSpPr>
            <p:cNvPr id="7" name="6-Point Star 6"/>
            <p:cNvSpPr/>
            <p:nvPr/>
          </p:nvSpPr>
          <p:spPr>
            <a:xfrm>
              <a:off x="10783386" y="411066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C8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6-Point Star 7"/>
            <p:cNvSpPr/>
            <p:nvPr/>
          </p:nvSpPr>
          <p:spPr>
            <a:xfrm>
              <a:off x="8719463" y="2409918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5DA29F"/>
            </a:solidFill>
            <a:ln>
              <a:solidFill>
                <a:srgbClr val="4C81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0775950" y="1177320"/>
              <a:ext cx="1397915" cy="4045602"/>
              <a:chOff x="10775950" y="1228120"/>
              <a:chExt cx="1397915" cy="4045602"/>
            </a:xfrm>
            <a:solidFill>
              <a:srgbClr val="4BA373">
                <a:alpha val="80000"/>
              </a:srgbClr>
            </a:solidFill>
          </p:grpSpPr>
          <p:sp>
            <p:nvSpPr>
              <p:cNvPr id="24" name="Pentagon 23"/>
              <p:cNvSpPr/>
              <p:nvPr/>
            </p:nvSpPr>
            <p:spPr>
              <a:xfrm rot="16200000">
                <a:off x="10358249" y="1646737"/>
                <a:ext cx="2234233" cy="1396999"/>
              </a:xfrm>
              <a:prstGeom prst="homePlate">
                <a:avLst>
                  <a:gd name="adj" fmla="val 285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Pentagon 24"/>
              <p:cNvSpPr/>
              <p:nvPr/>
            </p:nvSpPr>
            <p:spPr>
              <a:xfrm rot="5400000">
                <a:off x="10568766" y="3669538"/>
                <a:ext cx="1811368" cy="1396999"/>
              </a:xfrm>
              <a:prstGeom prst="homePlate">
                <a:avLst>
                  <a:gd name="adj" fmla="val 285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9385116" y="1177322"/>
              <a:ext cx="1394358" cy="4045603"/>
              <a:chOff x="10921798" y="1380522"/>
              <a:chExt cx="1397947" cy="4045603"/>
            </a:xfrm>
            <a:solidFill>
              <a:srgbClr val="4BA373">
                <a:alpha val="80000"/>
              </a:srgbClr>
            </a:solidFill>
          </p:grpSpPr>
          <p:sp>
            <p:nvSpPr>
              <p:cNvPr id="22" name="Pentagon 21"/>
              <p:cNvSpPr/>
              <p:nvPr/>
            </p:nvSpPr>
            <p:spPr>
              <a:xfrm rot="16200000">
                <a:off x="10504129" y="1799139"/>
                <a:ext cx="2234233" cy="1396999"/>
              </a:xfrm>
              <a:prstGeom prst="homePlate">
                <a:avLst>
                  <a:gd name="adj" fmla="val 285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Pentagon 22"/>
              <p:cNvSpPr/>
              <p:nvPr/>
            </p:nvSpPr>
            <p:spPr>
              <a:xfrm rot="5400000">
                <a:off x="10714614" y="3821941"/>
                <a:ext cx="1811368" cy="1396999"/>
              </a:xfrm>
              <a:prstGeom prst="homePlate">
                <a:avLst>
                  <a:gd name="adj" fmla="val 285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6-Point Star 10"/>
            <p:cNvSpPr/>
            <p:nvPr/>
          </p:nvSpPr>
          <p:spPr>
            <a:xfrm>
              <a:off x="9379863" y="2710534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00ADA8">
                <a:alpha val="7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6-Point Star 11"/>
            <p:cNvSpPr/>
            <p:nvPr/>
          </p:nvSpPr>
          <p:spPr>
            <a:xfrm>
              <a:off x="8008263" y="1999334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C8180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4C8180"/>
                </a:solidFill>
              </a:endParaRPr>
            </a:p>
          </p:txBody>
        </p:sp>
        <p:sp>
          <p:nvSpPr>
            <p:cNvPr id="13" name="6-Point Star 12"/>
            <p:cNvSpPr/>
            <p:nvPr/>
          </p:nvSpPr>
          <p:spPr>
            <a:xfrm>
              <a:off x="7999195" y="2761186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BA373">
                <a:alpha val="80000"/>
              </a:srgbClr>
            </a:solidFill>
            <a:ln>
              <a:solidFill>
                <a:srgbClr val="4C81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6-Point Star 13"/>
            <p:cNvSpPr/>
            <p:nvPr/>
          </p:nvSpPr>
          <p:spPr>
            <a:xfrm>
              <a:off x="7304316" y="3202218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C8180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4C8180"/>
                </a:solidFill>
              </a:endParaRPr>
            </a:p>
          </p:txBody>
        </p:sp>
        <p:sp>
          <p:nvSpPr>
            <p:cNvPr id="15" name="6-Point Star 14"/>
            <p:cNvSpPr/>
            <p:nvPr/>
          </p:nvSpPr>
          <p:spPr>
            <a:xfrm>
              <a:off x="8701306" y="3217909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2F9172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6-Point Star 15"/>
            <p:cNvSpPr/>
            <p:nvPr/>
          </p:nvSpPr>
          <p:spPr>
            <a:xfrm>
              <a:off x="7990116" y="4422821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C8180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4C8180"/>
                </a:solidFill>
              </a:endParaRPr>
            </a:p>
          </p:txBody>
        </p:sp>
        <p:sp>
          <p:nvSpPr>
            <p:cNvPr id="17" name="6-Point Star 16"/>
            <p:cNvSpPr/>
            <p:nvPr/>
          </p:nvSpPr>
          <p:spPr>
            <a:xfrm>
              <a:off x="6540875" y="4435521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6-Point Star 17"/>
            <p:cNvSpPr/>
            <p:nvPr/>
          </p:nvSpPr>
          <p:spPr>
            <a:xfrm>
              <a:off x="10776863" y="5222921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6-Point Star 18"/>
            <p:cNvSpPr/>
            <p:nvPr/>
          </p:nvSpPr>
          <p:spPr>
            <a:xfrm>
              <a:off x="9378950" y="5222921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6-Point Star 19"/>
            <p:cNvSpPr/>
            <p:nvPr/>
          </p:nvSpPr>
          <p:spPr>
            <a:xfrm>
              <a:off x="10084258" y="-44007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6-Point Star 20"/>
            <p:cNvSpPr/>
            <p:nvPr/>
          </p:nvSpPr>
          <p:spPr>
            <a:xfrm>
              <a:off x="8641899" y="-67309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7" name="Straight Connector 26"/>
          <p:cNvCxnSpPr/>
          <p:nvPr userDrawn="1"/>
        </p:nvCxnSpPr>
        <p:spPr>
          <a:xfrm>
            <a:off x="1015665" y="534390"/>
            <a:ext cx="0" cy="5783283"/>
          </a:xfrm>
          <a:prstGeom prst="line">
            <a:avLst/>
          </a:prstGeom>
          <a:ln w="38100">
            <a:solidFill>
              <a:srgbClr val="233F4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 userDrawn="1"/>
        </p:nvSpPr>
        <p:spPr>
          <a:xfrm rot="16200000">
            <a:off x="-2892382" y="2892382"/>
            <a:ext cx="6800429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5400" dirty="0">
                <a:solidFill>
                  <a:srgbClr val="233F4D"/>
                </a:solidFill>
                <a:latin typeface="Copperplate Gothic Bold" charset="0"/>
                <a:ea typeface="Copperplate Gothic Bold" charset="0"/>
                <a:cs typeface="Copperplate Gothic Bold" charset="0"/>
              </a:rPr>
              <a:t>O B J E C T I V E S</a:t>
            </a:r>
            <a:r>
              <a:rPr lang="en-US" sz="6000" dirty="0">
                <a:solidFill>
                  <a:srgbClr val="233F4D"/>
                </a:solidFill>
                <a:latin typeface="Copperplate Gothic Bold" charset="0"/>
                <a:ea typeface="Copperplate Gothic Bold" charset="0"/>
                <a:cs typeface="Copperplate Gothic Bold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808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5389-6FDC-FB4C-A983-537718BD0F91}" type="datetimeFigureOut">
              <a:rPr lang="en-US" smtClean="0"/>
              <a:t>3/26/18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83D1-9CC3-C14E-8712-9DA6375AEFB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 rot="10800000">
            <a:off x="50800" y="685799"/>
            <a:ext cx="8229600" cy="0"/>
            <a:chOff x="495300" y="660400"/>
            <a:chExt cx="8229600" cy="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95300" y="660400"/>
              <a:ext cx="6807200" cy="0"/>
            </a:xfrm>
            <a:prstGeom prst="line">
              <a:avLst/>
            </a:prstGeom>
            <a:ln w="28575">
              <a:solidFill>
                <a:srgbClr val="253F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289800" y="660400"/>
              <a:ext cx="1435100" cy="0"/>
            </a:xfrm>
            <a:prstGeom prst="line">
              <a:avLst/>
            </a:prstGeom>
            <a:ln w="28575">
              <a:solidFill>
                <a:srgbClr val="253F4E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 userDrawn="1"/>
        </p:nvGrpSpPr>
        <p:grpSpPr>
          <a:xfrm rot="16200000">
            <a:off x="-2963932" y="3761739"/>
            <a:ext cx="6019802" cy="45719"/>
            <a:chOff x="495300" y="660400"/>
            <a:chExt cx="8229600" cy="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95300" y="660400"/>
              <a:ext cx="6807200" cy="0"/>
            </a:xfrm>
            <a:prstGeom prst="line">
              <a:avLst/>
            </a:prstGeom>
            <a:ln w="28575">
              <a:solidFill>
                <a:srgbClr val="253F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289800" y="660400"/>
              <a:ext cx="1435100" cy="0"/>
            </a:xfrm>
            <a:prstGeom prst="line">
              <a:avLst/>
            </a:prstGeom>
            <a:ln w="28575">
              <a:solidFill>
                <a:srgbClr val="253F4E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79" y="6377132"/>
            <a:ext cx="1071967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6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CFE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5389-6FDC-FB4C-A983-537718BD0F91}" type="datetimeFigureOut">
              <a:rPr lang="en-US" smtClean="0"/>
              <a:t>3/26/18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 rot="10800000">
            <a:off x="-16315" y="12214"/>
            <a:ext cx="5639511" cy="6915830"/>
            <a:chOff x="6540875" y="-67309"/>
            <a:chExt cx="5639511" cy="6915830"/>
          </a:xfrm>
        </p:grpSpPr>
        <p:sp>
          <p:nvSpPr>
            <p:cNvPr id="7" name="6-Point Star 6"/>
            <p:cNvSpPr/>
            <p:nvPr/>
          </p:nvSpPr>
          <p:spPr>
            <a:xfrm>
              <a:off x="10783386" y="411066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C8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6-Point Star 7"/>
            <p:cNvSpPr/>
            <p:nvPr/>
          </p:nvSpPr>
          <p:spPr>
            <a:xfrm>
              <a:off x="8719463" y="2409918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5DA29F"/>
            </a:solidFill>
            <a:ln>
              <a:solidFill>
                <a:srgbClr val="4C81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0775950" y="1177320"/>
              <a:ext cx="1397915" cy="4045602"/>
              <a:chOff x="10775950" y="1228120"/>
              <a:chExt cx="1397915" cy="4045602"/>
            </a:xfrm>
            <a:solidFill>
              <a:srgbClr val="4BA373">
                <a:alpha val="80000"/>
              </a:srgbClr>
            </a:solidFill>
          </p:grpSpPr>
          <p:sp>
            <p:nvSpPr>
              <p:cNvPr id="24" name="Pentagon 23"/>
              <p:cNvSpPr/>
              <p:nvPr/>
            </p:nvSpPr>
            <p:spPr>
              <a:xfrm rot="16200000">
                <a:off x="10358249" y="1646737"/>
                <a:ext cx="2234233" cy="1396999"/>
              </a:xfrm>
              <a:prstGeom prst="homePlate">
                <a:avLst>
                  <a:gd name="adj" fmla="val 285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Pentagon 24"/>
              <p:cNvSpPr/>
              <p:nvPr/>
            </p:nvSpPr>
            <p:spPr>
              <a:xfrm rot="5400000">
                <a:off x="10568766" y="3669538"/>
                <a:ext cx="1811368" cy="1396999"/>
              </a:xfrm>
              <a:prstGeom prst="homePlate">
                <a:avLst>
                  <a:gd name="adj" fmla="val 285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9387878" y="1177324"/>
              <a:ext cx="1394357" cy="4045603"/>
              <a:chOff x="10924567" y="1380524"/>
              <a:chExt cx="1397946" cy="4045603"/>
            </a:xfrm>
            <a:solidFill>
              <a:srgbClr val="4BA373">
                <a:alpha val="80000"/>
              </a:srgbClr>
            </a:solidFill>
          </p:grpSpPr>
          <p:sp>
            <p:nvSpPr>
              <p:cNvPr id="22" name="Pentagon 21"/>
              <p:cNvSpPr/>
              <p:nvPr/>
            </p:nvSpPr>
            <p:spPr>
              <a:xfrm rot="16200000">
                <a:off x="10506897" y="1799141"/>
                <a:ext cx="2234233" cy="1396999"/>
              </a:xfrm>
              <a:prstGeom prst="homePlate">
                <a:avLst>
                  <a:gd name="adj" fmla="val 285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Pentagon 22"/>
              <p:cNvSpPr/>
              <p:nvPr/>
            </p:nvSpPr>
            <p:spPr>
              <a:xfrm rot="5400000">
                <a:off x="10717383" y="3821943"/>
                <a:ext cx="1811368" cy="1396999"/>
              </a:xfrm>
              <a:prstGeom prst="homePlate">
                <a:avLst>
                  <a:gd name="adj" fmla="val 285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6-Point Star 10"/>
            <p:cNvSpPr/>
            <p:nvPr/>
          </p:nvSpPr>
          <p:spPr>
            <a:xfrm>
              <a:off x="9379863" y="2710534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00ADA8">
                <a:alpha val="7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6-Point Star 11"/>
            <p:cNvSpPr/>
            <p:nvPr/>
          </p:nvSpPr>
          <p:spPr>
            <a:xfrm>
              <a:off x="8008263" y="1999334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C8180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4C8180"/>
                </a:solidFill>
              </a:endParaRPr>
            </a:p>
          </p:txBody>
        </p:sp>
        <p:sp>
          <p:nvSpPr>
            <p:cNvPr id="13" name="6-Point Star 12"/>
            <p:cNvSpPr/>
            <p:nvPr/>
          </p:nvSpPr>
          <p:spPr>
            <a:xfrm>
              <a:off x="7999195" y="2761186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BA373">
                <a:alpha val="80000"/>
              </a:srgbClr>
            </a:solidFill>
            <a:ln>
              <a:solidFill>
                <a:srgbClr val="4C81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6-Point Star 13"/>
            <p:cNvSpPr/>
            <p:nvPr/>
          </p:nvSpPr>
          <p:spPr>
            <a:xfrm>
              <a:off x="7304316" y="3202218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C8180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4C8180"/>
                </a:solidFill>
              </a:endParaRPr>
            </a:p>
          </p:txBody>
        </p:sp>
        <p:sp>
          <p:nvSpPr>
            <p:cNvPr id="15" name="6-Point Star 14"/>
            <p:cNvSpPr/>
            <p:nvPr/>
          </p:nvSpPr>
          <p:spPr>
            <a:xfrm>
              <a:off x="8701306" y="3217909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2F9172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6-Point Star 15"/>
            <p:cNvSpPr/>
            <p:nvPr/>
          </p:nvSpPr>
          <p:spPr>
            <a:xfrm>
              <a:off x="7990116" y="4422821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C8180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4C8180"/>
                </a:solidFill>
              </a:endParaRPr>
            </a:p>
          </p:txBody>
        </p:sp>
        <p:sp>
          <p:nvSpPr>
            <p:cNvPr id="17" name="6-Point Star 16"/>
            <p:cNvSpPr/>
            <p:nvPr/>
          </p:nvSpPr>
          <p:spPr>
            <a:xfrm>
              <a:off x="6540875" y="4435521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6-Point Star 17"/>
            <p:cNvSpPr/>
            <p:nvPr/>
          </p:nvSpPr>
          <p:spPr>
            <a:xfrm>
              <a:off x="10776863" y="5222921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6-Point Star 18"/>
            <p:cNvSpPr/>
            <p:nvPr/>
          </p:nvSpPr>
          <p:spPr>
            <a:xfrm>
              <a:off x="9378950" y="5222921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6-Point Star 19"/>
            <p:cNvSpPr/>
            <p:nvPr/>
          </p:nvSpPr>
          <p:spPr>
            <a:xfrm>
              <a:off x="10084258" y="-44007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6-Point Star 20"/>
            <p:cNvSpPr/>
            <p:nvPr/>
          </p:nvSpPr>
          <p:spPr>
            <a:xfrm>
              <a:off x="8641899" y="-67309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8" name="Group 57"/>
          <p:cNvGrpSpPr/>
          <p:nvPr userDrawn="1"/>
        </p:nvGrpSpPr>
        <p:grpSpPr>
          <a:xfrm>
            <a:off x="-103534" y="1664490"/>
            <a:ext cx="4786221" cy="3142614"/>
            <a:chOff x="5653882" y="1565776"/>
            <a:chExt cx="5915457" cy="3694513"/>
          </a:xfrm>
        </p:grpSpPr>
        <p:grpSp>
          <p:nvGrpSpPr>
            <p:cNvPr id="59" name="Group 58"/>
            <p:cNvGrpSpPr/>
            <p:nvPr/>
          </p:nvGrpSpPr>
          <p:grpSpPr>
            <a:xfrm>
              <a:off x="5880100" y="1565776"/>
              <a:ext cx="5524500" cy="3403049"/>
              <a:chOff x="1907704" y="1459898"/>
              <a:chExt cx="5328592" cy="3922120"/>
            </a:xfrm>
            <a:noFill/>
          </p:grpSpPr>
          <p:sp>
            <p:nvSpPr>
              <p:cNvPr id="72" name="Rectangle 1"/>
              <p:cNvSpPr/>
              <p:nvPr/>
            </p:nvSpPr>
            <p:spPr>
              <a:xfrm>
                <a:off x="2026972" y="1556793"/>
                <a:ext cx="5065308" cy="3728330"/>
              </a:xfrm>
              <a:custGeom>
                <a:avLst/>
                <a:gdLst/>
                <a:ahLst/>
                <a:cxnLst/>
                <a:rect l="l" t="t" r="r" b="b"/>
                <a:pathLst>
                  <a:path w="4464496" h="4464497">
                    <a:moveTo>
                      <a:pt x="1087670" y="0"/>
                    </a:moveTo>
                    <a:lnTo>
                      <a:pt x="2209558" y="0"/>
                    </a:lnTo>
                    <a:lnTo>
                      <a:pt x="2254939" y="0"/>
                    </a:lnTo>
                    <a:lnTo>
                      <a:pt x="3376827" y="0"/>
                    </a:lnTo>
                    <a:cubicBezTo>
                      <a:pt x="3376827" y="221413"/>
                      <a:pt x="3556317" y="400903"/>
                      <a:pt x="3777730" y="400903"/>
                    </a:cubicBezTo>
                    <a:cubicBezTo>
                      <a:pt x="3779832" y="400903"/>
                      <a:pt x="3781931" y="400887"/>
                      <a:pt x="3784017" y="400269"/>
                    </a:cubicBezTo>
                    <a:lnTo>
                      <a:pt x="3784017" y="683477"/>
                    </a:lnTo>
                    <a:lnTo>
                      <a:pt x="4064227" y="683477"/>
                    </a:lnTo>
                    <a:cubicBezTo>
                      <a:pt x="4063609" y="685563"/>
                      <a:pt x="4063593" y="687662"/>
                      <a:pt x="4063593" y="689764"/>
                    </a:cubicBezTo>
                    <a:cubicBezTo>
                      <a:pt x="4063593" y="911177"/>
                      <a:pt x="4243083" y="1090667"/>
                      <a:pt x="4464496" y="1090667"/>
                    </a:cubicBezTo>
                    <a:lnTo>
                      <a:pt x="4464496" y="2212555"/>
                    </a:lnTo>
                    <a:lnTo>
                      <a:pt x="4464496" y="2257936"/>
                    </a:lnTo>
                    <a:lnTo>
                      <a:pt x="4464496" y="3379824"/>
                    </a:lnTo>
                    <a:cubicBezTo>
                      <a:pt x="4243083" y="3379824"/>
                      <a:pt x="4063593" y="3559314"/>
                      <a:pt x="4063593" y="3780727"/>
                    </a:cubicBezTo>
                    <a:cubicBezTo>
                      <a:pt x="4063593" y="3782829"/>
                      <a:pt x="4063609" y="3784928"/>
                      <a:pt x="4064227" y="3787014"/>
                    </a:cubicBezTo>
                    <a:lnTo>
                      <a:pt x="3784016" y="3787014"/>
                    </a:lnTo>
                    <a:lnTo>
                      <a:pt x="3784016" y="4064228"/>
                    </a:lnTo>
                    <a:cubicBezTo>
                      <a:pt x="3781930" y="4063610"/>
                      <a:pt x="3779831" y="4063594"/>
                      <a:pt x="3777729" y="4063594"/>
                    </a:cubicBezTo>
                    <a:cubicBezTo>
                      <a:pt x="3556316" y="4063594"/>
                      <a:pt x="3376826" y="4243084"/>
                      <a:pt x="3376826" y="4464497"/>
                    </a:cubicBezTo>
                    <a:lnTo>
                      <a:pt x="2254940" y="4464497"/>
                    </a:lnTo>
                    <a:lnTo>
                      <a:pt x="2209557" y="4464497"/>
                    </a:lnTo>
                    <a:lnTo>
                      <a:pt x="1087671" y="4464497"/>
                    </a:lnTo>
                    <a:cubicBezTo>
                      <a:pt x="1087671" y="4243084"/>
                      <a:pt x="908181" y="4063594"/>
                      <a:pt x="686768" y="4063594"/>
                    </a:cubicBezTo>
                    <a:cubicBezTo>
                      <a:pt x="684666" y="4063594"/>
                      <a:pt x="682567" y="4063610"/>
                      <a:pt x="680481" y="4064228"/>
                    </a:cubicBezTo>
                    <a:lnTo>
                      <a:pt x="680481" y="3787013"/>
                    </a:lnTo>
                    <a:lnTo>
                      <a:pt x="400269" y="3787013"/>
                    </a:lnTo>
                    <a:cubicBezTo>
                      <a:pt x="400887" y="3784927"/>
                      <a:pt x="400903" y="3782828"/>
                      <a:pt x="400903" y="3780726"/>
                    </a:cubicBezTo>
                    <a:cubicBezTo>
                      <a:pt x="400903" y="3559313"/>
                      <a:pt x="221413" y="3379823"/>
                      <a:pt x="0" y="3379823"/>
                    </a:cubicBezTo>
                    <a:lnTo>
                      <a:pt x="0" y="2257937"/>
                    </a:lnTo>
                    <a:lnTo>
                      <a:pt x="0" y="2212554"/>
                    </a:lnTo>
                    <a:lnTo>
                      <a:pt x="0" y="1090668"/>
                    </a:lnTo>
                    <a:cubicBezTo>
                      <a:pt x="221413" y="1090668"/>
                      <a:pt x="400903" y="911178"/>
                      <a:pt x="400903" y="689765"/>
                    </a:cubicBezTo>
                    <a:cubicBezTo>
                      <a:pt x="400903" y="687663"/>
                      <a:pt x="400887" y="685564"/>
                      <a:pt x="400269" y="683478"/>
                    </a:cubicBezTo>
                    <a:lnTo>
                      <a:pt x="680480" y="683478"/>
                    </a:lnTo>
                    <a:lnTo>
                      <a:pt x="680480" y="400269"/>
                    </a:lnTo>
                    <a:cubicBezTo>
                      <a:pt x="682566" y="400887"/>
                      <a:pt x="684665" y="400903"/>
                      <a:pt x="686767" y="400903"/>
                    </a:cubicBezTo>
                    <a:cubicBezTo>
                      <a:pt x="908180" y="400903"/>
                      <a:pt x="1087670" y="221413"/>
                      <a:pt x="1087670" y="0"/>
                    </a:cubicBezTo>
                    <a:close/>
                  </a:path>
                </a:pathLst>
              </a:custGeom>
              <a:grpFill/>
              <a:ln w="25400">
                <a:solidFill>
                  <a:srgbClr val="233F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233E4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" name="Rectangle 1"/>
              <p:cNvSpPr/>
              <p:nvPr/>
            </p:nvSpPr>
            <p:spPr>
              <a:xfrm>
                <a:off x="1907704" y="1459898"/>
                <a:ext cx="5328592" cy="3922120"/>
              </a:xfrm>
              <a:custGeom>
                <a:avLst/>
                <a:gdLst/>
                <a:ahLst/>
                <a:cxnLst/>
                <a:rect l="l" t="t" r="r" b="b"/>
                <a:pathLst>
                  <a:path w="4464496" h="4464497">
                    <a:moveTo>
                      <a:pt x="1087670" y="0"/>
                    </a:moveTo>
                    <a:lnTo>
                      <a:pt x="2209558" y="0"/>
                    </a:lnTo>
                    <a:lnTo>
                      <a:pt x="2254939" y="0"/>
                    </a:lnTo>
                    <a:lnTo>
                      <a:pt x="3376827" y="0"/>
                    </a:lnTo>
                    <a:cubicBezTo>
                      <a:pt x="3376827" y="221413"/>
                      <a:pt x="3556317" y="400903"/>
                      <a:pt x="3777730" y="400903"/>
                    </a:cubicBezTo>
                    <a:cubicBezTo>
                      <a:pt x="3779832" y="400903"/>
                      <a:pt x="3781931" y="400887"/>
                      <a:pt x="3784017" y="400269"/>
                    </a:cubicBezTo>
                    <a:lnTo>
                      <a:pt x="3784017" y="683477"/>
                    </a:lnTo>
                    <a:lnTo>
                      <a:pt x="4064227" y="683477"/>
                    </a:lnTo>
                    <a:cubicBezTo>
                      <a:pt x="4063609" y="685563"/>
                      <a:pt x="4063593" y="687662"/>
                      <a:pt x="4063593" y="689764"/>
                    </a:cubicBezTo>
                    <a:cubicBezTo>
                      <a:pt x="4063593" y="911177"/>
                      <a:pt x="4243083" y="1090667"/>
                      <a:pt x="4464496" y="1090667"/>
                    </a:cubicBezTo>
                    <a:lnTo>
                      <a:pt x="4464496" y="2212555"/>
                    </a:lnTo>
                    <a:lnTo>
                      <a:pt x="4464496" y="2257936"/>
                    </a:lnTo>
                    <a:lnTo>
                      <a:pt x="4464496" y="3379824"/>
                    </a:lnTo>
                    <a:cubicBezTo>
                      <a:pt x="4243083" y="3379824"/>
                      <a:pt x="4063593" y="3559314"/>
                      <a:pt x="4063593" y="3780727"/>
                    </a:cubicBezTo>
                    <a:cubicBezTo>
                      <a:pt x="4063593" y="3782829"/>
                      <a:pt x="4063609" y="3784928"/>
                      <a:pt x="4064227" y="3787014"/>
                    </a:cubicBezTo>
                    <a:lnTo>
                      <a:pt x="3784016" y="3787014"/>
                    </a:lnTo>
                    <a:lnTo>
                      <a:pt x="3784016" y="4064228"/>
                    </a:lnTo>
                    <a:cubicBezTo>
                      <a:pt x="3781930" y="4063610"/>
                      <a:pt x="3779831" y="4063594"/>
                      <a:pt x="3777729" y="4063594"/>
                    </a:cubicBezTo>
                    <a:cubicBezTo>
                      <a:pt x="3556316" y="4063594"/>
                      <a:pt x="3376826" y="4243084"/>
                      <a:pt x="3376826" y="4464497"/>
                    </a:cubicBezTo>
                    <a:lnTo>
                      <a:pt x="2254940" y="4464497"/>
                    </a:lnTo>
                    <a:lnTo>
                      <a:pt x="2209557" y="4464497"/>
                    </a:lnTo>
                    <a:lnTo>
                      <a:pt x="1087671" y="4464497"/>
                    </a:lnTo>
                    <a:cubicBezTo>
                      <a:pt x="1087671" y="4243084"/>
                      <a:pt x="908181" y="4063594"/>
                      <a:pt x="686768" y="4063594"/>
                    </a:cubicBezTo>
                    <a:cubicBezTo>
                      <a:pt x="684666" y="4063594"/>
                      <a:pt x="682567" y="4063610"/>
                      <a:pt x="680481" y="4064228"/>
                    </a:cubicBezTo>
                    <a:lnTo>
                      <a:pt x="680481" y="3787013"/>
                    </a:lnTo>
                    <a:lnTo>
                      <a:pt x="400269" y="3787013"/>
                    </a:lnTo>
                    <a:cubicBezTo>
                      <a:pt x="400887" y="3784927"/>
                      <a:pt x="400903" y="3782828"/>
                      <a:pt x="400903" y="3780726"/>
                    </a:cubicBezTo>
                    <a:cubicBezTo>
                      <a:pt x="400903" y="3559313"/>
                      <a:pt x="221413" y="3379823"/>
                      <a:pt x="0" y="3379823"/>
                    </a:cubicBezTo>
                    <a:lnTo>
                      <a:pt x="0" y="2257937"/>
                    </a:lnTo>
                    <a:lnTo>
                      <a:pt x="0" y="2212554"/>
                    </a:lnTo>
                    <a:lnTo>
                      <a:pt x="0" y="1090668"/>
                    </a:lnTo>
                    <a:cubicBezTo>
                      <a:pt x="221413" y="1090668"/>
                      <a:pt x="400903" y="911178"/>
                      <a:pt x="400903" y="689765"/>
                    </a:cubicBezTo>
                    <a:cubicBezTo>
                      <a:pt x="400903" y="687663"/>
                      <a:pt x="400887" y="685564"/>
                      <a:pt x="400269" y="683478"/>
                    </a:cubicBezTo>
                    <a:lnTo>
                      <a:pt x="680480" y="683478"/>
                    </a:lnTo>
                    <a:lnTo>
                      <a:pt x="680480" y="400269"/>
                    </a:lnTo>
                    <a:cubicBezTo>
                      <a:pt x="682566" y="400887"/>
                      <a:pt x="684665" y="400903"/>
                      <a:pt x="686767" y="400903"/>
                    </a:cubicBezTo>
                    <a:cubicBezTo>
                      <a:pt x="908180" y="400903"/>
                      <a:pt x="1087670" y="221413"/>
                      <a:pt x="1087670" y="0"/>
                    </a:cubicBezTo>
                    <a:close/>
                  </a:path>
                </a:pathLst>
              </a:custGeom>
              <a:grpFill/>
              <a:ln w="22225">
                <a:solidFill>
                  <a:srgbClr val="233F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233E4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355096" y="2976888"/>
              <a:ext cx="2592288" cy="180858"/>
              <a:chOff x="5364088" y="1664804"/>
              <a:chExt cx="3096344" cy="216024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6804248" y="1664804"/>
                <a:ext cx="216024" cy="216024"/>
                <a:chOff x="7740352" y="1772816"/>
                <a:chExt cx="216024" cy="216024"/>
              </a:xfrm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7740352" y="1772816"/>
                  <a:ext cx="216024" cy="216024"/>
                </a:xfrm>
                <a:prstGeom prst="rect">
                  <a:avLst/>
                </a:prstGeom>
                <a:noFill/>
                <a:ln w="158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 rot="2700000">
                  <a:off x="7740352" y="1772816"/>
                  <a:ext cx="216024" cy="216024"/>
                </a:xfrm>
                <a:prstGeom prst="rect">
                  <a:avLst/>
                </a:prstGeom>
                <a:noFill/>
                <a:ln w="158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7164288" y="1731045"/>
                <a:ext cx="1296144" cy="83542"/>
                <a:chOff x="7164288" y="1761282"/>
                <a:chExt cx="1296144" cy="83542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>
                  <a:off x="7164288" y="1761282"/>
                  <a:ext cx="1296144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7164288" y="1844824"/>
                  <a:ext cx="108012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Group 64"/>
              <p:cNvGrpSpPr/>
              <p:nvPr/>
            </p:nvGrpSpPr>
            <p:grpSpPr>
              <a:xfrm flipH="1">
                <a:off x="5364088" y="1731045"/>
                <a:ext cx="1296144" cy="83542"/>
                <a:chOff x="7164288" y="1761282"/>
                <a:chExt cx="1296144" cy="83542"/>
              </a:xfrm>
            </p:grpSpPr>
            <p:cxnSp>
              <p:nvCxnSpPr>
                <p:cNvPr id="66" name="Straight Connector 65"/>
                <p:cNvCxnSpPr/>
                <p:nvPr/>
              </p:nvCxnSpPr>
              <p:spPr>
                <a:xfrm>
                  <a:off x="7164288" y="1761282"/>
                  <a:ext cx="1296144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7164288" y="1844824"/>
                  <a:ext cx="108012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1" name="TextBox 60"/>
            <p:cNvSpPr txBox="1"/>
            <p:nvPr/>
          </p:nvSpPr>
          <p:spPr>
            <a:xfrm>
              <a:off x="6683672" y="2168346"/>
              <a:ext cx="3935134" cy="759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F6F2E7"/>
                  </a:solidFill>
                </a:rPr>
                <a:t>TEAM LEADERS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653882" y="3197872"/>
              <a:ext cx="5915457" cy="2062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F6F2E7"/>
                  </a:solidFill>
                </a:rPr>
                <a:t>Mohammad Almutlaq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solidFill>
                    <a:srgbClr val="F6F2E7"/>
                  </a:solidFill>
                </a:rPr>
                <a:t>Rania Alessa</a:t>
              </a:r>
            </a:p>
            <a:p>
              <a:pPr algn="ctr"/>
              <a:endParaRPr lang="en-US" sz="3600" dirty="0">
                <a:solidFill>
                  <a:srgbClr val="F6F2E7"/>
                </a:solidFill>
              </a:endParaRPr>
            </a:p>
          </p:txBody>
        </p:sp>
      </p:grpSp>
      <p:sp>
        <p:nvSpPr>
          <p:cNvPr id="7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E1383D1-9CC3-C14E-8712-9DA6375AEFB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6" name="Group 75"/>
          <p:cNvGrpSpPr/>
          <p:nvPr userDrawn="1"/>
        </p:nvGrpSpPr>
        <p:grpSpPr>
          <a:xfrm>
            <a:off x="8978881" y="-7416"/>
            <a:ext cx="3202484" cy="6696986"/>
            <a:chOff x="8989514" y="-18049"/>
            <a:chExt cx="3202484" cy="6696986"/>
          </a:xfrm>
        </p:grpSpPr>
        <p:sp>
          <p:nvSpPr>
            <p:cNvPr id="77" name="Rectangle 76"/>
            <p:cNvSpPr/>
            <p:nvPr/>
          </p:nvSpPr>
          <p:spPr>
            <a:xfrm>
              <a:off x="9046029" y="1945008"/>
              <a:ext cx="3015421" cy="4669139"/>
            </a:xfrm>
            <a:prstGeom prst="rect">
              <a:avLst/>
            </a:prstGeom>
            <a:noFill/>
            <a:ln>
              <a:solidFill>
                <a:srgbClr val="233F4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1243540" y="5889432"/>
              <a:ext cx="892354" cy="789505"/>
              <a:chOff x="11243540" y="5889432"/>
              <a:chExt cx="892354" cy="789505"/>
            </a:xfrm>
          </p:grpSpPr>
          <p:sp>
            <p:nvSpPr>
              <p:cNvPr id="88" name="L-Shape 87"/>
              <p:cNvSpPr/>
              <p:nvPr/>
            </p:nvSpPr>
            <p:spPr>
              <a:xfrm rot="16200000">
                <a:off x="11541534" y="6084577"/>
                <a:ext cx="548640" cy="640080"/>
              </a:xfrm>
              <a:prstGeom prst="corner">
                <a:avLst>
                  <a:gd name="adj1" fmla="val 26494"/>
                  <a:gd name="adj2" fmla="val 25992"/>
                </a:avLst>
              </a:prstGeom>
              <a:solidFill>
                <a:srgbClr val="253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L-Shape 88"/>
              <p:cNvSpPr/>
              <p:nvPr/>
            </p:nvSpPr>
            <p:spPr>
              <a:xfrm rot="16200000">
                <a:off x="11288035" y="5844937"/>
                <a:ext cx="548640" cy="637630"/>
              </a:xfrm>
              <a:prstGeom prst="corner">
                <a:avLst>
                  <a:gd name="adj1" fmla="val 28821"/>
                  <a:gd name="adj2" fmla="val 25560"/>
                </a:avLst>
              </a:prstGeom>
              <a:solidFill>
                <a:srgbClr val="F7F2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9" name="6-Point Star 78"/>
            <p:cNvSpPr/>
            <p:nvPr/>
          </p:nvSpPr>
          <p:spPr>
            <a:xfrm rot="20722418">
              <a:off x="11082295" y="2580100"/>
              <a:ext cx="822960" cy="954885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7B08A">
                <a:alpha val="9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6-Point Star 79"/>
            <p:cNvSpPr/>
            <p:nvPr/>
          </p:nvSpPr>
          <p:spPr>
            <a:xfrm rot="20722418">
              <a:off x="10496007" y="1964863"/>
              <a:ext cx="822960" cy="954885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00ADA8">
                <a:alpha val="7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1059885" y="-18049"/>
              <a:ext cx="1132113" cy="1132113"/>
            </a:xfrm>
            <a:prstGeom prst="rect">
              <a:avLst/>
            </a:prstGeom>
          </p:spPr>
        </p:pic>
        <p:sp>
          <p:nvSpPr>
            <p:cNvPr id="82" name="object 4"/>
            <p:cNvSpPr/>
            <p:nvPr/>
          </p:nvSpPr>
          <p:spPr>
            <a:xfrm>
              <a:off x="10580490" y="2074905"/>
              <a:ext cx="647417" cy="6884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3" name="object 8"/>
            <p:cNvSpPr/>
            <p:nvPr/>
          </p:nvSpPr>
          <p:spPr>
            <a:xfrm>
              <a:off x="11163563" y="2673722"/>
              <a:ext cx="623216" cy="7197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r>
                <a:rPr lang="en-US" dirty="0"/>
                <a:t> </a:t>
              </a:r>
              <a:endParaRPr dirty="0"/>
            </a:p>
          </p:txBody>
        </p:sp>
        <p:sp>
          <p:nvSpPr>
            <p:cNvPr id="84" name="6-Point Star 83"/>
            <p:cNvSpPr/>
            <p:nvPr/>
          </p:nvSpPr>
          <p:spPr>
            <a:xfrm rot="20722418">
              <a:off x="11317397" y="1748839"/>
              <a:ext cx="822960" cy="954885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B8F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5" name="Group 84"/>
            <p:cNvGrpSpPr/>
            <p:nvPr/>
          </p:nvGrpSpPr>
          <p:grpSpPr>
            <a:xfrm rot="10800000">
              <a:off x="8989514" y="1945008"/>
              <a:ext cx="892354" cy="789505"/>
              <a:chOff x="11243540" y="5889432"/>
              <a:chExt cx="892354" cy="789505"/>
            </a:xfrm>
          </p:grpSpPr>
          <p:sp>
            <p:nvSpPr>
              <p:cNvPr id="86" name="L-Shape 85"/>
              <p:cNvSpPr/>
              <p:nvPr/>
            </p:nvSpPr>
            <p:spPr>
              <a:xfrm rot="16200000">
                <a:off x="11541534" y="6084577"/>
                <a:ext cx="548640" cy="640080"/>
              </a:xfrm>
              <a:prstGeom prst="corner">
                <a:avLst>
                  <a:gd name="adj1" fmla="val 26494"/>
                  <a:gd name="adj2" fmla="val 25992"/>
                </a:avLst>
              </a:prstGeom>
              <a:solidFill>
                <a:srgbClr val="253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L-Shape 86"/>
              <p:cNvSpPr/>
              <p:nvPr/>
            </p:nvSpPr>
            <p:spPr>
              <a:xfrm rot="16200000">
                <a:off x="11288035" y="5844937"/>
                <a:ext cx="548640" cy="637630"/>
              </a:xfrm>
              <a:prstGeom prst="corner">
                <a:avLst>
                  <a:gd name="adj1" fmla="val 28821"/>
                  <a:gd name="adj2" fmla="val 25560"/>
                </a:avLst>
              </a:prstGeom>
              <a:solidFill>
                <a:srgbClr val="F7F2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90" name="TextBox 89"/>
          <p:cNvSpPr txBox="1"/>
          <p:nvPr userDrawn="1"/>
        </p:nvSpPr>
        <p:spPr>
          <a:xfrm>
            <a:off x="9952926" y="979005"/>
            <a:ext cx="2239074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72A5A4"/>
                </a:solidFill>
                <a:latin typeface="Century Gothic" charset="0"/>
                <a:ea typeface="Century Gothic" charset="0"/>
                <a:cs typeface="Century Gothic" charset="0"/>
              </a:rPr>
              <a:t>T E A M</a:t>
            </a:r>
          </a:p>
        </p:txBody>
      </p:sp>
      <p:sp>
        <p:nvSpPr>
          <p:cNvPr id="91" name="TextBox 90"/>
          <p:cNvSpPr txBox="1"/>
          <p:nvPr userDrawn="1"/>
        </p:nvSpPr>
        <p:spPr>
          <a:xfrm>
            <a:off x="9441842" y="1360364"/>
            <a:ext cx="3779881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dirty="0">
                <a:solidFill>
                  <a:srgbClr val="67B08A"/>
                </a:solidFill>
                <a:latin typeface="Century Gothic" charset="0"/>
                <a:ea typeface="Century Gothic" charset="0"/>
                <a:cs typeface="Century Gothic" charset="0"/>
              </a:rPr>
              <a:t>M E M B E R S </a:t>
            </a:r>
          </a:p>
        </p:txBody>
      </p:sp>
      <p:pic>
        <p:nvPicPr>
          <p:cNvPr id="92" name="Picture 9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048" y="2026710"/>
            <a:ext cx="910408" cy="42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8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CFE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5389-6FDC-FB4C-A983-537718BD0F91}" type="datetimeFigureOut">
              <a:rPr lang="en-US" smtClean="0"/>
              <a:t>3/26/18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83D1-9CC3-C14E-8712-9DA6375AEFB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49388" y="148710"/>
            <a:ext cx="11684000" cy="6906091"/>
            <a:chOff x="558800" y="5557"/>
            <a:chExt cx="11684000" cy="690609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7254" y="4248083"/>
              <a:ext cx="779923" cy="36498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5354" y="1327083"/>
              <a:ext cx="779923" cy="36498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2654" y="44383"/>
              <a:ext cx="779923" cy="36498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546" y="2710723"/>
              <a:ext cx="779923" cy="36498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2071" y="5557"/>
              <a:ext cx="779923" cy="36498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1218" y="5752665"/>
              <a:ext cx="779923" cy="36498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19" y="2741684"/>
              <a:ext cx="779923" cy="36498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2385" y="1270980"/>
              <a:ext cx="779923" cy="36498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3351" y="4193327"/>
              <a:ext cx="779923" cy="364982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558800" y="368302"/>
              <a:ext cx="11684000" cy="6543346"/>
              <a:chOff x="508000" y="342902"/>
              <a:chExt cx="11684000" cy="6543346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597293" y="1859126"/>
                <a:ext cx="1371403" cy="757074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11061700" y="6299200"/>
                <a:ext cx="1095429" cy="58704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660400" y="6184900"/>
                <a:ext cx="1320800" cy="70134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111500" y="6184900"/>
                <a:ext cx="1231900" cy="693289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3111500" y="4762500"/>
                <a:ext cx="1358900" cy="75214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 flipV="1">
                <a:off x="597293" y="4762499"/>
                <a:ext cx="1383907" cy="761105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508000" y="3264525"/>
                <a:ext cx="1460696" cy="791252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3175000" y="1803400"/>
                <a:ext cx="1358900" cy="75214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111500" y="3264525"/>
                <a:ext cx="1231900" cy="693289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597293" y="345221"/>
                <a:ext cx="1365250" cy="749202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092843" y="345221"/>
                <a:ext cx="1377557" cy="76088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5791593" y="3264525"/>
                <a:ext cx="1365250" cy="749202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8287143" y="3264525"/>
                <a:ext cx="1377557" cy="76088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5892800" y="6167614"/>
                <a:ext cx="1264043" cy="710575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287143" y="6167614"/>
                <a:ext cx="1250557" cy="710575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8287143" y="4720546"/>
                <a:ext cx="1485900" cy="80305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10903343" y="4720546"/>
                <a:ext cx="1253786" cy="676954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8287143" y="1775627"/>
                <a:ext cx="1485900" cy="840574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0903343" y="1775627"/>
                <a:ext cx="1288657" cy="746607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10903343" y="441232"/>
                <a:ext cx="1253786" cy="69803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 flipV="1">
                <a:off x="8287143" y="342902"/>
                <a:ext cx="1485901" cy="805324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5727700" y="342902"/>
                <a:ext cx="1429143" cy="790246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10833100" y="3337582"/>
                <a:ext cx="1358900" cy="75214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5797943" y="4762716"/>
                <a:ext cx="1377557" cy="76088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5753492" y="1846777"/>
                <a:ext cx="1377557" cy="76088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Group 42"/>
          <p:cNvGrpSpPr/>
          <p:nvPr userDrawn="1"/>
        </p:nvGrpSpPr>
        <p:grpSpPr>
          <a:xfrm>
            <a:off x="968455" y="-70308"/>
            <a:ext cx="3381019" cy="5840735"/>
            <a:chOff x="1482811" y="-95471"/>
            <a:chExt cx="3381019" cy="5840735"/>
          </a:xfrm>
        </p:grpSpPr>
        <p:sp>
          <p:nvSpPr>
            <p:cNvPr id="44" name="Off-page Connector 43"/>
            <p:cNvSpPr/>
            <p:nvPr/>
          </p:nvSpPr>
          <p:spPr>
            <a:xfrm>
              <a:off x="1482811" y="-95471"/>
              <a:ext cx="3381019" cy="5840735"/>
            </a:xfrm>
            <a:prstGeom prst="flowChartOffpageConnector">
              <a:avLst/>
            </a:prstGeom>
            <a:noFill/>
            <a:ln w="57150">
              <a:solidFill>
                <a:srgbClr val="4B81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1818716" y="3100464"/>
              <a:ext cx="2724660" cy="302219"/>
              <a:chOff x="1818716" y="3075064"/>
              <a:chExt cx="2724660" cy="302219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1818716" y="3264525"/>
                <a:ext cx="2724660" cy="0"/>
              </a:xfrm>
              <a:prstGeom prst="line">
                <a:avLst/>
              </a:prstGeom>
              <a:ln w="317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Delay 48"/>
              <p:cNvSpPr/>
              <p:nvPr/>
            </p:nvSpPr>
            <p:spPr>
              <a:xfrm rot="5400000">
                <a:off x="2894132" y="3114921"/>
                <a:ext cx="265890" cy="258833"/>
              </a:xfrm>
              <a:prstGeom prst="flowChartDelay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Delay 49"/>
              <p:cNvSpPr/>
              <p:nvPr/>
            </p:nvSpPr>
            <p:spPr>
              <a:xfrm rot="5400000">
                <a:off x="3114628" y="3114921"/>
                <a:ext cx="265891" cy="258833"/>
              </a:xfrm>
              <a:prstGeom prst="flowChartDelay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Teardrop 50"/>
              <p:cNvSpPr/>
              <p:nvPr/>
            </p:nvSpPr>
            <p:spPr>
              <a:xfrm rot="18856157">
                <a:off x="3010478" y="3072651"/>
                <a:ext cx="252280" cy="257106"/>
              </a:xfrm>
              <a:prstGeom prst="teardrop">
                <a:avLst>
                  <a:gd name="adj" fmla="val 105612"/>
                </a:avLst>
              </a:prstGeom>
              <a:solidFill>
                <a:schemeClr val="accent3"/>
              </a:solidFill>
              <a:ln>
                <a:solidFill>
                  <a:srgbClr val="CFE7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object 3"/>
            <p:cNvSpPr txBox="1"/>
            <p:nvPr/>
          </p:nvSpPr>
          <p:spPr>
            <a:xfrm>
              <a:off x="1597658" y="3593251"/>
              <a:ext cx="3117671" cy="962443"/>
            </a:xfrm>
            <a:prstGeom prst="rect">
              <a:avLst/>
            </a:prstGeom>
          </p:spPr>
          <p:txBody>
            <a:bodyPr vert="horz" wrap="square" lIns="0" tIns="635" rIns="0" bIns="0" rtlCol="0">
              <a:spAutoFit/>
            </a:bodyPr>
            <a:lstStyle/>
            <a:p>
              <a:pPr marL="12700" marR="5080" algn="ctr">
                <a:lnSpc>
                  <a:spcPts val="2490"/>
                </a:lnSpc>
                <a:spcBef>
                  <a:spcPts val="5"/>
                </a:spcBef>
              </a:pPr>
              <a:r>
                <a:rPr sz="2800" spc="15" dirty="0">
                  <a:solidFill>
                    <a:srgbClr val="4C8180"/>
                  </a:solidFill>
                  <a:latin typeface="Century Gothic"/>
                  <a:cs typeface="Century Gothic"/>
                </a:rPr>
                <a:t>PLEASE </a:t>
              </a:r>
              <a:r>
                <a:rPr sz="2800" spc="20" dirty="0">
                  <a:solidFill>
                    <a:srgbClr val="4C8180"/>
                  </a:solidFill>
                  <a:latin typeface="Century Gothic"/>
                  <a:cs typeface="Century Gothic"/>
                </a:rPr>
                <a:t>CONTACT US</a:t>
              </a:r>
              <a:r>
                <a:rPr sz="2800" spc="-40" dirty="0">
                  <a:solidFill>
                    <a:srgbClr val="4C8180"/>
                  </a:solidFill>
                  <a:latin typeface="Century Gothic"/>
                  <a:cs typeface="Century Gothic"/>
                </a:rPr>
                <a:t> </a:t>
              </a:r>
              <a:r>
                <a:rPr sz="2800" spc="15" dirty="0">
                  <a:solidFill>
                    <a:srgbClr val="4C8180"/>
                  </a:solidFill>
                  <a:latin typeface="Century Gothic"/>
                  <a:cs typeface="Century Gothic"/>
                </a:rPr>
                <a:t>IF  </a:t>
              </a:r>
              <a:r>
                <a:rPr sz="2800" spc="25" dirty="0">
                  <a:solidFill>
                    <a:srgbClr val="4C8180"/>
                  </a:solidFill>
                  <a:latin typeface="Century Gothic"/>
                  <a:cs typeface="Century Gothic"/>
                </a:rPr>
                <a:t>YOU </a:t>
              </a:r>
              <a:r>
                <a:rPr sz="2800" spc="20" dirty="0">
                  <a:solidFill>
                    <a:srgbClr val="4C8180"/>
                  </a:solidFill>
                  <a:latin typeface="Century Gothic"/>
                  <a:cs typeface="Century Gothic"/>
                </a:rPr>
                <a:t>HAVE ANY</a:t>
              </a:r>
              <a:r>
                <a:rPr sz="2800" spc="-65" dirty="0">
                  <a:solidFill>
                    <a:srgbClr val="4C8180"/>
                  </a:solidFill>
                  <a:latin typeface="Century Gothic"/>
                  <a:cs typeface="Century Gothic"/>
                </a:rPr>
                <a:t> </a:t>
              </a:r>
              <a:r>
                <a:rPr sz="2800" spc="15" dirty="0">
                  <a:solidFill>
                    <a:srgbClr val="4C8180"/>
                  </a:solidFill>
                  <a:latin typeface="Century Gothic"/>
                  <a:cs typeface="Century Gothic"/>
                </a:rPr>
                <a:t>ISSUE</a:t>
              </a:r>
              <a:endParaRPr sz="2800" dirty="0">
                <a:solidFill>
                  <a:srgbClr val="4C8180"/>
                </a:solidFill>
                <a:latin typeface="Century Gothic"/>
                <a:cs typeface="Century Gothic"/>
              </a:endParaRPr>
            </a:p>
          </p:txBody>
        </p:sp>
      </p:grpSp>
      <p:sp>
        <p:nvSpPr>
          <p:cNvPr id="52" name="object 4"/>
          <p:cNvSpPr/>
          <p:nvPr userDrawn="1"/>
        </p:nvSpPr>
        <p:spPr>
          <a:xfrm>
            <a:off x="7113680" y="1872177"/>
            <a:ext cx="740664" cy="704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"/>
          <p:cNvSpPr/>
          <p:nvPr userDrawn="1"/>
        </p:nvSpPr>
        <p:spPr>
          <a:xfrm>
            <a:off x="6452820" y="2866898"/>
            <a:ext cx="901155" cy="706754"/>
          </a:xfrm>
          <a:prstGeom prst="rect">
            <a:avLst/>
          </a:prstGeom>
          <a:blipFill>
            <a:blip r:embed="rId4" cstate="print"/>
            <a:srcRect/>
            <a:stretch>
              <a:fillRect l="-9842" r="-21429"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6"/>
          <p:cNvSpPr/>
          <p:nvPr userDrawn="1"/>
        </p:nvSpPr>
        <p:spPr>
          <a:xfrm>
            <a:off x="7688508" y="879268"/>
            <a:ext cx="740664" cy="70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7"/>
          <p:cNvSpPr/>
          <p:nvPr userDrawn="1"/>
        </p:nvSpPr>
        <p:spPr>
          <a:xfrm>
            <a:off x="6994137" y="3841283"/>
            <a:ext cx="740664" cy="704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8"/>
          <p:cNvSpPr/>
          <p:nvPr userDrawn="1"/>
        </p:nvSpPr>
        <p:spPr>
          <a:xfrm>
            <a:off x="7595131" y="4912337"/>
            <a:ext cx="742812" cy="7020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7987410" y="3893532"/>
            <a:ext cx="3554605" cy="501068"/>
          </a:xfrm>
          <a:prstGeom prst="rect">
            <a:avLst/>
          </a:prstGeom>
          <a:noFill/>
          <a:ln>
            <a:solidFill>
              <a:srgbClr val="4C81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33E4E"/>
                </a:solidFill>
              </a:rPr>
              <a:t>@436Biochemteam</a:t>
            </a:r>
          </a:p>
        </p:txBody>
      </p:sp>
      <p:sp>
        <p:nvSpPr>
          <p:cNvPr id="58" name="Rectangle 57"/>
          <p:cNvSpPr/>
          <p:nvPr userDrawn="1"/>
        </p:nvSpPr>
        <p:spPr>
          <a:xfrm>
            <a:off x="8444891" y="5016830"/>
            <a:ext cx="3554605" cy="501068"/>
          </a:xfrm>
          <a:prstGeom prst="rect">
            <a:avLst/>
          </a:prstGeom>
          <a:noFill/>
          <a:ln>
            <a:solidFill>
              <a:srgbClr val="4C81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33E4E"/>
                </a:solidFill>
              </a:rPr>
              <a:t>Biochemistryteam436@gmail.com</a:t>
            </a:r>
          </a:p>
        </p:txBody>
      </p:sp>
      <p:sp>
        <p:nvSpPr>
          <p:cNvPr id="59" name="Rectangle 58"/>
          <p:cNvSpPr/>
          <p:nvPr userDrawn="1"/>
        </p:nvSpPr>
        <p:spPr>
          <a:xfrm>
            <a:off x="7507095" y="2804785"/>
            <a:ext cx="4569549" cy="762866"/>
          </a:xfrm>
          <a:prstGeom prst="rect">
            <a:avLst/>
          </a:prstGeom>
          <a:noFill/>
          <a:ln>
            <a:solidFill>
              <a:srgbClr val="4C81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33E4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8008745" y="2001329"/>
            <a:ext cx="3554605" cy="501068"/>
          </a:xfrm>
          <a:prstGeom prst="rect">
            <a:avLst/>
          </a:prstGeom>
          <a:noFill/>
          <a:ln>
            <a:solidFill>
              <a:srgbClr val="233E4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4C8180"/>
              </a:solidFill>
            </a:endParaRPr>
          </a:p>
        </p:txBody>
      </p:sp>
      <p:sp>
        <p:nvSpPr>
          <p:cNvPr id="61" name="Rectangle 60"/>
          <p:cNvSpPr/>
          <p:nvPr userDrawn="1"/>
        </p:nvSpPr>
        <p:spPr>
          <a:xfrm>
            <a:off x="8541556" y="960431"/>
            <a:ext cx="3554605" cy="501068"/>
          </a:xfrm>
          <a:prstGeom prst="rect">
            <a:avLst/>
          </a:prstGeom>
          <a:noFill/>
          <a:ln>
            <a:solidFill>
              <a:srgbClr val="4C81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4C8180"/>
                </a:solidFill>
              </a:rPr>
              <a:t>Lippincott's Illusrated Reviews Biochemistry 6</a:t>
            </a:r>
            <a:r>
              <a:rPr lang="en-US" sz="1200" b="1" baseline="30000" dirty="0">
                <a:solidFill>
                  <a:srgbClr val="4C8180"/>
                </a:solidFill>
              </a:rPr>
              <a:t>th</a:t>
            </a:r>
            <a:r>
              <a:rPr lang="en-US" sz="1200" b="1" dirty="0">
                <a:solidFill>
                  <a:srgbClr val="4C8180"/>
                </a:solidFill>
              </a:rPr>
              <a:t> E</a:t>
            </a:r>
          </a:p>
        </p:txBody>
      </p:sp>
      <p:cxnSp>
        <p:nvCxnSpPr>
          <p:cNvPr id="62" name="Straight Connector 61"/>
          <p:cNvCxnSpPr/>
          <p:nvPr userDrawn="1"/>
        </p:nvCxnSpPr>
        <p:spPr>
          <a:xfrm flipH="1" flipV="1">
            <a:off x="6127311" y="466632"/>
            <a:ext cx="3287" cy="5102970"/>
          </a:xfrm>
          <a:prstGeom prst="line">
            <a:avLst/>
          </a:prstGeom>
          <a:ln w="66675" cap="rnd">
            <a:solidFill>
              <a:srgbClr val="253F4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766" y="5824270"/>
            <a:ext cx="779923" cy="364982"/>
          </a:xfrm>
          <a:prstGeom prst="rect">
            <a:avLst/>
          </a:prstGeom>
        </p:spPr>
      </p:pic>
      <p:sp>
        <p:nvSpPr>
          <p:cNvPr id="64" name="TextBox 63"/>
          <p:cNvSpPr txBox="1"/>
          <p:nvPr userDrawn="1"/>
        </p:nvSpPr>
        <p:spPr>
          <a:xfrm>
            <a:off x="1057487" y="88107"/>
            <a:ext cx="31138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THANK YOU </a:t>
            </a:r>
          </a:p>
          <a:p>
            <a:pPr algn="ctr"/>
            <a:r>
              <a:rPr lang="en-US" sz="2800" b="1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FOR CHECKING OUR WORK</a:t>
            </a:r>
          </a:p>
        </p:txBody>
      </p:sp>
    </p:spTree>
    <p:extLst>
      <p:ext uri="{BB962C8B-B14F-4D97-AF65-F5344CB8AC3E}">
        <p14:creationId xmlns:p14="http://schemas.microsoft.com/office/powerpoint/2010/main" val="2415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25389-6FDC-FB4C-A983-537718BD0F91}" type="datetimeFigureOut">
              <a:rPr lang="en-US" smtClean="0"/>
              <a:t>3/26/18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383D1-9CC3-C14E-8712-9DA6375AE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62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3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docs.google.com/document/d/1kWSpTC__eGbqs335VFIwLPjzlrudmD_oMNfye0k1-zM/edit?usp=sharing" TargetMode="External"/><Relationship Id="rId3" Type="http://schemas.openxmlformats.org/officeDocument/2006/relationships/image" Target="../media/image4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9.png"/><Relationship Id="rId3" Type="http://schemas.openxmlformats.org/officeDocument/2006/relationships/image" Target="../media/image4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docs.google.com/forms/d/e/1FAIpQLSeeKrAr2iLn_EUKM_RmUOv2rVYZ8HB_6lTjZkaa81joYv4Q8Q/viewform?c=0&amp;w=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4.jpeg"/><Relationship Id="rId3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7.emf"/><Relationship Id="rId3" Type="http://schemas.openxmlformats.org/officeDocument/2006/relationships/image" Target="../media/image4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>
            <a:spLocks noGrp="1"/>
          </p:cNvSpPr>
          <p:nvPr>
            <p:ph type="title"/>
          </p:nvPr>
        </p:nvSpPr>
        <p:spPr>
          <a:xfrm>
            <a:off x="436041" y="4724439"/>
            <a:ext cx="5748279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6600" b="1" spc="-5" dirty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Bioc</a:t>
            </a:r>
            <a:r>
              <a:rPr lang="en-US" sz="6600" b="1" spc="-10" dirty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6600" b="1" spc="-5" dirty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emist</a:t>
            </a:r>
            <a:r>
              <a:rPr lang="en-US" sz="6600" b="1" spc="-10" dirty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r</a:t>
            </a:r>
            <a:r>
              <a:rPr lang="en-US" sz="6600" b="1" spc="-5" dirty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y</a:t>
            </a:r>
            <a:endParaRPr lang="en-US" sz="6600" b="1" dirty="0">
              <a:solidFill>
                <a:srgbClr val="F7F1E6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object 11"/>
          <p:cNvSpPr txBox="1"/>
          <p:nvPr/>
        </p:nvSpPr>
        <p:spPr>
          <a:xfrm>
            <a:off x="1254624" y="5700798"/>
            <a:ext cx="5522694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8615">
              <a:lnSpc>
                <a:spcPct val="100000"/>
              </a:lnSpc>
            </a:pPr>
            <a:r>
              <a:rPr lang="en-US" altLang="en-US" sz="3600" i="1" dirty="0" smtClean="0">
                <a:solidFill>
                  <a:srgbClr val="599894"/>
                </a:solidFill>
                <a:latin typeface="Century Gothic"/>
                <a:cs typeface="Century Gothic"/>
              </a:rPr>
              <a:t>CAH and testicular feminization syndromes</a:t>
            </a:r>
            <a:endParaRPr sz="3600" i="1" dirty="0">
              <a:solidFill>
                <a:srgbClr val="599894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8">
            <a:hlinkClick r:id="rId2"/>
          </p:cNvPr>
          <p:cNvSpPr txBox="1"/>
          <p:nvPr/>
        </p:nvSpPr>
        <p:spPr>
          <a:xfrm>
            <a:off x="7438550" y="4701816"/>
            <a:ext cx="140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dirty="0">
                <a:solidFill>
                  <a:srgbClr val="4B8180"/>
                </a:solidFill>
                <a:latin typeface="Century Gothic" charset="0"/>
                <a:ea typeface="Century Gothic" charset="0"/>
                <a:cs typeface="Century Gothic" charset="0"/>
                <a:hlinkClick r:id="rId2"/>
              </a:rPr>
              <a:t>Editing file</a:t>
            </a:r>
            <a:endParaRPr lang="en-US" i="1" dirty="0">
              <a:solidFill>
                <a:srgbClr val="4B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7423">
            <a:off x="7422143" y="3409255"/>
            <a:ext cx="1459345" cy="12488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08120" y="5254670"/>
            <a:ext cx="3416880" cy="861774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ADA8"/>
                </a:solidFill>
                <a:latin typeface="Century Gothic" panose="020B0502020202020204" pitchFamily="34" charset="0"/>
              </a:rPr>
              <a:t>Say good bye to the basic sciences with doing your best in the last block</a:t>
            </a:r>
            <a:r>
              <a:rPr lang="sk-SK" sz="1600" dirty="0"/>
              <a:t> ✌️</a:t>
            </a:r>
            <a:endParaRPr lang="en-US" sz="1600" b="1" dirty="0">
              <a:solidFill>
                <a:srgbClr val="00ADA8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296512" y="45739"/>
            <a:ext cx="12099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3192" lvl="1">
              <a:buClr>
                <a:schemeClr val="tx1"/>
              </a:buClr>
              <a:defRPr/>
            </a:pPr>
            <a:r>
              <a:rPr lang="en-US" sz="28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21</a:t>
            </a:r>
            <a:r>
              <a:rPr lang="en-US" sz="28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  <a:sym typeface="Symbol"/>
              </a:rPr>
              <a:t> -H</a:t>
            </a:r>
            <a:r>
              <a:rPr lang="en-US" sz="28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ydroxylase deficiency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9456" y="850900"/>
            <a:ext cx="5961888" cy="5549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1800" dirty="0" smtClean="0"/>
              <a:t>Autosomal </a:t>
            </a:r>
            <a:r>
              <a:rPr lang="en-US" sz="1800" u="sng" dirty="0" smtClean="0">
                <a:solidFill>
                  <a:srgbClr val="FF0000"/>
                </a:solidFill>
              </a:rPr>
              <a:t>recessive</a:t>
            </a:r>
            <a:r>
              <a:rPr lang="en-US" sz="1800" dirty="0" smtClean="0"/>
              <a:t> condition</a:t>
            </a:r>
          </a:p>
          <a:p>
            <a:pPr>
              <a:spcAft>
                <a:spcPts val="1200"/>
              </a:spcAft>
            </a:pPr>
            <a:r>
              <a:rPr lang="en-US" sz="1800" dirty="0" smtClean="0"/>
              <a:t>Impaired synthesis of </a:t>
            </a:r>
            <a:r>
              <a:rPr lang="en-US" sz="1800" b="1" dirty="0" smtClean="0"/>
              <a:t>both</a:t>
            </a:r>
            <a:r>
              <a:rPr lang="en-US" sz="1800" dirty="0" smtClean="0"/>
              <a:t> cortisol &amp; aldosterone</a:t>
            </a:r>
          </a:p>
          <a:p>
            <a:pPr>
              <a:spcAft>
                <a:spcPts val="1200"/>
              </a:spcAft>
            </a:pPr>
            <a:r>
              <a:rPr lang="en-US" sz="1800" b="1" dirty="0" smtClean="0">
                <a:solidFill>
                  <a:srgbClr val="43AFC1"/>
                </a:solidFill>
                <a:sym typeface="Symbol" pitchFamily="18" charset="2"/>
              </a:rPr>
              <a:t> [cortisol]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b="1" dirty="0" smtClean="0">
                <a:solidFill>
                  <a:srgbClr val="FF0000"/>
                </a:solidFill>
                <a:sym typeface="Symbol" pitchFamily="18" charset="2"/>
              </a:rPr>
              <a:t> ACTH secretion </a:t>
            </a:r>
            <a:r>
              <a:rPr lang="en-US" sz="1800" dirty="0" smtClean="0">
                <a:sym typeface="Wingdings" pitchFamily="2" charset="2"/>
              </a:rPr>
              <a:t> Adrenal gland hyperplasia</a:t>
            </a:r>
          </a:p>
          <a:p>
            <a:pPr>
              <a:spcAft>
                <a:spcPts val="1200"/>
              </a:spcAft>
            </a:pPr>
            <a:r>
              <a:rPr lang="en-US" altLang="zh-TW" sz="1800" dirty="0" smtClean="0">
                <a:ea typeface="NEJMQuadraat-Regular"/>
                <a:cs typeface="NEJMQuadraat-Regular"/>
              </a:rPr>
              <a:t>Accumulated </a:t>
            </a:r>
            <a:r>
              <a:rPr lang="en-US" sz="1800" b="1" dirty="0" smtClean="0">
                <a:solidFill>
                  <a:srgbClr val="FF0000"/>
                </a:solidFill>
              </a:rPr>
              <a:t>17</a:t>
            </a:r>
            <a:r>
              <a:rPr lang="en-US" sz="1800" b="1" dirty="0" smtClean="0">
                <a:solidFill>
                  <a:srgbClr val="FF0000"/>
                </a:solidFill>
                <a:sym typeface="Symbol" pitchFamily="18" charset="2"/>
              </a:rPr>
              <a:t>-</a:t>
            </a:r>
            <a:r>
              <a:rPr lang="en-US" sz="1800" b="1" dirty="0" err="1" smtClean="0">
                <a:solidFill>
                  <a:srgbClr val="FF0000"/>
                </a:solidFill>
                <a:sym typeface="Symbol" pitchFamily="18" charset="2"/>
              </a:rPr>
              <a:t>hydroxyp</a:t>
            </a:r>
            <a:r>
              <a:rPr lang="en-US" sz="1800" b="1" dirty="0" err="1" smtClean="0">
                <a:solidFill>
                  <a:srgbClr val="FF0000"/>
                </a:solidFill>
              </a:rPr>
              <a:t>rogesterone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1800" dirty="0" smtClean="0">
                <a:ea typeface="NEJMQuadraat-Regular"/>
                <a:cs typeface="NEJMQuadraat-Regular"/>
              </a:rPr>
              <a:t>are diverted to the biosynthesis of sex hormones </a:t>
            </a:r>
            <a:r>
              <a:rPr lang="en-US" altLang="zh-TW" sz="1800" dirty="0" smtClean="0">
                <a:ea typeface="NEJMQuadraat-Regular"/>
                <a:cs typeface="NEJMQuadraat-Regular"/>
                <a:sym typeface="Wingdings" pitchFamily="2" charset="2"/>
              </a:rPr>
              <a:t></a:t>
            </a:r>
            <a:r>
              <a:rPr lang="en-US" altLang="zh-TW" sz="1800" dirty="0" smtClean="0">
                <a:ea typeface="NEJMQuadraat-Regular"/>
                <a:cs typeface="NEJMQuadraat-Regular"/>
              </a:rPr>
              <a:t>signs of </a:t>
            </a:r>
            <a:r>
              <a:rPr lang="en-US" altLang="zh-TW" sz="1800" b="1" dirty="0" smtClean="0">
                <a:ea typeface="NEJMQuadraat-Regular"/>
                <a:cs typeface="NEJMQuadraat-Regular"/>
              </a:rPr>
              <a:t>androgen excess:</a:t>
            </a:r>
          </a:p>
          <a:p>
            <a:pPr lvl="1">
              <a:spcAft>
                <a:spcPts val="1200"/>
              </a:spcAft>
            </a:pPr>
            <a:r>
              <a:rPr lang="en-US" altLang="zh-TW" sz="1800" b="1" dirty="0" smtClean="0">
                <a:ea typeface="NEJMQuadraat-Regular"/>
                <a:cs typeface="NEJMQuadraat-Regular"/>
              </a:rPr>
              <a:t>Ambiguous </a:t>
            </a:r>
            <a:r>
              <a:rPr lang="en-US" altLang="zh-TW" sz="1800" dirty="0">
                <a:solidFill>
                  <a:srgbClr val="008F00"/>
                </a:solidFill>
              </a:rPr>
              <a:t>(we don’t know if it’s a female or a male) </a:t>
            </a:r>
            <a:r>
              <a:rPr lang="en-US" altLang="zh-TW" sz="1800" dirty="0" smtClean="0">
                <a:ea typeface="NEJMQuadraat-Regular"/>
                <a:cs typeface="NEJMQuadraat-Regular"/>
              </a:rPr>
              <a:t>genitalia in newborn girls (</a:t>
            </a:r>
            <a:r>
              <a:rPr lang="en-US" altLang="zh-TW" sz="1800" b="1" dirty="0" smtClean="0">
                <a:solidFill>
                  <a:srgbClr val="43AFC1"/>
                </a:solidFill>
                <a:ea typeface="NEJMQuadraat-Regular"/>
                <a:cs typeface="NEJMQuadraat-Regular"/>
              </a:rPr>
              <a:t>FPH</a:t>
            </a:r>
            <a:r>
              <a:rPr lang="en-US" altLang="zh-TW" sz="1800" dirty="0" smtClean="0">
                <a:ea typeface="NEJMQuadraat-Regular"/>
                <a:cs typeface="NEJMQuadraat-Regular"/>
              </a:rPr>
              <a:t>)</a:t>
            </a:r>
          </a:p>
          <a:p>
            <a:pPr lvl="1">
              <a:spcAft>
                <a:spcPts val="1200"/>
              </a:spcAft>
            </a:pPr>
            <a:r>
              <a:rPr lang="en-US" altLang="zh-TW" sz="1800" dirty="0" smtClean="0">
                <a:ea typeface="NEJMQuadraat-Regular"/>
                <a:cs typeface="NEJMQuadraat-Regular"/>
              </a:rPr>
              <a:t>Rapid postnatal growth in both sexes</a:t>
            </a:r>
          </a:p>
          <a:p>
            <a:pPr>
              <a:spcAft>
                <a:spcPts val="1200"/>
              </a:spcAft>
            </a:pPr>
            <a:r>
              <a:rPr lang="en-US" sz="1800" dirty="0" smtClean="0">
                <a:solidFill>
                  <a:srgbClr val="FF0000"/>
                </a:solidFill>
                <a:sym typeface="Wingdings" pitchFamily="2" charset="2"/>
              </a:rPr>
              <a:t>Severe cases: </a:t>
            </a:r>
            <a:r>
              <a:rPr lang="en-US" sz="1800" b="1" dirty="0" smtClean="0">
                <a:solidFill>
                  <a:srgbClr val="FF0000"/>
                </a:solidFill>
                <a:sym typeface="Wingdings" pitchFamily="2" charset="2"/>
              </a:rPr>
              <a:t>mineralocorticoid</a:t>
            </a:r>
            <a:r>
              <a:rPr lang="en-US" sz="1800" dirty="0" smtClean="0">
                <a:solidFill>
                  <a:srgbClr val="FF0000"/>
                </a:solidFill>
                <a:sym typeface="Wingdings" pitchFamily="2" charset="2"/>
              </a:rPr>
              <a:t> deficiency  salt &amp; H</a:t>
            </a:r>
            <a:r>
              <a:rPr lang="en-US" sz="1800" baseline="-25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sz="1800" dirty="0" smtClean="0">
                <a:solidFill>
                  <a:srgbClr val="FF0000"/>
                </a:solidFill>
                <a:sym typeface="Wingdings" pitchFamily="2" charset="2"/>
              </a:rPr>
              <a:t>O loss  </a:t>
            </a:r>
            <a:r>
              <a:rPr lang="en-US" sz="1800" b="1" dirty="0" smtClean="0">
                <a:solidFill>
                  <a:srgbClr val="FF0000"/>
                </a:solidFill>
                <a:sym typeface="Wingdings" pitchFamily="2" charset="2"/>
              </a:rPr>
              <a:t>hypovolemia &amp; shock </a:t>
            </a:r>
            <a:r>
              <a:rPr lang="en-US" sz="1800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1800" b="1" dirty="0" smtClean="0">
                <a:solidFill>
                  <a:srgbClr val="FF0000"/>
                </a:solidFill>
                <a:sym typeface="Wingdings" pitchFamily="2" charset="2"/>
              </a:rPr>
              <a:t>neonatal adrenal crisis 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1800" b="1" dirty="0" smtClean="0"/>
              <a:t>Late</a:t>
            </a:r>
            <a:r>
              <a:rPr lang="en-US" sz="1800" dirty="0" smtClean="0"/>
              <a:t> presentation (adult life) is possible in less severe cases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874782" y="2014694"/>
            <a:ext cx="4110991" cy="43894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zh-TW" sz="1800" dirty="0" smtClean="0">
                <a:ea typeface="NEJMQuadraat-Regular" charset="-120"/>
              </a:rPr>
              <a:t>Mutations in the </a:t>
            </a:r>
            <a:r>
              <a:rPr lang="en-US" altLang="zh-TW" sz="1800" b="1" dirty="0" smtClean="0">
                <a:solidFill>
                  <a:srgbClr val="FF0000"/>
                </a:solidFill>
                <a:ea typeface="NEJMQuadraat-Regular" charset="-120"/>
              </a:rPr>
              <a:t>CYP21</a:t>
            </a:r>
            <a:r>
              <a:rPr lang="en-US" altLang="zh-TW" sz="1800" dirty="0" smtClean="0">
                <a:ea typeface="NEJMQuadraat-Regular" charset="-120"/>
              </a:rPr>
              <a:t> gene</a:t>
            </a:r>
          </a:p>
          <a:p>
            <a:pPr marL="640080" lvl="1" indent="-246888">
              <a:buFont typeface="Wingdings 2"/>
              <a:buChar char=""/>
              <a:defRPr/>
            </a:pPr>
            <a:r>
              <a:rPr lang="en-US" altLang="zh-TW" sz="1800" b="1" dirty="0" smtClean="0">
                <a:ea typeface="NEJMQuadraat-Regular" charset="-120"/>
              </a:rPr>
              <a:t>Deletions</a:t>
            </a:r>
          </a:p>
          <a:p>
            <a:pPr marL="640080" lvl="1" indent="-246888">
              <a:buFont typeface="Wingdings 2"/>
              <a:buChar char=""/>
              <a:defRPr/>
            </a:pPr>
            <a:r>
              <a:rPr lang="en-US" altLang="zh-TW" sz="1800" b="1" dirty="0" smtClean="0">
                <a:ea typeface="NEJMQuadraat-Regular" charset="-120"/>
              </a:rPr>
              <a:t>Nonsense</a:t>
            </a:r>
          </a:p>
          <a:p>
            <a:pPr marL="640080" lvl="1" indent="-246888">
              <a:buFont typeface="Wingdings 2"/>
              <a:buChar char=""/>
              <a:defRPr/>
            </a:pPr>
            <a:r>
              <a:rPr lang="en-US" altLang="zh-TW" sz="1800" b="1" dirty="0" smtClean="0">
                <a:ea typeface="NEJMQuadraat-Regular" charset="-120"/>
              </a:rPr>
              <a:t>Missense</a:t>
            </a:r>
          </a:p>
          <a:p>
            <a:pPr marL="274320" indent="-274320">
              <a:buClr>
                <a:schemeClr val="accent3"/>
              </a:buClr>
              <a:buFont typeface="Wingdings 2"/>
              <a:buNone/>
              <a:defRPr/>
            </a:pPr>
            <a:endParaRPr lang="en-US" altLang="zh-TW" sz="1800" dirty="0" smtClean="0">
              <a:ea typeface="NEJMQuadraat-Regular" charset="-120"/>
            </a:endParaRP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zh-TW" sz="1800" dirty="0" smtClean="0">
                <a:ea typeface="NEJMQuadraat-Regular" charset="-120"/>
              </a:rPr>
              <a:t> DNA testing: </a:t>
            </a:r>
          </a:p>
          <a:p>
            <a:pPr marL="274320" indent="-274320">
              <a:buClr>
                <a:schemeClr val="accent3"/>
              </a:buClr>
              <a:buFont typeface="Arial"/>
              <a:buNone/>
              <a:defRPr/>
            </a:pPr>
            <a:r>
              <a:rPr lang="en-US" altLang="zh-TW" sz="1800" dirty="0" smtClean="0">
                <a:ea typeface="NEJMQuadraat-Regular" charset="-120"/>
              </a:rPr>
              <a:t>	For </a:t>
            </a:r>
            <a:r>
              <a:rPr lang="en-US" altLang="zh-TW" sz="1800" b="1" u="sng" dirty="0" smtClean="0">
                <a:ea typeface="NEJMQuadraat-Regular" charset="-120"/>
              </a:rPr>
              <a:t>pre</a:t>
            </a:r>
            <a:r>
              <a:rPr lang="en-US" altLang="zh-TW" sz="1800" u="sng" dirty="0" smtClean="0">
                <a:ea typeface="NEJMQuadraat-Regular" charset="-120"/>
              </a:rPr>
              <a:t>natal</a:t>
            </a:r>
            <a:r>
              <a:rPr lang="en-US" altLang="zh-TW" sz="1800" dirty="0" smtClean="0">
                <a:ea typeface="NEJMQuadraat-Regular" charset="-120"/>
              </a:rPr>
              <a:t> diagnosis and </a:t>
            </a:r>
            <a:r>
              <a:rPr lang="en-US" altLang="zh-TW" sz="1800" b="1" u="sng" dirty="0" smtClean="0">
                <a:solidFill>
                  <a:srgbClr val="FF0000"/>
                </a:solidFill>
                <a:ea typeface="NEJMQuadraat-Regular" charset="-120"/>
              </a:rPr>
              <a:t>confirmation</a:t>
            </a:r>
            <a:r>
              <a:rPr lang="en-US" altLang="zh-TW" sz="1800" dirty="0" smtClean="0">
                <a:solidFill>
                  <a:srgbClr val="FF0000"/>
                </a:solidFill>
                <a:ea typeface="NEJMQuadraat-Regular" charset="-120"/>
              </a:rPr>
              <a:t> </a:t>
            </a:r>
            <a:r>
              <a:rPr lang="en-US" altLang="zh-TW" sz="1800" dirty="0" smtClean="0">
                <a:ea typeface="NEJMQuadraat-Regular" charset="-120"/>
              </a:rPr>
              <a:t>of diagnosis</a:t>
            </a:r>
          </a:p>
          <a:p>
            <a:pPr marL="640080" lvl="1" indent="-246888">
              <a:buFont typeface="Wingdings 2"/>
              <a:buNone/>
              <a:defRPr/>
            </a:pPr>
            <a:endParaRPr lang="en-US" altLang="zh-TW" sz="1800" dirty="0" smtClean="0">
              <a:ea typeface="NEJMQuadraat-Regular" charset="-120"/>
            </a:endParaRP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n-US" altLang="zh-TW" sz="1800" dirty="0"/>
          </a:p>
        </p:txBody>
      </p:sp>
      <p:grpSp>
        <p:nvGrpSpPr>
          <p:cNvPr id="6" name="Group 5"/>
          <p:cNvGrpSpPr/>
          <p:nvPr/>
        </p:nvGrpSpPr>
        <p:grpSpPr>
          <a:xfrm>
            <a:off x="7691902" y="987552"/>
            <a:ext cx="4110991" cy="4681728"/>
            <a:chOff x="270506" y="1256386"/>
            <a:chExt cx="4479294" cy="2172614"/>
          </a:xfrm>
          <a:solidFill>
            <a:srgbClr val="A6D483"/>
          </a:solidFill>
        </p:grpSpPr>
        <p:sp>
          <p:nvSpPr>
            <p:cNvPr id="7" name="Rounded Rectangle 6"/>
            <p:cNvSpPr/>
            <p:nvPr/>
          </p:nvSpPr>
          <p:spPr>
            <a:xfrm>
              <a:off x="270506" y="1332767"/>
              <a:ext cx="4479294" cy="2096233"/>
            </a:xfrm>
            <a:prstGeom prst="roundRect">
              <a:avLst/>
            </a:prstGeom>
            <a:noFill/>
            <a:ln w="38100">
              <a:solidFill>
                <a:srgbClr val="A6D4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" name="Round Same Side Corner Rectangle 7"/>
            <p:cNvSpPr/>
            <p:nvPr/>
          </p:nvSpPr>
          <p:spPr>
            <a:xfrm>
              <a:off x="270506" y="1256386"/>
              <a:ext cx="4479294" cy="339895"/>
            </a:xfrm>
            <a:prstGeom prst="round2SameRect">
              <a:avLst/>
            </a:prstGeom>
            <a:grpFill/>
            <a:ln w="38100">
              <a:solidFill>
                <a:srgbClr val="A6D4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b="1" dirty="0">
                  <a:sym typeface="Symbol"/>
                </a:rPr>
                <a:t>Genetics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497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08432" y="-1493520"/>
            <a:ext cx="8305800" cy="762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altLang="zh-TW" sz="28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7536" y="1022368"/>
            <a:ext cx="7327392" cy="5105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Serum sample taken at </a:t>
            </a:r>
            <a:r>
              <a:rPr lang="en-US" sz="1800" b="1" dirty="0" smtClean="0">
                <a:solidFill>
                  <a:srgbClr val="FF0000"/>
                </a:solidFill>
              </a:rPr>
              <a:t>least 2 days after birth</a:t>
            </a:r>
            <a:r>
              <a:rPr lang="en-US" sz="1800" dirty="0" smtClean="0"/>
              <a:t> (earlier samples may contain maternally derived 17-hydroxyprogesterone</a:t>
            </a:r>
            <a:r>
              <a:rPr lang="en-US" sz="1800" dirty="0" smtClean="0"/>
              <a:t>)</a:t>
            </a:r>
            <a:endParaRPr lang="en-US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7536" y="45739"/>
            <a:ext cx="12099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21</a:t>
            </a:r>
            <a:r>
              <a:rPr lang="en-US" sz="28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  <a:sym typeface="Symbol"/>
              </a:rPr>
              <a:t> -H</a:t>
            </a:r>
            <a:r>
              <a:rPr lang="en-US" sz="28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ydroxylase Deficiency: </a:t>
            </a:r>
            <a:r>
              <a:rPr lang="en-US" altLang="zh-TW" sz="28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Diagnosis</a:t>
            </a:r>
          </a:p>
        </p:txBody>
      </p:sp>
      <p:sp>
        <p:nvSpPr>
          <p:cNvPr id="5" name="TextBox 37">
            <a:extLst>
              <a:ext uri="{FF2B5EF4-FFF2-40B4-BE49-F238E27FC236}">
                <a16:creationId xmlns:a16="http://schemas.microsoft.com/office/drawing/2014/main" xmlns="" id="{5C3BEF43-2BB9-4BC6-8F01-324E6E13267E}"/>
              </a:ext>
            </a:extLst>
          </p:cNvPr>
          <p:cNvSpPr txBox="1"/>
          <p:nvPr/>
        </p:nvSpPr>
        <p:spPr>
          <a:xfrm>
            <a:off x="6976942" y="2796476"/>
            <a:ext cx="4681660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dirty="0" smtClean="0">
                <a:solidFill>
                  <a:srgbClr val="008F00"/>
                </a:solidFill>
              </a:rPr>
              <a:t>أحياناً لما يسوون الفحص يطلع عندنا </a:t>
            </a:r>
            <a:r>
              <a:rPr lang="en-US" dirty="0" smtClean="0">
                <a:solidFill>
                  <a:srgbClr val="008F00"/>
                </a:solidFill>
              </a:rPr>
              <a:t> borderline results </a:t>
            </a:r>
            <a:r>
              <a:rPr lang="ar-SA" dirty="0" smtClean="0">
                <a:solidFill>
                  <a:srgbClr val="008F00"/>
                </a:solidFill>
              </a:rPr>
              <a:t>فما نقدر نحدد هو مرتفع ولا نازل</a:t>
            </a:r>
          </a:p>
          <a:p>
            <a:pPr algn="ctr" rtl="1"/>
            <a:r>
              <a:rPr lang="ar-SA" dirty="0" smtClean="0">
                <a:solidFill>
                  <a:srgbClr val="008F00"/>
                </a:solidFill>
              </a:rPr>
              <a:t>وش نسوي طيب؟</a:t>
            </a:r>
          </a:p>
          <a:p>
            <a:pPr algn="ctr"/>
            <a:r>
              <a:rPr lang="en-US" dirty="0" smtClean="0">
                <a:solidFill>
                  <a:srgbClr val="008F00"/>
                </a:solidFill>
              </a:rPr>
              <a:t>ACTH is given to the patient and if the levels of 17-alpha-hydroxyprogesterone increase &gt; the diagnosis is confirmed</a:t>
            </a:r>
          </a:p>
        </p:txBody>
      </p:sp>
      <p:sp>
        <p:nvSpPr>
          <p:cNvPr id="6" name="Rectangle 5"/>
          <p:cNvSpPr/>
          <p:nvPr/>
        </p:nvSpPr>
        <p:spPr>
          <a:xfrm>
            <a:off x="408432" y="3013959"/>
            <a:ext cx="5607629" cy="1754326"/>
          </a:xfrm>
          <a:prstGeom prst="rect">
            <a:avLst/>
          </a:prstGeom>
          <a:ln w="28575">
            <a:solidFill>
              <a:srgbClr val="43AFC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b="1" dirty="0">
                <a:cs typeface="新細明體"/>
              </a:rPr>
              <a:t>Late-onset (partial) deficiency </a:t>
            </a:r>
            <a:r>
              <a:rPr lang="en-US" altLang="zh-TW" dirty="0">
                <a:cs typeface="新細明體"/>
              </a:rPr>
              <a:t>may require </a:t>
            </a:r>
            <a:r>
              <a:rPr lang="en-US" altLang="zh-TW" dirty="0" err="1">
                <a:cs typeface="新細明體"/>
              </a:rPr>
              <a:t>corticotropin</a:t>
            </a:r>
            <a:r>
              <a:rPr lang="en-US" altLang="zh-TW" dirty="0">
                <a:cs typeface="新細明體"/>
              </a:rPr>
              <a:t> </a:t>
            </a:r>
            <a:r>
              <a:rPr lang="en-US" altLang="zh-TW" b="1" dirty="0">
                <a:solidFill>
                  <a:srgbClr val="43AFC1"/>
                </a:solidFill>
                <a:cs typeface="新細明體"/>
              </a:rPr>
              <a:t>(ACTH) stimulation test</a:t>
            </a:r>
            <a:r>
              <a:rPr lang="en-US" altLang="zh-TW" dirty="0">
                <a:cs typeface="新細明體"/>
              </a:rPr>
              <a:t>:</a:t>
            </a:r>
          </a:p>
          <a:p>
            <a:pPr lvl="1" algn="ctr"/>
            <a:r>
              <a:rPr lang="en-US" altLang="zh-TW" dirty="0">
                <a:ea typeface="NEJMQuadraat-Regular"/>
                <a:cs typeface="NEJMQuadraat-Regular"/>
              </a:rPr>
              <a:t>Measure base-line and stimulated levels of. 17-hydroxyprogesterone. </a:t>
            </a:r>
          </a:p>
          <a:p>
            <a:pPr lvl="1" algn="ctr"/>
            <a:r>
              <a:rPr lang="en-US" altLang="zh-TW" b="1" dirty="0">
                <a:solidFill>
                  <a:srgbClr val="FF0000"/>
                </a:solidFill>
                <a:ea typeface="NEJMQuadraat-Regular"/>
                <a:cs typeface="NEJMQuadraat-Regular"/>
              </a:rPr>
              <a:t>High level of 17-hydroxyprogesterone </a:t>
            </a:r>
            <a:r>
              <a:rPr lang="en-US" altLang="zh-TW" dirty="0">
                <a:ea typeface="NEJMQuadraat-Regular"/>
                <a:cs typeface="NEJMQuadraat-Regular"/>
              </a:rPr>
              <a:t>after stimulation is diagnostic</a:t>
            </a:r>
          </a:p>
        </p:txBody>
      </p:sp>
      <p:sp>
        <p:nvSpPr>
          <p:cNvPr id="7" name="Rectangle 6"/>
          <p:cNvSpPr/>
          <p:nvPr/>
        </p:nvSpPr>
        <p:spPr>
          <a:xfrm>
            <a:off x="408432" y="2150145"/>
            <a:ext cx="5618296" cy="646331"/>
          </a:xfrm>
          <a:prstGeom prst="rect">
            <a:avLst/>
          </a:prstGeom>
          <a:ln w="28575">
            <a:solidFill>
              <a:srgbClr val="43AFC1"/>
            </a:solidFill>
          </a:ln>
        </p:spPr>
        <p:txBody>
          <a:bodyPr wrap="square">
            <a:spAutoFit/>
          </a:bodyPr>
          <a:lstStyle/>
          <a:p>
            <a:r>
              <a:rPr lang="en-US" altLang="zh-TW" b="1">
                <a:ea typeface="NEJMQuadraat-Regular"/>
                <a:cs typeface="NEJMQuadraat-Regular"/>
              </a:rPr>
              <a:t>Classic (complete) deficiency </a:t>
            </a:r>
            <a:r>
              <a:rPr lang="en-US" altLang="zh-TW">
                <a:ea typeface="NEJMQuadraat-Regular"/>
                <a:cs typeface="NEJMQuadraat-Regular"/>
              </a:rPr>
              <a:t>is characterized by </a:t>
            </a:r>
            <a:r>
              <a:rPr lang="en-US" altLang="zh-TW">
                <a:cs typeface="新細明體"/>
              </a:rPr>
              <a:t>markedly </a:t>
            </a:r>
            <a:r>
              <a:rPr lang="en-US" altLang="zh-TW" b="1">
                <a:solidFill>
                  <a:srgbClr val="C00000"/>
                </a:solidFill>
                <a:cs typeface="新細明體"/>
              </a:rPr>
              <a:t>elevated</a:t>
            </a:r>
            <a:r>
              <a:rPr lang="en-US" altLang="zh-TW">
                <a:cs typeface="新細明體"/>
              </a:rPr>
              <a:t> serum levels of </a:t>
            </a:r>
            <a:r>
              <a:rPr lang="en-US" altLang="zh-TW" b="1">
                <a:solidFill>
                  <a:srgbClr val="C00000"/>
                </a:solidFill>
                <a:cs typeface="新細明體"/>
              </a:rPr>
              <a:t>17-hydroxyprogesterone</a:t>
            </a:r>
            <a:endParaRPr lang="en-US" altLang="zh-TW" b="1" dirty="0">
              <a:solidFill>
                <a:srgbClr val="C00000"/>
              </a:solidFill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374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/>
          <p:cNvSpPr txBox="1">
            <a:spLocks noChangeArrowheads="1"/>
          </p:cNvSpPr>
          <p:nvPr/>
        </p:nvSpPr>
        <p:spPr bwMode="auto">
          <a:xfrm>
            <a:off x="406893" y="1774947"/>
            <a:ext cx="513283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leads to high concentrations of  </a:t>
            </a:r>
            <a:r>
              <a:rPr lang="en-US" b="1" dirty="0">
                <a:solidFill>
                  <a:srgbClr val="FF0000"/>
                </a:solidFill>
              </a:rPr>
              <a:t>11-deoxycortisol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Leads to high levels of </a:t>
            </a:r>
            <a:r>
              <a:rPr lang="en-US" b="1" dirty="0">
                <a:solidFill>
                  <a:srgbClr val="FF0000"/>
                </a:solidFill>
              </a:rPr>
              <a:t>11-deoxy-corticosterone </a:t>
            </a:r>
            <a:r>
              <a:rPr lang="en-US" dirty="0"/>
              <a:t>with </a:t>
            </a:r>
            <a:r>
              <a:rPr lang="en-US" u="sng" dirty="0"/>
              <a:t>mineralocorticoid effect </a:t>
            </a:r>
            <a:r>
              <a:rPr lang="en-US" dirty="0"/>
              <a:t>(salt and water </a:t>
            </a:r>
            <a:r>
              <a:rPr lang="en-US" dirty="0" smtClean="0"/>
              <a:t>retention , </a:t>
            </a:r>
            <a:r>
              <a:rPr lang="en-US" dirty="0">
                <a:solidFill>
                  <a:srgbClr val="008F00"/>
                </a:solidFill>
              </a:rPr>
              <a:t>hypertension)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Suppresses </a:t>
            </a:r>
            <a:r>
              <a:rPr lang="en-US" b="1" dirty="0" smtClean="0">
                <a:solidFill>
                  <a:srgbClr val="FF0000"/>
                </a:solidFill>
              </a:rPr>
              <a:t>renin/angiotensin </a:t>
            </a:r>
            <a:r>
              <a:rPr lang="en-US" b="1" dirty="0">
                <a:solidFill>
                  <a:srgbClr val="FF0000"/>
                </a:solidFill>
              </a:rPr>
              <a:t>system            low renin hypertension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b="1" dirty="0" err="1">
                <a:solidFill>
                  <a:srgbClr val="43AFC1"/>
                </a:solidFill>
              </a:rPr>
              <a:t>Musculanization</a:t>
            </a:r>
            <a:r>
              <a:rPr lang="en-US" dirty="0">
                <a:solidFill>
                  <a:srgbClr val="43AFC1"/>
                </a:solidFill>
              </a:rPr>
              <a:t> </a:t>
            </a:r>
            <a:r>
              <a:rPr lang="en-US" dirty="0"/>
              <a:t>in females (FPH) and early </a:t>
            </a:r>
            <a:r>
              <a:rPr lang="en-US" b="1" dirty="0" err="1">
                <a:solidFill>
                  <a:srgbClr val="43AFC1"/>
                </a:solidFill>
              </a:rPr>
              <a:t>virilization</a:t>
            </a:r>
            <a:r>
              <a:rPr lang="en-US" dirty="0">
                <a:solidFill>
                  <a:srgbClr val="43AFC1"/>
                </a:solidFill>
              </a:rPr>
              <a:t> </a:t>
            </a:r>
            <a:r>
              <a:rPr lang="en-US" dirty="0"/>
              <a:t>in males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873496" y="1774947"/>
            <a:ext cx="5827776" cy="3739505"/>
            <a:chOff x="5291328" y="3118495"/>
            <a:chExt cx="5827776" cy="373950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1328" y="3118495"/>
              <a:ext cx="5791200" cy="3739505"/>
            </a:xfrm>
            <a:prstGeom prst="rect">
              <a:avLst/>
            </a:prstGeom>
          </p:spPr>
        </p:pic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9377070" y="3351930"/>
              <a:ext cx="17420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err="1">
                  <a:latin typeface="Constantia" pitchFamily="18" charset="0"/>
                  <a:sym typeface="Symbol" pitchFamily="18" charset="2"/>
                </a:rPr>
                <a:t>Androstenedione</a:t>
              </a:r>
              <a:endParaRPr lang="en-US" sz="1400" dirty="0">
                <a:latin typeface="Constantia" pitchFamily="18" charset="0"/>
                <a:sym typeface="Symbol" pitchFamily="18" charset="2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32289" y="1443228"/>
            <a:ext cx="5207436" cy="4352544"/>
          </a:xfrm>
          <a:prstGeom prst="rect">
            <a:avLst/>
          </a:prstGeom>
          <a:noFill/>
          <a:ln w="38100">
            <a:solidFill>
              <a:srgbClr val="30AA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332717" y="3619500"/>
            <a:ext cx="51206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7536" y="45739"/>
            <a:ext cx="12099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28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11</a:t>
            </a:r>
            <a:r>
              <a:rPr lang="en-US" altLang="zh-TW" sz="28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  <a:sym typeface="Symbol"/>
              </a:rPr>
              <a:t>  -H</a:t>
            </a:r>
            <a:r>
              <a:rPr lang="en-US" altLang="zh-TW" sz="28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ydroxylase Deficiency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8" t="8117" r="55268" b="66071"/>
          <a:stretch/>
        </p:blipFill>
        <p:spPr>
          <a:xfrm>
            <a:off x="5873496" y="5275654"/>
            <a:ext cx="2064462" cy="140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8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_025.jpg"/>
          <p:cNvPicPr>
            <a:picLocks noChangeAspect="1"/>
          </p:cNvPicPr>
          <p:nvPr/>
        </p:nvPicPr>
        <p:blipFill>
          <a:blip r:embed="rId2" cstate="print"/>
          <a:srcRect l="5441" t="2222" r="5441" b="16667"/>
          <a:stretch>
            <a:fillRect/>
          </a:stretch>
        </p:blipFill>
        <p:spPr>
          <a:xfrm>
            <a:off x="6359966" y="838200"/>
            <a:ext cx="4848658" cy="57089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536" y="45739"/>
            <a:ext cx="12099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28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To summarize</a:t>
            </a:r>
            <a:endParaRPr lang="en-US" altLang="zh-TW" sz="28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TextBox 37">
            <a:extLst>
              <a:ext uri="{FF2B5EF4-FFF2-40B4-BE49-F238E27FC236}">
                <a16:creationId xmlns:a16="http://schemas.microsoft.com/office/drawing/2014/main" xmlns="" id="{5C3BEF43-2BB9-4BC6-8F01-324E6E13267E}"/>
              </a:ext>
            </a:extLst>
          </p:cNvPr>
          <p:cNvSpPr txBox="1"/>
          <p:nvPr/>
        </p:nvSpPr>
        <p:spPr>
          <a:xfrm>
            <a:off x="237745" y="987552"/>
            <a:ext cx="5760719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F00"/>
                </a:solidFill>
              </a:rPr>
              <a:t>Questions from this picture:</a:t>
            </a:r>
          </a:p>
          <a:p>
            <a:pPr algn="ctr"/>
            <a:r>
              <a:rPr lang="en-US" dirty="0" smtClean="0">
                <a:solidFill>
                  <a:srgbClr val="008F00"/>
                </a:solidFill>
              </a:rPr>
              <a:t>*Which enzymatic deficiency would cause </a:t>
            </a:r>
            <a:r>
              <a:rPr lang="en-US" dirty="0" err="1" smtClean="0">
                <a:solidFill>
                  <a:srgbClr val="008F00"/>
                </a:solidFill>
              </a:rPr>
              <a:t>virilization</a:t>
            </a:r>
            <a:r>
              <a:rPr lang="en-US" dirty="0" smtClean="0">
                <a:solidFill>
                  <a:srgbClr val="008F00"/>
                </a:solidFill>
              </a:rPr>
              <a:t>?</a:t>
            </a:r>
          </a:p>
          <a:p>
            <a:pPr algn="ctr"/>
            <a:r>
              <a:rPr lang="en-US" dirty="0" smtClean="0">
                <a:solidFill>
                  <a:srgbClr val="008F00"/>
                </a:solidFill>
              </a:rPr>
              <a:t>*Which enzymatic deficiency would cause deficiency of estradiol?</a:t>
            </a:r>
          </a:p>
        </p:txBody>
      </p:sp>
    </p:spTree>
    <p:extLst>
      <p:ext uri="{BB962C8B-B14F-4D97-AF65-F5344CB8AC3E}">
        <p14:creationId xmlns:p14="http://schemas.microsoft.com/office/powerpoint/2010/main" val="202032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278624" y="859536"/>
            <a:ext cx="4297680" cy="987552"/>
          </a:xfrm>
          <a:prstGeom prst="rect">
            <a:avLst/>
          </a:prstGeom>
          <a:solidFill>
            <a:schemeClr val="bg1"/>
          </a:solidFill>
          <a:ln w="31750">
            <a:solidFill>
              <a:srgbClr val="00ADA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2449" y="2179327"/>
            <a:ext cx="4037839" cy="44138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They are </a:t>
            </a:r>
            <a:r>
              <a:rPr lang="en-US" sz="1800" b="1" dirty="0" smtClean="0"/>
              <a:t>rare</a:t>
            </a:r>
            <a:r>
              <a:rPr lang="en-US" sz="1800" dirty="0" smtClean="0"/>
              <a:t> group of disorders</a:t>
            </a:r>
          </a:p>
          <a:p>
            <a:r>
              <a:rPr lang="en-US" sz="1800" b="1" u="sng" dirty="0" smtClean="0">
                <a:solidFill>
                  <a:srgbClr val="FF0000"/>
                </a:solidFill>
              </a:rPr>
              <a:t>The defect may be in:</a:t>
            </a:r>
          </a:p>
          <a:p>
            <a:pPr lvl="1"/>
            <a:r>
              <a:rPr lang="en-US" sz="1800" b="1" dirty="0" smtClean="0"/>
              <a:t>Testosterone</a:t>
            </a:r>
            <a:r>
              <a:rPr lang="en-US" sz="1800" dirty="0" smtClean="0"/>
              <a:t> </a:t>
            </a:r>
            <a:r>
              <a:rPr lang="en-US" sz="1800" b="1" u="sng" dirty="0" smtClean="0">
                <a:solidFill>
                  <a:srgbClr val="FF0000"/>
                </a:solidFill>
              </a:rPr>
              <a:t>production</a:t>
            </a:r>
            <a:r>
              <a:rPr lang="en-US" sz="1800" dirty="0" smtClean="0"/>
              <a:t> (</a:t>
            </a:r>
            <a:r>
              <a:rPr lang="en-US" sz="1800" b="1" dirty="0" smtClean="0">
                <a:solidFill>
                  <a:srgbClr val="43AFC1"/>
                </a:solidFill>
              </a:rPr>
              <a:t>impaired</a:t>
            </a:r>
            <a:r>
              <a:rPr lang="en-US" sz="1800" dirty="0" smtClean="0">
                <a:solidFill>
                  <a:srgbClr val="43AFC1"/>
                </a:solidFill>
              </a:rPr>
              <a:t> </a:t>
            </a:r>
            <a:r>
              <a:rPr lang="en-US" sz="1800" dirty="0" smtClean="0"/>
              <a:t>testosterone production)</a:t>
            </a:r>
          </a:p>
          <a:p>
            <a:pPr lvl="1"/>
            <a:r>
              <a:rPr lang="en-US" sz="1800" b="1" dirty="0" smtClean="0"/>
              <a:t>Androgen </a:t>
            </a:r>
            <a:r>
              <a:rPr lang="en-US" sz="1800" b="1" u="sng" dirty="0" smtClean="0">
                <a:solidFill>
                  <a:srgbClr val="FF0000"/>
                </a:solidFill>
              </a:rPr>
              <a:t>receptors</a:t>
            </a:r>
            <a:r>
              <a:rPr lang="en-US" sz="1800" b="1" dirty="0" smtClean="0"/>
              <a:t> </a:t>
            </a:r>
            <a:r>
              <a:rPr lang="en-US" sz="1800" dirty="0" smtClean="0"/>
              <a:t>(</a:t>
            </a:r>
            <a:r>
              <a:rPr lang="en-US" sz="1800" b="1" dirty="0" smtClean="0">
                <a:solidFill>
                  <a:srgbClr val="43AFC1"/>
                </a:solidFill>
              </a:rPr>
              <a:t>inactive</a:t>
            </a:r>
            <a:r>
              <a:rPr lang="en-US" sz="1800" dirty="0" smtClean="0">
                <a:solidFill>
                  <a:srgbClr val="43AFC1"/>
                </a:solidFill>
              </a:rPr>
              <a:t> </a:t>
            </a:r>
            <a:r>
              <a:rPr lang="en-US" sz="1800" dirty="0" smtClean="0"/>
              <a:t>androgen receptors  </a:t>
            </a:r>
            <a:r>
              <a:rPr lang="en-US" sz="1800" dirty="0" smtClean="0">
                <a:sym typeface="Wingdings" pitchFamily="2" charset="2"/>
              </a:rPr>
              <a:t> target tissues </a:t>
            </a:r>
            <a:r>
              <a:rPr lang="en-US" sz="1800" b="1" dirty="0" smtClean="0">
                <a:solidFill>
                  <a:srgbClr val="FF0000"/>
                </a:solidFill>
                <a:sym typeface="Wingdings" pitchFamily="2" charset="2"/>
              </a:rPr>
              <a:t>CANNOT</a:t>
            </a:r>
            <a:r>
              <a:rPr lang="en-US" sz="1800" dirty="0" smtClean="0">
                <a:sym typeface="Wingdings" pitchFamily="2" charset="2"/>
              </a:rPr>
              <a:t> respond to stimulation by circulating testosterone; </a:t>
            </a:r>
            <a:r>
              <a:rPr lang="en-US" sz="1800" dirty="0" smtClean="0"/>
              <a:t>e.g., </a:t>
            </a:r>
            <a:r>
              <a:rPr lang="en-US" sz="1800" b="1" dirty="0" smtClean="0"/>
              <a:t>Testicular feminization syndrome</a:t>
            </a:r>
            <a:r>
              <a:rPr lang="en-US" sz="1800" dirty="0" smtClean="0"/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61009" y="859536"/>
            <a:ext cx="4312159" cy="5413248"/>
            <a:chOff x="270506" y="1089342"/>
            <a:chExt cx="4479294" cy="2339658"/>
          </a:xfrm>
          <a:solidFill>
            <a:srgbClr val="A6D483"/>
          </a:solidFill>
        </p:grpSpPr>
        <p:sp>
          <p:nvSpPr>
            <p:cNvPr id="6" name="Rounded Rectangle 5"/>
            <p:cNvSpPr/>
            <p:nvPr/>
          </p:nvSpPr>
          <p:spPr>
            <a:xfrm>
              <a:off x="270506" y="1332767"/>
              <a:ext cx="4479294" cy="2096233"/>
            </a:xfrm>
            <a:prstGeom prst="roundRect">
              <a:avLst/>
            </a:prstGeom>
            <a:noFill/>
            <a:ln w="38100">
              <a:solidFill>
                <a:srgbClr val="43AF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Round Same Side Corner Rectangle 6"/>
            <p:cNvSpPr/>
            <p:nvPr/>
          </p:nvSpPr>
          <p:spPr>
            <a:xfrm>
              <a:off x="270506" y="1089342"/>
              <a:ext cx="4479294" cy="492631"/>
            </a:xfrm>
            <a:prstGeom prst="round2SameRect">
              <a:avLst/>
            </a:prstGeom>
            <a:solidFill>
              <a:srgbClr val="43AFC1"/>
            </a:solidFill>
            <a:ln w="38100">
              <a:solidFill>
                <a:srgbClr val="43AF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itle 1"/>
          <p:cNvSpPr txBox="1">
            <a:spLocks/>
          </p:cNvSpPr>
          <p:nvPr/>
        </p:nvSpPr>
        <p:spPr>
          <a:xfrm>
            <a:off x="236790" y="1102382"/>
            <a:ext cx="4669156" cy="11580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3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Disorders of Male Sexual Differentiation</a:t>
            </a:r>
            <a:endParaRPr lang="ar-SA" sz="2300" b="1" dirty="0" smtClean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012" y="1981044"/>
            <a:ext cx="3977452" cy="408635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187184" y="975588"/>
            <a:ext cx="4480560" cy="13082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latin typeface="+mn-lt"/>
              </a:rPr>
              <a:t>Control of testicular function by the gonadotrophins</a:t>
            </a:r>
            <a:endParaRPr lang="ar-SA" sz="2400" b="1" dirty="0" smtClean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536" y="45739"/>
            <a:ext cx="12099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Testicular Feminization Syndrome (Androgen Insensitivity Syndrome</a:t>
            </a:r>
            <a:r>
              <a:rPr lang="en-US" sz="28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)</a:t>
            </a:r>
            <a:endParaRPr lang="en-US" altLang="zh-TW" sz="28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643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48193" y="832866"/>
            <a:ext cx="4312159" cy="5413248"/>
            <a:chOff x="270506" y="1089342"/>
            <a:chExt cx="4479294" cy="2339658"/>
          </a:xfrm>
          <a:solidFill>
            <a:srgbClr val="A6D483"/>
          </a:solidFill>
        </p:grpSpPr>
        <p:sp>
          <p:nvSpPr>
            <p:cNvPr id="5" name="Rounded Rectangle 4"/>
            <p:cNvSpPr/>
            <p:nvPr/>
          </p:nvSpPr>
          <p:spPr>
            <a:xfrm>
              <a:off x="270506" y="1332767"/>
              <a:ext cx="4479294" cy="2096233"/>
            </a:xfrm>
            <a:prstGeom prst="roundRect">
              <a:avLst/>
            </a:prstGeom>
            <a:noFill/>
            <a:ln w="38100">
              <a:solidFill>
                <a:srgbClr val="A6D5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Round Same Side Corner Rectangle 5"/>
            <p:cNvSpPr/>
            <p:nvPr/>
          </p:nvSpPr>
          <p:spPr>
            <a:xfrm>
              <a:off x="270506" y="1089342"/>
              <a:ext cx="4479294" cy="492631"/>
            </a:xfrm>
            <a:prstGeom prst="round2SameRect">
              <a:avLst/>
            </a:prstGeom>
            <a:solidFill>
              <a:srgbClr val="A6D583"/>
            </a:solidFill>
            <a:ln w="38100">
              <a:solidFill>
                <a:srgbClr val="A6D5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7744968" y="2163724"/>
            <a:ext cx="4215384" cy="44871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0513" lvl="2"/>
            <a:r>
              <a:rPr lang="en-US" sz="1800" b="1" u="sng" dirty="0" smtClean="0"/>
              <a:t>Complete</a:t>
            </a:r>
            <a:r>
              <a:rPr lang="en-US" sz="1800" b="1" dirty="0" smtClean="0"/>
              <a:t> androgen insensitivity syndrome (</a:t>
            </a:r>
            <a:r>
              <a:rPr lang="en-US" sz="1800" b="1" dirty="0" smtClean="0">
                <a:solidFill>
                  <a:srgbClr val="FF0000"/>
                </a:solidFill>
              </a:rPr>
              <a:t>CAIS</a:t>
            </a:r>
            <a:r>
              <a:rPr lang="en-US" sz="1800" b="1" dirty="0" smtClean="0"/>
              <a:t>): </a:t>
            </a:r>
            <a:r>
              <a:rPr lang="en-US" sz="1800" dirty="0" smtClean="0"/>
              <a:t>female external genitalia with </a:t>
            </a:r>
            <a:r>
              <a:rPr lang="en-US" sz="1800" b="1" dirty="0" smtClean="0"/>
              <a:t>normal</a:t>
            </a:r>
            <a:r>
              <a:rPr lang="en-US" sz="1800" dirty="0" smtClean="0"/>
              <a:t> labia, clitoris, and vaginal </a:t>
            </a:r>
            <a:r>
              <a:rPr lang="en-US" sz="1800" dirty="0" err="1" smtClean="0"/>
              <a:t>introitus</a:t>
            </a:r>
            <a:r>
              <a:rPr lang="en-US" sz="1800" dirty="0" smtClean="0"/>
              <a:t> (MPH)</a:t>
            </a:r>
          </a:p>
          <a:p>
            <a:pPr marL="290513" lvl="2">
              <a:buFont typeface="Arial"/>
              <a:buNone/>
            </a:pPr>
            <a:endParaRPr lang="en-US" sz="1800" dirty="0" smtClean="0"/>
          </a:p>
          <a:p>
            <a:pPr marL="290513" lvl="2"/>
            <a:r>
              <a:rPr lang="en-US" sz="1800" b="1" u="sng" dirty="0" smtClean="0"/>
              <a:t>Partial</a:t>
            </a:r>
            <a:r>
              <a:rPr lang="en-US" sz="1800" b="1" dirty="0" smtClean="0"/>
              <a:t> androgen insensitivity syndrome (</a:t>
            </a:r>
            <a:r>
              <a:rPr lang="en-US" sz="1800" b="1" dirty="0" smtClean="0">
                <a:solidFill>
                  <a:srgbClr val="FF0000"/>
                </a:solidFill>
              </a:rPr>
              <a:t>PAIS</a:t>
            </a:r>
            <a:r>
              <a:rPr lang="en-US" sz="1800" b="1" dirty="0" smtClean="0"/>
              <a:t>): </a:t>
            </a:r>
            <a:r>
              <a:rPr lang="en-US" sz="1800" u="sng" dirty="0" smtClean="0"/>
              <a:t>mildly</a:t>
            </a:r>
            <a:r>
              <a:rPr lang="en-US" sz="1800" dirty="0" smtClean="0"/>
              <a:t> </a:t>
            </a:r>
            <a:r>
              <a:rPr lang="en-US" sz="1800" b="1" dirty="0" err="1" smtClean="0"/>
              <a:t>virilized</a:t>
            </a:r>
            <a:r>
              <a:rPr lang="en-US" sz="1800" b="1" dirty="0" smtClean="0"/>
              <a:t> female external genitalia </a:t>
            </a:r>
            <a:r>
              <a:rPr lang="en-US" sz="1800" dirty="0" smtClean="0"/>
              <a:t>(</a:t>
            </a:r>
            <a:r>
              <a:rPr lang="en-US" sz="1800" dirty="0" err="1" smtClean="0"/>
              <a:t>clitorimegaly</a:t>
            </a:r>
            <a:r>
              <a:rPr lang="en-US" sz="1800" dirty="0" smtClean="0"/>
              <a:t> without other external anomalies) to </a:t>
            </a:r>
            <a:r>
              <a:rPr lang="en-US" sz="1800" u="sng" dirty="0" smtClean="0"/>
              <a:t>mildly</a:t>
            </a:r>
            <a:r>
              <a:rPr lang="en-US" sz="1800" dirty="0" smtClean="0"/>
              <a:t> </a:t>
            </a:r>
            <a:r>
              <a:rPr lang="en-US" sz="1800" b="1" dirty="0" err="1" smtClean="0"/>
              <a:t>undervirilized</a:t>
            </a:r>
            <a:r>
              <a:rPr lang="en-US" sz="1800" b="1" dirty="0" smtClean="0"/>
              <a:t> male external genitalia </a:t>
            </a:r>
            <a:r>
              <a:rPr lang="en-US" sz="1800" dirty="0" smtClean="0">
                <a:solidFill>
                  <a:srgbClr val="43AFC1"/>
                </a:solidFill>
              </a:rPr>
              <a:t>(hypospadias and/or diminished penile size)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540496" y="1194107"/>
            <a:ext cx="27767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Clinical Picture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536" y="45739"/>
            <a:ext cx="12099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Testicular Feminization Syndrome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56376" y="2891543"/>
            <a:ext cx="6942440" cy="1690847"/>
            <a:chOff x="353092" y="1112931"/>
            <a:chExt cx="1945541" cy="334840"/>
          </a:xfrm>
          <a:solidFill>
            <a:srgbClr val="4372C4"/>
          </a:solidFill>
        </p:grpSpPr>
        <p:sp>
          <p:nvSpPr>
            <p:cNvPr id="15" name="Rectangle 14"/>
            <p:cNvSpPr/>
            <p:nvPr/>
          </p:nvSpPr>
          <p:spPr>
            <a:xfrm>
              <a:off x="353092" y="1112931"/>
              <a:ext cx="1945541" cy="334840"/>
            </a:xfrm>
            <a:prstGeom prst="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353092" y="1112931"/>
              <a:ext cx="1945541" cy="3348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Patients have normal testes &amp; produce normal amounts </a:t>
              </a:r>
              <a:r>
                <a:rPr lang="en-US" dirty="0" smtClean="0"/>
                <a:t>of</a:t>
              </a:r>
            </a:p>
            <a:p>
              <a:pPr algn="ctr">
                <a:lnSpc>
                  <a:spcPct val="90000"/>
                </a:lnSpc>
              </a:pPr>
              <a:r>
                <a:rPr lang="en-US" b="1" dirty="0" err="1">
                  <a:solidFill>
                    <a:srgbClr val="43AFC1"/>
                  </a:solidFill>
                </a:rPr>
                <a:t>müllerian</a:t>
              </a:r>
              <a:r>
                <a:rPr lang="en-US" b="1" dirty="0">
                  <a:solidFill>
                    <a:srgbClr val="43AFC1"/>
                  </a:solidFill>
                </a:rPr>
                <a:t>-inhibiting factor (MIF</a:t>
              </a:r>
              <a:r>
                <a:rPr lang="en-US" b="1" dirty="0" smtClean="0">
                  <a:solidFill>
                    <a:srgbClr val="43AFC1"/>
                  </a:solidFill>
                </a:rPr>
                <a:t>) </a:t>
              </a:r>
              <a:r>
                <a:rPr lang="en-US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(the function of this factor is inhibition of the production of uterus and fallopian tubes</a:t>
              </a:r>
              <a:r>
                <a:rPr lang="en-US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), </a:t>
              </a:r>
              <a:r>
                <a:rPr lang="en-US" dirty="0"/>
                <a:t>therefore, affected individuals </a:t>
              </a:r>
              <a:r>
                <a:rPr lang="en-US" b="1" dirty="0">
                  <a:solidFill>
                    <a:srgbClr val="FF0000"/>
                  </a:solidFill>
                </a:rPr>
                <a:t>Do Not have </a:t>
              </a:r>
              <a:r>
                <a:rPr lang="en-US" dirty="0"/>
                <a:t>fallopian tubes, a uterus, or a proximal (upper) vagina.</a:t>
              </a:r>
              <a:r>
                <a:rPr lang="en-US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</a:t>
              </a:r>
              <a:endParaRPr lang="en-US" altLang="en-US" dirty="0">
                <a:solidFill>
                  <a:schemeClr val="accent6">
                    <a:lumMod val="60000"/>
                    <a:lumOff val="40000"/>
                  </a:schemeClr>
                </a:solidFill>
                <a:ea typeface="ＭＳ Ｐゴシック" charset="-12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6376" y="924420"/>
            <a:ext cx="2177690" cy="1833973"/>
            <a:chOff x="2427101" y="1108783"/>
            <a:chExt cx="1874681" cy="351728"/>
          </a:xfrm>
        </p:grpSpPr>
        <p:sp>
          <p:nvSpPr>
            <p:cNvPr id="18" name="Rectangle 17"/>
            <p:cNvSpPr/>
            <p:nvPr/>
          </p:nvSpPr>
          <p:spPr>
            <a:xfrm>
              <a:off x="2427101" y="1108783"/>
              <a:ext cx="1874681" cy="351728"/>
            </a:xfrm>
            <a:prstGeom prst="rect">
              <a:avLst/>
            </a:prstGeom>
            <a:solidFill>
              <a:srgbClr val="33CCCC">
                <a:alpha val="56078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2427101" y="1108783"/>
              <a:ext cx="1874681" cy="3517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1" algn="ctr">
                <a:buClr>
                  <a:schemeClr val="accent3"/>
                </a:buClr>
                <a:buSzPct val="95000"/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46,XY </a:t>
              </a:r>
              <a:r>
                <a:rPr lang="en-US" b="1" dirty="0" smtClean="0">
                  <a:solidFill>
                    <a:srgbClr val="FF0000"/>
                  </a:solidFill>
                </a:rPr>
                <a:t>karyotype</a:t>
              </a:r>
            </a:p>
            <a:p>
              <a:pPr marL="0" lvl="1" algn="ctr">
                <a:buClr>
                  <a:schemeClr val="accent3"/>
                </a:buClr>
                <a:buSzPct val="95000"/>
                <a:defRPr/>
              </a:pPr>
              <a:r>
                <a:rPr lang="en-US" dirty="0"/>
                <a:t>X-linked </a:t>
              </a:r>
              <a:r>
                <a:rPr lang="en-US" b="1" dirty="0"/>
                <a:t>recessive</a:t>
              </a:r>
              <a:r>
                <a:rPr lang="en-US" dirty="0"/>
                <a:t> </a:t>
              </a:r>
              <a:r>
                <a:rPr lang="en-US" dirty="0" smtClean="0"/>
                <a:t>disorder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906933" y="909743"/>
            <a:ext cx="2077405" cy="1833973"/>
            <a:chOff x="4441444" y="1125695"/>
            <a:chExt cx="1788350" cy="334791"/>
          </a:xfrm>
          <a:solidFill>
            <a:srgbClr val="00ADA8"/>
          </a:solidFill>
        </p:grpSpPr>
        <p:sp>
          <p:nvSpPr>
            <p:cNvPr id="21" name="Rectangle 20"/>
            <p:cNvSpPr/>
            <p:nvPr/>
          </p:nvSpPr>
          <p:spPr>
            <a:xfrm>
              <a:off x="4441444" y="1125695"/>
              <a:ext cx="1788350" cy="334791"/>
            </a:xfrm>
            <a:prstGeom prst="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1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4441444" y="1125695"/>
              <a:ext cx="1788350" cy="33479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1" algn="ctr">
                <a:buClr>
                  <a:schemeClr val="accent3"/>
                </a:buClr>
                <a:buSzPct val="95000"/>
                <a:defRPr/>
              </a:pPr>
              <a:r>
                <a:rPr lang="en-US" dirty="0"/>
                <a:t>Androgen receptor  resistance </a:t>
              </a:r>
              <a:r>
                <a:rPr lang="en-US" dirty="0" smtClean="0"/>
                <a:t>leading to </a:t>
              </a:r>
              <a:r>
                <a:rPr lang="en-US" dirty="0"/>
                <a:t>high testosterone  blood level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5221411" y="909177"/>
            <a:ext cx="2077405" cy="1833973"/>
          </a:xfrm>
          <a:prstGeom prst="rect">
            <a:avLst/>
          </a:prstGeom>
          <a:solidFill>
            <a:srgbClr val="00B05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lvl="1" algn="ctr">
              <a:buClr>
                <a:schemeClr val="accent3"/>
              </a:buClr>
              <a:buSzPct val="95000"/>
              <a:defRPr/>
            </a:pPr>
            <a:r>
              <a:rPr lang="en-US" dirty="0"/>
              <a:t>In peripheral tissue, testosterone will be converted by </a:t>
            </a:r>
            <a:r>
              <a:rPr lang="en-US" dirty="0">
                <a:solidFill>
                  <a:srgbClr val="C00000"/>
                </a:solidFill>
              </a:rPr>
              <a:t>aromatase</a:t>
            </a:r>
            <a:r>
              <a:rPr lang="en-US" dirty="0"/>
              <a:t> into </a:t>
            </a:r>
            <a:r>
              <a:rPr lang="en-US" dirty="0">
                <a:solidFill>
                  <a:srgbClr val="C00000"/>
                </a:solidFill>
              </a:rPr>
              <a:t>estradiol</a:t>
            </a:r>
            <a:r>
              <a:rPr lang="en-US" dirty="0"/>
              <a:t> </a:t>
            </a:r>
            <a:r>
              <a:rPr lang="en-US" dirty="0" smtClean="0"/>
              <a:t>=         </a:t>
            </a:r>
            <a:r>
              <a:rPr lang="en-US" b="1" dirty="0"/>
              <a:t>feminization</a:t>
            </a:r>
          </a:p>
        </p:txBody>
      </p:sp>
    </p:spTree>
    <p:extLst>
      <p:ext uri="{BB962C8B-B14F-4D97-AF65-F5344CB8AC3E}">
        <p14:creationId xmlns:p14="http://schemas.microsoft.com/office/powerpoint/2010/main" val="1983202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56032" y="1030224"/>
            <a:ext cx="9235440" cy="49316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00ADA8"/>
              </a:buClr>
              <a:buSzPct val="95000"/>
              <a:buFont typeface="+mj-lt"/>
              <a:buAutoNum type="arabicPeriod"/>
              <a:defRPr/>
            </a:pPr>
            <a:r>
              <a:rPr lang="en-US" sz="1800" b="1" dirty="0" smtClean="0"/>
              <a:t>Karyotype:</a:t>
            </a:r>
            <a:r>
              <a:rPr lang="en-US" sz="1800" dirty="0" smtClean="0"/>
              <a:t> differentiate an </a:t>
            </a:r>
            <a:r>
              <a:rPr lang="en-US" sz="1800" b="1" dirty="0" err="1" smtClean="0"/>
              <a:t>under</a:t>
            </a:r>
            <a:r>
              <a:rPr lang="en-US" sz="1800" dirty="0" err="1" smtClean="0"/>
              <a:t>masculinized</a:t>
            </a:r>
            <a:r>
              <a:rPr lang="en-US" sz="1800" dirty="0" smtClean="0"/>
              <a:t> male from a masculinized female.</a:t>
            </a:r>
          </a:p>
          <a:p>
            <a:pPr marL="342900" lvl="1" indent="-342900">
              <a:buClr>
                <a:srgbClr val="00ADA8"/>
              </a:buClr>
              <a:buSzPct val="95000"/>
              <a:buFont typeface="+mj-lt"/>
              <a:buAutoNum type="arabicPeriod"/>
              <a:defRPr/>
            </a:pPr>
            <a:endParaRPr lang="en-US" sz="1800" dirty="0" smtClean="0"/>
          </a:p>
          <a:p>
            <a:pPr marL="342900" lvl="1" indent="-342900">
              <a:buClr>
                <a:srgbClr val="00ADA8"/>
              </a:buClr>
              <a:buSzPct val="95000"/>
              <a:buFont typeface="+mj-lt"/>
              <a:buAutoNum type="arabicPeriod"/>
              <a:defRPr/>
            </a:pPr>
            <a:r>
              <a:rPr lang="en-US" sz="1800" b="1" dirty="0" smtClean="0"/>
              <a:t>Fluorescent in situ hybridization (FISH): </a:t>
            </a:r>
            <a:r>
              <a:rPr lang="en-US" sz="1800" dirty="0" smtClean="0"/>
              <a:t>Presence of a </a:t>
            </a:r>
            <a:r>
              <a:rPr lang="en-US" sz="1800" b="1" dirty="0" smtClean="0">
                <a:solidFill>
                  <a:srgbClr val="FF0000"/>
                </a:solidFill>
              </a:rPr>
              <a:t>Y chromosome </a:t>
            </a:r>
            <a:r>
              <a:rPr lang="en-US" sz="1800" dirty="0" smtClean="0"/>
              <a:t>can be confirmed by probes for the </a:t>
            </a:r>
            <a:r>
              <a:rPr lang="en-US" sz="1800" b="1" i="1" dirty="0" smtClean="0"/>
              <a:t>SRY</a:t>
            </a:r>
            <a:r>
              <a:rPr lang="en-US" sz="1800" b="1" dirty="0" smtClean="0"/>
              <a:t> region </a:t>
            </a:r>
            <a:r>
              <a:rPr lang="en-US" sz="1800" dirty="0" smtClean="0"/>
              <a:t>of the Y chromosome. These offer a much quicker turnaround time than conventional karyotypes.</a:t>
            </a:r>
          </a:p>
          <a:p>
            <a:pPr marL="342900" lvl="1" indent="-342900">
              <a:buClr>
                <a:srgbClr val="00ADA8"/>
              </a:buClr>
              <a:buSzPct val="95000"/>
              <a:buFont typeface="+mj-lt"/>
              <a:buAutoNum type="arabicPeriod"/>
              <a:defRPr/>
            </a:pPr>
            <a:endParaRPr lang="en-US" sz="1800" b="1" dirty="0" smtClean="0"/>
          </a:p>
          <a:p>
            <a:pPr marL="342900" lvl="1" indent="-342900">
              <a:buClr>
                <a:srgbClr val="00ADA8"/>
              </a:buClr>
              <a:buSzPct val="95000"/>
              <a:buFont typeface="+mj-lt"/>
              <a:buAutoNum type="arabicPeriod"/>
              <a:defRPr/>
            </a:pPr>
            <a:r>
              <a:rPr lang="en-US" sz="1800" b="1" dirty="0" smtClean="0"/>
              <a:t>Increased (or normal) testosterone  and dihydrotestosterone blood levels</a:t>
            </a:r>
          </a:p>
          <a:p>
            <a:pPr marL="342900" lvl="1" indent="-342900">
              <a:buClr>
                <a:srgbClr val="00ADA8"/>
              </a:buClr>
              <a:buSzPct val="95000"/>
              <a:buFont typeface="+mj-lt"/>
              <a:buAutoNum type="arabicPeriod"/>
              <a:defRPr/>
            </a:pPr>
            <a:endParaRPr lang="en-US" sz="1800" b="1" dirty="0" smtClean="0"/>
          </a:p>
          <a:p>
            <a:pPr marL="457200" lvl="1" indent="-457200">
              <a:spcAft>
                <a:spcPts val="600"/>
              </a:spcAft>
              <a:buClr>
                <a:srgbClr val="00ADA8"/>
              </a:buClr>
              <a:buSzPct val="95000"/>
              <a:buFont typeface="+mj-lt"/>
              <a:buAutoNum type="arabicPeriod"/>
              <a:defRPr/>
            </a:pPr>
            <a:r>
              <a:rPr lang="en-US" sz="1800" b="1" dirty="0"/>
              <a:t>DNA tests and mutation analysis for androgen receptor gene:</a:t>
            </a:r>
          </a:p>
          <a:p>
            <a:pPr marL="800100" lvl="2" indent="-342900">
              <a:buClr>
                <a:srgbClr val="00ADA8"/>
              </a:buClr>
              <a:buSzPct val="95000"/>
              <a:defRPr/>
            </a:pPr>
            <a:r>
              <a:rPr lang="en-US" sz="1800" dirty="0" smtClean="0"/>
              <a:t>Complete </a:t>
            </a:r>
            <a:r>
              <a:rPr lang="en-US" sz="1800" dirty="0"/>
              <a:t>or partial gene deletions, point mutations, or small insertions/deletions</a:t>
            </a:r>
          </a:p>
          <a:p>
            <a:pPr marL="457200" lvl="1" indent="-457200">
              <a:buClr>
                <a:srgbClr val="00ADA8"/>
              </a:buClr>
              <a:buSzPct val="95000"/>
              <a:buFont typeface="+mj-lt"/>
              <a:buAutoNum type="arabicPeriod"/>
              <a:defRPr/>
            </a:pPr>
            <a:endParaRPr lang="en-US" sz="1800" b="1" dirty="0"/>
          </a:p>
          <a:p>
            <a:pPr marL="457200" lvl="1" indent="-457200">
              <a:buClr>
                <a:srgbClr val="00ADA8"/>
              </a:buClr>
              <a:buSzPct val="95000"/>
              <a:buFont typeface="+mj-lt"/>
              <a:buAutoNum type="arabicPeriod"/>
              <a:defRPr/>
            </a:pPr>
            <a:r>
              <a:rPr lang="en-US" sz="1800" b="1" dirty="0"/>
              <a:t>Imaging Studies “Pelvic ultrasound”: </a:t>
            </a:r>
            <a:endParaRPr lang="en-US" sz="1800" b="1" dirty="0" smtClean="0"/>
          </a:p>
          <a:p>
            <a:pPr marL="914400" lvl="2" indent="-457200">
              <a:buClr>
                <a:srgbClr val="00ADA8"/>
              </a:buClr>
              <a:buSzPct val="95000"/>
              <a:defRPr/>
            </a:pPr>
            <a:r>
              <a:rPr lang="en-US" sz="1800" b="1" dirty="0" smtClean="0"/>
              <a:t>Absence</a:t>
            </a:r>
            <a:r>
              <a:rPr lang="en-US" sz="1800" dirty="0" smtClean="0"/>
              <a:t> </a:t>
            </a:r>
            <a:r>
              <a:rPr lang="en-US" sz="1800" dirty="0"/>
              <a:t>of fallopian tubes and </a:t>
            </a:r>
            <a:r>
              <a:rPr lang="en-US" sz="1800" dirty="0" smtClean="0"/>
              <a:t>uterus</a:t>
            </a:r>
            <a:endParaRPr lang="en-US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6032" y="3462528"/>
            <a:ext cx="8229600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spcAft>
                <a:spcPts val="600"/>
              </a:spcAft>
              <a:buClr>
                <a:schemeClr val="accent3"/>
              </a:buClr>
              <a:buSzPct val="95000"/>
              <a:defRPr/>
            </a:pPr>
            <a:endParaRPr lang="en-US" sz="1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7536" y="45739"/>
            <a:ext cx="12099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Laboratory Diagnosis </a:t>
            </a:r>
          </a:p>
        </p:txBody>
      </p:sp>
    </p:spTree>
    <p:extLst>
      <p:ext uri="{BB962C8B-B14F-4D97-AF65-F5344CB8AC3E}">
        <p14:creationId xmlns:p14="http://schemas.microsoft.com/office/powerpoint/2010/main" val="297397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81023" y="0"/>
            <a:ext cx="8086665" cy="60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320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Summary</a:t>
            </a:r>
            <a:endParaRPr lang="en-US" altLang="en-US" sz="32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35891101"/>
              </p:ext>
            </p:extLst>
          </p:nvPr>
        </p:nvGraphicFramePr>
        <p:xfrm>
          <a:off x="457199" y="883227"/>
          <a:ext cx="11507821" cy="5872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42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8251" y="98179"/>
            <a:ext cx="110158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dirty="0">
                <a:solidFill>
                  <a:srgbClr val="0070C0"/>
                </a:solidFill>
                <a:latin typeface="Century Gothic" charset="0"/>
                <a:ea typeface="Century Gothic" charset="0"/>
                <a:cs typeface="Century Gothic" charset="0"/>
              </a:rPr>
              <a:t>QUIZ</a:t>
            </a:r>
          </a:p>
        </p:txBody>
      </p:sp>
      <p:sp>
        <p:nvSpPr>
          <p:cNvPr id="4" name="Rectangle 3"/>
          <p:cNvSpPr/>
          <p:nvPr/>
        </p:nvSpPr>
        <p:spPr>
          <a:xfrm>
            <a:off x="131561" y="707674"/>
            <a:ext cx="6359595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Q1 : </a:t>
            </a:r>
            <a:r>
              <a:rPr lang="en-US" sz="1700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Which of the following is the most common cause of congenital adrenal hyperplasia?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600" dirty="0"/>
              <a:t>21 alpha </a:t>
            </a:r>
            <a:r>
              <a:rPr lang="en-US" sz="1600" dirty="0" err="1"/>
              <a:t>hydroxylase</a:t>
            </a:r>
            <a:r>
              <a:rPr lang="en-US" sz="1600" dirty="0"/>
              <a:t> deficiency 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600" dirty="0"/>
              <a:t>11 beta </a:t>
            </a:r>
            <a:r>
              <a:rPr lang="en-US" sz="1600" dirty="0" err="1"/>
              <a:t>hydroxylase</a:t>
            </a:r>
            <a:r>
              <a:rPr lang="en-US" sz="1600" dirty="0"/>
              <a:t> deficiency 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600" dirty="0"/>
              <a:t>17 alpha </a:t>
            </a:r>
            <a:r>
              <a:rPr lang="en-US" sz="1600" dirty="0" err="1"/>
              <a:t>hydroxylase</a:t>
            </a:r>
            <a:r>
              <a:rPr lang="en-US" sz="1600" dirty="0"/>
              <a:t> deficiency 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600" dirty="0"/>
              <a:t>23 beta </a:t>
            </a:r>
            <a:r>
              <a:rPr lang="en-US" sz="1600" dirty="0" err="1"/>
              <a:t>hydroxylase</a:t>
            </a:r>
            <a:r>
              <a:rPr lang="en-US" sz="1600" dirty="0"/>
              <a:t> deficiency </a:t>
            </a:r>
          </a:p>
          <a:p>
            <a:pPr marL="342900" indent="-342900">
              <a:buFont typeface="+mj-lt"/>
              <a:buAutoNum type="alphaUcPeriod"/>
            </a:pPr>
            <a:endParaRPr lang="en-US" sz="1600" dirty="0"/>
          </a:p>
          <a:p>
            <a:endParaRPr lang="en-US" sz="1700" spc="-5" dirty="0">
              <a:solidFill>
                <a:srgbClr val="00ADA8"/>
              </a:solidFill>
              <a:uFill>
                <a:solidFill>
                  <a:srgbClr val="365F91"/>
                </a:solidFill>
              </a:uFill>
              <a:latin typeface="Cambria"/>
              <a:cs typeface="Cambria"/>
            </a:endParaRPr>
          </a:p>
          <a:p>
            <a:r>
              <a:rPr lang="en-US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Q2 : </a:t>
            </a:r>
            <a:r>
              <a:rPr lang="en-US" sz="1700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Which of the following is a late complication of partial 21 alpha </a:t>
            </a:r>
            <a:r>
              <a:rPr lang="en-US" sz="1700" spc="-5" dirty="0" err="1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hydroxylase</a:t>
            </a:r>
            <a:r>
              <a:rPr lang="en-US" sz="1700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 deficiency ?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600" dirty="0" err="1"/>
              <a:t>Virillization</a:t>
            </a:r>
            <a:r>
              <a:rPr lang="en-US" sz="1600" dirty="0"/>
              <a:t> in baby girls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600" dirty="0"/>
              <a:t>Precocious puberty in boys 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600" dirty="0"/>
              <a:t>Gigantism 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600" dirty="0"/>
              <a:t>Hirsutism </a:t>
            </a:r>
            <a:endParaRPr lang="en-US" sz="1600" spc="-5" dirty="0">
              <a:solidFill>
                <a:srgbClr val="00ADA8"/>
              </a:solidFill>
              <a:uFill>
                <a:solidFill>
                  <a:srgbClr val="365F91"/>
                </a:solidFill>
              </a:uFill>
              <a:latin typeface="Cambria"/>
              <a:cs typeface="Cambria"/>
            </a:endParaRPr>
          </a:p>
          <a:p>
            <a:pPr marL="342900" indent="-342900">
              <a:buFont typeface="+mj-lt"/>
              <a:buAutoNum type="alphaUcPeriod"/>
            </a:pPr>
            <a:endParaRPr lang="en-US" sz="1600" spc="-5" dirty="0">
              <a:solidFill>
                <a:srgbClr val="00ADA8"/>
              </a:solidFill>
              <a:uFill>
                <a:solidFill>
                  <a:srgbClr val="365F91"/>
                </a:solidFill>
              </a:uFill>
              <a:latin typeface="Cambria"/>
              <a:cs typeface="Cambria"/>
            </a:endParaRPr>
          </a:p>
          <a:p>
            <a:pPr marL="342900" indent="-342900">
              <a:buFont typeface="+mj-lt"/>
              <a:buAutoNum type="alphaUcPeriod"/>
            </a:pPr>
            <a:endParaRPr lang="en-US" sz="1700" spc="-5" dirty="0">
              <a:solidFill>
                <a:srgbClr val="00ADA8"/>
              </a:solidFill>
              <a:uFill>
                <a:solidFill>
                  <a:srgbClr val="365F91"/>
                </a:solidFill>
              </a:uFill>
              <a:latin typeface="Cambria"/>
              <a:cs typeface="Cambria"/>
            </a:endParaRPr>
          </a:p>
          <a:p>
            <a:r>
              <a:rPr lang="en-US" sz="1700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Q3 : Which one of the following leads to high concentration of </a:t>
            </a:r>
            <a:r>
              <a:rPr lang="en-US" sz="1700" spc="-5" dirty="0" err="1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11-deoxycortisol</a:t>
            </a:r>
            <a:r>
              <a:rPr lang="en-US" sz="1700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? 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600" dirty="0"/>
              <a:t>21 alpha </a:t>
            </a:r>
            <a:r>
              <a:rPr lang="en-US" sz="1600" dirty="0" err="1"/>
              <a:t>hydroxylase</a:t>
            </a:r>
            <a:r>
              <a:rPr lang="en-US" sz="1600" dirty="0"/>
              <a:t> deficiency 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600" dirty="0"/>
              <a:t>11 beta </a:t>
            </a:r>
            <a:r>
              <a:rPr lang="en-US" sz="1600" dirty="0" err="1"/>
              <a:t>hydroxylase</a:t>
            </a:r>
            <a:r>
              <a:rPr lang="en-US" sz="1600" dirty="0"/>
              <a:t> deficiency 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600" dirty="0"/>
              <a:t>17 alpha </a:t>
            </a:r>
            <a:r>
              <a:rPr lang="en-US" sz="1600" dirty="0" err="1"/>
              <a:t>hydroxylase</a:t>
            </a:r>
            <a:r>
              <a:rPr lang="en-US" sz="1600" dirty="0"/>
              <a:t> deficiency 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600" dirty="0"/>
              <a:t>23 beta </a:t>
            </a:r>
            <a:r>
              <a:rPr lang="en-US" sz="1600" dirty="0" err="1"/>
              <a:t>hydroxylase</a:t>
            </a:r>
            <a:r>
              <a:rPr lang="en-US" sz="1600" dirty="0"/>
              <a:t> deficiency</a:t>
            </a:r>
          </a:p>
        </p:txBody>
      </p:sp>
      <p:sp>
        <p:nvSpPr>
          <p:cNvPr id="5" name="Rectangle 4"/>
          <p:cNvSpPr/>
          <p:nvPr/>
        </p:nvSpPr>
        <p:spPr>
          <a:xfrm>
            <a:off x="6491156" y="707674"/>
            <a:ext cx="5700844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Q4 : </a:t>
            </a:r>
            <a:r>
              <a:rPr lang="en-US" sz="1700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Active estrogens absent glucocorticoids and absent mineral corticoids is related to which one of the following?</a:t>
            </a:r>
          </a:p>
          <a:p>
            <a:pPr marL="342900" lvl="0" indent="-342900">
              <a:buFont typeface="+mj-lt"/>
              <a:buAutoNum type="alphaUcPeriod"/>
            </a:pPr>
            <a:r>
              <a:rPr lang="en-US" sz="1600" dirty="0"/>
              <a:t>17-alpha </a:t>
            </a:r>
            <a:r>
              <a:rPr lang="en-US" sz="1600" dirty="0" err="1"/>
              <a:t>hydroxylase</a:t>
            </a:r>
            <a:r>
              <a:rPr lang="en-US" sz="1600" dirty="0"/>
              <a:t> deficiency </a:t>
            </a:r>
          </a:p>
          <a:p>
            <a:pPr marL="342900" lvl="0" indent="-342900">
              <a:buFont typeface="+mj-lt"/>
              <a:buAutoNum type="alphaUcPeriod"/>
            </a:pPr>
            <a:r>
              <a:rPr lang="en-US" sz="1600" dirty="0"/>
              <a:t>21-alpha </a:t>
            </a:r>
            <a:r>
              <a:rPr lang="en-US" sz="1600" dirty="0" err="1"/>
              <a:t>hydroxylase</a:t>
            </a:r>
            <a:r>
              <a:rPr lang="en-US" sz="1600" dirty="0"/>
              <a:t> deficiency </a:t>
            </a:r>
          </a:p>
          <a:p>
            <a:pPr marL="342900" lvl="0" indent="-342900">
              <a:buFont typeface="+mj-lt"/>
              <a:buAutoNum type="alphaUcPeriod"/>
            </a:pPr>
            <a:r>
              <a:rPr lang="en-US" sz="1600" dirty="0"/>
              <a:t>11-Beta </a:t>
            </a:r>
            <a:r>
              <a:rPr lang="en-US" sz="1600" dirty="0" err="1"/>
              <a:t>hydroxylase</a:t>
            </a:r>
            <a:r>
              <a:rPr lang="en-US" sz="1600" dirty="0"/>
              <a:t> deficiency </a:t>
            </a:r>
          </a:p>
          <a:p>
            <a:pPr marL="342900" lvl="0" indent="-342900">
              <a:buFont typeface="+mj-lt"/>
              <a:buAutoNum type="alphaUcPeriod"/>
            </a:pPr>
            <a:r>
              <a:rPr lang="en-US" sz="1600" dirty="0"/>
              <a:t>3 Beta </a:t>
            </a:r>
            <a:r>
              <a:rPr lang="en-US" sz="1600" dirty="0" err="1"/>
              <a:t>hyroxysteroid</a:t>
            </a:r>
            <a:r>
              <a:rPr lang="en-US" sz="1600" dirty="0"/>
              <a:t> dehydrogenase deficiency </a:t>
            </a:r>
          </a:p>
          <a:p>
            <a:pPr marL="342900" lvl="0" indent="-342900">
              <a:buFont typeface="+mj-lt"/>
              <a:buAutoNum type="alphaUcPeriod"/>
            </a:pPr>
            <a:endParaRPr lang="en-US" dirty="0"/>
          </a:p>
          <a:p>
            <a:r>
              <a:rPr lang="en-US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Q5 : </a:t>
            </a:r>
            <a:r>
              <a:rPr lang="en-US" sz="1700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Which of the following explains testicular feminization syndrome ?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600" dirty="0"/>
              <a:t>Androgen receptors resistance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600" dirty="0"/>
              <a:t>Deficiency of hormones 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600" dirty="0"/>
              <a:t>Hypothalamus pituitary axis defect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600" dirty="0"/>
              <a:t>X-linked dominant disorder</a:t>
            </a:r>
          </a:p>
          <a:p>
            <a:pPr marL="342900" indent="-342900">
              <a:buFont typeface="+mj-lt"/>
              <a:buAutoNum type="alphaUcPeriod"/>
            </a:pPr>
            <a:endParaRPr lang="en-US" sz="1600" dirty="0"/>
          </a:p>
          <a:p>
            <a:pPr marL="342900" indent="-342900">
              <a:buFont typeface="+mj-lt"/>
              <a:buAutoNum type="alphaUcPeriod"/>
            </a:pPr>
            <a:endParaRPr lang="en-US" sz="1600" dirty="0"/>
          </a:p>
          <a:p>
            <a:r>
              <a:rPr lang="en-US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Q6 : </a:t>
            </a:r>
            <a:r>
              <a:rPr lang="en-US" sz="1700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Which of the following is correct about complete androgen insensitivity </a:t>
            </a:r>
            <a:r>
              <a:rPr lang="en-US" sz="1700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</a:rPr>
              <a:t>? </a:t>
            </a:r>
            <a:endParaRPr lang="en-US" dirty="0">
              <a:solidFill>
                <a:srgbClr val="00ADA8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1600" dirty="0"/>
              <a:t>XY karyotype with external female genitalia 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600" dirty="0"/>
              <a:t>Mildly </a:t>
            </a:r>
            <a:r>
              <a:rPr lang="en-US" sz="1600" dirty="0" err="1"/>
              <a:t>virilized</a:t>
            </a:r>
            <a:r>
              <a:rPr lang="en-US" sz="1600" dirty="0"/>
              <a:t> female external genitalia 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600" dirty="0" err="1"/>
              <a:t>Undervirilized</a:t>
            </a:r>
            <a:r>
              <a:rPr lang="en-US" sz="1600" dirty="0"/>
              <a:t> male external genitalia 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600" dirty="0"/>
              <a:t>Hypospadias </a:t>
            </a:r>
          </a:p>
        </p:txBody>
      </p:sp>
    </p:spTree>
    <p:extLst>
      <p:ext uri="{BB962C8B-B14F-4D97-AF65-F5344CB8AC3E}">
        <p14:creationId xmlns:p14="http://schemas.microsoft.com/office/powerpoint/2010/main" val="73645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8251" y="98179"/>
            <a:ext cx="110158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dirty="0">
                <a:solidFill>
                  <a:srgbClr val="0070C0"/>
                </a:solidFill>
                <a:latin typeface="Century Gothic" charset="0"/>
                <a:ea typeface="Century Gothic" charset="0"/>
                <a:cs typeface="Century Gothic" charset="0"/>
              </a:rPr>
              <a:t>QUIZ</a:t>
            </a:r>
          </a:p>
        </p:txBody>
      </p:sp>
      <p:sp>
        <p:nvSpPr>
          <p:cNvPr id="8" name="TextBox 7">
            <a:hlinkClick r:id="rId2"/>
          </p:cNvPr>
          <p:cNvSpPr txBox="1"/>
          <p:nvPr/>
        </p:nvSpPr>
        <p:spPr>
          <a:xfrm>
            <a:off x="7274618" y="5802602"/>
            <a:ext cx="3747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4B8180"/>
                </a:solidFill>
                <a:latin typeface="Century Gothic" charset="0"/>
                <a:ea typeface="Century Gothic" charset="0"/>
                <a:cs typeface="Century Gothic" charset="0"/>
                <a:hlinkClick r:id="rId2"/>
              </a:rPr>
              <a:t>Suggestions and recommendations</a:t>
            </a:r>
            <a:endParaRPr lang="en-US" i="1" dirty="0">
              <a:solidFill>
                <a:srgbClr val="4B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432" y="827632"/>
            <a:ext cx="6010020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Q7 : </a:t>
            </a:r>
            <a:r>
              <a:rPr lang="en-US" sz="1700" b="1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8 month old infant </a:t>
            </a:r>
            <a:r>
              <a:rPr lang="en-US" sz="1700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was brought to your clinic with his mother.</a:t>
            </a:r>
          </a:p>
          <a:p>
            <a:r>
              <a:rPr lang="en-US" sz="1700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She says that her son has weird looking genitalia for his gender,  her husband told her that she is imagining things but she insisted on visiting a physician.</a:t>
            </a:r>
          </a:p>
          <a:p>
            <a:r>
              <a:rPr lang="en-US" sz="1700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Upon clinical inspection and examination you found that her son has female genitalia.</a:t>
            </a:r>
          </a:p>
          <a:p>
            <a:r>
              <a:rPr lang="en-US" sz="1700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Upon karyotyping, XY karyotype was found.</a:t>
            </a:r>
          </a:p>
          <a:p>
            <a:endParaRPr lang="en-US" sz="1700" spc="-5" dirty="0">
              <a:solidFill>
                <a:srgbClr val="00ADA8"/>
              </a:solidFill>
              <a:uFill>
                <a:solidFill>
                  <a:srgbClr val="365F91"/>
                </a:solidFill>
              </a:uFill>
              <a:latin typeface="Cambria"/>
              <a:cs typeface="Cambria"/>
            </a:endParaRPr>
          </a:p>
          <a:p>
            <a:pPr marL="342900" indent="-342900">
              <a:buAutoNum type="alphaUcParenR"/>
            </a:pPr>
            <a:r>
              <a:rPr lang="en-US" sz="1700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Mention the name of this condition.</a:t>
            </a:r>
            <a:endParaRPr lang="en-US" sz="1700" dirty="0">
              <a:solidFill>
                <a:srgbClr val="00ADA8"/>
              </a:solidFill>
              <a:uFill>
                <a:solidFill>
                  <a:srgbClr val="365F91"/>
                </a:solidFill>
              </a:uFill>
              <a:latin typeface="Cambr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-10" dirty="0">
                <a:solidFill>
                  <a:schemeClr val="bg1">
                    <a:lumMod val="75000"/>
                  </a:schemeClr>
                </a:solidFill>
                <a:cs typeface="Calibri"/>
              </a:rPr>
              <a:t>Complete androgen insensitivity syndrome.</a:t>
            </a:r>
          </a:p>
          <a:p>
            <a:pPr algn="ctr">
              <a:spcBef>
                <a:spcPts val="25"/>
              </a:spcBef>
              <a:tabLst>
                <a:tab pos="241300" algn="l"/>
                <a:tab pos="241935" algn="l"/>
              </a:tabLst>
            </a:pPr>
            <a:endParaRPr lang="en-US" b="1" u="sng" spc="-5" dirty="0">
              <a:solidFill>
                <a:srgbClr val="365F91"/>
              </a:solidFill>
              <a:uFill>
                <a:solidFill>
                  <a:srgbClr val="365F91"/>
                </a:solidFill>
              </a:uFill>
              <a:latin typeface="Cambria"/>
              <a:cs typeface="Cambria"/>
            </a:endParaRPr>
          </a:p>
          <a:p>
            <a:r>
              <a:rPr lang="en-US" b="1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B) </a:t>
            </a:r>
            <a:r>
              <a:rPr lang="en-US" sz="1700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Explain the clinical presentation of this condition.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-10" dirty="0">
                <a:solidFill>
                  <a:schemeClr val="bg1">
                    <a:lumMod val="75000"/>
                  </a:schemeClr>
                </a:solidFill>
                <a:cs typeface="Calibri"/>
              </a:rPr>
              <a:t>Male infant but with </a:t>
            </a:r>
            <a:r>
              <a:rPr lang="en-US" b="1" spc="-10" dirty="0">
                <a:solidFill>
                  <a:schemeClr val="bg1">
                    <a:lumMod val="75000"/>
                  </a:schemeClr>
                </a:solidFill>
                <a:cs typeface="Calibri"/>
              </a:rPr>
              <a:t>external</a:t>
            </a:r>
            <a:r>
              <a:rPr lang="en-US" spc="-10" dirty="0">
                <a:solidFill>
                  <a:schemeClr val="bg1">
                    <a:lumMod val="75000"/>
                  </a:schemeClr>
                </a:solidFill>
                <a:cs typeface="Calibri"/>
              </a:rPr>
              <a:t> female genitalia and female exterior caused by androgen receptor insensitivity.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9594" y="6519446"/>
            <a:ext cx="3197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1) A    2) D  3) B   4) D   5) A    6) A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3EF696F-FD10-4D8F-8451-189391FFD63C}"/>
              </a:ext>
            </a:extLst>
          </p:cNvPr>
          <p:cNvSpPr/>
          <p:nvPr/>
        </p:nvSpPr>
        <p:spPr>
          <a:xfrm>
            <a:off x="6423852" y="827632"/>
            <a:ext cx="5500716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C) </a:t>
            </a:r>
            <a:r>
              <a:rPr lang="en-US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Name 3 tests used to diagnose this condition.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spc="-10" dirty="0">
                <a:solidFill>
                  <a:schemeClr val="bg1">
                    <a:lumMod val="75000"/>
                  </a:schemeClr>
                </a:solidFill>
                <a:cs typeface="Calibri"/>
              </a:rPr>
              <a:t>Karyotype</a:t>
            </a:r>
          </a:p>
          <a:p>
            <a:pPr marL="342900" indent="-342900">
              <a:buFont typeface="+mj-lt"/>
              <a:buAutoNum type="arabicPeriod"/>
            </a:pPr>
            <a:r>
              <a:rPr lang="en-US" spc="-10" dirty="0">
                <a:solidFill>
                  <a:schemeClr val="bg1">
                    <a:lumMod val="75000"/>
                  </a:schemeClr>
                </a:solidFill>
                <a:cs typeface="Calibri"/>
              </a:rPr>
              <a:t>FISH</a:t>
            </a:r>
          </a:p>
          <a:p>
            <a:pPr marL="342900" indent="-342900">
              <a:buFont typeface="+mj-lt"/>
              <a:buAutoNum type="arabicPeriod"/>
            </a:pPr>
            <a:r>
              <a:rPr lang="en-US" spc="-10" dirty="0">
                <a:solidFill>
                  <a:schemeClr val="bg1">
                    <a:lumMod val="75000"/>
                  </a:schemeClr>
                </a:solidFill>
                <a:cs typeface="Calibri"/>
              </a:rPr>
              <a:t>DNA tests and maturation analysis for androgen receptor gene</a:t>
            </a:r>
          </a:p>
          <a:p>
            <a:endParaRPr lang="en-US" spc="-10" dirty="0">
              <a:solidFill>
                <a:schemeClr val="bg1">
                  <a:lumMod val="75000"/>
                </a:schemeClr>
              </a:solidFill>
              <a:cs typeface="Calibri"/>
            </a:endParaRPr>
          </a:p>
          <a:p>
            <a:r>
              <a:rPr lang="en-US" b="1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D) </a:t>
            </a:r>
            <a:r>
              <a:rPr lang="en-US" sz="1700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How can we make sure of absence of uterus and Fallopian tubes in this condition?</a:t>
            </a:r>
            <a:endParaRPr lang="en-US" dirty="0">
              <a:solidFill>
                <a:srgbClr val="00ADA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-10" dirty="0">
                <a:solidFill>
                  <a:schemeClr val="bg1">
                    <a:lumMod val="75000"/>
                  </a:schemeClr>
                </a:solidFill>
                <a:cs typeface="Calibri"/>
              </a:rPr>
              <a:t>Through imaging studies, specifically the pelvic ultrasound.</a:t>
            </a:r>
          </a:p>
          <a:p>
            <a:endParaRPr lang="en-US" dirty="0">
              <a:solidFill>
                <a:srgbClr val="00ADA8"/>
              </a:solidFill>
            </a:endParaRPr>
          </a:p>
          <a:p>
            <a:endParaRPr lang="en-US" dirty="0">
              <a:solidFill>
                <a:srgbClr val="00AD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57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5072" y="614152"/>
            <a:ext cx="5660503" cy="3865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By the end of this lecture, the students should be able to know: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cs typeface="Adobe Devanagari" pitchFamily="18" charset="0"/>
            </a:endParaRP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Adrenal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steroidogenesis</a:t>
            </a: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endParaRPr lang="en-US" sz="2200" dirty="0">
              <a:solidFill>
                <a:schemeClr val="accent5">
                  <a:lumMod val="50000"/>
                </a:schemeClr>
              </a:solidFill>
              <a:latin typeface="Adobe Devanagari" pitchFamily="18" charset="0"/>
              <a:cs typeface="Adobe Devanagari" pitchFamily="18" charset="0"/>
            </a:endParaRP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Congenital adrenal hyperplasia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syndrome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Adobe Devanagari" pitchFamily="18" charset="0"/>
              <a:cs typeface="Adobe Devanagari" pitchFamily="18" charset="0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	Types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	Biochemical characteristics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	Clinical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manifestations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dobe Devanagari" pitchFamily="18" charset="0"/>
              <a:cs typeface="Adobe Devanagari" pitchFamily="18" charset="0"/>
            </a:endParaRP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Testicular feminization syndrome</a:t>
            </a: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endParaRPr lang="en-US" altLang="en-US" sz="2000" dirty="0">
              <a:solidFill>
                <a:schemeClr val="accent5">
                  <a:lumMod val="50000"/>
                </a:schemeClr>
              </a:solidFill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5781" y="6196964"/>
            <a:ext cx="6987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CAH stands for Congenital adrenal hyperplasia</a:t>
            </a:r>
            <a:endParaRPr lang="en-US" altLang="en-US" sz="2800" dirty="0">
              <a:solidFill>
                <a:schemeClr val="accent5">
                  <a:lumMod val="50000"/>
                </a:schemeClr>
              </a:solidFill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1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83876" y="2781056"/>
            <a:ext cx="26911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 smtClean="0">
                <a:solidFill>
                  <a:srgbClr val="4C8180"/>
                </a:solidFill>
              </a:rPr>
              <a:t>Abdulaziz</a:t>
            </a:r>
            <a:r>
              <a:rPr lang="en-US" b="1" dirty="0" smtClean="0">
                <a:solidFill>
                  <a:srgbClr val="4C8180"/>
                </a:solidFill>
              </a:rPr>
              <a:t> </a:t>
            </a:r>
            <a:r>
              <a:rPr lang="en-US" b="1" dirty="0" err="1" smtClean="0">
                <a:solidFill>
                  <a:srgbClr val="4C8180"/>
                </a:solidFill>
              </a:rPr>
              <a:t>alhusaini</a:t>
            </a:r>
            <a:endParaRPr lang="en-US" b="1" dirty="0" smtClean="0">
              <a:solidFill>
                <a:srgbClr val="4C8180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 err="1" smtClean="0">
                <a:solidFill>
                  <a:srgbClr val="4C8180"/>
                </a:solidFill>
              </a:rPr>
              <a:t>Mohannad</a:t>
            </a:r>
            <a:r>
              <a:rPr lang="en-US" b="1" dirty="0" smtClean="0">
                <a:solidFill>
                  <a:srgbClr val="4C8180"/>
                </a:solidFill>
              </a:rPr>
              <a:t> </a:t>
            </a:r>
            <a:r>
              <a:rPr lang="en-US" b="1" dirty="0" err="1" smtClean="0">
                <a:solidFill>
                  <a:srgbClr val="4C8180"/>
                </a:solidFill>
              </a:rPr>
              <a:t>alzahrani</a:t>
            </a:r>
            <a:endParaRPr lang="en-US" b="1" dirty="0" smtClean="0">
              <a:solidFill>
                <a:srgbClr val="4C8180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4C8180"/>
                </a:solidFill>
              </a:rPr>
              <a:t>Abdulrahman </a:t>
            </a:r>
            <a:r>
              <a:rPr lang="en-US" b="1" dirty="0" err="1" smtClean="0">
                <a:solidFill>
                  <a:srgbClr val="4C8180"/>
                </a:solidFill>
              </a:rPr>
              <a:t>alrashed</a:t>
            </a:r>
            <a:endParaRPr lang="en-US" b="1" dirty="0" smtClean="0">
              <a:solidFill>
                <a:srgbClr val="4C8180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 err="1" smtClean="0">
                <a:solidFill>
                  <a:srgbClr val="4C8180"/>
                </a:solidFill>
              </a:rPr>
              <a:t>Heba</a:t>
            </a:r>
            <a:r>
              <a:rPr lang="en-US" b="1" dirty="0" smtClean="0">
                <a:solidFill>
                  <a:srgbClr val="4C8180"/>
                </a:solidFill>
              </a:rPr>
              <a:t> </a:t>
            </a:r>
            <a:r>
              <a:rPr lang="en-US" b="1" dirty="0" err="1" smtClean="0">
                <a:solidFill>
                  <a:srgbClr val="4C8180"/>
                </a:solidFill>
              </a:rPr>
              <a:t>alnasser</a:t>
            </a:r>
            <a:endParaRPr lang="en-US" b="1" dirty="0" smtClean="0">
              <a:solidFill>
                <a:srgbClr val="4C8180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 err="1" smtClean="0">
                <a:solidFill>
                  <a:srgbClr val="4C8180"/>
                </a:solidFill>
              </a:rPr>
              <a:t>Badriah</a:t>
            </a:r>
            <a:r>
              <a:rPr lang="en-US" b="1" dirty="0" smtClean="0">
                <a:solidFill>
                  <a:srgbClr val="4C8180"/>
                </a:solidFill>
              </a:rPr>
              <a:t> </a:t>
            </a:r>
            <a:r>
              <a:rPr lang="en-US" b="1" dirty="0" err="1" smtClean="0">
                <a:solidFill>
                  <a:srgbClr val="4C8180"/>
                </a:solidFill>
              </a:rPr>
              <a:t>alsabbagh</a:t>
            </a:r>
            <a:endParaRPr lang="en-US" b="1" dirty="0" smtClean="0">
              <a:solidFill>
                <a:srgbClr val="4C8180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4C8180"/>
                </a:solidFill>
              </a:rPr>
              <a:t>Najd </a:t>
            </a:r>
            <a:r>
              <a:rPr lang="en-US" b="1" dirty="0" err="1" smtClean="0">
                <a:solidFill>
                  <a:srgbClr val="4C8180"/>
                </a:solidFill>
              </a:rPr>
              <a:t>altheeb</a:t>
            </a:r>
            <a:endParaRPr lang="en-US" b="1" dirty="0">
              <a:solidFill>
                <a:srgbClr val="4C818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193" y="-133301"/>
            <a:ext cx="3035564" cy="496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023" y="45739"/>
            <a:ext cx="6637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Overview</a:t>
            </a:r>
            <a:endParaRPr lang="en-US" sz="28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4100"/>
            <a:ext cx="12192000" cy="219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8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/>
          <p:nvPr/>
        </p:nvSpPr>
        <p:spPr>
          <a:xfrm>
            <a:off x="124048" y="58512"/>
            <a:ext cx="11717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Adrenal Glands</a:t>
            </a:r>
            <a:endParaRPr lang="en-US" sz="28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0748" y="1942343"/>
            <a:ext cx="1357542" cy="1939347"/>
            <a:chOff x="1" y="4791"/>
            <a:chExt cx="1357542" cy="1939347"/>
          </a:xfrm>
        </p:grpSpPr>
        <p:sp>
          <p:nvSpPr>
            <p:cNvPr id="25" name="Chevron 24"/>
            <p:cNvSpPr/>
            <p:nvPr/>
          </p:nvSpPr>
          <p:spPr>
            <a:xfrm rot="5400000">
              <a:off x="-290902" y="295694"/>
              <a:ext cx="1939347" cy="1357542"/>
            </a:xfrm>
            <a:prstGeom prst="chevron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Chevron 4"/>
            <p:cNvSpPr/>
            <p:nvPr/>
          </p:nvSpPr>
          <p:spPr>
            <a:xfrm>
              <a:off x="1" y="683562"/>
              <a:ext cx="1357542" cy="5818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b="1" kern="1200" dirty="0"/>
                <a:t>Zona </a:t>
              </a:r>
              <a:r>
                <a:rPr lang="en-US" sz="1900" b="1" u="sng" kern="1200" dirty="0"/>
                <a:t>G</a:t>
              </a:r>
              <a:r>
                <a:rPr lang="en-US" sz="1900" b="1" kern="1200" dirty="0"/>
                <a:t>lomerulosa </a:t>
              </a:r>
              <a:endParaRPr lang="en-US" sz="19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48290" y="1942345"/>
            <a:ext cx="3842020" cy="1260575"/>
            <a:chOff x="1357542" y="4793"/>
            <a:chExt cx="6087609" cy="1260575"/>
          </a:xfrm>
          <a:noFill/>
        </p:grpSpPr>
        <p:sp>
          <p:nvSpPr>
            <p:cNvPr id="23" name="Round Same Side Corner Rectangle 22"/>
            <p:cNvSpPr/>
            <p:nvPr/>
          </p:nvSpPr>
          <p:spPr>
            <a:xfrm rot="5400000">
              <a:off x="3771059" y="-2408724"/>
              <a:ext cx="1260575" cy="6087609"/>
            </a:xfrm>
            <a:prstGeom prst="round2SameRect">
              <a:avLst/>
            </a:prstGeom>
            <a:grpFill/>
            <a:ln w="28575">
              <a:solidFill>
                <a:srgbClr val="30AAB1"/>
              </a:solidFill>
            </a:ln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ound Same Side Corner Rectangle 6"/>
            <p:cNvSpPr/>
            <p:nvPr/>
          </p:nvSpPr>
          <p:spPr>
            <a:xfrm>
              <a:off x="1357542" y="66329"/>
              <a:ext cx="6026073" cy="113750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dirty="0" smtClean="0">
                  <a:solidFill>
                    <a:schemeClr val="tx1"/>
                  </a:solidFill>
                </a:rPr>
                <a:t>Secrete aldosterone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90748" y="3309936"/>
            <a:ext cx="1357542" cy="1939347"/>
            <a:chOff x="1" y="1753384"/>
            <a:chExt cx="1357542" cy="1939347"/>
          </a:xfrm>
        </p:grpSpPr>
        <p:sp>
          <p:nvSpPr>
            <p:cNvPr id="21" name="Chevron 20"/>
            <p:cNvSpPr/>
            <p:nvPr/>
          </p:nvSpPr>
          <p:spPr>
            <a:xfrm rot="5400000">
              <a:off x="-290902" y="2044287"/>
              <a:ext cx="1939347" cy="1357542"/>
            </a:xfrm>
            <a:prstGeom prst="chevron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Chevron 8"/>
            <p:cNvSpPr/>
            <p:nvPr/>
          </p:nvSpPr>
          <p:spPr>
            <a:xfrm>
              <a:off x="1" y="2351473"/>
              <a:ext cx="1357542" cy="5818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b="1" kern="1200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err="1"/>
                <a:t>F</a:t>
              </a:r>
              <a:r>
                <a:rPr lang="en-US" sz="2000" b="1" kern="1200" dirty="0" err="1" smtClean="0"/>
                <a:t>asciculata</a:t>
              </a:r>
              <a:r>
                <a:rPr lang="en-US" sz="2000" b="1" kern="1200" dirty="0" smtClean="0"/>
                <a:t> and Reticularis</a:t>
              </a:r>
              <a:endParaRPr lang="en-US" sz="2000" b="1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48290" y="3309938"/>
            <a:ext cx="3842020" cy="1261238"/>
            <a:chOff x="1357542" y="1753386"/>
            <a:chExt cx="6087609" cy="1261238"/>
          </a:xfrm>
          <a:noFill/>
        </p:grpSpPr>
        <p:sp>
          <p:nvSpPr>
            <p:cNvPr id="19" name="Round Same Side Corner Rectangle 18"/>
            <p:cNvSpPr/>
            <p:nvPr/>
          </p:nvSpPr>
          <p:spPr>
            <a:xfrm rot="5400000">
              <a:off x="3770728" y="-659800"/>
              <a:ext cx="1261238" cy="6087609"/>
            </a:xfrm>
            <a:prstGeom prst="round2SameRect">
              <a:avLst/>
            </a:prstGeom>
            <a:grpFill/>
            <a:ln w="28575">
              <a:solidFill>
                <a:srgbClr val="30AAB1"/>
              </a:solidFill>
            </a:ln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 Same Side Corner Rectangle 10"/>
            <p:cNvSpPr/>
            <p:nvPr/>
          </p:nvSpPr>
          <p:spPr>
            <a:xfrm>
              <a:off x="1357543" y="1814954"/>
              <a:ext cx="6026040" cy="1138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dirty="0">
                  <a:solidFill>
                    <a:schemeClr val="tx1"/>
                  </a:solidFill>
                </a:rPr>
                <a:t>secrete cortisol &amp; the adrenal androgens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0748" y="4677528"/>
            <a:ext cx="1357542" cy="1939347"/>
            <a:chOff x="1" y="3501976"/>
            <a:chExt cx="1357542" cy="1939347"/>
          </a:xfrm>
        </p:grpSpPr>
        <p:sp>
          <p:nvSpPr>
            <p:cNvPr id="17" name="Chevron 16"/>
            <p:cNvSpPr/>
            <p:nvPr/>
          </p:nvSpPr>
          <p:spPr>
            <a:xfrm rot="5400000">
              <a:off x="-290902" y="3792879"/>
              <a:ext cx="1939347" cy="1357542"/>
            </a:xfrm>
            <a:prstGeom prst="chevron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Chevron 12"/>
            <p:cNvSpPr/>
            <p:nvPr/>
          </p:nvSpPr>
          <p:spPr>
            <a:xfrm>
              <a:off x="1" y="4180747"/>
              <a:ext cx="1357542" cy="5818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Adrenal Medulla</a:t>
              </a:r>
              <a:endParaRPr lang="en-US" sz="1500" b="1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48290" y="4677530"/>
            <a:ext cx="3842020" cy="1260575"/>
            <a:chOff x="1357542" y="3501978"/>
            <a:chExt cx="6087609" cy="1260575"/>
          </a:xfrm>
          <a:noFill/>
        </p:grpSpPr>
        <p:sp>
          <p:nvSpPr>
            <p:cNvPr id="15" name="Round Same Side Corner Rectangle 14"/>
            <p:cNvSpPr/>
            <p:nvPr/>
          </p:nvSpPr>
          <p:spPr>
            <a:xfrm rot="5400000">
              <a:off x="3771059" y="1088461"/>
              <a:ext cx="1260575" cy="6087609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 Same Side Corner Rectangle 14"/>
            <p:cNvSpPr/>
            <p:nvPr/>
          </p:nvSpPr>
          <p:spPr>
            <a:xfrm>
              <a:off x="1357542" y="3563514"/>
              <a:ext cx="6026073" cy="1137503"/>
            </a:xfrm>
            <a:prstGeom prst="rect">
              <a:avLst/>
            </a:prstGeom>
            <a:grpFill/>
            <a:ln w="28575">
              <a:solidFill>
                <a:srgbClr val="30AAB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5875" rIns="15875" bIns="15875" numCol="1" spcCol="1270" anchor="ctr" anchorCtr="0">
              <a:noAutofit/>
            </a:bodyPr>
            <a:lstStyle/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dirty="0">
                  <a:solidFill>
                    <a:schemeClr val="tx1"/>
                  </a:solidFill>
                </a:rPr>
                <a:t>secretes </a:t>
              </a:r>
              <a:r>
                <a:rPr lang="en-US" sz="2000" dirty="0" err="1">
                  <a:solidFill>
                    <a:schemeClr val="tx1"/>
                  </a:solidFill>
                </a:rPr>
                <a:t>catecholamines</a:t>
              </a:r>
              <a:r>
                <a:rPr lang="en-US" sz="2000" dirty="0">
                  <a:solidFill>
                    <a:schemeClr val="tx1"/>
                  </a:solidFill>
                </a:rPr>
                <a:t> (mainly </a:t>
              </a:r>
              <a:r>
                <a:rPr lang="en-US" sz="2000" dirty="0" smtClean="0">
                  <a:solidFill>
                    <a:schemeClr val="tx1"/>
                  </a:solidFill>
                </a:rPr>
                <a:t>epinephrine)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3020629" y="138071"/>
            <a:ext cx="26926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ADA8"/>
                </a:solidFill>
              </a:rPr>
              <a:t>“ to understand better”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310088" y="1037311"/>
            <a:ext cx="5906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n-US"/>
              <a:t>The adrenal glands comprise 3 separate hormone systems</a:t>
            </a:r>
          </a:p>
        </p:txBody>
      </p:sp>
      <p:pic>
        <p:nvPicPr>
          <p:cNvPr id="27" name="Picture 2" descr="http://physicianjobster.com/wp-content/uploads/2009/10/Anatomy-of-the-adrenal-g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1545" y="808392"/>
            <a:ext cx="3981450" cy="53985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6" r="15290"/>
          <a:stretch/>
        </p:blipFill>
        <p:spPr>
          <a:xfrm>
            <a:off x="5694216" y="1780115"/>
            <a:ext cx="324932" cy="29741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88424" y="2971382"/>
            <a:ext cx="10051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>
                <a:solidFill>
                  <a:schemeClr val="dk2">
                    <a:hueOff val="0"/>
                    <a:satOff val="0"/>
                    <a:lumOff val="0"/>
                    <a:alphaOff val="0"/>
                  </a:schemeClr>
                </a:solidFill>
              </a:rPr>
              <a:t>Adrenal </a:t>
            </a:r>
            <a:r>
              <a:rPr lang="en-US" sz="1900" b="1" dirty="0" smtClean="0">
                <a:solidFill>
                  <a:schemeClr val="dk2">
                    <a:hueOff val="0"/>
                    <a:satOff val="0"/>
                    <a:lumOff val="0"/>
                    <a:alphaOff val="0"/>
                  </a:schemeClr>
                </a:solidFill>
              </a:rPr>
              <a:t>Cortex</a:t>
            </a:r>
            <a:endParaRPr lang="en-US" sz="1900" b="1" dirty="0">
              <a:solidFill>
                <a:schemeClr val="dk2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67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1"/>
          <p:cNvSpPr txBox="1"/>
          <p:nvPr/>
        </p:nvSpPr>
        <p:spPr>
          <a:xfrm>
            <a:off x="92596" y="45739"/>
            <a:ext cx="6625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Hermaphroditism or Intersex</a:t>
            </a:r>
          </a:p>
        </p:txBody>
      </p:sp>
      <p:sp>
        <p:nvSpPr>
          <p:cNvPr id="43" name="TextBox 37">
            <a:extLst>
              <a:ext uri="{FF2B5EF4-FFF2-40B4-BE49-F238E27FC236}">
                <a16:creationId xmlns:a16="http://schemas.microsoft.com/office/drawing/2014/main" xmlns="" id="{5C3BEF43-2BB9-4BC6-8F01-324E6E13267E}"/>
              </a:ext>
            </a:extLst>
          </p:cNvPr>
          <p:cNvSpPr txBox="1"/>
          <p:nvPr/>
        </p:nvSpPr>
        <p:spPr>
          <a:xfrm>
            <a:off x="6973515" y="1217936"/>
            <a:ext cx="4990647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F00"/>
                </a:solidFill>
              </a:rPr>
              <a:t>Intersex (for example) </a:t>
            </a:r>
            <a:r>
              <a:rPr lang="en-US" dirty="0" smtClean="0">
                <a:solidFill>
                  <a:srgbClr val="008F00"/>
                </a:solidFill>
              </a:rPr>
              <a:t>: a male with normal testis but has female external genitalia (</a:t>
            </a:r>
            <a:r>
              <a:rPr lang="ar-SA" dirty="0" smtClean="0">
                <a:solidFill>
                  <a:srgbClr val="008F00"/>
                </a:solidFill>
              </a:rPr>
              <a:t>مخنث</a:t>
            </a:r>
            <a:r>
              <a:rPr lang="en-US" dirty="0" smtClean="0">
                <a:solidFill>
                  <a:srgbClr val="008F00"/>
                </a:solidFill>
              </a:rPr>
              <a:t> </a:t>
            </a:r>
            <a:r>
              <a:rPr lang="ar-SA" dirty="0" smtClean="0">
                <a:solidFill>
                  <a:srgbClr val="008F00"/>
                </a:solidFill>
              </a:rPr>
              <a:t>(</a:t>
            </a:r>
          </a:p>
          <a:p>
            <a:pPr algn="ctr"/>
            <a:r>
              <a:rPr lang="en-US" dirty="0" smtClean="0">
                <a:solidFill>
                  <a:srgbClr val="008F00"/>
                </a:solidFill>
              </a:rPr>
              <a:t>Female pseudo-hermaphrodite: a female with a male external genitalia</a:t>
            </a:r>
            <a:endParaRPr lang="en-US" dirty="0">
              <a:solidFill>
                <a:srgbClr val="008F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1707" y="915511"/>
            <a:ext cx="6226592" cy="1805181"/>
          </a:xfrm>
          <a:prstGeom prst="rect">
            <a:avLst/>
          </a:prstGeom>
          <a:solidFill>
            <a:srgbClr val="233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bg2"/>
                </a:solidFill>
                <a:cs typeface="Times New Roman" pitchFamily="18" charset="0"/>
              </a:rPr>
              <a:t>Intersex: A person has neither standard male or standard female anatomy.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>
              <a:solidFill>
                <a:schemeClr val="bg2"/>
              </a:solidFill>
              <a:cs typeface="Times New Roman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bg2"/>
                </a:solidFill>
                <a:cs typeface="Times New Roman" pitchFamily="18" charset="0"/>
              </a:rPr>
              <a:t>Discrepancy between type of gonads and external </a:t>
            </a:r>
            <a:r>
              <a:rPr lang="en-US" dirty="0" smtClean="0">
                <a:solidFill>
                  <a:schemeClr val="bg2"/>
                </a:solidFill>
                <a:cs typeface="Times New Roman" pitchFamily="18" charset="0"/>
              </a:rPr>
              <a:t>genitalia</a:t>
            </a:r>
            <a:endParaRPr lang="en-US" dirty="0">
              <a:solidFill>
                <a:schemeClr val="bg2"/>
              </a:solidFill>
              <a:cs typeface="Times New Roman" pitchFamily="18" charset="0"/>
            </a:endParaRPr>
          </a:p>
        </p:txBody>
      </p:sp>
      <p:graphicFrame>
        <p:nvGraphicFramePr>
          <p:cNvPr id="39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117332"/>
              </p:ext>
            </p:extLst>
          </p:nvPr>
        </p:nvGraphicFramePr>
        <p:xfrm>
          <a:off x="485622" y="2888959"/>
          <a:ext cx="6232678" cy="19359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1163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163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87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kern="1200" dirty="0" smtClean="0">
                          <a:solidFill>
                            <a:srgbClr val="00ADA8"/>
                          </a:solidFill>
                          <a:latin typeface="+mn-lt"/>
                          <a:ea typeface="+mn-ea"/>
                          <a:cs typeface="+mn-cs"/>
                        </a:rPr>
                        <a:t>True hermaphrodite </a:t>
                      </a:r>
                      <a:r>
                        <a:rPr lang="en-US" altLang="en-US" sz="1800" kern="1200" dirty="0" smtClean="0">
                          <a:solidFill>
                            <a:srgbClr val="008F00"/>
                          </a:solidFill>
                          <a:latin typeface="+mn-lt"/>
                          <a:ea typeface="+mn-ea"/>
                          <a:cs typeface="+mn-cs"/>
                        </a:rPr>
                        <a:t>(rare)</a:t>
                      </a:r>
                      <a:endParaRPr lang="en-US" altLang="en-US" sz="1800" kern="1200" dirty="0">
                        <a:solidFill>
                          <a:srgbClr val="008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1800" b="0" kern="1200" dirty="0" smtClean="0"/>
                        <a:t>(ovary plus testis)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3115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b="1" kern="1200" dirty="0" smtClean="0">
                          <a:solidFill>
                            <a:srgbClr val="00ADA8"/>
                          </a:solidFill>
                          <a:latin typeface="+mn-lt"/>
                          <a:ea typeface="+mn-ea"/>
                          <a:cs typeface="+mn-cs"/>
                        </a:rPr>
                        <a:t>Female </a:t>
                      </a:r>
                      <a:r>
                        <a:rPr lang="en-US" altLang="en-US" sz="1800" b="1" kern="1200" dirty="0" err="1" smtClean="0">
                          <a:solidFill>
                            <a:srgbClr val="00ADA8"/>
                          </a:solidFill>
                          <a:latin typeface="+mn-lt"/>
                          <a:ea typeface="+mn-ea"/>
                          <a:cs typeface="+mn-cs"/>
                        </a:rPr>
                        <a:t>pseudohermaphrodite</a:t>
                      </a:r>
                      <a:r>
                        <a:rPr lang="en-US" altLang="en-US" sz="1800" b="1" kern="1200" dirty="0" smtClean="0">
                          <a:solidFill>
                            <a:srgbClr val="00ADA8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b="1" kern="1200" dirty="0">
                        <a:solidFill>
                          <a:srgbClr val="00ADA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en-US" sz="1800" b="0" kern="1200" dirty="0" smtClean="0"/>
                        <a:t>(FPH, only ovary)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4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kern="1200" dirty="0" smtClean="0">
                          <a:solidFill>
                            <a:srgbClr val="00ADA8"/>
                          </a:solidFill>
                          <a:latin typeface="+mn-lt"/>
                          <a:ea typeface="+mn-ea"/>
                          <a:cs typeface="+mn-cs"/>
                        </a:rPr>
                        <a:t>Male </a:t>
                      </a:r>
                      <a:r>
                        <a:rPr lang="en-US" altLang="en-US" sz="1800" b="1" kern="1200" dirty="0" err="1" smtClean="0">
                          <a:solidFill>
                            <a:srgbClr val="00ADA8"/>
                          </a:solidFill>
                          <a:latin typeface="+mn-lt"/>
                          <a:ea typeface="+mn-ea"/>
                          <a:cs typeface="+mn-cs"/>
                        </a:rPr>
                        <a:t>pseudohermaphrodite</a:t>
                      </a:r>
                      <a:endParaRPr lang="en-US" altLang="en-US" sz="1800" b="1" kern="1200" dirty="0">
                        <a:solidFill>
                          <a:srgbClr val="00ADA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0" kern="1200" dirty="0" smtClean="0"/>
                        <a:t>(MPH, only testis)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40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45542"/>
              </p:ext>
            </p:extLst>
          </p:nvPr>
        </p:nvGraphicFramePr>
        <p:xfrm>
          <a:off x="745543" y="4975464"/>
          <a:ext cx="1015644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82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782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Glucocorticoids</a:t>
                      </a:r>
                      <a:endParaRPr lang="en-US" altLang="en-US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eaLnBrk="1" hangingPunct="1">
                        <a:buFont typeface="Arial" charset="0"/>
                        <a:buChar char="•"/>
                      </a:pPr>
                      <a:r>
                        <a:rPr lang="en-US" altLang="en-US" sz="1800" kern="1200" dirty="0" smtClean="0"/>
                        <a:t>Steroids with cortisol-like activity</a:t>
                      </a:r>
                    </a:p>
                    <a:p>
                      <a:pPr marL="285750" indent="-285750" algn="l" eaLnBrk="1" hangingPunct="1">
                        <a:buFont typeface="Arial" charset="0"/>
                        <a:buChar char="•"/>
                      </a:pPr>
                      <a:r>
                        <a:rPr lang="en-US" altLang="en-US" sz="1800" kern="1200" dirty="0" smtClean="0"/>
                        <a:t>Potent metabolic regulators &amp; </a:t>
                      </a:r>
                      <a:r>
                        <a:rPr lang="en-US" altLang="en-US" sz="1800" kern="1200" dirty="0" err="1" smtClean="0"/>
                        <a:t>immunosuppressants</a:t>
                      </a:r>
                      <a:endParaRPr lang="en-US" altLang="en-US" sz="1800" kern="12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Mineralocorticoids</a:t>
                      </a:r>
                      <a:endParaRPr lang="en-US" altLang="en-US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eaLnBrk="1" hangingPunct="1">
                        <a:buFont typeface="Arial" charset="0"/>
                        <a:buChar char="•"/>
                      </a:pPr>
                      <a:r>
                        <a:rPr lang="en-US" altLang="en-US" sz="1800" kern="1200" dirty="0" smtClean="0"/>
                        <a:t>Steroids with aldosterone-like activity</a:t>
                      </a:r>
                    </a:p>
                    <a:p>
                      <a:pPr marL="285750" indent="-285750" algn="l" eaLnBrk="1" hangingPunct="1">
                        <a:buFont typeface="Arial" charset="0"/>
                        <a:buChar char="•"/>
                      </a:pPr>
                      <a:r>
                        <a:rPr lang="en-US" altLang="en-US" sz="1800" kern="1200" dirty="0" smtClean="0"/>
                        <a:t>Promote renal sodium </a:t>
                      </a:r>
                      <a:r>
                        <a:rPr lang="en-US" altLang="en-US" sz="1800" kern="1200" dirty="0" smtClean="0">
                          <a:solidFill>
                            <a:srgbClr val="008F00"/>
                          </a:solidFill>
                          <a:latin typeface="+mn-lt"/>
                          <a:ea typeface="+mn-ea"/>
                          <a:cs typeface="+mn-cs"/>
                        </a:rPr>
                        <a:t>and water </a:t>
                      </a:r>
                      <a:r>
                        <a:rPr lang="en-US" altLang="en-US" sz="1800" kern="1200" dirty="0" smtClean="0"/>
                        <a:t>reabsorption, </a:t>
                      </a:r>
                      <a:r>
                        <a:rPr lang="en-US" altLang="en-US" sz="1800" kern="1200" dirty="0" smtClean="0">
                          <a:solidFill>
                            <a:srgbClr val="008F00"/>
                          </a:solidFill>
                          <a:latin typeface="+mn-lt"/>
                          <a:ea typeface="+mn-ea"/>
                          <a:cs typeface="+mn-cs"/>
                        </a:rPr>
                        <a:t>and excretion of potassium.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973515" y="4541252"/>
            <a:ext cx="3429000" cy="369332"/>
          </a:xfrm>
          <a:prstGeom prst="rect">
            <a:avLst/>
          </a:prstGeom>
          <a:noFill/>
          <a:ln w="28575">
            <a:solidFill>
              <a:srgbClr val="30AAB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Recall what you studied before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6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595" y="45739"/>
            <a:ext cx="12099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Steroidogenesis </a:t>
            </a:r>
            <a:r>
              <a:rPr lang="en-US" sz="28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&amp; CAH syndromes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YOU NEED TO UNDERSTAN THESE TWO SLIDES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  <a:sym typeface="Wingdings"/>
              </a:rPr>
              <a:t>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" name="Picture 2" descr="18_025.jpg"/>
          <p:cNvPicPr>
            <a:picLocks noChangeAspect="1"/>
          </p:cNvPicPr>
          <p:nvPr/>
        </p:nvPicPr>
        <p:blipFill>
          <a:blip r:embed="rId2" cstate="print"/>
          <a:srcRect l="5441" t="2222" r="5441" b="16667"/>
          <a:stretch>
            <a:fillRect/>
          </a:stretch>
        </p:blipFill>
        <p:spPr>
          <a:xfrm>
            <a:off x="6142297" y="790348"/>
            <a:ext cx="4989489" cy="5874720"/>
          </a:xfrm>
          <a:prstGeom prst="rect">
            <a:avLst/>
          </a:prstGeom>
        </p:spPr>
      </p:pic>
      <p:sp>
        <p:nvSpPr>
          <p:cNvPr id="4" name="TextBox 37">
            <a:extLst>
              <a:ext uri="{FF2B5EF4-FFF2-40B4-BE49-F238E27FC236}">
                <a16:creationId xmlns:a16="http://schemas.microsoft.com/office/drawing/2014/main" xmlns="" id="{5C3BEF43-2BB9-4BC6-8F01-324E6E13267E}"/>
              </a:ext>
            </a:extLst>
          </p:cNvPr>
          <p:cNvSpPr txBox="1"/>
          <p:nvPr/>
        </p:nvSpPr>
        <p:spPr>
          <a:xfrm>
            <a:off x="237745" y="987552"/>
            <a:ext cx="5760719" cy="424731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F00"/>
                </a:solidFill>
              </a:rPr>
              <a:t>In congenital adrenal hyperplasia we have enzymatic deficiency leading to appearance of signs and symptoms.</a:t>
            </a:r>
          </a:p>
          <a:p>
            <a:pPr algn="ctr"/>
            <a:r>
              <a:rPr lang="en-US" dirty="0" smtClean="0">
                <a:solidFill>
                  <a:srgbClr val="008F00"/>
                </a:solidFill>
              </a:rPr>
              <a:t>*Notice that any enzyme deficiency will lead to deficiency of cortisol.</a:t>
            </a:r>
          </a:p>
          <a:p>
            <a:pPr algn="ctr"/>
            <a:r>
              <a:rPr lang="en-US" dirty="0" smtClean="0">
                <a:solidFill>
                  <a:srgbClr val="008F00"/>
                </a:solidFill>
              </a:rPr>
              <a:t>*Remember the hypothalamic-pituitary-adrenal axis:</a:t>
            </a:r>
          </a:p>
          <a:p>
            <a:pPr algn="ctr"/>
            <a:r>
              <a:rPr lang="en-US" dirty="0" smtClean="0">
                <a:solidFill>
                  <a:srgbClr val="008F00"/>
                </a:solidFill>
              </a:rPr>
              <a:t>Hypothalamus (CRH) &gt; Pituitary (ACTH) &gt; Adrenal (cortisol)</a:t>
            </a:r>
            <a:r>
              <a:rPr lang="en-US" dirty="0">
                <a:solidFill>
                  <a:srgbClr val="008F00"/>
                </a:solidFill>
              </a:rPr>
              <a:t> </a:t>
            </a:r>
            <a:r>
              <a:rPr lang="en-US" dirty="0" smtClean="0">
                <a:solidFill>
                  <a:srgbClr val="008F00"/>
                </a:solidFill>
              </a:rPr>
              <a:t>and high levels of </a:t>
            </a:r>
            <a:r>
              <a:rPr lang="en-US" u="sng" dirty="0" smtClean="0">
                <a:solidFill>
                  <a:srgbClr val="008F00"/>
                </a:solidFill>
              </a:rPr>
              <a:t>cortisol</a:t>
            </a:r>
            <a:r>
              <a:rPr lang="en-US" dirty="0" smtClean="0">
                <a:solidFill>
                  <a:srgbClr val="008F00"/>
                </a:solidFill>
              </a:rPr>
              <a:t> </a:t>
            </a:r>
            <a:r>
              <a:rPr lang="en-US" b="1" dirty="0" smtClean="0">
                <a:solidFill>
                  <a:srgbClr val="008F00"/>
                </a:solidFill>
              </a:rPr>
              <a:t>will cause a negative feedback </a:t>
            </a:r>
            <a:r>
              <a:rPr lang="en-US" dirty="0" smtClean="0">
                <a:solidFill>
                  <a:srgbClr val="008F00"/>
                </a:solidFill>
              </a:rPr>
              <a:t>and stop the production of CRH and ACTH. So if we don’t have cortisol we don’t have negative feedback and ACTH will be continually produced leading to adrenal hyperplasia.</a:t>
            </a:r>
          </a:p>
          <a:p>
            <a:pPr algn="ctr"/>
            <a:r>
              <a:rPr lang="en-US" dirty="0" smtClean="0">
                <a:solidFill>
                  <a:srgbClr val="008F00"/>
                </a:solidFill>
              </a:rPr>
              <a:t>*Aldosterone </a:t>
            </a:r>
            <a:r>
              <a:rPr lang="en-US" b="1" dirty="0" smtClean="0">
                <a:solidFill>
                  <a:srgbClr val="008F00"/>
                </a:solidFill>
              </a:rPr>
              <a:t>does not cause negative feedback to CRH and ACTH, </a:t>
            </a:r>
            <a:r>
              <a:rPr lang="en-US" dirty="0" smtClean="0">
                <a:solidFill>
                  <a:srgbClr val="008F00"/>
                </a:solidFill>
              </a:rPr>
              <a:t>it only causes negative feedback to renin-angiotensin system.</a:t>
            </a:r>
          </a:p>
          <a:p>
            <a:pPr algn="ctr" rtl="1"/>
            <a:r>
              <a:rPr lang="ar-SA" dirty="0" smtClean="0">
                <a:solidFill>
                  <a:srgbClr val="008F00"/>
                </a:solidFill>
              </a:rPr>
              <a:t>*لازم نعرف اذا فيه طريق مسدود الطريق الثاني بيكون زايد، ولاحظوا ان كل مانزل البلوكج بيصير النقص أقل.</a:t>
            </a:r>
            <a:endParaRPr lang="en-US" dirty="0" smtClean="0">
              <a:solidFill>
                <a:srgbClr val="008F00"/>
              </a:solidFill>
            </a:endParaRPr>
          </a:p>
        </p:txBody>
      </p:sp>
      <p:sp>
        <p:nvSpPr>
          <p:cNvPr id="5" name="TextBox 37">
            <a:extLst>
              <a:ext uri="{FF2B5EF4-FFF2-40B4-BE49-F238E27FC236}">
                <a16:creationId xmlns:a16="http://schemas.microsoft.com/office/drawing/2014/main" xmlns="" id="{5C3BEF43-2BB9-4BC6-8F01-324E6E13267E}"/>
              </a:ext>
            </a:extLst>
          </p:cNvPr>
          <p:cNvSpPr txBox="1"/>
          <p:nvPr/>
        </p:nvSpPr>
        <p:spPr>
          <a:xfrm>
            <a:off x="237745" y="5468183"/>
            <a:ext cx="5760719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dirty="0" smtClean="0">
                <a:solidFill>
                  <a:srgbClr val="008F00"/>
                </a:solidFill>
              </a:rPr>
              <a:t>Congenital </a:t>
            </a:r>
            <a:r>
              <a:rPr lang="en-US" dirty="0">
                <a:solidFill>
                  <a:srgbClr val="008F00"/>
                </a:solidFill>
              </a:rPr>
              <a:t>A</a:t>
            </a:r>
            <a:r>
              <a:rPr lang="en-US" dirty="0" smtClean="0">
                <a:solidFill>
                  <a:srgbClr val="008F00"/>
                </a:solidFill>
              </a:rPr>
              <a:t>drenal Hyperplasia </a:t>
            </a:r>
          </a:p>
          <a:p>
            <a:pPr marL="0" algn="ctr" defTabSz="914400" rtl="0" eaLnBrk="1" latinLnBrk="0" hangingPunct="1"/>
            <a:r>
              <a:rPr lang="en-US" dirty="0" smtClean="0">
                <a:solidFill>
                  <a:srgbClr val="008F00"/>
                </a:solidFill>
              </a:rPr>
              <a:t>Congenital : Due to mutation of the gene responsible for synthesis of the required enzymes </a:t>
            </a:r>
          </a:p>
          <a:p>
            <a:pPr marL="0" algn="ctr" defTabSz="914400" rtl="0" eaLnBrk="1" latinLnBrk="0" hangingPunct="1"/>
            <a:r>
              <a:rPr lang="en-US" dirty="0" smtClean="0">
                <a:solidFill>
                  <a:srgbClr val="008F00"/>
                </a:solidFill>
              </a:rPr>
              <a:t>Hyperplasia : Because we don’t have cortisol</a:t>
            </a:r>
          </a:p>
        </p:txBody>
      </p:sp>
    </p:spTree>
    <p:extLst>
      <p:ext uri="{BB962C8B-B14F-4D97-AF65-F5344CB8AC3E}">
        <p14:creationId xmlns:p14="http://schemas.microsoft.com/office/powerpoint/2010/main" val="434282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595" y="45739"/>
            <a:ext cx="12099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Steroidogenesis </a:t>
            </a:r>
            <a:r>
              <a:rPr lang="en-US" sz="28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&amp; CAH syndromes </a:t>
            </a:r>
            <a:r>
              <a:rPr lang="en-US" sz="20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Cont.</a:t>
            </a:r>
            <a:endParaRPr lang="en-US" sz="20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" name="Picture 2" descr="18_025.jpg"/>
          <p:cNvPicPr>
            <a:picLocks noChangeAspect="1"/>
          </p:cNvPicPr>
          <p:nvPr/>
        </p:nvPicPr>
        <p:blipFill>
          <a:blip r:embed="rId2" cstate="print"/>
          <a:srcRect l="5441" t="2222" r="5441" b="16667"/>
          <a:stretch>
            <a:fillRect/>
          </a:stretch>
        </p:blipFill>
        <p:spPr>
          <a:xfrm>
            <a:off x="6142297" y="790348"/>
            <a:ext cx="4989489" cy="5874720"/>
          </a:xfrm>
          <a:prstGeom prst="rect">
            <a:avLst/>
          </a:prstGeom>
        </p:spPr>
      </p:pic>
      <p:sp>
        <p:nvSpPr>
          <p:cNvPr id="4" name="TextBox 37">
            <a:extLst>
              <a:ext uri="{FF2B5EF4-FFF2-40B4-BE49-F238E27FC236}">
                <a16:creationId xmlns:a16="http://schemas.microsoft.com/office/drawing/2014/main" xmlns="" id="{5C3BEF43-2BB9-4BC6-8F01-324E6E13267E}"/>
              </a:ext>
            </a:extLst>
          </p:cNvPr>
          <p:cNvSpPr txBox="1"/>
          <p:nvPr/>
        </p:nvSpPr>
        <p:spPr>
          <a:xfrm>
            <a:off x="237745" y="769341"/>
            <a:ext cx="5760719" cy="60016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8F00"/>
                </a:solidFill>
              </a:rPr>
              <a:t>As </a:t>
            </a:r>
            <a:r>
              <a:rPr lang="en-US" sz="1600" dirty="0">
                <a:solidFill>
                  <a:srgbClr val="008F00"/>
                </a:solidFill>
              </a:rPr>
              <a:t>you can see in the picture, we have 4 enzymes that could be deficient </a:t>
            </a:r>
            <a:r>
              <a:rPr lang="en-US" sz="1600" dirty="0" smtClean="0">
                <a:solidFill>
                  <a:srgbClr val="008F00"/>
                </a:solidFill>
              </a:rPr>
              <a:t>(</a:t>
            </a:r>
            <a:r>
              <a:rPr lang="en-US" sz="1600" dirty="0">
                <a:solidFill>
                  <a:srgbClr val="008F00"/>
                </a:solidFill>
              </a:rPr>
              <a:t>21-alpha-hydroxylase being the most common)</a:t>
            </a:r>
          </a:p>
          <a:p>
            <a:pPr algn="ctr"/>
            <a:r>
              <a:rPr lang="en-US" sz="1600" dirty="0" smtClean="0">
                <a:solidFill>
                  <a:srgbClr val="008F00"/>
                </a:solidFill>
              </a:rPr>
              <a:t>1- 3-beta-hydrxysteroid dehydrogenase: a deficiency in this enzyme will lead to deficiency to all the end products and accumulation of </a:t>
            </a:r>
            <a:r>
              <a:rPr lang="en-US" sz="1600" dirty="0" err="1" smtClean="0">
                <a:solidFill>
                  <a:srgbClr val="008F00"/>
                </a:solidFill>
              </a:rPr>
              <a:t>pregnenolone</a:t>
            </a:r>
            <a:r>
              <a:rPr lang="en-US" sz="1600" dirty="0" smtClean="0">
                <a:solidFill>
                  <a:srgbClr val="008F00"/>
                </a:solidFill>
              </a:rPr>
              <a:t>.</a:t>
            </a:r>
          </a:p>
          <a:p>
            <a:pPr algn="ctr"/>
            <a:r>
              <a:rPr lang="en-US" sz="1600" dirty="0" smtClean="0">
                <a:solidFill>
                  <a:srgbClr val="008F00"/>
                </a:solidFill>
              </a:rPr>
              <a:t>2- 17-alpha-hydroxylase: a deficiency in this enzyme will lead to deficiency of cortisol, testosterone and estradiol and accumulation of progesterone and </a:t>
            </a:r>
            <a:r>
              <a:rPr lang="en-US" sz="1600" dirty="0" smtClean="0">
                <a:solidFill>
                  <a:srgbClr val="008F00"/>
                </a:solidFill>
              </a:rPr>
              <a:t>aldosterone “Aldosterone accumulate because its pathway is the only pathway that remains intact so the whole amount of progesterone get converted to it”, </a:t>
            </a:r>
            <a:r>
              <a:rPr lang="en-US" sz="1600" dirty="0" smtClean="0">
                <a:solidFill>
                  <a:srgbClr val="008F00"/>
                </a:solidFill>
              </a:rPr>
              <a:t>leading to hypertension.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3- </a:t>
            </a:r>
            <a:r>
              <a:rPr lang="en-US" sz="1600" dirty="0" smtClean="0">
                <a:solidFill>
                  <a:srgbClr val="008F00"/>
                </a:solidFill>
              </a:rPr>
              <a:t>21-alpha-hydroxylase: it catalyzes two reactions, so a deficiency in this enzyme will lead to deficiency of aldosterone and cortisol and accumulation of 17-alpha-hydroxyprogesterone leading to accumulation of testosterone and estradiol. </a:t>
            </a:r>
            <a:r>
              <a:rPr lang="ar-SA" sz="1600" dirty="0" smtClean="0">
                <a:solidFill>
                  <a:srgbClr val="008F00"/>
                </a:solidFill>
              </a:rPr>
              <a:t>ويصير شكل البنت زي الولد والولد شكله اكبر من عمره.</a:t>
            </a:r>
          </a:p>
          <a:p>
            <a:pPr algn="ctr"/>
            <a:r>
              <a:rPr lang="en-US" sz="1600" dirty="0" smtClean="0">
                <a:solidFill>
                  <a:srgbClr val="008F00"/>
                </a:solidFill>
              </a:rPr>
              <a:t>4- 11-beta-hydroxylase: a deficiency in this enzyme will lead to deficiency in cortisol and aldosterone and accumulation of 11-deoxycorticosterone (which has the same effect as aldosterone, but not stimulated by renin) and accumulation of 11-deoxycortisol and </a:t>
            </a:r>
            <a:r>
              <a:rPr lang="en-US" sz="1600" dirty="0" err="1" smtClean="0">
                <a:solidFill>
                  <a:srgbClr val="008F00"/>
                </a:solidFill>
              </a:rPr>
              <a:t>androstenedione</a:t>
            </a:r>
            <a:r>
              <a:rPr lang="en-US" sz="1600" dirty="0" smtClean="0">
                <a:solidFill>
                  <a:srgbClr val="008F00"/>
                </a:solidFill>
              </a:rPr>
              <a:t> leading to accumulation of testosterone and estradiol. The symptoms of this enzymatic deficiency are the same of that in 21-alpha-hydroxylase, the only difference is that 11-beta-hydroxylase deficiency patients have </a:t>
            </a:r>
            <a:r>
              <a:rPr lang="en-US" sz="1600" b="1" dirty="0" smtClean="0">
                <a:solidFill>
                  <a:srgbClr val="008F00"/>
                </a:solidFill>
              </a:rPr>
              <a:t>hypertension.</a:t>
            </a:r>
            <a:endParaRPr lang="ar-SA" sz="1600" dirty="0" smtClean="0">
              <a:solidFill>
                <a:srgbClr val="008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2297" y="1170432"/>
            <a:ext cx="2069015" cy="5084064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6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595" y="45739"/>
            <a:ext cx="12099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CAH syndromes</a:t>
            </a:r>
            <a:endParaRPr lang="en-US" sz="28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3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01331"/>
              </p:ext>
            </p:extLst>
          </p:nvPr>
        </p:nvGraphicFramePr>
        <p:xfrm>
          <a:off x="568348" y="1054414"/>
          <a:ext cx="10423908" cy="5125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119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119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 smtClean="0">
                          <a:solidFill>
                            <a:srgbClr val="30AAB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Congenital Adrenal Hyperplasia Syndromes</a:t>
                      </a:r>
                      <a:endParaRPr lang="en-US" altLang="en-US" sz="1800" b="1" dirty="0" smtClean="0">
                        <a:solidFill>
                          <a:srgbClr val="30AAB1"/>
                        </a:solidFill>
                        <a:latin typeface="Century Gothic" charset="0"/>
                        <a:ea typeface="Century Gothic" charset="0"/>
                        <a:cs typeface="Century Gothic" charset="0"/>
                        <a:sym typeface="Symbol" charset="2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eaLnBrk="1" hangingPunct="1">
                        <a:buFontTx/>
                        <a:buNone/>
                      </a:pPr>
                      <a:endParaRPr lang="en-US" alt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 gridSpan="2"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v"/>
                        <a:tabLst/>
                        <a:defRPr/>
                      </a:pPr>
                      <a:r>
                        <a:rPr lang="en-US" dirty="0" smtClean="0"/>
                        <a:t>It is the result of an inherited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enzyme</a:t>
                      </a:r>
                      <a:r>
                        <a:rPr lang="en-US" dirty="0" smtClean="0"/>
                        <a:t> defect in steroid biosynthesis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v"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The condition might be fatal unless diagnosed early </a:t>
                      </a:r>
                      <a:r>
                        <a:rPr lang="en-US" sz="1800" kern="1200" dirty="0" smtClean="0">
                          <a:solidFill>
                            <a:srgbClr val="008F00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due to water depletion and hypovolemia.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1" dirty="0" smtClean="0">
                          <a:solidFill>
                            <a:srgbClr val="4B8180"/>
                          </a:solidFill>
                          <a:ea typeface="ＭＳ Ｐゴシック" charset="-128"/>
                          <a:sym typeface="Symbol" charset="2"/>
                        </a:rPr>
                        <a:t>The adrenals</a:t>
                      </a:r>
                      <a:endParaRPr lang="en-US" altLang="en-US" sz="2000" b="1" kern="1200" dirty="0">
                        <a:solidFill>
                          <a:srgbClr val="00ADA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40080" lvl="1" indent="-246888" fontAlgn="auto">
                        <a:spcAft>
                          <a:spcPts val="0"/>
                        </a:spcAft>
                        <a:buFont typeface="Wingdings 2"/>
                        <a:buChar char=""/>
                        <a:defRPr/>
                      </a:pPr>
                      <a:r>
                        <a:rPr lang="en-US" dirty="0" smtClean="0"/>
                        <a:t>Cannot secrete cortisol 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 absent negative feedback to the pituitary)  ACTH continues to drive steroid biosynthesis  adrenal hyperplasia and accumulation of cortisol precursors (depending on which enzyme is lacking)</a:t>
                      </a:r>
                      <a:endParaRPr lang="en-US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800" b="1" kern="1200" dirty="0">
                        <a:solidFill>
                          <a:srgbClr val="00ADA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40080" lvl="1" indent="-246888" fontAlgn="auto">
                        <a:spcAft>
                          <a:spcPts val="0"/>
                        </a:spcAft>
                        <a:buFont typeface="Wingdings 2"/>
                        <a:buChar char=""/>
                        <a:defRPr/>
                      </a:pPr>
                      <a:r>
                        <a:rPr lang="en-US" dirty="0" smtClean="0"/>
                        <a:t>Cannot secrete aldosterone 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 electrolyte disturbances</a:t>
                      </a:r>
                    </a:p>
                    <a:p>
                      <a:pPr marL="1010412" lvl="2" indent="-342900" fontAlgn="auto">
                        <a:spcAft>
                          <a:spcPts val="0"/>
                        </a:spcAft>
                        <a:buFont typeface="+mj-lt"/>
                        <a:buAutoNum type="arabicPeriod"/>
                        <a:defRPr/>
                      </a:pPr>
                      <a:r>
                        <a:rPr lang="en-US" u="sng" dirty="0" smtClean="0">
                          <a:sym typeface="Wingdings" pitchFamily="2" charset="2"/>
                        </a:rPr>
                        <a:t>Hypo</a:t>
                      </a:r>
                      <a:r>
                        <a:rPr lang="en-US" dirty="0" smtClean="0">
                          <a:sym typeface="Wingdings" pitchFamily="2" charset="2"/>
                        </a:rPr>
                        <a:t>natremia</a:t>
                      </a:r>
                    </a:p>
                    <a:p>
                      <a:pPr marL="1010412" lvl="2" indent="-342900" fontAlgn="auto">
                        <a:spcAft>
                          <a:spcPts val="0"/>
                        </a:spcAft>
                        <a:buFont typeface="+mj-lt"/>
                        <a:buAutoNum type="arabicPeriod"/>
                        <a:defRPr/>
                      </a:pPr>
                      <a:r>
                        <a:rPr lang="en-US" u="sng" dirty="0" smtClean="0">
                          <a:sym typeface="Wingdings" pitchFamily="2" charset="2"/>
                        </a:rPr>
                        <a:t>Hyper</a:t>
                      </a:r>
                      <a:r>
                        <a:rPr lang="en-US" dirty="0" smtClean="0">
                          <a:sym typeface="Wingdings" pitchFamily="2" charset="2"/>
                        </a:rPr>
                        <a:t>kalemia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1" kern="1200" dirty="0" smtClean="0">
                          <a:solidFill>
                            <a:srgbClr val="4B8180"/>
                          </a:solidFill>
                          <a:latin typeface="+mn-lt"/>
                          <a:ea typeface="ＭＳ Ｐゴシック" charset="-128"/>
                          <a:cs typeface="+mn-cs"/>
                        </a:rPr>
                        <a:t>CAH Syndromes</a:t>
                      </a:r>
                      <a:endParaRPr lang="en-US" altLang="en-US" sz="2000" b="1" kern="1200" dirty="0">
                        <a:solidFill>
                          <a:srgbClr val="4B8180"/>
                        </a:solidFill>
                        <a:latin typeface="+mn-lt"/>
                        <a:ea typeface="ＭＳ Ｐゴシック" charset="-128"/>
                        <a:cs typeface="+mn-cs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36092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 -H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ydroxylase deficiency</a:t>
                      </a:r>
                    </a:p>
                    <a:p>
                      <a:pPr marL="736092" lvl="1" indent="-342900" algn="l" defTabSz="914400" rtl="0" eaLnBrk="1" fontAlgn="auto" latinLnBrk="0" hangingPunct="1"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+mj-lt"/>
                        <a:buAutoNum type="arabicPeriod"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 -H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ydroxylase deficiency</a:t>
                      </a:r>
                    </a:p>
                    <a:p>
                      <a:pPr marL="736092" lvl="1" indent="-342900" algn="l" defTabSz="914400" rtl="0" eaLnBrk="1" fontAlgn="auto" latinLnBrk="0" hangingPunct="1"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+mj-lt"/>
                        <a:buAutoNum type="arabicPeriod"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 -H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ydroxylase deficiency</a:t>
                      </a:r>
                    </a:p>
                    <a:p>
                      <a:pPr marL="736092" lvl="1" indent="-342900" algn="l" defTabSz="914400" rtl="0" eaLnBrk="1" fontAlgn="auto" latinLnBrk="0" hangingPunct="1"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+mj-lt"/>
                        <a:buAutoNum type="arabicPeriod"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-</a:t>
                      </a:r>
                      <a:r>
                        <a:rPr lang="en-US" altLang="zh-TW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H</a:t>
                      </a:r>
                      <a:r>
                        <a:rPr lang="en-US" altLang="zh-TW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ydroxysteroid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dehydrogenase deficiency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306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96512" y="45739"/>
            <a:ext cx="12099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3192" lvl="1">
              <a:buClr>
                <a:schemeClr val="tx1"/>
              </a:buClr>
              <a:defRPr/>
            </a:pPr>
            <a:r>
              <a:rPr lang="en-US" sz="28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21</a:t>
            </a:r>
            <a:r>
              <a:rPr lang="en-US" sz="28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  <a:sym typeface="Symbol"/>
              </a:rPr>
              <a:t> -H</a:t>
            </a:r>
            <a:r>
              <a:rPr lang="en-US" sz="28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ydroxylase deficiency</a:t>
            </a:r>
          </a:p>
        </p:txBody>
      </p:sp>
      <p:sp>
        <p:nvSpPr>
          <p:cNvPr id="3" name="Rectangle 2"/>
          <p:cNvSpPr/>
          <p:nvPr/>
        </p:nvSpPr>
        <p:spPr>
          <a:xfrm>
            <a:off x="200927" y="1401578"/>
            <a:ext cx="3628123" cy="4724902"/>
          </a:xfrm>
          <a:prstGeom prst="rect">
            <a:avLst/>
          </a:prstGeom>
          <a:noFill/>
          <a:ln>
            <a:solidFill>
              <a:srgbClr val="4B8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charset="2"/>
              <a:buChar char="v"/>
            </a:pPr>
            <a:r>
              <a:rPr lang="en-US" sz="1600" dirty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The most common type of CAH </a:t>
            </a:r>
            <a:r>
              <a:rPr lang="en-US" sz="1600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(90%)</a:t>
            </a:r>
          </a:p>
          <a:p>
            <a:pPr marL="285750" indent="-285750">
              <a:buFont typeface="Wingdings" charset="2"/>
              <a:buChar char="v"/>
            </a:pPr>
            <a:endParaRPr lang="en-US" sz="1600" dirty="0">
              <a:solidFill>
                <a:srgbClr val="FF0000"/>
              </a:solidFill>
              <a:cs typeface="Times New Roman" pitchFamily="18" charset="0"/>
              <a:sym typeface="Wingdings" pitchFamily="2" charset="2"/>
            </a:endParaRPr>
          </a:p>
          <a:p>
            <a:pPr marL="285750" indent="-285750">
              <a:buFont typeface="Wingdings" charset="2"/>
              <a:buChar char="v"/>
            </a:pPr>
            <a:r>
              <a:rPr lang="en-US" sz="1600" dirty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Clinically:</a:t>
            </a:r>
            <a:endParaRPr lang="en-US" sz="1600" dirty="0">
              <a:solidFill>
                <a:schemeClr val="tx1"/>
              </a:solidFill>
              <a:cs typeface="Times New Roman" pitchFamily="18" charset="0"/>
              <a:sym typeface="Symbol" pitchFamily="18" charset="2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sz="1600" b="1" u="sng" dirty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Complete</a:t>
            </a:r>
            <a:r>
              <a:rPr lang="en-US" sz="1600" dirty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 enzyme defect: </a:t>
            </a:r>
            <a:r>
              <a:rPr lang="en-US" sz="1600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 stimulation of adrenal androgen production </a:t>
            </a:r>
            <a:r>
              <a:rPr lang="en-US" sz="1600" dirty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1600" dirty="0" err="1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virilization</a:t>
            </a:r>
            <a:r>
              <a:rPr lang="en-US" sz="1600" dirty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 in baby girls &amp; precocious puberty in boys.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600" b="1" u="sng" dirty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Partial </a:t>
            </a:r>
            <a:r>
              <a:rPr lang="en-US" sz="1600" dirty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enzyme defect  late onset form  menstrual irregularity &amp; hirsutism in young females.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>
              <a:solidFill>
                <a:schemeClr val="tx1"/>
              </a:solidFill>
              <a:cs typeface="Times New Roman" pitchFamily="18" charset="0"/>
              <a:sym typeface="Wingdings" pitchFamily="2" charset="2"/>
            </a:endParaRPr>
          </a:p>
          <a:p>
            <a:pPr marL="285750" indent="-285750">
              <a:buFont typeface="Wingdings" charset="2"/>
              <a:buChar char="v"/>
            </a:pPr>
            <a:r>
              <a:rPr lang="en-US" sz="1600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Laboratory diagnosis:  plasma [17-hydroxyprogesterone] as early as 4 days after </a:t>
            </a:r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birth</a:t>
            </a:r>
            <a:r>
              <a:rPr lang="en-US" sz="1600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ar-SA" sz="1600" dirty="0">
                <a:solidFill>
                  <a:srgbClr val="008F00"/>
                </a:solidFill>
                <a:sym typeface="Symbol" pitchFamily="18" charset="2"/>
              </a:rPr>
              <a:t>عادةً بعد يومين</a:t>
            </a:r>
            <a:endParaRPr lang="en-US" sz="1600" dirty="0">
              <a:solidFill>
                <a:srgbClr val="008F00"/>
              </a:solidFill>
              <a:sym typeface="Symbol" pitchFamily="18" charset="2"/>
            </a:endParaRPr>
          </a:p>
          <a:p>
            <a:pPr algn="ctr"/>
            <a:r>
              <a:rPr lang="en-US" sz="1600" dirty="0">
                <a:solidFill>
                  <a:srgbClr val="008F00"/>
                </a:solidFill>
              </a:rPr>
              <a:t>In laboratory diagnosis, we measure the molecules not the enzymes.</a:t>
            </a:r>
          </a:p>
          <a:p>
            <a:pPr algn="ctr"/>
            <a:r>
              <a:rPr lang="en-US" sz="1600" dirty="0">
                <a:solidFill>
                  <a:srgbClr val="008F00"/>
                </a:solidFill>
              </a:rPr>
              <a:t>The most important molecule to be measure is 17-hydroxyprogesterone</a:t>
            </a:r>
            <a:r>
              <a:rPr lang="en-US" sz="1600" dirty="0" smtClean="0">
                <a:solidFill>
                  <a:srgbClr val="008F00"/>
                </a:solidFill>
              </a:rPr>
              <a:t>.</a:t>
            </a:r>
            <a:endParaRPr lang="en-US" sz="1600" dirty="0">
              <a:solidFill>
                <a:srgbClr val="008F00"/>
              </a:solidFill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969" y="1401578"/>
            <a:ext cx="7481514" cy="4305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8" t="8117" r="55268" b="66071"/>
          <a:stretch/>
        </p:blipFill>
        <p:spPr>
          <a:xfrm>
            <a:off x="4336340" y="5265263"/>
            <a:ext cx="2064462" cy="140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1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3898</TotalTime>
  <Words>1866</Words>
  <Application>Microsoft Macintosh PowerPoint</Application>
  <PresentationFormat>Widescreen</PresentationFormat>
  <Paragraphs>242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Adobe Devanagari</vt:lpstr>
      <vt:lpstr>Calibri</vt:lpstr>
      <vt:lpstr>Calibri Light</vt:lpstr>
      <vt:lpstr>Cambria</vt:lpstr>
      <vt:lpstr>Century Gothic</vt:lpstr>
      <vt:lpstr>Comic Sans MS</vt:lpstr>
      <vt:lpstr>Constantia</vt:lpstr>
      <vt:lpstr>Copperplate Gothic Bold</vt:lpstr>
      <vt:lpstr>Gill Sans MT</vt:lpstr>
      <vt:lpstr>ＭＳ Ｐゴシック</vt:lpstr>
      <vt:lpstr>NEJMQuadraat-Regular</vt:lpstr>
      <vt:lpstr>Symbol</vt:lpstr>
      <vt:lpstr>Times New Roman</vt:lpstr>
      <vt:lpstr>Wingdings</vt:lpstr>
      <vt:lpstr>Wingdings 2</vt:lpstr>
      <vt:lpstr>맑은 고딕</vt:lpstr>
      <vt:lpstr>新細明體</vt:lpstr>
      <vt:lpstr>Arial</vt:lpstr>
      <vt:lpstr>Office Theme</vt:lpstr>
      <vt:lpstr>Biochemistry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مهند الزهراني</dc:creator>
  <cp:lastModifiedBy>Microsoft Office User</cp:lastModifiedBy>
  <cp:revision>204</cp:revision>
  <dcterms:created xsi:type="dcterms:W3CDTF">2017-07-08T03:49:25Z</dcterms:created>
  <dcterms:modified xsi:type="dcterms:W3CDTF">2018-03-26T11:35:03Z</dcterms:modified>
</cp:coreProperties>
</file>