
<file path=[Content_Types].xml><?xml version="1.0" encoding="utf-8"?>
<Types xmlns="http://schemas.openxmlformats.org/package/2006/content-types">
  <Default Extension="xml" ContentType="application/xml"/>
  <Default Extension="png" ContentType="image/png"/>
  <Default Extension="wdp" ContentType="image/vnd.ms-photo"/>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9" r:id="rId3"/>
    <p:sldId id="316" r:id="rId4"/>
    <p:sldId id="305" r:id="rId5"/>
    <p:sldId id="327" r:id="rId6"/>
    <p:sldId id="328" r:id="rId7"/>
    <p:sldId id="329" r:id="rId8"/>
    <p:sldId id="330" r:id="rId9"/>
    <p:sldId id="331" r:id="rId10"/>
    <p:sldId id="332" r:id="rId11"/>
    <p:sldId id="333" r:id="rId12"/>
    <p:sldId id="334" r:id="rId13"/>
    <p:sldId id="335" r:id="rId14"/>
    <p:sldId id="336" r:id="rId15"/>
    <p:sldId id="337" r:id="rId16"/>
    <p:sldId id="338" r:id="rId17"/>
    <p:sldId id="304" r:id="rId18"/>
    <p:sldId id="321" r:id="rId19"/>
    <p:sldId id="339" r:id="rId20"/>
    <p:sldId id="325" r:id="rId21"/>
    <p:sldId id="2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361BF8-A982-A543-B884-F83BD2237A94}">
          <p14:sldIdLst>
            <p14:sldId id="256"/>
            <p14:sldId id="259"/>
            <p14:sldId id="316"/>
            <p14:sldId id="305"/>
            <p14:sldId id="327"/>
            <p14:sldId id="328"/>
            <p14:sldId id="329"/>
            <p14:sldId id="330"/>
            <p14:sldId id="331"/>
            <p14:sldId id="332"/>
            <p14:sldId id="333"/>
            <p14:sldId id="334"/>
            <p14:sldId id="335"/>
            <p14:sldId id="336"/>
            <p14:sldId id="337"/>
            <p14:sldId id="338"/>
            <p14:sldId id="304"/>
            <p14:sldId id="321"/>
            <p14:sldId id="339"/>
            <p14:sldId id="325"/>
            <p14:sldId id="26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3AFC1"/>
    <a:srgbClr val="F2F2F2"/>
    <a:srgbClr val="4372C4"/>
    <a:srgbClr val="30AAB1"/>
    <a:srgbClr val="89D0D3"/>
    <a:srgbClr val="FF40FF"/>
    <a:srgbClr val="EB80E6"/>
    <a:srgbClr val="00E9E7"/>
    <a:srgbClr val="00ADA8"/>
    <a:srgbClr val="45B4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81" autoAdjust="0"/>
    <p:restoredTop sz="94674"/>
  </p:normalViewPr>
  <p:slideViewPr>
    <p:cSldViewPr snapToGrid="0" snapToObjects="1">
      <p:cViewPr>
        <p:scale>
          <a:sx n="69" d="100"/>
          <a:sy n="69" d="100"/>
        </p:scale>
        <p:origin x="136" y="11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1C917-6D42-4542-8947-B8EB189DE207}" type="datetimeFigureOut">
              <a:rPr lang="en-US" smtClean="0"/>
              <a:t>3/27/18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C5ECA6-EA13-694D-A532-33497594EFF0}" type="slidenum">
              <a:rPr lang="en-US" smtClean="0"/>
              <a:t>‹#›</a:t>
            </a:fld>
            <a:endParaRPr lang="en-US" dirty="0"/>
          </a:p>
        </p:txBody>
      </p:sp>
    </p:spTree>
    <p:extLst>
      <p:ext uri="{BB962C8B-B14F-4D97-AF65-F5344CB8AC3E}">
        <p14:creationId xmlns:p14="http://schemas.microsoft.com/office/powerpoint/2010/main" val="146585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microsoft.com/office/2007/relationships/hdphoto" Target="../media/hdphoto2.wdp"/><Relationship Id="rId24" Type="http://schemas.openxmlformats.org/officeDocument/2006/relationships/image" Target="../media/image21.png"/><Relationship Id="rId25" Type="http://schemas.openxmlformats.org/officeDocument/2006/relationships/image" Target="../media/image22.png"/><Relationship Id="rId26" Type="http://schemas.openxmlformats.org/officeDocument/2006/relationships/image" Target="../media/image23.png"/><Relationship Id="rId27" Type="http://schemas.openxmlformats.org/officeDocument/2006/relationships/image" Target="../media/image24.png"/><Relationship Id="rId28" Type="http://schemas.openxmlformats.org/officeDocument/2006/relationships/image" Target="../media/image25.png"/><Relationship Id="rId29" Type="http://schemas.openxmlformats.org/officeDocument/2006/relationships/image" Target="../media/image26.png"/><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 Id="rId4" Type="http://schemas.openxmlformats.org/officeDocument/2006/relationships/image" Target="../media/image2.png"/><Relationship Id="rId5" Type="http://schemas.openxmlformats.org/officeDocument/2006/relationships/image" Target="../media/image3.png"/><Relationship Id="rId30" Type="http://schemas.openxmlformats.org/officeDocument/2006/relationships/image" Target="../media/image27.png"/><Relationship Id="rId31" Type="http://schemas.openxmlformats.org/officeDocument/2006/relationships/image" Target="../media/image28.png"/><Relationship Id="rId32" Type="http://schemas.openxmlformats.org/officeDocument/2006/relationships/image" Target="../media/image29.png"/><Relationship Id="rId9"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33" Type="http://schemas.openxmlformats.org/officeDocument/2006/relationships/image" Target="../media/image30.png"/><Relationship Id="rId34" Type="http://schemas.openxmlformats.org/officeDocument/2006/relationships/image" Target="../media/image31.png"/><Relationship Id="rId35" Type="http://schemas.openxmlformats.org/officeDocument/2006/relationships/image" Target="../media/image32.png"/><Relationship Id="rId36" Type="http://schemas.openxmlformats.org/officeDocument/2006/relationships/image" Target="../media/image33.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1.png"/><Relationship Id="rId1" Type="http://schemas.openxmlformats.org/officeDocument/2006/relationships/slideMaster" Target="../slideMasters/slideMaster1.xml"/><Relationship Id="rId2" Type="http://schemas.openxmlformats.org/officeDocument/2006/relationships/image" Target="../media/image3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FE8E7"/>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E25389-6FDC-FB4C-A983-537718BD0F91}" type="datetimeFigureOut">
              <a:rPr lang="en-US" smtClean="0"/>
              <a:t>3/27/18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1383D1-9CC3-C14E-8712-9DA6375AEFB8}" type="slidenum">
              <a:rPr lang="en-US" smtClean="0"/>
              <a:t>‹#›</a:t>
            </a:fld>
            <a:endParaRPr lang="en-US" dirty="0"/>
          </a:p>
        </p:txBody>
      </p:sp>
      <p:sp>
        <p:nvSpPr>
          <p:cNvPr id="27" name="6-Point Star 26"/>
          <p:cNvSpPr/>
          <p:nvPr userDrawn="1"/>
        </p:nvSpPr>
        <p:spPr>
          <a:xfrm>
            <a:off x="5076022" y="663410"/>
            <a:ext cx="2142208" cy="2269072"/>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6-Point Star 27"/>
          <p:cNvSpPr/>
          <p:nvPr userDrawn="1"/>
        </p:nvSpPr>
        <p:spPr>
          <a:xfrm>
            <a:off x="2331630" y="1983815"/>
            <a:ext cx="2142208" cy="2269072"/>
          </a:xfrm>
          <a:prstGeom prst="star6">
            <a:avLst>
              <a:gd name="adj" fmla="val 43234"/>
              <a:gd name="hf" fmla="val 115470"/>
            </a:avLst>
          </a:prstGeom>
          <a:solidFill>
            <a:schemeClr val="bg2"/>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6-Point Star 29"/>
          <p:cNvSpPr/>
          <p:nvPr/>
        </p:nvSpPr>
        <p:spPr>
          <a:xfrm>
            <a:off x="586271" y="13804"/>
            <a:ext cx="2166619" cy="2321841"/>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backgroundMark x1="59250" y1="28000" x2="50750" y2="38500"/>
                        <a14:backgroundMark x1="62000" y1="37250" x2="62750" y2="33250"/>
                        <a14:backgroundMark x1="65250" y1="42500" x2="56250" y2="49750"/>
                        <a14:backgroundMark x1="42000" y1="32000" x2="42000" y2="32000"/>
                        <a14:backgroundMark x1="50250" y1="25750" x2="50250" y2="25750"/>
                        <a14:backgroundMark x1="50750" y1="48500" x2="50750" y2="48500"/>
                      </a14:backgroundRemoval>
                    </a14:imgEffect>
                  </a14:imgLayer>
                </a14:imgProps>
              </a:ext>
              <a:ext uri="{28A0092B-C50C-407E-A947-70E740481C1C}">
                <a14:useLocalDpi xmlns:a14="http://schemas.microsoft.com/office/drawing/2010/main" val="0"/>
              </a:ext>
            </a:extLst>
          </a:blip>
          <a:srcRect l="24738" t="19447" r="24104" b="35395"/>
          <a:stretch/>
        </p:blipFill>
        <p:spPr>
          <a:xfrm>
            <a:off x="5499090" y="1046650"/>
            <a:ext cx="1277316" cy="1165386"/>
          </a:xfrm>
          <a:prstGeom prst="rect">
            <a:avLst/>
          </a:prstGeom>
        </p:spPr>
      </p:pic>
      <p:sp>
        <p:nvSpPr>
          <p:cNvPr id="34" name="TextBox 33"/>
          <p:cNvSpPr txBox="1"/>
          <p:nvPr/>
        </p:nvSpPr>
        <p:spPr>
          <a:xfrm>
            <a:off x="5227400" y="2062223"/>
            <a:ext cx="2466508" cy="411564"/>
          </a:xfrm>
          <a:prstGeom prst="rect">
            <a:avLst/>
          </a:prstGeom>
          <a:noFill/>
        </p:spPr>
        <p:txBody>
          <a:bodyPr wrap="square" rtlCol="0">
            <a:spAutoFit/>
          </a:bodyPr>
          <a:lstStyle/>
          <a:p>
            <a:r>
              <a:rPr lang="en-GB" b="1" dirty="0">
                <a:solidFill>
                  <a:srgbClr val="878688"/>
                </a:solidFill>
                <a:latin typeface="Gill Sans MT" charset="0"/>
                <a:ea typeface="Gill Sans MT" charset="0"/>
                <a:cs typeface="Gill Sans MT" charset="0"/>
              </a:rPr>
              <a:t>M E D I C I N E</a:t>
            </a:r>
          </a:p>
        </p:txBody>
      </p:sp>
      <p:sp>
        <p:nvSpPr>
          <p:cNvPr id="35" name="TextBox 34"/>
          <p:cNvSpPr txBox="1"/>
          <p:nvPr/>
        </p:nvSpPr>
        <p:spPr>
          <a:xfrm>
            <a:off x="5459169" y="2392443"/>
            <a:ext cx="2828442" cy="274375"/>
          </a:xfrm>
          <a:prstGeom prst="rect">
            <a:avLst/>
          </a:prstGeom>
          <a:noFill/>
        </p:spPr>
        <p:txBody>
          <a:bodyPr wrap="square" rtlCol="0">
            <a:spAutoFit/>
          </a:bodyPr>
          <a:lstStyle/>
          <a:p>
            <a:r>
              <a:rPr lang="en-GB" sz="1000" dirty="0">
                <a:solidFill>
                  <a:srgbClr val="878688"/>
                </a:solidFill>
              </a:rPr>
              <a:t>KING SAUD UNIVERSITY</a:t>
            </a:r>
          </a:p>
        </p:txBody>
      </p:sp>
      <p:grpSp>
        <p:nvGrpSpPr>
          <p:cNvPr id="37" name="Group 36"/>
          <p:cNvGrpSpPr/>
          <p:nvPr userDrawn="1"/>
        </p:nvGrpSpPr>
        <p:grpSpPr>
          <a:xfrm>
            <a:off x="4051726" y="3999610"/>
            <a:ext cx="2714172" cy="293272"/>
            <a:chOff x="4371080" y="3834537"/>
            <a:chExt cx="2714172" cy="293272"/>
          </a:xfrm>
        </p:grpSpPr>
        <p:cxnSp>
          <p:nvCxnSpPr>
            <p:cNvPr id="38" name="Straight Connector 37"/>
            <p:cNvCxnSpPr/>
            <p:nvPr/>
          </p:nvCxnSpPr>
          <p:spPr>
            <a:xfrm>
              <a:off x="4371080" y="3834537"/>
              <a:ext cx="294810" cy="29327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664606" y="4127808"/>
              <a:ext cx="2420646" cy="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a:stCxn id="98" idx="3"/>
            <a:endCxn id="84" idx="0"/>
          </p:cNvCxnSpPr>
          <p:nvPr userDrawn="1"/>
        </p:nvCxnSpPr>
        <p:spPr>
          <a:xfrm flipH="1">
            <a:off x="4473838" y="2365214"/>
            <a:ext cx="602184" cy="18586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397641" y="1983814"/>
            <a:ext cx="258726" cy="40862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85730" y="4464071"/>
            <a:ext cx="526455" cy="2379415"/>
            <a:chOff x="85730" y="4464071"/>
            <a:chExt cx="526455" cy="2379415"/>
          </a:xfrm>
        </p:grpSpPr>
        <p:grpSp>
          <p:nvGrpSpPr>
            <p:cNvPr id="46" name="Group 45"/>
            <p:cNvGrpSpPr/>
            <p:nvPr userDrawn="1"/>
          </p:nvGrpSpPr>
          <p:grpSpPr>
            <a:xfrm rot="10800000">
              <a:off x="85730" y="4464071"/>
              <a:ext cx="526455" cy="1929421"/>
              <a:chOff x="6097232" y="6194384"/>
              <a:chExt cx="526455" cy="433673"/>
            </a:xfrm>
          </p:grpSpPr>
          <p:sp>
            <p:nvSpPr>
              <p:cNvPr id="47" name="L-Shape 46"/>
              <p:cNvSpPr/>
              <p:nvPr/>
            </p:nvSpPr>
            <p:spPr>
              <a:xfrm rot="16200000">
                <a:off x="6091422" y="6200194"/>
                <a:ext cx="385671" cy="374051"/>
              </a:xfrm>
              <a:prstGeom prst="corner">
                <a:avLst>
                  <a:gd name="adj1" fmla="val 18557"/>
                  <a:gd name="adj2" fmla="val 18056"/>
                </a:avLst>
              </a:prstGeom>
              <a:solidFill>
                <a:srgbClr val="59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L-Shape 47"/>
              <p:cNvSpPr/>
              <p:nvPr/>
            </p:nvSpPr>
            <p:spPr>
              <a:xfrm rot="16200000">
                <a:off x="6243826" y="6248196"/>
                <a:ext cx="385671" cy="374051"/>
              </a:xfrm>
              <a:prstGeom prst="corner">
                <a:avLst>
                  <a:gd name="adj1" fmla="val 18557"/>
                  <a:gd name="adj2" fmla="val 18056"/>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9" name="Straight Connector 48"/>
            <p:cNvCxnSpPr/>
            <p:nvPr userDrawn="1"/>
          </p:nvCxnSpPr>
          <p:spPr>
            <a:xfrm>
              <a:off x="246380" y="6378978"/>
              <a:ext cx="0" cy="464508"/>
            </a:xfrm>
            <a:prstGeom prst="line">
              <a:avLst/>
            </a:prstGeom>
            <a:ln w="66675">
              <a:solidFill>
                <a:srgbClr val="599894"/>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95012" y="6133472"/>
              <a:ext cx="0" cy="696762"/>
            </a:xfrm>
            <a:prstGeom prst="line">
              <a:avLst/>
            </a:prstGeom>
            <a:ln w="66675">
              <a:solidFill>
                <a:srgbClr val="253F4E"/>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userDrawn="1"/>
        </p:nvGrpSpPr>
        <p:grpSpPr>
          <a:xfrm>
            <a:off x="8048006" y="-31898"/>
            <a:ext cx="4311518" cy="6318401"/>
            <a:chOff x="8069271" y="2337"/>
            <a:chExt cx="4311518" cy="6318401"/>
          </a:xfrm>
        </p:grpSpPr>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3638" y="52503"/>
              <a:ext cx="459126" cy="459126"/>
            </a:xfrm>
            <a:prstGeom prst="rect">
              <a:avLst/>
            </a:prstGeom>
          </p:spPr>
        </p:pic>
        <p:grpSp>
          <p:nvGrpSpPr>
            <p:cNvPr id="53" name="Group 52"/>
            <p:cNvGrpSpPr/>
            <p:nvPr/>
          </p:nvGrpSpPr>
          <p:grpSpPr>
            <a:xfrm>
              <a:off x="8069271" y="2337"/>
              <a:ext cx="4311518" cy="6318401"/>
              <a:chOff x="8069271" y="2337"/>
              <a:chExt cx="4311518" cy="6318401"/>
            </a:xfrm>
          </p:grpSpPr>
          <p:grpSp>
            <p:nvGrpSpPr>
              <p:cNvPr id="54" name="Group 53"/>
              <p:cNvGrpSpPr/>
              <p:nvPr/>
            </p:nvGrpSpPr>
            <p:grpSpPr>
              <a:xfrm>
                <a:off x="8069271" y="2337"/>
                <a:ext cx="4311518" cy="6318401"/>
                <a:chOff x="8069271" y="2337"/>
                <a:chExt cx="4311518" cy="6318401"/>
              </a:xfrm>
            </p:grpSpPr>
            <p:grpSp>
              <p:nvGrpSpPr>
                <p:cNvPr id="57" name="Group 56"/>
                <p:cNvGrpSpPr/>
                <p:nvPr/>
              </p:nvGrpSpPr>
              <p:grpSpPr>
                <a:xfrm>
                  <a:off x="8131109" y="2337"/>
                  <a:ext cx="4249680" cy="6318401"/>
                  <a:chOff x="8142398" y="-8952"/>
                  <a:chExt cx="4249680" cy="6318401"/>
                </a:xfrm>
              </p:grpSpPr>
              <p:grpSp>
                <p:nvGrpSpPr>
                  <p:cNvPr id="60" name="Group 59"/>
                  <p:cNvGrpSpPr/>
                  <p:nvPr/>
                </p:nvGrpSpPr>
                <p:grpSpPr>
                  <a:xfrm>
                    <a:off x="8142398" y="-8952"/>
                    <a:ext cx="4249680" cy="6318401"/>
                    <a:chOff x="8142398" y="-29455"/>
                    <a:chExt cx="4249680" cy="6318401"/>
                  </a:xfrm>
                </p:grpSpPr>
                <p:grpSp>
                  <p:nvGrpSpPr>
                    <p:cNvPr id="62" name="Group 61"/>
                    <p:cNvGrpSpPr/>
                    <p:nvPr/>
                  </p:nvGrpSpPr>
                  <p:grpSpPr>
                    <a:xfrm>
                      <a:off x="8142398" y="-10221"/>
                      <a:ext cx="4249680" cy="6299167"/>
                      <a:chOff x="8143098" y="-18130"/>
                      <a:chExt cx="4249680" cy="6299167"/>
                    </a:xfrm>
                  </p:grpSpPr>
                  <p:grpSp>
                    <p:nvGrpSpPr>
                      <p:cNvPr id="64" name="Group 63"/>
                      <p:cNvGrpSpPr/>
                      <p:nvPr/>
                    </p:nvGrpSpPr>
                    <p:grpSpPr>
                      <a:xfrm>
                        <a:off x="8143098" y="-18130"/>
                        <a:ext cx="4249680" cy="6299167"/>
                        <a:chOff x="8143098" y="-18130"/>
                        <a:chExt cx="4249680" cy="6299167"/>
                      </a:xfrm>
                    </p:grpSpPr>
                    <p:grpSp>
                      <p:nvGrpSpPr>
                        <p:cNvPr id="69" name="Group 68"/>
                        <p:cNvGrpSpPr/>
                        <p:nvPr/>
                      </p:nvGrpSpPr>
                      <p:grpSpPr>
                        <a:xfrm>
                          <a:off x="8143098" y="-18130"/>
                          <a:ext cx="3912247" cy="6299167"/>
                          <a:chOff x="7761268" y="49795"/>
                          <a:chExt cx="3912247" cy="6299167"/>
                        </a:xfrm>
                      </p:grpSpPr>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5104" y="2407623"/>
                            <a:ext cx="496570" cy="496570"/>
                          </a:xfrm>
                          <a:prstGeom prst="rect">
                            <a:avLst/>
                          </a:prstGeom>
                        </p:spPr>
                      </p:pic>
                      <p:grpSp>
                        <p:nvGrpSpPr>
                          <p:cNvPr id="71" name="Group 70"/>
                          <p:cNvGrpSpPr/>
                          <p:nvPr/>
                        </p:nvGrpSpPr>
                        <p:grpSpPr>
                          <a:xfrm>
                            <a:off x="7761268" y="49795"/>
                            <a:ext cx="3912247" cy="6299167"/>
                            <a:chOff x="7761268" y="27493"/>
                            <a:chExt cx="3912247" cy="6299167"/>
                          </a:xfrm>
                        </p:grpSpPr>
                        <p:pic>
                          <p:nvPicPr>
                            <p:cNvPr id="72" name="Picture 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6959" y="763928"/>
                              <a:ext cx="496570" cy="496570"/>
                            </a:xfrm>
                            <a:prstGeom prst="rect">
                              <a:avLst/>
                            </a:prstGeom>
                          </p:spPr>
                        </p:pic>
                        <p:grpSp>
                          <p:nvGrpSpPr>
                            <p:cNvPr id="73" name="Group 72"/>
                            <p:cNvGrpSpPr/>
                            <p:nvPr/>
                          </p:nvGrpSpPr>
                          <p:grpSpPr>
                            <a:xfrm>
                              <a:off x="7761268" y="27493"/>
                              <a:ext cx="3912247" cy="6299167"/>
                              <a:chOff x="7761268" y="27493"/>
                              <a:chExt cx="3912247" cy="6299167"/>
                            </a:xfrm>
                          </p:grpSpPr>
                          <p:pic>
                            <p:nvPicPr>
                              <p:cNvPr id="74" name="Picture 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9648" y="3520645"/>
                                <a:ext cx="2806015" cy="2806015"/>
                              </a:xfrm>
                              <a:prstGeom prst="rect">
                                <a:avLst/>
                              </a:prstGeom>
                            </p:spPr>
                          </p:pic>
                          <p:pic>
                            <p:nvPicPr>
                              <p:cNvPr id="75" name="Picture 7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550188">
                                <a:off x="10239042" y="2905861"/>
                                <a:ext cx="478165" cy="478165"/>
                              </a:xfrm>
                              <a:prstGeom prst="rect">
                                <a:avLst/>
                              </a:prstGeom>
                              <a:noFill/>
                            </p:spPr>
                          </p:pic>
                          <p:pic>
                            <p:nvPicPr>
                              <p:cNvPr id="76" name="Picture 7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36227" y="841391"/>
                                <a:ext cx="496570" cy="496570"/>
                              </a:xfrm>
                              <a:prstGeom prst="rect">
                                <a:avLst/>
                              </a:prstGeom>
                            </p:spPr>
                          </p:pic>
                          <p:pic>
                            <p:nvPicPr>
                              <p:cNvPr id="77" name="Picture 7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61268" y="861600"/>
                                <a:ext cx="496570" cy="496570"/>
                              </a:xfrm>
                              <a:prstGeom prst="rect">
                                <a:avLst/>
                              </a:prstGeom>
                            </p:spPr>
                          </p:pic>
                          <p:pic>
                            <p:nvPicPr>
                              <p:cNvPr id="78" name="Pictur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46144" y="2081313"/>
                                <a:ext cx="496570" cy="496570"/>
                              </a:xfrm>
                              <a:prstGeom prst="rect">
                                <a:avLst/>
                              </a:prstGeom>
                            </p:spPr>
                          </p:pic>
                          <p:pic>
                            <p:nvPicPr>
                              <p:cNvPr id="79" name="Pictur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28351" y="936827"/>
                                <a:ext cx="496570" cy="496570"/>
                              </a:xfrm>
                              <a:prstGeom prst="rect">
                                <a:avLst/>
                              </a:prstGeom>
                            </p:spPr>
                          </p:pic>
                          <p:pic>
                            <p:nvPicPr>
                              <p:cNvPr id="80" name="Pictur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22652" y="2020266"/>
                                <a:ext cx="496570" cy="496570"/>
                              </a:xfrm>
                              <a:prstGeom prst="rect">
                                <a:avLst/>
                              </a:prstGeom>
                            </p:spPr>
                          </p:pic>
                          <p:pic>
                            <p:nvPicPr>
                              <p:cNvPr id="81" name="Picture 8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57753" y="2594926"/>
                                <a:ext cx="369281" cy="369281"/>
                              </a:xfrm>
                              <a:prstGeom prst="rect">
                                <a:avLst/>
                              </a:prstGeom>
                            </p:spPr>
                          </p:pic>
                          <p:pic>
                            <p:nvPicPr>
                              <p:cNvPr id="82" name="Picture 8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07946" y="1391157"/>
                                <a:ext cx="496570" cy="496570"/>
                              </a:xfrm>
                              <a:prstGeom prst="rect">
                                <a:avLst/>
                              </a:prstGeom>
                            </p:spPr>
                          </p:pic>
                          <p:pic>
                            <p:nvPicPr>
                              <p:cNvPr id="83" name="Picture 8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62688" y="1126271"/>
                                <a:ext cx="496570" cy="496570"/>
                              </a:xfrm>
                              <a:prstGeom prst="rect">
                                <a:avLst/>
                              </a:prstGeom>
                            </p:spPr>
                          </p:pic>
                          <p:pic>
                            <p:nvPicPr>
                              <p:cNvPr id="84" name="Picture 8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69561" y="27493"/>
                                <a:ext cx="496570" cy="496570"/>
                              </a:xfrm>
                              <a:prstGeom prst="rect">
                                <a:avLst/>
                              </a:prstGeom>
                            </p:spPr>
                          </p:pic>
                          <p:pic>
                            <p:nvPicPr>
                              <p:cNvPr id="85" name="Picture 8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4242421">
                                <a:off x="10757614" y="1854091"/>
                                <a:ext cx="496570" cy="496570"/>
                              </a:xfrm>
                              <a:prstGeom prst="rect">
                                <a:avLst/>
                              </a:prstGeom>
                            </p:spPr>
                          </p:pic>
                          <p:pic>
                            <p:nvPicPr>
                              <p:cNvPr id="86" name="Picture 8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111539" y="2933512"/>
                                <a:ext cx="496570" cy="496570"/>
                              </a:xfrm>
                              <a:prstGeom prst="rect">
                                <a:avLst/>
                              </a:prstGeom>
                            </p:spPr>
                          </p:pic>
                          <p:pic>
                            <p:nvPicPr>
                              <p:cNvPr id="87" name="Picture 8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153852" y="1440463"/>
                                <a:ext cx="496570" cy="496570"/>
                              </a:xfrm>
                              <a:prstGeom prst="rect">
                                <a:avLst/>
                              </a:prstGeom>
                            </p:spPr>
                          </p:pic>
                          <p:pic>
                            <p:nvPicPr>
                              <p:cNvPr id="88" name="Picture 8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208534" y="1383923"/>
                                <a:ext cx="496570" cy="496570"/>
                              </a:xfrm>
                              <a:prstGeom prst="rect">
                                <a:avLst/>
                              </a:prstGeom>
                            </p:spPr>
                          </p:pic>
                          <p:pic>
                            <p:nvPicPr>
                              <p:cNvPr id="89" name="Picture 88"/>
                              <p:cNvPicPr>
                                <a:picLocks noChangeAspect="1"/>
                              </p:cNvPicPr>
                              <p:nvPr/>
                            </p:nvPicPr>
                            <p:blipFill>
                              <a:blip r:embed="rId22">
                                <a:duotone>
                                  <a:prstClr val="black"/>
                                  <a:srgbClr val="4C8180">
                                    <a:tint val="45000"/>
                                    <a:satMod val="400000"/>
                                  </a:srgbClr>
                                </a:duotone>
                                <a:extLst>
                                  <a:ext uri="{BEBA8EAE-BF5A-486C-A8C5-ECC9F3942E4B}">
                                    <a14:imgProps xmlns:a14="http://schemas.microsoft.com/office/drawing/2010/main">
                                      <a14:imgLayer r:embed="rId23">
                                        <a14:imgEffect>
                                          <a14:colorTemperature colorTemp="53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239215" y="710225"/>
                                <a:ext cx="608887" cy="608887"/>
                              </a:xfrm>
                              <a:prstGeom prst="rect">
                                <a:avLst/>
                              </a:prstGeom>
                            </p:spPr>
                          </p:pic>
                          <p:pic>
                            <p:nvPicPr>
                              <p:cNvPr id="90" name="Picture 8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580265" y="265000"/>
                                <a:ext cx="496570" cy="496570"/>
                              </a:xfrm>
                              <a:prstGeom prst="rect">
                                <a:avLst/>
                              </a:prstGeom>
                            </p:spPr>
                          </p:pic>
                          <p:pic>
                            <p:nvPicPr>
                              <p:cNvPr id="91" name="Picture 9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809373" y="2330168"/>
                                <a:ext cx="551180" cy="551180"/>
                              </a:xfrm>
                              <a:prstGeom prst="rect">
                                <a:avLst/>
                              </a:prstGeom>
                            </p:spPr>
                          </p:pic>
                          <p:sp>
                            <p:nvSpPr>
                              <p:cNvPr id="92" name="TextBox 91"/>
                              <p:cNvSpPr txBox="1"/>
                              <p:nvPr/>
                            </p:nvSpPr>
                            <p:spPr>
                              <a:xfrm>
                                <a:off x="9537170" y="4595593"/>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SiCl</a:t>
                                </a:r>
                                <a:r>
                                  <a:rPr lang="en-US" sz="1200" baseline="-25000" dirty="0">
                                    <a:solidFill>
                                      <a:srgbClr val="F8F0E7"/>
                                    </a:solidFill>
                                    <a:latin typeface="Comic Sans MS" charset="0"/>
                                    <a:ea typeface="Comic Sans MS" charset="0"/>
                                    <a:cs typeface="Comic Sans MS" charset="0"/>
                                  </a:rPr>
                                  <a:t>4</a:t>
                                </a:r>
                              </a:p>
                            </p:txBody>
                          </p:sp>
                          <p:sp>
                            <p:nvSpPr>
                              <p:cNvPr id="93" name="TextBox 92"/>
                              <p:cNvSpPr txBox="1"/>
                              <p:nvPr/>
                            </p:nvSpPr>
                            <p:spPr>
                              <a:xfrm>
                                <a:off x="9523940" y="4369513"/>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CuCl</a:t>
                                </a:r>
                                <a:r>
                                  <a:rPr lang="en-US" sz="1200" baseline="-25000" dirty="0">
                                    <a:solidFill>
                                      <a:srgbClr val="F8F0E7"/>
                                    </a:solidFill>
                                    <a:latin typeface="Comic Sans MS" charset="0"/>
                                    <a:ea typeface="Comic Sans MS" charset="0"/>
                                    <a:cs typeface="Comic Sans MS" charset="0"/>
                                  </a:rPr>
                                  <a:t>2</a:t>
                                </a:r>
                              </a:p>
                            </p:txBody>
                          </p:sp>
                          <p:sp>
                            <p:nvSpPr>
                              <p:cNvPr id="94" name="TextBox 93"/>
                              <p:cNvSpPr txBox="1"/>
                              <p:nvPr/>
                            </p:nvSpPr>
                            <p:spPr>
                              <a:xfrm>
                                <a:off x="9555862" y="4161224"/>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CCl</a:t>
                                </a:r>
                                <a:r>
                                  <a:rPr lang="en-US" sz="1200" baseline="-25000" dirty="0">
                                    <a:solidFill>
                                      <a:srgbClr val="F8F0E7"/>
                                    </a:solidFill>
                                    <a:latin typeface="Comic Sans MS" charset="0"/>
                                    <a:ea typeface="Comic Sans MS" charset="0"/>
                                    <a:cs typeface="Comic Sans MS" charset="0"/>
                                  </a:rPr>
                                  <a:t>4</a:t>
                                </a:r>
                              </a:p>
                            </p:txBody>
                          </p:sp>
                          <p:sp>
                            <p:nvSpPr>
                              <p:cNvPr id="95" name="TextBox 94"/>
                              <p:cNvSpPr txBox="1"/>
                              <p:nvPr/>
                            </p:nvSpPr>
                            <p:spPr>
                              <a:xfrm>
                                <a:off x="9490341" y="3969829"/>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HCN</a:t>
                                </a:r>
                                <a:endParaRPr lang="en-US" sz="1200" baseline="-25000" dirty="0">
                                  <a:solidFill>
                                    <a:srgbClr val="F8F0E7"/>
                                  </a:solidFill>
                                  <a:latin typeface="Comic Sans MS" charset="0"/>
                                  <a:ea typeface="Comic Sans MS" charset="0"/>
                                  <a:cs typeface="Comic Sans MS" charset="0"/>
                                </a:endParaRPr>
                              </a:p>
                            </p:txBody>
                          </p:sp>
                          <p:sp>
                            <p:nvSpPr>
                              <p:cNvPr id="97" name="TextBox 96"/>
                              <p:cNvSpPr txBox="1"/>
                              <p:nvPr/>
                            </p:nvSpPr>
                            <p:spPr>
                              <a:xfrm>
                                <a:off x="8776802" y="2765723"/>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MgCl</a:t>
                                </a:r>
                                <a:r>
                                  <a:rPr lang="en-US" sz="1200" baseline="-25000" dirty="0">
                                    <a:solidFill>
                                      <a:srgbClr val="599894"/>
                                    </a:solidFill>
                                    <a:latin typeface="Comic Sans MS" charset="0"/>
                                    <a:ea typeface="Comic Sans MS" charset="0"/>
                                    <a:cs typeface="Comic Sans MS" charset="0"/>
                                  </a:rPr>
                                  <a:t>2</a:t>
                                </a:r>
                              </a:p>
                            </p:txBody>
                          </p:sp>
                          <p:sp>
                            <p:nvSpPr>
                              <p:cNvPr id="98" name="TextBox 97"/>
                              <p:cNvSpPr txBox="1"/>
                              <p:nvPr/>
                            </p:nvSpPr>
                            <p:spPr>
                              <a:xfrm>
                                <a:off x="8535354" y="1753559"/>
                                <a:ext cx="1257300" cy="307777"/>
                              </a:xfrm>
                              <a:prstGeom prst="rect">
                                <a:avLst/>
                              </a:prstGeom>
                              <a:noFill/>
                            </p:spPr>
                            <p:txBody>
                              <a:bodyPr wrap="square" rtlCol="0">
                                <a:spAutoFit/>
                              </a:bodyPr>
                              <a:lstStyle/>
                              <a:p>
                                <a:r>
                                  <a:rPr lang="en-US" sz="1400" dirty="0">
                                    <a:solidFill>
                                      <a:srgbClr val="599894"/>
                                    </a:solidFill>
                                    <a:latin typeface="Comic Sans MS" charset="0"/>
                                    <a:ea typeface="Comic Sans MS" charset="0"/>
                                    <a:cs typeface="Comic Sans MS" charset="0"/>
                                  </a:rPr>
                                  <a:t>KMnO</a:t>
                                </a:r>
                                <a:r>
                                  <a:rPr lang="en-US" sz="1400" baseline="-25000" dirty="0">
                                    <a:solidFill>
                                      <a:srgbClr val="599894"/>
                                    </a:solidFill>
                                    <a:latin typeface="Comic Sans MS" charset="0"/>
                                    <a:ea typeface="Comic Sans MS" charset="0"/>
                                    <a:cs typeface="Comic Sans MS" charset="0"/>
                                  </a:rPr>
                                  <a:t>4</a:t>
                                </a:r>
                              </a:p>
                            </p:txBody>
                          </p:sp>
                          <p:sp>
                            <p:nvSpPr>
                              <p:cNvPr id="99" name="TextBox 98"/>
                              <p:cNvSpPr txBox="1"/>
                              <p:nvPr/>
                            </p:nvSpPr>
                            <p:spPr>
                              <a:xfrm>
                                <a:off x="9606800" y="3290926"/>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sp>
                            <p:nvSpPr>
                              <p:cNvPr id="100" name="TextBox 99"/>
                              <p:cNvSpPr txBox="1"/>
                              <p:nvPr/>
                            </p:nvSpPr>
                            <p:spPr>
                              <a:xfrm>
                                <a:off x="8317051" y="463583"/>
                                <a:ext cx="735433"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r>
                                  <a:rPr lang="en-US" sz="1200" baseline="-25000" dirty="0">
                                    <a:solidFill>
                                      <a:srgbClr val="599894"/>
                                    </a:solidFill>
                                    <a:latin typeface="Comic Sans MS" charset="0"/>
                                    <a:ea typeface="Comic Sans MS" charset="0"/>
                                    <a:cs typeface="Comic Sans MS" charset="0"/>
                                  </a:rPr>
                                  <a:t>2</a:t>
                                </a:r>
                              </a:p>
                            </p:txBody>
                          </p:sp>
                          <p:sp>
                            <p:nvSpPr>
                              <p:cNvPr id="101" name="TextBox 100"/>
                              <p:cNvSpPr txBox="1"/>
                              <p:nvPr/>
                            </p:nvSpPr>
                            <p:spPr>
                              <a:xfrm>
                                <a:off x="9281621" y="734492"/>
                                <a:ext cx="703868"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KClO</a:t>
                                </a:r>
                                <a:r>
                                  <a:rPr lang="en-US" sz="1200" baseline="-25000" dirty="0">
                                    <a:solidFill>
                                      <a:srgbClr val="599894"/>
                                    </a:solidFill>
                                    <a:latin typeface="Comic Sans MS" charset="0"/>
                                    <a:ea typeface="Comic Sans MS" charset="0"/>
                                    <a:cs typeface="Comic Sans MS" charset="0"/>
                                  </a:rPr>
                                  <a:t>3</a:t>
                                </a:r>
                              </a:p>
                            </p:txBody>
                          </p:sp>
                          <p:sp>
                            <p:nvSpPr>
                              <p:cNvPr id="102" name="TextBox 101"/>
                              <p:cNvSpPr txBox="1"/>
                              <p:nvPr/>
                            </p:nvSpPr>
                            <p:spPr>
                              <a:xfrm>
                                <a:off x="9334844" y="2503232"/>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a:t>
                                </a:r>
                                <a:r>
                                  <a:rPr lang="en-US" sz="1200" baseline="-25000" dirty="0">
                                    <a:solidFill>
                                      <a:srgbClr val="599894"/>
                                    </a:solidFill>
                                    <a:latin typeface="Comic Sans MS" charset="0"/>
                                    <a:ea typeface="Comic Sans MS" charset="0"/>
                                    <a:cs typeface="Comic Sans MS" charset="0"/>
                                  </a:rPr>
                                  <a:t>2</a:t>
                                </a:r>
                              </a:p>
                            </p:txBody>
                          </p:sp>
                          <p:sp>
                            <p:nvSpPr>
                              <p:cNvPr id="103" name="TextBox 102"/>
                              <p:cNvSpPr txBox="1"/>
                              <p:nvPr/>
                            </p:nvSpPr>
                            <p:spPr>
                              <a:xfrm>
                                <a:off x="10068670" y="501327"/>
                                <a:ext cx="629985"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Cl</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r>
                                  <a:rPr lang="en-US" sz="1200" baseline="-25000" dirty="0">
                                    <a:solidFill>
                                      <a:srgbClr val="599894"/>
                                    </a:solidFill>
                                    <a:latin typeface="Comic Sans MS" charset="0"/>
                                    <a:ea typeface="Comic Sans MS" charset="0"/>
                                    <a:cs typeface="Comic Sans MS" charset="0"/>
                                  </a:rPr>
                                  <a:t>7</a:t>
                                </a:r>
                              </a:p>
                            </p:txBody>
                          </p:sp>
                          <p:pic>
                            <p:nvPicPr>
                              <p:cNvPr id="104" name="Picture 10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680230" y="2817732"/>
                                <a:ext cx="610518" cy="610518"/>
                              </a:xfrm>
                              <a:prstGeom prst="rect">
                                <a:avLst/>
                              </a:prstGeom>
                            </p:spPr>
                          </p:pic>
                          <p:pic>
                            <p:nvPicPr>
                              <p:cNvPr id="105" name="Picture 10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421118" y="1164886"/>
                                <a:ext cx="1191517" cy="1191517"/>
                              </a:xfrm>
                              <a:prstGeom prst="rect">
                                <a:avLst/>
                              </a:prstGeom>
                            </p:spPr>
                          </p:pic>
                          <p:pic>
                            <p:nvPicPr>
                              <p:cNvPr id="106" name="Picture 10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1085274" y="219164"/>
                                <a:ext cx="588241" cy="588241"/>
                              </a:xfrm>
                              <a:prstGeom prst="rect">
                                <a:avLst/>
                              </a:prstGeom>
                            </p:spPr>
                          </p:pic>
                          <p:pic>
                            <p:nvPicPr>
                              <p:cNvPr id="107" name="Picture 10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601346" y="322563"/>
                                <a:ext cx="491928" cy="491928"/>
                              </a:xfrm>
                              <a:prstGeom prst="rect">
                                <a:avLst/>
                              </a:prstGeom>
                            </p:spPr>
                          </p:pic>
                          <p:pic>
                            <p:nvPicPr>
                              <p:cNvPr id="108" name="Picture 10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159258" y="1904902"/>
                                <a:ext cx="588241" cy="588241"/>
                              </a:xfrm>
                              <a:prstGeom prst="rect">
                                <a:avLst/>
                              </a:prstGeom>
                            </p:spPr>
                          </p:pic>
                          <p:pic>
                            <p:nvPicPr>
                              <p:cNvPr id="109" name="Picture 10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262399" y="1388751"/>
                                <a:ext cx="562794" cy="562794"/>
                              </a:xfrm>
                              <a:prstGeom prst="rect">
                                <a:avLst/>
                              </a:prstGeom>
                            </p:spPr>
                          </p:pic>
                          <p:pic>
                            <p:nvPicPr>
                              <p:cNvPr id="110" name="Picture 109"/>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43437" y="195050"/>
                                <a:ext cx="588241" cy="588241"/>
                              </a:xfrm>
                              <a:prstGeom prst="rect">
                                <a:avLst/>
                              </a:prstGeom>
                            </p:spPr>
                          </p:pic>
                        </p:grpSp>
                      </p:grpSp>
                    </p:grpSp>
                    <p:sp>
                      <p:nvSpPr>
                        <p:cNvPr id="67" name="TextBox 66"/>
                        <p:cNvSpPr txBox="1"/>
                        <p:nvPr/>
                      </p:nvSpPr>
                      <p:spPr>
                        <a:xfrm>
                          <a:off x="11135478" y="2288881"/>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COOH</a:t>
                          </a:r>
                          <a:endParaRPr lang="en-US" sz="1200" baseline="-25000" dirty="0">
                            <a:solidFill>
                              <a:srgbClr val="599894"/>
                            </a:solidFill>
                            <a:latin typeface="Comic Sans MS" charset="0"/>
                            <a:ea typeface="Comic Sans MS" charset="0"/>
                            <a:cs typeface="Comic Sans MS" charset="0"/>
                          </a:endParaRPr>
                        </a:p>
                      </p:txBody>
                    </p:sp>
                  </p:grpSp>
                  <p:sp>
                    <p:nvSpPr>
                      <p:cNvPr id="65" name="TextBox 64"/>
                      <p:cNvSpPr txBox="1"/>
                      <p:nvPr/>
                    </p:nvSpPr>
                    <p:spPr>
                      <a:xfrm>
                        <a:off x="11112491" y="4987"/>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NH</a:t>
                        </a:r>
                        <a:r>
                          <a:rPr lang="en-US" sz="1200" baseline="-25000" dirty="0">
                            <a:solidFill>
                              <a:srgbClr val="599894"/>
                            </a:solidFill>
                            <a:latin typeface="Comic Sans MS" charset="0"/>
                            <a:ea typeface="Comic Sans MS" charset="0"/>
                            <a:cs typeface="Comic Sans MS" charset="0"/>
                          </a:rPr>
                          <a:t>2</a:t>
                        </a:r>
                      </a:p>
                    </p:txBody>
                  </p:sp>
                </p:grpSp>
                <p:sp>
                  <p:nvSpPr>
                    <p:cNvPr id="63" name="TextBox 62"/>
                    <p:cNvSpPr txBox="1"/>
                    <p:nvPr/>
                  </p:nvSpPr>
                  <p:spPr>
                    <a:xfrm>
                      <a:off x="9641352" y="-29455"/>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HbA</a:t>
                      </a:r>
                      <a:endParaRPr lang="en-US" sz="1200" baseline="-25000" dirty="0">
                        <a:solidFill>
                          <a:srgbClr val="599894"/>
                        </a:solidFill>
                        <a:latin typeface="Comic Sans MS" charset="0"/>
                        <a:ea typeface="Comic Sans MS" charset="0"/>
                        <a:cs typeface="Comic Sans MS" charset="0"/>
                      </a:endParaRPr>
                    </a:p>
                  </p:txBody>
                </p:sp>
              </p:grpSp>
              <p:sp>
                <p:nvSpPr>
                  <p:cNvPr id="61" name="TextBox 60"/>
                  <p:cNvSpPr txBox="1"/>
                  <p:nvPr/>
                </p:nvSpPr>
                <p:spPr>
                  <a:xfrm>
                    <a:off x="9769356" y="1171642"/>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CH</a:t>
                    </a:r>
                    <a:r>
                      <a:rPr lang="en-US" sz="11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grpSp>
            <p:pic>
              <p:nvPicPr>
                <p:cNvPr id="58" name="Picture 57"/>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42319">
                  <a:off x="8069271" y="179675"/>
                  <a:ext cx="610428" cy="610428"/>
                </a:xfrm>
                <a:prstGeom prst="rect">
                  <a:avLst/>
                </a:prstGeom>
              </p:spPr>
            </p:pic>
            <p:sp>
              <p:nvSpPr>
                <p:cNvPr id="59" name="TextBox 58"/>
                <p:cNvSpPr txBox="1"/>
                <p:nvPr/>
              </p:nvSpPr>
              <p:spPr>
                <a:xfrm>
                  <a:off x="8232992" y="1324916"/>
                  <a:ext cx="683072" cy="307777"/>
                </a:xfrm>
                <a:prstGeom prst="rect">
                  <a:avLst/>
                </a:prstGeom>
                <a:noFill/>
              </p:spPr>
              <p:txBody>
                <a:bodyPr wrap="square" rtlCol="0">
                  <a:spAutoFit/>
                </a:bodyPr>
                <a:lstStyle/>
                <a:p>
                  <a:r>
                    <a:rPr lang="en-US" sz="1400" dirty="0">
                      <a:solidFill>
                        <a:srgbClr val="599894"/>
                      </a:solidFill>
                      <a:latin typeface="Comic Sans MS" charset="0"/>
                      <a:ea typeface="Comic Sans MS" charset="0"/>
                      <a:cs typeface="Comic Sans MS" charset="0"/>
                    </a:rPr>
                    <a:t>PO</a:t>
                  </a:r>
                  <a:r>
                    <a:rPr lang="en-US" sz="1400" baseline="-25000" dirty="0">
                      <a:solidFill>
                        <a:srgbClr val="599894"/>
                      </a:solidFill>
                      <a:latin typeface="Comic Sans MS" charset="0"/>
                      <a:ea typeface="Comic Sans MS" charset="0"/>
                      <a:cs typeface="Comic Sans MS" charset="0"/>
                    </a:rPr>
                    <a:t>4</a:t>
                  </a:r>
                </a:p>
              </p:txBody>
            </p:sp>
          </p:grpSp>
          <p:sp>
            <p:nvSpPr>
              <p:cNvPr id="55" name="TextBox 54"/>
              <p:cNvSpPr txBox="1"/>
              <p:nvPr/>
            </p:nvSpPr>
            <p:spPr>
              <a:xfrm>
                <a:off x="9889019" y="3730179"/>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SO</a:t>
                </a:r>
                <a:r>
                  <a:rPr lang="en-US" sz="1200" baseline="-25000" dirty="0">
                    <a:solidFill>
                      <a:srgbClr val="F8F0E7"/>
                    </a:solidFill>
                    <a:latin typeface="Comic Sans MS" charset="0"/>
                    <a:ea typeface="Comic Sans MS" charset="0"/>
                    <a:cs typeface="Comic Sans MS" charset="0"/>
                  </a:rPr>
                  <a:t>2</a:t>
                </a:r>
              </a:p>
            </p:txBody>
          </p:sp>
          <p:sp>
            <p:nvSpPr>
              <p:cNvPr id="56" name="TextBox 55"/>
              <p:cNvSpPr txBox="1"/>
              <p:nvPr/>
            </p:nvSpPr>
            <p:spPr>
              <a:xfrm>
                <a:off x="10727301" y="1083376"/>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NAOH</a:t>
                </a:r>
                <a:endParaRPr lang="en-US" sz="1200" baseline="-25000" dirty="0">
                  <a:solidFill>
                    <a:srgbClr val="599894"/>
                  </a:solidFill>
                  <a:latin typeface="Comic Sans MS" charset="0"/>
                  <a:ea typeface="Comic Sans MS" charset="0"/>
                  <a:cs typeface="Comic Sans MS" charset="0"/>
                </a:endParaRPr>
              </a:p>
            </p:txBody>
          </p:sp>
        </p:grpSp>
      </p:grpSp>
      <p:pic>
        <p:nvPicPr>
          <p:cNvPr id="111" name="Picture 110"/>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545111" y="2679164"/>
            <a:ext cx="1916406" cy="896823"/>
          </a:xfrm>
          <a:prstGeom prst="rect">
            <a:avLst/>
          </a:prstGeom>
        </p:spPr>
      </p:pic>
      <p:sp>
        <p:nvSpPr>
          <p:cNvPr id="112" name="object 3"/>
          <p:cNvSpPr txBox="1">
            <a:spLocks noGrp="1"/>
          </p:cNvSpPr>
          <p:nvPr userDrawn="1">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a:solidFill>
                  <a:srgbClr val="F7F1E6"/>
                </a:solidFill>
                <a:latin typeface="Century Gothic" charset="0"/>
                <a:ea typeface="Century Gothic" charset="0"/>
                <a:cs typeface="Century Gothic" charset="0"/>
              </a:rPr>
              <a:t>Bioc</a:t>
            </a:r>
            <a:r>
              <a:rPr lang="en-US" sz="6600" b="1" spc="-10" dirty="0">
                <a:solidFill>
                  <a:srgbClr val="F7F1E6"/>
                </a:solidFill>
                <a:latin typeface="Century Gothic" charset="0"/>
                <a:ea typeface="Century Gothic" charset="0"/>
                <a:cs typeface="Century Gothic" charset="0"/>
              </a:rPr>
              <a:t>h</a:t>
            </a:r>
            <a:r>
              <a:rPr lang="en-US" sz="6600" b="1" spc="-5" dirty="0">
                <a:solidFill>
                  <a:srgbClr val="F7F1E6"/>
                </a:solidFill>
                <a:latin typeface="Century Gothic" charset="0"/>
                <a:ea typeface="Century Gothic" charset="0"/>
                <a:cs typeface="Century Gothic" charset="0"/>
              </a:rPr>
              <a:t>emist</a:t>
            </a:r>
            <a:r>
              <a:rPr lang="en-US" sz="6600" b="1" spc="-10" dirty="0">
                <a:solidFill>
                  <a:srgbClr val="F7F1E6"/>
                </a:solidFill>
                <a:latin typeface="Century Gothic" charset="0"/>
                <a:ea typeface="Century Gothic" charset="0"/>
                <a:cs typeface="Century Gothic" charset="0"/>
              </a:rPr>
              <a:t>r</a:t>
            </a:r>
            <a:r>
              <a:rPr lang="en-US" sz="6600" b="1" spc="-5" dirty="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pic>
        <p:nvPicPr>
          <p:cNvPr id="2" name="Picture 1"/>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728869" y="817158"/>
            <a:ext cx="1910351" cy="733893"/>
          </a:xfrm>
          <a:prstGeom prst="rect">
            <a:avLst/>
          </a:prstGeom>
        </p:spPr>
      </p:pic>
      <p:sp>
        <p:nvSpPr>
          <p:cNvPr id="3" name="Oval 2"/>
          <p:cNvSpPr/>
          <p:nvPr userDrawn="1"/>
        </p:nvSpPr>
        <p:spPr>
          <a:xfrm>
            <a:off x="6180456" y="1294629"/>
            <a:ext cx="45719" cy="45719"/>
          </a:xfrm>
          <a:prstGeom prst="ellipse">
            <a:avLst/>
          </a:prstGeom>
          <a:solidFill>
            <a:srgbClr val="47AFB5">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6008999" y="1078595"/>
            <a:ext cx="767405" cy="528845"/>
            <a:chOff x="6008999" y="1078595"/>
            <a:chExt cx="767405" cy="528845"/>
          </a:xfrm>
        </p:grpSpPr>
        <p:pic>
          <p:nvPicPr>
            <p:cNvPr id="36" name="Picture 35"/>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008999" y="1078595"/>
              <a:ext cx="767405" cy="528845"/>
            </a:xfrm>
            <a:prstGeom prst="rect">
              <a:avLst/>
            </a:prstGeom>
          </p:spPr>
        </p:pic>
        <p:sp>
          <p:nvSpPr>
            <p:cNvPr id="96" name="Oval 95"/>
            <p:cNvSpPr/>
            <p:nvPr userDrawn="1"/>
          </p:nvSpPr>
          <p:spPr>
            <a:xfrm>
              <a:off x="6120744" y="1380342"/>
              <a:ext cx="59711" cy="65633"/>
            </a:xfrm>
            <a:prstGeom prst="ellipse">
              <a:avLst/>
            </a:prstGeom>
            <a:solidFill>
              <a:srgbClr val="36AEC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4" name="object 8"/>
          <p:cNvSpPr txBox="1"/>
          <p:nvPr userDrawn="1"/>
        </p:nvSpPr>
        <p:spPr>
          <a:xfrm>
            <a:off x="4347727" y="3858703"/>
            <a:ext cx="2050020" cy="436017"/>
          </a:xfrm>
          <a:prstGeom prst="rect">
            <a:avLst/>
          </a:prstGeom>
        </p:spPr>
        <p:txBody>
          <a:bodyPr vert="horz" wrap="square" lIns="0" tIns="0" rIns="0" bIns="0" rtlCol="0">
            <a:spAutoFit/>
          </a:bodyPr>
          <a:lstStyle/>
          <a:p>
            <a:pPr marL="12700" algn="l">
              <a:lnSpc>
                <a:spcPts val="1670"/>
              </a:lnSpc>
              <a:tabLst>
                <a:tab pos="194945" algn="l"/>
              </a:tabLst>
            </a:pPr>
            <a:r>
              <a:rPr sz="1400" spc="-5" dirty="0">
                <a:solidFill>
                  <a:srgbClr val="FF0000"/>
                </a:solidFill>
                <a:latin typeface="Calibri"/>
                <a:cs typeface="Calibri"/>
              </a:rPr>
              <a:t>Important</a:t>
            </a:r>
            <a:endParaRPr sz="1400" dirty="0">
              <a:latin typeface="Calibri"/>
              <a:cs typeface="Calibri"/>
            </a:endParaRPr>
          </a:p>
          <a:p>
            <a:pPr marL="12700" algn="l">
              <a:lnSpc>
                <a:spcPts val="1660"/>
              </a:lnSpc>
              <a:tabLst>
                <a:tab pos="194945" algn="l"/>
              </a:tabLst>
            </a:pPr>
            <a:r>
              <a:rPr sz="1400" spc="-5" dirty="0">
                <a:solidFill>
                  <a:srgbClr val="7F7F7F"/>
                </a:solidFill>
                <a:latin typeface="Calibri"/>
                <a:cs typeface="Calibri"/>
              </a:rPr>
              <a:t>Extra</a:t>
            </a:r>
            <a:r>
              <a:rPr sz="1400" spc="-40" dirty="0">
                <a:solidFill>
                  <a:srgbClr val="7F7F7F"/>
                </a:solidFill>
                <a:latin typeface="Calibri"/>
                <a:cs typeface="Calibri"/>
              </a:rPr>
              <a:t> </a:t>
            </a:r>
            <a:r>
              <a:rPr sz="1400" spc="-5" dirty="0">
                <a:solidFill>
                  <a:srgbClr val="7F7F7F"/>
                </a:solidFill>
                <a:latin typeface="Calibri"/>
                <a:cs typeface="Calibri"/>
              </a:rPr>
              <a:t>Information</a:t>
            </a:r>
            <a:endParaRPr sz="1400" dirty="0">
              <a:latin typeface="Calibri"/>
              <a:cs typeface="Calibri"/>
            </a:endParaRPr>
          </a:p>
        </p:txBody>
      </p:sp>
      <p:sp>
        <p:nvSpPr>
          <p:cNvPr id="115" name="Rectangle 114"/>
          <p:cNvSpPr/>
          <p:nvPr userDrawn="1"/>
        </p:nvSpPr>
        <p:spPr>
          <a:xfrm>
            <a:off x="5582956" y="3803239"/>
            <a:ext cx="1732244" cy="525785"/>
          </a:xfrm>
          <a:prstGeom prst="rect">
            <a:avLst/>
          </a:prstGeom>
        </p:spPr>
        <p:txBody>
          <a:bodyPr wrap="square">
            <a:spAutoFit/>
          </a:bodyPr>
          <a:lstStyle/>
          <a:p>
            <a:pPr marL="12700">
              <a:lnSpc>
                <a:spcPts val="1670"/>
              </a:lnSpc>
              <a:buClr>
                <a:srgbClr val="0C0C0C"/>
              </a:buClr>
              <a:tabLst>
                <a:tab pos="194945" algn="l"/>
              </a:tabLst>
            </a:pPr>
            <a:r>
              <a:rPr lang="en-US" sz="1400" dirty="0">
                <a:solidFill>
                  <a:srgbClr val="334E5D"/>
                </a:solidFill>
                <a:ea typeface="ＭＳ Ｐゴシック" charset="-128"/>
              </a:rPr>
              <a:t>Doctors slides</a:t>
            </a:r>
          </a:p>
          <a:p>
            <a:pPr marL="12700">
              <a:spcBef>
                <a:spcPts val="40"/>
              </a:spcBef>
              <a:tabLst>
                <a:tab pos="194945" algn="l"/>
              </a:tabLst>
            </a:pPr>
            <a:r>
              <a:rPr lang="en-US" sz="1400" b="1" dirty="0">
                <a:solidFill>
                  <a:srgbClr val="00B050"/>
                </a:solidFill>
                <a:cs typeface="Calibri"/>
              </a:rPr>
              <a:t>Doctors</a:t>
            </a:r>
            <a:r>
              <a:rPr lang="en-US" sz="1400" b="1" spc="-95" dirty="0">
                <a:solidFill>
                  <a:srgbClr val="00B050"/>
                </a:solidFill>
                <a:cs typeface="Calibri"/>
              </a:rPr>
              <a:t> </a:t>
            </a:r>
            <a:r>
              <a:rPr lang="en-US" sz="1400" b="1" dirty="0">
                <a:solidFill>
                  <a:srgbClr val="00B050"/>
                </a:solidFill>
                <a:cs typeface="Calibri"/>
              </a:rPr>
              <a:t>notes</a:t>
            </a:r>
            <a:endParaRPr lang="en-US" sz="1400" dirty="0">
              <a:solidFill>
                <a:srgbClr val="00B050"/>
              </a:solidFill>
              <a:cs typeface="Calibri"/>
            </a:endParaRPr>
          </a:p>
        </p:txBody>
      </p:sp>
    </p:spTree>
    <p:extLst>
      <p:ext uri="{BB962C8B-B14F-4D97-AF65-F5344CB8AC3E}">
        <p14:creationId xmlns:p14="http://schemas.microsoft.com/office/powerpoint/2010/main" val="52591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3/27/18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dirty="0"/>
          </a:p>
        </p:txBody>
      </p:sp>
      <p:grpSp>
        <p:nvGrpSpPr>
          <p:cNvPr id="6" name="Group 5"/>
          <p:cNvGrpSpPr/>
          <p:nvPr userDrawn="1"/>
        </p:nvGrpSpPr>
        <p:grpSpPr>
          <a:xfrm>
            <a:off x="6552489" y="-57830"/>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p:cNvGrpSpPr/>
            <p:nvPr/>
          </p:nvGrpSpPr>
          <p:grpSpPr>
            <a:xfrm>
              <a:off x="9385116" y="1177322"/>
              <a:ext cx="1394358" cy="4045603"/>
              <a:chOff x="10921798" y="1380522"/>
              <a:chExt cx="1397947" cy="4045603"/>
            </a:xfrm>
            <a:solidFill>
              <a:srgbClr val="4BA373">
                <a:alpha val="80000"/>
              </a:srgbClr>
            </a:solidFill>
          </p:grpSpPr>
          <p:sp>
            <p:nvSpPr>
              <p:cNvPr id="22" name="Pentagon 21"/>
              <p:cNvSpPr/>
              <p:nvPr/>
            </p:nvSpPr>
            <p:spPr>
              <a:xfrm rot="16200000">
                <a:off x="10504129" y="1799139"/>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entagon 22"/>
              <p:cNvSpPr/>
              <p:nvPr/>
            </p:nvSpPr>
            <p:spPr>
              <a:xfrm rot="5400000">
                <a:off x="10714614" y="3821941"/>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7" name="Straight Connector 26"/>
          <p:cNvCxnSpPr/>
          <p:nvPr userDrawn="1"/>
        </p:nvCxnSpPr>
        <p:spPr>
          <a:xfrm>
            <a:off x="1015665" y="534390"/>
            <a:ext cx="0" cy="5783283"/>
          </a:xfrm>
          <a:prstGeom prst="line">
            <a:avLst/>
          </a:prstGeom>
          <a:ln w="38100">
            <a:solidFill>
              <a:srgbClr val="233F4D"/>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rot="16200000">
            <a:off x="-2892382" y="2892382"/>
            <a:ext cx="6800429" cy="1015663"/>
          </a:xfrm>
          <a:prstGeom prst="rect">
            <a:avLst/>
          </a:prstGeom>
          <a:noFill/>
        </p:spPr>
        <p:txBody>
          <a:bodyPr vert="horz" wrap="square" rtlCol="0">
            <a:spAutoFit/>
          </a:bodyPr>
          <a:lstStyle/>
          <a:p>
            <a:r>
              <a:rPr lang="en-US" sz="5400" dirty="0">
                <a:solidFill>
                  <a:srgbClr val="233F4D"/>
                </a:solidFill>
                <a:latin typeface="Copperplate Gothic Bold" charset="0"/>
                <a:ea typeface="Copperplate Gothic Bold" charset="0"/>
                <a:cs typeface="Copperplate Gothic Bold" charset="0"/>
              </a:rPr>
              <a:t>O B J E C T I V E S</a:t>
            </a:r>
            <a:r>
              <a:rPr lang="en-US" sz="6000" dirty="0">
                <a:solidFill>
                  <a:srgbClr val="233F4D"/>
                </a:solidFill>
                <a:latin typeface="Copperplate Gothic Bold" charset="0"/>
                <a:ea typeface="Copperplate Gothic Bold" charset="0"/>
                <a:cs typeface="Copperplate Gothic Bold" charset="0"/>
              </a:rPr>
              <a:t> </a:t>
            </a:r>
          </a:p>
        </p:txBody>
      </p:sp>
    </p:spTree>
    <p:extLst>
      <p:ext uri="{BB962C8B-B14F-4D97-AF65-F5344CB8AC3E}">
        <p14:creationId xmlns:p14="http://schemas.microsoft.com/office/powerpoint/2010/main" val="157808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3/27/18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dirty="0"/>
          </a:p>
        </p:txBody>
      </p:sp>
      <p:grpSp>
        <p:nvGrpSpPr>
          <p:cNvPr id="6" name="Group 5"/>
          <p:cNvGrpSpPr/>
          <p:nvPr userDrawn="1"/>
        </p:nvGrpSpPr>
        <p:grpSpPr>
          <a:xfrm rot="10800000">
            <a:off x="50800" y="685799"/>
            <a:ext cx="8229600" cy="0"/>
            <a:chOff x="495300" y="660400"/>
            <a:chExt cx="8229600" cy="0"/>
          </a:xfrm>
        </p:grpSpPr>
        <p:cxnSp>
          <p:nvCxnSpPr>
            <p:cNvPr id="7" name="Straight Connector 6"/>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rot="16200000">
            <a:off x="-2963932" y="3761739"/>
            <a:ext cx="6019802" cy="45719"/>
            <a:chOff x="495300" y="660400"/>
            <a:chExt cx="8229600" cy="0"/>
          </a:xfrm>
        </p:grpSpPr>
        <p:cxnSp>
          <p:nvCxnSpPr>
            <p:cNvPr id="12" name="Straight Connector 11"/>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79" y="6377132"/>
            <a:ext cx="1071967" cy="501650"/>
          </a:xfrm>
          <a:prstGeom prst="rect">
            <a:avLst/>
          </a:prstGeom>
        </p:spPr>
      </p:pic>
    </p:spTree>
    <p:extLst>
      <p:ext uri="{BB962C8B-B14F-4D97-AF65-F5344CB8AC3E}">
        <p14:creationId xmlns:p14="http://schemas.microsoft.com/office/powerpoint/2010/main" val="205596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3/27/18</a:t>
            </a:fld>
            <a:endParaRPr lang="en-US" dirty="0"/>
          </a:p>
        </p:txBody>
      </p:sp>
      <p:sp>
        <p:nvSpPr>
          <p:cNvPr id="4" name="Footer Placeholder 3"/>
          <p:cNvSpPr>
            <a:spLocks noGrp="1"/>
          </p:cNvSpPr>
          <p:nvPr>
            <p:ph type="ftr" sz="quarter" idx="11"/>
          </p:nvPr>
        </p:nvSpPr>
        <p:spPr/>
        <p:txBody>
          <a:bodyPr/>
          <a:lstStyle/>
          <a:p>
            <a:endParaRPr lang="en-US" dirty="0"/>
          </a:p>
        </p:txBody>
      </p:sp>
      <p:grpSp>
        <p:nvGrpSpPr>
          <p:cNvPr id="6" name="Group 5"/>
          <p:cNvGrpSpPr/>
          <p:nvPr userDrawn="1"/>
        </p:nvGrpSpPr>
        <p:grpSpPr>
          <a:xfrm rot="10800000">
            <a:off x="-16315" y="12214"/>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p:cNvGrpSpPr/>
            <p:nvPr/>
          </p:nvGrpSpPr>
          <p:grpSpPr>
            <a:xfrm>
              <a:off x="9387878" y="1177324"/>
              <a:ext cx="1394357" cy="4045603"/>
              <a:chOff x="10924567" y="1380524"/>
              <a:chExt cx="1397946" cy="4045603"/>
            </a:xfrm>
            <a:solidFill>
              <a:srgbClr val="4BA373">
                <a:alpha val="80000"/>
              </a:srgbClr>
            </a:solidFill>
          </p:grpSpPr>
          <p:sp>
            <p:nvSpPr>
              <p:cNvPr id="22" name="Pentagon 21"/>
              <p:cNvSpPr/>
              <p:nvPr/>
            </p:nvSpPr>
            <p:spPr>
              <a:xfrm rot="16200000">
                <a:off x="10506897" y="1799141"/>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entagon 22"/>
              <p:cNvSpPr/>
              <p:nvPr/>
            </p:nvSpPr>
            <p:spPr>
              <a:xfrm rot="5400000">
                <a:off x="10717383" y="3821943"/>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p:cNvGrpSpPr/>
          <p:nvPr userDrawn="1"/>
        </p:nvGrpSpPr>
        <p:grpSpPr>
          <a:xfrm>
            <a:off x="-103534" y="1664490"/>
            <a:ext cx="4786221" cy="3142614"/>
            <a:chOff x="5653882" y="1565776"/>
            <a:chExt cx="5915457" cy="3694513"/>
          </a:xfrm>
        </p:grpSpPr>
        <p:grpSp>
          <p:nvGrpSpPr>
            <p:cNvPr id="59" name="Group 58"/>
            <p:cNvGrpSpPr/>
            <p:nvPr/>
          </p:nvGrpSpPr>
          <p:grpSpPr>
            <a:xfrm>
              <a:off x="5880100" y="1565776"/>
              <a:ext cx="5524500" cy="3403049"/>
              <a:chOff x="1907704" y="1459898"/>
              <a:chExt cx="5328592" cy="3922120"/>
            </a:xfrm>
            <a:noFill/>
          </p:grpSpPr>
          <p:sp>
            <p:nvSpPr>
              <p:cNvPr id="72" name="Rectangle 1"/>
              <p:cNvSpPr/>
              <p:nvPr/>
            </p:nvSpPr>
            <p:spPr>
              <a:xfrm>
                <a:off x="2026972" y="1556793"/>
                <a:ext cx="5065308" cy="372833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5400">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sp>
            <p:nvSpPr>
              <p:cNvPr id="73" name="Rectangle 1"/>
              <p:cNvSpPr/>
              <p:nvPr/>
            </p:nvSpPr>
            <p:spPr>
              <a:xfrm>
                <a:off x="1907704" y="1459898"/>
                <a:ext cx="5328592" cy="392212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2225">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grpSp>
        <p:grpSp>
          <p:nvGrpSpPr>
            <p:cNvPr id="60" name="Group 59"/>
            <p:cNvGrpSpPr/>
            <p:nvPr/>
          </p:nvGrpSpPr>
          <p:grpSpPr>
            <a:xfrm>
              <a:off x="7355096" y="2976888"/>
              <a:ext cx="2592288" cy="180858"/>
              <a:chOff x="5364088" y="1664804"/>
              <a:chExt cx="3096344" cy="216024"/>
            </a:xfrm>
          </p:grpSpPr>
          <p:grpSp>
            <p:nvGrpSpPr>
              <p:cNvPr id="63" name="Group 62"/>
              <p:cNvGrpSpPr/>
              <p:nvPr/>
            </p:nvGrpSpPr>
            <p:grpSpPr>
              <a:xfrm>
                <a:off x="6804248" y="1664804"/>
                <a:ext cx="216024" cy="216024"/>
                <a:chOff x="7740352" y="1772816"/>
                <a:chExt cx="216024" cy="216024"/>
              </a:xfrm>
            </p:grpSpPr>
            <p:sp>
              <p:nvSpPr>
                <p:cNvPr id="70" name="Rectangle 69"/>
                <p:cNvSpPr/>
                <p:nvPr/>
              </p:nvSpPr>
              <p:spPr>
                <a:xfrm>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1" name="Rectangle 70"/>
                <p:cNvSpPr/>
                <p:nvPr/>
              </p:nvSpPr>
              <p:spPr>
                <a:xfrm rot="2700000">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grpSp>
            <p:nvGrpSpPr>
              <p:cNvPr id="64" name="Group 63"/>
              <p:cNvGrpSpPr/>
              <p:nvPr/>
            </p:nvGrpSpPr>
            <p:grpSpPr>
              <a:xfrm>
                <a:off x="7164288" y="1731045"/>
                <a:ext cx="1296144" cy="83542"/>
                <a:chOff x="7164288" y="1761282"/>
                <a:chExt cx="1296144" cy="83542"/>
              </a:xfrm>
            </p:grpSpPr>
            <p:cxnSp>
              <p:nvCxnSpPr>
                <p:cNvPr id="68" name="Straight Connector 67"/>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H="1">
                <a:off x="5364088" y="1731045"/>
                <a:ext cx="1296144" cy="83542"/>
                <a:chOff x="7164288" y="1761282"/>
                <a:chExt cx="1296144" cy="83542"/>
              </a:xfrm>
            </p:grpSpPr>
            <p:cxnSp>
              <p:nvCxnSpPr>
                <p:cNvPr id="66" name="Straight Connector 65"/>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6683672" y="2168346"/>
              <a:ext cx="3935134" cy="759838"/>
            </a:xfrm>
            <a:prstGeom prst="rect">
              <a:avLst/>
            </a:prstGeom>
            <a:noFill/>
          </p:spPr>
          <p:txBody>
            <a:bodyPr wrap="square" rtlCol="0">
              <a:spAutoFit/>
            </a:bodyPr>
            <a:lstStyle/>
            <a:p>
              <a:pPr algn="ctr"/>
              <a:r>
                <a:rPr lang="en-US" sz="3600" dirty="0">
                  <a:solidFill>
                    <a:srgbClr val="F6F2E7"/>
                  </a:solidFill>
                </a:rPr>
                <a:t>TEAM LEADERS</a:t>
              </a:r>
            </a:p>
          </p:txBody>
        </p:sp>
        <p:sp>
          <p:nvSpPr>
            <p:cNvPr id="62" name="TextBox 61"/>
            <p:cNvSpPr txBox="1"/>
            <p:nvPr/>
          </p:nvSpPr>
          <p:spPr>
            <a:xfrm>
              <a:off x="5653882" y="3197872"/>
              <a:ext cx="5915457" cy="2062417"/>
            </a:xfrm>
            <a:prstGeom prst="rect">
              <a:avLst/>
            </a:prstGeom>
            <a:noFill/>
          </p:spPr>
          <p:txBody>
            <a:bodyPr wrap="square" rtlCol="0">
              <a:spAutoFit/>
            </a:bodyPr>
            <a:lstStyle/>
            <a:p>
              <a:pPr algn="ctr"/>
              <a:r>
                <a:rPr lang="en-US" sz="3600" dirty="0">
                  <a:solidFill>
                    <a:srgbClr val="F6F2E7"/>
                  </a:solidFill>
                </a:rPr>
                <a:t>Mohammad Almutlaq</a:t>
              </a:r>
            </a:p>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F6F2E7"/>
                  </a:solidFill>
                </a:rPr>
                <a:t>Rania Alessa</a:t>
              </a:r>
            </a:p>
            <a:p>
              <a:pPr algn="ctr"/>
              <a:endParaRPr lang="en-US" sz="3600" dirty="0">
                <a:solidFill>
                  <a:srgbClr val="F6F2E7"/>
                </a:solidFill>
              </a:endParaRPr>
            </a:p>
          </p:txBody>
        </p:sp>
      </p:grpSp>
      <p:sp>
        <p:nvSpPr>
          <p:cNvPr id="75" name="Slide Number Placeholder 4"/>
          <p:cNvSpPr>
            <a:spLocks noGrp="1"/>
          </p:cNvSpPr>
          <p:nvPr>
            <p:ph type="sldNum" sz="quarter" idx="12"/>
          </p:nvPr>
        </p:nvSpPr>
        <p:spPr>
          <a:xfrm>
            <a:off x="8610600" y="6356350"/>
            <a:ext cx="2743200" cy="365125"/>
          </a:xfrm>
        </p:spPr>
        <p:txBody>
          <a:bodyPr/>
          <a:lstStyle/>
          <a:p>
            <a:fld id="{6E1383D1-9CC3-C14E-8712-9DA6375AEFB8}" type="slidenum">
              <a:rPr lang="en-US" smtClean="0"/>
              <a:t>‹#›</a:t>
            </a:fld>
            <a:endParaRPr lang="en-US" dirty="0"/>
          </a:p>
        </p:txBody>
      </p:sp>
      <p:grpSp>
        <p:nvGrpSpPr>
          <p:cNvPr id="76" name="Group 75"/>
          <p:cNvGrpSpPr/>
          <p:nvPr userDrawn="1"/>
        </p:nvGrpSpPr>
        <p:grpSpPr>
          <a:xfrm>
            <a:off x="8978881" y="-7416"/>
            <a:ext cx="3202484" cy="6696986"/>
            <a:chOff x="8989514" y="-18049"/>
            <a:chExt cx="3202484" cy="6696986"/>
          </a:xfrm>
        </p:grpSpPr>
        <p:sp>
          <p:nvSpPr>
            <p:cNvPr id="77" name="Rectangle 76"/>
            <p:cNvSpPr/>
            <p:nvPr/>
          </p:nvSpPr>
          <p:spPr>
            <a:xfrm>
              <a:off x="9046029" y="1945008"/>
              <a:ext cx="3015421" cy="4669139"/>
            </a:xfrm>
            <a:prstGeom prst="rect">
              <a:avLst/>
            </a:prstGeom>
            <a:noFill/>
            <a:ln>
              <a:solidFill>
                <a:srgbClr val="233F4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8" name="Group 77"/>
            <p:cNvGrpSpPr/>
            <p:nvPr/>
          </p:nvGrpSpPr>
          <p:grpSpPr>
            <a:xfrm>
              <a:off x="11243540" y="5889432"/>
              <a:ext cx="892354" cy="789505"/>
              <a:chOff x="11243540" y="5889432"/>
              <a:chExt cx="892354" cy="789505"/>
            </a:xfrm>
          </p:grpSpPr>
          <p:sp>
            <p:nvSpPr>
              <p:cNvPr id="88" name="L-Shape 87"/>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L-Shape 88"/>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6-Point Star 78"/>
            <p:cNvSpPr/>
            <p:nvPr/>
          </p:nvSpPr>
          <p:spPr>
            <a:xfrm rot="20722418">
              <a:off x="11082295" y="2580100"/>
              <a:ext cx="822960" cy="954885"/>
            </a:xfrm>
            <a:prstGeom prst="star6">
              <a:avLst>
                <a:gd name="adj" fmla="val 43229"/>
                <a:gd name="hf" fmla="val 115470"/>
              </a:avLst>
            </a:prstGeom>
            <a:solidFill>
              <a:srgbClr val="67B08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6-Point Star 79"/>
            <p:cNvSpPr/>
            <p:nvPr/>
          </p:nvSpPr>
          <p:spPr>
            <a:xfrm rot="20722418">
              <a:off x="10496007" y="1964863"/>
              <a:ext cx="822960" cy="954885"/>
            </a:xfrm>
            <a:prstGeom prst="star6">
              <a:avLst>
                <a:gd name="adj" fmla="val 43229"/>
                <a:gd name="hf" fmla="val 115470"/>
              </a:avLst>
            </a:prstGeom>
            <a:solidFill>
              <a:srgbClr val="00ADA8">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Picture 8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059885" y="-18049"/>
              <a:ext cx="1132113" cy="1132113"/>
            </a:xfrm>
            <a:prstGeom prst="rect">
              <a:avLst/>
            </a:prstGeom>
          </p:spPr>
        </p:pic>
        <p:sp>
          <p:nvSpPr>
            <p:cNvPr id="82" name="object 4"/>
            <p:cNvSpPr/>
            <p:nvPr/>
          </p:nvSpPr>
          <p:spPr>
            <a:xfrm>
              <a:off x="10580490" y="2074905"/>
              <a:ext cx="647417" cy="688486"/>
            </a:xfrm>
            <a:prstGeom prst="rect">
              <a:avLst/>
            </a:prstGeom>
            <a:blipFill>
              <a:blip r:embed="rId3" cstate="print"/>
              <a:stretch>
                <a:fillRect/>
              </a:stretch>
            </a:blipFill>
          </p:spPr>
          <p:txBody>
            <a:bodyPr wrap="square" lIns="0" tIns="0" rIns="0" bIns="0" rtlCol="0"/>
            <a:lstStyle/>
            <a:p>
              <a:endParaRPr dirty="0"/>
            </a:p>
          </p:txBody>
        </p:sp>
        <p:sp>
          <p:nvSpPr>
            <p:cNvPr id="83" name="object 8"/>
            <p:cNvSpPr/>
            <p:nvPr/>
          </p:nvSpPr>
          <p:spPr>
            <a:xfrm>
              <a:off x="11163563" y="2673722"/>
              <a:ext cx="623216" cy="719718"/>
            </a:xfrm>
            <a:prstGeom prst="rect">
              <a:avLst/>
            </a:prstGeom>
            <a:blipFill>
              <a:blip r:embed="rId4" cstate="print"/>
              <a:stretch>
                <a:fillRect/>
              </a:stretch>
            </a:blipFill>
          </p:spPr>
          <p:txBody>
            <a:bodyPr wrap="square" lIns="0" tIns="0" rIns="0" bIns="0" rtlCol="0"/>
            <a:lstStyle/>
            <a:p>
              <a:r>
                <a:rPr lang="en-US" dirty="0"/>
                <a:t> </a:t>
              </a:r>
              <a:endParaRPr dirty="0"/>
            </a:p>
          </p:txBody>
        </p:sp>
        <p:sp>
          <p:nvSpPr>
            <p:cNvPr id="84" name="6-Point Star 83"/>
            <p:cNvSpPr/>
            <p:nvPr/>
          </p:nvSpPr>
          <p:spPr>
            <a:xfrm rot="20722418">
              <a:off x="11317397" y="1748839"/>
              <a:ext cx="822960" cy="954885"/>
            </a:xfrm>
            <a:prstGeom prst="star6">
              <a:avLst>
                <a:gd name="adj" fmla="val 43229"/>
                <a:gd name="hf" fmla="val 115470"/>
              </a:avLst>
            </a:prstGeom>
            <a:solidFill>
              <a:srgbClr val="B8F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p:cNvGrpSpPr/>
            <p:nvPr/>
          </p:nvGrpSpPr>
          <p:grpSpPr>
            <a:xfrm rot="10800000">
              <a:off x="8989514" y="1945008"/>
              <a:ext cx="892354" cy="789505"/>
              <a:chOff x="11243540" y="5889432"/>
              <a:chExt cx="892354" cy="789505"/>
            </a:xfrm>
          </p:grpSpPr>
          <p:sp>
            <p:nvSpPr>
              <p:cNvPr id="86" name="L-Shape 85"/>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L-Shape 86"/>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0" name="TextBox 89"/>
          <p:cNvSpPr txBox="1"/>
          <p:nvPr userDrawn="1"/>
        </p:nvSpPr>
        <p:spPr>
          <a:xfrm>
            <a:off x="9952926" y="979005"/>
            <a:ext cx="2239074" cy="523220"/>
          </a:xfrm>
          <a:prstGeom prst="rect">
            <a:avLst/>
          </a:prstGeom>
          <a:noFill/>
        </p:spPr>
        <p:txBody>
          <a:bodyPr vert="horz" wrap="square" rtlCol="0">
            <a:spAutoFit/>
          </a:bodyPr>
          <a:lstStyle/>
          <a:p>
            <a:pPr algn="l"/>
            <a:r>
              <a:rPr lang="en-US" sz="2800" dirty="0">
                <a:solidFill>
                  <a:srgbClr val="72A5A4"/>
                </a:solidFill>
                <a:latin typeface="Century Gothic" charset="0"/>
                <a:ea typeface="Century Gothic" charset="0"/>
                <a:cs typeface="Century Gothic" charset="0"/>
              </a:rPr>
              <a:t>T E A M</a:t>
            </a:r>
          </a:p>
        </p:txBody>
      </p:sp>
      <p:sp>
        <p:nvSpPr>
          <p:cNvPr id="91" name="TextBox 90"/>
          <p:cNvSpPr txBox="1"/>
          <p:nvPr userDrawn="1"/>
        </p:nvSpPr>
        <p:spPr>
          <a:xfrm>
            <a:off x="9441842" y="1360364"/>
            <a:ext cx="3779881" cy="523220"/>
          </a:xfrm>
          <a:prstGeom prst="rect">
            <a:avLst/>
          </a:prstGeom>
          <a:noFill/>
        </p:spPr>
        <p:txBody>
          <a:bodyPr vert="horz" wrap="square" rtlCol="0">
            <a:spAutoFit/>
          </a:bodyPr>
          <a:lstStyle/>
          <a:p>
            <a:r>
              <a:rPr lang="en-US" sz="2800" dirty="0">
                <a:solidFill>
                  <a:srgbClr val="67B08A"/>
                </a:solidFill>
                <a:latin typeface="Century Gothic" charset="0"/>
                <a:ea typeface="Century Gothic" charset="0"/>
                <a:cs typeface="Century Gothic" charset="0"/>
              </a:rPr>
              <a:t>M E M B E R S </a:t>
            </a:r>
          </a:p>
        </p:txBody>
      </p:sp>
      <p:pic>
        <p:nvPicPr>
          <p:cNvPr id="92" name="Picture 9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21048" y="2026710"/>
            <a:ext cx="910408" cy="426045"/>
          </a:xfrm>
          <a:prstGeom prst="rect">
            <a:avLst/>
          </a:prstGeom>
        </p:spPr>
      </p:pic>
    </p:spTree>
    <p:extLst>
      <p:ext uri="{BB962C8B-B14F-4D97-AF65-F5344CB8AC3E}">
        <p14:creationId xmlns:p14="http://schemas.microsoft.com/office/powerpoint/2010/main" val="13485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3/27/18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dirty="0"/>
          </a:p>
        </p:txBody>
      </p:sp>
      <p:grpSp>
        <p:nvGrpSpPr>
          <p:cNvPr id="6" name="Group 5"/>
          <p:cNvGrpSpPr/>
          <p:nvPr userDrawn="1"/>
        </p:nvGrpSpPr>
        <p:grpSpPr>
          <a:xfrm>
            <a:off x="349388" y="148710"/>
            <a:ext cx="11684000" cy="6906091"/>
            <a:chOff x="558800" y="5557"/>
            <a:chExt cx="11684000" cy="6906091"/>
          </a:xfrm>
        </p:grpSpPr>
        <p:pic>
          <p:nvPicPr>
            <p:cNvPr id="7" name="Picture 6"/>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897254" y="4248083"/>
              <a:ext cx="779923" cy="364982"/>
            </a:xfrm>
            <a:prstGeom prst="rect">
              <a:avLst/>
            </a:prstGeom>
          </p:spPr>
        </p:pic>
        <p:pic>
          <p:nvPicPr>
            <p:cNvPr id="8" name="Picture 7"/>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935354" y="1327083"/>
              <a:ext cx="779923" cy="364982"/>
            </a:xfrm>
            <a:prstGeom prst="rect">
              <a:avLst/>
            </a:prstGeom>
          </p:spPr>
        </p:pic>
        <p:pic>
          <p:nvPicPr>
            <p:cNvPr id="9" name="Picture 8"/>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382654" y="44383"/>
              <a:ext cx="779923" cy="364982"/>
            </a:xfrm>
            <a:prstGeom prst="rect">
              <a:avLst/>
            </a:prstGeom>
          </p:spPr>
        </p:pic>
        <p:pic>
          <p:nvPicPr>
            <p:cNvPr id="10" name="Picture 9"/>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298546" y="2710723"/>
              <a:ext cx="779923" cy="364982"/>
            </a:xfrm>
            <a:prstGeom prst="rect">
              <a:avLst/>
            </a:prstGeom>
          </p:spPr>
        </p:pic>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02071" y="5557"/>
              <a:ext cx="779923" cy="364982"/>
            </a:xfrm>
            <a:prstGeom prst="rect">
              <a:avLst/>
            </a:prstGeom>
          </p:spPr>
        </p:pic>
        <p:pic>
          <p:nvPicPr>
            <p:cNvPr id="12" name="Picture 11"/>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31218" y="5752665"/>
              <a:ext cx="779923" cy="364982"/>
            </a:xfrm>
            <a:prstGeom prst="rect">
              <a:avLst/>
            </a:prstGeom>
          </p:spPr>
        </p:pic>
        <p:pic>
          <p:nvPicPr>
            <p:cNvPr id="13" name="Picture 1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22719" y="2741684"/>
              <a:ext cx="779923" cy="364982"/>
            </a:xfrm>
            <a:prstGeom prst="rect">
              <a:avLst/>
            </a:prstGeom>
          </p:spPr>
        </p:pic>
        <p:pic>
          <p:nvPicPr>
            <p:cNvPr id="14" name="Picture 1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42385" y="1270980"/>
              <a:ext cx="779923" cy="364982"/>
            </a:xfrm>
            <a:prstGeom prst="rect">
              <a:avLst/>
            </a:prstGeom>
          </p:spPr>
        </p:pic>
        <p:pic>
          <p:nvPicPr>
            <p:cNvPr id="15" name="Picture 1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03351" y="4193327"/>
              <a:ext cx="779923" cy="364982"/>
            </a:xfrm>
            <a:prstGeom prst="rect">
              <a:avLst/>
            </a:prstGeom>
          </p:spPr>
        </p:pic>
        <p:grpSp>
          <p:nvGrpSpPr>
            <p:cNvPr id="16" name="Group 15"/>
            <p:cNvGrpSpPr/>
            <p:nvPr/>
          </p:nvGrpSpPr>
          <p:grpSpPr>
            <a:xfrm>
              <a:off x="558800" y="368302"/>
              <a:ext cx="11684000" cy="6543346"/>
              <a:chOff x="508000" y="342902"/>
              <a:chExt cx="11684000" cy="6543346"/>
            </a:xfrm>
          </p:grpSpPr>
          <p:cxnSp>
            <p:nvCxnSpPr>
              <p:cNvPr id="18" name="Straight Connector 17"/>
              <p:cNvCxnSpPr/>
              <p:nvPr/>
            </p:nvCxnSpPr>
            <p:spPr>
              <a:xfrm>
                <a:off x="597293" y="1859126"/>
                <a:ext cx="1371403" cy="7570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061700" y="6299200"/>
                <a:ext cx="1095429" cy="5870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0400" y="6184900"/>
                <a:ext cx="1320800" cy="7013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11500" y="6184900"/>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11500" y="47625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97293" y="4762499"/>
                <a:ext cx="1383907" cy="76110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08000" y="3264525"/>
                <a:ext cx="1460696" cy="79125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175000" y="18034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11500" y="3264525"/>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7293" y="345221"/>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92843" y="345221"/>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791593" y="3264525"/>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87143" y="3264525"/>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92800" y="6167614"/>
                <a:ext cx="1264043"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287143" y="6167614"/>
                <a:ext cx="1250557"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287143" y="4720546"/>
                <a:ext cx="1485900" cy="80305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903343" y="4720546"/>
                <a:ext cx="1253786" cy="67695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287143" y="1775627"/>
                <a:ext cx="1485900" cy="8405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03343" y="1775627"/>
                <a:ext cx="1288657" cy="746607"/>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0903343" y="441232"/>
                <a:ext cx="1253786" cy="69803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287143" y="342902"/>
                <a:ext cx="1485901" cy="80532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727700" y="342902"/>
                <a:ext cx="1429143" cy="790246"/>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833100" y="3337582"/>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97943" y="4762716"/>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53492" y="1846777"/>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userDrawn="1"/>
        </p:nvGrpSpPr>
        <p:grpSpPr>
          <a:xfrm>
            <a:off x="968455" y="-70308"/>
            <a:ext cx="3381019" cy="5840735"/>
            <a:chOff x="1482811" y="-95471"/>
            <a:chExt cx="3381019" cy="5840735"/>
          </a:xfrm>
        </p:grpSpPr>
        <p:sp>
          <p:nvSpPr>
            <p:cNvPr id="44" name="Off-page Connector 43"/>
            <p:cNvSpPr/>
            <p:nvPr/>
          </p:nvSpPr>
          <p:spPr>
            <a:xfrm>
              <a:off x="1482811" y="-95471"/>
              <a:ext cx="3381019" cy="5840735"/>
            </a:xfrm>
            <a:prstGeom prst="flowChartOffpageConnector">
              <a:avLst/>
            </a:prstGeom>
            <a:noFill/>
            <a:ln w="57150">
              <a:solidFill>
                <a:srgbClr val="4B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1818716" y="3100464"/>
              <a:ext cx="2724660" cy="302219"/>
              <a:chOff x="1818716" y="3075064"/>
              <a:chExt cx="2724660" cy="302219"/>
            </a:xfrm>
          </p:grpSpPr>
          <p:cxnSp>
            <p:nvCxnSpPr>
              <p:cNvPr id="48" name="Straight Connector 47"/>
              <p:cNvCxnSpPr/>
              <p:nvPr/>
            </p:nvCxnSpPr>
            <p:spPr>
              <a:xfrm>
                <a:off x="1818716" y="3264525"/>
                <a:ext cx="272466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Delay 48"/>
              <p:cNvSpPr/>
              <p:nvPr/>
            </p:nvSpPr>
            <p:spPr>
              <a:xfrm rot="5400000">
                <a:off x="2894132" y="3114921"/>
                <a:ext cx="265890"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Delay 49"/>
              <p:cNvSpPr/>
              <p:nvPr/>
            </p:nvSpPr>
            <p:spPr>
              <a:xfrm rot="5400000">
                <a:off x="3114628" y="3114921"/>
                <a:ext cx="265891"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ardrop 50"/>
              <p:cNvSpPr/>
              <p:nvPr/>
            </p:nvSpPr>
            <p:spPr>
              <a:xfrm rot="18856157">
                <a:off x="3010478" y="3072651"/>
                <a:ext cx="252280" cy="257106"/>
              </a:xfrm>
              <a:prstGeom prst="teardrop">
                <a:avLst>
                  <a:gd name="adj" fmla="val 105612"/>
                </a:avLst>
              </a:prstGeom>
              <a:solidFill>
                <a:schemeClr val="accent3"/>
              </a:solidFill>
              <a:ln>
                <a:solidFill>
                  <a:srgbClr val="CF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object 3"/>
            <p:cNvSpPr txBox="1"/>
            <p:nvPr/>
          </p:nvSpPr>
          <p:spPr>
            <a:xfrm>
              <a:off x="1597658" y="3593251"/>
              <a:ext cx="3117671" cy="962443"/>
            </a:xfrm>
            <a:prstGeom prst="rect">
              <a:avLst/>
            </a:prstGeom>
          </p:spPr>
          <p:txBody>
            <a:bodyPr vert="horz" wrap="square" lIns="0" tIns="635" rIns="0" bIns="0" rtlCol="0">
              <a:spAutoFit/>
            </a:bodyPr>
            <a:lstStyle/>
            <a:p>
              <a:pPr marL="12700" marR="5080" algn="ctr">
                <a:lnSpc>
                  <a:spcPts val="2490"/>
                </a:lnSpc>
                <a:spcBef>
                  <a:spcPts val="5"/>
                </a:spcBef>
              </a:pPr>
              <a:r>
                <a:rPr sz="2800" spc="15" dirty="0">
                  <a:solidFill>
                    <a:srgbClr val="4C8180"/>
                  </a:solidFill>
                  <a:latin typeface="Century Gothic"/>
                  <a:cs typeface="Century Gothic"/>
                </a:rPr>
                <a:t>PLEASE </a:t>
              </a:r>
              <a:r>
                <a:rPr sz="2800" spc="20" dirty="0">
                  <a:solidFill>
                    <a:srgbClr val="4C8180"/>
                  </a:solidFill>
                  <a:latin typeface="Century Gothic"/>
                  <a:cs typeface="Century Gothic"/>
                </a:rPr>
                <a:t>CONTACT US</a:t>
              </a:r>
              <a:r>
                <a:rPr sz="2800" spc="-40" dirty="0">
                  <a:solidFill>
                    <a:srgbClr val="4C8180"/>
                  </a:solidFill>
                  <a:latin typeface="Century Gothic"/>
                  <a:cs typeface="Century Gothic"/>
                </a:rPr>
                <a:t> </a:t>
              </a:r>
              <a:r>
                <a:rPr sz="2800" spc="15" dirty="0">
                  <a:solidFill>
                    <a:srgbClr val="4C8180"/>
                  </a:solidFill>
                  <a:latin typeface="Century Gothic"/>
                  <a:cs typeface="Century Gothic"/>
                </a:rPr>
                <a:t>IF  </a:t>
              </a:r>
              <a:r>
                <a:rPr sz="2800" spc="25" dirty="0">
                  <a:solidFill>
                    <a:srgbClr val="4C8180"/>
                  </a:solidFill>
                  <a:latin typeface="Century Gothic"/>
                  <a:cs typeface="Century Gothic"/>
                </a:rPr>
                <a:t>YOU </a:t>
              </a:r>
              <a:r>
                <a:rPr sz="2800" spc="20" dirty="0">
                  <a:solidFill>
                    <a:srgbClr val="4C8180"/>
                  </a:solidFill>
                  <a:latin typeface="Century Gothic"/>
                  <a:cs typeface="Century Gothic"/>
                </a:rPr>
                <a:t>HAVE ANY</a:t>
              </a:r>
              <a:r>
                <a:rPr sz="2800" spc="-65" dirty="0">
                  <a:solidFill>
                    <a:srgbClr val="4C8180"/>
                  </a:solidFill>
                  <a:latin typeface="Century Gothic"/>
                  <a:cs typeface="Century Gothic"/>
                </a:rPr>
                <a:t> </a:t>
              </a:r>
              <a:r>
                <a:rPr sz="2800" spc="15" dirty="0">
                  <a:solidFill>
                    <a:srgbClr val="4C8180"/>
                  </a:solidFill>
                  <a:latin typeface="Century Gothic"/>
                  <a:cs typeface="Century Gothic"/>
                </a:rPr>
                <a:t>ISSUE</a:t>
              </a:r>
              <a:endParaRPr sz="2800" dirty="0">
                <a:solidFill>
                  <a:srgbClr val="4C8180"/>
                </a:solidFill>
                <a:latin typeface="Century Gothic"/>
                <a:cs typeface="Century Gothic"/>
              </a:endParaRPr>
            </a:p>
          </p:txBody>
        </p:sp>
      </p:grpSp>
      <p:sp>
        <p:nvSpPr>
          <p:cNvPr id="52" name="object 4"/>
          <p:cNvSpPr/>
          <p:nvPr userDrawn="1"/>
        </p:nvSpPr>
        <p:spPr>
          <a:xfrm>
            <a:off x="7113680" y="1872177"/>
            <a:ext cx="740664" cy="704088"/>
          </a:xfrm>
          <a:prstGeom prst="rect">
            <a:avLst/>
          </a:prstGeom>
          <a:blipFill>
            <a:blip r:embed="rId3" cstate="print"/>
            <a:stretch>
              <a:fillRect/>
            </a:stretch>
          </a:blipFill>
        </p:spPr>
        <p:txBody>
          <a:bodyPr wrap="square" lIns="0" tIns="0" rIns="0" bIns="0" rtlCol="0"/>
          <a:lstStyle/>
          <a:p>
            <a:endParaRPr dirty="0"/>
          </a:p>
        </p:txBody>
      </p:sp>
      <p:sp>
        <p:nvSpPr>
          <p:cNvPr id="53" name="object 5"/>
          <p:cNvSpPr/>
          <p:nvPr userDrawn="1"/>
        </p:nvSpPr>
        <p:spPr>
          <a:xfrm>
            <a:off x="6452820" y="2866898"/>
            <a:ext cx="901155" cy="706754"/>
          </a:xfrm>
          <a:prstGeom prst="rect">
            <a:avLst/>
          </a:prstGeom>
          <a:blipFill>
            <a:blip r:embed="rId4" cstate="print"/>
            <a:srcRect/>
            <a:stretch>
              <a:fillRect l="-9842" r="-21429"/>
            </a:stretch>
          </a:blipFill>
        </p:spPr>
        <p:txBody>
          <a:bodyPr wrap="square" lIns="0" tIns="0" rIns="0" bIns="0" rtlCol="0"/>
          <a:lstStyle/>
          <a:p>
            <a:endParaRPr dirty="0"/>
          </a:p>
        </p:txBody>
      </p:sp>
      <p:sp>
        <p:nvSpPr>
          <p:cNvPr id="54" name="object 6"/>
          <p:cNvSpPr/>
          <p:nvPr userDrawn="1"/>
        </p:nvSpPr>
        <p:spPr>
          <a:xfrm>
            <a:off x="7688508" y="879268"/>
            <a:ext cx="740664" cy="704088"/>
          </a:xfrm>
          <a:prstGeom prst="rect">
            <a:avLst/>
          </a:prstGeom>
          <a:blipFill>
            <a:blip r:embed="rId5" cstate="print"/>
            <a:stretch>
              <a:fillRect/>
            </a:stretch>
          </a:blipFill>
        </p:spPr>
        <p:txBody>
          <a:bodyPr wrap="square" lIns="0" tIns="0" rIns="0" bIns="0" rtlCol="0"/>
          <a:lstStyle/>
          <a:p>
            <a:endParaRPr dirty="0"/>
          </a:p>
        </p:txBody>
      </p:sp>
      <p:sp>
        <p:nvSpPr>
          <p:cNvPr id="55" name="object 7"/>
          <p:cNvSpPr/>
          <p:nvPr userDrawn="1"/>
        </p:nvSpPr>
        <p:spPr>
          <a:xfrm>
            <a:off x="6994137" y="3841283"/>
            <a:ext cx="740664" cy="704088"/>
          </a:xfrm>
          <a:prstGeom prst="rect">
            <a:avLst/>
          </a:prstGeom>
          <a:blipFill>
            <a:blip r:embed="rId6" cstate="print"/>
            <a:stretch>
              <a:fillRect/>
            </a:stretch>
          </a:blipFill>
        </p:spPr>
        <p:txBody>
          <a:bodyPr wrap="square" lIns="0" tIns="0" rIns="0" bIns="0" rtlCol="0"/>
          <a:lstStyle/>
          <a:p>
            <a:endParaRPr dirty="0"/>
          </a:p>
        </p:txBody>
      </p:sp>
      <p:sp>
        <p:nvSpPr>
          <p:cNvPr id="56" name="object 8"/>
          <p:cNvSpPr/>
          <p:nvPr userDrawn="1"/>
        </p:nvSpPr>
        <p:spPr>
          <a:xfrm>
            <a:off x="7595131" y="4912337"/>
            <a:ext cx="742812" cy="702085"/>
          </a:xfrm>
          <a:prstGeom prst="rect">
            <a:avLst/>
          </a:prstGeom>
          <a:blipFill>
            <a:blip r:embed="rId7" cstate="print"/>
            <a:stretch>
              <a:fillRect/>
            </a:stretch>
          </a:blipFill>
        </p:spPr>
        <p:txBody>
          <a:bodyPr wrap="square" lIns="0" tIns="0" rIns="0" bIns="0" rtlCol="0"/>
          <a:lstStyle/>
          <a:p>
            <a:endParaRPr dirty="0"/>
          </a:p>
        </p:txBody>
      </p:sp>
      <p:sp>
        <p:nvSpPr>
          <p:cNvPr id="57" name="Rectangle 56"/>
          <p:cNvSpPr/>
          <p:nvPr userDrawn="1"/>
        </p:nvSpPr>
        <p:spPr>
          <a:xfrm>
            <a:off x="7987410" y="3893532"/>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3E4E"/>
                </a:solidFill>
              </a:rPr>
              <a:t>@436Biochemteam</a:t>
            </a:r>
          </a:p>
        </p:txBody>
      </p:sp>
      <p:sp>
        <p:nvSpPr>
          <p:cNvPr id="58" name="Rectangle 57"/>
          <p:cNvSpPr/>
          <p:nvPr userDrawn="1"/>
        </p:nvSpPr>
        <p:spPr>
          <a:xfrm>
            <a:off x="8444891" y="5016830"/>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3E4E"/>
                </a:solidFill>
              </a:rPr>
              <a:t>Biochemistryteam436@gmail.com</a:t>
            </a:r>
          </a:p>
        </p:txBody>
      </p:sp>
      <p:sp>
        <p:nvSpPr>
          <p:cNvPr id="59" name="Rectangle 58"/>
          <p:cNvSpPr/>
          <p:nvPr userDrawn="1"/>
        </p:nvSpPr>
        <p:spPr>
          <a:xfrm>
            <a:off x="7507095" y="2804785"/>
            <a:ext cx="4569549" cy="762866"/>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3E4E"/>
              </a:solidFill>
            </a:endParaRPr>
          </a:p>
        </p:txBody>
      </p:sp>
      <p:sp>
        <p:nvSpPr>
          <p:cNvPr id="60" name="Rectangle 59"/>
          <p:cNvSpPr/>
          <p:nvPr userDrawn="1"/>
        </p:nvSpPr>
        <p:spPr>
          <a:xfrm>
            <a:off x="8008745" y="2001329"/>
            <a:ext cx="3554605" cy="501068"/>
          </a:xfrm>
          <a:prstGeom prst="rect">
            <a:avLst/>
          </a:prstGeom>
          <a:noFill/>
          <a:ln>
            <a:solidFill>
              <a:srgbClr val="233E4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dirty="0">
              <a:solidFill>
                <a:srgbClr val="4C8180"/>
              </a:solidFill>
            </a:endParaRPr>
          </a:p>
        </p:txBody>
      </p:sp>
      <p:sp>
        <p:nvSpPr>
          <p:cNvPr id="61" name="Rectangle 60"/>
          <p:cNvSpPr/>
          <p:nvPr userDrawn="1"/>
        </p:nvSpPr>
        <p:spPr>
          <a:xfrm>
            <a:off x="8541556" y="960431"/>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200" b="1" dirty="0">
                <a:solidFill>
                  <a:srgbClr val="4C8180"/>
                </a:solidFill>
              </a:rPr>
              <a:t>Lippincott's Illusrated Reviews Biochemistry 6</a:t>
            </a:r>
            <a:r>
              <a:rPr lang="en-US" sz="1200" b="1" baseline="30000" dirty="0">
                <a:solidFill>
                  <a:srgbClr val="4C8180"/>
                </a:solidFill>
              </a:rPr>
              <a:t>th</a:t>
            </a:r>
            <a:r>
              <a:rPr lang="en-US" sz="1200" b="1" dirty="0">
                <a:solidFill>
                  <a:srgbClr val="4C8180"/>
                </a:solidFill>
              </a:rPr>
              <a:t> E</a:t>
            </a:r>
          </a:p>
        </p:txBody>
      </p:sp>
      <p:cxnSp>
        <p:nvCxnSpPr>
          <p:cNvPr id="62" name="Straight Connector 61"/>
          <p:cNvCxnSpPr/>
          <p:nvPr userDrawn="1"/>
        </p:nvCxnSpPr>
        <p:spPr>
          <a:xfrm flipH="1" flipV="1">
            <a:off x="6127311" y="466632"/>
            <a:ext cx="3287" cy="5102970"/>
          </a:xfrm>
          <a:prstGeom prst="line">
            <a:avLst/>
          </a:prstGeom>
          <a:ln w="66675" cap="rnd">
            <a:solidFill>
              <a:srgbClr val="253F4E"/>
            </a:solidFill>
            <a:round/>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7099766" y="5824270"/>
            <a:ext cx="779923" cy="364982"/>
          </a:xfrm>
          <a:prstGeom prst="rect">
            <a:avLst/>
          </a:prstGeom>
        </p:spPr>
      </p:pic>
      <p:sp>
        <p:nvSpPr>
          <p:cNvPr id="64" name="TextBox 63"/>
          <p:cNvSpPr txBox="1"/>
          <p:nvPr userDrawn="1"/>
        </p:nvSpPr>
        <p:spPr>
          <a:xfrm>
            <a:off x="1057487" y="88107"/>
            <a:ext cx="3113892" cy="2800767"/>
          </a:xfrm>
          <a:prstGeom prst="rect">
            <a:avLst/>
          </a:prstGeom>
          <a:noFill/>
        </p:spPr>
        <p:txBody>
          <a:bodyPr wrap="square" rtlCol="0">
            <a:spAutoFit/>
          </a:bodyPr>
          <a:lstStyle/>
          <a:p>
            <a:pPr algn="ctr"/>
            <a:r>
              <a:rPr lang="en-US" sz="6000" b="1" dirty="0">
                <a:solidFill>
                  <a:srgbClr val="4C8180"/>
                </a:solidFill>
                <a:latin typeface="Century Gothic" charset="0"/>
                <a:ea typeface="Century Gothic" charset="0"/>
                <a:cs typeface="Century Gothic" charset="0"/>
              </a:rPr>
              <a:t>THANK YOU </a:t>
            </a:r>
          </a:p>
          <a:p>
            <a:pPr algn="ctr"/>
            <a:r>
              <a:rPr lang="en-US" sz="2800" b="1" dirty="0">
                <a:solidFill>
                  <a:srgbClr val="4C8180"/>
                </a:solidFill>
                <a:latin typeface="Century Gothic" charset="0"/>
                <a:ea typeface="Century Gothic" charset="0"/>
                <a:cs typeface="Century Gothic" charset="0"/>
              </a:rPr>
              <a:t>FOR CHECKING OUR WORK</a:t>
            </a:r>
          </a:p>
        </p:txBody>
      </p:sp>
    </p:spTree>
    <p:extLst>
      <p:ext uri="{BB962C8B-B14F-4D97-AF65-F5344CB8AC3E}">
        <p14:creationId xmlns:p14="http://schemas.microsoft.com/office/powerpoint/2010/main" val="24152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25389-6FDC-FB4C-A983-537718BD0F91}" type="datetimeFigureOut">
              <a:rPr lang="en-US" smtClean="0"/>
              <a:t>3/27/18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383D1-9CC3-C14E-8712-9DA6375AEFB8}" type="slidenum">
              <a:rPr lang="en-US" smtClean="0"/>
              <a:t>‹#›</a:t>
            </a:fld>
            <a:endParaRPr lang="en-US" dirty="0"/>
          </a:p>
        </p:txBody>
      </p:sp>
    </p:spTree>
    <p:extLst>
      <p:ext uri="{BB962C8B-B14F-4D97-AF65-F5344CB8AC3E}">
        <p14:creationId xmlns:p14="http://schemas.microsoft.com/office/powerpoint/2010/main" val="20086255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docs.google.com/document/d/1kWSpTC__eGbqs335VFIwLPjzlrudmD_oMNfye0k1-zM/edit?usp=sharing" TargetMode="External"/><Relationship Id="rId3" Type="http://schemas.openxmlformats.org/officeDocument/2006/relationships/image" Target="../media/image4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docs.google.com/forms/d/e/1FAIpQLSeeKrAr2iLn_EUKM_RmUOv2rVYZ8HB_6lTjZkaa81joYv4Q8Q/viewform?c=0&amp;w=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a:spLocks noGrp="1"/>
          </p:cNvSpPr>
          <p:nvPr>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a:solidFill>
                  <a:srgbClr val="F7F1E6"/>
                </a:solidFill>
                <a:latin typeface="Century Gothic" charset="0"/>
                <a:ea typeface="Century Gothic" charset="0"/>
                <a:cs typeface="Century Gothic" charset="0"/>
              </a:rPr>
              <a:t>Bioc</a:t>
            </a:r>
            <a:r>
              <a:rPr lang="en-US" sz="6600" b="1" spc="-10" dirty="0">
                <a:solidFill>
                  <a:srgbClr val="F7F1E6"/>
                </a:solidFill>
                <a:latin typeface="Century Gothic" charset="0"/>
                <a:ea typeface="Century Gothic" charset="0"/>
                <a:cs typeface="Century Gothic" charset="0"/>
              </a:rPr>
              <a:t>h</a:t>
            </a:r>
            <a:r>
              <a:rPr lang="en-US" sz="6600" b="1" spc="-5" dirty="0">
                <a:solidFill>
                  <a:srgbClr val="F7F1E6"/>
                </a:solidFill>
                <a:latin typeface="Century Gothic" charset="0"/>
                <a:ea typeface="Century Gothic" charset="0"/>
                <a:cs typeface="Century Gothic" charset="0"/>
              </a:rPr>
              <a:t>emist</a:t>
            </a:r>
            <a:r>
              <a:rPr lang="en-US" sz="6600" b="1" spc="-10" dirty="0">
                <a:solidFill>
                  <a:srgbClr val="F7F1E6"/>
                </a:solidFill>
                <a:latin typeface="Century Gothic" charset="0"/>
                <a:ea typeface="Century Gothic" charset="0"/>
                <a:cs typeface="Century Gothic" charset="0"/>
              </a:rPr>
              <a:t>r</a:t>
            </a:r>
            <a:r>
              <a:rPr lang="en-US" sz="6600" b="1" spc="-5" dirty="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sp>
        <p:nvSpPr>
          <p:cNvPr id="3" name="object 11"/>
          <p:cNvSpPr txBox="1"/>
          <p:nvPr/>
        </p:nvSpPr>
        <p:spPr>
          <a:xfrm>
            <a:off x="1254624" y="5700798"/>
            <a:ext cx="4657493" cy="1107996"/>
          </a:xfrm>
          <a:prstGeom prst="rect">
            <a:avLst/>
          </a:prstGeom>
        </p:spPr>
        <p:txBody>
          <a:bodyPr vert="horz" wrap="square" lIns="0" tIns="0" rIns="0" bIns="0" rtlCol="0">
            <a:spAutoFit/>
          </a:bodyPr>
          <a:lstStyle/>
          <a:p>
            <a:pPr marL="348615">
              <a:lnSpc>
                <a:spcPct val="100000"/>
              </a:lnSpc>
            </a:pPr>
            <a:r>
              <a:rPr lang="en-US" altLang="en-US" sz="3600" i="1" dirty="0">
                <a:solidFill>
                  <a:srgbClr val="599894"/>
                </a:solidFill>
                <a:latin typeface="Century Gothic"/>
                <a:cs typeface="Century Gothic"/>
              </a:rPr>
              <a:t>Investigating infertile couple</a:t>
            </a:r>
            <a:endParaRPr sz="3600" i="1" dirty="0">
              <a:solidFill>
                <a:srgbClr val="599894"/>
              </a:solidFill>
              <a:latin typeface="Century Gothic"/>
              <a:cs typeface="Century Gothic"/>
            </a:endParaRPr>
          </a:p>
        </p:txBody>
      </p:sp>
      <p:sp>
        <p:nvSpPr>
          <p:cNvPr id="5" name="TextBox 8">
            <a:hlinkClick r:id="rId2"/>
          </p:cNvPr>
          <p:cNvSpPr txBox="1"/>
          <p:nvPr/>
        </p:nvSpPr>
        <p:spPr>
          <a:xfrm>
            <a:off x="7457600" y="5070605"/>
            <a:ext cx="140817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i="1" dirty="0">
                <a:solidFill>
                  <a:srgbClr val="4B8180"/>
                </a:solidFill>
                <a:latin typeface="Century Gothic" charset="0"/>
                <a:ea typeface="Century Gothic" charset="0"/>
                <a:cs typeface="Century Gothic" charset="0"/>
                <a:hlinkClick r:id="rId2"/>
              </a:rPr>
              <a:t>Editing file</a:t>
            </a:r>
            <a:endParaRPr lang="en-US" i="1" dirty="0">
              <a:solidFill>
                <a:srgbClr val="4B8180"/>
              </a:solidFill>
              <a:latin typeface="Century Gothic" charset="0"/>
              <a:ea typeface="Century Gothic" charset="0"/>
              <a:cs typeface="Century Gothic"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rot="20707423">
            <a:off x="7441193" y="3778044"/>
            <a:ext cx="1459345" cy="1248895"/>
          </a:xfrm>
          <a:prstGeom prst="rect">
            <a:avLst/>
          </a:prstGeom>
        </p:spPr>
      </p:pic>
      <p:sp>
        <p:nvSpPr>
          <p:cNvPr id="7" name="TextBox 6"/>
          <p:cNvSpPr txBox="1"/>
          <p:nvPr/>
        </p:nvSpPr>
        <p:spPr>
          <a:xfrm>
            <a:off x="5725552" y="5467785"/>
            <a:ext cx="3641365" cy="1200329"/>
          </a:xfrm>
          <a:prstGeom prst="rect">
            <a:avLst/>
          </a:prstGeom>
          <a:noFill/>
          <a:ln w="28575">
            <a:solidFill>
              <a:schemeClr val="bg1"/>
            </a:solid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smtClean="0">
                <a:solidFill>
                  <a:srgbClr val="00ADA8"/>
                </a:solidFill>
                <a:latin typeface="Century Gothic" panose="020B0502020202020204" pitchFamily="34" charset="0"/>
              </a:rPr>
              <a:t>The difference between the novice and the master is that the master has failed more times than </a:t>
            </a:r>
            <a:r>
              <a:rPr lang="en-US" b="1" smtClean="0">
                <a:solidFill>
                  <a:srgbClr val="00ADA8"/>
                </a:solidFill>
                <a:latin typeface="Century Gothic" panose="020B0502020202020204" pitchFamily="34" charset="0"/>
              </a:rPr>
              <a:t>the novice has tried</a:t>
            </a:r>
            <a:endParaRPr lang="en-US" b="1" dirty="0">
              <a:solidFill>
                <a:srgbClr val="00ADA8"/>
              </a:solidFill>
              <a:latin typeface="Century Gothic" panose="020B0502020202020204" pitchFamily="34" charset="0"/>
            </a:endParaRPr>
          </a:p>
        </p:txBody>
      </p:sp>
    </p:spTree>
    <p:extLst>
      <p:ext uri="{BB962C8B-B14F-4D97-AF65-F5344CB8AC3E}">
        <p14:creationId xmlns:p14="http://schemas.microsoft.com/office/powerpoint/2010/main" val="8831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023" y="45739"/>
            <a:ext cx="9748777"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Anti-</a:t>
            </a:r>
            <a:r>
              <a:rPr lang="en-US" sz="3200" dirty="0" err="1">
                <a:solidFill>
                  <a:srgbClr val="4C8180"/>
                </a:solidFill>
                <a:latin typeface="Century Gothic" charset="0"/>
                <a:ea typeface="Century Gothic" charset="0"/>
                <a:cs typeface="Century Gothic" charset="0"/>
              </a:rPr>
              <a:t>Mullerian</a:t>
            </a:r>
            <a:r>
              <a:rPr lang="en-US" sz="3200" dirty="0">
                <a:solidFill>
                  <a:srgbClr val="4C8180"/>
                </a:solidFill>
                <a:latin typeface="Century Gothic" charset="0"/>
                <a:ea typeface="Century Gothic" charset="0"/>
                <a:cs typeface="Century Gothic" charset="0"/>
              </a:rPr>
              <a:t> hormone (AMH)</a:t>
            </a:r>
          </a:p>
        </p:txBody>
      </p:sp>
      <p:sp>
        <p:nvSpPr>
          <p:cNvPr id="7" name="Rectangle 6"/>
          <p:cNvSpPr/>
          <p:nvPr/>
        </p:nvSpPr>
        <p:spPr>
          <a:xfrm>
            <a:off x="5457603" y="779285"/>
            <a:ext cx="4502150" cy="584200"/>
          </a:xfrm>
          <a:prstGeom prst="rect">
            <a:avLst/>
          </a:prstGeom>
        </p:spPr>
        <p:txBody>
          <a:bodyPr wrap="none">
            <a:spAutoFit/>
          </a:bodyPr>
          <a:lstStyle/>
          <a:p>
            <a:pPr algn="ctr">
              <a:defRPr/>
            </a:pPr>
            <a:r>
              <a:rPr lang="en-US" sz="3200" b="1" dirty="0">
                <a:solidFill>
                  <a:srgbClr val="00ADA8"/>
                </a:solidFill>
                <a:latin typeface="+mj-lt"/>
                <a:ea typeface="ＭＳ Ｐゴシック" charset="0"/>
                <a:cs typeface="ＭＳ Ｐゴシック" charset="0"/>
              </a:rPr>
              <a:t>AMH and folliculogenesis</a:t>
            </a:r>
          </a:p>
        </p:txBody>
      </p:sp>
      <p:pic>
        <p:nvPicPr>
          <p:cNvPr id="9" name="Picture 1"/>
          <p:cNvPicPr>
            <a:picLocks noChangeAspect="1"/>
          </p:cNvPicPr>
          <p:nvPr/>
        </p:nvPicPr>
        <p:blipFill>
          <a:blip r:embed="rId2">
            <a:extLst>
              <a:ext uri="{28A0092B-C50C-407E-A947-70E740481C1C}">
                <a14:useLocalDpi xmlns:a14="http://schemas.microsoft.com/office/drawing/2010/main" val="0"/>
              </a:ext>
            </a:extLst>
          </a:blip>
          <a:srcRect l="4195" t="3099" r="6429"/>
          <a:stretch>
            <a:fillRect/>
          </a:stretch>
        </p:blipFill>
        <p:spPr bwMode="auto">
          <a:xfrm>
            <a:off x="4550629" y="1528585"/>
            <a:ext cx="6914528" cy="475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 xmlns:a16="http://schemas.microsoft.com/office/drawing/2014/main" id="{43A63833-E3D4-48C8-B485-450055EA391A}"/>
              </a:ext>
            </a:extLst>
          </p:cNvPr>
          <p:cNvSpPr txBox="1"/>
          <p:nvPr/>
        </p:nvSpPr>
        <p:spPr>
          <a:xfrm>
            <a:off x="430333" y="1071385"/>
            <a:ext cx="4186284" cy="1477328"/>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GB" dirty="0">
                <a:solidFill>
                  <a:srgbClr val="008F00"/>
                </a:solidFill>
              </a:rPr>
              <a:t>Female are born with around 1 </a:t>
            </a:r>
            <a:r>
              <a:rPr lang="en-GB" dirty="0" smtClean="0">
                <a:solidFill>
                  <a:srgbClr val="008F00"/>
                </a:solidFill>
              </a:rPr>
              <a:t>million of Follicle .And It </a:t>
            </a:r>
            <a:r>
              <a:rPr lang="en-GB" dirty="0">
                <a:solidFill>
                  <a:srgbClr val="008F00"/>
                </a:solidFill>
              </a:rPr>
              <a:t>keeps reducing over time </a:t>
            </a:r>
            <a:r>
              <a:rPr lang="en-GB" dirty="0" smtClean="0">
                <a:solidFill>
                  <a:srgbClr val="008F00"/>
                </a:solidFill>
              </a:rPr>
              <a:t>,</a:t>
            </a:r>
            <a:endParaRPr lang="en-GB" dirty="0">
              <a:solidFill>
                <a:srgbClr val="008F00"/>
              </a:solidFill>
            </a:endParaRPr>
          </a:p>
          <a:p>
            <a:pPr algn="ctr"/>
            <a:r>
              <a:rPr lang="en-GB" dirty="0">
                <a:solidFill>
                  <a:srgbClr val="008F00"/>
                </a:solidFill>
              </a:rPr>
              <a:t>By the time that female reach fertile age she will have around 300-400 thousands follicle</a:t>
            </a:r>
            <a:r>
              <a:rPr lang="en-GB" dirty="0" smtClean="0">
                <a:solidFill>
                  <a:srgbClr val="008F00"/>
                </a:solidFill>
              </a:rPr>
              <a:t>.</a:t>
            </a:r>
            <a:endParaRPr lang="en-GB" dirty="0">
              <a:solidFill>
                <a:srgbClr val="008F00"/>
              </a:solidFill>
            </a:endParaRPr>
          </a:p>
        </p:txBody>
      </p:sp>
      <p:sp>
        <p:nvSpPr>
          <p:cNvPr id="6" name="TextBox 5">
            <a:extLst>
              <a:ext uri="{FF2B5EF4-FFF2-40B4-BE49-F238E27FC236}">
                <a16:creationId xmlns="" xmlns:a16="http://schemas.microsoft.com/office/drawing/2014/main" id="{43A63833-E3D4-48C8-B485-450055EA391A}"/>
              </a:ext>
            </a:extLst>
          </p:cNvPr>
          <p:cNvSpPr txBox="1"/>
          <p:nvPr/>
        </p:nvSpPr>
        <p:spPr>
          <a:xfrm>
            <a:off x="430333" y="2713813"/>
            <a:ext cx="4186284" cy="1200329"/>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GB" dirty="0" smtClean="0">
                <a:solidFill>
                  <a:srgbClr val="008F00"/>
                </a:solidFill>
              </a:rPr>
              <a:t>AMH level gives an idea about The number of remaining primordial follicles which correlates with the number of growing follicles .. </a:t>
            </a:r>
            <a:endParaRPr lang="en-GB" dirty="0">
              <a:solidFill>
                <a:srgbClr val="008F00"/>
              </a:solidFill>
            </a:endParaRPr>
          </a:p>
        </p:txBody>
      </p:sp>
    </p:spTree>
    <p:extLst>
      <p:ext uri="{BB962C8B-B14F-4D97-AF65-F5344CB8AC3E}">
        <p14:creationId xmlns:p14="http://schemas.microsoft.com/office/powerpoint/2010/main" val="1842825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023" y="45739"/>
            <a:ext cx="9748777"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Endocrine investigations </a:t>
            </a:r>
            <a:r>
              <a:rPr lang="en-US" sz="3200" dirty="0" smtClean="0">
                <a:solidFill>
                  <a:srgbClr val="4C8180"/>
                </a:solidFill>
                <a:latin typeface="Century Gothic" charset="0"/>
                <a:ea typeface="Century Gothic" charset="0"/>
                <a:cs typeface="Century Gothic" charset="0"/>
              </a:rPr>
              <a:t>in </a:t>
            </a:r>
            <a:r>
              <a:rPr lang="en-US" sz="3200" dirty="0" err="1" smtClean="0">
                <a:solidFill>
                  <a:srgbClr val="4C8180"/>
                </a:solidFill>
                <a:latin typeface="Century Gothic" charset="0"/>
                <a:ea typeface="Century Gothic" charset="0"/>
                <a:cs typeface="Century Gothic" charset="0"/>
              </a:rPr>
              <a:t>subfertile</a:t>
            </a:r>
            <a:r>
              <a:rPr lang="en-US" sz="3200" dirty="0" smtClean="0">
                <a:solidFill>
                  <a:srgbClr val="4C8180"/>
                </a:solidFill>
                <a:latin typeface="Century Gothic" charset="0"/>
                <a:ea typeface="Century Gothic" charset="0"/>
                <a:cs typeface="Century Gothic" charset="0"/>
              </a:rPr>
              <a:t> </a:t>
            </a:r>
            <a:r>
              <a:rPr lang="en-US" sz="3200" dirty="0">
                <a:solidFill>
                  <a:srgbClr val="4C8180"/>
                </a:solidFill>
                <a:latin typeface="Century Gothic" charset="0"/>
                <a:ea typeface="Century Gothic" charset="0"/>
                <a:cs typeface="Century Gothic" charset="0"/>
              </a:rPr>
              <a:t>man</a:t>
            </a:r>
          </a:p>
        </p:txBody>
      </p:sp>
      <p:grpSp>
        <p:nvGrpSpPr>
          <p:cNvPr id="6" name="Group 5"/>
          <p:cNvGrpSpPr/>
          <p:nvPr/>
        </p:nvGrpSpPr>
        <p:grpSpPr>
          <a:xfrm>
            <a:off x="2125485" y="1409401"/>
            <a:ext cx="2260003" cy="1827581"/>
            <a:chOff x="353092" y="1112931"/>
            <a:chExt cx="1945541" cy="334840"/>
          </a:xfrm>
          <a:solidFill>
            <a:srgbClr val="7030A0"/>
          </a:solidFill>
        </p:grpSpPr>
        <p:sp>
          <p:nvSpPr>
            <p:cNvPr id="8" name="Rectangle 7"/>
            <p:cNvSpPr/>
            <p:nvPr/>
          </p:nvSpPr>
          <p:spPr>
            <a:xfrm>
              <a:off x="353092" y="1112931"/>
              <a:ext cx="1945541" cy="334840"/>
            </a:xfrm>
            <a:prstGeom prst="rect">
              <a:avLst/>
            </a:prstGeom>
            <a:grp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sp>
        <p:sp>
          <p:nvSpPr>
            <p:cNvPr id="11" name="Rectangle 10"/>
            <p:cNvSpPr/>
            <p:nvPr/>
          </p:nvSpPr>
          <p:spPr>
            <a:xfrm>
              <a:off x="353092" y="1112931"/>
              <a:ext cx="1945541" cy="3348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lnSpc>
                  <a:spcPct val="90000"/>
                </a:lnSpc>
              </a:pPr>
              <a:r>
                <a:rPr lang="en-US" altLang="en-US" dirty="0" err="1">
                  <a:ea typeface="ＭＳ Ｐゴシック" charset="-128"/>
                </a:rPr>
                <a:t>Eugonadal</a:t>
              </a:r>
              <a:r>
                <a:rPr lang="en-US" altLang="en-US" dirty="0">
                  <a:ea typeface="ＭＳ Ｐゴシック" charset="-128"/>
                </a:rPr>
                <a:t> men with normal sperm analysis do not require endocrine investigations</a:t>
              </a:r>
            </a:p>
          </p:txBody>
        </p:sp>
      </p:grpSp>
      <p:grpSp>
        <p:nvGrpSpPr>
          <p:cNvPr id="12" name="Group 11"/>
          <p:cNvGrpSpPr/>
          <p:nvPr/>
        </p:nvGrpSpPr>
        <p:grpSpPr>
          <a:xfrm>
            <a:off x="4881709" y="1403009"/>
            <a:ext cx="2177690" cy="1833973"/>
            <a:chOff x="2427101" y="1108783"/>
            <a:chExt cx="1874681" cy="351728"/>
          </a:xfrm>
        </p:grpSpPr>
        <p:sp>
          <p:nvSpPr>
            <p:cNvPr id="13" name="Rectangle 12"/>
            <p:cNvSpPr/>
            <p:nvPr/>
          </p:nvSpPr>
          <p:spPr>
            <a:xfrm>
              <a:off x="2427101" y="1108783"/>
              <a:ext cx="1874681" cy="351728"/>
            </a:xfrm>
            <a:prstGeom prst="rect">
              <a:avLst/>
            </a:prstGeom>
            <a:solidFill>
              <a:srgbClr val="33CCCC">
                <a:alpha val="56078"/>
              </a:srgbClr>
            </a:solidFill>
          </p:spPr>
          <p:style>
            <a:lnRef idx="3">
              <a:schemeClr val="lt1">
                <a:hueOff val="0"/>
                <a:satOff val="0"/>
                <a:lumOff val="0"/>
                <a:alphaOff val="0"/>
              </a:schemeClr>
            </a:lnRef>
            <a:fillRef idx="1">
              <a:scrgbClr r="0" g="0" b="0"/>
            </a:fillRef>
            <a:effectRef idx="1">
              <a:schemeClr val="accent2">
                <a:hueOff val="-727682"/>
                <a:satOff val="-41964"/>
                <a:lumOff val="4314"/>
                <a:alphaOff val="0"/>
              </a:schemeClr>
            </a:effectRef>
            <a:fontRef idx="minor">
              <a:schemeClr val="lt1"/>
            </a:fontRef>
          </p:style>
        </p:sp>
        <p:sp>
          <p:nvSpPr>
            <p:cNvPr id="14" name="Rectangle 13"/>
            <p:cNvSpPr/>
            <p:nvPr/>
          </p:nvSpPr>
          <p:spPr>
            <a:xfrm>
              <a:off x="2427101" y="1108783"/>
              <a:ext cx="1874681" cy="351728"/>
            </a:xfrm>
            <a:prstGeom prst="rect">
              <a:avLst/>
            </a:prstGeom>
            <a:solidFill>
              <a:srgbClr val="89D0D3"/>
            </a:solid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dirty="0">
                  <a:latin typeface="Calibri" panose="020F0502020204030204" pitchFamily="34" charset="0"/>
                  <a:cs typeface="Calibri" panose="020F0502020204030204" pitchFamily="34" charset="0"/>
                </a:rPr>
                <a:t>Endocrine cause of infertility in men are rare</a:t>
              </a:r>
            </a:p>
          </p:txBody>
        </p:sp>
      </p:grpSp>
      <p:grpSp>
        <p:nvGrpSpPr>
          <p:cNvPr id="15" name="Group 14"/>
          <p:cNvGrpSpPr/>
          <p:nvPr/>
        </p:nvGrpSpPr>
        <p:grpSpPr>
          <a:xfrm>
            <a:off x="7555620" y="1409401"/>
            <a:ext cx="2077405" cy="1833973"/>
            <a:chOff x="4441444" y="1125695"/>
            <a:chExt cx="1788350" cy="334791"/>
          </a:xfrm>
          <a:solidFill>
            <a:srgbClr val="002060"/>
          </a:solidFill>
        </p:grpSpPr>
        <p:sp>
          <p:nvSpPr>
            <p:cNvPr id="16" name="Rectangle 15"/>
            <p:cNvSpPr/>
            <p:nvPr/>
          </p:nvSpPr>
          <p:spPr>
            <a:xfrm>
              <a:off x="4441444" y="1125695"/>
              <a:ext cx="1788350" cy="334791"/>
            </a:xfrm>
            <a:prstGeom prst="rect">
              <a:avLst/>
            </a:prstGeom>
            <a:grpFill/>
          </p:spPr>
          <p:style>
            <a:lnRef idx="3">
              <a:schemeClr val="lt1">
                <a:hueOff val="0"/>
                <a:satOff val="0"/>
                <a:lumOff val="0"/>
                <a:alphaOff val="0"/>
              </a:schemeClr>
            </a:lnRef>
            <a:fillRef idx="1">
              <a:schemeClr val="accent2">
                <a:hueOff val="-1455363"/>
                <a:satOff val="-83928"/>
                <a:lumOff val="8628"/>
                <a:alphaOff val="0"/>
              </a:schemeClr>
            </a:fillRef>
            <a:effectRef idx="1">
              <a:schemeClr val="accent2">
                <a:hueOff val="-1455363"/>
                <a:satOff val="-83928"/>
                <a:lumOff val="8628"/>
                <a:alphaOff val="0"/>
              </a:schemeClr>
            </a:effectRef>
            <a:fontRef idx="minor">
              <a:schemeClr val="lt1"/>
            </a:fontRef>
          </p:style>
        </p:sp>
        <p:sp>
          <p:nvSpPr>
            <p:cNvPr id="17" name="Rectangle 16"/>
            <p:cNvSpPr/>
            <p:nvPr/>
          </p:nvSpPr>
          <p:spPr>
            <a:xfrm>
              <a:off x="4441444" y="1125695"/>
              <a:ext cx="1788350" cy="3347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dirty="0">
                  <a:latin typeface="Calibri" panose="020F0502020204030204" pitchFamily="34" charset="0"/>
                  <a:cs typeface="Calibri" panose="020F0502020204030204" pitchFamily="34" charset="0"/>
                </a:rPr>
                <a:t>In </a:t>
              </a:r>
              <a:r>
                <a:rPr lang="en-US" dirty="0" err="1">
                  <a:latin typeface="Calibri" panose="020F0502020204030204" pitchFamily="34" charset="0"/>
                  <a:cs typeface="Calibri" panose="020F0502020204030204" pitchFamily="34" charset="0"/>
                </a:rPr>
                <a:t>hypogonadal</a:t>
              </a:r>
              <a:r>
                <a:rPr lang="en-US" dirty="0">
                  <a:latin typeface="Calibri" panose="020F0502020204030204" pitchFamily="34" charset="0"/>
                  <a:cs typeface="Calibri" panose="020F0502020204030204" pitchFamily="34" charset="0"/>
                </a:rPr>
                <a:t> men:</a:t>
              </a:r>
            </a:p>
            <a:p>
              <a:pPr marL="342900" lvl="0" indent="-342900" defTabSz="711200">
                <a:lnSpc>
                  <a:spcPct val="90000"/>
                </a:lnSpc>
                <a:spcBef>
                  <a:spcPct val="0"/>
                </a:spcBef>
                <a:spcAft>
                  <a:spcPct val="35000"/>
                </a:spcAft>
                <a:buFont typeface="+mj-lt"/>
                <a:buAutoNum type="arabicPeriod"/>
              </a:pPr>
              <a:r>
                <a:rPr lang="en-US" dirty="0" smtClean="0">
                  <a:latin typeface="Calibri" panose="020F0502020204030204" pitchFamily="34" charset="0"/>
                  <a:cs typeface="Calibri" panose="020F0502020204030204" pitchFamily="34" charset="0"/>
                </a:rPr>
                <a:t>Testosterone.</a:t>
              </a:r>
              <a:endParaRPr lang="en-US" dirty="0">
                <a:latin typeface="Calibri" panose="020F0502020204030204" pitchFamily="34" charset="0"/>
                <a:cs typeface="Calibri" panose="020F0502020204030204" pitchFamily="34" charset="0"/>
              </a:endParaRPr>
            </a:p>
            <a:p>
              <a:pPr marL="342900" lvl="0" indent="-342900" defTabSz="711200">
                <a:lnSpc>
                  <a:spcPct val="90000"/>
                </a:lnSpc>
                <a:spcBef>
                  <a:spcPct val="0"/>
                </a:spcBef>
                <a:spcAft>
                  <a:spcPct val="35000"/>
                </a:spcAft>
                <a:buFont typeface="+mj-lt"/>
                <a:buAutoNum type="arabicPeriod"/>
              </a:pPr>
              <a:r>
                <a:rPr lang="en-US" dirty="0">
                  <a:latin typeface="Calibri" panose="020F0502020204030204" pitchFamily="34" charset="0"/>
                  <a:cs typeface="Calibri" panose="020F0502020204030204" pitchFamily="34" charset="0"/>
                </a:rPr>
                <a:t>Gonadotrophins should be </a:t>
              </a:r>
              <a:r>
                <a:rPr lang="en-US" dirty="0" smtClean="0">
                  <a:latin typeface="Calibri" panose="020F0502020204030204" pitchFamily="34" charset="0"/>
                  <a:cs typeface="Calibri" panose="020F0502020204030204" pitchFamily="34" charset="0"/>
                </a:rPr>
                <a:t>measured.</a:t>
              </a:r>
              <a:endParaRPr lang="en-US" dirty="0">
                <a:latin typeface="Calibri" panose="020F0502020204030204" pitchFamily="34" charset="0"/>
                <a:cs typeface="Calibri" panose="020F0502020204030204" pitchFamily="34" charset="0"/>
              </a:endParaRPr>
            </a:p>
          </p:txBody>
        </p:sp>
      </p:grpSp>
      <p:grpSp>
        <p:nvGrpSpPr>
          <p:cNvPr id="21" name="Group 5"/>
          <p:cNvGrpSpPr/>
          <p:nvPr/>
        </p:nvGrpSpPr>
        <p:grpSpPr>
          <a:xfrm>
            <a:off x="2007798" y="3485343"/>
            <a:ext cx="7625227" cy="2723440"/>
            <a:chOff x="270506" y="1358305"/>
            <a:chExt cx="4479294" cy="2070694"/>
          </a:xfrm>
        </p:grpSpPr>
        <p:sp>
          <p:nvSpPr>
            <p:cNvPr id="22" name="Rounded Rectangle 6"/>
            <p:cNvSpPr/>
            <p:nvPr/>
          </p:nvSpPr>
          <p:spPr>
            <a:xfrm>
              <a:off x="270506" y="1475691"/>
              <a:ext cx="4479294" cy="1953308"/>
            </a:xfrm>
            <a:prstGeom prst="roundRect">
              <a:avLst/>
            </a:prstGeom>
            <a:noFill/>
            <a:ln w="38100">
              <a:solidFill>
                <a:srgbClr val="00A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3" name="Round Same Side Corner Rectangle 7"/>
            <p:cNvSpPr/>
            <p:nvPr/>
          </p:nvSpPr>
          <p:spPr>
            <a:xfrm>
              <a:off x="270506" y="1358305"/>
              <a:ext cx="4479294" cy="556921"/>
            </a:xfrm>
            <a:prstGeom prst="round2SameRect">
              <a:avLst/>
            </a:prstGeom>
            <a:solidFill>
              <a:srgbClr val="00ADA8"/>
            </a:solidFill>
            <a:ln w="38100">
              <a:solidFill>
                <a:srgbClr val="00AD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Semen analysis</a:t>
              </a:r>
              <a:endParaRPr lang="en-US" sz="3200" dirty="0">
                <a:solidFill>
                  <a:schemeClr val="bg1"/>
                </a:solidFill>
              </a:endParaRPr>
            </a:p>
          </p:txBody>
        </p:sp>
      </p:grpSp>
      <p:sp>
        <p:nvSpPr>
          <p:cNvPr id="3" name="Rectangle 2"/>
          <p:cNvSpPr/>
          <p:nvPr/>
        </p:nvSpPr>
        <p:spPr>
          <a:xfrm>
            <a:off x="3666012" y="4294590"/>
            <a:ext cx="5153895" cy="1837426"/>
          </a:xfrm>
          <a:prstGeom prst="rect">
            <a:avLst/>
          </a:prstGeom>
        </p:spPr>
        <p:txBody>
          <a:bodyPr wrap="square">
            <a:spAutoFit/>
          </a:bodyPr>
          <a:lstStyle/>
          <a:p>
            <a:pPr marL="342900" indent="-342900">
              <a:lnSpc>
                <a:spcPct val="90000"/>
              </a:lnSpc>
              <a:buFont typeface="+mj-lt"/>
              <a:buAutoNum type="arabicPeriod"/>
            </a:pPr>
            <a:r>
              <a:rPr lang="en-US" altLang="en-US" dirty="0" smtClean="0">
                <a:ea typeface="ＭＳ Ｐゴシック" charset="-128"/>
              </a:rPr>
              <a:t>Volume. </a:t>
            </a:r>
            <a:r>
              <a:rPr lang="en-US" altLang="en-US" dirty="0">
                <a:solidFill>
                  <a:srgbClr val="008F00"/>
                </a:solidFill>
              </a:rPr>
              <a:t>Normal range at least </a:t>
            </a:r>
            <a:r>
              <a:rPr lang="en-US" altLang="en-US" dirty="0" smtClean="0">
                <a:solidFill>
                  <a:srgbClr val="008F00"/>
                </a:solidFill>
              </a:rPr>
              <a:t>1.5 </a:t>
            </a:r>
            <a:r>
              <a:rPr lang="en-US" altLang="en-US" dirty="0">
                <a:solidFill>
                  <a:srgbClr val="008F00"/>
                </a:solidFill>
              </a:rPr>
              <a:t>ml</a:t>
            </a:r>
          </a:p>
          <a:p>
            <a:pPr marL="342900" indent="-342900">
              <a:lnSpc>
                <a:spcPct val="90000"/>
              </a:lnSpc>
              <a:buFont typeface="+mj-lt"/>
              <a:buAutoNum type="arabicPeriod"/>
            </a:pPr>
            <a:r>
              <a:rPr lang="en-US" altLang="en-US" dirty="0" smtClean="0">
                <a:ea typeface="ＭＳ Ｐゴシック" charset="-128"/>
              </a:rPr>
              <a:t>Liquefaction time. </a:t>
            </a:r>
            <a:r>
              <a:rPr lang="en-US" altLang="en-US" dirty="0">
                <a:solidFill>
                  <a:srgbClr val="008F00"/>
                </a:solidFill>
              </a:rPr>
              <a:t>Normally 20-30 mins</a:t>
            </a:r>
          </a:p>
          <a:p>
            <a:pPr marL="342900" indent="-342900">
              <a:lnSpc>
                <a:spcPct val="90000"/>
              </a:lnSpc>
              <a:buFont typeface="+mj-lt"/>
              <a:buAutoNum type="arabicPeriod"/>
            </a:pPr>
            <a:r>
              <a:rPr lang="en-US" altLang="en-US" dirty="0">
                <a:ea typeface="ＭＳ Ｐゴシック" charset="-128"/>
              </a:rPr>
              <a:t>Sperm </a:t>
            </a:r>
            <a:r>
              <a:rPr lang="en-US" altLang="en-US" dirty="0" smtClean="0">
                <a:ea typeface="ＭＳ Ｐゴシック" charset="-128"/>
              </a:rPr>
              <a:t>count. </a:t>
            </a:r>
            <a:r>
              <a:rPr lang="en-US" altLang="en-US" dirty="0">
                <a:solidFill>
                  <a:srgbClr val="008F00"/>
                </a:solidFill>
              </a:rPr>
              <a:t>At least 15 million/ml</a:t>
            </a:r>
          </a:p>
          <a:p>
            <a:pPr marL="342900" indent="-342900">
              <a:lnSpc>
                <a:spcPct val="90000"/>
              </a:lnSpc>
              <a:buFont typeface="+mj-lt"/>
              <a:buAutoNum type="arabicPeriod"/>
            </a:pPr>
            <a:r>
              <a:rPr lang="en-US" altLang="en-US" dirty="0" smtClean="0">
                <a:ea typeface="ＭＳ Ｐゴシック" charset="-128"/>
              </a:rPr>
              <a:t>Motility. </a:t>
            </a:r>
            <a:r>
              <a:rPr lang="en-US" altLang="en-US" dirty="0">
                <a:solidFill>
                  <a:srgbClr val="008F00"/>
                </a:solidFill>
              </a:rPr>
              <a:t>38%</a:t>
            </a:r>
          </a:p>
          <a:p>
            <a:pPr marL="342900" indent="-342900">
              <a:lnSpc>
                <a:spcPct val="90000"/>
              </a:lnSpc>
              <a:buFont typeface="+mj-lt"/>
              <a:buAutoNum type="arabicPeriod"/>
            </a:pPr>
            <a:r>
              <a:rPr lang="en-US" altLang="en-US" dirty="0">
                <a:ea typeface="ＭＳ Ｐゴシック" charset="-128"/>
              </a:rPr>
              <a:t>Presence of abnormal </a:t>
            </a:r>
            <a:r>
              <a:rPr lang="en-US" altLang="en-US" dirty="0" smtClean="0">
                <a:ea typeface="ＭＳ Ｐゴシック" charset="-128"/>
              </a:rPr>
              <a:t>spermatozoa.</a:t>
            </a:r>
            <a:endParaRPr lang="en-US" altLang="en-US" dirty="0">
              <a:ea typeface="ＭＳ Ｐゴシック" charset="-128"/>
            </a:endParaRPr>
          </a:p>
          <a:p>
            <a:pPr marL="342900" indent="-342900">
              <a:lnSpc>
                <a:spcPct val="90000"/>
              </a:lnSpc>
              <a:buFont typeface="+mj-lt"/>
              <a:buAutoNum type="arabicPeriod"/>
            </a:pPr>
            <a:r>
              <a:rPr lang="en-US" altLang="en-US" dirty="0" err="1" smtClean="0">
                <a:ea typeface="ＭＳ Ｐゴシック" charset="-128"/>
              </a:rPr>
              <a:t>pH.</a:t>
            </a:r>
            <a:r>
              <a:rPr lang="en-US" altLang="en-US" dirty="0" smtClean="0">
                <a:ea typeface="ＭＳ Ｐゴシック" charset="-128"/>
              </a:rPr>
              <a:t> </a:t>
            </a:r>
            <a:r>
              <a:rPr lang="en-US" altLang="en-US" dirty="0">
                <a:solidFill>
                  <a:srgbClr val="008F00"/>
                </a:solidFill>
              </a:rPr>
              <a:t>7.2 </a:t>
            </a:r>
            <a:r>
              <a:rPr lang="mr-IN" altLang="en-US" dirty="0">
                <a:solidFill>
                  <a:srgbClr val="008F00"/>
                </a:solidFill>
              </a:rPr>
              <a:t>–</a:t>
            </a:r>
            <a:r>
              <a:rPr lang="en-US" altLang="en-US" dirty="0">
                <a:solidFill>
                  <a:srgbClr val="008F00"/>
                </a:solidFill>
              </a:rPr>
              <a:t> 8 (Acidity destroys the sperms)</a:t>
            </a:r>
          </a:p>
          <a:p>
            <a:pPr marL="342900" indent="-342900">
              <a:lnSpc>
                <a:spcPct val="90000"/>
              </a:lnSpc>
              <a:buFont typeface="+mj-lt"/>
              <a:buAutoNum type="arabicPeriod"/>
            </a:pPr>
            <a:r>
              <a:rPr lang="en-US" altLang="en-US" dirty="0" smtClean="0">
                <a:ea typeface="ＭＳ Ｐゴシック" charset="-128"/>
              </a:rPr>
              <a:t>WBCs. </a:t>
            </a:r>
            <a:r>
              <a:rPr lang="en-US" altLang="en-US" dirty="0">
                <a:solidFill>
                  <a:srgbClr val="008F00"/>
                </a:solidFill>
              </a:rPr>
              <a:t>Represents </a:t>
            </a:r>
            <a:r>
              <a:rPr lang="en-US" altLang="en-US" dirty="0" smtClean="0">
                <a:solidFill>
                  <a:srgbClr val="008F00"/>
                </a:solidFill>
              </a:rPr>
              <a:t>infection, shouldn’t be present </a:t>
            </a:r>
            <a:endParaRPr lang="en-US" altLang="en-US" dirty="0">
              <a:solidFill>
                <a:srgbClr val="008F00"/>
              </a:solidFill>
            </a:endParaRPr>
          </a:p>
        </p:txBody>
      </p:sp>
      <p:sp>
        <p:nvSpPr>
          <p:cNvPr id="18" name="TextBox 17">
            <a:extLst>
              <a:ext uri="{FF2B5EF4-FFF2-40B4-BE49-F238E27FC236}">
                <a16:creationId xmlns="" xmlns:a16="http://schemas.microsoft.com/office/drawing/2014/main" id="{43A63833-E3D4-48C8-B485-450055EA391A}"/>
              </a:ext>
            </a:extLst>
          </p:cNvPr>
          <p:cNvSpPr txBox="1"/>
          <p:nvPr/>
        </p:nvSpPr>
        <p:spPr>
          <a:xfrm>
            <a:off x="9972675" y="4208347"/>
            <a:ext cx="2047875" cy="1754326"/>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GB" dirty="0" smtClean="0">
                <a:solidFill>
                  <a:srgbClr val="008F00"/>
                </a:solidFill>
              </a:rPr>
              <a:t>Liquefaction </a:t>
            </a:r>
            <a:r>
              <a:rPr lang="en-GB" dirty="0">
                <a:solidFill>
                  <a:srgbClr val="008F00"/>
                </a:solidFill>
              </a:rPr>
              <a:t>time </a:t>
            </a:r>
            <a:r>
              <a:rPr lang="en-GB" dirty="0" smtClean="0">
                <a:solidFill>
                  <a:srgbClr val="008F00"/>
                </a:solidFill>
              </a:rPr>
              <a:t>:</a:t>
            </a:r>
            <a:endParaRPr lang="en-GB" dirty="0">
              <a:solidFill>
                <a:srgbClr val="008F00"/>
              </a:solidFill>
            </a:endParaRPr>
          </a:p>
          <a:p>
            <a:pPr algn="ctr"/>
            <a:r>
              <a:rPr lang="en-GB" dirty="0">
                <a:solidFill>
                  <a:srgbClr val="008F00"/>
                </a:solidFill>
              </a:rPr>
              <a:t>Time </a:t>
            </a:r>
            <a:r>
              <a:rPr lang="en-GB" dirty="0" smtClean="0">
                <a:solidFill>
                  <a:srgbClr val="008F00"/>
                </a:solidFill>
              </a:rPr>
              <a:t>taken </a:t>
            </a:r>
            <a:r>
              <a:rPr lang="en-GB" dirty="0">
                <a:solidFill>
                  <a:srgbClr val="008F00"/>
                </a:solidFill>
              </a:rPr>
              <a:t>from sperm to convert form gel to </a:t>
            </a:r>
            <a:r>
              <a:rPr lang="en-GB" dirty="0" smtClean="0">
                <a:solidFill>
                  <a:srgbClr val="008F00"/>
                </a:solidFill>
              </a:rPr>
              <a:t>liquid normally 20 to 30 minutes </a:t>
            </a:r>
            <a:endParaRPr lang="en-GB" dirty="0">
              <a:solidFill>
                <a:srgbClr val="008F00"/>
              </a:solidFill>
            </a:endParaRPr>
          </a:p>
        </p:txBody>
      </p:sp>
    </p:spTree>
    <p:extLst>
      <p:ext uri="{BB962C8B-B14F-4D97-AF65-F5344CB8AC3E}">
        <p14:creationId xmlns:p14="http://schemas.microsoft.com/office/powerpoint/2010/main" val="174457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023" y="45739"/>
            <a:ext cx="9748777"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Endocrine investigations </a:t>
            </a:r>
            <a:r>
              <a:rPr lang="en-US" sz="3200" dirty="0" smtClean="0">
                <a:solidFill>
                  <a:srgbClr val="4C8180"/>
                </a:solidFill>
                <a:latin typeface="Century Gothic" charset="0"/>
                <a:ea typeface="Century Gothic" charset="0"/>
                <a:cs typeface="Century Gothic" charset="0"/>
              </a:rPr>
              <a:t>in </a:t>
            </a:r>
            <a:r>
              <a:rPr lang="en-US" sz="3200" dirty="0" err="1" smtClean="0">
                <a:solidFill>
                  <a:srgbClr val="4C8180"/>
                </a:solidFill>
                <a:latin typeface="Century Gothic" charset="0"/>
                <a:ea typeface="Century Gothic" charset="0"/>
                <a:cs typeface="Century Gothic" charset="0"/>
              </a:rPr>
              <a:t>subfertile</a:t>
            </a:r>
            <a:r>
              <a:rPr lang="en-US" sz="3200" dirty="0" smtClean="0">
                <a:solidFill>
                  <a:srgbClr val="4C8180"/>
                </a:solidFill>
                <a:latin typeface="Century Gothic" charset="0"/>
                <a:ea typeface="Century Gothic" charset="0"/>
                <a:cs typeface="Century Gothic" charset="0"/>
              </a:rPr>
              <a:t> </a:t>
            </a:r>
            <a:r>
              <a:rPr lang="en-US" sz="3200" dirty="0">
                <a:solidFill>
                  <a:srgbClr val="4C8180"/>
                </a:solidFill>
                <a:latin typeface="Century Gothic" charset="0"/>
                <a:ea typeface="Century Gothic" charset="0"/>
                <a:cs typeface="Century Gothic" charset="0"/>
              </a:rPr>
              <a:t>man</a:t>
            </a:r>
          </a:p>
        </p:txBody>
      </p:sp>
      <p:graphicFrame>
        <p:nvGraphicFramePr>
          <p:cNvPr id="18" name="جدول 3"/>
          <p:cNvGraphicFramePr>
            <a:graphicFrameLocks noGrp="1"/>
          </p:cNvGraphicFramePr>
          <p:nvPr>
            <p:extLst>
              <p:ext uri="{D42A27DB-BD31-4B8C-83A1-F6EECF244321}">
                <p14:modId xmlns:p14="http://schemas.microsoft.com/office/powerpoint/2010/main" val="1442249261"/>
              </p:ext>
            </p:extLst>
          </p:nvPr>
        </p:nvGraphicFramePr>
        <p:xfrm>
          <a:off x="881813" y="2022360"/>
          <a:ext cx="9683750" cy="2473960"/>
        </p:xfrm>
        <a:graphic>
          <a:graphicData uri="http://schemas.openxmlformats.org/drawingml/2006/table">
            <a:tbl>
              <a:tblPr firstRow="1" bandRow="1">
                <a:tableStyleId>{5940675A-B579-460E-94D1-54222C63F5DA}</a:tableStyleId>
              </a:tblPr>
              <a:tblGrid>
                <a:gridCol w="4841875">
                  <a:extLst>
                    <a:ext uri="{9D8B030D-6E8A-4147-A177-3AD203B41FA5}">
                      <a16:colId xmlns="" xmlns:a16="http://schemas.microsoft.com/office/drawing/2014/main" val="20000"/>
                    </a:ext>
                  </a:extLst>
                </a:gridCol>
                <a:gridCol w="4841875">
                  <a:extLst>
                    <a:ext uri="{9D8B030D-6E8A-4147-A177-3AD203B41FA5}">
                      <a16:colId xmlns="" xmlns:a16="http://schemas.microsoft.com/office/drawing/2014/main" val="2000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kern="1200" dirty="0" smtClean="0">
                          <a:solidFill>
                            <a:srgbClr val="00ADA8"/>
                          </a:solidFill>
                          <a:latin typeface="+mn-lt"/>
                          <a:ea typeface="+mn-ea"/>
                          <a:cs typeface="+mn-cs"/>
                        </a:rPr>
                        <a:t>1. Primary testicular failure due to:</a:t>
                      </a:r>
                    </a:p>
                  </a:txBody>
                  <a:tcPr anchor="ctr">
                    <a:solidFill>
                      <a:srgbClr val="F2F2F2"/>
                    </a:solidFill>
                  </a:tcPr>
                </a:tc>
                <a:tc>
                  <a:txBody>
                    <a:bodyPr/>
                    <a:lstStyle/>
                    <a:p>
                      <a:pPr marL="342900" indent="-342900" algn="l" eaLnBrk="1" hangingPunct="1">
                        <a:buFont typeface="+mj-lt"/>
                        <a:buAutoNum type="arabicPeriod"/>
                      </a:pPr>
                      <a:r>
                        <a:rPr lang="en-US" altLang="en-US" sz="1800" kern="1200" dirty="0" smtClean="0"/>
                        <a:t>Damage in the testes (interstitial, tubular)</a:t>
                      </a:r>
                      <a:r>
                        <a:rPr lang="en-US" altLang="en-US" sz="1800" kern="1200" dirty="0" smtClean="0">
                          <a:solidFill>
                            <a:srgbClr val="00B050"/>
                          </a:solidFill>
                        </a:rPr>
                        <a:t> </a:t>
                      </a:r>
                      <a:r>
                        <a:rPr lang="en-US" altLang="en-US" sz="1800" kern="1200" dirty="0" smtClean="0">
                          <a:solidFill>
                            <a:srgbClr val="008F00"/>
                          </a:solidFill>
                          <a:latin typeface="+mn-lt"/>
                          <a:ea typeface="+mn-ea"/>
                          <a:cs typeface="+mn-cs"/>
                        </a:rPr>
                        <a:t>if only FSH is increased it is tubular, if both LH and FSH are decreased it will be interstitial.</a:t>
                      </a:r>
                    </a:p>
                    <a:p>
                      <a:pPr marL="342900" indent="-342900" algn="l" eaLnBrk="1" hangingPunct="1">
                        <a:buFont typeface="+mj-lt"/>
                        <a:buAutoNum type="arabicPeriod"/>
                      </a:pPr>
                      <a:r>
                        <a:rPr lang="en-US" altLang="en-US" sz="1800" kern="1200" dirty="0" smtClean="0"/>
                        <a:t>Low levels of testosterone.</a:t>
                      </a:r>
                    </a:p>
                  </a:txBody>
                  <a:tcPr anchor="ctr"/>
                </a:tc>
                <a:extLst>
                  <a:ext uri="{0D108BD9-81ED-4DB2-BD59-A6C34878D82A}">
                    <a16:rowId xmlns="" xmlns:a16="http://schemas.microsoft.com/office/drawing/2014/main"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kern="1200" dirty="0" smtClean="0">
                          <a:solidFill>
                            <a:srgbClr val="00ADA8"/>
                          </a:solidFill>
                          <a:latin typeface="+mn-lt"/>
                          <a:ea typeface="+mn-ea"/>
                          <a:cs typeface="+mn-cs"/>
                        </a:rPr>
                        <a:t>2. Hypothalamic-pituitary disease:</a:t>
                      </a:r>
                    </a:p>
                  </a:txBody>
                  <a:tcPr anchor="ctr">
                    <a:solidFill>
                      <a:srgbClr val="F2F2F2"/>
                    </a:solidFill>
                  </a:tcPr>
                </a:tc>
                <a:tc>
                  <a:txBody>
                    <a:bodyPr/>
                    <a:lstStyle/>
                    <a:p>
                      <a:pPr marL="342900" indent="-342900" algn="l" eaLnBrk="1" hangingPunct="1">
                        <a:buFont typeface="+mj-lt"/>
                        <a:buAutoNum type="arabicPeriod"/>
                      </a:pPr>
                      <a:r>
                        <a:rPr lang="en-US" altLang="en-US" sz="1800" kern="1200" dirty="0" smtClean="0"/>
                        <a:t>Decreased testosterone with low/normal gonadotrophins.</a:t>
                      </a:r>
                    </a:p>
                    <a:p>
                      <a:pPr marL="342900" indent="-342900" algn="l" eaLnBrk="1" hangingPunct="1">
                        <a:buFont typeface="+mj-lt"/>
                        <a:buAutoNum type="arabicPeriod"/>
                      </a:pPr>
                      <a:r>
                        <a:rPr lang="en-US" altLang="en-US" sz="1800" kern="1200" dirty="0" smtClean="0"/>
                        <a:t>Suggests </a:t>
                      </a:r>
                      <a:r>
                        <a:rPr lang="en-US" altLang="en-US" sz="1800" kern="1200" dirty="0" err="1" smtClean="0"/>
                        <a:t>hypogonadotrophic</a:t>
                      </a:r>
                      <a:r>
                        <a:rPr lang="en-US" altLang="en-US" sz="1800" kern="1200" dirty="0" smtClean="0"/>
                        <a:t> hypogonadism.</a:t>
                      </a:r>
                    </a:p>
                  </a:txBody>
                  <a:tcPr anchor="ctr"/>
                </a:tc>
                <a:extLst>
                  <a:ext uri="{0D108BD9-81ED-4DB2-BD59-A6C34878D82A}">
                    <a16:rowId xmlns="" xmlns:a16="http://schemas.microsoft.com/office/drawing/2014/main" val="10001"/>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kern="1200" dirty="0" smtClean="0">
                          <a:solidFill>
                            <a:srgbClr val="00ADA8"/>
                          </a:solidFill>
                          <a:latin typeface="+mn-lt"/>
                          <a:ea typeface="+mn-ea"/>
                          <a:cs typeface="+mn-cs"/>
                        </a:rPr>
                        <a:t>3. Hyperprolactinemia (a rare cause in men).</a:t>
                      </a:r>
                    </a:p>
                  </a:txBody>
                  <a:tcPr anchor="ctr">
                    <a:solidFill>
                      <a:srgbClr val="F2F2F2"/>
                    </a:solidFill>
                  </a:tcPr>
                </a:tc>
                <a:tc hMerge="1">
                  <a:txBody>
                    <a:bodyPr/>
                    <a:lstStyle/>
                    <a:p>
                      <a:pPr marL="342900" indent="-342900" algn="l" eaLnBrk="1" hangingPunct="1">
                        <a:buFont typeface="+mj-lt"/>
                        <a:buAutoNum type="arabicPeriod"/>
                      </a:pPr>
                      <a:endParaRPr lang="en-US" altLang="en-US" sz="1800" kern="1200" dirty="0" smtClean="0"/>
                    </a:p>
                  </a:txBody>
                  <a:tcPr anchor="ctr"/>
                </a:tc>
              </a:tr>
            </a:tbl>
          </a:graphicData>
        </a:graphic>
      </p:graphicFrame>
    </p:spTree>
    <p:extLst>
      <p:ext uri="{BB962C8B-B14F-4D97-AF65-F5344CB8AC3E}">
        <p14:creationId xmlns:p14="http://schemas.microsoft.com/office/powerpoint/2010/main" val="1795464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023" y="45739"/>
            <a:ext cx="9748777"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Investigation of male infertility</a:t>
            </a:r>
          </a:p>
        </p:txBody>
      </p:sp>
      <p:sp>
        <p:nvSpPr>
          <p:cNvPr id="6" name="Rectangle 5"/>
          <p:cNvSpPr/>
          <p:nvPr/>
        </p:nvSpPr>
        <p:spPr>
          <a:xfrm>
            <a:off x="6033719" y="820055"/>
            <a:ext cx="5196551" cy="584775"/>
          </a:xfrm>
          <a:prstGeom prst="rect">
            <a:avLst/>
          </a:prstGeom>
        </p:spPr>
        <p:txBody>
          <a:bodyPr wrap="none">
            <a:spAutoFit/>
          </a:bodyPr>
          <a:lstStyle/>
          <a:p>
            <a:pPr algn="ctr">
              <a:defRPr/>
            </a:pPr>
            <a:r>
              <a:rPr lang="en-US" sz="3200" b="1" dirty="0">
                <a:solidFill>
                  <a:srgbClr val="00ADA8"/>
                </a:solidFill>
                <a:latin typeface="+mj-lt"/>
                <a:ea typeface="ＭＳ Ｐゴシック" charset="0"/>
                <a:cs typeface="ＭＳ Ｐゴシック" charset="0"/>
              </a:rPr>
              <a:t>Investigation of male infertility</a:t>
            </a: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4558" y="1465176"/>
            <a:ext cx="5867530" cy="476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 xmlns:a16="http://schemas.microsoft.com/office/drawing/2014/main" id="{43A63833-E3D4-48C8-B485-450055EA391A}"/>
              </a:ext>
            </a:extLst>
          </p:cNvPr>
          <p:cNvSpPr txBox="1"/>
          <p:nvPr/>
        </p:nvSpPr>
        <p:spPr>
          <a:xfrm>
            <a:off x="2083122" y="2925530"/>
            <a:ext cx="1908005" cy="923330"/>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smtClean="0">
                <a:solidFill>
                  <a:srgbClr val="008F00"/>
                </a:solidFill>
              </a:rPr>
              <a:t>Follow the chart and know </a:t>
            </a:r>
            <a:r>
              <a:rPr lang="en-US" smtClean="0">
                <a:solidFill>
                  <a:srgbClr val="008F00"/>
                </a:solidFill>
              </a:rPr>
              <a:t>the investigations </a:t>
            </a:r>
            <a:endParaRPr lang="en-US" dirty="0">
              <a:solidFill>
                <a:srgbClr val="008F00"/>
              </a:solidFill>
            </a:endParaRPr>
          </a:p>
        </p:txBody>
      </p:sp>
    </p:spTree>
    <p:extLst>
      <p:ext uri="{BB962C8B-B14F-4D97-AF65-F5344CB8AC3E}">
        <p14:creationId xmlns:p14="http://schemas.microsoft.com/office/powerpoint/2010/main" val="293417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023" y="45739"/>
            <a:ext cx="9748777"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Hyperprolactinemia</a:t>
            </a:r>
          </a:p>
        </p:txBody>
      </p:sp>
      <p:sp>
        <p:nvSpPr>
          <p:cNvPr id="8" name="Rectangle 7">
            <a:extLst>
              <a:ext uri="{FF2B5EF4-FFF2-40B4-BE49-F238E27FC236}">
                <a16:creationId xmlns="" xmlns:a16="http://schemas.microsoft.com/office/drawing/2014/main" id="{63FD64A8-C440-48EC-995F-F3D5207CAFF5}"/>
              </a:ext>
            </a:extLst>
          </p:cNvPr>
          <p:cNvSpPr/>
          <p:nvPr/>
        </p:nvSpPr>
        <p:spPr>
          <a:xfrm>
            <a:off x="478349" y="1161700"/>
            <a:ext cx="7909096" cy="2348463"/>
          </a:xfrm>
          <a:prstGeom prst="rect">
            <a:avLst/>
          </a:prstGeom>
          <a:ln w="38100">
            <a:solidFill>
              <a:srgbClr val="00B0F0"/>
            </a:solidFill>
          </a:ln>
        </p:spPr>
        <p:txBody>
          <a:bodyPr wrap="square">
            <a:spAutoFit/>
          </a:bodyPr>
          <a:lstStyle/>
          <a:p>
            <a:pPr marL="285750" indent="-285750" fontAlgn="base">
              <a:lnSpc>
                <a:spcPct val="150000"/>
              </a:lnSpc>
              <a:spcBef>
                <a:spcPct val="20000"/>
              </a:spcBef>
              <a:spcAft>
                <a:spcPct val="0"/>
              </a:spcAft>
              <a:buClr>
                <a:schemeClr val="tx1"/>
              </a:buClr>
              <a:buSzPct val="95000"/>
              <a:buFont typeface="Wingdings" charset="2"/>
              <a:buChar char="v"/>
            </a:pPr>
            <a:r>
              <a:rPr lang="en-US" altLang="en-US" dirty="0">
                <a:ea typeface="ＭＳ Ｐゴシック" charset="-128"/>
              </a:rPr>
              <a:t>Prolactin is an anterior pituitary hormone</a:t>
            </a:r>
          </a:p>
          <a:p>
            <a:pPr marL="285750" indent="-285750" fontAlgn="base">
              <a:lnSpc>
                <a:spcPct val="150000"/>
              </a:lnSpc>
              <a:spcBef>
                <a:spcPct val="20000"/>
              </a:spcBef>
              <a:spcAft>
                <a:spcPct val="0"/>
              </a:spcAft>
              <a:buClr>
                <a:schemeClr val="tx1"/>
              </a:buClr>
              <a:buSzPct val="95000"/>
              <a:buFont typeface="Arial" charset="0"/>
              <a:buChar char="•"/>
            </a:pPr>
            <a:r>
              <a:rPr lang="en-US" altLang="en-US" dirty="0">
                <a:ea typeface="ＭＳ Ｐゴシック" charset="-128"/>
              </a:rPr>
              <a:t>Its secretion is tightly regulated:</a:t>
            </a:r>
          </a:p>
          <a:p>
            <a:pPr marL="800100" lvl="1" indent="-342900" fontAlgn="base">
              <a:lnSpc>
                <a:spcPct val="150000"/>
              </a:lnSpc>
              <a:spcBef>
                <a:spcPct val="20000"/>
              </a:spcBef>
              <a:spcAft>
                <a:spcPct val="0"/>
              </a:spcAft>
              <a:buClr>
                <a:schemeClr val="tx1"/>
              </a:buClr>
              <a:buSzPct val="95000"/>
              <a:buFont typeface="+mj-lt"/>
              <a:buAutoNum type="arabicPeriod"/>
            </a:pPr>
            <a:r>
              <a:rPr lang="en-US" altLang="en-US" dirty="0">
                <a:ea typeface="ＭＳ Ｐゴシック" charset="-128"/>
              </a:rPr>
              <a:t>Stimulated by TRH from the hypothalamus</a:t>
            </a:r>
          </a:p>
          <a:p>
            <a:pPr marL="800100" lvl="1" indent="-342900" fontAlgn="base">
              <a:lnSpc>
                <a:spcPct val="150000"/>
              </a:lnSpc>
              <a:spcBef>
                <a:spcPct val="20000"/>
              </a:spcBef>
              <a:spcAft>
                <a:spcPct val="0"/>
              </a:spcAft>
              <a:buClr>
                <a:schemeClr val="tx1"/>
              </a:buClr>
              <a:buSzPct val="95000"/>
              <a:buFont typeface="+mj-lt"/>
              <a:buAutoNum type="arabicPeriod"/>
            </a:pPr>
            <a:r>
              <a:rPr lang="en-US" altLang="en-US" dirty="0">
                <a:ea typeface="ＭＳ Ｐゴシック" charset="-128"/>
              </a:rPr>
              <a:t>Inhibited by dopamine from hypothalamus </a:t>
            </a:r>
          </a:p>
          <a:p>
            <a:pPr marL="285750" indent="-285750" fontAlgn="base">
              <a:lnSpc>
                <a:spcPct val="150000"/>
              </a:lnSpc>
              <a:spcBef>
                <a:spcPct val="20000"/>
              </a:spcBef>
              <a:spcAft>
                <a:spcPct val="0"/>
              </a:spcAft>
              <a:buClr>
                <a:schemeClr val="tx1"/>
              </a:buClr>
              <a:buSzPct val="95000"/>
              <a:buFont typeface="Wingdings" charset="2"/>
              <a:buChar char="v"/>
            </a:pPr>
            <a:r>
              <a:rPr lang="en-US" altLang="en-US" dirty="0">
                <a:ea typeface="ＭＳ Ｐゴシック" charset="-128"/>
              </a:rPr>
              <a:t>It </a:t>
            </a:r>
            <a:r>
              <a:rPr lang="en-US" altLang="en-US" dirty="0">
                <a:solidFill>
                  <a:srgbClr val="FF0000"/>
                </a:solidFill>
                <a:ea typeface="ＭＳ Ｐゴシック" charset="-128"/>
              </a:rPr>
              <a:t>acts directly on the mammary glands </a:t>
            </a:r>
            <a:r>
              <a:rPr lang="en-US" altLang="en-US" dirty="0">
                <a:ea typeface="ＭＳ Ｐゴシック" charset="-128"/>
              </a:rPr>
              <a:t>to control lactation	</a:t>
            </a:r>
          </a:p>
        </p:txBody>
      </p:sp>
      <p:sp>
        <p:nvSpPr>
          <p:cNvPr id="9" name="Rectangle 8"/>
          <p:cNvSpPr/>
          <p:nvPr/>
        </p:nvSpPr>
        <p:spPr>
          <a:xfrm>
            <a:off x="278140" y="3856816"/>
            <a:ext cx="5085046" cy="461665"/>
          </a:xfrm>
          <a:prstGeom prst="rect">
            <a:avLst/>
          </a:prstGeom>
        </p:spPr>
        <p:txBody>
          <a:bodyPr wrap="none">
            <a:spAutoFit/>
          </a:bodyPr>
          <a:lstStyle/>
          <a:p>
            <a:pPr marL="342900" indent="-342900">
              <a:buFont typeface="Wingdings" panose="05000000000000000000" pitchFamily="2" charset="2"/>
              <a:buChar char="v"/>
            </a:pPr>
            <a:r>
              <a:rPr lang="en-US" altLang="en-US" sz="2400" b="1" dirty="0">
                <a:solidFill>
                  <a:srgbClr val="334E5D"/>
                </a:solidFill>
                <a:latin typeface="Century Gothic" charset="0"/>
                <a:ea typeface="Century Gothic" charset="0"/>
                <a:cs typeface="Century Gothic" charset="0"/>
              </a:rPr>
              <a:t>Elevated circulating </a:t>
            </a:r>
            <a:r>
              <a:rPr lang="en-US" altLang="en-US" sz="2400" b="1" dirty="0" smtClean="0">
                <a:solidFill>
                  <a:srgbClr val="334E5D"/>
                </a:solidFill>
                <a:latin typeface="Century Gothic" charset="0"/>
                <a:ea typeface="Century Gothic" charset="0"/>
                <a:cs typeface="Century Gothic" charset="0"/>
              </a:rPr>
              <a:t>prolactin :</a:t>
            </a:r>
            <a:endParaRPr lang="en-US" sz="2400" b="1" dirty="0">
              <a:solidFill>
                <a:srgbClr val="334E5D"/>
              </a:solidFill>
              <a:latin typeface="Century Gothic" charset="0"/>
              <a:ea typeface="Century Gothic" charset="0"/>
              <a:cs typeface="Century Gothic" charset="0"/>
            </a:endParaRPr>
          </a:p>
        </p:txBody>
      </p:sp>
      <p:sp>
        <p:nvSpPr>
          <p:cNvPr id="5" name="Rectangle 4"/>
          <p:cNvSpPr/>
          <p:nvPr/>
        </p:nvSpPr>
        <p:spPr>
          <a:xfrm>
            <a:off x="278140" y="4572534"/>
            <a:ext cx="6759474" cy="1723549"/>
          </a:xfrm>
          <a:prstGeom prst="rect">
            <a:avLst/>
          </a:prstGeom>
        </p:spPr>
        <p:txBody>
          <a:bodyPr wrap="square">
            <a:spAutoFit/>
          </a:bodyPr>
          <a:lstStyle/>
          <a:p>
            <a:pPr marL="285750" indent="-285750">
              <a:buFont typeface="Wingdings" charset="2"/>
              <a:buChar char="Ø"/>
            </a:pPr>
            <a:r>
              <a:rPr lang="en-US" dirty="0">
                <a:solidFill>
                  <a:srgbClr val="FF0000"/>
                </a:solidFill>
              </a:rPr>
              <a:t>Causes infertility in both sexes </a:t>
            </a:r>
            <a:r>
              <a:rPr lang="en-US" dirty="0"/>
              <a:t>due to gonadal function impairment</a:t>
            </a:r>
          </a:p>
          <a:p>
            <a:pPr algn="ctr"/>
            <a:endParaRPr lang="en-US" sz="2400" dirty="0" smtClean="0">
              <a:solidFill>
                <a:srgbClr val="30AAB1"/>
              </a:solidFill>
            </a:endParaRPr>
          </a:p>
          <a:p>
            <a:pPr algn="ctr"/>
            <a:r>
              <a:rPr lang="en-US" sz="2400" dirty="0" smtClean="0">
                <a:solidFill>
                  <a:srgbClr val="30AAB1"/>
                </a:solidFill>
              </a:rPr>
              <a:t>Early </a:t>
            </a:r>
            <a:r>
              <a:rPr lang="en-US" sz="2400" dirty="0">
                <a:solidFill>
                  <a:srgbClr val="30AAB1"/>
                </a:solidFill>
              </a:rPr>
              <a:t>indication</a:t>
            </a:r>
          </a:p>
          <a:p>
            <a:pPr algn="ctr"/>
            <a:r>
              <a:rPr lang="en-US" sz="2000" dirty="0">
                <a:solidFill>
                  <a:schemeClr val="accent1">
                    <a:lumMod val="75000"/>
                  </a:schemeClr>
                </a:solidFill>
              </a:rPr>
              <a:t>In </a:t>
            </a:r>
            <a:r>
              <a:rPr lang="en-US" sz="2000" dirty="0" smtClean="0">
                <a:solidFill>
                  <a:schemeClr val="accent1">
                    <a:lumMod val="75000"/>
                  </a:schemeClr>
                </a:solidFill>
              </a:rPr>
              <a:t>women </a:t>
            </a:r>
            <a:r>
              <a:rPr lang="en-US" dirty="0" smtClean="0"/>
              <a:t>: </a:t>
            </a:r>
            <a:r>
              <a:rPr lang="en-US" dirty="0"/>
              <a:t>amenorrhea and galactorrhea</a:t>
            </a:r>
          </a:p>
          <a:p>
            <a:pPr algn="ctr"/>
            <a:r>
              <a:rPr lang="en-US" sz="2000" dirty="0">
                <a:solidFill>
                  <a:schemeClr val="accent1">
                    <a:lumMod val="75000"/>
                  </a:schemeClr>
                </a:solidFill>
              </a:rPr>
              <a:t>In </a:t>
            </a:r>
            <a:r>
              <a:rPr lang="en-US" sz="2000" dirty="0" smtClean="0">
                <a:solidFill>
                  <a:schemeClr val="accent1">
                    <a:lumMod val="75000"/>
                  </a:schemeClr>
                </a:solidFill>
              </a:rPr>
              <a:t>men </a:t>
            </a:r>
            <a:r>
              <a:rPr lang="en-US" dirty="0" smtClean="0"/>
              <a:t>: </a:t>
            </a:r>
            <a:r>
              <a:rPr lang="en-US" dirty="0"/>
              <a:t>none</a:t>
            </a:r>
          </a:p>
        </p:txBody>
      </p:sp>
      <p:sp>
        <p:nvSpPr>
          <p:cNvPr id="6" name="TextBox 5">
            <a:extLst>
              <a:ext uri="{FF2B5EF4-FFF2-40B4-BE49-F238E27FC236}">
                <a16:creationId xmlns="" xmlns:a16="http://schemas.microsoft.com/office/drawing/2014/main" id="{43A63833-E3D4-48C8-B485-450055EA391A}"/>
              </a:ext>
            </a:extLst>
          </p:cNvPr>
          <p:cNvSpPr txBox="1"/>
          <p:nvPr/>
        </p:nvSpPr>
        <p:spPr>
          <a:xfrm>
            <a:off x="5891193" y="1678194"/>
            <a:ext cx="1908005" cy="923330"/>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smtClean="0">
                <a:solidFill>
                  <a:srgbClr val="008F00"/>
                </a:solidFill>
              </a:rPr>
              <a:t>Follow the chart and know </a:t>
            </a:r>
            <a:r>
              <a:rPr lang="en-US" smtClean="0">
                <a:solidFill>
                  <a:srgbClr val="008F00"/>
                </a:solidFill>
              </a:rPr>
              <a:t>the investigations </a:t>
            </a:r>
            <a:endParaRPr lang="en-US" dirty="0">
              <a:solidFill>
                <a:srgbClr val="008F00"/>
              </a:solidFill>
            </a:endParaRPr>
          </a:p>
        </p:txBody>
      </p:sp>
    </p:spTree>
    <p:extLst>
      <p:ext uri="{BB962C8B-B14F-4D97-AF65-F5344CB8AC3E}">
        <p14:creationId xmlns:p14="http://schemas.microsoft.com/office/powerpoint/2010/main" val="590982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023" y="45739"/>
            <a:ext cx="9748777"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Causes of hyperprolactinemia</a:t>
            </a:r>
          </a:p>
        </p:txBody>
      </p:sp>
      <p:sp>
        <p:nvSpPr>
          <p:cNvPr id="19" name="TextBox 18">
            <a:extLst>
              <a:ext uri="{FF2B5EF4-FFF2-40B4-BE49-F238E27FC236}">
                <a16:creationId xmlns="" xmlns:a16="http://schemas.microsoft.com/office/drawing/2014/main" id="{43A63833-E3D4-48C8-B485-450055EA391A}"/>
              </a:ext>
            </a:extLst>
          </p:cNvPr>
          <p:cNvSpPr txBox="1"/>
          <p:nvPr/>
        </p:nvSpPr>
        <p:spPr>
          <a:xfrm>
            <a:off x="8776444" y="2145473"/>
            <a:ext cx="2560266" cy="2308324"/>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smtClean="0">
                <a:solidFill>
                  <a:srgbClr val="008F00"/>
                </a:solidFill>
              </a:rPr>
              <a:t>Usually hyperprolactinemia shows symptoms in female (secretion of milk without pregnancy) but not in male unless it grows and compress the adjacent area.</a:t>
            </a:r>
            <a:endParaRPr lang="en-US" dirty="0">
              <a:solidFill>
                <a:srgbClr val="008F00"/>
              </a:solidFill>
            </a:endParaRPr>
          </a:p>
        </p:txBody>
      </p:sp>
      <p:grpSp>
        <p:nvGrpSpPr>
          <p:cNvPr id="7" name="Group 14"/>
          <p:cNvGrpSpPr/>
          <p:nvPr/>
        </p:nvGrpSpPr>
        <p:grpSpPr>
          <a:xfrm>
            <a:off x="522514" y="1232049"/>
            <a:ext cx="7277099" cy="3673331"/>
            <a:chOff x="270506" y="1122847"/>
            <a:chExt cx="4479294" cy="2178958"/>
          </a:xfrm>
          <a:solidFill>
            <a:srgbClr val="A6D483"/>
          </a:solidFill>
        </p:grpSpPr>
        <p:sp>
          <p:nvSpPr>
            <p:cNvPr id="10" name="Rounded Rectangle 15"/>
            <p:cNvSpPr/>
            <p:nvPr/>
          </p:nvSpPr>
          <p:spPr>
            <a:xfrm>
              <a:off x="270506" y="1396804"/>
              <a:ext cx="4479294" cy="1905001"/>
            </a:xfrm>
            <a:prstGeom prst="roundRect">
              <a:avLst/>
            </a:prstGeom>
            <a:noFill/>
            <a:ln w="38100">
              <a:solidFill>
                <a:srgbClr val="A6D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1" name="Round Same Side Corner Rectangle 16"/>
            <p:cNvSpPr/>
            <p:nvPr/>
          </p:nvSpPr>
          <p:spPr>
            <a:xfrm>
              <a:off x="270506" y="1122847"/>
              <a:ext cx="4479294" cy="648595"/>
            </a:xfrm>
            <a:prstGeom prst="round2SameRect">
              <a:avLst/>
            </a:prstGeom>
            <a:grpFill/>
            <a:ln w="38100">
              <a:solidFill>
                <a:srgbClr val="A6D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ea typeface="ＭＳ Ｐゴシック" charset="0"/>
                </a:rPr>
                <a:t>Causes</a:t>
              </a:r>
              <a:endParaRPr lang="en-US" sz="4400" dirty="0">
                <a:solidFill>
                  <a:schemeClr val="bg1"/>
                </a:solidFill>
              </a:endParaRPr>
            </a:p>
          </p:txBody>
        </p:sp>
      </p:grpSp>
      <p:sp>
        <p:nvSpPr>
          <p:cNvPr id="3" name="TextBox 2"/>
          <p:cNvSpPr txBox="1"/>
          <p:nvPr/>
        </p:nvSpPr>
        <p:spPr>
          <a:xfrm>
            <a:off x="734784" y="2420435"/>
            <a:ext cx="6906987" cy="2585323"/>
          </a:xfrm>
          <a:prstGeom prst="rect">
            <a:avLst/>
          </a:prstGeom>
          <a:noFill/>
        </p:spPr>
        <p:txBody>
          <a:bodyPr wrap="square" rtlCol="0">
            <a:spAutoFit/>
          </a:bodyPr>
          <a:lstStyle/>
          <a:p>
            <a:r>
              <a:rPr lang="en-US" dirty="0"/>
              <a:t>Stress</a:t>
            </a:r>
          </a:p>
          <a:p>
            <a:r>
              <a:rPr lang="en-US" dirty="0">
                <a:solidFill>
                  <a:schemeClr val="accent1">
                    <a:lumMod val="75000"/>
                  </a:schemeClr>
                </a:solidFill>
              </a:rPr>
              <a:t>Drugs (estrogens, </a:t>
            </a:r>
            <a:r>
              <a:rPr lang="en-US" dirty="0" err="1">
                <a:solidFill>
                  <a:schemeClr val="accent1">
                    <a:lumMod val="75000"/>
                  </a:schemeClr>
                </a:solidFill>
              </a:rPr>
              <a:t>phenothiazines</a:t>
            </a:r>
            <a:r>
              <a:rPr lang="en-US" dirty="0">
                <a:solidFill>
                  <a:schemeClr val="accent1">
                    <a:lumMod val="75000"/>
                  </a:schemeClr>
                </a:solidFill>
              </a:rPr>
              <a:t>, metoclopramide, α-methyl </a:t>
            </a:r>
            <a:r>
              <a:rPr lang="en-US" dirty="0" err="1">
                <a:solidFill>
                  <a:schemeClr val="accent1">
                    <a:lumMod val="75000"/>
                  </a:schemeClr>
                </a:solidFill>
              </a:rPr>
              <a:t>dopa</a:t>
            </a:r>
            <a:r>
              <a:rPr lang="en-US" dirty="0">
                <a:solidFill>
                  <a:schemeClr val="accent1">
                    <a:lumMod val="75000"/>
                  </a:schemeClr>
                </a:solidFill>
              </a:rPr>
              <a:t>)</a:t>
            </a:r>
          </a:p>
          <a:p>
            <a:r>
              <a:rPr lang="en-US" dirty="0"/>
              <a:t>Seizures</a:t>
            </a:r>
          </a:p>
          <a:p>
            <a:r>
              <a:rPr lang="en-US" dirty="0">
                <a:solidFill>
                  <a:schemeClr val="accent1">
                    <a:lumMod val="75000"/>
                  </a:schemeClr>
                </a:solidFill>
              </a:rPr>
              <a:t>Primary hypothyroidism (prolactin is stimulated by raised TRH)</a:t>
            </a:r>
          </a:p>
          <a:p>
            <a:r>
              <a:rPr lang="en-US" dirty="0"/>
              <a:t>Other pituitary disease</a:t>
            </a:r>
          </a:p>
          <a:p>
            <a:r>
              <a:rPr lang="en-US" dirty="0" err="1">
                <a:solidFill>
                  <a:schemeClr val="accent1">
                    <a:lumMod val="75000"/>
                  </a:schemeClr>
                </a:solidFill>
              </a:rPr>
              <a:t>Prolactinoma</a:t>
            </a:r>
            <a:endParaRPr lang="en-US" dirty="0">
              <a:solidFill>
                <a:schemeClr val="accent1">
                  <a:lumMod val="75000"/>
                </a:schemeClr>
              </a:solidFill>
            </a:endParaRPr>
          </a:p>
          <a:p>
            <a:r>
              <a:rPr lang="en-US" dirty="0"/>
              <a:t>Idiopathic hypersecretion (e.g. due to impaired secretion of dopamine that usually inhibits prolactin release)</a:t>
            </a:r>
          </a:p>
          <a:p>
            <a:endParaRPr lang="en-US" dirty="0"/>
          </a:p>
        </p:txBody>
      </p:sp>
    </p:spTree>
    <p:extLst>
      <p:ext uri="{BB962C8B-B14F-4D97-AF65-F5344CB8AC3E}">
        <p14:creationId xmlns:p14="http://schemas.microsoft.com/office/powerpoint/2010/main" val="1131571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023" y="45739"/>
            <a:ext cx="9748777"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Diagnosis of hyperprolactinemia</a:t>
            </a:r>
          </a:p>
        </p:txBody>
      </p:sp>
      <p:sp>
        <p:nvSpPr>
          <p:cNvPr id="19" name="TextBox 18">
            <a:extLst>
              <a:ext uri="{FF2B5EF4-FFF2-40B4-BE49-F238E27FC236}">
                <a16:creationId xmlns="" xmlns:a16="http://schemas.microsoft.com/office/drawing/2014/main" id="{43A63833-E3D4-48C8-B485-450055EA391A}"/>
              </a:ext>
            </a:extLst>
          </p:cNvPr>
          <p:cNvSpPr txBox="1"/>
          <p:nvPr/>
        </p:nvSpPr>
        <p:spPr>
          <a:xfrm>
            <a:off x="3194288" y="4009423"/>
            <a:ext cx="4933914" cy="923330"/>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smtClean="0">
                <a:solidFill>
                  <a:srgbClr val="008F00"/>
                </a:solidFill>
              </a:rPr>
              <a:t>And you have to exclude any other stimulant like touching the breast and pelvic area which temporary increases prolactin levels.</a:t>
            </a:r>
            <a:endParaRPr lang="en-US" dirty="0">
              <a:solidFill>
                <a:srgbClr val="008F00"/>
              </a:solidFill>
            </a:endParaRPr>
          </a:p>
        </p:txBody>
      </p:sp>
      <p:grpSp>
        <p:nvGrpSpPr>
          <p:cNvPr id="8" name="Group 7"/>
          <p:cNvGrpSpPr/>
          <p:nvPr/>
        </p:nvGrpSpPr>
        <p:grpSpPr>
          <a:xfrm>
            <a:off x="3194288" y="2017533"/>
            <a:ext cx="2260003" cy="1827581"/>
            <a:chOff x="353092" y="1112931"/>
            <a:chExt cx="1945541" cy="334840"/>
          </a:xfrm>
          <a:noFill/>
        </p:grpSpPr>
        <p:sp>
          <p:nvSpPr>
            <p:cNvPr id="9" name="Rectangle 8"/>
            <p:cNvSpPr/>
            <p:nvPr/>
          </p:nvSpPr>
          <p:spPr>
            <a:xfrm>
              <a:off x="353092" y="1112931"/>
              <a:ext cx="1945541" cy="334840"/>
            </a:xfrm>
            <a:prstGeom prst="rect">
              <a:avLst/>
            </a:prstGeom>
            <a:grpFill/>
            <a:ln w="28575">
              <a:solidFill>
                <a:srgbClr val="30AAB1"/>
              </a:solidFill>
            </a:ln>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sp>
        <p:sp>
          <p:nvSpPr>
            <p:cNvPr id="12" name="Rectangle 11"/>
            <p:cNvSpPr/>
            <p:nvPr/>
          </p:nvSpPr>
          <p:spPr>
            <a:xfrm>
              <a:off x="353092" y="1112931"/>
              <a:ext cx="1945541" cy="334840"/>
            </a:xfrm>
            <a:prstGeom prst="rect">
              <a:avLst/>
            </a:prstGeom>
            <a:grpFill/>
            <a:ln w="28575">
              <a:solidFill>
                <a:srgbClr val="30AAB1"/>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lnSpc>
                  <a:spcPct val="90000"/>
                </a:lnSpc>
              </a:pPr>
              <a:r>
                <a:rPr lang="en-US" altLang="en-US" sz="2400" dirty="0" smtClean="0">
                  <a:solidFill>
                    <a:schemeClr val="tx1"/>
                  </a:solidFill>
                  <a:ea typeface="ＭＳ Ｐゴシック" charset="-128"/>
                </a:rPr>
                <a:t>Exclude </a:t>
              </a:r>
            </a:p>
            <a:p>
              <a:pPr algn="ctr">
                <a:lnSpc>
                  <a:spcPct val="90000"/>
                </a:lnSpc>
              </a:pPr>
              <a:r>
                <a:rPr lang="en-US" altLang="en-US" dirty="0" smtClean="0">
                  <a:solidFill>
                    <a:schemeClr val="tx1"/>
                  </a:solidFill>
                  <a:ea typeface="ＭＳ Ｐゴシック" charset="-128"/>
                </a:rPr>
                <a:t>Stress</a:t>
              </a:r>
            </a:p>
            <a:p>
              <a:pPr algn="ctr">
                <a:lnSpc>
                  <a:spcPct val="90000"/>
                </a:lnSpc>
              </a:pPr>
              <a:r>
                <a:rPr lang="en-US" altLang="en-US" dirty="0" smtClean="0">
                  <a:solidFill>
                    <a:schemeClr val="tx1"/>
                  </a:solidFill>
                  <a:ea typeface="ＭＳ Ｐゴシック" charset="-128"/>
                </a:rPr>
                <a:t>Drugs</a:t>
              </a:r>
            </a:p>
            <a:p>
              <a:pPr algn="ctr">
                <a:lnSpc>
                  <a:spcPct val="90000"/>
                </a:lnSpc>
              </a:pPr>
              <a:r>
                <a:rPr lang="en-US" altLang="en-US" dirty="0" smtClean="0">
                  <a:solidFill>
                    <a:schemeClr val="tx1"/>
                  </a:solidFill>
                  <a:ea typeface="ＭＳ Ｐゴシック" charset="-128"/>
                </a:rPr>
                <a:t>Other diseases</a:t>
              </a:r>
              <a:endParaRPr lang="en-US" altLang="en-US" dirty="0">
                <a:solidFill>
                  <a:schemeClr val="tx1"/>
                </a:solidFill>
                <a:ea typeface="ＭＳ Ｐゴシック" charset="-128"/>
              </a:endParaRPr>
            </a:p>
          </p:txBody>
        </p:sp>
      </p:grpSp>
      <p:grpSp>
        <p:nvGrpSpPr>
          <p:cNvPr id="13" name="Group 12"/>
          <p:cNvGrpSpPr/>
          <p:nvPr/>
        </p:nvGrpSpPr>
        <p:grpSpPr>
          <a:xfrm>
            <a:off x="5950512" y="2011141"/>
            <a:ext cx="2177690" cy="1833973"/>
            <a:chOff x="2427101" y="1108783"/>
            <a:chExt cx="1874681" cy="351728"/>
          </a:xfrm>
          <a:noFill/>
        </p:grpSpPr>
        <p:sp>
          <p:nvSpPr>
            <p:cNvPr id="14" name="Rectangle 13"/>
            <p:cNvSpPr/>
            <p:nvPr/>
          </p:nvSpPr>
          <p:spPr>
            <a:xfrm>
              <a:off x="2427101" y="1108783"/>
              <a:ext cx="1874681" cy="351728"/>
            </a:xfrm>
            <a:prstGeom prst="rect">
              <a:avLst/>
            </a:prstGeom>
            <a:grpFill/>
            <a:ln w="28575">
              <a:solidFill>
                <a:srgbClr val="4372C4"/>
              </a:solidFill>
            </a:ln>
          </p:spPr>
          <p:style>
            <a:lnRef idx="3">
              <a:schemeClr val="lt1">
                <a:hueOff val="0"/>
                <a:satOff val="0"/>
                <a:lumOff val="0"/>
                <a:alphaOff val="0"/>
              </a:schemeClr>
            </a:lnRef>
            <a:fillRef idx="1">
              <a:scrgbClr r="0" g="0" b="0"/>
            </a:fillRef>
            <a:effectRef idx="1">
              <a:schemeClr val="accent2">
                <a:hueOff val="-727682"/>
                <a:satOff val="-41964"/>
                <a:lumOff val="4314"/>
                <a:alphaOff val="0"/>
              </a:schemeClr>
            </a:effectRef>
            <a:fontRef idx="minor">
              <a:schemeClr val="lt1"/>
            </a:fontRef>
          </p:style>
        </p:sp>
        <p:sp>
          <p:nvSpPr>
            <p:cNvPr id="15" name="Rectangle 14"/>
            <p:cNvSpPr/>
            <p:nvPr/>
          </p:nvSpPr>
          <p:spPr>
            <a:xfrm>
              <a:off x="2427101" y="1108783"/>
              <a:ext cx="1874681" cy="351728"/>
            </a:xfrm>
            <a:prstGeom prst="rect">
              <a:avLst/>
            </a:prstGeom>
            <a:grpFill/>
            <a:ln w="28575">
              <a:solidFill>
                <a:srgbClr val="4372C4"/>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sz="2400" dirty="0" smtClean="0">
                  <a:solidFill>
                    <a:schemeClr val="tx1"/>
                  </a:solidFill>
                  <a:latin typeface="Calibri" panose="020F0502020204030204" pitchFamily="34" charset="0"/>
                  <a:cs typeface="Calibri" panose="020F0502020204030204" pitchFamily="34" charset="0"/>
                </a:rPr>
                <a:t>Differential diagnosis</a:t>
              </a:r>
            </a:p>
            <a:p>
              <a:pPr lvl="0" algn="ctr" defTabSz="711200" rtl="1">
                <a:lnSpc>
                  <a:spcPct val="90000"/>
                </a:lnSpc>
                <a:spcBef>
                  <a:spcPct val="0"/>
                </a:spcBef>
                <a:spcAft>
                  <a:spcPct val="35000"/>
                </a:spcAft>
              </a:pPr>
              <a:r>
                <a:rPr lang="en-US" dirty="0" err="1">
                  <a:solidFill>
                    <a:schemeClr val="tx1"/>
                  </a:solidFill>
                  <a:latin typeface="Calibri" panose="020F0502020204030204" pitchFamily="34" charset="0"/>
                  <a:cs typeface="Calibri" panose="020F0502020204030204" pitchFamily="34" charset="0"/>
                </a:rPr>
                <a:t>Prolactinoma</a:t>
              </a:r>
              <a:endParaRPr lang="en-US" dirty="0">
                <a:solidFill>
                  <a:schemeClr val="tx1"/>
                </a:solidFill>
                <a:latin typeface="Calibri" panose="020F0502020204030204" pitchFamily="34" charset="0"/>
                <a:cs typeface="Calibri" panose="020F0502020204030204" pitchFamily="34" charset="0"/>
              </a:endParaRPr>
            </a:p>
            <a:p>
              <a:pPr lvl="0" algn="ctr" defTabSz="711200" rtl="1">
                <a:lnSpc>
                  <a:spcPct val="90000"/>
                </a:lnSpc>
                <a:spcBef>
                  <a:spcPct val="0"/>
                </a:spcBef>
                <a:spcAft>
                  <a:spcPct val="35000"/>
                </a:spcAft>
              </a:pPr>
              <a:r>
                <a:rPr lang="en-US" dirty="0">
                  <a:solidFill>
                    <a:schemeClr val="tx1"/>
                  </a:solidFill>
                  <a:latin typeface="Calibri" panose="020F0502020204030204" pitchFamily="34" charset="0"/>
                  <a:cs typeface="Calibri" panose="020F0502020204030204" pitchFamily="34" charset="0"/>
                </a:rPr>
                <a:t>Idiopathic </a:t>
              </a:r>
              <a:r>
                <a:rPr lang="en-US" dirty="0" smtClean="0">
                  <a:solidFill>
                    <a:schemeClr val="tx1"/>
                  </a:solidFill>
                  <a:latin typeface="Calibri" panose="020F0502020204030204" pitchFamily="34" charset="0"/>
                  <a:cs typeface="Calibri" panose="020F0502020204030204" pitchFamily="34" charset="0"/>
                </a:rPr>
                <a:t>hypersecretion</a:t>
              </a:r>
              <a:endParaRPr lang="en-US" dirty="0">
                <a:solidFill>
                  <a:schemeClr val="tx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85999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81023" y="0"/>
            <a:ext cx="8086665" cy="60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nSpc>
                <a:spcPct val="90000"/>
              </a:lnSpc>
              <a:spcBef>
                <a:spcPct val="0"/>
              </a:spcBef>
            </a:pPr>
            <a:r>
              <a:rPr lang="en-US" altLang="en-US" sz="3200" dirty="0">
                <a:solidFill>
                  <a:srgbClr val="4C8180"/>
                </a:solidFill>
                <a:latin typeface="Century Gothic" charset="0"/>
                <a:ea typeface="Century Gothic" charset="0"/>
                <a:cs typeface="Century Gothic" charset="0"/>
              </a:rPr>
              <a:t>Take Home Message</a:t>
            </a:r>
          </a:p>
        </p:txBody>
      </p:sp>
      <p:sp>
        <p:nvSpPr>
          <p:cNvPr id="3" name="Rectangle 5"/>
          <p:cNvSpPr txBox="1">
            <a:spLocks noChangeArrowheads="1"/>
          </p:cNvSpPr>
          <p:nvPr/>
        </p:nvSpPr>
        <p:spPr>
          <a:xfrm>
            <a:off x="291116" y="1000607"/>
            <a:ext cx="8280400" cy="50419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ct val="30000"/>
              </a:spcAft>
            </a:pPr>
            <a:r>
              <a:rPr lang="en-US" altLang="en-US" sz="1800" dirty="0">
                <a:ea typeface="ＭＳ Ｐゴシック" charset="-128"/>
              </a:rPr>
              <a:t>Endocrine causes of infertility are more common in women than men</a:t>
            </a:r>
          </a:p>
          <a:p>
            <a:pPr>
              <a:spcAft>
                <a:spcPct val="30000"/>
              </a:spcAft>
            </a:pPr>
            <a:r>
              <a:rPr lang="en-US" altLang="en-US" sz="1800" dirty="0">
                <a:ea typeface="ＭＳ Ｐゴシック" charset="-128"/>
              </a:rPr>
              <a:t>In women serum progesterone &gt;30nmol/L indicates ovulation</a:t>
            </a:r>
          </a:p>
          <a:p>
            <a:r>
              <a:rPr lang="en-US" altLang="en-US" sz="1800" dirty="0">
                <a:ea typeface="ＭＳ Ｐゴシック" charset="-128"/>
              </a:rPr>
              <a:t>Hyperprolactinemia is a rare cause of male infertility</a:t>
            </a:r>
          </a:p>
        </p:txBody>
      </p:sp>
    </p:spTree>
    <p:extLst>
      <p:ext uri="{BB962C8B-B14F-4D97-AF65-F5344CB8AC3E}">
        <p14:creationId xmlns:p14="http://schemas.microsoft.com/office/powerpoint/2010/main" val="1436002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81023" y="0"/>
            <a:ext cx="8086665" cy="60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nSpc>
                <a:spcPct val="90000"/>
              </a:lnSpc>
              <a:spcBef>
                <a:spcPct val="0"/>
              </a:spcBef>
            </a:pPr>
            <a:r>
              <a:rPr lang="en-US" altLang="en-US" sz="3200" smtClean="0">
                <a:solidFill>
                  <a:srgbClr val="4C8180"/>
                </a:solidFill>
                <a:latin typeface="Century Gothic" charset="0"/>
                <a:ea typeface="Century Gothic" charset="0"/>
                <a:cs typeface="Century Gothic" charset="0"/>
              </a:rPr>
              <a:t>Summary</a:t>
            </a:r>
            <a:endParaRPr lang="en-US" altLang="en-US" sz="3200" dirty="0">
              <a:solidFill>
                <a:srgbClr val="4C8180"/>
              </a:solidFill>
              <a:latin typeface="Century Gothic" charset="0"/>
              <a:ea typeface="Century Gothic" charset="0"/>
              <a:cs typeface="Century Gothic" charset="0"/>
            </a:endParaRPr>
          </a:p>
        </p:txBody>
      </p:sp>
      <p:pic>
        <p:nvPicPr>
          <p:cNvPr id="17" name="Picture 16"/>
          <p:cNvPicPr>
            <a:picLocks noChangeAspect="1"/>
          </p:cNvPicPr>
          <p:nvPr/>
        </p:nvPicPr>
        <p:blipFill>
          <a:blip r:embed="rId2"/>
          <a:stretch>
            <a:fillRect/>
          </a:stretch>
        </p:blipFill>
        <p:spPr>
          <a:xfrm>
            <a:off x="522514" y="787983"/>
            <a:ext cx="10850300" cy="6583200"/>
          </a:xfrm>
          <a:prstGeom prst="rect">
            <a:avLst/>
          </a:prstGeom>
        </p:spPr>
      </p:pic>
    </p:spTree>
    <p:extLst>
      <p:ext uri="{BB962C8B-B14F-4D97-AF65-F5344CB8AC3E}">
        <p14:creationId xmlns:p14="http://schemas.microsoft.com/office/powerpoint/2010/main" val="383422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0070C0"/>
                </a:solidFill>
                <a:latin typeface="Century Gothic" charset="0"/>
                <a:ea typeface="Century Gothic" charset="0"/>
                <a:cs typeface="Century Gothic" charset="0"/>
              </a:rPr>
              <a:t>QUIZ</a:t>
            </a:r>
          </a:p>
        </p:txBody>
      </p:sp>
      <p:sp>
        <p:nvSpPr>
          <p:cNvPr id="4" name="Rectangle 3"/>
          <p:cNvSpPr/>
          <p:nvPr/>
        </p:nvSpPr>
        <p:spPr>
          <a:xfrm>
            <a:off x="103268" y="761640"/>
            <a:ext cx="5721724" cy="5170646"/>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Q1 : </a:t>
            </a:r>
            <a:r>
              <a:rPr lang="en-US" sz="1700" spc="-5" dirty="0">
                <a:solidFill>
                  <a:srgbClr val="00ADA8"/>
                </a:solidFill>
                <a:uFill>
                  <a:solidFill>
                    <a:srgbClr val="365F91"/>
                  </a:solidFill>
                </a:uFill>
                <a:latin typeface="Cambria"/>
                <a:cs typeface="Cambria"/>
              </a:rPr>
              <a:t>Which one of the following prevents premature depletion of follicles?</a:t>
            </a:r>
          </a:p>
          <a:p>
            <a:pPr marL="342900" indent="-342900">
              <a:buFont typeface="+mj-lt"/>
              <a:buAutoNum type="alphaUcPeriod"/>
            </a:pPr>
            <a:r>
              <a:rPr lang="en-US" sz="1600" dirty="0"/>
              <a:t>Estrogen </a:t>
            </a:r>
          </a:p>
          <a:p>
            <a:pPr marL="342900" indent="-342900">
              <a:buFont typeface="+mj-lt"/>
              <a:buAutoNum type="alphaUcPeriod"/>
            </a:pPr>
            <a:r>
              <a:rPr lang="en-US" sz="1600" dirty="0"/>
              <a:t>Progesterone </a:t>
            </a:r>
          </a:p>
          <a:p>
            <a:pPr marL="342900" indent="-342900">
              <a:buFont typeface="+mj-lt"/>
              <a:buAutoNum type="alphaUcPeriod"/>
            </a:pPr>
            <a:r>
              <a:rPr lang="en-US" sz="1600" dirty="0"/>
              <a:t>Anti-Mullerian hormone</a:t>
            </a:r>
          </a:p>
          <a:p>
            <a:pPr marL="342900" indent="-342900">
              <a:buFont typeface="+mj-lt"/>
              <a:buAutoNum type="alphaUcPeriod"/>
            </a:pPr>
            <a:r>
              <a:rPr lang="en-US" sz="1600" dirty="0"/>
              <a:t>Mullerian hormone</a:t>
            </a:r>
          </a:p>
          <a:p>
            <a:endParaRPr lang="en-US" sz="1700" b="1" spc="-5" dirty="0">
              <a:solidFill>
                <a:srgbClr val="00ADA8"/>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Q2 : </a:t>
            </a:r>
            <a:r>
              <a:rPr lang="en-US" sz="1700" spc="-5" dirty="0">
                <a:solidFill>
                  <a:srgbClr val="00ADA8"/>
                </a:solidFill>
                <a:uFill>
                  <a:solidFill>
                    <a:srgbClr val="365F91"/>
                  </a:solidFill>
                </a:uFill>
                <a:latin typeface="Cambria"/>
                <a:cs typeface="Cambria"/>
              </a:rPr>
              <a:t> Which one of the following is correct in the investigations of female infertility?</a:t>
            </a:r>
          </a:p>
          <a:p>
            <a:pPr marL="342900" indent="-342900">
              <a:buFont typeface="+mj-lt"/>
              <a:buAutoNum type="alphaUcPeriod"/>
            </a:pPr>
            <a:r>
              <a:rPr lang="en-US" sz="1600" dirty="0"/>
              <a:t>If progesterone is &lt;10 nmol/L it means the patient is ovulating</a:t>
            </a:r>
          </a:p>
          <a:p>
            <a:pPr marL="342900" indent="-342900">
              <a:buFont typeface="+mj-lt"/>
              <a:buAutoNum type="alphaUcPeriod"/>
            </a:pPr>
            <a:r>
              <a:rPr lang="en-US" sz="1600" dirty="0"/>
              <a:t>If patient has amenorrhea, there are no further tests required</a:t>
            </a:r>
          </a:p>
          <a:p>
            <a:pPr marL="342900" indent="-342900">
              <a:buFont typeface="+mj-lt"/>
              <a:buAutoNum type="alphaUcPeriod"/>
            </a:pPr>
            <a:r>
              <a:rPr lang="en-US" sz="1600" dirty="0"/>
              <a:t>If patient is not ovulating we need to perform pregnancy test</a:t>
            </a:r>
          </a:p>
          <a:p>
            <a:pPr marL="342900" indent="-342900">
              <a:buFont typeface="+mj-lt"/>
              <a:buAutoNum type="alphaUcPeriod"/>
            </a:pPr>
            <a:r>
              <a:rPr lang="en-US" sz="1600" dirty="0"/>
              <a:t>If patient has high FSH + LH diagnosis is Ovarian Failure </a:t>
            </a:r>
          </a:p>
          <a:p>
            <a:endParaRPr lang="en-US" sz="1700" b="1" spc="-5" dirty="0">
              <a:solidFill>
                <a:srgbClr val="00ADA8"/>
              </a:solidFill>
              <a:uFill>
                <a:solidFill>
                  <a:srgbClr val="365F91"/>
                </a:solidFill>
              </a:uFill>
              <a:latin typeface="Cambria"/>
              <a:cs typeface="Cambria"/>
            </a:endParaRPr>
          </a:p>
          <a:p>
            <a:r>
              <a:rPr lang="en-US" sz="1700" b="1" spc="-5" dirty="0">
                <a:solidFill>
                  <a:srgbClr val="00ADA8"/>
                </a:solidFill>
                <a:uFill>
                  <a:solidFill>
                    <a:srgbClr val="365F91"/>
                  </a:solidFill>
                </a:uFill>
                <a:latin typeface="Cambria"/>
                <a:cs typeface="Cambria"/>
              </a:rPr>
              <a:t>Q3</a:t>
            </a:r>
            <a:r>
              <a:rPr lang="en-US" sz="1700" spc="-5" dirty="0">
                <a:solidFill>
                  <a:srgbClr val="00ADA8"/>
                </a:solidFill>
                <a:uFill>
                  <a:solidFill>
                    <a:srgbClr val="365F91"/>
                  </a:solidFill>
                </a:uFill>
                <a:latin typeface="Cambria"/>
                <a:cs typeface="Cambria"/>
              </a:rPr>
              <a:t> </a:t>
            </a:r>
            <a:r>
              <a:rPr lang="en-US" sz="1700" b="1" spc="-5" dirty="0">
                <a:solidFill>
                  <a:srgbClr val="00ADA8"/>
                </a:solidFill>
                <a:uFill>
                  <a:solidFill>
                    <a:srgbClr val="365F91"/>
                  </a:solidFill>
                </a:uFill>
                <a:latin typeface="Cambria"/>
                <a:cs typeface="Cambria"/>
              </a:rPr>
              <a:t>:</a:t>
            </a:r>
            <a:r>
              <a:rPr lang="en-US" sz="1700" spc="-5" dirty="0">
                <a:solidFill>
                  <a:srgbClr val="00ADA8"/>
                </a:solidFill>
                <a:uFill>
                  <a:solidFill>
                    <a:srgbClr val="365F91"/>
                  </a:solidFill>
                </a:uFill>
                <a:latin typeface="Cambria"/>
                <a:cs typeface="Cambria"/>
              </a:rPr>
              <a:t> Which one of the following is the least common cause in subfertility in men? </a:t>
            </a:r>
          </a:p>
          <a:p>
            <a:pPr marL="342900" indent="-342900">
              <a:buFont typeface="+mj-lt"/>
              <a:buAutoNum type="alphaUcPeriod"/>
            </a:pPr>
            <a:r>
              <a:rPr lang="en-US" sz="1600" dirty="0"/>
              <a:t>Damage in the testes </a:t>
            </a:r>
          </a:p>
          <a:p>
            <a:pPr marL="342900" indent="-342900">
              <a:buFont typeface="+mj-lt"/>
              <a:buAutoNum type="alphaUcPeriod"/>
            </a:pPr>
            <a:r>
              <a:rPr lang="en-US" sz="1600" dirty="0"/>
              <a:t>Hyperprolactinemia</a:t>
            </a:r>
          </a:p>
          <a:p>
            <a:pPr marL="342900" indent="-342900">
              <a:buFont typeface="+mj-lt"/>
              <a:buAutoNum type="alphaUcPeriod"/>
            </a:pPr>
            <a:r>
              <a:rPr lang="en-US" sz="1600" dirty="0"/>
              <a:t>Low levels of testosterone </a:t>
            </a:r>
          </a:p>
          <a:p>
            <a:pPr marL="342900" indent="-342900">
              <a:buFont typeface="+mj-lt"/>
              <a:buAutoNum type="alphaUcPeriod"/>
            </a:pPr>
            <a:r>
              <a:rPr lang="en-US" sz="1600" dirty="0"/>
              <a:t>Hypothalamic-Pituitary disease </a:t>
            </a:r>
          </a:p>
        </p:txBody>
      </p:sp>
      <p:sp>
        <p:nvSpPr>
          <p:cNvPr id="5" name="Rectangle 4"/>
          <p:cNvSpPr/>
          <p:nvPr/>
        </p:nvSpPr>
        <p:spPr>
          <a:xfrm>
            <a:off x="5915891" y="761640"/>
            <a:ext cx="6096000" cy="4924425"/>
          </a:xfrm>
          <a:prstGeom prst="rect">
            <a:avLst/>
          </a:prstGeom>
        </p:spPr>
        <p:txBody>
          <a:bodyPr>
            <a:spAutoFit/>
          </a:bodyPr>
          <a:lstStyle/>
          <a:p>
            <a:r>
              <a:rPr lang="en-US" b="1" spc="-5" dirty="0">
                <a:solidFill>
                  <a:srgbClr val="00ADA8"/>
                </a:solidFill>
                <a:uFill>
                  <a:solidFill>
                    <a:srgbClr val="365F91"/>
                  </a:solidFill>
                </a:uFill>
                <a:latin typeface="Cambria"/>
                <a:cs typeface="Cambria"/>
              </a:rPr>
              <a:t>Q4 : </a:t>
            </a:r>
            <a:r>
              <a:rPr lang="en-US" sz="1700" spc="-5" dirty="0">
                <a:solidFill>
                  <a:srgbClr val="00ADA8"/>
                </a:solidFill>
                <a:uFill>
                  <a:solidFill>
                    <a:srgbClr val="365F91"/>
                  </a:solidFill>
                </a:uFill>
                <a:latin typeface="Cambria"/>
                <a:cs typeface="Cambria"/>
              </a:rPr>
              <a:t>Which one of the following indicates Primary testicular failure?</a:t>
            </a:r>
          </a:p>
          <a:p>
            <a:pPr marL="342900" lvl="0" indent="-342900">
              <a:buFont typeface="+mj-lt"/>
              <a:buAutoNum type="alphaUcPeriod"/>
            </a:pPr>
            <a:r>
              <a:rPr lang="en-US" sz="1600" dirty="0"/>
              <a:t>Increased Testosterone, Decreased Gonadotrophins</a:t>
            </a:r>
          </a:p>
          <a:p>
            <a:pPr marL="342900" lvl="0" indent="-342900">
              <a:buFont typeface="+mj-lt"/>
              <a:buAutoNum type="alphaUcPeriod"/>
            </a:pPr>
            <a:r>
              <a:rPr lang="en-US" sz="1600" dirty="0"/>
              <a:t>Decreased Testosterone, Increased Prolactin</a:t>
            </a:r>
          </a:p>
          <a:p>
            <a:pPr marL="342900" lvl="0" indent="-342900">
              <a:buFont typeface="+mj-lt"/>
              <a:buAutoNum type="alphaUcPeriod"/>
            </a:pPr>
            <a:r>
              <a:rPr lang="en-US" sz="1600" dirty="0"/>
              <a:t>Decreased Testosterone, Increased Gonadotrophins </a:t>
            </a:r>
          </a:p>
          <a:p>
            <a:pPr marL="342900" lvl="0" indent="-342900">
              <a:buFont typeface="+mj-lt"/>
              <a:buAutoNum type="alphaUcPeriod"/>
            </a:pPr>
            <a:r>
              <a:rPr lang="en-US" sz="1600" dirty="0"/>
              <a:t>Decreased Testosterone, Decreased Gonadotrophins</a:t>
            </a:r>
          </a:p>
          <a:p>
            <a:pPr marL="342900" lvl="0" indent="-342900">
              <a:buFont typeface="+mj-lt"/>
              <a:buAutoNum type="alphaUcPeriod"/>
            </a:pPr>
            <a:endParaRPr lang="en-US" b="1" dirty="0"/>
          </a:p>
          <a:p>
            <a:r>
              <a:rPr lang="en-US" b="1" spc="-5" dirty="0">
                <a:solidFill>
                  <a:srgbClr val="00ADA8"/>
                </a:solidFill>
                <a:uFill>
                  <a:solidFill>
                    <a:srgbClr val="365F91"/>
                  </a:solidFill>
                </a:uFill>
                <a:latin typeface="Cambria"/>
                <a:cs typeface="Cambria"/>
              </a:rPr>
              <a:t>Q5 :</a:t>
            </a:r>
            <a:r>
              <a:rPr lang="en-US" spc="-5" dirty="0">
                <a:solidFill>
                  <a:srgbClr val="00ADA8"/>
                </a:solidFill>
                <a:uFill>
                  <a:solidFill>
                    <a:srgbClr val="365F91"/>
                  </a:solidFill>
                </a:uFill>
                <a:latin typeface="Cambria"/>
                <a:cs typeface="Cambria"/>
              </a:rPr>
              <a:t> </a:t>
            </a:r>
            <a:r>
              <a:rPr lang="en-US" sz="1700" spc="-5" dirty="0">
                <a:solidFill>
                  <a:srgbClr val="00ADA8"/>
                </a:solidFill>
                <a:uFill>
                  <a:solidFill>
                    <a:srgbClr val="365F91"/>
                  </a:solidFill>
                </a:uFill>
                <a:latin typeface="Cambria"/>
                <a:cs typeface="Cambria"/>
              </a:rPr>
              <a:t>All of the following are correct about prolactin except?</a:t>
            </a:r>
          </a:p>
          <a:p>
            <a:pPr marL="342900" indent="-342900">
              <a:buFont typeface="+mj-lt"/>
              <a:buAutoNum type="alphaUcPeriod"/>
            </a:pPr>
            <a:r>
              <a:rPr lang="en-US" sz="1600" dirty="0"/>
              <a:t>Secretion is stimulated by TRH</a:t>
            </a:r>
          </a:p>
          <a:p>
            <a:pPr marL="342900" indent="-342900">
              <a:buFont typeface="+mj-lt"/>
              <a:buAutoNum type="alphaUcPeriod"/>
            </a:pPr>
            <a:r>
              <a:rPr lang="en-US" sz="1600" dirty="0"/>
              <a:t>Secretion is inhibited by dopamine </a:t>
            </a:r>
          </a:p>
          <a:p>
            <a:pPr marL="342900" indent="-342900">
              <a:buFont typeface="+mj-lt"/>
              <a:buAutoNum type="alphaUcPeriod"/>
            </a:pPr>
            <a:r>
              <a:rPr lang="en-US" sz="1600" dirty="0"/>
              <a:t>Acts directly on the mammary glands</a:t>
            </a:r>
          </a:p>
          <a:p>
            <a:pPr marL="342900" indent="-342900">
              <a:buFont typeface="+mj-lt"/>
              <a:buAutoNum type="alphaUcPeriod"/>
            </a:pPr>
            <a:r>
              <a:rPr lang="en-US" sz="1600" dirty="0"/>
              <a:t>Acts directly on the uterine glands</a:t>
            </a:r>
          </a:p>
          <a:p>
            <a:pPr marL="342900" indent="-342900">
              <a:buFont typeface="+mj-lt"/>
              <a:buAutoNum type="alphaUcPeriod"/>
            </a:pPr>
            <a:endParaRPr lang="en-US" sz="1600" dirty="0"/>
          </a:p>
          <a:p>
            <a:r>
              <a:rPr lang="en-US" b="1" spc="-5" dirty="0">
                <a:solidFill>
                  <a:srgbClr val="00ADA8"/>
                </a:solidFill>
                <a:uFill>
                  <a:solidFill>
                    <a:srgbClr val="365F91"/>
                  </a:solidFill>
                </a:uFill>
                <a:latin typeface="Cambria"/>
                <a:cs typeface="Cambria"/>
              </a:rPr>
              <a:t>Q6 : </a:t>
            </a:r>
            <a:r>
              <a:rPr lang="en-US" sz="1700" spc="-5" dirty="0">
                <a:solidFill>
                  <a:srgbClr val="00ADA8"/>
                </a:solidFill>
                <a:uFill>
                  <a:solidFill>
                    <a:srgbClr val="365F91"/>
                  </a:solidFill>
                </a:uFill>
                <a:latin typeface="Cambria"/>
                <a:cs typeface="Cambria"/>
              </a:rPr>
              <a:t>Which one of the following would indicate subfertility on physical examination</a:t>
            </a:r>
            <a:r>
              <a:rPr lang="en-US" sz="1700" spc="-5" dirty="0">
                <a:solidFill>
                  <a:srgbClr val="00ADA8"/>
                </a:solidFill>
                <a:uFill>
                  <a:solidFill>
                    <a:srgbClr val="365F91"/>
                  </a:solidFill>
                </a:uFill>
                <a:latin typeface="Cambria"/>
              </a:rPr>
              <a:t>? </a:t>
            </a:r>
            <a:endParaRPr lang="en-US" dirty="0">
              <a:solidFill>
                <a:srgbClr val="00ADA8"/>
              </a:solidFill>
            </a:endParaRPr>
          </a:p>
          <a:p>
            <a:pPr marL="342900" indent="-342900">
              <a:buFont typeface="+mj-lt"/>
              <a:buAutoNum type="alphaUcPeriod"/>
            </a:pPr>
            <a:r>
              <a:rPr lang="en-US" sz="1600" dirty="0"/>
              <a:t>Cushing disease </a:t>
            </a:r>
          </a:p>
          <a:p>
            <a:pPr marL="342900" indent="-342900">
              <a:buFont typeface="+mj-lt"/>
              <a:buAutoNum type="alphaUcPeriod"/>
            </a:pPr>
            <a:r>
              <a:rPr lang="en-US" sz="1600" dirty="0"/>
              <a:t>Hirsutism </a:t>
            </a:r>
          </a:p>
          <a:p>
            <a:pPr marL="342900" indent="-342900">
              <a:buFont typeface="+mj-lt"/>
              <a:buAutoNum type="alphaUcPeriod"/>
            </a:pPr>
            <a:r>
              <a:rPr lang="en-US" sz="1600" dirty="0"/>
              <a:t>Both</a:t>
            </a:r>
          </a:p>
          <a:p>
            <a:pPr marL="342900" indent="-342900">
              <a:buFont typeface="+mj-lt"/>
              <a:buAutoNum type="alphaUcPeriod"/>
            </a:pPr>
            <a:r>
              <a:rPr lang="en-US" sz="1600" dirty="0"/>
              <a:t>Non of the above</a:t>
            </a:r>
          </a:p>
        </p:txBody>
      </p:sp>
    </p:spTree>
    <p:extLst>
      <p:ext uri="{BB962C8B-B14F-4D97-AF65-F5344CB8AC3E}">
        <p14:creationId xmlns:p14="http://schemas.microsoft.com/office/powerpoint/2010/main" val="1315606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1284" y="533471"/>
            <a:ext cx="5438274" cy="2862322"/>
          </a:xfrm>
          <a:prstGeom prst="rect">
            <a:avLst/>
          </a:prstGeom>
        </p:spPr>
        <p:txBody>
          <a:bodyPr wrap="square">
            <a:spAutoFit/>
          </a:bodyPr>
          <a:lstStyle/>
          <a:p>
            <a:r>
              <a:rPr lang="en-US" altLang="en-US" sz="2400" dirty="0">
                <a:solidFill>
                  <a:schemeClr val="accent5">
                    <a:lumMod val="50000"/>
                  </a:schemeClr>
                </a:solidFill>
                <a:latin typeface="Adobe Devanagari" pitchFamily="18" charset="0"/>
                <a:cs typeface="Adobe Devanagari" pitchFamily="18" charset="0"/>
              </a:rPr>
              <a:t>By the end of this lecture, the students should be able to know:</a:t>
            </a:r>
          </a:p>
          <a:p>
            <a:pPr marL="457200" indent="-457200">
              <a:buFont typeface="Arial" charset="0"/>
              <a:buChar char="•"/>
            </a:pPr>
            <a:endParaRPr lang="en-US" sz="2400" dirty="0">
              <a:solidFill>
                <a:schemeClr val="accent5">
                  <a:lumMod val="50000"/>
                </a:schemeClr>
              </a:solidFill>
              <a:latin typeface="Century Gothic" panose="020B0502020202020204" pitchFamily="34" charset="0"/>
              <a:cs typeface="Adobe Devanagari" pitchFamily="18" charset="0"/>
            </a:endParaRPr>
          </a:p>
          <a:p>
            <a:pPr marL="457200" indent="-457200">
              <a:lnSpc>
                <a:spcPct val="90000"/>
              </a:lnSpc>
              <a:buFont typeface="Arial" charset="0"/>
              <a:buChar char="•"/>
              <a:defRPr/>
            </a:pPr>
            <a:r>
              <a:rPr lang="en-US" sz="2000" dirty="0">
                <a:solidFill>
                  <a:schemeClr val="accent5">
                    <a:lumMod val="50000"/>
                  </a:schemeClr>
                </a:solidFill>
                <a:latin typeface="Adobe Devanagari" pitchFamily="18" charset="0"/>
                <a:cs typeface="Adobe Devanagari" pitchFamily="18" charset="0"/>
              </a:rPr>
              <a:t>Identify the causes of infertility in men and women</a:t>
            </a:r>
          </a:p>
          <a:p>
            <a:pPr marL="457200" indent="-457200">
              <a:lnSpc>
                <a:spcPct val="90000"/>
              </a:lnSpc>
              <a:buFont typeface="Arial" charset="0"/>
              <a:buChar char="•"/>
              <a:defRPr/>
            </a:pPr>
            <a:r>
              <a:rPr lang="en-US" sz="2000" dirty="0">
                <a:solidFill>
                  <a:schemeClr val="accent5">
                    <a:lumMod val="50000"/>
                  </a:schemeClr>
                </a:solidFill>
                <a:latin typeface="Adobe Devanagari" pitchFamily="18" charset="0"/>
                <a:cs typeface="Adobe Devanagari" pitchFamily="18" charset="0"/>
              </a:rPr>
              <a:t>Understand the diagnostic approaches to infertility in men and women</a:t>
            </a:r>
          </a:p>
          <a:p>
            <a:pPr marL="457200" indent="-457200">
              <a:lnSpc>
                <a:spcPct val="90000"/>
              </a:lnSpc>
              <a:buFont typeface="Arial" charset="0"/>
              <a:buChar char="•"/>
              <a:defRPr/>
            </a:pPr>
            <a:r>
              <a:rPr lang="en-US" sz="2000" dirty="0">
                <a:solidFill>
                  <a:schemeClr val="accent5">
                    <a:lumMod val="50000"/>
                  </a:schemeClr>
                </a:solidFill>
                <a:latin typeface="Adobe Devanagari" pitchFamily="18" charset="0"/>
                <a:cs typeface="Adobe Devanagari" pitchFamily="18" charset="0"/>
              </a:rPr>
              <a:t>Interpret the results of investigation of infertility in men and </a:t>
            </a:r>
            <a:r>
              <a:rPr lang="en-US" sz="2000" dirty="0" smtClean="0">
                <a:solidFill>
                  <a:schemeClr val="accent5">
                    <a:lumMod val="50000"/>
                  </a:schemeClr>
                </a:solidFill>
                <a:latin typeface="Adobe Devanagari" pitchFamily="18" charset="0"/>
                <a:cs typeface="Adobe Devanagari" pitchFamily="18" charset="0"/>
              </a:rPr>
              <a:t>women</a:t>
            </a:r>
            <a:endParaRPr lang="en-US" sz="2000" dirty="0">
              <a:solidFill>
                <a:schemeClr val="accent5">
                  <a:lumMod val="50000"/>
                </a:schemeClr>
              </a:solidFill>
              <a:latin typeface="Adobe Devanagari" pitchFamily="18" charset="0"/>
              <a:cs typeface="Adobe Devanagari" pitchFamily="18" charset="0"/>
            </a:endParaRPr>
          </a:p>
        </p:txBody>
      </p:sp>
      <p:sp>
        <p:nvSpPr>
          <p:cNvPr id="3" name="TextBox 2">
            <a:extLst>
              <a:ext uri="{FF2B5EF4-FFF2-40B4-BE49-F238E27FC236}">
                <a16:creationId xmlns="" xmlns:a16="http://schemas.microsoft.com/office/drawing/2014/main" id="{43A63833-E3D4-48C8-B485-450055EA391A}"/>
              </a:ext>
            </a:extLst>
          </p:cNvPr>
          <p:cNvSpPr txBox="1"/>
          <p:nvPr/>
        </p:nvSpPr>
        <p:spPr>
          <a:xfrm>
            <a:off x="1558472" y="3700088"/>
            <a:ext cx="3046185" cy="2031325"/>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r>
              <a:rPr lang="en-US" dirty="0" smtClean="0">
                <a:solidFill>
                  <a:srgbClr val="008F00"/>
                </a:solidFill>
              </a:rPr>
              <a:t>We need egg and sperm &amp; the place to make the fertilization happen.</a:t>
            </a:r>
          </a:p>
          <a:p>
            <a:r>
              <a:rPr lang="en-US" dirty="0" smtClean="0">
                <a:solidFill>
                  <a:srgbClr val="008F00"/>
                </a:solidFill>
              </a:rPr>
              <a:t>So investigation will detect: </a:t>
            </a:r>
          </a:p>
          <a:p>
            <a:r>
              <a:rPr lang="en-US" dirty="0" smtClean="0">
                <a:solidFill>
                  <a:srgbClr val="008F00"/>
                </a:solidFill>
              </a:rPr>
              <a:t>1- Ovum (ovulation). </a:t>
            </a:r>
          </a:p>
          <a:p>
            <a:r>
              <a:rPr lang="en-US" dirty="0" smtClean="0">
                <a:solidFill>
                  <a:srgbClr val="008F00"/>
                </a:solidFill>
              </a:rPr>
              <a:t>2- Sperm (Quantity &amp; quality).</a:t>
            </a:r>
          </a:p>
          <a:p>
            <a:r>
              <a:rPr lang="en-US" dirty="0" smtClean="0">
                <a:solidFill>
                  <a:srgbClr val="008F00"/>
                </a:solidFill>
              </a:rPr>
              <a:t>3- Place </a:t>
            </a:r>
            <a:r>
              <a:rPr lang="en-US" dirty="0" smtClean="0">
                <a:solidFill>
                  <a:schemeClr val="bg1">
                    <a:lumMod val="50000"/>
                  </a:schemeClr>
                </a:solidFill>
              </a:rPr>
              <a:t>or site </a:t>
            </a:r>
            <a:r>
              <a:rPr lang="en-US" dirty="0">
                <a:solidFill>
                  <a:srgbClr val="008F00"/>
                </a:solidFill>
              </a:rPr>
              <a:t>of fertilization.</a:t>
            </a:r>
          </a:p>
        </p:txBody>
      </p:sp>
    </p:spTree>
    <p:extLst>
      <p:ext uri="{BB962C8B-B14F-4D97-AF65-F5344CB8AC3E}">
        <p14:creationId xmlns:p14="http://schemas.microsoft.com/office/powerpoint/2010/main" val="349718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0070C0"/>
                </a:solidFill>
                <a:latin typeface="Century Gothic" charset="0"/>
                <a:ea typeface="Century Gothic" charset="0"/>
                <a:cs typeface="Century Gothic" charset="0"/>
              </a:rPr>
              <a:t>QUIZ</a:t>
            </a:r>
          </a:p>
        </p:txBody>
      </p:sp>
      <p:sp>
        <p:nvSpPr>
          <p:cNvPr id="4" name="TextBox 3">
            <a:hlinkClick r:id="rId2"/>
          </p:cNvPr>
          <p:cNvSpPr txBox="1"/>
          <p:nvPr/>
        </p:nvSpPr>
        <p:spPr>
          <a:xfrm>
            <a:off x="7274618" y="5802602"/>
            <a:ext cx="3747366" cy="646331"/>
          </a:xfrm>
          <a:prstGeom prst="rect">
            <a:avLst/>
          </a:prstGeom>
          <a:noFill/>
        </p:spPr>
        <p:txBody>
          <a:bodyPr wrap="square" rtlCol="0">
            <a:spAutoFit/>
          </a:bodyPr>
          <a:lstStyle/>
          <a:p>
            <a:pPr algn="ctr"/>
            <a:r>
              <a:rPr lang="en-US" i="1" dirty="0">
                <a:solidFill>
                  <a:srgbClr val="4B8180"/>
                </a:solidFill>
                <a:latin typeface="Century Gothic" charset="0"/>
                <a:ea typeface="Century Gothic" charset="0"/>
                <a:cs typeface="Century Gothic" charset="0"/>
                <a:hlinkClick r:id="rId2"/>
              </a:rPr>
              <a:t>Suggestions and recommendations</a:t>
            </a:r>
            <a:endParaRPr lang="en-US" i="1" dirty="0">
              <a:solidFill>
                <a:srgbClr val="4B8180"/>
              </a:solidFill>
              <a:latin typeface="Century Gothic" charset="0"/>
              <a:ea typeface="Century Gothic" charset="0"/>
              <a:cs typeface="Century Gothic" charset="0"/>
            </a:endParaRPr>
          </a:p>
        </p:txBody>
      </p:sp>
      <p:sp>
        <p:nvSpPr>
          <p:cNvPr id="5" name="Rectangle 4"/>
          <p:cNvSpPr/>
          <p:nvPr/>
        </p:nvSpPr>
        <p:spPr>
          <a:xfrm>
            <a:off x="267432" y="827632"/>
            <a:ext cx="6010020" cy="5232202"/>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Q7 : 27 </a:t>
            </a:r>
            <a:r>
              <a:rPr lang="en-US" sz="1700" spc="-5" dirty="0">
                <a:solidFill>
                  <a:srgbClr val="00ADA8"/>
                </a:solidFill>
                <a:uFill>
                  <a:solidFill>
                    <a:srgbClr val="365F91"/>
                  </a:solidFill>
                </a:uFill>
                <a:latin typeface="Cambria"/>
                <a:cs typeface="Cambria"/>
              </a:rPr>
              <a:t>year lady came to your clinic with complains of inability to become pregnant for the past 3 years, she also complained of disturbances in her period for the past 6 months.</a:t>
            </a:r>
          </a:p>
          <a:p>
            <a:r>
              <a:rPr lang="en-US" sz="1700" spc="-5" dirty="0">
                <a:solidFill>
                  <a:srgbClr val="00ADA8"/>
                </a:solidFill>
                <a:uFill>
                  <a:solidFill>
                    <a:srgbClr val="365F91"/>
                  </a:solidFill>
                </a:uFill>
                <a:latin typeface="Cambria"/>
                <a:cs typeface="Cambria"/>
              </a:rPr>
              <a:t>Physical examination revealed that she has some hirsutism around the lips. </a:t>
            </a:r>
          </a:p>
          <a:p>
            <a:r>
              <a:rPr lang="en-US" sz="1700" spc="-5" dirty="0">
                <a:solidFill>
                  <a:srgbClr val="00ADA8"/>
                </a:solidFill>
                <a:uFill>
                  <a:solidFill>
                    <a:srgbClr val="365F91"/>
                  </a:solidFill>
                </a:uFill>
                <a:latin typeface="Cambria"/>
                <a:cs typeface="Cambria"/>
              </a:rPr>
              <a:t>The investigations are indicated below:</a:t>
            </a:r>
          </a:p>
          <a:p>
            <a:r>
              <a:rPr lang="en-US" sz="1700" spc="-5" dirty="0">
                <a:solidFill>
                  <a:srgbClr val="00ADA8"/>
                </a:solidFill>
                <a:uFill>
                  <a:solidFill>
                    <a:srgbClr val="365F91"/>
                  </a:solidFill>
                </a:uFill>
                <a:latin typeface="Cambria"/>
                <a:cs typeface="Cambria"/>
              </a:rPr>
              <a:t>Negative Pregnancy test</a:t>
            </a:r>
          </a:p>
          <a:p>
            <a:r>
              <a:rPr lang="en-US" sz="1700" spc="-5" dirty="0">
                <a:solidFill>
                  <a:srgbClr val="00ADA8"/>
                </a:solidFill>
                <a:uFill>
                  <a:solidFill>
                    <a:srgbClr val="365F91"/>
                  </a:solidFill>
                </a:uFill>
                <a:latin typeface="Cambria"/>
                <a:cs typeface="Cambria"/>
              </a:rPr>
              <a:t>High LH levels, Low FSH levels, Normal Prolactin levels.</a:t>
            </a:r>
          </a:p>
          <a:p>
            <a:endParaRPr lang="en-US" sz="1700" spc="-5" dirty="0">
              <a:solidFill>
                <a:srgbClr val="00ADA8"/>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A)</a:t>
            </a:r>
            <a:r>
              <a:rPr lang="en-US" sz="1700" spc="-5" dirty="0">
                <a:solidFill>
                  <a:srgbClr val="00ADA8"/>
                </a:solidFill>
                <a:uFill>
                  <a:solidFill>
                    <a:srgbClr val="365F91"/>
                  </a:solidFill>
                </a:uFill>
                <a:latin typeface="Cambria"/>
                <a:cs typeface="Cambria"/>
              </a:rPr>
              <a:t> What is the probable diagnosis according to these findings?</a:t>
            </a:r>
            <a:endParaRPr lang="en-US" dirty="0">
              <a:solidFill>
                <a:srgbClr val="00ADA8"/>
              </a:solidFill>
            </a:endParaRPr>
          </a:p>
          <a:p>
            <a:pPr>
              <a:spcBef>
                <a:spcPts val="25"/>
              </a:spcBef>
              <a:tabLst>
                <a:tab pos="241300" algn="l"/>
                <a:tab pos="241935" algn="l"/>
              </a:tabLst>
            </a:pPr>
            <a:r>
              <a:rPr lang="en-US" spc="-10" dirty="0">
                <a:solidFill>
                  <a:schemeClr val="bg1">
                    <a:lumMod val="75000"/>
                  </a:schemeClr>
                </a:solidFill>
                <a:cs typeface="Calibri"/>
              </a:rPr>
              <a:t>Polycystic ovarian syndrome</a:t>
            </a:r>
          </a:p>
          <a:p>
            <a:pPr algn="ctr">
              <a:spcBef>
                <a:spcPts val="25"/>
              </a:spcBef>
              <a:tabLst>
                <a:tab pos="241300" algn="l"/>
                <a:tab pos="241935" algn="l"/>
              </a:tabLst>
            </a:pPr>
            <a:endParaRPr lang="en-US" b="1" u="sng" spc="-5" dirty="0">
              <a:solidFill>
                <a:srgbClr val="365F91"/>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B) </a:t>
            </a:r>
            <a:r>
              <a:rPr lang="en-US" sz="1700" spc="-5" dirty="0">
                <a:solidFill>
                  <a:srgbClr val="00ADA8"/>
                </a:solidFill>
                <a:uFill>
                  <a:solidFill>
                    <a:srgbClr val="365F91"/>
                  </a:solidFill>
                </a:uFill>
                <a:latin typeface="Cambria"/>
                <a:cs typeface="Cambria"/>
              </a:rPr>
              <a:t>Mention 3 other causes of infertility in women.</a:t>
            </a:r>
            <a:endParaRPr lang="en-US" dirty="0">
              <a:solidFill>
                <a:srgbClr val="00ADA8"/>
              </a:solidFill>
            </a:endParaRPr>
          </a:p>
          <a:p>
            <a:pPr marL="342900" indent="-342900">
              <a:buAutoNum type="arabicPeriod"/>
            </a:pPr>
            <a:r>
              <a:rPr lang="en-US" spc="-10" dirty="0">
                <a:solidFill>
                  <a:schemeClr val="bg1">
                    <a:lumMod val="75000"/>
                  </a:schemeClr>
                </a:solidFill>
                <a:cs typeface="Calibri"/>
              </a:rPr>
              <a:t>Hyperprolactinemia </a:t>
            </a:r>
          </a:p>
          <a:p>
            <a:pPr marL="342900" indent="-342900">
              <a:buAutoNum type="arabicPeriod"/>
            </a:pPr>
            <a:r>
              <a:rPr lang="en-US" spc="-10" dirty="0">
                <a:solidFill>
                  <a:schemeClr val="bg1">
                    <a:lumMod val="75000"/>
                  </a:schemeClr>
                </a:solidFill>
                <a:cs typeface="Calibri"/>
              </a:rPr>
              <a:t>Ovarian Failure </a:t>
            </a:r>
          </a:p>
          <a:p>
            <a:pPr marL="342900" indent="-342900">
              <a:buAutoNum type="arabicPeriod"/>
            </a:pPr>
            <a:r>
              <a:rPr lang="en-US" spc="-10" dirty="0">
                <a:solidFill>
                  <a:schemeClr val="bg1">
                    <a:lumMod val="75000"/>
                  </a:schemeClr>
                </a:solidFill>
                <a:cs typeface="Calibri"/>
              </a:rPr>
              <a:t>Cushing’s Syndrome</a:t>
            </a:r>
          </a:p>
          <a:p>
            <a:pPr marL="342900" indent="-342900">
              <a:buAutoNum type="arabicPeriod"/>
            </a:pPr>
            <a:endParaRPr lang="en-US" spc="-10" dirty="0">
              <a:solidFill>
                <a:schemeClr val="bg1">
                  <a:lumMod val="75000"/>
                </a:schemeClr>
              </a:solidFill>
              <a:cs typeface="Calibri"/>
            </a:endParaRPr>
          </a:p>
          <a:p>
            <a:pPr marL="342900" indent="-342900">
              <a:buAutoNum type="arabicPeriod"/>
            </a:pPr>
            <a:endParaRPr lang="en-US" spc="-10" dirty="0">
              <a:solidFill>
                <a:schemeClr val="bg1">
                  <a:lumMod val="75000"/>
                </a:schemeClr>
              </a:solidFill>
              <a:cs typeface="Calibri"/>
            </a:endParaRPr>
          </a:p>
          <a:p>
            <a:endParaRPr lang="en-US" dirty="0">
              <a:solidFill>
                <a:srgbClr val="00ADA8"/>
              </a:solidFill>
            </a:endParaRPr>
          </a:p>
        </p:txBody>
      </p:sp>
      <p:sp>
        <p:nvSpPr>
          <p:cNvPr id="6" name="TextBox 5"/>
          <p:cNvSpPr txBox="1"/>
          <p:nvPr/>
        </p:nvSpPr>
        <p:spPr>
          <a:xfrm>
            <a:off x="7559594" y="6519446"/>
            <a:ext cx="3197306" cy="338554"/>
          </a:xfrm>
          <a:prstGeom prst="rect">
            <a:avLst/>
          </a:prstGeom>
          <a:noFill/>
        </p:spPr>
        <p:txBody>
          <a:bodyPr wrap="square" rtlCol="0">
            <a:spAutoFit/>
          </a:bodyPr>
          <a:lstStyle/>
          <a:p>
            <a:r>
              <a:rPr lang="en-US" sz="1600" dirty="0"/>
              <a:t>1) C   2) D    3) B   4) C   5) C    6) B  </a:t>
            </a:r>
          </a:p>
        </p:txBody>
      </p:sp>
      <p:sp>
        <p:nvSpPr>
          <p:cNvPr id="7" name="Rectangle 6">
            <a:extLst>
              <a:ext uri="{FF2B5EF4-FFF2-40B4-BE49-F238E27FC236}">
                <a16:creationId xmlns="" xmlns:a16="http://schemas.microsoft.com/office/drawing/2014/main" id="{33EF696F-FD10-4D8F-8451-189391FFD63C}"/>
              </a:ext>
            </a:extLst>
          </p:cNvPr>
          <p:cNvSpPr/>
          <p:nvPr/>
        </p:nvSpPr>
        <p:spPr>
          <a:xfrm>
            <a:off x="6500693" y="848723"/>
            <a:ext cx="5500716" cy="4247317"/>
          </a:xfrm>
          <a:prstGeom prst="rect">
            <a:avLst/>
          </a:prstGeom>
        </p:spPr>
        <p:txBody>
          <a:bodyPr wrap="square">
            <a:spAutoFit/>
          </a:bodyPr>
          <a:lstStyle/>
          <a:p>
            <a:pPr algn="ctr">
              <a:spcBef>
                <a:spcPts val="25"/>
              </a:spcBef>
              <a:tabLst>
                <a:tab pos="241300" algn="l"/>
                <a:tab pos="241935" algn="l"/>
              </a:tabLst>
            </a:pPr>
            <a:endParaRPr lang="en-US" b="1" u="sng" spc="-5" dirty="0">
              <a:solidFill>
                <a:srgbClr val="365F91"/>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C) </a:t>
            </a:r>
            <a:r>
              <a:rPr lang="en-US" spc="-5" dirty="0">
                <a:solidFill>
                  <a:srgbClr val="00ADA8"/>
                </a:solidFill>
                <a:uFill>
                  <a:solidFill>
                    <a:srgbClr val="365F91"/>
                  </a:solidFill>
                </a:uFill>
                <a:latin typeface="Cambria"/>
                <a:cs typeface="Cambria"/>
              </a:rPr>
              <a:t>Mention 3 Hormones that are related to fertility. </a:t>
            </a:r>
          </a:p>
          <a:p>
            <a:pPr marL="342900" indent="-342900">
              <a:buFont typeface="+mj-lt"/>
              <a:buAutoNum type="arabicPeriod"/>
            </a:pPr>
            <a:r>
              <a:rPr lang="en-US" spc="-10" dirty="0">
                <a:solidFill>
                  <a:schemeClr val="bg1">
                    <a:lumMod val="75000"/>
                  </a:schemeClr>
                </a:solidFill>
                <a:cs typeface="Calibri"/>
              </a:rPr>
              <a:t>Anti-Mullerian Hormone</a:t>
            </a:r>
          </a:p>
          <a:p>
            <a:pPr marL="342900" indent="-342900">
              <a:buFont typeface="+mj-lt"/>
              <a:buAutoNum type="arabicPeriod"/>
            </a:pPr>
            <a:r>
              <a:rPr lang="en-US" spc="-10" dirty="0">
                <a:solidFill>
                  <a:schemeClr val="bg1">
                    <a:lumMod val="75000"/>
                  </a:schemeClr>
                </a:solidFill>
                <a:cs typeface="Calibri"/>
              </a:rPr>
              <a:t>Prolactin </a:t>
            </a:r>
          </a:p>
          <a:p>
            <a:pPr marL="342900" indent="-342900">
              <a:buFont typeface="+mj-lt"/>
              <a:buAutoNum type="arabicPeriod"/>
            </a:pPr>
            <a:r>
              <a:rPr lang="en-US" spc="-10" dirty="0">
                <a:solidFill>
                  <a:schemeClr val="bg1">
                    <a:lumMod val="75000"/>
                  </a:schemeClr>
                </a:solidFill>
                <a:cs typeface="Calibri"/>
              </a:rPr>
              <a:t>Testosterone</a:t>
            </a:r>
          </a:p>
          <a:p>
            <a:pPr marL="342900" indent="-342900">
              <a:buFont typeface="+mj-lt"/>
              <a:buAutoNum type="arabicPeriod"/>
            </a:pPr>
            <a:r>
              <a:rPr lang="en-US" spc="-10" dirty="0">
                <a:solidFill>
                  <a:schemeClr val="bg1">
                    <a:lumMod val="75000"/>
                  </a:schemeClr>
                </a:solidFill>
                <a:cs typeface="Calibri"/>
              </a:rPr>
              <a:t>FSH</a:t>
            </a:r>
          </a:p>
          <a:p>
            <a:pPr marL="342900" indent="-342900">
              <a:buFont typeface="+mj-lt"/>
              <a:buAutoNum type="arabicPeriod"/>
            </a:pPr>
            <a:r>
              <a:rPr lang="en-US" spc="-10" dirty="0">
                <a:solidFill>
                  <a:schemeClr val="bg1">
                    <a:lumMod val="75000"/>
                  </a:schemeClr>
                </a:solidFill>
                <a:cs typeface="Calibri"/>
              </a:rPr>
              <a:t>LH</a:t>
            </a:r>
          </a:p>
          <a:p>
            <a:endParaRPr lang="en-US" spc="-10" dirty="0">
              <a:solidFill>
                <a:schemeClr val="bg1">
                  <a:lumMod val="75000"/>
                </a:schemeClr>
              </a:solidFill>
              <a:cs typeface="Calibri"/>
            </a:endParaRPr>
          </a:p>
          <a:p>
            <a:r>
              <a:rPr lang="en-US" b="1" spc="-5" dirty="0">
                <a:solidFill>
                  <a:srgbClr val="00ADA8"/>
                </a:solidFill>
                <a:uFill>
                  <a:solidFill>
                    <a:srgbClr val="365F91"/>
                  </a:solidFill>
                </a:uFill>
                <a:latin typeface="Cambria"/>
                <a:cs typeface="Cambria"/>
              </a:rPr>
              <a:t>D) </a:t>
            </a:r>
            <a:r>
              <a:rPr lang="en-US" sz="1700" spc="-5" dirty="0">
                <a:solidFill>
                  <a:srgbClr val="00ADA8"/>
                </a:solidFill>
                <a:uFill>
                  <a:solidFill>
                    <a:srgbClr val="365F91"/>
                  </a:solidFill>
                </a:uFill>
                <a:latin typeface="Cambria"/>
                <a:cs typeface="Cambria"/>
              </a:rPr>
              <a:t>Mention 4 drugs that cause hyperprolactinemia</a:t>
            </a:r>
            <a:endParaRPr lang="en-US" dirty="0">
              <a:solidFill>
                <a:srgbClr val="00ADA8"/>
              </a:solidFill>
            </a:endParaRPr>
          </a:p>
          <a:p>
            <a:pPr marL="342900" lvl="0" indent="-342900">
              <a:buFont typeface="+mj-lt"/>
              <a:buAutoNum type="arabicPeriod"/>
            </a:pPr>
            <a:r>
              <a:rPr lang="en-US" spc="-10" dirty="0">
                <a:solidFill>
                  <a:prstClr val="white">
                    <a:lumMod val="75000"/>
                  </a:prstClr>
                </a:solidFill>
                <a:cs typeface="Calibri"/>
              </a:rPr>
              <a:t>Estrogens </a:t>
            </a:r>
          </a:p>
          <a:p>
            <a:pPr marL="342900" lvl="0" indent="-342900">
              <a:buFont typeface="+mj-lt"/>
              <a:buAutoNum type="arabicPeriod"/>
            </a:pPr>
            <a:r>
              <a:rPr lang="en-US" spc="-10" dirty="0">
                <a:solidFill>
                  <a:prstClr val="white">
                    <a:lumMod val="75000"/>
                  </a:prstClr>
                </a:solidFill>
                <a:cs typeface="Calibri"/>
              </a:rPr>
              <a:t>Phenothiazines </a:t>
            </a:r>
          </a:p>
          <a:p>
            <a:pPr marL="342900" lvl="0" indent="-342900">
              <a:buFont typeface="+mj-lt"/>
              <a:buAutoNum type="arabicPeriod"/>
            </a:pPr>
            <a:r>
              <a:rPr lang="en-US" spc="-10" dirty="0">
                <a:solidFill>
                  <a:prstClr val="white">
                    <a:lumMod val="75000"/>
                  </a:prstClr>
                </a:solidFill>
                <a:cs typeface="Calibri"/>
              </a:rPr>
              <a:t>Metoclopramide</a:t>
            </a:r>
          </a:p>
          <a:p>
            <a:pPr marL="342900" lvl="0" indent="-342900">
              <a:buFont typeface="+mj-lt"/>
              <a:buAutoNum type="arabicPeriod"/>
            </a:pPr>
            <a:r>
              <a:rPr lang="en-US" spc="-10" dirty="0">
                <a:solidFill>
                  <a:prstClr val="white">
                    <a:lumMod val="75000"/>
                  </a:prstClr>
                </a:solidFill>
                <a:cs typeface="Calibri"/>
              </a:rPr>
              <a:t>Alpha-Methyl </a:t>
            </a:r>
            <a:r>
              <a:rPr lang="en-US" spc="-10">
                <a:solidFill>
                  <a:prstClr val="white">
                    <a:lumMod val="75000"/>
                  </a:prstClr>
                </a:solidFill>
                <a:cs typeface="Calibri"/>
              </a:rPr>
              <a:t>Dopa</a:t>
            </a:r>
            <a:endParaRPr lang="en-US" spc="-10" dirty="0">
              <a:solidFill>
                <a:prstClr val="white">
                  <a:lumMod val="75000"/>
                </a:prstClr>
              </a:solidFill>
              <a:cs typeface="Calibri"/>
            </a:endParaRPr>
          </a:p>
          <a:p>
            <a:endParaRPr lang="en-US" dirty="0">
              <a:solidFill>
                <a:srgbClr val="00ADA8"/>
              </a:solidFill>
            </a:endParaRPr>
          </a:p>
          <a:p>
            <a:endParaRPr lang="en-US" dirty="0">
              <a:solidFill>
                <a:srgbClr val="00ADA8"/>
              </a:solidFill>
            </a:endParaRPr>
          </a:p>
        </p:txBody>
      </p:sp>
    </p:spTree>
    <p:extLst>
      <p:ext uri="{BB962C8B-B14F-4D97-AF65-F5344CB8AC3E}">
        <p14:creationId xmlns:p14="http://schemas.microsoft.com/office/powerpoint/2010/main" val="1034988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57028" y="2726192"/>
            <a:ext cx="2691121" cy="1754326"/>
          </a:xfrm>
          <a:prstGeom prst="rect">
            <a:avLst/>
          </a:prstGeom>
          <a:noFill/>
        </p:spPr>
        <p:txBody>
          <a:bodyPr wrap="square" rtlCol="0">
            <a:spAutoFit/>
          </a:bodyPr>
          <a:lstStyle/>
          <a:p>
            <a:pPr>
              <a:lnSpc>
                <a:spcPct val="150000"/>
              </a:lnSpc>
            </a:pPr>
            <a:r>
              <a:rPr lang="en-US" b="1" dirty="0" err="1" smtClean="0">
                <a:solidFill>
                  <a:srgbClr val="4C8180"/>
                </a:solidFill>
              </a:rPr>
              <a:t>Leen</a:t>
            </a:r>
            <a:r>
              <a:rPr lang="en-US" b="1" dirty="0" smtClean="0">
                <a:solidFill>
                  <a:srgbClr val="4C8180"/>
                </a:solidFill>
              </a:rPr>
              <a:t> </a:t>
            </a:r>
            <a:r>
              <a:rPr lang="en-US" b="1" dirty="0" err="1" smtClean="0">
                <a:solidFill>
                  <a:srgbClr val="4C8180"/>
                </a:solidFill>
              </a:rPr>
              <a:t>altamimi</a:t>
            </a:r>
            <a:endParaRPr lang="en-US" b="1" dirty="0" smtClean="0">
              <a:solidFill>
                <a:srgbClr val="4C8180"/>
              </a:solidFill>
            </a:endParaRPr>
          </a:p>
          <a:p>
            <a:pPr>
              <a:lnSpc>
                <a:spcPct val="150000"/>
              </a:lnSpc>
            </a:pPr>
            <a:r>
              <a:rPr lang="en-US" b="1" dirty="0" err="1" smtClean="0">
                <a:solidFill>
                  <a:srgbClr val="4C8180"/>
                </a:solidFill>
              </a:rPr>
              <a:t>Hanin</a:t>
            </a:r>
            <a:r>
              <a:rPr lang="en-US" b="1" dirty="0" smtClean="0">
                <a:solidFill>
                  <a:srgbClr val="4C8180"/>
                </a:solidFill>
              </a:rPr>
              <a:t> </a:t>
            </a:r>
            <a:r>
              <a:rPr lang="en-US" b="1" dirty="0" err="1" smtClean="0">
                <a:solidFill>
                  <a:srgbClr val="4C8180"/>
                </a:solidFill>
              </a:rPr>
              <a:t>bashaikh</a:t>
            </a:r>
            <a:endParaRPr lang="en-US" b="1" dirty="0" smtClean="0">
              <a:solidFill>
                <a:srgbClr val="4C8180"/>
              </a:solidFill>
            </a:endParaRPr>
          </a:p>
          <a:p>
            <a:pPr>
              <a:lnSpc>
                <a:spcPct val="150000"/>
              </a:lnSpc>
            </a:pPr>
            <a:r>
              <a:rPr lang="en-US" b="1" dirty="0" smtClean="0">
                <a:solidFill>
                  <a:srgbClr val="4C8180"/>
                </a:solidFill>
              </a:rPr>
              <a:t>Haifa </a:t>
            </a:r>
            <a:r>
              <a:rPr lang="en-US" b="1" dirty="0" err="1" smtClean="0">
                <a:solidFill>
                  <a:srgbClr val="4C8180"/>
                </a:solidFill>
              </a:rPr>
              <a:t>alwaeel</a:t>
            </a:r>
            <a:r>
              <a:rPr lang="en-US" b="1" dirty="0" smtClean="0">
                <a:solidFill>
                  <a:srgbClr val="4C8180"/>
                </a:solidFill>
              </a:rPr>
              <a:t> </a:t>
            </a:r>
          </a:p>
          <a:p>
            <a:pPr>
              <a:lnSpc>
                <a:spcPct val="150000"/>
              </a:lnSpc>
            </a:pPr>
            <a:r>
              <a:rPr lang="en-US" b="1" dirty="0" smtClean="0">
                <a:solidFill>
                  <a:srgbClr val="4C8180"/>
                </a:solidFill>
              </a:rPr>
              <a:t>Abdulrahman </a:t>
            </a:r>
            <a:r>
              <a:rPr lang="en-US" b="1" dirty="0" err="1" smtClean="0">
                <a:solidFill>
                  <a:srgbClr val="4C8180"/>
                </a:solidFill>
              </a:rPr>
              <a:t>alrashed</a:t>
            </a:r>
            <a:endParaRPr lang="en-US" b="1" dirty="0">
              <a:solidFill>
                <a:srgbClr val="4C8180"/>
              </a:solidFill>
            </a:endParaRPr>
          </a:p>
        </p:txBody>
      </p:sp>
      <p:pic>
        <p:nvPicPr>
          <p:cNvPr id="4" name="Picture 3"/>
          <p:cNvPicPr>
            <a:picLocks noChangeAspect="1"/>
          </p:cNvPicPr>
          <p:nvPr/>
        </p:nvPicPr>
        <p:blipFill>
          <a:blip r:embed="rId2"/>
          <a:stretch>
            <a:fillRect/>
          </a:stretch>
        </p:blipFill>
        <p:spPr>
          <a:xfrm>
            <a:off x="5819193" y="-133301"/>
            <a:ext cx="3035564" cy="4963414"/>
          </a:xfrm>
          <a:prstGeom prst="rect">
            <a:avLst/>
          </a:prstGeom>
        </p:spPr>
      </p:pic>
    </p:spTree>
    <p:extLst>
      <p:ext uri="{BB962C8B-B14F-4D97-AF65-F5344CB8AC3E}">
        <p14:creationId xmlns:p14="http://schemas.microsoft.com/office/powerpoint/2010/main" val="277512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064" y="0"/>
            <a:ext cx="6146800" cy="707886"/>
          </a:xfrm>
          <a:prstGeom prst="rect">
            <a:avLst/>
          </a:prstGeom>
          <a:noFill/>
        </p:spPr>
        <p:txBody>
          <a:bodyPr wrap="square" rtlCol="0">
            <a:spAutoFit/>
          </a:bodyPr>
          <a:lstStyle/>
          <a:p>
            <a:r>
              <a:rPr lang="en-US" altLang="en-US" sz="4000" dirty="0">
                <a:solidFill>
                  <a:srgbClr val="4C8180"/>
                </a:solidFill>
                <a:latin typeface="Calibri Light"/>
                <a:ea typeface="Century Gothic" charset="0"/>
                <a:cs typeface="Century Gothic" charset="0"/>
              </a:rPr>
              <a:t>Overview </a:t>
            </a:r>
            <a:endParaRPr lang="en-US" sz="3200" dirty="0">
              <a:solidFill>
                <a:srgbClr val="4C8180"/>
              </a:solidFill>
              <a:latin typeface="Calibri Light"/>
              <a:ea typeface="Century Gothic" charset="0"/>
              <a:cs typeface="Century 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2300"/>
            <a:ext cx="12192000" cy="3052216"/>
          </a:xfrm>
          <a:prstGeom prst="rect">
            <a:avLst/>
          </a:prstGeom>
        </p:spPr>
      </p:pic>
    </p:spTree>
    <p:extLst>
      <p:ext uri="{BB962C8B-B14F-4D97-AF65-F5344CB8AC3E}">
        <p14:creationId xmlns:p14="http://schemas.microsoft.com/office/powerpoint/2010/main" val="2669906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023" y="45739"/>
            <a:ext cx="6637277"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Infertility / subfertility</a:t>
            </a:r>
            <a:endParaRPr lang="en-US" sz="2800" dirty="0">
              <a:solidFill>
                <a:srgbClr val="4C8180"/>
              </a:solidFill>
              <a:latin typeface="Century Gothic" charset="0"/>
              <a:ea typeface="Century Gothic" charset="0"/>
              <a:cs typeface="Century Gothic" charset="0"/>
            </a:endParaRPr>
          </a:p>
        </p:txBody>
      </p:sp>
      <p:sp>
        <p:nvSpPr>
          <p:cNvPr id="7" name="Rectangle 6">
            <a:extLst>
              <a:ext uri="{FF2B5EF4-FFF2-40B4-BE49-F238E27FC236}">
                <a16:creationId xmlns="" xmlns:a16="http://schemas.microsoft.com/office/drawing/2014/main" id="{63FD64A8-C440-48EC-995F-F3D5207CAFF5}"/>
              </a:ext>
            </a:extLst>
          </p:cNvPr>
          <p:cNvSpPr/>
          <p:nvPr/>
        </p:nvSpPr>
        <p:spPr>
          <a:xfrm>
            <a:off x="457761" y="1381431"/>
            <a:ext cx="7713966" cy="3277820"/>
          </a:xfrm>
          <a:prstGeom prst="rect">
            <a:avLst/>
          </a:prstGeom>
          <a:ln w="38100">
            <a:solidFill>
              <a:schemeClr val="accent1"/>
            </a:solidFill>
          </a:ln>
        </p:spPr>
        <p:txBody>
          <a:bodyPr wrap="square">
            <a:spAutoFit/>
          </a:bodyPr>
          <a:lstStyle/>
          <a:p>
            <a:pPr marL="285750" indent="-285750" fontAlgn="base">
              <a:lnSpc>
                <a:spcPct val="150000"/>
              </a:lnSpc>
              <a:spcBef>
                <a:spcPct val="20000"/>
              </a:spcBef>
              <a:spcAft>
                <a:spcPct val="0"/>
              </a:spcAft>
              <a:buClr>
                <a:schemeClr val="tx1"/>
              </a:buClr>
              <a:buSzPct val="95000"/>
              <a:buFont typeface="Wingdings" charset="2"/>
              <a:buChar char="v"/>
            </a:pPr>
            <a:r>
              <a:rPr lang="en-US" altLang="en-US" dirty="0" smtClean="0">
                <a:ea typeface="ＭＳ Ｐゴシック" charset="-128"/>
              </a:rPr>
              <a:t>It’s known as (Failure </a:t>
            </a:r>
            <a:r>
              <a:rPr lang="en-US" altLang="en-US" dirty="0">
                <a:ea typeface="ＭＳ Ｐゴシック" charset="-128"/>
              </a:rPr>
              <a:t>of a couple to conceive </a:t>
            </a:r>
            <a:r>
              <a:rPr lang="en-US" dirty="0" smtClean="0">
                <a:solidFill>
                  <a:srgbClr val="008F00"/>
                </a:solidFill>
              </a:rPr>
              <a:t>“becoming pregnant” </a:t>
            </a:r>
            <a:r>
              <a:rPr lang="en-US" altLang="en-US" dirty="0" smtClean="0">
                <a:ea typeface="ＭＳ Ｐゴシック" charset="-128"/>
              </a:rPr>
              <a:t>after </a:t>
            </a:r>
            <a:r>
              <a:rPr lang="en-US" altLang="en-US" dirty="0">
                <a:ea typeface="ＭＳ Ｐゴシック" charset="-128"/>
              </a:rPr>
              <a:t>one year of regular, unprotected </a:t>
            </a:r>
            <a:r>
              <a:rPr lang="en-US" altLang="en-US" dirty="0" smtClean="0">
                <a:ea typeface="ＭＳ Ｐゴシック" charset="-128"/>
              </a:rPr>
              <a:t>intercourse). </a:t>
            </a:r>
            <a:endParaRPr lang="en-US" dirty="0" smtClean="0"/>
          </a:p>
          <a:p>
            <a:pPr marL="285750" indent="-285750" fontAlgn="base">
              <a:lnSpc>
                <a:spcPct val="150000"/>
              </a:lnSpc>
              <a:spcBef>
                <a:spcPct val="20000"/>
              </a:spcBef>
              <a:spcAft>
                <a:spcPct val="0"/>
              </a:spcAft>
              <a:buClr>
                <a:schemeClr val="tx1"/>
              </a:buClr>
              <a:buSzPct val="95000"/>
              <a:buFont typeface="Wingdings" charset="2"/>
              <a:buChar char="v"/>
            </a:pPr>
            <a:r>
              <a:rPr lang="en-US" dirty="0"/>
              <a:t>Infertility may be caused by endocrine problems:</a:t>
            </a:r>
          </a:p>
          <a:p>
            <a:pPr marL="800100" lvl="1" indent="-342900" fontAlgn="base">
              <a:lnSpc>
                <a:spcPct val="150000"/>
              </a:lnSpc>
              <a:spcBef>
                <a:spcPct val="20000"/>
              </a:spcBef>
              <a:spcAft>
                <a:spcPct val="0"/>
              </a:spcAft>
              <a:buClr>
                <a:schemeClr val="tx1"/>
              </a:buClr>
              <a:buSzPct val="95000"/>
              <a:buFont typeface="+mj-lt"/>
              <a:buAutoNum type="arabicPeriod"/>
            </a:pPr>
            <a:r>
              <a:rPr lang="en-US" dirty="0"/>
              <a:t>Common in females (1/3rd patients</a:t>
            </a:r>
            <a:r>
              <a:rPr lang="en-US" dirty="0" smtClean="0"/>
              <a:t>).</a:t>
            </a:r>
            <a:endParaRPr lang="en-US" dirty="0"/>
          </a:p>
          <a:p>
            <a:pPr marL="800100" lvl="1" indent="-342900" fontAlgn="base">
              <a:lnSpc>
                <a:spcPct val="150000"/>
              </a:lnSpc>
              <a:spcBef>
                <a:spcPct val="20000"/>
              </a:spcBef>
              <a:spcAft>
                <a:spcPct val="0"/>
              </a:spcAft>
              <a:buClr>
                <a:schemeClr val="tx1"/>
              </a:buClr>
              <a:buSzPct val="95000"/>
              <a:buFont typeface="+mj-lt"/>
              <a:buAutoNum type="arabicPeriod"/>
            </a:pPr>
            <a:r>
              <a:rPr lang="en-US" dirty="0"/>
              <a:t>Rare in </a:t>
            </a:r>
            <a:r>
              <a:rPr lang="en-US" dirty="0" smtClean="0"/>
              <a:t>males.</a:t>
            </a:r>
            <a:endParaRPr lang="en-US" dirty="0"/>
          </a:p>
          <a:p>
            <a:pPr marL="285750" indent="-285750" fontAlgn="base">
              <a:lnSpc>
                <a:spcPct val="150000"/>
              </a:lnSpc>
              <a:spcBef>
                <a:spcPct val="20000"/>
              </a:spcBef>
              <a:spcAft>
                <a:spcPct val="0"/>
              </a:spcAft>
              <a:buClr>
                <a:schemeClr val="tx1"/>
              </a:buClr>
              <a:buSzPct val="95000"/>
              <a:buFont typeface="Wingdings" charset="2"/>
              <a:buChar char="v"/>
            </a:pPr>
            <a:r>
              <a:rPr lang="en-US" dirty="0"/>
              <a:t>Hormone dysfunction is a rare cause of male </a:t>
            </a:r>
            <a:r>
              <a:rPr lang="en-US" dirty="0" smtClean="0"/>
              <a:t>infertility.</a:t>
            </a:r>
            <a:endParaRPr lang="en-US" dirty="0"/>
          </a:p>
          <a:p>
            <a:pPr marL="285750" indent="-285750" fontAlgn="base">
              <a:lnSpc>
                <a:spcPct val="150000"/>
              </a:lnSpc>
              <a:spcBef>
                <a:spcPct val="20000"/>
              </a:spcBef>
              <a:spcAft>
                <a:spcPct val="0"/>
              </a:spcAft>
              <a:buClr>
                <a:schemeClr val="tx1"/>
              </a:buClr>
              <a:buSzPct val="95000"/>
              <a:buFont typeface="Wingdings" charset="2"/>
              <a:buChar char="v"/>
            </a:pPr>
            <a:r>
              <a:rPr lang="en-US" dirty="0"/>
              <a:t>In some couples no cause </a:t>
            </a:r>
            <a:r>
              <a:rPr lang="en-US" dirty="0" smtClean="0"/>
              <a:t>can </a:t>
            </a:r>
            <a:r>
              <a:rPr lang="en-US" dirty="0"/>
              <a:t>be </a:t>
            </a:r>
            <a:r>
              <a:rPr lang="en-US" dirty="0" smtClean="0"/>
              <a:t>identified. </a:t>
            </a:r>
            <a:r>
              <a:rPr lang="en-US" dirty="0">
                <a:solidFill>
                  <a:srgbClr val="008F00"/>
                </a:solidFill>
              </a:rPr>
              <a:t>(Idiopathic)</a:t>
            </a:r>
          </a:p>
        </p:txBody>
      </p:sp>
      <p:sp>
        <p:nvSpPr>
          <p:cNvPr id="8" name="TextBox 7">
            <a:extLst>
              <a:ext uri="{FF2B5EF4-FFF2-40B4-BE49-F238E27FC236}">
                <a16:creationId xmlns="" xmlns:a16="http://schemas.microsoft.com/office/drawing/2014/main" id="{43A63833-E3D4-48C8-B485-450055EA391A}"/>
              </a:ext>
            </a:extLst>
          </p:cNvPr>
          <p:cNvSpPr txBox="1"/>
          <p:nvPr/>
        </p:nvSpPr>
        <p:spPr>
          <a:xfrm>
            <a:off x="8507187" y="826260"/>
            <a:ext cx="3543300" cy="4801314"/>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marL="285750" indent="-285750">
              <a:buFont typeface="Arial" charset="0"/>
              <a:buChar char="•"/>
            </a:pPr>
            <a:r>
              <a:rPr lang="en-US" dirty="0" smtClean="0">
                <a:solidFill>
                  <a:srgbClr val="008F00"/>
                </a:solidFill>
              </a:rPr>
              <a:t>If a normal healthy couple comes to you and the female age is below 35 and has no complication but there is no pregnancy you will ask them to try one more year, if no pregnancy happens, you will start the investigations.</a:t>
            </a:r>
          </a:p>
          <a:p>
            <a:pPr marL="285750" indent="-285750">
              <a:buFont typeface="Arial" charset="0"/>
              <a:buChar char="•"/>
            </a:pPr>
            <a:r>
              <a:rPr lang="en-US" dirty="0" smtClean="0">
                <a:solidFill>
                  <a:srgbClr val="008F00"/>
                </a:solidFill>
              </a:rPr>
              <a:t>If the female is above 35 or the female or male have any problem that could affect the fertility then you have to do the investigations earlier (after 6 months).</a:t>
            </a:r>
          </a:p>
          <a:p>
            <a:pPr marL="285750" indent="-285750">
              <a:buFont typeface="Arial" charset="0"/>
              <a:buChar char="•"/>
            </a:pPr>
            <a:r>
              <a:rPr lang="en-US" dirty="0" smtClean="0">
                <a:solidFill>
                  <a:srgbClr val="008F00"/>
                </a:solidFill>
              </a:rPr>
              <a:t>If the female age is above 40-45 years old you will start the investigations right away.</a:t>
            </a:r>
            <a:endParaRPr lang="en-US" dirty="0">
              <a:solidFill>
                <a:srgbClr val="008F00"/>
              </a:solidFill>
            </a:endParaRPr>
          </a:p>
        </p:txBody>
      </p:sp>
    </p:spTree>
    <p:extLst>
      <p:ext uri="{BB962C8B-B14F-4D97-AF65-F5344CB8AC3E}">
        <p14:creationId xmlns:p14="http://schemas.microsoft.com/office/powerpoint/2010/main" val="874648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023" y="45739"/>
            <a:ext cx="6637277"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Physical examination</a:t>
            </a:r>
            <a:endParaRPr lang="en-US" sz="2800" dirty="0">
              <a:solidFill>
                <a:srgbClr val="4C8180"/>
              </a:solidFill>
              <a:latin typeface="Century Gothic" charset="0"/>
              <a:ea typeface="Century Gothic" charset="0"/>
              <a:cs typeface="Century Gothic" charset="0"/>
            </a:endParaRPr>
          </a:p>
        </p:txBody>
      </p:sp>
      <p:graphicFrame>
        <p:nvGraphicFramePr>
          <p:cNvPr id="4" name="جدول 3"/>
          <p:cNvGraphicFramePr>
            <a:graphicFrameLocks noGrp="1"/>
          </p:cNvGraphicFramePr>
          <p:nvPr>
            <p:extLst>
              <p:ext uri="{D42A27DB-BD31-4B8C-83A1-F6EECF244321}">
                <p14:modId xmlns:p14="http://schemas.microsoft.com/office/powerpoint/2010/main" val="1933730689"/>
              </p:ext>
            </p:extLst>
          </p:nvPr>
        </p:nvGraphicFramePr>
        <p:xfrm>
          <a:off x="1625858" y="2990739"/>
          <a:ext cx="8589180" cy="2442464"/>
        </p:xfrm>
        <a:graphic>
          <a:graphicData uri="http://schemas.openxmlformats.org/drawingml/2006/table">
            <a:tbl>
              <a:tblPr firstRow="1" bandRow="1">
                <a:tableStyleId>{5940675A-B579-460E-94D1-54222C63F5DA}</a:tableStyleId>
              </a:tblPr>
              <a:tblGrid>
                <a:gridCol w="2147295">
                  <a:extLst>
                    <a:ext uri="{9D8B030D-6E8A-4147-A177-3AD203B41FA5}">
                      <a16:colId xmlns="" xmlns:a16="http://schemas.microsoft.com/office/drawing/2014/main" val="20000"/>
                    </a:ext>
                  </a:extLst>
                </a:gridCol>
                <a:gridCol w="2147295"/>
                <a:gridCol w="2684709"/>
                <a:gridCol w="1609881"/>
              </a:tblGrid>
              <a:tr h="370840">
                <a:tc gridSpan="4">
                  <a:txBody>
                    <a:bodyPr/>
                    <a:lstStyle/>
                    <a:p>
                      <a:pPr marL="0" indent="0" algn="ctr">
                        <a:lnSpc>
                          <a:spcPct val="80000"/>
                        </a:lnSpc>
                        <a:spcBef>
                          <a:spcPts val="1000"/>
                        </a:spcBef>
                        <a:buClr>
                          <a:schemeClr val="tx2"/>
                        </a:buClr>
                        <a:buSzPct val="110000"/>
                        <a:buFont typeface="Wingdings" charset="2"/>
                        <a:buNone/>
                      </a:pPr>
                      <a:r>
                        <a:rPr lang="en-US" altLang="en-US" sz="2000" b="1" dirty="0" smtClean="0">
                          <a:solidFill>
                            <a:srgbClr val="30AAB1"/>
                          </a:solidFill>
                          <a:latin typeface="Century Gothic" charset="0"/>
                          <a:ea typeface="Century Gothic" charset="0"/>
                          <a:cs typeface="Century Gothic" charset="0"/>
                        </a:rPr>
                        <a:t>Physical examination</a:t>
                      </a:r>
                      <a:endParaRPr lang="en-US" altLang="en-US" sz="2000" b="1" dirty="0">
                        <a:solidFill>
                          <a:srgbClr val="30AAB1"/>
                        </a:solidFill>
                        <a:latin typeface="Century Gothic" charset="0"/>
                        <a:ea typeface="Century Gothic" charset="0"/>
                        <a:cs typeface="Century Gothic" charset="0"/>
                      </a:endParaRPr>
                    </a:p>
                  </a:txBody>
                  <a:tcPr anchor="ctr">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gridSpan="4">
                  <a:txBody>
                    <a:bodyPr/>
                    <a:lstStyle/>
                    <a:p>
                      <a:pPr marL="0" indent="0" algn="ctr">
                        <a:lnSpc>
                          <a:spcPct val="80000"/>
                        </a:lnSpc>
                        <a:buNone/>
                      </a:pPr>
                      <a:r>
                        <a:rPr lang="en-US" altLang="en-US" sz="1800" b="1" dirty="0" smtClean="0">
                          <a:solidFill>
                            <a:srgbClr val="4B8180"/>
                          </a:solidFill>
                          <a:ea typeface="ＭＳ Ｐゴシック" charset="-128"/>
                        </a:rPr>
                        <a:t>Information on physical examination should include</a:t>
                      </a:r>
                    </a:p>
                  </a:txBody>
                  <a:tcPr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marL="0" marR="0" lvl="0" indent="0" algn="ctr" defTabSz="914400" rtl="0" eaLnBrk="1" fontAlgn="auto" latinLnBrk="0" hangingPunct="1">
                        <a:lnSpc>
                          <a:spcPct val="80000"/>
                        </a:lnSpc>
                        <a:spcBef>
                          <a:spcPts val="0"/>
                        </a:spcBef>
                        <a:spcAft>
                          <a:spcPts val="0"/>
                        </a:spcAft>
                        <a:buClrTx/>
                        <a:buSzTx/>
                        <a:buFont typeface="Arial" charset="0"/>
                        <a:buNone/>
                        <a:tabLst/>
                        <a:defRPr/>
                      </a:pPr>
                      <a:r>
                        <a:rPr lang="en-US" altLang="en-US" sz="2000" kern="1200" dirty="0" err="1" smtClean="0">
                          <a:solidFill>
                            <a:schemeClr val="tx1"/>
                          </a:solidFill>
                          <a:latin typeface="+mn-lt"/>
                          <a:ea typeface="+mn-ea"/>
                          <a:cs typeface="+mn-cs"/>
                        </a:rPr>
                        <a:t>Hypothalamo</a:t>
                      </a:r>
                      <a:r>
                        <a:rPr lang="en-US" altLang="en-US" sz="2000" kern="1200" dirty="0" smtClean="0">
                          <a:solidFill>
                            <a:schemeClr val="tx1"/>
                          </a:solidFill>
                          <a:latin typeface="+mn-lt"/>
                          <a:ea typeface="+mn-ea"/>
                          <a:cs typeface="+mn-cs"/>
                        </a:rPr>
                        <a:t>-pituitary, thyroid disorders.</a:t>
                      </a:r>
                    </a:p>
                    <a:p>
                      <a:pPr marL="0" marR="0" lvl="0" indent="0" algn="ctr" defTabSz="914400" rtl="0" eaLnBrk="1" fontAlgn="auto" latinLnBrk="0" hangingPunct="1">
                        <a:lnSpc>
                          <a:spcPct val="80000"/>
                        </a:lnSpc>
                        <a:spcBef>
                          <a:spcPts val="0"/>
                        </a:spcBef>
                        <a:spcAft>
                          <a:spcPts val="0"/>
                        </a:spcAft>
                        <a:buClrTx/>
                        <a:buSzTx/>
                        <a:buFont typeface="Arial" charset="0"/>
                        <a:buNone/>
                        <a:tabLst/>
                        <a:defRPr/>
                      </a:pPr>
                      <a:r>
                        <a:rPr lang="en-US" altLang="en-US" sz="1600" kern="1200" dirty="0" smtClean="0">
                          <a:solidFill>
                            <a:srgbClr val="008F00"/>
                          </a:solidFill>
                          <a:latin typeface="+mn-lt"/>
                          <a:ea typeface="+mn-ea"/>
                          <a:cs typeface="+mn-cs"/>
                        </a:rPr>
                        <a:t>Symptoms</a:t>
                      </a:r>
                      <a:r>
                        <a:rPr lang="en-US" altLang="en-US" sz="1600" kern="1200" baseline="0" dirty="0" smtClean="0">
                          <a:solidFill>
                            <a:srgbClr val="008F00"/>
                          </a:solidFill>
                          <a:latin typeface="+mn-lt"/>
                          <a:ea typeface="+mn-ea"/>
                          <a:cs typeface="+mn-cs"/>
                        </a:rPr>
                        <a:t> : </a:t>
                      </a:r>
                      <a:r>
                        <a:rPr lang="en-US" altLang="en-US" sz="1600" kern="1200" dirty="0" smtClean="0">
                          <a:solidFill>
                            <a:srgbClr val="008F00"/>
                          </a:solidFill>
                          <a:latin typeface="+mn-lt"/>
                          <a:ea typeface="+mn-ea"/>
                          <a:cs typeface="+mn-cs"/>
                        </a:rPr>
                        <a:t>Goiter </a:t>
                      </a:r>
                    </a:p>
                    <a:p>
                      <a:pPr marL="0" marR="0" lvl="0" indent="0" algn="ctr" defTabSz="914400" rtl="0" eaLnBrk="1" fontAlgn="auto" latinLnBrk="0" hangingPunct="1">
                        <a:lnSpc>
                          <a:spcPct val="80000"/>
                        </a:lnSpc>
                        <a:spcBef>
                          <a:spcPts val="0"/>
                        </a:spcBef>
                        <a:spcAft>
                          <a:spcPts val="0"/>
                        </a:spcAft>
                        <a:buClrTx/>
                        <a:buSzTx/>
                        <a:buFont typeface="Arial" charset="0"/>
                        <a:buNone/>
                        <a:tabLst/>
                        <a:defRPr/>
                      </a:pPr>
                      <a:r>
                        <a:rPr lang="en-US" altLang="en-US" sz="1600" kern="1200" dirty="0" smtClean="0">
                          <a:solidFill>
                            <a:srgbClr val="008F00"/>
                          </a:solidFill>
                          <a:latin typeface="+mn-lt"/>
                          <a:ea typeface="+mn-ea"/>
                          <a:cs typeface="+mn-cs"/>
                        </a:rPr>
                        <a:t>Exophthalmos</a:t>
                      </a:r>
                    </a:p>
                    <a:p>
                      <a:pPr marL="0" marR="0" lvl="0" indent="0" algn="ctr" defTabSz="914400" rtl="0" eaLnBrk="1" fontAlgn="auto" latinLnBrk="0" hangingPunct="1">
                        <a:lnSpc>
                          <a:spcPct val="80000"/>
                        </a:lnSpc>
                        <a:spcBef>
                          <a:spcPts val="0"/>
                        </a:spcBef>
                        <a:spcAft>
                          <a:spcPts val="0"/>
                        </a:spcAft>
                        <a:buClrTx/>
                        <a:buSzTx/>
                        <a:buFont typeface="Arial" charset="0"/>
                        <a:buNone/>
                        <a:tabLst/>
                        <a:defRPr/>
                      </a:pPr>
                      <a:endParaRPr lang="en-US" altLang="en-US" sz="2000" kern="1200" dirty="0" smtClean="0">
                        <a:solidFill>
                          <a:schemeClr val="tx1"/>
                        </a:solidFill>
                        <a:latin typeface="+mn-lt"/>
                        <a:ea typeface="+mn-ea"/>
                        <a:cs typeface="+mn-cs"/>
                      </a:endParaRPr>
                    </a:p>
                  </a:txBody>
                  <a:tcPr anchor="ctr">
                    <a:solidFill>
                      <a:srgbClr val="F2F2F2"/>
                    </a:solidFill>
                  </a:tcPr>
                </a:tc>
                <a:tc>
                  <a:txBody>
                    <a:bodyPr/>
                    <a:lstStyle/>
                    <a:p>
                      <a:pPr marL="0" marR="0" lvl="0" indent="0" algn="ctr" defTabSz="914400" rtl="0" eaLnBrk="1" fontAlgn="auto" latinLnBrk="0" hangingPunct="1">
                        <a:lnSpc>
                          <a:spcPct val="80000"/>
                        </a:lnSpc>
                        <a:spcBef>
                          <a:spcPts val="0"/>
                        </a:spcBef>
                        <a:spcAft>
                          <a:spcPts val="0"/>
                        </a:spcAft>
                        <a:buClrTx/>
                        <a:buSzTx/>
                        <a:buFont typeface="Arial" charset="0"/>
                        <a:buNone/>
                        <a:tabLst/>
                        <a:defRPr/>
                      </a:pPr>
                      <a:r>
                        <a:rPr lang="en-US" altLang="en-US" sz="2000" dirty="0" smtClean="0">
                          <a:ea typeface="ＭＳ Ｐゴシック" charset="-128"/>
                        </a:rPr>
                        <a:t>Cushing’s syndrome</a:t>
                      </a:r>
                    </a:p>
                    <a:p>
                      <a:pPr marL="0" marR="0" lvl="0" indent="0" algn="ctr" defTabSz="914400" rtl="0" eaLnBrk="1" fontAlgn="auto" latinLnBrk="0" hangingPunct="1">
                        <a:lnSpc>
                          <a:spcPct val="80000"/>
                        </a:lnSpc>
                        <a:spcBef>
                          <a:spcPts val="0"/>
                        </a:spcBef>
                        <a:spcAft>
                          <a:spcPts val="0"/>
                        </a:spcAft>
                        <a:buClrTx/>
                        <a:buSzTx/>
                        <a:buFont typeface="Arial" charset="0"/>
                        <a:buNone/>
                        <a:tabLst/>
                        <a:defRPr/>
                      </a:pPr>
                      <a:r>
                        <a:rPr lang="en-US" altLang="en-US" sz="1600" kern="1200" dirty="0" smtClean="0">
                          <a:solidFill>
                            <a:srgbClr val="008F00"/>
                          </a:solidFill>
                          <a:latin typeface="+mn-lt"/>
                          <a:ea typeface="+mn-ea"/>
                          <a:cs typeface="+mn-cs"/>
                        </a:rPr>
                        <a:t>Symptoms</a:t>
                      </a:r>
                      <a:r>
                        <a:rPr lang="en-US" altLang="en-US" sz="1600" kern="1200" baseline="0" dirty="0" smtClean="0">
                          <a:solidFill>
                            <a:srgbClr val="008F00"/>
                          </a:solidFill>
                          <a:latin typeface="+mn-lt"/>
                          <a:ea typeface="+mn-ea"/>
                          <a:cs typeface="+mn-cs"/>
                        </a:rPr>
                        <a:t> : </a:t>
                      </a:r>
                      <a:r>
                        <a:rPr lang="en-US" altLang="en-US" sz="1600" kern="1200" dirty="0" smtClean="0">
                          <a:solidFill>
                            <a:srgbClr val="008F00"/>
                          </a:solidFill>
                          <a:latin typeface="+mn-lt"/>
                          <a:ea typeface="+mn-ea"/>
                          <a:cs typeface="+mn-cs"/>
                        </a:rPr>
                        <a:t>Purple </a:t>
                      </a:r>
                      <a:r>
                        <a:rPr lang="en-US" altLang="en-US" sz="1600" kern="1200" dirty="0" err="1" smtClean="0">
                          <a:solidFill>
                            <a:srgbClr val="008F00"/>
                          </a:solidFill>
                          <a:latin typeface="+mn-lt"/>
                          <a:ea typeface="+mn-ea"/>
                          <a:cs typeface="+mn-cs"/>
                        </a:rPr>
                        <a:t>striea</a:t>
                      </a:r>
                      <a:r>
                        <a:rPr lang="en-US" altLang="en-US" sz="1600" kern="1200" dirty="0" smtClean="0">
                          <a:solidFill>
                            <a:srgbClr val="008F00"/>
                          </a:solidFill>
                          <a:latin typeface="+mn-lt"/>
                          <a:ea typeface="+mn-ea"/>
                          <a:cs typeface="+mn-cs"/>
                        </a:rPr>
                        <a:t> </a:t>
                      </a:r>
                    </a:p>
                    <a:p>
                      <a:pPr marL="0" marR="0" lvl="0" indent="0" algn="ctr" defTabSz="914400" rtl="0" eaLnBrk="1" fontAlgn="auto" latinLnBrk="0" hangingPunct="1">
                        <a:lnSpc>
                          <a:spcPct val="80000"/>
                        </a:lnSpc>
                        <a:spcBef>
                          <a:spcPts val="0"/>
                        </a:spcBef>
                        <a:spcAft>
                          <a:spcPts val="0"/>
                        </a:spcAft>
                        <a:buClrTx/>
                        <a:buSzTx/>
                        <a:buFont typeface="Arial" charset="0"/>
                        <a:buNone/>
                        <a:tabLst/>
                        <a:defRPr/>
                      </a:pPr>
                      <a:r>
                        <a:rPr lang="en-US" altLang="en-US" sz="1600" kern="1200" dirty="0" smtClean="0">
                          <a:solidFill>
                            <a:srgbClr val="008F00"/>
                          </a:solidFill>
                          <a:latin typeface="+mn-lt"/>
                          <a:ea typeface="+mn-ea"/>
                          <a:cs typeface="+mn-cs"/>
                        </a:rPr>
                        <a:t>Central obesity</a:t>
                      </a:r>
                    </a:p>
                  </a:txBody>
                  <a:tcPr anchor="ctr">
                    <a:noFill/>
                  </a:tcPr>
                </a:tc>
                <a:tc>
                  <a:txBody>
                    <a:bodyPr/>
                    <a:lstStyle/>
                    <a:p>
                      <a:pPr marL="0" marR="0" lvl="0" indent="0" algn="ctr" defTabSz="914400" rtl="0" eaLnBrk="1" fontAlgn="auto" latinLnBrk="0" hangingPunct="1">
                        <a:lnSpc>
                          <a:spcPct val="80000"/>
                        </a:lnSpc>
                        <a:spcBef>
                          <a:spcPts val="0"/>
                        </a:spcBef>
                        <a:spcAft>
                          <a:spcPts val="0"/>
                        </a:spcAft>
                        <a:buClrTx/>
                        <a:buSzTx/>
                        <a:buFont typeface="Arial" charset="0"/>
                        <a:buNone/>
                        <a:tabLst/>
                        <a:defRPr/>
                      </a:pPr>
                      <a:r>
                        <a:rPr lang="en-US" altLang="en-US" sz="2000" dirty="0" smtClean="0">
                          <a:ea typeface="ＭＳ Ｐゴシック" charset="-128"/>
                        </a:rPr>
                        <a:t>Galactorrhea</a:t>
                      </a:r>
                    </a:p>
                    <a:p>
                      <a:pPr marL="457200" marR="0" lvl="1" indent="0" algn="l" defTabSz="914400" rtl="0" eaLnBrk="1" fontAlgn="auto" latinLnBrk="0" hangingPunct="1">
                        <a:lnSpc>
                          <a:spcPct val="80000"/>
                        </a:lnSpc>
                        <a:spcBef>
                          <a:spcPts val="0"/>
                        </a:spcBef>
                        <a:spcAft>
                          <a:spcPts val="0"/>
                        </a:spcAft>
                        <a:buClrTx/>
                        <a:buSzTx/>
                        <a:buFont typeface="Arial" charset="0"/>
                        <a:buNone/>
                        <a:tabLst/>
                        <a:defRPr/>
                      </a:pPr>
                      <a:endParaRPr lang="en-US" altLang="en-US" sz="2000" dirty="0" smtClean="0">
                        <a:ea typeface="ＭＳ Ｐゴシック" charset="-128"/>
                      </a:endParaRPr>
                    </a:p>
                    <a:p>
                      <a:pPr marL="342900" marR="0" lvl="0" indent="-342900" algn="ctr" defTabSz="914400" rtl="0" eaLnBrk="1" fontAlgn="auto" latinLnBrk="0" hangingPunct="1">
                        <a:lnSpc>
                          <a:spcPct val="80000"/>
                        </a:lnSpc>
                        <a:spcBef>
                          <a:spcPts val="0"/>
                        </a:spcBef>
                        <a:spcAft>
                          <a:spcPts val="0"/>
                        </a:spcAft>
                        <a:buClrTx/>
                        <a:buSzTx/>
                        <a:buFont typeface="+mj-lt"/>
                        <a:buAutoNum type="arabicPeriod"/>
                        <a:tabLst/>
                        <a:defRPr/>
                      </a:pPr>
                      <a:r>
                        <a:rPr lang="en-US" altLang="en-US" sz="1800" dirty="0" smtClean="0">
                          <a:ea typeface="ＭＳ Ｐゴシック" charset="-128"/>
                        </a:rPr>
                        <a:t>Lactation in the absence of pregnancy.</a:t>
                      </a:r>
                    </a:p>
                    <a:p>
                      <a:pPr marL="342900" marR="0" lvl="0" indent="-342900" algn="ctr" defTabSz="914400" rtl="0" eaLnBrk="1" fontAlgn="auto" latinLnBrk="0" hangingPunct="1">
                        <a:lnSpc>
                          <a:spcPct val="80000"/>
                        </a:lnSpc>
                        <a:spcBef>
                          <a:spcPts val="0"/>
                        </a:spcBef>
                        <a:spcAft>
                          <a:spcPts val="0"/>
                        </a:spcAft>
                        <a:buClrTx/>
                        <a:buSzTx/>
                        <a:buFont typeface="+mj-lt"/>
                        <a:buAutoNum type="arabicPeriod"/>
                        <a:tabLst/>
                        <a:defRPr/>
                      </a:pPr>
                      <a:r>
                        <a:rPr lang="en-US" altLang="en-US" sz="1800" dirty="0" smtClean="0">
                          <a:ea typeface="ＭＳ Ｐゴシック" charset="-128"/>
                        </a:rPr>
                        <a:t>Most common due to hyperprolactinemia. </a:t>
                      </a:r>
                      <a:r>
                        <a:rPr lang="en-US" altLang="en-US" sz="2000" kern="1200" dirty="0" smtClean="0">
                          <a:solidFill>
                            <a:srgbClr val="008F00"/>
                          </a:solidFill>
                          <a:latin typeface="+mn-lt"/>
                          <a:ea typeface="+mn-ea"/>
                          <a:cs typeface="+mn-cs"/>
                        </a:rPr>
                        <a:t>Breast discharge</a:t>
                      </a:r>
                    </a:p>
                  </a:txBody>
                  <a:tcPr anchor="ctr">
                    <a:solidFill>
                      <a:srgbClr val="F2F2F2"/>
                    </a:solidFill>
                  </a:tcPr>
                </a:tc>
                <a:tc>
                  <a:txBody>
                    <a:bodyPr/>
                    <a:lstStyle/>
                    <a:p>
                      <a:pPr marL="0" marR="0" lvl="0" indent="0" algn="ctr" defTabSz="914400" rtl="0" eaLnBrk="1" fontAlgn="auto" latinLnBrk="0" hangingPunct="1">
                        <a:lnSpc>
                          <a:spcPct val="80000"/>
                        </a:lnSpc>
                        <a:spcBef>
                          <a:spcPts val="0"/>
                        </a:spcBef>
                        <a:spcAft>
                          <a:spcPts val="0"/>
                        </a:spcAft>
                        <a:buClrTx/>
                        <a:buSzTx/>
                        <a:buFont typeface="Arial" charset="0"/>
                        <a:buNone/>
                        <a:tabLst/>
                        <a:defRPr/>
                      </a:pPr>
                      <a:r>
                        <a:rPr lang="en-US" altLang="en-US" sz="2000" dirty="0" smtClean="0">
                          <a:ea typeface="ＭＳ Ｐゴシック" charset="-128"/>
                        </a:rPr>
                        <a:t>Hirsutism</a:t>
                      </a:r>
                    </a:p>
                  </a:txBody>
                  <a:tcPr anchor="ctr">
                    <a:noFill/>
                  </a:tcPr>
                </a:tc>
                <a:extLst>
                  <a:ext uri="{0D108BD9-81ED-4DB2-BD59-A6C34878D82A}">
                    <a16:rowId xmlns="" xmlns:a16="http://schemas.microsoft.com/office/drawing/2014/main" val="10000"/>
                  </a:ext>
                </a:extLst>
              </a:tr>
            </a:tbl>
          </a:graphicData>
        </a:graphic>
      </p:graphicFrame>
      <p:sp>
        <p:nvSpPr>
          <p:cNvPr id="5" name="TextBox 4">
            <a:extLst>
              <a:ext uri="{FF2B5EF4-FFF2-40B4-BE49-F238E27FC236}">
                <a16:creationId xmlns="" xmlns:a16="http://schemas.microsoft.com/office/drawing/2014/main" id="{43A63833-E3D4-48C8-B485-450055EA391A}"/>
              </a:ext>
            </a:extLst>
          </p:cNvPr>
          <p:cNvSpPr txBox="1"/>
          <p:nvPr/>
        </p:nvSpPr>
        <p:spPr>
          <a:xfrm>
            <a:off x="1625859" y="836814"/>
            <a:ext cx="8589179" cy="2031325"/>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smtClean="0">
                <a:solidFill>
                  <a:srgbClr val="008F00"/>
                </a:solidFill>
              </a:rPr>
              <a:t>First of all we take history, we ask about: </a:t>
            </a:r>
            <a:r>
              <a:rPr lang="en-US" dirty="0">
                <a:solidFill>
                  <a:srgbClr val="008F00"/>
                </a:solidFill>
              </a:rPr>
              <a:t>A</a:t>
            </a:r>
            <a:r>
              <a:rPr lang="en-US" dirty="0" smtClean="0">
                <a:solidFill>
                  <a:srgbClr val="008F00"/>
                </a:solidFill>
              </a:rPr>
              <a:t>ge, menstruation, medications, frequency and timing of sexual intercourse and if is it protected or not, previous pregnancy (to decide weather it is primary or secondary infertility), Chronic diseases (here we will have hormonal changes and oxidative stress and altered metabolism), risk factors (Inflammation, Sexual Transmitted Diseases, </a:t>
            </a:r>
            <a:r>
              <a:rPr lang="en-US" dirty="0">
                <a:solidFill>
                  <a:srgbClr val="008F00"/>
                </a:solidFill>
              </a:rPr>
              <a:t>S</a:t>
            </a:r>
            <a:r>
              <a:rPr lang="en-US" dirty="0" smtClean="0">
                <a:solidFill>
                  <a:srgbClr val="008F00"/>
                </a:solidFill>
              </a:rPr>
              <a:t>moking which increases oxidative stress, previous investigations and appointments, use of contraceptives, uterine device and previous exposure to chemotherapy and radiotherapy (It destroys the oocytes).</a:t>
            </a:r>
            <a:endParaRPr lang="en-US" dirty="0">
              <a:solidFill>
                <a:srgbClr val="008F00"/>
              </a:solidFill>
            </a:endParaRPr>
          </a:p>
        </p:txBody>
      </p:sp>
      <p:sp>
        <p:nvSpPr>
          <p:cNvPr id="6" name="TextBox 5">
            <a:extLst>
              <a:ext uri="{FF2B5EF4-FFF2-40B4-BE49-F238E27FC236}">
                <a16:creationId xmlns="" xmlns:a16="http://schemas.microsoft.com/office/drawing/2014/main" id="{43A63833-E3D4-48C8-B485-450055EA391A}"/>
              </a:ext>
            </a:extLst>
          </p:cNvPr>
          <p:cNvSpPr txBox="1"/>
          <p:nvPr/>
        </p:nvSpPr>
        <p:spPr>
          <a:xfrm>
            <a:off x="2553360" y="5690738"/>
            <a:ext cx="6734175" cy="646331"/>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GB" dirty="0" smtClean="0">
                <a:solidFill>
                  <a:srgbClr val="008F00"/>
                </a:solidFill>
              </a:rPr>
              <a:t>- Primary infertility: Never </a:t>
            </a:r>
            <a:r>
              <a:rPr lang="en-GB" dirty="0">
                <a:solidFill>
                  <a:srgbClr val="008F00"/>
                </a:solidFill>
              </a:rPr>
              <a:t>get pregnant before </a:t>
            </a:r>
          </a:p>
          <a:p>
            <a:pPr algn="ctr"/>
            <a:r>
              <a:rPr lang="en-GB" dirty="0" smtClean="0">
                <a:solidFill>
                  <a:srgbClr val="008F00"/>
                </a:solidFill>
              </a:rPr>
              <a:t>- Secondary </a:t>
            </a:r>
            <a:r>
              <a:rPr lang="en-GB" dirty="0">
                <a:solidFill>
                  <a:srgbClr val="008F00"/>
                </a:solidFill>
              </a:rPr>
              <a:t>infertility : got pregnant before </a:t>
            </a:r>
          </a:p>
        </p:txBody>
      </p:sp>
    </p:spTree>
    <p:extLst>
      <p:ext uri="{BB962C8B-B14F-4D97-AF65-F5344CB8AC3E}">
        <p14:creationId xmlns:p14="http://schemas.microsoft.com/office/powerpoint/2010/main" val="1430290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023" y="45739"/>
            <a:ext cx="9748777"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Endocrine investigations </a:t>
            </a:r>
            <a:r>
              <a:rPr lang="en-US" sz="3200" dirty="0" smtClean="0">
                <a:solidFill>
                  <a:srgbClr val="4C8180"/>
                </a:solidFill>
                <a:latin typeface="Century Gothic" charset="0"/>
                <a:ea typeface="Century Gothic" charset="0"/>
                <a:cs typeface="Century Gothic" charset="0"/>
              </a:rPr>
              <a:t>in </a:t>
            </a:r>
            <a:r>
              <a:rPr lang="en-US" sz="3200" dirty="0" err="1" smtClean="0">
                <a:solidFill>
                  <a:srgbClr val="4C8180"/>
                </a:solidFill>
                <a:latin typeface="Century Gothic" charset="0"/>
                <a:ea typeface="Century Gothic" charset="0"/>
                <a:cs typeface="Century Gothic" charset="0"/>
              </a:rPr>
              <a:t>subfertile</a:t>
            </a:r>
            <a:r>
              <a:rPr lang="en-US" sz="3200" dirty="0" smtClean="0">
                <a:solidFill>
                  <a:srgbClr val="4C8180"/>
                </a:solidFill>
                <a:latin typeface="Century Gothic" charset="0"/>
                <a:ea typeface="Century Gothic" charset="0"/>
                <a:cs typeface="Century Gothic" charset="0"/>
              </a:rPr>
              <a:t> </a:t>
            </a:r>
            <a:r>
              <a:rPr lang="en-US" sz="3200" dirty="0">
                <a:solidFill>
                  <a:srgbClr val="4C8180"/>
                </a:solidFill>
                <a:latin typeface="Century Gothic" charset="0"/>
                <a:ea typeface="Century Gothic" charset="0"/>
                <a:cs typeface="Century Gothic" charset="0"/>
              </a:rPr>
              <a:t>woman</a:t>
            </a:r>
            <a:endParaRPr lang="en-US" sz="2800" dirty="0">
              <a:solidFill>
                <a:srgbClr val="4C8180"/>
              </a:solidFill>
              <a:latin typeface="Century Gothic" charset="0"/>
              <a:ea typeface="Century Gothic" charset="0"/>
              <a:cs typeface="Century Gothic" charset="0"/>
            </a:endParaRPr>
          </a:p>
        </p:txBody>
      </p:sp>
      <p:grpSp>
        <p:nvGrpSpPr>
          <p:cNvPr id="5" name="Group 4"/>
          <p:cNvGrpSpPr/>
          <p:nvPr/>
        </p:nvGrpSpPr>
        <p:grpSpPr>
          <a:xfrm>
            <a:off x="859214" y="1930675"/>
            <a:ext cx="2260003" cy="1827581"/>
            <a:chOff x="353092" y="1112931"/>
            <a:chExt cx="1945541" cy="334840"/>
          </a:xfrm>
          <a:solidFill>
            <a:srgbClr val="4372C4"/>
          </a:solidFill>
        </p:grpSpPr>
        <p:sp>
          <p:nvSpPr>
            <p:cNvPr id="6" name="Rectangle 5"/>
            <p:cNvSpPr/>
            <p:nvPr/>
          </p:nvSpPr>
          <p:spPr>
            <a:xfrm>
              <a:off x="353092" y="1112931"/>
              <a:ext cx="1945541" cy="334840"/>
            </a:xfrm>
            <a:prstGeom prst="rect">
              <a:avLst/>
            </a:prstGeom>
            <a:grp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sp>
        <p:sp>
          <p:nvSpPr>
            <p:cNvPr id="7" name="Rectangle 6"/>
            <p:cNvSpPr/>
            <p:nvPr/>
          </p:nvSpPr>
          <p:spPr>
            <a:xfrm>
              <a:off x="353092" y="1112931"/>
              <a:ext cx="1945541" cy="3348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algn="ctr">
                <a:lnSpc>
                  <a:spcPct val="90000"/>
                </a:lnSpc>
              </a:pPr>
              <a:r>
                <a:rPr lang="en-US" altLang="en-US" dirty="0">
                  <a:ea typeface="ＭＳ Ｐゴシック" charset="-128"/>
                </a:rPr>
                <a:t>Investigations are based on the phase of menstrual cycle</a:t>
              </a:r>
            </a:p>
          </p:txBody>
        </p:sp>
      </p:grpSp>
      <p:grpSp>
        <p:nvGrpSpPr>
          <p:cNvPr id="8" name="Group 7"/>
          <p:cNvGrpSpPr/>
          <p:nvPr/>
        </p:nvGrpSpPr>
        <p:grpSpPr>
          <a:xfrm>
            <a:off x="3615437" y="1930675"/>
            <a:ext cx="2334351" cy="1833973"/>
            <a:chOff x="2427101" y="1108783"/>
            <a:chExt cx="1874681" cy="351728"/>
          </a:xfrm>
        </p:grpSpPr>
        <p:sp>
          <p:nvSpPr>
            <p:cNvPr id="9" name="Rectangle 8"/>
            <p:cNvSpPr/>
            <p:nvPr/>
          </p:nvSpPr>
          <p:spPr>
            <a:xfrm>
              <a:off x="2427101" y="1108783"/>
              <a:ext cx="1874681" cy="351728"/>
            </a:xfrm>
            <a:prstGeom prst="rect">
              <a:avLst/>
            </a:prstGeom>
            <a:solidFill>
              <a:srgbClr val="33CCCC">
                <a:alpha val="56078"/>
              </a:srgbClr>
            </a:solidFill>
          </p:spPr>
          <p:style>
            <a:lnRef idx="3">
              <a:schemeClr val="lt1">
                <a:hueOff val="0"/>
                <a:satOff val="0"/>
                <a:lumOff val="0"/>
                <a:alphaOff val="0"/>
              </a:schemeClr>
            </a:lnRef>
            <a:fillRef idx="1">
              <a:scrgbClr r="0" g="0" b="0"/>
            </a:fillRef>
            <a:effectRef idx="1">
              <a:schemeClr val="accent2">
                <a:hueOff val="-727682"/>
                <a:satOff val="-41964"/>
                <a:lumOff val="4314"/>
                <a:alphaOff val="0"/>
              </a:schemeClr>
            </a:effectRef>
            <a:fontRef idx="minor">
              <a:schemeClr val="lt1"/>
            </a:fontRef>
          </p:style>
        </p:sp>
        <p:sp>
          <p:nvSpPr>
            <p:cNvPr id="10" name="Rectangle 9"/>
            <p:cNvSpPr/>
            <p:nvPr/>
          </p:nvSpPr>
          <p:spPr>
            <a:xfrm>
              <a:off x="2427101" y="1108783"/>
              <a:ext cx="1874681" cy="3517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dirty="0">
                  <a:latin typeface="Calibri" panose="020F0502020204030204" pitchFamily="34" charset="0"/>
                  <a:cs typeface="Calibri" panose="020F0502020204030204" pitchFamily="34" charset="0"/>
                </a:rPr>
                <a:t>Serum progesterone should be measured in the middle of the luteal phase (</a:t>
              </a:r>
              <a:r>
                <a:rPr lang="en-US" dirty="0">
                  <a:solidFill>
                    <a:srgbClr val="C00000"/>
                  </a:solidFill>
                  <a:latin typeface="Calibri" panose="020F0502020204030204" pitchFamily="34" charset="0"/>
                  <a:cs typeface="Calibri" panose="020F0502020204030204" pitchFamily="34" charset="0"/>
                </a:rPr>
                <a:t>day 21</a:t>
              </a:r>
              <a:r>
                <a:rPr lang="en-US" dirty="0">
                  <a:latin typeface="Calibri" panose="020F0502020204030204" pitchFamily="34" charset="0"/>
                  <a:cs typeface="Calibri" panose="020F0502020204030204" pitchFamily="34" charset="0"/>
                </a:rPr>
                <a:t>)</a:t>
              </a:r>
            </a:p>
          </p:txBody>
        </p:sp>
      </p:grpSp>
      <p:grpSp>
        <p:nvGrpSpPr>
          <p:cNvPr id="11" name="Group 10"/>
          <p:cNvGrpSpPr/>
          <p:nvPr/>
        </p:nvGrpSpPr>
        <p:grpSpPr>
          <a:xfrm>
            <a:off x="6289349" y="1930675"/>
            <a:ext cx="2260003" cy="1833973"/>
            <a:chOff x="4441444" y="1125695"/>
            <a:chExt cx="1788350" cy="334791"/>
          </a:xfrm>
          <a:solidFill>
            <a:srgbClr val="00ADA8"/>
          </a:solidFill>
        </p:grpSpPr>
        <p:sp>
          <p:nvSpPr>
            <p:cNvPr id="12" name="Rectangle 11"/>
            <p:cNvSpPr/>
            <p:nvPr/>
          </p:nvSpPr>
          <p:spPr>
            <a:xfrm>
              <a:off x="4441444" y="1125695"/>
              <a:ext cx="1788350" cy="334791"/>
            </a:xfrm>
            <a:prstGeom prst="rect">
              <a:avLst/>
            </a:prstGeom>
            <a:grpFill/>
          </p:spPr>
          <p:style>
            <a:lnRef idx="3">
              <a:schemeClr val="lt1">
                <a:hueOff val="0"/>
                <a:satOff val="0"/>
                <a:lumOff val="0"/>
                <a:alphaOff val="0"/>
              </a:schemeClr>
            </a:lnRef>
            <a:fillRef idx="1">
              <a:schemeClr val="accent2">
                <a:hueOff val="-1455363"/>
                <a:satOff val="-83928"/>
                <a:lumOff val="8628"/>
                <a:alphaOff val="0"/>
              </a:schemeClr>
            </a:fillRef>
            <a:effectRef idx="1">
              <a:schemeClr val="accent2">
                <a:hueOff val="-1455363"/>
                <a:satOff val="-83928"/>
                <a:lumOff val="8628"/>
                <a:alphaOff val="0"/>
              </a:schemeClr>
            </a:effectRef>
            <a:fontRef idx="minor">
              <a:schemeClr val="lt1"/>
            </a:fontRef>
          </p:style>
        </p:sp>
        <p:sp>
          <p:nvSpPr>
            <p:cNvPr id="13" name="Rectangle 12"/>
            <p:cNvSpPr/>
            <p:nvPr/>
          </p:nvSpPr>
          <p:spPr>
            <a:xfrm>
              <a:off x="4441444" y="1125695"/>
              <a:ext cx="1788350" cy="3347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dirty="0">
                  <a:latin typeface="Calibri" panose="020F0502020204030204" pitchFamily="34" charset="0"/>
                  <a:cs typeface="Calibri" panose="020F0502020204030204" pitchFamily="34" charset="0"/>
                </a:rPr>
                <a:t>High progesterone (&gt;30 </a:t>
              </a:r>
              <a:r>
                <a:rPr lang="en-US" dirty="0" err="1">
                  <a:latin typeface="Calibri" panose="020F0502020204030204" pitchFamily="34" charset="0"/>
                  <a:cs typeface="Calibri" panose="020F0502020204030204" pitchFamily="34" charset="0"/>
                </a:rPr>
                <a:t>nmol</a:t>
              </a:r>
              <a:r>
                <a:rPr lang="en-US" dirty="0">
                  <a:latin typeface="Calibri" panose="020F0502020204030204" pitchFamily="34" charset="0"/>
                  <a:cs typeface="Calibri" panose="020F0502020204030204" pitchFamily="34" charset="0"/>
                </a:rPr>
                <a:t>/L) indicates ovulation</a:t>
              </a:r>
            </a:p>
          </p:txBody>
        </p:sp>
      </p:grpSp>
      <p:grpSp>
        <p:nvGrpSpPr>
          <p:cNvPr id="14" name="Group 13"/>
          <p:cNvGrpSpPr/>
          <p:nvPr/>
        </p:nvGrpSpPr>
        <p:grpSpPr>
          <a:xfrm>
            <a:off x="8862975" y="1930675"/>
            <a:ext cx="2274023" cy="1833973"/>
            <a:chOff x="4441444" y="1125695"/>
            <a:chExt cx="1788350" cy="334791"/>
          </a:xfrm>
          <a:solidFill>
            <a:srgbClr val="00B050"/>
          </a:solidFill>
        </p:grpSpPr>
        <p:sp>
          <p:nvSpPr>
            <p:cNvPr id="15" name="Rectangle 14"/>
            <p:cNvSpPr/>
            <p:nvPr/>
          </p:nvSpPr>
          <p:spPr>
            <a:xfrm>
              <a:off x="4441444" y="1125695"/>
              <a:ext cx="1788350" cy="334791"/>
            </a:xfrm>
            <a:prstGeom prst="rect">
              <a:avLst/>
            </a:prstGeom>
            <a:grpFill/>
          </p:spPr>
          <p:style>
            <a:lnRef idx="3">
              <a:schemeClr val="lt1">
                <a:hueOff val="0"/>
                <a:satOff val="0"/>
                <a:lumOff val="0"/>
                <a:alphaOff val="0"/>
              </a:schemeClr>
            </a:lnRef>
            <a:fillRef idx="1">
              <a:schemeClr val="accent2">
                <a:hueOff val="-1455363"/>
                <a:satOff val="-83928"/>
                <a:lumOff val="8628"/>
                <a:alphaOff val="0"/>
              </a:schemeClr>
            </a:fillRef>
            <a:effectRef idx="1">
              <a:schemeClr val="accent2">
                <a:hueOff val="-1455363"/>
                <a:satOff val="-83928"/>
                <a:lumOff val="8628"/>
                <a:alphaOff val="0"/>
              </a:schemeClr>
            </a:effectRef>
            <a:fontRef idx="minor">
              <a:schemeClr val="lt1"/>
            </a:fontRef>
          </p:style>
        </p:sp>
        <p:sp>
          <p:nvSpPr>
            <p:cNvPr id="16" name="Rectangle 15"/>
            <p:cNvSpPr/>
            <p:nvPr/>
          </p:nvSpPr>
          <p:spPr>
            <a:xfrm>
              <a:off x="4441444" y="1125695"/>
              <a:ext cx="1788350" cy="3347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en-US" dirty="0">
                  <a:latin typeface="Calibri" panose="020F0502020204030204" pitchFamily="34" charset="0"/>
                  <a:cs typeface="Calibri" panose="020F0502020204030204" pitchFamily="34" charset="0"/>
                </a:rPr>
                <a:t>In </a:t>
              </a:r>
              <a:r>
                <a:rPr lang="en-US" dirty="0" err="1">
                  <a:latin typeface="Calibri" panose="020F0502020204030204" pitchFamily="34" charset="0"/>
                  <a:cs typeface="Calibri" panose="020F0502020204030204" pitchFamily="34" charset="0"/>
                </a:rPr>
                <a:t>oligomenorrhea</a:t>
              </a:r>
              <a:r>
                <a:rPr lang="en-US" dirty="0">
                  <a:latin typeface="Calibri" panose="020F0502020204030204" pitchFamily="34" charset="0"/>
                  <a:cs typeface="Calibri" panose="020F0502020204030204" pitchFamily="34" charset="0"/>
                </a:rPr>
                <a:t> or amenorrhea, hormone measurement is needed</a:t>
              </a:r>
            </a:p>
          </p:txBody>
        </p:sp>
      </p:grpSp>
      <p:sp>
        <p:nvSpPr>
          <p:cNvPr id="17" name="TextBox 16">
            <a:extLst>
              <a:ext uri="{FF2B5EF4-FFF2-40B4-BE49-F238E27FC236}">
                <a16:creationId xmlns="" xmlns:a16="http://schemas.microsoft.com/office/drawing/2014/main" id="{43A63833-E3D4-48C8-B485-450055EA391A}"/>
              </a:ext>
            </a:extLst>
          </p:cNvPr>
          <p:cNvSpPr txBox="1"/>
          <p:nvPr/>
        </p:nvSpPr>
        <p:spPr>
          <a:xfrm>
            <a:off x="859214" y="3904388"/>
            <a:ext cx="2260003" cy="2308324"/>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smtClean="0">
                <a:solidFill>
                  <a:srgbClr val="008F00"/>
                </a:solidFill>
              </a:rPr>
              <a:t>If </a:t>
            </a:r>
            <a:r>
              <a:rPr lang="en-US" dirty="0" smtClean="0">
                <a:solidFill>
                  <a:srgbClr val="008F00"/>
                </a:solidFill>
              </a:rPr>
              <a:t>the menstrual bleeding is accompanied by other usual symptoms </a:t>
            </a:r>
            <a:r>
              <a:rPr lang="en-US" smtClean="0">
                <a:solidFill>
                  <a:srgbClr val="008F00"/>
                </a:solidFill>
              </a:rPr>
              <a:t>of menstrual cycle as </a:t>
            </a:r>
            <a:r>
              <a:rPr lang="en-US" dirty="0" smtClean="0">
                <a:solidFill>
                  <a:srgbClr val="008F00"/>
                </a:solidFill>
              </a:rPr>
              <a:t>cramps and </a:t>
            </a:r>
            <a:r>
              <a:rPr lang="en-US" smtClean="0">
                <a:solidFill>
                  <a:srgbClr val="008F00"/>
                </a:solidFill>
              </a:rPr>
              <a:t>pain </a:t>
            </a:r>
          </a:p>
          <a:p>
            <a:pPr algn="ctr"/>
            <a:r>
              <a:rPr lang="en-US" dirty="0" smtClean="0">
                <a:solidFill>
                  <a:srgbClr val="008F00"/>
                </a:solidFill>
              </a:rPr>
              <a:t>it means that it is an ovulatory cycle.</a:t>
            </a:r>
            <a:endParaRPr lang="en-US" dirty="0">
              <a:solidFill>
                <a:srgbClr val="008F00"/>
              </a:solidFill>
            </a:endParaRPr>
          </a:p>
        </p:txBody>
      </p:sp>
      <p:sp>
        <p:nvSpPr>
          <p:cNvPr id="18" name="TextBox 17">
            <a:extLst>
              <a:ext uri="{FF2B5EF4-FFF2-40B4-BE49-F238E27FC236}">
                <a16:creationId xmlns="" xmlns:a16="http://schemas.microsoft.com/office/drawing/2014/main" id="{43A63833-E3D4-48C8-B485-450055EA391A}"/>
              </a:ext>
            </a:extLst>
          </p:cNvPr>
          <p:cNvSpPr txBox="1"/>
          <p:nvPr/>
        </p:nvSpPr>
        <p:spPr>
          <a:xfrm>
            <a:off x="6289349" y="3904388"/>
            <a:ext cx="2260003" cy="2585323"/>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marL="285750" indent="-285750">
              <a:buFontTx/>
              <a:buChar char="-"/>
            </a:pPr>
            <a:r>
              <a:rPr lang="en-US" dirty="0" smtClean="0">
                <a:solidFill>
                  <a:srgbClr val="008F00"/>
                </a:solidFill>
              </a:rPr>
              <a:t>If the level is below </a:t>
            </a:r>
            <a:r>
              <a:rPr lang="en-US" b="1" dirty="0" smtClean="0">
                <a:solidFill>
                  <a:srgbClr val="008F00"/>
                </a:solidFill>
              </a:rPr>
              <a:t>10,</a:t>
            </a:r>
            <a:r>
              <a:rPr lang="en-US" dirty="0" smtClean="0">
                <a:solidFill>
                  <a:srgbClr val="008F00"/>
                </a:solidFill>
              </a:rPr>
              <a:t> it means </a:t>
            </a:r>
            <a:r>
              <a:rPr lang="en-US" dirty="0" err="1" smtClean="0">
                <a:solidFill>
                  <a:srgbClr val="008F00"/>
                </a:solidFill>
              </a:rPr>
              <a:t>inovulatory</a:t>
            </a:r>
            <a:r>
              <a:rPr lang="en-US" dirty="0" smtClean="0">
                <a:solidFill>
                  <a:srgbClr val="008F00"/>
                </a:solidFill>
              </a:rPr>
              <a:t> cycle.</a:t>
            </a:r>
          </a:p>
          <a:p>
            <a:pPr marL="285750" indent="-285750">
              <a:buFontTx/>
              <a:buChar char="-"/>
            </a:pPr>
            <a:r>
              <a:rPr lang="en-US" dirty="0" smtClean="0">
                <a:solidFill>
                  <a:srgbClr val="008F00"/>
                </a:solidFill>
              </a:rPr>
              <a:t>If the level </a:t>
            </a:r>
            <a:r>
              <a:rPr lang="en-US" dirty="0" err="1" smtClean="0">
                <a:solidFill>
                  <a:srgbClr val="008F00"/>
                </a:solidFill>
              </a:rPr>
              <a:t>inbetween</a:t>
            </a:r>
            <a:r>
              <a:rPr lang="en-US" dirty="0" smtClean="0">
                <a:solidFill>
                  <a:srgbClr val="008F00"/>
                </a:solidFill>
              </a:rPr>
              <a:t> </a:t>
            </a:r>
            <a:r>
              <a:rPr lang="en-US" b="1" dirty="0" smtClean="0">
                <a:solidFill>
                  <a:srgbClr val="008F00"/>
                </a:solidFill>
              </a:rPr>
              <a:t>10-30,</a:t>
            </a:r>
            <a:r>
              <a:rPr lang="en-US" dirty="0" smtClean="0">
                <a:solidFill>
                  <a:srgbClr val="008F00"/>
                </a:solidFill>
              </a:rPr>
              <a:t> means ovulatory but there is a problem in the mid-luteal phase.</a:t>
            </a:r>
            <a:endParaRPr lang="en-US" dirty="0">
              <a:solidFill>
                <a:srgbClr val="008F00"/>
              </a:solidFill>
            </a:endParaRPr>
          </a:p>
        </p:txBody>
      </p:sp>
      <p:sp>
        <p:nvSpPr>
          <p:cNvPr id="19" name="TextBox 18">
            <a:extLst>
              <a:ext uri="{FF2B5EF4-FFF2-40B4-BE49-F238E27FC236}">
                <a16:creationId xmlns="" xmlns:a16="http://schemas.microsoft.com/office/drawing/2014/main" id="{43A63833-E3D4-48C8-B485-450055EA391A}"/>
              </a:ext>
            </a:extLst>
          </p:cNvPr>
          <p:cNvSpPr txBox="1"/>
          <p:nvPr/>
        </p:nvSpPr>
        <p:spPr>
          <a:xfrm>
            <a:off x="8862975" y="3904388"/>
            <a:ext cx="2260003" cy="2585323"/>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marL="285750" indent="-285750">
              <a:buFontTx/>
              <a:buChar char="-"/>
            </a:pPr>
            <a:r>
              <a:rPr lang="en-US" b="1" dirty="0" smtClean="0">
                <a:solidFill>
                  <a:srgbClr val="008F00"/>
                </a:solidFill>
              </a:rPr>
              <a:t>Amenorrhea: </a:t>
            </a:r>
            <a:endParaRPr lang="en-US" b="1" dirty="0">
              <a:solidFill>
                <a:srgbClr val="008F00"/>
              </a:solidFill>
            </a:endParaRPr>
          </a:p>
          <a:p>
            <a:r>
              <a:rPr lang="en-US" dirty="0" smtClean="0">
                <a:solidFill>
                  <a:srgbClr val="008F00"/>
                </a:solidFill>
              </a:rPr>
              <a:t>No mensuration for at least 6 months or more.</a:t>
            </a:r>
          </a:p>
          <a:p>
            <a:pPr marL="285750" indent="-285750">
              <a:buFontTx/>
              <a:buChar char="-"/>
            </a:pPr>
            <a:endParaRPr lang="en-US" dirty="0" smtClean="0">
              <a:solidFill>
                <a:srgbClr val="008F00"/>
              </a:solidFill>
            </a:endParaRPr>
          </a:p>
          <a:p>
            <a:pPr marL="285750" indent="-285750">
              <a:buFontTx/>
              <a:buChar char="-"/>
            </a:pPr>
            <a:r>
              <a:rPr lang="en-US" b="1" dirty="0" err="1" smtClean="0">
                <a:solidFill>
                  <a:srgbClr val="008F00"/>
                </a:solidFill>
              </a:rPr>
              <a:t>Oligomenorrhea</a:t>
            </a:r>
            <a:r>
              <a:rPr lang="en-US" b="1" dirty="0" smtClean="0">
                <a:solidFill>
                  <a:srgbClr val="008F00"/>
                </a:solidFill>
              </a:rPr>
              <a:t>: </a:t>
            </a:r>
            <a:r>
              <a:rPr lang="en-US" dirty="0">
                <a:solidFill>
                  <a:srgbClr val="008F00"/>
                </a:solidFill>
              </a:rPr>
              <a:t> </a:t>
            </a:r>
            <a:r>
              <a:rPr lang="en-US" dirty="0" smtClean="0">
                <a:solidFill>
                  <a:srgbClr val="008F00"/>
                </a:solidFill>
              </a:rPr>
              <a:t>8 or less cycles in a year, with a gap at least 6 weeks.</a:t>
            </a:r>
          </a:p>
        </p:txBody>
      </p:sp>
      <p:sp>
        <p:nvSpPr>
          <p:cNvPr id="21" name="TextBox 20">
            <a:extLst>
              <a:ext uri="{FF2B5EF4-FFF2-40B4-BE49-F238E27FC236}">
                <a16:creationId xmlns="" xmlns:a16="http://schemas.microsoft.com/office/drawing/2014/main" id="{43A63833-E3D4-48C8-B485-450055EA391A}"/>
              </a:ext>
            </a:extLst>
          </p:cNvPr>
          <p:cNvSpPr txBox="1"/>
          <p:nvPr/>
        </p:nvSpPr>
        <p:spPr>
          <a:xfrm>
            <a:off x="1348033" y="1184083"/>
            <a:ext cx="8960622" cy="369332"/>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GB" dirty="0">
                <a:solidFill>
                  <a:srgbClr val="008F00"/>
                </a:solidFill>
              </a:rPr>
              <a:t>The first thing a should do is to ask about menstrual cycle if its regular or not. </a:t>
            </a:r>
          </a:p>
        </p:txBody>
      </p:sp>
      <p:sp>
        <p:nvSpPr>
          <p:cNvPr id="22" name="TextBox 21">
            <a:extLst>
              <a:ext uri="{FF2B5EF4-FFF2-40B4-BE49-F238E27FC236}">
                <a16:creationId xmlns="" xmlns:a16="http://schemas.microsoft.com/office/drawing/2014/main" id="{43A63833-E3D4-48C8-B485-450055EA391A}"/>
              </a:ext>
            </a:extLst>
          </p:cNvPr>
          <p:cNvSpPr txBox="1"/>
          <p:nvPr/>
        </p:nvSpPr>
        <p:spPr>
          <a:xfrm>
            <a:off x="3755291" y="3904388"/>
            <a:ext cx="2054642" cy="2308324"/>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endParaRPr lang="en-GB" dirty="0" smtClean="0">
              <a:solidFill>
                <a:srgbClr val="008F00"/>
              </a:solidFill>
            </a:endParaRPr>
          </a:p>
          <a:p>
            <a:pPr algn="ctr"/>
            <a:endParaRPr lang="en-GB" dirty="0" smtClean="0">
              <a:solidFill>
                <a:srgbClr val="008F00"/>
              </a:solidFill>
            </a:endParaRPr>
          </a:p>
          <a:p>
            <a:pPr algn="ctr"/>
            <a:r>
              <a:rPr lang="en-GB" dirty="0" smtClean="0">
                <a:solidFill>
                  <a:srgbClr val="008F00"/>
                </a:solidFill>
              </a:rPr>
              <a:t>Progesterone </a:t>
            </a:r>
            <a:r>
              <a:rPr lang="en-GB" dirty="0">
                <a:solidFill>
                  <a:srgbClr val="008F00"/>
                </a:solidFill>
              </a:rPr>
              <a:t>normally is increased in luteal phase </a:t>
            </a:r>
            <a:endParaRPr lang="en-GB" dirty="0" smtClean="0">
              <a:solidFill>
                <a:srgbClr val="008F00"/>
              </a:solidFill>
            </a:endParaRPr>
          </a:p>
          <a:p>
            <a:pPr algn="ctr"/>
            <a:endParaRPr lang="en-GB" dirty="0">
              <a:solidFill>
                <a:srgbClr val="008F00"/>
              </a:solidFill>
            </a:endParaRPr>
          </a:p>
          <a:p>
            <a:pPr algn="ctr"/>
            <a:endParaRPr lang="en-GB" dirty="0">
              <a:solidFill>
                <a:srgbClr val="008F00"/>
              </a:solidFill>
            </a:endParaRPr>
          </a:p>
        </p:txBody>
      </p:sp>
    </p:spTree>
    <p:extLst>
      <p:ext uri="{BB962C8B-B14F-4D97-AF65-F5344CB8AC3E}">
        <p14:creationId xmlns:p14="http://schemas.microsoft.com/office/powerpoint/2010/main" val="712721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023" y="45739"/>
            <a:ext cx="9748777"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Endocrine causes of female infertility</a:t>
            </a:r>
            <a:endParaRPr lang="en-US" sz="2800" dirty="0">
              <a:solidFill>
                <a:srgbClr val="4C8180"/>
              </a:solidFill>
              <a:latin typeface="Century Gothic" charset="0"/>
              <a:ea typeface="Century Gothic" charset="0"/>
              <a:cs typeface="Century Gothic" charset="0"/>
            </a:endParaRPr>
          </a:p>
        </p:txBody>
      </p:sp>
      <p:graphicFrame>
        <p:nvGraphicFramePr>
          <p:cNvPr id="18" name="جدول 4"/>
          <p:cNvGraphicFramePr>
            <a:graphicFrameLocks noGrp="1"/>
          </p:cNvGraphicFramePr>
          <p:nvPr>
            <p:extLst>
              <p:ext uri="{D42A27DB-BD31-4B8C-83A1-F6EECF244321}">
                <p14:modId xmlns:p14="http://schemas.microsoft.com/office/powerpoint/2010/main" val="1599725907"/>
              </p:ext>
            </p:extLst>
          </p:nvPr>
        </p:nvGraphicFramePr>
        <p:xfrm>
          <a:off x="1895456" y="1293062"/>
          <a:ext cx="8049984" cy="4815840"/>
        </p:xfrm>
        <a:graphic>
          <a:graphicData uri="http://schemas.openxmlformats.org/drawingml/2006/table">
            <a:tbl>
              <a:tblPr firstRow="1" bandRow="1">
                <a:tableStyleId>{5940675A-B579-460E-94D1-54222C63F5DA}</a:tableStyleId>
              </a:tblPr>
              <a:tblGrid>
                <a:gridCol w="4024992">
                  <a:extLst>
                    <a:ext uri="{9D8B030D-6E8A-4147-A177-3AD203B41FA5}">
                      <a16:colId xmlns="" xmlns:a16="http://schemas.microsoft.com/office/drawing/2014/main" val="20000"/>
                    </a:ext>
                  </a:extLst>
                </a:gridCol>
                <a:gridCol w="4024992">
                  <a:extLst>
                    <a:ext uri="{9D8B030D-6E8A-4147-A177-3AD203B41FA5}">
                      <a16:colId xmlns="" xmlns:a16="http://schemas.microsoft.com/office/drawing/2014/main" val="20001"/>
                    </a:ext>
                  </a:extLst>
                </a:gridCol>
              </a:tblGrid>
              <a:tr h="298031">
                <a:tc rowSpan="2">
                  <a:txBody>
                    <a:bodyPr/>
                    <a:lstStyle/>
                    <a:p>
                      <a:pPr marL="457200" marR="0" lvl="1" indent="0" algn="l" defTabSz="914400" rtl="0" eaLnBrk="1" fontAlgn="auto" latinLnBrk="0" hangingPunct="1">
                        <a:lnSpc>
                          <a:spcPct val="100000"/>
                        </a:lnSpc>
                        <a:spcBef>
                          <a:spcPct val="20000"/>
                        </a:spcBef>
                        <a:spcAft>
                          <a:spcPts val="0"/>
                        </a:spcAft>
                        <a:buClrTx/>
                        <a:buSzTx/>
                        <a:buFont typeface="Wingdings" charset="2"/>
                        <a:buNone/>
                        <a:tabLst/>
                        <a:defRPr/>
                      </a:pPr>
                      <a:r>
                        <a:rPr lang="en-US" altLang="en-US" sz="1800" b="1" kern="1200" dirty="0" smtClean="0">
                          <a:solidFill>
                            <a:srgbClr val="00ADA8"/>
                          </a:solidFill>
                          <a:latin typeface="+mn-lt"/>
                          <a:ea typeface="+mn-ea"/>
                          <a:cs typeface="+mn-cs"/>
                        </a:rPr>
                        <a:t>1. Excessive secretion of ovarian androgens </a:t>
                      </a:r>
                      <a:r>
                        <a:rPr lang="en-US" altLang="en-US" sz="1800" kern="1200" dirty="0" smtClean="0">
                          <a:solidFill>
                            <a:srgbClr val="008F00"/>
                          </a:solidFill>
                          <a:latin typeface="+mn-lt"/>
                          <a:ea typeface="+mn-ea"/>
                          <a:cs typeface="+mn-cs"/>
                        </a:rPr>
                        <a:t>(androgens affects the gonads directly)</a:t>
                      </a:r>
                    </a:p>
                  </a:txBody>
                  <a:tcPr anchor="ctr"/>
                </a:tc>
                <a:tc>
                  <a:txBody>
                    <a:bodyPr/>
                    <a:lstStyle/>
                    <a:p>
                      <a:pPr marL="0" indent="0" algn="ctr" defTabSz="914400" rtl="0" eaLnBrk="1" latinLnBrk="0" hangingPunct="1">
                        <a:lnSpc>
                          <a:spcPct val="90000"/>
                        </a:lnSpc>
                        <a:spcBef>
                          <a:spcPts val="1000"/>
                        </a:spcBef>
                        <a:buFont typeface="Arial"/>
                        <a:buNone/>
                      </a:pPr>
                      <a:r>
                        <a:rPr lang="en-US" altLang="en-US" sz="1800" kern="1200" dirty="0" smtClean="0">
                          <a:solidFill>
                            <a:schemeClr val="tx1"/>
                          </a:solidFill>
                          <a:latin typeface="+mn-lt"/>
                          <a:ea typeface="ＭＳ Ｐゴシック" charset="-128"/>
                          <a:cs typeface="+mn-cs"/>
                        </a:rPr>
                        <a:t>Obesity</a:t>
                      </a:r>
                    </a:p>
                  </a:txBody>
                  <a:tcPr anchor="ctr">
                    <a:solidFill>
                      <a:srgbClr val="F2F2F2"/>
                    </a:solidFill>
                  </a:tcPr>
                </a:tc>
                <a:extLst>
                  <a:ext uri="{0D108BD9-81ED-4DB2-BD59-A6C34878D82A}">
                    <a16:rowId xmlns="" xmlns:a16="http://schemas.microsoft.com/office/drawing/2014/main" val="10000"/>
                  </a:ext>
                </a:extLst>
              </a:tr>
              <a:tr h="350625">
                <a:tc vMerge="1">
                  <a:txBody>
                    <a:bodyPr/>
                    <a:lstStyle/>
                    <a:p>
                      <a:endParaRPr lang="en-US" dirty="0"/>
                    </a:p>
                  </a:txBody>
                  <a:tcPr/>
                </a:tc>
                <a:tc>
                  <a:txBody>
                    <a:body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lang="en-US" altLang="en-US" sz="1800" kern="1200" dirty="0" smtClean="0">
                          <a:solidFill>
                            <a:schemeClr val="tx1"/>
                          </a:solidFill>
                          <a:latin typeface="+mn-lt"/>
                          <a:ea typeface="ＭＳ Ｐゴシック" charset="-128"/>
                          <a:cs typeface="+mn-cs"/>
                        </a:rPr>
                        <a:t>Insulin resistance</a:t>
                      </a:r>
                    </a:p>
                  </a:txBody>
                  <a:tcPr anchor="ctr">
                    <a:solidFill>
                      <a:srgbClr val="F2F2F2"/>
                    </a:solidFill>
                  </a:tcPr>
                </a:tc>
                <a:extLst>
                  <a:ext uri="{0D108BD9-81ED-4DB2-BD59-A6C34878D82A}">
                    <a16:rowId xmlns="" xmlns:a16="http://schemas.microsoft.com/office/drawing/2014/main" val="10001"/>
                  </a:ext>
                </a:extLst>
              </a:tr>
              <a:tr h="3506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kern="1200" dirty="0">
                          <a:solidFill>
                            <a:srgbClr val="00ADA8"/>
                          </a:solidFill>
                          <a:latin typeface="+mn-lt"/>
                          <a:ea typeface="+mn-ea"/>
                          <a:cs typeface="+mn-cs"/>
                        </a:rPr>
                        <a:t>2. </a:t>
                      </a:r>
                      <a:r>
                        <a:rPr lang="en-US" altLang="en-US" sz="1800" b="1" kern="1200" dirty="0" smtClean="0">
                          <a:solidFill>
                            <a:srgbClr val="00ADA8"/>
                          </a:solidFill>
                          <a:latin typeface="+mn-lt"/>
                          <a:ea typeface="+mn-ea"/>
                          <a:cs typeface="+mn-cs"/>
                        </a:rPr>
                        <a:t>Primary ovarian failure</a:t>
                      </a:r>
                      <a:endParaRPr lang="en-US" sz="1800" b="1" kern="1200" dirty="0">
                        <a:solidFill>
                          <a:srgbClr val="00ADA8"/>
                        </a:solidFill>
                        <a:latin typeface="+mn-lt"/>
                        <a:ea typeface="+mn-ea"/>
                        <a:cs typeface="+mn-cs"/>
                      </a:endParaRPr>
                    </a:p>
                  </a:txBody>
                  <a:tcPr anchor="ctr">
                    <a:solidFill>
                      <a:srgbClr val="F2F2F2"/>
                    </a:solidFill>
                  </a:tcPr>
                </a:tc>
                <a:tc>
                  <a:txBody>
                    <a:bodyPr/>
                    <a:lstStyle/>
                    <a:p>
                      <a:pPr marL="742950" lvl="1" indent="-285750" algn="l" rtl="0" eaLnBrk="1" hangingPunct="1">
                        <a:spcBef>
                          <a:spcPct val="20000"/>
                        </a:spcBef>
                        <a:buFont typeface="Wingdings" charset="2"/>
                        <a:buChar char="v"/>
                      </a:pPr>
                      <a:r>
                        <a:rPr lang="en-US" altLang="en-US" sz="1800" dirty="0" smtClean="0">
                          <a:latin typeface="Calibri" charset="0"/>
                          <a:sym typeface="Symbol" charset="2"/>
                        </a:rPr>
                        <a:t>High gonadotrophins, low </a:t>
                      </a:r>
                      <a:r>
                        <a:rPr lang="en-US" altLang="en-US" sz="1800" dirty="0" err="1" smtClean="0">
                          <a:latin typeface="Calibri" charset="0"/>
                          <a:sym typeface="Symbol" charset="2"/>
                        </a:rPr>
                        <a:t>oestradiol</a:t>
                      </a:r>
                      <a:r>
                        <a:rPr lang="en-US" altLang="en-US" sz="1800" dirty="0" smtClean="0">
                          <a:latin typeface="Calibri" charset="0"/>
                          <a:sym typeface="Symbol" charset="2"/>
                        </a:rPr>
                        <a:t> (postmenopausal hormonal pattern)</a:t>
                      </a:r>
                    </a:p>
                    <a:p>
                      <a:pPr marL="457200" lvl="1" indent="0" algn="ctr" rtl="0" eaLnBrk="1" hangingPunct="1">
                        <a:spcBef>
                          <a:spcPct val="20000"/>
                        </a:spcBef>
                        <a:buFont typeface="Wingdings" charset="2"/>
                        <a:buNone/>
                      </a:pPr>
                      <a:r>
                        <a:rPr lang="en-US" altLang="en-US" sz="1800" kern="1200" dirty="0" smtClean="0">
                          <a:solidFill>
                            <a:srgbClr val="008F00"/>
                          </a:solidFill>
                          <a:latin typeface="+mn-lt"/>
                          <a:ea typeface="+mn-ea"/>
                          <a:cs typeface="+mn-cs"/>
                          <a:sym typeface="Symbol" charset="2"/>
                        </a:rPr>
                        <a:t>Also Called :</a:t>
                      </a:r>
                      <a:r>
                        <a:rPr lang="en-US" altLang="en-US" sz="1800" kern="1200" dirty="0" err="1" smtClean="0">
                          <a:solidFill>
                            <a:srgbClr val="008F00"/>
                          </a:solidFill>
                          <a:latin typeface="+mn-lt"/>
                          <a:ea typeface="+mn-ea"/>
                          <a:cs typeface="+mn-cs"/>
                          <a:sym typeface="Symbol" charset="2"/>
                        </a:rPr>
                        <a:t>Hypergonadotropic</a:t>
                      </a:r>
                      <a:r>
                        <a:rPr lang="en-US" altLang="en-US" sz="1800" kern="1200" dirty="0" smtClean="0">
                          <a:solidFill>
                            <a:srgbClr val="008F00"/>
                          </a:solidFill>
                          <a:latin typeface="+mn-lt"/>
                          <a:ea typeface="+mn-ea"/>
                          <a:cs typeface="+mn-cs"/>
                          <a:sym typeface="Symbol" charset="2"/>
                        </a:rPr>
                        <a:t> hypogonadism</a:t>
                      </a:r>
                    </a:p>
                    <a:p>
                      <a:pPr marL="457200" marR="0" lvl="1" indent="0" algn="ctr" defTabSz="914400" rtl="0" eaLnBrk="1" fontAlgn="auto" latinLnBrk="0" hangingPunct="1">
                        <a:lnSpc>
                          <a:spcPct val="100000"/>
                        </a:lnSpc>
                        <a:spcBef>
                          <a:spcPct val="20000"/>
                        </a:spcBef>
                        <a:spcAft>
                          <a:spcPts val="0"/>
                        </a:spcAft>
                        <a:buClrTx/>
                        <a:buSzTx/>
                        <a:buFont typeface="Wingdings" charset="2"/>
                        <a:buNone/>
                        <a:tabLst/>
                        <a:defRPr/>
                      </a:pPr>
                      <a:r>
                        <a:rPr lang="en-US" altLang="en-US" sz="1800" dirty="0" smtClean="0">
                          <a:latin typeface="Calibri" charset="0"/>
                          <a:sym typeface="Symbol" charset="2"/>
                        </a:rPr>
                        <a:t>Hormone replacement therapy can be given (will not treat infertility) </a:t>
                      </a:r>
                      <a:r>
                        <a:rPr lang="en-US" altLang="en-US" sz="1800" kern="1200" dirty="0" smtClean="0">
                          <a:solidFill>
                            <a:srgbClr val="008F00"/>
                          </a:solidFill>
                          <a:latin typeface="+mn-lt"/>
                          <a:ea typeface="+mn-ea"/>
                          <a:cs typeface="+mn-cs"/>
                          <a:sym typeface="Symbol" charset="2"/>
                        </a:rPr>
                        <a:t>given for libido</a:t>
                      </a:r>
                    </a:p>
                  </a:txBody>
                  <a:tcPr anchor="ctr"/>
                </a:tc>
                <a:extLst>
                  <a:ext uri="{0D108BD9-81ED-4DB2-BD59-A6C34878D82A}">
                    <a16:rowId xmlns="" xmlns:a16="http://schemas.microsoft.com/office/drawing/2014/main" val="10006"/>
                  </a:ext>
                </a:extLst>
              </a:tr>
              <a:tr h="3506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kern="1200" dirty="0" smtClean="0">
                          <a:solidFill>
                            <a:srgbClr val="00ADA8"/>
                          </a:solidFill>
                          <a:latin typeface="+mn-lt"/>
                          <a:ea typeface="+mn-ea"/>
                          <a:cs typeface="+mn-cs"/>
                        </a:rPr>
                        <a:t>3. Hyperprolactinemia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kern="1200" dirty="0" smtClean="0">
                          <a:solidFill>
                            <a:srgbClr val="00ADA8"/>
                          </a:solidFill>
                          <a:latin typeface="+mn-lt"/>
                          <a:ea typeface="+mn-ea"/>
                          <a:cs typeface="+mn-cs"/>
                        </a:rPr>
                        <a:t>4. PCOS*</a:t>
                      </a:r>
                    </a:p>
                    <a:p>
                      <a:pPr marL="457200" marR="0" lvl="1" indent="0" algn="l" defTabSz="914400" rtl="0" eaLnBrk="1" fontAlgn="auto" latinLnBrk="0" hangingPunct="1">
                        <a:lnSpc>
                          <a:spcPct val="100000"/>
                        </a:lnSpc>
                        <a:spcBef>
                          <a:spcPct val="20000"/>
                        </a:spcBef>
                        <a:spcAft>
                          <a:spcPts val="0"/>
                        </a:spcAft>
                        <a:buClrTx/>
                        <a:buSzTx/>
                        <a:buFont typeface="Wingdings" charset="2"/>
                        <a:buNone/>
                        <a:tabLst/>
                        <a:defRPr/>
                      </a:pPr>
                      <a:r>
                        <a:rPr lang="en-US" altLang="en-US" sz="1800" b="1" kern="1200" dirty="0" smtClean="0">
                          <a:solidFill>
                            <a:srgbClr val="00ADA8"/>
                          </a:solidFill>
                          <a:latin typeface="+mn-lt"/>
                          <a:ea typeface="+mn-ea"/>
                          <a:cs typeface="+mn-cs"/>
                        </a:rPr>
                        <a:t>5. Cushing’s syndrome </a:t>
                      </a:r>
                    </a:p>
                    <a:p>
                      <a:pPr marL="457200" marR="0" lvl="1" indent="0" algn="ctr" defTabSz="914400" rtl="0" eaLnBrk="1" fontAlgn="auto" latinLnBrk="0" hangingPunct="1">
                        <a:lnSpc>
                          <a:spcPct val="100000"/>
                        </a:lnSpc>
                        <a:spcBef>
                          <a:spcPct val="20000"/>
                        </a:spcBef>
                        <a:spcAft>
                          <a:spcPts val="0"/>
                        </a:spcAft>
                        <a:buClrTx/>
                        <a:buSzTx/>
                        <a:buFont typeface="Wingdings" charset="2"/>
                        <a:buNone/>
                        <a:tabLst/>
                        <a:defRPr/>
                      </a:pPr>
                      <a:r>
                        <a:rPr lang="en-US" altLang="en-US" sz="1600" kern="1200" dirty="0" smtClean="0">
                          <a:solidFill>
                            <a:srgbClr val="008F00"/>
                          </a:solidFill>
                          <a:latin typeface="+mn-lt"/>
                          <a:ea typeface="+mn-ea"/>
                          <a:cs typeface="+mn-cs"/>
                        </a:rPr>
                        <a:t>(Cortisol causes increased level of androgens).</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b="1" kern="1200" dirty="0" smtClean="0">
                          <a:solidFill>
                            <a:srgbClr val="00ADA8"/>
                          </a:solidFill>
                          <a:latin typeface="+mn-lt"/>
                          <a:ea typeface="+mn-ea"/>
                          <a:cs typeface="+mn-cs"/>
                        </a:rPr>
                        <a:t>6. </a:t>
                      </a:r>
                      <a:r>
                        <a:rPr lang="en-US" altLang="en-US" sz="1800" b="1" kern="1200" dirty="0" err="1" smtClean="0">
                          <a:solidFill>
                            <a:srgbClr val="00ADA8"/>
                          </a:solidFill>
                          <a:latin typeface="+mn-lt"/>
                          <a:ea typeface="+mn-ea"/>
                          <a:cs typeface="+mn-cs"/>
                        </a:rPr>
                        <a:t>Hypogonadotrophic</a:t>
                      </a:r>
                      <a:r>
                        <a:rPr lang="en-US" altLang="en-US" sz="1800" b="1" kern="1200" dirty="0" smtClean="0">
                          <a:solidFill>
                            <a:srgbClr val="00ADA8"/>
                          </a:solidFill>
                          <a:latin typeface="+mn-lt"/>
                          <a:ea typeface="+mn-ea"/>
                          <a:cs typeface="+mn-cs"/>
                        </a:rPr>
                        <a:t> hypogonadism</a:t>
                      </a:r>
                      <a:r>
                        <a:rPr lang="en-US" altLang="en-US" sz="1800" b="1" kern="1200" baseline="0" dirty="0" smtClean="0">
                          <a:solidFill>
                            <a:srgbClr val="00ADA8"/>
                          </a:solidFill>
                          <a:latin typeface="+mn-lt"/>
                          <a:ea typeface="+mn-ea"/>
                          <a:cs typeface="+mn-cs"/>
                        </a:rPr>
                        <a:t> :</a:t>
                      </a:r>
                    </a:p>
                    <a:p>
                      <a:pPr marL="285750" marR="0" lvl="0" indent="-285750" algn="ctr" defTabSz="914400" rtl="0" eaLnBrk="1" fontAlgn="auto" latinLnBrk="0" hangingPunct="1">
                        <a:lnSpc>
                          <a:spcPct val="100000"/>
                        </a:lnSpc>
                        <a:spcBef>
                          <a:spcPts val="0"/>
                        </a:spcBef>
                        <a:spcAft>
                          <a:spcPts val="0"/>
                        </a:spcAft>
                        <a:buClrTx/>
                        <a:buSzTx/>
                        <a:buFont typeface="Wingdings" charset="2"/>
                        <a:buChar char="ü"/>
                        <a:tabLst/>
                        <a:defRPr/>
                      </a:pPr>
                      <a:r>
                        <a:rPr lang="en-US" altLang="en-US" sz="1800" kern="1200" dirty="0" smtClean="0">
                          <a:solidFill>
                            <a:schemeClr val="tx1"/>
                          </a:solidFill>
                          <a:latin typeface="Calibri" charset="0"/>
                          <a:ea typeface="+mn-ea"/>
                          <a:cs typeface="+mn-cs"/>
                        </a:rPr>
                        <a:t>Low gonadotrophin/</a:t>
                      </a:r>
                      <a:r>
                        <a:rPr lang="en-US" altLang="en-US" sz="1800" kern="1200" dirty="0" err="1" smtClean="0">
                          <a:solidFill>
                            <a:schemeClr val="tx1"/>
                          </a:solidFill>
                          <a:latin typeface="Calibri" charset="0"/>
                          <a:ea typeface="+mn-ea"/>
                          <a:cs typeface="+mn-cs"/>
                        </a:rPr>
                        <a:t>oestradiol</a:t>
                      </a:r>
                      <a:endParaRPr lang="en-US" altLang="en-US" sz="1800" kern="1200" dirty="0" smtClean="0">
                        <a:solidFill>
                          <a:schemeClr val="tx1"/>
                        </a:solidFill>
                        <a:latin typeface="Calibri" charset="0"/>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Wingdings" charset="2"/>
                        <a:buChar char="ü"/>
                        <a:tabLst/>
                        <a:defRPr/>
                      </a:pPr>
                      <a:r>
                        <a:rPr lang="en-US" altLang="en-US" sz="1800" kern="1200" dirty="0" smtClean="0">
                          <a:solidFill>
                            <a:schemeClr val="tx1"/>
                          </a:solidFill>
                          <a:latin typeface="Calibri" charset="0"/>
                          <a:ea typeface="+mn-ea"/>
                          <a:cs typeface="+mn-cs"/>
                        </a:rPr>
                        <a:t>Rare</a:t>
                      </a:r>
                    </a:p>
                    <a:p>
                      <a:pPr marL="285750" marR="0" lvl="0" indent="-285750" algn="ctr" defTabSz="914400" rtl="0" eaLnBrk="1" fontAlgn="auto" latinLnBrk="0" hangingPunct="1">
                        <a:lnSpc>
                          <a:spcPct val="100000"/>
                        </a:lnSpc>
                        <a:spcBef>
                          <a:spcPts val="0"/>
                        </a:spcBef>
                        <a:spcAft>
                          <a:spcPts val="0"/>
                        </a:spcAft>
                        <a:buClrTx/>
                        <a:buSzTx/>
                        <a:buFont typeface="Wingdings" charset="2"/>
                        <a:buChar char="ü"/>
                        <a:tabLst/>
                        <a:defRPr/>
                      </a:pPr>
                      <a:r>
                        <a:rPr lang="en-US" altLang="en-US" sz="1800" kern="1200" dirty="0" smtClean="0">
                          <a:solidFill>
                            <a:schemeClr val="tx1"/>
                          </a:solidFill>
                          <a:latin typeface="Calibri" charset="0"/>
                          <a:ea typeface="+mn-ea"/>
                          <a:cs typeface="+mn-cs"/>
                        </a:rPr>
                        <a:t>Due to hypothalamic-pituitary lesion</a:t>
                      </a:r>
                    </a:p>
                  </a:txBody>
                  <a:tcPr anchor="ctr">
                    <a:solidFill>
                      <a:srgbClr val="F2F2F2"/>
                    </a:solidFill>
                  </a:tcPr>
                </a:tc>
              </a:tr>
            </a:tbl>
          </a:graphicData>
        </a:graphic>
      </p:graphicFrame>
      <p:sp>
        <p:nvSpPr>
          <p:cNvPr id="3" name="Rectangle 2"/>
          <p:cNvSpPr/>
          <p:nvPr/>
        </p:nvSpPr>
        <p:spPr>
          <a:xfrm>
            <a:off x="81023" y="6463673"/>
            <a:ext cx="3352200" cy="307777"/>
          </a:xfrm>
          <a:prstGeom prst="rect">
            <a:avLst/>
          </a:prstGeom>
        </p:spPr>
        <p:txBody>
          <a:bodyPr wrap="none">
            <a:spAutoFit/>
          </a:bodyPr>
          <a:lstStyle/>
          <a:p>
            <a:r>
              <a:rPr lang="en-US" sz="1400" b="1" dirty="0" smtClean="0">
                <a:solidFill>
                  <a:schemeClr val="bg1">
                    <a:lumMod val="65000"/>
                  </a:schemeClr>
                </a:solidFill>
                <a:latin typeface="arial" charset="0"/>
              </a:rPr>
              <a:t>* Polycystic Ovary Syndrome</a:t>
            </a:r>
            <a:r>
              <a:rPr lang="en-US" sz="1400" dirty="0">
                <a:solidFill>
                  <a:schemeClr val="bg1">
                    <a:lumMod val="65000"/>
                  </a:schemeClr>
                </a:solidFill>
                <a:latin typeface="arial" charset="0"/>
              </a:rPr>
              <a:t> (</a:t>
            </a:r>
            <a:r>
              <a:rPr lang="en-US" sz="1400" b="1" dirty="0" smtClean="0">
                <a:solidFill>
                  <a:schemeClr val="bg1">
                    <a:lumMod val="65000"/>
                  </a:schemeClr>
                </a:solidFill>
                <a:latin typeface="arial" charset="0"/>
              </a:rPr>
              <a:t>PCOS)</a:t>
            </a:r>
            <a:endParaRPr lang="en-US" sz="1400" dirty="0">
              <a:solidFill>
                <a:schemeClr val="bg1">
                  <a:lumMod val="65000"/>
                </a:schemeClr>
              </a:solidFill>
            </a:endParaRPr>
          </a:p>
        </p:txBody>
      </p:sp>
    </p:spTree>
    <p:extLst>
      <p:ext uri="{BB962C8B-B14F-4D97-AF65-F5344CB8AC3E}">
        <p14:creationId xmlns:p14="http://schemas.microsoft.com/office/powerpoint/2010/main" val="1517946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023" y="45739"/>
            <a:ext cx="9748777"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Investigation of female infertility</a:t>
            </a:r>
          </a:p>
        </p:txBody>
      </p:sp>
      <p:sp>
        <p:nvSpPr>
          <p:cNvPr id="17" name="TextBox 16">
            <a:extLst>
              <a:ext uri="{FF2B5EF4-FFF2-40B4-BE49-F238E27FC236}">
                <a16:creationId xmlns="" xmlns:a16="http://schemas.microsoft.com/office/drawing/2014/main" id="{43A63833-E3D4-48C8-B485-450055EA391A}"/>
              </a:ext>
            </a:extLst>
          </p:cNvPr>
          <p:cNvSpPr txBox="1"/>
          <p:nvPr/>
        </p:nvSpPr>
        <p:spPr>
          <a:xfrm>
            <a:off x="2497648" y="4681131"/>
            <a:ext cx="2560266" cy="1754326"/>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smtClean="0">
                <a:solidFill>
                  <a:srgbClr val="008F00"/>
                </a:solidFill>
              </a:rPr>
              <a:t>Because of the ovarian failure there is no secretion of estrogen and therefore there is no feedback inhibition on the anterior pituitary.</a:t>
            </a:r>
            <a:endParaRPr lang="en-US" dirty="0">
              <a:solidFill>
                <a:srgbClr val="008F00"/>
              </a:solidFill>
            </a:endParaRP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t="3003"/>
          <a:stretch>
            <a:fillRect/>
          </a:stretch>
        </p:blipFill>
        <p:spPr bwMode="auto">
          <a:xfrm>
            <a:off x="5453743" y="1035529"/>
            <a:ext cx="6008914" cy="548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43A63833-E3D4-48C8-B485-450055EA391A}"/>
              </a:ext>
            </a:extLst>
          </p:cNvPr>
          <p:cNvSpPr txBox="1"/>
          <p:nvPr/>
        </p:nvSpPr>
        <p:spPr>
          <a:xfrm>
            <a:off x="3545738" y="1692285"/>
            <a:ext cx="1908005" cy="642358"/>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smtClean="0">
                <a:solidFill>
                  <a:srgbClr val="008F00"/>
                </a:solidFill>
              </a:rPr>
              <a:t>With symptoms: pain and bloating</a:t>
            </a:r>
            <a:endParaRPr lang="en-US" dirty="0">
              <a:solidFill>
                <a:srgbClr val="008F00"/>
              </a:solidFill>
            </a:endParaRPr>
          </a:p>
        </p:txBody>
      </p:sp>
      <p:cxnSp>
        <p:nvCxnSpPr>
          <p:cNvPr id="4" name="Straight Arrow Connector 3"/>
          <p:cNvCxnSpPr/>
          <p:nvPr/>
        </p:nvCxnSpPr>
        <p:spPr>
          <a:xfrm>
            <a:off x="5057914" y="5463701"/>
            <a:ext cx="628183" cy="243416"/>
          </a:xfrm>
          <a:prstGeom prst="straightConnector1">
            <a:avLst/>
          </a:prstGeom>
          <a:ln w="190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453743" y="2025570"/>
            <a:ext cx="437771" cy="11574"/>
          </a:xfrm>
          <a:prstGeom prst="straightConnector1">
            <a:avLst/>
          </a:prstGeom>
          <a:ln>
            <a:solidFill>
              <a:srgbClr val="43AFC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43A63833-E3D4-48C8-B485-450055EA391A}"/>
              </a:ext>
            </a:extLst>
          </p:cNvPr>
          <p:cNvSpPr txBox="1"/>
          <p:nvPr/>
        </p:nvSpPr>
        <p:spPr>
          <a:xfrm>
            <a:off x="485816" y="985787"/>
            <a:ext cx="1908005" cy="923330"/>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smtClean="0">
                <a:solidFill>
                  <a:srgbClr val="008F00"/>
                </a:solidFill>
              </a:rPr>
              <a:t>Follow the chart and know </a:t>
            </a:r>
            <a:r>
              <a:rPr lang="en-US" smtClean="0">
                <a:solidFill>
                  <a:srgbClr val="008F00"/>
                </a:solidFill>
              </a:rPr>
              <a:t>the investigations </a:t>
            </a:r>
            <a:endParaRPr lang="en-US" dirty="0">
              <a:solidFill>
                <a:srgbClr val="008F00"/>
              </a:solidFill>
            </a:endParaRPr>
          </a:p>
        </p:txBody>
      </p:sp>
    </p:spTree>
    <p:extLst>
      <p:ext uri="{BB962C8B-B14F-4D97-AF65-F5344CB8AC3E}">
        <p14:creationId xmlns:p14="http://schemas.microsoft.com/office/powerpoint/2010/main" val="1982562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023" y="45739"/>
            <a:ext cx="9748777" cy="584775"/>
          </a:xfrm>
          <a:prstGeom prst="rect">
            <a:avLst/>
          </a:prstGeom>
          <a:noFill/>
        </p:spPr>
        <p:txBody>
          <a:bodyPr wrap="square" rtlCol="0">
            <a:spAutoFit/>
          </a:bodyPr>
          <a:lstStyle/>
          <a:p>
            <a:r>
              <a:rPr lang="en-US" sz="3200" dirty="0">
                <a:solidFill>
                  <a:srgbClr val="4C8180"/>
                </a:solidFill>
                <a:latin typeface="Century Gothic" charset="0"/>
                <a:ea typeface="Century Gothic" charset="0"/>
                <a:cs typeface="Century Gothic" charset="0"/>
              </a:rPr>
              <a:t>Anti-</a:t>
            </a:r>
            <a:r>
              <a:rPr lang="en-US" sz="3200" dirty="0" err="1">
                <a:solidFill>
                  <a:srgbClr val="4C8180"/>
                </a:solidFill>
                <a:latin typeface="Century Gothic" charset="0"/>
                <a:ea typeface="Century Gothic" charset="0"/>
                <a:cs typeface="Century Gothic" charset="0"/>
              </a:rPr>
              <a:t>Mullerian</a:t>
            </a:r>
            <a:r>
              <a:rPr lang="en-US" sz="3200" dirty="0">
                <a:solidFill>
                  <a:srgbClr val="4C8180"/>
                </a:solidFill>
                <a:latin typeface="Century Gothic" charset="0"/>
                <a:ea typeface="Century Gothic" charset="0"/>
                <a:cs typeface="Century Gothic" charset="0"/>
              </a:rPr>
              <a:t> hormone (AMH)</a:t>
            </a:r>
          </a:p>
        </p:txBody>
      </p:sp>
      <p:sp>
        <p:nvSpPr>
          <p:cNvPr id="17" name="TextBox 16">
            <a:extLst>
              <a:ext uri="{FF2B5EF4-FFF2-40B4-BE49-F238E27FC236}">
                <a16:creationId xmlns="" xmlns:a16="http://schemas.microsoft.com/office/drawing/2014/main" id="{43A63833-E3D4-48C8-B485-450055EA391A}"/>
              </a:ext>
            </a:extLst>
          </p:cNvPr>
          <p:cNvSpPr txBox="1"/>
          <p:nvPr/>
        </p:nvSpPr>
        <p:spPr>
          <a:xfrm>
            <a:off x="263683" y="1170006"/>
            <a:ext cx="1596948" cy="1754326"/>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smtClean="0">
                <a:solidFill>
                  <a:srgbClr val="008F00"/>
                </a:solidFill>
              </a:rPr>
              <a:t>In MALES it have another function which is to inhibit the female genitalia.</a:t>
            </a:r>
            <a:endParaRPr lang="en-US" dirty="0">
              <a:solidFill>
                <a:srgbClr val="008F00"/>
              </a:solidFill>
            </a:endParaRPr>
          </a:p>
        </p:txBody>
      </p:sp>
      <p:sp>
        <p:nvSpPr>
          <p:cNvPr id="6" name="Rectangle 5">
            <a:extLst>
              <a:ext uri="{FF2B5EF4-FFF2-40B4-BE49-F238E27FC236}">
                <a16:creationId xmlns="" xmlns:a16="http://schemas.microsoft.com/office/drawing/2014/main" id="{63FD64A8-C440-48EC-995F-F3D5207CAFF5}"/>
              </a:ext>
            </a:extLst>
          </p:cNvPr>
          <p:cNvSpPr/>
          <p:nvPr/>
        </p:nvSpPr>
        <p:spPr>
          <a:xfrm>
            <a:off x="2123275" y="851457"/>
            <a:ext cx="7909096" cy="2391424"/>
          </a:xfrm>
          <a:prstGeom prst="rect">
            <a:avLst/>
          </a:prstGeom>
          <a:ln w="38100">
            <a:solidFill>
              <a:srgbClr val="002060"/>
            </a:solidFill>
          </a:ln>
        </p:spPr>
        <p:txBody>
          <a:bodyPr wrap="square">
            <a:spAutoFit/>
          </a:bodyPr>
          <a:lstStyle/>
          <a:p>
            <a:pPr marL="285750" indent="-285750" fontAlgn="base">
              <a:lnSpc>
                <a:spcPct val="150000"/>
              </a:lnSpc>
              <a:spcBef>
                <a:spcPct val="20000"/>
              </a:spcBef>
              <a:spcAft>
                <a:spcPct val="0"/>
              </a:spcAft>
              <a:buClr>
                <a:schemeClr val="tx1"/>
              </a:buClr>
              <a:buSzPct val="95000"/>
              <a:buFont typeface="Wingdings" charset="2"/>
              <a:buChar char="v"/>
            </a:pPr>
            <a:r>
              <a:rPr lang="en-US" altLang="en-US" dirty="0">
                <a:ea typeface="ＭＳ Ｐゴシック" charset="-128"/>
              </a:rPr>
              <a:t>A polypeptide hormone called </a:t>
            </a:r>
            <a:r>
              <a:rPr lang="en-US" altLang="en-US" dirty="0" err="1">
                <a:ea typeface="ＭＳ Ｐゴシック" charset="-128"/>
              </a:rPr>
              <a:t>Mullerian</a:t>
            </a:r>
            <a:r>
              <a:rPr lang="en-US" altLang="en-US" dirty="0">
                <a:ea typeface="ＭＳ Ｐゴシック" charset="-128"/>
              </a:rPr>
              <a:t>-inhibiting </a:t>
            </a:r>
            <a:r>
              <a:rPr lang="en-US" altLang="en-US" dirty="0" smtClean="0">
                <a:ea typeface="ＭＳ Ｐゴシック" charset="-128"/>
              </a:rPr>
              <a:t>substance.</a:t>
            </a:r>
            <a:endParaRPr lang="en-US" altLang="en-US" dirty="0">
              <a:ea typeface="ＭＳ Ｐゴシック" charset="-128"/>
            </a:endParaRPr>
          </a:p>
          <a:p>
            <a:pPr marL="285750" indent="-285750" fontAlgn="base">
              <a:lnSpc>
                <a:spcPct val="150000"/>
              </a:lnSpc>
              <a:spcBef>
                <a:spcPct val="20000"/>
              </a:spcBef>
              <a:spcAft>
                <a:spcPct val="0"/>
              </a:spcAft>
              <a:buClr>
                <a:schemeClr val="tx1"/>
              </a:buClr>
              <a:buSzPct val="95000"/>
              <a:buFont typeface="Wingdings" charset="2"/>
              <a:buChar char="v"/>
            </a:pPr>
            <a:r>
              <a:rPr lang="en-US" altLang="en-US" dirty="0">
                <a:ea typeface="ＭＳ Ｐゴシック" charset="-128"/>
              </a:rPr>
              <a:t>Secreted by </a:t>
            </a:r>
            <a:r>
              <a:rPr lang="en-US" altLang="en-US" dirty="0">
                <a:solidFill>
                  <a:srgbClr val="FF0000"/>
                </a:solidFill>
                <a:ea typeface="ＭＳ Ｐゴシック" charset="-128"/>
              </a:rPr>
              <a:t>growing ovarian </a:t>
            </a:r>
            <a:r>
              <a:rPr lang="en-US" altLang="en-US" dirty="0" smtClean="0">
                <a:solidFill>
                  <a:srgbClr val="FF0000"/>
                </a:solidFill>
                <a:ea typeface="ＭＳ Ｐゴシック" charset="-128"/>
              </a:rPr>
              <a:t>follicles.</a:t>
            </a:r>
            <a:endParaRPr lang="en-US" altLang="en-US" dirty="0">
              <a:solidFill>
                <a:srgbClr val="FF0000"/>
              </a:solidFill>
              <a:ea typeface="ＭＳ Ｐゴシック" charset="-128"/>
            </a:endParaRPr>
          </a:p>
          <a:p>
            <a:pPr marL="285750" indent="-285750" fontAlgn="base">
              <a:lnSpc>
                <a:spcPct val="150000"/>
              </a:lnSpc>
              <a:spcBef>
                <a:spcPct val="20000"/>
              </a:spcBef>
              <a:spcAft>
                <a:spcPct val="0"/>
              </a:spcAft>
              <a:buClr>
                <a:schemeClr val="tx1"/>
              </a:buClr>
              <a:buSzPct val="95000"/>
              <a:buFont typeface="Wingdings" charset="2"/>
              <a:buChar char="v"/>
            </a:pPr>
            <a:r>
              <a:rPr lang="en-US" altLang="en-US" dirty="0">
                <a:ea typeface="ＭＳ Ｐゴシック" charset="-128"/>
              </a:rPr>
              <a:t>Secretion is proportional to </a:t>
            </a:r>
            <a:r>
              <a:rPr lang="en-US" altLang="en-US" u="sng" dirty="0">
                <a:ea typeface="ＭＳ Ｐゴシック" charset="-128"/>
              </a:rPr>
              <a:t>follicular </a:t>
            </a:r>
            <a:r>
              <a:rPr lang="en-US" altLang="en-US" u="sng" dirty="0" smtClean="0">
                <a:ea typeface="ＭＳ Ｐゴシック" charset="-128"/>
              </a:rPr>
              <a:t>development</a:t>
            </a:r>
            <a:r>
              <a:rPr lang="en-US" altLang="en-US" dirty="0" smtClean="0">
                <a:ea typeface="ＭＳ Ｐゴシック" charset="-128"/>
              </a:rPr>
              <a:t>.</a:t>
            </a:r>
            <a:endParaRPr lang="en-US" altLang="en-US" dirty="0">
              <a:ea typeface="ＭＳ Ｐゴシック" charset="-128"/>
            </a:endParaRPr>
          </a:p>
          <a:p>
            <a:pPr marL="285750" indent="-285750" fontAlgn="base">
              <a:lnSpc>
                <a:spcPct val="150000"/>
              </a:lnSpc>
              <a:spcBef>
                <a:spcPct val="20000"/>
              </a:spcBef>
              <a:spcAft>
                <a:spcPct val="0"/>
              </a:spcAft>
              <a:buClr>
                <a:schemeClr val="tx1"/>
              </a:buClr>
              <a:buSzPct val="95000"/>
              <a:buFont typeface="Wingdings" charset="2"/>
              <a:buChar char="v"/>
            </a:pPr>
            <a:r>
              <a:rPr lang="en-US" altLang="en-US" dirty="0">
                <a:solidFill>
                  <a:srgbClr val="FF0000"/>
                </a:solidFill>
                <a:ea typeface="ＭＳ Ｐゴシック" charset="-128"/>
              </a:rPr>
              <a:t>Helps assess ovarian </a:t>
            </a:r>
            <a:r>
              <a:rPr lang="en-US" altLang="en-US" b="1" dirty="0">
                <a:solidFill>
                  <a:srgbClr val="FF0000"/>
                </a:solidFill>
                <a:ea typeface="ＭＳ Ｐゴシック" charset="-128"/>
              </a:rPr>
              <a:t>reserve</a:t>
            </a:r>
            <a:r>
              <a:rPr lang="en-US" altLang="en-US" dirty="0">
                <a:solidFill>
                  <a:srgbClr val="FF0000"/>
                </a:solidFill>
                <a:ea typeface="ＭＳ Ｐゴシック" charset="-128"/>
              </a:rPr>
              <a:t> and female </a:t>
            </a:r>
            <a:r>
              <a:rPr lang="en-US" altLang="en-US" dirty="0" smtClean="0">
                <a:solidFill>
                  <a:srgbClr val="FF0000"/>
                </a:solidFill>
                <a:ea typeface="ＭＳ Ｐゴシック" charset="-128"/>
              </a:rPr>
              <a:t>fertility.</a:t>
            </a:r>
            <a:endParaRPr lang="en-US" altLang="en-US" dirty="0">
              <a:solidFill>
                <a:srgbClr val="FF0000"/>
              </a:solidFill>
              <a:ea typeface="ＭＳ Ｐゴシック" charset="-128"/>
            </a:endParaRPr>
          </a:p>
          <a:p>
            <a:pPr marL="285750" indent="-285750" fontAlgn="base">
              <a:lnSpc>
                <a:spcPct val="150000"/>
              </a:lnSpc>
              <a:spcBef>
                <a:spcPct val="20000"/>
              </a:spcBef>
              <a:spcAft>
                <a:spcPct val="0"/>
              </a:spcAft>
              <a:buClr>
                <a:schemeClr val="tx1"/>
              </a:buClr>
              <a:buSzPct val="95000"/>
              <a:buFont typeface="Wingdings" charset="2"/>
              <a:buChar char="v"/>
            </a:pPr>
            <a:r>
              <a:rPr lang="en-US" altLang="en-US" dirty="0">
                <a:ea typeface="ＭＳ Ｐゴシック" charset="-128"/>
              </a:rPr>
              <a:t>Ovarian reserve: number and quality of oocytes in the </a:t>
            </a:r>
            <a:r>
              <a:rPr lang="en-US" altLang="en-US" dirty="0" smtClean="0">
                <a:ea typeface="ＭＳ Ｐゴシック" charset="-128"/>
              </a:rPr>
              <a:t>ovaries.</a:t>
            </a:r>
            <a:endParaRPr lang="en-US" altLang="en-US" dirty="0">
              <a:ea typeface="ＭＳ Ｐゴシック" charset="-128"/>
            </a:endParaRPr>
          </a:p>
        </p:txBody>
      </p:sp>
      <p:graphicFrame>
        <p:nvGraphicFramePr>
          <p:cNvPr id="8" name="جدول 9"/>
          <p:cNvGraphicFramePr>
            <a:graphicFrameLocks noGrp="1"/>
          </p:cNvGraphicFramePr>
          <p:nvPr>
            <p:extLst>
              <p:ext uri="{D42A27DB-BD31-4B8C-83A1-F6EECF244321}">
                <p14:modId xmlns:p14="http://schemas.microsoft.com/office/powerpoint/2010/main" val="1704209337"/>
              </p:ext>
            </p:extLst>
          </p:nvPr>
        </p:nvGraphicFramePr>
        <p:xfrm>
          <a:off x="939609" y="3554791"/>
          <a:ext cx="10031332" cy="2882925"/>
        </p:xfrm>
        <a:graphic>
          <a:graphicData uri="http://schemas.openxmlformats.org/drawingml/2006/table">
            <a:tbl>
              <a:tblPr firstRow="1" bandRow="1">
                <a:tableStyleId>{5940675A-B579-460E-94D1-54222C63F5DA}</a:tableStyleId>
              </a:tblPr>
              <a:tblGrid>
                <a:gridCol w="5015666"/>
                <a:gridCol w="5015666"/>
              </a:tblGrid>
              <a:tr h="1419885">
                <a:tc>
                  <a:txBody>
                    <a:bodyPr/>
                    <a:lstStyle/>
                    <a:p>
                      <a:pPr algn="ctr"/>
                      <a:r>
                        <a:rPr lang="en-US" sz="2000" b="1" kern="1200" dirty="0" smtClean="0">
                          <a:solidFill>
                            <a:srgbClr val="00ADA8"/>
                          </a:solidFill>
                          <a:latin typeface="+mn-lt"/>
                          <a:ea typeface="+mn-ea"/>
                          <a:cs typeface="+mn-cs"/>
                        </a:rPr>
                        <a:t>In the ovary it inhibits the</a:t>
                      </a:r>
                      <a:endParaRPr lang="en-US" sz="2000" b="1" kern="1200" dirty="0">
                        <a:solidFill>
                          <a:srgbClr val="00ADA8"/>
                        </a:solidFill>
                        <a:latin typeface="+mn-lt"/>
                        <a:ea typeface="+mn-ea"/>
                        <a:cs typeface="+mn-cs"/>
                      </a:endParaRPr>
                    </a:p>
                  </a:txBody>
                  <a:tcPr anchor="ctr">
                    <a:solidFill>
                      <a:srgbClr val="F2F2F2"/>
                    </a:solidFill>
                  </a:tcPr>
                </a:tc>
                <a:tc>
                  <a:txBody>
                    <a:bodyPr/>
                    <a:lstStyle/>
                    <a:p>
                      <a:pPr marL="342900" indent="-342900">
                        <a:buFont typeface="+mj-lt"/>
                        <a:buAutoNum type="arabicPeriod"/>
                      </a:pPr>
                      <a:r>
                        <a:rPr lang="en-US" dirty="0" smtClean="0"/>
                        <a:t>Initial recruitment of primary follicles from primordial follicles.</a:t>
                      </a:r>
                    </a:p>
                    <a:p>
                      <a:pPr marL="342900" indent="-342900">
                        <a:buFont typeface="+mj-lt"/>
                        <a:buAutoNum type="arabicPeriod"/>
                      </a:pPr>
                      <a:r>
                        <a:rPr lang="en-US" dirty="0" smtClean="0"/>
                        <a:t>Sensitivity of antral follicles to FSH during cyclical recruitment.</a:t>
                      </a:r>
                    </a:p>
                  </a:txBody>
                  <a:tcPr anchor="ctr"/>
                </a:tc>
              </a:tr>
              <a:tr h="1419885">
                <a:tc gridSpan="2">
                  <a:txBody>
                    <a:bodyPr/>
                    <a:lstStyle/>
                    <a:p>
                      <a:pPr marL="285750" indent="-285750" algn="ctr" defTabSz="914400" rtl="0" eaLnBrk="1" latinLnBrk="0" hangingPunct="1">
                        <a:buFont typeface="Wingdings" charset="2"/>
                        <a:buChar char="ü"/>
                      </a:pPr>
                      <a:r>
                        <a:rPr lang="en-US" sz="1800" kern="1200" dirty="0" smtClean="0">
                          <a:solidFill>
                            <a:schemeClr val="tx1"/>
                          </a:solidFill>
                          <a:latin typeface="+mn-lt"/>
                          <a:ea typeface="+mn-ea"/>
                          <a:cs typeface="+mn-cs"/>
                        </a:rPr>
                        <a:t>AMH </a:t>
                      </a:r>
                      <a:r>
                        <a:rPr lang="en-US" sz="1800" b="1" kern="1200" dirty="0" smtClean="0">
                          <a:solidFill>
                            <a:srgbClr val="FF0000"/>
                          </a:solidFill>
                          <a:latin typeface="+mn-lt"/>
                          <a:ea typeface="+mn-ea"/>
                          <a:cs typeface="+mn-cs"/>
                        </a:rPr>
                        <a:t>prevents</a:t>
                      </a:r>
                      <a:r>
                        <a:rPr lang="en-US" sz="1800" kern="1200" dirty="0" smtClean="0">
                          <a:solidFill>
                            <a:schemeClr val="tx1"/>
                          </a:solidFill>
                          <a:latin typeface="+mn-lt"/>
                          <a:ea typeface="+mn-ea"/>
                          <a:cs typeface="+mn-cs"/>
                        </a:rPr>
                        <a:t> premature depletion of follicles.</a:t>
                      </a:r>
                    </a:p>
                    <a:p>
                      <a:pPr marL="285750" indent="-285750" algn="ctr" defTabSz="914400" rtl="0" eaLnBrk="1" latinLnBrk="0" hangingPunct="1">
                        <a:buFont typeface="Wingdings" charset="2"/>
                        <a:buChar char="ü"/>
                      </a:pPr>
                      <a:r>
                        <a:rPr lang="en-US" sz="1800" kern="1200" dirty="0" smtClean="0">
                          <a:solidFill>
                            <a:schemeClr val="tx1"/>
                          </a:solidFill>
                          <a:latin typeface="+mn-lt"/>
                          <a:ea typeface="+mn-ea"/>
                          <a:cs typeface="+mn-cs"/>
                        </a:rPr>
                        <a:t>The number of remaining primordial follicles correlate with the number of growing follicles.</a:t>
                      </a:r>
                    </a:p>
                    <a:p>
                      <a:pPr algn="ctr"/>
                      <a:r>
                        <a:rPr lang="en-US" sz="1800" kern="1200" dirty="0" smtClean="0">
                          <a:solidFill>
                            <a:schemeClr val="tx1"/>
                          </a:solidFill>
                          <a:latin typeface="+mn-lt"/>
                          <a:ea typeface="+mn-ea"/>
                          <a:cs typeface="+mn-cs"/>
                        </a:rPr>
                        <a:t>Since </a:t>
                      </a:r>
                      <a:r>
                        <a:rPr lang="en-US" sz="1800" kern="1200" dirty="0" smtClean="0">
                          <a:solidFill>
                            <a:srgbClr val="FF0000"/>
                          </a:solidFill>
                          <a:latin typeface="+mn-lt"/>
                          <a:ea typeface="+mn-ea"/>
                          <a:cs typeface="+mn-cs"/>
                        </a:rPr>
                        <a:t>only growing follicles produce AMH</a:t>
                      </a:r>
                      <a:r>
                        <a:rPr lang="en-US" sz="1800" kern="1200" dirty="0" smtClean="0">
                          <a:solidFill>
                            <a:schemeClr val="tx1"/>
                          </a:solidFill>
                          <a:latin typeface="+mn-lt"/>
                          <a:ea typeface="+mn-ea"/>
                          <a:cs typeface="+mn-cs"/>
                        </a:rPr>
                        <a:t>, its plasma levels reflect the number of remaining primordial follicles. </a:t>
                      </a:r>
                      <a:r>
                        <a:rPr lang="en-US" dirty="0" smtClean="0">
                          <a:solidFill>
                            <a:srgbClr val="008F00"/>
                          </a:solidFill>
                        </a:rPr>
                        <a:t>We can measure the antral follicles count by transvaginal ultrasound</a:t>
                      </a:r>
                      <a:r>
                        <a:rPr lang="en-US" baseline="0" dirty="0" smtClean="0">
                          <a:solidFill>
                            <a:srgbClr val="008F00"/>
                          </a:solidFill>
                        </a:rPr>
                        <a:t>, </a:t>
                      </a:r>
                      <a:r>
                        <a:rPr lang="en-GB" baseline="0" dirty="0" smtClean="0">
                          <a:solidFill>
                            <a:srgbClr val="008F00"/>
                          </a:solidFill>
                        </a:rPr>
                        <a:t>They are more helpful if female is going for IVF. </a:t>
                      </a:r>
                      <a:endParaRPr lang="en-US" sz="1800" kern="1200" dirty="0" smtClean="0">
                        <a:solidFill>
                          <a:schemeClr val="tx1"/>
                        </a:solidFill>
                        <a:latin typeface="+mn-lt"/>
                        <a:ea typeface="+mn-ea"/>
                        <a:cs typeface="+mn-cs"/>
                      </a:endParaRPr>
                    </a:p>
                  </a:txBody>
                  <a:tcPr anchor="ctr">
                    <a:solidFill>
                      <a:srgbClr val="F2F2F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rgbClr val="008F00"/>
                        </a:solidFill>
                        <a:latin typeface="+mn-lt"/>
                        <a:ea typeface="+mn-ea"/>
                        <a:cs typeface="+mn-cs"/>
                      </a:endParaRPr>
                    </a:p>
                  </a:txBody>
                  <a:tcPr anchor="ctr"/>
                </a:tc>
              </a:tr>
            </a:tbl>
          </a:graphicData>
        </a:graphic>
      </p:graphicFrame>
      <p:sp>
        <p:nvSpPr>
          <p:cNvPr id="9" name="TextBox 8">
            <a:extLst>
              <a:ext uri="{FF2B5EF4-FFF2-40B4-BE49-F238E27FC236}">
                <a16:creationId xmlns="" xmlns:a16="http://schemas.microsoft.com/office/drawing/2014/main" id="{43A63833-E3D4-48C8-B485-450055EA391A}"/>
              </a:ext>
            </a:extLst>
          </p:cNvPr>
          <p:cNvSpPr txBox="1"/>
          <p:nvPr/>
        </p:nvSpPr>
        <p:spPr>
          <a:xfrm>
            <a:off x="8009681" y="1447004"/>
            <a:ext cx="1820119" cy="1200329"/>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err="1" smtClean="0">
                <a:solidFill>
                  <a:srgbClr val="008F00"/>
                </a:solidFill>
              </a:rPr>
              <a:t>Oogonia</a:t>
            </a:r>
            <a:r>
              <a:rPr lang="en-US" dirty="0" smtClean="0">
                <a:solidFill>
                  <a:srgbClr val="008F00"/>
                </a:solidFill>
              </a:rPr>
              <a:t> then primordial then primary then secondary oocyte</a:t>
            </a:r>
            <a:endParaRPr lang="en-US" dirty="0">
              <a:solidFill>
                <a:srgbClr val="008F00"/>
              </a:solidFill>
            </a:endParaRPr>
          </a:p>
        </p:txBody>
      </p:sp>
      <p:cxnSp>
        <p:nvCxnSpPr>
          <p:cNvPr id="4" name="Straight Arrow Connector 3"/>
          <p:cNvCxnSpPr/>
          <p:nvPr/>
        </p:nvCxnSpPr>
        <p:spPr>
          <a:xfrm>
            <a:off x="7292050" y="2093469"/>
            <a:ext cx="555585" cy="0"/>
          </a:xfrm>
          <a:prstGeom prst="straightConnector1">
            <a:avLst/>
          </a:prstGeom>
          <a:ln>
            <a:solidFill>
              <a:srgbClr val="43AFC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923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3936</TotalTime>
  <Words>1690</Words>
  <Application>Microsoft Macintosh PowerPoint</Application>
  <PresentationFormat>Widescreen</PresentationFormat>
  <Paragraphs>232</Paragraphs>
  <Slides>21</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21</vt:i4>
      </vt:variant>
    </vt:vector>
  </HeadingPairs>
  <TitlesOfParts>
    <vt:vector size="37" baseType="lpstr">
      <vt:lpstr>Adobe Devanagari</vt:lpstr>
      <vt:lpstr>Calibri</vt:lpstr>
      <vt:lpstr>Calibri Light</vt:lpstr>
      <vt:lpstr>Cambria</vt:lpstr>
      <vt:lpstr>Century Gothic</vt:lpstr>
      <vt:lpstr>Comic Sans MS</vt:lpstr>
      <vt:lpstr>Copperplate Gothic Bold</vt:lpstr>
      <vt:lpstr>Gill Sans MT</vt:lpstr>
      <vt:lpstr>Mangal</vt:lpstr>
      <vt:lpstr>ＭＳ Ｐゴシック</vt:lpstr>
      <vt:lpstr>Symbol</vt:lpstr>
      <vt:lpstr>Wingdings</vt:lpstr>
      <vt:lpstr>맑은 고딕</vt:lpstr>
      <vt:lpstr>Arial</vt:lpstr>
      <vt:lpstr>Arial</vt:lpstr>
      <vt:lpstr>Office Theme</vt:lpstr>
      <vt:lpstr>Biochemistry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Microsoft Office User</cp:lastModifiedBy>
  <cp:revision>193</cp:revision>
  <dcterms:created xsi:type="dcterms:W3CDTF">2017-07-08T03:49:25Z</dcterms:created>
  <dcterms:modified xsi:type="dcterms:W3CDTF">2018-03-26T21:23:49Z</dcterms:modified>
</cp:coreProperties>
</file>