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316" r:id="rId4"/>
    <p:sldId id="305" r:id="rId5"/>
    <p:sldId id="327" r:id="rId6"/>
    <p:sldId id="340" r:id="rId7"/>
    <p:sldId id="328" r:id="rId8"/>
    <p:sldId id="329" r:id="rId9"/>
    <p:sldId id="347" r:id="rId10"/>
    <p:sldId id="348" r:id="rId11"/>
    <p:sldId id="349" r:id="rId12"/>
    <p:sldId id="350" r:id="rId13"/>
    <p:sldId id="351" r:id="rId14"/>
    <p:sldId id="352" r:id="rId15"/>
    <p:sldId id="353" r:id="rId16"/>
    <p:sldId id="304" r:id="rId17"/>
    <p:sldId id="356" r:id="rId18"/>
    <p:sldId id="354" r:id="rId19"/>
    <p:sldId id="355" r:id="rId20"/>
    <p:sldId id="358"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361BF8-A982-A543-B884-F83BD2237A94}">
          <p14:sldIdLst>
            <p14:sldId id="256"/>
            <p14:sldId id="259"/>
            <p14:sldId id="316"/>
            <p14:sldId id="305"/>
            <p14:sldId id="327"/>
            <p14:sldId id="340"/>
            <p14:sldId id="328"/>
            <p14:sldId id="329"/>
            <p14:sldId id="347"/>
            <p14:sldId id="348"/>
            <p14:sldId id="349"/>
            <p14:sldId id="350"/>
            <p14:sldId id="351"/>
            <p14:sldId id="352"/>
            <p14:sldId id="353"/>
            <p14:sldId id="304"/>
            <p14:sldId id="356"/>
            <p14:sldId id="354"/>
            <p14:sldId id="355"/>
            <p14:sldId id="358"/>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4B6F3"/>
    <a:srgbClr val="43AFC1"/>
    <a:srgbClr val="89D0D3"/>
    <a:srgbClr val="92D050"/>
    <a:srgbClr val="DCC5ED"/>
    <a:srgbClr val="5B9BD5"/>
    <a:srgbClr val="F2F2F2"/>
    <a:srgbClr val="4372C4"/>
    <a:srgbClr val="30AAB1"/>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3" autoAdjust="0"/>
    <p:restoredTop sz="94674"/>
  </p:normalViewPr>
  <p:slideViewPr>
    <p:cSldViewPr snapToGrid="0" snapToObjects="1">
      <p:cViewPr>
        <p:scale>
          <a:sx n="83" d="100"/>
          <a:sy n="83" d="100"/>
        </p:scale>
        <p:origin x="1400" y="4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EB8F2-24C0-4ADD-9973-F12D3F83C2FA}"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C90E8B7A-3898-4D53-BB56-D38021F8050B}">
      <dgm:prSet phldrT="[Text]"/>
      <dgm:spPr/>
      <dgm:t>
        <a:bodyPr/>
        <a:lstStyle/>
        <a:p>
          <a:r>
            <a:rPr lang="en-US" dirty="0" smtClean="0"/>
            <a:t>↑LH</a:t>
          </a:r>
        </a:p>
        <a:p>
          <a:r>
            <a:rPr lang="en-US" dirty="0" smtClean="0">
              <a:latin typeface="Calibri" panose="020F0502020204030204" pitchFamily="34" charset="0"/>
              <a:cs typeface="Calibri" panose="020F0502020204030204" pitchFamily="34" charset="0"/>
            </a:rPr>
            <a:t>↓</a:t>
          </a:r>
          <a:r>
            <a:rPr lang="en-US" dirty="0" smtClean="0"/>
            <a:t>FSH</a:t>
          </a:r>
          <a:endParaRPr lang="en-US" dirty="0"/>
        </a:p>
      </dgm:t>
    </dgm:pt>
    <dgm:pt modelId="{80871E46-95CC-4D79-A36E-E5B275066B71}" type="parTrans" cxnId="{9D54E5C2-6356-4ECE-B647-C8A39DC10D2B}">
      <dgm:prSet/>
      <dgm:spPr/>
      <dgm:t>
        <a:bodyPr/>
        <a:lstStyle/>
        <a:p>
          <a:endParaRPr lang="en-US"/>
        </a:p>
      </dgm:t>
    </dgm:pt>
    <dgm:pt modelId="{B80FE8AC-6840-4947-9D76-DFC347881F40}" type="sibTrans" cxnId="{9D54E5C2-6356-4ECE-B647-C8A39DC10D2B}">
      <dgm:prSet/>
      <dgm:spPr>
        <a:solidFill>
          <a:schemeClr val="bg2">
            <a:lumMod val="75000"/>
          </a:schemeClr>
        </a:solidFill>
      </dgm:spPr>
      <dgm:t>
        <a:bodyPr/>
        <a:lstStyle/>
        <a:p>
          <a:endParaRPr lang="en-US"/>
        </a:p>
      </dgm:t>
    </dgm:pt>
    <dgm:pt modelId="{C3A58E23-D461-46D9-B2EB-0E846EA22F14}">
      <dgm:prSet phldrT="[Text]"/>
      <dgm:spPr/>
      <dgm:t>
        <a:bodyPr/>
        <a:lstStyle/>
        <a:p>
          <a:r>
            <a:rPr lang="en-US" dirty="0" smtClean="0"/>
            <a:t>LH </a:t>
          </a:r>
          <a:r>
            <a:rPr lang="en-US" b="1" dirty="0" smtClean="0"/>
            <a:t>stimulates</a:t>
          </a:r>
          <a:r>
            <a:rPr lang="en-US" dirty="0" smtClean="0"/>
            <a:t> ovarian stroma &amp; theca</a:t>
          </a:r>
          <a:endParaRPr lang="en-US" dirty="0"/>
        </a:p>
      </dgm:t>
    </dgm:pt>
    <dgm:pt modelId="{4B875F8A-27BB-445F-954D-D20E44A4142A}" type="parTrans" cxnId="{59E55669-516D-4F99-BEC1-2DF4554308D4}">
      <dgm:prSet/>
      <dgm:spPr/>
      <dgm:t>
        <a:bodyPr/>
        <a:lstStyle/>
        <a:p>
          <a:endParaRPr lang="en-US"/>
        </a:p>
      </dgm:t>
    </dgm:pt>
    <dgm:pt modelId="{3880B909-3D43-45FC-9AF7-8B51440996EA}" type="sibTrans" cxnId="{59E55669-516D-4F99-BEC1-2DF4554308D4}">
      <dgm:prSet/>
      <dgm:spPr>
        <a:solidFill>
          <a:schemeClr val="bg2">
            <a:lumMod val="75000"/>
          </a:schemeClr>
        </a:solidFill>
      </dgm:spPr>
      <dgm:t>
        <a:bodyPr/>
        <a:lstStyle/>
        <a:p>
          <a:endParaRPr lang="en-US"/>
        </a:p>
      </dgm:t>
    </dgm:pt>
    <dgm:pt modelId="{712BD14A-08EC-474E-8AC0-C60C7F98B06C}">
      <dgm:prSet phldrT="[Text]"/>
      <dgm:spPr/>
      <dgm:t>
        <a:bodyPr/>
        <a:lstStyle/>
        <a:p>
          <a:r>
            <a:rPr lang="en-US" dirty="0" smtClean="0"/>
            <a:t>↑Androgens</a:t>
          </a:r>
          <a:endParaRPr lang="en-US" dirty="0"/>
        </a:p>
      </dgm:t>
    </dgm:pt>
    <dgm:pt modelId="{FFC6A94C-FA56-4A46-8D6C-1EB3CDAA9AF6}" type="parTrans" cxnId="{8F1E116E-8B31-47D8-8141-52719B0489CA}">
      <dgm:prSet/>
      <dgm:spPr/>
      <dgm:t>
        <a:bodyPr/>
        <a:lstStyle/>
        <a:p>
          <a:endParaRPr lang="en-US"/>
        </a:p>
      </dgm:t>
    </dgm:pt>
    <dgm:pt modelId="{1653E3C7-43FD-453B-B76D-C1BF990AAC77}" type="sibTrans" cxnId="{8F1E116E-8B31-47D8-8141-52719B0489CA}">
      <dgm:prSet/>
      <dgm:spPr>
        <a:solidFill>
          <a:schemeClr val="bg2">
            <a:lumMod val="75000"/>
          </a:schemeClr>
        </a:solidFill>
      </dgm:spPr>
      <dgm:t>
        <a:bodyPr/>
        <a:lstStyle/>
        <a:p>
          <a:endParaRPr lang="en-US"/>
        </a:p>
      </dgm:t>
    </dgm:pt>
    <dgm:pt modelId="{73FFCAC1-019A-4472-B4A2-16FE94025DC7}">
      <dgm:prSet phldrT="[Text]"/>
      <dgm:spPr/>
      <dgm:t>
        <a:bodyPr/>
        <a:lstStyle/>
        <a:p>
          <a:r>
            <a:rPr lang="en-US" dirty="0" smtClean="0"/>
            <a:t>Aromatization in adipose tissue</a:t>
          </a:r>
          <a:endParaRPr lang="en-US" dirty="0"/>
        </a:p>
      </dgm:t>
    </dgm:pt>
    <dgm:pt modelId="{1F4EBD62-9ED4-4A99-A8AA-471215FAEF8E}" type="parTrans" cxnId="{E7B5B7B8-E34F-4850-86BB-4FC37D074238}">
      <dgm:prSet/>
      <dgm:spPr/>
      <dgm:t>
        <a:bodyPr/>
        <a:lstStyle/>
        <a:p>
          <a:endParaRPr lang="en-US"/>
        </a:p>
      </dgm:t>
    </dgm:pt>
    <dgm:pt modelId="{1CA69789-F331-41F1-80C9-E2F46E588D38}" type="sibTrans" cxnId="{E7B5B7B8-E34F-4850-86BB-4FC37D074238}">
      <dgm:prSet/>
      <dgm:spPr>
        <a:solidFill>
          <a:schemeClr val="bg2">
            <a:lumMod val="75000"/>
          </a:schemeClr>
        </a:solidFill>
      </dgm:spPr>
      <dgm:t>
        <a:bodyPr/>
        <a:lstStyle/>
        <a:p>
          <a:endParaRPr lang="en-US"/>
        </a:p>
      </dgm:t>
    </dgm:pt>
    <dgm:pt modelId="{871E0ABA-3CB2-4F16-8C26-FBFD6DF0A7A9}">
      <dgm:prSet phldrT="[Text]"/>
      <dgm:spPr/>
      <dgm:t>
        <a:bodyPr/>
        <a:lstStyle/>
        <a:p>
          <a:r>
            <a:rPr lang="en-US" dirty="0" smtClean="0"/>
            <a:t>↑Plasma oestrone</a:t>
          </a:r>
          <a:endParaRPr lang="en-US" dirty="0"/>
        </a:p>
      </dgm:t>
    </dgm:pt>
    <dgm:pt modelId="{5FD1D992-BB4D-430E-B9BC-6366C2DE8D2A}" type="parTrans" cxnId="{415EE930-04EA-4636-A671-6868A07832BE}">
      <dgm:prSet/>
      <dgm:spPr/>
      <dgm:t>
        <a:bodyPr/>
        <a:lstStyle/>
        <a:p>
          <a:endParaRPr lang="en-US"/>
        </a:p>
      </dgm:t>
    </dgm:pt>
    <dgm:pt modelId="{D739F12E-DD13-4AE2-80A1-B1C0B1A593DE}" type="sibTrans" cxnId="{415EE930-04EA-4636-A671-6868A07832BE}">
      <dgm:prSet/>
      <dgm:spPr>
        <a:solidFill>
          <a:schemeClr val="bg2">
            <a:lumMod val="75000"/>
          </a:schemeClr>
        </a:solidFill>
      </dgm:spPr>
      <dgm:t>
        <a:bodyPr/>
        <a:lstStyle/>
        <a:p>
          <a:endParaRPr lang="en-US"/>
        </a:p>
      </dgm:t>
    </dgm:pt>
    <dgm:pt modelId="{CB4D0178-810E-4E20-962F-E6DD37668F9E}" type="pres">
      <dgm:prSet presAssocID="{B60EB8F2-24C0-4ADD-9973-F12D3F83C2FA}" presName="cycle" presStyleCnt="0">
        <dgm:presLayoutVars>
          <dgm:dir/>
          <dgm:resizeHandles val="exact"/>
        </dgm:presLayoutVars>
      </dgm:prSet>
      <dgm:spPr/>
      <dgm:t>
        <a:bodyPr/>
        <a:lstStyle/>
        <a:p>
          <a:endParaRPr lang="en-US"/>
        </a:p>
      </dgm:t>
    </dgm:pt>
    <dgm:pt modelId="{D294CC95-F432-41C8-9D9B-799302E88045}" type="pres">
      <dgm:prSet presAssocID="{C90E8B7A-3898-4D53-BB56-D38021F8050B}" presName="node" presStyleLbl="node1" presStyleIdx="0" presStyleCnt="5">
        <dgm:presLayoutVars>
          <dgm:bulletEnabled val="1"/>
        </dgm:presLayoutVars>
      </dgm:prSet>
      <dgm:spPr/>
      <dgm:t>
        <a:bodyPr/>
        <a:lstStyle/>
        <a:p>
          <a:endParaRPr lang="en-US"/>
        </a:p>
      </dgm:t>
    </dgm:pt>
    <dgm:pt modelId="{BAFBD8CF-16CF-4207-80F8-7D4669807131}" type="pres">
      <dgm:prSet presAssocID="{B80FE8AC-6840-4947-9D76-DFC347881F40}" presName="sibTrans" presStyleLbl="sibTrans2D1" presStyleIdx="0" presStyleCnt="5"/>
      <dgm:spPr/>
      <dgm:t>
        <a:bodyPr/>
        <a:lstStyle/>
        <a:p>
          <a:endParaRPr lang="en-US"/>
        </a:p>
      </dgm:t>
    </dgm:pt>
    <dgm:pt modelId="{72CB7FCF-4986-4BD5-984B-6B93446338D6}" type="pres">
      <dgm:prSet presAssocID="{B80FE8AC-6840-4947-9D76-DFC347881F40}" presName="connectorText" presStyleLbl="sibTrans2D1" presStyleIdx="0" presStyleCnt="5"/>
      <dgm:spPr/>
      <dgm:t>
        <a:bodyPr/>
        <a:lstStyle/>
        <a:p>
          <a:endParaRPr lang="en-US"/>
        </a:p>
      </dgm:t>
    </dgm:pt>
    <dgm:pt modelId="{782B6978-6FC6-4F4A-8EA4-74E3776220DA}" type="pres">
      <dgm:prSet presAssocID="{C3A58E23-D461-46D9-B2EB-0E846EA22F14}" presName="node" presStyleLbl="node1" presStyleIdx="1" presStyleCnt="5" custRadScaleRad="109110" custRadScaleInc="1936">
        <dgm:presLayoutVars>
          <dgm:bulletEnabled val="1"/>
        </dgm:presLayoutVars>
      </dgm:prSet>
      <dgm:spPr/>
      <dgm:t>
        <a:bodyPr/>
        <a:lstStyle/>
        <a:p>
          <a:endParaRPr lang="en-US"/>
        </a:p>
      </dgm:t>
    </dgm:pt>
    <dgm:pt modelId="{86DB543F-590A-4480-B7B5-7180182B849D}" type="pres">
      <dgm:prSet presAssocID="{3880B909-3D43-45FC-9AF7-8B51440996EA}" presName="sibTrans" presStyleLbl="sibTrans2D1" presStyleIdx="1" presStyleCnt="5"/>
      <dgm:spPr/>
      <dgm:t>
        <a:bodyPr/>
        <a:lstStyle/>
        <a:p>
          <a:endParaRPr lang="en-US"/>
        </a:p>
      </dgm:t>
    </dgm:pt>
    <dgm:pt modelId="{B31A7505-1928-4FAE-93B4-AF83AF8EC6CF}" type="pres">
      <dgm:prSet presAssocID="{3880B909-3D43-45FC-9AF7-8B51440996EA}" presName="connectorText" presStyleLbl="sibTrans2D1" presStyleIdx="1" presStyleCnt="5"/>
      <dgm:spPr/>
      <dgm:t>
        <a:bodyPr/>
        <a:lstStyle/>
        <a:p>
          <a:endParaRPr lang="en-US"/>
        </a:p>
      </dgm:t>
    </dgm:pt>
    <dgm:pt modelId="{621BC168-4138-4ACA-8865-5DF259772DE3}" type="pres">
      <dgm:prSet presAssocID="{712BD14A-08EC-474E-8AC0-C60C7F98B06C}" presName="node" presStyleLbl="node1" presStyleIdx="2" presStyleCnt="5">
        <dgm:presLayoutVars>
          <dgm:bulletEnabled val="1"/>
        </dgm:presLayoutVars>
      </dgm:prSet>
      <dgm:spPr/>
      <dgm:t>
        <a:bodyPr/>
        <a:lstStyle/>
        <a:p>
          <a:endParaRPr lang="en-US"/>
        </a:p>
      </dgm:t>
    </dgm:pt>
    <dgm:pt modelId="{84F3C88E-4159-4034-96F1-A0A3A096FA9A}" type="pres">
      <dgm:prSet presAssocID="{1653E3C7-43FD-453B-B76D-C1BF990AAC77}" presName="sibTrans" presStyleLbl="sibTrans2D1" presStyleIdx="2" presStyleCnt="5"/>
      <dgm:spPr/>
      <dgm:t>
        <a:bodyPr/>
        <a:lstStyle/>
        <a:p>
          <a:endParaRPr lang="en-US"/>
        </a:p>
      </dgm:t>
    </dgm:pt>
    <dgm:pt modelId="{34DE3853-709E-4891-8DB5-AFA921911B80}" type="pres">
      <dgm:prSet presAssocID="{1653E3C7-43FD-453B-B76D-C1BF990AAC77}" presName="connectorText" presStyleLbl="sibTrans2D1" presStyleIdx="2" presStyleCnt="5"/>
      <dgm:spPr/>
      <dgm:t>
        <a:bodyPr/>
        <a:lstStyle/>
        <a:p>
          <a:endParaRPr lang="en-US"/>
        </a:p>
      </dgm:t>
    </dgm:pt>
    <dgm:pt modelId="{A46D00AE-0FAA-47E3-92BC-D5DCB1700E85}" type="pres">
      <dgm:prSet presAssocID="{73FFCAC1-019A-4472-B4A2-16FE94025DC7}" presName="node" presStyleLbl="node1" presStyleIdx="3" presStyleCnt="5">
        <dgm:presLayoutVars>
          <dgm:bulletEnabled val="1"/>
        </dgm:presLayoutVars>
      </dgm:prSet>
      <dgm:spPr/>
      <dgm:t>
        <a:bodyPr/>
        <a:lstStyle/>
        <a:p>
          <a:endParaRPr lang="en-US"/>
        </a:p>
      </dgm:t>
    </dgm:pt>
    <dgm:pt modelId="{EA47387A-AA65-4B21-A258-896E10FA2CBE}" type="pres">
      <dgm:prSet presAssocID="{1CA69789-F331-41F1-80C9-E2F46E588D38}" presName="sibTrans" presStyleLbl="sibTrans2D1" presStyleIdx="3" presStyleCnt="5"/>
      <dgm:spPr/>
      <dgm:t>
        <a:bodyPr/>
        <a:lstStyle/>
        <a:p>
          <a:endParaRPr lang="en-US"/>
        </a:p>
      </dgm:t>
    </dgm:pt>
    <dgm:pt modelId="{9F09A613-2A31-437C-AD0A-6BD255CAE1AF}" type="pres">
      <dgm:prSet presAssocID="{1CA69789-F331-41F1-80C9-E2F46E588D38}" presName="connectorText" presStyleLbl="sibTrans2D1" presStyleIdx="3" presStyleCnt="5"/>
      <dgm:spPr/>
      <dgm:t>
        <a:bodyPr/>
        <a:lstStyle/>
        <a:p>
          <a:endParaRPr lang="en-US"/>
        </a:p>
      </dgm:t>
    </dgm:pt>
    <dgm:pt modelId="{C52470CC-BF14-4163-B398-03AB1437563B}" type="pres">
      <dgm:prSet presAssocID="{871E0ABA-3CB2-4F16-8C26-FBFD6DF0A7A9}" presName="node" presStyleLbl="node1" presStyleIdx="4" presStyleCnt="5">
        <dgm:presLayoutVars>
          <dgm:bulletEnabled val="1"/>
        </dgm:presLayoutVars>
      </dgm:prSet>
      <dgm:spPr/>
      <dgm:t>
        <a:bodyPr/>
        <a:lstStyle/>
        <a:p>
          <a:endParaRPr lang="en-US"/>
        </a:p>
      </dgm:t>
    </dgm:pt>
    <dgm:pt modelId="{1A369753-9D53-4D5A-95DE-C2AD4C4BED5C}" type="pres">
      <dgm:prSet presAssocID="{D739F12E-DD13-4AE2-80A1-B1C0B1A593DE}" presName="sibTrans" presStyleLbl="sibTrans2D1" presStyleIdx="4" presStyleCnt="5"/>
      <dgm:spPr/>
      <dgm:t>
        <a:bodyPr/>
        <a:lstStyle/>
        <a:p>
          <a:endParaRPr lang="en-US"/>
        </a:p>
      </dgm:t>
    </dgm:pt>
    <dgm:pt modelId="{7097F6E4-73D2-458A-888F-2164990735FF}" type="pres">
      <dgm:prSet presAssocID="{D739F12E-DD13-4AE2-80A1-B1C0B1A593DE}" presName="connectorText" presStyleLbl="sibTrans2D1" presStyleIdx="4" presStyleCnt="5"/>
      <dgm:spPr/>
      <dgm:t>
        <a:bodyPr/>
        <a:lstStyle/>
        <a:p>
          <a:endParaRPr lang="en-US"/>
        </a:p>
      </dgm:t>
    </dgm:pt>
  </dgm:ptLst>
  <dgm:cxnLst>
    <dgm:cxn modelId="{C0F26B8A-6D19-4684-A583-734C4DC71981}" type="presOf" srcId="{3880B909-3D43-45FC-9AF7-8B51440996EA}" destId="{B31A7505-1928-4FAE-93B4-AF83AF8EC6CF}" srcOrd="1" destOrd="0" presId="urn:microsoft.com/office/officeart/2005/8/layout/cycle2"/>
    <dgm:cxn modelId="{084F400B-56AC-4342-AF12-6620D016F166}" type="presOf" srcId="{B80FE8AC-6840-4947-9D76-DFC347881F40}" destId="{72CB7FCF-4986-4BD5-984B-6B93446338D6}" srcOrd="1" destOrd="0" presId="urn:microsoft.com/office/officeart/2005/8/layout/cycle2"/>
    <dgm:cxn modelId="{59E55669-516D-4F99-BEC1-2DF4554308D4}" srcId="{B60EB8F2-24C0-4ADD-9973-F12D3F83C2FA}" destId="{C3A58E23-D461-46D9-B2EB-0E846EA22F14}" srcOrd="1" destOrd="0" parTransId="{4B875F8A-27BB-445F-954D-D20E44A4142A}" sibTransId="{3880B909-3D43-45FC-9AF7-8B51440996EA}"/>
    <dgm:cxn modelId="{6F262EC0-C359-40E5-BB84-CE65769F7699}" type="presOf" srcId="{3880B909-3D43-45FC-9AF7-8B51440996EA}" destId="{86DB543F-590A-4480-B7B5-7180182B849D}" srcOrd="0" destOrd="0" presId="urn:microsoft.com/office/officeart/2005/8/layout/cycle2"/>
    <dgm:cxn modelId="{F91DB7E7-BDB3-4C62-928D-59EBB0975B1C}" type="presOf" srcId="{1CA69789-F331-41F1-80C9-E2F46E588D38}" destId="{EA47387A-AA65-4B21-A258-896E10FA2CBE}" srcOrd="0" destOrd="0" presId="urn:microsoft.com/office/officeart/2005/8/layout/cycle2"/>
    <dgm:cxn modelId="{D1F003AA-E90E-4892-8A51-4C75218F1430}" type="presOf" srcId="{1653E3C7-43FD-453B-B76D-C1BF990AAC77}" destId="{84F3C88E-4159-4034-96F1-A0A3A096FA9A}" srcOrd="0" destOrd="0" presId="urn:microsoft.com/office/officeart/2005/8/layout/cycle2"/>
    <dgm:cxn modelId="{861EE7B3-294E-4A4F-8790-A608958E4299}" type="presOf" srcId="{871E0ABA-3CB2-4F16-8C26-FBFD6DF0A7A9}" destId="{C52470CC-BF14-4163-B398-03AB1437563B}" srcOrd="0" destOrd="0" presId="urn:microsoft.com/office/officeart/2005/8/layout/cycle2"/>
    <dgm:cxn modelId="{A7C6D805-E6F1-45CE-BE4F-F2133725F0F9}" type="presOf" srcId="{C3A58E23-D461-46D9-B2EB-0E846EA22F14}" destId="{782B6978-6FC6-4F4A-8EA4-74E3776220DA}" srcOrd="0" destOrd="0" presId="urn:microsoft.com/office/officeart/2005/8/layout/cycle2"/>
    <dgm:cxn modelId="{C6578260-1B61-4D52-A5F5-2C82AEEB7695}" type="presOf" srcId="{C90E8B7A-3898-4D53-BB56-D38021F8050B}" destId="{D294CC95-F432-41C8-9D9B-799302E88045}" srcOrd="0" destOrd="0" presId="urn:microsoft.com/office/officeart/2005/8/layout/cycle2"/>
    <dgm:cxn modelId="{9D54E5C2-6356-4ECE-B647-C8A39DC10D2B}" srcId="{B60EB8F2-24C0-4ADD-9973-F12D3F83C2FA}" destId="{C90E8B7A-3898-4D53-BB56-D38021F8050B}" srcOrd="0" destOrd="0" parTransId="{80871E46-95CC-4D79-A36E-E5B275066B71}" sibTransId="{B80FE8AC-6840-4947-9D76-DFC347881F40}"/>
    <dgm:cxn modelId="{C3E269C9-7D9C-48E1-941C-0D025F6A6A50}" type="presOf" srcId="{712BD14A-08EC-474E-8AC0-C60C7F98B06C}" destId="{621BC168-4138-4ACA-8865-5DF259772DE3}" srcOrd="0" destOrd="0" presId="urn:microsoft.com/office/officeart/2005/8/layout/cycle2"/>
    <dgm:cxn modelId="{E54C9EE9-C2FB-4FEB-AEBF-4A61643D5123}" type="presOf" srcId="{D739F12E-DD13-4AE2-80A1-B1C0B1A593DE}" destId="{7097F6E4-73D2-458A-888F-2164990735FF}" srcOrd="1" destOrd="0" presId="urn:microsoft.com/office/officeart/2005/8/layout/cycle2"/>
    <dgm:cxn modelId="{57FD6884-8B18-45A1-8E0F-11D06D05E543}" type="presOf" srcId="{B80FE8AC-6840-4947-9D76-DFC347881F40}" destId="{BAFBD8CF-16CF-4207-80F8-7D4669807131}" srcOrd="0" destOrd="0" presId="urn:microsoft.com/office/officeart/2005/8/layout/cycle2"/>
    <dgm:cxn modelId="{E7B5B7B8-E34F-4850-86BB-4FC37D074238}" srcId="{B60EB8F2-24C0-4ADD-9973-F12D3F83C2FA}" destId="{73FFCAC1-019A-4472-B4A2-16FE94025DC7}" srcOrd="3" destOrd="0" parTransId="{1F4EBD62-9ED4-4A99-A8AA-471215FAEF8E}" sibTransId="{1CA69789-F331-41F1-80C9-E2F46E588D38}"/>
    <dgm:cxn modelId="{661A4B1D-371F-4BFB-A437-FF84D3B1A5D1}" type="presOf" srcId="{1CA69789-F331-41F1-80C9-E2F46E588D38}" destId="{9F09A613-2A31-437C-AD0A-6BD255CAE1AF}" srcOrd="1" destOrd="0" presId="urn:microsoft.com/office/officeart/2005/8/layout/cycle2"/>
    <dgm:cxn modelId="{0045BBFF-10E5-4C18-A9DC-F3E118874F62}" type="presOf" srcId="{1653E3C7-43FD-453B-B76D-C1BF990AAC77}" destId="{34DE3853-709E-4891-8DB5-AFA921911B80}" srcOrd="1" destOrd="0" presId="urn:microsoft.com/office/officeart/2005/8/layout/cycle2"/>
    <dgm:cxn modelId="{4BB70882-4364-450B-A3A8-B83547BD6F24}" type="presOf" srcId="{B60EB8F2-24C0-4ADD-9973-F12D3F83C2FA}" destId="{CB4D0178-810E-4E20-962F-E6DD37668F9E}" srcOrd="0" destOrd="0" presId="urn:microsoft.com/office/officeart/2005/8/layout/cycle2"/>
    <dgm:cxn modelId="{7E405B98-3C3A-43C1-8C2C-FA74F095FEA1}" type="presOf" srcId="{D739F12E-DD13-4AE2-80A1-B1C0B1A593DE}" destId="{1A369753-9D53-4D5A-95DE-C2AD4C4BED5C}" srcOrd="0" destOrd="0" presId="urn:microsoft.com/office/officeart/2005/8/layout/cycle2"/>
    <dgm:cxn modelId="{415EE930-04EA-4636-A671-6868A07832BE}" srcId="{B60EB8F2-24C0-4ADD-9973-F12D3F83C2FA}" destId="{871E0ABA-3CB2-4F16-8C26-FBFD6DF0A7A9}" srcOrd="4" destOrd="0" parTransId="{5FD1D992-BB4D-430E-B9BC-6366C2DE8D2A}" sibTransId="{D739F12E-DD13-4AE2-80A1-B1C0B1A593DE}"/>
    <dgm:cxn modelId="{8F1E116E-8B31-47D8-8141-52719B0489CA}" srcId="{B60EB8F2-24C0-4ADD-9973-F12D3F83C2FA}" destId="{712BD14A-08EC-474E-8AC0-C60C7F98B06C}" srcOrd="2" destOrd="0" parTransId="{FFC6A94C-FA56-4A46-8D6C-1EB3CDAA9AF6}" sibTransId="{1653E3C7-43FD-453B-B76D-C1BF990AAC77}"/>
    <dgm:cxn modelId="{73B4EC9A-A920-4C20-977B-F8884862F412}" type="presOf" srcId="{73FFCAC1-019A-4472-B4A2-16FE94025DC7}" destId="{A46D00AE-0FAA-47E3-92BC-D5DCB1700E85}" srcOrd="0" destOrd="0" presId="urn:microsoft.com/office/officeart/2005/8/layout/cycle2"/>
    <dgm:cxn modelId="{669FBE4F-1726-4EC5-99CC-49148ED4D690}" type="presParOf" srcId="{CB4D0178-810E-4E20-962F-E6DD37668F9E}" destId="{D294CC95-F432-41C8-9D9B-799302E88045}" srcOrd="0" destOrd="0" presId="urn:microsoft.com/office/officeart/2005/8/layout/cycle2"/>
    <dgm:cxn modelId="{400F585F-0227-4697-B1B4-6302D9B02C94}" type="presParOf" srcId="{CB4D0178-810E-4E20-962F-E6DD37668F9E}" destId="{BAFBD8CF-16CF-4207-80F8-7D4669807131}" srcOrd="1" destOrd="0" presId="urn:microsoft.com/office/officeart/2005/8/layout/cycle2"/>
    <dgm:cxn modelId="{3F1DA37B-98EB-4E1B-B049-BA84D404C022}" type="presParOf" srcId="{BAFBD8CF-16CF-4207-80F8-7D4669807131}" destId="{72CB7FCF-4986-4BD5-984B-6B93446338D6}" srcOrd="0" destOrd="0" presId="urn:microsoft.com/office/officeart/2005/8/layout/cycle2"/>
    <dgm:cxn modelId="{64FAD617-EFB8-46E1-867B-A53A00F63DF9}" type="presParOf" srcId="{CB4D0178-810E-4E20-962F-E6DD37668F9E}" destId="{782B6978-6FC6-4F4A-8EA4-74E3776220DA}" srcOrd="2" destOrd="0" presId="urn:microsoft.com/office/officeart/2005/8/layout/cycle2"/>
    <dgm:cxn modelId="{E5CEA43F-53BF-45B0-968A-568213B58FDE}" type="presParOf" srcId="{CB4D0178-810E-4E20-962F-E6DD37668F9E}" destId="{86DB543F-590A-4480-B7B5-7180182B849D}" srcOrd="3" destOrd="0" presId="urn:microsoft.com/office/officeart/2005/8/layout/cycle2"/>
    <dgm:cxn modelId="{96B03547-4801-4D6B-833F-2AD97C4FDAFE}" type="presParOf" srcId="{86DB543F-590A-4480-B7B5-7180182B849D}" destId="{B31A7505-1928-4FAE-93B4-AF83AF8EC6CF}" srcOrd="0" destOrd="0" presId="urn:microsoft.com/office/officeart/2005/8/layout/cycle2"/>
    <dgm:cxn modelId="{54E1248E-A5A0-4B9E-8CDF-7FE4C5A1F070}" type="presParOf" srcId="{CB4D0178-810E-4E20-962F-E6DD37668F9E}" destId="{621BC168-4138-4ACA-8865-5DF259772DE3}" srcOrd="4" destOrd="0" presId="urn:microsoft.com/office/officeart/2005/8/layout/cycle2"/>
    <dgm:cxn modelId="{3AA524E0-BB76-4AD7-A7F9-174266C5BA4F}" type="presParOf" srcId="{CB4D0178-810E-4E20-962F-E6DD37668F9E}" destId="{84F3C88E-4159-4034-96F1-A0A3A096FA9A}" srcOrd="5" destOrd="0" presId="urn:microsoft.com/office/officeart/2005/8/layout/cycle2"/>
    <dgm:cxn modelId="{CEB6A126-84A3-4922-B0FE-01E48EFF2887}" type="presParOf" srcId="{84F3C88E-4159-4034-96F1-A0A3A096FA9A}" destId="{34DE3853-709E-4891-8DB5-AFA921911B80}" srcOrd="0" destOrd="0" presId="urn:microsoft.com/office/officeart/2005/8/layout/cycle2"/>
    <dgm:cxn modelId="{BBCE3381-A2DE-4C48-B7B5-BC0079AB13E4}" type="presParOf" srcId="{CB4D0178-810E-4E20-962F-E6DD37668F9E}" destId="{A46D00AE-0FAA-47E3-92BC-D5DCB1700E85}" srcOrd="6" destOrd="0" presId="urn:microsoft.com/office/officeart/2005/8/layout/cycle2"/>
    <dgm:cxn modelId="{11A81353-4D93-43E6-8BF6-6E7BF380BDA0}" type="presParOf" srcId="{CB4D0178-810E-4E20-962F-E6DD37668F9E}" destId="{EA47387A-AA65-4B21-A258-896E10FA2CBE}" srcOrd="7" destOrd="0" presId="urn:microsoft.com/office/officeart/2005/8/layout/cycle2"/>
    <dgm:cxn modelId="{735132A0-1916-4297-AAF1-B1C3202C08C0}" type="presParOf" srcId="{EA47387A-AA65-4B21-A258-896E10FA2CBE}" destId="{9F09A613-2A31-437C-AD0A-6BD255CAE1AF}" srcOrd="0" destOrd="0" presId="urn:microsoft.com/office/officeart/2005/8/layout/cycle2"/>
    <dgm:cxn modelId="{EEB5EA0F-19DA-46C9-B427-3177FBE812E7}" type="presParOf" srcId="{CB4D0178-810E-4E20-962F-E6DD37668F9E}" destId="{C52470CC-BF14-4163-B398-03AB1437563B}" srcOrd="8" destOrd="0" presId="urn:microsoft.com/office/officeart/2005/8/layout/cycle2"/>
    <dgm:cxn modelId="{86D88CA0-750C-403A-BD38-A50976183E13}" type="presParOf" srcId="{CB4D0178-810E-4E20-962F-E6DD37668F9E}" destId="{1A369753-9D53-4D5A-95DE-C2AD4C4BED5C}" srcOrd="9" destOrd="0" presId="urn:microsoft.com/office/officeart/2005/8/layout/cycle2"/>
    <dgm:cxn modelId="{B8BA9AF7-6DBC-4390-B91B-5EE9CC82056A}" type="presParOf" srcId="{1A369753-9D53-4D5A-95DE-C2AD4C4BED5C}" destId="{7097F6E4-73D2-458A-888F-2164990735F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449DA3-ED74-4192-BC80-E18EF13998FE}"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AC7627BF-69E1-424A-96E7-FD722A1E964C}">
      <dgm:prSet phldrT="[Text]" custT="1"/>
      <dgm:spPr>
        <a:solidFill>
          <a:srgbClr val="FFB3FF"/>
        </a:solidFill>
      </dgm:spPr>
      <dgm:t>
        <a:bodyPr/>
        <a:lstStyle/>
        <a:p>
          <a:r>
            <a:rPr lang="en-US" sz="2000" b="1" i="0" dirty="0" smtClean="0">
              <a:solidFill>
                <a:srgbClr val="FF33CC"/>
              </a:solidFill>
            </a:rPr>
            <a:t>CA-125</a:t>
          </a:r>
          <a:endParaRPr lang="en-US" sz="2000" b="1" i="0" dirty="0">
            <a:solidFill>
              <a:srgbClr val="FF33CC"/>
            </a:solidFill>
          </a:endParaRPr>
        </a:p>
      </dgm:t>
    </dgm:pt>
    <dgm:pt modelId="{B606DA3B-4945-4B13-A47D-A9DA50CE4222}" type="parTrans" cxnId="{A4B331ED-3F96-4E17-80B8-374EB84FD1BB}">
      <dgm:prSet/>
      <dgm:spPr/>
      <dgm:t>
        <a:bodyPr/>
        <a:lstStyle/>
        <a:p>
          <a:endParaRPr lang="en-US"/>
        </a:p>
      </dgm:t>
    </dgm:pt>
    <dgm:pt modelId="{4F24B1F2-4357-46E1-9796-DAA1AAB766AC}" type="sibTrans" cxnId="{A4B331ED-3F96-4E17-80B8-374EB84FD1BB}">
      <dgm:prSet/>
      <dgm:spPr/>
      <dgm:t>
        <a:bodyPr/>
        <a:lstStyle/>
        <a:p>
          <a:endParaRPr lang="en-US"/>
        </a:p>
      </dgm:t>
    </dgm:pt>
    <dgm:pt modelId="{E849237E-25B3-4041-9F0B-2973E45671C8}">
      <dgm:prSet phldrT="[Text]" custT="1"/>
      <dgm:spPr>
        <a:ln>
          <a:solidFill>
            <a:srgbClr val="FF33CC"/>
          </a:solidFill>
        </a:ln>
      </dgm:spPr>
      <dgm:t>
        <a:bodyPr/>
        <a:lstStyle/>
        <a:p>
          <a:r>
            <a:rPr lang="en-US" sz="1400" b="1" dirty="0" smtClean="0"/>
            <a:t>Serum marker: </a:t>
          </a:r>
          <a:r>
            <a:rPr lang="en-US" sz="1400" dirty="0" smtClean="0"/>
            <a:t>A cell surface glycoprotein expressed in the epithelium of all tissues</a:t>
          </a:r>
          <a:endParaRPr lang="en-US" sz="1400" dirty="0"/>
        </a:p>
      </dgm:t>
    </dgm:pt>
    <dgm:pt modelId="{0136AB98-42DE-471F-8E01-7D44506859F8}" type="parTrans" cxnId="{104AF435-59D3-4E3E-B639-73AC4BB7184E}">
      <dgm:prSet/>
      <dgm:spPr/>
      <dgm:t>
        <a:bodyPr/>
        <a:lstStyle/>
        <a:p>
          <a:endParaRPr lang="en-US"/>
        </a:p>
      </dgm:t>
    </dgm:pt>
    <dgm:pt modelId="{B881716A-8DB9-4FB0-BE87-EFA8AB9A7EFA}" type="sibTrans" cxnId="{104AF435-59D3-4E3E-B639-73AC4BB7184E}">
      <dgm:prSet/>
      <dgm:spPr/>
      <dgm:t>
        <a:bodyPr/>
        <a:lstStyle/>
        <a:p>
          <a:endParaRPr lang="en-US"/>
        </a:p>
      </dgm:t>
    </dgm:pt>
    <dgm:pt modelId="{B2D4E298-B22B-4B1D-9937-080AC56AEF3E}">
      <dgm:prSet phldrT="[Text]" custT="1"/>
      <dgm:spPr>
        <a:ln>
          <a:solidFill>
            <a:srgbClr val="FF33CC"/>
          </a:solidFill>
        </a:ln>
      </dgm:spPr>
      <dgm:t>
        <a:bodyPr/>
        <a:lstStyle/>
        <a:p>
          <a:r>
            <a:rPr lang="en-US" sz="1400" b="1" dirty="0" smtClean="0"/>
            <a:t>Ovarian cancer+   </a:t>
          </a:r>
          <a:r>
            <a:rPr lang="en-US" sz="1400" dirty="0" smtClean="0"/>
            <a:t>&gt;35 U/ml</a:t>
          </a:r>
          <a:endParaRPr lang="en-US" sz="1400" dirty="0"/>
        </a:p>
      </dgm:t>
    </dgm:pt>
    <dgm:pt modelId="{88FAE303-9590-45D1-8FE2-C5ED214ACC19}" type="parTrans" cxnId="{2A99535D-3541-41F3-A33E-2637699E4995}">
      <dgm:prSet/>
      <dgm:spPr/>
      <dgm:t>
        <a:bodyPr/>
        <a:lstStyle/>
        <a:p>
          <a:endParaRPr lang="en-US"/>
        </a:p>
      </dgm:t>
    </dgm:pt>
    <dgm:pt modelId="{48E08C5D-0CBC-44B5-8F0B-FB99AECBB297}" type="sibTrans" cxnId="{2A99535D-3541-41F3-A33E-2637699E4995}">
      <dgm:prSet/>
      <dgm:spPr/>
      <dgm:t>
        <a:bodyPr/>
        <a:lstStyle/>
        <a:p>
          <a:endParaRPr lang="en-US"/>
        </a:p>
      </dgm:t>
    </dgm:pt>
    <dgm:pt modelId="{459EAAE8-8D71-482C-918D-B9BBE74FD0B7}" type="pres">
      <dgm:prSet presAssocID="{9A449DA3-ED74-4192-BC80-E18EF13998FE}" presName="linear" presStyleCnt="0">
        <dgm:presLayoutVars>
          <dgm:dir/>
          <dgm:animLvl val="lvl"/>
          <dgm:resizeHandles val="exact"/>
        </dgm:presLayoutVars>
      </dgm:prSet>
      <dgm:spPr/>
      <dgm:t>
        <a:bodyPr/>
        <a:lstStyle/>
        <a:p>
          <a:endParaRPr lang="en-US"/>
        </a:p>
      </dgm:t>
    </dgm:pt>
    <dgm:pt modelId="{08FDDEBB-5CAD-4021-815E-C598FD229D1A}" type="pres">
      <dgm:prSet presAssocID="{AC7627BF-69E1-424A-96E7-FD722A1E964C}" presName="parentLin" presStyleCnt="0"/>
      <dgm:spPr/>
    </dgm:pt>
    <dgm:pt modelId="{93F71B22-8451-412B-9A10-C2AFAA2F2E52}" type="pres">
      <dgm:prSet presAssocID="{AC7627BF-69E1-424A-96E7-FD722A1E964C}" presName="parentLeftMargin" presStyleLbl="node1" presStyleIdx="0" presStyleCnt="1"/>
      <dgm:spPr/>
      <dgm:t>
        <a:bodyPr/>
        <a:lstStyle/>
        <a:p>
          <a:endParaRPr lang="en-US"/>
        </a:p>
      </dgm:t>
    </dgm:pt>
    <dgm:pt modelId="{F48B2BBF-FE44-4FC5-BA10-615270F53C45}" type="pres">
      <dgm:prSet presAssocID="{AC7627BF-69E1-424A-96E7-FD722A1E964C}" presName="parentText" presStyleLbl="node1" presStyleIdx="0" presStyleCnt="1" custScaleX="52381">
        <dgm:presLayoutVars>
          <dgm:chMax val="0"/>
          <dgm:bulletEnabled val="1"/>
        </dgm:presLayoutVars>
      </dgm:prSet>
      <dgm:spPr/>
      <dgm:t>
        <a:bodyPr/>
        <a:lstStyle/>
        <a:p>
          <a:endParaRPr lang="en-US"/>
        </a:p>
      </dgm:t>
    </dgm:pt>
    <dgm:pt modelId="{6177C135-C84A-4208-B95C-72BBF83029BE}" type="pres">
      <dgm:prSet presAssocID="{AC7627BF-69E1-424A-96E7-FD722A1E964C}" presName="negativeSpace" presStyleCnt="0"/>
      <dgm:spPr/>
    </dgm:pt>
    <dgm:pt modelId="{33AA86BE-6052-46A1-8AAF-6DEA2AEFF38B}" type="pres">
      <dgm:prSet presAssocID="{AC7627BF-69E1-424A-96E7-FD722A1E964C}" presName="childText" presStyleLbl="conFgAcc1" presStyleIdx="0" presStyleCnt="1" custLinFactNeighborY="-1065">
        <dgm:presLayoutVars>
          <dgm:bulletEnabled val="1"/>
        </dgm:presLayoutVars>
      </dgm:prSet>
      <dgm:spPr/>
      <dgm:t>
        <a:bodyPr/>
        <a:lstStyle/>
        <a:p>
          <a:endParaRPr lang="en-US"/>
        </a:p>
      </dgm:t>
    </dgm:pt>
  </dgm:ptLst>
  <dgm:cxnLst>
    <dgm:cxn modelId="{7AE3FA26-5773-411E-907A-A4A59DC46F78}" type="presOf" srcId="{E849237E-25B3-4041-9F0B-2973E45671C8}" destId="{33AA86BE-6052-46A1-8AAF-6DEA2AEFF38B}" srcOrd="0" destOrd="0" presId="urn:microsoft.com/office/officeart/2005/8/layout/list1"/>
    <dgm:cxn modelId="{A4B331ED-3F96-4E17-80B8-374EB84FD1BB}" srcId="{9A449DA3-ED74-4192-BC80-E18EF13998FE}" destId="{AC7627BF-69E1-424A-96E7-FD722A1E964C}" srcOrd="0" destOrd="0" parTransId="{B606DA3B-4945-4B13-A47D-A9DA50CE4222}" sibTransId="{4F24B1F2-4357-46E1-9796-DAA1AAB766AC}"/>
    <dgm:cxn modelId="{E14AC93A-AAE8-41E4-A4D6-13C68124A6FF}" type="presOf" srcId="{AC7627BF-69E1-424A-96E7-FD722A1E964C}" destId="{F48B2BBF-FE44-4FC5-BA10-615270F53C45}" srcOrd="1" destOrd="0" presId="urn:microsoft.com/office/officeart/2005/8/layout/list1"/>
    <dgm:cxn modelId="{EE631C1B-E0AE-43D1-BD35-29E889B35A1D}" type="presOf" srcId="{B2D4E298-B22B-4B1D-9937-080AC56AEF3E}" destId="{33AA86BE-6052-46A1-8AAF-6DEA2AEFF38B}" srcOrd="0" destOrd="1" presId="urn:microsoft.com/office/officeart/2005/8/layout/list1"/>
    <dgm:cxn modelId="{104AF435-59D3-4E3E-B639-73AC4BB7184E}" srcId="{AC7627BF-69E1-424A-96E7-FD722A1E964C}" destId="{E849237E-25B3-4041-9F0B-2973E45671C8}" srcOrd="0" destOrd="0" parTransId="{0136AB98-42DE-471F-8E01-7D44506859F8}" sibTransId="{B881716A-8DB9-4FB0-BE87-EFA8AB9A7EFA}"/>
    <dgm:cxn modelId="{FB818A5D-2664-4186-AE13-5C821B83BFAA}" type="presOf" srcId="{9A449DA3-ED74-4192-BC80-E18EF13998FE}" destId="{459EAAE8-8D71-482C-918D-B9BBE74FD0B7}" srcOrd="0" destOrd="0" presId="urn:microsoft.com/office/officeart/2005/8/layout/list1"/>
    <dgm:cxn modelId="{2A99535D-3541-41F3-A33E-2637699E4995}" srcId="{AC7627BF-69E1-424A-96E7-FD722A1E964C}" destId="{B2D4E298-B22B-4B1D-9937-080AC56AEF3E}" srcOrd="1" destOrd="0" parTransId="{88FAE303-9590-45D1-8FE2-C5ED214ACC19}" sibTransId="{48E08C5D-0CBC-44B5-8F0B-FB99AECBB297}"/>
    <dgm:cxn modelId="{7F42C302-C5C6-42F3-90EB-0D5C4C8640CE}" type="presOf" srcId="{AC7627BF-69E1-424A-96E7-FD722A1E964C}" destId="{93F71B22-8451-412B-9A10-C2AFAA2F2E52}" srcOrd="0" destOrd="0" presId="urn:microsoft.com/office/officeart/2005/8/layout/list1"/>
    <dgm:cxn modelId="{E6E3C6D9-6564-4275-8EEA-91EEBBD0A0C3}" type="presParOf" srcId="{459EAAE8-8D71-482C-918D-B9BBE74FD0B7}" destId="{08FDDEBB-5CAD-4021-815E-C598FD229D1A}" srcOrd="0" destOrd="0" presId="urn:microsoft.com/office/officeart/2005/8/layout/list1"/>
    <dgm:cxn modelId="{A05AD09D-6636-4353-87BA-4DD412926FF6}" type="presParOf" srcId="{08FDDEBB-5CAD-4021-815E-C598FD229D1A}" destId="{93F71B22-8451-412B-9A10-C2AFAA2F2E52}" srcOrd="0" destOrd="0" presId="urn:microsoft.com/office/officeart/2005/8/layout/list1"/>
    <dgm:cxn modelId="{8244BC31-7DF1-4D54-B859-9872A1B2A7C9}" type="presParOf" srcId="{08FDDEBB-5CAD-4021-815E-C598FD229D1A}" destId="{F48B2BBF-FE44-4FC5-BA10-615270F53C45}" srcOrd="1" destOrd="0" presId="urn:microsoft.com/office/officeart/2005/8/layout/list1"/>
    <dgm:cxn modelId="{A24EB43D-5401-496D-AA96-BA4B896C14B2}" type="presParOf" srcId="{459EAAE8-8D71-482C-918D-B9BBE74FD0B7}" destId="{6177C135-C84A-4208-B95C-72BBF83029BE}" srcOrd="1" destOrd="0" presId="urn:microsoft.com/office/officeart/2005/8/layout/list1"/>
    <dgm:cxn modelId="{0D1C8D98-207F-4A5B-84CB-1E7CBC36B697}" type="presParOf" srcId="{459EAAE8-8D71-482C-918D-B9BBE74FD0B7}" destId="{33AA86BE-6052-46A1-8AAF-6DEA2AEFF38B}"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4CC95-F432-41C8-9D9B-799302E88045}">
      <dsp:nvSpPr>
        <dsp:cNvPr id="0" name=""/>
        <dsp:cNvSpPr/>
      </dsp:nvSpPr>
      <dsp:spPr>
        <a:xfrm>
          <a:off x="1881189" y="410"/>
          <a:ext cx="1105184" cy="110518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↑LH</a:t>
          </a:r>
        </a:p>
        <a:p>
          <a:pPr lvl="0" algn="ctr" defTabSz="444500">
            <a:lnSpc>
              <a:spcPct val="90000"/>
            </a:lnSpc>
            <a:spcBef>
              <a:spcPct val="0"/>
            </a:spcBef>
            <a:spcAft>
              <a:spcPct val="35000"/>
            </a:spcAft>
          </a:pPr>
          <a:r>
            <a:rPr lang="en-US" sz="1000" kern="1200" dirty="0" smtClean="0">
              <a:latin typeface="Calibri" panose="020F0502020204030204" pitchFamily="34" charset="0"/>
              <a:cs typeface="Calibri" panose="020F0502020204030204" pitchFamily="34" charset="0"/>
            </a:rPr>
            <a:t>↓</a:t>
          </a:r>
          <a:r>
            <a:rPr lang="en-US" sz="1000" kern="1200" dirty="0" smtClean="0"/>
            <a:t>FSH</a:t>
          </a:r>
          <a:endParaRPr lang="en-US" sz="1000" kern="1200" dirty="0"/>
        </a:p>
      </dsp:txBody>
      <dsp:txXfrm>
        <a:off x="2043039" y="162260"/>
        <a:ext cx="781484" cy="781484"/>
      </dsp:txXfrm>
    </dsp:sp>
    <dsp:sp modelId="{BAFBD8CF-16CF-4207-80F8-7D4669807131}">
      <dsp:nvSpPr>
        <dsp:cNvPr id="0" name=""/>
        <dsp:cNvSpPr/>
      </dsp:nvSpPr>
      <dsp:spPr>
        <a:xfrm rot="1977624">
          <a:off x="2989471" y="838248"/>
          <a:ext cx="343674" cy="372999"/>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997768" y="884801"/>
        <a:ext cx="240572" cy="223799"/>
      </dsp:txXfrm>
    </dsp:sp>
    <dsp:sp modelId="{782B6978-6FC6-4F4A-8EA4-74E3776220DA}">
      <dsp:nvSpPr>
        <dsp:cNvPr id="0" name=""/>
        <dsp:cNvSpPr/>
      </dsp:nvSpPr>
      <dsp:spPr>
        <a:xfrm>
          <a:off x="3352564" y="954486"/>
          <a:ext cx="1105184" cy="1105184"/>
        </a:xfrm>
        <a:prstGeom prst="ellipse">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LH </a:t>
          </a:r>
          <a:r>
            <a:rPr lang="en-US" sz="1000" b="1" kern="1200" dirty="0" smtClean="0"/>
            <a:t>stimulates</a:t>
          </a:r>
          <a:r>
            <a:rPr lang="en-US" sz="1000" kern="1200" dirty="0" smtClean="0"/>
            <a:t> ovarian stroma &amp; theca</a:t>
          </a:r>
          <a:endParaRPr lang="en-US" sz="1000" kern="1200" dirty="0"/>
        </a:p>
      </dsp:txBody>
      <dsp:txXfrm>
        <a:off x="3514414" y="1116336"/>
        <a:ext cx="781484" cy="781484"/>
      </dsp:txXfrm>
    </dsp:sp>
    <dsp:sp modelId="{86DB543F-590A-4480-B7B5-7180182B849D}">
      <dsp:nvSpPr>
        <dsp:cNvPr id="0" name=""/>
        <dsp:cNvSpPr/>
      </dsp:nvSpPr>
      <dsp:spPr>
        <a:xfrm rot="6709449">
          <a:off x="3423867" y="2112482"/>
          <a:ext cx="328326" cy="372999"/>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491425" y="2141363"/>
        <a:ext cx="229828" cy="223799"/>
      </dsp:txXfrm>
    </dsp:sp>
    <dsp:sp modelId="{621BC168-4138-4ACA-8865-5DF259772DE3}">
      <dsp:nvSpPr>
        <dsp:cNvPr id="0" name=""/>
        <dsp:cNvSpPr/>
      </dsp:nvSpPr>
      <dsp:spPr>
        <a:xfrm>
          <a:off x="2711403" y="2555545"/>
          <a:ext cx="1105184" cy="1105184"/>
        </a:xfrm>
        <a:prstGeom prst="ellipse">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↑Androgens</a:t>
          </a:r>
          <a:endParaRPr lang="en-US" sz="1000" kern="1200" dirty="0"/>
        </a:p>
      </dsp:txBody>
      <dsp:txXfrm>
        <a:off x="2873253" y="2717395"/>
        <a:ext cx="781484" cy="781484"/>
      </dsp:txXfrm>
    </dsp:sp>
    <dsp:sp modelId="{84F3C88E-4159-4034-96F1-A0A3A096FA9A}">
      <dsp:nvSpPr>
        <dsp:cNvPr id="0" name=""/>
        <dsp:cNvSpPr/>
      </dsp:nvSpPr>
      <dsp:spPr>
        <a:xfrm rot="10800000">
          <a:off x="2294971" y="2921638"/>
          <a:ext cx="294279" cy="372999"/>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383255" y="2996238"/>
        <a:ext cx="205995" cy="223799"/>
      </dsp:txXfrm>
    </dsp:sp>
    <dsp:sp modelId="{A46D00AE-0FAA-47E3-92BC-D5DCB1700E85}">
      <dsp:nvSpPr>
        <dsp:cNvPr id="0" name=""/>
        <dsp:cNvSpPr/>
      </dsp:nvSpPr>
      <dsp:spPr>
        <a:xfrm>
          <a:off x="1050975" y="2555545"/>
          <a:ext cx="1105184" cy="1105184"/>
        </a:xfrm>
        <a:prstGeom prst="ellipse">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Aromatization in adipose tissue</a:t>
          </a:r>
          <a:endParaRPr lang="en-US" sz="1000" kern="1200" dirty="0"/>
        </a:p>
      </dsp:txBody>
      <dsp:txXfrm>
        <a:off x="1212825" y="2717395"/>
        <a:ext cx="781484" cy="781484"/>
      </dsp:txXfrm>
    </dsp:sp>
    <dsp:sp modelId="{EA47387A-AA65-4B21-A258-896E10FA2CBE}">
      <dsp:nvSpPr>
        <dsp:cNvPr id="0" name=""/>
        <dsp:cNvSpPr/>
      </dsp:nvSpPr>
      <dsp:spPr>
        <a:xfrm rot="15120000">
          <a:off x="1202451" y="2139978"/>
          <a:ext cx="294279" cy="372999"/>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260234" y="2256560"/>
        <a:ext cx="205995" cy="223799"/>
      </dsp:txXfrm>
    </dsp:sp>
    <dsp:sp modelId="{C52470CC-BF14-4163-B398-03AB1437563B}">
      <dsp:nvSpPr>
        <dsp:cNvPr id="0" name=""/>
        <dsp:cNvSpPr/>
      </dsp:nvSpPr>
      <dsp:spPr>
        <a:xfrm>
          <a:off x="537875" y="976385"/>
          <a:ext cx="1105184" cy="1105184"/>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↑Plasma oestrone</a:t>
          </a:r>
          <a:endParaRPr lang="en-US" sz="1000" kern="1200" dirty="0"/>
        </a:p>
      </dsp:txBody>
      <dsp:txXfrm>
        <a:off x="699725" y="1138235"/>
        <a:ext cx="781484" cy="781484"/>
      </dsp:txXfrm>
    </dsp:sp>
    <dsp:sp modelId="{1A369753-9D53-4D5A-95DE-C2AD4C4BED5C}">
      <dsp:nvSpPr>
        <dsp:cNvPr id="0" name=""/>
        <dsp:cNvSpPr/>
      </dsp:nvSpPr>
      <dsp:spPr>
        <a:xfrm rot="19440000">
          <a:off x="1608247" y="859385"/>
          <a:ext cx="294279" cy="372999"/>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616677" y="959931"/>
        <a:ext cx="205995" cy="223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A86BE-6052-46A1-8AAF-6DEA2AEFF38B}">
      <dsp:nvSpPr>
        <dsp:cNvPr id="0" name=""/>
        <dsp:cNvSpPr/>
      </dsp:nvSpPr>
      <dsp:spPr>
        <a:xfrm>
          <a:off x="0" y="181815"/>
          <a:ext cx="3815342" cy="982800"/>
        </a:xfrm>
        <a:prstGeom prst="rect">
          <a:avLst/>
        </a:prstGeom>
        <a:solidFill>
          <a:schemeClr val="lt1">
            <a:alpha val="90000"/>
            <a:hueOff val="0"/>
            <a:satOff val="0"/>
            <a:lumOff val="0"/>
            <a:alphaOff val="0"/>
          </a:schemeClr>
        </a:solidFill>
        <a:ln w="6350" cap="flat" cmpd="sng" algn="ctr">
          <a:solidFill>
            <a:srgbClr val="FF33CC"/>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96113" tIns="249936" rIns="296113"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Serum marker: </a:t>
          </a:r>
          <a:r>
            <a:rPr lang="en-US" sz="1400" kern="1200" dirty="0" smtClean="0"/>
            <a:t>A cell surface glycoprotein expressed in the epithelium of all tissues</a:t>
          </a:r>
          <a:endParaRPr lang="en-US" sz="1400" kern="1200" dirty="0"/>
        </a:p>
        <a:p>
          <a:pPr marL="114300" lvl="1" indent="-114300" algn="l" defTabSz="622300">
            <a:lnSpc>
              <a:spcPct val="90000"/>
            </a:lnSpc>
            <a:spcBef>
              <a:spcPct val="0"/>
            </a:spcBef>
            <a:spcAft>
              <a:spcPct val="15000"/>
            </a:spcAft>
            <a:buChar char="••"/>
          </a:pPr>
          <a:r>
            <a:rPr lang="en-US" sz="1400" b="1" kern="1200" dirty="0" smtClean="0"/>
            <a:t>Ovarian cancer+   </a:t>
          </a:r>
          <a:r>
            <a:rPr lang="en-US" sz="1400" kern="1200" dirty="0" smtClean="0"/>
            <a:t>&gt;35 U/ml</a:t>
          </a:r>
          <a:endParaRPr lang="en-US" sz="1400" kern="1200" dirty="0"/>
        </a:p>
      </dsp:txBody>
      <dsp:txXfrm>
        <a:off x="0" y="181815"/>
        <a:ext cx="3815342" cy="982800"/>
      </dsp:txXfrm>
    </dsp:sp>
    <dsp:sp modelId="{F48B2BBF-FE44-4FC5-BA10-615270F53C45}">
      <dsp:nvSpPr>
        <dsp:cNvPr id="0" name=""/>
        <dsp:cNvSpPr/>
      </dsp:nvSpPr>
      <dsp:spPr>
        <a:xfrm>
          <a:off x="190580" y="6581"/>
          <a:ext cx="1397593" cy="354240"/>
        </a:xfrm>
        <a:prstGeom prst="roundRect">
          <a:avLst/>
        </a:prstGeom>
        <a:solidFill>
          <a:srgbClr val="FFB3F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0948" tIns="0" rIns="100948" bIns="0" numCol="1" spcCol="1270" anchor="ctr" anchorCtr="0">
          <a:noAutofit/>
        </a:bodyPr>
        <a:lstStyle/>
        <a:p>
          <a:pPr lvl="0" algn="l" defTabSz="889000">
            <a:lnSpc>
              <a:spcPct val="90000"/>
            </a:lnSpc>
            <a:spcBef>
              <a:spcPct val="0"/>
            </a:spcBef>
            <a:spcAft>
              <a:spcPct val="35000"/>
            </a:spcAft>
          </a:pPr>
          <a:r>
            <a:rPr lang="en-US" sz="2000" b="1" i="0" kern="1200" dirty="0" smtClean="0">
              <a:solidFill>
                <a:srgbClr val="FF33CC"/>
              </a:solidFill>
            </a:rPr>
            <a:t>CA-125</a:t>
          </a:r>
          <a:endParaRPr lang="en-US" sz="2000" b="1" i="0" kern="1200" dirty="0">
            <a:solidFill>
              <a:srgbClr val="FF33CC"/>
            </a:solidFill>
          </a:endParaRPr>
        </a:p>
      </dsp:txBody>
      <dsp:txXfrm>
        <a:off x="207873" y="23874"/>
        <a:ext cx="1363007"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1C917-6D42-4542-8947-B8EB189DE207}" type="datetimeFigureOut">
              <a:rPr lang="en-US" smtClean="0"/>
              <a:t>4/16/18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5ECA6-EA13-694D-A532-33497594EFF0}" type="slidenum">
              <a:rPr lang="en-US" smtClean="0"/>
              <a:t>‹#›</a:t>
            </a:fld>
            <a:endParaRPr lang="en-US" dirty="0"/>
          </a:p>
        </p:txBody>
      </p:sp>
    </p:spTree>
    <p:extLst>
      <p:ext uri="{BB962C8B-B14F-4D97-AF65-F5344CB8AC3E}">
        <p14:creationId xmlns:p14="http://schemas.microsoft.com/office/powerpoint/2010/main" val="14658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4/16/18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dirty="0"/>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a:solidFill>
                  <a:srgbClr val="878688"/>
                </a:solidFill>
              </a:rPr>
              <a:t>KING SAUD UNIVERSITY</a:t>
            </a: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9" name="Straight Connector 48"/>
            <p:cNvCxnSpPr/>
            <p:nvPr userDrawn="1"/>
          </p:nvCxnSpPr>
          <p:spPr>
            <a:xfrm>
              <a:off x="2463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50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CCl</a:t>
                                </a:r>
                                <a:r>
                                  <a:rPr lang="en-US" sz="1200" baseline="-25000" dirty="0">
                                    <a:solidFill>
                                      <a:srgbClr val="F8F0E7"/>
                                    </a:solidFill>
                                    <a:latin typeface="Comic Sans MS" charset="0"/>
                                    <a:ea typeface="Comic Sans MS" charset="0"/>
                                    <a:cs typeface="Comic Sans MS" charset="0"/>
                                  </a:rPr>
                                  <a:t>4</a:t>
                                </a: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NH</a:t>
                        </a:r>
                        <a:r>
                          <a:rPr lang="en-US" sz="1200" baseline="-25000" dirty="0">
                            <a:solidFill>
                              <a:srgbClr val="599894"/>
                            </a:solidFill>
                            <a:latin typeface="Comic Sans MS" charset="0"/>
                            <a:ea typeface="Comic Sans MS" charset="0"/>
                            <a:cs typeface="Comic Sans MS" charset="0"/>
                          </a:rPr>
                          <a:t>2</a:t>
                        </a: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4/16/18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6256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4/16/18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4/16/18</a:t>
            </a:fld>
            <a:endParaRPr lang="en-US" dirty="0"/>
          </a:p>
        </p:txBody>
      </p:sp>
      <p:sp>
        <p:nvSpPr>
          <p:cNvPr id="4" name="Footer Placeholder 3"/>
          <p:cNvSpPr>
            <a:spLocks noGrp="1"/>
          </p:cNvSpPr>
          <p:nvPr>
            <p:ph type="ftr" sz="quarter" idx="11"/>
          </p:nvPr>
        </p:nvSpPr>
        <p:spPr/>
        <p:txBody>
          <a:bodyPr/>
          <a:lstStyle/>
          <a:p>
            <a:endParaRPr lang="en-US" dirty="0"/>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Alessa</a:t>
              </a:r>
            </a:p>
            <a:p>
              <a:pPr algn="ctr"/>
              <a:endParaRPr lang="en-US" sz="3600" dirty="0">
                <a:solidFill>
                  <a:srgbClr val="F6F2E7"/>
                </a:solidFill>
              </a:endParaRPr>
            </a:p>
          </p:txBody>
        </p:sp>
      </p:grpSp>
      <p:sp>
        <p:nvSpPr>
          <p:cNvPr id="75" name="Slide Number Placeholder 4"/>
          <p:cNvSpPr>
            <a:spLocks noGrp="1"/>
          </p:cNvSpPr>
          <p:nvPr>
            <p:ph type="sldNum" sz="quarter" idx="12"/>
          </p:nvPr>
        </p:nvSpPr>
        <p:spPr>
          <a:xfrm>
            <a:off x="8610600" y="6356350"/>
            <a:ext cx="2743200" cy="365125"/>
          </a:xfrm>
        </p:spPr>
        <p:txBody>
          <a:bodyPr/>
          <a:lstStyle/>
          <a:p>
            <a:fld id="{6E1383D1-9CC3-C14E-8712-9DA6375AEFB8}" type="slidenum">
              <a:rPr lang="en-US" smtClean="0"/>
              <a:t>‹#›</a:t>
            </a:fld>
            <a:endParaRPr lang="en-US" dirty="0"/>
          </a:p>
        </p:txBody>
      </p:sp>
      <p:grpSp>
        <p:nvGrpSpPr>
          <p:cNvPr id="76" name="Group 75"/>
          <p:cNvGrpSpPr/>
          <p:nvPr userDrawn="1"/>
        </p:nvGrpSpPr>
        <p:grpSpPr>
          <a:xfrm>
            <a:off x="8978881" y="-7416"/>
            <a:ext cx="3202484" cy="6696986"/>
            <a:chOff x="8989514" y="-18049"/>
            <a:chExt cx="3202484" cy="6696986"/>
          </a:xfrm>
        </p:grpSpPr>
        <p:sp>
          <p:nvSpPr>
            <p:cNvPr id="77" name="Rectangle 76"/>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p:cNvGrpSpPr/>
            <p:nvPr/>
          </p:nvGrpSpPr>
          <p:grpSpPr>
            <a:xfrm>
              <a:off x="11243540" y="5889432"/>
              <a:ext cx="892354" cy="789505"/>
              <a:chOff x="11243540" y="5889432"/>
              <a:chExt cx="892354" cy="789505"/>
            </a:xfrm>
          </p:grpSpPr>
          <p:sp>
            <p:nvSpPr>
              <p:cNvPr id="88" name="L-Shape 87"/>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L-Shape 88"/>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6-Point Star 78"/>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6-Point Star 79"/>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82"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dirty="0"/>
            </a:p>
          </p:txBody>
        </p:sp>
        <p:sp>
          <p:nvSpPr>
            <p:cNvPr id="83"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84" name="6-Point Star 83"/>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p:cNvGrpSpPr/>
            <p:nvPr/>
          </p:nvGrpSpPr>
          <p:grpSpPr>
            <a:xfrm rot="10800000">
              <a:off x="8989514" y="1945008"/>
              <a:ext cx="892354" cy="789505"/>
              <a:chOff x="11243540" y="5889432"/>
              <a:chExt cx="892354" cy="789505"/>
            </a:xfrm>
          </p:grpSpPr>
          <p:sp>
            <p:nvSpPr>
              <p:cNvPr id="86" name="L-Shape 85"/>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L-Shape 86"/>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0" name="TextBox 89"/>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91" name="TextBox 90"/>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pic>
        <p:nvPicPr>
          <p:cNvPr id="92" name="Picture 9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4/16/18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dirty="0"/>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dirty="0"/>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dirty="0"/>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dirty="0"/>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dirty="0"/>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Illusrated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ED5229-3979-4F22-945F-2801A5B957E6}"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97350-D72C-4090-AB3C-D984378221AE}" type="slidenum">
              <a:rPr lang="en-US" smtClean="0"/>
              <a:t>‹#›</a:t>
            </a:fld>
            <a:endParaRPr lang="en-US"/>
          </a:p>
        </p:txBody>
      </p:sp>
    </p:spTree>
    <p:extLst>
      <p:ext uri="{BB962C8B-B14F-4D97-AF65-F5344CB8AC3E}">
        <p14:creationId xmlns:p14="http://schemas.microsoft.com/office/powerpoint/2010/main" val="530987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4/16/18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dirty="0"/>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 id="214748366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kWSpTC__eGbqs335VFIwLPjzlrudmD_oMNfye0k1-zM/edit?usp=sharing" TargetMode="Externa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jpg"/></Relationships>
</file>

<file path=ppt/slides/_rels/slide17.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4"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9.png"/><Relationship Id="rId8" Type="http://schemas.openxmlformats.org/officeDocument/2006/relationships/image" Target="../media/image50.jpeg"/><Relationship Id="rId9" Type="http://schemas.openxmlformats.org/officeDocument/2006/relationships/diagramData" Target="../diagrams/data2.xml"/><Relationship Id="rId10"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1305424" y="5700798"/>
            <a:ext cx="6050709" cy="1107996"/>
          </a:xfrm>
          <a:prstGeom prst="rect">
            <a:avLst/>
          </a:prstGeom>
        </p:spPr>
        <p:txBody>
          <a:bodyPr vert="horz" wrap="square" lIns="0" tIns="0" rIns="0" bIns="0" rtlCol="0">
            <a:spAutoFit/>
          </a:bodyPr>
          <a:lstStyle/>
          <a:p>
            <a:pPr marL="348615">
              <a:lnSpc>
                <a:spcPct val="100000"/>
              </a:lnSpc>
            </a:pPr>
            <a:r>
              <a:rPr lang="en-US" altLang="en-US" sz="3600" i="1" dirty="0">
                <a:solidFill>
                  <a:srgbClr val="599894"/>
                </a:solidFill>
                <a:latin typeface="Century Gothic"/>
                <a:cs typeface="Century Gothic"/>
              </a:rPr>
              <a:t>Biomarkers </a:t>
            </a:r>
            <a:r>
              <a:rPr lang="en-US" altLang="en-US" sz="3600" i="1" dirty="0" smtClean="0">
                <a:solidFill>
                  <a:srgbClr val="599894"/>
                </a:solidFill>
                <a:latin typeface="Century Gothic"/>
                <a:cs typeface="Century Gothic"/>
              </a:rPr>
              <a:t>of ovarian </a:t>
            </a:r>
            <a:r>
              <a:rPr lang="en-US" altLang="en-US" sz="3600" i="1" dirty="0">
                <a:solidFill>
                  <a:srgbClr val="599894"/>
                </a:solidFill>
                <a:latin typeface="Century Gothic"/>
                <a:cs typeface="Century Gothic"/>
              </a:rPr>
              <a:t>cancer and cysts</a:t>
            </a:r>
            <a:endParaRPr sz="3600" i="1" dirty="0">
              <a:solidFill>
                <a:srgbClr val="599894"/>
              </a:solidFill>
              <a:latin typeface="Century Gothic"/>
              <a:cs typeface="Century Gothic"/>
            </a:endParaRPr>
          </a:p>
        </p:txBody>
      </p:sp>
      <p:sp>
        <p:nvSpPr>
          <p:cNvPr id="5" name="TextBox 8">
            <a:hlinkClick r:id="rId2"/>
          </p:cNvPr>
          <p:cNvSpPr txBox="1"/>
          <p:nvPr/>
        </p:nvSpPr>
        <p:spPr>
          <a:xfrm>
            <a:off x="7457601" y="4355107"/>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rot="20707423">
            <a:off x="7441194" y="3062546"/>
            <a:ext cx="1459345" cy="1248895"/>
          </a:xfrm>
          <a:prstGeom prst="rect">
            <a:avLst/>
          </a:prstGeom>
        </p:spPr>
      </p:pic>
      <p:sp>
        <p:nvSpPr>
          <p:cNvPr id="7" name="TextBox 6"/>
          <p:cNvSpPr txBox="1"/>
          <p:nvPr/>
        </p:nvSpPr>
        <p:spPr>
          <a:xfrm>
            <a:off x="6486750" y="4862939"/>
            <a:ext cx="2834248" cy="646331"/>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a:solidFill>
                  <a:srgbClr val="00ADA8"/>
                </a:solidFill>
                <a:latin typeface="Century Gothic" panose="020B0502020202020204" pitchFamily="34" charset="0"/>
              </a:rPr>
              <a:t>“The best view comes after the hardest climb</a:t>
            </a:r>
            <a:r>
              <a:rPr lang="en-US" b="1" i="1" dirty="0" smtClean="0">
                <a:solidFill>
                  <a:srgbClr val="00ADA8"/>
                </a:solidFill>
                <a:latin typeface="Century Gothic" panose="020B0502020202020204" pitchFamily="34" charset="0"/>
              </a:rPr>
              <a:t>”</a:t>
            </a:r>
          </a:p>
        </p:txBody>
      </p:sp>
    </p:spTree>
    <p:extLst>
      <p:ext uri="{BB962C8B-B14F-4D97-AF65-F5344CB8AC3E}">
        <p14:creationId xmlns:p14="http://schemas.microsoft.com/office/powerpoint/2010/main" val="883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Ovarian cancer</a:t>
            </a:r>
            <a:endParaRPr lang="en-US" sz="2800" dirty="0">
              <a:solidFill>
                <a:srgbClr val="4C8180"/>
              </a:solidFill>
              <a:latin typeface="Century Gothic" charset="0"/>
              <a:ea typeface="Century Gothic" charset="0"/>
              <a:cs typeface="Century Gothic" charset="0"/>
            </a:endParaRPr>
          </a:p>
        </p:txBody>
      </p:sp>
      <p:grpSp>
        <p:nvGrpSpPr>
          <p:cNvPr id="5" name="Group 4"/>
          <p:cNvGrpSpPr/>
          <p:nvPr/>
        </p:nvGrpSpPr>
        <p:grpSpPr>
          <a:xfrm>
            <a:off x="350050" y="3512006"/>
            <a:ext cx="2260003" cy="1827581"/>
            <a:chOff x="353092" y="1112931"/>
            <a:chExt cx="1945541" cy="334840"/>
          </a:xfrm>
          <a:solidFill>
            <a:srgbClr val="4372C4"/>
          </a:solidFill>
        </p:grpSpPr>
        <p:sp>
          <p:nvSpPr>
            <p:cNvPr id="6" name="Rectangle 5"/>
            <p:cNvSpPr/>
            <p:nvPr/>
          </p:nvSpPr>
          <p:spPr>
            <a:xfrm>
              <a:off x="353092" y="1112931"/>
              <a:ext cx="1945541" cy="334840"/>
            </a:xfrm>
            <a:prstGeom prst="rect">
              <a:avLst/>
            </a:prstGeom>
            <a:gr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7" name="Rectangle 6"/>
            <p:cNvSpPr/>
            <p:nvPr/>
          </p:nvSpPr>
          <p:spPr>
            <a:xfrm>
              <a:off x="353092" y="1112931"/>
              <a:ext cx="1945541" cy="3348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342900" indent="-342900" algn="ctr">
                <a:lnSpc>
                  <a:spcPct val="90000"/>
                </a:lnSpc>
                <a:buAutoNum type="arabicPeriod"/>
              </a:pPr>
              <a:r>
                <a:rPr lang="en-US" altLang="en-US" b="1" dirty="0" smtClean="0">
                  <a:ea typeface="ＭＳ Ｐゴシック" charset="-128"/>
                </a:rPr>
                <a:t>Serous </a:t>
              </a:r>
              <a:r>
                <a:rPr lang="en-US" altLang="en-US" b="1" dirty="0">
                  <a:ea typeface="ＭＳ Ｐゴシック" charset="-128"/>
                </a:rPr>
                <a:t>(46%): surface epithelial </a:t>
              </a:r>
              <a:r>
                <a:rPr lang="en-US" altLang="en-US" b="1" dirty="0" smtClean="0">
                  <a:ea typeface="ＭＳ Ｐゴシック" charset="-128"/>
                </a:rPr>
                <a:t>tumors.</a:t>
              </a:r>
            </a:p>
            <a:p>
              <a:pPr algn="ctr">
                <a:lnSpc>
                  <a:spcPct val="90000"/>
                </a:lnSpc>
              </a:pPr>
              <a:r>
                <a:rPr lang="en-US" altLang="en-US" b="1" dirty="0" smtClean="0">
                  <a:solidFill>
                    <a:srgbClr val="92D050"/>
                  </a:solidFill>
                  <a:ea typeface="ＭＳ Ｐゴシック" charset="-128"/>
                </a:rPr>
                <a:t>(most common)</a:t>
              </a:r>
              <a:endParaRPr lang="en-US" altLang="en-US" b="1" dirty="0">
                <a:solidFill>
                  <a:srgbClr val="92D050"/>
                </a:solidFill>
                <a:ea typeface="ＭＳ Ｐゴシック" charset="-128"/>
              </a:endParaRPr>
            </a:p>
          </p:txBody>
        </p:sp>
      </p:grpSp>
      <p:grpSp>
        <p:nvGrpSpPr>
          <p:cNvPr id="8" name="Group 7"/>
          <p:cNvGrpSpPr/>
          <p:nvPr/>
        </p:nvGrpSpPr>
        <p:grpSpPr>
          <a:xfrm>
            <a:off x="3106273" y="3512006"/>
            <a:ext cx="2334351" cy="1833973"/>
            <a:chOff x="2427101" y="1108783"/>
            <a:chExt cx="1874681" cy="351728"/>
          </a:xfrm>
        </p:grpSpPr>
        <p:sp>
          <p:nvSpPr>
            <p:cNvPr id="9" name="Rectangle 8"/>
            <p:cNvSpPr/>
            <p:nvPr/>
          </p:nvSpPr>
          <p:spPr>
            <a:xfrm>
              <a:off x="2427101" y="1108783"/>
              <a:ext cx="1874681" cy="351728"/>
            </a:xfrm>
            <a:prstGeom prst="rect">
              <a:avLst/>
            </a:prstGeom>
            <a:solidFill>
              <a:srgbClr val="33CCCC">
                <a:alpha val="56078"/>
              </a:srgbClr>
            </a:solidFill>
          </p:spPr>
          <p:style>
            <a:lnRef idx="3">
              <a:schemeClr val="lt1">
                <a:hueOff val="0"/>
                <a:satOff val="0"/>
                <a:lumOff val="0"/>
                <a:alphaOff val="0"/>
              </a:schemeClr>
            </a:lnRef>
            <a:fillRef idx="1">
              <a:scrgbClr r="0" g="0" b="0"/>
            </a:fillRef>
            <a:effectRef idx="1">
              <a:schemeClr val="accent2">
                <a:hueOff val="-727682"/>
                <a:satOff val="-41964"/>
                <a:lumOff val="4314"/>
                <a:alphaOff val="0"/>
              </a:schemeClr>
            </a:effectRef>
            <a:fontRef idx="minor">
              <a:schemeClr val="lt1"/>
            </a:fontRef>
          </p:style>
        </p:sp>
        <p:sp>
          <p:nvSpPr>
            <p:cNvPr id="10" name="Rectangle 9"/>
            <p:cNvSpPr/>
            <p:nvPr/>
          </p:nvSpPr>
          <p:spPr>
            <a:xfrm>
              <a:off x="2427101" y="1108783"/>
              <a:ext cx="1874681" cy="351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dirty="0" smtClean="0">
                  <a:latin typeface="Calibri" panose="020F0502020204030204" pitchFamily="34" charset="0"/>
                  <a:cs typeface="Calibri" panose="020F0502020204030204" pitchFamily="34" charset="0"/>
                </a:rPr>
                <a:t>2. </a:t>
              </a:r>
              <a:r>
                <a:rPr lang="en-US" b="1" dirty="0">
                  <a:latin typeface="Calibri" panose="020F0502020204030204" pitchFamily="34" charset="0"/>
                  <a:cs typeface="Calibri" panose="020F0502020204030204" pitchFamily="34" charset="0"/>
                </a:rPr>
                <a:t>Mucinous (36%): mucinous epithelial </a:t>
              </a:r>
              <a:r>
                <a:rPr lang="en-US" b="1" dirty="0" smtClean="0">
                  <a:latin typeface="Calibri" panose="020F0502020204030204" pitchFamily="34" charset="0"/>
                  <a:cs typeface="Calibri" panose="020F0502020204030204" pitchFamily="34" charset="0"/>
                </a:rPr>
                <a:t>tumors.</a:t>
              </a:r>
              <a:endParaRPr lang="en-US" b="1" dirty="0">
                <a:latin typeface="Calibri" panose="020F0502020204030204" pitchFamily="34" charset="0"/>
                <a:cs typeface="Calibri" panose="020F0502020204030204" pitchFamily="34" charset="0"/>
              </a:endParaRPr>
            </a:p>
          </p:txBody>
        </p:sp>
      </p:grpSp>
      <p:grpSp>
        <p:nvGrpSpPr>
          <p:cNvPr id="11" name="Group 10"/>
          <p:cNvGrpSpPr/>
          <p:nvPr/>
        </p:nvGrpSpPr>
        <p:grpSpPr>
          <a:xfrm>
            <a:off x="5780185" y="3512006"/>
            <a:ext cx="2260003" cy="1833973"/>
            <a:chOff x="4441444" y="1125695"/>
            <a:chExt cx="1788350" cy="334791"/>
          </a:xfrm>
          <a:solidFill>
            <a:srgbClr val="00ADA8"/>
          </a:solidFill>
        </p:grpSpPr>
        <p:sp>
          <p:nvSpPr>
            <p:cNvPr id="12" name="Rectangle 11"/>
            <p:cNvSpPr/>
            <p:nvPr/>
          </p:nvSpPr>
          <p:spPr>
            <a:xfrm>
              <a:off x="4441444" y="1125695"/>
              <a:ext cx="1788350" cy="334791"/>
            </a:xfrm>
            <a:prstGeom prst="rect">
              <a:avLst/>
            </a:prstGeom>
            <a:grpFill/>
          </p:spPr>
          <p:style>
            <a:lnRef idx="3">
              <a:schemeClr val="lt1">
                <a:hueOff val="0"/>
                <a:satOff val="0"/>
                <a:lumOff val="0"/>
                <a:alphaOff val="0"/>
              </a:schemeClr>
            </a:lnRef>
            <a:fillRef idx="1">
              <a:schemeClr val="accent2">
                <a:hueOff val="-1455363"/>
                <a:satOff val="-83928"/>
                <a:lumOff val="8628"/>
                <a:alphaOff val="0"/>
              </a:schemeClr>
            </a:fillRef>
            <a:effectRef idx="1">
              <a:schemeClr val="accent2">
                <a:hueOff val="-1455363"/>
                <a:satOff val="-83928"/>
                <a:lumOff val="8628"/>
                <a:alphaOff val="0"/>
              </a:schemeClr>
            </a:effectRef>
            <a:fontRef idx="minor">
              <a:schemeClr val="lt1"/>
            </a:fontRef>
          </p:style>
        </p:sp>
        <p:sp>
          <p:nvSpPr>
            <p:cNvPr id="13" name="Rectangle 12"/>
            <p:cNvSpPr/>
            <p:nvPr/>
          </p:nvSpPr>
          <p:spPr>
            <a:xfrm>
              <a:off x="4441444" y="1125695"/>
              <a:ext cx="1788350" cy="3347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dirty="0" smtClean="0">
                  <a:latin typeface="Calibri" panose="020F0502020204030204" pitchFamily="34" charset="0"/>
                  <a:cs typeface="Calibri" panose="020F0502020204030204" pitchFamily="34" charset="0"/>
                </a:rPr>
                <a:t>3. </a:t>
              </a:r>
              <a:r>
                <a:rPr lang="en-US" b="1" dirty="0" err="1">
                  <a:latin typeface="Calibri" panose="020F0502020204030204" pitchFamily="34" charset="0"/>
                  <a:cs typeface="Calibri" panose="020F0502020204030204" pitchFamily="34" charset="0"/>
                </a:rPr>
                <a:t>Endometrioid</a:t>
              </a:r>
              <a:r>
                <a:rPr lang="en-US" b="1" dirty="0">
                  <a:latin typeface="Calibri" panose="020F0502020204030204" pitchFamily="34" charset="0"/>
                  <a:cs typeface="Calibri" panose="020F0502020204030204" pitchFamily="34" charset="0"/>
                </a:rPr>
                <a:t> (8%): endometrial tumors</a:t>
              </a:r>
            </a:p>
          </p:txBody>
        </p:sp>
      </p:grpSp>
      <p:sp>
        <p:nvSpPr>
          <p:cNvPr id="20" name="Rectangle 19">
            <a:extLst>
              <a:ext uri="{FF2B5EF4-FFF2-40B4-BE49-F238E27FC236}">
                <a16:creationId xmlns:a16="http://schemas.microsoft.com/office/drawing/2014/main" xmlns="" id="{63FD64A8-C440-48EC-995F-F3D5207CAFF5}"/>
              </a:ext>
            </a:extLst>
          </p:cNvPr>
          <p:cNvSpPr/>
          <p:nvPr/>
        </p:nvSpPr>
        <p:spPr>
          <a:xfrm>
            <a:off x="295879" y="943306"/>
            <a:ext cx="7744309" cy="2336024"/>
          </a:xfrm>
          <a:prstGeom prst="rect">
            <a:avLst/>
          </a:prstGeom>
          <a:ln w="38100">
            <a:solidFill>
              <a:srgbClr val="002060"/>
            </a:solidFill>
          </a:ln>
        </p:spPr>
        <p:txBody>
          <a:bodyPr wrap="square">
            <a:spAutoFit/>
          </a:bodyPr>
          <a:lstStyle/>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A leading cause of death because of gynecologic </a:t>
            </a:r>
            <a:r>
              <a:rPr lang="en-US" altLang="en-US" dirty="0" smtClean="0">
                <a:ea typeface="ＭＳ Ｐゴシック" charset="-128"/>
              </a:rPr>
              <a:t>cancer.</a:t>
            </a:r>
            <a:endParaRPr lang="en-US" altLang="en-US" dirty="0">
              <a:ea typeface="ＭＳ Ｐゴシック" charset="-128"/>
            </a:endParaRP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Due to malignant transformation of ovarian epithelial </a:t>
            </a:r>
            <a:r>
              <a:rPr lang="en-US" altLang="en-US" dirty="0" smtClean="0">
                <a:ea typeface="ＭＳ Ｐゴシック" charset="-128"/>
              </a:rPr>
              <a:t>cells, </a:t>
            </a:r>
            <a:r>
              <a:rPr lang="en-US" altLang="en-US" dirty="0">
                <a:solidFill>
                  <a:srgbClr val="008F00"/>
                </a:solidFill>
              </a:rPr>
              <a:t>there are other types but this is the most common.</a:t>
            </a: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Most common type of ovarian </a:t>
            </a:r>
            <a:r>
              <a:rPr lang="en-US" altLang="en-US" dirty="0" smtClean="0">
                <a:ea typeface="ＭＳ Ｐゴシック" charset="-128"/>
              </a:rPr>
              <a:t>cancer.</a:t>
            </a: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smtClean="0">
                <a:ea typeface="ＭＳ Ｐゴシック" charset="-128"/>
              </a:rPr>
              <a:t>Subtypes: </a:t>
            </a:r>
            <a:endParaRPr lang="en-US" altLang="en-US" dirty="0">
              <a:ea typeface="ＭＳ Ｐゴシック" charset="-128"/>
            </a:endParaRPr>
          </a:p>
        </p:txBody>
      </p:sp>
      <p:grpSp>
        <p:nvGrpSpPr>
          <p:cNvPr id="14" name="Group 5"/>
          <p:cNvGrpSpPr>
            <a:grpSpLocks/>
          </p:cNvGrpSpPr>
          <p:nvPr/>
        </p:nvGrpSpPr>
        <p:grpSpPr bwMode="auto">
          <a:xfrm>
            <a:off x="8155710" y="2678547"/>
            <a:ext cx="3942406" cy="3532887"/>
            <a:chOff x="3212501" y="6029698"/>
            <a:chExt cx="1999903" cy="1696594"/>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6" r="8106" b="5807"/>
            <a:stretch/>
          </p:blipFill>
          <p:spPr bwMode="auto">
            <a:xfrm>
              <a:off x="3212501" y="6029698"/>
              <a:ext cx="1872405" cy="169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p:cNvSpPr/>
            <p:nvPr/>
          </p:nvSpPr>
          <p:spPr>
            <a:xfrm>
              <a:off x="4531821" y="6725372"/>
              <a:ext cx="680583" cy="5822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a:p>
          </p:txBody>
        </p:sp>
      </p:grpSp>
    </p:spTree>
    <p:extLst>
      <p:ext uri="{BB962C8B-B14F-4D97-AF65-F5344CB8AC3E}">
        <p14:creationId xmlns:p14="http://schemas.microsoft.com/office/powerpoint/2010/main" val="844009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Ovarian cancer</a:t>
            </a:r>
            <a:endParaRPr lang="en-US" sz="2800" dirty="0">
              <a:solidFill>
                <a:srgbClr val="4C8180"/>
              </a:solidFill>
              <a:latin typeface="Century Gothic" charset="0"/>
              <a:ea typeface="Century Gothic" charset="0"/>
              <a:cs typeface="Century Gothic" charset="0"/>
            </a:endParaRPr>
          </a:p>
        </p:txBody>
      </p:sp>
      <p:sp>
        <p:nvSpPr>
          <p:cNvPr id="7" name="Rectangle 6"/>
          <p:cNvSpPr/>
          <p:nvPr/>
        </p:nvSpPr>
        <p:spPr>
          <a:xfrm>
            <a:off x="278140" y="885016"/>
            <a:ext cx="2278188" cy="461665"/>
          </a:xfrm>
          <a:prstGeom prst="rect">
            <a:avLst/>
          </a:prstGeom>
        </p:spPr>
        <p:txBody>
          <a:bodyPr wrap="none">
            <a:spAutoFit/>
          </a:bodyPr>
          <a:lstStyle/>
          <a:p>
            <a:pPr marL="342900" indent="-342900">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Risk </a:t>
            </a:r>
            <a:r>
              <a:rPr lang="en-US" altLang="en-US" sz="2400" b="1" dirty="0" smtClean="0">
                <a:solidFill>
                  <a:srgbClr val="334E5D"/>
                </a:solidFill>
                <a:latin typeface="Century Gothic" charset="0"/>
                <a:ea typeface="Century Gothic" charset="0"/>
                <a:cs typeface="Century Gothic" charset="0"/>
              </a:rPr>
              <a:t>factors:</a:t>
            </a:r>
            <a:endParaRPr lang="en-US" altLang="en-US" sz="2400" b="1" dirty="0">
              <a:solidFill>
                <a:srgbClr val="334E5D"/>
              </a:solidFill>
              <a:latin typeface="Century Gothic" charset="0"/>
              <a:ea typeface="Century Gothic" charset="0"/>
              <a:cs typeface="Century Gothic" charset="0"/>
            </a:endParaRPr>
          </a:p>
        </p:txBody>
      </p:sp>
      <p:sp>
        <p:nvSpPr>
          <p:cNvPr id="2" name="Rectangle 1"/>
          <p:cNvSpPr/>
          <p:nvPr/>
        </p:nvSpPr>
        <p:spPr>
          <a:xfrm>
            <a:off x="278140" y="1715979"/>
            <a:ext cx="7925334" cy="4635115"/>
          </a:xfrm>
          <a:prstGeom prst="rect">
            <a:avLst/>
          </a:prstGeom>
        </p:spPr>
        <p:txBody>
          <a:bodyPr wrap="square">
            <a:spAutoFit/>
          </a:bodyPr>
          <a:lstStyle/>
          <a:p>
            <a:pPr marL="342900" indent="-342900" fontAlgn="base">
              <a:lnSpc>
                <a:spcPct val="150000"/>
              </a:lnSpc>
              <a:spcBef>
                <a:spcPct val="20000"/>
              </a:spcBef>
              <a:spcAft>
                <a:spcPct val="0"/>
              </a:spcAft>
              <a:buClr>
                <a:schemeClr val="tx1"/>
              </a:buClr>
              <a:buSzPct val="95000"/>
              <a:buFont typeface="+mj-lt"/>
              <a:buAutoNum type="arabicPeriod"/>
            </a:pPr>
            <a:r>
              <a:rPr lang="en-US" altLang="en-US" dirty="0">
                <a:ea typeface="ＭＳ Ｐゴシック" charset="-128"/>
              </a:rPr>
              <a:t>Nulliparity (woman with no child birth or </a:t>
            </a:r>
            <a:r>
              <a:rPr lang="en-US" altLang="en-US" dirty="0" smtClean="0">
                <a:ea typeface="ＭＳ Ｐゴシック" charset="-128"/>
              </a:rPr>
              <a:t>pregnancy). </a:t>
            </a:r>
          </a:p>
          <a:p>
            <a:pPr marL="342900" indent="-342900" fontAlgn="base">
              <a:lnSpc>
                <a:spcPct val="150000"/>
              </a:lnSpc>
              <a:spcBef>
                <a:spcPct val="20000"/>
              </a:spcBef>
              <a:spcAft>
                <a:spcPct val="0"/>
              </a:spcAft>
              <a:buClr>
                <a:schemeClr val="tx1"/>
              </a:buClr>
              <a:buSzPct val="95000"/>
              <a:buFont typeface="+mj-lt"/>
              <a:buAutoNum type="arabicPeriod"/>
            </a:pPr>
            <a:endParaRPr lang="en-US" altLang="en-US" dirty="0">
              <a:solidFill>
                <a:srgbClr val="92D050"/>
              </a:solidFill>
              <a:ea typeface="ＭＳ Ｐゴシック" charset="-128"/>
            </a:endParaRPr>
          </a:p>
          <a:p>
            <a:pPr marL="342900" indent="-342900" fontAlgn="base">
              <a:lnSpc>
                <a:spcPct val="150000"/>
              </a:lnSpc>
              <a:spcBef>
                <a:spcPct val="20000"/>
              </a:spcBef>
              <a:spcAft>
                <a:spcPct val="0"/>
              </a:spcAft>
              <a:buClr>
                <a:schemeClr val="tx1"/>
              </a:buClr>
              <a:buSzPct val="95000"/>
              <a:buFont typeface="+mj-lt"/>
              <a:buAutoNum type="arabicPeriod"/>
            </a:pPr>
            <a:r>
              <a:rPr lang="en-US" altLang="en-US" dirty="0" smtClean="0">
                <a:ea typeface="ＭＳ Ｐゴシック" charset="-128"/>
              </a:rPr>
              <a:t>Family history of breast, ovarian, colorectal cancer. </a:t>
            </a:r>
            <a:r>
              <a:rPr lang="en-US" altLang="en-US" dirty="0">
                <a:solidFill>
                  <a:srgbClr val="008F00"/>
                </a:solidFill>
              </a:rPr>
              <a:t>First degree relative, or the person herself had history of cancer. </a:t>
            </a:r>
          </a:p>
          <a:p>
            <a:pPr marL="342900" indent="-342900">
              <a:buFont typeface="+mj-lt"/>
              <a:buAutoNum type="arabicPeriod"/>
            </a:pPr>
            <a:endParaRPr lang="en-US" altLang="en-US" dirty="0" smtClean="0">
              <a:solidFill>
                <a:srgbClr val="92D050"/>
              </a:solidFill>
              <a:ea typeface="ＭＳ Ｐゴシック" charset="-128"/>
            </a:endParaRPr>
          </a:p>
          <a:p>
            <a:pPr marL="342900" indent="-342900">
              <a:buFont typeface="+mj-lt"/>
              <a:buAutoNum type="arabicPeriod"/>
            </a:pPr>
            <a:r>
              <a:rPr lang="en-US" altLang="en-US" dirty="0" smtClean="0">
                <a:ea typeface="ＭＳ Ｐゴシック" charset="-128"/>
              </a:rPr>
              <a:t>Mutations </a:t>
            </a:r>
            <a:r>
              <a:rPr lang="en-US" altLang="en-US" dirty="0">
                <a:ea typeface="ＭＳ Ｐゴシック" charset="-128"/>
              </a:rPr>
              <a:t>in BRCA1 and BRCA2 genes </a:t>
            </a:r>
            <a:r>
              <a:rPr lang="en-US" altLang="en-US" dirty="0">
                <a:solidFill>
                  <a:srgbClr val="FF0000"/>
                </a:solidFill>
                <a:ea typeface="ＭＳ Ｐゴシック" charset="-128"/>
              </a:rPr>
              <a:t>(most common</a:t>
            </a:r>
            <a:r>
              <a:rPr lang="en-US" altLang="en-US" dirty="0" smtClean="0">
                <a:solidFill>
                  <a:srgbClr val="FF0000"/>
                </a:solidFill>
                <a:ea typeface="ＭＳ Ｐゴシック" charset="-128"/>
              </a:rPr>
              <a:t>).</a:t>
            </a:r>
          </a:p>
          <a:p>
            <a:pPr marL="342900" indent="-342900">
              <a:buFont typeface="+mj-lt"/>
              <a:buAutoNum type="arabicPeriod"/>
            </a:pPr>
            <a:endParaRPr lang="en-US" altLang="en-US" dirty="0">
              <a:solidFill>
                <a:srgbClr val="FF0000"/>
              </a:solidFill>
              <a:ea typeface="ＭＳ Ｐゴシック" charset="-128"/>
            </a:endParaRPr>
          </a:p>
          <a:p>
            <a:pPr marL="342900" indent="-342900">
              <a:buFont typeface="+mj-lt"/>
              <a:buAutoNum type="arabicPeriod"/>
            </a:pPr>
            <a:r>
              <a:rPr lang="en-US" altLang="en-US" dirty="0">
                <a:ea typeface="ＭＳ Ｐゴシック" charset="-128"/>
              </a:rPr>
              <a:t>Carriers of BRCA1 mutations have a cancer risk of 44</a:t>
            </a:r>
            <a:r>
              <a:rPr lang="en-US" altLang="en-US" dirty="0" smtClean="0">
                <a:ea typeface="ＭＳ Ｐゴシック" charset="-128"/>
              </a:rPr>
              <a:t>%.</a:t>
            </a:r>
          </a:p>
          <a:p>
            <a:pPr marL="342900" indent="-342900">
              <a:buFont typeface="+mj-lt"/>
              <a:buAutoNum type="arabicPeriod"/>
            </a:pPr>
            <a:endParaRPr lang="en-US" altLang="en-US" dirty="0">
              <a:ea typeface="ＭＳ Ｐゴシック" charset="-128"/>
            </a:endParaRPr>
          </a:p>
          <a:p>
            <a:pPr marL="342900" indent="-342900">
              <a:buFont typeface="+mj-lt"/>
              <a:buAutoNum type="arabicPeriod"/>
            </a:pPr>
            <a:r>
              <a:rPr lang="en-US" altLang="en-US" dirty="0" smtClean="0">
                <a:ea typeface="ＭＳ Ｐゴシック" charset="-128"/>
              </a:rPr>
              <a:t>Premenopausal breast cancer or ovarian cancer indicates higher risk for hereditary or breast cancer. </a:t>
            </a:r>
            <a:r>
              <a:rPr lang="en-US" altLang="en-US" dirty="0">
                <a:solidFill>
                  <a:srgbClr val="008F00"/>
                </a:solidFill>
              </a:rPr>
              <a:t>If one of the family members developed cancer before menopause this increases the risk of cancer for other relatives. </a:t>
            </a:r>
          </a:p>
          <a:p>
            <a:pPr marL="342900" indent="-342900">
              <a:buFont typeface="+mj-lt"/>
              <a:buAutoNum type="arabicPeriod"/>
            </a:pPr>
            <a:endParaRPr lang="en-US" altLang="en-US" dirty="0">
              <a:ea typeface="ＭＳ Ｐゴシック" charset="-128"/>
            </a:endParaRPr>
          </a:p>
          <a:p>
            <a:pPr marL="342900" indent="-342900">
              <a:buFont typeface="+mj-lt"/>
              <a:buAutoNum type="arabicPeriod"/>
            </a:pPr>
            <a:r>
              <a:rPr lang="en-US" dirty="0"/>
              <a:t>Ashkenazi Jews have higher risk of ovarian </a:t>
            </a:r>
            <a:r>
              <a:rPr lang="en-US" dirty="0" smtClean="0"/>
              <a:t>cancer.</a:t>
            </a:r>
            <a:endParaRPr lang="en-US" dirty="0"/>
          </a:p>
        </p:txBody>
      </p:sp>
      <p:sp>
        <p:nvSpPr>
          <p:cNvPr id="3" name="مستطيل 2"/>
          <p:cNvSpPr/>
          <p:nvPr/>
        </p:nvSpPr>
        <p:spPr>
          <a:xfrm>
            <a:off x="6923167" y="1325201"/>
            <a:ext cx="4735014" cy="507831"/>
          </a:xfrm>
          <a:prstGeom prst="rect">
            <a:avLst/>
          </a:prstGeom>
          <a:solidFill>
            <a:schemeClr val="bg1">
              <a:lumMod val="95000"/>
            </a:schemeClr>
          </a:solidFill>
          <a:ln w="19050">
            <a:solidFill>
              <a:schemeClr val="accent1">
                <a:lumMod val="50000"/>
              </a:schemeClr>
            </a:solidFill>
            <a:prstDash val="dash"/>
          </a:ln>
        </p:spPr>
        <p:txBody>
          <a:bodyPr wrap="none" anchor="ctr">
            <a:spAutoFit/>
          </a:bodyPr>
          <a:lstStyle/>
          <a:p>
            <a:pPr algn="ctr" fontAlgn="base">
              <a:lnSpc>
                <a:spcPct val="150000"/>
              </a:lnSpc>
              <a:spcBef>
                <a:spcPct val="20000"/>
              </a:spcBef>
              <a:spcAft>
                <a:spcPct val="0"/>
              </a:spcAft>
              <a:buClr>
                <a:schemeClr val="tx1"/>
              </a:buClr>
              <a:buSzPct val="95000"/>
            </a:pPr>
            <a:r>
              <a:rPr lang="en-US" altLang="en-US" dirty="0">
                <a:solidFill>
                  <a:srgbClr val="008F00"/>
                </a:solidFill>
              </a:rPr>
              <a:t>Increase in Age is a risk factor and its important. </a:t>
            </a:r>
          </a:p>
        </p:txBody>
      </p:sp>
    </p:spTree>
    <p:extLst>
      <p:ext uri="{BB962C8B-B14F-4D97-AF65-F5344CB8AC3E}">
        <p14:creationId xmlns:p14="http://schemas.microsoft.com/office/powerpoint/2010/main" val="2174316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Ovarian cancer</a:t>
            </a:r>
            <a:endParaRPr lang="en-US" sz="2800" dirty="0">
              <a:solidFill>
                <a:srgbClr val="4C8180"/>
              </a:solidFill>
              <a:latin typeface="Century Gothic" charset="0"/>
              <a:ea typeface="Century Gothic" charset="0"/>
              <a:cs typeface="Century Gothic" charset="0"/>
            </a:endParaRPr>
          </a:p>
        </p:txBody>
      </p:sp>
      <p:sp>
        <p:nvSpPr>
          <p:cNvPr id="7" name="Rectangle 6"/>
          <p:cNvSpPr/>
          <p:nvPr/>
        </p:nvSpPr>
        <p:spPr>
          <a:xfrm>
            <a:off x="278140" y="885016"/>
            <a:ext cx="5351951" cy="461665"/>
          </a:xfrm>
          <a:prstGeom prst="rect">
            <a:avLst/>
          </a:prstGeom>
        </p:spPr>
        <p:txBody>
          <a:bodyPr wrap="square">
            <a:spAutoFit/>
          </a:bodyPr>
          <a:lstStyle/>
          <a:p>
            <a:pPr marL="342900" indent="-342900">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Biomarkers and </a:t>
            </a:r>
            <a:r>
              <a:rPr lang="en-US" altLang="en-US" sz="2400" b="1" dirty="0" smtClean="0">
                <a:solidFill>
                  <a:srgbClr val="334E5D"/>
                </a:solidFill>
                <a:latin typeface="Century Gothic" charset="0"/>
                <a:ea typeface="Century Gothic" charset="0"/>
                <a:cs typeface="Century Gothic" charset="0"/>
              </a:rPr>
              <a:t>diagnosis:</a:t>
            </a:r>
            <a:endParaRPr lang="en-US" altLang="en-US" sz="2400" b="1" dirty="0">
              <a:solidFill>
                <a:srgbClr val="334E5D"/>
              </a:solidFill>
              <a:latin typeface="Century Gothic" charset="0"/>
              <a:ea typeface="Century Gothic" charset="0"/>
              <a:cs typeface="Century Gothic" charset="0"/>
            </a:endParaRPr>
          </a:p>
        </p:txBody>
      </p:sp>
      <p:sp>
        <p:nvSpPr>
          <p:cNvPr id="2" name="Rectangle 1"/>
          <p:cNvSpPr/>
          <p:nvPr/>
        </p:nvSpPr>
        <p:spPr>
          <a:xfrm>
            <a:off x="278140" y="1601183"/>
            <a:ext cx="10211334" cy="2031325"/>
          </a:xfrm>
          <a:prstGeom prst="rect">
            <a:avLst/>
          </a:prstGeom>
        </p:spPr>
        <p:txBody>
          <a:bodyPr wrap="square">
            <a:spAutoFit/>
          </a:bodyPr>
          <a:lstStyle/>
          <a:p>
            <a:pPr marL="342900" indent="-342900">
              <a:buFont typeface="Wingdings" panose="05000000000000000000" pitchFamily="2" charset="2"/>
              <a:buChar char="v"/>
            </a:pPr>
            <a:r>
              <a:rPr lang="en-US" altLang="en-US" dirty="0">
                <a:ea typeface="ＭＳ Ｐゴシック" charset="-128"/>
              </a:rPr>
              <a:t>Epithelial ovarian cancer is commonly diagnosed at a later </a:t>
            </a:r>
            <a:r>
              <a:rPr lang="en-US" altLang="en-US" dirty="0" smtClean="0">
                <a:ea typeface="ＭＳ Ｐゴシック" charset="-128"/>
              </a:rPr>
              <a:t>stage. </a:t>
            </a:r>
            <a:endParaRPr lang="en-US" altLang="en-US" dirty="0">
              <a:ea typeface="ＭＳ Ｐゴシック" charset="-128"/>
            </a:endParaRPr>
          </a:p>
          <a:p>
            <a:pPr marL="342900" indent="-342900">
              <a:buFont typeface="Wingdings" panose="05000000000000000000" pitchFamily="2" charset="2"/>
              <a:buChar char="v"/>
            </a:pPr>
            <a:endParaRPr lang="en-US" altLang="en-US" dirty="0">
              <a:ea typeface="ＭＳ Ｐゴシック" charset="-128"/>
            </a:endParaRPr>
          </a:p>
          <a:p>
            <a:pPr marL="342900" indent="-342900">
              <a:buFont typeface="Wingdings" panose="05000000000000000000" pitchFamily="2" charset="2"/>
              <a:buChar char="v"/>
            </a:pPr>
            <a:r>
              <a:rPr lang="en-US" altLang="en-US" dirty="0">
                <a:ea typeface="ＭＳ Ｐゴシック" charset="-128"/>
              </a:rPr>
              <a:t>Due to non-specific symptoms such as abdominal pain, blotting, early satiety, nausea, etc. </a:t>
            </a:r>
            <a:endParaRPr lang="en-US" altLang="en-US" dirty="0" smtClean="0">
              <a:ea typeface="ＭＳ Ｐゴシック" charset="-128"/>
            </a:endParaRPr>
          </a:p>
          <a:p>
            <a:endParaRPr lang="en-US" altLang="en-US" dirty="0">
              <a:ea typeface="ＭＳ Ｐゴシック" charset="-128"/>
            </a:endParaRPr>
          </a:p>
          <a:p>
            <a:pPr marL="342900" indent="-342900">
              <a:buFont typeface="Wingdings" panose="05000000000000000000" pitchFamily="2" charset="2"/>
              <a:buChar char="v"/>
            </a:pPr>
            <a:endParaRPr lang="en-US" altLang="en-US" dirty="0">
              <a:ea typeface="ＭＳ Ｐゴシック" charset="-128"/>
            </a:endParaRPr>
          </a:p>
          <a:p>
            <a:pPr marL="342900" indent="-342900">
              <a:buFont typeface="Wingdings" panose="05000000000000000000" pitchFamily="2" charset="2"/>
              <a:buChar char="v"/>
            </a:pPr>
            <a:r>
              <a:rPr lang="en-US" altLang="en-US" dirty="0">
                <a:ea typeface="ＭＳ Ｐゴシック" charset="-128"/>
              </a:rPr>
              <a:t>Most patients (75%) have advanced-stage tumor upon diagnosis </a:t>
            </a:r>
            <a:r>
              <a:rPr lang="en-US" altLang="en-US" dirty="0">
                <a:solidFill>
                  <a:srgbClr val="008F00"/>
                </a:solidFill>
              </a:rPr>
              <a:t>(you will be able to feel an abdominal mass in clinical examinations)</a:t>
            </a:r>
          </a:p>
        </p:txBody>
      </p:sp>
      <p:grpSp>
        <p:nvGrpSpPr>
          <p:cNvPr id="4" name="Group 3"/>
          <p:cNvGrpSpPr/>
          <p:nvPr/>
        </p:nvGrpSpPr>
        <p:grpSpPr>
          <a:xfrm>
            <a:off x="894104" y="3736055"/>
            <a:ext cx="10239648" cy="2764343"/>
            <a:chOff x="894104" y="3788857"/>
            <a:chExt cx="10239648" cy="2467456"/>
          </a:xfrm>
        </p:grpSpPr>
        <p:sp>
          <p:nvSpPr>
            <p:cNvPr id="6" name="Freeform 5"/>
            <p:cNvSpPr/>
            <p:nvPr/>
          </p:nvSpPr>
          <p:spPr>
            <a:xfrm>
              <a:off x="6013928" y="4686086"/>
              <a:ext cx="4014030" cy="464433"/>
            </a:xfrm>
            <a:custGeom>
              <a:avLst/>
              <a:gdLst/>
              <a:ahLst/>
              <a:cxnLst/>
              <a:rect l="0" t="0" r="0" b="0"/>
              <a:pathLst>
                <a:path>
                  <a:moveTo>
                    <a:pt x="0" y="0"/>
                  </a:moveTo>
                  <a:lnTo>
                    <a:pt x="0" y="232216"/>
                  </a:lnTo>
                  <a:lnTo>
                    <a:pt x="4014030" y="232216"/>
                  </a:lnTo>
                  <a:lnTo>
                    <a:pt x="4014030" y="46443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8" name="Freeform 7"/>
            <p:cNvSpPr/>
            <p:nvPr/>
          </p:nvSpPr>
          <p:spPr>
            <a:xfrm>
              <a:off x="6013928" y="4686086"/>
              <a:ext cx="1338010" cy="464433"/>
            </a:xfrm>
            <a:custGeom>
              <a:avLst/>
              <a:gdLst/>
              <a:ahLst/>
              <a:cxnLst/>
              <a:rect l="0" t="0" r="0" b="0"/>
              <a:pathLst>
                <a:path>
                  <a:moveTo>
                    <a:pt x="0" y="0"/>
                  </a:moveTo>
                  <a:lnTo>
                    <a:pt x="0" y="232216"/>
                  </a:lnTo>
                  <a:lnTo>
                    <a:pt x="1338010" y="232216"/>
                  </a:lnTo>
                  <a:lnTo>
                    <a:pt x="1338010" y="46443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Freeform 8"/>
            <p:cNvSpPr/>
            <p:nvPr/>
          </p:nvSpPr>
          <p:spPr>
            <a:xfrm>
              <a:off x="4675918" y="4686086"/>
              <a:ext cx="1338010" cy="464433"/>
            </a:xfrm>
            <a:custGeom>
              <a:avLst/>
              <a:gdLst/>
              <a:ahLst/>
              <a:cxnLst/>
              <a:rect l="0" t="0" r="0" b="0"/>
              <a:pathLst>
                <a:path>
                  <a:moveTo>
                    <a:pt x="1338010" y="0"/>
                  </a:moveTo>
                  <a:lnTo>
                    <a:pt x="1338010" y="232216"/>
                  </a:lnTo>
                  <a:lnTo>
                    <a:pt x="0" y="232216"/>
                  </a:lnTo>
                  <a:lnTo>
                    <a:pt x="0" y="46443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0" name="Freeform 9"/>
            <p:cNvSpPr/>
            <p:nvPr/>
          </p:nvSpPr>
          <p:spPr>
            <a:xfrm>
              <a:off x="1999897" y="4686086"/>
              <a:ext cx="4014030" cy="464433"/>
            </a:xfrm>
            <a:custGeom>
              <a:avLst/>
              <a:gdLst/>
              <a:ahLst/>
              <a:cxnLst/>
              <a:rect l="0" t="0" r="0" b="0"/>
              <a:pathLst>
                <a:path>
                  <a:moveTo>
                    <a:pt x="4014030" y="0"/>
                  </a:moveTo>
                  <a:lnTo>
                    <a:pt x="4014030" y="232216"/>
                  </a:lnTo>
                  <a:lnTo>
                    <a:pt x="0" y="232216"/>
                  </a:lnTo>
                  <a:lnTo>
                    <a:pt x="0" y="46443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1" name="Freeform 10"/>
            <p:cNvSpPr/>
            <p:nvPr/>
          </p:nvSpPr>
          <p:spPr>
            <a:xfrm>
              <a:off x="4908134" y="3788857"/>
              <a:ext cx="2211587" cy="897229"/>
            </a:xfrm>
            <a:custGeom>
              <a:avLst/>
              <a:gdLst>
                <a:gd name="connsiteX0" fmla="*/ 0 w 2211587"/>
                <a:gd name="connsiteY0" fmla="*/ 0 h 897229"/>
                <a:gd name="connsiteX1" fmla="*/ 2211587 w 2211587"/>
                <a:gd name="connsiteY1" fmla="*/ 0 h 897229"/>
                <a:gd name="connsiteX2" fmla="*/ 2211587 w 2211587"/>
                <a:gd name="connsiteY2" fmla="*/ 897229 h 897229"/>
                <a:gd name="connsiteX3" fmla="*/ 0 w 2211587"/>
                <a:gd name="connsiteY3" fmla="*/ 897229 h 897229"/>
                <a:gd name="connsiteX4" fmla="*/ 0 w 2211587"/>
                <a:gd name="connsiteY4" fmla="*/ 0 h 897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587" h="897229">
                  <a:moveTo>
                    <a:pt x="0" y="0"/>
                  </a:moveTo>
                  <a:lnTo>
                    <a:pt x="2211587" y="0"/>
                  </a:lnTo>
                  <a:lnTo>
                    <a:pt x="2211587" y="897229"/>
                  </a:lnTo>
                  <a:lnTo>
                    <a:pt x="0" y="897229"/>
                  </a:lnTo>
                  <a:lnTo>
                    <a:pt x="0" y="0"/>
                  </a:lnTo>
                  <a:close/>
                </a:path>
              </a:pathLst>
            </a:custGeom>
            <a:solidFill>
              <a:schemeClr val="bg1">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b="1" kern="1200" dirty="0" smtClean="0">
                  <a:latin typeface="Century Gothic" charset="0"/>
                  <a:ea typeface="Century Gothic" charset="0"/>
                  <a:cs typeface="Century Gothic" charset="0"/>
                </a:rPr>
                <a:t>Diagnosis includes:</a:t>
              </a:r>
              <a:endParaRPr lang="en-US" sz="2000" b="1" kern="1200" dirty="0">
                <a:latin typeface="Century Gothic" charset="0"/>
                <a:ea typeface="Century Gothic" charset="0"/>
                <a:cs typeface="Century Gothic" charset="0"/>
              </a:endParaRPr>
            </a:p>
          </p:txBody>
        </p:sp>
        <p:sp>
          <p:nvSpPr>
            <p:cNvPr id="12" name="Freeform 11"/>
            <p:cNvSpPr/>
            <p:nvPr/>
          </p:nvSpPr>
          <p:spPr>
            <a:xfrm>
              <a:off x="894104" y="5150520"/>
              <a:ext cx="2211587" cy="1105793"/>
            </a:xfrm>
            <a:custGeom>
              <a:avLst/>
              <a:gdLst>
                <a:gd name="connsiteX0" fmla="*/ 0 w 2211587"/>
                <a:gd name="connsiteY0" fmla="*/ 0 h 1105793"/>
                <a:gd name="connsiteX1" fmla="*/ 2211587 w 2211587"/>
                <a:gd name="connsiteY1" fmla="*/ 0 h 1105793"/>
                <a:gd name="connsiteX2" fmla="*/ 2211587 w 2211587"/>
                <a:gd name="connsiteY2" fmla="*/ 1105793 h 1105793"/>
                <a:gd name="connsiteX3" fmla="*/ 0 w 2211587"/>
                <a:gd name="connsiteY3" fmla="*/ 1105793 h 1105793"/>
                <a:gd name="connsiteX4" fmla="*/ 0 w 2211587"/>
                <a:gd name="connsiteY4" fmla="*/ 0 h 110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587" h="1105793">
                  <a:moveTo>
                    <a:pt x="0" y="0"/>
                  </a:moveTo>
                  <a:lnTo>
                    <a:pt x="2211587" y="0"/>
                  </a:lnTo>
                  <a:lnTo>
                    <a:pt x="2211587" y="1105793"/>
                  </a:lnTo>
                  <a:lnTo>
                    <a:pt x="0" y="1105793"/>
                  </a:lnTo>
                  <a:lnTo>
                    <a:pt x="0" y="0"/>
                  </a:lnTo>
                  <a:close/>
                </a:path>
              </a:pathLst>
            </a:custGeom>
            <a:solidFill>
              <a:srgbClr val="5B9BD5"/>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1. </a:t>
              </a:r>
              <a:r>
                <a:rPr lang="en-US" altLang="en-US" sz="1800" kern="1200" dirty="0" smtClean="0">
                  <a:ea typeface="ＭＳ Ｐゴシック" panose="020B0600070205080204" pitchFamily="34" charset="-128"/>
                </a:rPr>
                <a:t>History taking.</a:t>
              </a:r>
            </a:p>
            <a:p>
              <a:pPr lvl="0" algn="ctr" defTabSz="800100">
                <a:lnSpc>
                  <a:spcPct val="90000"/>
                </a:lnSpc>
                <a:spcBef>
                  <a:spcPct val="0"/>
                </a:spcBef>
                <a:spcAft>
                  <a:spcPct val="35000"/>
                </a:spcAft>
              </a:pPr>
              <a:r>
                <a:rPr lang="en-US" dirty="0">
                  <a:solidFill>
                    <a:srgbClr val="008F00"/>
                  </a:solidFill>
                </a:rPr>
                <a:t>(Age of menarche any history of cancer)</a:t>
              </a:r>
            </a:p>
          </p:txBody>
        </p:sp>
        <p:sp>
          <p:nvSpPr>
            <p:cNvPr id="13" name="Freeform 12"/>
            <p:cNvSpPr/>
            <p:nvPr/>
          </p:nvSpPr>
          <p:spPr>
            <a:xfrm>
              <a:off x="3570124" y="5150520"/>
              <a:ext cx="2211587" cy="1105793"/>
            </a:xfrm>
            <a:custGeom>
              <a:avLst/>
              <a:gdLst>
                <a:gd name="connsiteX0" fmla="*/ 0 w 2211587"/>
                <a:gd name="connsiteY0" fmla="*/ 0 h 1105793"/>
                <a:gd name="connsiteX1" fmla="*/ 2211587 w 2211587"/>
                <a:gd name="connsiteY1" fmla="*/ 0 h 1105793"/>
                <a:gd name="connsiteX2" fmla="*/ 2211587 w 2211587"/>
                <a:gd name="connsiteY2" fmla="*/ 1105793 h 1105793"/>
                <a:gd name="connsiteX3" fmla="*/ 0 w 2211587"/>
                <a:gd name="connsiteY3" fmla="*/ 1105793 h 1105793"/>
                <a:gd name="connsiteX4" fmla="*/ 0 w 2211587"/>
                <a:gd name="connsiteY4" fmla="*/ 0 h 110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587" h="1105793">
                  <a:moveTo>
                    <a:pt x="0" y="0"/>
                  </a:moveTo>
                  <a:lnTo>
                    <a:pt x="2211587" y="0"/>
                  </a:lnTo>
                  <a:lnTo>
                    <a:pt x="2211587" y="1105793"/>
                  </a:lnTo>
                  <a:lnTo>
                    <a:pt x="0" y="1105793"/>
                  </a:lnTo>
                  <a:lnTo>
                    <a:pt x="0" y="0"/>
                  </a:lnTo>
                  <a:close/>
                </a:path>
              </a:pathLst>
            </a:custGeom>
            <a:solidFill>
              <a:srgbClr val="43AFC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 </a:t>
              </a:r>
              <a:r>
                <a:rPr lang="en-US" altLang="en-US" sz="1800" kern="1200" dirty="0" smtClean="0">
                  <a:ea typeface="ＭＳ Ｐゴシック" panose="020B0600070205080204" pitchFamily="34" charset="-128"/>
                </a:rPr>
                <a:t>Physical examination. </a:t>
              </a:r>
            </a:p>
            <a:p>
              <a:pPr lvl="0" algn="ctr" defTabSz="800100">
                <a:lnSpc>
                  <a:spcPct val="90000"/>
                </a:lnSpc>
                <a:spcBef>
                  <a:spcPct val="0"/>
                </a:spcBef>
                <a:spcAft>
                  <a:spcPct val="35000"/>
                </a:spcAft>
              </a:pPr>
              <a:r>
                <a:rPr lang="en-US" dirty="0">
                  <a:solidFill>
                    <a:srgbClr val="008F00"/>
                  </a:solidFill>
                </a:rPr>
                <a:t>(</a:t>
              </a:r>
              <a:r>
                <a:rPr lang="en-US" altLang="en-US" dirty="0">
                  <a:solidFill>
                    <a:srgbClr val="008F00"/>
                  </a:solidFill>
                </a:rPr>
                <a:t>mass , ascites, pleural effusion)</a:t>
              </a:r>
              <a:endParaRPr lang="en-US" dirty="0">
                <a:solidFill>
                  <a:srgbClr val="008F00"/>
                </a:solidFill>
              </a:endParaRPr>
            </a:p>
          </p:txBody>
        </p:sp>
        <p:sp>
          <p:nvSpPr>
            <p:cNvPr id="14" name="Freeform 13"/>
            <p:cNvSpPr/>
            <p:nvPr/>
          </p:nvSpPr>
          <p:spPr>
            <a:xfrm>
              <a:off x="6246145" y="5150520"/>
              <a:ext cx="2211587" cy="1105793"/>
            </a:xfrm>
            <a:custGeom>
              <a:avLst/>
              <a:gdLst>
                <a:gd name="connsiteX0" fmla="*/ 0 w 2211587"/>
                <a:gd name="connsiteY0" fmla="*/ 0 h 1105793"/>
                <a:gd name="connsiteX1" fmla="*/ 2211587 w 2211587"/>
                <a:gd name="connsiteY1" fmla="*/ 0 h 1105793"/>
                <a:gd name="connsiteX2" fmla="*/ 2211587 w 2211587"/>
                <a:gd name="connsiteY2" fmla="*/ 1105793 h 1105793"/>
                <a:gd name="connsiteX3" fmla="*/ 0 w 2211587"/>
                <a:gd name="connsiteY3" fmla="*/ 1105793 h 1105793"/>
                <a:gd name="connsiteX4" fmla="*/ 0 w 2211587"/>
                <a:gd name="connsiteY4" fmla="*/ 0 h 110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587" h="1105793">
                  <a:moveTo>
                    <a:pt x="0" y="0"/>
                  </a:moveTo>
                  <a:lnTo>
                    <a:pt x="2211587" y="0"/>
                  </a:lnTo>
                  <a:lnTo>
                    <a:pt x="2211587" y="1105793"/>
                  </a:lnTo>
                  <a:lnTo>
                    <a:pt x="0" y="1105793"/>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3. </a:t>
              </a:r>
              <a:r>
                <a:rPr lang="en-US" altLang="en-US" sz="1800" kern="1200" dirty="0" smtClean="0">
                  <a:ea typeface="ＭＳ Ｐゴシック" panose="020B0600070205080204" pitchFamily="34" charset="-128"/>
                </a:rPr>
                <a:t>Ultrasound.</a:t>
              </a:r>
            </a:p>
            <a:p>
              <a:pPr lvl="0" algn="ctr" defTabSz="800100">
                <a:lnSpc>
                  <a:spcPct val="90000"/>
                </a:lnSpc>
                <a:spcBef>
                  <a:spcPct val="0"/>
                </a:spcBef>
                <a:spcAft>
                  <a:spcPct val="35000"/>
                </a:spcAft>
              </a:pPr>
              <a:r>
                <a:rPr lang="en-US" dirty="0">
                  <a:solidFill>
                    <a:srgbClr val="008F00"/>
                  </a:solidFill>
                </a:rPr>
                <a:t>(</a:t>
              </a:r>
              <a:r>
                <a:rPr lang="en-US" dirty="0">
                  <a:solidFill>
                    <a:srgbClr val="008F00"/>
                  </a:solidFill>
                </a:rPr>
                <a:t>transvaginal</a:t>
              </a:r>
              <a:r>
                <a:rPr lang="en-US" dirty="0">
                  <a:solidFill>
                    <a:srgbClr val="008F00"/>
                  </a:solidFill>
                </a:rPr>
                <a:t>)</a:t>
              </a:r>
              <a:endParaRPr lang="en-US" dirty="0">
                <a:solidFill>
                  <a:srgbClr val="008F00"/>
                </a:solidFill>
              </a:endParaRPr>
            </a:p>
          </p:txBody>
        </p:sp>
        <p:sp>
          <p:nvSpPr>
            <p:cNvPr id="15" name="Freeform 14"/>
            <p:cNvSpPr/>
            <p:nvPr/>
          </p:nvSpPr>
          <p:spPr>
            <a:xfrm>
              <a:off x="8922165" y="5150520"/>
              <a:ext cx="2211587" cy="1105793"/>
            </a:xfrm>
            <a:custGeom>
              <a:avLst/>
              <a:gdLst>
                <a:gd name="connsiteX0" fmla="*/ 0 w 2211587"/>
                <a:gd name="connsiteY0" fmla="*/ 0 h 1105793"/>
                <a:gd name="connsiteX1" fmla="*/ 2211587 w 2211587"/>
                <a:gd name="connsiteY1" fmla="*/ 0 h 1105793"/>
                <a:gd name="connsiteX2" fmla="*/ 2211587 w 2211587"/>
                <a:gd name="connsiteY2" fmla="*/ 1105793 h 1105793"/>
                <a:gd name="connsiteX3" fmla="*/ 0 w 2211587"/>
                <a:gd name="connsiteY3" fmla="*/ 1105793 h 1105793"/>
                <a:gd name="connsiteX4" fmla="*/ 0 w 2211587"/>
                <a:gd name="connsiteY4" fmla="*/ 0 h 1105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587" h="1105793">
                  <a:moveTo>
                    <a:pt x="0" y="0"/>
                  </a:moveTo>
                  <a:lnTo>
                    <a:pt x="2211587" y="0"/>
                  </a:lnTo>
                  <a:lnTo>
                    <a:pt x="2211587" y="1105793"/>
                  </a:lnTo>
                  <a:lnTo>
                    <a:pt x="0" y="1105793"/>
                  </a:lnTo>
                  <a:lnTo>
                    <a:pt x="0" y="0"/>
                  </a:lnTo>
                  <a:close/>
                </a:path>
              </a:pathLst>
            </a:custGeom>
            <a:solidFill>
              <a:srgbClr val="DCC5ED"/>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0000"/>
                  </a:solidFill>
                </a:rPr>
                <a:t>4. </a:t>
              </a:r>
              <a:r>
                <a:rPr lang="en-US" altLang="en-US" sz="1800" b="1" kern="1200" dirty="0" smtClean="0">
                  <a:solidFill>
                    <a:srgbClr val="FF0000"/>
                  </a:solidFill>
                  <a:ea typeface="ＭＳ Ｐゴシック" panose="020B0600070205080204" pitchFamily="34" charset="-128"/>
                </a:rPr>
                <a:t>Measurement of serum CA-125 levels .</a:t>
              </a:r>
              <a:endParaRPr lang="en-US" sz="1800" b="1" kern="1200" dirty="0">
                <a:solidFill>
                  <a:srgbClr val="FF0000"/>
                </a:solidFill>
              </a:endParaRPr>
            </a:p>
          </p:txBody>
        </p:sp>
      </p:grpSp>
    </p:spTree>
    <p:extLst>
      <p:ext uri="{BB962C8B-B14F-4D97-AF65-F5344CB8AC3E}">
        <p14:creationId xmlns:p14="http://schemas.microsoft.com/office/powerpoint/2010/main" val="500369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Cancer antigen 125 (CA-125)</a:t>
            </a:r>
            <a:endParaRPr lang="en-US" sz="2800" dirty="0">
              <a:solidFill>
                <a:srgbClr val="4C8180"/>
              </a:solidFill>
              <a:latin typeface="Century Gothic" charset="0"/>
              <a:ea typeface="Century Gothic" charset="0"/>
              <a:cs typeface="Century Gothic" charset="0"/>
            </a:endParaRPr>
          </a:p>
        </p:txBody>
      </p:sp>
      <p:sp>
        <p:nvSpPr>
          <p:cNvPr id="2" name="Rectangle 1"/>
          <p:cNvSpPr/>
          <p:nvPr/>
        </p:nvSpPr>
        <p:spPr>
          <a:xfrm>
            <a:off x="278138" y="853566"/>
            <a:ext cx="10968981" cy="4247317"/>
          </a:xfrm>
          <a:prstGeom prst="rect">
            <a:avLst/>
          </a:prstGeom>
        </p:spPr>
        <p:txBody>
          <a:bodyPr wrap="square">
            <a:spAutoFit/>
          </a:bodyPr>
          <a:lstStyle/>
          <a:p>
            <a:pPr marL="342900" indent="-342900">
              <a:buFont typeface="Wingdings" panose="05000000000000000000" pitchFamily="2" charset="2"/>
              <a:buChar char="v"/>
            </a:pPr>
            <a:r>
              <a:rPr lang="en-US" altLang="en-US" dirty="0">
                <a:ea typeface="ＭＳ Ｐゴシック" charset="-128"/>
              </a:rPr>
              <a:t>The only serum marker of epithelial ovarian </a:t>
            </a:r>
            <a:r>
              <a:rPr lang="en-US" altLang="en-US" dirty="0" smtClean="0">
                <a:ea typeface="ＭＳ Ｐゴシック" charset="-128"/>
              </a:rPr>
              <a:t>cancer.</a:t>
            </a:r>
          </a:p>
          <a:p>
            <a:endParaRPr lang="en-US" altLang="en-US" dirty="0">
              <a:ea typeface="ＭＳ Ｐゴシック" charset="-128"/>
            </a:endParaRPr>
          </a:p>
          <a:p>
            <a:pPr marL="342900" indent="-342900">
              <a:buFont typeface="Wingdings" panose="05000000000000000000" pitchFamily="2" charset="2"/>
              <a:buChar char="v"/>
            </a:pPr>
            <a:r>
              <a:rPr lang="en-US" altLang="en-US" dirty="0">
                <a:ea typeface="ＭＳ Ｐゴシック" charset="-128"/>
              </a:rPr>
              <a:t>A cell surface glycoprotein expressed in the epithelium of all </a:t>
            </a:r>
            <a:r>
              <a:rPr lang="en-US" altLang="en-US" dirty="0" smtClean="0">
                <a:ea typeface="ＭＳ Ｐゴシック" charset="-128"/>
              </a:rPr>
              <a:t>tissues </a:t>
            </a:r>
            <a:r>
              <a:rPr lang="en-US" altLang="en-US" dirty="0">
                <a:solidFill>
                  <a:srgbClr val="008F00"/>
                </a:solidFill>
              </a:rPr>
              <a:t>(Ovarian cells and other tissues). </a:t>
            </a:r>
          </a:p>
          <a:p>
            <a:pPr marL="342900" indent="-342900">
              <a:buFont typeface="Wingdings" panose="05000000000000000000" pitchFamily="2" charset="2"/>
              <a:buChar char="v"/>
            </a:pPr>
            <a:endParaRPr lang="en-US" altLang="en-US" dirty="0">
              <a:solidFill>
                <a:srgbClr val="92D050"/>
              </a:solidFill>
              <a:ea typeface="ＭＳ Ｐゴシック" charset="-128"/>
            </a:endParaRPr>
          </a:p>
          <a:p>
            <a:pPr marL="342900" indent="-342900">
              <a:buFont typeface="Wingdings" panose="05000000000000000000" pitchFamily="2" charset="2"/>
              <a:buChar char="v"/>
            </a:pPr>
            <a:r>
              <a:rPr lang="en-US" altLang="en-US" dirty="0">
                <a:ea typeface="ＭＳ Ｐゴシック" charset="-128"/>
              </a:rPr>
              <a:t>Normally absent in </a:t>
            </a:r>
            <a:r>
              <a:rPr lang="en-US" altLang="en-US" dirty="0" smtClean="0">
                <a:ea typeface="ＭＳ Ｐゴシック" charset="-128"/>
              </a:rPr>
              <a:t>serum. </a:t>
            </a:r>
          </a:p>
          <a:p>
            <a:r>
              <a:rPr lang="en-US" altLang="en-US" dirty="0">
                <a:solidFill>
                  <a:srgbClr val="008F00"/>
                </a:solidFill>
              </a:rPr>
              <a:t>If </a:t>
            </a:r>
            <a:r>
              <a:rPr lang="en-US" altLang="en-US" dirty="0" smtClean="0">
                <a:solidFill>
                  <a:srgbClr val="008F00"/>
                </a:solidFill>
              </a:rPr>
              <a:t>it’s </a:t>
            </a:r>
            <a:r>
              <a:rPr lang="en-US" altLang="en-US" dirty="0">
                <a:solidFill>
                  <a:srgbClr val="008F00"/>
                </a:solidFill>
              </a:rPr>
              <a:t>high in blood it </a:t>
            </a:r>
            <a:r>
              <a:rPr lang="en-US" altLang="en-US" dirty="0" smtClean="0">
                <a:solidFill>
                  <a:srgbClr val="008F00"/>
                </a:solidFill>
              </a:rPr>
              <a:t>may </a:t>
            </a:r>
            <a:r>
              <a:rPr lang="en-US" altLang="en-US" dirty="0">
                <a:solidFill>
                  <a:srgbClr val="008F00"/>
                </a:solidFill>
              </a:rPr>
              <a:t>indicate ovarian cancer </a:t>
            </a:r>
            <a:r>
              <a:rPr lang="en-US" altLang="en-US" dirty="0" smtClean="0">
                <a:solidFill>
                  <a:srgbClr val="008F00"/>
                </a:solidFill>
              </a:rPr>
              <a:t>especially in </a:t>
            </a:r>
            <a:r>
              <a:rPr lang="en-US" altLang="en-US" dirty="0">
                <a:solidFill>
                  <a:srgbClr val="008F00"/>
                </a:solidFill>
              </a:rPr>
              <a:t>post-menopausal women, </a:t>
            </a:r>
            <a:r>
              <a:rPr lang="en-US" altLang="en-US" dirty="0" smtClean="0">
                <a:solidFill>
                  <a:srgbClr val="008F00"/>
                </a:solidFill>
              </a:rPr>
              <a:t>but in </a:t>
            </a:r>
            <a:r>
              <a:rPr lang="en-US" altLang="en-US" dirty="0">
                <a:solidFill>
                  <a:srgbClr val="008F00"/>
                </a:solidFill>
              </a:rPr>
              <a:t>pre-menopausal it may be increase due </a:t>
            </a:r>
            <a:r>
              <a:rPr lang="en-US" altLang="en-US" dirty="0" smtClean="0">
                <a:solidFill>
                  <a:srgbClr val="008F00"/>
                </a:solidFill>
              </a:rPr>
              <a:t>to many situations like presence of fibroids</a:t>
            </a:r>
            <a:r>
              <a:rPr lang="en-US" altLang="en-US" dirty="0">
                <a:solidFill>
                  <a:srgbClr val="008F00"/>
                </a:solidFill>
              </a:rPr>
              <a:t>, menstrual cycle </a:t>
            </a:r>
            <a:r>
              <a:rPr lang="en-US" altLang="en-US" dirty="0" smtClean="0">
                <a:solidFill>
                  <a:srgbClr val="008F00"/>
                </a:solidFill>
              </a:rPr>
              <a:t>or </a:t>
            </a:r>
            <a:r>
              <a:rPr lang="en-US" altLang="en-US" dirty="0">
                <a:solidFill>
                  <a:srgbClr val="008F00"/>
                </a:solidFill>
              </a:rPr>
              <a:t>first trimester of pregnancy. So, </a:t>
            </a:r>
            <a:r>
              <a:rPr lang="en-US" altLang="en-US" dirty="0" smtClean="0">
                <a:solidFill>
                  <a:srgbClr val="008F00"/>
                </a:solidFill>
              </a:rPr>
              <a:t>it’s </a:t>
            </a:r>
            <a:r>
              <a:rPr lang="en-US" altLang="en-US" dirty="0">
                <a:solidFill>
                  <a:srgbClr val="008F00"/>
                </a:solidFill>
              </a:rPr>
              <a:t>is not specific.. That's why they use it to follow up  during treatment.</a:t>
            </a:r>
          </a:p>
          <a:p>
            <a:endParaRPr lang="en-US" altLang="en-US" dirty="0">
              <a:solidFill>
                <a:srgbClr val="92D050"/>
              </a:solidFill>
              <a:ea typeface="ＭＳ Ｐゴシック" charset="-128"/>
            </a:endParaRPr>
          </a:p>
          <a:p>
            <a:pPr marL="285750" indent="-285750">
              <a:buFont typeface="Wingdings" panose="05000000000000000000" pitchFamily="2" charset="2"/>
              <a:buChar char="v"/>
            </a:pPr>
            <a:r>
              <a:rPr lang="en-US" altLang="en-US" dirty="0">
                <a:ea typeface="ＭＳ Ｐゴシック" panose="020B0600070205080204" pitchFamily="34" charset="-128"/>
              </a:rPr>
              <a:t>Recommended as an annual test for women with family history of ovarian cancer</a:t>
            </a:r>
            <a:r>
              <a:rPr lang="en-US" altLang="en-US" dirty="0">
                <a:solidFill>
                  <a:srgbClr val="92D050"/>
                </a:solidFill>
                <a:ea typeface="ＭＳ Ｐゴシック" panose="020B0600070205080204" pitchFamily="34" charset="-128"/>
              </a:rPr>
              <a:t> </a:t>
            </a:r>
            <a:r>
              <a:rPr lang="en-US" altLang="en-US" dirty="0">
                <a:solidFill>
                  <a:srgbClr val="008F00"/>
                </a:solidFill>
              </a:rPr>
              <a:t>(you don</a:t>
            </a:r>
            <a:r>
              <a:rPr lang="fr-FR" altLang="en-US" dirty="0">
                <a:solidFill>
                  <a:srgbClr val="008F00"/>
                </a:solidFill>
              </a:rPr>
              <a:t>’</a:t>
            </a:r>
            <a:r>
              <a:rPr lang="en-US" altLang="en-US" dirty="0">
                <a:solidFill>
                  <a:srgbClr val="008F00"/>
                </a:solidFill>
              </a:rPr>
              <a:t>t screen the whole population for this marker except they are at high risk of developing ovarian cancer).</a:t>
            </a:r>
          </a:p>
          <a:p>
            <a:pPr marL="285750" indent="-285750">
              <a:buFont typeface="Wingdings" panose="05000000000000000000" pitchFamily="2" charset="2"/>
              <a:buChar char="v"/>
            </a:pPr>
            <a:endParaRPr lang="en-US" altLang="en-US" dirty="0">
              <a:solidFill>
                <a:srgbClr val="92D050"/>
              </a:solidFill>
              <a:ea typeface="ＭＳ Ｐゴシック" panose="020B0600070205080204" pitchFamily="34" charset="-128"/>
            </a:endParaRPr>
          </a:p>
          <a:p>
            <a:pPr marL="285750" indent="-285750">
              <a:buFont typeface="Wingdings" panose="05000000000000000000" pitchFamily="2" charset="2"/>
              <a:buChar char="v"/>
            </a:pPr>
            <a:r>
              <a:rPr lang="en-US" altLang="en-US" dirty="0">
                <a:ea typeface="ＭＳ Ｐゴシック" panose="020B0600070205080204" pitchFamily="34" charset="-128"/>
              </a:rPr>
              <a:t>CA-125 is associated with </a:t>
            </a:r>
            <a:r>
              <a:rPr lang="en-US" altLang="en-US" dirty="0">
                <a:solidFill>
                  <a:srgbClr val="FF0000"/>
                </a:solidFill>
                <a:ea typeface="ＭＳ Ｐゴシック" panose="020B0600070205080204" pitchFamily="34" charset="-128"/>
              </a:rPr>
              <a:t>stages</a:t>
            </a:r>
            <a:r>
              <a:rPr lang="en-US" altLang="en-US" dirty="0">
                <a:ea typeface="ＭＳ Ｐゴシック" panose="020B0600070205080204" pitchFamily="34" charset="-128"/>
              </a:rPr>
              <a:t> of ovarian </a:t>
            </a:r>
            <a:r>
              <a:rPr lang="en-US" altLang="en-US" dirty="0" smtClean="0">
                <a:ea typeface="ＭＳ Ｐゴシック" panose="020B0600070205080204" pitchFamily="34" charset="-128"/>
              </a:rPr>
              <a:t>cancer.</a:t>
            </a:r>
          </a:p>
          <a:p>
            <a:endParaRPr lang="en-US" altLang="en-US" dirty="0" smtClean="0">
              <a:solidFill>
                <a:srgbClr val="92D050"/>
              </a:solidFill>
              <a:ea typeface="ＭＳ Ｐゴシック" charset="-128"/>
            </a:endParaRPr>
          </a:p>
          <a:p>
            <a:pPr marL="342900" indent="-342900">
              <a:buFont typeface="Wingdings" panose="05000000000000000000" pitchFamily="2" charset="2"/>
              <a:buChar char="v"/>
            </a:pPr>
            <a:r>
              <a:rPr lang="en-US" altLang="en-US" dirty="0" smtClean="0">
                <a:ea typeface="ＭＳ Ｐゴシック" charset="-128"/>
              </a:rPr>
              <a:t>CA-125 </a:t>
            </a:r>
            <a:r>
              <a:rPr lang="en-US" altLang="en-US" dirty="0">
                <a:ea typeface="ＭＳ Ｐゴシック" charset="-128"/>
              </a:rPr>
              <a:t>is elevated in ovarian </a:t>
            </a:r>
            <a:r>
              <a:rPr lang="en-US" altLang="en-US" dirty="0" smtClean="0">
                <a:ea typeface="ＭＳ Ｐゴシック" charset="-128"/>
              </a:rPr>
              <a:t>cancer </a:t>
            </a:r>
            <a:r>
              <a:rPr lang="en-US" altLang="en-US" dirty="0" smtClean="0">
                <a:solidFill>
                  <a:srgbClr val="FF0000"/>
                </a:solidFill>
                <a:ea typeface="ＭＳ Ｐゴシック" charset="-128"/>
              </a:rPr>
              <a:t>(&gt;35 </a:t>
            </a:r>
            <a:r>
              <a:rPr lang="en-US" altLang="en-US" dirty="0">
                <a:solidFill>
                  <a:srgbClr val="FF0000"/>
                </a:solidFill>
                <a:ea typeface="ＭＳ Ｐゴシック" charset="-128"/>
              </a:rPr>
              <a:t>U/ml is considered </a:t>
            </a:r>
            <a:r>
              <a:rPr lang="en-US" altLang="en-US" dirty="0" smtClean="0">
                <a:solidFill>
                  <a:srgbClr val="FF0000"/>
                </a:solidFill>
                <a:ea typeface="ＭＳ Ｐゴシック" charset="-128"/>
              </a:rPr>
              <a:t>positive).</a:t>
            </a:r>
          </a:p>
        </p:txBody>
      </p:sp>
      <p:sp>
        <p:nvSpPr>
          <p:cNvPr id="3" name="مستطيل 2"/>
          <p:cNvSpPr/>
          <p:nvPr/>
        </p:nvSpPr>
        <p:spPr>
          <a:xfrm>
            <a:off x="278138" y="5213099"/>
            <a:ext cx="6096000" cy="1477328"/>
          </a:xfrm>
          <a:prstGeom prst="rect">
            <a:avLst/>
          </a:prstGeom>
        </p:spPr>
        <p:txBody>
          <a:bodyPr>
            <a:spAutoFit/>
          </a:bodyPr>
          <a:lstStyle/>
          <a:p>
            <a:pPr marL="342900" indent="-342900">
              <a:buFont typeface="Wingdings" panose="05000000000000000000" pitchFamily="2" charset="2"/>
              <a:buChar char="v"/>
            </a:pPr>
            <a:r>
              <a:rPr lang="en-US" altLang="en-US" b="1" dirty="0">
                <a:solidFill>
                  <a:srgbClr val="334E5D"/>
                </a:solidFill>
                <a:latin typeface="Century Gothic" charset="0"/>
                <a:ea typeface="Century Gothic" charset="0"/>
                <a:cs typeface="Century Gothic" charset="0"/>
              </a:rPr>
              <a:t>Cancer antigen 125 (CA-125) is Elevated in:</a:t>
            </a:r>
          </a:p>
          <a:p>
            <a:pPr marL="342900" indent="-342900">
              <a:buFont typeface="Wingdings" panose="05000000000000000000" pitchFamily="2" charset="2"/>
              <a:buChar char="v"/>
            </a:pPr>
            <a:endParaRPr lang="en-US" altLang="en-US" dirty="0">
              <a:ea typeface="ＭＳ Ｐゴシック" charset="-128"/>
            </a:endParaRPr>
          </a:p>
          <a:p>
            <a:pPr marL="342900" indent="-342900">
              <a:buFont typeface="+mj-lt"/>
              <a:buAutoNum type="arabicPeriod"/>
            </a:pPr>
            <a:r>
              <a:rPr lang="en-US" altLang="en-US" dirty="0">
                <a:ea typeface="ＭＳ Ｐゴシック" panose="020B0600070205080204" pitchFamily="34" charset="-128"/>
              </a:rPr>
              <a:t>50% of patients with stage I</a:t>
            </a:r>
          </a:p>
          <a:p>
            <a:pPr marL="342900" indent="-342900">
              <a:buFont typeface="+mj-lt"/>
              <a:buAutoNum type="arabicPeriod"/>
            </a:pPr>
            <a:r>
              <a:rPr lang="en-US" altLang="en-US" dirty="0">
                <a:ea typeface="ＭＳ Ｐゴシック" panose="020B0600070205080204" pitchFamily="34" charset="-128"/>
              </a:rPr>
              <a:t>90% of patients with stage II</a:t>
            </a:r>
          </a:p>
          <a:p>
            <a:pPr marL="342900" indent="-342900">
              <a:buFont typeface="+mj-lt"/>
              <a:buAutoNum type="arabicPeriod"/>
            </a:pPr>
            <a:r>
              <a:rPr lang="en-US" altLang="en-US" dirty="0">
                <a:ea typeface="ＭＳ Ｐゴシック" panose="020B0600070205080204" pitchFamily="34" charset="-128"/>
              </a:rPr>
              <a:t>&gt;90% of patients with stage III and IV</a:t>
            </a:r>
          </a:p>
        </p:txBody>
      </p:sp>
    </p:spTree>
    <p:extLst>
      <p:ext uri="{BB962C8B-B14F-4D97-AF65-F5344CB8AC3E}">
        <p14:creationId xmlns:p14="http://schemas.microsoft.com/office/powerpoint/2010/main" val="3232468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Cancer antigen 125 (CA-125)</a:t>
            </a:r>
            <a:endParaRPr lang="en-US" sz="2800" dirty="0">
              <a:solidFill>
                <a:srgbClr val="4C8180"/>
              </a:solidFill>
              <a:latin typeface="Century Gothic" charset="0"/>
              <a:ea typeface="Century Gothic" charset="0"/>
              <a:cs typeface="Century Gothic" charset="0"/>
            </a:endParaRPr>
          </a:p>
        </p:txBody>
      </p:sp>
      <p:graphicFrame>
        <p:nvGraphicFramePr>
          <p:cNvPr id="4" name="جدول 3"/>
          <p:cNvGraphicFramePr>
            <a:graphicFrameLocks noGrp="1"/>
          </p:cNvGraphicFramePr>
          <p:nvPr>
            <p:extLst>
              <p:ext uri="{D42A27DB-BD31-4B8C-83A1-F6EECF244321}">
                <p14:modId xmlns:p14="http://schemas.microsoft.com/office/powerpoint/2010/main" val="87035306"/>
              </p:ext>
            </p:extLst>
          </p:nvPr>
        </p:nvGraphicFramePr>
        <p:xfrm>
          <a:off x="590732" y="1222245"/>
          <a:ext cx="10512696" cy="5118686"/>
        </p:xfrm>
        <a:graphic>
          <a:graphicData uri="http://schemas.openxmlformats.org/drawingml/2006/table">
            <a:tbl>
              <a:tblPr firstRow="1" bandRow="1">
                <a:tableStyleId>{5940675A-B579-460E-94D1-54222C63F5DA}</a:tableStyleId>
              </a:tblPr>
              <a:tblGrid>
                <a:gridCol w="5256348">
                  <a:extLst>
                    <a:ext uri="{9D8B030D-6E8A-4147-A177-3AD203B41FA5}">
                      <a16:colId xmlns:a16="http://schemas.microsoft.com/office/drawing/2014/main" xmlns="" val="20000"/>
                    </a:ext>
                  </a:extLst>
                </a:gridCol>
                <a:gridCol w="5256348">
                  <a:extLst>
                    <a:ext uri="{9D8B030D-6E8A-4147-A177-3AD203B41FA5}">
                      <a16:colId xmlns:a16="http://schemas.microsoft.com/office/drawing/2014/main" xmlns="" val="20001"/>
                    </a:ext>
                  </a:extLst>
                </a:gridCol>
              </a:tblGrid>
              <a:tr h="671869">
                <a:tc gridSpan="2">
                  <a:txBody>
                    <a:bodyPr/>
                    <a:lstStyle/>
                    <a:p>
                      <a:pPr marL="0" indent="0" algn="ctr">
                        <a:lnSpc>
                          <a:spcPct val="80000"/>
                        </a:lnSpc>
                        <a:buNone/>
                      </a:pPr>
                      <a:r>
                        <a:rPr lang="en-US" altLang="en-US" sz="2400" b="1" dirty="0" smtClean="0">
                          <a:solidFill>
                            <a:srgbClr val="4B8180"/>
                          </a:solidFill>
                          <a:ea typeface="ＭＳ Ｐゴシック" charset="-128"/>
                        </a:rPr>
                        <a:t>CA-125 is not a marker of choice for ovarian cancer screening due to:</a:t>
                      </a:r>
                    </a:p>
                  </a:txBody>
                  <a:tcPr anchor="ctr">
                    <a:noFill/>
                  </a:tcPr>
                </a:tc>
                <a:tc hMerge="1">
                  <a:txBody>
                    <a:bodyPr/>
                    <a:lstStyle/>
                    <a:p>
                      <a:endParaRPr lang="en-US"/>
                    </a:p>
                  </a:txBody>
                  <a:tcPr/>
                </a:tc>
                <a:extLst>
                  <a:ext uri="{0D108BD9-81ED-4DB2-BD59-A6C34878D82A}">
                    <a16:rowId xmlns:a16="http://schemas.microsoft.com/office/drawing/2014/main" xmlns="" val="10002"/>
                  </a:ext>
                </a:extLst>
              </a:tr>
              <a:tr h="789217">
                <a:tc>
                  <a:txBody>
                    <a:bodyPr/>
                    <a:lstStyle/>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2000" kern="1200" dirty="0" smtClean="0">
                          <a:solidFill>
                            <a:schemeClr val="tx1"/>
                          </a:solidFill>
                          <a:latin typeface="+mn-lt"/>
                          <a:ea typeface="+mn-ea"/>
                          <a:cs typeface="+mn-cs"/>
                        </a:rPr>
                        <a:t>1.</a:t>
                      </a:r>
                      <a:r>
                        <a:rPr lang="en-US" altLang="en-US" sz="2000" kern="1200" baseline="0" dirty="0" smtClean="0">
                          <a:solidFill>
                            <a:schemeClr val="tx1"/>
                          </a:solidFill>
                          <a:latin typeface="+mn-lt"/>
                          <a:ea typeface="+mn-ea"/>
                          <a:cs typeface="+mn-cs"/>
                        </a:rPr>
                        <a:t> </a:t>
                      </a:r>
                      <a:r>
                        <a:rPr lang="en-US" altLang="en-US" sz="2000" kern="1200" dirty="0" smtClean="0">
                          <a:solidFill>
                            <a:schemeClr val="tx1"/>
                          </a:solidFill>
                          <a:latin typeface="+mn-lt"/>
                          <a:ea typeface="+mn-ea"/>
                          <a:cs typeface="+mn-cs"/>
                        </a:rPr>
                        <a:t>High false-positive rate.</a:t>
                      </a:r>
                    </a:p>
                  </a:txBody>
                  <a:tcPr anchor="ctr">
                    <a:solidFill>
                      <a:srgbClr val="F2F2F2"/>
                    </a:solidFill>
                  </a:tcPr>
                </a:tc>
                <a:tc>
                  <a:txBody>
                    <a:bodyPr/>
                    <a:lstStyle/>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2000" dirty="0" smtClean="0">
                          <a:ea typeface="ＭＳ Ｐゴシック" charset="-128"/>
                        </a:rPr>
                        <a:t>2. Low prevalence of ovarian cancer</a:t>
                      </a:r>
                    </a:p>
                  </a:txBody>
                  <a:tcPr anchor="ctr">
                    <a:noFill/>
                  </a:tcPr>
                </a:tc>
                <a:extLst>
                  <a:ext uri="{0D108BD9-81ED-4DB2-BD59-A6C34878D82A}">
                    <a16:rowId xmlns:a16="http://schemas.microsoft.com/office/drawing/2014/main" xmlns="" val="10000"/>
                  </a:ext>
                </a:extLst>
              </a:tr>
              <a:tr h="1213469">
                <a:tc>
                  <a:txBody>
                    <a:bodyPr/>
                    <a:lstStyle/>
                    <a:p>
                      <a:pPr marL="285750" indent="-285750" eaLnBrk="1" hangingPunct="1">
                        <a:buFont typeface="Wingdings" panose="05000000000000000000" pitchFamily="2" charset="2"/>
                        <a:buChar char="v"/>
                      </a:pPr>
                      <a:r>
                        <a:rPr lang="en-US" altLang="en-US" dirty="0" smtClean="0">
                          <a:ea typeface="ＭＳ Ｐゴシック" panose="020B0600070205080204" pitchFamily="34" charset="-128"/>
                        </a:rPr>
                        <a:t>A non-specific marker.</a:t>
                      </a:r>
                    </a:p>
                    <a:p>
                      <a:pPr marL="285750" indent="-285750" eaLnBrk="1" hangingPunct="1">
                        <a:buFont typeface="Wingdings" panose="05000000000000000000" pitchFamily="2" charset="2"/>
                        <a:buChar char="v"/>
                      </a:pPr>
                      <a:endParaRPr lang="en-US" altLang="en-US" dirty="0" smtClean="0">
                        <a:ea typeface="ＭＳ Ｐゴシック" panose="020B0600070205080204" pitchFamily="34" charset="-128"/>
                      </a:endParaRPr>
                    </a:p>
                    <a:p>
                      <a:pPr marL="285750" indent="-285750" eaLnBrk="1" hangingPunct="1">
                        <a:buFont typeface="Wingdings" panose="05000000000000000000" pitchFamily="2" charset="2"/>
                        <a:buChar char="v"/>
                      </a:pPr>
                      <a:r>
                        <a:rPr lang="en-US" altLang="en-US" dirty="0" smtClean="0">
                          <a:ea typeface="ＭＳ Ｐゴシック" panose="020B0600070205080204" pitchFamily="34" charset="-128"/>
                        </a:rPr>
                        <a:t>False positive CA-125 conc. are found in benign conditions:</a:t>
                      </a:r>
                    </a:p>
                    <a:p>
                      <a:pPr marL="800100" lvl="1" indent="-342900" eaLnBrk="1" hangingPunct="1">
                        <a:buFont typeface="+mj-lt"/>
                        <a:buAutoNum type="arabicPeriod"/>
                      </a:pPr>
                      <a:r>
                        <a:rPr lang="en-US" altLang="en-US" dirty="0" smtClean="0">
                          <a:ea typeface="ＭＳ Ｐゴシック" panose="020B0600070205080204" pitchFamily="34" charset="-128"/>
                        </a:rPr>
                        <a:t>Endometriosis.</a:t>
                      </a:r>
                    </a:p>
                    <a:p>
                      <a:pPr marL="800100" lvl="1" indent="-342900" eaLnBrk="1" hangingPunct="1">
                        <a:buFont typeface="+mj-lt"/>
                        <a:buAutoNum type="arabicPeriod"/>
                      </a:pPr>
                      <a:r>
                        <a:rPr lang="en-US" altLang="en-US" dirty="0" smtClean="0">
                          <a:ea typeface="ＭＳ Ｐゴシック" panose="020B0600070205080204" pitchFamily="34" charset="-128"/>
                        </a:rPr>
                        <a:t>Uterine </a:t>
                      </a:r>
                      <a:r>
                        <a:rPr lang="en-US" altLang="en-US" dirty="0" err="1" smtClean="0">
                          <a:ea typeface="ＭＳ Ｐゴシック" panose="020B0600070205080204" pitchFamily="34" charset="-128"/>
                        </a:rPr>
                        <a:t>leiomyomas</a:t>
                      </a:r>
                      <a:r>
                        <a:rPr lang="en-US" altLang="en-US" dirty="0" smtClean="0">
                          <a:ea typeface="ＭＳ Ｐゴシック" panose="020B0600070205080204" pitchFamily="34" charset="-128"/>
                        </a:rPr>
                        <a:t>.</a:t>
                      </a:r>
                    </a:p>
                    <a:p>
                      <a:pPr marL="800100" lvl="1" indent="-342900" eaLnBrk="1" hangingPunct="1">
                        <a:buFont typeface="+mj-lt"/>
                        <a:buAutoNum type="arabicPeriod"/>
                      </a:pPr>
                      <a:r>
                        <a:rPr lang="en-US" altLang="en-US" dirty="0" smtClean="0">
                          <a:ea typeface="ＭＳ Ｐゴシック" panose="020B0600070205080204" pitchFamily="34" charset="-128"/>
                        </a:rPr>
                        <a:t>Pelvic inflammatory disease.</a:t>
                      </a:r>
                    </a:p>
                    <a:p>
                      <a:pPr marL="800100" lvl="1" indent="-342900" eaLnBrk="1" hangingPunct="1">
                        <a:buFont typeface="+mj-lt"/>
                        <a:buAutoNum type="arabicPeriod"/>
                      </a:pPr>
                      <a:r>
                        <a:rPr lang="en-US" altLang="en-US" dirty="0" smtClean="0">
                          <a:ea typeface="ＭＳ Ｐゴシック" panose="020B0600070205080204" pitchFamily="34" charset="-128"/>
                        </a:rPr>
                        <a:t>During the first trimester of pregnancy.</a:t>
                      </a:r>
                    </a:p>
                    <a:p>
                      <a:pPr marL="800100" lvl="1" indent="-342900" eaLnBrk="1" hangingPunct="1">
                        <a:buFont typeface="+mj-lt"/>
                        <a:buAutoNum type="arabicPeriod"/>
                      </a:pPr>
                      <a:r>
                        <a:rPr lang="en-US" altLang="en-US" dirty="0" smtClean="0">
                          <a:ea typeface="ＭＳ Ｐゴシック" panose="020B0600070205080204" pitchFamily="34" charset="-128"/>
                        </a:rPr>
                        <a:t>During menstruation.</a:t>
                      </a:r>
                    </a:p>
                    <a:p>
                      <a:pPr marL="800100" lvl="1" indent="-342900" eaLnBrk="1" hangingPunct="1">
                        <a:buFont typeface="+mj-lt"/>
                        <a:buAutoNum type="arabicPeriod"/>
                      </a:pPr>
                      <a:endParaRPr lang="en-US" altLang="en-US" dirty="0" smtClean="0">
                        <a:ea typeface="ＭＳ Ｐゴシック" panose="020B0600070205080204" pitchFamily="34" charset="-128"/>
                      </a:endParaRPr>
                    </a:p>
                    <a:p>
                      <a:pPr marL="285750" indent="-285750" algn="l" defTabSz="914400" rtl="0" eaLnBrk="1" latinLnBrk="0" hangingPunct="1">
                        <a:buFont typeface="Wingdings" panose="05000000000000000000" pitchFamily="2" charset="2"/>
                        <a:buChar char="v"/>
                      </a:pPr>
                      <a:r>
                        <a:rPr lang="en-US" altLang="en-US" sz="1800" kern="1200" dirty="0" smtClean="0">
                          <a:solidFill>
                            <a:schemeClr val="tx1"/>
                          </a:solidFill>
                          <a:latin typeface="+mn-lt"/>
                          <a:ea typeface="ＭＳ Ｐゴシック" panose="020B0600070205080204" pitchFamily="34" charset="-128"/>
                          <a:cs typeface="+mn-cs"/>
                        </a:rPr>
                        <a:t>Some patients (&lt; 50 years) have elevated CA-125 due to unrelated malignant mass </a:t>
                      </a:r>
                      <a:r>
                        <a:rPr lang="en-US" altLang="en-US" sz="1800" kern="1200" dirty="0" smtClean="0">
                          <a:solidFill>
                            <a:srgbClr val="008F00"/>
                          </a:solidFill>
                          <a:latin typeface="+mn-lt"/>
                          <a:ea typeface="+mn-ea"/>
                          <a:cs typeface="+mn-cs"/>
                        </a:rPr>
                        <a:t>especially if there is ascites. </a:t>
                      </a:r>
                    </a:p>
                  </a:txBody>
                  <a:tcPr anchor="ctr">
                    <a:solidFill>
                      <a:srgbClr val="F2F2F2"/>
                    </a:solidFill>
                  </a:tcPr>
                </a:tc>
                <a:tc>
                  <a:txBody>
                    <a:bodyPr/>
                    <a:lstStyle/>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2000" dirty="0" smtClean="0">
                          <a:ea typeface="ＭＳ Ｐゴシック" charset="-128"/>
                        </a:rPr>
                        <a:t>-</a:t>
                      </a:r>
                    </a:p>
                  </a:txBody>
                  <a:tcPr anchor="ctr">
                    <a:noFill/>
                  </a:tcPr>
                </a:tc>
                <a:extLst>
                  <a:ext uri="{0D108BD9-81ED-4DB2-BD59-A6C34878D82A}">
                    <a16:rowId xmlns:a16="http://schemas.microsoft.com/office/drawing/2014/main" xmlns="" val="2637004368"/>
                  </a:ext>
                </a:extLst>
              </a:tr>
            </a:tbl>
          </a:graphicData>
        </a:graphic>
      </p:graphicFrame>
    </p:spTree>
    <p:extLst>
      <p:ext uri="{BB962C8B-B14F-4D97-AF65-F5344CB8AC3E}">
        <p14:creationId xmlns:p14="http://schemas.microsoft.com/office/powerpoint/2010/main" val="252944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Ovarian cancer</a:t>
            </a:r>
            <a:endParaRPr lang="en-US" sz="2800" dirty="0">
              <a:solidFill>
                <a:srgbClr val="4C8180"/>
              </a:solidFill>
              <a:latin typeface="Century Gothic" charset="0"/>
              <a:ea typeface="Century Gothic" charset="0"/>
              <a:cs typeface="Century Gothic" charset="0"/>
            </a:endParaRPr>
          </a:p>
        </p:txBody>
      </p:sp>
      <p:sp>
        <p:nvSpPr>
          <p:cNvPr id="7" name="Rectangle 6"/>
          <p:cNvSpPr/>
          <p:nvPr/>
        </p:nvSpPr>
        <p:spPr>
          <a:xfrm>
            <a:off x="278140" y="885016"/>
            <a:ext cx="7324443" cy="830997"/>
          </a:xfrm>
          <a:prstGeom prst="rect">
            <a:avLst/>
          </a:prstGeom>
        </p:spPr>
        <p:txBody>
          <a:bodyPr wrap="square">
            <a:spAutoFit/>
          </a:bodyPr>
          <a:lstStyle/>
          <a:p>
            <a:pPr marL="342900" indent="-342900">
              <a:buFont typeface="Wingdings" panose="05000000000000000000" pitchFamily="2" charset="2"/>
              <a:buChar char="v"/>
            </a:pPr>
            <a:r>
              <a:rPr lang="en-US" altLang="en-US" sz="2400" b="1" dirty="0" smtClean="0">
                <a:solidFill>
                  <a:srgbClr val="334E5D"/>
                </a:solidFill>
                <a:latin typeface="Century Gothic" charset="0"/>
                <a:ea typeface="Century Gothic" charset="0"/>
                <a:cs typeface="Century Gothic" charset="0"/>
              </a:rPr>
              <a:t>Cancer antigen 125 (CA-125) is useful in:</a:t>
            </a:r>
          </a:p>
          <a:p>
            <a:pPr marL="342900" indent="-342900">
              <a:buFont typeface="Wingdings" panose="05000000000000000000" pitchFamily="2" charset="2"/>
              <a:buChar char="v"/>
            </a:pPr>
            <a:endParaRPr lang="en-US" altLang="en-US" sz="2400" b="1" dirty="0">
              <a:solidFill>
                <a:srgbClr val="334E5D"/>
              </a:solidFill>
              <a:latin typeface="Century Gothic" charset="0"/>
              <a:ea typeface="Century Gothic" charset="0"/>
              <a:cs typeface="Century Gothic" charset="0"/>
            </a:endParaRPr>
          </a:p>
        </p:txBody>
      </p:sp>
      <p:sp>
        <p:nvSpPr>
          <p:cNvPr id="2" name="Rectangle 1"/>
          <p:cNvSpPr/>
          <p:nvPr/>
        </p:nvSpPr>
        <p:spPr>
          <a:xfrm>
            <a:off x="278140" y="1601183"/>
            <a:ext cx="10211334" cy="2031325"/>
          </a:xfrm>
          <a:prstGeom prst="rect">
            <a:avLst/>
          </a:prstGeom>
        </p:spPr>
        <p:txBody>
          <a:bodyPr wrap="square">
            <a:spAutoFit/>
          </a:bodyPr>
          <a:lstStyle/>
          <a:p>
            <a:pPr marL="342900" indent="-342900">
              <a:buFont typeface="Wingdings" panose="05000000000000000000" pitchFamily="2" charset="2"/>
              <a:buChar char="v"/>
            </a:pPr>
            <a:r>
              <a:rPr lang="en-US" altLang="en-US" dirty="0" smtClean="0">
                <a:ea typeface="ＭＳ Ｐゴシック" charset="-128"/>
              </a:rPr>
              <a:t>Monitoring patient’s </a:t>
            </a:r>
            <a:r>
              <a:rPr lang="en-US" altLang="en-US" dirty="0">
                <a:ea typeface="ＭＳ Ｐゴシック" charset="-128"/>
              </a:rPr>
              <a:t>response to </a:t>
            </a:r>
            <a:r>
              <a:rPr lang="en-US" altLang="en-US" dirty="0" smtClean="0">
                <a:ea typeface="ＭＳ Ｐゴシック" charset="-128"/>
              </a:rPr>
              <a:t>chemotherapy.</a:t>
            </a:r>
          </a:p>
          <a:p>
            <a:pPr marL="342900" indent="-342900">
              <a:buFont typeface="Wingdings" panose="05000000000000000000" pitchFamily="2" charset="2"/>
              <a:buChar char="v"/>
            </a:pPr>
            <a:endParaRPr lang="en-US" altLang="en-US" dirty="0" smtClean="0">
              <a:ea typeface="ＭＳ Ｐゴシック" charset="-128"/>
            </a:endParaRPr>
          </a:p>
          <a:p>
            <a:pPr marL="342900" indent="-342900">
              <a:buFont typeface="Wingdings" panose="05000000000000000000" pitchFamily="2" charset="2"/>
              <a:buChar char="v"/>
            </a:pPr>
            <a:endParaRPr lang="en-US" altLang="en-US" dirty="0">
              <a:ea typeface="ＭＳ Ｐゴシック" charset="-128"/>
            </a:endParaRPr>
          </a:p>
          <a:p>
            <a:pPr marL="285750" indent="-285750">
              <a:buFont typeface="Wingdings" panose="05000000000000000000" pitchFamily="2" charset="2"/>
              <a:buChar char="v"/>
            </a:pPr>
            <a:r>
              <a:rPr lang="en-US" altLang="en-US" dirty="0">
                <a:ea typeface="ＭＳ Ｐゴシック" charset="-128"/>
              </a:rPr>
              <a:t>Success of surgery (de-bulking </a:t>
            </a:r>
            <a:r>
              <a:rPr lang="en-US" altLang="en-US" dirty="0" smtClean="0">
                <a:ea typeface="ＭＳ Ｐゴシック" charset="-128"/>
              </a:rPr>
              <a:t>procedures). </a:t>
            </a:r>
            <a:r>
              <a:rPr lang="en-US" altLang="en-US" dirty="0">
                <a:solidFill>
                  <a:srgbClr val="008F00"/>
                </a:solidFill>
              </a:rPr>
              <a:t>removing the tumor masses</a:t>
            </a:r>
          </a:p>
          <a:p>
            <a:pPr marL="342900" indent="-342900">
              <a:buFont typeface="Wingdings" panose="05000000000000000000" pitchFamily="2" charset="2"/>
              <a:buChar char="v"/>
            </a:pPr>
            <a:endParaRPr lang="en-US" altLang="en-US" dirty="0">
              <a:ea typeface="ＭＳ Ｐゴシック" charset="-128"/>
            </a:endParaRPr>
          </a:p>
          <a:p>
            <a:pPr marL="342900" indent="-342900">
              <a:buFont typeface="Wingdings" panose="05000000000000000000" pitchFamily="2" charset="2"/>
              <a:buChar char="v"/>
            </a:pPr>
            <a:endParaRPr lang="en-US" altLang="en-US" dirty="0">
              <a:ea typeface="ＭＳ Ｐゴシック" charset="-128"/>
            </a:endParaRPr>
          </a:p>
          <a:p>
            <a:pPr marL="342900" indent="-342900">
              <a:buFont typeface="Wingdings" panose="05000000000000000000" pitchFamily="2" charset="2"/>
              <a:buChar char="v"/>
            </a:pPr>
            <a:r>
              <a:rPr lang="en-US" altLang="en-US" dirty="0">
                <a:ea typeface="ＭＳ Ｐゴシック" charset="-128"/>
              </a:rPr>
              <a:t>Annual testing for women with family history of ovarian </a:t>
            </a:r>
            <a:r>
              <a:rPr lang="en-US" altLang="en-US" dirty="0" smtClean="0">
                <a:ea typeface="ＭＳ Ｐゴシック" charset="-128"/>
              </a:rPr>
              <a:t>cancer.</a:t>
            </a:r>
            <a:endParaRPr lang="en-US" altLang="en-US" dirty="0">
              <a:ea typeface="ＭＳ Ｐゴシック" charset="-128"/>
            </a:endParaRPr>
          </a:p>
        </p:txBody>
      </p:sp>
    </p:spTree>
    <p:extLst>
      <p:ext uri="{BB962C8B-B14F-4D97-AF65-F5344CB8AC3E}">
        <p14:creationId xmlns:p14="http://schemas.microsoft.com/office/powerpoint/2010/main" val="775572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81023" y="0"/>
            <a:ext cx="8086665" cy="6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nSpc>
                <a:spcPct val="90000"/>
              </a:lnSpc>
              <a:spcBef>
                <a:spcPct val="0"/>
              </a:spcBef>
            </a:pPr>
            <a:r>
              <a:rPr lang="en-US" altLang="en-US" sz="3200" dirty="0">
                <a:solidFill>
                  <a:srgbClr val="4C8180"/>
                </a:solidFill>
                <a:latin typeface="Century Gothic" charset="0"/>
                <a:ea typeface="Century Gothic" charset="0"/>
                <a:cs typeface="Century Gothic" charset="0"/>
              </a:rPr>
              <a:t>Take Home Message</a:t>
            </a:r>
          </a:p>
        </p:txBody>
      </p:sp>
      <p:sp>
        <p:nvSpPr>
          <p:cNvPr id="3" name="Rectangle 5"/>
          <p:cNvSpPr txBox="1">
            <a:spLocks noChangeArrowheads="1"/>
          </p:cNvSpPr>
          <p:nvPr/>
        </p:nvSpPr>
        <p:spPr>
          <a:xfrm>
            <a:off x="291115" y="1028279"/>
            <a:ext cx="7755605" cy="50419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v"/>
              <a:defRPr/>
            </a:pPr>
            <a:r>
              <a:rPr lang="ar-SA" sz="1800" dirty="0" smtClean="0"/>
              <a:t> </a:t>
            </a:r>
            <a:r>
              <a:rPr lang="en-US" sz="1800" dirty="0" smtClean="0"/>
              <a:t>PCOS </a:t>
            </a:r>
            <a:r>
              <a:rPr lang="en-US" sz="1800" dirty="0"/>
              <a:t>is strongly correlated to insulin resistance and endocrine abnormalities.</a:t>
            </a:r>
            <a:endParaRPr lang="en-CA" sz="1800" b="1" u="words" dirty="0"/>
          </a:p>
          <a:p>
            <a:pPr>
              <a:buFont typeface="Wingdings" panose="05000000000000000000" pitchFamily="2" charset="2"/>
              <a:buChar char="v"/>
              <a:defRPr/>
            </a:pPr>
            <a:endParaRPr lang="en-US" sz="1800" dirty="0"/>
          </a:p>
          <a:p>
            <a:pPr>
              <a:buFont typeface="Wingdings" panose="05000000000000000000" pitchFamily="2" charset="2"/>
              <a:buChar char="v"/>
              <a:defRPr/>
            </a:pPr>
            <a:r>
              <a:rPr lang="ar-SA" sz="1800" dirty="0" smtClean="0"/>
              <a:t> </a:t>
            </a:r>
            <a:r>
              <a:rPr lang="en-US" sz="1800" dirty="0" smtClean="0"/>
              <a:t>Although </a:t>
            </a:r>
            <a:r>
              <a:rPr lang="en-US" sz="1800" dirty="0"/>
              <a:t>a nonspecific biomarker, CA-125 is important for staging and follow-up of ovarian cancer</a:t>
            </a:r>
            <a:r>
              <a:rPr lang="en-CA" sz="1800" dirty="0"/>
              <a:t> treatment</a:t>
            </a:r>
            <a:endParaRPr lang="en-US" sz="1800" dirty="0">
              <a:solidFill>
                <a:srgbClr val="FCB092"/>
              </a:solidFill>
            </a:endParaRPr>
          </a:p>
        </p:txBody>
      </p:sp>
      <p:sp>
        <p:nvSpPr>
          <p:cNvPr id="6" name="Rectangle 5"/>
          <p:cNvSpPr/>
          <p:nvPr/>
        </p:nvSpPr>
        <p:spPr>
          <a:xfrm>
            <a:off x="6270202" y="2936165"/>
            <a:ext cx="4586513" cy="461665"/>
          </a:xfrm>
          <a:prstGeom prst="rect">
            <a:avLst/>
          </a:prstGeom>
        </p:spPr>
        <p:txBody>
          <a:bodyPr wrap="none">
            <a:spAutoFit/>
          </a:bodyPr>
          <a:lstStyle/>
          <a:p>
            <a:pPr algn="ctr"/>
            <a:r>
              <a:rPr lang="ar-SA" sz="2400" dirty="0" smtClean="0">
                <a:solidFill>
                  <a:srgbClr val="89D0D3"/>
                </a:solidFill>
                <a:latin typeface="Aparajita" panose="020B0604020202020204" pitchFamily="34" charset="0"/>
                <a:cs typeface="Aparajita" panose="020B0604020202020204" pitchFamily="34" charset="0"/>
              </a:rPr>
              <a:t>مع تمنياتنا لكم بإجازة صيفية </a:t>
            </a:r>
            <a:r>
              <a:rPr lang="ar-SA" sz="2400" dirty="0">
                <a:solidFill>
                  <a:srgbClr val="89D0D3"/>
                </a:solidFill>
                <a:latin typeface="Aparajita" panose="020B0604020202020204" pitchFamily="34" charset="0"/>
                <a:cs typeface="Aparajita" panose="020B0604020202020204" pitchFamily="34" charset="0"/>
              </a:rPr>
              <a:t>ممتعة 🌍🌍😃</a:t>
            </a:r>
            <a:endParaRPr lang="en-US" sz="2400" dirty="0">
              <a:solidFill>
                <a:srgbClr val="89D0D3"/>
              </a:solidFill>
              <a:latin typeface="Aparajita" panose="020B0604020202020204" pitchFamily="34" charset="0"/>
              <a:cs typeface="Aparajita"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115" y="3424410"/>
            <a:ext cx="5258938" cy="2465127"/>
          </a:xfrm>
          <a:prstGeom prst="rect">
            <a:avLst/>
          </a:prstGeom>
        </p:spPr>
      </p:pic>
    </p:spTree>
    <p:extLst>
      <p:ext uri="{BB962C8B-B14F-4D97-AF65-F5344CB8AC3E}">
        <p14:creationId xmlns:p14="http://schemas.microsoft.com/office/powerpoint/2010/main" val="1436002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281248" y="254815"/>
            <a:ext cx="4243648" cy="5164677"/>
            <a:chOff x="-281248" y="254815"/>
            <a:chExt cx="4243648" cy="5164677"/>
          </a:xfrm>
        </p:grpSpPr>
        <p:grpSp>
          <p:nvGrpSpPr>
            <p:cNvPr id="11" name="Group 10"/>
            <p:cNvGrpSpPr/>
            <p:nvPr/>
          </p:nvGrpSpPr>
          <p:grpSpPr>
            <a:xfrm rot="18585516">
              <a:off x="2646539" y="4468989"/>
              <a:ext cx="364499" cy="261524"/>
              <a:chOff x="3336620" y="2163496"/>
              <a:chExt cx="372999" cy="294279"/>
            </a:xfrm>
            <a:solidFill>
              <a:schemeClr val="bg1">
                <a:lumMod val="85000"/>
              </a:schemeClr>
            </a:solidFill>
          </p:grpSpPr>
          <p:sp>
            <p:nvSpPr>
              <p:cNvPr id="12" name="Right Arrow 11"/>
              <p:cNvSpPr/>
              <p:nvPr/>
            </p:nvSpPr>
            <p:spPr>
              <a:xfrm rot="6480000">
                <a:off x="3375980" y="2124136"/>
                <a:ext cx="294279" cy="372999"/>
              </a:xfrm>
              <a:prstGeom prst="rightArrow">
                <a:avLst>
                  <a:gd name="adj1" fmla="val 60000"/>
                  <a:gd name="adj2" fmla="val 50000"/>
                </a:avLst>
              </a:prstGeom>
              <a:grpFill/>
            </p:spPr>
            <p:style>
              <a:lnRef idx="0">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sp>
          <p:sp>
            <p:nvSpPr>
              <p:cNvPr id="13" name="Right Arrow 4"/>
              <p:cNvSpPr txBox="1"/>
              <p:nvPr/>
            </p:nvSpPr>
            <p:spPr>
              <a:xfrm rot="17280000">
                <a:off x="3433763" y="2156754"/>
                <a:ext cx="205995" cy="2237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grpSp>
          <p:nvGrpSpPr>
            <p:cNvPr id="33" name="Group 32"/>
            <p:cNvGrpSpPr/>
            <p:nvPr/>
          </p:nvGrpSpPr>
          <p:grpSpPr>
            <a:xfrm>
              <a:off x="-281248" y="254815"/>
              <a:ext cx="4243648" cy="5164677"/>
              <a:chOff x="-154247" y="216131"/>
              <a:chExt cx="4867564" cy="5906593"/>
            </a:xfrm>
          </p:grpSpPr>
          <p:graphicFrame>
            <p:nvGraphicFramePr>
              <p:cNvPr id="4" name="Diagram 3"/>
              <p:cNvGraphicFramePr/>
              <p:nvPr>
                <p:extLst/>
              </p:nvPr>
            </p:nvGraphicFramePr>
            <p:xfrm>
              <a:off x="-154247" y="216131"/>
              <a:ext cx="4867564" cy="366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2" name="Group 31"/>
              <p:cNvGrpSpPr/>
              <p:nvPr/>
            </p:nvGrpSpPr>
            <p:grpSpPr>
              <a:xfrm>
                <a:off x="1030795" y="2356896"/>
                <a:ext cx="3177525" cy="3765828"/>
                <a:chOff x="1030795" y="2356896"/>
                <a:chExt cx="3177525" cy="3765828"/>
              </a:xfrm>
            </p:grpSpPr>
            <p:grpSp>
              <p:nvGrpSpPr>
                <p:cNvPr id="5" name="Group 4"/>
                <p:cNvGrpSpPr/>
                <p:nvPr/>
              </p:nvGrpSpPr>
              <p:grpSpPr>
                <a:xfrm rot="20490356">
                  <a:off x="2955711" y="3928831"/>
                  <a:ext cx="372999" cy="294279"/>
                  <a:chOff x="3336620" y="2163496"/>
                  <a:chExt cx="372999" cy="294279"/>
                </a:xfrm>
                <a:solidFill>
                  <a:schemeClr val="bg1">
                    <a:lumMod val="85000"/>
                  </a:schemeClr>
                </a:solidFill>
              </p:grpSpPr>
              <p:sp>
                <p:nvSpPr>
                  <p:cNvPr id="6" name="Right Arrow 5"/>
                  <p:cNvSpPr/>
                  <p:nvPr/>
                </p:nvSpPr>
                <p:spPr>
                  <a:xfrm rot="6480000">
                    <a:off x="3375980" y="2124136"/>
                    <a:ext cx="294279" cy="372999"/>
                  </a:xfrm>
                  <a:prstGeom prst="rightArrow">
                    <a:avLst>
                      <a:gd name="adj1" fmla="val 60000"/>
                      <a:gd name="adj2" fmla="val 50000"/>
                    </a:avLst>
                  </a:prstGeom>
                  <a:grpFill/>
                </p:spPr>
                <p:style>
                  <a:lnRef idx="0">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sp>
              <p:sp>
                <p:nvSpPr>
                  <p:cNvPr id="7" name="Right Arrow 4"/>
                  <p:cNvSpPr txBox="1"/>
                  <p:nvPr/>
                </p:nvSpPr>
                <p:spPr>
                  <a:xfrm rot="17280000">
                    <a:off x="3433763" y="2156754"/>
                    <a:ext cx="205995" cy="2237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grpSp>
              <p:nvGrpSpPr>
                <p:cNvPr id="8" name="Group 7"/>
                <p:cNvGrpSpPr/>
                <p:nvPr/>
              </p:nvGrpSpPr>
              <p:grpSpPr>
                <a:xfrm>
                  <a:off x="2730554" y="4274670"/>
                  <a:ext cx="802355" cy="737905"/>
                  <a:chOff x="2711403" y="2555545"/>
                  <a:chExt cx="1105184" cy="1105184"/>
                </a:xfrm>
                <a:solidFill>
                  <a:schemeClr val="accent1">
                    <a:lumMod val="60000"/>
                    <a:lumOff val="40000"/>
                  </a:schemeClr>
                </a:solidFill>
              </p:grpSpPr>
              <p:sp>
                <p:nvSpPr>
                  <p:cNvPr id="9" name="Oval 8"/>
                  <p:cNvSpPr/>
                  <p:nvPr/>
                </p:nvSpPr>
                <p:spPr>
                  <a:xfrm>
                    <a:off x="2711403" y="2555545"/>
                    <a:ext cx="1105184" cy="1105184"/>
                  </a:xfrm>
                  <a:prstGeom prst="ellipse">
                    <a:avLst/>
                  </a:prstGeom>
                  <a:grp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0" name="Oval 4"/>
                  <p:cNvSpPr txBox="1"/>
                  <p:nvPr/>
                </p:nvSpPr>
                <p:spPr>
                  <a:xfrm>
                    <a:off x="2873253" y="2717395"/>
                    <a:ext cx="781484" cy="7814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0">
                      <a:lnSpc>
                        <a:spcPct val="90000"/>
                      </a:lnSpc>
                      <a:spcBef>
                        <a:spcPct val="0"/>
                      </a:spcBef>
                      <a:spcAft>
                        <a:spcPct val="35000"/>
                      </a:spcAft>
                    </a:pPr>
                    <a:r>
                      <a:rPr lang="en-US" sz="1000" dirty="0" smtClean="0">
                        <a:latin typeface="Calibri" panose="020F0502020204030204" pitchFamily="34" charset="0"/>
                        <a:cs typeface="Calibri" panose="020F0502020204030204" pitchFamily="34" charset="0"/>
                      </a:rPr>
                      <a:t>↓</a:t>
                    </a:r>
                    <a:r>
                      <a:rPr lang="en-US" sz="1000" kern="1200" dirty="0" smtClean="0"/>
                      <a:t>SHBG</a:t>
                    </a:r>
                    <a:endParaRPr lang="en-US" sz="1000" kern="1200" dirty="0"/>
                  </a:p>
                </p:txBody>
              </p:sp>
            </p:grpSp>
            <p:grpSp>
              <p:nvGrpSpPr>
                <p:cNvPr id="14" name="Group 13"/>
                <p:cNvGrpSpPr/>
                <p:nvPr/>
              </p:nvGrpSpPr>
              <p:grpSpPr>
                <a:xfrm>
                  <a:off x="3397541" y="5374359"/>
                  <a:ext cx="810779" cy="748365"/>
                  <a:chOff x="2657895" y="2555545"/>
                  <a:chExt cx="1116787" cy="1120850"/>
                </a:xfrm>
                <a:solidFill>
                  <a:schemeClr val="tx1"/>
                </a:solidFill>
              </p:grpSpPr>
              <p:sp>
                <p:nvSpPr>
                  <p:cNvPr id="15" name="Oval 14"/>
                  <p:cNvSpPr/>
                  <p:nvPr/>
                </p:nvSpPr>
                <p:spPr>
                  <a:xfrm>
                    <a:off x="2657895" y="2555545"/>
                    <a:ext cx="1116787" cy="1120850"/>
                  </a:xfrm>
                  <a:prstGeom prst="ellipse">
                    <a:avLst/>
                  </a:prstGeom>
                  <a:grp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6" name="Oval 4"/>
                  <p:cNvSpPr txBox="1"/>
                  <p:nvPr/>
                </p:nvSpPr>
                <p:spPr>
                  <a:xfrm>
                    <a:off x="2819744" y="2717395"/>
                    <a:ext cx="781485" cy="7814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0">
                      <a:lnSpc>
                        <a:spcPct val="90000"/>
                      </a:lnSpc>
                      <a:spcBef>
                        <a:spcPct val="0"/>
                      </a:spcBef>
                      <a:spcAft>
                        <a:spcPct val="35000"/>
                      </a:spcAft>
                    </a:pPr>
                    <a:r>
                      <a:rPr lang="en-US" sz="800" dirty="0" smtClean="0">
                        <a:latin typeface="Calibri" panose="020F0502020204030204" pitchFamily="34" charset="0"/>
                        <a:cs typeface="Calibri" panose="020F0502020204030204" pitchFamily="34" charset="0"/>
                      </a:rPr>
                      <a:t>Insulin resistance</a:t>
                    </a:r>
                    <a:endParaRPr lang="en-US" sz="800" kern="1200" dirty="0"/>
                  </a:p>
                </p:txBody>
              </p:sp>
            </p:grpSp>
            <p:grpSp>
              <p:nvGrpSpPr>
                <p:cNvPr id="17" name="Group 16"/>
                <p:cNvGrpSpPr/>
                <p:nvPr/>
              </p:nvGrpSpPr>
              <p:grpSpPr>
                <a:xfrm>
                  <a:off x="1030795" y="4274670"/>
                  <a:ext cx="802355" cy="737905"/>
                  <a:chOff x="2711403" y="2555545"/>
                  <a:chExt cx="1105184" cy="1105184"/>
                </a:xfrm>
                <a:solidFill>
                  <a:schemeClr val="accent1"/>
                </a:solidFill>
              </p:grpSpPr>
              <p:sp>
                <p:nvSpPr>
                  <p:cNvPr id="18" name="Oval 17"/>
                  <p:cNvSpPr/>
                  <p:nvPr/>
                </p:nvSpPr>
                <p:spPr>
                  <a:xfrm>
                    <a:off x="2711403" y="2555545"/>
                    <a:ext cx="1105184" cy="1105184"/>
                  </a:xfrm>
                  <a:prstGeom prst="ellipse">
                    <a:avLst/>
                  </a:prstGeom>
                  <a:grp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9" name="Oval 4"/>
                  <p:cNvSpPr txBox="1"/>
                  <p:nvPr/>
                </p:nvSpPr>
                <p:spPr>
                  <a:xfrm>
                    <a:off x="2873253" y="2717395"/>
                    <a:ext cx="781484" cy="7814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444500">
                      <a:lnSpc>
                        <a:spcPct val="90000"/>
                      </a:lnSpc>
                      <a:spcBef>
                        <a:spcPct val="0"/>
                      </a:spcBef>
                      <a:spcAft>
                        <a:spcPct val="35000"/>
                      </a:spcAft>
                    </a:pPr>
                    <a:r>
                      <a:rPr lang="en-US" sz="1000" dirty="0" smtClean="0">
                        <a:latin typeface="Calibri" panose="020F0502020204030204" pitchFamily="34" charset="0"/>
                        <a:cs typeface="Calibri" panose="020F0502020204030204" pitchFamily="34" charset="0"/>
                      </a:rPr>
                      <a:t>Obesity</a:t>
                    </a:r>
                    <a:endParaRPr lang="en-US" sz="1000" kern="1200" dirty="0"/>
                  </a:p>
                </p:txBody>
              </p:sp>
            </p:grpSp>
            <p:grpSp>
              <p:nvGrpSpPr>
                <p:cNvPr id="20" name="Group 19"/>
                <p:cNvGrpSpPr/>
                <p:nvPr/>
              </p:nvGrpSpPr>
              <p:grpSpPr>
                <a:xfrm rot="1080087" flipV="1">
                  <a:off x="1245475" y="3924878"/>
                  <a:ext cx="372999" cy="294279"/>
                  <a:chOff x="3336620" y="2163496"/>
                  <a:chExt cx="372999" cy="294279"/>
                </a:xfrm>
                <a:solidFill>
                  <a:schemeClr val="bg1">
                    <a:lumMod val="85000"/>
                  </a:schemeClr>
                </a:solidFill>
              </p:grpSpPr>
              <p:sp>
                <p:nvSpPr>
                  <p:cNvPr id="21" name="Right Arrow 20"/>
                  <p:cNvSpPr/>
                  <p:nvPr/>
                </p:nvSpPr>
                <p:spPr>
                  <a:xfrm rot="6480000">
                    <a:off x="3375980" y="2124136"/>
                    <a:ext cx="294279" cy="372999"/>
                  </a:xfrm>
                  <a:prstGeom prst="rightArrow">
                    <a:avLst>
                      <a:gd name="adj1" fmla="val 60000"/>
                      <a:gd name="adj2" fmla="val 50000"/>
                    </a:avLst>
                  </a:prstGeom>
                  <a:grpFill/>
                </p:spPr>
                <p:style>
                  <a:lnRef idx="0">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sp>
              <p:sp>
                <p:nvSpPr>
                  <p:cNvPr id="22" name="Right Arrow 4"/>
                  <p:cNvSpPr txBox="1"/>
                  <p:nvPr/>
                </p:nvSpPr>
                <p:spPr>
                  <a:xfrm rot="17280000">
                    <a:off x="3433763" y="2156754"/>
                    <a:ext cx="205995" cy="2237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grpSp>
              <p:nvGrpSpPr>
                <p:cNvPr id="26" name="Group 25"/>
                <p:cNvGrpSpPr/>
                <p:nvPr/>
              </p:nvGrpSpPr>
              <p:grpSpPr>
                <a:xfrm rot="16772179">
                  <a:off x="2492388" y="4462703"/>
                  <a:ext cx="198771" cy="1618733"/>
                  <a:chOff x="3336620" y="2163496"/>
                  <a:chExt cx="372999" cy="294279"/>
                </a:xfrm>
                <a:solidFill>
                  <a:schemeClr val="bg1">
                    <a:lumMod val="85000"/>
                  </a:schemeClr>
                </a:solidFill>
              </p:grpSpPr>
              <p:sp>
                <p:nvSpPr>
                  <p:cNvPr id="27" name="Right Arrow 26"/>
                  <p:cNvSpPr/>
                  <p:nvPr/>
                </p:nvSpPr>
                <p:spPr>
                  <a:xfrm rot="6480000">
                    <a:off x="3375980" y="2124136"/>
                    <a:ext cx="294279" cy="372999"/>
                  </a:xfrm>
                  <a:prstGeom prst="rightArrow">
                    <a:avLst>
                      <a:gd name="adj1" fmla="val 60000"/>
                      <a:gd name="adj2" fmla="val 50000"/>
                    </a:avLst>
                  </a:prstGeom>
                  <a:grpFill/>
                </p:spPr>
                <p:style>
                  <a:lnRef idx="0">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sp>
              <p:sp>
                <p:nvSpPr>
                  <p:cNvPr id="28" name="Right Arrow 4"/>
                  <p:cNvSpPr txBox="1"/>
                  <p:nvPr/>
                </p:nvSpPr>
                <p:spPr>
                  <a:xfrm rot="17280000">
                    <a:off x="3433763" y="2156754"/>
                    <a:ext cx="205995" cy="2237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grpSp>
              <p:nvGrpSpPr>
                <p:cNvPr id="29" name="Group 28"/>
                <p:cNvGrpSpPr/>
                <p:nvPr/>
              </p:nvGrpSpPr>
              <p:grpSpPr>
                <a:xfrm rot="9717277">
                  <a:off x="3745267" y="2356896"/>
                  <a:ext cx="201584" cy="2927279"/>
                  <a:chOff x="3336620" y="2163496"/>
                  <a:chExt cx="372999" cy="294279"/>
                </a:xfrm>
                <a:solidFill>
                  <a:schemeClr val="bg1">
                    <a:lumMod val="85000"/>
                  </a:schemeClr>
                </a:solidFill>
              </p:grpSpPr>
              <p:sp>
                <p:nvSpPr>
                  <p:cNvPr id="30" name="Right Arrow 29"/>
                  <p:cNvSpPr/>
                  <p:nvPr/>
                </p:nvSpPr>
                <p:spPr>
                  <a:xfrm rot="6480000">
                    <a:off x="3375980" y="2124136"/>
                    <a:ext cx="294279" cy="372999"/>
                  </a:xfrm>
                  <a:prstGeom prst="rightArrow">
                    <a:avLst>
                      <a:gd name="adj1" fmla="val 60000"/>
                      <a:gd name="adj2" fmla="val 50000"/>
                    </a:avLst>
                  </a:prstGeom>
                  <a:grpFill/>
                </p:spPr>
                <p:style>
                  <a:lnRef idx="0">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sp>
              <p:sp>
                <p:nvSpPr>
                  <p:cNvPr id="31" name="Right Arrow 4"/>
                  <p:cNvSpPr txBox="1"/>
                  <p:nvPr/>
                </p:nvSpPr>
                <p:spPr>
                  <a:xfrm rot="17280000">
                    <a:off x="3433763" y="2156754"/>
                    <a:ext cx="205995" cy="22379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p:txBody>
              </p:sp>
            </p:grpSp>
          </p:grpSp>
        </p:grpSp>
      </p:grpSp>
      <p:pic>
        <p:nvPicPr>
          <p:cNvPr id="35" name="Picture 6">
            <a:extLst>
              <a:ext uri="{FF2B5EF4-FFF2-40B4-BE49-F238E27FC236}">
                <a16:creationId xmlns:a16="http://schemas.microsoft.com/office/drawing/2014/main" xmlns="" id="{C252C0A8-1456-F84D-AD8F-55D9BFFB83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50073" y="1600201"/>
            <a:ext cx="6434516" cy="2267868"/>
          </a:xfrm>
          <a:prstGeom prst="rect">
            <a:avLst/>
          </a:prstGeom>
        </p:spPr>
      </p:pic>
      <p:graphicFrame>
        <p:nvGraphicFramePr>
          <p:cNvPr id="36" name="Table 8">
            <a:extLst>
              <a:ext uri="{FF2B5EF4-FFF2-40B4-BE49-F238E27FC236}">
                <a16:creationId xmlns:a16="http://schemas.microsoft.com/office/drawing/2014/main" xmlns="" id="{26FEFA7C-47E6-5D4E-B3F1-E29ABC0790CF}"/>
              </a:ext>
            </a:extLst>
          </p:cNvPr>
          <p:cNvGraphicFramePr>
            <a:graphicFrameLocks noGrp="1"/>
          </p:cNvGraphicFramePr>
          <p:nvPr>
            <p:extLst/>
          </p:nvPr>
        </p:nvGraphicFramePr>
        <p:xfrm>
          <a:off x="4096439" y="304867"/>
          <a:ext cx="7696200" cy="1059569"/>
        </p:xfrm>
        <a:graphic>
          <a:graphicData uri="http://schemas.openxmlformats.org/drawingml/2006/table">
            <a:tbl>
              <a:tblPr firstRow="1" bandRow="1">
                <a:tableStyleId>{5FD0F851-EC5A-4D38-B0AD-8093EC10F338}</a:tableStyleId>
              </a:tblPr>
              <a:tblGrid>
                <a:gridCol w="7696200">
                  <a:extLst>
                    <a:ext uri="{9D8B030D-6E8A-4147-A177-3AD203B41FA5}">
                      <a16:colId xmlns:a16="http://schemas.microsoft.com/office/drawing/2014/main" xmlns="" val="3835903132"/>
                    </a:ext>
                  </a:extLst>
                </a:gridCol>
              </a:tblGrid>
              <a:tr h="289949">
                <a:tc>
                  <a:txBody>
                    <a:bodyPr/>
                    <a:lstStyle/>
                    <a:p>
                      <a:pPr algn="ctr"/>
                      <a:r>
                        <a:rPr lang="en-US" sz="1050" b="0" dirty="0"/>
                        <a:t>Formation of multiple small cysts in the ovaries  </a:t>
                      </a:r>
                    </a:p>
                  </a:txBody>
                  <a:tcPr anchor="ctr">
                    <a:lnL>
                      <a:noFill/>
                    </a:lnL>
                    <a:lnR>
                      <a:noFill/>
                    </a:lnR>
                    <a:lnT w="12700" cap="flat" cmpd="sng" algn="ctr">
                      <a:solidFill>
                        <a:srgbClr val="FF66CC"/>
                      </a:solidFill>
                      <a:prstDash val="solid"/>
                      <a:round/>
                      <a:headEnd type="none" w="med" len="med"/>
                      <a:tailEnd type="none" w="med" len="med"/>
                    </a:lnT>
                    <a:lnB w="12700" cap="flat" cmpd="sng" algn="ctr">
                      <a:solidFill>
                        <a:srgbClr val="FF66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05529894"/>
                  </a:ext>
                </a:extLst>
              </a:tr>
              <a:tr h="372791">
                <a:tc>
                  <a:txBody>
                    <a:bodyPr/>
                    <a:lstStyle/>
                    <a:p>
                      <a:pPr algn="ctr"/>
                      <a:r>
                        <a:rPr lang="en-US" sz="2800" b="1" dirty="0"/>
                        <a:t>Polycystic Ovarian Syndrome</a:t>
                      </a:r>
                    </a:p>
                  </a:txBody>
                  <a:tcPr anchor="ctr">
                    <a:lnL>
                      <a:noFill/>
                    </a:lnL>
                    <a:lnR>
                      <a:noFill/>
                    </a:lnR>
                    <a:lnT w="12700" cap="flat" cmpd="sng" algn="ctr">
                      <a:solidFill>
                        <a:srgbClr val="FF66CC"/>
                      </a:solidFill>
                      <a:prstDash val="solid"/>
                      <a:round/>
                      <a:headEnd type="none" w="med" len="med"/>
                      <a:tailEnd type="none" w="med" len="med"/>
                    </a:lnT>
                    <a:lnB w="12700" cap="flat" cmpd="sng" algn="ctr">
                      <a:solidFill>
                        <a:srgbClr val="FF66CC"/>
                      </a:solidFill>
                      <a:prstDash val="solid"/>
                      <a:round/>
                      <a:headEnd type="none" w="med" len="med"/>
                      <a:tailEnd type="none" w="med" len="med"/>
                    </a:lnB>
                    <a:lnTlToBr w="12700" cmpd="sng">
                      <a:noFill/>
                      <a:prstDash val="solid"/>
                    </a:lnTlToBr>
                    <a:lnBlToTr w="12700" cmpd="sng">
                      <a:noFill/>
                      <a:prstDash val="solid"/>
                    </a:lnBlToTr>
                    <a:solidFill>
                      <a:srgbClr val="FFCCFF">
                        <a:alpha val="20000"/>
                      </a:srgbClr>
                    </a:solidFill>
                  </a:tcPr>
                </a:tc>
                <a:extLst>
                  <a:ext uri="{0D108BD9-81ED-4DB2-BD59-A6C34878D82A}">
                    <a16:rowId xmlns:a16="http://schemas.microsoft.com/office/drawing/2014/main" xmlns="" val="2822385450"/>
                  </a:ext>
                </a:extLst>
              </a:tr>
              <a:tr h="210623">
                <a:tc>
                  <a:txBody>
                    <a:bodyPr/>
                    <a:lstStyle/>
                    <a:p>
                      <a:pPr algn="ctr"/>
                      <a:r>
                        <a:rPr lang="en-US" sz="1050" dirty="0"/>
                        <a:t>Affects 5-10%</a:t>
                      </a:r>
                    </a:p>
                  </a:txBody>
                  <a:tcPr anchor="ctr">
                    <a:lnL>
                      <a:noFill/>
                    </a:lnL>
                    <a:lnR>
                      <a:noFill/>
                    </a:lnR>
                    <a:lnT w="12700" cap="flat" cmpd="sng" algn="ctr">
                      <a:solidFill>
                        <a:srgbClr val="FF66CC"/>
                      </a:solidFill>
                      <a:prstDash val="solid"/>
                      <a:round/>
                      <a:headEnd type="none" w="med" len="med"/>
                      <a:tailEnd type="none" w="med" len="med"/>
                    </a:lnT>
                    <a:lnB w="12700" cap="flat" cmpd="sng" algn="ctr">
                      <a:solidFill>
                        <a:srgbClr val="FF66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339613602"/>
                  </a:ext>
                </a:extLst>
              </a:tr>
            </a:tbl>
          </a:graphicData>
        </a:graphic>
      </p:graphicFrame>
      <p:sp>
        <p:nvSpPr>
          <p:cNvPr id="37" name="Flowchart: Process 36"/>
          <p:cNvSpPr/>
          <p:nvPr/>
        </p:nvSpPr>
        <p:spPr>
          <a:xfrm>
            <a:off x="33482" y="33868"/>
            <a:ext cx="987513" cy="778117"/>
          </a:xfrm>
          <a:prstGeom prst="flowChartProcess">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Changes in PCOS</a:t>
            </a:r>
          </a:p>
        </p:txBody>
      </p:sp>
      <p:sp>
        <p:nvSpPr>
          <p:cNvPr id="38" name="Flowchart: Process 37"/>
          <p:cNvSpPr/>
          <p:nvPr/>
        </p:nvSpPr>
        <p:spPr>
          <a:xfrm>
            <a:off x="33482" y="4823139"/>
            <a:ext cx="1906885" cy="570315"/>
          </a:xfrm>
          <a:prstGeom prst="flowChartProcess">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t>Treatment:</a:t>
            </a:r>
          </a:p>
          <a:p>
            <a:r>
              <a:rPr lang="en-US" b="1" dirty="0" smtClean="0"/>
              <a:t>Breaking the cycle</a:t>
            </a:r>
          </a:p>
        </p:txBody>
      </p:sp>
      <p:graphicFrame>
        <p:nvGraphicFramePr>
          <p:cNvPr id="39" name="Table 8">
            <a:extLst>
              <a:ext uri="{FF2B5EF4-FFF2-40B4-BE49-F238E27FC236}">
                <a16:creationId xmlns:a16="http://schemas.microsoft.com/office/drawing/2014/main" xmlns="" id="{26FEFA7C-47E6-5D4E-B3F1-E29ABC0790CF}"/>
              </a:ext>
            </a:extLst>
          </p:cNvPr>
          <p:cNvGraphicFramePr>
            <a:graphicFrameLocks noGrp="1"/>
          </p:cNvGraphicFramePr>
          <p:nvPr>
            <p:extLst/>
          </p:nvPr>
        </p:nvGraphicFramePr>
        <p:xfrm>
          <a:off x="4096439" y="4069966"/>
          <a:ext cx="7696200" cy="1059569"/>
        </p:xfrm>
        <a:graphic>
          <a:graphicData uri="http://schemas.openxmlformats.org/drawingml/2006/table">
            <a:tbl>
              <a:tblPr firstRow="1" bandRow="1">
                <a:tableStyleId>{5FD0F851-EC5A-4D38-B0AD-8093EC10F338}</a:tableStyleId>
              </a:tblPr>
              <a:tblGrid>
                <a:gridCol w="7696200">
                  <a:extLst>
                    <a:ext uri="{9D8B030D-6E8A-4147-A177-3AD203B41FA5}">
                      <a16:colId xmlns:a16="http://schemas.microsoft.com/office/drawing/2014/main" xmlns="" val="3835903132"/>
                    </a:ext>
                  </a:extLst>
                </a:gridCol>
              </a:tblGrid>
              <a:tr h="289949">
                <a:tc>
                  <a:txBody>
                    <a:bodyPr/>
                    <a:lstStyle/>
                    <a:p>
                      <a:pPr algn="ctr"/>
                      <a:r>
                        <a:rPr lang="en-US" sz="1050" b="0" dirty="0" smtClean="0"/>
                        <a:t>Malignant transformation of</a:t>
                      </a:r>
                      <a:r>
                        <a:rPr lang="en-US" sz="1050" b="0" baseline="0" dirty="0" smtClean="0"/>
                        <a:t> ovarian epithelial cells</a:t>
                      </a:r>
                      <a:endParaRPr lang="en-US" sz="105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66CC"/>
                      </a:solidFill>
                      <a:prstDash val="solid"/>
                      <a:round/>
                      <a:headEnd type="none" w="med" len="med"/>
                      <a:tailEnd type="none" w="med" len="med"/>
                    </a:lnT>
                    <a:lnB w="12700" cap="flat" cmpd="sng" algn="ctr">
                      <a:solidFill>
                        <a:srgbClr val="FF66CC"/>
                      </a:solidFill>
                      <a:prstDash val="solid"/>
                      <a:round/>
                      <a:headEnd type="none" w="med" len="med"/>
                      <a:tailEnd type="none" w="med" len="med"/>
                    </a:lnB>
                  </a:tcPr>
                </a:tc>
                <a:extLst>
                  <a:ext uri="{0D108BD9-81ED-4DB2-BD59-A6C34878D82A}">
                    <a16:rowId xmlns:a16="http://schemas.microsoft.com/office/drawing/2014/main" xmlns="" val="1205529894"/>
                  </a:ext>
                </a:extLst>
              </a:tr>
              <a:tr h="372791">
                <a:tc>
                  <a:txBody>
                    <a:bodyPr/>
                    <a:lstStyle/>
                    <a:p>
                      <a:pPr algn="ctr"/>
                      <a:r>
                        <a:rPr lang="en-US" sz="2800" b="1" dirty="0" smtClean="0"/>
                        <a:t>Ovarian Cancer</a:t>
                      </a:r>
                      <a:endParaRPr lang="en-US" sz="28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66CC"/>
                      </a:solidFill>
                      <a:prstDash val="solid"/>
                      <a:round/>
                      <a:headEnd type="none" w="med" len="med"/>
                      <a:tailEnd type="none" w="med" len="med"/>
                    </a:lnT>
                    <a:lnB w="12700" cap="flat" cmpd="sng" algn="ctr">
                      <a:solidFill>
                        <a:srgbClr val="FF66CC"/>
                      </a:solidFill>
                      <a:prstDash val="solid"/>
                      <a:round/>
                      <a:headEnd type="none" w="med" len="med"/>
                      <a:tailEnd type="none" w="med" len="med"/>
                    </a:lnB>
                    <a:solidFill>
                      <a:srgbClr val="FFCCFF">
                        <a:alpha val="20000"/>
                      </a:srgbClr>
                    </a:solidFill>
                  </a:tcPr>
                </a:tc>
                <a:extLst>
                  <a:ext uri="{0D108BD9-81ED-4DB2-BD59-A6C34878D82A}">
                    <a16:rowId xmlns:a16="http://schemas.microsoft.com/office/drawing/2014/main" xmlns="" val="2822385450"/>
                  </a:ext>
                </a:extLst>
              </a:tr>
              <a:tr h="210623">
                <a:tc>
                  <a:txBody>
                    <a:bodyPr/>
                    <a:lstStyle/>
                    <a:p>
                      <a:pPr algn="ctr"/>
                      <a:r>
                        <a:rPr lang="en-US" sz="1050" dirty="0" smtClean="0"/>
                        <a:t>Serous</a:t>
                      </a:r>
                      <a:r>
                        <a:rPr lang="en-US" sz="1050" baseline="0" dirty="0" smtClean="0"/>
                        <a:t> (46%) – Mucinous (36%) – Endometrioid (8%)</a:t>
                      </a:r>
                      <a:endParaRPr lang="en-US" sz="105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66CC"/>
                      </a:solidFill>
                      <a:prstDash val="solid"/>
                      <a:round/>
                      <a:headEnd type="none" w="med" len="med"/>
                      <a:tailEnd type="none" w="med" len="med"/>
                    </a:lnT>
                    <a:lnB w="12700" cap="flat" cmpd="sng" algn="ctr">
                      <a:solidFill>
                        <a:srgbClr val="FF66CC"/>
                      </a:solidFill>
                      <a:prstDash val="solid"/>
                      <a:round/>
                      <a:headEnd type="none" w="med" len="med"/>
                      <a:tailEnd type="none" w="med" len="med"/>
                    </a:lnB>
                  </a:tcPr>
                </a:tc>
                <a:extLst>
                  <a:ext uri="{0D108BD9-81ED-4DB2-BD59-A6C34878D82A}">
                    <a16:rowId xmlns:a16="http://schemas.microsoft.com/office/drawing/2014/main" xmlns="" val="2339613602"/>
                  </a:ext>
                </a:extLst>
              </a:tr>
            </a:tbl>
          </a:graphicData>
        </a:graphic>
      </p:graphicFrame>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09016" y="5503958"/>
            <a:ext cx="6871046" cy="1224576"/>
          </a:xfrm>
          <a:prstGeom prst="rect">
            <a:avLst/>
          </a:prstGeom>
        </p:spPr>
      </p:pic>
      <p:graphicFrame>
        <p:nvGraphicFramePr>
          <p:cNvPr id="43" name="Diagram 42"/>
          <p:cNvGraphicFramePr/>
          <p:nvPr>
            <p:extLst/>
          </p:nvPr>
        </p:nvGraphicFramePr>
        <p:xfrm>
          <a:off x="45458" y="5521585"/>
          <a:ext cx="3815342" cy="117308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Picture 1"/>
          <p:cNvPicPr>
            <a:picLocks noChangeAspect="1"/>
          </p:cNvPicPr>
          <p:nvPr/>
        </p:nvPicPr>
        <p:blipFill>
          <a:blip r:embed="rId14"/>
          <a:stretch>
            <a:fillRect/>
          </a:stretch>
        </p:blipFill>
        <p:spPr>
          <a:xfrm>
            <a:off x="2377386" y="-58664"/>
            <a:ext cx="6572154" cy="685410"/>
          </a:xfrm>
          <a:prstGeom prst="rect">
            <a:avLst/>
          </a:prstGeom>
        </p:spPr>
      </p:pic>
    </p:spTree>
    <p:extLst>
      <p:ext uri="{BB962C8B-B14F-4D97-AF65-F5344CB8AC3E}">
        <p14:creationId xmlns:p14="http://schemas.microsoft.com/office/powerpoint/2010/main" val="3406702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03268" y="761640"/>
            <a:ext cx="5721724" cy="5693866"/>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 : </a:t>
            </a:r>
            <a:r>
              <a:rPr lang="en-US" sz="1700" spc="-5" dirty="0">
                <a:solidFill>
                  <a:srgbClr val="00ADA8"/>
                </a:solidFill>
                <a:uFill>
                  <a:solidFill>
                    <a:srgbClr val="365F91"/>
                  </a:solidFill>
                </a:uFill>
                <a:latin typeface="Cambria"/>
                <a:cs typeface="Cambria"/>
              </a:rPr>
              <a:t>Which one of the following drugs is used in the treatment of polycystic ovarian syndrome to increase FSH levels?</a:t>
            </a:r>
          </a:p>
          <a:p>
            <a:pPr marL="342900" indent="-342900">
              <a:buFont typeface="+mj-lt"/>
              <a:buAutoNum type="alphaUcPeriod"/>
            </a:pPr>
            <a:r>
              <a:rPr lang="en-US" sz="1600" dirty="0"/>
              <a:t>Oral Contraceptives</a:t>
            </a:r>
          </a:p>
          <a:p>
            <a:pPr marL="342900" indent="-342900">
              <a:buFont typeface="+mj-lt"/>
              <a:buAutoNum type="alphaUcPeriod"/>
            </a:pPr>
            <a:r>
              <a:rPr lang="en-US" sz="1600" dirty="0"/>
              <a:t>Clomiphene</a:t>
            </a:r>
          </a:p>
          <a:p>
            <a:pPr marL="342900" indent="-342900">
              <a:buFont typeface="+mj-lt"/>
              <a:buAutoNum type="alphaUcPeriod"/>
            </a:pPr>
            <a:r>
              <a:rPr lang="en-US" sz="1600" dirty="0"/>
              <a:t>Estrogen replacement</a:t>
            </a:r>
          </a:p>
          <a:p>
            <a:pPr marL="342900" indent="-342900">
              <a:buFont typeface="+mj-lt"/>
              <a:buAutoNum type="alphaUcPeriod"/>
            </a:pPr>
            <a:r>
              <a:rPr lang="en-US" sz="1600" dirty="0"/>
              <a:t>Estradiol </a:t>
            </a:r>
            <a:r>
              <a:rPr lang="en-US" sz="1600" b="1" spc="-5" dirty="0">
                <a:solidFill>
                  <a:srgbClr val="00ADA8"/>
                </a:solidFill>
                <a:uFill>
                  <a:solidFill>
                    <a:srgbClr val="365F91"/>
                  </a:solidFill>
                </a:uFill>
                <a:latin typeface="Cambria"/>
                <a:cs typeface="Cambria"/>
              </a:rPr>
              <a:t/>
            </a:r>
            <a:br>
              <a:rPr lang="en-US" sz="1600" b="1" spc="-5" dirty="0">
                <a:solidFill>
                  <a:srgbClr val="00ADA8"/>
                </a:solidFill>
                <a:uFill>
                  <a:solidFill>
                    <a:srgbClr val="365F91"/>
                  </a:solidFill>
                </a:uFill>
                <a:latin typeface="Cambria"/>
                <a:cs typeface="Cambria"/>
              </a:rPr>
            </a:br>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Q2 : </a:t>
            </a:r>
            <a:r>
              <a:rPr lang="en-US" sz="1700" spc="-5" dirty="0">
                <a:solidFill>
                  <a:srgbClr val="00ADA8"/>
                </a:solidFill>
                <a:uFill>
                  <a:solidFill>
                    <a:srgbClr val="365F91"/>
                  </a:solidFill>
                </a:uFill>
                <a:latin typeface="Cambria"/>
                <a:cs typeface="Cambria"/>
              </a:rPr>
              <a:t> Which one of the following is correct in terms of the diagnostic criteria suggested by ESHRE &amp; ASRM to diagnose Polycystic ovarian syndrome?</a:t>
            </a:r>
          </a:p>
          <a:p>
            <a:pPr marL="342900" indent="-342900">
              <a:buFont typeface="+mj-lt"/>
              <a:buAutoNum type="alphaUcPeriod"/>
            </a:pPr>
            <a:r>
              <a:rPr lang="en-US" sz="1600" dirty="0"/>
              <a:t>Oligo-ovulation + anovulation</a:t>
            </a:r>
          </a:p>
          <a:p>
            <a:pPr marL="342900" indent="-342900">
              <a:buFont typeface="+mj-lt"/>
              <a:buAutoNum type="alphaUcPeriod"/>
            </a:pPr>
            <a:r>
              <a:rPr lang="en-US" sz="1600" dirty="0"/>
              <a:t>Polycystic ovaries + Insulin resistance</a:t>
            </a:r>
          </a:p>
          <a:p>
            <a:pPr marL="342900" indent="-342900">
              <a:buFont typeface="+mj-lt"/>
              <a:buAutoNum type="alphaUcPeriod"/>
            </a:pPr>
            <a:r>
              <a:rPr lang="en-US" sz="1600" dirty="0"/>
              <a:t>Hyperandrogenism + obesity</a:t>
            </a:r>
          </a:p>
          <a:p>
            <a:pPr marL="342900" indent="-342900">
              <a:buFont typeface="+mj-lt"/>
              <a:buAutoNum type="alphaUcPeriod"/>
            </a:pPr>
            <a:r>
              <a:rPr lang="en-US" sz="1600" dirty="0"/>
              <a:t>Oligo-menorrhea + Hyperandrogenism</a:t>
            </a:r>
          </a:p>
          <a:p>
            <a:endParaRPr lang="en-US" sz="1700" b="1" spc="-5" dirty="0">
              <a:solidFill>
                <a:srgbClr val="00ADA8"/>
              </a:solidFill>
              <a:uFill>
                <a:solidFill>
                  <a:srgbClr val="365F91"/>
                </a:solidFill>
              </a:uFill>
              <a:latin typeface="Cambria"/>
              <a:cs typeface="Cambria"/>
            </a:endParaRPr>
          </a:p>
          <a:p>
            <a:r>
              <a:rPr lang="en-US" sz="1700" b="1" spc="-5" dirty="0">
                <a:solidFill>
                  <a:srgbClr val="00ADA8"/>
                </a:solidFill>
                <a:uFill>
                  <a:solidFill>
                    <a:srgbClr val="365F91"/>
                  </a:solidFill>
                </a:uFill>
                <a:latin typeface="Cambria"/>
                <a:cs typeface="Cambria"/>
              </a:rPr>
              <a:t>Q3</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Which one of the following is the most common subtype of ovarian cancer? </a:t>
            </a:r>
          </a:p>
          <a:p>
            <a:pPr marL="342900" indent="-342900">
              <a:buFont typeface="+mj-lt"/>
              <a:buAutoNum type="alphaUcPeriod"/>
            </a:pPr>
            <a:r>
              <a:rPr lang="en-US" sz="1600" dirty="0"/>
              <a:t>Serous</a:t>
            </a:r>
          </a:p>
          <a:p>
            <a:pPr marL="342900" indent="-342900">
              <a:buFont typeface="+mj-lt"/>
              <a:buAutoNum type="alphaUcPeriod"/>
            </a:pPr>
            <a:r>
              <a:rPr lang="en-US" sz="1600" dirty="0"/>
              <a:t>Mucinous </a:t>
            </a:r>
          </a:p>
          <a:p>
            <a:pPr marL="342900" indent="-342900">
              <a:buFont typeface="+mj-lt"/>
              <a:buAutoNum type="alphaUcPeriod"/>
            </a:pPr>
            <a:r>
              <a:rPr lang="en-US" sz="1600" dirty="0"/>
              <a:t>Clear cell</a:t>
            </a:r>
          </a:p>
          <a:p>
            <a:pPr marL="342900" indent="-342900">
              <a:buFont typeface="+mj-lt"/>
              <a:buAutoNum type="alphaUcPeriod"/>
            </a:pPr>
            <a:r>
              <a:rPr lang="en-US" sz="1600" dirty="0"/>
              <a:t>Endometrioid </a:t>
            </a:r>
          </a:p>
        </p:txBody>
      </p:sp>
      <p:sp>
        <p:nvSpPr>
          <p:cNvPr id="5" name="Rectangle 4"/>
          <p:cNvSpPr/>
          <p:nvPr/>
        </p:nvSpPr>
        <p:spPr>
          <a:xfrm>
            <a:off x="5915891" y="761640"/>
            <a:ext cx="6096000" cy="5955476"/>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Which one of the following is a serum marker of epithelia ovarian cancer?</a:t>
            </a:r>
          </a:p>
          <a:p>
            <a:pPr marL="342900" lvl="0" indent="-342900">
              <a:buFont typeface="+mj-lt"/>
              <a:buAutoNum type="alphaUcPeriod"/>
            </a:pPr>
            <a:r>
              <a:rPr lang="en-US" sz="1600" dirty="0"/>
              <a:t>BRCA 1</a:t>
            </a:r>
          </a:p>
          <a:p>
            <a:pPr marL="342900" indent="-342900">
              <a:buFont typeface="+mj-lt"/>
              <a:buAutoNum type="alphaUcPeriod"/>
            </a:pPr>
            <a:r>
              <a:rPr lang="en-US" sz="1600" dirty="0"/>
              <a:t>BRCA 2</a:t>
            </a:r>
          </a:p>
          <a:p>
            <a:pPr marL="342900" indent="-342900">
              <a:buFont typeface="+mj-lt"/>
              <a:buAutoNum type="alphaUcPeriod"/>
            </a:pPr>
            <a:r>
              <a:rPr lang="en-US" sz="1600" dirty="0"/>
              <a:t>Cancer antigen 125</a:t>
            </a:r>
          </a:p>
          <a:p>
            <a:pPr marL="342900" lvl="0" indent="-342900">
              <a:buFont typeface="+mj-lt"/>
              <a:buAutoNum type="alphaUcPeriod"/>
            </a:pPr>
            <a:r>
              <a:rPr lang="en-US" sz="1600" dirty="0"/>
              <a:t>RIKA-B</a:t>
            </a:r>
          </a:p>
          <a:p>
            <a:pPr marL="342900" lvl="0" indent="-342900">
              <a:buFont typeface="+mj-lt"/>
              <a:buAutoNum type="alphaUcPeriod"/>
            </a:pPr>
            <a:endParaRPr lang="en-US" b="1" dirty="0"/>
          </a:p>
          <a:p>
            <a:r>
              <a:rPr lang="en-US" b="1" spc="-5" dirty="0">
                <a:solidFill>
                  <a:srgbClr val="00ADA8"/>
                </a:solidFill>
                <a:uFill>
                  <a:solidFill>
                    <a:srgbClr val="365F91"/>
                  </a:solidFill>
                </a:uFill>
                <a:latin typeface="Cambria"/>
                <a:cs typeface="Cambria"/>
              </a:rPr>
              <a:t>Q5 :</a:t>
            </a:r>
            <a:r>
              <a:rPr lang="en-US"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Which one of the following is a direct cause of hirsutism in Polycystic ovarian syndrome?</a:t>
            </a:r>
          </a:p>
          <a:p>
            <a:pPr marL="342900" indent="-342900">
              <a:buFont typeface="+mj-lt"/>
              <a:buAutoNum type="alphaUcPeriod"/>
            </a:pPr>
            <a:r>
              <a:rPr lang="en-US" sz="1600" dirty="0"/>
              <a:t>Increased plasma </a:t>
            </a:r>
            <a:r>
              <a:rPr lang="en-US" sz="1600" dirty="0" err="1"/>
              <a:t>Oestrone</a:t>
            </a:r>
            <a:endParaRPr lang="en-US" sz="1600" dirty="0"/>
          </a:p>
          <a:p>
            <a:pPr marL="342900" indent="-342900">
              <a:buFont typeface="+mj-lt"/>
              <a:buAutoNum type="alphaUcPeriod"/>
            </a:pPr>
            <a:r>
              <a:rPr lang="en-US" sz="1600" dirty="0"/>
              <a:t>Anovulation </a:t>
            </a:r>
          </a:p>
          <a:p>
            <a:pPr marL="342900" indent="-342900">
              <a:buFont typeface="+mj-lt"/>
              <a:buAutoNum type="alphaUcPeriod"/>
            </a:pPr>
            <a:r>
              <a:rPr lang="en-US" sz="1600" dirty="0"/>
              <a:t>Increased LH</a:t>
            </a:r>
          </a:p>
          <a:p>
            <a:pPr marL="342900" indent="-342900">
              <a:buFont typeface="+mj-lt"/>
              <a:buAutoNum type="alphaUcPeriod"/>
            </a:pPr>
            <a:r>
              <a:rPr lang="en-US" sz="1600" dirty="0"/>
              <a:t>Increased Androgens</a:t>
            </a:r>
          </a:p>
          <a:p>
            <a:pPr marL="34290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A 39 nulliparous patient came in with complains of abdominal pain, upon ultrasound ovarian cysts were found. </a:t>
            </a:r>
          </a:p>
          <a:p>
            <a:r>
              <a:rPr lang="en-US" sz="1700" spc="-5" dirty="0">
                <a:solidFill>
                  <a:srgbClr val="00ADA8"/>
                </a:solidFill>
                <a:uFill>
                  <a:solidFill>
                    <a:srgbClr val="365F91"/>
                  </a:solidFill>
                </a:uFill>
                <a:latin typeface="Cambria"/>
                <a:cs typeface="Cambria"/>
              </a:rPr>
              <a:t>Which one of the following findings would confirm the diagnosis as polycystic ovarian syndrome</a:t>
            </a:r>
            <a:r>
              <a:rPr lang="en-US" sz="1700" spc="-5" dirty="0">
                <a:solidFill>
                  <a:srgbClr val="00ADA8"/>
                </a:solidFill>
                <a:uFill>
                  <a:solidFill>
                    <a:srgbClr val="365F91"/>
                  </a:solidFill>
                </a:uFill>
                <a:latin typeface="Cambria"/>
              </a:rPr>
              <a:t>? </a:t>
            </a:r>
            <a:endParaRPr lang="en-US" dirty="0">
              <a:solidFill>
                <a:srgbClr val="00ADA8"/>
              </a:solidFill>
            </a:endParaRPr>
          </a:p>
          <a:p>
            <a:pPr marL="342900" indent="-342900">
              <a:buFont typeface="+mj-lt"/>
              <a:buAutoNum type="alphaUcPeriod"/>
            </a:pPr>
            <a:r>
              <a:rPr lang="en-US" sz="1600" dirty="0"/>
              <a:t>Amenorrhea</a:t>
            </a:r>
          </a:p>
          <a:p>
            <a:pPr marL="342900" indent="-342900">
              <a:buFont typeface="+mj-lt"/>
              <a:buAutoNum type="alphaUcPeriod"/>
            </a:pPr>
            <a:r>
              <a:rPr lang="en-US" sz="1600" dirty="0"/>
              <a:t>BRCA 1 mutation</a:t>
            </a:r>
          </a:p>
          <a:p>
            <a:pPr marL="342900" indent="-342900">
              <a:buFont typeface="+mj-lt"/>
              <a:buAutoNum type="alphaUcPeriod"/>
            </a:pPr>
            <a:r>
              <a:rPr lang="en-US" sz="1600" dirty="0"/>
              <a:t>Positive CA-125</a:t>
            </a:r>
          </a:p>
          <a:p>
            <a:pPr marL="342900" indent="-342900">
              <a:buFont typeface="+mj-lt"/>
              <a:buAutoNum type="alphaUcPeriod"/>
            </a:pPr>
            <a:r>
              <a:rPr lang="en-US" sz="1600" dirty="0"/>
              <a:t>Decreased LH</a:t>
            </a:r>
          </a:p>
          <a:p>
            <a:pPr marL="342900" indent="-342900">
              <a:buFont typeface="+mj-lt"/>
              <a:buAutoNum type="alphaUcPeriod"/>
            </a:pPr>
            <a:endParaRPr lang="en-US" sz="1600" dirty="0"/>
          </a:p>
        </p:txBody>
      </p:sp>
    </p:spTree>
    <p:extLst>
      <p:ext uri="{BB962C8B-B14F-4D97-AF65-F5344CB8AC3E}">
        <p14:creationId xmlns:p14="http://schemas.microsoft.com/office/powerpoint/2010/main" val="803701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5847755"/>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pc="-5" dirty="0">
                <a:solidFill>
                  <a:srgbClr val="00ADA8"/>
                </a:solidFill>
                <a:uFill>
                  <a:solidFill>
                    <a:srgbClr val="365F91"/>
                  </a:solidFill>
                </a:uFill>
                <a:latin typeface="Cambria"/>
                <a:cs typeface="Cambria"/>
              </a:rPr>
              <a:t>You are a medical student that has finished the reproduction block biochemistry lectures and have become a very knowledgeable person. </a:t>
            </a:r>
          </a:p>
          <a:p>
            <a:r>
              <a:rPr lang="en-US" spc="-5" dirty="0">
                <a:solidFill>
                  <a:srgbClr val="00ADA8"/>
                </a:solidFill>
                <a:uFill>
                  <a:solidFill>
                    <a:srgbClr val="365F91"/>
                  </a:solidFill>
                </a:uFill>
                <a:latin typeface="Cambria"/>
                <a:cs typeface="Cambria"/>
              </a:rPr>
              <a:t>As you are walking down the street with a friend you saw a woman with a mustache, your friend recalled a few questions to review your knowledge about biochemistry.</a:t>
            </a:r>
          </a:p>
          <a:p>
            <a:endParaRPr lang="en-US" sz="1700"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A)</a:t>
            </a:r>
            <a:r>
              <a:rPr lang="en-US" sz="1700" spc="-5" dirty="0">
                <a:solidFill>
                  <a:srgbClr val="00ADA8"/>
                </a:solidFill>
                <a:uFill>
                  <a:solidFill>
                    <a:srgbClr val="365F91"/>
                  </a:solidFill>
                </a:uFill>
                <a:latin typeface="Cambria"/>
                <a:cs typeface="Cambria"/>
              </a:rPr>
              <a:t> Name 7 </a:t>
            </a:r>
            <a:r>
              <a:rPr lang="en-US" sz="1600" spc="-5" dirty="0">
                <a:solidFill>
                  <a:srgbClr val="00ADA8"/>
                </a:solidFill>
                <a:uFill>
                  <a:solidFill>
                    <a:srgbClr val="365F91"/>
                  </a:solidFill>
                </a:uFill>
                <a:latin typeface="Cambria"/>
                <a:cs typeface="Cambria"/>
              </a:rPr>
              <a:t>criteria </a:t>
            </a:r>
            <a:r>
              <a:rPr lang="en-US" sz="1700" spc="-5" dirty="0">
                <a:solidFill>
                  <a:srgbClr val="00ADA8"/>
                </a:solidFill>
                <a:uFill>
                  <a:solidFill>
                    <a:srgbClr val="365F91"/>
                  </a:solidFill>
                </a:uFill>
                <a:latin typeface="Cambria"/>
                <a:cs typeface="Cambria"/>
              </a:rPr>
              <a:t>that are measured for the diagnosis of Polycystic ovarian syndrome and what is the finding if the pathology is present?</a:t>
            </a:r>
            <a:endParaRPr lang="en-US" dirty="0">
              <a:solidFill>
                <a:srgbClr val="00ADA8"/>
              </a:solidFill>
            </a:endParaRP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Free testosterone: Increased</a:t>
            </a: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Sex hormone-binding globulin: Decreased</a:t>
            </a:r>
          </a:p>
          <a:p>
            <a:pPr marL="342900" indent="-342900">
              <a:spcBef>
                <a:spcPts val="25"/>
              </a:spcBef>
              <a:buFont typeface="+mj-lt"/>
              <a:buAutoNum type="arabicPeriod"/>
              <a:tabLst>
                <a:tab pos="241300" algn="l"/>
                <a:tab pos="241935" algn="l"/>
              </a:tabLst>
            </a:pPr>
            <a:r>
              <a:rPr lang="en-US" spc="-10" dirty="0" err="1">
                <a:solidFill>
                  <a:schemeClr val="bg1">
                    <a:lumMod val="75000"/>
                  </a:schemeClr>
                </a:solidFill>
                <a:cs typeface="Calibri"/>
              </a:rPr>
              <a:t>Leutinizing</a:t>
            </a:r>
            <a:r>
              <a:rPr lang="en-US" spc="-10" dirty="0">
                <a:solidFill>
                  <a:schemeClr val="bg1">
                    <a:lumMod val="75000"/>
                  </a:schemeClr>
                </a:solidFill>
                <a:cs typeface="Calibri"/>
              </a:rPr>
              <a:t> hormone: Increased in 60% of cases</a:t>
            </a: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Follicle stimulating hormone: Normal</a:t>
            </a: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Fasting blood glucose: Increased</a:t>
            </a: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Insulin: Increased</a:t>
            </a:r>
          </a:p>
          <a:p>
            <a:pPr marL="342900" indent="-342900">
              <a:spcBef>
                <a:spcPts val="25"/>
              </a:spcBef>
              <a:buFont typeface="+mj-lt"/>
              <a:buAutoNum type="arabicPeriod"/>
              <a:tabLst>
                <a:tab pos="241300" algn="l"/>
                <a:tab pos="241935" algn="l"/>
              </a:tabLst>
            </a:pPr>
            <a:r>
              <a:rPr lang="en-US" spc="-10" dirty="0">
                <a:solidFill>
                  <a:schemeClr val="bg1">
                    <a:lumMod val="75000"/>
                  </a:schemeClr>
                </a:solidFill>
                <a:cs typeface="Calibri"/>
              </a:rPr>
              <a:t>Lipids: Increased</a:t>
            </a:r>
            <a:endParaRPr lang="en-US" b="1" u="sng" spc="-10" dirty="0">
              <a:solidFill>
                <a:schemeClr val="bg1">
                  <a:lumMod val="75000"/>
                </a:schemeClr>
              </a:solidFill>
              <a:uFill>
                <a:solidFill>
                  <a:srgbClr val="365F91"/>
                </a:solidFill>
              </a:uFill>
              <a:latin typeface="Cambria"/>
              <a:cs typeface="Calibri"/>
            </a:endParaRPr>
          </a:p>
          <a:p>
            <a:pPr marL="342900" indent="-342900">
              <a:spcBef>
                <a:spcPts val="25"/>
              </a:spcBef>
              <a:buFont typeface="+mj-lt"/>
              <a:buAutoNum type="arabicPeriod"/>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B) </a:t>
            </a:r>
            <a:r>
              <a:rPr lang="en-US" sz="1700" spc="-5" dirty="0">
                <a:solidFill>
                  <a:srgbClr val="00ADA8"/>
                </a:solidFill>
                <a:uFill>
                  <a:solidFill>
                    <a:srgbClr val="365F91"/>
                  </a:solidFill>
                </a:uFill>
                <a:latin typeface="Cambria"/>
                <a:cs typeface="Cambria"/>
              </a:rPr>
              <a:t>Mention 1 radiological method used for conformation of the diagnosis of PCOS.</a:t>
            </a:r>
            <a:endParaRPr lang="en-US" dirty="0">
              <a:solidFill>
                <a:srgbClr val="00ADA8"/>
              </a:solidFill>
            </a:endParaRPr>
          </a:p>
          <a:p>
            <a:pPr marL="342900" indent="-342900">
              <a:buAutoNum type="arabicPeriod"/>
            </a:pPr>
            <a:r>
              <a:rPr lang="en-US" spc="-10" dirty="0">
                <a:solidFill>
                  <a:schemeClr val="bg1">
                    <a:lumMod val="75000"/>
                  </a:schemeClr>
                </a:solidFill>
                <a:cs typeface="Calibri"/>
              </a:rPr>
              <a:t>Ovarian Ultrasound</a:t>
            </a:r>
          </a:p>
        </p:txBody>
      </p:sp>
      <p:sp>
        <p:nvSpPr>
          <p:cNvPr id="7" name="TextBox 6"/>
          <p:cNvSpPr txBox="1"/>
          <p:nvPr/>
        </p:nvSpPr>
        <p:spPr>
          <a:xfrm>
            <a:off x="7559594" y="6519446"/>
            <a:ext cx="3197306" cy="338554"/>
          </a:xfrm>
          <a:prstGeom prst="rect">
            <a:avLst/>
          </a:prstGeom>
          <a:noFill/>
        </p:spPr>
        <p:txBody>
          <a:bodyPr wrap="square" rtlCol="0">
            <a:spAutoFit/>
          </a:bodyPr>
          <a:lstStyle/>
          <a:p>
            <a:r>
              <a:rPr lang="en-US" sz="1600" dirty="0"/>
              <a:t>1) B   2) D    3) A   4) C   5) D    6) A  </a:t>
            </a:r>
          </a:p>
        </p:txBody>
      </p:sp>
      <p:sp>
        <p:nvSpPr>
          <p:cNvPr id="6" name="Rectangle 5">
            <a:extLst>
              <a:ext uri="{FF2B5EF4-FFF2-40B4-BE49-F238E27FC236}">
                <a16:creationId xmlns:a16="http://schemas.microsoft.com/office/drawing/2014/main" xmlns="" id="{33EF696F-FD10-4D8F-8451-189391FFD63C}"/>
              </a:ext>
            </a:extLst>
          </p:cNvPr>
          <p:cNvSpPr/>
          <p:nvPr/>
        </p:nvSpPr>
        <p:spPr>
          <a:xfrm>
            <a:off x="6500693" y="703997"/>
            <a:ext cx="5500716" cy="3693319"/>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C) </a:t>
            </a:r>
            <a:r>
              <a:rPr lang="en-US" spc="-5" dirty="0">
                <a:solidFill>
                  <a:srgbClr val="00ADA8"/>
                </a:solidFill>
                <a:uFill>
                  <a:solidFill>
                    <a:srgbClr val="365F91"/>
                  </a:solidFill>
                </a:uFill>
                <a:latin typeface="Cambria"/>
                <a:cs typeface="Cambria"/>
              </a:rPr>
              <a:t>Mention 3 situations that the CA-125 is useful in.</a:t>
            </a:r>
          </a:p>
          <a:p>
            <a:pPr marL="342900" indent="-342900">
              <a:buFont typeface="+mj-lt"/>
              <a:buAutoNum type="arabicPeriod"/>
            </a:pPr>
            <a:r>
              <a:rPr lang="en-US" spc="-10" dirty="0">
                <a:solidFill>
                  <a:schemeClr val="bg1">
                    <a:lumMod val="75000"/>
                  </a:schemeClr>
                </a:solidFill>
                <a:cs typeface="Calibri"/>
              </a:rPr>
              <a:t>Monitoring patient’s response to chemotherapy</a:t>
            </a:r>
          </a:p>
          <a:p>
            <a:pPr marL="342900" indent="-342900">
              <a:buFont typeface="+mj-lt"/>
              <a:buAutoNum type="arabicPeriod"/>
            </a:pPr>
            <a:r>
              <a:rPr lang="en-US" spc="-10" dirty="0">
                <a:solidFill>
                  <a:schemeClr val="bg1">
                    <a:lumMod val="75000"/>
                  </a:schemeClr>
                </a:solidFill>
                <a:cs typeface="Calibri"/>
              </a:rPr>
              <a:t>Success of surgery</a:t>
            </a:r>
          </a:p>
          <a:p>
            <a:pPr marL="342900" indent="-342900">
              <a:buFont typeface="+mj-lt"/>
              <a:buAutoNum type="arabicPeriod"/>
            </a:pPr>
            <a:r>
              <a:rPr lang="en-US" spc="-10" dirty="0">
                <a:solidFill>
                  <a:schemeClr val="bg1">
                    <a:lumMod val="75000"/>
                  </a:schemeClr>
                </a:solidFill>
                <a:cs typeface="Calibri"/>
              </a:rPr>
              <a:t>Annual testing for women with family history of ovarian cancer</a:t>
            </a:r>
          </a:p>
          <a:p>
            <a:endParaRPr lang="en-US" spc="-10" dirty="0">
              <a:solidFill>
                <a:schemeClr val="bg1">
                  <a:lumMod val="75000"/>
                </a:schemeClr>
              </a:solidFill>
              <a:cs typeface="Calibri"/>
            </a:endParaRPr>
          </a:p>
          <a:p>
            <a:r>
              <a:rPr lang="en-US" b="1" spc="-5" dirty="0">
                <a:solidFill>
                  <a:srgbClr val="00ADA8"/>
                </a:solidFill>
                <a:uFill>
                  <a:solidFill>
                    <a:srgbClr val="365F91"/>
                  </a:solidFill>
                </a:uFill>
                <a:latin typeface="Cambria"/>
                <a:cs typeface="Cambria"/>
              </a:rPr>
              <a:t>D) </a:t>
            </a:r>
            <a:r>
              <a:rPr lang="en-US" sz="1700" spc="-5" dirty="0">
                <a:solidFill>
                  <a:srgbClr val="00ADA8"/>
                </a:solidFill>
                <a:uFill>
                  <a:solidFill>
                    <a:srgbClr val="365F91"/>
                  </a:solidFill>
                </a:uFill>
                <a:latin typeface="Cambria"/>
                <a:cs typeface="Cambria"/>
              </a:rPr>
              <a:t>Mention 4 methods used in the treatment of p</a:t>
            </a:r>
            <a:r>
              <a:rPr lang="en-US" spc="-5" dirty="0">
                <a:solidFill>
                  <a:srgbClr val="00ADA8"/>
                </a:solidFill>
                <a:uFill>
                  <a:solidFill>
                    <a:srgbClr val="365F91"/>
                  </a:solidFill>
                </a:uFill>
                <a:latin typeface="Cambria"/>
                <a:cs typeface="Cambria"/>
              </a:rPr>
              <a:t>olycystic ovarian syndrome.</a:t>
            </a:r>
            <a:endParaRPr lang="en-US" dirty="0">
              <a:solidFill>
                <a:srgbClr val="00ADA8"/>
              </a:solidFill>
            </a:endParaRPr>
          </a:p>
          <a:p>
            <a:pPr marL="342900" lvl="0" indent="-342900">
              <a:buFont typeface="+mj-lt"/>
              <a:buAutoNum type="arabicPeriod"/>
            </a:pPr>
            <a:r>
              <a:rPr lang="en-US" spc="-10" dirty="0">
                <a:solidFill>
                  <a:prstClr val="white">
                    <a:lumMod val="75000"/>
                  </a:prstClr>
                </a:solidFill>
                <a:cs typeface="Calibri"/>
              </a:rPr>
              <a:t>Reduce LH levels: by using oral contraceptives.</a:t>
            </a:r>
          </a:p>
          <a:p>
            <a:pPr marL="342900" lvl="0" indent="-342900">
              <a:buFont typeface="+mj-lt"/>
              <a:buAutoNum type="arabicPeriod"/>
            </a:pPr>
            <a:r>
              <a:rPr lang="en-US" spc="-10" dirty="0">
                <a:solidFill>
                  <a:prstClr val="white">
                    <a:lumMod val="75000"/>
                  </a:prstClr>
                </a:solidFill>
                <a:cs typeface="Calibri"/>
              </a:rPr>
              <a:t>Reduce body weight</a:t>
            </a:r>
          </a:p>
          <a:p>
            <a:pPr marL="342900" lvl="0" indent="-342900">
              <a:buFont typeface="+mj-lt"/>
              <a:buAutoNum type="arabicPeriod"/>
            </a:pPr>
            <a:r>
              <a:rPr lang="en-US" spc="-10" dirty="0">
                <a:solidFill>
                  <a:prstClr val="white">
                    <a:lumMod val="75000"/>
                  </a:prstClr>
                </a:solidFill>
                <a:cs typeface="Calibri"/>
              </a:rPr>
              <a:t>Increase FSH level: by using Clomiphene</a:t>
            </a:r>
          </a:p>
          <a:p>
            <a:pPr marL="342900" lvl="0" indent="-342900">
              <a:buFont typeface="+mj-lt"/>
              <a:buAutoNum type="arabicPeriod"/>
            </a:pPr>
            <a:r>
              <a:rPr lang="en-US" spc="-10" dirty="0">
                <a:solidFill>
                  <a:prstClr val="white">
                    <a:lumMod val="75000"/>
                  </a:prstClr>
                </a:solidFill>
                <a:cs typeface="Calibri"/>
              </a:rPr>
              <a:t>Estrogen replacement therapy</a:t>
            </a:r>
            <a:endParaRPr lang="en-US" dirty="0">
              <a:solidFill>
                <a:srgbClr val="00ADA8"/>
              </a:solidFill>
            </a:endParaRPr>
          </a:p>
          <a:p>
            <a:endParaRPr lang="en-US" dirty="0">
              <a:solidFill>
                <a:srgbClr val="00ADA8"/>
              </a:solidFill>
            </a:endParaRPr>
          </a:p>
        </p:txBody>
      </p:sp>
    </p:spTree>
    <p:extLst>
      <p:ext uri="{BB962C8B-B14F-4D97-AF65-F5344CB8AC3E}">
        <p14:creationId xmlns:p14="http://schemas.microsoft.com/office/powerpoint/2010/main" val="2554942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284" y="533471"/>
            <a:ext cx="5438274" cy="4801314"/>
          </a:xfrm>
          <a:prstGeom prst="rect">
            <a:avLst/>
          </a:prstGeom>
        </p:spPr>
        <p:txBody>
          <a:bodyPr wrap="square">
            <a:spAutoFit/>
          </a:bodyPr>
          <a:lstStyle/>
          <a:p>
            <a:r>
              <a:rPr lang="en-US" altLang="en-US" sz="2400" dirty="0">
                <a:solidFill>
                  <a:schemeClr val="accent5">
                    <a:lumMod val="50000"/>
                  </a:schemeClr>
                </a:solidFill>
                <a:latin typeface="Adobe Devanagari" pitchFamily="18" charset="0"/>
                <a:cs typeface="Adobe Devanagari" pitchFamily="18" charset="0"/>
              </a:rPr>
              <a:t>By the end of this lecture, the students should be able to know:</a:t>
            </a:r>
          </a:p>
          <a:p>
            <a:pPr marL="457200" indent="-457200">
              <a:buFont typeface="Arial" charset="0"/>
              <a:buChar char="•"/>
            </a:pPr>
            <a:endParaRPr lang="en-US" sz="2400" dirty="0">
              <a:solidFill>
                <a:schemeClr val="accent5">
                  <a:lumMod val="50000"/>
                </a:schemeClr>
              </a:solidFill>
              <a:latin typeface="Century Gothic" panose="020B0502020202020204" pitchFamily="34" charset="0"/>
              <a:cs typeface="Adobe Devanagari" pitchFamily="18" charset="0"/>
            </a:endParaRPr>
          </a:p>
          <a:p>
            <a:pPr marL="457200" indent="-457200">
              <a:lnSpc>
                <a:spcPct val="9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Discuss the risk factors and possible causes of polycystic ovarian syndrome (PCOS) and ovarian </a:t>
            </a:r>
            <a:r>
              <a:rPr lang="en-US" sz="2000" dirty="0" smtClean="0">
                <a:solidFill>
                  <a:schemeClr val="accent5">
                    <a:lumMod val="50000"/>
                  </a:schemeClr>
                </a:solidFill>
                <a:latin typeface="Adobe Devanagari" pitchFamily="18" charset="0"/>
                <a:cs typeface="Adobe Devanagari" pitchFamily="18" charset="0"/>
              </a:rPr>
              <a:t>cancer.</a:t>
            </a:r>
          </a:p>
          <a:p>
            <a:pPr marL="457200" indent="-457200">
              <a:lnSpc>
                <a:spcPct val="90000"/>
              </a:lnSpc>
              <a:buFont typeface="Arial" charset="0"/>
              <a:buChar char="•"/>
              <a:defRPr/>
            </a:pPr>
            <a:endParaRPr lang="en-US" sz="2000" dirty="0">
              <a:solidFill>
                <a:schemeClr val="accent5">
                  <a:lumMod val="50000"/>
                </a:schemeClr>
              </a:solidFill>
              <a:latin typeface="Adobe Devanagari" pitchFamily="18" charset="0"/>
              <a:cs typeface="Adobe Devanagari" pitchFamily="18" charset="0"/>
            </a:endParaRPr>
          </a:p>
          <a:p>
            <a:pPr marL="457200" indent="-457200">
              <a:lnSpc>
                <a:spcPct val="9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Comprehend the role of insulin resistance and hypersecretion of androgens in the development of </a:t>
            </a:r>
            <a:r>
              <a:rPr lang="en-US" sz="2000" dirty="0" smtClean="0">
                <a:solidFill>
                  <a:schemeClr val="accent5">
                    <a:lumMod val="50000"/>
                  </a:schemeClr>
                </a:solidFill>
                <a:latin typeface="Adobe Devanagari" pitchFamily="18" charset="0"/>
                <a:cs typeface="Adobe Devanagari" pitchFamily="18" charset="0"/>
              </a:rPr>
              <a:t>PCOS.</a:t>
            </a:r>
          </a:p>
          <a:p>
            <a:pPr marL="457200" indent="-457200">
              <a:lnSpc>
                <a:spcPct val="90000"/>
              </a:lnSpc>
              <a:buFont typeface="Arial" charset="0"/>
              <a:buChar char="•"/>
              <a:defRPr/>
            </a:pPr>
            <a:endParaRPr lang="en-US" sz="2000" dirty="0">
              <a:solidFill>
                <a:schemeClr val="accent5">
                  <a:lumMod val="50000"/>
                </a:schemeClr>
              </a:solidFill>
              <a:latin typeface="Adobe Devanagari" pitchFamily="18" charset="0"/>
              <a:cs typeface="Adobe Devanagari" pitchFamily="18" charset="0"/>
            </a:endParaRPr>
          </a:p>
          <a:p>
            <a:pPr marL="457200" indent="-457200">
              <a:lnSpc>
                <a:spcPct val="9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Identify avenues for the diagnosis and treatment of PCOS and ovarian </a:t>
            </a:r>
            <a:r>
              <a:rPr lang="en-US" sz="2000" dirty="0" smtClean="0">
                <a:solidFill>
                  <a:schemeClr val="accent5">
                    <a:lumMod val="50000"/>
                  </a:schemeClr>
                </a:solidFill>
                <a:latin typeface="Adobe Devanagari" pitchFamily="18" charset="0"/>
                <a:cs typeface="Adobe Devanagari" pitchFamily="18" charset="0"/>
              </a:rPr>
              <a:t>cancer.</a:t>
            </a:r>
          </a:p>
          <a:p>
            <a:pPr marL="457200" indent="-457200">
              <a:lnSpc>
                <a:spcPct val="90000"/>
              </a:lnSpc>
              <a:buFont typeface="Arial" charset="0"/>
              <a:buChar char="•"/>
              <a:defRPr/>
            </a:pPr>
            <a:endParaRPr lang="en-US" sz="2000" dirty="0">
              <a:solidFill>
                <a:schemeClr val="accent5">
                  <a:lumMod val="50000"/>
                </a:schemeClr>
              </a:solidFill>
              <a:latin typeface="Adobe Devanagari" pitchFamily="18" charset="0"/>
              <a:cs typeface="Adobe Devanagari" pitchFamily="18" charset="0"/>
            </a:endParaRPr>
          </a:p>
          <a:p>
            <a:pPr marL="457200" indent="-457200">
              <a:lnSpc>
                <a:spcPct val="9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Assess the diagnostic significance of CA-125 in ovarian </a:t>
            </a:r>
            <a:r>
              <a:rPr lang="en-US" sz="2000" dirty="0" smtClean="0">
                <a:solidFill>
                  <a:schemeClr val="accent5">
                    <a:lumMod val="50000"/>
                  </a:schemeClr>
                </a:solidFill>
                <a:latin typeface="Adobe Devanagari" pitchFamily="18" charset="0"/>
                <a:cs typeface="Adobe Devanagari" pitchFamily="18" charset="0"/>
              </a:rPr>
              <a:t>cancer.</a:t>
            </a:r>
            <a:endParaRPr lang="en-US" sz="2000" dirty="0">
              <a:solidFill>
                <a:schemeClr val="accent5">
                  <a:lumMod val="50000"/>
                </a:schemeClr>
              </a:solidFill>
              <a:latin typeface="Adobe Devanagari" pitchFamily="18" charset="0"/>
              <a:cs typeface="Adobe Devanagari" pitchFamily="18" charset="0"/>
            </a:endParaRP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10800000" flipH="1">
            <a:off x="3283527" y="595858"/>
            <a:ext cx="8828098" cy="88898"/>
            <a:chOff x="495300" y="660400"/>
            <a:chExt cx="8229600" cy="0"/>
          </a:xfrm>
        </p:grpSpPr>
        <p:cxnSp>
          <p:nvCxnSpPr>
            <p:cNvPr id="5" name="Straight Connector 4"/>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rot="16200000">
            <a:off x="9159239" y="3671798"/>
            <a:ext cx="6019802" cy="45719"/>
            <a:chOff x="495300" y="660400"/>
            <a:chExt cx="8229600" cy="0"/>
          </a:xfrm>
        </p:grpSpPr>
        <p:cxnSp>
          <p:nvCxnSpPr>
            <p:cNvPr id="8" name="Straight Connector 7"/>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 y="130568"/>
            <a:ext cx="3080440" cy="1441558"/>
          </a:xfrm>
          <a:prstGeom prst="rect">
            <a:avLst/>
          </a:prstGeom>
        </p:spPr>
      </p:pic>
      <p:sp>
        <p:nvSpPr>
          <p:cNvPr id="12" name="Title 1"/>
          <p:cNvSpPr>
            <a:spLocks/>
          </p:cNvSpPr>
          <p:nvPr/>
        </p:nvSpPr>
        <p:spPr bwMode="auto">
          <a:xfrm>
            <a:off x="3987274" y="64167"/>
            <a:ext cx="8086665" cy="6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lnSpc>
                <a:spcPct val="90000"/>
              </a:lnSpc>
              <a:spcBef>
                <a:spcPct val="0"/>
              </a:spcBef>
            </a:pPr>
            <a:r>
              <a:rPr lang="ar-SA" altLang="en-US" sz="3200" dirty="0" smtClean="0">
                <a:solidFill>
                  <a:srgbClr val="4C8180"/>
                </a:solidFill>
                <a:latin typeface="Century Gothic" charset="0"/>
                <a:ea typeface="Century Gothic" charset="0"/>
                <a:cs typeface="Century Gothic" charset="0"/>
              </a:rPr>
              <a:t>فريق البايوكيمستري</a:t>
            </a:r>
            <a:endParaRPr lang="en-US" altLang="en-US" sz="3200" dirty="0">
              <a:solidFill>
                <a:srgbClr val="4C8180"/>
              </a:solidFill>
              <a:latin typeface="Century Gothic" charset="0"/>
              <a:ea typeface="Century Gothic" charset="0"/>
              <a:cs typeface="Century Gothic" charset="0"/>
            </a:endParaRPr>
          </a:p>
        </p:txBody>
      </p:sp>
      <p:sp>
        <p:nvSpPr>
          <p:cNvPr id="2" name="Rectangle 1"/>
          <p:cNvSpPr/>
          <p:nvPr/>
        </p:nvSpPr>
        <p:spPr>
          <a:xfrm>
            <a:off x="2763161" y="904831"/>
            <a:ext cx="9214526" cy="1754326"/>
          </a:xfrm>
          <a:prstGeom prst="rect">
            <a:avLst/>
          </a:prstGeom>
        </p:spPr>
        <p:txBody>
          <a:bodyPr wrap="square">
            <a:spAutoFit/>
          </a:bodyPr>
          <a:lstStyle/>
          <a:p>
            <a:pPr algn="r" rtl="1"/>
            <a:r>
              <a:rPr lang="ar-SA" altLang="en-US" sz="2200" dirty="0" smtClean="0">
                <a:solidFill>
                  <a:schemeClr val="accent5">
                    <a:lumMod val="75000"/>
                  </a:schemeClr>
                </a:solidFill>
                <a:ea typeface="ＭＳ Ｐゴシック" charset="-128"/>
              </a:rPr>
              <a:t>بنهاية هذي المحاضرة نصير خلصنا كل محاضرات البايوكيمستري في سنوات العلوم الأساسية ومن هذا المنطلق نحب نشكر كل الأعضاء اللي مذكورة أسماؤهم على مساعدتهم لنا في التيم وتبرعهم بجزء وقتهم عشان يطلع التيم بالصورة اللي هو عليها من أول سلايد في أول بلوك لليوم 🌟🌟</a:t>
            </a:r>
          </a:p>
          <a:p>
            <a:pPr algn="r" rtl="1"/>
            <a:r>
              <a:rPr lang="ar-SA" sz="2200" dirty="0" smtClean="0">
                <a:solidFill>
                  <a:schemeClr val="accent5">
                    <a:lumMod val="75000"/>
                  </a:schemeClr>
                </a:solidFill>
                <a:ea typeface="ＭＳ Ｐゴシック" charset="-128"/>
              </a:rPr>
              <a:t>شكرا جزيلا للجميع الله يسعدكم وينفع بأوقاتكم ويكتب أجركم .. </a:t>
            </a:r>
          </a:p>
          <a:p>
            <a:pPr rtl="1"/>
            <a:r>
              <a:rPr lang="ar-SA" sz="2000" dirty="0" smtClean="0">
                <a:solidFill>
                  <a:srgbClr val="43AFC1"/>
                </a:solidFill>
                <a:ea typeface="ＭＳ Ｐゴシック" charset="-128"/>
              </a:rPr>
              <a:t>رانيا العيسى &amp; محمد المطلق</a:t>
            </a:r>
            <a:endParaRPr lang="en-US" sz="2000" dirty="0">
              <a:solidFill>
                <a:srgbClr val="43AFC1"/>
              </a:solidFill>
            </a:endParaRPr>
          </a:p>
        </p:txBody>
      </p:sp>
      <p:sp>
        <p:nvSpPr>
          <p:cNvPr id="13" name="Rectangle 12"/>
          <p:cNvSpPr/>
          <p:nvPr/>
        </p:nvSpPr>
        <p:spPr>
          <a:xfrm>
            <a:off x="6224335" y="4105228"/>
            <a:ext cx="5620422" cy="2585323"/>
          </a:xfrm>
          <a:prstGeom prst="rect">
            <a:avLst/>
          </a:prstGeom>
        </p:spPr>
        <p:txBody>
          <a:bodyPr wrap="square">
            <a:spAutoFit/>
          </a:bodyPr>
          <a:lstStyle/>
          <a:p>
            <a:pPr algn="ctr" rtl="1"/>
            <a:r>
              <a:rPr lang="ar-SA" altLang="en-US" dirty="0" smtClean="0">
                <a:solidFill>
                  <a:srgbClr val="F4B6F3"/>
                </a:solidFill>
                <a:ea typeface="ＭＳ Ｐゴシック" charset="-128"/>
              </a:rPr>
              <a:t>نورة الشبيب ، ريم السرجاني ، نورة السهلي ، ربا برناوي ، هيفاء الوعيل ، لمى الفوزان ، هبه الناصر ، روان الوادعي ، ربا السالم ، مها الغامدي ، شذى الغيهب ، لمى التميمي ، زينة الكاف ، ابتسام المطيري ، </a:t>
            </a:r>
          </a:p>
          <a:p>
            <a:pPr algn="ctr" rtl="1"/>
            <a:r>
              <a:rPr lang="ar-SA" altLang="en-US" dirty="0" smtClean="0">
                <a:solidFill>
                  <a:srgbClr val="F4B6F3"/>
                </a:solidFill>
                <a:ea typeface="ＭＳ Ｐゴシック" charset="-128"/>
              </a:rPr>
              <a:t>بشرى قوقندي ، سمية الغامدي ، ريما الشايع ، رنا باراسين ، أمل القرني ، </a:t>
            </a:r>
          </a:p>
          <a:p>
            <a:pPr algn="ctr" rtl="1"/>
            <a:r>
              <a:rPr lang="ar-SA" altLang="en-US" dirty="0" smtClean="0">
                <a:solidFill>
                  <a:srgbClr val="F4B6F3"/>
                </a:solidFill>
                <a:ea typeface="ＭＳ Ｐゴシック" charset="-128"/>
              </a:rPr>
              <a:t>هيفاء بن طالب ، ريما العتيبي ، حنين باشيخ ، لين التميمي ، عبير المطيري ، جواهر أبانمي ، جواهر الخيال ، غيداء السعيد ، أشواق الماجد ، </a:t>
            </a:r>
          </a:p>
          <a:p>
            <a:pPr algn="ctr" rtl="1"/>
            <a:r>
              <a:rPr lang="ar-SA" altLang="en-US" dirty="0" smtClean="0">
                <a:solidFill>
                  <a:srgbClr val="F4B6F3"/>
                </a:solidFill>
                <a:ea typeface="ＭＳ Ｐゴシック" charset="-128"/>
              </a:rPr>
              <a:t>نجد الذيب ، حنين السبكي ، اللولو الصليهم ، غاده الهدلق ، منيرة الضفيان ، منيرة الزايد ، أميرة نيازي ، ليلى مذكور ، رحاب العنزي ، آمال الشيبي ، </a:t>
            </a:r>
          </a:p>
          <a:p>
            <a:pPr algn="ctr" rtl="1"/>
            <a:r>
              <a:rPr lang="ar-SA" altLang="en-US" dirty="0" smtClean="0">
                <a:solidFill>
                  <a:srgbClr val="F4B6F3"/>
                </a:solidFill>
                <a:ea typeface="ＭＳ Ｐゴシック" charset="-128"/>
              </a:rPr>
              <a:t>لينا الوكيل ، بثينة الماجد </a:t>
            </a:r>
            <a:endParaRPr lang="en-US" dirty="0">
              <a:solidFill>
                <a:srgbClr val="F4B6F3"/>
              </a:solidFill>
            </a:endParaRPr>
          </a:p>
        </p:txBody>
      </p:sp>
      <p:sp>
        <p:nvSpPr>
          <p:cNvPr id="14" name="object 4"/>
          <p:cNvSpPr/>
          <p:nvPr/>
        </p:nvSpPr>
        <p:spPr>
          <a:xfrm>
            <a:off x="2763161" y="3101021"/>
            <a:ext cx="647417" cy="688486"/>
          </a:xfrm>
          <a:prstGeom prst="rect">
            <a:avLst/>
          </a:prstGeom>
          <a:blipFill>
            <a:blip r:embed="rId3" cstate="print"/>
            <a:stretch>
              <a:fillRect/>
            </a:stretch>
          </a:blipFill>
        </p:spPr>
        <p:txBody>
          <a:bodyPr wrap="square" lIns="0" tIns="0" rIns="0" bIns="0" rtlCol="0"/>
          <a:lstStyle/>
          <a:p>
            <a:endParaRPr dirty="0"/>
          </a:p>
        </p:txBody>
      </p:sp>
      <p:sp>
        <p:nvSpPr>
          <p:cNvPr id="15" name="object 8"/>
          <p:cNvSpPr/>
          <p:nvPr/>
        </p:nvSpPr>
        <p:spPr>
          <a:xfrm>
            <a:off x="8722938" y="3085405"/>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16" name="Rectangle 15"/>
          <p:cNvSpPr/>
          <p:nvPr/>
        </p:nvSpPr>
        <p:spPr>
          <a:xfrm>
            <a:off x="288759" y="4105228"/>
            <a:ext cx="5620422" cy="2308324"/>
          </a:xfrm>
          <a:prstGeom prst="rect">
            <a:avLst/>
          </a:prstGeom>
        </p:spPr>
        <p:txBody>
          <a:bodyPr wrap="square">
            <a:spAutoFit/>
          </a:bodyPr>
          <a:lstStyle/>
          <a:p>
            <a:pPr algn="ctr" rtl="1"/>
            <a:r>
              <a:rPr lang="ar-SA" altLang="en-US" dirty="0" smtClean="0">
                <a:solidFill>
                  <a:schemeClr val="accent5">
                    <a:lumMod val="60000"/>
                    <a:lumOff val="40000"/>
                  </a:schemeClr>
                </a:solidFill>
                <a:ea typeface="ＭＳ Ｐゴシック" charset="-128"/>
              </a:rPr>
              <a:t>مهند الزهراني ، عبدالعزيز الحسيني ، طراد الوكيل ، محمد حبيب ، </a:t>
            </a:r>
          </a:p>
          <a:p>
            <a:pPr algn="ctr" rtl="1"/>
            <a:r>
              <a:rPr lang="ar-SA" altLang="en-US" dirty="0" smtClean="0">
                <a:solidFill>
                  <a:schemeClr val="accent5">
                    <a:lumMod val="60000"/>
                    <a:lumOff val="40000"/>
                  </a:schemeClr>
                </a:solidFill>
                <a:ea typeface="ＭＳ Ｐゴシック" charset="-128"/>
              </a:rPr>
              <a:t>عبدالله المانع ، طلال الطخيم ، حسام الخثلان ، عبداللطيف العبداللطيف ، عبدالعزيز شديد ، فهد العتيبي ، محمد العسيري ، محمد المهوس ، هشام القوسي ، حاتم النداح ، محمد حكمي ، خالد الراجح ، عبدالعزيز الصومالي ، حمد الحسون ، خالد القحطاني ، حمد الحميدان ، فهد الزهراني ، </a:t>
            </a:r>
          </a:p>
          <a:p>
            <a:pPr algn="ctr" rtl="1"/>
            <a:r>
              <a:rPr lang="ar-SA" altLang="en-US" dirty="0" smtClean="0">
                <a:solidFill>
                  <a:schemeClr val="accent5">
                    <a:lumMod val="60000"/>
                    <a:lumOff val="40000"/>
                  </a:schemeClr>
                </a:solidFill>
                <a:ea typeface="ＭＳ Ｐゴシック" charset="-128"/>
              </a:rPr>
              <a:t>صالح التويجري ، طلال الحقيل ، سعود الشنيفي ، فيصل الفواز ، </a:t>
            </a:r>
          </a:p>
          <a:p>
            <a:pPr algn="ctr" rtl="1"/>
            <a:r>
              <a:rPr lang="ar-SA" altLang="en-US" dirty="0" smtClean="0">
                <a:solidFill>
                  <a:schemeClr val="accent5">
                    <a:lumMod val="60000"/>
                    <a:lumOff val="40000"/>
                  </a:schemeClr>
                </a:solidFill>
                <a:ea typeface="ＭＳ Ｐゴシック" charset="-128"/>
              </a:rPr>
              <a:t>قيس المهيدب ، ناصر ابو دجين ، عبدالرحمن الراشد ، عبدالرحمن المالكي ، فارس النفيسة ، خالد العيسى ، سعد الرشود ، عبد العزيز القرموشي </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948900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726192"/>
            <a:ext cx="2691121" cy="2169825"/>
          </a:xfrm>
          <a:prstGeom prst="rect">
            <a:avLst/>
          </a:prstGeom>
          <a:noFill/>
        </p:spPr>
        <p:txBody>
          <a:bodyPr wrap="square" rtlCol="0">
            <a:spAutoFit/>
          </a:bodyPr>
          <a:lstStyle/>
          <a:p>
            <a:pPr>
              <a:lnSpc>
                <a:spcPct val="150000"/>
              </a:lnSpc>
            </a:pPr>
            <a:r>
              <a:rPr lang="en-US" b="1" dirty="0" smtClean="0">
                <a:solidFill>
                  <a:srgbClr val="4C8180"/>
                </a:solidFill>
              </a:rPr>
              <a:t>Laila </a:t>
            </a:r>
            <a:r>
              <a:rPr lang="en-US" b="1" dirty="0" err="1" smtClean="0">
                <a:solidFill>
                  <a:srgbClr val="4C8180"/>
                </a:solidFill>
              </a:rPr>
              <a:t>mathkour</a:t>
            </a:r>
            <a:endParaRPr lang="en-US" b="1" dirty="0" smtClean="0">
              <a:solidFill>
                <a:srgbClr val="4C8180"/>
              </a:solidFill>
            </a:endParaRPr>
          </a:p>
          <a:p>
            <a:pPr>
              <a:lnSpc>
                <a:spcPct val="150000"/>
              </a:lnSpc>
            </a:pPr>
            <a:r>
              <a:rPr lang="en-US" b="1" dirty="0" err="1" smtClean="0">
                <a:solidFill>
                  <a:srgbClr val="4C8180"/>
                </a:solidFill>
              </a:rPr>
              <a:t>Haneen</a:t>
            </a:r>
            <a:r>
              <a:rPr lang="en-US" b="1" dirty="0" smtClean="0">
                <a:solidFill>
                  <a:srgbClr val="4C8180"/>
                </a:solidFill>
              </a:rPr>
              <a:t> </a:t>
            </a:r>
            <a:r>
              <a:rPr lang="en-US" b="1" dirty="0" err="1" smtClean="0">
                <a:solidFill>
                  <a:srgbClr val="4C8180"/>
                </a:solidFill>
              </a:rPr>
              <a:t>alsubki</a:t>
            </a:r>
            <a:endParaRPr lang="en-US" b="1" dirty="0" smtClean="0">
              <a:solidFill>
                <a:srgbClr val="4C8180"/>
              </a:solidFill>
            </a:endParaRPr>
          </a:p>
          <a:p>
            <a:pPr>
              <a:lnSpc>
                <a:spcPct val="150000"/>
              </a:lnSpc>
            </a:pPr>
            <a:r>
              <a:rPr lang="en-US" b="1" dirty="0" err="1" smtClean="0">
                <a:solidFill>
                  <a:srgbClr val="4C8180"/>
                </a:solidFill>
              </a:rPr>
              <a:t>Zainah</a:t>
            </a:r>
            <a:r>
              <a:rPr lang="en-US" b="1" dirty="0" smtClean="0">
                <a:solidFill>
                  <a:srgbClr val="4C8180"/>
                </a:solidFill>
              </a:rPr>
              <a:t> </a:t>
            </a:r>
            <a:r>
              <a:rPr lang="en-US" b="1" dirty="0" err="1" smtClean="0">
                <a:solidFill>
                  <a:srgbClr val="4C8180"/>
                </a:solidFill>
              </a:rPr>
              <a:t>alkaff</a:t>
            </a:r>
            <a:endParaRPr lang="en-US" b="1" dirty="0" smtClean="0">
              <a:solidFill>
                <a:srgbClr val="4C8180"/>
              </a:solidFill>
            </a:endParaRPr>
          </a:p>
          <a:p>
            <a:pPr>
              <a:lnSpc>
                <a:spcPct val="150000"/>
              </a:lnSpc>
            </a:pPr>
            <a:r>
              <a:rPr lang="en-US" b="1" dirty="0" err="1" smtClean="0">
                <a:solidFill>
                  <a:srgbClr val="4C8180"/>
                </a:solidFill>
              </a:rPr>
              <a:t>Abdulaziz</a:t>
            </a:r>
            <a:r>
              <a:rPr lang="en-US" b="1" dirty="0" smtClean="0">
                <a:solidFill>
                  <a:srgbClr val="4C8180"/>
                </a:solidFill>
              </a:rPr>
              <a:t> </a:t>
            </a:r>
            <a:r>
              <a:rPr lang="en-US" b="1" dirty="0" err="1" smtClean="0">
                <a:solidFill>
                  <a:srgbClr val="4C8180"/>
                </a:solidFill>
              </a:rPr>
              <a:t>alhusaini</a:t>
            </a:r>
            <a:endParaRPr lang="en-US" b="1" dirty="0" smtClean="0">
              <a:solidFill>
                <a:srgbClr val="4C8180"/>
              </a:solidFill>
            </a:endParaRPr>
          </a:p>
          <a:p>
            <a:pPr>
              <a:lnSpc>
                <a:spcPct val="150000"/>
              </a:lnSpc>
            </a:pPr>
            <a:r>
              <a:rPr lang="en-US" b="1" dirty="0" smtClean="0">
                <a:solidFill>
                  <a:srgbClr val="4C8180"/>
                </a:solidFill>
              </a:rPr>
              <a:t>Abdulrahman </a:t>
            </a:r>
            <a:r>
              <a:rPr lang="en-US" b="1" dirty="0" err="1" smtClean="0">
                <a:solidFill>
                  <a:srgbClr val="4C8180"/>
                </a:solidFill>
              </a:rPr>
              <a:t>alrashed</a:t>
            </a:r>
            <a:endParaRPr lang="en-US" b="1" dirty="0">
              <a:solidFill>
                <a:srgbClr val="4C8180"/>
              </a:solidFill>
            </a:endParaRPr>
          </a:p>
        </p:txBody>
      </p:sp>
      <p:pic>
        <p:nvPicPr>
          <p:cNvPr id="4" name="Picture 3"/>
          <p:cNvPicPr>
            <a:picLocks noChangeAspect="1"/>
          </p:cNvPicPr>
          <p:nvPr/>
        </p:nvPicPr>
        <p:blipFill>
          <a:blip r:embed="rId2"/>
          <a:stretch>
            <a:fillRect/>
          </a:stretch>
        </p:blipFill>
        <p:spPr>
          <a:xfrm>
            <a:off x="5819193" y="-133301"/>
            <a:ext cx="3035564" cy="4963414"/>
          </a:xfrm>
          <a:prstGeom prst="rect">
            <a:avLst/>
          </a:prstGeom>
        </p:spPr>
      </p:pic>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64" y="0"/>
            <a:ext cx="6146800" cy="707886"/>
          </a:xfrm>
          <a:prstGeom prst="rect">
            <a:avLst/>
          </a:prstGeom>
          <a:noFill/>
        </p:spPr>
        <p:txBody>
          <a:bodyPr wrap="square" rtlCol="0">
            <a:spAutoFit/>
          </a:bodyPr>
          <a:lstStyle/>
          <a:p>
            <a:r>
              <a:rPr lang="en-US" altLang="en-US" sz="4000" dirty="0">
                <a:solidFill>
                  <a:srgbClr val="4C8180"/>
                </a:solidFill>
                <a:latin typeface="Calibri Light"/>
                <a:ea typeface="Century Gothic" charset="0"/>
                <a:cs typeface="Century Gothic" charset="0"/>
              </a:rPr>
              <a:t>Overview </a:t>
            </a:r>
            <a:endParaRPr lang="en-US" sz="3200" dirty="0">
              <a:solidFill>
                <a:srgbClr val="4C8180"/>
              </a:solidFill>
              <a:latin typeface="Calibri Light"/>
              <a:ea typeface="Century Gothic" charset="0"/>
              <a:cs typeface="Century Gothic" charset="0"/>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2498506"/>
            <a:ext cx="12419390" cy="1895693"/>
          </a:xfrm>
          <a:prstGeom prst="rect">
            <a:avLst/>
          </a:prstGeom>
        </p:spPr>
      </p:pic>
    </p:spTree>
    <p:extLst>
      <p:ext uri="{BB962C8B-B14F-4D97-AF65-F5344CB8AC3E}">
        <p14:creationId xmlns:p14="http://schemas.microsoft.com/office/powerpoint/2010/main" val="2669906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Polycystic ovarian syndrome</a:t>
            </a:r>
            <a:endParaRPr lang="en-US" sz="2800" dirty="0">
              <a:solidFill>
                <a:srgbClr val="4C8180"/>
              </a:solidFill>
              <a:latin typeface="Century Gothic" charset="0"/>
              <a:ea typeface="Century Gothic" charset="0"/>
              <a:cs typeface="Century Gothic" charset="0"/>
            </a:endParaRPr>
          </a:p>
        </p:txBody>
      </p:sp>
      <p:sp>
        <p:nvSpPr>
          <p:cNvPr id="7" name="Rectangle 6">
            <a:extLst>
              <a:ext uri="{FF2B5EF4-FFF2-40B4-BE49-F238E27FC236}">
                <a16:creationId xmlns:a16="http://schemas.microsoft.com/office/drawing/2014/main" xmlns="" id="{63FD64A8-C440-48EC-995F-F3D5207CAFF5}"/>
              </a:ext>
            </a:extLst>
          </p:cNvPr>
          <p:cNvSpPr/>
          <p:nvPr/>
        </p:nvSpPr>
        <p:spPr>
          <a:xfrm>
            <a:off x="713891" y="1102031"/>
            <a:ext cx="5371539" cy="1449628"/>
          </a:xfrm>
          <a:prstGeom prst="rect">
            <a:avLst/>
          </a:prstGeom>
          <a:ln w="38100">
            <a:solidFill>
              <a:srgbClr val="00B0F0"/>
            </a:solidFill>
          </a:ln>
        </p:spPr>
        <p:txBody>
          <a:bodyPr wrap="square">
            <a:spAutoFit/>
          </a:bodyPr>
          <a:lstStyle/>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Formation of multiple small cysts in the ovaries</a:t>
            </a: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Affects 5-10% of women (20% in some populations)</a:t>
            </a: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A major cause of infertility in women</a:t>
            </a:r>
          </a:p>
        </p:txBody>
      </p:sp>
      <p:grpSp>
        <p:nvGrpSpPr>
          <p:cNvPr id="5" name="Group 14"/>
          <p:cNvGrpSpPr/>
          <p:nvPr/>
        </p:nvGrpSpPr>
        <p:grpSpPr>
          <a:xfrm>
            <a:off x="713891" y="2942195"/>
            <a:ext cx="6304182" cy="3457448"/>
            <a:chOff x="270506" y="1250908"/>
            <a:chExt cx="4479294" cy="2050897"/>
          </a:xfrm>
          <a:solidFill>
            <a:srgbClr val="A6D483"/>
          </a:solidFill>
        </p:grpSpPr>
        <p:sp>
          <p:nvSpPr>
            <p:cNvPr id="6" name="Rounded Rectangle 15"/>
            <p:cNvSpPr/>
            <p:nvPr/>
          </p:nvSpPr>
          <p:spPr>
            <a:xfrm>
              <a:off x="270506" y="1396804"/>
              <a:ext cx="4479294" cy="1905001"/>
            </a:xfrm>
            <a:prstGeom prst="roundRect">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ound Same Side Corner Rectangle 16"/>
            <p:cNvSpPr/>
            <p:nvPr/>
          </p:nvSpPr>
          <p:spPr>
            <a:xfrm>
              <a:off x="270506" y="1250908"/>
              <a:ext cx="4479294" cy="466984"/>
            </a:xfrm>
            <a:prstGeom prst="round2SameRect">
              <a:avLst/>
            </a:prstGeom>
            <a:solidFill>
              <a:srgbClr val="5B9BD5"/>
            </a:solid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ea typeface="ＭＳ Ｐゴシック" charset="0"/>
                </a:rPr>
                <a:t>Strongly correlated to</a:t>
              </a:r>
              <a:endParaRPr lang="en-US" sz="4400" dirty="0">
                <a:solidFill>
                  <a:schemeClr val="bg1"/>
                </a:solidFill>
              </a:endParaRPr>
            </a:p>
          </p:txBody>
        </p:sp>
      </p:grpSp>
      <p:sp>
        <p:nvSpPr>
          <p:cNvPr id="10" name="TextBox 9"/>
          <p:cNvSpPr txBox="1"/>
          <p:nvPr/>
        </p:nvSpPr>
        <p:spPr>
          <a:xfrm>
            <a:off x="675791" y="3771883"/>
            <a:ext cx="3257094" cy="2585323"/>
          </a:xfrm>
          <a:prstGeom prst="rect">
            <a:avLst/>
          </a:prstGeom>
          <a:noFill/>
          <a:ln>
            <a:noFill/>
          </a:ln>
        </p:spPr>
        <p:txBody>
          <a:bodyPr wrap="square" rtlCol="0">
            <a:spAutoFit/>
          </a:bodyPr>
          <a:lstStyle/>
          <a:p>
            <a:pPr algn="ctr"/>
            <a:r>
              <a:rPr lang="en-US" dirty="0"/>
              <a:t>Family history</a:t>
            </a:r>
          </a:p>
          <a:p>
            <a:pPr algn="ctr"/>
            <a:r>
              <a:rPr lang="en-US" dirty="0">
                <a:solidFill>
                  <a:srgbClr val="0070C0"/>
                </a:solidFill>
              </a:rPr>
              <a:t>Obesity (40%)</a:t>
            </a:r>
          </a:p>
          <a:p>
            <a:pPr algn="ctr"/>
            <a:r>
              <a:rPr lang="en-US" dirty="0"/>
              <a:t>Hirsutism </a:t>
            </a:r>
            <a:r>
              <a:rPr lang="en-US" dirty="0">
                <a:solidFill>
                  <a:srgbClr val="008F00"/>
                </a:solidFill>
              </a:rPr>
              <a:t>because of androgen. </a:t>
            </a:r>
          </a:p>
          <a:p>
            <a:pPr algn="ctr"/>
            <a:r>
              <a:rPr lang="en-US" dirty="0">
                <a:solidFill>
                  <a:srgbClr val="0070C0"/>
                </a:solidFill>
              </a:rPr>
              <a:t>Chronic anovulation</a:t>
            </a:r>
          </a:p>
          <a:p>
            <a:pPr algn="ctr"/>
            <a:r>
              <a:rPr lang="en-US" dirty="0"/>
              <a:t>Glucose intolerance</a:t>
            </a:r>
          </a:p>
          <a:p>
            <a:pPr algn="ctr"/>
            <a:r>
              <a:rPr lang="en-US" dirty="0">
                <a:solidFill>
                  <a:srgbClr val="0070C0"/>
                </a:solidFill>
              </a:rPr>
              <a:t>Insulin resistance</a:t>
            </a:r>
          </a:p>
          <a:p>
            <a:pPr algn="ctr"/>
            <a:r>
              <a:rPr lang="en-US" dirty="0"/>
              <a:t>Hyperlipidemia</a:t>
            </a:r>
          </a:p>
          <a:p>
            <a:pPr algn="ctr"/>
            <a:r>
              <a:rPr lang="en-US" dirty="0">
                <a:solidFill>
                  <a:srgbClr val="0070C0"/>
                </a:solidFill>
              </a:rPr>
              <a:t>Hypertension</a:t>
            </a:r>
          </a:p>
          <a:p>
            <a:pPr algn="ctr"/>
            <a:r>
              <a:rPr lang="en-US" dirty="0"/>
              <a:t>Menstrual disorders</a:t>
            </a:r>
          </a:p>
        </p:txBody>
      </p:sp>
      <p:sp>
        <p:nvSpPr>
          <p:cNvPr id="11" name="TextBox 10"/>
          <p:cNvSpPr txBox="1"/>
          <p:nvPr/>
        </p:nvSpPr>
        <p:spPr>
          <a:xfrm>
            <a:off x="3760979" y="3970747"/>
            <a:ext cx="3257094" cy="2308324"/>
          </a:xfrm>
          <a:prstGeom prst="rect">
            <a:avLst/>
          </a:prstGeom>
          <a:noFill/>
          <a:ln>
            <a:noFill/>
          </a:ln>
        </p:spPr>
        <p:txBody>
          <a:bodyPr wrap="square" rtlCol="0">
            <a:spAutoFit/>
          </a:bodyPr>
          <a:lstStyle/>
          <a:p>
            <a:pPr algn="ctr"/>
            <a:r>
              <a:rPr lang="en-US" dirty="0"/>
              <a:t>Hypersecretion of </a:t>
            </a:r>
            <a:r>
              <a:rPr lang="en-US" dirty="0" err="1"/>
              <a:t>leutinizing</a:t>
            </a:r>
            <a:r>
              <a:rPr lang="en-US" dirty="0"/>
              <a:t> hormone (LH) and androgens (testosterone</a:t>
            </a:r>
            <a:r>
              <a:rPr lang="en-US" dirty="0" smtClean="0"/>
              <a:t>)</a:t>
            </a:r>
          </a:p>
          <a:p>
            <a:pPr algn="ctr"/>
            <a:endParaRPr lang="en-US" dirty="0">
              <a:solidFill>
                <a:srgbClr val="0070C0"/>
              </a:solidFill>
            </a:endParaRPr>
          </a:p>
          <a:p>
            <a:pPr algn="ctr"/>
            <a:r>
              <a:rPr lang="en-US" dirty="0">
                <a:solidFill>
                  <a:srgbClr val="0070C0"/>
                </a:solidFill>
                <a:latin typeface="Calibri" charset="0"/>
              </a:rPr>
              <a:t>Low levels of SHBG (sex hormone-binding globulin) </a:t>
            </a:r>
            <a:r>
              <a:rPr lang="en-US" dirty="0">
                <a:solidFill>
                  <a:srgbClr val="008F00"/>
                </a:solidFill>
              </a:rPr>
              <a:t>which is synthesized by liver. </a:t>
            </a:r>
          </a:p>
          <a:p>
            <a:pPr algn="ct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95034" y="2936995"/>
            <a:ext cx="4332937" cy="342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37">
            <a:extLst>
              <a:ext uri="{FF2B5EF4-FFF2-40B4-BE49-F238E27FC236}">
                <a16:creationId xmlns:a16="http://schemas.microsoft.com/office/drawing/2014/main" xmlns="" id="{5C3BEF43-2BB9-4BC6-8F01-324E6E13267E}"/>
              </a:ext>
            </a:extLst>
          </p:cNvPr>
          <p:cNvSpPr txBox="1"/>
          <p:nvPr/>
        </p:nvSpPr>
        <p:spPr>
          <a:xfrm>
            <a:off x="6483927" y="790220"/>
            <a:ext cx="5480235" cy="2031325"/>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smtClean="0">
                <a:solidFill>
                  <a:srgbClr val="008F00"/>
                </a:solidFill>
              </a:rPr>
              <a:t>It has another name (Stein-Leventhal syndrome). right it is called polycystic ovarian syndrome but the cyst maybe there and may be not there (may be very small that is doesn't show in the ultrasound). These cysts are immature follicles whose growth has been arrested . and they will cause menstrual irregularities which may lead to </a:t>
            </a:r>
            <a:r>
              <a:rPr lang="en-US" dirty="0">
                <a:solidFill>
                  <a:srgbClr val="008F00"/>
                </a:solidFill>
              </a:rPr>
              <a:t>chronic anovulation or </a:t>
            </a:r>
            <a:r>
              <a:rPr lang="en-US" dirty="0" smtClean="0">
                <a:solidFill>
                  <a:srgbClr val="008F00"/>
                </a:solidFill>
              </a:rPr>
              <a:t>oligo-ovulation</a:t>
            </a:r>
            <a:r>
              <a:rPr lang="en-US" dirty="0">
                <a:solidFill>
                  <a:srgbClr val="008F00"/>
                </a:solidFill>
              </a:rPr>
              <a:t>. </a:t>
            </a:r>
          </a:p>
        </p:txBody>
      </p:sp>
    </p:spTree>
    <p:extLst>
      <p:ext uri="{BB962C8B-B14F-4D97-AF65-F5344CB8AC3E}">
        <p14:creationId xmlns:p14="http://schemas.microsoft.com/office/powerpoint/2010/main" val="874648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825078182"/>
              </p:ext>
            </p:extLst>
          </p:nvPr>
        </p:nvGraphicFramePr>
        <p:xfrm>
          <a:off x="590734" y="1222245"/>
          <a:ext cx="7181664" cy="2518013"/>
        </p:xfrm>
        <a:graphic>
          <a:graphicData uri="http://schemas.openxmlformats.org/drawingml/2006/table">
            <a:tbl>
              <a:tblPr firstRow="1" bandRow="1">
                <a:tableStyleId>{5940675A-B579-460E-94D1-54222C63F5DA}</a:tableStyleId>
              </a:tblPr>
              <a:tblGrid>
                <a:gridCol w="3590832">
                  <a:extLst>
                    <a:ext uri="{9D8B030D-6E8A-4147-A177-3AD203B41FA5}">
                      <a16:colId xmlns:a16="http://schemas.microsoft.com/office/drawing/2014/main" xmlns="" val="20000"/>
                    </a:ext>
                  </a:extLst>
                </a:gridCol>
                <a:gridCol w="3590832">
                  <a:extLst>
                    <a:ext uri="{9D8B030D-6E8A-4147-A177-3AD203B41FA5}">
                      <a16:colId xmlns:a16="http://schemas.microsoft.com/office/drawing/2014/main" xmlns="" val="20001"/>
                    </a:ext>
                  </a:extLst>
                </a:gridCol>
              </a:tblGrid>
              <a:tr h="507492">
                <a:tc gridSpan="2">
                  <a:txBody>
                    <a:bodyPr/>
                    <a:lstStyle/>
                    <a:p>
                      <a:pPr marL="0" indent="0" algn="ctr">
                        <a:lnSpc>
                          <a:spcPct val="80000"/>
                        </a:lnSpc>
                        <a:spcBef>
                          <a:spcPts val="1000"/>
                        </a:spcBef>
                        <a:buClr>
                          <a:schemeClr val="tx2"/>
                        </a:buClr>
                        <a:buSzPct val="110000"/>
                        <a:buFont typeface="Wingdings" charset="2"/>
                        <a:buNone/>
                      </a:pPr>
                      <a:r>
                        <a:rPr lang="en-US" altLang="en-US" sz="2000" b="1" dirty="0" smtClean="0">
                          <a:solidFill>
                            <a:srgbClr val="30AAB1"/>
                          </a:solidFill>
                          <a:latin typeface="Century Gothic" charset="0"/>
                          <a:ea typeface="Century Gothic" charset="0"/>
                          <a:cs typeface="Century Gothic" charset="0"/>
                        </a:rPr>
                        <a:t>Polycystic ovarian syndrome</a:t>
                      </a:r>
                    </a:p>
                  </a:txBody>
                  <a:tcPr anchor="ctr">
                    <a:solidFill>
                      <a:srgbClr val="F2F2F2"/>
                    </a:solidFill>
                  </a:tcPr>
                </a:tc>
                <a:tc hMerge="1">
                  <a:txBody>
                    <a:bodyPr/>
                    <a:lstStyle/>
                    <a:p>
                      <a:endParaRPr lang="en-US"/>
                    </a:p>
                  </a:txBody>
                  <a:tcPr/>
                </a:tc>
                <a:extLst>
                  <a:ext uri="{0D108BD9-81ED-4DB2-BD59-A6C34878D82A}">
                    <a16:rowId xmlns:a16="http://schemas.microsoft.com/office/drawing/2014/main" xmlns="" val="10001"/>
                  </a:ext>
                </a:extLst>
              </a:tr>
              <a:tr h="797052">
                <a:tc gridSpan="2">
                  <a:txBody>
                    <a:bodyPr/>
                    <a:lstStyle/>
                    <a:p>
                      <a:pPr marL="0" indent="0" algn="ctr">
                        <a:lnSpc>
                          <a:spcPct val="80000"/>
                        </a:lnSpc>
                        <a:buNone/>
                      </a:pPr>
                      <a:r>
                        <a:rPr lang="en-US" altLang="en-US" sz="1800" b="1" dirty="0" smtClean="0">
                          <a:solidFill>
                            <a:srgbClr val="4B8180"/>
                          </a:solidFill>
                          <a:ea typeface="ＭＳ Ｐゴシック" charset="-128"/>
                        </a:rPr>
                        <a:t>Exact cause of the syndrome is unknown</a:t>
                      </a:r>
                      <a:r>
                        <a:rPr lang="en-US" altLang="en-US" sz="1800" b="1" baseline="30000" dirty="0" smtClean="0">
                          <a:solidFill>
                            <a:srgbClr val="4B8180"/>
                          </a:solidFill>
                          <a:ea typeface="ＭＳ Ｐゴシック" charset="-128"/>
                        </a:rPr>
                        <a:t>1</a:t>
                      </a:r>
                    </a:p>
                    <a:p>
                      <a:pPr marL="0" indent="0" algn="ctr">
                        <a:lnSpc>
                          <a:spcPct val="80000"/>
                        </a:lnSpc>
                        <a:buNone/>
                      </a:pPr>
                      <a:r>
                        <a:rPr lang="en-US" altLang="en-US" sz="1800" b="1" dirty="0" smtClean="0">
                          <a:solidFill>
                            <a:srgbClr val="4B8180"/>
                          </a:solidFill>
                          <a:ea typeface="ＭＳ Ｐゴシック" charset="-128"/>
                        </a:rPr>
                        <a:t>May be </a:t>
                      </a:r>
                      <a:r>
                        <a:rPr lang="en-US" altLang="en-US" sz="1800" b="1" dirty="0" smtClean="0">
                          <a:solidFill>
                            <a:srgbClr val="FF0000"/>
                          </a:solidFill>
                          <a:ea typeface="ＭＳ Ｐゴシック" charset="-128"/>
                        </a:rPr>
                        <a:t>multifactorial</a:t>
                      </a:r>
                      <a:r>
                        <a:rPr lang="en-US" altLang="en-US" sz="1800" b="1" dirty="0" smtClean="0">
                          <a:solidFill>
                            <a:srgbClr val="4B8180"/>
                          </a:solidFill>
                          <a:ea typeface="ＭＳ Ｐゴシック" charset="-128"/>
                        </a:rPr>
                        <a:t> (genetic and environmental)</a:t>
                      </a:r>
                      <a:r>
                        <a:rPr lang="en-US" altLang="en-US" sz="1800" b="1" baseline="30000" dirty="0" smtClean="0">
                          <a:solidFill>
                            <a:srgbClr val="4B8180"/>
                          </a:solidFill>
                          <a:ea typeface="ＭＳ Ｐゴシック" charset="-128"/>
                        </a:rPr>
                        <a:t>2</a:t>
                      </a:r>
                    </a:p>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smtClean="0">
                          <a:ea typeface="ＭＳ Ｐゴシック" charset="0"/>
                        </a:rPr>
                        <a:t>The probable causes</a:t>
                      </a:r>
                      <a:r>
                        <a:rPr lang="en-US" sz="1800" baseline="0" dirty="0" smtClean="0">
                          <a:ea typeface="ＭＳ Ｐゴシック" charset="0"/>
                        </a:rPr>
                        <a:t> are</a:t>
                      </a:r>
                      <a:endParaRPr lang="en-US" sz="1800" dirty="0" smtClean="0">
                        <a:ea typeface="ＭＳ Ｐゴシック" charset="0"/>
                      </a:endParaRPr>
                    </a:p>
                  </a:txBody>
                  <a:tcPr anchor="ctr">
                    <a:noFill/>
                  </a:tcPr>
                </a:tc>
                <a:tc hMerge="1">
                  <a:txBody>
                    <a:bodyPr/>
                    <a:lstStyle/>
                    <a:p>
                      <a:endParaRPr lang="en-US"/>
                    </a:p>
                  </a:txBody>
                  <a:tcPr/>
                </a:tc>
                <a:extLst>
                  <a:ext uri="{0D108BD9-81ED-4DB2-BD59-A6C34878D82A}">
                    <a16:rowId xmlns:a16="http://schemas.microsoft.com/office/drawing/2014/main" xmlns="" val="10002"/>
                  </a:ext>
                </a:extLst>
              </a:tr>
              <a:tr h="1213469">
                <a:tc>
                  <a:txBody>
                    <a:bodyPr/>
                    <a:lstStyle/>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2000" kern="1200" dirty="0" smtClean="0">
                          <a:solidFill>
                            <a:schemeClr val="tx1"/>
                          </a:solidFill>
                          <a:latin typeface="+mn-lt"/>
                          <a:ea typeface="+mn-ea"/>
                          <a:cs typeface="+mn-cs"/>
                        </a:rPr>
                        <a:t>Insulin resistance causes excessive androgen production in ovaries (common)</a:t>
                      </a:r>
                      <a:r>
                        <a:rPr lang="en-US" altLang="en-US" sz="2000" kern="1200" baseline="30000" dirty="0" smtClean="0">
                          <a:solidFill>
                            <a:schemeClr val="tx1"/>
                          </a:solidFill>
                          <a:latin typeface="+mn-lt"/>
                          <a:ea typeface="+mn-ea"/>
                          <a:cs typeface="+mn-cs"/>
                        </a:rPr>
                        <a:t>3</a:t>
                      </a:r>
                    </a:p>
                  </a:txBody>
                  <a:tcPr anchor="ctr">
                    <a:solidFill>
                      <a:srgbClr val="F2F2F2"/>
                    </a:solidFill>
                  </a:tcPr>
                </a:tc>
                <a:tc>
                  <a:txBody>
                    <a:bodyPr/>
                    <a:lstStyle/>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2000" dirty="0" smtClean="0">
                          <a:ea typeface="ＭＳ Ｐゴシック" charset="-128"/>
                        </a:rPr>
                        <a:t>Abnormalities in ovaries, adrenal and pituitary glands</a:t>
                      </a:r>
                    </a:p>
                  </a:txBody>
                  <a:tcPr anchor="ctr">
                    <a:noFill/>
                  </a:tcPr>
                </a:tc>
                <a:extLst>
                  <a:ext uri="{0D108BD9-81ED-4DB2-BD59-A6C34878D82A}">
                    <a16:rowId xmlns:a16="http://schemas.microsoft.com/office/drawing/2014/main" xmlns="" val="10000"/>
                  </a:ext>
                </a:extLst>
              </a:tr>
            </a:tbl>
          </a:graphicData>
        </a:graphic>
      </p:graphicFrame>
      <p:sp>
        <p:nvSpPr>
          <p:cNvPr id="6" name="TextBox 5">
            <a:extLst>
              <a:ext uri="{FF2B5EF4-FFF2-40B4-BE49-F238E27FC236}">
                <a16:creationId xmlns:a16="http://schemas.microsoft.com/office/drawing/2014/main" xmlns="" id="{43A63833-E3D4-48C8-B485-450055EA391A}"/>
              </a:ext>
            </a:extLst>
          </p:cNvPr>
          <p:cNvSpPr txBox="1"/>
          <p:nvPr/>
        </p:nvSpPr>
        <p:spPr>
          <a:xfrm>
            <a:off x="590735" y="4331989"/>
            <a:ext cx="7181663"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defPPr>
              <a:defRPr lang="en-US"/>
            </a:defPPr>
            <a:lvl1pPr>
              <a:defRPr>
                <a:solidFill>
                  <a:srgbClr val="008F00"/>
                </a:solidFill>
              </a:defRPr>
            </a:lvl1pPr>
          </a:lstStyle>
          <a:p>
            <a:r>
              <a:rPr lang="en-GB" dirty="0" smtClean="0"/>
              <a:t>1: </a:t>
            </a:r>
            <a:r>
              <a:rPr lang="en-US" dirty="0" smtClean="0"/>
              <a:t>it </a:t>
            </a:r>
            <a:r>
              <a:rPr lang="en-US" dirty="0"/>
              <a:t>is a syndrome that consists of a bunch </a:t>
            </a:r>
            <a:r>
              <a:rPr lang="en-US" dirty="0" smtClean="0"/>
              <a:t>of many things </a:t>
            </a:r>
            <a:r>
              <a:rPr lang="en-US" dirty="0"/>
              <a:t>. </a:t>
            </a:r>
            <a:endParaRPr lang="en-US" dirty="0" smtClean="0"/>
          </a:p>
          <a:p>
            <a:endParaRPr lang="en-US" dirty="0" smtClean="0"/>
          </a:p>
          <a:p>
            <a:r>
              <a:rPr lang="en-US" altLang="en-US" dirty="0" smtClean="0"/>
              <a:t>2</a:t>
            </a:r>
            <a:r>
              <a:rPr lang="en-US" altLang="en-US" dirty="0"/>
              <a:t>: when we say its genetic that means there is family </a:t>
            </a:r>
            <a:r>
              <a:rPr lang="en-US" altLang="en-US" dirty="0" smtClean="0"/>
              <a:t>history. </a:t>
            </a:r>
            <a:r>
              <a:rPr lang="en-US" altLang="en-US" dirty="0"/>
              <a:t>Another thing is that </a:t>
            </a:r>
            <a:r>
              <a:rPr lang="en-US" altLang="en-US" dirty="0" smtClean="0"/>
              <a:t>when the pregnant mother has condition that increase her androgen level (e.g. Cushing syndrome) then the child will expose to this high amount of androgen and she (the child) may develop PCOS later.</a:t>
            </a:r>
          </a:p>
        </p:txBody>
      </p:sp>
      <p:sp>
        <p:nvSpPr>
          <p:cNvPr id="7" name="TextBox 6"/>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Polycystic ovarian syndrome</a:t>
            </a:r>
            <a:endParaRPr lang="en-US" sz="2800" dirty="0">
              <a:solidFill>
                <a:srgbClr val="4C8180"/>
              </a:solidFill>
              <a:latin typeface="Century Gothic" charset="0"/>
              <a:ea typeface="Century Gothic" charset="0"/>
              <a:cs typeface="Century Gothic" charset="0"/>
            </a:endParaRPr>
          </a:p>
        </p:txBody>
      </p:sp>
      <p:pic>
        <p:nvPicPr>
          <p:cNvPr id="55" name="Picture 2" descr="Image result for ovaries character"/>
          <p:cNvPicPr>
            <a:picLocks noChangeAspect="1" noChangeArrowheads="1"/>
          </p:cNvPicPr>
          <p:nvPr/>
        </p:nvPicPr>
        <p:blipFill rotWithShape="1">
          <a:blip r:embed="rId2">
            <a:extLst>
              <a:ext uri="{28A0092B-C50C-407E-A947-70E740481C1C}">
                <a14:useLocalDpi xmlns:a14="http://schemas.microsoft.com/office/drawing/2010/main" val="0"/>
              </a:ext>
            </a:extLst>
          </a:blip>
          <a:srcRect l="1509" t="3000" r="1509" b="11065"/>
          <a:stretch/>
        </p:blipFill>
        <p:spPr bwMode="auto">
          <a:xfrm>
            <a:off x="7985783" y="4134198"/>
            <a:ext cx="3863318" cy="198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290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Endocrine changes in PCOS</a:t>
            </a:r>
            <a:endParaRPr lang="en-US" sz="2800" dirty="0">
              <a:solidFill>
                <a:srgbClr val="4C8180"/>
              </a:solidFill>
              <a:latin typeface="Century Gothic" charset="0"/>
              <a:ea typeface="Century Gothic" charset="0"/>
              <a:cs typeface="Century Gothic" charset="0"/>
            </a:endParaRPr>
          </a:p>
        </p:txBody>
      </p:sp>
      <p:pic>
        <p:nvPicPr>
          <p:cNvPr id="26" name="Picture 25"/>
          <p:cNvPicPr>
            <a:picLocks noChangeAspect="1"/>
          </p:cNvPicPr>
          <p:nvPr/>
        </p:nvPicPr>
        <p:blipFill>
          <a:blip r:embed="rId2"/>
          <a:stretch>
            <a:fillRect/>
          </a:stretch>
        </p:blipFill>
        <p:spPr>
          <a:xfrm>
            <a:off x="5458691" y="1320906"/>
            <a:ext cx="6640946" cy="4018501"/>
          </a:xfrm>
          <a:prstGeom prst="rect">
            <a:avLst/>
          </a:prstGeom>
        </p:spPr>
      </p:pic>
      <p:sp>
        <p:nvSpPr>
          <p:cNvPr id="27" name="TextBox 26">
            <a:extLst>
              <a:ext uri="{FF2B5EF4-FFF2-40B4-BE49-F238E27FC236}">
                <a16:creationId xmlns:a16="http://schemas.microsoft.com/office/drawing/2014/main" xmlns="" id="{43A63833-E3D4-48C8-B485-450055EA391A}"/>
              </a:ext>
            </a:extLst>
          </p:cNvPr>
          <p:cNvSpPr txBox="1"/>
          <p:nvPr/>
        </p:nvSpPr>
        <p:spPr>
          <a:xfrm>
            <a:off x="212436" y="1268602"/>
            <a:ext cx="5116945" cy="4524315"/>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a:solidFill>
                  <a:srgbClr val="008F00"/>
                </a:solidFill>
              </a:rPr>
              <a:t>When </a:t>
            </a:r>
            <a:r>
              <a:rPr lang="en-US" dirty="0" smtClean="0">
                <a:solidFill>
                  <a:srgbClr val="008F00"/>
                </a:solidFill>
              </a:rPr>
              <a:t>you have </a:t>
            </a:r>
            <a:r>
              <a:rPr lang="en-US" dirty="0">
                <a:solidFill>
                  <a:srgbClr val="008F00"/>
                </a:solidFill>
              </a:rPr>
              <a:t>Androgen excess it may be because of high insulin amounts (because of </a:t>
            </a:r>
            <a:r>
              <a:rPr lang="en-US" dirty="0" smtClean="0">
                <a:solidFill>
                  <a:srgbClr val="008F00"/>
                </a:solidFill>
              </a:rPr>
              <a:t>obesity) </a:t>
            </a:r>
            <a:r>
              <a:rPr lang="en-US" dirty="0">
                <a:solidFill>
                  <a:srgbClr val="008F00"/>
                </a:solidFill>
              </a:rPr>
              <a:t>that can lead to decreased production of </a:t>
            </a:r>
            <a:r>
              <a:rPr lang="en-US" dirty="0" smtClean="0">
                <a:solidFill>
                  <a:srgbClr val="008F00"/>
                </a:solidFill>
              </a:rPr>
              <a:t>the sex hormone </a:t>
            </a:r>
            <a:r>
              <a:rPr lang="en-US" dirty="0">
                <a:solidFill>
                  <a:srgbClr val="008F00"/>
                </a:solidFill>
              </a:rPr>
              <a:t>binding </a:t>
            </a:r>
            <a:r>
              <a:rPr lang="en-US" dirty="0" smtClean="0">
                <a:solidFill>
                  <a:srgbClr val="008F00"/>
                </a:solidFill>
              </a:rPr>
              <a:t>globulin </a:t>
            </a:r>
            <a:r>
              <a:rPr lang="en-US" dirty="0">
                <a:solidFill>
                  <a:srgbClr val="008F00"/>
                </a:solidFill>
              </a:rPr>
              <a:t>(</a:t>
            </a:r>
            <a:r>
              <a:rPr lang="en-US" dirty="0" smtClean="0">
                <a:solidFill>
                  <a:srgbClr val="008F00"/>
                </a:solidFill>
              </a:rPr>
              <a:t>SHBG), then </a:t>
            </a:r>
            <a:r>
              <a:rPr lang="en-US" dirty="0">
                <a:solidFill>
                  <a:srgbClr val="008F00"/>
                </a:solidFill>
              </a:rPr>
              <a:t>you will have more </a:t>
            </a:r>
            <a:r>
              <a:rPr lang="en-US" dirty="0" smtClean="0">
                <a:solidFill>
                  <a:srgbClr val="008F00"/>
                </a:solidFill>
              </a:rPr>
              <a:t>Free (active) testosterone which </a:t>
            </a:r>
            <a:r>
              <a:rPr lang="en-US" dirty="0">
                <a:solidFill>
                  <a:srgbClr val="008F00"/>
                </a:solidFill>
              </a:rPr>
              <a:t>will lead to the common symptoms of androgens like </a:t>
            </a:r>
            <a:r>
              <a:rPr lang="en-US" dirty="0" smtClean="0">
                <a:solidFill>
                  <a:srgbClr val="008F00"/>
                </a:solidFill>
              </a:rPr>
              <a:t>acne &amp; male </a:t>
            </a:r>
            <a:r>
              <a:rPr lang="en-US" dirty="0">
                <a:solidFill>
                  <a:srgbClr val="008F00"/>
                </a:solidFill>
              </a:rPr>
              <a:t>pattern of hair </a:t>
            </a:r>
            <a:r>
              <a:rPr lang="en-US" dirty="0" smtClean="0">
                <a:solidFill>
                  <a:srgbClr val="008F00"/>
                </a:solidFill>
              </a:rPr>
              <a:t>loss. </a:t>
            </a:r>
            <a:r>
              <a:rPr lang="en-US" dirty="0">
                <a:solidFill>
                  <a:srgbClr val="008F00"/>
                </a:solidFill>
              </a:rPr>
              <a:t>These excess androgens will go to the adipose tissue and these adipose tissue has the enzyme aromatase which converts the testosterone to </a:t>
            </a:r>
            <a:r>
              <a:rPr lang="en-US" dirty="0" smtClean="0">
                <a:solidFill>
                  <a:srgbClr val="008F00"/>
                </a:solidFill>
              </a:rPr>
              <a:t>oestrone, </a:t>
            </a:r>
            <a:r>
              <a:rPr lang="en-US" dirty="0">
                <a:solidFill>
                  <a:srgbClr val="008F00"/>
                </a:solidFill>
              </a:rPr>
              <a:t>which increases the release of LH and decrease the </a:t>
            </a:r>
            <a:r>
              <a:rPr lang="en-US" dirty="0" smtClean="0">
                <a:solidFill>
                  <a:srgbClr val="008F00"/>
                </a:solidFill>
              </a:rPr>
              <a:t>FSH. </a:t>
            </a:r>
          </a:p>
          <a:p>
            <a:r>
              <a:rPr lang="en-US" dirty="0" smtClean="0">
                <a:solidFill>
                  <a:srgbClr val="008F00"/>
                </a:solidFill>
              </a:rPr>
              <a:t>FSH decrease will </a:t>
            </a:r>
            <a:r>
              <a:rPr lang="en-US" dirty="0">
                <a:solidFill>
                  <a:srgbClr val="008F00"/>
                </a:solidFill>
              </a:rPr>
              <a:t>cause anovulation, </a:t>
            </a:r>
            <a:r>
              <a:rPr lang="en-US" dirty="0" smtClean="0">
                <a:solidFill>
                  <a:srgbClr val="008F00"/>
                </a:solidFill>
              </a:rPr>
              <a:t>while </a:t>
            </a:r>
            <a:r>
              <a:rPr lang="en-US" dirty="0">
                <a:solidFill>
                  <a:srgbClr val="008F00"/>
                </a:solidFill>
              </a:rPr>
              <a:t>Increased LH will stimulate theca cells </a:t>
            </a:r>
            <a:r>
              <a:rPr lang="en-US" dirty="0" smtClean="0">
                <a:solidFill>
                  <a:srgbClr val="008F00"/>
                </a:solidFill>
              </a:rPr>
              <a:t>that </a:t>
            </a:r>
            <a:r>
              <a:rPr lang="en-US" dirty="0">
                <a:solidFill>
                  <a:srgbClr val="008F00"/>
                </a:solidFill>
              </a:rPr>
              <a:t>produce </a:t>
            </a:r>
            <a:r>
              <a:rPr lang="en-US" dirty="0" smtClean="0">
                <a:solidFill>
                  <a:srgbClr val="008F00"/>
                </a:solidFill>
              </a:rPr>
              <a:t>more and more androgens </a:t>
            </a:r>
            <a:r>
              <a:rPr lang="en-US" dirty="0">
                <a:solidFill>
                  <a:srgbClr val="008F00"/>
                </a:solidFill>
              </a:rPr>
              <a:t>and the cycle will </a:t>
            </a:r>
            <a:r>
              <a:rPr lang="en-US" dirty="0" smtClean="0">
                <a:solidFill>
                  <a:srgbClr val="008F00"/>
                </a:solidFill>
              </a:rPr>
              <a:t>repeat. </a:t>
            </a:r>
            <a:r>
              <a:rPr lang="en-US" dirty="0">
                <a:solidFill>
                  <a:srgbClr val="008F00"/>
                </a:solidFill>
              </a:rPr>
              <a:t/>
            </a:r>
            <a:br>
              <a:rPr lang="en-US" dirty="0">
                <a:solidFill>
                  <a:srgbClr val="008F00"/>
                </a:solidFill>
              </a:rPr>
            </a:br>
            <a:r>
              <a:rPr lang="en-US" dirty="0" smtClean="0">
                <a:solidFill>
                  <a:srgbClr val="008F00"/>
                </a:solidFill>
              </a:rPr>
              <a:t>So, </a:t>
            </a:r>
            <a:r>
              <a:rPr lang="en-US" dirty="0">
                <a:solidFill>
                  <a:srgbClr val="008F00"/>
                </a:solidFill>
              </a:rPr>
              <a:t>if you want to treat PCOS you have to break this </a:t>
            </a:r>
            <a:r>
              <a:rPr lang="en-US" dirty="0" smtClean="0">
                <a:solidFill>
                  <a:srgbClr val="008F00"/>
                </a:solidFill>
              </a:rPr>
              <a:t>cycle (details in the next slides)</a:t>
            </a:r>
            <a:endParaRPr lang="en-GB" dirty="0">
              <a:solidFill>
                <a:srgbClr val="008F00"/>
              </a:solidFill>
            </a:endParaRPr>
          </a:p>
        </p:txBody>
      </p:sp>
    </p:spTree>
    <p:extLst>
      <p:ext uri="{BB962C8B-B14F-4D97-AF65-F5344CB8AC3E}">
        <p14:creationId xmlns:p14="http://schemas.microsoft.com/office/powerpoint/2010/main" val="374846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Diagnostic criteria for PCOS</a:t>
            </a:r>
            <a:endParaRPr lang="en-US" sz="2800" dirty="0">
              <a:solidFill>
                <a:srgbClr val="4C8180"/>
              </a:solidFill>
              <a:latin typeface="Century Gothic" charset="0"/>
              <a:ea typeface="Century Gothic" charset="0"/>
              <a:cs typeface="Century Gothic" charset="0"/>
            </a:endParaRPr>
          </a:p>
        </p:txBody>
      </p:sp>
      <p:grpSp>
        <p:nvGrpSpPr>
          <p:cNvPr id="5" name="Group 4"/>
          <p:cNvGrpSpPr/>
          <p:nvPr/>
        </p:nvGrpSpPr>
        <p:grpSpPr>
          <a:xfrm>
            <a:off x="2243514" y="3073675"/>
            <a:ext cx="2260003" cy="1827581"/>
            <a:chOff x="353092" y="1112931"/>
            <a:chExt cx="1945541" cy="334840"/>
          </a:xfrm>
          <a:solidFill>
            <a:srgbClr val="4372C4"/>
          </a:solidFill>
        </p:grpSpPr>
        <p:sp>
          <p:nvSpPr>
            <p:cNvPr id="6" name="Rectangle 5"/>
            <p:cNvSpPr/>
            <p:nvPr/>
          </p:nvSpPr>
          <p:spPr>
            <a:xfrm>
              <a:off x="353092" y="1112931"/>
              <a:ext cx="1945541" cy="334840"/>
            </a:xfrm>
            <a:prstGeom prst="rect">
              <a:avLst/>
            </a:prstGeom>
            <a:gr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7" name="Rectangle 6"/>
            <p:cNvSpPr/>
            <p:nvPr/>
          </p:nvSpPr>
          <p:spPr>
            <a:xfrm>
              <a:off x="353092" y="1112931"/>
              <a:ext cx="1945541" cy="3348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lnSpc>
                  <a:spcPct val="90000"/>
                </a:lnSpc>
              </a:pPr>
              <a:r>
                <a:rPr lang="en-US" altLang="en-US" dirty="0" smtClean="0">
                  <a:ea typeface="ＭＳ Ｐゴシック" charset="-128"/>
                </a:rPr>
                <a:t>1. </a:t>
              </a:r>
              <a:r>
                <a:rPr lang="en-US" altLang="en-US" b="1" dirty="0" smtClean="0">
                  <a:ea typeface="ＭＳ Ｐゴシック" charset="-128"/>
                </a:rPr>
                <a:t>Oligo-ovulation </a:t>
              </a:r>
              <a:r>
                <a:rPr lang="en-US" altLang="en-US" b="1" dirty="0">
                  <a:ea typeface="ＭＳ Ｐゴシック" charset="-128"/>
                </a:rPr>
                <a:t>or anovulation </a:t>
              </a:r>
              <a:r>
                <a:rPr lang="en-US" altLang="en-US" dirty="0">
                  <a:ea typeface="ＭＳ Ｐゴシック" charset="-128"/>
                </a:rPr>
                <a:t>manifested as </a:t>
              </a:r>
              <a:r>
                <a:rPr lang="en-US" altLang="en-US" dirty="0" smtClean="0">
                  <a:ea typeface="ＭＳ Ｐゴシック" charset="-128"/>
                </a:rPr>
                <a:t>oligomenorrhea</a:t>
              </a:r>
              <a:r>
                <a:rPr lang="en-US" altLang="en-US" baseline="30000" dirty="0" smtClean="0">
                  <a:ea typeface="ＭＳ Ｐゴシック" charset="-128"/>
                </a:rPr>
                <a:t>4</a:t>
              </a:r>
              <a:r>
                <a:rPr lang="en-US" altLang="en-US" dirty="0" smtClean="0">
                  <a:ea typeface="ＭＳ Ｐゴシック" charset="-128"/>
                </a:rPr>
                <a:t> or </a:t>
              </a:r>
              <a:r>
                <a:rPr lang="en-US" altLang="en-US" dirty="0">
                  <a:ea typeface="ＭＳ Ｐゴシック" charset="-128"/>
                </a:rPr>
                <a:t>amenorrhea</a:t>
              </a:r>
            </a:p>
          </p:txBody>
        </p:sp>
      </p:grpSp>
      <p:grpSp>
        <p:nvGrpSpPr>
          <p:cNvPr id="8" name="Group 7"/>
          <p:cNvGrpSpPr/>
          <p:nvPr/>
        </p:nvGrpSpPr>
        <p:grpSpPr>
          <a:xfrm>
            <a:off x="4999737" y="3073675"/>
            <a:ext cx="2334351" cy="1833973"/>
            <a:chOff x="2427101" y="1108783"/>
            <a:chExt cx="1874681" cy="351728"/>
          </a:xfrm>
        </p:grpSpPr>
        <p:sp>
          <p:nvSpPr>
            <p:cNvPr id="9" name="Rectangle 8"/>
            <p:cNvSpPr/>
            <p:nvPr/>
          </p:nvSpPr>
          <p:spPr>
            <a:xfrm>
              <a:off x="2427101" y="1108783"/>
              <a:ext cx="1874681" cy="351728"/>
            </a:xfrm>
            <a:prstGeom prst="rect">
              <a:avLst/>
            </a:prstGeom>
            <a:solidFill>
              <a:srgbClr val="33CCCC">
                <a:alpha val="56078"/>
              </a:srgbClr>
            </a:solidFill>
          </p:spPr>
          <p:style>
            <a:lnRef idx="3">
              <a:schemeClr val="lt1">
                <a:hueOff val="0"/>
                <a:satOff val="0"/>
                <a:lumOff val="0"/>
                <a:alphaOff val="0"/>
              </a:schemeClr>
            </a:lnRef>
            <a:fillRef idx="1">
              <a:scrgbClr r="0" g="0" b="0"/>
            </a:fillRef>
            <a:effectRef idx="1">
              <a:schemeClr val="accent2">
                <a:hueOff val="-727682"/>
                <a:satOff val="-41964"/>
                <a:lumOff val="4314"/>
                <a:alphaOff val="0"/>
              </a:schemeClr>
            </a:effectRef>
            <a:fontRef idx="minor">
              <a:schemeClr val="lt1"/>
            </a:fontRef>
          </p:style>
        </p:sp>
        <p:sp>
          <p:nvSpPr>
            <p:cNvPr id="10" name="Rectangle 9"/>
            <p:cNvSpPr/>
            <p:nvPr/>
          </p:nvSpPr>
          <p:spPr>
            <a:xfrm>
              <a:off x="2427101" y="1108783"/>
              <a:ext cx="1874681" cy="351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dirty="0" smtClean="0">
                  <a:latin typeface="Calibri" panose="020F0502020204030204" pitchFamily="34" charset="0"/>
                  <a:cs typeface="Calibri" panose="020F0502020204030204" pitchFamily="34" charset="0"/>
                </a:rPr>
                <a:t>2. </a:t>
              </a:r>
              <a:r>
                <a:rPr lang="en-US" b="1" dirty="0" smtClean="0">
                  <a:latin typeface="Calibri" panose="020F0502020204030204" pitchFamily="34" charset="0"/>
                  <a:cs typeface="Calibri" panose="020F0502020204030204" pitchFamily="34" charset="0"/>
                </a:rPr>
                <a:t>Hyperandrogenism</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(clinical and biochemical evidence of androgen excess)</a:t>
              </a:r>
            </a:p>
          </p:txBody>
        </p:sp>
      </p:grpSp>
      <p:grpSp>
        <p:nvGrpSpPr>
          <p:cNvPr id="11" name="Group 10"/>
          <p:cNvGrpSpPr/>
          <p:nvPr/>
        </p:nvGrpSpPr>
        <p:grpSpPr>
          <a:xfrm>
            <a:off x="7673649" y="3073675"/>
            <a:ext cx="2260003" cy="1833973"/>
            <a:chOff x="4441444" y="1125695"/>
            <a:chExt cx="1788350" cy="334791"/>
          </a:xfrm>
          <a:solidFill>
            <a:srgbClr val="00ADA8"/>
          </a:solidFill>
        </p:grpSpPr>
        <p:sp>
          <p:nvSpPr>
            <p:cNvPr id="12" name="Rectangle 11"/>
            <p:cNvSpPr/>
            <p:nvPr/>
          </p:nvSpPr>
          <p:spPr>
            <a:xfrm>
              <a:off x="4441444" y="1125695"/>
              <a:ext cx="1788350" cy="334791"/>
            </a:xfrm>
            <a:prstGeom prst="rect">
              <a:avLst/>
            </a:prstGeom>
            <a:grpFill/>
          </p:spPr>
          <p:style>
            <a:lnRef idx="3">
              <a:schemeClr val="lt1">
                <a:hueOff val="0"/>
                <a:satOff val="0"/>
                <a:lumOff val="0"/>
                <a:alphaOff val="0"/>
              </a:schemeClr>
            </a:lnRef>
            <a:fillRef idx="1">
              <a:schemeClr val="accent2">
                <a:hueOff val="-1455363"/>
                <a:satOff val="-83928"/>
                <a:lumOff val="8628"/>
                <a:alphaOff val="0"/>
              </a:schemeClr>
            </a:fillRef>
            <a:effectRef idx="1">
              <a:schemeClr val="accent2">
                <a:hueOff val="-1455363"/>
                <a:satOff val="-83928"/>
                <a:lumOff val="8628"/>
                <a:alphaOff val="0"/>
              </a:schemeClr>
            </a:effectRef>
            <a:fontRef idx="minor">
              <a:schemeClr val="lt1"/>
            </a:fontRef>
          </p:style>
        </p:sp>
        <p:sp>
          <p:nvSpPr>
            <p:cNvPr id="13" name="Rectangle 12"/>
            <p:cNvSpPr/>
            <p:nvPr/>
          </p:nvSpPr>
          <p:spPr>
            <a:xfrm>
              <a:off x="4441444" y="1125695"/>
              <a:ext cx="1788350" cy="3347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dirty="0" smtClean="0">
                  <a:latin typeface="Calibri" panose="020F0502020204030204" pitchFamily="34" charset="0"/>
                  <a:cs typeface="Calibri" panose="020F0502020204030204" pitchFamily="34" charset="0"/>
                </a:rPr>
                <a:t>3. </a:t>
              </a:r>
              <a:r>
                <a:rPr lang="en-US" b="1" dirty="0" smtClean="0">
                  <a:latin typeface="Calibri" panose="020F0502020204030204" pitchFamily="34" charset="0"/>
                  <a:cs typeface="Calibri" panose="020F0502020204030204" pitchFamily="34" charset="0"/>
                </a:rPr>
                <a:t>Polycystic </a:t>
              </a:r>
              <a:r>
                <a:rPr lang="en-US" b="1" dirty="0">
                  <a:latin typeface="Calibri" panose="020F0502020204030204" pitchFamily="34" charset="0"/>
                  <a:cs typeface="Calibri" panose="020F0502020204030204" pitchFamily="34" charset="0"/>
                </a:rPr>
                <a:t>ovaries </a:t>
              </a:r>
              <a:r>
                <a:rPr lang="en-US" dirty="0">
                  <a:latin typeface="Calibri" panose="020F0502020204030204" pitchFamily="34" charset="0"/>
                  <a:cs typeface="Calibri" panose="020F0502020204030204" pitchFamily="34" charset="0"/>
                </a:rPr>
                <a:t>(as defined by ultrasonography)</a:t>
              </a:r>
            </a:p>
          </p:txBody>
        </p:sp>
      </p:grpSp>
      <p:sp>
        <p:nvSpPr>
          <p:cNvPr id="21" name="TextBox 20">
            <a:extLst>
              <a:ext uri="{FF2B5EF4-FFF2-40B4-BE49-F238E27FC236}">
                <a16:creationId xmlns:a16="http://schemas.microsoft.com/office/drawing/2014/main" xmlns="" id="{43A63833-E3D4-48C8-B485-450055EA391A}"/>
              </a:ext>
            </a:extLst>
          </p:cNvPr>
          <p:cNvSpPr txBox="1"/>
          <p:nvPr/>
        </p:nvSpPr>
        <p:spPr>
          <a:xfrm>
            <a:off x="1665533" y="5743383"/>
            <a:ext cx="8960622" cy="36933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4: No period for at least 6 months.</a:t>
            </a:r>
          </a:p>
        </p:txBody>
      </p:sp>
      <p:sp>
        <p:nvSpPr>
          <p:cNvPr id="20" name="Rectangle 19">
            <a:extLst>
              <a:ext uri="{FF2B5EF4-FFF2-40B4-BE49-F238E27FC236}">
                <a16:creationId xmlns:a16="http://schemas.microsoft.com/office/drawing/2014/main" xmlns="" id="{63FD64A8-C440-48EC-995F-F3D5207CAFF5}"/>
              </a:ext>
            </a:extLst>
          </p:cNvPr>
          <p:cNvSpPr/>
          <p:nvPr/>
        </p:nvSpPr>
        <p:spPr>
          <a:xfrm>
            <a:off x="2085491" y="1073935"/>
            <a:ext cx="7744309" cy="1809726"/>
          </a:xfrm>
          <a:prstGeom prst="rect">
            <a:avLst/>
          </a:prstGeom>
          <a:ln w="38100">
            <a:solidFill>
              <a:srgbClr val="002060"/>
            </a:solidFill>
          </a:ln>
        </p:spPr>
        <p:txBody>
          <a:bodyPr wrap="square">
            <a:spAutoFit/>
          </a:bodyPr>
          <a:lstStyle/>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European Society for Human Reproduction &amp; Embryology (ESHRE) and American Society for Reproductive Medicine (ASRM) recommendation:</a:t>
            </a: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At least </a:t>
            </a:r>
            <a:r>
              <a:rPr lang="en-US" altLang="en-US" dirty="0" smtClean="0">
                <a:solidFill>
                  <a:srgbClr val="FF0000"/>
                </a:solidFill>
                <a:ea typeface="ＭＳ Ｐゴシック" charset="-128"/>
              </a:rPr>
              <a:t>TWO</a:t>
            </a:r>
            <a:r>
              <a:rPr lang="en-US" altLang="en-US" dirty="0" smtClean="0">
                <a:ea typeface="ＭＳ Ｐゴシック" charset="-128"/>
              </a:rPr>
              <a:t> of </a:t>
            </a:r>
            <a:r>
              <a:rPr lang="en-US" altLang="en-US" dirty="0">
                <a:ea typeface="ＭＳ Ｐゴシック" charset="-128"/>
              </a:rPr>
              <a:t>the following features are required for PCOS </a:t>
            </a:r>
            <a:r>
              <a:rPr lang="en-US" altLang="en-US" dirty="0" smtClean="0">
                <a:ea typeface="ＭＳ Ｐゴシック" charset="-128"/>
              </a:rPr>
              <a:t>diagnosis:</a:t>
            </a:r>
            <a:r>
              <a:rPr lang="en-US" altLang="en-US" dirty="0">
                <a:ea typeface="ＭＳ Ｐゴシック" charset="-128"/>
              </a:rPr>
              <a:t> </a:t>
            </a:r>
            <a:r>
              <a:rPr lang="en-US" altLang="en-US" dirty="0">
                <a:solidFill>
                  <a:srgbClr val="008F00"/>
                </a:solidFill>
              </a:rPr>
              <a:t>(if she has only two she can be diagnosed by PCOS) </a:t>
            </a:r>
          </a:p>
        </p:txBody>
      </p:sp>
    </p:spTree>
    <p:extLst>
      <p:ext uri="{BB962C8B-B14F-4D97-AF65-F5344CB8AC3E}">
        <p14:creationId xmlns:p14="http://schemas.microsoft.com/office/powerpoint/2010/main" val="712721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Polycystic ovarian syndrome</a:t>
            </a:r>
            <a:endParaRPr lang="en-US" sz="2800" dirty="0">
              <a:solidFill>
                <a:srgbClr val="4C8180"/>
              </a:solidFill>
              <a:latin typeface="Century Gothic" charset="0"/>
              <a:ea typeface="Century Gothic" charset="0"/>
              <a:cs typeface="Century Gothic" charset="0"/>
            </a:endParaRPr>
          </a:p>
        </p:txBody>
      </p:sp>
      <p:sp>
        <p:nvSpPr>
          <p:cNvPr id="7" name="Rectangle 6"/>
          <p:cNvSpPr/>
          <p:nvPr/>
        </p:nvSpPr>
        <p:spPr>
          <a:xfrm>
            <a:off x="278140" y="885016"/>
            <a:ext cx="5085046" cy="461665"/>
          </a:xfrm>
          <a:prstGeom prst="rect">
            <a:avLst/>
          </a:prstGeom>
        </p:spPr>
        <p:txBody>
          <a:bodyPr wrap="none">
            <a:spAutoFit/>
          </a:bodyPr>
          <a:lstStyle/>
          <a:p>
            <a:pPr marL="342900" indent="-342900">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Diagnosis done by measuring:</a:t>
            </a:r>
          </a:p>
        </p:txBody>
      </p:sp>
      <p:graphicFrame>
        <p:nvGraphicFramePr>
          <p:cNvPr id="8" name="جدول 4"/>
          <p:cNvGraphicFramePr>
            <a:graphicFrameLocks noGrp="1"/>
          </p:cNvGraphicFramePr>
          <p:nvPr>
            <p:extLst>
              <p:ext uri="{D42A27DB-BD31-4B8C-83A1-F6EECF244321}">
                <p14:modId xmlns:p14="http://schemas.microsoft.com/office/powerpoint/2010/main" val="537864113"/>
              </p:ext>
            </p:extLst>
          </p:nvPr>
        </p:nvGraphicFramePr>
        <p:xfrm>
          <a:off x="666205" y="1619547"/>
          <a:ext cx="11038114" cy="4476320"/>
        </p:xfrm>
        <a:graphic>
          <a:graphicData uri="http://schemas.openxmlformats.org/drawingml/2006/table">
            <a:tbl>
              <a:tblPr firstRow="1" bandRow="1">
                <a:tableStyleId>{5940675A-B579-460E-94D1-54222C63F5DA}</a:tableStyleId>
              </a:tblPr>
              <a:tblGrid>
                <a:gridCol w="2752715">
                  <a:extLst>
                    <a:ext uri="{9D8B030D-6E8A-4147-A177-3AD203B41FA5}">
                      <a16:colId xmlns:a16="http://schemas.microsoft.com/office/drawing/2014/main" xmlns="" val="20000"/>
                    </a:ext>
                  </a:extLst>
                </a:gridCol>
                <a:gridCol w="8285399">
                  <a:extLst>
                    <a:ext uri="{9D8B030D-6E8A-4147-A177-3AD203B41FA5}">
                      <a16:colId xmlns:a16="http://schemas.microsoft.com/office/drawing/2014/main" xmlns="" val="20001"/>
                    </a:ext>
                  </a:extLst>
                </a:gridCol>
              </a:tblGrid>
              <a:tr h="298031">
                <a:tc row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smtClean="0">
                          <a:solidFill>
                            <a:srgbClr val="00ADA8"/>
                          </a:solidFill>
                          <a:latin typeface="+mn-lt"/>
                          <a:ea typeface="+mn-ea"/>
                          <a:cs typeface="+mn-cs"/>
                        </a:rPr>
                        <a:t>Measuring the following</a:t>
                      </a:r>
                      <a:endParaRPr lang="en-US" sz="1800" b="1" kern="1200" dirty="0">
                        <a:solidFill>
                          <a:srgbClr val="00ADA8"/>
                        </a:solidFill>
                        <a:latin typeface="+mn-lt"/>
                        <a:ea typeface="+mn-ea"/>
                        <a:cs typeface="+mn-cs"/>
                      </a:endParaRPr>
                    </a:p>
                  </a:txBody>
                  <a:tcPr anchor="ctr"/>
                </a:tc>
                <a:tc>
                  <a:txBody>
                    <a:bodyPr/>
                    <a:lstStyle/>
                    <a:p>
                      <a:pPr marL="0" indent="0" algn="ctr" defTabSz="914400" rtl="0" eaLnBrk="1" latinLnBrk="0" hangingPunct="1">
                        <a:lnSpc>
                          <a:spcPct val="90000"/>
                        </a:lnSpc>
                        <a:spcBef>
                          <a:spcPts val="1000"/>
                        </a:spcBef>
                        <a:buFont typeface="Arial"/>
                        <a:buNone/>
                      </a:pPr>
                      <a:r>
                        <a:rPr lang="en-US" altLang="en-US" sz="1800" kern="1200" dirty="0" smtClean="0">
                          <a:solidFill>
                            <a:schemeClr val="tx1"/>
                          </a:solidFill>
                          <a:latin typeface="+mn-lt"/>
                          <a:ea typeface="ＭＳ Ｐゴシック" charset="-128"/>
                          <a:cs typeface="+mn-cs"/>
                        </a:rPr>
                        <a:t>Free testosterone (total testosterone is less sensitive; androgens are increased in PCOS)</a:t>
                      </a:r>
                    </a:p>
                    <a:p>
                      <a:pPr marL="0" indent="0" algn="ctr" defTabSz="914400" rtl="0" eaLnBrk="1" latinLnBrk="0" hangingPunct="1">
                        <a:lnSpc>
                          <a:spcPct val="90000"/>
                        </a:lnSpc>
                        <a:spcBef>
                          <a:spcPts val="1000"/>
                        </a:spcBef>
                        <a:buFont typeface="Arial"/>
                        <a:buNone/>
                      </a:pPr>
                      <a:r>
                        <a:rPr lang="en-US" altLang="en-US" sz="1800" kern="1200" dirty="0" smtClean="0">
                          <a:solidFill>
                            <a:srgbClr val="008F00"/>
                          </a:solidFill>
                          <a:latin typeface="+mn-lt"/>
                          <a:ea typeface="+mn-ea"/>
                          <a:cs typeface="+mn-cs"/>
                        </a:rPr>
                        <a:t>Because there is low amount of SHBG,</a:t>
                      </a:r>
                      <a:r>
                        <a:rPr lang="en-US" altLang="en-US" sz="1800" kern="1200" baseline="0" dirty="0" smtClean="0">
                          <a:solidFill>
                            <a:srgbClr val="008F00"/>
                          </a:solidFill>
                          <a:latin typeface="+mn-lt"/>
                          <a:ea typeface="+mn-ea"/>
                          <a:cs typeface="+mn-cs"/>
                        </a:rPr>
                        <a:t> and because of this the</a:t>
                      </a:r>
                      <a:r>
                        <a:rPr lang="en-US" altLang="en-US" sz="1800" kern="1200" dirty="0" smtClean="0">
                          <a:solidFill>
                            <a:srgbClr val="008F00"/>
                          </a:solidFill>
                          <a:latin typeface="+mn-lt"/>
                          <a:ea typeface="+mn-ea"/>
                          <a:cs typeface="+mn-cs"/>
                        </a:rPr>
                        <a:t> androgens will be high.</a:t>
                      </a:r>
                    </a:p>
                  </a:txBody>
                  <a:tcPr anchor="ctr"/>
                </a:tc>
                <a:extLst>
                  <a:ext uri="{0D108BD9-81ED-4DB2-BD59-A6C34878D82A}">
                    <a16:rowId xmlns:a16="http://schemas.microsoft.com/office/drawing/2014/main" xmlns="" val="10000"/>
                  </a:ext>
                </a:extLst>
              </a:tr>
              <a:tr h="350625">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smtClean="0">
                          <a:solidFill>
                            <a:schemeClr val="tx1"/>
                          </a:solidFill>
                          <a:latin typeface="+mn-lt"/>
                          <a:ea typeface="ＭＳ Ｐゴシック" charset="-128"/>
                          <a:cs typeface="+mn-cs"/>
                        </a:rPr>
                        <a:t>Sex hormone-binding globulin (SHBG; decreased in PCOS)</a:t>
                      </a:r>
                    </a:p>
                  </a:txBody>
                  <a:tcPr anchor="ctr">
                    <a:solidFill>
                      <a:srgbClr val="F2F2F2"/>
                    </a:solidFill>
                  </a:tcPr>
                </a:tc>
                <a:extLst>
                  <a:ext uri="{0D108BD9-81ED-4DB2-BD59-A6C34878D82A}">
                    <a16:rowId xmlns:a16="http://schemas.microsoft.com/office/drawing/2014/main" xmlns="" val="10001"/>
                  </a:ext>
                </a:extLst>
              </a:tr>
              <a:tr h="350625">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smtClean="0">
                          <a:solidFill>
                            <a:schemeClr val="tx1"/>
                          </a:solidFill>
                          <a:latin typeface="+mn-lt"/>
                          <a:ea typeface="ＭＳ Ｐゴシック" charset="-128"/>
                          <a:cs typeface="+mn-cs"/>
                        </a:rPr>
                        <a:t>Luteinizing hormone (LH; high in 60% cases)</a:t>
                      </a:r>
                    </a:p>
                  </a:txBody>
                  <a:tcPr anchor="ctr"/>
                </a:tc>
                <a:extLst>
                  <a:ext uri="{0D108BD9-81ED-4DB2-BD59-A6C34878D82A}">
                    <a16:rowId xmlns:a16="http://schemas.microsoft.com/office/drawing/2014/main" xmlns="" val="10002"/>
                  </a:ext>
                </a:extLst>
              </a:tr>
              <a:tr h="585216">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smtClean="0">
                          <a:solidFill>
                            <a:schemeClr val="tx1"/>
                          </a:solidFill>
                          <a:latin typeface="+mn-lt"/>
                          <a:ea typeface="ＭＳ Ｐゴシック" charset="-128"/>
                          <a:cs typeface="+mn-cs"/>
                        </a:rPr>
                        <a:t>Follicle stimulating hormone (FSH); usually normal in PCOS</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smtClean="0">
                          <a:solidFill>
                            <a:srgbClr val="008F00"/>
                          </a:solidFill>
                          <a:latin typeface="+mn-lt"/>
                          <a:ea typeface="+mn-ea"/>
                          <a:cs typeface="+mn-cs"/>
                        </a:rPr>
                        <a:t>the LH to FSH Ratio is the most important thing </a:t>
                      </a:r>
                    </a:p>
                  </a:txBody>
                  <a:tcPr anchor="ctr">
                    <a:solidFill>
                      <a:srgbClr val="F2F2F2"/>
                    </a:solidFill>
                  </a:tcPr>
                </a:tc>
                <a:extLst>
                  <a:ext uri="{0D108BD9-81ED-4DB2-BD59-A6C34878D82A}">
                    <a16:rowId xmlns:a16="http://schemas.microsoft.com/office/drawing/2014/main" xmlns="" val="10003"/>
                  </a:ext>
                </a:extLst>
              </a:tr>
              <a:tr h="350625">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smtClean="0">
                          <a:solidFill>
                            <a:schemeClr val="tx1"/>
                          </a:solidFill>
                          <a:latin typeface="+mn-lt"/>
                          <a:ea typeface="ＭＳ Ｐゴシック" charset="-128"/>
                          <a:cs typeface="+mn-cs"/>
                        </a:rPr>
                        <a:t>Fasting blood glucose</a:t>
                      </a:r>
                    </a:p>
                  </a:txBody>
                  <a:tcPr anchor="ctr"/>
                </a:tc>
                <a:extLst>
                  <a:ext uri="{0D108BD9-81ED-4DB2-BD59-A6C34878D82A}">
                    <a16:rowId xmlns:a16="http://schemas.microsoft.com/office/drawing/2014/main" xmlns="" val="10004"/>
                  </a:ext>
                </a:extLst>
              </a:tr>
              <a:tr h="350625">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smtClean="0">
                          <a:solidFill>
                            <a:schemeClr val="tx1"/>
                          </a:solidFill>
                          <a:latin typeface="+mn-lt"/>
                          <a:ea typeface="ＭＳ Ｐゴシック" charset="-128"/>
                          <a:cs typeface="+mn-cs"/>
                        </a:rPr>
                        <a:t>Insulin </a:t>
                      </a:r>
                      <a:r>
                        <a:rPr lang="en-US" altLang="en-US" sz="1800" kern="1200" dirty="0" smtClean="0">
                          <a:solidFill>
                            <a:srgbClr val="008F00"/>
                          </a:solidFill>
                          <a:latin typeface="+mn-lt"/>
                          <a:ea typeface="+mn-ea"/>
                          <a:cs typeface="+mn-cs"/>
                        </a:rPr>
                        <a:t>will increase</a:t>
                      </a:r>
                    </a:p>
                  </a:txBody>
                  <a:tcPr anchor="ctr">
                    <a:solidFill>
                      <a:srgbClr val="F2F2F2"/>
                    </a:solidFill>
                  </a:tcPr>
                </a:tc>
                <a:extLst>
                  <a:ext uri="{0D108BD9-81ED-4DB2-BD59-A6C34878D82A}">
                    <a16:rowId xmlns:a16="http://schemas.microsoft.com/office/drawing/2014/main" xmlns="" val="10005"/>
                  </a:ext>
                </a:extLst>
              </a:tr>
              <a:tr h="35062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kern="1200" dirty="0">
                        <a:solidFill>
                          <a:srgbClr val="00ADA8"/>
                        </a:solidFill>
                        <a:latin typeface="+mn-lt"/>
                        <a:ea typeface="+mn-ea"/>
                        <a:cs typeface="+mn-cs"/>
                      </a:endParaRPr>
                    </a:p>
                  </a:txBody>
                  <a:tcPr anchor="ct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smtClean="0">
                          <a:solidFill>
                            <a:schemeClr val="tx1"/>
                          </a:solidFill>
                          <a:latin typeface="+mn-lt"/>
                          <a:ea typeface="ＭＳ Ｐゴシック" charset="-128"/>
                          <a:cs typeface="+mn-cs"/>
                        </a:rPr>
                        <a:t>Lipids </a:t>
                      </a:r>
                      <a:r>
                        <a:rPr lang="en-US" altLang="en-US" sz="1800" kern="1200" dirty="0" smtClean="0">
                          <a:solidFill>
                            <a:srgbClr val="008F00"/>
                          </a:solidFill>
                          <a:latin typeface="+mn-lt"/>
                          <a:ea typeface="+mn-ea"/>
                          <a:cs typeface="+mn-cs"/>
                        </a:rPr>
                        <a:t>will increase (Hyperlipidemia)</a:t>
                      </a:r>
                    </a:p>
                  </a:txBody>
                  <a:tcPr anchor="ctr">
                    <a:solidFill>
                      <a:srgbClr val="F2F2F2"/>
                    </a:solidFill>
                  </a:tcPr>
                </a:tc>
                <a:extLst>
                  <a:ext uri="{0D108BD9-81ED-4DB2-BD59-A6C34878D82A}">
                    <a16:rowId xmlns:a16="http://schemas.microsoft.com/office/drawing/2014/main" xmlns="" val="2310794594"/>
                  </a:ext>
                </a:extLst>
              </a:tr>
              <a:tr h="10518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ADA8"/>
                          </a:solidFill>
                          <a:latin typeface="+mn-lt"/>
                          <a:ea typeface="+mn-ea"/>
                          <a:cs typeface="+mn-cs"/>
                        </a:rPr>
                        <a:t>Ovarian ultrasound</a:t>
                      </a:r>
                      <a:endParaRPr lang="en-US" sz="1800" b="1" kern="1200" dirty="0">
                        <a:solidFill>
                          <a:srgbClr val="00ADA8"/>
                        </a:solidFill>
                        <a:latin typeface="+mn-lt"/>
                        <a:ea typeface="+mn-ea"/>
                        <a:cs typeface="+mn-cs"/>
                      </a:endParaRPr>
                    </a:p>
                  </a:txBody>
                  <a:tcPr anchor="ctr"/>
                </a:tc>
                <a:tc>
                  <a:txBody>
                    <a:bodyPr/>
                    <a:lstStyle/>
                    <a:p>
                      <a:pPr marL="0" indent="0" algn="ctr" defTabSz="914400" rtl="0" eaLnBrk="1" latinLnBrk="0" hangingPunct="1">
                        <a:lnSpc>
                          <a:spcPct val="90000"/>
                        </a:lnSpc>
                        <a:spcBef>
                          <a:spcPts val="1000"/>
                        </a:spcBef>
                        <a:buFont typeface="Arial"/>
                        <a:buNone/>
                      </a:pPr>
                      <a:r>
                        <a:rPr lang="en-US" altLang="en-US" sz="1800" kern="1200" dirty="0" smtClean="0">
                          <a:solidFill>
                            <a:schemeClr val="tx1"/>
                          </a:solidFill>
                          <a:latin typeface="+mn-lt"/>
                          <a:ea typeface="ＭＳ Ｐゴシック" charset="-128"/>
                          <a:cs typeface="+mn-cs"/>
                        </a:rPr>
                        <a:t>30% of patients do not have ovarian cysts despite having symptoms</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smtClean="0">
                          <a:solidFill>
                            <a:srgbClr val="008F00"/>
                          </a:solidFill>
                          <a:latin typeface="+mn-lt"/>
                          <a:ea typeface="+mn-ea"/>
                          <a:cs typeface="+mn-cs"/>
                        </a:rPr>
                        <a:t>(usually the size of the cyst is 2-6 mm)</a:t>
                      </a:r>
                    </a:p>
                  </a:txBody>
                  <a:tcPr anchor="ctr"/>
                </a:tc>
                <a:extLst>
                  <a:ext uri="{0D108BD9-81ED-4DB2-BD59-A6C34878D82A}">
                    <a16:rowId xmlns:a16="http://schemas.microsoft.com/office/drawing/2014/main" xmlns="" val="10006"/>
                  </a:ext>
                </a:extLst>
              </a:tr>
            </a:tbl>
          </a:graphicData>
        </a:graphic>
      </p:graphicFrame>
      <p:sp>
        <p:nvSpPr>
          <p:cNvPr id="6" name="Rectangle 5"/>
          <p:cNvSpPr/>
          <p:nvPr/>
        </p:nvSpPr>
        <p:spPr>
          <a:xfrm>
            <a:off x="278139" y="6121845"/>
            <a:ext cx="8304157" cy="461665"/>
          </a:xfrm>
          <a:prstGeom prst="rect">
            <a:avLst/>
          </a:prstGeom>
        </p:spPr>
        <p:txBody>
          <a:bodyPr wrap="square">
            <a:spAutoFit/>
          </a:bodyPr>
          <a:lstStyle/>
          <a:p>
            <a:pPr marL="342900" indent="-342900">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Treatment of PCOS</a:t>
            </a:r>
            <a:r>
              <a:rPr lang="en-US" altLang="en-US" sz="2400" b="1" dirty="0" smtClean="0">
                <a:solidFill>
                  <a:srgbClr val="334E5D"/>
                </a:solidFill>
                <a:latin typeface="Century Gothic" charset="0"/>
                <a:ea typeface="Century Gothic" charset="0"/>
                <a:cs typeface="Century Gothic" charset="0"/>
              </a:rPr>
              <a:t>: </a:t>
            </a:r>
            <a:r>
              <a:rPr lang="en-US" altLang="en-US" dirty="0">
                <a:ea typeface="ＭＳ Ｐゴシック" charset="-128"/>
              </a:rPr>
              <a:t>Break the cycle</a:t>
            </a:r>
          </a:p>
        </p:txBody>
      </p:sp>
    </p:spTree>
    <p:extLst>
      <p:ext uri="{BB962C8B-B14F-4D97-AF65-F5344CB8AC3E}">
        <p14:creationId xmlns:p14="http://schemas.microsoft.com/office/powerpoint/2010/main" val="1517946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Treatment of </a:t>
            </a:r>
            <a:r>
              <a:rPr lang="en-US" sz="3200" dirty="0" smtClean="0">
                <a:solidFill>
                  <a:srgbClr val="4C8180"/>
                </a:solidFill>
                <a:latin typeface="Century Gothic" charset="0"/>
                <a:ea typeface="Century Gothic" charset="0"/>
                <a:cs typeface="Century Gothic" charset="0"/>
              </a:rPr>
              <a:t>PCOS</a:t>
            </a:r>
            <a:endParaRPr lang="en-US" sz="2800" dirty="0">
              <a:solidFill>
                <a:srgbClr val="4C8180"/>
              </a:solidFill>
              <a:latin typeface="Century Gothic" charset="0"/>
              <a:ea typeface="Century Gothic" charset="0"/>
              <a:cs typeface="Century Gothic" charset="0"/>
            </a:endParaRPr>
          </a:p>
        </p:txBody>
      </p:sp>
      <p:pic>
        <p:nvPicPr>
          <p:cNvPr id="26" name="Picture 25"/>
          <p:cNvPicPr>
            <a:picLocks noChangeAspect="1"/>
          </p:cNvPicPr>
          <p:nvPr/>
        </p:nvPicPr>
        <p:blipFill>
          <a:blip r:embed="rId2"/>
          <a:stretch>
            <a:fillRect/>
          </a:stretch>
        </p:blipFill>
        <p:spPr>
          <a:xfrm>
            <a:off x="5458691" y="1320906"/>
            <a:ext cx="6640946" cy="4018501"/>
          </a:xfrm>
          <a:prstGeom prst="rect">
            <a:avLst/>
          </a:prstGeom>
        </p:spPr>
      </p:pic>
      <p:sp>
        <p:nvSpPr>
          <p:cNvPr id="5" name="Line 24"/>
          <p:cNvSpPr>
            <a:spLocks noChangeShapeType="1"/>
          </p:cNvSpPr>
          <p:nvPr/>
        </p:nvSpPr>
        <p:spPr bwMode="auto">
          <a:xfrm flipH="1">
            <a:off x="7021121" y="1320906"/>
            <a:ext cx="3516086" cy="3728321"/>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6"/>
          <p:cNvSpPr/>
          <p:nvPr/>
        </p:nvSpPr>
        <p:spPr>
          <a:xfrm>
            <a:off x="238437" y="824812"/>
            <a:ext cx="5220254" cy="5455853"/>
          </a:xfrm>
          <a:prstGeom prst="rect">
            <a:avLst/>
          </a:prstGeom>
        </p:spPr>
        <p:txBody>
          <a:bodyPr wrap="square">
            <a:spAutoFit/>
          </a:bodyPr>
          <a:lstStyle/>
          <a:p>
            <a:pPr>
              <a:lnSpc>
                <a:spcPct val="90000"/>
              </a:lnSpc>
              <a:defRPr/>
            </a:pPr>
            <a:r>
              <a:rPr lang="en-US" sz="2400" b="1" dirty="0">
                <a:solidFill>
                  <a:srgbClr val="002060"/>
                </a:solidFill>
              </a:rPr>
              <a:t>Aim of treatment: </a:t>
            </a:r>
            <a:r>
              <a:rPr lang="en-US" sz="2400" dirty="0"/>
              <a:t>interrupt the cycle of obesity, insulin resistance, excess </a:t>
            </a:r>
            <a:r>
              <a:rPr lang="en-US" sz="2400" dirty="0" smtClean="0"/>
              <a:t>androgens.</a:t>
            </a:r>
          </a:p>
          <a:p>
            <a:pPr>
              <a:lnSpc>
                <a:spcPct val="90000"/>
              </a:lnSpc>
              <a:defRPr/>
            </a:pPr>
            <a:endParaRPr lang="en-US" sz="2400" dirty="0"/>
          </a:p>
          <a:p>
            <a:pPr marL="342900" indent="-342900">
              <a:lnSpc>
                <a:spcPct val="90000"/>
              </a:lnSpc>
              <a:buFont typeface="Arial" panose="020B0604020202020204" pitchFamily="34" charset="0"/>
              <a:buChar char="•"/>
              <a:defRPr/>
            </a:pPr>
            <a:r>
              <a:rPr lang="en-US" sz="2400" dirty="0"/>
              <a:t>Reduce LH levels (by oral contraceptives</a:t>
            </a:r>
            <a:r>
              <a:rPr lang="en-US" sz="2400" dirty="0" smtClean="0"/>
              <a:t>).</a:t>
            </a:r>
          </a:p>
          <a:p>
            <a:pPr marL="342900" indent="-342900">
              <a:lnSpc>
                <a:spcPct val="90000"/>
              </a:lnSpc>
              <a:buFont typeface="Arial" panose="020B0604020202020204" pitchFamily="34" charset="0"/>
              <a:buChar char="•"/>
              <a:defRPr/>
            </a:pPr>
            <a:endParaRPr lang="en-US" sz="2400" dirty="0"/>
          </a:p>
          <a:p>
            <a:pPr>
              <a:lnSpc>
                <a:spcPct val="90000"/>
              </a:lnSpc>
              <a:spcBef>
                <a:spcPts val="1000"/>
              </a:spcBef>
              <a:defRPr/>
            </a:pPr>
            <a:r>
              <a:rPr lang="en-US" sz="2400" dirty="0"/>
              <a:t>Reduce body weight </a:t>
            </a:r>
            <a:r>
              <a:rPr lang="en-US" dirty="0">
                <a:solidFill>
                  <a:srgbClr val="008F00"/>
                </a:solidFill>
              </a:rPr>
              <a:t>which will increase insulin sensitivity. and you </a:t>
            </a:r>
            <a:r>
              <a:rPr lang="en-US" dirty="0" smtClean="0">
                <a:solidFill>
                  <a:srgbClr val="008F00"/>
                </a:solidFill>
              </a:rPr>
              <a:t>also can </a:t>
            </a:r>
            <a:r>
              <a:rPr lang="en-US" dirty="0">
                <a:solidFill>
                  <a:srgbClr val="008F00"/>
                </a:solidFill>
              </a:rPr>
              <a:t>prescribe metformin</a:t>
            </a:r>
            <a:r>
              <a:rPr lang="en-US" dirty="0" smtClean="0">
                <a:solidFill>
                  <a:srgbClr val="008F00"/>
                </a:solidFill>
              </a:rPr>
              <a:t>.</a:t>
            </a:r>
            <a:endParaRPr lang="en-US" dirty="0">
              <a:solidFill>
                <a:srgbClr val="008F00"/>
              </a:solidFill>
            </a:endParaRPr>
          </a:p>
          <a:p>
            <a:pPr marL="342900" indent="-342900">
              <a:lnSpc>
                <a:spcPct val="90000"/>
              </a:lnSpc>
              <a:buFont typeface="Arial" panose="020B0604020202020204" pitchFamily="34" charset="0"/>
              <a:buChar char="•"/>
              <a:defRPr/>
            </a:pPr>
            <a:endParaRPr lang="en-US" dirty="0">
              <a:solidFill>
                <a:srgbClr val="92D050"/>
              </a:solidFill>
              <a:ea typeface="ＭＳ Ｐゴシック" panose="020B0600070205080204" pitchFamily="34" charset="-128"/>
            </a:endParaRPr>
          </a:p>
          <a:p>
            <a:pPr marL="342900" indent="-342900">
              <a:lnSpc>
                <a:spcPct val="90000"/>
              </a:lnSpc>
              <a:buFont typeface="Arial" panose="020B0604020202020204" pitchFamily="34" charset="0"/>
              <a:buChar char="•"/>
              <a:defRPr/>
            </a:pPr>
            <a:r>
              <a:rPr lang="en-US" sz="2400" dirty="0"/>
              <a:t>Increase FSH levels (by clomiphene, etc.) </a:t>
            </a:r>
            <a:endParaRPr lang="en-US" sz="2400" dirty="0" smtClean="0"/>
          </a:p>
          <a:p>
            <a:pPr marL="342900" indent="-342900">
              <a:lnSpc>
                <a:spcPct val="90000"/>
              </a:lnSpc>
              <a:buFont typeface="Arial" panose="020B0604020202020204" pitchFamily="34" charset="0"/>
              <a:buChar char="•"/>
              <a:defRPr/>
            </a:pPr>
            <a:endParaRPr lang="en-US" sz="2400" dirty="0"/>
          </a:p>
          <a:p>
            <a:pPr marL="342900" indent="-342900">
              <a:lnSpc>
                <a:spcPct val="90000"/>
              </a:lnSpc>
              <a:buFont typeface="Arial" panose="020B0604020202020204" pitchFamily="34" charset="0"/>
              <a:buChar char="•"/>
              <a:defRPr/>
            </a:pPr>
            <a:r>
              <a:rPr lang="en-US" sz="2400" dirty="0" smtClean="0"/>
              <a:t>Estrogen replacement therapy: In select women after careful risk counseling.</a:t>
            </a:r>
            <a:endParaRPr lang="en-US" dirty="0">
              <a:solidFill>
                <a:srgbClr val="008F00"/>
              </a:solidFill>
            </a:endParaRPr>
          </a:p>
        </p:txBody>
      </p:sp>
    </p:spTree>
    <p:extLst>
      <p:ext uri="{BB962C8B-B14F-4D97-AF65-F5344CB8AC3E}">
        <p14:creationId xmlns:p14="http://schemas.microsoft.com/office/powerpoint/2010/main" val="3625152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4538</TotalTime>
  <Words>2129</Words>
  <Application>Microsoft Macintosh PowerPoint</Application>
  <PresentationFormat>Widescreen</PresentationFormat>
  <Paragraphs>266</Paragraphs>
  <Slides>21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Adobe Devanagari</vt:lpstr>
      <vt:lpstr>Aparajita</vt:lpstr>
      <vt:lpstr>Arial</vt:lpstr>
      <vt:lpstr>Calibri</vt:lpstr>
      <vt:lpstr>Calibri Light</vt:lpstr>
      <vt:lpstr>Cambria</vt:lpstr>
      <vt:lpstr>Century Gothic</vt:lpstr>
      <vt:lpstr>Comic Sans MS</vt:lpstr>
      <vt:lpstr>Copperplate Gothic Bold</vt:lpstr>
      <vt:lpstr>Gill Sans MT</vt:lpstr>
      <vt:lpstr>ＭＳ Ｐゴシック</vt:lpstr>
      <vt:lpstr>Wingdings</vt:lpstr>
      <vt:lpstr>맑은 고딕</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شوق</cp:lastModifiedBy>
  <cp:revision>228</cp:revision>
  <dcterms:created xsi:type="dcterms:W3CDTF">2017-07-08T03:49:25Z</dcterms:created>
  <dcterms:modified xsi:type="dcterms:W3CDTF">2018-04-16T19:04:28Z</dcterms:modified>
</cp:coreProperties>
</file>