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5.jpg" ContentType="image/jpeg"/>
  <Override PartName="/ppt/media/image26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53.jpg" ContentType="image/jpeg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60.jpg" ContentType="image/jpeg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313" r:id="rId4"/>
    <p:sldId id="314" r:id="rId5"/>
    <p:sldId id="323" r:id="rId6"/>
    <p:sldId id="315" r:id="rId7"/>
    <p:sldId id="317" r:id="rId8"/>
    <p:sldId id="318" r:id="rId9"/>
    <p:sldId id="320" r:id="rId10"/>
    <p:sldId id="319" r:id="rId11"/>
    <p:sldId id="324" r:id="rId12"/>
    <p:sldId id="327" r:id="rId13"/>
    <p:sldId id="309" r:id="rId14"/>
    <p:sldId id="310" r:id="rId15"/>
    <p:sldId id="321" r:id="rId16"/>
    <p:sldId id="312" r:id="rId17"/>
    <p:sldId id="311" r:id="rId18"/>
    <p:sldId id="307" r:id="rId19"/>
    <p:sldId id="325" r:id="rId20"/>
    <p:sldId id="326" r:id="rId21"/>
    <p:sldId id="290" r:id="rId22"/>
    <p:sldId id="291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ند الزهراني" initials="مهند" lastIdx="1" clrIdx="0">
    <p:extLst/>
  </p:cmAuthor>
  <p:cmAuthor id="2" name="ASUS" initials="A" lastIdx="0" clrIdx="1">
    <p:extLst/>
  </p:cmAuthor>
  <p:cmAuthor id="3" name="LENOVO" initials="L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FAFC"/>
    <a:srgbClr val="D4E7E1"/>
    <a:srgbClr val="F9EEF1"/>
    <a:srgbClr val="618E87"/>
    <a:srgbClr val="F13191"/>
    <a:srgbClr val="8DC9C1"/>
    <a:srgbClr val="EBDDE0"/>
    <a:srgbClr val="F7DAE7"/>
    <a:srgbClr val="F9D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756C97-6D7B-430A-97ED-F031B4137404}">
  <a:tblStyle styleId="{FA756C97-6D7B-430A-97ED-F031B413740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39" autoAdjust="0"/>
    <p:restoredTop sz="95737" autoAdjust="0"/>
  </p:normalViewPr>
  <p:slideViewPr>
    <p:cSldViewPr snapToGrid="0">
      <p:cViewPr varScale="1">
        <p:scale>
          <a:sx n="75" d="100"/>
          <a:sy n="75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EA248A-373E-48CC-AA17-6E7C055BD944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</dgm:pt>
    <dgm:pt modelId="{2A43D0EF-F043-4B66-8BBA-6153FE5BCFED}">
      <dgm:prSet phldrT="[نص]" custT="1"/>
      <dgm:spPr>
        <a:solidFill>
          <a:srgbClr val="FF6699">
            <a:alpha val="60000"/>
          </a:srgbClr>
        </a:solidFill>
      </dgm:spPr>
      <dgm:t>
        <a:bodyPr/>
        <a:lstStyle/>
        <a:p>
          <a:pPr rtl="1"/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1-Gonad (ovary) </a:t>
          </a:r>
          <a:endParaRPr lang="ar-S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0055EE-C476-47F5-85AD-DA04AC54CEE4}" type="parTrans" cxnId="{A813607D-B04F-4986-99D1-C18C159993CA}">
      <dgm:prSet/>
      <dgm:spPr/>
      <dgm:t>
        <a:bodyPr/>
        <a:lstStyle/>
        <a:p>
          <a:pPr rtl="1"/>
          <a:endParaRPr lang="ar-SA"/>
        </a:p>
      </dgm:t>
    </dgm:pt>
    <dgm:pt modelId="{764EFE08-F763-4ABF-9686-CC8CED366ED0}" type="sibTrans" cxnId="{A813607D-B04F-4986-99D1-C18C159993CA}">
      <dgm:prSet/>
      <dgm:spPr/>
      <dgm:t>
        <a:bodyPr/>
        <a:lstStyle/>
        <a:p>
          <a:pPr rtl="1"/>
          <a:endParaRPr lang="ar-SA"/>
        </a:p>
      </dgm:t>
    </dgm:pt>
    <dgm:pt modelId="{1FAE539A-F17D-48B4-B9D8-CD395F454B14}">
      <dgm:prSet phldrT="[نص]" custT="1"/>
      <dgm:spPr>
        <a:solidFill>
          <a:srgbClr val="33CCCC">
            <a:alpha val="56078"/>
          </a:srgbClr>
        </a:solidFill>
      </dgm:spPr>
      <dgm:t>
        <a:bodyPr/>
        <a:lstStyle/>
        <a:p>
          <a:pPr rtl="1"/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2-Genital duct</a:t>
          </a:r>
          <a:endParaRPr lang="ar-S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25B70-91EF-42F8-99E4-6D655F1169F3}" type="parTrans" cxnId="{A4C787EA-9E36-4C90-B021-41D72AA7453A}">
      <dgm:prSet/>
      <dgm:spPr/>
      <dgm:t>
        <a:bodyPr/>
        <a:lstStyle/>
        <a:p>
          <a:pPr rtl="1"/>
          <a:endParaRPr lang="ar-SA"/>
        </a:p>
      </dgm:t>
    </dgm:pt>
    <dgm:pt modelId="{2530A2B0-2B0B-4B6A-88D8-45C8510B59F6}" type="sibTrans" cxnId="{A4C787EA-9E36-4C90-B021-41D72AA7453A}">
      <dgm:prSet/>
      <dgm:spPr/>
      <dgm:t>
        <a:bodyPr/>
        <a:lstStyle/>
        <a:p>
          <a:pPr rtl="1"/>
          <a:endParaRPr lang="ar-SA"/>
        </a:p>
      </dgm:t>
    </dgm:pt>
    <dgm:pt modelId="{F337FD98-DA2A-4713-A0AC-1D10E32C9530}">
      <dgm:prSet phldrT="[نص]" custT="1"/>
      <dgm:spPr/>
      <dgm:t>
        <a:bodyPr/>
        <a:lstStyle/>
        <a:p>
          <a:pPr rtl="1"/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3-External </a:t>
          </a:r>
          <a:r>
            <a:rPr lang="en-US" sz="1600" b="1" dirty="0" err="1">
              <a:latin typeface="Calibri" panose="020F0502020204030204" pitchFamily="34" charset="0"/>
              <a:cs typeface="Calibri" panose="020F0502020204030204" pitchFamily="34" charset="0"/>
            </a:rPr>
            <a:t>genitlia</a:t>
          </a:r>
          <a:endParaRPr lang="ar-SA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41AC52-9201-47C2-943B-81A53691D7B4}" type="parTrans" cxnId="{1B3DB5D3-1C82-43D8-925F-36B615BA23C3}">
      <dgm:prSet/>
      <dgm:spPr/>
      <dgm:t>
        <a:bodyPr/>
        <a:lstStyle/>
        <a:p>
          <a:pPr rtl="1"/>
          <a:endParaRPr lang="ar-SA"/>
        </a:p>
      </dgm:t>
    </dgm:pt>
    <dgm:pt modelId="{1F93433D-746F-4D5D-88FB-0F154DCC7811}" type="sibTrans" cxnId="{1B3DB5D3-1C82-43D8-925F-36B615BA23C3}">
      <dgm:prSet/>
      <dgm:spPr/>
      <dgm:t>
        <a:bodyPr/>
        <a:lstStyle/>
        <a:p>
          <a:pPr rtl="1"/>
          <a:endParaRPr lang="ar-SA"/>
        </a:p>
      </dgm:t>
    </dgm:pt>
    <dgm:pt modelId="{D78DAC4A-E1C5-419F-BFB9-3CDB54922A21}" type="pres">
      <dgm:prSet presAssocID="{45EA248A-373E-48CC-AA17-6E7C055BD944}" presName="diagram" presStyleCnt="0">
        <dgm:presLayoutVars>
          <dgm:dir/>
          <dgm:resizeHandles val="exact"/>
        </dgm:presLayoutVars>
      </dgm:prSet>
      <dgm:spPr/>
    </dgm:pt>
    <dgm:pt modelId="{AF133CC3-658A-40D7-8F9C-A10151CED0FE}" type="pres">
      <dgm:prSet presAssocID="{2A43D0EF-F043-4B66-8BBA-6153FE5BCFED}" presName="node" presStyleLbl="node1" presStyleIdx="0" presStyleCnt="3" custScaleX="23640" custScaleY="6781" custLinFactNeighborX="-1684" custLinFactNeighborY="-745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530470D-0D1B-4635-9242-BDAA3D2B988C}" type="pres">
      <dgm:prSet presAssocID="{764EFE08-F763-4ABF-9686-CC8CED366ED0}" presName="sibTrans" presStyleCnt="0"/>
      <dgm:spPr/>
    </dgm:pt>
    <dgm:pt modelId="{A27AA596-3335-4912-969B-2DBEBDBD81EE}" type="pres">
      <dgm:prSet presAssocID="{1FAE539A-F17D-48B4-B9D8-CD395F454B14}" presName="node" presStyleLbl="node1" presStyleIdx="1" presStyleCnt="3" custScaleX="22779" custScaleY="7123" custLinFactNeighborX="-10123" custLinFactNeighborY="-737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C191478-7865-4BD6-8E14-F3A117B3033D}" type="pres">
      <dgm:prSet presAssocID="{2530A2B0-2B0B-4B6A-88D8-45C8510B59F6}" presName="sibTrans" presStyleCnt="0"/>
      <dgm:spPr/>
    </dgm:pt>
    <dgm:pt modelId="{4B434A38-540C-4102-8404-FFFF132C2AFA}" type="pres">
      <dgm:prSet presAssocID="{F337FD98-DA2A-4713-A0AC-1D10E32C9530}" presName="node" presStyleLbl="node1" presStyleIdx="2" presStyleCnt="3" custScaleX="21730" custScaleY="6780" custLinFactNeighborX="-18426" custLinFactNeighborY="-720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813607D-B04F-4986-99D1-C18C159993CA}" srcId="{45EA248A-373E-48CC-AA17-6E7C055BD944}" destId="{2A43D0EF-F043-4B66-8BBA-6153FE5BCFED}" srcOrd="0" destOrd="0" parTransId="{F50055EE-C476-47F5-85AD-DA04AC54CEE4}" sibTransId="{764EFE08-F763-4ABF-9686-CC8CED366ED0}"/>
    <dgm:cxn modelId="{1E4260EA-9519-4876-B97B-4E59FA336A73}" type="presOf" srcId="{1FAE539A-F17D-48B4-B9D8-CD395F454B14}" destId="{A27AA596-3335-4912-969B-2DBEBDBD81EE}" srcOrd="0" destOrd="0" presId="urn:microsoft.com/office/officeart/2005/8/layout/default"/>
    <dgm:cxn modelId="{1B3DB5D3-1C82-43D8-925F-36B615BA23C3}" srcId="{45EA248A-373E-48CC-AA17-6E7C055BD944}" destId="{F337FD98-DA2A-4713-A0AC-1D10E32C9530}" srcOrd="2" destOrd="0" parTransId="{D341AC52-9201-47C2-943B-81A53691D7B4}" sibTransId="{1F93433D-746F-4D5D-88FB-0F154DCC7811}"/>
    <dgm:cxn modelId="{A4C787EA-9E36-4C90-B021-41D72AA7453A}" srcId="{45EA248A-373E-48CC-AA17-6E7C055BD944}" destId="{1FAE539A-F17D-48B4-B9D8-CD395F454B14}" srcOrd="1" destOrd="0" parTransId="{D0625B70-91EF-42F8-99E4-6D655F1169F3}" sibTransId="{2530A2B0-2B0B-4B6A-88D8-45C8510B59F6}"/>
    <dgm:cxn modelId="{635415D7-06EE-46EA-9720-3743D4E35397}" type="presOf" srcId="{F337FD98-DA2A-4713-A0AC-1D10E32C9530}" destId="{4B434A38-540C-4102-8404-FFFF132C2AFA}" srcOrd="0" destOrd="0" presId="urn:microsoft.com/office/officeart/2005/8/layout/default"/>
    <dgm:cxn modelId="{81B403AD-5886-4000-8A49-2EAFDB77D292}" type="presOf" srcId="{2A43D0EF-F043-4B66-8BBA-6153FE5BCFED}" destId="{AF133CC3-658A-40D7-8F9C-A10151CED0FE}" srcOrd="0" destOrd="0" presId="urn:microsoft.com/office/officeart/2005/8/layout/default"/>
    <dgm:cxn modelId="{74BD6DDA-1911-4D95-9DAF-4F0963429304}" type="presOf" srcId="{45EA248A-373E-48CC-AA17-6E7C055BD944}" destId="{D78DAC4A-E1C5-419F-BFB9-3CDB54922A21}" srcOrd="0" destOrd="0" presId="urn:microsoft.com/office/officeart/2005/8/layout/default"/>
    <dgm:cxn modelId="{F7A5B007-B5D8-4629-A705-A934C36C9BE2}" type="presParOf" srcId="{D78DAC4A-E1C5-419F-BFB9-3CDB54922A21}" destId="{AF133CC3-658A-40D7-8F9C-A10151CED0FE}" srcOrd="0" destOrd="0" presId="urn:microsoft.com/office/officeart/2005/8/layout/default"/>
    <dgm:cxn modelId="{EC4AEB45-EFB0-4002-AC9D-D48EC6FFC2AA}" type="presParOf" srcId="{D78DAC4A-E1C5-419F-BFB9-3CDB54922A21}" destId="{E530470D-0D1B-4635-9242-BDAA3D2B988C}" srcOrd="1" destOrd="0" presId="urn:microsoft.com/office/officeart/2005/8/layout/default"/>
    <dgm:cxn modelId="{C16B3C67-79E0-44BB-9049-7CA292389B27}" type="presParOf" srcId="{D78DAC4A-E1C5-419F-BFB9-3CDB54922A21}" destId="{A27AA596-3335-4912-969B-2DBEBDBD81EE}" srcOrd="2" destOrd="0" presId="urn:microsoft.com/office/officeart/2005/8/layout/default"/>
    <dgm:cxn modelId="{160AD175-3F05-4E7F-B147-06789F97F29D}" type="presParOf" srcId="{D78DAC4A-E1C5-419F-BFB9-3CDB54922A21}" destId="{EC191478-7865-4BD6-8E14-F3A117B3033D}" srcOrd="3" destOrd="0" presId="urn:microsoft.com/office/officeart/2005/8/layout/default"/>
    <dgm:cxn modelId="{642CB3F7-6735-454E-82A8-F60B66294BE1}" type="presParOf" srcId="{D78DAC4A-E1C5-419F-BFB9-3CDB54922A21}" destId="{4B434A38-540C-4102-8404-FFFF132C2AF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3F8F3-C0B6-4FD3-AEA9-B14FAA6AD7E7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BA0F6FDC-ACCE-479D-893E-7FD68FD6D7F2}">
      <dgm:prSet custT="1"/>
      <dgm:spPr/>
      <dgm:t>
        <a:bodyPr/>
        <a:lstStyle/>
        <a:p>
          <a:pPr rtl="0"/>
          <a:r>
            <a:rPr lang="en-GB" sz="1400" dirty="0">
              <a:latin typeface="Calibri" pitchFamily="34" charset="0"/>
            </a:rPr>
            <a:t>4. Incomplete canalization</a:t>
          </a:r>
          <a:r>
            <a:rPr lang="en-GB" sz="1400" baseline="30000" dirty="0">
              <a:latin typeface="Calibri" pitchFamily="34" charset="0"/>
            </a:rPr>
            <a:t>4</a:t>
          </a:r>
          <a:r>
            <a:rPr lang="en-GB" sz="1600" dirty="0">
              <a:latin typeface="Calibri" pitchFamily="34" charset="0"/>
            </a:rPr>
            <a:t>.</a:t>
          </a:r>
        </a:p>
      </dgm:t>
    </dgm:pt>
    <dgm:pt modelId="{CA0B28D6-0110-4172-A5E7-8E7F08C43F74}" type="parTrans" cxnId="{B9444B42-3F13-455D-B2DC-CEC3A99DD59E}">
      <dgm:prSet/>
      <dgm:spPr/>
      <dgm:t>
        <a:bodyPr/>
        <a:lstStyle/>
        <a:p>
          <a:pPr rtl="1"/>
          <a:endParaRPr lang="ar-SA"/>
        </a:p>
      </dgm:t>
    </dgm:pt>
    <dgm:pt modelId="{82BB4C9A-B836-4BFC-AAC3-FEEE72DD5F0E}" type="sibTrans" cxnId="{B9444B42-3F13-455D-B2DC-CEC3A99DD59E}">
      <dgm:prSet/>
      <dgm:spPr/>
      <dgm:t>
        <a:bodyPr/>
        <a:lstStyle/>
        <a:p>
          <a:pPr rtl="1"/>
          <a:endParaRPr lang="ar-SA"/>
        </a:p>
      </dgm:t>
    </dgm:pt>
    <dgm:pt modelId="{BCE59A54-6613-487C-B445-F5A312C1C768}">
      <dgm:prSet custT="1"/>
      <dgm:spPr/>
      <dgm:t>
        <a:bodyPr/>
        <a:lstStyle/>
        <a:p>
          <a:pPr rtl="0"/>
          <a:r>
            <a:rPr lang="en-US" sz="1400" dirty="0">
              <a:latin typeface="Calibri" pitchFamily="34" charset="0"/>
            </a:rPr>
            <a:t>5</a:t>
          </a:r>
          <a:r>
            <a:rPr lang="en-GB" sz="1400" dirty="0">
              <a:latin typeface="Calibri" pitchFamily="34" charset="0"/>
            </a:rPr>
            <a:t>. Failure of parts of one or both paramesonephric ducts to develop</a:t>
          </a:r>
          <a:r>
            <a:rPr lang="en-US" sz="1400" baseline="30000" dirty="0">
              <a:latin typeface="Calibri" pitchFamily="34" charset="0"/>
            </a:rPr>
            <a:t>5</a:t>
          </a:r>
          <a:r>
            <a:rPr lang="en-US" sz="1400" baseline="0" dirty="0">
              <a:latin typeface="Calibri" pitchFamily="34" charset="0"/>
            </a:rPr>
            <a:t>.</a:t>
          </a:r>
          <a:endParaRPr lang="ar-SA" sz="1400" baseline="30000" dirty="0"/>
        </a:p>
      </dgm:t>
    </dgm:pt>
    <dgm:pt modelId="{A93868B9-4A71-4A77-B8EA-30A3B17D3B88}" type="parTrans" cxnId="{331440CA-DC88-478D-9FE8-A57DF086AF65}">
      <dgm:prSet/>
      <dgm:spPr/>
      <dgm:t>
        <a:bodyPr/>
        <a:lstStyle/>
        <a:p>
          <a:pPr rtl="1"/>
          <a:endParaRPr lang="ar-SA"/>
        </a:p>
      </dgm:t>
    </dgm:pt>
    <dgm:pt modelId="{C14DCDC0-B195-429A-875B-D84D8C8ED879}" type="sibTrans" cxnId="{331440CA-DC88-478D-9FE8-A57DF086AF65}">
      <dgm:prSet/>
      <dgm:spPr/>
      <dgm:t>
        <a:bodyPr/>
        <a:lstStyle/>
        <a:p>
          <a:pPr rtl="1"/>
          <a:endParaRPr lang="ar-SA"/>
        </a:p>
      </dgm:t>
    </dgm:pt>
    <dgm:pt modelId="{A0F2ECD0-6992-4F39-A64E-92B89EEF88E3}">
      <dgm:prSet custT="1"/>
      <dgm:spPr/>
      <dgm:t>
        <a:bodyPr/>
        <a:lstStyle/>
        <a:p>
          <a:pPr rtl="0"/>
          <a:r>
            <a:rPr lang="en-GB" sz="1400" dirty="0">
              <a:latin typeface="Calibri" pitchFamily="34" charset="0"/>
            </a:rPr>
            <a:t>3. Incomplete fusion of the paramesonephric ducts.</a:t>
          </a:r>
          <a:endParaRPr lang="ar-SA" sz="1400" dirty="0"/>
        </a:p>
      </dgm:t>
    </dgm:pt>
    <dgm:pt modelId="{BE383F23-D315-4B8E-B4D1-851892786BE6}" type="parTrans" cxnId="{E2B3792B-4FA2-4BA6-844E-A09B540F1A68}">
      <dgm:prSet/>
      <dgm:spPr/>
      <dgm:t>
        <a:bodyPr/>
        <a:lstStyle/>
        <a:p>
          <a:pPr rtl="1"/>
          <a:endParaRPr lang="ar-SA"/>
        </a:p>
      </dgm:t>
    </dgm:pt>
    <dgm:pt modelId="{184C40AB-59B8-4AFC-ADDB-7CA50B89E6DE}" type="sibTrans" cxnId="{E2B3792B-4FA2-4BA6-844E-A09B540F1A68}">
      <dgm:prSet/>
      <dgm:spPr/>
      <dgm:t>
        <a:bodyPr/>
        <a:lstStyle/>
        <a:p>
          <a:pPr rtl="1"/>
          <a:endParaRPr lang="ar-SA"/>
        </a:p>
      </dgm:t>
    </dgm:pt>
    <dgm:pt modelId="{83AA7B53-F219-45C7-AC5B-4BDA4CE37EEE}">
      <dgm:prSet custT="1"/>
      <dgm:spPr/>
      <dgm:t>
        <a:bodyPr/>
        <a:lstStyle/>
        <a:p>
          <a:pPr rtl="0"/>
          <a:r>
            <a:rPr lang="en-GB" sz="1400" dirty="0">
              <a:latin typeface="Calibri" pitchFamily="34" charset="0"/>
            </a:rPr>
            <a:t>2. Incomplete development of the paramesonephric ducts</a:t>
          </a:r>
          <a:r>
            <a:rPr lang="en-GB" sz="1400" baseline="30000" dirty="0">
              <a:latin typeface="Calibri" pitchFamily="34" charset="0"/>
            </a:rPr>
            <a:t>2</a:t>
          </a:r>
          <a:r>
            <a:rPr lang="en-GB" sz="1400" baseline="0" dirty="0">
              <a:latin typeface="Calibri" pitchFamily="34" charset="0"/>
            </a:rPr>
            <a:t>.</a:t>
          </a:r>
          <a:endParaRPr lang="ar-SA" sz="1400" baseline="30000" dirty="0"/>
        </a:p>
      </dgm:t>
    </dgm:pt>
    <dgm:pt modelId="{D8591C3C-DDBD-4C9B-8251-47E4F8B9773D}" type="parTrans" cxnId="{E9DB0DCF-C3C6-43A8-8ACD-425BE82013E9}">
      <dgm:prSet/>
      <dgm:spPr/>
      <dgm:t>
        <a:bodyPr/>
        <a:lstStyle/>
        <a:p>
          <a:pPr rtl="1"/>
          <a:endParaRPr lang="ar-SA"/>
        </a:p>
      </dgm:t>
    </dgm:pt>
    <dgm:pt modelId="{D7D21B93-81C8-4DAA-9226-D4523787B638}" type="sibTrans" cxnId="{E9DB0DCF-C3C6-43A8-8ACD-425BE82013E9}">
      <dgm:prSet/>
      <dgm:spPr/>
      <dgm:t>
        <a:bodyPr/>
        <a:lstStyle/>
        <a:p>
          <a:pPr rtl="1"/>
          <a:endParaRPr lang="ar-SA"/>
        </a:p>
      </dgm:t>
    </dgm:pt>
    <dgm:pt modelId="{3BF73C3F-5543-4F96-A152-C2F1C360FE44}">
      <dgm:prSet custT="1"/>
      <dgm:spPr/>
      <dgm:t>
        <a:bodyPr/>
        <a:lstStyle/>
        <a:p>
          <a:pPr algn="ctr" rtl="0"/>
          <a:r>
            <a:rPr lang="en-GB" sz="1400" dirty="0">
              <a:latin typeface="Calibri" pitchFamily="34" charset="0"/>
            </a:rPr>
            <a:t>1. Arrest of development of the </a:t>
          </a:r>
          <a:r>
            <a:rPr lang="en-GB" sz="1400" dirty="0" err="1">
              <a:latin typeface="Calibri" pitchFamily="34" charset="0"/>
            </a:rPr>
            <a:t>uterovaginal</a:t>
          </a:r>
          <a:r>
            <a:rPr lang="en-GB" sz="1400" dirty="0">
              <a:latin typeface="Calibri" pitchFamily="34" charset="0"/>
            </a:rPr>
            <a:t> primordium during </a:t>
          </a:r>
          <a:r>
            <a:rPr lang="en-GB" sz="1400" b="1" dirty="0">
              <a:latin typeface="Calibri" pitchFamily="34" charset="0"/>
            </a:rPr>
            <a:t>the 8th we</a:t>
          </a:r>
          <a:r>
            <a:rPr lang="en-US" sz="1400" b="1" dirty="0">
              <a:latin typeface="Calibri" pitchFamily="34" charset="0"/>
            </a:rPr>
            <a:t>ek</a:t>
          </a:r>
          <a:r>
            <a:rPr lang="en-US" sz="1400" b="1" baseline="30000" dirty="0">
              <a:latin typeface="Calibri" pitchFamily="34" charset="0"/>
            </a:rPr>
            <a:t>1</a:t>
          </a:r>
          <a:r>
            <a:rPr lang="en-US" sz="1400" b="1" baseline="0" dirty="0">
              <a:latin typeface="Calibri" pitchFamily="34" charset="0"/>
            </a:rPr>
            <a:t>.</a:t>
          </a:r>
          <a:endParaRPr lang="ar-SA" sz="1400" cap="small" normalizeH="0" baseline="30000" dirty="0"/>
        </a:p>
      </dgm:t>
    </dgm:pt>
    <dgm:pt modelId="{B4499653-4D44-4211-A8C2-1501EB129AD1}" type="parTrans" cxnId="{0E2A3EEF-953E-4CE5-AA3D-323BD691B43E}">
      <dgm:prSet/>
      <dgm:spPr/>
      <dgm:t>
        <a:bodyPr/>
        <a:lstStyle/>
        <a:p>
          <a:pPr rtl="1"/>
          <a:endParaRPr lang="ar-SA"/>
        </a:p>
      </dgm:t>
    </dgm:pt>
    <dgm:pt modelId="{20C79AFF-4281-4F4C-AE3D-405B9D5AB3D4}" type="sibTrans" cxnId="{0E2A3EEF-953E-4CE5-AA3D-323BD691B43E}">
      <dgm:prSet/>
      <dgm:spPr/>
      <dgm:t>
        <a:bodyPr/>
        <a:lstStyle/>
        <a:p>
          <a:pPr rtl="1"/>
          <a:endParaRPr lang="ar-SA"/>
        </a:p>
      </dgm:t>
    </dgm:pt>
    <dgm:pt modelId="{6232FA55-A5F2-4646-B818-B1FBBD405501}" type="pres">
      <dgm:prSet presAssocID="{86A3F8F3-C0B6-4FD3-AEA9-B14FAA6AD7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1DF90975-EE75-4D45-9396-0B5B28CCDAC8}" type="pres">
      <dgm:prSet presAssocID="{3BF73C3F-5543-4F96-A152-C2F1C360FE4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7AAA575-73A5-497A-B75C-A0B3139B433C}" type="pres">
      <dgm:prSet presAssocID="{3BF73C3F-5543-4F96-A152-C2F1C360FE44}" presName="spNode" presStyleCnt="0"/>
      <dgm:spPr/>
    </dgm:pt>
    <dgm:pt modelId="{4F31EB7A-30A5-4110-A4FD-91BBC2B2B680}" type="pres">
      <dgm:prSet presAssocID="{20C79AFF-4281-4F4C-AE3D-405B9D5AB3D4}" presName="sibTrans" presStyleLbl="sibTrans1D1" presStyleIdx="0" presStyleCnt="5"/>
      <dgm:spPr/>
      <dgm:t>
        <a:bodyPr/>
        <a:lstStyle/>
        <a:p>
          <a:pPr rtl="1"/>
          <a:endParaRPr lang="ar-SA"/>
        </a:p>
      </dgm:t>
    </dgm:pt>
    <dgm:pt modelId="{C1303854-9AF7-4EEE-B276-C8D31E7F0AFE}" type="pres">
      <dgm:prSet presAssocID="{83AA7B53-F219-45C7-AC5B-4BDA4CE37E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3D6F96C-8DC0-482E-9D26-878B6EE19937}" type="pres">
      <dgm:prSet presAssocID="{83AA7B53-F219-45C7-AC5B-4BDA4CE37EEE}" presName="spNode" presStyleCnt="0"/>
      <dgm:spPr/>
    </dgm:pt>
    <dgm:pt modelId="{2A0F3AB6-0E09-4016-A614-D248E1A1874D}" type="pres">
      <dgm:prSet presAssocID="{D7D21B93-81C8-4DAA-9226-D4523787B638}" presName="sibTrans" presStyleLbl="sibTrans1D1" presStyleIdx="1" presStyleCnt="5"/>
      <dgm:spPr/>
      <dgm:t>
        <a:bodyPr/>
        <a:lstStyle/>
        <a:p>
          <a:pPr rtl="1"/>
          <a:endParaRPr lang="ar-SA"/>
        </a:p>
      </dgm:t>
    </dgm:pt>
    <dgm:pt modelId="{26B0F911-A03B-44E2-BE0C-6CD4EAF9D654}" type="pres">
      <dgm:prSet presAssocID="{A0F2ECD0-6992-4F39-A64E-92B89EEF88E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AA142B7-3322-46CA-8C35-9DC6E030FAE2}" type="pres">
      <dgm:prSet presAssocID="{A0F2ECD0-6992-4F39-A64E-92B89EEF88E3}" presName="spNode" presStyleCnt="0"/>
      <dgm:spPr/>
    </dgm:pt>
    <dgm:pt modelId="{B7846483-EF4D-447E-8E57-3824916FB835}" type="pres">
      <dgm:prSet presAssocID="{184C40AB-59B8-4AFC-ADDB-7CA50B89E6DE}" presName="sibTrans" presStyleLbl="sibTrans1D1" presStyleIdx="2" presStyleCnt="5"/>
      <dgm:spPr/>
      <dgm:t>
        <a:bodyPr/>
        <a:lstStyle/>
        <a:p>
          <a:pPr rtl="1"/>
          <a:endParaRPr lang="ar-SA"/>
        </a:p>
      </dgm:t>
    </dgm:pt>
    <dgm:pt modelId="{39A53FBD-A3AC-4B82-AA00-10E35C030890}" type="pres">
      <dgm:prSet presAssocID="{BA0F6FDC-ACCE-479D-893E-7FD68FD6D7F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A805DEE-FEDC-479C-813C-CBD7D2E7E7E3}" type="pres">
      <dgm:prSet presAssocID="{BA0F6FDC-ACCE-479D-893E-7FD68FD6D7F2}" presName="spNode" presStyleCnt="0"/>
      <dgm:spPr/>
    </dgm:pt>
    <dgm:pt modelId="{10A17382-D335-47CF-80E3-D1A68024A1A6}" type="pres">
      <dgm:prSet presAssocID="{82BB4C9A-B836-4BFC-AAC3-FEEE72DD5F0E}" presName="sibTrans" presStyleLbl="sibTrans1D1" presStyleIdx="3" presStyleCnt="5"/>
      <dgm:spPr/>
      <dgm:t>
        <a:bodyPr/>
        <a:lstStyle/>
        <a:p>
          <a:pPr rtl="1"/>
          <a:endParaRPr lang="ar-SA"/>
        </a:p>
      </dgm:t>
    </dgm:pt>
    <dgm:pt modelId="{C4F584D7-17EF-4491-983E-E3334EFF78E1}" type="pres">
      <dgm:prSet presAssocID="{BCE59A54-6613-487C-B445-F5A312C1C7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E2242BE-C8C1-412A-B961-42F4DA588F59}" type="pres">
      <dgm:prSet presAssocID="{BCE59A54-6613-487C-B445-F5A312C1C768}" presName="spNode" presStyleCnt="0"/>
      <dgm:spPr/>
    </dgm:pt>
    <dgm:pt modelId="{8CEFACBB-81E9-442A-B95A-89DEEE03342F}" type="pres">
      <dgm:prSet presAssocID="{C14DCDC0-B195-429A-875B-D84D8C8ED879}" presName="sibTrans" presStyleLbl="sibTrans1D1" presStyleIdx="4" presStyleCnt="5"/>
      <dgm:spPr/>
      <dgm:t>
        <a:bodyPr/>
        <a:lstStyle/>
        <a:p>
          <a:pPr rtl="1"/>
          <a:endParaRPr lang="ar-SA"/>
        </a:p>
      </dgm:t>
    </dgm:pt>
  </dgm:ptLst>
  <dgm:cxnLst>
    <dgm:cxn modelId="{901368A7-E209-4271-AF47-F017348BF9FA}" type="presOf" srcId="{82BB4C9A-B836-4BFC-AAC3-FEEE72DD5F0E}" destId="{10A17382-D335-47CF-80E3-D1A68024A1A6}" srcOrd="0" destOrd="0" presId="urn:microsoft.com/office/officeart/2005/8/layout/cycle6"/>
    <dgm:cxn modelId="{331440CA-DC88-478D-9FE8-A57DF086AF65}" srcId="{86A3F8F3-C0B6-4FD3-AEA9-B14FAA6AD7E7}" destId="{BCE59A54-6613-487C-B445-F5A312C1C768}" srcOrd="4" destOrd="0" parTransId="{A93868B9-4A71-4A77-B8EA-30A3B17D3B88}" sibTransId="{C14DCDC0-B195-429A-875B-D84D8C8ED879}"/>
    <dgm:cxn modelId="{C7D23936-E821-4D26-A9F5-D6A7562508FE}" type="presOf" srcId="{A0F2ECD0-6992-4F39-A64E-92B89EEF88E3}" destId="{26B0F911-A03B-44E2-BE0C-6CD4EAF9D654}" srcOrd="0" destOrd="0" presId="urn:microsoft.com/office/officeart/2005/8/layout/cycle6"/>
    <dgm:cxn modelId="{62CFC7BC-7871-41E0-ADB8-CDC2E8AF7E60}" type="presOf" srcId="{BA0F6FDC-ACCE-479D-893E-7FD68FD6D7F2}" destId="{39A53FBD-A3AC-4B82-AA00-10E35C030890}" srcOrd="0" destOrd="0" presId="urn:microsoft.com/office/officeart/2005/8/layout/cycle6"/>
    <dgm:cxn modelId="{E9DB0DCF-C3C6-43A8-8ACD-425BE82013E9}" srcId="{86A3F8F3-C0B6-4FD3-AEA9-B14FAA6AD7E7}" destId="{83AA7B53-F219-45C7-AC5B-4BDA4CE37EEE}" srcOrd="1" destOrd="0" parTransId="{D8591C3C-DDBD-4C9B-8251-47E4F8B9773D}" sibTransId="{D7D21B93-81C8-4DAA-9226-D4523787B638}"/>
    <dgm:cxn modelId="{8D0493AF-E461-4B18-916F-86E7340C1D68}" type="presOf" srcId="{D7D21B93-81C8-4DAA-9226-D4523787B638}" destId="{2A0F3AB6-0E09-4016-A614-D248E1A1874D}" srcOrd="0" destOrd="0" presId="urn:microsoft.com/office/officeart/2005/8/layout/cycle6"/>
    <dgm:cxn modelId="{79ED5AD9-6E50-435F-8A71-1EECB9AB3BB2}" type="presOf" srcId="{C14DCDC0-B195-429A-875B-D84D8C8ED879}" destId="{8CEFACBB-81E9-442A-B95A-89DEEE03342F}" srcOrd="0" destOrd="0" presId="urn:microsoft.com/office/officeart/2005/8/layout/cycle6"/>
    <dgm:cxn modelId="{5C65E8AD-DBF9-453E-B8C1-0C24D56011D2}" type="presOf" srcId="{83AA7B53-F219-45C7-AC5B-4BDA4CE37EEE}" destId="{C1303854-9AF7-4EEE-B276-C8D31E7F0AFE}" srcOrd="0" destOrd="0" presId="urn:microsoft.com/office/officeart/2005/8/layout/cycle6"/>
    <dgm:cxn modelId="{78071710-E7FF-4D0B-9171-E4EFA541870D}" type="presOf" srcId="{BCE59A54-6613-487C-B445-F5A312C1C768}" destId="{C4F584D7-17EF-4491-983E-E3334EFF78E1}" srcOrd="0" destOrd="0" presId="urn:microsoft.com/office/officeart/2005/8/layout/cycle6"/>
    <dgm:cxn modelId="{31E4C06B-FE5C-4381-9975-7B3F516D38D5}" type="presOf" srcId="{184C40AB-59B8-4AFC-ADDB-7CA50B89E6DE}" destId="{B7846483-EF4D-447E-8E57-3824916FB835}" srcOrd="0" destOrd="0" presId="urn:microsoft.com/office/officeart/2005/8/layout/cycle6"/>
    <dgm:cxn modelId="{F67424E4-7417-46D0-85F0-39ED7D64AA11}" type="presOf" srcId="{20C79AFF-4281-4F4C-AE3D-405B9D5AB3D4}" destId="{4F31EB7A-30A5-4110-A4FD-91BBC2B2B680}" srcOrd="0" destOrd="0" presId="urn:microsoft.com/office/officeart/2005/8/layout/cycle6"/>
    <dgm:cxn modelId="{819780C7-F104-41E9-A703-32D0ECF8F937}" type="presOf" srcId="{86A3F8F3-C0B6-4FD3-AEA9-B14FAA6AD7E7}" destId="{6232FA55-A5F2-4646-B818-B1FBBD405501}" srcOrd="0" destOrd="0" presId="urn:microsoft.com/office/officeart/2005/8/layout/cycle6"/>
    <dgm:cxn modelId="{B9444B42-3F13-455D-B2DC-CEC3A99DD59E}" srcId="{86A3F8F3-C0B6-4FD3-AEA9-B14FAA6AD7E7}" destId="{BA0F6FDC-ACCE-479D-893E-7FD68FD6D7F2}" srcOrd="3" destOrd="0" parTransId="{CA0B28D6-0110-4172-A5E7-8E7F08C43F74}" sibTransId="{82BB4C9A-B836-4BFC-AAC3-FEEE72DD5F0E}"/>
    <dgm:cxn modelId="{E2B3792B-4FA2-4BA6-844E-A09B540F1A68}" srcId="{86A3F8F3-C0B6-4FD3-AEA9-B14FAA6AD7E7}" destId="{A0F2ECD0-6992-4F39-A64E-92B89EEF88E3}" srcOrd="2" destOrd="0" parTransId="{BE383F23-D315-4B8E-B4D1-851892786BE6}" sibTransId="{184C40AB-59B8-4AFC-ADDB-7CA50B89E6DE}"/>
    <dgm:cxn modelId="{0E2A3EEF-953E-4CE5-AA3D-323BD691B43E}" srcId="{86A3F8F3-C0B6-4FD3-AEA9-B14FAA6AD7E7}" destId="{3BF73C3F-5543-4F96-A152-C2F1C360FE44}" srcOrd="0" destOrd="0" parTransId="{B4499653-4D44-4211-A8C2-1501EB129AD1}" sibTransId="{20C79AFF-4281-4F4C-AE3D-405B9D5AB3D4}"/>
    <dgm:cxn modelId="{40B573E8-69D8-4CCD-A19F-661BEC0091A3}" type="presOf" srcId="{3BF73C3F-5543-4F96-A152-C2F1C360FE44}" destId="{1DF90975-EE75-4D45-9396-0B5B28CCDAC8}" srcOrd="0" destOrd="0" presId="urn:microsoft.com/office/officeart/2005/8/layout/cycle6"/>
    <dgm:cxn modelId="{460B83FA-2739-4640-8E4D-85BA47C57B00}" type="presParOf" srcId="{6232FA55-A5F2-4646-B818-B1FBBD405501}" destId="{1DF90975-EE75-4D45-9396-0B5B28CCDAC8}" srcOrd="0" destOrd="0" presId="urn:microsoft.com/office/officeart/2005/8/layout/cycle6"/>
    <dgm:cxn modelId="{CE8A6CEF-E3B8-4AC8-A828-D1874AA2486B}" type="presParOf" srcId="{6232FA55-A5F2-4646-B818-B1FBBD405501}" destId="{17AAA575-73A5-497A-B75C-A0B3139B433C}" srcOrd="1" destOrd="0" presId="urn:microsoft.com/office/officeart/2005/8/layout/cycle6"/>
    <dgm:cxn modelId="{8D04490C-4549-4A7B-B188-0121F14D6419}" type="presParOf" srcId="{6232FA55-A5F2-4646-B818-B1FBBD405501}" destId="{4F31EB7A-30A5-4110-A4FD-91BBC2B2B680}" srcOrd="2" destOrd="0" presId="urn:microsoft.com/office/officeart/2005/8/layout/cycle6"/>
    <dgm:cxn modelId="{C9A8CF0C-A777-4CEC-87DD-566B5F56E9DB}" type="presParOf" srcId="{6232FA55-A5F2-4646-B818-B1FBBD405501}" destId="{C1303854-9AF7-4EEE-B276-C8D31E7F0AFE}" srcOrd="3" destOrd="0" presId="urn:microsoft.com/office/officeart/2005/8/layout/cycle6"/>
    <dgm:cxn modelId="{24B7C350-0882-4A98-AC7A-C5833E30550A}" type="presParOf" srcId="{6232FA55-A5F2-4646-B818-B1FBBD405501}" destId="{43D6F96C-8DC0-482E-9D26-878B6EE19937}" srcOrd="4" destOrd="0" presId="urn:microsoft.com/office/officeart/2005/8/layout/cycle6"/>
    <dgm:cxn modelId="{DE2F4BE2-2760-404F-B9D9-E6AD212D70A3}" type="presParOf" srcId="{6232FA55-A5F2-4646-B818-B1FBBD405501}" destId="{2A0F3AB6-0E09-4016-A614-D248E1A1874D}" srcOrd="5" destOrd="0" presId="urn:microsoft.com/office/officeart/2005/8/layout/cycle6"/>
    <dgm:cxn modelId="{836A4E70-CDC0-4054-8940-7CA0BC8E42A1}" type="presParOf" srcId="{6232FA55-A5F2-4646-B818-B1FBBD405501}" destId="{26B0F911-A03B-44E2-BE0C-6CD4EAF9D654}" srcOrd="6" destOrd="0" presId="urn:microsoft.com/office/officeart/2005/8/layout/cycle6"/>
    <dgm:cxn modelId="{ACE4AA9E-4784-4CD6-9557-5ECDE4B0655A}" type="presParOf" srcId="{6232FA55-A5F2-4646-B818-B1FBBD405501}" destId="{FAA142B7-3322-46CA-8C35-9DC6E030FAE2}" srcOrd="7" destOrd="0" presId="urn:microsoft.com/office/officeart/2005/8/layout/cycle6"/>
    <dgm:cxn modelId="{DA64BD51-324E-45CD-BD18-8A9093DC581F}" type="presParOf" srcId="{6232FA55-A5F2-4646-B818-B1FBBD405501}" destId="{B7846483-EF4D-447E-8E57-3824916FB835}" srcOrd="8" destOrd="0" presId="urn:microsoft.com/office/officeart/2005/8/layout/cycle6"/>
    <dgm:cxn modelId="{F68B58C3-B3C4-4E13-89D8-7CBE055FC0DD}" type="presParOf" srcId="{6232FA55-A5F2-4646-B818-B1FBBD405501}" destId="{39A53FBD-A3AC-4B82-AA00-10E35C030890}" srcOrd="9" destOrd="0" presId="urn:microsoft.com/office/officeart/2005/8/layout/cycle6"/>
    <dgm:cxn modelId="{ECD4A753-2939-4309-AE6F-B5884DD534AC}" type="presParOf" srcId="{6232FA55-A5F2-4646-B818-B1FBBD405501}" destId="{FA805DEE-FEDC-479C-813C-CBD7D2E7E7E3}" srcOrd="10" destOrd="0" presId="urn:microsoft.com/office/officeart/2005/8/layout/cycle6"/>
    <dgm:cxn modelId="{ED518DB0-9F0A-4F4F-B8D9-6D3A3AB5053A}" type="presParOf" srcId="{6232FA55-A5F2-4646-B818-B1FBBD405501}" destId="{10A17382-D335-47CF-80E3-D1A68024A1A6}" srcOrd="11" destOrd="0" presId="urn:microsoft.com/office/officeart/2005/8/layout/cycle6"/>
    <dgm:cxn modelId="{7751E222-0B6F-4C4E-B766-8CAEDE9C17D1}" type="presParOf" srcId="{6232FA55-A5F2-4646-B818-B1FBBD405501}" destId="{C4F584D7-17EF-4491-983E-E3334EFF78E1}" srcOrd="12" destOrd="0" presId="urn:microsoft.com/office/officeart/2005/8/layout/cycle6"/>
    <dgm:cxn modelId="{1E4EA15B-8451-43E6-9F84-CDCF2C511622}" type="presParOf" srcId="{6232FA55-A5F2-4646-B818-B1FBBD405501}" destId="{4E2242BE-C8C1-412A-B961-42F4DA588F59}" srcOrd="13" destOrd="0" presId="urn:microsoft.com/office/officeart/2005/8/layout/cycle6"/>
    <dgm:cxn modelId="{986F779F-ECC4-438A-9FFC-622E3E3A450E}" type="presParOf" srcId="{6232FA55-A5F2-4646-B818-B1FBBD405501}" destId="{8CEFACBB-81E9-442A-B95A-89DEEE03342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33CC3-658A-40D7-8F9C-A10151CED0FE}">
      <dsp:nvSpPr>
        <dsp:cNvPr id="0" name=""/>
        <dsp:cNvSpPr/>
      </dsp:nvSpPr>
      <dsp:spPr>
        <a:xfrm>
          <a:off x="353092" y="1112931"/>
          <a:ext cx="1945541" cy="334840"/>
        </a:xfrm>
        <a:prstGeom prst="rect">
          <a:avLst/>
        </a:prstGeom>
        <a:solidFill>
          <a:srgbClr val="FF6699">
            <a:alpha val="6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1-Gonad (ovary) </a:t>
          </a:r>
          <a:endParaRPr lang="ar-S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092" y="1112931"/>
        <a:ext cx="1945541" cy="334840"/>
      </dsp:txXfrm>
    </dsp:sp>
    <dsp:sp modelId="{A27AA596-3335-4912-969B-2DBEBDBD81EE}">
      <dsp:nvSpPr>
        <dsp:cNvPr id="0" name=""/>
        <dsp:cNvSpPr/>
      </dsp:nvSpPr>
      <dsp:spPr>
        <a:xfrm>
          <a:off x="2427101" y="1108783"/>
          <a:ext cx="1874681" cy="351728"/>
        </a:xfrm>
        <a:prstGeom prst="rect">
          <a:avLst/>
        </a:prstGeom>
        <a:solidFill>
          <a:srgbClr val="33CCCC">
            <a:alpha val="56078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2-Genital duct</a:t>
          </a:r>
          <a:endParaRPr lang="ar-S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27101" y="1108783"/>
        <a:ext cx="1874681" cy="351728"/>
      </dsp:txXfrm>
    </dsp:sp>
    <dsp:sp modelId="{4B434A38-540C-4102-8404-FFFF132C2AFA}">
      <dsp:nvSpPr>
        <dsp:cNvPr id="0" name=""/>
        <dsp:cNvSpPr/>
      </dsp:nvSpPr>
      <dsp:spPr>
        <a:xfrm>
          <a:off x="4441444" y="1125695"/>
          <a:ext cx="1788350" cy="33479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3-External </a:t>
          </a:r>
          <a:r>
            <a:rPr lang="en-US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genitlia</a:t>
          </a:r>
          <a:endParaRPr lang="ar-SA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41444" y="1125695"/>
        <a:ext cx="1788350" cy="334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90975-EE75-4D45-9396-0B5B28CCDAC8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latin typeface="Calibri" pitchFamily="34" charset="0"/>
            </a:rPr>
            <a:t>1. Arrest of development of the </a:t>
          </a:r>
          <a:r>
            <a:rPr lang="en-GB" sz="1400" kern="1200" dirty="0" err="1">
              <a:latin typeface="Calibri" pitchFamily="34" charset="0"/>
            </a:rPr>
            <a:t>uterovaginal</a:t>
          </a:r>
          <a:r>
            <a:rPr lang="en-GB" sz="1400" kern="1200" dirty="0">
              <a:latin typeface="Calibri" pitchFamily="34" charset="0"/>
            </a:rPr>
            <a:t> primordium during </a:t>
          </a:r>
          <a:r>
            <a:rPr lang="en-GB" sz="1400" b="1" kern="1200" dirty="0">
              <a:latin typeface="Calibri" pitchFamily="34" charset="0"/>
            </a:rPr>
            <a:t>the 8th we</a:t>
          </a:r>
          <a:r>
            <a:rPr lang="en-US" sz="1400" b="1" kern="1200" dirty="0">
              <a:latin typeface="Calibri" pitchFamily="34" charset="0"/>
            </a:rPr>
            <a:t>ek</a:t>
          </a:r>
          <a:r>
            <a:rPr lang="en-US" sz="1400" b="1" kern="1200" baseline="30000" dirty="0">
              <a:latin typeface="Calibri" pitchFamily="34" charset="0"/>
            </a:rPr>
            <a:t>1</a:t>
          </a:r>
          <a:r>
            <a:rPr lang="en-US" sz="1400" b="1" kern="1200" baseline="0" dirty="0">
              <a:latin typeface="Calibri" pitchFamily="34" charset="0"/>
            </a:rPr>
            <a:t>.</a:t>
          </a:r>
          <a:endParaRPr lang="ar-SA" sz="1400" kern="1200" cap="small" normalizeH="0" baseline="30000" dirty="0"/>
        </a:p>
      </dsp:txBody>
      <dsp:txXfrm>
        <a:off x="3230487" y="59640"/>
        <a:ext cx="1667024" cy="1044029"/>
      </dsp:txXfrm>
    </dsp:sp>
    <dsp:sp modelId="{4F31EB7A-30A5-4110-A4FD-91BBC2B2B68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03854-9AF7-4EEE-B276-C8D31E7F0AFE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latin typeface="Calibri" pitchFamily="34" charset="0"/>
            </a:rPr>
            <a:t>2. Incomplete development of the paramesonephric ducts</a:t>
          </a:r>
          <a:r>
            <a:rPr lang="en-GB" sz="1400" kern="1200" baseline="30000" dirty="0">
              <a:latin typeface="Calibri" pitchFamily="34" charset="0"/>
            </a:rPr>
            <a:t>2</a:t>
          </a:r>
          <a:r>
            <a:rPr lang="en-GB" sz="1400" kern="1200" baseline="0" dirty="0">
              <a:latin typeface="Calibri" pitchFamily="34" charset="0"/>
            </a:rPr>
            <a:t>.</a:t>
          </a:r>
          <a:endParaRPr lang="ar-SA" sz="1400" kern="1200" baseline="30000" dirty="0"/>
        </a:p>
      </dsp:txBody>
      <dsp:txXfrm>
        <a:off x="5427548" y="1655898"/>
        <a:ext cx="1667024" cy="1044029"/>
      </dsp:txXfrm>
    </dsp:sp>
    <dsp:sp modelId="{2A0F3AB6-0E09-4016-A614-D248E1A1874D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9525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0F911-A03B-44E2-BE0C-6CD4EAF9D654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latin typeface="Calibri" pitchFamily="34" charset="0"/>
            </a:rPr>
            <a:t>3. Incomplete fusion of the paramesonephric ducts.</a:t>
          </a:r>
          <a:endParaRPr lang="ar-SA" sz="1400" kern="1200" dirty="0"/>
        </a:p>
      </dsp:txBody>
      <dsp:txXfrm>
        <a:off x="4588345" y="4238698"/>
        <a:ext cx="1667024" cy="1044029"/>
      </dsp:txXfrm>
    </dsp:sp>
    <dsp:sp modelId="{B7846483-EF4D-447E-8E57-3824916FB835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9525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53FBD-A3AC-4B82-AA00-10E35C030890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latin typeface="Calibri" pitchFamily="34" charset="0"/>
            </a:rPr>
            <a:t>4. Incomplete canalization</a:t>
          </a:r>
          <a:r>
            <a:rPr lang="en-GB" sz="1400" kern="1200" baseline="30000" dirty="0">
              <a:latin typeface="Calibri" pitchFamily="34" charset="0"/>
            </a:rPr>
            <a:t>4</a:t>
          </a:r>
          <a:r>
            <a:rPr lang="en-GB" sz="1600" kern="1200" dirty="0">
              <a:latin typeface="Calibri" pitchFamily="34" charset="0"/>
            </a:rPr>
            <a:t>.</a:t>
          </a:r>
        </a:p>
      </dsp:txBody>
      <dsp:txXfrm>
        <a:off x="1872629" y="4238698"/>
        <a:ext cx="1667024" cy="1044029"/>
      </dsp:txXfrm>
    </dsp:sp>
    <dsp:sp modelId="{10A17382-D335-47CF-80E3-D1A68024A1A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9525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584D7-17EF-4491-983E-E3334EFF78E1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itchFamily="34" charset="0"/>
            </a:rPr>
            <a:t>5</a:t>
          </a:r>
          <a:r>
            <a:rPr lang="en-GB" sz="1400" kern="1200" dirty="0">
              <a:latin typeface="Calibri" pitchFamily="34" charset="0"/>
            </a:rPr>
            <a:t>. Failure of parts of one or both paramesonephric ducts to develop</a:t>
          </a:r>
          <a:r>
            <a:rPr lang="en-US" sz="1400" kern="1200" baseline="30000" dirty="0">
              <a:latin typeface="Calibri" pitchFamily="34" charset="0"/>
            </a:rPr>
            <a:t>5</a:t>
          </a:r>
          <a:r>
            <a:rPr lang="en-US" sz="1400" kern="1200" baseline="0" dirty="0">
              <a:latin typeface="Calibri" pitchFamily="34" charset="0"/>
            </a:rPr>
            <a:t>.</a:t>
          </a:r>
          <a:endParaRPr lang="ar-SA" sz="1400" kern="1200" baseline="30000" dirty="0"/>
        </a:p>
      </dsp:txBody>
      <dsp:txXfrm>
        <a:off x="1033427" y="1655898"/>
        <a:ext cx="1667024" cy="1044029"/>
      </dsp:txXfrm>
    </dsp:sp>
    <dsp:sp modelId="{8CEFACBB-81E9-442A-B95A-89DEEE03342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9525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32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726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476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8433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123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801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4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275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124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709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561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91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003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2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5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41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651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52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>
            <a:alpha val="1300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knME7LZ7zY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hyperlink" Target="https://www.youtube.com/watch?v=pfDXM8ITDRs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QOxgm0qZNtUNxZNrB1M5zIo7-XeDtd8NdUc56aBAx7s/edit?usp=sharing" TargetMode="External"/><Relationship Id="rId13" Type="http://schemas.openxmlformats.org/officeDocument/2006/relationships/hyperlink" Target="https://docs.google.com/forms/d/1GgmnFVzgO-OABiZ2Svj6PLavjV00XHvgD4P1gXi8YJQ/viewform?ts=59c9dfc3&amp;edit_requested=true" TargetMode="External"/><Relationship Id="rId18" Type="http://schemas.openxmlformats.org/officeDocument/2006/relationships/hyperlink" Target="https://www.youtube.com/watch?v=EO6kRLtTZW0" TargetMode="External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hyperlink" Target="mailto:Embryology436@gmail.com" TargetMode="External"/><Relationship Id="rId17" Type="http://schemas.openxmlformats.org/officeDocument/2006/relationships/hyperlink" Target="https://www.youtube.com/watch?v=MureNA-RSZM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onlineexambuilder.com/development-of-the-heart/exam-1377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twitter.com/Embryology436" TargetMode="External"/><Relationship Id="rId5" Type="http://schemas.microsoft.com/office/2007/relationships/hdphoto" Target="../media/hdphoto1.wdp"/><Relationship Id="rId15" Type="http://schemas.openxmlformats.org/officeDocument/2006/relationships/image" Target="../media/image60.jpg"/><Relationship Id="rId10" Type="http://schemas.openxmlformats.org/officeDocument/2006/relationships/image" Target="../media/image58.png"/><Relationship Id="rId19" Type="http://schemas.openxmlformats.org/officeDocument/2006/relationships/hyperlink" Target="https://www.youtube.com/watch?v=JPkljbZioIQ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6833069" y="0"/>
            <a:ext cx="5358931" cy="6857999"/>
            <a:chOff x="5807244" y="0"/>
            <a:chExt cx="6384755" cy="6857999"/>
          </a:xfrm>
        </p:grpSpPr>
        <p:sp>
          <p:nvSpPr>
            <p:cNvPr id="90" name="Shape 90"/>
            <p:cNvSpPr/>
            <p:nvPr/>
          </p:nvSpPr>
          <p:spPr>
            <a:xfrm rot="10800000">
              <a:off x="5814424" y="1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5807244" y="2290818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ADE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0800000">
              <a:off x="5821602" y="4617768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D2E6E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8028231" y="4617767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 rot="10800000">
              <a:off x="8035410" y="2326950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7AADA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8021053" y="0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Shape 9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79368" y="112293"/>
              <a:ext cx="978568" cy="1531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Shape 103"/>
            <p:cNvSpPr/>
            <p:nvPr/>
          </p:nvSpPr>
          <p:spPr>
            <a:xfrm rot="5400000">
              <a:off x="7114673" y="2045371"/>
              <a:ext cx="978568" cy="449178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87868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04"/>
          <p:cNvGrpSpPr/>
          <p:nvPr/>
        </p:nvGrpSpPr>
        <p:grpSpPr>
          <a:xfrm rot="5400000">
            <a:off x="577445" y="137693"/>
            <a:ext cx="417094" cy="417094"/>
            <a:chOff x="1010653" y="336884"/>
            <a:chExt cx="417094" cy="417094"/>
          </a:xfrm>
        </p:grpSpPr>
        <p:sp>
          <p:nvSpPr>
            <p:cNvPr id="105" name="Shape 105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Shape 107"/>
          <p:cNvGrpSpPr/>
          <p:nvPr/>
        </p:nvGrpSpPr>
        <p:grpSpPr>
          <a:xfrm rot="-5400000">
            <a:off x="5696400" y="822410"/>
            <a:ext cx="417094" cy="417094"/>
            <a:chOff x="1010653" y="336884"/>
            <a:chExt cx="417094" cy="417094"/>
          </a:xfrm>
        </p:grpSpPr>
        <p:sp>
          <p:nvSpPr>
            <p:cNvPr id="108" name="Shape 108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Shape 110"/>
          <p:cNvSpPr txBox="1"/>
          <p:nvPr/>
        </p:nvSpPr>
        <p:spPr>
          <a:xfrm>
            <a:off x="456569" y="221726"/>
            <a:ext cx="5931532" cy="10690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32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  <a:sym typeface="Cabin"/>
              </a:rPr>
              <a:t>DEVELOPMENT OF FEMALE GENITAL SYSTEMS </a:t>
            </a:r>
            <a:endParaRPr lang="en-GB" sz="3200" b="1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  <a:sym typeface="Cabin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9384920" y="2290816"/>
            <a:ext cx="2070099" cy="16220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﴿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إِنَّا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خَلَقْنَا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الإنسان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مِنْ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نُطْفَةٍ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أَمْشَاجٍ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نَبْتَلِيهِ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فَجَعَلْنَاهُ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سَمِيعًا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بَصِيرًا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﴾ </a:t>
            </a:r>
            <a:endParaRPr lang="en-GB" sz="1200" b="1" dirty="0">
              <a:solidFill>
                <a:srgbClr val="F5F1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97334" y="5662060"/>
            <a:ext cx="1453433" cy="815545"/>
            <a:chOff x="5283181" y="5833362"/>
            <a:chExt cx="1446586" cy="864000"/>
          </a:xfrm>
        </p:grpSpPr>
        <p:sp>
          <p:nvSpPr>
            <p:cNvPr id="117" name="Shape 117"/>
            <p:cNvSpPr/>
            <p:nvPr/>
          </p:nvSpPr>
          <p:spPr>
            <a:xfrm>
              <a:off x="5283181" y="6279272"/>
              <a:ext cx="109500" cy="1410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5287595" y="5998176"/>
              <a:ext cx="109500" cy="1410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283182" y="6530990"/>
              <a:ext cx="109500" cy="1410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5352767" y="5833362"/>
              <a:ext cx="1377000" cy="8640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Important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600" b="1" dirty="0" err="1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Dr.</a:t>
              </a:r>
              <a:r>
                <a:rPr lang="en-GB" sz="1600" b="1" dirty="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 notes</a:t>
              </a: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b="1" dirty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Explanation</a:t>
              </a: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-796703" y="1833307"/>
            <a:ext cx="12218547" cy="5334622"/>
            <a:chOff x="-967730" y="2167015"/>
            <a:chExt cx="12218547" cy="5334622"/>
          </a:xfrm>
        </p:grpSpPr>
        <p:grpSp>
          <p:nvGrpSpPr>
            <p:cNvPr id="36" name="Group 56"/>
            <p:cNvGrpSpPr/>
            <p:nvPr/>
          </p:nvGrpSpPr>
          <p:grpSpPr>
            <a:xfrm>
              <a:off x="-967730" y="2167015"/>
              <a:ext cx="4829059" cy="5334622"/>
              <a:chOff x="-29714" y="2020735"/>
              <a:chExt cx="4602883" cy="4750894"/>
            </a:xfrm>
          </p:grpSpPr>
          <p:pic>
            <p:nvPicPr>
              <p:cNvPr id="45" name="Picture 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-29714" y="2071291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6" name="Picture 54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535606" y="2020735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7" name="مجموعة 36"/>
            <p:cNvGrpSpPr/>
            <p:nvPr/>
          </p:nvGrpSpPr>
          <p:grpSpPr>
            <a:xfrm>
              <a:off x="3507499" y="3727663"/>
              <a:ext cx="7743318" cy="956887"/>
              <a:chOff x="3096705" y="4710348"/>
              <a:chExt cx="7168055" cy="820457"/>
            </a:xfrm>
          </p:grpSpPr>
          <p:sp>
            <p:nvSpPr>
              <p:cNvPr id="39" name="TextBox 21"/>
              <p:cNvSpPr txBox="1"/>
              <p:nvPr/>
            </p:nvSpPr>
            <p:spPr>
              <a:xfrm>
                <a:off x="3096705" y="4710348"/>
                <a:ext cx="7168055" cy="49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18B95"/>
                    </a:solidFill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52" name="مربع نص 39"/>
              <p:cNvSpPr txBox="1"/>
              <p:nvPr/>
            </p:nvSpPr>
            <p:spPr>
              <a:xfrm>
                <a:off x="4120436" y="5055794"/>
                <a:ext cx="1717589" cy="47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E1B27F"/>
                    </a:solidFill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711451" y="2632576"/>
            <a:ext cx="2456103" cy="1960275"/>
            <a:chOff x="6873439" y="2529762"/>
            <a:chExt cx="2516468" cy="17984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51" b="97627" l="0" r="100000">
                          <a14:foregroundMark x1="24561" y1="15593" x2="24561" y2="15593"/>
                          <a14:foregroundMark x1="17043" y1="6780" x2="17043" y2="6780"/>
                          <a14:foregroundMark x1="7769" y1="24746" x2="7769" y2="24746"/>
                          <a14:foregroundMark x1="20301" y1="3051" x2="10025" y2="90847"/>
                          <a14:foregroundMark x1="7018" y1="87458" x2="501" y2="61017"/>
                          <a14:foregroundMark x1="16291" y1="39661" x2="9524" y2="34915"/>
                          <a14:foregroundMark x1="21303" y1="48475" x2="32331" y2="56610"/>
                          <a14:foregroundMark x1="34586" y1="72881" x2="37845" y2="55593"/>
                          <a14:foregroundMark x1="34336" y1="50847" x2="26065" y2="42712"/>
                          <a14:foregroundMark x1="37845" y1="92881" x2="45865" y2="88814"/>
                          <a14:foregroundMark x1="30075" y1="91525" x2="25313" y2="81695"/>
                          <a14:backgroundMark x1="4511" y1="41017" x2="4010" y2="42034"/>
                          <a14:backgroundMark x1="39348" y1="80678" x2="39098" y2="78983"/>
                          <a14:backgroundMark x1="20551" y1="88814" x2="20551" y2="88814"/>
                          <a14:backgroundMark x1="39098" y1="89831" x2="39098" y2="89831"/>
                          <a14:backgroundMark x1="29323" y1="82712" x2="29323" y2="82712"/>
                          <a14:backgroundMark x1="33584" y1="89492" x2="33584" y2="89492"/>
                          <a14:backgroundMark x1="32080" y1="85763" x2="32080" y2="85763"/>
                          <a14:backgroundMark x1="36090" y1="89492" x2="36090" y2="89492"/>
                          <a14:backgroundMark x1="38346" y1="74915" x2="38346" y2="74915"/>
                          <a14:backgroundMark x1="2005" y1="57966" x2="2005" y2="57966"/>
                          <a14:backgroundMark x1="11028" y1="35593" x2="11028" y2="35593"/>
                          <a14:backgroundMark x1="17293" y1="44068" x2="17293" y2="44068"/>
                          <a14:backgroundMark x1="21053" y1="44068" x2="21053" y2="44068"/>
                          <a14:backgroundMark x1="14286" y1="35593" x2="11028" y2="24746"/>
                          <a14:backgroundMark x1="11529" y1="22034" x2="13283" y2="16949"/>
                          <a14:backgroundMark x1="37594" y1="33898" x2="40852" y2="24068"/>
                          <a14:backgroundMark x1="40100" y1="23729" x2="37093" y2="11186"/>
                          <a14:backgroundMark x1="33083" y1="40678" x2="32832" y2="38983"/>
                          <a14:backgroundMark x1="30576" y1="42034" x2="28822" y2="42712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439" y="2529762"/>
              <a:ext cx="2516468" cy="1798476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 rot="19838218">
              <a:off x="7172584" y="2672499"/>
              <a:ext cx="417043" cy="209859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8606469">
              <a:off x="7635237" y="2589513"/>
              <a:ext cx="66831" cy="367447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946827">
              <a:off x="7739437" y="2822452"/>
              <a:ext cx="72478" cy="166494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99" y="3053744"/>
            <a:ext cx="1624661" cy="144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30402"/>
          <a:stretch/>
        </p:blipFill>
        <p:spPr>
          <a:xfrm>
            <a:off x="7538237" y="4655986"/>
            <a:ext cx="1982752" cy="1148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03" y="5729736"/>
            <a:ext cx="1489913" cy="373939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600" y="855183"/>
            <a:ext cx="799576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Both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male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and </a:t>
            </a:r>
            <a:r>
              <a:rPr lang="en-US" dirty="0">
                <a:solidFill>
                  <a:srgbClr val="FF66CC"/>
                </a:solidFill>
                <a:latin typeface="Calibri" panose="020F0502020204030204" pitchFamily="34" charset="0"/>
              </a:rPr>
              <a:t>female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embryo have </a:t>
            </a:r>
            <a:r>
              <a:rPr lang="en-US" u="sng" dirty="0">
                <a:solidFill>
                  <a:schemeClr val="tx1"/>
                </a:solidFill>
                <a:latin typeface="Calibri" panose="020F0502020204030204" pitchFamily="34" charset="0"/>
              </a:rPr>
              <a:t>two pair of genital ducts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1-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</a:rPr>
              <a:t>mesonephric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</a:rPr>
              <a:t>wolffian’s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ducts)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for development of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male reproductive system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. 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2-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</a:rPr>
              <a:t>paramesonephric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</a:rPr>
              <a:t>Müllerian’s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ducts)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for development of </a:t>
            </a:r>
            <a:r>
              <a:rPr lang="en-US" dirty="0">
                <a:solidFill>
                  <a:srgbClr val="FF66CC"/>
                </a:solidFill>
                <a:latin typeface="Calibri" panose="020F0502020204030204" pitchFamily="34" charset="0"/>
              </a:rPr>
              <a:t>female reproductive system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56787" y="58379"/>
            <a:ext cx="837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Cont..</a:t>
            </a:r>
          </a:p>
        </p:txBody>
      </p:sp>
      <p:pic>
        <p:nvPicPr>
          <p:cNvPr id="10" name="Picture 2" descr="C:\Users\galmadani\Pictures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8"/>
          <a:stretch>
            <a:fillRect/>
          </a:stretch>
        </p:blipFill>
        <p:spPr>
          <a:xfrm>
            <a:off x="9531788" y="947516"/>
            <a:ext cx="2599349" cy="16861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8600" y="1835554"/>
            <a:ext cx="8290796" cy="1815882"/>
          </a:xfrm>
          <a:prstGeom prst="rect">
            <a:avLst/>
          </a:prstGeom>
          <a:noFill/>
          <a:ln>
            <a:solidFill>
              <a:srgbClr val="EE3D9B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800" b="1" dirty="0">
                <a:solidFill>
                  <a:srgbClr val="ED068F"/>
                </a:solidFill>
                <a:latin typeface="Calibri" charset="0"/>
                <a:ea typeface="Calibri" charset="0"/>
                <a:cs typeface="Calibri" charset="0"/>
              </a:rPr>
              <a:t>In female embryo: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1- 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The mesonephric ducts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regress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تضمحل)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due to </a:t>
            </a:r>
            <a:r>
              <a:rPr lang="en-US" sz="1600" u="sng" dirty="0">
                <a:latin typeface="Calibri" charset="0"/>
                <a:ea typeface="Calibri" charset="0"/>
                <a:cs typeface="Calibri" charset="0"/>
              </a:rPr>
              <a:t>absence of the testosterone hormone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2-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The paramesonephric ducts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develop due to </a:t>
            </a:r>
            <a:r>
              <a:rPr lang="en-US" sz="1600" u="sng" dirty="0">
                <a:latin typeface="Calibri" charset="0"/>
                <a:ea typeface="Calibri" charset="0"/>
                <a:cs typeface="Calibri" charset="0"/>
              </a:rPr>
              <a:t>absence of MIS (Müllerian Inhibiting Substance).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 They do not depend on ovaries or hormones.</a:t>
            </a:r>
            <a:endParaRPr lang="ar-SA" sz="1600" dirty="0">
              <a:latin typeface="Calibri" charset="0"/>
              <a:ea typeface="Calibri" charset="0"/>
              <a:cs typeface="Calibri" charset="0"/>
            </a:endParaRPr>
          </a:p>
          <a:p>
            <a:endParaRPr lang="ar-SA" sz="1600" u="sng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600" u="sng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2861" y="3672894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800" b="1" dirty="0">
                <a:solidFill>
                  <a:srgbClr val="7AADA2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1800" b="1" dirty="0" err="1">
                <a:solidFill>
                  <a:srgbClr val="7AADA2"/>
                </a:solidFill>
                <a:latin typeface="Calibri" charset="0"/>
                <a:ea typeface="Calibri" charset="0"/>
                <a:cs typeface="Calibri" charset="0"/>
              </a:rPr>
              <a:t>Paramesonephric</a:t>
            </a:r>
            <a:r>
              <a:rPr lang="en-US" sz="1800" b="1" dirty="0">
                <a:solidFill>
                  <a:srgbClr val="7AADA2"/>
                </a:solidFill>
                <a:latin typeface="Calibri" charset="0"/>
                <a:ea typeface="Calibri" charset="0"/>
                <a:cs typeface="Calibri" charset="0"/>
              </a:rPr>
              <a:t> Ducts:</a:t>
            </a:r>
          </a:p>
        </p:txBody>
      </p:sp>
      <p:pic>
        <p:nvPicPr>
          <p:cNvPr id="13" name="Picture 5" descr="8FDEDA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59271" b="73616"/>
          <a:stretch>
            <a:fillRect/>
          </a:stretch>
        </p:blipFill>
        <p:spPr>
          <a:xfrm>
            <a:off x="9531789" y="2744803"/>
            <a:ext cx="2599348" cy="21519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7587" y="4217418"/>
            <a:ext cx="110716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They form most of the female genital tract.</a:t>
            </a:r>
          </a:p>
          <a:p>
            <a:endParaRPr lang="en-US" sz="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They develop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lateral to the gonads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mesonephric ducts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sz="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Their funnel-shaped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cranial ends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open into the </a:t>
            </a:r>
            <a:r>
              <a:rPr lang="en-US" sz="1600" u="sng" dirty="0">
                <a:latin typeface="Calibri" charset="0"/>
                <a:ea typeface="Calibri" charset="0"/>
                <a:cs typeface="Calibri" charset="0"/>
              </a:rPr>
              <a:t>peritoneal cavity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sz="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They pass caudally parallel to mesonephric ducts to reach the future pelvic region. </a:t>
            </a:r>
          </a:p>
          <a:p>
            <a:endParaRPr lang="en-US" sz="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They Cross ventral to the mesonephric ducts and approach each other in the median plane and fuse to form the</a:t>
            </a:r>
            <a:r>
              <a:rPr lang="en-US" sz="1600" u="sng" dirty="0">
                <a:latin typeface="Calibri" charset="0"/>
                <a:ea typeface="Calibri" charset="0"/>
                <a:cs typeface="Calibri" charset="0"/>
              </a:rPr>
              <a:t> Y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shaped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Uterovaginal Primordial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600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Uterovaginal</a:t>
            </a:r>
            <a:r>
              <a:rPr lang="en-US" sz="1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Primordial: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opens into the dorsal wall of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the urogenital sinus</a:t>
            </a:r>
            <a:r>
              <a:rPr lang="ar-SA" sz="16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produces Paramesonephric (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müllerian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1600" u="sng" dirty="0">
                <a:latin typeface="Calibri" charset="0"/>
                <a:ea typeface="Calibri" charset="0"/>
                <a:cs typeface="Calibri" charset="0"/>
              </a:rPr>
              <a:t>Tubercle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9063" y="4028069"/>
            <a:ext cx="2322095" cy="95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241916" y="2805693"/>
            <a:ext cx="1114424" cy="2003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886108-33F1-F248-B57A-762E976B7748}"/>
              </a:ext>
            </a:extLst>
          </p:cNvPr>
          <p:cNvSpPr txBox="1"/>
          <p:nvPr/>
        </p:nvSpPr>
        <p:spPr>
          <a:xfrm>
            <a:off x="660400" y="2948165"/>
            <a:ext cx="7978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نتيجة لعدم وجود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testosterone and MIS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يطلع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 of duct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موازيه 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mesonephric duct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اسمها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mullerian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paramesonephric duct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 بما ان ظهورها يعتمد  على غياب هذي الهرمونات فبالتالي مارح تطلع في الذكر لوجود هذي الهرمونات  </a:t>
            </a:r>
          </a:p>
          <a:p>
            <a:pPr algn="r" rtl="1"/>
            <a:endParaRPr lang="en-US" dirty="0">
              <a:solidFill>
                <a:srgbClr val="38761D"/>
              </a:solidFill>
            </a:endParaRPr>
          </a:p>
          <a:p>
            <a:pPr algn="r" rtl="1"/>
            <a:endParaRPr lang="en-US" dirty="0">
              <a:solidFill>
                <a:srgbClr val="38761D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745263" y="883006"/>
            <a:ext cx="1689100" cy="3077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in male’s slide</a:t>
            </a:r>
            <a:endParaRPr lang="ar-SA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602933" y="1857678"/>
            <a:ext cx="1096696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87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717" y="1186836"/>
            <a:ext cx="6450579" cy="738664"/>
          </a:xfrm>
          <a:prstGeom prst="rect">
            <a:avLst/>
          </a:prstGeom>
          <a:noFill/>
          <a:ln>
            <a:solidFill>
              <a:srgbClr val="33CCCC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Paramesonephric duct will develop lateral to gonads and mesonephric duct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296" y="82118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Explanation</a:t>
            </a:r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295" y="4226288"/>
            <a:ext cx="7635085" cy="2462213"/>
          </a:xfrm>
          <a:prstGeom prst="rect">
            <a:avLst/>
          </a:prstGeom>
          <a:noFill/>
          <a:ln>
            <a:solidFill>
              <a:srgbClr val="92D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What about the lower vagina 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Uterovaginal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primordium will open into the dorsal wall of the urogenital sinus and the contact between them induces the formation of a pair of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sinovaginal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bulbs.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bulbs are going to proliferate and fuse to from vaginal plate which is going to elongate and separate the upper vagina from lower vagina.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portion of Vaginal plate then is going to degenerate                                          to form the lumen of the vagina.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small portion will remain uncanalized called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vagina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endoderm in origin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7187" t="33140" r="32801" b="31190"/>
          <a:stretch/>
        </p:blipFill>
        <p:spPr>
          <a:xfrm>
            <a:off x="8171849" y="735123"/>
            <a:ext cx="2880562" cy="1642091"/>
          </a:xfrm>
          <a:prstGeom prst="rect">
            <a:avLst/>
          </a:prstGeom>
          <a:noFill/>
          <a:ln>
            <a:solidFill>
              <a:srgbClr val="33CCCC"/>
            </a:solidFill>
            <a:prstDash val="dashDot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0600" t="34126" r="6400" b="29857"/>
          <a:stretch/>
        </p:blipFill>
        <p:spPr>
          <a:xfrm>
            <a:off x="8167276" y="2463856"/>
            <a:ext cx="2885135" cy="1770424"/>
          </a:xfrm>
          <a:prstGeom prst="rect">
            <a:avLst/>
          </a:prstGeom>
          <a:ln>
            <a:solidFill>
              <a:schemeClr val="accent4"/>
            </a:solidFill>
            <a:prstDash val="dashDot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276" y="4344045"/>
            <a:ext cx="2885135" cy="2266950"/>
          </a:xfrm>
          <a:prstGeom prst="rect">
            <a:avLst/>
          </a:prstGeom>
          <a:ln>
            <a:solidFill>
              <a:srgbClr val="92D050"/>
            </a:solidFill>
            <a:prstDash val="dashDot"/>
          </a:ln>
        </p:spPr>
      </p:pic>
      <p:sp>
        <p:nvSpPr>
          <p:cNvPr id="15" name="Rectangle 14"/>
          <p:cNvSpPr/>
          <p:nvPr/>
        </p:nvSpPr>
        <p:spPr>
          <a:xfrm>
            <a:off x="333296" y="2167953"/>
            <a:ext cx="7635085" cy="1815882"/>
          </a:xfrm>
          <a:prstGeom prst="rect">
            <a:avLst/>
          </a:prstGeom>
          <a:ln>
            <a:solidFill>
              <a:schemeClr val="accent4"/>
            </a:solidFill>
            <a:prstDash val="dashDot"/>
          </a:ln>
        </p:spPr>
        <p:txBody>
          <a:bodyPr wrap="square">
            <a:spAutoFit/>
          </a:bodyPr>
          <a:lstStyle/>
          <a:p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Paramesonephric duct: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Cranial part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Paramesonephric duct will open into peritoneal cavity and it will form the uterine tubes.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Caudal part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paramesonephric descend to pelvic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يتلاقون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each side and they will form </a:t>
            </a:r>
            <a:r>
              <a:rPr lang="en-US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uterovaginal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primoridium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(Y shape) which then will differentiate into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vagina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tubes uterus and superior vagina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mesoderm in origin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391477" y="204410"/>
            <a:ext cx="834555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مافهمتوا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اخر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سلايدين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؟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حسيتوا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الامبريو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غثيث ؟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ماعليكم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الحل عندنا هنا الشرح لكن قبلها ضروري تشوفوا الفيديو</a:t>
            </a:r>
            <a:r>
              <a:rPr lang="ar-SA" dirty="0"/>
              <a:t>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1471955" y="721330"/>
            <a:ext cx="1498600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Very useful video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5" y="570281"/>
            <a:ext cx="692150" cy="562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9130" y="5490772"/>
            <a:ext cx="2153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 رح يكون فاضي من داخل)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023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296" y="82118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Explanation</a:t>
            </a:r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365784" y="159061"/>
            <a:ext cx="3332965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لسا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مافهمتوا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هذا شرح مختصر وبشكل عام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937260" y="1259398"/>
            <a:ext cx="10138409" cy="4293483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مختصر</a:t>
            </a:r>
          </a:p>
          <a:p>
            <a:pPr algn="ctr" rtl="1">
              <a:lnSpc>
                <a:spcPct val="150000"/>
              </a:lnSpc>
            </a:pP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الباراميزونفرك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دكت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عبارة عن 2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دكتس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 لهم (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كرينيال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ميدل,انفيريور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بارتس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تعطينا شكل حرف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تخيلوا:</a:t>
            </a: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الكرينيال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كانها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يدين    - الميدل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والانفيريور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كأنه جسم</a:t>
            </a: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الجزئين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الكرينال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يكونوا منفصلين عن بعض  ويفتحوا على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البروتينم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كافتي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وبعدين رح يكونوا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(uterine tubes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الجزئين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الميدل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والانفيريور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 يندمجوا مع بعض(يعني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كانو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تيوب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صاروا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تيوب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وحدة) وهذا 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التيوب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نسميه (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uterovaginal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primoridium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اللي بعدين رح يعطينا 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vagina</a:t>
            </a:r>
            <a:endParaRPr lang="ar-SA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اليوتيروفجاينال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يروح يفتح داخل 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urogenital sinus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لما يفتح فيه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يسويلي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زي نتوء او جزء بارز  اسمه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Tubercle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)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 rtl="1">
              <a:lnSpc>
                <a:spcPct val="150000"/>
              </a:lnSpc>
            </a:pP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اليوتيروفجانال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يتكون جنبها من الجهتين 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sinovaginal bulbs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هذي البلب تمسك في بعض و تكون (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vaginal plate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>
              <a:lnSpc>
                <a:spcPct val="150000"/>
              </a:lnSpc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هذي البليت تبدا تطول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للاعلى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تفصل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اليوتيروفجانال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اللور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بارت </a:t>
            </a: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بعدين هذي البليت من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الوسط تبدا تضمحل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ويصير لها:</a:t>
            </a:r>
          </a:p>
          <a:p>
            <a:pPr algn="ctr" rtl="1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canalization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vagina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ماعدا جزء فيها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uncanalized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512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733" y="50520"/>
            <a:ext cx="510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3- External Genitalia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861" y="1480512"/>
            <a:ext cx="8813759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GB" sz="2000" b="1" dirty="0">
                <a:solidFill>
                  <a:srgbClr val="7AADA2"/>
                </a:solidFill>
                <a:latin typeface="Calibri" pitchFamily="34" charset="0"/>
              </a:rPr>
              <a:t>Development of Female External  Genitalia:</a:t>
            </a:r>
          </a:p>
          <a:p>
            <a:endParaRPr lang="en-GB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Proliferation of </a:t>
            </a:r>
            <a:r>
              <a:rPr lang="en-US" b="1" dirty="0">
                <a:latin typeface="Calibri" pitchFamily="34" charset="0"/>
              </a:rPr>
              <a:t>Mesenchyme</a:t>
            </a:r>
            <a:r>
              <a:rPr lang="en-US" dirty="0">
                <a:latin typeface="Calibri" pitchFamily="34" charset="0"/>
              </a:rPr>
              <a:t> at </a:t>
            </a:r>
            <a:r>
              <a:rPr lang="en-US" b="1" dirty="0">
                <a:latin typeface="Calibri" pitchFamily="34" charset="0"/>
              </a:rPr>
              <a:t>the Cranial end</a:t>
            </a:r>
            <a:r>
              <a:rPr lang="en-US" dirty="0">
                <a:latin typeface="Calibri" pitchFamily="34" charset="0"/>
              </a:rPr>
              <a:t> and sides of </a:t>
            </a:r>
            <a:r>
              <a:rPr lang="en-US" b="1" dirty="0">
                <a:latin typeface="Calibri" pitchFamily="34" charset="0"/>
              </a:rPr>
              <a:t>the Cloacal Membrane</a:t>
            </a:r>
            <a:r>
              <a:rPr lang="en-US" dirty="0">
                <a:latin typeface="Calibri" pitchFamily="34" charset="0"/>
              </a:rPr>
              <a:t>, forms: </a:t>
            </a:r>
          </a:p>
          <a:p>
            <a:r>
              <a:rPr lang="en-US" dirty="0">
                <a:latin typeface="Calibri" pitchFamily="34" charset="0"/>
              </a:rPr>
              <a:t>1-  Genital Tubercle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swelling in the tip of the cloacal membrane )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endParaRPr lang="en-US" sz="9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2. Urogenital Folds (Urethral Folds)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internal</a:t>
            </a:r>
          </a:p>
          <a:p>
            <a:endParaRPr lang="en-US" sz="8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3. </a:t>
            </a:r>
            <a:r>
              <a:rPr lang="en-US" dirty="0" err="1">
                <a:latin typeface="Calibri" pitchFamily="34" charset="0"/>
              </a:rPr>
              <a:t>Labioscrotal</a:t>
            </a:r>
            <a:r>
              <a:rPr lang="en-US" dirty="0">
                <a:latin typeface="Calibri" pitchFamily="34" charset="0"/>
              </a:rPr>
              <a:t> Swellings (Genital Swellings)</a:t>
            </a:r>
            <a:r>
              <a:rPr lang="en-GB" dirty="0">
                <a:latin typeface="Calibri" pitchFamily="34" charset="0"/>
              </a:rPr>
              <a:t> (GS) proliferate on Each Side of the cloacal membrane.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external</a:t>
            </a:r>
          </a:p>
          <a:p>
            <a:endParaRPr lang="en-GB" dirty="0">
              <a:latin typeface="Calibri" pitchFamily="34" charset="0"/>
            </a:endParaRPr>
          </a:p>
          <a:p>
            <a:r>
              <a:rPr lang="en-GB" dirty="0">
                <a:latin typeface="Calibri" pitchFamily="34" charset="0"/>
              </a:rPr>
              <a:t>- The </a:t>
            </a:r>
            <a:r>
              <a:rPr lang="en-GB" b="1" dirty="0">
                <a:latin typeface="Calibri" pitchFamily="34" charset="0"/>
              </a:rPr>
              <a:t>ventral part </a:t>
            </a:r>
            <a:r>
              <a:rPr lang="en-GB" dirty="0">
                <a:latin typeface="Calibri" pitchFamily="34" charset="0"/>
              </a:rPr>
              <a:t>of the </a:t>
            </a:r>
            <a:r>
              <a:rPr lang="en-GB" b="1" dirty="0" err="1">
                <a:latin typeface="Calibri" pitchFamily="34" charset="0"/>
              </a:rPr>
              <a:t>cloacal</a:t>
            </a:r>
            <a:r>
              <a:rPr lang="en-GB" b="1" dirty="0">
                <a:latin typeface="Calibri" pitchFamily="34" charset="0"/>
              </a:rPr>
              <a:t> membrane</a:t>
            </a:r>
            <a:r>
              <a:rPr lang="en-GB" dirty="0">
                <a:latin typeface="Calibri" pitchFamily="34" charset="0"/>
              </a:rPr>
              <a:t>; the urogenital membrane lies in a median cleft the urogenital groove, the vestibule  and bounded by the urogenital folds .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620" y="1785008"/>
            <a:ext cx="3031548" cy="328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94" y="3280705"/>
            <a:ext cx="182563" cy="25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413" y="3979742"/>
            <a:ext cx="101164" cy="23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739" y="3930342"/>
            <a:ext cx="146050" cy="2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43" y="1938522"/>
            <a:ext cx="701596" cy="29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97" y="2187803"/>
            <a:ext cx="430973" cy="28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651" y="1761098"/>
            <a:ext cx="423378" cy="35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005" y="3119800"/>
            <a:ext cx="1222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005" y="3471877"/>
            <a:ext cx="2294928" cy="1101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4742" y="3824705"/>
            <a:ext cx="29635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ستطيل 5"/>
          <p:cNvSpPr/>
          <p:nvPr/>
        </p:nvSpPr>
        <p:spPr>
          <a:xfrm>
            <a:off x="338439" y="699965"/>
            <a:ext cx="7865762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Calibri" pitchFamily="34" charset="0"/>
              </a:rPr>
              <a:t>Are Similar in both sexes up to the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7th week (indifferent stage)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.</a:t>
            </a:r>
            <a:endParaRPr lang="ar-SA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alibri" pitchFamily="34" charset="0"/>
              </a:rPr>
              <a:t>Begin to differentiate in the 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9th week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itchFamily="34" charset="0"/>
                <a:cs typeface="Calibri" panose="020F0502020204030204" pitchFamily="34" charset="0"/>
              </a:rPr>
              <a:t>Fully differentiated by the  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12th week</a:t>
            </a:r>
          </a:p>
          <a:p>
            <a:pPr marL="285750" indent="-285750">
              <a:buFontTx/>
              <a:buChar char="-"/>
            </a:pPr>
            <a:endParaRPr lang="en-GB" b="1" dirty="0">
              <a:solidFill>
                <a:srgbClr val="38761D"/>
              </a:solidFill>
              <a:latin typeface="Calibr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B92DC82-39F2-8643-93EA-320DC8A1874F}"/>
              </a:ext>
            </a:extLst>
          </p:cNvPr>
          <p:cNvSpPr txBox="1"/>
          <p:nvPr/>
        </p:nvSpPr>
        <p:spPr>
          <a:xfrm>
            <a:off x="1301268" y="4703416"/>
            <a:ext cx="4096840" cy="521783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هذي التغيرات تحصل بكلا الجنسين عشان كذا بالاسبوع السابع مانقدر نميز بينهم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089B037-EF62-2C43-824B-81AEF92413E6}"/>
              </a:ext>
            </a:extLst>
          </p:cNvPr>
          <p:cNvSpPr txBox="1"/>
          <p:nvPr/>
        </p:nvSpPr>
        <p:spPr>
          <a:xfrm>
            <a:off x="372888" y="5620412"/>
            <a:ext cx="6150784" cy="738664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Cloaca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devided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into two part :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Ventral part -&gt;  gives urinary bladder and urethra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Posterior part -&gt; rectum and anal canal </a:t>
            </a:r>
          </a:p>
        </p:txBody>
      </p:sp>
      <p:pic>
        <p:nvPicPr>
          <p:cNvPr id="28" name="صورة 27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33" y="2024930"/>
            <a:ext cx="692150" cy="562312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5738063" y="2169308"/>
            <a:ext cx="1498600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Very useful video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86340" y="894108"/>
            <a:ext cx="69320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المرحلة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الجينتاليا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ماصار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فيها تغير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ف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لما الام تسوي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سونوقرام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ماتقدر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نميز انثى او ذكر)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6350" y="1136756"/>
            <a:ext cx="4086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en-GB" sz="1200" b="1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.</a:t>
            </a:r>
            <a:r>
              <a:rPr lang="ar-SA" sz="1200" b="1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(</a:t>
            </a:r>
            <a:r>
              <a:rPr lang="ar-SA" sz="1200" b="1" u="sng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 تبدأ </a:t>
            </a:r>
            <a:r>
              <a:rPr lang="en-US" sz="1200" b="1" u="sng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عملية التمايز لكن لسا الام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ماتقدر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تعرف نوع جنينها) </a:t>
            </a:r>
          </a:p>
        </p:txBody>
      </p:sp>
      <p:sp>
        <p:nvSpPr>
          <p:cNvPr id="9" name="Rectangle 8"/>
          <p:cNvSpPr/>
          <p:nvPr/>
        </p:nvSpPr>
        <p:spPr>
          <a:xfrm>
            <a:off x="3514998" y="1342844"/>
            <a:ext cx="418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1200" b="1" dirty="0">
                <a:solidFill>
                  <a:srgbClr val="38761D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(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هالمرحلة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تتكتمل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عملية التمايز أخيراً الام تعرف نوع جنينها) 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2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360576" y="635417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940" y="3489205"/>
            <a:ext cx="649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Female Sex Glands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576" y="4388014"/>
            <a:ext cx="8701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itchFamily="34" charset="0"/>
              </a:rPr>
              <a:t>1. Urethral and </a:t>
            </a:r>
            <a:r>
              <a:rPr lang="en-GB" sz="1600" b="1" dirty="0" err="1">
                <a:latin typeface="Calibri" pitchFamily="34" charset="0"/>
              </a:rPr>
              <a:t>Paraurethral</a:t>
            </a:r>
            <a:r>
              <a:rPr lang="en-GB" sz="1600" b="1" dirty="0">
                <a:latin typeface="Calibri" pitchFamily="34" charset="0"/>
              </a:rPr>
              <a:t> Glands: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ese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glands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are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only in female)</a:t>
            </a:r>
          </a:p>
          <a:p>
            <a:r>
              <a:rPr lang="en-GB" sz="1600" dirty="0">
                <a:latin typeface="Calibri" pitchFamily="34" charset="0"/>
              </a:rPr>
              <a:t> grow as buds from </a:t>
            </a:r>
            <a:r>
              <a:rPr lang="en-GB" sz="1600" b="1" dirty="0">
                <a:latin typeface="Calibri" pitchFamily="34" charset="0"/>
              </a:rPr>
              <a:t>the urethra</a:t>
            </a:r>
            <a:r>
              <a:rPr lang="en-GB" sz="1600" dirty="0">
                <a:latin typeface="Calibri" pitchFamily="34" charset="0"/>
              </a:rPr>
              <a:t>, they are corresponding to the </a:t>
            </a:r>
            <a:r>
              <a:rPr lang="en-GB" sz="1600" u="sng" dirty="0">
                <a:latin typeface="Calibri" pitchFamily="34" charset="0"/>
              </a:rPr>
              <a:t>Prostate Gland of the male</a:t>
            </a:r>
            <a:r>
              <a:rPr lang="en-GB" sz="1600" dirty="0">
                <a:latin typeface="Calibri" pitchFamily="34" charset="0"/>
              </a:rPr>
              <a:t>.</a:t>
            </a:r>
          </a:p>
          <a:p>
            <a:endParaRPr lang="en-GB" sz="800" dirty="0">
              <a:latin typeface="Calibri" pitchFamily="34" charset="0"/>
            </a:endParaRPr>
          </a:p>
          <a:p>
            <a:r>
              <a:rPr lang="en-GB" sz="1600" b="1" dirty="0">
                <a:latin typeface="Calibri" pitchFamily="34" charset="0"/>
              </a:rPr>
              <a:t>2. Greater Vestibular glands (</a:t>
            </a:r>
            <a:r>
              <a:rPr lang="en-GB" sz="1600" b="1" dirty="0" err="1">
                <a:latin typeface="Calibri" pitchFamily="34" charset="0"/>
              </a:rPr>
              <a:t>Bartholin</a:t>
            </a:r>
            <a:r>
              <a:rPr lang="en-GB" sz="1600" b="1" dirty="0">
                <a:latin typeface="Calibri" pitchFamily="34" charset="0"/>
              </a:rPr>
              <a:t> glands):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(this gland is only in female)</a:t>
            </a:r>
          </a:p>
          <a:p>
            <a:endParaRPr lang="en-GB" sz="1600" b="1" dirty="0">
              <a:latin typeface="Calibri" pitchFamily="34" charset="0"/>
            </a:endParaRPr>
          </a:p>
          <a:p>
            <a:r>
              <a:rPr lang="en-GB" sz="1600" dirty="0">
                <a:latin typeface="Calibri" pitchFamily="34" charset="0"/>
              </a:rPr>
              <a:t>Outgrowths of the </a:t>
            </a:r>
            <a:r>
              <a:rPr lang="en-GB" sz="1600" b="1" dirty="0">
                <a:latin typeface="Calibri" pitchFamily="34" charset="0"/>
              </a:rPr>
              <a:t>urogenital sinus</a:t>
            </a:r>
            <a:r>
              <a:rPr lang="en-GB" sz="1600" dirty="0">
                <a:latin typeface="Calibri" pitchFamily="34" charset="0"/>
              </a:rPr>
              <a:t>, they are corresponding to the </a:t>
            </a:r>
            <a:r>
              <a:rPr lang="en-GB" sz="1600" u="sng" dirty="0">
                <a:latin typeface="Calibri" pitchFamily="34" charset="0"/>
              </a:rPr>
              <a:t>Bulbourethral Glands of the male</a:t>
            </a:r>
            <a:r>
              <a:rPr lang="en-GB" sz="1600" dirty="0">
                <a:latin typeface="Calibri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884223" y="4459956"/>
            <a:ext cx="2132440" cy="2021845"/>
            <a:chOff x="9085384" y="716495"/>
            <a:chExt cx="2713404" cy="236008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384" y="716495"/>
              <a:ext cx="2713404" cy="236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3767" y="2759075"/>
              <a:ext cx="1036637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384" y="2378607"/>
              <a:ext cx="678612" cy="228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360576" y="737991"/>
            <a:ext cx="80710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38761D"/>
              </a:solidFill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b="1" dirty="0" err="1">
                <a:latin typeface="Calibri" pitchFamily="34" charset="0"/>
              </a:rPr>
              <a:t>Estrogen</a:t>
            </a:r>
            <a:r>
              <a:rPr lang="en-GB" sz="1600" b="1" dirty="0">
                <a:latin typeface="Calibri" pitchFamily="34" charset="0"/>
              </a:rPr>
              <a:t> </a:t>
            </a:r>
            <a:r>
              <a:rPr lang="en-GB" sz="1600" dirty="0">
                <a:latin typeface="Calibri" pitchFamily="34" charset="0"/>
              </a:rPr>
              <a:t>produced by  both the </a:t>
            </a:r>
            <a:r>
              <a:rPr lang="en-GB" sz="1600" u="sng" dirty="0">
                <a:latin typeface="Calibri" pitchFamily="34" charset="0"/>
              </a:rPr>
              <a:t>placenta </a:t>
            </a:r>
            <a:r>
              <a:rPr lang="en-GB" sz="1600" dirty="0">
                <a:latin typeface="Calibri" pitchFamily="34" charset="0"/>
              </a:rPr>
              <a:t>and </a:t>
            </a:r>
            <a:r>
              <a:rPr lang="en-GB" sz="1600" u="sng" dirty="0">
                <a:latin typeface="Calibri" pitchFamily="34" charset="0"/>
              </a:rPr>
              <a:t>the </a:t>
            </a:r>
            <a:r>
              <a:rPr lang="en-GB" sz="1600" u="sng" dirty="0" err="1">
                <a:latin typeface="Calibri" pitchFamily="34" charset="0"/>
              </a:rPr>
              <a:t>fetal</a:t>
            </a:r>
            <a:r>
              <a:rPr lang="en-GB" sz="1600" u="sng" dirty="0">
                <a:latin typeface="Calibri" pitchFamily="34" charset="0"/>
              </a:rPr>
              <a:t> ovaries </a:t>
            </a:r>
            <a:r>
              <a:rPr lang="en-GB" sz="1600" dirty="0">
                <a:latin typeface="Calibri" pitchFamily="34" charset="0"/>
              </a:rPr>
              <a:t>has a role in feminization of the external genitalia.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The </a:t>
            </a:r>
            <a:r>
              <a:rPr lang="en-GB" sz="1600" b="1" dirty="0">
                <a:latin typeface="Calibri" pitchFamily="34" charset="0"/>
              </a:rPr>
              <a:t>Genital Tubercle</a:t>
            </a:r>
            <a:r>
              <a:rPr lang="en-GB" sz="1600" dirty="0">
                <a:latin typeface="Calibri" pitchFamily="34" charset="0"/>
              </a:rPr>
              <a:t> proliferates to form  the </a:t>
            </a:r>
            <a:r>
              <a:rPr lang="en-GB" sz="1600" b="1" dirty="0">
                <a:latin typeface="Calibri" pitchFamily="34" charset="0"/>
              </a:rPr>
              <a:t>Primordial </a:t>
            </a:r>
            <a:r>
              <a:rPr lang="en-GB" sz="1600" b="1" dirty="0" err="1">
                <a:latin typeface="Calibri" pitchFamily="34" charset="0"/>
              </a:rPr>
              <a:t>Phalls</a:t>
            </a:r>
            <a:r>
              <a:rPr lang="en-GB" sz="1600" dirty="0">
                <a:latin typeface="Calibri" pitchFamily="34" charset="0"/>
              </a:rPr>
              <a:t>. </a:t>
            </a:r>
            <a:endParaRPr lang="ar-SA" sz="1600" dirty="0">
              <a:latin typeface="Calibri" pitchFamily="34" charset="0"/>
            </a:endParaRPr>
          </a:p>
          <a:p>
            <a:pPr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(هذي المرحلة تصير في كلا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الجنسين,التبركل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تكبر شوية ويصير اسمها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primordial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phalls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)</a:t>
            </a:r>
          </a:p>
          <a:p>
            <a:pPr rtl="1"/>
            <a:endParaRPr lang="en-GB" sz="8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The </a:t>
            </a:r>
            <a:r>
              <a:rPr lang="en-GB" sz="1600" b="1" dirty="0">
                <a:latin typeface="Calibri" pitchFamily="34" charset="0"/>
              </a:rPr>
              <a:t>phalls</a:t>
            </a:r>
            <a:r>
              <a:rPr lang="en-GB" sz="1600" dirty="0">
                <a:latin typeface="Calibri" pitchFamily="34" charset="0"/>
              </a:rPr>
              <a:t> elongates slightly to form the </a:t>
            </a:r>
            <a:r>
              <a:rPr lang="en-GB" sz="1600" b="1" dirty="0">
                <a:latin typeface="Calibri" pitchFamily="34" charset="0"/>
              </a:rPr>
              <a:t>Clitoris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 female)</a:t>
            </a:r>
            <a:r>
              <a:rPr lang="en-GB" sz="1600" dirty="0">
                <a:latin typeface="Calibri" pitchFamily="34" charset="0"/>
              </a:rPr>
              <a:t>.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 males elongate and form penis)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The </a:t>
            </a:r>
            <a:r>
              <a:rPr lang="en-GB" sz="1600" b="1" dirty="0">
                <a:latin typeface="Calibri" pitchFamily="34" charset="0"/>
              </a:rPr>
              <a:t>Urethral Folds </a:t>
            </a:r>
            <a:r>
              <a:rPr lang="en-GB" sz="1600" dirty="0">
                <a:latin typeface="Calibri" pitchFamily="34" charset="0"/>
              </a:rPr>
              <a:t>do </a:t>
            </a:r>
            <a:r>
              <a:rPr lang="en-GB" sz="1600" u="sng" dirty="0">
                <a:latin typeface="Calibri" pitchFamily="34" charset="0"/>
              </a:rPr>
              <a:t>not fuse </a:t>
            </a:r>
            <a:r>
              <a:rPr lang="en-GB" sz="1600" dirty="0">
                <a:latin typeface="Calibri" pitchFamily="34" charset="0"/>
              </a:rPr>
              <a:t>and form the </a:t>
            </a:r>
            <a:r>
              <a:rPr lang="en-GB" sz="1600" b="1" dirty="0">
                <a:latin typeface="Calibri" pitchFamily="34" charset="0"/>
              </a:rPr>
              <a:t>Labia Minora</a:t>
            </a:r>
            <a:r>
              <a:rPr lang="en-GB" sz="1600" dirty="0">
                <a:latin typeface="Calibri" pitchFamily="34" charset="0"/>
              </a:rPr>
              <a:t>.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 males fused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The</a:t>
            </a:r>
            <a:r>
              <a:rPr lang="en-GB" sz="1600" b="1" dirty="0">
                <a:latin typeface="Calibri" pitchFamily="34" charset="0"/>
              </a:rPr>
              <a:t> </a:t>
            </a:r>
            <a:r>
              <a:rPr lang="en-GB" sz="1600" b="1" dirty="0" err="1">
                <a:latin typeface="Calibri" pitchFamily="34" charset="0"/>
              </a:rPr>
              <a:t>Labioscrotal</a:t>
            </a:r>
            <a:r>
              <a:rPr lang="en-GB" sz="1600" b="1" dirty="0">
                <a:latin typeface="Calibri" pitchFamily="34" charset="0"/>
              </a:rPr>
              <a:t> Folds </a:t>
            </a:r>
            <a:r>
              <a:rPr lang="en-GB" sz="1600" dirty="0">
                <a:latin typeface="Calibri" pitchFamily="34" charset="0"/>
              </a:rPr>
              <a:t>form the </a:t>
            </a:r>
            <a:r>
              <a:rPr lang="en-GB" sz="1600" b="1" dirty="0">
                <a:latin typeface="Calibri" pitchFamily="34" charset="0"/>
              </a:rPr>
              <a:t>Labia Majora </a:t>
            </a:r>
            <a:r>
              <a:rPr lang="en-GB" sz="1600" dirty="0">
                <a:latin typeface="Calibri" pitchFamily="34" charset="0"/>
              </a:rPr>
              <a:t>, they fuse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anteriorly &amp; posteriorly)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GB" sz="1600" dirty="0">
                <a:latin typeface="Calibri" pitchFamily="34" charset="0"/>
              </a:rPr>
              <a:t>to form the Posterior &amp; the Anterior </a:t>
            </a:r>
            <a:r>
              <a:rPr lang="en-GB" sz="1600" b="1" dirty="0">
                <a:latin typeface="Calibri" pitchFamily="34" charset="0"/>
              </a:rPr>
              <a:t>Labial Commissures</a:t>
            </a:r>
            <a:r>
              <a:rPr lang="en-GB" dirty="0">
                <a:latin typeface="Calibri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8903" y="193854"/>
            <a:ext cx="8012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Feminization of External  Genitalia </a:t>
            </a:r>
            <a:r>
              <a:rPr lang="ar-SA" sz="2400" b="1" dirty="0">
                <a:solidFill>
                  <a:srgbClr val="38761D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ar-SA" sz="2000" b="1" dirty="0">
                <a:solidFill>
                  <a:srgbClr val="38761D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r>
              <a:rPr lang="en-US" sz="2000" b="1" dirty="0">
                <a:solidFill>
                  <a:srgbClr val="38761D"/>
                </a:solidFill>
                <a:latin typeface="Century Gothic" charset="0"/>
                <a:ea typeface="Century Gothic" charset="0"/>
                <a:cs typeface="Century Gothic" charset="0"/>
              </a:rPr>
              <a:t>start at the 9</a:t>
            </a:r>
            <a:r>
              <a:rPr lang="en-US" sz="2000" b="1" baseline="30000" dirty="0">
                <a:solidFill>
                  <a:srgbClr val="38761D"/>
                </a:solidFill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000" b="1" dirty="0">
                <a:solidFill>
                  <a:srgbClr val="38761D"/>
                </a:solidFill>
                <a:latin typeface="Century Gothic" charset="0"/>
                <a:ea typeface="Century Gothic" charset="0"/>
                <a:cs typeface="Century Gothic" charset="0"/>
              </a:rPr>
              <a:t> week)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8" name="Shape 615"/>
          <p:cNvCxnSpPr/>
          <p:nvPr/>
        </p:nvCxnSpPr>
        <p:spPr>
          <a:xfrm>
            <a:off x="345940" y="3953256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object 19"/>
          <p:cNvSpPr/>
          <p:nvPr/>
        </p:nvSpPr>
        <p:spPr>
          <a:xfrm>
            <a:off x="8291871" y="851607"/>
            <a:ext cx="3430229" cy="1513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مربع نص 8"/>
          <p:cNvSpPr txBox="1"/>
          <p:nvPr/>
        </p:nvSpPr>
        <p:spPr>
          <a:xfrm>
            <a:off x="2242625" y="6105418"/>
            <a:ext cx="4597900" cy="5232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بإختصار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هنا يقولك كل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قلاند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الفيميل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من فين تطلع؟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وايش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يقابل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هالقلاند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الميل</a:t>
            </a:r>
          </a:p>
        </p:txBody>
      </p:sp>
      <p:sp>
        <p:nvSpPr>
          <p:cNvPr id="2" name="Rectangle 1"/>
          <p:cNvSpPr/>
          <p:nvPr/>
        </p:nvSpPr>
        <p:spPr>
          <a:xfrm>
            <a:off x="7714995" y="307539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تبدا عملية التمايز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40" y="2435238"/>
            <a:ext cx="3125360" cy="1365956"/>
          </a:xfrm>
          <a:prstGeom prst="rect">
            <a:avLst/>
          </a:prstGeom>
        </p:spPr>
      </p:pic>
      <p:cxnSp>
        <p:nvCxnSpPr>
          <p:cNvPr id="10" name="رابط مستقيم 9"/>
          <p:cNvCxnSpPr/>
          <p:nvPr/>
        </p:nvCxnSpPr>
        <p:spPr>
          <a:xfrm>
            <a:off x="762000" y="3048000"/>
            <a:ext cx="36703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/>
          <p:cNvSpPr/>
          <p:nvPr/>
        </p:nvSpPr>
        <p:spPr>
          <a:xfrm>
            <a:off x="8431640" y="2578100"/>
            <a:ext cx="1452583" cy="165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8542083" y="3576100"/>
            <a:ext cx="1455272" cy="1724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08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30000" dirty="0"/>
          </a:p>
        </p:txBody>
      </p:sp>
      <p:sp>
        <p:nvSpPr>
          <p:cNvPr id="14" name="مستطيل 13"/>
          <p:cNvSpPr/>
          <p:nvPr/>
        </p:nvSpPr>
        <p:spPr>
          <a:xfrm>
            <a:off x="288903" y="7618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- </a:t>
            </a:r>
            <a:r>
              <a:rPr lang="en-GB" sz="1800" b="1" dirty="0">
                <a:latin typeface="Calibri" pitchFamily="34" charset="0"/>
              </a:rPr>
              <a:t>Various types of anomalies can result due to:</a:t>
            </a: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4036707554"/>
              </p:ext>
            </p:extLst>
          </p:nvPr>
        </p:nvGraphicFramePr>
        <p:xfrm>
          <a:off x="839214" y="11884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3"/>
          <p:cNvSpPr txBox="1"/>
          <p:nvPr/>
        </p:nvSpPr>
        <p:spPr>
          <a:xfrm>
            <a:off x="339968" y="51681"/>
            <a:ext cx="5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Congenital Anomalies</a:t>
            </a:r>
          </a:p>
        </p:txBody>
      </p:sp>
      <p:sp>
        <p:nvSpPr>
          <p:cNvPr id="17" name="TextBox 3"/>
          <p:cNvSpPr txBox="1"/>
          <p:nvPr/>
        </p:nvSpPr>
        <p:spPr>
          <a:xfrm>
            <a:off x="3708186" y="3820537"/>
            <a:ext cx="542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Congenital Anomalies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F8B950-2F95-BD43-A648-553E44F24567}"/>
              </a:ext>
            </a:extLst>
          </p:cNvPr>
          <p:cNvSpPr txBox="1"/>
          <p:nvPr/>
        </p:nvSpPr>
        <p:spPr>
          <a:xfrm>
            <a:off x="8161361" y="870383"/>
            <a:ext cx="3994951" cy="738664"/>
          </a:xfrm>
          <a:prstGeom prst="rect">
            <a:avLst/>
          </a:prstGeom>
          <a:noFill/>
          <a:ln>
            <a:solidFill>
              <a:srgbClr val="FFCCCC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Fusion of the two paramesonephric duct happen in the 8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week and failure of fusion will cause anomalies in uterus cervix , or upper vagina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95EBBF-FFC3-944D-9F45-06BF4EB88419}"/>
              </a:ext>
            </a:extLst>
          </p:cNvPr>
          <p:cNvSpPr txBox="1"/>
          <p:nvPr/>
        </p:nvSpPr>
        <p:spPr>
          <a:xfrm>
            <a:off x="9662615" y="2096504"/>
            <a:ext cx="2014587" cy="307777"/>
          </a:xfrm>
          <a:prstGeom prst="rect">
            <a:avLst/>
          </a:prstGeom>
          <a:noFill/>
          <a:ln>
            <a:solidFill>
              <a:srgbClr val="FFCCC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.One or both of them 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9245155" y="4307994"/>
            <a:ext cx="2894853" cy="523220"/>
          </a:xfrm>
          <a:prstGeom prst="rect">
            <a:avLst/>
          </a:prstGeom>
          <a:noFill/>
          <a:ln>
            <a:solidFill>
              <a:srgbClr val="FFCCC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مثلا لو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ماتكون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عندنا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cranial part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  <a:p>
            <a:pPr algn="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fallopian tube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مارح يتكون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135972" y="3330353"/>
            <a:ext cx="2353663" cy="307777"/>
          </a:xfrm>
          <a:prstGeom prst="rect">
            <a:avLst/>
          </a:prstGeom>
          <a:noFill/>
          <a:ln>
            <a:solidFill>
              <a:srgbClr val="FFCCCC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بالتالي مارح يتكون عندي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Cavity  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46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33" y="67826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Congenital Anomalies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88903" y="694208"/>
            <a:ext cx="7756012" cy="584775"/>
          </a:xfrm>
          <a:prstGeom prst="rect">
            <a:avLst/>
          </a:prstGeom>
          <a:ln w="12700">
            <a:noFill/>
            <a:prstDash val="solid"/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- Remnants of the </a:t>
            </a:r>
            <a:r>
              <a:rPr lang="en-GB" sz="1600" dirty="0" err="1">
                <a:latin typeface="Calibri" pitchFamily="34" charset="0"/>
              </a:rPr>
              <a:t>mesonephric</a:t>
            </a:r>
            <a:r>
              <a:rPr lang="en-GB" sz="1600" dirty="0">
                <a:latin typeface="Calibri" pitchFamily="34" charset="0"/>
              </a:rPr>
              <a:t> (</a:t>
            </a:r>
            <a:r>
              <a:rPr lang="en-GB" sz="1600" dirty="0" err="1">
                <a:latin typeface="Calibri" pitchFamily="34" charset="0"/>
              </a:rPr>
              <a:t>wolffian</a:t>
            </a:r>
            <a:r>
              <a:rPr lang="en-GB" sz="1600" dirty="0">
                <a:latin typeface="Calibri" pitchFamily="34" charset="0"/>
              </a:rPr>
              <a:t>) ducts may </a:t>
            </a:r>
            <a:r>
              <a:rPr lang="en-GB" sz="1600" b="1" dirty="0">
                <a:latin typeface="Calibri" pitchFamily="34" charset="0"/>
              </a:rPr>
              <a:t>persist</a:t>
            </a:r>
            <a:r>
              <a:rPr lang="en-GB" sz="1600" dirty="0">
                <a:latin typeface="Calibri" pitchFamily="34" charset="0"/>
              </a:rPr>
              <a:t> in the anterolateral wall of vagina or adjacent to the uterus within the broad ligament or </a:t>
            </a:r>
            <a:r>
              <a:rPr lang="en-GB" sz="1600" dirty="0" err="1">
                <a:latin typeface="Calibri" pitchFamily="34" charset="0"/>
              </a:rPr>
              <a:t>mesosalpinx</a:t>
            </a:r>
            <a:r>
              <a:rPr lang="en-GB" sz="1600" dirty="0">
                <a:latin typeface="Calibri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62567" y="3093441"/>
            <a:ext cx="2943193" cy="738664"/>
          </a:xfrm>
          <a:prstGeom prst="rect">
            <a:avLst/>
          </a:prstGeom>
          <a:ln w="28575">
            <a:solidFill>
              <a:srgbClr val="99CCFF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proximal persist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 like cyst lateral to uterus and called “</a:t>
            </a:r>
            <a:r>
              <a:rPr lang="en-US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epoophoron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”.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644" y="3167390"/>
            <a:ext cx="2112987" cy="523220"/>
          </a:xfrm>
          <a:prstGeom prst="rect">
            <a:avLst/>
          </a:prstGeom>
          <a:ln w="28575">
            <a:solidFill>
              <a:srgbClr val="7AADA2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persist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call it </a:t>
            </a:r>
            <a:r>
              <a:rPr lang="en-US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Paroophoron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936" y="5733253"/>
            <a:ext cx="5494125" cy="954107"/>
          </a:xfrm>
          <a:prstGeom prst="rect">
            <a:avLst/>
          </a:prstGeom>
          <a:ln w="28575">
            <a:solidFill>
              <a:srgbClr val="FF66CC"/>
            </a:solidFill>
            <a:prstDash val="solid"/>
          </a:ln>
        </p:spPr>
        <p:txBody>
          <a:bodyPr wrap="square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لو الدكت بكبرها بقت؟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نسميها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gartner’s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واحيانا نهاية الدكت يكون فيها سيست هنا نسميها 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gartner’s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 cyst 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هذول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مايعتبروا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ورم وانما كونجينتال انوماليز بس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مجموعة 14"/>
          <p:cNvGrpSpPr/>
          <p:nvPr/>
        </p:nvGrpSpPr>
        <p:grpSpPr>
          <a:xfrm>
            <a:off x="2919381" y="2964232"/>
            <a:ext cx="5291233" cy="2527721"/>
            <a:chOff x="2881283" y="2767577"/>
            <a:chExt cx="5291233" cy="252772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283" y="2862095"/>
              <a:ext cx="5291233" cy="2433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>
              <a:off x="6054012" y="2796313"/>
              <a:ext cx="1449500" cy="427341"/>
            </a:xfrm>
            <a:prstGeom prst="rect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09187" y="2767577"/>
              <a:ext cx="1242539" cy="488386"/>
            </a:xfrm>
            <a:prstGeom prst="rect">
              <a:avLst/>
            </a:prstGeom>
            <a:noFill/>
            <a:ln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24818" y="4563110"/>
              <a:ext cx="2004164" cy="600511"/>
            </a:xfrm>
            <a:prstGeom prst="rect">
              <a:avLst/>
            </a:prstGeom>
            <a:no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1836662" y="2118064"/>
            <a:ext cx="779882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Mesonephric duct normally in </a:t>
            </a:r>
            <a:r>
              <a:rPr lang="en-US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but in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persist and become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 deferens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-هذي الدكت يطلع منها بروكسمال  وديستال تيوبيول ايش يصير اذا بقت في الأنثى ؟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8126731" y="1616184"/>
            <a:ext cx="3976370" cy="349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sz="16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(امشوا مع الوان المربعات  والصورة)</a:t>
            </a:r>
            <a:endParaRPr lang="ar-SA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622" y="739868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968" y="51681"/>
            <a:ext cx="542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Congenital Anomalies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758" y="635141"/>
            <a:ext cx="2660538" cy="226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09842" y="1540929"/>
            <a:ext cx="1019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Norma</a:t>
            </a:r>
            <a:r>
              <a:rPr lang="en-GB" dirty="0"/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72696" y="1518962"/>
            <a:ext cx="124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Unicornuate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8169" y="1548623"/>
            <a:ext cx="96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Arcuate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3721" y="2798645"/>
            <a:ext cx="1120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Septate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82525" y="2809511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Bicornuate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81603" y="2815925"/>
            <a:ext cx="118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    Double</a:t>
            </a: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68014"/>
              </p:ext>
            </p:extLst>
          </p:nvPr>
        </p:nvGraphicFramePr>
        <p:xfrm>
          <a:off x="339968" y="635596"/>
          <a:ext cx="8665677" cy="2692400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6409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EE3D9B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1-</a:t>
                      </a:r>
                      <a:r>
                        <a:rPr lang="en-US" sz="1800" b="1" baseline="0" dirty="0">
                          <a:solidFill>
                            <a:srgbClr val="EE3D9B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EE3D9B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Uterine Malformations</a:t>
                      </a:r>
                    </a:p>
                  </a:txBody>
                  <a:tcPr>
                    <a:solidFill>
                      <a:srgbClr val="8DC9C1">
                        <a:alpha val="3686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Due to </a:t>
                      </a:r>
                      <a:r>
                        <a:rPr lang="en-GB" sz="1600" b="1" i="0" dirty="0">
                          <a:latin typeface="Calibri" pitchFamily="34" charset="0"/>
                          <a:cs typeface="Calibri" panose="020F0502020204030204" pitchFamily="34" charset="0"/>
                        </a:rPr>
                        <a:t>failure of fusion of inferior parts </a:t>
                      </a: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of the </a:t>
                      </a:r>
                      <a:r>
                        <a:rPr lang="en-GB" sz="1600" b="1" dirty="0" err="1">
                          <a:latin typeface="Calibri" pitchFamily="34" charset="0"/>
                          <a:cs typeface="Calibri" panose="020F0502020204030204" pitchFamily="34" charset="0"/>
                        </a:rPr>
                        <a:t>paramesonephric</a:t>
                      </a:r>
                      <a:r>
                        <a:rPr lang="en-GB" sz="16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 ducts</a:t>
                      </a: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 rtl="0"/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May be associated with a </a:t>
                      </a:r>
                      <a:r>
                        <a:rPr lang="en-GB" sz="1600" u="sng" dirty="0">
                          <a:latin typeface="Calibri" pitchFamily="34" charset="0"/>
                          <a:cs typeface="Calibri" panose="020F0502020204030204" pitchFamily="34" charset="0"/>
                        </a:rPr>
                        <a:t>double or single vagina</a:t>
                      </a: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 rtl="0"/>
                      <a:endParaRPr lang="ar-S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1-</a:t>
                      </a:r>
                      <a:r>
                        <a:rPr lang="en-US" sz="1600" b="1" baseline="0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Double uterus (Uterus Didelphys)(F)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en-GB" sz="16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duplication</a:t>
                      </a: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 involves the </a:t>
                      </a:r>
                      <a:r>
                        <a:rPr lang="en-GB" sz="16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superior segment</a:t>
                      </a:r>
                      <a:r>
                        <a:rPr lang="en-US" sz="16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 rtl="0"/>
                      <a:r>
                        <a:rPr lang="en-US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en-US" sz="14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fusion of the upper part</a:t>
                      </a:r>
                      <a:endParaRPr lang="ar-SA" sz="14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GB" sz="1600" b="1" dirty="0" err="1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Bicornuate</a:t>
                      </a: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uterus(E)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One </a:t>
                      </a:r>
                      <a:r>
                        <a:rPr lang="en-GB" sz="1600" dirty="0" err="1">
                          <a:latin typeface="Calibri" pitchFamily="34" charset="0"/>
                          <a:cs typeface="Calibri" panose="020F0502020204030204" pitchFamily="34" charset="0"/>
                        </a:rPr>
                        <a:t>paramesonephric</a:t>
                      </a:r>
                      <a:r>
                        <a:rPr lang="en-GB" sz="1600" dirty="0">
                          <a:latin typeface="Calibri" pitchFamily="34" charset="0"/>
                          <a:cs typeface="Calibri" panose="020F0502020204030204" pitchFamily="34" charset="0"/>
                        </a:rPr>
                        <a:t> duct fails to develop</a:t>
                      </a:r>
                    </a:p>
                    <a:p>
                      <a:pPr algn="l" rtl="0"/>
                      <a:endParaRPr lang="ar-S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3.Unicornuate</a:t>
                      </a:r>
                      <a:r>
                        <a:rPr lang="en-GB" sz="1600" b="1" baseline="0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Uterus(B)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endParaRPr lang="ar-S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618E87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4. Arcuate Uterus(C)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807783"/>
              </p:ext>
            </p:extLst>
          </p:nvPr>
        </p:nvGraphicFramePr>
        <p:xfrm>
          <a:off x="339968" y="3324270"/>
          <a:ext cx="8665677" cy="2584078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3733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3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8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779">
                <a:tc gridSpan="3">
                  <a:txBody>
                    <a:bodyPr/>
                    <a:lstStyle/>
                    <a:p>
                      <a:pPr algn="ctr" rtl="0"/>
                      <a:r>
                        <a:rPr lang="en-GB" sz="1800" b="1" dirty="0">
                          <a:solidFill>
                            <a:srgbClr val="EE3D9B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2- Cervical Atresia</a:t>
                      </a:r>
                      <a:endParaRPr lang="ar-SA" sz="1800" dirty="0">
                        <a:solidFill>
                          <a:srgbClr val="EE3D9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DC9C1">
                        <a:alpha val="2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854">
                <a:tc gridSpan="3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GB" sz="1400" u="none" dirty="0">
                          <a:latin typeface="Calibri" pitchFamily="34" charset="0"/>
                          <a:cs typeface="Calibri" panose="020F0502020204030204" pitchFamily="34" charset="0"/>
                        </a:rPr>
                        <a:t>It may be </a:t>
                      </a:r>
                      <a:r>
                        <a:rPr lang="en-GB" sz="1400" b="1" u="none" dirty="0">
                          <a:latin typeface="Calibri" pitchFamily="34" charset="0"/>
                          <a:cs typeface="Calibri" panose="020F0502020204030204" pitchFamily="34" charset="0"/>
                        </a:rPr>
                        <a:t>combined with incomplete </a:t>
                      </a:r>
                      <a:r>
                        <a:rPr lang="en-GB" sz="1400" u="none" dirty="0">
                          <a:latin typeface="Calibri" pitchFamily="34" charset="0"/>
                          <a:cs typeface="Calibri" panose="020F0502020204030204" pitchFamily="34" charset="0"/>
                        </a:rPr>
                        <a:t>development of the </a:t>
                      </a:r>
                      <a:r>
                        <a:rPr lang="en-GB" sz="1400" b="0" u="sng" dirty="0">
                          <a:latin typeface="Calibri" pitchFamily="34" charset="0"/>
                          <a:cs typeface="Calibri" panose="020F0502020204030204" pitchFamily="34" charset="0"/>
                        </a:rPr>
                        <a:t>upper vagina</a:t>
                      </a:r>
                      <a:r>
                        <a:rPr lang="en-GB" sz="1400" b="0" u="none" dirty="0">
                          <a:latin typeface="Calibri" pitchFamily="34" charset="0"/>
                          <a:cs typeface="Calibri" panose="020F0502020204030204" pitchFamily="34" charset="0"/>
                        </a:rPr>
                        <a:t> or </a:t>
                      </a:r>
                      <a:r>
                        <a:rPr lang="en-GB" sz="1400" b="0" u="sng" dirty="0">
                          <a:latin typeface="Calibri" pitchFamily="34" charset="0"/>
                          <a:cs typeface="Calibri" panose="020F0502020204030204" pitchFamily="34" charset="0"/>
                        </a:rPr>
                        <a:t>lower uterus</a:t>
                      </a:r>
                      <a:r>
                        <a:rPr lang="en-GB" sz="1400" b="0" u="none" dirty="0"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779">
                <a:tc gridSpan="3">
                  <a:txBody>
                    <a:bodyPr/>
                    <a:lstStyle/>
                    <a:p>
                      <a:pPr algn="ctr" rtl="0"/>
                      <a:r>
                        <a:rPr lang="en-US" sz="1800" b="1" dirty="0">
                          <a:solidFill>
                            <a:srgbClr val="EE3D9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 Vaginal Anomalies</a:t>
                      </a:r>
                      <a:endParaRPr lang="ar-SA" sz="1800" b="1" dirty="0">
                        <a:solidFill>
                          <a:srgbClr val="EE3D9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DC9C1">
                        <a:alpha val="2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7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 </a:t>
                      </a:r>
                      <a:r>
                        <a:rPr lang="en-GB" sz="16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Transversely septate vagina:</a:t>
                      </a:r>
                      <a:r>
                        <a:rPr lang="en-GB" sz="1600" baseline="0" dirty="0"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aseline="0" dirty="0">
                          <a:latin typeface="Calibri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esults from </a:t>
                      </a:r>
                      <a:r>
                        <a:rPr lang="en-GB" sz="14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faulty canalization 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of the fused </a:t>
                      </a:r>
                      <a:r>
                        <a:rPr lang="en-GB" sz="1400" u="sng" dirty="0" err="1">
                          <a:latin typeface="Calibri" pitchFamily="34" charset="0"/>
                          <a:cs typeface="Calibri" panose="020F0502020204030204" pitchFamily="34" charset="0"/>
                        </a:rPr>
                        <a:t>müllerian</a:t>
                      </a:r>
                      <a:r>
                        <a:rPr lang="en-GB" sz="1400" u="sng" dirty="0">
                          <a:latin typeface="Calibri" pitchFamily="34" charset="0"/>
                          <a:cs typeface="Calibri" panose="020F0502020204030204" pitchFamily="34" charset="0"/>
                        </a:rPr>
                        <a:t> ducts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 rtl="0"/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Double vagina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Atresia (Partial or complete).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642" y="3727627"/>
            <a:ext cx="2673439" cy="173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رابط مستقيم 23"/>
          <p:cNvCxnSpPr>
            <a:cxnSpLocks/>
          </p:cNvCxnSpPr>
          <p:nvPr/>
        </p:nvCxnSpPr>
        <p:spPr>
          <a:xfrm>
            <a:off x="5553955" y="4994498"/>
            <a:ext cx="233108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flipV="1">
            <a:off x="10169838" y="4939956"/>
            <a:ext cx="234778" cy="28420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2371835" y="1526057"/>
            <a:ext cx="635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2دكتس مارح يندمجوا ويكونوا الجزي السفلي ف كل دكت رح تسوي رحم لحالها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4245816" y="2645652"/>
            <a:ext cx="388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ركزوا دكت وحدة ما تكونت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المشكلة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بالفيوجن</a:t>
            </a:r>
            <a:r>
              <a:rPr lang="ar-SA" dirty="0">
                <a:solidFill>
                  <a:srgbClr val="38761D"/>
                </a:solidFill>
              </a:rPr>
              <a:t> </a:t>
            </a:r>
            <a:endParaRPr lang="en-US" dirty="0">
              <a:solidFill>
                <a:srgbClr val="38761D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669931" y="2984961"/>
            <a:ext cx="3151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segment curved like arch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46572" y="5037243"/>
            <a:ext cx="258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fusion of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paramespnephric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 -&gt; two vagina</a:t>
            </a:r>
          </a:p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ممكن هذي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الانوملي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ترتبط مع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uterus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83917" y="5368784"/>
            <a:ext cx="341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مارح يكون فيه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canalization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فبالتالي بيكون فيه لفواصل (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septa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ورح تعيق الحمل والولادة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622" y="739868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91916"/>
              </p:ext>
            </p:extLst>
          </p:nvPr>
        </p:nvGraphicFramePr>
        <p:xfrm>
          <a:off x="1351642" y="946491"/>
          <a:ext cx="8938671" cy="5343944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1812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5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161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Appearance of the 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Primordial germ cells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61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Appearance of the 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Gonadal 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64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Migration </a:t>
                      </a:r>
                      <a:r>
                        <a:rPr lang="en-US" sz="1600" dirty="0">
                          <a:latin typeface="ArialUnicodeMS"/>
                        </a:rPr>
                        <a:t>of the Primordial germ cells to the Gonadal Ridge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26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The gonad acquires Female or Male morphological characteristics.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16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The external genitalia are similar in both sexes.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6199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UnicodeMS"/>
                        </a:rPr>
                        <a:t>The external genitalia 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begin </a:t>
                      </a:r>
                      <a:r>
                        <a:rPr lang="en-US" sz="1600" dirty="0">
                          <a:latin typeface="ArialUnicodeMS"/>
                        </a:rPr>
                        <a:t>to differentiate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161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The 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ovary is identifiable histologically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161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The external genitalia are 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fully </a:t>
                      </a:r>
                      <a:r>
                        <a:rPr lang="en-US" sz="1600" dirty="0">
                          <a:latin typeface="ArialUnicodeMS"/>
                        </a:rPr>
                        <a:t>differentiated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264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16th week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UnicodeMS"/>
                        </a:rPr>
                        <a:t>The cortical cords break up into isolated cell clusters: Primordial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Follicles (</a:t>
                      </a:r>
                      <a:r>
                        <a:rPr lang="en-US" sz="1600" dirty="0">
                          <a:solidFill>
                            <a:srgbClr val="FF2D21"/>
                          </a:solidFill>
                          <a:latin typeface="ArialUnicodeMS"/>
                        </a:rPr>
                        <a:t>Primary Oocytes</a:t>
                      </a:r>
                      <a:r>
                        <a:rPr lang="en-US" sz="1600" dirty="0">
                          <a:latin typeface="ArialUnicodeM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264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1319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Before birth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7E1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UnicodeMS"/>
                        </a:rPr>
                        <a:t>About two million </a:t>
                      </a:r>
                      <a:r>
                        <a:rPr lang="en-US" sz="1600" dirty="0" err="1">
                          <a:latin typeface="ArialUnicodeMS"/>
                        </a:rPr>
                        <a:t>oogonia</a:t>
                      </a:r>
                      <a:r>
                        <a:rPr lang="en-US" sz="1600" dirty="0">
                          <a:latin typeface="ArialUnicodeMS"/>
                        </a:rPr>
                        <a:t> enlarge to become Primary Oocytes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81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142261"/>
              </p:ext>
            </p:extLst>
          </p:nvPr>
        </p:nvGraphicFramePr>
        <p:xfrm>
          <a:off x="394015" y="690512"/>
          <a:ext cx="6239013" cy="5156200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2029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091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Mullerian</a:t>
                      </a: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 ducts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(Paramesonephric Ducts)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Female internal genital Organs → Upper</a:t>
                      </a:r>
                    </a:p>
                    <a:p>
                      <a:pPr algn="ctr"/>
                      <a:r>
                        <a:rPr lang="es-E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Vagina , </a:t>
                      </a:r>
                      <a:r>
                        <a:rPr lang="es-ES" sz="1600" b="1" dirty="0" err="1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Cervix</a:t>
                      </a:r>
                      <a:r>
                        <a:rPr lang="es-E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s-ES" sz="1600" b="1" dirty="0" err="1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Uterus</a:t>
                      </a:r>
                      <a:r>
                        <a:rPr lang="es-E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es-ES" sz="1600" b="1" dirty="0" err="1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Fallopian</a:t>
                      </a:r>
                      <a:r>
                        <a:rPr lang="es-E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Tubes</a:t>
                      </a:r>
                      <a:r>
                        <a:rPr lang="es-E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Urogenital sinus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Female external genitalia → Lower vagina.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Genital Tubercle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Primordial Phalls → Clitoris.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Urethral Folds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Labia Minora.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Labioscrotal</a:t>
                      </a: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 Folds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Labia Majora.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SinoVaginal</a:t>
                      </a: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 Bulbs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Vaginal Plate.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splanchinic</a:t>
                      </a: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 mesoderm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endometrial stroma and myometrium 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intermediate mesoderm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Genital (Gonadal) Ridge.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Primitive Germ Cell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Oogonium</a:t>
                      </a:r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surface epithelium (Sex Cord)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Follicular Cells.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</a:rPr>
                        <a:t>Vaginal Plate </a:t>
                      </a:r>
                    </a:p>
                  </a:txBody>
                  <a:tcPr anchor="ctr">
                    <a:solidFill>
                      <a:srgbClr val="D4E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13191"/>
                          </a:solidFill>
                          <a:latin typeface="Calibri" panose="020F0502020204030204" pitchFamily="34" charset="0"/>
                        </a:rPr>
                        <a:t>The lining of the entire vagina.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49933"/>
              </p:ext>
            </p:extLst>
          </p:nvPr>
        </p:nvGraphicFramePr>
        <p:xfrm>
          <a:off x="6723480" y="1347437"/>
          <a:ext cx="5389690" cy="4060136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1515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3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08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Anomalies summary</a:t>
                      </a:r>
                    </a:p>
                  </a:txBody>
                  <a:tcPr>
                    <a:solidFill>
                      <a:srgbClr val="7AAD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017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Uterus Didelphys 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UnicodeMS"/>
                        </a:rPr>
                        <a:t>Due to </a:t>
                      </a: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failure of fusion of inferior parts of the</a:t>
                      </a:r>
                    </a:p>
                    <a:p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paramesonephric ducts</a:t>
                      </a:r>
                      <a:r>
                        <a:rPr lang="en-US" dirty="0">
                          <a:latin typeface="ArialUnicodeM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143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Bicornuate</a:t>
                      </a:r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uterus 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UnicodeMS"/>
                        </a:rPr>
                        <a:t>The </a:t>
                      </a: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duplication </a:t>
                      </a:r>
                      <a:r>
                        <a:rPr lang="en-US" dirty="0">
                          <a:latin typeface="ArialUnicodeMS"/>
                        </a:rPr>
                        <a:t>involves the </a:t>
                      </a: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superior segment</a:t>
                      </a:r>
                      <a:r>
                        <a:rPr lang="en-US" dirty="0">
                          <a:latin typeface="ArialUnicodeM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041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Unicornuate</a:t>
                      </a:r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Uterus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One paramesonephric duct fails to develop.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626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Cervical Atresia 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incomplete development of the upper vagina or lower uterus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8769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Transversely</a:t>
                      </a:r>
                    </a:p>
                    <a:p>
                      <a:pPr algn="ctr"/>
                      <a:r>
                        <a:rPr lang="en-US" b="1" i="0" dirty="0">
                          <a:solidFill>
                            <a:srgbClr val="618E87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septate vagina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UnicodeMS"/>
                        </a:rPr>
                        <a:t>Results from </a:t>
                      </a: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faulty canalization of the fused </a:t>
                      </a:r>
                      <a:r>
                        <a:rPr lang="en-US" dirty="0" err="1">
                          <a:solidFill>
                            <a:srgbClr val="FF2D21"/>
                          </a:solidFill>
                          <a:latin typeface="ArialUnicodeMS"/>
                        </a:rPr>
                        <a:t>mullerian</a:t>
                      </a:r>
                      <a:r>
                        <a:rPr lang="en-US" dirty="0">
                          <a:solidFill>
                            <a:srgbClr val="FF2D21"/>
                          </a:solidFill>
                          <a:latin typeface="ArialUnicodeMS"/>
                        </a:rPr>
                        <a:t> ducts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10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Shape 126"/>
          <p:cNvGrpSpPr/>
          <p:nvPr/>
        </p:nvGrpSpPr>
        <p:grpSpPr>
          <a:xfrm>
            <a:off x="8661400" y="0"/>
            <a:ext cx="3530600" cy="6858000"/>
            <a:chOff x="8661400" y="0"/>
            <a:chExt cx="3530600" cy="6858000"/>
          </a:xfrm>
        </p:grpSpPr>
        <p:sp>
          <p:nvSpPr>
            <p:cNvPr id="127" name="Shape 127"/>
            <p:cNvSpPr/>
            <p:nvPr/>
          </p:nvSpPr>
          <p:spPr>
            <a:xfrm>
              <a:off x="11493500" y="0"/>
              <a:ext cx="698500" cy="6858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0083800" y="0"/>
              <a:ext cx="698500" cy="6858000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8661400" y="0"/>
              <a:ext cx="698500" cy="685800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0" name="Shape 130"/>
          <p:cNvCxnSpPr/>
          <p:nvPr/>
        </p:nvCxnSpPr>
        <p:spPr>
          <a:xfrm>
            <a:off x="898358" y="1171074"/>
            <a:ext cx="6416841" cy="0"/>
          </a:xfrm>
          <a:prstGeom prst="straightConnector1">
            <a:avLst/>
          </a:prstGeom>
          <a:noFill/>
          <a:ln w="25400" cap="flat" cmpd="sng">
            <a:solidFill>
              <a:srgbClr val="00213F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131" name="Shape 131"/>
          <p:cNvSpPr txBox="1"/>
          <p:nvPr/>
        </p:nvSpPr>
        <p:spPr>
          <a:xfrm>
            <a:off x="532596" y="192505"/>
            <a:ext cx="7660428" cy="1107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6600" b="1" dirty="0">
                <a:solidFill>
                  <a:srgbClr val="AEABA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B J E C T I V E S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1692" y="1816011"/>
            <a:ext cx="85797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end of the lecture, students should be able to: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Describe the development of gonads (indifferent&amp; different stages)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Describe the development of the female gonad (ovary).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Describe the development of the internal genital organs (uterine tubes, uterus &amp; vagina).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Describe the development of the external genitalia. 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 the main congenital anomalies.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3832167" y="4762500"/>
            <a:ext cx="2643447" cy="33855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مانحتاج</a:t>
            </a:r>
            <a:r>
              <a:rPr lang="ar-SA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نذكركم ان الاوقات مهمة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297547" y="442519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6" name="Shape 616"/>
          <p:cNvSpPr txBox="1"/>
          <p:nvPr/>
        </p:nvSpPr>
        <p:spPr>
          <a:xfrm>
            <a:off x="481537" y="-74049"/>
            <a:ext cx="5566499" cy="396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MCQ’s</a:t>
            </a: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622" y="739868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56684" y="562439"/>
            <a:ext cx="120173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 algn="justLow">
              <a:spcBef>
                <a:spcPct val="0"/>
              </a:spcBef>
            </a:pPr>
            <a:endParaRPr lang="en-US" altLang="en-US" sz="1600" dirty="0"/>
          </a:p>
        </p:txBody>
      </p:sp>
      <p:sp>
        <p:nvSpPr>
          <p:cNvPr id="5" name="مستطيل 4"/>
          <p:cNvSpPr/>
          <p:nvPr/>
        </p:nvSpPr>
        <p:spPr>
          <a:xfrm>
            <a:off x="208691" y="562439"/>
            <a:ext cx="55698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at what week of pregnancy does the gonadal ridge appear ?</a:t>
            </a:r>
          </a:p>
          <a:p>
            <a:pPr marL="342900" indent="-342900"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4th week b) 5th week c) 6th week d) 16th week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the primordial germ cells migrate to the gonadal ridge at 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4th week b) 5th week c) 6th week d) 16th week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 morphological characteristics of gonad are acquired at: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a) 5th week b) 6th week c) 7th week d) 10th week</a:t>
            </a:r>
          </a:p>
          <a:p>
            <a:endParaRPr lang="en-US" b="1" dirty="0">
              <a:solidFill>
                <a:srgbClr val="7AA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 female primary reproductive organ is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histologicaly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identiﬁable at: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5th week  b) 6th week  c) 7th week d) 10th week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 in any embryo degradation of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mesonephric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 is due to: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presence of testosterone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b) absence of testosterone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c) presence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Müllerian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Inhibiting Substance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d) absence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Müllerian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Inhibiting Substance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 in a female embryo failed to develop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paramesonephric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ducts, what went wrong ?</a:t>
            </a:r>
          </a:p>
          <a:p>
            <a:pPr marL="342900" indent="-342900"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presence of testosterone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b) absence of testosterone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c) presence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Müllerian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Inhibiting Substance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d) absence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Müllerian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Inhibiting Substance</a:t>
            </a:r>
          </a:p>
          <a:p>
            <a:endParaRPr lang="en-US" dirty="0"/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 at what given week a mother can know the sex of her baby?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7th week  b) 8th week  c) 9th week  d) 12th week</a:t>
            </a:r>
          </a:p>
          <a:p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5892580" y="161125"/>
            <a:ext cx="630301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 what is the origin of ovaries 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endoderm  b) intermediate mesoderm  c) mesoderm  d) ectoderm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9- what is the origin of Fallopian tube, body of uterus, cervix and upper part of vagina ?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endoderm  b) intermediate mesoderm  c) mesoderm  d) ectoderm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 What is the origin of lower vagina 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endoderm  b) intermediate mesoderm  c) mesoderm d) ectoderm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 what is the origin of the muscle layer and lining of uterus 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endoderm  b) intermediate mesoderm  c) mesoderm  d)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splancnic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mesoderm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 failure of fusion of inferior parts of the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paramesonephric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ducts lead to: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double uterus (Uterus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Didelphys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 b)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bicornuate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uterus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unicornuate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uterus  d)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arcuate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uterus</a:t>
            </a:r>
          </a:p>
          <a:p>
            <a:endParaRPr lang="en-US" b="1" dirty="0">
              <a:solidFill>
                <a:srgbClr val="7AA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13- external genitalia begins diﬀerentiation at:</a:t>
            </a:r>
          </a:p>
          <a:p>
            <a:pPr marL="342900" indent="-342900">
              <a:buAutoNum type="alphaL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7th week  b) 8th week  c) 9th week d) 12th week</a:t>
            </a:r>
          </a:p>
          <a:p>
            <a:endParaRPr lang="en-US" b="1" dirty="0">
              <a:solidFill>
                <a:srgbClr val="7AAD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14- faulty canalization of the fused </a:t>
            </a:r>
            <a:r>
              <a:rPr lang="en-US" b="1" dirty="0" err="1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müllerian</a:t>
            </a:r>
            <a:r>
              <a:rPr lang="en-US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ducts lead to: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a) cervical atresia  b) vaginal atresia  c) double vagina  d) transversely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septate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vagina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146800" y="6498102"/>
            <a:ext cx="4940300" cy="307777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1.b,  2.c, 3.c ,4.d, 5.b, 6.c, 7.d, 8.b, 9.c, 10.a, 11.d 12.a 13.c 14.d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3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Shape 637"/>
          <p:cNvCxnSpPr/>
          <p:nvPr/>
        </p:nvCxnSpPr>
        <p:spPr>
          <a:xfrm rot="10800000">
            <a:off x="5336662" y="3794219"/>
            <a:ext cx="5575300" cy="0"/>
          </a:xfrm>
          <a:prstGeom prst="straightConnector1">
            <a:avLst/>
          </a:prstGeom>
          <a:noFill/>
          <a:ln w="41275" cap="rnd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Shape 644"/>
          <p:cNvSpPr txBox="1"/>
          <p:nvPr/>
        </p:nvSpPr>
        <p:spPr>
          <a:xfrm>
            <a:off x="6723424" y="2316663"/>
            <a:ext cx="34747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VIDEOS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6774136" y="2939841"/>
            <a:ext cx="3301999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grpSp>
        <p:nvGrpSpPr>
          <p:cNvPr id="648" name="Shape 648"/>
          <p:cNvGrpSpPr/>
          <p:nvPr/>
        </p:nvGrpSpPr>
        <p:grpSpPr>
          <a:xfrm>
            <a:off x="10325232" y="-3794"/>
            <a:ext cx="1894305" cy="2854469"/>
            <a:chOff x="10297695" y="0"/>
            <a:chExt cx="1894305" cy="2149642"/>
          </a:xfrm>
        </p:grpSpPr>
        <p:sp>
          <p:nvSpPr>
            <p:cNvPr id="649" name="Shape 649"/>
            <p:cNvSpPr/>
            <p:nvPr/>
          </p:nvSpPr>
          <p:spPr>
            <a:xfrm>
              <a:off x="11734709" y="0"/>
              <a:ext cx="457291" cy="73793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1016202" y="0"/>
              <a:ext cx="457291" cy="2149641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0297695" y="0"/>
              <a:ext cx="457291" cy="129941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-296366" y="3182403"/>
            <a:ext cx="7268666" cy="3862133"/>
            <a:chOff x="-770021" y="2149642"/>
            <a:chExt cx="11984224" cy="5277854"/>
          </a:xfrm>
        </p:grpSpPr>
        <p:grpSp>
          <p:nvGrpSpPr>
            <p:cNvPr id="34" name="Group 56"/>
            <p:cNvGrpSpPr/>
            <p:nvPr/>
          </p:nvGrpSpPr>
          <p:grpSpPr>
            <a:xfrm>
              <a:off x="-770021" y="2149642"/>
              <a:ext cx="4829059" cy="5277854"/>
              <a:chOff x="158735" y="2005263"/>
              <a:chExt cx="4602883" cy="4700338"/>
            </a:xfrm>
          </p:grpSpPr>
          <p:pic>
            <p:nvPicPr>
              <p:cNvPr id="43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158735" y="2005263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4" name="Picture 54"/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382493" y="2196809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5" name="مجموعة 34"/>
            <p:cNvGrpSpPr/>
            <p:nvPr/>
          </p:nvGrpSpPr>
          <p:grpSpPr>
            <a:xfrm>
              <a:off x="2513487" y="2648367"/>
              <a:ext cx="8700716" cy="2097537"/>
              <a:chOff x="2176542" y="3784934"/>
              <a:chExt cx="8054326" cy="1798476"/>
            </a:xfrm>
          </p:grpSpPr>
          <p:grpSp>
            <p:nvGrpSpPr>
              <p:cNvPr id="36" name="Group 19"/>
              <p:cNvGrpSpPr/>
              <p:nvPr/>
            </p:nvGrpSpPr>
            <p:grpSpPr>
              <a:xfrm>
                <a:off x="2176542" y="3784934"/>
                <a:ext cx="2516467" cy="1798476"/>
                <a:chOff x="6851293" y="2529763"/>
                <a:chExt cx="2516467" cy="1798476"/>
              </a:xfrm>
            </p:grpSpPr>
            <p:pic>
              <p:nvPicPr>
                <p:cNvPr id="39" name="Picture 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3051" b="97627" l="0" r="100000">
                              <a14:foregroundMark x1="24561" y1="15593" x2="24561" y2="15593"/>
                              <a14:foregroundMark x1="17043" y1="6780" x2="17043" y2="6780"/>
                              <a14:foregroundMark x1="7769" y1="24746" x2="7769" y2="24746"/>
                              <a14:foregroundMark x1="20301" y1="3051" x2="10025" y2="90847"/>
                              <a14:foregroundMark x1="7018" y1="87458" x2="501" y2="61017"/>
                              <a14:foregroundMark x1="16291" y1="39661" x2="9524" y2="34915"/>
                              <a14:foregroundMark x1="21303" y1="48475" x2="32331" y2="56610"/>
                              <a14:foregroundMark x1="34586" y1="72881" x2="37845" y2="55593"/>
                              <a14:foregroundMark x1="34336" y1="50847" x2="26065" y2="42712"/>
                              <a14:foregroundMark x1="37845" y1="92881" x2="45865" y2="88814"/>
                              <a14:foregroundMark x1="30075" y1="91525" x2="25313" y2="81695"/>
                              <a14:backgroundMark x1="4511" y1="41017" x2="4010" y2="42034"/>
                              <a14:backgroundMark x1="39348" y1="80678" x2="39098" y2="78983"/>
                              <a14:backgroundMark x1="20551" y1="88814" x2="20551" y2="88814"/>
                              <a14:backgroundMark x1="39098" y1="89831" x2="39098" y2="89831"/>
                              <a14:backgroundMark x1="29323" y1="82712" x2="29323" y2="82712"/>
                              <a14:backgroundMark x1="33584" y1="89492" x2="33584" y2="89492"/>
                              <a14:backgroundMark x1="32080" y1="85763" x2="32080" y2="85763"/>
                              <a14:backgroundMark x1="36090" y1="89492" x2="36090" y2="89492"/>
                              <a14:backgroundMark x1="38346" y1="74915" x2="38346" y2="74915"/>
                              <a14:backgroundMark x1="2005" y1="57966" x2="2005" y2="57966"/>
                              <a14:backgroundMark x1="11028" y1="35593" x2="11028" y2="35593"/>
                              <a14:backgroundMark x1="17293" y1="44068" x2="17293" y2="44068"/>
                              <a14:backgroundMark x1="21053" y1="44068" x2="21053" y2="44068"/>
                              <a14:backgroundMark x1="14286" y1="35593" x2="11028" y2="24746"/>
                              <a14:backgroundMark x1="11529" y1="22034" x2="13283" y2="16949"/>
                              <a14:backgroundMark x1="37594" y1="33898" x2="40852" y2="24068"/>
                              <a14:backgroundMark x1="40100" y1="23729" x2="37093" y2="11186"/>
                              <a14:backgroundMark x1="33083" y1="40678" x2="32832" y2="38983"/>
                              <a14:backgroundMark x1="30576" y1="42034" x2="28822" y2="42712"/>
                            </a14:backgroundRemoval>
                          </a14:imgEffect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1293" y="2529763"/>
                  <a:ext cx="2516467" cy="1798476"/>
                </a:xfrm>
                <a:prstGeom prst="rect">
                  <a:avLst/>
                </a:prstGeom>
              </p:spPr>
            </p:pic>
            <p:sp>
              <p:nvSpPr>
                <p:cNvPr id="40" name="Oval 9"/>
                <p:cNvSpPr/>
                <p:nvPr/>
              </p:nvSpPr>
              <p:spPr>
                <a:xfrm rot="19838218">
                  <a:off x="7172584" y="2672499"/>
                  <a:ext cx="417043" cy="209859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1" name="Oval 10"/>
                <p:cNvSpPr/>
                <p:nvPr/>
              </p:nvSpPr>
              <p:spPr>
                <a:xfrm rot="18606469">
                  <a:off x="7635237" y="2589513"/>
                  <a:ext cx="66831" cy="367447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2" name="Oval 18"/>
                <p:cNvSpPr/>
                <p:nvPr/>
              </p:nvSpPr>
              <p:spPr>
                <a:xfrm rot="19946827">
                  <a:off x="7760985" y="2822452"/>
                  <a:ext cx="72478" cy="166494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TextBox 21"/>
              <p:cNvSpPr txBox="1"/>
              <p:nvPr/>
            </p:nvSpPr>
            <p:spPr>
              <a:xfrm>
                <a:off x="3062813" y="4573946"/>
                <a:ext cx="7168055" cy="53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8B95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4247074" y="4902751"/>
                <a:ext cx="1717590" cy="497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B27F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00073" y="5364392"/>
            <a:ext cx="1617816" cy="369332"/>
          </a:xfrm>
          <a:prstGeom prst="rect">
            <a:avLst/>
          </a:prstGeom>
          <a:noFill/>
          <a:ln w="28575">
            <a:solidFill>
              <a:srgbClr val="618E87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8"/>
              </a:rPr>
              <a:t>Editing</a:t>
            </a:r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file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8887" y="39332"/>
            <a:ext cx="3337351" cy="3251291"/>
            <a:chOff x="3793642" y="1056178"/>
            <a:chExt cx="3534257" cy="3452322"/>
          </a:xfrm>
        </p:grpSpPr>
        <p:sp>
          <p:nvSpPr>
            <p:cNvPr id="52" name="Oval 51"/>
            <p:cNvSpPr/>
            <p:nvPr/>
          </p:nvSpPr>
          <p:spPr>
            <a:xfrm>
              <a:off x="3949700" y="1206500"/>
              <a:ext cx="3225800" cy="3149600"/>
            </a:xfrm>
            <a:prstGeom prst="ellipse">
              <a:avLst/>
            </a:prstGeom>
            <a:solidFill>
              <a:srgbClr val="7AA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883611" y="1130300"/>
              <a:ext cx="3355176" cy="3291840"/>
            </a:xfrm>
            <a:prstGeom prst="ellipse">
              <a:avLst/>
            </a:prstGeom>
            <a:noFill/>
            <a:ln w="22225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3793642" y="1056178"/>
              <a:ext cx="3534257" cy="3452322"/>
            </a:xfrm>
            <a:prstGeom prst="ellipse">
              <a:avLst/>
            </a:prstGeom>
            <a:noFill/>
            <a:ln w="44450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40514" y="845589"/>
            <a:ext cx="2999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5F1F1"/>
                </a:solidFill>
                <a:latin typeface="Century Gothic" charset="0"/>
                <a:ea typeface="Century Gothic" charset="0"/>
                <a:cs typeface="Century Gothic" charset="0"/>
              </a:rPr>
              <a:t>ANY SUGGESTIONS OR ISSUES </a:t>
            </a:r>
          </a:p>
        </p:txBody>
      </p:sp>
      <p:sp>
        <p:nvSpPr>
          <p:cNvPr id="57" name="Freeform 56"/>
          <p:cNvSpPr/>
          <p:nvPr/>
        </p:nvSpPr>
        <p:spPr>
          <a:xfrm rot="21167586">
            <a:off x="3528072" y="2557670"/>
            <a:ext cx="1393301" cy="2587399"/>
          </a:xfrm>
          <a:custGeom>
            <a:avLst/>
            <a:gdLst>
              <a:gd name="connsiteX0" fmla="*/ 0 w 3061416"/>
              <a:gd name="connsiteY0" fmla="*/ 0 h 2451100"/>
              <a:gd name="connsiteX1" fmla="*/ 127000 w 3061416"/>
              <a:gd name="connsiteY1" fmla="*/ 76200 h 2451100"/>
              <a:gd name="connsiteX2" fmla="*/ 165100 w 3061416"/>
              <a:gd name="connsiteY2" fmla="*/ 114300 h 2451100"/>
              <a:gd name="connsiteX3" fmla="*/ 241300 w 3061416"/>
              <a:gd name="connsiteY3" fmla="*/ 165100 h 2451100"/>
              <a:gd name="connsiteX4" fmla="*/ 279400 w 3061416"/>
              <a:gd name="connsiteY4" fmla="*/ 203200 h 2451100"/>
              <a:gd name="connsiteX5" fmla="*/ 355600 w 3061416"/>
              <a:gd name="connsiteY5" fmla="*/ 254000 h 2451100"/>
              <a:gd name="connsiteX6" fmla="*/ 419100 w 3061416"/>
              <a:gd name="connsiteY6" fmla="*/ 317500 h 2451100"/>
              <a:gd name="connsiteX7" fmla="*/ 482600 w 3061416"/>
              <a:gd name="connsiteY7" fmla="*/ 381000 h 2451100"/>
              <a:gd name="connsiteX8" fmla="*/ 546100 w 3061416"/>
              <a:gd name="connsiteY8" fmla="*/ 444500 h 2451100"/>
              <a:gd name="connsiteX9" fmla="*/ 660400 w 3061416"/>
              <a:gd name="connsiteY9" fmla="*/ 546100 h 2451100"/>
              <a:gd name="connsiteX10" fmla="*/ 685800 w 3061416"/>
              <a:gd name="connsiteY10" fmla="*/ 584200 h 2451100"/>
              <a:gd name="connsiteX11" fmla="*/ 762000 w 3061416"/>
              <a:gd name="connsiteY11" fmla="*/ 660400 h 2451100"/>
              <a:gd name="connsiteX12" fmla="*/ 850900 w 3061416"/>
              <a:gd name="connsiteY12" fmla="*/ 787400 h 2451100"/>
              <a:gd name="connsiteX13" fmla="*/ 876300 w 3061416"/>
              <a:gd name="connsiteY13" fmla="*/ 825500 h 2451100"/>
              <a:gd name="connsiteX14" fmla="*/ 939800 w 3061416"/>
              <a:gd name="connsiteY14" fmla="*/ 965200 h 2451100"/>
              <a:gd name="connsiteX15" fmla="*/ 990600 w 3061416"/>
              <a:gd name="connsiteY15" fmla="*/ 1066800 h 2451100"/>
              <a:gd name="connsiteX16" fmla="*/ 1016000 w 3061416"/>
              <a:gd name="connsiteY16" fmla="*/ 1117600 h 2451100"/>
              <a:gd name="connsiteX17" fmla="*/ 1028700 w 3061416"/>
              <a:gd name="connsiteY17" fmla="*/ 1155700 h 2451100"/>
              <a:gd name="connsiteX18" fmla="*/ 1054100 w 3061416"/>
              <a:gd name="connsiteY18" fmla="*/ 1206500 h 2451100"/>
              <a:gd name="connsiteX19" fmla="*/ 1066800 w 3061416"/>
              <a:gd name="connsiteY19" fmla="*/ 1257300 h 2451100"/>
              <a:gd name="connsiteX20" fmla="*/ 1079500 w 3061416"/>
              <a:gd name="connsiteY20" fmla="*/ 1295400 h 2451100"/>
              <a:gd name="connsiteX21" fmla="*/ 1092200 w 3061416"/>
              <a:gd name="connsiteY21" fmla="*/ 1358900 h 2451100"/>
              <a:gd name="connsiteX22" fmla="*/ 1117600 w 3061416"/>
              <a:gd name="connsiteY22" fmla="*/ 1473200 h 2451100"/>
              <a:gd name="connsiteX23" fmla="*/ 1117600 w 3061416"/>
              <a:gd name="connsiteY23" fmla="*/ 1714500 h 2451100"/>
              <a:gd name="connsiteX24" fmla="*/ 1092200 w 3061416"/>
              <a:gd name="connsiteY24" fmla="*/ 1866900 h 2451100"/>
              <a:gd name="connsiteX25" fmla="*/ 990600 w 3061416"/>
              <a:gd name="connsiteY25" fmla="*/ 1993900 h 2451100"/>
              <a:gd name="connsiteX26" fmla="*/ 927100 w 3061416"/>
              <a:gd name="connsiteY26" fmla="*/ 2032000 h 2451100"/>
              <a:gd name="connsiteX27" fmla="*/ 876300 w 3061416"/>
              <a:gd name="connsiteY27" fmla="*/ 2057400 h 2451100"/>
              <a:gd name="connsiteX28" fmla="*/ 787400 w 3061416"/>
              <a:gd name="connsiteY28" fmla="*/ 2082800 h 2451100"/>
              <a:gd name="connsiteX29" fmla="*/ 571500 w 3061416"/>
              <a:gd name="connsiteY29" fmla="*/ 2044700 h 2451100"/>
              <a:gd name="connsiteX30" fmla="*/ 533400 w 3061416"/>
              <a:gd name="connsiteY30" fmla="*/ 2019300 h 2451100"/>
              <a:gd name="connsiteX31" fmla="*/ 457200 w 3061416"/>
              <a:gd name="connsiteY31" fmla="*/ 1943100 h 2451100"/>
              <a:gd name="connsiteX32" fmla="*/ 431800 w 3061416"/>
              <a:gd name="connsiteY32" fmla="*/ 1866900 h 2451100"/>
              <a:gd name="connsiteX33" fmla="*/ 444500 w 3061416"/>
              <a:gd name="connsiteY33" fmla="*/ 1701800 h 2451100"/>
              <a:gd name="connsiteX34" fmla="*/ 457200 w 3061416"/>
              <a:gd name="connsiteY34" fmla="*/ 1663700 h 2451100"/>
              <a:gd name="connsiteX35" fmla="*/ 571500 w 3061416"/>
              <a:gd name="connsiteY35" fmla="*/ 1574800 h 2451100"/>
              <a:gd name="connsiteX36" fmla="*/ 622300 w 3061416"/>
              <a:gd name="connsiteY36" fmla="*/ 1562100 h 2451100"/>
              <a:gd name="connsiteX37" fmla="*/ 723900 w 3061416"/>
              <a:gd name="connsiteY37" fmla="*/ 1524000 h 2451100"/>
              <a:gd name="connsiteX38" fmla="*/ 787400 w 3061416"/>
              <a:gd name="connsiteY38" fmla="*/ 1511300 h 2451100"/>
              <a:gd name="connsiteX39" fmla="*/ 1155700 w 3061416"/>
              <a:gd name="connsiteY39" fmla="*/ 1524000 h 2451100"/>
              <a:gd name="connsiteX40" fmla="*/ 1308100 w 3061416"/>
              <a:gd name="connsiteY40" fmla="*/ 1549400 h 2451100"/>
              <a:gd name="connsiteX41" fmla="*/ 1397000 w 3061416"/>
              <a:gd name="connsiteY41" fmla="*/ 1562100 h 2451100"/>
              <a:gd name="connsiteX42" fmla="*/ 1447800 w 3061416"/>
              <a:gd name="connsiteY42" fmla="*/ 1587500 h 2451100"/>
              <a:gd name="connsiteX43" fmla="*/ 1511300 w 3061416"/>
              <a:gd name="connsiteY43" fmla="*/ 1600200 h 2451100"/>
              <a:gd name="connsiteX44" fmla="*/ 1549400 w 3061416"/>
              <a:gd name="connsiteY44" fmla="*/ 1612900 h 2451100"/>
              <a:gd name="connsiteX45" fmla="*/ 1612900 w 3061416"/>
              <a:gd name="connsiteY45" fmla="*/ 1625600 h 2451100"/>
              <a:gd name="connsiteX46" fmla="*/ 1701800 w 3061416"/>
              <a:gd name="connsiteY46" fmla="*/ 1663700 h 2451100"/>
              <a:gd name="connsiteX47" fmla="*/ 1790700 w 3061416"/>
              <a:gd name="connsiteY47" fmla="*/ 1714500 h 2451100"/>
              <a:gd name="connsiteX48" fmla="*/ 1828800 w 3061416"/>
              <a:gd name="connsiteY48" fmla="*/ 1727200 h 2451100"/>
              <a:gd name="connsiteX49" fmla="*/ 1866900 w 3061416"/>
              <a:gd name="connsiteY49" fmla="*/ 1752600 h 2451100"/>
              <a:gd name="connsiteX50" fmla="*/ 1981200 w 3061416"/>
              <a:gd name="connsiteY50" fmla="*/ 1841500 h 2451100"/>
              <a:gd name="connsiteX51" fmla="*/ 2082800 w 3061416"/>
              <a:gd name="connsiteY51" fmla="*/ 1943100 h 2451100"/>
              <a:gd name="connsiteX52" fmla="*/ 2133600 w 3061416"/>
              <a:gd name="connsiteY52" fmla="*/ 1993900 h 2451100"/>
              <a:gd name="connsiteX53" fmla="*/ 2146300 w 3061416"/>
              <a:gd name="connsiteY53" fmla="*/ 2032000 h 2451100"/>
              <a:gd name="connsiteX54" fmla="*/ 2184400 w 3061416"/>
              <a:gd name="connsiteY54" fmla="*/ 2057400 h 2451100"/>
              <a:gd name="connsiteX55" fmla="*/ 2209800 w 3061416"/>
              <a:gd name="connsiteY55" fmla="*/ 2095500 h 2451100"/>
              <a:gd name="connsiteX56" fmla="*/ 2247900 w 3061416"/>
              <a:gd name="connsiteY56" fmla="*/ 2184400 h 2451100"/>
              <a:gd name="connsiteX57" fmla="*/ 2298700 w 3061416"/>
              <a:gd name="connsiteY57" fmla="*/ 2273300 h 2451100"/>
              <a:gd name="connsiteX58" fmla="*/ 2413000 w 3061416"/>
              <a:gd name="connsiteY58" fmla="*/ 2374900 h 2451100"/>
              <a:gd name="connsiteX59" fmla="*/ 2514600 w 3061416"/>
              <a:gd name="connsiteY59" fmla="*/ 2425700 h 2451100"/>
              <a:gd name="connsiteX60" fmla="*/ 2590800 w 3061416"/>
              <a:gd name="connsiteY60" fmla="*/ 2451100 h 2451100"/>
              <a:gd name="connsiteX61" fmla="*/ 2844800 w 3061416"/>
              <a:gd name="connsiteY61" fmla="*/ 2438400 h 2451100"/>
              <a:gd name="connsiteX62" fmla="*/ 2971800 w 3061416"/>
              <a:gd name="connsiteY62" fmla="*/ 2425700 h 2451100"/>
              <a:gd name="connsiteX63" fmla="*/ 3060700 w 3061416"/>
              <a:gd name="connsiteY63" fmla="*/ 2400300 h 2451100"/>
              <a:gd name="connsiteX64" fmla="*/ 3048000 w 3061416"/>
              <a:gd name="connsiteY64" fmla="*/ 24003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61416" h="2451100">
                <a:moveTo>
                  <a:pt x="0" y="0"/>
                </a:moveTo>
                <a:cubicBezTo>
                  <a:pt x="40087" y="20043"/>
                  <a:pt x="96349" y="45549"/>
                  <a:pt x="127000" y="76200"/>
                </a:cubicBezTo>
                <a:cubicBezTo>
                  <a:pt x="139700" y="88900"/>
                  <a:pt x="150923" y="103273"/>
                  <a:pt x="165100" y="114300"/>
                </a:cubicBezTo>
                <a:cubicBezTo>
                  <a:pt x="189197" y="133042"/>
                  <a:pt x="219714" y="143514"/>
                  <a:pt x="241300" y="165100"/>
                </a:cubicBezTo>
                <a:cubicBezTo>
                  <a:pt x="254000" y="177800"/>
                  <a:pt x="265223" y="192173"/>
                  <a:pt x="279400" y="203200"/>
                </a:cubicBezTo>
                <a:cubicBezTo>
                  <a:pt x="303497" y="221942"/>
                  <a:pt x="355600" y="254000"/>
                  <a:pt x="355600" y="254000"/>
                </a:cubicBezTo>
                <a:cubicBezTo>
                  <a:pt x="423333" y="355600"/>
                  <a:pt x="334433" y="232833"/>
                  <a:pt x="419100" y="317500"/>
                </a:cubicBezTo>
                <a:cubicBezTo>
                  <a:pt x="503767" y="402167"/>
                  <a:pt x="381000" y="313267"/>
                  <a:pt x="482600" y="381000"/>
                </a:cubicBezTo>
                <a:cubicBezTo>
                  <a:pt x="534939" y="459509"/>
                  <a:pt x="476827" y="382924"/>
                  <a:pt x="546100" y="444500"/>
                </a:cubicBezTo>
                <a:cubicBezTo>
                  <a:pt x="676589" y="560491"/>
                  <a:pt x="573929" y="488453"/>
                  <a:pt x="660400" y="546100"/>
                </a:cubicBezTo>
                <a:cubicBezTo>
                  <a:pt x="668867" y="558800"/>
                  <a:pt x="675659" y="572792"/>
                  <a:pt x="685800" y="584200"/>
                </a:cubicBezTo>
                <a:cubicBezTo>
                  <a:pt x="709665" y="611048"/>
                  <a:pt x="740447" y="631663"/>
                  <a:pt x="762000" y="660400"/>
                </a:cubicBezTo>
                <a:cubicBezTo>
                  <a:pt x="818416" y="735622"/>
                  <a:pt x="788359" y="693588"/>
                  <a:pt x="850900" y="787400"/>
                </a:cubicBezTo>
                <a:cubicBezTo>
                  <a:pt x="859367" y="800100"/>
                  <a:pt x="871473" y="811020"/>
                  <a:pt x="876300" y="825500"/>
                </a:cubicBezTo>
                <a:cubicBezTo>
                  <a:pt x="900974" y="899521"/>
                  <a:pt x="883013" y="851626"/>
                  <a:pt x="939800" y="965200"/>
                </a:cubicBezTo>
                <a:lnTo>
                  <a:pt x="990600" y="1066800"/>
                </a:lnTo>
                <a:cubicBezTo>
                  <a:pt x="999067" y="1083733"/>
                  <a:pt x="1010013" y="1099639"/>
                  <a:pt x="1016000" y="1117600"/>
                </a:cubicBezTo>
                <a:cubicBezTo>
                  <a:pt x="1020233" y="1130300"/>
                  <a:pt x="1023427" y="1143395"/>
                  <a:pt x="1028700" y="1155700"/>
                </a:cubicBezTo>
                <a:cubicBezTo>
                  <a:pt x="1036158" y="1173101"/>
                  <a:pt x="1047453" y="1188773"/>
                  <a:pt x="1054100" y="1206500"/>
                </a:cubicBezTo>
                <a:cubicBezTo>
                  <a:pt x="1060229" y="1222843"/>
                  <a:pt x="1062005" y="1240517"/>
                  <a:pt x="1066800" y="1257300"/>
                </a:cubicBezTo>
                <a:cubicBezTo>
                  <a:pt x="1070478" y="1270172"/>
                  <a:pt x="1076253" y="1282413"/>
                  <a:pt x="1079500" y="1295400"/>
                </a:cubicBezTo>
                <a:cubicBezTo>
                  <a:pt x="1084735" y="1316341"/>
                  <a:pt x="1087517" y="1337828"/>
                  <a:pt x="1092200" y="1358900"/>
                </a:cubicBezTo>
                <a:cubicBezTo>
                  <a:pt x="1128071" y="1520318"/>
                  <a:pt x="1079296" y="1281682"/>
                  <a:pt x="1117600" y="1473200"/>
                </a:cubicBezTo>
                <a:cubicBezTo>
                  <a:pt x="1134040" y="1654039"/>
                  <a:pt x="1135625" y="1561285"/>
                  <a:pt x="1117600" y="1714500"/>
                </a:cubicBezTo>
                <a:cubicBezTo>
                  <a:pt x="1115094" y="1735797"/>
                  <a:pt x="1112946" y="1829557"/>
                  <a:pt x="1092200" y="1866900"/>
                </a:cubicBezTo>
                <a:cubicBezTo>
                  <a:pt x="1066983" y="1912290"/>
                  <a:pt x="1032496" y="1961314"/>
                  <a:pt x="990600" y="1993900"/>
                </a:cubicBezTo>
                <a:cubicBezTo>
                  <a:pt x="971115" y="2009055"/>
                  <a:pt x="948678" y="2020012"/>
                  <a:pt x="927100" y="2032000"/>
                </a:cubicBezTo>
                <a:cubicBezTo>
                  <a:pt x="910550" y="2041194"/>
                  <a:pt x="893701" y="2049942"/>
                  <a:pt x="876300" y="2057400"/>
                </a:cubicBezTo>
                <a:cubicBezTo>
                  <a:pt x="850793" y="2068332"/>
                  <a:pt x="813179" y="2076355"/>
                  <a:pt x="787400" y="2082800"/>
                </a:cubicBezTo>
                <a:cubicBezTo>
                  <a:pt x="742932" y="2078757"/>
                  <a:pt x="622262" y="2078541"/>
                  <a:pt x="571500" y="2044700"/>
                </a:cubicBezTo>
                <a:cubicBezTo>
                  <a:pt x="558800" y="2036233"/>
                  <a:pt x="544808" y="2029441"/>
                  <a:pt x="533400" y="2019300"/>
                </a:cubicBezTo>
                <a:cubicBezTo>
                  <a:pt x="506552" y="1995435"/>
                  <a:pt x="457200" y="1943100"/>
                  <a:pt x="457200" y="1943100"/>
                </a:cubicBezTo>
                <a:cubicBezTo>
                  <a:pt x="448733" y="1917700"/>
                  <a:pt x="429747" y="1893595"/>
                  <a:pt x="431800" y="1866900"/>
                </a:cubicBezTo>
                <a:cubicBezTo>
                  <a:pt x="436033" y="1811867"/>
                  <a:pt x="437654" y="1756570"/>
                  <a:pt x="444500" y="1701800"/>
                </a:cubicBezTo>
                <a:cubicBezTo>
                  <a:pt x="446160" y="1688516"/>
                  <a:pt x="449774" y="1674839"/>
                  <a:pt x="457200" y="1663700"/>
                </a:cubicBezTo>
                <a:cubicBezTo>
                  <a:pt x="475137" y="1636795"/>
                  <a:pt x="551316" y="1579846"/>
                  <a:pt x="571500" y="1574800"/>
                </a:cubicBezTo>
                <a:cubicBezTo>
                  <a:pt x="588433" y="1570567"/>
                  <a:pt x="605741" y="1567620"/>
                  <a:pt x="622300" y="1562100"/>
                </a:cubicBezTo>
                <a:cubicBezTo>
                  <a:pt x="657261" y="1550446"/>
                  <a:pt x="688230" y="1532917"/>
                  <a:pt x="723900" y="1524000"/>
                </a:cubicBezTo>
                <a:cubicBezTo>
                  <a:pt x="744841" y="1518765"/>
                  <a:pt x="766233" y="1515533"/>
                  <a:pt x="787400" y="1511300"/>
                </a:cubicBezTo>
                <a:lnTo>
                  <a:pt x="1155700" y="1524000"/>
                </a:lnTo>
                <a:cubicBezTo>
                  <a:pt x="1296146" y="1531592"/>
                  <a:pt x="1213180" y="1532142"/>
                  <a:pt x="1308100" y="1549400"/>
                </a:cubicBezTo>
                <a:cubicBezTo>
                  <a:pt x="1337551" y="1554755"/>
                  <a:pt x="1367367" y="1557867"/>
                  <a:pt x="1397000" y="1562100"/>
                </a:cubicBezTo>
                <a:cubicBezTo>
                  <a:pt x="1413933" y="1570567"/>
                  <a:pt x="1429839" y="1581513"/>
                  <a:pt x="1447800" y="1587500"/>
                </a:cubicBezTo>
                <a:cubicBezTo>
                  <a:pt x="1468278" y="1594326"/>
                  <a:pt x="1490359" y="1594965"/>
                  <a:pt x="1511300" y="1600200"/>
                </a:cubicBezTo>
                <a:cubicBezTo>
                  <a:pt x="1524287" y="1603447"/>
                  <a:pt x="1536413" y="1609653"/>
                  <a:pt x="1549400" y="1612900"/>
                </a:cubicBezTo>
                <a:cubicBezTo>
                  <a:pt x="1570341" y="1618135"/>
                  <a:pt x="1591733" y="1621367"/>
                  <a:pt x="1612900" y="1625600"/>
                </a:cubicBezTo>
                <a:cubicBezTo>
                  <a:pt x="1690111" y="1677074"/>
                  <a:pt x="1608075" y="1628553"/>
                  <a:pt x="1701800" y="1663700"/>
                </a:cubicBezTo>
                <a:cubicBezTo>
                  <a:pt x="1790861" y="1697098"/>
                  <a:pt x="1717007" y="1677654"/>
                  <a:pt x="1790700" y="1714500"/>
                </a:cubicBezTo>
                <a:cubicBezTo>
                  <a:pt x="1802674" y="1720487"/>
                  <a:pt x="1816826" y="1721213"/>
                  <a:pt x="1828800" y="1727200"/>
                </a:cubicBezTo>
                <a:cubicBezTo>
                  <a:pt x="1842452" y="1734026"/>
                  <a:pt x="1854689" y="1743442"/>
                  <a:pt x="1866900" y="1752600"/>
                </a:cubicBezTo>
                <a:cubicBezTo>
                  <a:pt x="1905514" y="1781560"/>
                  <a:pt x="1947070" y="1807370"/>
                  <a:pt x="1981200" y="1841500"/>
                </a:cubicBezTo>
                <a:lnTo>
                  <a:pt x="2082800" y="1943100"/>
                </a:lnTo>
                <a:lnTo>
                  <a:pt x="2133600" y="1993900"/>
                </a:lnTo>
                <a:cubicBezTo>
                  <a:pt x="2137833" y="2006600"/>
                  <a:pt x="2137937" y="2021547"/>
                  <a:pt x="2146300" y="2032000"/>
                </a:cubicBezTo>
                <a:cubicBezTo>
                  <a:pt x="2155835" y="2043919"/>
                  <a:pt x="2173607" y="2046607"/>
                  <a:pt x="2184400" y="2057400"/>
                </a:cubicBezTo>
                <a:cubicBezTo>
                  <a:pt x="2195193" y="2068193"/>
                  <a:pt x="2201333" y="2082800"/>
                  <a:pt x="2209800" y="2095500"/>
                </a:cubicBezTo>
                <a:cubicBezTo>
                  <a:pt x="2230659" y="2178938"/>
                  <a:pt x="2208920" y="2116185"/>
                  <a:pt x="2247900" y="2184400"/>
                </a:cubicBezTo>
                <a:cubicBezTo>
                  <a:pt x="2266298" y="2216597"/>
                  <a:pt x="2273947" y="2245453"/>
                  <a:pt x="2298700" y="2273300"/>
                </a:cubicBezTo>
                <a:cubicBezTo>
                  <a:pt x="2377768" y="2362251"/>
                  <a:pt x="2348379" y="2328742"/>
                  <a:pt x="2413000" y="2374900"/>
                </a:cubicBezTo>
                <a:cubicBezTo>
                  <a:pt x="2493787" y="2432605"/>
                  <a:pt x="2430052" y="2400336"/>
                  <a:pt x="2514600" y="2425700"/>
                </a:cubicBezTo>
                <a:cubicBezTo>
                  <a:pt x="2540245" y="2433393"/>
                  <a:pt x="2590800" y="2451100"/>
                  <a:pt x="2590800" y="2451100"/>
                </a:cubicBezTo>
                <a:lnTo>
                  <a:pt x="2844800" y="2438400"/>
                </a:lnTo>
                <a:cubicBezTo>
                  <a:pt x="2887250" y="2435570"/>
                  <a:pt x="2929683" y="2431717"/>
                  <a:pt x="2971800" y="2425700"/>
                </a:cubicBezTo>
                <a:cubicBezTo>
                  <a:pt x="2983193" y="2424072"/>
                  <a:pt x="3046225" y="2407537"/>
                  <a:pt x="3060700" y="2400300"/>
                </a:cubicBezTo>
                <a:cubicBezTo>
                  <a:pt x="3064486" y="2398407"/>
                  <a:pt x="3052233" y="2400300"/>
                  <a:pt x="3048000" y="2400300"/>
                </a:cubicBez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 rot="320654">
            <a:off x="4958813" y="4783123"/>
            <a:ext cx="277433" cy="455125"/>
          </a:xfrm>
          <a:custGeom>
            <a:avLst/>
            <a:gdLst>
              <a:gd name="connsiteX0" fmla="*/ 0 w 435632"/>
              <a:gd name="connsiteY0" fmla="*/ 0 h 355600"/>
              <a:gd name="connsiteX1" fmla="*/ 50800 w 435632"/>
              <a:gd name="connsiteY1" fmla="*/ 38100 h 355600"/>
              <a:gd name="connsiteX2" fmla="*/ 190500 w 435632"/>
              <a:gd name="connsiteY2" fmla="*/ 76200 h 355600"/>
              <a:gd name="connsiteX3" fmla="*/ 381000 w 435632"/>
              <a:gd name="connsiteY3" fmla="*/ 101600 h 355600"/>
              <a:gd name="connsiteX4" fmla="*/ 431800 w 435632"/>
              <a:gd name="connsiteY4" fmla="*/ 114300 h 355600"/>
              <a:gd name="connsiteX5" fmla="*/ 381000 w 435632"/>
              <a:gd name="connsiteY5" fmla="*/ 177800 h 355600"/>
              <a:gd name="connsiteX6" fmla="*/ 342900 w 435632"/>
              <a:gd name="connsiteY6" fmla="*/ 190500 h 355600"/>
              <a:gd name="connsiteX7" fmla="*/ 266700 w 435632"/>
              <a:gd name="connsiteY7" fmla="*/ 241300 h 355600"/>
              <a:gd name="connsiteX8" fmla="*/ 190500 w 435632"/>
              <a:gd name="connsiteY8" fmla="*/ 279400 h 355600"/>
              <a:gd name="connsiteX9" fmla="*/ 152400 w 435632"/>
              <a:gd name="connsiteY9" fmla="*/ 292100 h 355600"/>
              <a:gd name="connsiteX10" fmla="*/ 76200 w 435632"/>
              <a:gd name="connsiteY10" fmla="*/ 342900 h 355600"/>
              <a:gd name="connsiteX11" fmla="*/ 38100 w 435632"/>
              <a:gd name="connsiteY11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632" h="355600">
                <a:moveTo>
                  <a:pt x="0" y="0"/>
                </a:moveTo>
                <a:cubicBezTo>
                  <a:pt x="16933" y="12700"/>
                  <a:pt x="31868" y="28634"/>
                  <a:pt x="50800" y="38100"/>
                </a:cubicBezTo>
                <a:cubicBezTo>
                  <a:pt x="90476" y="57938"/>
                  <a:pt x="146703" y="68237"/>
                  <a:pt x="190500" y="76200"/>
                </a:cubicBezTo>
                <a:cubicBezTo>
                  <a:pt x="280082" y="92488"/>
                  <a:pt x="277478" y="90098"/>
                  <a:pt x="381000" y="101600"/>
                </a:cubicBezTo>
                <a:cubicBezTo>
                  <a:pt x="397933" y="105833"/>
                  <a:pt x="421327" y="100336"/>
                  <a:pt x="431800" y="114300"/>
                </a:cubicBezTo>
                <a:cubicBezTo>
                  <a:pt x="451774" y="140932"/>
                  <a:pt x="387481" y="174559"/>
                  <a:pt x="381000" y="177800"/>
                </a:cubicBezTo>
                <a:cubicBezTo>
                  <a:pt x="369026" y="183787"/>
                  <a:pt x="354602" y="183999"/>
                  <a:pt x="342900" y="190500"/>
                </a:cubicBezTo>
                <a:cubicBezTo>
                  <a:pt x="316215" y="205325"/>
                  <a:pt x="295660" y="231647"/>
                  <a:pt x="266700" y="241300"/>
                </a:cubicBezTo>
                <a:cubicBezTo>
                  <a:pt x="170935" y="273222"/>
                  <a:pt x="288977" y="230161"/>
                  <a:pt x="190500" y="279400"/>
                </a:cubicBezTo>
                <a:cubicBezTo>
                  <a:pt x="178526" y="285387"/>
                  <a:pt x="164102" y="285599"/>
                  <a:pt x="152400" y="292100"/>
                </a:cubicBezTo>
                <a:cubicBezTo>
                  <a:pt x="125715" y="306925"/>
                  <a:pt x="105160" y="333247"/>
                  <a:pt x="76200" y="342900"/>
                </a:cubicBezTo>
                <a:lnTo>
                  <a:pt x="38100" y="355600"/>
                </a:ln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Shape 638"/>
          <p:cNvPicPr preferRelativeResize="0"/>
          <p:nvPr/>
        </p:nvPicPr>
        <p:blipFill rotWithShape="1">
          <a:blip r:embed="rId9">
            <a:alphaModFix/>
          </a:blip>
          <a:srcRect l="5390" t="9219" r="10146" b="4521"/>
          <a:stretch/>
        </p:blipFill>
        <p:spPr>
          <a:xfrm>
            <a:off x="5484885" y="3898054"/>
            <a:ext cx="716279" cy="73151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" name="Shape 6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215" y="4838846"/>
            <a:ext cx="716279" cy="6634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7627" l="0" r="100000">
                        <a14:foregroundMark x1="24561" y1="15593" x2="24561" y2="15593"/>
                        <a14:foregroundMark x1="17043" y1="6780" x2="17043" y2="6780"/>
                        <a14:foregroundMark x1="7769" y1="24746" x2="7769" y2="24746"/>
                        <a14:foregroundMark x1="20301" y1="3051" x2="10025" y2="90847"/>
                        <a14:foregroundMark x1="7018" y1="87458" x2="501" y2="61017"/>
                        <a14:foregroundMark x1="16291" y1="39661" x2="9524" y2="34915"/>
                        <a14:foregroundMark x1="21303" y1="48475" x2="32331" y2="56610"/>
                        <a14:foregroundMark x1="34586" y1="72881" x2="37845" y2="55593"/>
                        <a14:foregroundMark x1="34336" y1="50847" x2="26065" y2="42712"/>
                        <a14:foregroundMark x1="37845" y1="92881" x2="45865" y2="88814"/>
                        <a14:foregroundMark x1="30075" y1="91525" x2="25313" y2="81695"/>
                        <a14:backgroundMark x1="4511" y1="41017" x2="4010" y2="42034"/>
                        <a14:backgroundMark x1="39348" y1="80678" x2="39098" y2="78983"/>
                        <a14:backgroundMark x1="20551" y1="88814" x2="20551" y2="88814"/>
                        <a14:backgroundMark x1="39098" y1="89831" x2="39098" y2="89831"/>
                        <a14:backgroundMark x1="29323" y1="82712" x2="29323" y2="82712"/>
                        <a14:backgroundMark x1="33584" y1="89492" x2="33584" y2="89492"/>
                        <a14:backgroundMark x1="32080" y1="85763" x2="32080" y2="85763"/>
                        <a14:backgroundMark x1="36090" y1="89492" x2="36090" y2="89492"/>
                        <a14:backgroundMark x1="38346" y1="74915" x2="38346" y2="74915"/>
                        <a14:backgroundMark x1="2005" y1="57966" x2="2005" y2="57966"/>
                        <a14:backgroundMark x1="11028" y1="35593" x2="11028" y2="35593"/>
                        <a14:backgroundMark x1="17293" y1="44068" x2="17293" y2="44068"/>
                        <a14:backgroundMark x1="21053" y1="44068" x2="21053" y2="44068"/>
                        <a14:backgroundMark x1="14286" y1="35593" x2="11028" y2="24746"/>
                        <a14:backgroundMark x1="11529" y1="22034" x2="13283" y2="16949"/>
                        <a14:backgroundMark x1="37594" y1="33898" x2="40852" y2="24068"/>
                        <a14:backgroundMark x1="40100" y1="23729" x2="37093" y2="11186"/>
                        <a14:backgroundMark x1="33083" y1="40678" x2="32832" y2="38983"/>
                        <a14:backgroundMark x1="30576" y1="42034" x2="28822" y2="42712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10" y="5767335"/>
            <a:ext cx="1020440" cy="849471"/>
          </a:xfrm>
          <a:prstGeom prst="rect">
            <a:avLst/>
          </a:prstGeom>
        </p:spPr>
      </p:pic>
      <p:sp>
        <p:nvSpPr>
          <p:cNvPr id="49" name="Shape 634"/>
          <p:cNvSpPr txBox="1"/>
          <p:nvPr/>
        </p:nvSpPr>
        <p:spPr>
          <a:xfrm>
            <a:off x="6429293" y="4009843"/>
            <a:ext cx="29667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/>
              </a:rPr>
              <a:t>@Embryology436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hape 635"/>
          <p:cNvSpPr txBox="1"/>
          <p:nvPr/>
        </p:nvSpPr>
        <p:spPr>
          <a:xfrm>
            <a:off x="6429293" y="4887153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/>
              </a:rPr>
              <a:t>Embryology436@gmail.com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Shape 635">
            <a:hlinkClick r:id="rId13"/>
          </p:cNvPr>
          <p:cNvSpPr txBox="1"/>
          <p:nvPr/>
        </p:nvSpPr>
        <p:spPr>
          <a:xfrm>
            <a:off x="6435387" y="5915845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/>
              </a:rPr>
              <a:t>Your Suggestion here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Shape 642"/>
          <p:cNvSpPr txBox="1"/>
          <p:nvPr/>
        </p:nvSpPr>
        <p:spPr>
          <a:xfrm>
            <a:off x="7023278" y="166208"/>
            <a:ext cx="3530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References </a:t>
            </a:r>
          </a:p>
        </p:txBody>
      </p:sp>
      <p:cxnSp>
        <p:nvCxnSpPr>
          <p:cNvPr id="60" name="Shape 645"/>
          <p:cNvCxnSpPr/>
          <p:nvPr/>
        </p:nvCxnSpPr>
        <p:spPr>
          <a:xfrm>
            <a:off x="6972300" y="740659"/>
            <a:ext cx="2737658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61" name="Shape 640"/>
          <p:cNvPicPr preferRelativeResize="0"/>
          <p:nvPr/>
        </p:nvPicPr>
        <p:blipFill rotWithShape="1">
          <a:blip r:embed="rId14">
            <a:alphaModFix/>
          </a:blip>
          <a:srcRect l="17968" t="12500" r="17968" b="12500"/>
          <a:stretch/>
        </p:blipFill>
        <p:spPr>
          <a:xfrm>
            <a:off x="5484885" y="1068933"/>
            <a:ext cx="660399" cy="77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56839" y="2831769"/>
            <a:ext cx="888445" cy="777237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" name="Shape 646"/>
          <p:cNvSpPr txBox="1"/>
          <p:nvPr/>
        </p:nvSpPr>
        <p:spPr>
          <a:xfrm>
            <a:off x="6293874" y="1136641"/>
            <a:ext cx="3925001" cy="506645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err="1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Dr.slides</a:t>
            </a: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 (male and female).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Embryology team 435 .</a:t>
            </a:r>
            <a:endParaRPr lang="en-GB" dirty="0">
              <a:solidFill>
                <a:srgbClr val="EE3D9B"/>
              </a:solidFill>
              <a:latin typeface="Calibri"/>
              <a:ea typeface="Calibri"/>
              <a:cs typeface="Calibri"/>
              <a:sym typeface="Calibri"/>
              <a:hlinkClick r:id="rId16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332850" y="2986344"/>
            <a:ext cx="45095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7"/>
              </a:rPr>
              <a:t>https://www.youtube.com/watch?v=MureNA-RSZM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8"/>
              </a:rPr>
              <a:t>https://www.youtube.com/watch?v=EO6kRLtTZW0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19"/>
              </a:rPr>
              <a:t>https://www.youtube.com/watch?v=JPkljbZioIQ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C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Shape 662"/>
          <p:cNvGrpSpPr/>
          <p:nvPr/>
        </p:nvGrpSpPr>
        <p:grpSpPr>
          <a:xfrm>
            <a:off x="-71200" y="5912078"/>
            <a:ext cx="4561511" cy="911952"/>
            <a:chOff x="0" y="5930709"/>
            <a:chExt cx="4629149" cy="927291"/>
          </a:xfrm>
        </p:grpSpPr>
        <p:sp>
          <p:nvSpPr>
            <p:cNvPr id="663" name="Shape 663"/>
            <p:cNvSpPr/>
            <p:nvPr/>
          </p:nvSpPr>
          <p:spPr>
            <a:xfrm>
              <a:off x="0" y="5969000"/>
              <a:ext cx="800099" cy="889000"/>
            </a:xfrm>
            <a:prstGeom prst="mathPlus">
              <a:avLst>
                <a:gd name="adj1" fmla="val 23520"/>
              </a:avLst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Shape 664"/>
            <p:cNvSpPr txBox="1"/>
            <p:nvPr/>
          </p:nvSpPr>
          <p:spPr>
            <a:xfrm>
              <a:off x="485130" y="5930709"/>
              <a:ext cx="3716593" cy="37682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800" b="1" dirty="0" err="1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Desgined</a:t>
              </a:r>
              <a:r>
                <a:rPr lang="en-GB" sz="18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by: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400049" y="5994400"/>
              <a:ext cx="4229100" cy="800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endPara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81" name="Shape 681"/>
          <p:cNvGrpSpPr/>
          <p:nvPr/>
        </p:nvGrpSpPr>
        <p:grpSpPr>
          <a:xfrm>
            <a:off x="5766327" y="306056"/>
            <a:ext cx="6286084" cy="6455523"/>
            <a:chOff x="5841214" y="240629"/>
            <a:chExt cx="6286084" cy="6455523"/>
          </a:xfrm>
        </p:grpSpPr>
        <p:grpSp>
          <p:nvGrpSpPr>
            <p:cNvPr id="682" name="Shape 682"/>
            <p:cNvGrpSpPr/>
            <p:nvPr/>
          </p:nvGrpSpPr>
          <p:grpSpPr>
            <a:xfrm>
              <a:off x="5841214" y="240629"/>
              <a:ext cx="6286084" cy="6455523"/>
              <a:chOff x="5841214" y="240629"/>
              <a:chExt cx="6286084" cy="6455523"/>
            </a:xfrm>
          </p:grpSpPr>
          <p:sp>
            <p:nvSpPr>
              <p:cNvPr id="683" name="Shape 683"/>
              <p:cNvSpPr/>
              <p:nvPr/>
            </p:nvSpPr>
            <p:spPr>
              <a:xfrm>
                <a:off x="6580524" y="1097279"/>
                <a:ext cx="4666595" cy="5598873"/>
              </a:xfrm>
              <a:prstGeom prst="rect">
                <a:avLst/>
              </a:prstGeom>
              <a:solidFill>
                <a:srgbClr val="FDFAFC"/>
              </a:solidFill>
              <a:ln w="53975" cap="flat" cmpd="sng">
                <a:solidFill>
                  <a:srgbClr val="618E87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4" name="Shape 684"/>
              <p:cNvGrpSpPr/>
              <p:nvPr/>
            </p:nvGrpSpPr>
            <p:grpSpPr>
              <a:xfrm>
                <a:off x="5841214" y="240629"/>
                <a:ext cx="6286084" cy="2011680"/>
                <a:chOff x="5841214" y="593556"/>
                <a:chExt cx="6286084" cy="2011680"/>
              </a:xfrm>
            </p:grpSpPr>
            <p:grpSp>
              <p:nvGrpSpPr>
                <p:cNvPr id="685" name="Shape 685"/>
                <p:cNvGrpSpPr/>
                <p:nvPr/>
              </p:nvGrpSpPr>
              <p:grpSpPr>
                <a:xfrm>
                  <a:off x="5841214" y="593556"/>
                  <a:ext cx="6286084" cy="2011680"/>
                  <a:chOff x="5841214" y="593556"/>
                  <a:chExt cx="6286084" cy="2011680"/>
                </a:xfrm>
              </p:grpSpPr>
              <p:grpSp>
                <p:nvGrpSpPr>
                  <p:cNvPr id="686" name="Shape 686"/>
                  <p:cNvGrpSpPr/>
                  <p:nvPr/>
                </p:nvGrpSpPr>
                <p:grpSpPr>
                  <a:xfrm>
                    <a:off x="5841214" y="1106905"/>
                    <a:ext cx="6286084" cy="974794"/>
                    <a:chOff x="6800149" y="1130969"/>
                    <a:chExt cx="5027285" cy="920638"/>
                  </a:xfrm>
                </p:grpSpPr>
                <p:sp>
                  <p:nvSpPr>
                    <p:cNvPr id="687" name="Shape 687"/>
                    <p:cNvSpPr/>
                    <p:nvPr/>
                  </p:nvSpPr>
                  <p:spPr>
                    <a:xfrm>
                      <a:off x="7010400" y="1251284"/>
                      <a:ext cx="4588041" cy="689811"/>
                    </a:xfrm>
                    <a:prstGeom prst="rect">
                      <a:avLst/>
                    </a:prstGeom>
                    <a:solidFill>
                      <a:srgbClr val="7AADA2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8" name="Shape 688"/>
                    <p:cNvSpPr/>
                    <p:nvPr/>
                  </p:nvSpPr>
                  <p:spPr>
                    <a:xfrm>
                      <a:off x="6914146" y="1187116"/>
                      <a:ext cx="4748463" cy="818146"/>
                    </a:xfrm>
                    <a:prstGeom prst="rect">
                      <a:avLst/>
                    </a:prstGeom>
                    <a:noFill/>
                    <a:ln w="47625" cap="flat" cmpd="sng">
                      <a:solidFill>
                        <a:srgbClr val="00213F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9" name="Shape 689"/>
                    <p:cNvSpPr/>
                    <p:nvPr/>
                  </p:nvSpPr>
                  <p:spPr>
                    <a:xfrm>
                      <a:off x="6800149" y="1137207"/>
                      <a:ext cx="240631" cy="914400"/>
                    </a:xfrm>
                    <a:prstGeom prst="rect">
                      <a:avLst/>
                    </a:prstGeom>
                    <a:solidFill>
                      <a:srgbClr val="FDFAFC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Shape 690"/>
                    <p:cNvSpPr/>
                    <p:nvPr/>
                  </p:nvSpPr>
                  <p:spPr>
                    <a:xfrm>
                      <a:off x="11578781" y="1130969"/>
                      <a:ext cx="248653" cy="914400"/>
                    </a:xfrm>
                    <a:prstGeom prst="rect">
                      <a:avLst/>
                    </a:prstGeom>
                    <a:solidFill>
                      <a:srgbClr val="FDFAFC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91" name="Shape 691"/>
                  <p:cNvSpPr/>
                  <p:nvPr/>
                </p:nvSpPr>
                <p:spPr>
                  <a:xfrm>
                    <a:off x="6898106" y="593556"/>
                    <a:ext cx="4186989" cy="2011680"/>
                  </a:xfrm>
                  <a:prstGeom prst="star6">
                    <a:avLst>
                      <a:gd name="adj" fmla="val 43154"/>
                      <a:gd name="hf" fmla="val 115470"/>
                    </a:avLst>
                  </a:prstGeom>
                  <a:solidFill>
                    <a:srgbClr val="00213F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692" name="Shape 692"/>
                  <p:cNvCxnSpPr>
                    <a:stCxn id="691" idx="4"/>
                    <a:endCxn id="691" idx="2"/>
                  </p:cNvCxnSpPr>
                  <p:nvPr/>
                </p:nvCxnSpPr>
                <p:spPr>
                  <a:xfrm>
                    <a:off x="6898107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3" name="Shape 693"/>
                  <p:cNvCxnSpPr>
                    <a:stCxn id="691" idx="0"/>
                    <a:endCxn id="691" idx="2"/>
                  </p:cNvCxnSpPr>
                  <p:nvPr/>
                </p:nvCxnSpPr>
                <p:spPr>
                  <a:xfrm flipH="1">
                    <a:off x="8991694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4" name="Shape 694"/>
                  <p:cNvCxnSpPr>
                    <a:stCxn id="691" idx="5"/>
                    <a:endCxn id="691" idx="1"/>
                  </p:cNvCxnSpPr>
                  <p:nvPr/>
                </p:nvCxnSpPr>
                <p:spPr>
                  <a:xfrm>
                    <a:off x="89916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5" name="Shape 695"/>
                  <p:cNvCxnSpPr>
                    <a:stCxn id="691" idx="5"/>
                    <a:endCxn id="691" idx="3"/>
                  </p:cNvCxnSpPr>
                  <p:nvPr/>
                </p:nvCxnSpPr>
                <p:spPr>
                  <a:xfrm flipH="1">
                    <a:off x="68982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696" name="Shape 696"/>
                <p:cNvSpPr txBox="1"/>
                <p:nvPr/>
              </p:nvSpPr>
              <p:spPr>
                <a:xfrm>
                  <a:off x="7161384" y="1267325"/>
                  <a:ext cx="450783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GB" sz="3800" b="1">
                      <a:solidFill>
                        <a:srgbClr val="F5F1F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TEAM MEMBERS</a:t>
                  </a:r>
                </a:p>
              </p:txBody>
            </p:sp>
          </p:grpSp>
        </p:grpSp>
        <p:sp>
          <p:nvSpPr>
            <p:cNvPr id="699" name="Shape 699"/>
            <p:cNvSpPr txBox="1"/>
            <p:nvPr/>
          </p:nvSpPr>
          <p:spPr>
            <a:xfrm>
              <a:off x="7042484" y="2740060"/>
              <a:ext cx="3946357" cy="22467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2000" b="1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700" name="Shape 700"/>
            <p:cNvGrpSpPr/>
            <p:nvPr/>
          </p:nvGrpSpPr>
          <p:grpSpPr>
            <a:xfrm>
              <a:off x="6838018" y="2486383"/>
              <a:ext cx="3412887" cy="2599783"/>
              <a:chOff x="6838018" y="2245751"/>
              <a:chExt cx="3412887" cy="2599783"/>
            </a:xfrm>
          </p:grpSpPr>
          <p:sp>
            <p:nvSpPr>
              <p:cNvPr id="701" name="Shape 701"/>
              <p:cNvSpPr txBox="1"/>
              <p:nvPr/>
            </p:nvSpPr>
            <p:spPr>
              <a:xfrm>
                <a:off x="6838018" y="2245751"/>
                <a:ext cx="30801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457200" marR="0" lvl="0" indent="-457200" algn="l" rtl="0">
                  <a:spcBef>
                    <a:spcPts val="0"/>
                  </a:spcBef>
                  <a:buClr>
                    <a:srgbClr val="EE9AB6"/>
                  </a:buClr>
                  <a:buSzPct val="100000"/>
                  <a:buFont typeface="Noto Sans Symbols"/>
                  <a:buChar char="▪"/>
                </a:pPr>
                <a:r>
                  <a:rPr lang="en-GB" sz="3200" b="1" dirty="0">
                    <a:solidFill>
                      <a:srgbClr val="EE9AB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G I R L S :</a:t>
                </a:r>
              </a:p>
            </p:txBody>
          </p:sp>
          <p:sp>
            <p:nvSpPr>
              <p:cNvPr id="702" name="Shape 702"/>
              <p:cNvSpPr txBox="1"/>
              <p:nvPr/>
            </p:nvSpPr>
            <p:spPr>
              <a:xfrm>
                <a:off x="6898106" y="2906543"/>
                <a:ext cx="3352799" cy="1938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Razan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Alotaibi</a:t>
                </a:r>
                <a:endParaRPr lang="en-GB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Do'aa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Walid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Ohood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Abdullah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Nouf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</a:t>
                </a: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Alogail</a:t>
                </a:r>
                <a:r>
                  <a:rPr lang="en-US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y</a:t>
                </a:r>
                <a:endParaRPr lang="en-GB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rgbClr val="7F7F7F"/>
                  </a:buClr>
                  <a:buSzPct val="100000"/>
                  <a:buFont typeface="Arial"/>
                  <a:buChar char="•"/>
                </a:pPr>
                <a:r>
                  <a:rPr lang="en-GB" sz="2000" b="1" i="1" dirty="0" err="1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Thikrayat</a:t>
                </a:r>
                <a:r>
                  <a:rPr lang="en-GB" sz="2000" b="1" i="1" dirty="0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Omar</a:t>
                </a: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lang="en-US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44" name="Group 78"/>
          <p:cNvGrpSpPr/>
          <p:nvPr/>
        </p:nvGrpSpPr>
        <p:grpSpPr>
          <a:xfrm>
            <a:off x="112295" y="0"/>
            <a:ext cx="9240251" cy="5759116"/>
            <a:chOff x="112295" y="0"/>
            <a:chExt cx="9240251" cy="5759116"/>
          </a:xfrm>
        </p:grpSpPr>
        <p:grpSp>
          <p:nvGrpSpPr>
            <p:cNvPr id="45" name="Group 22"/>
            <p:cNvGrpSpPr/>
            <p:nvPr/>
          </p:nvGrpSpPr>
          <p:grpSpPr>
            <a:xfrm>
              <a:off x="112295" y="0"/>
              <a:ext cx="9240251" cy="5759116"/>
              <a:chOff x="3238500" y="685800"/>
              <a:chExt cx="9399979" cy="5359400"/>
            </a:xfrm>
          </p:grpSpPr>
          <p:sp>
            <p:nvSpPr>
              <p:cNvPr id="47" name="10-Point Star 9"/>
              <p:cNvSpPr/>
              <p:nvPr/>
            </p:nvSpPr>
            <p:spPr>
              <a:xfrm>
                <a:off x="3367049" y="868062"/>
                <a:ext cx="5434052" cy="4973137"/>
              </a:xfrm>
              <a:prstGeom prst="star10">
                <a:avLst>
                  <a:gd name="adj" fmla="val 47106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10-Point Star 10"/>
              <p:cNvSpPr/>
              <p:nvPr/>
            </p:nvSpPr>
            <p:spPr>
              <a:xfrm>
                <a:off x="3238500" y="685800"/>
                <a:ext cx="5751768" cy="5359400"/>
              </a:xfrm>
              <a:prstGeom prst="star10">
                <a:avLst>
                  <a:gd name="adj" fmla="val 40518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6-Point Star 11"/>
              <p:cNvSpPr/>
              <p:nvPr/>
            </p:nvSpPr>
            <p:spPr>
              <a:xfrm>
                <a:off x="4064000" y="1117600"/>
                <a:ext cx="4191000" cy="4495800"/>
              </a:xfrm>
              <a:prstGeom prst="star6">
                <a:avLst>
                  <a:gd name="adj" fmla="val 42895"/>
                  <a:gd name="hf" fmla="val 115470"/>
                </a:avLst>
              </a:prstGeom>
              <a:noFill/>
              <a:ln>
                <a:solidFill>
                  <a:srgbClr val="FAEFF4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6-Point Star 12"/>
              <p:cNvSpPr/>
              <p:nvPr/>
            </p:nvSpPr>
            <p:spPr>
              <a:xfrm>
                <a:off x="4191000" y="1206500"/>
                <a:ext cx="3924300" cy="4343400"/>
              </a:xfrm>
              <a:prstGeom prst="star6">
                <a:avLst>
                  <a:gd name="adj" fmla="val 42895"/>
                  <a:gd name="hf" fmla="val 115470"/>
                </a:avLst>
              </a:prstGeom>
              <a:solidFill>
                <a:srgbClr val="7AADA2"/>
              </a:solidFill>
              <a:ln>
                <a:solidFill>
                  <a:srgbClr val="FAEFF4">
                    <a:alpha val="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riangle 13"/>
              <p:cNvSpPr/>
              <p:nvPr/>
            </p:nvSpPr>
            <p:spPr>
              <a:xfrm>
                <a:off x="4178300" y="1231900"/>
                <a:ext cx="3949700" cy="32131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riangle 14"/>
              <p:cNvSpPr/>
              <p:nvPr/>
            </p:nvSpPr>
            <p:spPr>
              <a:xfrm>
                <a:off x="4648200" y="1600200"/>
                <a:ext cx="3022600" cy="26035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riangle 15"/>
              <p:cNvSpPr/>
              <p:nvPr/>
            </p:nvSpPr>
            <p:spPr>
              <a:xfrm>
                <a:off x="5053935" y="1905000"/>
                <a:ext cx="2209800" cy="21463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18"/>
              <p:cNvCxnSpPr/>
              <p:nvPr/>
            </p:nvCxnSpPr>
            <p:spPr>
              <a:xfrm>
                <a:off x="6153150" y="1231900"/>
                <a:ext cx="0" cy="2794000"/>
              </a:xfrm>
              <a:prstGeom prst="line">
                <a:avLst/>
              </a:prstGeom>
              <a:ln>
                <a:solidFill>
                  <a:srgbClr val="FAEFF4">
                    <a:alpha val="1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19"/>
              <p:cNvSpPr txBox="1"/>
              <p:nvPr/>
            </p:nvSpPr>
            <p:spPr>
              <a:xfrm>
                <a:off x="4144847" y="2348604"/>
                <a:ext cx="4446419" cy="51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GB" sz="30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TEAM LEADERS :</a:t>
                </a:r>
              </a:p>
            </p:txBody>
          </p:sp>
          <p:sp>
            <p:nvSpPr>
              <p:cNvPr id="56" name="TextBox 20"/>
              <p:cNvSpPr txBox="1"/>
              <p:nvPr/>
            </p:nvSpPr>
            <p:spPr>
              <a:xfrm>
                <a:off x="4637478" y="3510260"/>
                <a:ext cx="8001001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Nehal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Beyari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TextBox 21"/>
              <p:cNvSpPr txBox="1"/>
              <p:nvPr/>
            </p:nvSpPr>
            <p:spPr>
              <a:xfrm>
                <a:off x="4113085" y="3023044"/>
                <a:ext cx="6667500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Yazeed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Almutairi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6" name="Oval 16"/>
            <p:cNvSpPr/>
            <p:nvPr/>
          </p:nvSpPr>
          <p:spPr>
            <a:xfrm>
              <a:off x="2326104" y="2294021"/>
              <a:ext cx="1347538" cy="1251284"/>
            </a:xfrm>
            <a:prstGeom prst="ellipse">
              <a:avLst/>
            </a:prstGeom>
            <a:noFill/>
            <a:ln>
              <a:solidFill>
                <a:srgbClr val="FAEFF4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33627" y="6178771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25000"/>
            </a:pPr>
            <a:r>
              <a: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MUHANNED ALZAHRANI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3333" y="33472"/>
            <a:ext cx="481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Sex Determination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903" y="600914"/>
            <a:ext cx="11020893" cy="2800767"/>
          </a:xfrm>
          <a:prstGeom prst="rect">
            <a:avLst/>
          </a:prstGeom>
          <a:noFill/>
          <a:ln>
            <a:solidFill>
              <a:srgbClr val="7AADA2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Chromosomal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genetic sex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is established at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fertilization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depends upon the presence of  Y or X chromosome of the sperm.</a:t>
            </a:r>
          </a:p>
          <a:p>
            <a:pPr marL="285750" indent="-285750">
              <a:buFont typeface="Wingdings" pitchFamily="2" charset="2"/>
              <a:buChar char="v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 Development of female phenotype requires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X chromosomes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type of sex chromosomes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complex established at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fertilization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determine the type of gonad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differentiated from the indifferent gonad.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testis determining factor ,TDF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female sexual differentiation  is determined by the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presence of the X chromosome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and the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absence of Y chromosome 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and does 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depend on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hormonal effect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v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The type of gonad determines the type of sexual differentiation in the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Sexual Ducts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External Genitalia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787" y="6238833"/>
            <a:ext cx="9066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-They all first pass through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 Indifferent Stage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The gonad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acquires  the female morphological characteristics about the </a:t>
            </a:r>
            <a:r>
              <a:rPr lang="en-GB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7th week</a:t>
            </a:r>
            <a:r>
              <a:rPr lang="en-GB" sz="1600" dirty="0"/>
              <a:t>.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graphicFrame>
        <p:nvGraphicFramePr>
          <p:cNvPr id="13" name="رسم تخطيطي 12"/>
          <p:cNvGraphicFramePr/>
          <p:nvPr>
            <p:extLst>
              <p:ext uri="{D42A27DB-BD31-4B8C-83A1-F6EECF244321}">
                <p14:modId xmlns:p14="http://schemas.microsoft.com/office/powerpoint/2010/main" val="1910435919"/>
              </p:ext>
            </p:extLst>
          </p:nvPr>
        </p:nvGraphicFramePr>
        <p:xfrm>
          <a:off x="92598" y="4645814"/>
          <a:ext cx="8237914" cy="329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مستطيل 13"/>
          <p:cNvSpPr/>
          <p:nvPr/>
        </p:nvSpPr>
        <p:spPr>
          <a:xfrm>
            <a:off x="208691" y="507739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1800" b="1" dirty="0">
                <a:solidFill>
                  <a:srgbClr val="7AAD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Female Genital System: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It comprises the development of: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385848" y="3540544"/>
            <a:ext cx="11585010" cy="138499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fertilization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the sperm carry X -&gt; so there will be  two X and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chromosome Y (no testis  determining factor ) -&gt; so type of gonad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ovary 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important to differentiate that type of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gonads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 on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chromosomes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 duct system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genitalia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 on </a:t>
            </a:r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HORMONES .</a:t>
            </a:r>
          </a:p>
          <a:p>
            <a:pPr marL="285750" indent="-285750" algn="l">
              <a:buFontTx/>
              <a:buChar char="-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Gonad -&gt; chromosomes  </a:t>
            </a:r>
          </a:p>
          <a:p>
            <a:pPr marL="285750" indent="-285750" algn="l">
              <a:buFontTx/>
              <a:buChar char="-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genitalia and sexual duct -&gt; Hormones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Tx/>
              <a:buChar char="-"/>
            </a:pP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>
          <a:xfrm>
            <a:off x="3683863" y="1769765"/>
            <a:ext cx="4988980" cy="44269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So, chromosome Y only has this factor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9739643" y="127382"/>
            <a:ext cx="22987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is very 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112000" y="5326555"/>
            <a:ext cx="4926343" cy="954107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هذول الثلاثة  يدخلوا في مرحلة اسمها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الاندفرنشيشن ستيج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يكبروا كلهم لمرحلة معينة بس لسا مانقدر نفرق بين هل هو انثى او ذكر في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السابع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-311675" y="4173427"/>
            <a:ext cx="9556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 وقت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الفيرتلازيشن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ومين الكروموسوم الي يدخل (اكس او واي ) يتحدد عندي نوع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الجوناد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هل هو (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اوفاري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او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تيستس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2843" y="4410983"/>
            <a:ext cx="3058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تتم عملية استكمال نمو الأعضاء اعتمادا على الهورمون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624760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4209" y="-91086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(مهم جدا تفهموا هذي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بتسهل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عليكم فهم اللي جاي)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883" y="43372"/>
            <a:ext cx="56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1-</a:t>
            </a:r>
            <a:r>
              <a:rPr lang="en-GB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Development of Gonad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691" y="585365"/>
            <a:ext cx="8687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1600" b="1" dirty="0">
                <a:latin typeface="Calibri" pitchFamily="34" charset="0"/>
              </a:rPr>
              <a:t>Gonad Is </a:t>
            </a:r>
            <a:r>
              <a:rPr lang="en-GB" sz="1600" b="1" u="sng" dirty="0">
                <a:latin typeface="Calibri" pitchFamily="34" charset="0"/>
              </a:rPr>
              <a:t>derived </a:t>
            </a:r>
            <a:r>
              <a:rPr lang="en-GB" sz="1600" b="1" dirty="0">
                <a:latin typeface="Calibri" pitchFamily="34" charset="0"/>
              </a:rPr>
              <a:t>from three sources :</a:t>
            </a:r>
          </a:p>
          <a:p>
            <a:endParaRPr lang="en-GB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02" y="908418"/>
            <a:ext cx="2478124" cy="145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84" y="894914"/>
            <a:ext cx="1657034" cy="14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570618" y="2196374"/>
            <a:ext cx="437882" cy="204358"/>
          </a:xfrm>
          <a:prstGeom prst="rect">
            <a:avLst/>
          </a:prstGeom>
          <a:noFill/>
          <a:ln>
            <a:solidFill>
              <a:srgbClr val="AA5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322724" y="2298553"/>
            <a:ext cx="878815" cy="0"/>
          </a:xfrm>
          <a:prstGeom prst="line">
            <a:avLst/>
          </a:prstGeom>
          <a:ln>
            <a:solidFill>
              <a:srgbClr val="AA57E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78740"/>
              </p:ext>
            </p:extLst>
          </p:nvPr>
        </p:nvGraphicFramePr>
        <p:xfrm>
          <a:off x="361768" y="979531"/>
          <a:ext cx="7050437" cy="1407160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5068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2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r>
                        <a:rPr lang="en-GB" dirty="0">
                          <a:latin typeface="Calibri" pitchFamily="34" charset="0"/>
                        </a:rPr>
                        <a:t> (</a:t>
                      </a:r>
                      <a:r>
                        <a:rPr lang="en-GB" b="1" dirty="0">
                          <a:latin typeface="Calibri" pitchFamily="34" charset="0"/>
                        </a:rPr>
                        <a:t>mesodermal</a:t>
                      </a:r>
                      <a:r>
                        <a:rPr lang="en-GB" dirty="0">
                          <a:latin typeface="Calibri" pitchFamily="34" charset="0"/>
                        </a:rPr>
                        <a:t> epithelium ) lining </a:t>
                      </a:r>
                      <a:r>
                        <a:rPr lang="en-GB" b="1" dirty="0">
                          <a:latin typeface="Calibri" pitchFamily="34" charset="0"/>
                        </a:rPr>
                        <a:t>the posterior abdominal wall.</a:t>
                      </a:r>
                    </a:p>
                    <a:p>
                      <a:pPr algn="l" rtl="0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b="1" dirty="0">
                          <a:solidFill>
                            <a:srgbClr val="618E87"/>
                          </a:solidFill>
                          <a:latin typeface="Calibri" pitchFamily="34" charset="0"/>
                        </a:rPr>
                        <a:t>1- Mesothelium</a:t>
                      </a:r>
                      <a:endParaRPr lang="ar-SA" b="1" dirty="0">
                        <a:solidFill>
                          <a:srgbClr val="618E87"/>
                        </a:solidFill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" pitchFamily="34" charset="0"/>
                        </a:rPr>
                        <a:t>(underlying</a:t>
                      </a:r>
                      <a:r>
                        <a:rPr lang="en-GB" b="1" dirty="0">
                          <a:latin typeface="Calibri" pitchFamily="34" charset="0"/>
                        </a:rPr>
                        <a:t> embryonic connective tissue</a:t>
                      </a:r>
                      <a:r>
                        <a:rPr lang="en-GB" dirty="0">
                          <a:latin typeface="Calibri" pitchFamily="34" charset="0"/>
                        </a:rPr>
                        <a:t>).</a:t>
                      </a:r>
                    </a:p>
                    <a:p>
                      <a:pPr algn="l" rtl="0"/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b="1" dirty="0">
                          <a:solidFill>
                            <a:srgbClr val="618E87"/>
                          </a:solidFill>
                          <a:latin typeface="Calibri" pitchFamily="34" charset="0"/>
                        </a:rPr>
                        <a:t>2. Mesenchyme</a:t>
                      </a:r>
                      <a:endParaRPr lang="ar-SA" b="1" dirty="0">
                        <a:solidFill>
                          <a:srgbClr val="618E87"/>
                        </a:solidFill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GB" dirty="0">
                          <a:latin typeface="Calibri" pitchFamily="34" charset="0"/>
                        </a:rPr>
                        <a:t>(appear among the </a:t>
                      </a:r>
                      <a:r>
                        <a:rPr lang="en-GB" b="1" dirty="0">
                          <a:latin typeface="Calibri" pitchFamily="34" charset="0"/>
                        </a:rPr>
                        <a:t>Endodermal</a:t>
                      </a:r>
                      <a:r>
                        <a:rPr lang="en-GB" dirty="0">
                          <a:latin typeface="Calibri" pitchFamily="34" charset="0"/>
                        </a:rPr>
                        <a:t> cell s in the </a:t>
                      </a:r>
                      <a:r>
                        <a:rPr lang="en-GB" b="1" dirty="0">
                          <a:latin typeface="Calibri" pitchFamily="34" charset="0"/>
                        </a:rPr>
                        <a:t>wall of the yolk sac</a:t>
                      </a:r>
                      <a:r>
                        <a:rPr lang="en-GB" dirty="0">
                          <a:latin typeface="Calibri" pitchFamily="34" charset="0"/>
                        </a:rPr>
                        <a:t>).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b="1" dirty="0">
                          <a:latin typeface="Calibri" pitchFamily="34" charset="0"/>
                        </a:rPr>
                        <a:t>3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. Primordial Germ cells</a:t>
                      </a:r>
                      <a:endParaRPr lang="ar-SA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" name="مربع نص 24"/>
          <p:cNvSpPr txBox="1"/>
          <p:nvPr/>
        </p:nvSpPr>
        <p:spPr>
          <a:xfrm>
            <a:off x="4214553" y="5422645"/>
            <a:ext cx="6104406" cy="138499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(ركزوا معانا)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القوناد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تيستس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او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اوفاري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يتكون عندي من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أشياء</a:t>
            </a:r>
          </a:p>
          <a:p>
            <a:pPr algn="ctr" rtl="1"/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الميزوثيليم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الطبقة 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الخارجية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وهي تكون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الكورتكس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للاوفاري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المازينكايم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الطبقة 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الداخلية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عبارة عن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كونكتف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تيشو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شكلها زي الأصابع وهي تكون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الميدلا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للاوفاري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هذول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لطبقتين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 بعض يكونوا  (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القونادال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ريدج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ميزوثليم+مازينكيم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او (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كورتكس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ميدلا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rtl="1"/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البريمورديال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سلز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تهاجر وتروح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القونادال</a:t>
            </a:r>
            <a:r>
              <a:rPr lang="ar-SA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ريدج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743223" y="623761"/>
            <a:ext cx="1905000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in male’s slides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جدول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97309"/>
              </p:ext>
            </p:extLst>
          </p:nvPr>
        </p:nvGraphicFramePr>
        <p:xfrm>
          <a:off x="404790" y="3202292"/>
          <a:ext cx="6267639" cy="2064279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4533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44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228">
                <a:tc>
                  <a:txBody>
                    <a:bodyPr/>
                    <a:lstStyle/>
                    <a:p>
                      <a:pPr algn="l" rtl="0"/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from the intermediate mesoderm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</a:t>
                      </a:r>
                      <a:endParaRPr lang="ar-SA" sz="1600" b="1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8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Appears during 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5th week </a:t>
                      </a:r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ar-SA" sz="1600" b="1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228">
                <a:tc>
                  <a:txBody>
                    <a:bodyPr/>
                    <a:lstStyle/>
                    <a:p>
                      <a:pPr algn="l" rtl="0"/>
                      <a:r>
                        <a:rPr lang="en-GB" sz="14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a pair of longitudinal ridges </a:t>
                      </a:r>
                      <a:endParaRPr lang="ar-SA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Shape</a:t>
                      </a:r>
                      <a:endParaRPr lang="ar-SA" sz="1600" b="1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8471">
                <a:tc>
                  <a:txBody>
                    <a:bodyPr/>
                    <a:lstStyle/>
                    <a:p>
                      <a:pPr marL="0" indent="0" algn="l" rtl="0">
                        <a:buFontTx/>
                        <a:buNone/>
                      </a:pP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on the </a:t>
                      </a:r>
                      <a:r>
                        <a:rPr lang="en-GB" sz="14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medial side </a:t>
                      </a: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of 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GB" sz="1400" dirty="0">
                          <a:latin typeface="Calibri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en-GB" sz="1400" b="1" dirty="0" err="1">
                          <a:latin typeface="Calibri" pitchFamily="34" charset="0"/>
                          <a:cs typeface="Calibri" panose="020F0502020204030204" pitchFamily="34" charset="0"/>
                        </a:rPr>
                        <a:t>Mesonephros</a:t>
                      </a:r>
                      <a:r>
                        <a:rPr lang="en-GB" sz="1400" b="1" dirty="0"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>
                          <a:latin typeface="Calibri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1400" b="0" dirty="0" err="1">
                          <a:latin typeface="Calibri" pitchFamily="34" charset="0"/>
                          <a:cs typeface="Calibri" panose="020F0502020204030204" pitchFamily="34" charset="0"/>
                        </a:rPr>
                        <a:t>nephrogenic</a:t>
                      </a:r>
                      <a:r>
                        <a:rPr lang="en-GB" sz="1400" b="0" dirty="0">
                          <a:latin typeface="Calibri" pitchFamily="34" charset="0"/>
                          <a:cs typeface="Calibri" panose="020F0502020204030204" pitchFamily="34" charset="0"/>
                        </a:rPr>
                        <a:t> cord)</a:t>
                      </a:r>
                      <a:r>
                        <a:rPr lang="ar-SA" sz="1400" b="0" dirty="0">
                          <a:latin typeface="Calibri" pitchFamily="34" charset="0"/>
                          <a:cs typeface="Calibri" panose="020F0502020204030204" pitchFamily="34" charset="0"/>
                        </a:rPr>
                        <a:t>*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endParaRPr lang="ar-SA" sz="1400" b="1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  <a:p>
                      <a:pPr algn="l" rtl="0"/>
                      <a:endParaRPr lang="ar-S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Position</a:t>
                      </a:r>
                      <a:endParaRPr lang="ar-SA" sz="1600" b="1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0" name="TextBox 16"/>
          <p:cNvSpPr txBox="1"/>
          <p:nvPr/>
        </p:nvSpPr>
        <p:spPr>
          <a:xfrm>
            <a:off x="192617" y="2504331"/>
            <a:ext cx="899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1600" b="1" dirty="0">
                <a:solidFill>
                  <a:srgbClr val="7AADA2"/>
                </a:solidFill>
                <a:latin typeface="Calibri" pitchFamily="34" charset="0"/>
              </a:rPr>
              <a:t>Genital (Gonadal)  Ridge:</a:t>
            </a:r>
            <a:endParaRPr lang="ar-SA" sz="1600" b="1" dirty="0">
              <a:latin typeface="Calibri" pitchFamily="34" charset="0"/>
            </a:endParaRPr>
          </a:p>
          <a:p>
            <a:endParaRPr lang="ar-SA" sz="1600" b="1" dirty="0">
              <a:latin typeface="Calibri" pitchFamily="34" charset="0"/>
            </a:endParaRPr>
          </a:p>
        </p:txBody>
      </p:sp>
      <p:grpSp>
        <p:nvGrpSpPr>
          <p:cNvPr id="31" name="Group 9"/>
          <p:cNvGrpSpPr/>
          <p:nvPr/>
        </p:nvGrpSpPr>
        <p:grpSpPr>
          <a:xfrm>
            <a:off x="9883532" y="2853969"/>
            <a:ext cx="2150368" cy="1304493"/>
            <a:chOff x="8007781" y="676094"/>
            <a:chExt cx="2478124" cy="1779788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781" y="676094"/>
              <a:ext cx="2478124" cy="1779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 10"/>
            <p:cNvSpPr/>
            <p:nvPr/>
          </p:nvSpPr>
          <p:spPr>
            <a:xfrm>
              <a:off x="9608857" y="2006600"/>
              <a:ext cx="306890" cy="223769"/>
            </a:xfrm>
            <a:prstGeom prst="rect">
              <a:avLst/>
            </a:prstGeom>
            <a:noFill/>
            <a:ln>
              <a:solidFill>
                <a:srgbClr val="82E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22"/>
            <p:cNvSpPr/>
            <p:nvPr/>
          </p:nvSpPr>
          <p:spPr>
            <a:xfrm>
              <a:off x="8700262" y="676094"/>
              <a:ext cx="552042" cy="187349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مجموعة 25"/>
          <p:cNvGrpSpPr/>
          <p:nvPr/>
        </p:nvGrpSpPr>
        <p:grpSpPr>
          <a:xfrm>
            <a:off x="8432800" y="2858308"/>
            <a:ext cx="2500516" cy="1304493"/>
            <a:chOff x="8035513" y="894976"/>
            <a:chExt cx="2908397" cy="1304493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5513" y="894976"/>
              <a:ext cx="1801100" cy="1304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مستطيل 27"/>
            <p:cNvSpPr/>
            <p:nvPr/>
          </p:nvSpPr>
          <p:spPr>
            <a:xfrm>
              <a:off x="8210550" y="1046328"/>
              <a:ext cx="499361" cy="261757"/>
            </a:xfrm>
            <a:prstGeom prst="rect">
              <a:avLst/>
            </a:prstGeom>
            <a:noFill/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/>
            <p:cNvSpPr/>
            <p:nvPr/>
          </p:nvSpPr>
          <p:spPr>
            <a:xfrm>
              <a:off x="10668000" y="1965463"/>
              <a:ext cx="275910" cy="1640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xmlns="" id="{7E6923FF-7818-0E4B-90BF-D53DE15B8A23}"/>
              </a:ext>
            </a:extLst>
          </p:cNvPr>
          <p:cNvSpPr txBox="1"/>
          <p:nvPr/>
        </p:nvSpPr>
        <p:spPr>
          <a:xfrm>
            <a:off x="2619912" y="2518699"/>
            <a:ext cx="571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(Also called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Indifferent gonad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stage occur in both female and male)</a:t>
            </a:r>
          </a:p>
        </p:txBody>
      </p:sp>
      <p:cxnSp>
        <p:nvCxnSpPr>
          <p:cNvPr id="36" name="رابط مستقيم 35"/>
          <p:cNvCxnSpPr/>
          <p:nvPr/>
        </p:nvCxnSpPr>
        <p:spPr>
          <a:xfrm>
            <a:off x="2949394" y="3463720"/>
            <a:ext cx="1670483" cy="4125"/>
          </a:xfrm>
          <a:prstGeom prst="line">
            <a:avLst/>
          </a:prstGeom>
          <a:ln w="190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0"/>
          <p:cNvCxnSpPr/>
          <p:nvPr/>
        </p:nvCxnSpPr>
        <p:spPr>
          <a:xfrm>
            <a:off x="2483185" y="4815806"/>
            <a:ext cx="112554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11"/>
          <p:cNvSpPr/>
          <p:nvPr/>
        </p:nvSpPr>
        <p:spPr>
          <a:xfrm>
            <a:off x="2483185" y="4828974"/>
            <a:ext cx="4135671" cy="461665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*الجهاز البولي والتناسلي بينهم ارتباط وثيق لانهم متكونين من نفس المكان ونفس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الاوريجن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(intermediate mesoderm )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208691" y="2803903"/>
            <a:ext cx="8450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- </a:t>
            </a:r>
            <a:r>
              <a:rPr lang="en-GB" b="1" dirty="0">
                <a:latin typeface="Calibri" pitchFamily="34" charset="0"/>
              </a:rPr>
              <a:t>Gonadal ridge </a:t>
            </a:r>
            <a:r>
              <a:rPr lang="en-GB" dirty="0">
                <a:latin typeface="Calibri" pitchFamily="34" charset="0"/>
              </a:rPr>
              <a:t>is formed due to Proliferation of (</a:t>
            </a:r>
            <a:r>
              <a:rPr lang="en-GB" b="1" dirty="0">
                <a:latin typeface="Calibri" pitchFamily="34" charset="0"/>
              </a:rPr>
              <a:t>Mesothelium </a:t>
            </a:r>
            <a:r>
              <a:rPr lang="en-GB" dirty="0">
                <a:latin typeface="Calibri" pitchFamily="34" charset="0"/>
              </a:rPr>
              <a:t> and Condensation of underlying </a:t>
            </a:r>
            <a:r>
              <a:rPr lang="en-GB" b="1" dirty="0">
                <a:latin typeface="Calibri" pitchFamily="34" charset="0"/>
              </a:rPr>
              <a:t>Mesenchyme</a:t>
            </a:r>
            <a:r>
              <a:rPr lang="en-GB" dirty="0">
                <a:latin typeface="Calibri" pitchFamily="34" charset="0"/>
              </a:rPr>
              <a:t>).</a:t>
            </a:r>
          </a:p>
        </p:txBody>
      </p:sp>
      <p:sp>
        <p:nvSpPr>
          <p:cNvPr id="40" name="مربع نص 39"/>
          <p:cNvSpPr txBox="1"/>
          <p:nvPr/>
        </p:nvSpPr>
        <p:spPr>
          <a:xfrm>
            <a:off x="4968056" y="169466"/>
            <a:ext cx="22987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is very 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559" y="5361991"/>
            <a:ext cx="1708582" cy="14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4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29491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733" y="54947"/>
            <a:ext cx="56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Cont..</a:t>
            </a:r>
            <a:endParaRPr lang="en-GB" sz="2800" b="1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14858" y="815883"/>
            <a:ext cx="7492192" cy="1056700"/>
          </a:xfrm>
          <a:prstGeom prst="rect">
            <a:avLst/>
          </a:prstGeom>
          <a:ln w="19050">
            <a:solidFill>
              <a:srgbClr val="FFCCFF"/>
            </a:solidFill>
          </a:ln>
        </p:spPr>
        <p:txBody>
          <a:bodyPr wrap="square">
            <a:spAutoFit/>
          </a:bodyPr>
          <a:lstStyle/>
          <a:p>
            <a:pPr marL="376555" marR="120014" indent="-285750">
              <a:spcBef>
                <a:spcPts val="434"/>
              </a:spcBef>
              <a:buFontTx/>
              <a:buChar char="-"/>
            </a:pP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en-US" b="1" baseline="25925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special cells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large spherical sex cells)starts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appear among </a:t>
            </a:r>
            <a:r>
              <a:rPr lang="en-US" u="sng" spc="-5" dirty="0">
                <a:latin typeface="Calibri" panose="020F0502020204030204" pitchFamily="34" charset="0"/>
                <a:cs typeface="Calibri" panose="020F0502020204030204" pitchFamily="34" charset="0"/>
              </a:rPr>
              <a:t>endodermal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 cells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wall of the </a:t>
            </a:r>
            <a:r>
              <a:rPr lang="en-US" b="1" spc="-10" dirty="0">
                <a:latin typeface="Calibri" panose="020F0502020204030204" pitchFamily="34" charset="0"/>
                <a:cs typeface="Calibri" panose="020F0502020204030204" pitchFamily="34" charset="0"/>
              </a:rPr>
              <a:t>yolk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sac </a:t>
            </a:r>
            <a:r>
              <a:rPr lang="en-GB" dirty="0">
                <a:latin typeface="Calibri" pitchFamily="34" charset="0"/>
              </a:rPr>
              <a:t>near origin of the </a:t>
            </a:r>
            <a:r>
              <a:rPr lang="en-GB" b="1" dirty="0">
                <a:latin typeface="Calibri" pitchFamily="34" charset="0"/>
              </a:rPr>
              <a:t>allantois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called 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germ</a:t>
            </a:r>
            <a:r>
              <a:rPr lang="en-US" b="1" spc="1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cells.</a:t>
            </a:r>
          </a:p>
          <a:p>
            <a:pPr marL="90805" marR="120014">
              <a:spcBef>
                <a:spcPts val="434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(During folding the dorsal part of the yolk sac is incorporated within the embryo.)  </a:t>
            </a:r>
          </a:p>
          <a:p>
            <a:pPr marL="90805" marR="120014">
              <a:spcBef>
                <a:spcPts val="434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Primordial germ cells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migrate along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dorsal mesentery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Gonadal Ridges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324445" y="2093081"/>
            <a:ext cx="5813451" cy="307777"/>
          </a:xfrm>
          <a:prstGeom prst="rect">
            <a:avLst/>
          </a:prstGeom>
          <a:ln w="19050">
            <a:solidFill>
              <a:srgbClr val="FFCCCC"/>
            </a:solidFill>
          </a:ln>
        </p:spPr>
        <p:txBody>
          <a:bodyPr wrap="none">
            <a:spAutoFit/>
          </a:bodyPr>
          <a:lstStyle/>
          <a:p>
            <a:pPr marL="178435" marR="170815" lvl="1" indent="81915">
              <a:spcBef>
                <a:spcPts val="5"/>
              </a:spcBef>
            </a:pPr>
            <a:r>
              <a:rPr lang="en-US" spc="-15" dirty="0">
                <a:latin typeface="Calibri" panose="020F0502020204030204" pitchFamily="34" charset="0"/>
                <a:cs typeface="Calibri" panose="020F0502020204030204" pitchFamily="34" charset="0"/>
              </a:rPr>
              <a:t>- 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spc="-5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6th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Primordial germ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cells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migrate</a:t>
            </a:r>
            <a:r>
              <a:rPr lang="en-US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US" u="sng" spc="-5" dirty="0">
                <a:latin typeface="Calibri" panose="020F0502020204030204" pitchFamily="34" charset="0"/>
                <a:cs typeface="Calibri" panose="020F0502020204030204" pitchFamily="34" charset="0"/>
              </a:rPr>
              <a:t>Gonadal</a:t>
            </a:r>
            <a:r>
              <a:rPr lang="en-US" u="sng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u="sng" spc="-5" dirty="0">
                <a:latin typeface="Calibri" panose="020F0502020204030204" pitchFamily="34" charset="0"/>
                <a:cs typeface="Calibri" panose="020F0502020204030204" pitchFamily="34" charset="0"/>
              </a:rPr>
              <a:t>Ridges.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14857" y="2905780"/>
            <a:ext cx="7241061" cy="523220"/>
          </a:xfrm>
          <a:prstGeom prst="rect">
            <a:avLst/>
          </a:prstGeom>
          <a:ln w="19050">
            <a:solidFill>
              <a:srgbClr val="FF66CC"/>
            </a:solidFill>
          </a:ln>
        </p:spPr>
        <p:txBody>
          <a:bodyPr wrap="square">
            <a:spAutoFit/>
          </a:bodyPr>
          <a:lstStyle/>
          <a:p>
            <a:pPr marL="90805" marR="295910">
              <a:spcBef>
                <a:spcPts val="440"/>
              </a:spcBef>
            </a:pPr>
            <a:r>
              <a:rPr lang="en-US" b="1" spc="-10" dirty="0"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primordial germ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cells </a:t>
            </a:r>
            <a:r>
              <a:rPr lang="en-US" spc="-10" dirty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an 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Inductive Influence</a:t>
            </a:r>
            <a:r>
              <a:rPr lang="en-US" spc="-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pc="-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pc="-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the  </a:t>
            </a:r>
            <a:r>
              <a:rPr lang="en-US" b="1" spc="-5" dirty="0">
                <a:latin typeface="Calibri" panose="020F0502020204030204" pitchFamily="34" charset="0"/>
                <a:cs typeface="Calibri" panose="020F0502020204030204" pitchFamily="34" charset="0"/>
              </a:rPr>
              <a:t>differentiation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of the gonad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into  </a:t>
            </a:r>
            <a:r>
              <a:rPr lang="en-US" u="sng" spc="-10" dirty="0">
                <a:latin typeface="Calibri" panose="020F0502020204030204" pitchFamily="34" charset="0"/>
                <a:cs typeface="Calibri" panose="020F0502020204030204" pitchFamily="34" charset="0"/>
              </a:rPr>
              <a:t>ovary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u="sng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u="sng" spc="-5" dirty="0">
                <a:latin typeface="Calibri" panose="020F0502020204030204" pitchFamily="34" charset="0"/>
                <a:cs typeface="Calibri" panose="020F0502020204030204" pitchFamily="34" charset="0"/>
              </a:rPr>
              <a:t>testis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08726" y="3895263"/>
            <a:ext cx="6662600" cy="338554"/>
          </a:xfrm>
          <a:prstGeom prst="rect">
            <a:avLst/>
          </a:prstGeom>
          <a:ln w="19050">
            <a:solidFill>
              <a:srgbClr val="CC0066">
                <a:alpha val="89804"/>
              </a:srgbClr>
            </a:solidFill>
          </a:ln>
        </p:spPr>
        <p:txBody>
          <a:bodyPr wrap="square">
            <a:spAutoFit/>
          </a:bodyPr>
          <a:lstStyle/>
          <a:p>
            <a:pPr marL="90805" marR="104139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If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sz="1600" b="1" spc="-5" dirty="0">
                <a:latin typeface="Calibri" panose="020F0502020204030204" pitchFamily="34" charset="0"/>
                <a:cs typeface="Calibri" panose="020F0502020204030204" pitchFamily="34" charset="0"/>
              </a:rPr>
              <a:t> fail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reach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u="sng" spc="-5" dirty="0">
                <a:latin typeface="Calibri" panose="020F0502020204030204" pitchFamily="34" charset="0"/>
                <a:cs typeface="Calibri" panose="020F0502020204030204" pitchFamily="34" charset="0"/>
              </a:rPr>
              <a:t>ridges</a:t>
            </a:r>
            <a:r>
              <a:rPr lang="en-US" spc="-5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 gonad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remains Indifferent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b="1" spc="-4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مجموعة 49"/>
          <p:cNvGrpSpPr/>
          <p:nvPr/>
        </p:nvGrpSpPr>
        <p:grpSpPr>
          <a:xfrm>
            <a:off x="10082151" y="1543791"/>
            <a:ext cx="1958170" cy="1700237"/>
            <a:chOff x="381231" y="3437532"/>
            <a:chExt cx="2201017" cy="1870978"/>
          </a:xfrm>
        </p:grpSpPr>
        <p:pic>
          <p:nvPicPr>
            <p:cNvPr id="26" name="Picture 4" descr="51F942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6" t="8710" b="71477"/>
            <a:stretch>
              <a:fillRect/>
            </a:stretch>
          </p:blipFill>
          <p:spPr>
            <a:xfrm>
              <a:off x="381231" y="3437532"/>
              <a:ext cx="2201017" cy="18709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" name="مجموعة 48"/>
            <p:cNvGrpSpPr/>
            <p:nvPr/>
          </p:nvGrpSpPr>
          <p:grpSpPr>
            <a:xfrm>
              <a:off x="584200" y="3562350"/>
              <a:ext cx="1460500" cy="1043149"/>
              <a:chOff x="584200" y="3562350"/>
              <a:chExt cx="1460500" cy="1043149"/>
            </a:xfrm>
          </p:grpSpPr>
          <p:cxnSp>
            <p:nvCxnSpPr>
              <p:cNvPr id="32" name="رابط كسهم مستقيم 31"/>
              <p:cNvCxnSpPr/>
              <p:nvPr/>
            </p:nvCxnSpPr>
            <p:spPr>
              <a:xfrm flipV="1">
                <a:off x="787400" y="4230230"/>
                <a:ext cx="120560" cy="2267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رابط كسهم مستقيم 38"/>
              <p:cNvCxnSpPr/>
              <p:nvPr/>
            </p:nvCxnSpPr>
            <p:spPr>
              <a:xfrm flipH="1" flipV="1">
                <a:off x="1441450" y="4471581"/>
                <a:ext cx="603250" cy="1339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مستطيل 42"/>
              <p:cNvSpPr/>
              <p:nvPr/>
            </p:nvSpPr>
            <p:spPr>
              <a:xfrm>
                <a:off x="776893" y="3562350"/>
                <a:ext cx="344645" cy="231784"/>
              </a:xfrm>
              <a:prstGeom prst="rect">
                <a:avLst/>
              </a:prstGeom>
              <a:noFill/>
              <a:ln>
                <a:solidFill>
                  <a:srgbClr val="33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4" name="مستطيل 43"/>
              <p:cNvSpPr/>
              <p:nvPr/>
            </p:nvSpPr>
            <p:spPr>
              <a:xfrm>
                <a:off x="584200" y="3846477"/>
                <a:ext cx="466206" cy="163817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sp>
        <p:nvSpPr>
          <p:cNvPr id="58" name="object 8"/>
          <p:cNvSpPr/>
          <p:nvPr/>
        </p:nvSpPr>
        <p:spPr>
          <a:xfrm>
            <a:off x="7858904" y="1604943"/>
            <a:ext cx="2171393" cy="1639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مستطيل 40"/>
          <p:cNvSpPr/>
          <p:nvPr/>
        </p:nvSpPr>
        <p:spPr>
          <a:xfrm>
            <a:off x="11478353" y="2483475"/>
            <a:ext cx="801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spc="-5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germ cells </a:t>
            </a:r>
            <a:endParaRPr lang="ar-SA" sz="800" b="1" dirty="0">
              <a:solidFill>
                <a:schemeClr val="accent5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10021305" y="2382318"/>
            <a:ext cx="825705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1050" b="1" dirty="0">
                <a:solidFill>
                  <a:schemeClr val="accent2"/>
                </a:solidFill>
                <a:latin typeface="Calibri" pitchFamily="34" charset="0"/>
              </a:rPr>
              <a:t>allantois</a:t>
            </a:r>
            <a:endParaRPr lang="ar-SA" sz="1050" b="1" dirty="0">
              <a:solidFill>
                <a:schemeClr val="accent2"/>
              </a:solidFill>
            </a:endParaRPr>
          </a:p>
        </p:txBody>
      </p:sp>
      <p:sp>
        <p:nvSpPr>
          <p:cNvPr id="55" name="مربع نص 54"/>
          <p:cNvSpPr txBox="1"/>
          <p:nvPr/>
        </p:nvSpPr>
        <p:spPr>
          <a:xfrm>
            <a:off x="7087435" y="3763918"/>
            <a:ext cx="4952886" cy="2339102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1">
            <a:spAutoFit/>
          </a:bodyPr>
          <a:lstStyle/>
          <a:p>
            <a:pPr marL="171450" indent="-171450" algn="r" rtl="1">
              <a:buFont typeface="Wingdings" panose="05000000000000000000" pitchFamily="2" charset="2"/>
              <a:buChar char="v"/>
            </a:pP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 rtl="1"/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ابغاكم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تعرفوا اول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 عندي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اسمه 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يوك ساك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طالع من 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اندوديرم</a:t>
            </a:r>
            <a:endParaRPr lang="ar-SA" sz="1200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المهم اثناء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مايصيرفولدنق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للجنين هذي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اليوك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ساك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تنقسم الى 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اقسام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ميدقت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,فورقت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هندقت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يهمنا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الهندقت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 part of yolk sac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عنده جزء اسمه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الالنتويس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(شوفوا الصورة)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الالنتويس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تبدا تظهر فيه 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بريمورديال سلز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الرابع 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 نفسر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ليش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هذي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الاوريجن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حقها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اندوديرم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هذي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السادس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تبدا تهاجر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للقونادال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ريدج 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لكن قبل كدا وهي تمشي لازم تمر في معبر اسمه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mesentry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نتيجة هجرتها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رح تبدا عندي عملية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الديفرنشيشن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للقوناد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طيب 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لو </a:t>
            </a:r>
            <a:r>
              <a:rPr lang="ar-SA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ماصار</a:t>
            </a:r>
            <a:r>
              <a:rPr lang="ar-SA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فيه هجرة لهذي  الخلايا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يصير؟</a:t>
            </a:r>
          </a:p>
          <a:p>
            <a:pPr algn="r" rtl="1"/>
            <a:endParaRPr lang="ar-SA" dirty="0"/>
          </a:p>
        </p:txBody>
      </p:sp>
      <p:cxnSp>
        <p:nvCxnSpPr>
          <p:cNvPr id="62" name="رابط كسهم مستقيم 61"/>
          <p:cNvCxnSpPr/>
          <p:nvPr/>
        </p:nvCxnSpPr>
        <p:spPr>
          <a:xfrm flipH="1" flipV="1">
            <a:off x="11053619" y="2036471"/>
            <a:ext cx="690069" cy="1464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رابط مستقيم 576"/>
          <p:cNvCxnSpPr/>
          <p:nvPr/>
        </p:nvCxnSpPr>
        <p:spPr>
          <a:xfrm flipV="1">
            <a:off x="3498710" y="1819773"/>
            <a:ext cx="1635265" cy="1114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مربع نص 72"/>
          <p:cNvSpPr txBox="1"/>
          <p:nvPr/>
        </p:nvSpPr>
        <p:spPr>
          <a:xfrm>
            <a:off x="2240158" y="120179"/>
            <a:ext cx="22987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is very 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79358" y="598055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1.Indifferent gonads (  not testis or ovary)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2.Absence of gonads in one side or both</a:t>
            </a:r>
          </a:p>
        </p:txBody>
      </p:sp>
      <p:sp>
        <p:nvSpPr>
          <p:cNvPr id="3" name="Rectangle 2"/>
          <p:cNvSpPr/>
          <p:nvPr/>
        </p:nvSpPr>
        <p:spPr>
          <a:xfrm>
            <a:off x="7103479" y="3585213"/>
            <a:ext cx="4936842" cy="313464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10043" y="2917355"/>
            <a:ext cx="947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ar-SA" sz="1200" spc="-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200" spc="-5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تاثير</a:t>
            </a:r>
            <a:r>
              <a:rPr lang="ar-SA" sz="1200" spc="-5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مباشر)</a:t>
            </a:r>
            <a:endParaRPr lang="en-US" sz="1200" dirty="0"/>
          </a:p>
        </p:txBody>
      </p:sp>
      <p:cxnSp>
        <p:nvCxnSpPr>
          <p:cNvPr id="7" name="رابط مستقيم 6"/>
          <p:cNvCxnSpPr/>
          <p:nvPr/>
        </p:nvCxnSpPr>
        <p:spPr>
          <a:xfrm>
            <a:off x="5854480" y="1300124"/>
            <a:ext cx="149890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>
            <a:off x="4292600" y="1270374"/>
            <a:ext cx="727075" cy="935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4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622" y="739868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91" y="993076"/>
            <a:ext cx="79318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1600" b="1" dirty="0">
                <a:latin typeface="Calibri" pitchFamily="34" charset="0"/>
              </a:rPr>
              <a:t>Structure of Indifferent Gonad:</a:t>
            </a:r>
          </a:p>
          <a:p>
            <a:endParaRPr lang="en-GB" sz="1600" b="1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latin typeface="Calibri" pitchFamily="34" charset="0"/>
              </a:rPr>
              <a:t>The </a:t>
            </a:r>
            <a:r>
              <a:rPr lang="en-GB" sz="1600" u="sng" dirty="0">
                <a:latin typeface="Calibri" pitchFamily="34" charset="0"/>
              </a:rPr>
              <a:t>indifferent</a:t>
            </a:r>
            <a:r>
              <a:rPr lang="en-GB" sz="1600" dirty="0">
                <a:latin typeface="Calibri" pitchFamily="34" charset="0"/>
              </a:rPr>
              <a:t> gonad consists of: </a:t>
            </a:r>
            <a:r>
              <a:rPr lang="en-GB" sz="1600" b="1" dirty="0">
                <a:latin typeface="Calibri" pitchFamily="34" charset="0"/>
              </a:rPr>
              <a:t>External Cortex </a:t>
            </a:r>
            <a:r>
              <a:rPr lang="en-GB" sz="1600" dirty="0">
                <a:latin typeface="Calibri" pitchFamily="34" charset="0"/>
              </a:rPr>
              <a:t>(</a:t>
            </a:r>
            <a:r>
              <a:rPr lang="en-GB" sz="1800" b="1" dirty="0">
                <a:solidFill>
                  <a:srgbClr val="82E7D2"/>
                </a:solidFill>
                <a:latin typeface="Calibri" pitchFamily="34" charset="0"/>
              </a:rPr>
              <a:t>C</a:t>
            </a:r>
            <a:r>
              <a:rPr lang="en-GB" sz="1600" dirty="0">
                <a:latin typeface="Calibri" pitchFamily="34" charset="0"/>
              </a:rPr>
              <a:t>) and </a:t>
            </a:r>
            <a:r>
              <a:rPr lang="en-GB" sz="1600" b="1" dirty="0">
                <a:latin typeface="Calibri" pitchFamily="34" charset="0"/>
              </a:rPr>
              <a:t>Internal Medulla </a:t>
            </a:r>
            <a:r>
              <a:rPr lang="en-GB" sz="1600" dirty="0">
                <a:latin typeface="Calibri" pitchFamily="34" charset="0"/>
              </a:rPr>
              <a:t>(</a:t>
            </a:r>
            <a:r>
              <a:rPr lang="en-GB" sz="1600" b="1" dirty="0">
                <a:solidFill>
                  <a:srgbClr val="ED068F"/>
                </a:solidFill>
                <a:latin typeface="Calibri" pitchFamily="34" charset="0"/>
              </a:rPr>
              <a:t>M</a:t>
            </a:r>
            <a:r>
              <a:rPr lang="en-GB" sz="1600" dirty="0">
                <a:latin typeface="Calibri" pitchFamily="34" charset="0"/>
              </a:rPr>
              <a:t>).</a:t>
            </a:r>
          </a:p>
          <a:p>
            <a:endParaRPr lang="en-GB" sz="900" dirty="0">
              <a:latin typeface="Calibri" pitchFamily="34" charset="0"/>
            </a:endParaRPr>
          </a:p>
          <a:p>
            <a:endParaRPr lang="en-GB" sz="16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57" y="737991"/>
            <a:ext cx="2320479" cy="181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53" y="1800988"/>
            <a:ext cx="338145" cy="41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108" y="1644945"/>
            <a:ext cx="318984" cy="32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64" y="2598483"/>
            <a:ext cx="2356572" cy="18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58097" y="3104933"/>
            <a:ext cx="831801" cy="294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0057436" y="3520283"/>
            <a:ext cx="560969" cy="21442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مربع نص 3"/>
          <p:cNvSpPr txBox="1"/>
          <p:nvPr/>
        </p:nvSpPr>
        <p:spPr>
          <a:xfrm>
            <a:off x="424095" y="35533"/>
            <a:ext cx="38248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Cont..</a:t>
            </a:r>
            <a:endParaRPr lang="ar-SA" sz="2800" b="1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Oval 7"/>
          <p:cNvSpPr/>
          <p:nvPr/>
        </p:nvSpPr>
        <p:spPr>
          <a:xfrm>
            <a:off x="11317285" y="3468923"/>
            <a:ext cx="560969" cy="214426"/>
          </a:xfrm>
          <a:prstGeom prst="ellipse">
            <a:avLst/>
          </a:prstGeom>
          <a:noFill/>
          <a:ln>
            <a:solidFill>
              <a:srgbClr val="EE3D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مستطيل 4"/>
          <p:cNvSpPr/>
          <p:nvPr/>
        </p:nvSpPr>
        <p:spPr>
          <a:xfrm>
            <a:off x="1475204" y="2354923"/>
            <a:ext cx="7010744" cy="584775"/>
          </a:xfrm>
          <a:prstGeom prst="rect">
            <a:avLst/>
          </a:prstGeom>
          <a:ln>
            <a:solidFill>
              <a:srgbClr val="ED068F"/>
            </a:solidFill>
          </a:ln>
        </p:spPr>
        <p:txBody>
          <a:bodyPr wrap="square">
            <a:spAutoFit/>
          </a:bodyPr>
          <a:lstStyle/>
          <a:p>
            <a:r>
              <a:rPr lang="ar-SA" sz="1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FF66CC"/>
                </a:solidFill>
                <a:latin typeface="Calibri" pitchFamily="34" charset="0"/>
              </a:rPr>
              <a:t>(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Embryos with XX chromosomes </a:t>
            </a:r>
            <a:r>
              <a:rPr lang="en-GB" sz="1600" dirty="0">
                <a:solidFill>
                  <a:srgbClr val="FF66CC"/>
                </a:solidFill>
                <a:latin typeface="Calibri" pitchFamily="34" charset="0"/>
              </a:rPr>
              <a:t>)</a:t>
            </a:r>
          </a:p>
          <a:p>
            <a:r>
              <a:rPr lang="en-GB" sz="1600" dirty="0">
                <a:latin typeface="Calibri" pitchFamily="34" charset="0"/>
              </a:rPr>
              <a:t>the 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Cortex</a:t>
            </a:r>
            <a:r>
              <a:rPr lang="en-GB" sz="1600" dirty="0">
                <a:latin typeface="Calibri" pitchFamily="34" charset="0"/>
              </a:rPr>
              <a:t> differentiates into the 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Ovary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 and the </a:t>
            </a:r>
            <a:r>
              <a:rPr lang="en-GB" sz="1600" u="sng" dirty="0">
                <a:solidFill>
                  <a:srgbClr val="FF0000"/>
                </a:solidFill>
                <a:latin typeface="Calibri" pitchFamily="34" charset="0"/>
              </a:rPr>
              <a:t>medulla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regresses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217272" y="3265057"/>
            <a:ext cx="6473853" cy="5847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itchFamily="34" charset="0"/>
              </a:rPr>
              <a:t>(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GB" sz="1600" dirty="0" err="1">
                <a:solidFill>
                  <a:srgbClr val="FF0000"/>
                </a:solidFill>
                <a:latin typeface="Calibri" pitchFamily="34" charset="0"/>
              </a:rPr>
              <a:t>mbryos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 with an XY chromosomes</a:t>
            </a:r>
            <a:r>
              <a:rPr lang="en-GB" sz="1600" dirty="0">
                <a:solidFill>
                  <a:schemeClr val="accent5"/>
                </a:solidFill>
                <a:latin typeface="Calibri" pitchFamily="34" charset="0"/>
              </a:rPr>
              <a:t> )</a:t>
            </a:r>
          </a:p>
          <a:p>
            <a:r>
              <a:rPr lang="en-GB" sz="1600" dirty="0">
                <a:latin typeface="Calibri" pitchFamily="34" charset="0"/>
              </a:rPr>
              <a:t> the 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Medulla</a:t>
            </a:r>
            <a:r>
              <a:rPr lang="en-GB" sz="1600" b="1" dirty="0">
                <a:latin typeface="Calibri" pitchFamily="34" charset="0"/>
              </a:rPr>
              <a:t> </a:t>
            </a:r>
            <a:r>
              <a:rPr lang="en-GB" sz="1600" dirty="0">
                <a:latin typeface="Calibri" pitchFamily="34" charset="0"/>
              </a:rPr>
              <a:t>differentiates into 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Testis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 and the </a:t>
            </a:r>
            <a:r>
              <a:rPr lang="en-GB" sz="1600" u="sng" dirty="0">
                <a:solidFill>
                  <a:srgbClr val="FF0000"/>
                </a:solidFill>
                <a:latin typeface="Calibri" pitchFamily="34" charset="0"/>
              </a:rPr>
              <a:t>cortex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</a:rPr>
              <a:t> regresses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40742" y="3890535"/>
            <a:ext cx="8115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latin typeface="Calibri" pitchFamily="34" charset="0"/>
            </a:endParaRPr>
          </a:p>
          <a:p>
            <a:r>
              <a:rPr lang="en-GB" sz="1600" dirty="0">
                <a:latin typeface="Calibri" pitchFamily="34" charset="0"/>
              </a:rPr>
              <a:t>- </a:t>
            </a:r>
            <a:r>
              <a:rPr lang="en-GB" sz="1600" b="1" dirty="0">
                <a:latin typeface="Calibri" pitchFamily="34" charset="0"/>
              </a:rPr>
              <a:t>The gonad </a:t>
            </a:r>
            <a:r>
              <a:rPr lang="en-GB" sz="1600" dirty="0">
                <a:latin typeface="Calibri" pitchFamily="34" charset="0"/>
              </a:rPr>
              <a:t>acquires  the Female or Male </a:t>
            </a:r>
            <a:r>
              <a:rPr lang="en-GB" sz="1600" u="sng" dirty="0">
                <a:latin typeface="Calibri" pitchFamily="34" charset="0"/>
              </a:rPr>
              <a:t>morphological characteristics</a:t>
            </a:r>
            <a:r>
              <a:rPr lang="en-GB" sz="1600" dirty="0">
                <a:latin typeface="Calibri" pitchFamily="34" charset="0"/>
              </a:rPr>
              <a:t> at about the </a:t>
            </a:r>
            <a:r>
              <a:rPr lang="en-GB" sz="1600" b="1" dirty="0">
                <a:solidFill>
                  <a:srgbClr val="7030A0"/>
                </a:solidFill>
                <a:latin typeface="Calibri" pitchFamily="34" charset="0"/>
              </a:rPr>
              <a:t>7th week</a:t>
            </a:r>
            <a:r>
              <a:rPr lang="en-GB" sz="1600" dirty="0">
                <a:latin typeface="Calibri" pitchFamily="34" charset="0"/>
              </a:rPr>
              <a:t>.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8140519" y="4673982"/>
            <a:ext cx="3938963" cy="203132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عشان تحفظوها : </a:t>
            </a:r>
          </a:p>
          <a:p>
            <a:pPr algn="ctr"/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 =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edulla will differentiate  </a:t>
            </a: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  <a:p>
            <a:pPr algn="ctr"/>
            <a:r>
              <a:rPr lang="en-US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MT)</a:t>
            </a:r>
          </a:p>
          <a:p>
            <a:pPr algn="ctr"/>
            <a:r>
              <a:rPr lang="en-US" b="1" u="sng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ortex -&gt; </a:t>
            </a:r>
            <a:r>
              <a:rPr lang="en-US" b="1" u="sng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vary</a:t>
            </a:r>
          </a:p>
          <a:p>
            <a:pPr algn="ctr"/>
            <a:r>
              <a:rPr lang="en-US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edulla -&gt; </a:t>
            </a:r>
            <a:r>
              <a:rPr lang="en-US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6" b="9531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102361"/>
            <a:ext cx="926926" cy="960458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7333" l="9778" r="89778">
                        <a14:backgroundMark x1="52000" y1="86222" x2="52000" y2="86222"/>
                        <a14:backgroundMark x1="58667" y1="75556" x2="58667" y2="75556"/>
                        <a14:backgroundMark x1="45333" y1="74667" x2="45333" y2="74667"/>
                        <a14:backgroundMark x1="40000" y1="65333" x2="40000" y2="65333"/>
                        <a14:backgroundMark x1="62222" y1="65333" x2="62222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68" y="3099903"/>
            <a:ext cx="888914" cy="978434"/>
          </a:xfrm>
          <a:prstGeom prst="rect">
            <a:avLst/>
          </a:prstGeom>
        </p:spPr>
      </p:pic>
      <p:sp>
        <p:nvSpPr>
          <p:cNvPr id="27" name="مستطيل 26"/>
          <p:cNvSpPr/>
          <p:nvPr/>
        </p:nvSpPr>
        <p:spPr>
          <a:xfrm>
            <a:off x="9829201" y="3773212"/>
            <a:ext cx="1104719" cy="279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/>
          <p:cNvSpPr/>
          <p:nvPr/>
        </p:nvSpPr>
        <p:spPr>
          <a:xfrm>
            <a:off x="11058256" y="3912912"/>
            <a:ext cx="969435" cy="332476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3149320" y="161926"/>
            <a:ext cx="22987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is very 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09552" y="2618583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(تضمحل)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90448" y="3508189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(تضمحل)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18393" y="6023980"/>
            <a:ext cx="3483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المهم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مايجتمعون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 بعض  في جنس واحد إما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الكورتس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اللي تبقى أو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الميدولا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416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1944" y="599814"/>
            <a:ext cx="417000" cy="276354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37986" y="3351028"/>
            <a:ext cx="417000" cy="276354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1912" y="763576"/>
            <a:ext cx="99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9" name="Picture 3" descr="D:\Documents and Settings\Al majed Center Tel .AL-1IBM98YNWWK4\My Documents\My Pictures\emberiology 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0760" y="246603"/>
            <a:ext cx="2035060" cy="1555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9498" y="645043"/>
            <a:ext cx="8432800" cy="89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29" name="Picture 7" descr="94A1D2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t="49995" r="27155" b="34166"/>
          <a:stretch>
            <a:fillRect/>
          </a:stretch>
        </p:blipFill>
        <p:spPr>
          <a:xfrm>
            <a:off x="9866889" y="3636862"/>
            <a:ext cx="2082801" cy="15160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/>
          <p:cNvSpPr/>
          <p:nvPr/>
        </p:nvSpPr>
        <p:spPr>
          <a:xfrm>
            <a:off x="300928" y="-96392"/>
            <a:ext cx="6407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Gonad (development of The Ovary)</a:t>
            </a:r>
            <a:endParaRPr lang="ar-SA" sz="2800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96081"/>
              </p:ext>
            </p:extLst>
          </p:nvPr>
        </p:nvGraphicFramePr>
        <p:xfrm>
          <a:off x="295848" y="487883"/>
          <a:ext cx="8127999" cy="2666594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1617">
                <a:tc gridSpan="3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اول مرحلة من تكون </a:t>
                      </a:r>
                      <a:r>
                        <a:rPr lang="ar-SA" sz="1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الاوفري</a:t>
                      </a:r>
                      <a:r>
                        <a:rPr lang="ar-SA" sz="14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هي تكوين:</a:t>
                      </a:r>
                      <a:endParaRPr lang="ar-SA" sz="14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itchFamily="34" charset="0"/>
                        </a:rPr>
                        <a:t>1- Primitive (primary )sex cords</a:t>
                      </a:r>
                    </a:p>
                  </a:txBody>
                  <a:tcPr>
                    <a:solidFill>
                      <a:srgbClr val="F9EEF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617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 the 10th week</a:t>
                      </a:r>
                      <a:endParaRPr lang="ar-SA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DC9C1">
                        <a:alpha val="4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83826">
                <a:tc>
                  <a:txBody>
                    <a:bodyPr/>
                    <a:lstStyle/>
                    <a:p>
                      <a:pPr marL="285750" indent="-285750" algn="ctr" rtl="0">
                        <a:buFontTx/>
                        <a:buChar char="-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Both the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primary sex cords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and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rete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ovarii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degenerate and disappear</a:t>
                      </a:r>
                      <a:endParaRPr lang="ar-SA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ctr" rtl="0">
                        <a:buFontTx/>
                        <a:buChar char="-"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The Primary sex cords  dissociate into (Rete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ovarii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Fingerlike epithelial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cords (gonadal cords) grow from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cortex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of the  indifferent gonad and extend into the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medulla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(mesenchyme) and form(Medullary Cords)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زوائد نفس شكل الاصابع طالعه من الكورتكس </a:t>
                      </a:r>
                      <a:r>
                        <a:rPr lang="ar-SA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وفاضية</a:t>
                      </a:r>
                      <a:r>
                        <a:rPr lang="ar-SA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من داخل ومتجهه </a:t>
                      </a:r>
                      <a:r>
                        <a:rPr lang="ar-SA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للميدولا</a:t>
                      </a:r>
                      <a:r>
                        <a:rPr lang="ar-SA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249051"/>
              </p:ext>
            </p:extLst>
          </p:nvPr>
        </p:nvGraphicFramePr>
        <p:xfrm>
          <a:off x="336659" y="3824280"/>
          <a:ext cx="8137719" cy="2957001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8137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7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18E87"/>
                          </a:solidFill>
                          <a:latin typeface="Calibri" pitchFamily="34" charset="0"/>
                        </a:rPr>
                        <a:t>2- Cortical (Secondary)  Sex Cords</a:t>
                      </a: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9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 They extend from the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surface epithelium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(mesothelium) 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into the underlying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mesenchyme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to replace the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primary cords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 The primordial germ cells are incorporated into them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 The ovary is identifiable histologically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at the 10th week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F57F51-4DAB-4B46-AB4C-5385DF5DF792}"/>
              </a:ext>
            </a:extLst>
          </p:cNvPr>
          <p:cNvSpPr txBox="1"/>
          <p:nvPr/>
        </p:nvSpPr>
        <p:spPr>
          <a:xfrm>
            <a:off x="289498" y="5810241"/>
            <a:ext cx="8143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endParaRPr lang="ar-SA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 نفس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sex cord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يطلع زوائد نفس شكل الاصابع من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الكورتكس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بدل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الباريمري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كورد اللي اختفت  بس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الفرق ؟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هالمرة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بتجي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germ cells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وتدخل داخلها وهذي الخطوة مهمة عشان تميزها عن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البرايمري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ومايصير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لها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ديجنريشن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ثاني اختلاف انها (وفية وتحب الكورتكس)رح تظل مرتبطة بالكورتكس وعشان كذا سميناها </a:t>
            </a:r>
            <a:r>
              <a:rPr lang="en-US" sz="12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cortical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 cords</a:t>
            </a:r>
          </a:p>
          <a:p>
            <a:pPr marL="285750" indent="-285750" algn="r" rtl="1">
              <a:buFontTx/>
              <a:buChar char="-"/>
            </a:pPr>
            <a:endParaRPr lang="ar-SA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9"/>
          <p:cNvSpPr/>
          <p:nvPr/>
        </p:nvSpPr>
        <p:spPr>
          <a:xfrm>
            <a:off x="9842669" y="1879816"/>
            <a:ext cx="2082800" cy="1658620"/>
          </a:xfrm>
          <a:prstGeom prst="rect">
            <a:avLst/>
          </a:prstGeom>
          <a:blipFill>
            <a:blip r:embed="rId5" cstate="print"/>
            <a:srcRect/>
            <a:stretch>
              <a:fillRect t="-1645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مربع نص 8"/>
          <p:cNvSpPr txBox="1"/>
          <p:nvPr/>
        </p:nvSpPr>
        <p:spPr>
          <a:xfrm>
            <a:off x="8938260" y="5425590"/>
            <a:ext cx="3147060" cy="1015663"/>
          </a:xfrm>
          <a:prstGeom prst="rect">
            <a:avLst/>
          </a:prstGeom>
          <a:noFill/>
          <a:ln>
            <a:solidFill>
              <a:srgbClr val="7AADA2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r" rtl="1"/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فاضية من جوا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مافيها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سلز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يصيرلها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ديجينراشن</a:t>
            </a:r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محشية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سلز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كذا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مايصير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لها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ديجنريشن</a:t>
            </a:r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232228" y="49739"/>
            <a:ext cx="22987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slide is very important</a:t>
            </a:r>
            <a:endParaRPr lang="ar-SA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2663" y="2045985"/>
            <a:ext cx="26943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endParaRPr lang="en-US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algn="ctr" rtl="1">
              <a:defRPr/>
            </a:pP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ماتقرب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الميدلا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تنفصل اكثر عن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الكورتكس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>وتتقطع لقطع صغيرة اللي نسميها 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</a:rPr>
              <a:t>(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rete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ovarii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029739" y="2514499"/>
            <a:ext cx="2071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بالأخير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ثنيناتهم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بيختفون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6590" y="5406848"/>
            <a:ext cx="1489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sex cord: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842669" y="5933422"/>
            <a:ext cx="1680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sex cord: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905" y="1039660"/>
            <a:ext cx="901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5" descr="C:\Users\Library\Pictures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75" y="1572458"/>
            <a:ext cx="2294997" cy="128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5102087" y="2527084"/>
            <a:ext cx="117944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مستطيل 8"/>
          <p:cNvSpPr/>
          <p:nvPr/>
        </p:nvSpPr>
        <p:spPr>
          <a:xfrm>
            <a:off x="11568337" y="1985408"/>
            <a:ext cx="457200" cy="2609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/>
          <p:cNvSpPr txBox="1"/>
          <p:nvPr/>
        </p:nvSpPr>
        <p:spPr>
          <a:xfrm>
            <a:off x="329777" y="2915111"/>
            <a:ext cx="11794639" cy="1600438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(كل </a:t>
            </a:r>
            <a:r>
              <a:rPr lang="ar-SA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هالمراحل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الي </a:t>
            </a:r>
            <a:r>
              <a:rPr lang="ar-SA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حتصير</a:t>
            </a: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تكون قبل الولادة)</a:t>
            </a:r>
          </a:p>
          <a:p>
            <a:pPr marL="285750" indent="-285750" algn="r" rtl="1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Cortical sex cord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الاسبوع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يبدا يتقطع الى قطع سميناها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oocyte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طيب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مكوناتها هذي ؟ </a:t>
            </a:r>
          </a:p>
          <a:p>
            <a:pPr marL="285750" indent="-285750" algn="r" rtl="1">
              <a:buFontTx/>
              <a:buChar char="-"/>
            </a:pP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شفتوا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السكندري كورد كان مكون من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epithelium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الخلايا اللي داخله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cells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تمام ؟ تخيلوا انكم تقطعون هذا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لقطع اكيد بتكون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هالقطع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نفس مكونات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الكورد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فمن داخل بتكون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cells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اللي بنسميها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ويحيط فيه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follicular cells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اللي تكونت من ال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epithelium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r" rtl="1">
              <a:buFontTx/>
              <a:buChar char="-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الفرق بين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primordial follicle and primary oocyte and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primitive cells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تعطينا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وهي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يصيرلها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mitosis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بحيث تنقسم ويزيد عددها و تنتج لي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بحيث الانثى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تنولد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بما يقارب 2 مليون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المهم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لما يكبر حجمها يصير اسمها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oocyte= primordial follicle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357191" y="5040667"/>
            <a:ext cx="7683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>
              <a:defRPr/>
            </a:pPr>
            <a:r>
              <a:rPr lang="en-US" dirty="0">
                <a:latin typeface="Calibri" pitchFamily="34" charset="0"/>
              </a:rPr>
              <a:t>Flattened into a single layer and separated from follicles in the cortex by a </a:t>
            </a:r>
            <a:r>
              <a:rPr lang="en-US" b="1" dirty="0">
                <a:latin typeface="Calibri" pitchFamily="34" charset="0"/>
              </a:rPr>
              <a:t>thin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u="sng" dirty="0">
                <a:latin typeface="Calibri" pitchFamily="34" charset="0"/>
              </a:rPr>
              <a:t>tunica </a:t>
            </a:r>
            <a:r>
              <a:rPr lang="en-US" u="sng" dirty="0" err="1">
                <a:latin typeface="Calibri" pitchFamily="34" charset="0"/>
              </a:rPr>
              <a:t>albuginea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680138" y="5427592"/>
            <a:ext cx="6571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dirty="0">
                <a:latin typeface="Calibri" pitchFamily="34" charset="0"/>
              </a:rPr>
              <a:t>from the posterior abdominal wall into the </a:t>
            </a:r>
            <a:r>
              <a:rPr lang="en-US" b="1" dirty="0">
                <a:latin typeface="Calibri" pitchFamily="34" charset="0"/>
              </a:rPr>
              <a:t>pelvis</a:t>
            </a:r>
            <a:r>
              <a:rPr lang="en-US" dirty="0">
                <a:latin typeface="Calibri" pitchFamily="34" charset="0"/>
              </a:rPr>
              <a:t>; just inferior to the pelvic brim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(inlet).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79164" y="5433206"/>
            <a:ext cx="200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US" b="1" dirty="0">
                <a:latin typeface="Calibri" pitchFamily="34" charset="0"/>
              </a:rPr>
              <a:t>2. The ovaries  descend: 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4214176" y="4536670"/>
            <a:ext cx="226093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endParaRPr lang="ar-SA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رابط كسهم مستقيم 15"/>
          <p:cNvCxnSpPr>
            <a:stCxn id="5" idx="3"/>
          </p:cNvCxnSpPr>
          <p:nvPr/>
        </p:nvCxnSpPr>
        <p:spPr>
          <a:xfrm flipV="1">
            <a:off x="3011506" y="5194555"/>
            <a:ext cx="391900" cy="10830"/>
          </a:xfrm>
          <a:prstGeom prst="straightConnector1">
            <a:avLst/>
          </a:prstGeom>
          <a:ln w="19050">
            <a:solidFill>
              <a:srgbClr val="C38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3207456" y="5616599"/>
            <a:ext cx="555197" cy="0"/>
          </a:xfrm>
          <a:prstGeom prst="straightConnector1">
            <a:avLst/>
          </a:prstGeom>
          <a:ln w="19050">
            <a:solidFill>
              <a:srgbClr val="C38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 4"/>
          <p:cNvSpPr/>
          <p:nvPr/>
        </p:nvSpPr>
        <p:spPr>
          <a:xfrm>
            <a:off x="1233455" y="5051496"/>
            <a:ext cx="1778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1.Surface Epithelium: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324552" y="4486071"/>
            <a:ext cx="3942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7AADA2"/>
                </a:solidFill>
                <a:latin typeface="Calibri" pitchFamily="34" charset="0"/>
              </a:rPr>
              <a:t>Postnatal Changes of the Ovary: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0" y="4810524"/>
            <a:ext cx="962263" cy="138200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1" t="28904" r="20952" b="9443"/>
          <a:stretch/>
        </p:blipFill>
        <p:spPr>
          <a:xfrm>
            <a:off x="272859" y="924428"/>
            <a:ext cx="1017459" cy="156820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47199" b="2281"/>
          <a:stretch/>
        </p:blipFill>
        <p:spPr>
          <a:xfrm>
            <a:off x="10427834" y="5805605"/>
            <a:ext cx="1127233" cy="833159"/>
          </a:xfrm>
          <a:prstGeom prst="rect">
            <a:avLst/>
          </a:prstGeom>
        </p:spPr>
      </p:pic>
      <p:cxnSp>
        <p:nvCxnSpPr>
          <p:cNvPr id="23" name="رابط كسهم مستقيم 22"/>
          <p:cNvCxnSpPr/>
          <p:nvPr/>
        </p:nvCxnSpPr>
        <p:spPr>
          <a:xfrm>
            <a:off x="9987951" y="5690170"/>
            <a:ext cx="874838" cy="502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جدول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070189"/>
              </p:ext>
            </p:extLst>
          </p:nvPr>
        </p:nvGraphicFramePr>
        <p:xfrm>
          <a:off x="1391115" y="757506"/>
          <a:ext cx="6434918" cy="889000"/>
        </p:xfrm>
        <a:graphic>
          <a:graphicData uri="http://schemas.openxmlformats.org/drawingml/2006/table">
            <a:tbl>
              <a:tblPr rtl="1" firstRow="1" bandRow="1">
                <a:tableStyleId>{FA756C97-6D7B-430A-97ED-F031B4137404}</a:tableStyleId>
              </a:tblPr>
              <a:tblGrid>
                <a:gridCol w="4637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78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Derived from the Primitive(primordial) Germ Cell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>
                          <a:solidFill>
                            <a:srgbClr val="618E87"/>
                          </a:solidFill>
                        </a:rPr>
                        <a:t>1. </a:t>
                      </a:r>
                      <a:r>
                        <a:rPr lang="en-US" b="1" dirty="0" err="1">
                          <a:solidFill>
                            <a:srgbClr val="618E87"/>
                          </a:solidFill>
                        </a:rPr>
                        <a:t>Oogonium</a:t>
                      </a:r>
                      <a:endParaRPr lang="ar-SA" b="1" dirty="0">
                        <a:solidFill>
                          <a:srgbClr val="618E87"/>
                        </a:solidFill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A single layer of cells derived from the surface epithelium and surrounds the primordial follicle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>
                          <a:solidFill>
                            <a:srgbClr val="618E87"/>
                          </a:solidFill>
                        </a:rPr>
                        <a:t>2.Follicular Cells</a:t>
                      </a:r>
                      <a:endParaRPr lang="ar-SA" b="1" dirty="0">
                        <a:solidFill>
                          <a:srgbClr val="618E87"/>
                        </a:solidFill>
                      </a:endParaRPr>
                    </a:p>
                  </a:txBody>
                  <a:tcPr anchor="ctr">
                    <a:solidFill>
                      <a:srgbClr val="F9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" name="مستطيل 26"/>
          <p:cNvSpPr/>
          <p:nvPr/>
        </p:nvSpPr>
        <p:spPr>
          <a:xfrm>
            <a:off x="309956" y="21566"/>
            <a:ext cx="2255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7AADA2"/>
                </a:solidFill>
                <a:latin typeface="Calibri" pitchFamily="34" charset="0"/>
              </a:rPr>
              <a:t>Primary Oocyte: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370560" y="1828078"/>
            <a:ext cx="6696149" cy="738664"/>
          </a:xfrm>
          <a:prstGeom prst="rect">
            <a:avLst/>
          </a:prstGeom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(No New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Formed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Postnatally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) .</a:t>
            </a: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- Many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oogonia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 degenerate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Two millions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so) enlarge to become Primary Oocytes (Before Birth</a:t>
            </a:r>
            <a:r>
              <a:rPr lang="en-US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9052260" y="752396"/>
            <a:ext cx="3117823" cy="738664"/>
          </a:xfrm>
          <a:prstGeom prst="rect">
            <a:avLst/>
          </a:prstGeom>
          <a:ln>
            <a:solidFill>
              <a:srgbClr val="7AADA2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Active Mitosis of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Oogonia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occurs during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fetal period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producing thousands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primordial follicle</a:t>
            </a:r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رابط كسهم مستقيم 31"/>
          <p:cNvCxnSpPr/>
          <p:nvPr/>
        </p:nvCxnSpPr>
        <p:spPr>
          <a:xfrm>
            <a:off x="7947942" y="1121728"/>
            <a:ext cx="958552" cy="0"/>
          </a:xfrm>
          <a:prstGeom prst="straightConnector1">
            <a:avLst/>
          </a:prstGeom>
          <a:ln w="57150">
            <a:solidFill>
              <a:srgbClr val="7AAD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32"/>
          <p:cNvSpPr/>
          <p:nvPr/>
        </p:nvSpPr>
        <p:spPr>
          <a:xfrm>
            <a:off x="342072" y="302362"/>
            <a:ext cx="83808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At 16</a:t>
            </a:r>
            <a:r>
              <a:rPr lang="en-US" b="1" baseline="30000" dirty="0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week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, the cortical cords break up into isolated cell clusters: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Primordial Follicles (Primary Oocytes)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56" y="4709019"/>
            <a:ext cx="1452072" cy="902003"/>
          </a:xfrm>
          <a:prstGeom prst="rect">
            <a:avLst/>
          </a:prstGeom>
        </p:spPr>
      </p:pic>
      <p:sp>
        <p:nvSpPr>
          <p:cNvPr id="44" name="مربع نص 43"/>
          <p:cNvSpPr txBox="1"/>
          <p:nvPr/>
        </p:nvSpPr>
        <p:spPr>
          <a:xfrm>
            <a:off x="3225556" y="5820362"/>
            <a:ext cx="6070117" cy="954107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(يعد الولادة) 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الولادة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التغيرات الي تصير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للاوفاري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 يغلف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الاوفاري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طبقة رقيقة لونها ابيض اسمها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tunica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albuginea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عكس عند ال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 testis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تكون سميكة و بعدين الاوفاري ينزل من الابدومن لل بلفس </a:t>
            </a:r>
          </a:p>
        </p:txBody>
      </p:sp>
    </p:spTree>
    <p:extLst>
      <p:ext uri="{BB962C8B-B14F-4D97-AF65-F5344CB8AC3E}">
        <p14:creationId xmlns:p14="http://schemas.microsoft.com/office/powerpoint/2010/main" val="295907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743" y="60883"/>
            <a:ext cx="66335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GB" sz="24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- Development of the Female Duct System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01" y="1265814"/>
            <a:ext cx="82541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Uterine Tubes: 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develop from the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cranial unfused parts of the ducts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sz="5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2. Uterovaginal Primordium: 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It differentiates into: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Uterus (Body and Cervix)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Superior Portion of the Vagina.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16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endometrial stroma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600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myometrium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are derived from the </a:t>
            </a:r>
            <a:r>
              <a:rPr lang="en-US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splanchinic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mesoderm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617" y="813544"/>
            <a:ext cx="420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800" b="1" dirty="0">
                <a:solidFill>
                  <a:srgbClr val="7AADA2"/>
                </a:solidFill>
                <a:latin typeface="Calibri" charset="0"/>
                <a:ea typeface="Calibri" charset="0"/>
                <a:cs typeface="Calibri" charset="0"/>
              </a:rPr>
              <a:t>Derivatives Of Paramesonephric Ducts:</a:t>
            </a:r>
          </a:p>
        </p:txBody>
      </p:sp>
      <p:pic>
        <p:nvPicPr>
          <p:cNvPr id="13" name="Picture 2" descr="C:\Users\galmadani\Pictures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8" r="55231"/>
          <a:stretch>
            <a:fillRect/>
          </a:stretch>
        </p:blipFill>
        <p:spPr>
          <a:xfrm>
            <a:off x="7906781" y="701932"/>
            <a:ext cx="1721919" cy="1658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2056923" y="1116538"/>
            <a:ext cx="2125932" cy="60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9825092" y="701932"/>
            <a:ext cx="2071927" cy="1658277"/>
            <a:chOff x="9842500" y="843278"/>
            <a:chExt cx="2355612" cy="2048609"/>
          </a:xfrm>
        </p:grpSpPr>
        <p:pic>
          <p:nvPicPr>
            <p:cNvPr id="12" name="Picture 6" descr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7" t="3532" r="5455" b="2864"/>
            <a:stretch>
              <a:fillRect/>
            </a:stretch>
          </p:blipFill>
          <p:spPr bwMode="auto">
            <a:xfrm>
              <a:off x="9842500" y="843278"/>
              <a:ext cx="2349500" cy="204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0478474" y="1543000"/>
              <a:ext cx="1719638" cy="1348887"/>
              <a:chOff x="10478474" y="1543000"/>
              <a:chExt cx="1719638" cy="134888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317176" y="1543000"/>
                <a:ext cx="880936" cy="2227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478474" y="2713141"/>
                <a:ext cx="861886" cy="178746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>
          <a:xfrm>
            <a:off x="558140" y="1861922"/>
            <a:ext cx="207434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10DE5B-74F8-104E-970B-CE3B99CD9564}"/>
              </a:ext>
            </a:extLst>
          </p:cNvPr>
          <p:cNvSpPr txBox="1"/>
          <p:nvPr/>
        </p:nvSpPr>
        <p:spPr>
          <a:xfrm>
            <a:off x="7340119" y="2872225"/>
            <a:ext cx="4791461" cy="46166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>
            <a:spAutoFit/>
          </a:bodyPr>
          <a:lstStyle/>
          <a:p>
            <a:pPr algn="r" rtl="1"/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لو تذكرون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lateral mesoderm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 ينقسم ل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somatic and splanchnic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Splanchinc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اللي رح يكون المسؤول عن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اللاينينق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والمسل حقت </a:t>
            </a:r>
            <a:r>
              <a:rPr lang="ar-SA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اليوتيرس</a:t>
            </a:r>
            <a:r>
              <a:rPr lang="ar-SA" sz="1200" dirty="0">
                <a:solidFill>
                  <a:srgbClr val="3876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20" y="5170551"/>
            <a:ext cx="1876401" cy="16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445066" y="6425536"/>
            <a:ext cx="1119600" cy="369826"/>
            <a:chOff x="10427275" y="4006209"/>
            <a:chExt cx="1206007" cy="458478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8657" y="4006209"/>
              <a:ext cx="884625" cy="4584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7275" y="4207785"/>
              <a:ext cx="255587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9987009" y="3480433"/>
            <a:ext cx="1915435" cy="1557119"/>
            <a:chOff x="10055235" y="444015"/>
            <a:chExt cx="2063261" cy="193038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235" y="444015"/>
              <a:ext cx="2063261" cy="1930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2120" y="1892828"/>
              <a:ext cx="822325" cy="3033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41451">
              <a:off x="10535962" y="1514248"/>
              <a:ext cx="593752" cy="47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مستطيل 9"/>
            <p:cNvSpPr/>
            <p:nvPr/>
          </p:nvSpPr>
          <p:spPr>
            <a:xfrm>
              <a:off x="10506955" y="491391"/>
              <a:ext cx="1024645" cy="1870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18687" y="3749603"/>
            <a:ext cx="9527159" cy="141577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Calibri" pitchFamily="34" charset="0"/>
              </a:rPr>
              <a:t>It </a:t>
            </a:r>
            <a:r>
              <a:rPr lang="en-GB" sz="1600" dirty="0">
                <a:latin typeface="Calibri" pitchFamily="34" charset="0"/>
              </a:rPr>
              <a:t>is derived from </a:t>
            </a:r>
            <a:r>
              <a:rPr lang="en-GB" sz="1600" b="1" dirty="0">
                <a:latin typeface="Calibri" pitchFamily="34" charset="0"/>
              </a:rPr>
              <a:t>the Urogenital Sinus</a:t>
            </a:r>
            <a:r>
              <a:rPr lang="en-GB" sz="1600" dirty="0">
                <a:latin typeface="Calibri" pitchFamily="34" charset="0"/>
              </a:rPr>
              <a:t>:</a:t>
            </a:r>
            <a:endParaRPr lang="ar-SA" sz="1600" dirty="0">
              <a:latin typeface="Calibri" pitchFamily="34" charset="0"/>
            </a:endParaRPr>
          </a:p>
          <a:p>
            <a:endParaRPr lang="en-GB" sz="1600" dirty="0">
              <a:latin typeface="Calibri" pitchFamily="34" charset="0"/>
            </a:endParaRPr>
          </a:p>
          <a:p>
            <a:r>
              <a:rPr lang="en-GB" sz="1600" dirty="0">
                <a:latin typeface="Calibri" pitchFamily="34" charset="0"/>
              </a:rPr>
              <a:t>- The contact of </a:t>
            </a:r>
            <a:r>
              <a:rPr lang="en-GB" sz="1600" b="1" dirty="0">
                <a:latin typeface="Calibri" pitchFamily="34" charset="0"/>
              </a:rPr>
              <a:t>the </a:t>
            </a:r>
            <a:r>
              <a:rPr lang="en-GB" sz="1600" b="1" dirty="0" err="1">
                <a:latin typeface="Calibri" pitchFamily="34" charset="0"/>
              </a:rPr>
              <a:t>uterovaginal</a:t>
            </a:r>
            <a:r>
              <a:rPr lang="en-GB" sz="1600" b="1" dirty="0">
                <a:latin typeface="Calibri" pitchFamily="34" charset="0"/>
              </a:rPr>
              <a:t> primordium  </a:t>
            </a:r>
            <a:r>
              <a:rPr lang="en-GB" sz="1600" dirty="0">
                <a:latin typeface="Calibri" pitchFamily="34" charset="0"/>
              </a:rPr>
              <a:t>with </a:t>
            </a:r>
            <a:r>
              <a:rPr lang="en-GB" sz="1600" b="1" dirty="0">
                <a:latin typeface="Calibri" pitchFamily="34" charset="0"/>
              </a:rPr>
              <a:t>the urogenital sinus </a:t>
            </a:r>
            <a:r>
              <a:rPr lang="en-GB" sz="1600" dirty="0">
                <a:latin typeface="Calibri" pitchFamily="34" charset="0"/>
              </a:rPr>
              <a:t>induces formation of </a:t>
            </a:r>
            <a:r>
              <a:rPr lang="en-GB" sz="1600" b="1" dirty="0" err="1">
                <a:latin typeface="Calibri" pitchFamily="34" charset="0"/>
              </a:rPr>
              <a:t>SinoVaginal</a:t>
            </a:r>
            <a:r>
              <a:rPr lang="en-GB" sz="1600" b="1" dirty="0">
                <a:latin typeface="Calibri" pitchFamily="34" charset="0"/>
              </a:rPr>
              <a:t> Bulbs</a:t>
            </a:r>
            <a:r>
              <a:rPr lang="en-GB" sz="1600" dirty="0">
                <a:latin typeface="Calibri" pitchFamily="34" charset="0"/>
              </a:rPr>
              <a:t>. </a:t>
            </a:r>
            <a:endParaRPr lang="en-GB" sz="1600" dirty="0">
              <a:solidFill>
                <a:srgbClr val="38761D"/>
              </a:solidFill>
              <a:latin typeface="Calibri" pitchFamily="34" charset="0"/>
            </a:endParaRPr>
          </a:p>
          <a:p>
            <a:endParaRPr lang="en-GB" sz="800" dirty="0">
              <a:latin typeface="Calibri" pitchFamily="34" charset="0"/>
            </a:endParaRPr>
          </a:p>
          <a:p>
            <a:r>
              <a:rPr lang="en-GB" sz="1600" dirty="0">
                <a:latin typeface="Calibri" pitchFamily="34" charset="0"/>
              </a:rPr>
              <a:t>- </a:t>
            </a:r>
            <a:r>
              <a:rPr lang="en-GB" sz="1600" b="1" dirty="0">
                <a:latin typeface="Calibri" pitchFamily="34" charset="0"/>
              </a:rPr>
              <a:t>The bulbs </a:t>
            </a:r>
            <a:r>
              <a:rPr lang="en-GB" sz="1600" dirty="0">
                <a:latin typeface="Calibri" pitchFamily="34" charset="0"/>
              </a:rPr>
              <a:t>proliferate and fuse to form a solid </a:t>
            </a:r>
            <a:r>
              <a:rPr lang="en-GB" sz="1600" b="1" dirty="0">
                <a:latin typeface="Calibri" pitchFamily="34" charset="0"/>
              </a:rPr>
              <a:t>Vaginal Plate</a:t>
            </a:r>
            <a:r>
              <a:rPr lang="en-GB" sz="1600" dirty="0">
                <a:latin typeface="Calibri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143290" y="5092974"/>
            <a:ext cx="80835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1800" b="1" dirty="0">
                <a:solidFill>
                  <a:srgbClr val="7AADA2"/>
                </a:solidFill>
                <a:latin typeface="Calibri" pitchFamily="34" charset="0"/>
              </a:rPr>
              <a:t>Differentiation of Vagina:</a:t>
            </a:r>
          </a:p>
          <a:p>
            <a:endParaRPr lang="en-GB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b="1" dirty="0">
                <a:latin typeface="Calibri" pitchFamily="34" charset="0"/>
              </a:rPr>
              <a:t> The central cells </a:t>
            </a:r>
            <a:r>
              <a:rPr lang="en-GB" sz="1600" dirty="0">
                <a:latin typeface="Calibri" pitchFamily="34" charset="0"/>
              </a:rPr>
              <a:t>of the vaginal plate </a:t>
            </a:r>
            <a:r>
              <a:rPr lang="en-GB" sz="1600" u="sng" dirty="0">
                <a:latin typeface="Calibri" pitchFamily="34" charset="0"/>
              </a:rPr>
              <a:t>break down </a:t>
            </a:r>
            <a:r>
              <a:rPr lang="en-GB" sz="1600" dirty="0">
                <a:latin typeface="Calibri" pitchFamily="34" charset="0"/>
              </a:rPr>
              <a:t>to form </a:t>
            </a:r>
            <a:r>
              <a:rPr lang="en-GB" sz="1600" u="sng" dirty="0">
                <a:latin typeface="Calibri" pitchFamily="34" charset="0"/>
              </a:rPr>
              <a:t>the lumen </a:t>
            </a:r>
            <a:r>
              <a:rPr lang="en-GB" sz="1600" dirty="0">
                <a:latin typeface="Calibri" pitchFamily="34" charset="0"/>
              </a:rPr>
              <a:t>of the vagina.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latin typeface="Calibri" pitchFamily="34" charset="0"/>
              </a:rPr>
              <a:t> The peripheral cells </a:t>
            </a:r>
            <a:r>
              <a:rPr lang="en-US" sz="1600" dirty="0">
                <a:latin typeface="Calibri" pitchFamily="34" charset="0"/>
              </a:rPr>
              <a:t>form the vaginal epithelium.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 The lining of the entire vagina is derived from </a:t>
            </a:r>
            <a:r>
              <a:rPr lang="en-GB" sz="1600" u="sng" dirty="0">
                <a:latin typeface="Calibri" pitchFamily="34" charset="0"/>
              </a:rPr>
              <a:t>the Vaginal Plate </a:t>
            </a:r>
            <a:r>
              <a:rPr lang="en-GB" sz="1600" dirty="0">
                <a:latin typeface="Calibri" pitchFamily="34" charset="0"/>
              </a:rPr>
              <a:t>(urogenital sinus).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 The </a:t>
            </a:r>
            <a:r>
              <a:rPr lang="en-GB" sz="1600" b="1" dirty="0">
                <a:latin typeface="Calibri" pitchFamily="34" charset="0"/>
              </a:rPr>
              <a:t>lumen of vagina </a:t>
            </a:r>
            <a:r>
              <a:rPr lang="en-GB" sz="1600" dirty="0">
                <a:latin typeface="Calibri" pitchFamily="34" charset="0"/>
              </a:rPr>
              <a:t>is </a:t>
            </a:r>
            <a:r>
              <a:rPr lang="en-GB" sz="1600" u="sng" dirty="0">
                <a:latin typeface="Calibri" pitchFamily="34" charset="0"/>
              </a:rPr>
              <a:t>separated</a:t>
            </a:r>
            <a:r>
              <a:rPr lang="en-GB" sz="1600" dirty="0">
                <a:latin typeface="Calibri" pitchFamily="34" charset="0"/>
              </a:rPr>
              <a:t> from</a:t>
            </a:r>
            <a:r>
              <a:rPr lang="en-GB" sz="1600" b="1" dirty="0">
                <a:latin typeface="Calibri" pitchFamily="34" charset="0"/>
              </a:rPr>
              <a:t> the urogenital sinus </a:t>
            </a:r>
            <a:r>
              <a:rPr lang="en-GB" sz="1600" dirty="0">
                <a:latin typeface="Calibri" pitchFamily="34" charset="0"/>
              </a:rPr>
              <a:t>by </a:t>
            </a:r>
            <a:r>
              <a:rPr lang="en-GB" sz="1600" b="1" dirty="0">
                <a:latin typeface="Calibri" pitchFamily="34" charset="0"/>
              </a:rPr>
              <a:t>the Hymen</a:t>
            </a:r>
            <a:endParaRPr lang="en-GB" sz="1600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latin typeface="Calibri" pitchFamily="34" charset="0"/>
              </a:rPr>
              <a:t> which remains as a </a:t>
            </a:r>
            <a:r>
              <a:rPr lang="en-GB" sz="1600" b="1" dirty="0">
                <a:latin typeface="Calibri" pitchFamily="34" charset="0"/>
              </a:rPr>
              <a:t>thin fold of mucous membrane just within the vaginal orifice .</a:t>
            </a:r>
          </a:p>
          <a:p>
            <a:endParaRPr lang="en-GB" b="1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87" y="5199166"/>
            <a:ext cx="1706624" cy="15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hape 615"/>
          <p:cNvCxnSpPr/>
          <p:nvPr/>
        </p:nvCxnSpPr>
        <p:spPr>
          <a:xfrm>
            <a:off x="218687" y="3664492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240743" y="3221210"/>
            <a:ext cx="726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</a:rPr>
              <a:t>Development of Lower Portion of Vagina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8048895" y="4542596"/>
            <a:ext cx="1559169" cy="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82855" y="4916550"/>
            <a:ext cx="1055077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622229" y="3794061"/>
            <a:ext cx="4605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اسمه كذا لان جزء منه رح يكون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urethra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وجزء بيكون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genitalia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243845" y="193514"/>
            <a:ext cx="5774020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لاتخافوا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مرة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بسيطة هي والي بعدها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بتلاقوا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شرحهم في </a:t>
            </a:r>
            <a:r>
              <a:rPr lang="ar-SA" sz="13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سلايد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رقم11</a:t>
            </a:r>
          </a:p>
        </p:txBody>
      </p:sp>
      <p:sp>
        <p:nvSpPr>
          <p:cNvPr id="3" name="Rectangle 2"/>
          <p:cNvSpPr/>
          <p:nvPr/>
        </p:nvSpPr>
        <p:spPr>
          <a:xfrm>
            <a:off x="6421863" y="6214171"/>
            <a:ext cx="1170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)</a:t>
            </a:r>
            <a:r>
              <a:rPr lang="ar-SA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غشاء البكارة)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7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br renal 12" id="{2659D9A9-BC84-49FE-8E55-2A81B3DE5D77}" vid="{3D1B3E75-F811-4D9B-8727-2578586EAF4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5041</TotalTime>
  <Words>3976</Words>
  <Application>Microsoft Office PowerPoint</Application>
  <PresentationFormat>ملء الشاشة</PresentationFormat>
  <Paragraphs>502</Paragraphs>
  <Slides>22</Slides>
  <Notes>22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Arial</vt:lpstr>
      <vt:lpstr>ArialUnicodeMS</vt:lpstr>
      <vt:lpstr>Cabin</vt:lpstr>
      <vt:lpstr>Calibri</vt:lpstr>
      <vt:lpstr>Century Gothic</vt:lpstr>
      <vt:lpstr>Kino MT</vt:lpstr>
      <vt:lpstr>Noto Sans Symbols</vt:lpstr>
      <vt:lpstr>Times New Roman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ASUS</cp:lastModifiedBy>
  <cp:revision>608</cp:revision>
  <dcterms:modified xsi:type="dcterms:W3CDTF">2018-03-16T15:39:16Z</dcterms:modified>
</cp:coreProperties>
</file>