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7" r:id="rId3"/>
    <p:sldId id="339" r:id="rId4"/>
    <p:sldId id="343" r:id="rId5"/>
    <p:sldId id="344" r:id="rId6"/>
    <p:sldId id="345" r:id="rId7"/>
    <p:sldId id="347" r:id="rId8"/>
    <p:sldId id="348" r:id="rId9"/>
    <p:sldId id="349" r:id="rId10"/>
    <p:sldId id="361" r:id="rId11"/>
    <p:sldId id="350" r:id="rId12"/>
    <p:sldId id="351" r:id="rId13"/>
    <p:sldId id="352" r:id="rId14"/>
    <p:sldId id="353" r:id="rId15"/>
    <p:sldId id="357" r:id="rId16"/>
    <p:sldId id="354" r:id="rId17"/>
    <p:sldId id="360" r:id="rId18"/>
    <p:sldId id="359" r:id="rId19"/>
    <p:sldId id="358" r:id="rId20"/>
    <p:sldId id="290" r:id="rId21"/>
    <p:sldId id="291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مهند الزهراني" initials="مهند" lastIdx="1" clrIdx="0">
    <p:extLst/>
  </p:cmAuthor>
  <p:cmAuthor id="2" name="ASUS" initials="A" lastIdx="0" clrIdx="1">
    <p:extLst/>
  </p:cmAuthor>
  <p:cmAuthor id="3" name="LENOVO" initials="L" lastIdx="2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66CC"/>
    <a:srgbClr val="FF3399"/>
    <a:srgbClr val="618E87"/>
    <a:srgbClr val="7AADA2"/>
    <a:srgbClr val="EE9AB6"/>
    <a:srgbClr val="88C3B8"/>
    <a:srgbClr val="F9EEF1"/>
    <a:srgbClr val="FFCC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F58B7A-3FAF-4139-B7C8-195EB2306D63}" v="583" dt="2018-04-06T19:46:36.070"/>
  </p1510:revLst>
</p1510:revInfo>
</file>

<file path=ppt/tableStyles.xml><?xml version="1.0" encoding="utf-8"?>
<a:tblStyleLst xmlns:a="http://schemas.openxmlformats.org/drawingml/2006/main" def="{FA756C97-6D7B-430A-97ED-F031B4137404}">
  <a:tblStyle styleId="{FA756C97-6D7B-430A-97ED-F031B4137404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37" autoAdjust="0"/>
    <p:restoredTop sz="94454" autoAdjust="0"/>
  </p:normalViewPr>
  <p:slideViewPr>
    <p:cSldViewPr snapToGrid="0">
      <p:cViewPr varScale="1">
        <p:scale>
          <a:sx n="75" d="100"/>
          <a:sy n="75" d="100"/>
        </p:scale>
        <p:origin x="636" y="6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D05538-92CF-400D-835E-FD705AF92EEE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E5D96BF8-4B85-42F4-A593-50346F524DCB}">
      <dgm:prSet phldrT="[Text]" custT="1"/>
      <dgm:spPr>
        <a:ln>
          <a:solidFill>
            <a:srgbClr val="FF66CC"/>
          </a:solidFill>
        </a:ln>
      </dgm:spPr>
      <dgm:t>
        <a:bodyPr/>
        <a:lstStyle/>
        <a:p>
          <a:r>
            <a:rPr lang="en-US" sz="1400" b="1" i="0" u="sng" dirty="0">
              <a:latin typeface="Calibri" panose="020F0502020204030204" pitchFamily="34" charset="0"/>
              <a:cs typeface="Calibri" panose="020F0502020204030204" pitchFamily="34" charset="0"/>
            </a:rPr>
            <a:t>Sperm pass  </a:t>
          </a:r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through </a:t>
          </a:r>
          <a:r>
            <a: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corona </a:t>
          </a:r>
          <a:r>
            <a:rPr lang="en-US" sz="1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radiata</a:t>
          </a:r>
          <a:r>
            <a: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by the effect of:</a:t>
          </a:r>
          <a:endParaRPr lang="ar-SA" sz="1400" b="1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4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1-</a:t>
          </a:r>
          <a:r>
            <a:rPr lang="en-US" sz="1400" b="1" u="sng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hyaluronidase enzyme</a:t>
          </a:r>
          <a:r>
            <a:rPr lang="en-US" sz="14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 secreted from the sperm </a:t>
          </a:r>
          <a:r>
            <a:rPr lang="en-US" sz="1400" b="1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      </a:t>
          </a:r>
          <a:r>
            <a:rPr lang="en-US" sz="1400" b="1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2-By movement of its </a:t>
          </a:r>
          <a:r>
            <a:rPr lang="en-US" sz="1400" b="1" u="sng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tail</a:t>
          </a:r>
          <a:endParaRPr lang="en-US" sz="1100" b="1" dirty="0">
            <a:solidFill>
              <a:srgbClr val="00B0F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5C611A4-773C-4DFD-8C82-B8E9687D229B}" type="parTrans" cxnId="{D715A94F-8347-4AB6-8BEE-15459BCD9B12}">
      <dgm:prSet/>
      <dgm:spPr/>
      <dgm:t>
        <a:bodyPr/>
        <a:lstStyle/>
        <a:p>
          <a:endParaRPr lang="en-US"/>
        </a:p>
      </dgm:t>
    </dgm:pt>
    <dgm:pt modelId="{0E2D521A-7FC2-4F57-ADE7-FEF086AD3A64}" type="sibTrans" cxnId="{D715A94F-8347-4AB6-8BEE-15459BCD9B12}">
      <dgm:prSet/>
      <dgm:spPr>
        <a:ln>
          <a:solidFill>
            <a:srgbClr val="618E87"/>
          </a:solidFill>
        </a:ln>
      </dgm:spPr>
      <dgm:t>
        <a:bodyPr/>
        <a:lstStyle/>
        <a:p>
          <a:endParaRPr lang="en-US"/>
        </a:p>
      </dgm:t>
    </dgm:pt>
    <dgm:pt modelId="{4D5D29D5-29BD-48E7-A778-374519273BEC}">
      <dgm:prSet phldrT="[Text]" custT="1"/>
      <dgm:spPr>
        <a:ln>
          <a:solidFill>
            <a:srgbClr val="CC00CC"/>
          </a:solidFill>
        </a:ln>
      </dgm:spPr>
      <dgm:t>
        <a:bodyPr/>
        <a:lstStyle/>
        <a:p>
          <a:r>
            <a:rPr lang="en-US" sz="1400" b="1" u="sng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Penetration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 of the </a:t>
          </a:r>
          <a:r>
            <a: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zona </a:t>
          </a:r>
          <a:r>
            <a:rPr lang="en-US" sz="1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pellucida</a:t>
          </a:r>
          <a:r>
            <a: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by </a:t>
          </a:r>
          <a:r>
            <a:rPr lang="en-US" sz="1400" b="1" u="none" dirty="0" err="1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acrosine</a:t>
          </a:r>
          <a:r>
            <a:rPr lang="en-US" sz="14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400" u="sng" dirty="0" smtClean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r>
            <a:rPr lang="en-US" sz="1400" dirty="0" smtClean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substance secreted from </a:t>
          </a:r>
          <a:r>
            <a:rPr lang="en-US" sz="1400" dirty="0" err="1">
              <a:latin typeface="Calibri" panose="020F0502020204030204" pitchFamily="34" charset="0"/>
              <a:cs typeface="Calibri" panose="020F0502020204030204" pitchFamily="34" charset="0"/>
            </a:rPr>
            <a:t>acrosomal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 cap)</a:t>
          </a:r>
        </a:p>
      </dgm:t>
    </dgm:pt>
    <dgm:pt modelId="{7EAE8AD8-C912-4E5A-A3D8-99D161B96BEA}" type="parTrans" cxnId="{566E9C5B-45F8-48F5-AF7C-F3E0EB556788}">
      <dgm:prSet/>
      <dgm:spPr/>
      <dgm:t>
        <a:bodyPr/>
        <a:lstStyle/>
        <a:p>
          <a:endParaRPr lang="en-US"/>
        </a:p>
      </dgm:t>
    </dgm:pt>
    <dgm:pt modelId="{FA38BAD6-E357-45DF-9F6E-A05DC933A3A6}" type="sibTrans" cxnId="{566E9C5B-45F8-48F5-AF7C-F3E0EB556788}">
      <dgm:prSet/>
      <dgm:spPr/>
      <dgm:t>
        <a:bodyPr/>
        <a:lstStyle/>
        <a:p>
          <a:endParaRPr lang="en-US"/>
        </a:p>
      </dgm:t>
    </dgm:pt>
    <dgm:pt modelId="{34819189-FCCD-4ADE-9AF0-5AD471A46821}">
      <dgm:prSet phldrT="[Text]" custT="1"/>
      <dgm:spPr>
        <a:ln>
          <a:solidFill>
            <a:srgbClr val="FF66CC"/>
          </a:solidFill>
        </a:ln>
      </dgm:spPr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Fusion of the </a:t>
          </a:r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plasma membranes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 of the </a:t>
          </a:r>
          <a:r>
            <a:rPr lang="en-US" sz="1400" u="sng" dirty="0">
              <a:latin typeface="Calibri" panose="020F0502020204030204" pitchFamily="34" charset="0"/>
              <a:cs typeface="Calibri" panose="020F0502020204030204" pitchFamily="34" charset="0"/>
            </a:rPr>
            <a:t>oocyte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 and the </a:t>
          </a:r>
          <a:r>
            <a:rPr lang="en-US" sz="1400" u="sng" dirty="0">
              <a:latin typeface="Calibri" panose="020F0502020204030204" pitchFamily="34" charset="0"/>
              <a:cs typeface="Calibri" panose="020F0502020204030204" pitchFamily="34" charset="0"/>
            </a:rPr>
            <a:t>sperm</a:t>
          </a:r>
          <a:endParaRPr lang="en-U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E54C4C6-4D10-4C16-99B5-0364B57C7831}" type="parTrans" cxnId="{DBC7624C-BD8A-42D4-920A-EFE090EB6236}">
      <dgm:prSet/>
      <dgm:spPr/>
      <dgm:t>
        <a:bodyPr/>
        <a:lstStyle/>
        <a:p>
          <a:endParaRPr lang="en-US"/>
        </a:p>
      </dgm:t>
    </dgm:pt>
    <dgm:pt modelId="{891C16D9-B6BE-4455-B156-93EBDD6428A4}" type="sibTrans" cxnId="{DBC7624C-BD8A-42D4-920A-EFE090EB6236}">
      <dgm:prSet/>
      <dgm:spPr/>
      <dgm:t>
        <a:bodyPr/>
        <a:lstStyle/>
        <a:p>
          <a:endParaRPr lang="en-US"/>
        </a:p>
      </dgm:t>
    </dgm:pt>
    <dgm:pt modelId="{7DB76FF9-6B74-4102-8CC6-E55765EC6026}">
      <dgm:prSet phldrT="[Text]" custT="1"/>
      <dgm:spPr>
        <a:solidFill>
          <a:schemeClr val="bg1"/>
        </a:solidFill>
        <a:ln>
          <a:solidFill>
            <a:srgbClr val="CC00CC"/>
          </a:solidFill>
        </a:ln>
      </dgm:spPr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Union of the </a:t>
          </a:r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2 </a:t>
          </a:r>
          <a:r>
            <a:rPr lang="en-US" sz="1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pronuleii</a:t>
          </a:r>
          <a:endParaRPr lang="en-US" sz="14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DDE80CB-9F7A-4748-A084-CE7BC5E9B728}" type="parTrans" cxnId="{A5199C66-3739-49DF-8AC1-D9A216166231}">
      <dgm:prSet/>
      <dgm:spPr/>
      <dgm:t>
        <a:bodyPr/>
        <a:lstStyle/>
        <a:p>
          <a:endParaRPr lang="en-US"/>
        </a:p>
      </dgm:t>
    </dgm:pt>
    <dgm:pt modelId="{2716B48E-B3CA-4062-AE6C-A00A192B821D}" type="sibTrans" cxnId="{A5199C66-3739-49DF-8AC1-D9A216166231}">
      <dgm:prSet/>
      <dgm:spPr/>
      <dgm:t>
        <a:bodyPr/>
        <a:lstStyle/>
        <a:p>
          <a:endParaRPr lang="en-US"/>
        </a:p>
      </dgm:t>
    </dgm:pt>
    <dgm:pt modelId="{C4DD6EF7-59F1-4B97-AD5C-D524F8EFDE2C}">
      <dgm:prSet phldrT="[Text]" custT="1"/>
      <dgm:spPr>
        <a:ln>
          <a:solidFill>
            <a:srgbClr val="FF66CC"/>
          </a:solidFill>
        </a:ln>
      </dgm:spPr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Formation of the </a:t>
          </a:r>
          <a:r>
            <a: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female </a:t>
          </a:r>
          <a:r>
            <a:rPr lang="en-US" sz="1400" b="1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pronucleus</a:t>
          </a:r>
          <a:r>
            <a: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male </a:t>
          </a:r>
          <a:r>
            <a:rPr lang="en-US" sz="1400" b="1" dirty="0" err="1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pronucleus</a:t>
          </a:r>
          <a:r>
            <a:rPr lang="ar-SA" sz="14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4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E191DE-3C08-4C59-8ABC-2EB350F1598A}" type="parTrans" cxnId="{165297C9-CE3E-4154-AB24-175EA567E864}">
      <dgm:prSet/>
      <dgm:spPr/>
      <dgm:t>
        <a:bodyPr/>
        <a:lstStyle/>
        <a:p>
          <a:endParaRPr lang="en-US"/>
        </a:p>
      </dgm:t>
    </dgm:pt>
    <dgm:pt modelId="{1E49A7FC-4989-418B-9D08-77E30B41C0D8}" type="sibTrans" cxnId="{165297C9-CE3E-4154-AB24-175EA567E864}">
      <dgm:prSet/>
      <dgm:spPr/>
      <dgm:t>
        <a:bodyPr/>
        <a:lstStyle/>
        <a:p>
          <a:endParaRPr lang="en-US"/>
        </a:p>
      </dgm:t>
    </dgm:pt>
    <dgm:pt modelId="{A20A6B06-3581-41E8-B5EB-F676C1FE2BC8}">
      <dgm:prSet phldrT="[Text]" custT="1"/>
      <dgm:spPr>
        <a:ln>
          <a:solidFill>
            <a:srgbClr val="CC00CC"/>
          </a:solidFill>
        </a:ln>
      </dgm:spPr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Completion of the </a:t>
          </a:r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second meiotic 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division of the </a:t>
          </a:r>
          <a:r>
            <a:rPr lang="en-US" sz="1400" dirty="0" smtClean="0">
              <a:latin typeface="Calibri" panose="020F0502020204030204" pitchFamily="34" charset="0"/>
              <a:cs typeface="Calibri" panose="020F0502020204030204" pitchFamily="34" charset="0"/>
            </a:rPr>
            <a:t>oocyte* </a:t>
          </a:r>
          <a:endParaRPr lang="en-U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E0A9515-BC59-436C-BAF5-0E054082D506}" type="parTrans" cxnId="{570FCA25-B9C1-4E3D-8514-0010B028B081}">
      <dgm:prSet/>
      <dgm:spPr/>
      <dgm:t>
        <a:bodyPr/>
        <a:lstStyle/>
        <a:p>
          <a:endParaRPr lang="en-US"/>
        </a:p>
      </dgm:t>
    </dgm:pt>
    <dgm:pt modelId="{61DE757C-3D77-4B98-A63F-4CB3CD3D9459}" type="sibTrans" cxnId="{570FCA25-B9C1-4E3D-8514-0010B028B081}">
      <dgm:prSet/>
      <dgm:spPr/>
      <dgm:t>
        <a:bodyPr/>
        <a:lstStyle/>
        <a:p>
          <a:endParaRPr lang="en-US"/>
        </a:p>
      </dgm:t>
    </dgm:pt>
    <dgm:pt modelId="{D941D9E6-9E77-4047-BFAE-D26036C7F01B}" type="pres">
      <dgm:prSet presAssocID="{73D05538-92CF-400D-835E-FD705AF92EE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pPr rtl="1"/>
          <a:endParaRPr lang="ar-SA"/>
        </a:p>
      </dgm:t>
    </dgm:pt>
    <dgm:pt modelId="{150C3D50-5ED9-4DD9-B292-D36F1E533D6B}" type="pres">
      <dgm:prSet presAssocID="{73D05538-92CF-400D-835E-FD705AF92EEE}" presName="Name1" presStyleCnt="0"/>
      <dgm:spPr/>
    </dgm:pt>
    <dgm:pt modelId="{BF6666F9-EDB5-4B19-9F6F-4DADAEAB613B}" type="pres">
      <dgm:prSet presAssocID="{73D05538-92CF-400D-835E-FD705AF92EEE}" presName="cycle" presStyleCnt="0"/>
      <dgm:spPr/>
    </dgm:pt>
    <dgm:pt modelId="{2AEB5ECA-A1E6-4164-B4D0-FF939E2A972D}" type="pres">
      <dgm:prSet presAssocID="{73D05538-92CF-400D-835E-FD705AF92EEE}" presName="srcNode" presStyleLbl="node1" presStyleIdx="0" presStyleCnt="6"/>
      <dgm:spPr/>
    </dgm:pt>
    <dgm:pt modelId="{13D2DCA0-A7F6-42D2-AEE3-BC12C2B052E3}" type="pres">
      <dgm:prSet presAssocID="{73D05538-92CF-400D-835E-FD705AF92EEE}" presName="conn" presStyleLbl="parChTrans1D2" presStyleIdx="0" presStyleCnt="1" custLinFactNeighborX="1266" custLinFactNeighborY="-2797"/>
      <dgm:spPr/>
      <dgm:t>
        <a:bodyPr/>
        <a:lstStyle/>
        <a:p>
          <a:pPr rtl="1"/>
          <a:endParaRPr lang="ar-SA"/>
        </a:p>
      </dgm:t>
    </dgm:pt>
    <dgm:pt modelId="{C482290E-B049-434B-97B2-D0951D23DC1F}" type="pres">
      <dgm:prSet presAssocID="{73D05538-92CF-400D-835E-FD705AF92EEE}" presName="extraNode" presStyleLbl="node1" presStyleIdx="0" presStyleCnt="6"/>
      <dgm:spPr/>
    </dgm:pt>
    <dgm:pt modelId="{2D25BFD7-AAE3-4086-9770-2A868CB214E0}" type="pres">
      <dgm:prSet presAssocID="{73D05538-92CF-400D-835E-FD705AF92EEE}" presName="dstNode" presStyleLbl="node1" presStyleIdx="0" presStyleCnt="6"/>
      <dgm:spPr/>
    </dgm:pt>
    <dgm:pt modelId="{021916BD-9577-4C31-B350-305CFC6B268A}" type="pres">
      <dgm:prSet presAssocID="{E5D96BF8-4B85-42F4-A593-50346F524DCB}" presName="text_1" presStyleLbl="node1" presStyleIdx="0" presStyleCnt="6" custLinFactNeighborX="133" custLinFactNeighborY="-955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4692F04-337E-445A-989A-D8CEE22EF772}" type="pres">
      <dgm:prSet presAssocID="{E5D96BF8-4B85-42F4-A593-50346F524DCB}" presName="accent_1" presStyleCnt="0"/>
      <dgm:spPr/>
    </dgm:pt>
    <dgm:pt modelId="{833A07B1-808E-41D9-B052-1E634BB3A3A6}" type="pres">
      <dgm:prSet presAssocID="{E5D96BF8-4B85-42F4-A593-50346F524DCB}" presName="accentRepeatNode" presStyleLbl="solidFgAcc1" presStyleIdx="0" presStyleCnt="6" custScaleX="115046" custScaleY="115359" custLinFactNeighborX="-4731" custLinFactNeighborY="-5630"/>
      <dgm:spPr>
        <a:ln>
          <a:solidFill>
            <a:srgbClr val="FFCCCC"/>
          </a:solidFill>
        </a:ln>
      </dgm:spPr>
      <dgm:t>
        <a:bodyPr/>
        <a:lstStyle/>
        <a:p>
          <a:pPr rtl="1"/>
          <a:endParaRPr lang="ar-SA"/>
        </a:p>
      </dgm:t>
    </dgm:pt>
    <dgm:pt modelId="{4B42E9F6-062C-41F8-99DC-2B5DFC514860}" type="pres">
      <dgm:prSet presAssocID="{4D5D29D5-29BD-48E7-A778-374519273BEC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8E9E203-865E-4524-895D-9BAF8A037727}" type="pres">
      <dgm:prSet presAssocID="{4D5D29D5-29BD-48E7-A778-374519273BEC}" presName="accent_2" presStyleCnt="0"/>
      <dgm:spPr/>
    </dgm:pt>
    <dgm:pt modelId="{4703FA08-76A5-4D8A-943B-B4ED1EE4EF90}" type="pres">
      <dgm:prSet presAssocID="{4D5D29D5-29BD-48E7-A778-374519273BEC}" presName="accentRepeatNode" presStyleLbl="solidFgAcc1" presStyleIdx="1" presStyleCnt="6" custScaleX="123905" custScaleY="109016" custLinFactNeighborX="-6224" custLinFactNeighborY="-6224"/>
      <dgm:spPr>
        <a:ln>
          <a:solidFill>
            <a:srgbClr val="FFCCCC"/>
          </a:solidFill>
        </a:ln>
      </dgm:spPr>
      <dgm:t>
        <a:bodyPr/>
        <a:lstStyle/>
        <a:p>
          <a:pPr rtl="1"/>
          <a:endParaRPr lang="ar-SA"/>
        </a:p>
      </dgm:t>
    </dgm:pt>
    <dgm:pt modelId="{995B7561-5979-40EF-AF95-DFAE2BFAEAD1}" type="pres">
      <dgm:prSet presAssocID="{34819189-FCCD-4ADE-9AF0-5AD471A46821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97FFF1E-7D25-4153-9DA0-10774EBE895B}" type="pres">
      <dgm:prSet presAssocID="{34819189-FCCD-4ADE-9AF0-5AD471A46821}" presName="accent_3" presStyleCnt="0"/>
      <dgm:spPr/>
    </dgm:pt>
    <dgm:pt modelId="{B1EDBBC6-EABA-4F77-B0B4-B27096B012A2}" type="pres">
      <dgm:prSet presAssocID="{34819189-FCCD-4ADE-9AF0-5AD471A46821}" presName="accentRepeatNode" presStyleLbl="solidFgAcc1" presStyleIdx="2" presStyleCnt="6" custScaleX="117576" custScaleY="120901"/>
      <dgm:spPr>
        <a:ln>
          <a:solidFill>
            <a:srgbClr val="FFCCCC"/>
          </a:solidFill>
        </a:ln>
      </dgm:spPr>
      <dgm:t>
        <a:bodyPr/>
        <a:lstStyle/>
        <a:p>
          <a:pPr rtl="1"/>
          <a:endParaRPr lang="ar-SA"/>
        </a:p>
      </dgm:t>
    </dgm:pt>
    <dgm:pt modelId="{532A388A-BBA1-4EF8-94C9-086779530903}" type="pres">
      <dgm:prSet presAssocID="{A20A6B06-3581-41E8-B5EB-F676C1FE2BC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86CF9E4-1DE5-449C-BC2A-D8CE9C84396C}" type="pres">
      <dgm:prSet presAssocID="{A20A6B06-3581-41E8-B5EB-F676C1FE2BC8}" presName="accent_4" presStyleCnt="0"/>
      <dgm:spPr/>
    </dgm:pt>
    <dgm:pt modelId="{4C9E3177-BCFB-4ED0-91C3-43C86F48A66B}" type="pres">
      <dgm:prSet presAssocID="{A20A6B06-3581-41E8-B5EB-F676C1FE2BC8}" presName="accentRepeatNode" presStyleLbl="solidFgAcc1" presStyleIdx="3" presStyleCnt="6" custScaleX="117576" custScaleY="122817" custLinFactNeighborX="-1556" custLinFactNeighborY="6224"/>
      <dgm:spPr>
        <a:ln>
          <a:solidFill>
            <a:srgbClr val="FFCCCC"/>
          </a:solidFill>
        </a:ln>
      </dgm:spPr>
      <dgm:t>
        <a:bodyPr/>
        <a:lstStyle/>
        <a:p>
          <a:pPr rtl="1"/>
          <a:endParaRPr lang="ar-SA"/>
        </a:p>
      </dgm:t>
    </dgm:pt>
    <dgm:pt modelId="{D953CAD3-DBE8-4B7B-8A20-EBA9D24310E5}" type="pres">
      <dgm:prSet presAssocID="{C4DD6EF7-59F1-4B97-AD5C-D524F8EFDE2C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708E165-7C9F-4C06-858E-2C0D3D8AC95E}" type="pres">
      <dgm:prSet presAssocID="{C4DD6EF7-59F1-4B97-AD5C-D524F8EFDE2C}" presName="accent_5" presStyleCnt="0"/>
      <dgm:spPr/>
    </dgm:pt>
    <dgm:pt modelId="{23375C04-EF45-4F58-9D16-98A94AFF4A71}" type="pres">
      <dgm:prSet presAssocID="{C4DD6EF7-59F1-4B97-AD5C-D524F8EFDE2C}" presName="accentRepeatNode" presStyleLbl="solidFgAcc1" presStyleIdx="4" presStyleCnt="6" custScaleX="123980" custScaleY="118632" custLinFactNeighborX="-6224" custLinFactNeighborY="4668"/>
      <dgm:spPr>
        <a:ln>
          <a:solidFill>
            <a:srgbClr val="FFCCCC"/>
          </a:solidFill>
        </a:ln>
      </dgm:spPr>
      <dgm:t>
        <a:bodyPr/>
        <a:lstStyle/>
        <a:p>
          <a:pPr rtl="1"/>
          <a:endParaRPr lang="ar-SA"/>
        </a:p>
      </dgm:t>
    </dgm:pt>
    <dgm:pt modelId="{6505AFE6-D295-4308-AA40-F7090BF280E3}" type="pres">
      <dgm:prSet presAssocID="{7DB76FF9-6B74-4102-8CC6-E55765EC6026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C4954FD-AF3E-418D-857B-27CA89A82399}" type="pres">
      <dgm:prSet presAssocID="{7DB76FF9-6B74-4102-8CC6-E55765EC6026}" presName="accent_6" presStyleCnt="0"/>
      <dgm:spPr/>
    </dgm:pt>
    <dgm:pt modelId="{7643BA99-BC3E-4F69-81FD-C2087AFDDA69}" type="pres">
      <dgm:prSet presAssocID="{7DB76FF9-6B74-4102-8CC6-E55765EC6026}" presName="accentRepeatNode" presStyleLbl="solidFgAcc1" presStyleIdx="5" presStyleCnt="6" custScaleX="121119" custScaleY="106348"/>
      <dgm:spPr>
        <a:ln>
          <a:solidFill>
            <a:srgbClr val="FFCCCC"/>
          </a:solidFill>
        </a:ln>
      </dgm:spPr>
      <dgm:t>
        <a:bodyPr/>
        <a:lstStyle/>
        <a:p>
          <a:pPr rtl="1"/>
          <a:endParaRPr lang="ar-SA"/>
        </a:p>
      </dgm:t>
    </dgm:pt>
  </dgm:ptLst>
  <dgm:cxnLst>
    <dgm:cxn modelId="{B64778D0-B444-4286-B5E3-E66DDCEAF5C5}" type="presOf" srcId="{E5D96BF8-4B85-42F4-A593-50346F524DCB}" destId="{021916BD-9577-4C31-B350-305CFC6B268A}" srcOrd="0" destOrd="0" presId="urn:microsoft.com/office/officeart/2008/layout/VerticalCurvedList"/>
    <dgm:cxn modelId="{1B1D1B44-F7BE-401F-B68F-5B84BF660DB4}" type="presOf" srcId="{A20A6B06-3581-41E8-B5EB-F676C1FE2BC8}" destId="{532A388A-BBA1-4EF8-94C9-086779530903}" srcOrd="0" destOrd="0" presId="urn:microsoft.com/office/officeart/2008/layout/VerticalCurvedList"/>
    <dgm:cxn modelId="{566E9C5B-45F8-48F5-AF7C-F3E0EB556788}" srcId="{73D05538-92CF-400D-835E-FD705AF92EEE}" destId="{4D5D29D5-29BD-48E7-A778-374519273BEC}" srcOrd="1" destOrd="0" parTransId="{7EAE8AD8-C912-4E5A-A3D8-99D161B96BEA}" sibTransId="{FA38BAD6-E357-45DF-9F6E-A05DC933A3A6}"/>
    <dgm:cxn modelId="{23F439F2-43A7-49B4-BE47-69DBB7AE2FDC}" type="presOf" srcId="{7DB76FF9-6B74-4102-8CC6-E55765EC6026}" destId="{6505AFE6-D295-4308-AA40-F7090BF280E3}" srcOrd="0" destOrd="0" presId="urn:microsoft.com/office/officeart/2008/layout/VerticalCurvedList"/>
    <dgm:cxn modelId="{5BFC482B-D41D-4D6F-BD27-4A4660DA565B}" type="presOf" srcId="{73D05538-92CF-400D-835E-FD705AF92EEE}" destId="{D941D9E6-9E77-4047-BFAE-D26036C7F01B}" srcOrd="0" destOrd="0" presId="urn:microsoft.com/office/officeart/2008/layout/VerticalCurvedList"/>
    <dgm:cxn modelId="{165297C9-CE3E-4154-AB24-175EA567E864}" srcId="{73D05538-92CF-400D-835E-FD705AF92EEE}" destId="{C4DD6EF7-59F1-4B97-AD5C-D524F8EFDE2C}" srcOrd="4" destOrd="0" parTransId="{86E191DE-3C08-4C59-8ABC-2EB350F1598A}" sibTransId="{1E49A7FC-4989-418B-9D08-77E30B41C0D8}"/>
    <dgm:cxn modelId="{A9F07909-4EC5-4266-AFB4-3BB77C49AAD1}" type="presOf" srcId="{4D5D29D5-29BD-48E7-A778-374519273BEC}" destId="{4B42E9F6-062C-41F8-99DC-2B5DFC514860}" srcOrd="0" destOrd="0" presId="urn:microsoft.com/office/officeart/2008/layout/VerticalCurvedList"/>
    <dgm:cxn modelId="{79A024D0-4BE7-486E-B9E1-C03501E9913C}" type="presOf" srcId="{C4DD6EF7-59F1-4B97-AD5C-D524F8EFDE2C}" destId="{D953CAD3-DBE8-4B7B-8A20-EBA9D24310E5}" srcOrd="0" destOrd="0" presId="urn:microsoft.com/office/officeart/2008/layout/VerticalCurvedList"/>
    <dgm:cxn modelId="{570FCA25-B9C1-4E3D-8514-0010B028B081}" srcId="{73D05538-92CF-400D-835E-FD705AF92EEE}" destId="{A20A6B06-3581-41E8-B5EB-F676C1FE2BC8}" srcOrd="3" destOrd="0" parTransId="{6E0A9515-BC59-436C-BAF5-0E054082D506}" sibTransId="{61DE757C-3D77-4B98-A63F-4CB3CD3D9459}"/>
    <dgm:cxn modelId="{A5199C66-3739-49DF-8AC1-D9A216166231}" srcId="{73D05538-92CF-400D-835E-FD705AF92EEE}" destId="{7DB76FF9-6B74-4102-8CC6-E55765EC6026}" srcOrd="5" destOrd="0" parTransId="{FDDE80CB-9F7A-4748-A084-CE7BC5E9B728}" sibTransId="{2716B48E-B3CA-4062-AE6C-A00A192B821D}"/>
    <dgm:cxn modelId="{A5243F84-05C7-4B75-BB02-8EB952506CDE}" type="presOf" srcId="{0E2D521A-7FC2-4F57-ADE7-FEF086AD3A64}" destId="{13D2DCA0-A7F6-42D2-AEE3-BC12C2B052E3}" srcOrd="0" destOrd="0" presId="urn:microsoft.com/office/officeart/2008/layout/VerticalCurvedList"/>
    <dgm:cxn modelId="{3438E932-00CF-4ACE-9ABB-7CF549861337}" type="presOf" srcId="{34819189-FCCD-4ADE-9AF0-5AD471A46821}" destId="{995B7561-5979-40EF-AF95-DFAE2BFAEAD1}" srcOrd="0" destOrd="0" presId="urn:microsoft.com/office/officeart/2008/layout/VerticalCurvedList"/>
    <dgm:cxn modelId="{D715A94F-8347-4AB6-8BEE-15459BCD9B12}" srcId="{73D05538-92CF-400D-835E-FD705AF92EEE}" destId="{E5D96BF8-4B85-42F4-A593-50346F524DCB}" srcOrd="0" destOrd="0" parTransId="{15C611A4-773C-4DFD-8C82-B8E9687D229B}" sibTransId="{0E2D521A-7FC2-4F57-ADE7-FEF086AD3A64}"/>
    <dgm:cxn modelId="{DBC7624C-BD8A-42D4-920A-EFE090EB6236}" srcId="{73D05538-92CF-400D-835E-FD705AF92EEE}" destId="{34819189-FCCD-4ADE-9AF0-5AD471A46821}" srcOrd="2" destOrd="0" parTransId="{4E54C4C6-4D10-4C16-99B5-0364B57C7831}" sibTransId="{891C16D9-B6BE-4455-B156-93EBDD6428A4}"/>
    <dgm:cxn modelId="{3E702771-662C-44F1-B19D-228C4349B3BC}" type="presParOf" srcId="{D941D9E6-9E77-4047-BFAE-D26036C7F01B}" destId="{150C3D50-5ED9-4DD9-B292-D36F1E533D6B}" srcOrd="0" destOrd="0" presId="urn:microsoft.com/office/officeart/2008/layout/VerticalCurvedList"/>
    <dgm:cxn modelId="{235D3F35-8B2A-4E34-8122-4EC4BFF6E189}" type="presParOf" srcId="{150C3D50-5ED9-4DD9-B292-D36F1E533D6B}" destId="{BF6666F9-EDB5-4B19-9F6F-4DADAEAB613B}" srcOrd="0" destOrd="0" presId="urn:microsoft.com/office/officeart/2008/layout/VerticalCurvedList"/>
    <dgm:cxn modelId="{8C8BE767-DA7D-4C05-A638-3A1018AB61F6}" type="presParOf" srcId="{BF6666F9-EDB5-4B19-9F6F-4DADAEAB613B}" destId="{2AEB5ECA-A1E6-4164-B4D0-FF939E2A972D}" srcOrd="0" destOrd="0" presId="urn:microsoft.com/office/officeart/2008/layout/VerticalCurvedList"/>
    <dgm:cxn modelId="{9C8FC236-DB2C-4B3C-A834-BE85B9DFE674}" type="presParOf" srcId="{BF6666F9-EDB5-4B19-9F6F-4DADAEAB613B}" destId="{13D2DCA0-A7F6-42D2-AEE3-BC12C2B052E3}" srcOrd="1" destOrd="0" presId="urn:microsoft.com/office/officeart/2008/layout/VerticalCurvedList"/>
    <dgm:cxn modelId="{FB2EAE7C-9EBD-4B9D-A50E-C31F25B2E13C}" type="presParOf" srcId="{BF6666F9-EDB5-4B19-9F6F-4DADAEAB613B}" destId="{C482290E-B049-434B-97B2-D0951D23DC1F}" srcOrd="2" destOrd="0" presId="urn:microsoft.com/office/officeart/2008/layout/VerticalCurvedList"/>
    <dgm:cxn modelId="{120863E2-CEAF-4C35-A5A8-EBE478D7B3F1}" type="presParOf" srcId="{BF6666F9-EDB5-4B19-9F6F-4DADAEAB613B}" destId="{2D25BFD7-AAE3-4086-9770-2A868CB214E0}" srcOrd="3" destOrd="0" presId="urn:microsoft.com/office/officeart/2008/layout/VerticalCurvedList"/>
    <dgm:cxn modelId="{1A64BDF1-A453-4980-A3EE-C0DEB2CF5A49}" type="presParOf" srcId="{150C3D50-5ED9-4DD9-B292-D36F1E533D6B}" destId="{021916BD-9577-4C31-B350-305CFC6B268A}" srcOrd="1" destOrd="0" presId="urn:microsoft.com/office/officeart/2008/layout/VerticalCurvedList"/>
    <dgm:cxn modelId="{4B5C7B1E-778A-44E5-B330-E034B4AD9A41}" type="presParOf" srcId="{150C3D50-5ED9-4DD9-B292-D36F1E533D6B}" destId="{A4692F04-337E-445A-989A-D8CEE22EF772}" srcOrd="2" destOrd="0" presId="urn:microsoft.com/office/officeart/2008/layout/VerticalCurvedList"/>
    <dgm:cxn modelId="{06A4EC25-57DB-4913-AC95-0D99A404BA80}" type="presParOf" srcId="{A4692F04-337E-445A-989A-D8CEE22EF772}" destId="{833A07B1-808E-41D9-B052-1E634BB3A3A6}" srcOrd="0" destOrd="0" presId="urn:microsoft.com/office/officeart/2008/layout/VerticalCurvedList"/>
    <dgm:cxn modelId="{7A5D5D59-4C57-4006-88B9-BCBC9E07AF37}" type="presParOf" srcId="{150C3D50-5ED9-4DD9-B292-D36F1E533D6B}" destId="{4B42E9F6-062C-41F8-99DC-2B5DFC514860}" srcOrd="3" destOrd="0" presId="urn:microsoft.com/office/officeart/2008/layout/VerticalCurvedList"/>
    <dgm:cxn modelId="{BF4A882F-E7C6-45B4-A9BA-C4E5AED2848C}" type="presParOf" srcId="{150C3D50-5ED9-4DD9-B292-D36F1E533D6B}" destId="{D8E9E203-865E-4524-895D-9BAF8A037727}" srcOrd="4" destOrd="0" presId="urn:microsoft.com/office/officeart/2008/layout/VerticalCurvedList"/>
    <dgm:cxn modelId="{002090A4-82D8-4292-8F5F-9311A9D31884}" type="presParOf" srcId="{D8E9E203-865E-4524-895D-9BAF8A037727}" destId="{4703FA08-76A5-4D8A-943B-B4ED1EE4EF90}" srcOrd="0" destOrd="0" presId="urn:microsoft.com/office/officeart/2008/layout/VerticalCurvedList"/>
    <dgm:cxn modelId="{DDFE8E3A-C51C-4270-B3A8-766B24EBFEB7}" type="presParOf" srcId="{150C3D50-5ED9-4DD9-B292-D36F1E533D6B}" destId="{995B7561-5979-40EF-AF95-DFAE2BFAEAD1}" srcOrd="5" destOrd="0" presId="urn:microsoft.com/office/officeart/2008/layout/VerticalCurvedList"/>
    <dgm:cxn modelId="{A31DF1F3-FF25-4BA7-8971-13A3FFE944FD}" type="presParOf" srcId="{150C3D50-5ED9-4DD9-B292-D36F1E533D6B}" destId="{897FFF1E-7D25-4153-9DA0-10774EBE895B}" srcOrd="6" destOrd="0" presId="urn:microsoft.com/office/officeart/2008/layout/VerticalCurvedList"/>
    <dgm:cxn modelId="{13517A4B-35DB-4E32-8EF0-85C10ECC1FAB}" type="presParOf" srcId="{897FFF1E-7D25-4153-9DA0-10774EBE895B}" destId="{B1EDBBC6-EABA-4F77-B0B4-B27096B012A2}" srcOrd="0" destOrd="0" presId="urn:microsoft.com/office/officeart/2008/layout/VerticalCurvedList"/>
    <dgm:cxn modelId="{CAA8856B-ADD4-44CB-A712-960FE826803B}" type="presParOf" srcId="{150C3D50-5ED9-4DD9-B292-D36F1E533D6B}" destId="{532A388A-BBA1-4EF8-94C9-086779530903}" srcOrd="7" destOrd="0" presId="urn:microsoft.com/office/officeart/2008/layout/VerticalCurvedList"/>
    <dgm:cxn modelId="{6D3C597D-C9C5-4FA3-B6C5-82D6686263AD}" type="presParOf" srcId="{150C3D50-5ED9-4DD9-B292-D36F1E533D6B}" destId="{386CF9E4-1DE5-449C-BC2A-D8CE9C84396C}" srcOrd="8" destOrd="0" presId="urn:microsoft.com/office/officeart/2008/layout/VerticalCurvedList"/>
    <dgm:cxn modelId="{A68B5B64-368A-4409-BAC9-28C8FD080140}" type="presParOf" srcId="{386CF9E4-1DE5-449C-BC2A-D8CE9C84396C}" destId="{4C9E3177-BCFB-4ED0-91C3-43C86F48A66B}" srcOrd="0" destOrd="0" presId="urn:microsoft.com/office/officeart/2008/layout/VerticalCurvedList"/>
    <dgm:cxn modelId="{608486F3-0B2F-4C64-816E-F0197D1F125A}" type="presParOf" srcId="{150C3D50-5ED9-4DD9-B292-D36F1E533D6B}" destId="{D953CAD3-DBE8-4B7B-8A20-EBA9D24310E5}" srcOrd="9" destOrd="0" presId="urn:microsoft.com/office/officeart/2008/layout/VerticalCurvedList"/>
    <dgm:cxn modelId="{DA5A58BD-A5E4-40F9-812B-008E33D14490}" type="presParOf" srcId="{150C3D50-5ED9-4DD9-B292-D36F1E533D6B}" destId="{C708E165-7C9F-4C06-858E-2C0D3D8AC95E}" srcOrd="10" destOrd="0" presId="urn:microsoft.com/office/officeart/2008/layout/VerticalCurvedList"/>
    <dgm:cxn modelId="{3A88A19E-8610-4959-8398-8469C095303B}" type="presParOf" srcId="{C708E165-7C9F-4C06-858E-2C0D3D8AC95E}" destId="{23375C04-EF45-4F58-9D16-98A94AFF4A71}" srcOrd="0" destOrd="0" presId="urn:microsoft.com/office/officeart/2008/layout/VerticalCurvedList"/>
    <dgm:cxn modelId="{8A80D122-2090-45C4-9EBB-0E8A46039F70}" type="presParOf" srcId="{150C3D50-5ED9-4DD9-B292-D36F1E533D6B}" destId="{6505AFE6-D295-4308-AA40-F7090BF280E3}" srcOrd="11" destOrd="0" presId="urn:microsoft.com/office/officeart/2008/layout/VerticalCurvedList"/>
    <dgm:cxn modelId="{2C0EBEBA-E293-4658-AD11-99178CB39E1D}" type="presParOf" srcId="{150C3D50-5ED9-4DD9-B292-D36F1E533D6B}" destId="{CC4954FD-AF3E-418D-857B-27CA89A82399}" srcOrd="12" destOrd="0" presId="urn:microsoft.com/office/officeart/2008/layout/VerticalCurvedList"/>
    <dgm:cxn modelId="{4F450724-9D42-4701-B7EF-4B7224725120}" type="presParOf" srcId="{CC4954FD-AF3E-418D-857B-27CA89A82399}" destId="{7643BA99-BC3E-4F69-81FD-C2087AFDDA69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FFC19A-3C3B-4C2E-B33B-0DEE51CDE82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7D350F15-3803-4B6B-B623-14B50AC64025}">
      <dgm:prSet phldrT="[نص]" custT="1"/>
      <dgm:spPr>
        <a:solidFill>
          <a:schemeClr val="bg1"/>
        </a:solidFill>
        <a:ln>
          <a:solidFill>
            <a:srgbClr val="FF66CC"/>
          </a:solidFill>
        </a:ln>
      </dgm:spPr>
      <dgm:t>
        <a:bodyPr/>
        <a:lstStyle/>
        <a:p>
          <a:pPr rtl="1"/>
          <a:r>
            <a:rPr lang="en-US" sz="1400" dirty="0" smtClean="0">
              <a:solidFill>
                <a:schemeClr val="tx1"/>
              </a:solidFill>
              <a:latin typeface="Calibri" panose="020F0502020204030204" pitchFamily="34" charset="0"/>
            </a:rPr>
            <a:t>1.Stimulates the penetrated oocyte to complete its </a:t>
          </a:r>
          <a:r>
            <a:rPr lang="en-US" sz="1400" b="1" dirty="0" smtClean="0">
              <a:solidFill>
                <a:srgbClr val="FF0000"/>
              </a:solidFill>
              <a:latin typeface="Calibri" panose="020F0502020204030204" pitchFamily="34" charset="0"/>
            </a:rPr>
            <a:t>2nd meiotic </a:t>
          </a:r>
          <a:r>
            <a:rPr lang="en-US" sz="1400" dirty="0" smtClean="0">
              <a:solidFill>
                <a:schemeClr val="tx1"/>
              </a:solidFill>
              <a:latin typeface="Calibri" panose="020F0502020204030204" pitchFamily="34" charset="0"/>
            </a:rPr>
            <a:t>division</a:t>
          </a:r>
          <a:endParaRPr lang="ar-SA" sz="1400" dirty="0"/>
        </a:p>
      </dgm:t>
    </dgm:pt>
    <dgm:pt modelId="{21362545-08CB-4822-95EE-E89822EFD51B}" type="parTrans" cxnId="{1F78D5B5-75FA-4CBB-95F2-21C24104C4C6}">
      <dgm:prSet/>
      <dgm:spPr/>
      <dgm:t>
        <a:bodyPr/>
        <a:lstStyle/>
        <a:p>
          <a:pPr rtl="1"/>
          <a:endParaRPr lang="ar-SA"/>
        </a:p>
      </dgm:t>
    </dgm:pt>
    <dgm:pt modelId="{2A416BC7-3F39-41C9-98A1-E05F78A9DDD5}" type="sibTrans" cxnId="{1F78D5B5-75FA-4CBB-95F2-21C24104C4C6}">
      <dgm:prSet/>
      <dgm:spPr>
        <a:solidFill>
          <a:srgbClr val="8DC9C1">
            <a:alpha val="90000"/>
          </a:srgbClr>
        </a:solidFill>
        <a:ln>
          <a:solidFill>
            <a:srgbClr val="8DC9C1">
              <a:alpha val="90000"/>
            </a:srgbClr>
          </a:solidFill>
        </a:ln>
      </dgm:spPr>
      <dgm:t>
        <a:bodyPr/>
        <a:lstStyle/>
        <a:p>
          <a:pPr rtl="1"/>
          <a:endParaRPr lang="ar-SA"/>
        </a:p>
      </dgm:t>
    </dgm:pt>
    <dgm:pt modelId="{55025086-A6C4-4C16-9DEA-7A6898B672C9}">
      <dgm:prSet phldrT="[نص]" custT="1"/>
      <dgm:spPr>
        <a:solidFill>
          <a:schemeClr val="bg1"/>
        </a:solidFill>
        <a:ln>
          <a:solidFill>
            <a:srgbClr val="FF99FF"/>
          </a:solidFill>
        </a:ln>
      </dgm:spPr>
      <dgm:t>
        <a:bodyPr/>
        <a:lstStyle/>
        <a:p>
          <a:pPr rtl="1"/>
          <a:r>
            <a:rPr lang="en-US" sz="1400" dirty="0" smtClean="0">
              <a:solidFill>
                <a:schemeClr val="tx1"/>
              </a:solidFill>
              <a:latin typeface="Calibri" panose="020F0502020204030204" pitchFamily="34" charset="0"/>
            </a:rPr>
            <a:t>2.Restores the normal </a:t>
          </a:r>
          <a:r>
            <a:rPr lang="en-US" sz="1400" b="1" dirty="0" smtClean="0">
              <a:solidFill>
                <a:schemeClr val="tx1"/>
              </a:solidFill>
              <a:latin typeface="Calibri" panose="020F0502020204030204" pitchFamily="34" charset="0"/>
            </a:rPr>
            <a:t>diploid</a:t>
          </a:r>
          <a:r>
            <a:rPr lang="en-US" sz="1400" dirty="0" smtClean="0">
              <a:solidFill>
                <a:srgbClr val="618E87"/>
              </a:solidFill>
              <a:latin typeface="Calibri" panose="020F0502020204030204" pitchFamily="34" charset="0"/>
            </a:rPr>
            <a:t>(46 chromosome) </a:t>
          </a:r>
          <a:r>
            <a:rPr lang="en-US" sz="1400" dirty="0" smtClean="0">
              <a:solidFill>
                <a:schemeClr val="tx1"/>
              </a:solidFill>
              <a:latin typeface="Calibri" panose="020F0502020204030204" pitchFamily="34" charset="0"/>
            </a:rPr>
            <a:t>number of chromosomes. </a:t>
          </a:r>
          <a:endParaRPr lang="ar-SA" sz="1400" dirty="0"/>
        </a:p>
      </dgm:t>
    </dgm:pt>
    <dgm:pt modelId="{530B88A9-5896-4A36-BFF9-DB96CD7AC5B0}" type="parTrans" cxnId="{F53AD18C-25F6-49B2-BA30-84FD201EC261}">
      <dgm:prSet/>
      <dgm:spPr/>
      <dgm:t>
        <a:bodyPr/>
        <a:lstStyle/>
        <a:p>
          <a:pPr rtl="1"/>
          <a:endParaRPr lang="ar-SA"/>
        </a:p>
      </dgm:t>
    </dgm:pt>
    <dgm:pt modelId="{CED1239C-960B-4E6B-9F0C-DD2C108EFE11}" type="sibTrans" cxnId="{F53AD18C-25F6-49B2-BA30-84FD201EC261}">
      <dgm:prSet/>
      <dgm:spPr>
        <a:solidFill>
          <a:srgbClr val="8DC9C1">
            <a:alpha val="90000"/>
          </a:srgbClr>
        </a:solidFill>
        <a:ln>
          <a:solidFill>
            <a:srgbClr val="8DC9C1">
              <a:alpha val="90000"/>
            </a:srgbClr>
          </a:solidFill>
        </a:ln>
      </dgm:spPr>
      <dgm:t>
        <a:bodyPr/>
        <a:lstStyle/>
        <a:p>
          <a:pPr rtl="1"/>
          <a:endParaRPr lang="ar-SA"/>
        </a:p>
      </dgm:t>
    </dgm:pt>
    <dgm:pt modelId="{7AD5AF85-874D-4F7D-BF2B-E70B69B08F2C}">
      <dgm:prSet custT="1"/>
      <dgm:spPr>
        <a:solidFill>
          <a:schemeClr val="bg1"/>
        </a:solidFill>
        <a:ln>
          <a:solidFill>
            <a:srgbClr val="FF99FF"/>
          </a:solidFill>
        </a:ln>
      </dgm:spPr>
      <dgm:t>
        <a:bodyPr/>
        <a:lstStyle/>
        <a:p>
          <a:pPr marL="0" marR="0" indent="0" defTabSz="914400" rtl="1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dirty="0" smtClean="0">
              <a:solidFill>
                <a:schemeClr val="tx1"/>
              </a:solidFill>
              <a:latin typeface="Calibri" panose="020F0502020204030204" pitchFamily="34" charset="0"/>
            </a:rPr>
            <a:t>4.</a:t>
          </a:r>
          <a:r>
            <a:rPr lang="en-US" sz="1400" b="0" dirty="0" smtClean="0">
              <a:solidFill>
                <a:srgbClr val="FF0000"/>
              </a:solidFill>
              <a:latin typeface="Calibri" panose="020F0502020204030204" pitchFamily="34" charset="0"/>
            </a:rPr>
            <a:t>Initiates cleavage (cell division) of the zygote</a:t>
          </a:r>
          <a:r>
            <a:rPr lang="en-US" sz="1400" dirty="0" smtClean="0">
              <a:solidFill>
                <a:schemeClr val="tx1"/>
              </a:solidFill>
              <a:latin typeface="Calibri" panose="020F0502020204030204" pitchFamily="34" charset="0"/>
            </a:rPr>
            <a:t>.</a:t>
          </a:r>
        </a:p>
      </dgm:t>
    </dgm:pt>
    <dgm:pt modelId="{2060B6D5-CB8D-42A3-9921-D90149F98FE2}" type="parTrans" cxnId="{F9AA0ACD-50BB-46C0-BC0C-FD294425C48F}">
      <dgm:prSet/>
      <dgm:spPr/>
      <dgm:t>
        <a:bodyPr/>
        <a:lstStyle/>
        <a:p>
          <a:pPr rtl="1"/>
          <a:endParaRPr lang="ar-SA"/>
        </a:p>
      </dgm:t>
    </dgm:pt>
    <dgm:pt modelId="{7091A299-65CE-4A0D-BA99-B1E1F6E59D11}" type="sibTrans" cxnId="{F9AA0ACD-50BB-46C0-BC0C-FD294425C48F}">
      <dgm:prSet/>
      <dgm:spPr/>
      <dgm:t>
        <a:bodyPr/>
        <a:lstStyle/>
        <a:p>
          <a:pPr rtl="1"/>
          <a:endParaRPr lang="ar-SA"/>
        </a:p>
      </dgm:t>
    </dgm:pt>
    <dgm:pt modelId="{DE07DF71-753F-4564-AC19-065FBF18E5C7}">
      <dgm:prSet custT="1"/>
      <dgm:spPr>
        <a:solidFill>
          <a:schemeClr val="bg1"/>
        </a:solidFill>
        <a:ln>
          <a:solidFill>
            <a:srgbClr val="FF66CC"/>
          </a:solidFill>
        </a:ln>
      </dgm:spPr>
      <dgm:t>
        <a:bodyPr/>
        <a:lstStyle/>
        <a:p>
          <a:pPr algn="ctr" rtl="0"/>
          <a:r>
            <a:rPr lang="en-US" sz="1400" dirty="0" smtClean="0">
              <a:solidFill>
                <a:schemeClr val="tx1"/>
              </a:solidFill>
              <a:latin typeface="Calibri" panose="020F0502020204030204" pitchFamily="34" charset="0"/>
            </a:rPr>
            <a:t>3.Determines the sex of the embryo</a:t>
          </a:r>
          <a:r>
            <a:rPr lang="en-US" sz="1600" dirty="0" smtClean="0">
              <a:solidFill>
                <a:schemeClr val="tx1"/>
              </a:solidFill>
              <a:latin typeface="Calibri" panose="020F0502020204030204" pitchFamily="34" charset="0"/>
            </a:rPr>
            <a:t>.</a:t>
          </a:r>
          <a:endParaRPr lang="en-US" sz="1600" dirty="0">
            <a:solidFill>
              <a:schemeClr val="tx1"/>
            </a:solidFill>
            <a:latin typeface="Calibri" panose="020F0502020204030204" pitchFamily="34" charset="0"/>
          </a:endParaRPr>
        </a:p>
      </dgm:t>
    </dgm:pt>
    <dgm:pt modelId="{7EDBD0EE-8575-42E9-90E3-26FE1005093B}" type="parTrans" cxnId="{5B1EDD07-C4C1-4947-8072-6B925A3FE0E2}">
      <dgm:prSet/>
      <dgm:spPr/>
      <dgm:t>
        <a:bodyPr/>
        <a:lstStyle/>
        <a:p>
          <a:pPr rtl="1"/>
          <a:endParaRPr lang="ar-SA"/>
        </a:p>
      </dgm:t>
    </dgm:pt>
    <dgm:pt modelId="{71BB925B-6E25-4865-A99F-DD2F14ECC90B}" type="sibTrans" cxnId="{5B1EDD07-C4C1-4947-8072-6B925A3FE0E2}">
      <dgm:prSet/>
      <dgm:spPr>
        <a:solidFill>
          <a:srgbClr val="8DC9C1">
            <a:alpha val="90000"/>
          </a:srgbClr>
        </a:solidFill>
        <a:ln>
          <a:solidFill>
            <a:srgbClr val="8DC9C1">
              <a:alpha val="90000"/>
            </a:srgbClr>
          </a:solidFill>
        </a:ln>
      </dgm:spPr>
      <dgm:t>
        <a:bodyPr/>
        <a:lstStyle/>
        <a:p>
          <a:pPr rtl="1"/>
          <a:endParaRPr lang="ar-SA"/>
        </a:p>
      </dgm:t>
    </dgm:pt>
    <dgm:pt modelId="{281857FD-4DAB-4A54-A367-D101F736E47B}" type="pres">
      <dgm:prSet presAssocID="{68FFC19A-3C3B-4C2E-B33B-0DEE51CDE82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B1C56E-F3AB-49E5-9CF7-919168E5591F}" type="pres">
      <dgm:prSet presAssocID="{68FFC19A-3C3B-4C2E-B33B-0DEE51CDE826}" presName="dummyMaxCanvas" presStyleCnt="0">
        <dgm:presLayoutVars/>
      </dgm:prSet>
      <dgm:spPr/>
    </dgm:pt>
    <dgm:pt modelId="{4DDCF44C-CCE4-4FC0-9A69-C09F2B02C75A}" type="pres">
      <dgm:prSet presAssocID="{68FFC19A-3C3B-4C2E-B33B-0DEE51CDE826}" presName="FourNodes_1" presStyleLbl="node1" presStyleIdx="0" presStyleCnt="4" custScaleY="82910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C579822-7949-48BE-9B09-9A5867C8E16E}" type="pres">
      <dgm:prSet presAssocID="{68FFC19A-3C3B-4C2E-B33B-0DEE51CDE826}" presName="FourNodes_2" presStyleLbl="node1" presStyleIdx="1" presStyleCnt="4" custScaleY="89898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81F570B-EEDE-43AD-9C7F-69A306A898AD}" type="pres">
      <dgm:prSet presAssocID="{68FFC19A-3C3B-4C2E-B33B-0DEE51CDE826}" presName="FourNodes_3" presStyleLbl="node1" presStyleIdx="2" presStyleCnt="4" custScaleX="104072" custScaleY="72809" custLinFactNeighborX="4553" custLinFactNeighborY="-215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C8BBB69-D86D-4F92-A687-F9B0EE1FDEE9}" type="pres">
      <dgm:prSet presAssocID="{68FFC19A-3C3B-4C2E-B33B-0DEE51CDE826}" presName="FourNodes_4" presStyleLbl="node1" presStyleIdx="3" presStyleCnt="4" custScaleY="75131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EFFB7BF-B1B8-4986-8EAC-B9AC6E732533}" type="pres">
      <dgm:prSet presAssocID="{68FFC19A-3C3B-4C2E-B33B-0DEE51CDE826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821BB0-2D9E-4968-B5D4-20904EF7C6F5}" type="pres">
      <dgm:prSet presAssocID="{68FFC19A-3C3B-4C2E-B33B-0DEE51CDE826}" presName="FourConn_2-3" presStyleLbl="fgAccFollowNode1" presStyleIdx="1" presStyleCnt="3" custScaleY="1071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B072B-7E0E-44C8-84CF-ECD10DBAB0D5}" type="pres">
      <dgm:prSet presAssocID="{68FFC19A-3C3B-4C2E-B33B-0DEE51CDE826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6A13A-1EFE-45FC-8C5B-7199FEA99E6C}" type="pres">
      <dgm:prSet presAssocID="{68FFC19A-3C3B-4C2E-B33B-0DEE51CDE826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A988547-34B2-44AB-B088-9A16A67DDCF6}" type="pres">
      <dgm:prSet presAssocID="{68FFC19A-3C3B-4C2E-B33B-0DEE51CDE826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624E4419-C8AD-4564-962D-229CC9819977}" type="pres">
      <dgm:prSet presAssocID="{68FFC19A-3C3B-4C2E-B33B-0DEE51CDE826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4458212C-CC62-4953-A112-9D57DE47A0FA}" type="pres">
      <dgm:prSet presAssocID="{68FFC19A-3C3B-4C2E-B33B-0DEE51CDE826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25D4830B-A648-405F-B412-761595CC9E36}" type="presOf" srcId="{68FFC19A-3C3B-4C2E-B33B-0DEE51CDE826}" destId="{281857FD-4DAB-4A54-A367-D101F736E47B}" srcOrd="0" destOrd="0" presId="urn:microsoft.com/office/officeart/2005/8/layout/vProcess5"/>
    <dgm:cxn modelId="{84AEF7FF-D4DB-4C80-9BC8-9D2FC65050A9}" type="presOf" srcId="{7AD5AF85-874D-4F7D-BF2B-E70B69B08F2C}" destId="{6C8BBB69-D86D-4F92-A687-F9B0EE1FDEE9}" srcOrd="0" destOrd="0" presId="urn:microsoft.com/office/officeart/2005/8/layout/vProcess5"/>
    <dgm:cxn modelId="{A7DAC9E5-6A9C-4337-AEA1-B7EAD49FDF66}" type="presOf" srcId="{7D350F15-3803-4B6B-B623-14B50AC64025}" destId="{4DDCF44C-CCE4-4FC0-9A69-C09F2B02C75A}" srcOrd="0" destOrd="0" presId="urn:microsoft.com/office/officeart/2005/8/layout/vProcess5"/>
    <dgm:cxn modelId="{8BE53EF3-6C75-4FD2-9423-267803720503}" type="presOf" srcId="{CED1239C-960B-4E6B-9F0C-DD2C108EFE11}" destId="{49821BB0-2D9E-4968-B5D4-20904EF7C6F5}" srcOrd="0" destOrd="0" presId="urn:microsoft.com/office/officeart/2005/8/layout/vProcess5"/>
    <dgm:cxn modelId="{A631EC6D-AD48-4801-9382-85BFFB880F46}" type="presOf" srcId="{55025086-A6C4-4C16-9DEA-7A6898B672C9}" destId="{9C579822-7949-48BE-9B09-9A5867C8E16E}" srcOrd="0" destOrd="0" presId="urn:microsoft.com/office/officeart/2005/8/layout/vProcess5"/>
    <dgm:cxn modelId="{54D25B1C-AC6C-4C2F-BB80-F810A030E751}" type="presOf" srcId="{DE07DF71-753F-4564-AC19-065FBF18E5C7}" destId="{624E4419-C8AD-4564-962D-229CC9819977}" srcOrd="1" destOrd="0" presId="urn:microsoft.com/office/officeart/2005/8/layout/vProcess5"/>
    <dgm:cxn modelId="{F53AD18C-25F6-49B2-BA30-84FD201EC261}" srcId="{68FFC19A-3C3B-4C2E-B33B-0DEE51CDE826}" destId="{55025086-A6C4-4C16-9DEA-7A6898B672C9}" srcOrd="1" destOrd="0" parTransId="{530B88A9-5896-4A36-BFF9-DB96CD7AC5B0}" sibTransId="{CED1239C-960B-4E6B-9F0C-DD2C108EFE11}"/>
    <dgm:cxn modelId="{4073CC59-D5A1-4BB7-805E-AAA912223219}" type="presOf" srcId="{DE07DF71-753F-4564-AC19-065FBF18E5C7}" destId="{F81F570B-EEDE-43AD-9C7F-69A306A898AD}" srcOrd="0" destOrd="0" presId="urn:microsoft.com/office/officeart/2005/8/layout/vProcess5"/>
    <dgm:cxn modelId="{393C77AD-115A-4447-828D-43360D83F00B}" type="presOf" srcId="{2A416BC7-3F39-41C9-98A1-E05F78A9DDD5}" destId="{7EFFB7BF-B1B8-4986-8EAC-B9AC6E732533}" srcOrd="0" destOrd="0" presId="urn:microsoft.com/office/officeart/2005/8/layout/vProcess5"/>
    <dgm:cxn modelId="{1527613C-661B-450A-A134-8CBEF3206E65}" type="presOf" srcId="{71BB925B-6E25-4865-A99F-DD2F14ECC90B}" destId="{DDEB072B-7E0E-44C8-84CF-ECD10DBAB0D5}" srcOrd="0" destOrd="0" presId="urn:microsoft.com/office/officeart/2005/8/layout/vProcess5"/>
    <dgm:cxn modelId="{1F78D5B5-75FA-4CBB-95F2-21C24104C4C6}" srcId="{68FFC19A-3C3B-4C2E-B33B-0DEE51CDE826}" destId="{7D350F15-3803-4B6B-B623-14B50AC64025}" srcOrd="0" destOrd="0" parTransId="{21362545-08CB-4822-95EE-E89822EFD51B}" sibTransId="{2A416BC7-3F39-41C9-98A1-E05F78A9DDD5}"/>
    <dgm:cxn modelId="{5B1EDD07-C4C1-4947-8072-6B925A3FE0E2}" srcId="{68FFC19A-3C3B-4C2E-B33B-0DEE51CDE826}" destId="{DE07DF71-753F-4564-AC19-065FBF18E5C7}" srcOrd="2" destOrd="0" parTransId="{7EDBD0EE-8575-42E9-90E3-26FE1005093B}" sibTransId="{71BB925B-6E25-4865-A99F-DD2F14ECC90B}"/>
    <dgm:cxn modelId="{E37A55F1-D0CB-4903-88AE-6DD8BED5814A}" type="presOf" srcId="{7D350F15-3803-4B6B-B623-14B50AC64025}" destId="{10A6A13A-1EFE-45FC-8C5B-7199FEA99E6C}" srcOrd="1" destOrd="0" presId="urn:microsoft.com/office/officeart/2005/8/layout/vProcess5"/>
    <dgm:cxn modelId="{F9AA0ACD-50BB-46C0-BC0C-FD294425C48F}" srcId="{68FFC19A-3C3B-4C2E-B33B-0DEE51CDE826}" destId="{7AD5AF85-874D-4F7D-BF2B-E70B69B08F2C}" srcOrd="3" destOrd="0" parTransId="{2060B6D5-CB8D-42A3-9921-D90149F98FE2}" sibTransId="{7091A299-65CE-4A0D-BA99-B1E1F6E59D11}"/>
    <dgm:cxn modelId="{9FC66F89-9C57-46F3-A97F-2C0889456E6A}" type="presOf" srcId="{7AD5AF85-874D-4F7D-BF2B-E70B69B08F2C}" destId="{4458212C-CC62-4953-A112-9D57DE47A0FA}" srcOrd="1" destOrd="0" presId="urn:microsoft.com/office/officeart/2005/8/layout/vProcess5"/>
    <dgm:cxn modelId="{8117630F-9CAD-4306-8A9A-6B484723F95A}" type="presOf" srcId="{55025086-A6C4-4C16-9DEA-7A6898B672C9}" destId="{5A988547-34B2-44AB-B088-9A16A67DDCF6}" srcOrd="1" destOrd="0" presId="urn:microsoft.com/office/officeart/2005/8/layout/vProcess5"/>
    <dgm:cxn modelId="{FA10D820-0BF1-4636-9185-3612EE5B6C05}" type="presParOf" srcId="{281857FD-4DAB-4A54-A367-D101F736E47B}" destId="{BFB1C56E-F3AB-49E5-9CF7-919168E5591F}" srcOrd="0" destOrd="0" presId="urn:microsoft.com/office/officeart/2005/8/layout/vProcess5"/>
    <dgm:cxn modelId="{C262C84B-DF76-4FB8-A0FB-03972A3B42CE}" type="presParOf" srcId="{281857FD-4DAB-4A54-A367-D101F736E47B}" destId="{4DDCF44C-CCE4-4FC0-9A69-C09F2B02C75A}" srcOrd="1" destOrd="0" presId="urn:microsoft.com/office/officeart/2005/8/layout/vProcess5"/>
    <dgm:cxn modelId="{6F3B1E4E-C0D9-4FD4-A47E-A595CB4ACF63}" type="presParOf" srcId="{281857FD-4DAB-4A54-A367-D101F736E47B}" destId="{9C579822-7949-48BE-9B09-9A5867C8E16E}" srcOrd="2" destOrd="0" presId="urn:microsoft.com/office/officeart/2005/8/layout/vProcess5"/>
    <dgm:cxn modelId="{B72AD4C2-8450-443C-B741-20E4E1DFFF8D}" type="presParOf" srcId="{281857FD-4DAB-4A54-A367-D101F736E47B}" destId="{F81F570B-EEDE-43AD-9C7F-69A306A898AD}" srcOrd="3" destOrd="0" presId="urn:microsoft.com/office/officeart/2005/8/layout/vProcess5"/>
    <dgm:cxn modelId="{53454211-93E0-411C-9E72-2F639F395E17}" type="presParOf" srcId="{281857FD-4DAB-4A54-A367-D101F736E47B}" destId="{6C8BBB69-D86D-4F92-A687-F9B0EE1FDEE9}" srcOrd="4" destOrd="0" presId="urn:microsoft.com/office/officeart/2005/8/layout/vProcess5"/>
    <dgm:cxn modelId="{E8DAC347-989E-47B9-852C-A699BDA1E7C9}" type="presParOf" srcId="{281857FD-4DAB-4A54-A367-D101F736E47B}" destId="{7EFFB7BF-B1B8-4986-8EAC-B9AC6E732533}" srcOrd="5" destOrd="0" presId="urn:microsoft.com/office/officeart/2005/8/layout/vProcess5"/>
    <dgm:cxn modelId="{B1EC99FC-774F-4AFA-B3EC-80EEBE0C2CD0}" type="presParOf" srcId="{281857FD-4DAB-4A54-A367-D101F736E47B}" destId="{49821BB0-2D9E-4968-B5D4-20904EF7C6F5}" srcOrd="6" destOrd="0" presId="urn:microsoft.com/office/officeart/2005/8/layout/vProcess5"/>
    <dgm:cxn modelId="{B18EE603-C998-4D53-BB96-70DF61128460}" type="presParOf" srcId="{281857FD-4DAB-4A54-A367-D101F736E47B}" destId="{DDEB072B-7E0E-44C8-84CF-ECD10DBAB0D5}" srcOrd="7" destOrd="0" presId="urn:microsoft.com/office/officeart/2005/8/layout/vProcess5"/>
    <dgm:cxn modelId="{7029395C-AC8B-477A-962C-46427727BFFC}" type="presParOf" srcId="{281857FD-4DAB-4A54-A367-D101F736E47B}" destId="{10A6A13A-1EFE-45FC-8C5B-7199FEA99E6C}" srcOrd="8" destOrd="0" presId="urn:microsoft.com/office/officeart/2005/8/layout/vProcess5"/>
    <dgm:cxn modelId="{1F008555-224E-4B3B-B7FC-214162449360}" type="presParOf" srcId="{281857FD-4DAB-4A54-A367-D101F736E47B}" destId="{5A988547-34B2-44AB-B088-9A16A67DDCF6}" srcOrd="9" destOrd="0" presId="urn:microsoft.com/office/officeart/2005/8/layout/vProcess5"/>
    <dgm:cxn modelId="{11AB53CF-3491-4F51-B0F4-FC7389FE79F8}" type="presParOf" srcId="{281857FD-4DAB-4A54-A367-D101F736E47B}" destId="{624E4419-C8AD-4564-962D-229CC9819977}" srcOrd="10" destOrd="0" presId="urn:microsoft.com/office/officeart/2005/8/layout/vProcess5"/>
    <dgm:cxn modelId="{0086A06B-6937-42FD-94BF-AB91AD5B2E22}" type="presParOf" srcId="{281857FD-4DAB-4A54-A367-D101F736E47B}" destId="{4458212C-CC62-4953-A112-9D57DE47A0F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D785D0E-6DE5-4F62-8D0E-F9DB9917DB0E}" type="doc">
      <dgm:prSet loTypeId="urn:microsoft.com/office/officeart/2005/8/layout/radial1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F5228E0-9C23-4937-958D-50E94941DB21}">
      <dgm:prSet phldrT="[Text]" custT="1"/>
      <dgm:spPr>
        <a:solidFill>
          <a:srgbClr val="8DC9C1"/>
        </a:solidFill>
      </dgm:spPr>
      <dgm:t>
        <a:bodyPr/>
        <a:lstStyle/>
        <a:p>
          <a:r>
            <a:rPr lang="en-US" sz="1800" b="1" dirty="0">
              <a:latin typeface="Calibri" panose="020F0502020204030204" pitchFamily="34" charset="0"/>
              <a:cs typeface="Calibri" panose="020F0502020204030204" pitchFamily="34" charset="0"/>
            </a:rPr>
            <a:t>Implantation</a:t>
          </a:r>
        </a:p>
      </dgm:t>
    </dgm:pt>
    <dgm:pt modelId="{53A45EA5-73D2-40CF-813B-E8F3C39B8981}" type="parTrans" cxnId="{4841E142-E60D-47A0-84F3-299CE9A260D0}">
      <dgm:prSet/>
      <dgm:spPr/>
      <dgm:t>
        <a:bodyPr/>
        <a:lstStyle/>
        <a:p>
          <a:endParaRPr lang="en-US"/>
        </a:p>
      </dgm:t>
    </dgm:pt>
    <dgm:pt modelId="{D7A6E82E-4656-4159-9FA2-609ACEB906DA}" type="sibTrans" cxnId="{4841E142-E60D-47A0-84F3-299CE9A260D0}">
      <dgm:prSet/>
      <dgm:spPr/>
      <dgm:t>
        <a:bodyPr/>
        <a:lstStyle/>
        <a:p>
          <a:endParaRPr lang="en-US"/>
        </a:p>
      </dgm:t>
    </dgm:pt>
    <dgm:pt modelId="{FCD86B46-B264-40CF-8451-53A6D6F574C6}">
      <dgm:prSet phldrT="[Text]" custT="1"/>
      <dgm:spPr>
        <a:solidFill>
          <a:srgbClr val="FFCCCC"/>
        </a:solidFill>
      </dgm:spPr>
      <dgm:t>
        <a:bodyPr/>
        <a:lstStyle/>
        <a:p>
          <a:r>
            <a:rPr lang="en-US" sz="1600" b="1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rPr>
            <a:t>Definition</a:t>
          </a:r>
          <a:r>
            <a:rPr lang="en-US" sz="1200" b="1" dirty="0">
              <a:solidFill>
                <a:srgbClr val="618E87"/>
              </a:solidFill>
            </a:rPr>
            <a:t>:</a:t>
          </a:r>
        </a:p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It is the process by which the </a:t>
          </a:r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Blastocyst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 penetrates the </a:t>
          </a:r>
          <a:r>
            <a:rPr lang="en-US" sz="1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superficial</a:t>
          </a:r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 (Compact) layer of the endometrium of the uterus</a:t>
          </a:r>
          <a:r>
            <a:rPr lang="en-US" sz="1200" dirty="0"/>
            <a:t>.</a:t>
          </a:r>
        </a:p>
      </dgm:t>
    </dgm:pt>
    <dgm:pt modelId="{875E4BC4-2F86-4F6B-845D-0EA5125CE81D}" type="parTrans" cxnId="{2D07B20A-FE2B-4CDE-9A56-4A5CAEA7E13E}">
      <dgm:prSet/>
      <dgm:spPr/>
      <dgm:t>
        <a:bodyPr/>
        <a:lstStyle/>
        <a:p>
          <a:endParaRPr lang="en-US"/>
        </a:p>
      </dgm:t>
    </dgm:pt>
    <dgm:pt modelId="{1AC44505-0D14-423D-9950-C87F7BB37DD8}" type="sibTrans" cxnId="{2D07B20A-FE2B-4CDE-9A56-4A5CAEA7E13E}">
      <dgm:prSet/>
      <dgm:spPr/>
      <dgm:t>
        <a:bodyPr/>
        <a:lstStyle/>
        <a:p>
          <a:endParaRPr lang="en-US"/>
        </a:p>
      </dgm:t>
    </dgm:pt>
    <dgm:pt modelId="{BC813155-4E89-4549-BF0A-C56778F09709}">
      <dgm:prSet phldrT="[Text]" custT="1"/>
      <dgm:spPr>
        <a:solidFill>
          <a:srgbClr val="FF3399">
            <a:alpha val="36863"/>
          </a:srgbClr>
        </a:solidFill>
      </dgm:spPr>
      <dgm:t>
        <a:bodyPr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rPr>
            <a:t>Site</a:t>
          </a:r>
          <a:r>
            <a:rPr lang="en-US" sz="1100" b="1" kern="1200" dirty="0">
              <a:solidFill>
                <a:srgbClr val="618E87"/>
              </a:solidFill>
            </a:rPr>
            <a:t>: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 normal site of </a:t>
          </a:r>
          <a:r>
            <a:rPr lang="en-US" sz="1400" b="1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implantation</a:t>
          </a: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is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 posterior wall of the body of the uterus near the fundus</a:t>
          </a: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</a:t>
          </a:r>
        </a:p>
      </dgm:t>
    </dgm:pt>
    <dgm:pt modelId="{4D95AF7D-0694-41A1-9DBE-205403226039}" type="parTrans" cxnId="{8500EAE8-8122-4B1A-8668-D1C697682332}">
      <dgm:prSet/>
      <dgm:spPr/>
      <dgm:t>
        <a:bodyPr/>
        <a:lstStyle/>
        <a:p>
          <a:endParaRPr lang="en-US"/>
        </a:p>
      </dgm:t>
    </dgm:pt>
    <dgm:pt modelId="{BB33DCF9-B551-436F-B6E0-A202DDD75F5F}" type="sibTrans" cxnId="{8500EAE8-8122-4B1A-8668-D1C697682332}">
      <dgm:prSet/>
      <dgm:spPr/>
      <dgm:t>
        <a:bodyPr/>
        <a:lstStyle/>
        <a:p>
          <a:endParaRPr lang="en-US"/>
        </a:p>
      </dgm:t>
    </dgm:pt>
    <dgm:pt modelId="{18E6F34B-73A7-488C-9DBA-B43C6D334B0D}">
      <dgm:prSet phldrT="[Text]" custT="1"/>
      <dgm:spPr>
        <a:solidFill>
          <a:srgbClr val="CC00CC">
            <a:alpha val="38824"/>
          </a:srgbClr>
        </a:solidFill>
      </dgm:spPr>
      <dgm:t>
        <a:bodyPr/>
        <a:lstStyle/>
        <a:p>
          <a:r>
            <a:rPr lang="en-US" sz="1600" b="1" kern="1200" dirty="0">
              <a:solidFill>
                <a:srgbClr val="618E87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Time:</a:t>
          </a:r>
        </a:p>
        <a:p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It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begins</a:t>
          </a: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about the </a:t>
          </a:r>
          <a:r>
            <a:rPr lang="en-US" sz="1400" b="1" kern="1200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6th day </a:t>
          </a: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after fertilization.</a:t>
          </a:r>
        </a:p>
        <a:p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•It is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completed</a:t>
          </a: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by the </a:t>
          </a:r>
          <a:r>
            <a:rPr lang="en-US" sz="1400" b="1" kern="1200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11th or 12th day</a:t>
          </a:r>
          <a:r>
            <a:rPr lang="en-US" sz="1400" kern="1200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</a:t>
          </a:r>
        </a:p>
        <a:p>
          <a:endParaRPr lang="en-US" sz="1100" kern="1200" dirty="0"/>
        </a:p>
      </dgm:t>
    </dgm:pt>
    <dgm:pt modelId="{890C472E-63B7-4FB5-B086-958B6999BEE7}" type="parTrans" cxnId="{F9454CF7-3384-47CB-B346-090F3250F232}">
      <dgm:prSet/>
      <dgm:spPr/>
      <dgm:t>
        <a:bodyPr/>
        <a:lstStyle/>
        <a:p>
          <a:endParaRPr lang="en-US"/>
        </a:p>
      </dgm:t>
    </dgm:pt>
    <dgm:pt modelId="{AB6547EA-ADB7-4555-B6E5-718B0116F8F0}" type="sibTrans" cxnId="{F9454CF7-3384-47CB-B346-090F3250F232}">
      <dgm:prSet/>
      <dgm:spPr/>
      <dgm:t>
        <a:bodyPr/>
        <a:lstStyle/>
        <a:p>
          <a:endParaRPr lang="en-US"/>
        </a:p>
      </dgm:t>
    </dgm:pt>
    <dgm:pt modelId="{0C64A45E-77C9-408D-8D55-B97EB0B2AC50}" type="pres">
      <dgm:prSet presAssocID="{AD785D0E-6DE5-4F62-8D0E-F9DB9917DB0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D6AD74EA-ABB0-4C43-B3CC-70BA74201D3F}" type="pres">
      <dgm:prSet presAssocID="{AF5228E0-9C23-4937-958D-50E94941DB21}" presName="centerShape" presStyleLbl="node0" presStyleIdx="0" presStyleCnt="1"/>
      <dgm:spPr/>
      <dgm:t>
        <a:bodyPr/>
        <a:lstStyle/>
        <a:p>
          <a:pPr rtl="1"/>
          <a:endParaRPr lang="ar-SA"/>
        </a:p>
      </dgm:t>
    </dgm:pt>
    <dgm:pt modelId="{4BC262B3-D913-4CC9-A8AC-E8B127561279}" type="pres">
      <dgm:prSet presAssocID="{875E4BC4-2F86-4F6B-845D-0EA5125CE81D}" presName="Name9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FBD92785-39A3-4D8D-B304-A3E9CE25D102}" type="pres">
      <dgm:prSet presAssocID="{875E4BC4-2F86-4F6B-845D-0EA5125CE81D}" presName="connTx" presStyleLbl="parChTrans1D2" presStyleIdx="0" presStyleCnt="3"/>
      <dgm:spPr/>
      <dgm:t>
        <a:bodyPr/>
        <a:lstStyle/>
        <a:p>
          <a:pPr rtl="1"/>
          <a:endParaRPr lang="ar-SA"/>
        </a:p>
      </dgm:t>
    </dgm:pt>
    <dgm:pt modelId="{BE2AC3B6-34D2-4B4F-B3E9-A585FD5B916E}" type="pres">
      <dgm:prSet presAssocID="{FCD86B46-B264-40CF-8451-53A6D6F574C6}" presName="node" presStyleLbl="node1" presStyleIdx="0" presStyleCnt="3" custScaleX="120041" custScaleY="10797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8ADE5EEC-EE06-4327-9F11-33BFFB7B77A1}" type="pres">
      <dgm:prSet presAssocID="{4D95AF7D-0694-41A1-9DBE-205403226039}" presName="Name9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4922362C-371A-4757-9291-1E6764B852E0}" type="pres">
      <dgm:prSet presAssocID="{4D95AF7D-0694-41A1-9DBE-205403226039}" presName="connTx" presStyleLbl="parChTrans1D2" presStyleIdx="1" presStyleCnt="3"/>
      <dgm:spPr/>
      <dgm:t>
        <a:bodyPr/>
        <a:lstStyle/>
        <a:p>
          <a:pPr rtl="1"/>
          <a:endParaRPr lang="ar-SA"/>
        </a:p>
      </dgm:t>
    </dgm:pt>
    <dgm:pt modelId="{0287B03F-F2B4-4492-B7F3-129874E290B1}" type="pres">
      <dgm:prSet presAssocID="{BC813155-4E89-4549-BF0A-C56778F09709}" presName="node" presStyleLbl="node1" presStyleIdx="1" presStyleCnt="3" custScaleX="114650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3869BD6-2BD9-4B42-95EA-525E2791113D}" type="pres">
      <dgm:prSet presAssocID="{890C472E-63B7-4FB5-B086-958B6999BEE7}" presName="Name9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D8CFF550-D0D9-477F-831D-C210C63033A6}" type="pres">
      <dgm:prSet presAssocID="{890C472E-63B7-4FB5-B086-958B6999BEE7}" presName="connTx" presStyleLbl="parChTrans1D2" presStyleIdx="2" presStyleCnt="3"/>
      <dgm:spPr/>
      <dgm:t>
        <a:bodyPr/>
        <a:lstStyle/>
        <a:p>
          <a:pPr rtl="1"/>
          <a:endParaRPr lang="ar-SA"/>
        </a:p>
      </dgm:t>
    </dgm:pt>
    <dgm:pt modelId="{5EF53FEA-9962-4EA5-84C5-2784591D99AF}" type="pres">
      <dgm:prSet presAssocID="{18E6F34B-73A7-488C-9DBA-B43C6D334B0D}" presName="node" presStyleLbl="node1" presStyleIdx="2" presStyleCnt="3" custScaleX="11748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25E8568E-61E8-435A-BA35-CEFDF391EB7B}" type="presOf" srcId="{BC813155-4E89-4549-BF0A-C56778F09709}" destId="{0287B03F-F2B4-4492-B7F3-129874E290B1}" srcOrd="0" destOrd="0" presId="urn:microsoft.com/office/officeart/2005/8/layout/radial1"/>
    <dgm:cxn modelId="{CFFC7FAE-E31C-48D6-816F-1DF050BBA39D}" type="presOf" srcId="{890C472E-63B7-4FB5-B086-958B6999BEE7}" destId="{53869BD6-2BD9-4B42-95EA-525E2791113D}" srcOrd="0" destOrd="0" presId="urn:microsoft.com/office/officeart/2005/8/layout/radial1"/>
    <dgm:cxn modelId="{69D07EB1-1DDD-4250-ACEC-0498E1456111}" type="presOf" srcId="{AF5228E0-9C23-4937-958D-50E94941DB21}" destId="{D6AD74EA-ABB0-4C43-B3CC-70BA74201D3F}" srcOrd="0" destOrd="0" presId="urn:microsoft.com/office/officeart/2005/8/layout/radial1"/>
    <dgm:cxn modelId="{2D07B20A-FE2B-4CDE-9A56-4A5CAEA7E13E}" srcId="{AF5228E0-9C23-4937-958D-50E94941DB21}" destId="{FCD86B46-B264-40CF-8451-53A6D6F574C6}" srcOrd="0" destOrd="0" parTransId="{875E4BC4-2F86-4F6B-845D-0EA5125CE81D}" sibTransId="{1AC44505-0D14-423D-9950-C87F7BB37DD8}"/>
    <dgm:cxn modelId="{F9454CF7-3384-47CB-B346-090F3250F232}" srcId="{AF5228E0-9C23-4937-958D-50E94941DB21}" destId="{18E6F34B-73A7-488C-9DBA-B43C6D334B0D}" srcOrd="2" destOrd="0" parTransId="{890C472E-63B7-4FB5-B086-958B6999BEE7}" sibTransId="{AB6547EA-ADB7-4555-B6E5-718B0116F8F0}"/>
    <dgm:cxn modelId="{F4E81180-A608-469B-8605-8056B6E7D0FA}" type="presOf" srcId="{875E4BC4-2F86-4F6B-845D-0EA5125CE81D}" destId="{4BC262B3-D913-4CC9-A8AC-E8B127561279}" srcOrd="0" destOrd="0" presId="urn:microsoft.com/office/officeart/2005/8/layout/radial1"/>
    <dgm:cxn modelId="{2EC57584-1A59-4DEB-8A60-CE3E5158D3F3}" type="presOf" srcId="{4D95AF7D-0694-41A1-9DBE-205403226039}" destId="{8ADE5EEC-EE06-4327-9F11-33BFFB7B77A1}" srcOrd="0" destOrd="0" presId="urn:microsoft.com/office/officeart/2005/8/layout/radial1"/>
    <dgm:cxn modelId="{C6F302A4-BD7C-4728-9EB4-0638C850EBC1}" type="presOf" srcId="{890C472E-63B7-4FB5-B086-958B6999BEE7}" destId="{D8CFF550-D0D9-477F-831D-C210C63033A6}" srcOrd="1" destOrd="0" presId="urn:microsoft.com/office/officeart/2005/8/layout/radial1"/>
    <dgm:cxn modelId="{B57F444B-B68A-4194-B2A1-E326F62AD717}" type="presOf" srcId="{FCD86B46-B264-40CF-8451-53A6D6F574C6}" destId="{BE2AC3B6-34D2-4B4F-B3E9-A585FD5B916E}" srcOrd="0" destOrd="0" presId="urn:microsoft.com/office/officeart/2005/8/layout/radial1"/>
    <dgm:cxn modelId="{4841E142-E60D-47A0-84F3-299CE9A260D0}" srcId="{AD785D0E-6DE5-4F62-8D0E-F9DB9917DB0E}" destId="{AF5228E0-9C23-4937-958D-50E94941DB21}" srcOrd="0" destOrd="0" parTransId="{53A45EA5-73D2-40CF-813B-E8F3C39B8981}" sibTransId="{D7A6E82E-4656-4159-9FA2-609ACEB906DA}"/>
    <dgm:cxn modelId="{8500EAE8-8122-4B1A-8668-D1C697682332}" srcId="{AF5228E0-9C23-4937-958D-50E94941DB21}" destId="{BC813155-4E89-4549-BF0A-C56778F09709}" srcOrd="1" destOrd="0" parTransId="{4D95AF7D-0694-41A1-9DBE-205403226039}" sibTransId="{BB33DCF9-B551-436F-B6E0-A202DDD75F5F}"/>
    <dgm:cxn modelId="{1BCC9A55-A64A-4D74-AAE7-000B6889A6F7}" type="presOf" srcId="{18E6F34B-73A7-488C-9DBA-B43C6D334B0D}" destId="{5EF53FEA-9962-4EA5-84C5-2784591D99AF}" srcOrd="0" destOrd="0" presId="urn:microsoft.com/office/officeart/2005/8/layout/radial1"/>
    <dgm:cxn modelId="{486DFDCF-3228-44E6-88C9-278B51AF6E81}" type="presOf" srcId="{AD785D0E-6DE5-4F62-8D0E-F9DB9917DB0E}" destId="{0C64A45E-77C9-408D-8D55-B97EB0B2AC50}" srcOrd="0" destOrd="0" presId="urn:microsoft.com/office/officeart/2005/8/layout/radial1"/>
    <dgm:cxn modelId="{BF443974-376A-4757-9135-48BE679F32C1}" type="presOf" srcId="{4D95AF7D-0694-41A1-9DBE-205403226039}" destId="{4922362C-371A-4757-9291-1E6764B852E0}" srcOrd="1" destOrd="0" presId="urn:microsoft.com/office/officeart/2005/8/layout/radial1"/>
    <dgm:cxn modelId="{023BAFD7-1B1B-4900-8420-E1630E34A6FA}" type="presOf" srcId="{875E4BC4-2F86-4F6B-845D-0EA5125CE81D}" destId="{FBD92785-39A3-4D8D-B304-A3E9CE25D102}" srcOrd="1" destOrd="0" presId="urn:microsoft.com/office/officeart/2005/8/layout/radial1"/>
    <dgm:cxn modelId="{321694A3-BC07-4F23-AC82-00AE065FC2C7}" type="presParOf" srcId="{0C64A45E-77C9-408D-8D55-B97EB0B2AC50}" destId="{D6AD74EA-ABB0-4C43-B3CC-70BA74201D3F}" srcOrd="0" destOrd="0" presId="urn:microsoft.com/office/officeart/2005/8/layout/radial1"/>
    <dgm:cxn modelId="{777188A9-22B9-4AD7-BD00-12A34F0EE619}" type="presParOf" srcId="{0C64A45E-77C9-408D-8D55-B97EB0B2AC50}" destId="{4BC262B3-D913-4CC9-A8AC-E8B127561279}" srcOrd="1" destOrd="0" presId="urn:microsoft.com/office/officeart/2005/8/layout/radial1"/>
    <dgm:cxn modelId="{70A07EAD-3F51-4400-B220-3591BDE0BC89}" type="presParOf" srcId="{4BC262B3-D913-4CC9-A8AC-E8B127561279}" destId="{FBD92785-39A3-4D8D-B304-A3E9CE25D102}" srcOrd="0" destOrd="0" presId="urn:microsoft.com/office/officeart/2005/8/layout/radial1"/>
    <dgm:cxn modelId="{42270B29-19C2-407E-A351-7E6262E5875D}" type="presParOf" srcId="{0C64A45E-77C9-408D-8D55-B97EB0B2AC50}" destId="{BE2AC3B6-34D2-4B4F-B3E9-A585FD5B916E}" srcOrd="2" destOrd="0" presId="urn:microsoft.com/office/officeart/2005/8/layout/radial1"/>
    <dgm:cxn modelId="{D87108ED-D218-4A8C-8CC7-EDCC21C94F19}" type="presParOf" srcId="{0C64A45E-77C9-408D-8D55-B97EB0B2AC50}" destId="{8ADE5EEC-EE06-4327-9F11-33BFFB7B77A1}" srcOrd="3" destOrd="0" presId="urn:microsoft.com/office/officeart/2005/8/layout/radial1"/>
    <dgm:cxn modelId="{EEF95A74-7003-4CE2-9387-AC4E00B4FEF2}" type="presParOf" srcId="{8ADE5EEC-EE06-4327-9F11-33BFFB7B77A1}" destId="{4922362C-371A-4757-9291-1E6764B852E0}" srcOrd="0" destOrd="0" presId="urn:microsoft.com/office/officeart/2005/8/layout/radial1"/>
    <dgm:cxn modelId="{7D61F22B-69A4-4E89-A27D-88EF128E34BD}" type="presParOf" srcId="{0C64A45E-77C9-408D-8D55-B97EB0B2AC50}" destId="{0287B03F-F2B4-4492-B7F3-129874E290B1}" srcOrd="4" destOrd="0" presId="urn:microsoft.com/office/officeart/2005/8/layout/radial1"/>
    <dgm:cxn modelId="{FED93215-C67A-47E8-A87C-06050D60B35A}" type="presParOf" srcId="{0C64A45E-77C9-408D-8D55-B97EB0B2AC50}" destId="{53869BD6-2BD9-4B42-95EA-525E2791113D}" srcOrd="5" destOrd="0" presId="urn:microsoft.com/office/officeart/2005/8/layout/radial1"/>
    <dgm:cxn modelId="{C6BB12FF-69EB-405B-83ED-8779F0215D89}" type="presParOf" srcId="{53869BD6-2BD9-4B42-95EA-525E2791113D}" destId="{D8CFF550-D0D9-477F-831D-C210C63033A6}" srcOrd="0" destOrd="0" presId="urn:microsoft.com/office/officeart/2005/8/layout/radial1"/>
    <dgm:cxn modelId="{97E68593-8DBF-421A-9A5E-63098B023914}" type="presParOf" srcId="{0C64A45E-77C9-408D-8D55-B97EB0B2AC50}" destId="{5EF53FEA-9962-4EA5-84C5-2784591D99AF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2DCA0-A7F6-42D2-AEE3-BC12C2B052E3}">
      <dsp:nvSpPr>
        <dsp:cNvPr id="0" name=""/>
        <dsp:cNvSpPr/>
      </dsp:nvSpPr>
      <dsp:spPr>
        <a:xfrm>
          <a:off x="-6025976" y="-1146782"/>
          <a:ext cx="7327939" cy="7327939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25400" cap="flat" cmpd="sng" algn="ctr">
          <a:solidFill>
            <a:srgbClr val="618E8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1916BD-9577-4C31-B350-305CFC6B268A}">
      <dsp:nvSpPr>
        <dsp:cNvPr id="0" name=""/>
        <dsp:cNvSpPr/>
      </dsp:nvSpPr>
      <dsp:spPr>
        <a:xfrm>
          <a:off x="482205" y="231941"/>
          <a:ext cx="6437367" cy="573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66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95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u="sng" kern="1200" dirty="0">
              <a:latin typeface="Calibri" panose="020F0502020204030204" pitchFamily="34" charset="0"/>
              <a:cs typeface="Calibri" panose="020F0502020204030204" pitchFamily="34" charset="0"/>
            </a:rPr>
            <a:t>Sperm pass  </a:t>
          </a: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through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corona </a:t>
          </a:r>
          <a:r>
            <a:rPr lang="en-US" sz="1400" b="1" kern="120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radiata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by the effect of:</a:t>
          </a:r>
          <a:endParaRPr lang="ar-SA" sz="1400" b="1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1-</a:t>
          </a:r>
          <a:r>
            <a:rPr lang="en-US" sz="1400" b="1" u="sng" kern="1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hyaluronidase enzyme</a:t>
          </a:r>
          <a:r>
            <a:rPr lang="en-US" sz="1400" b="1" kern="1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 secreted from the sperm </a:t>
          </a:r>
          <a:r>
            <a:rPr lang="en-US" sz="1400" b="1" kern="1200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      </a:t>
          </a:r>
          <a:r>
            <a:rPr lang="en-US" sz="1400" b="1" kern="1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2-By movement of its </a:t>
          </a:r>
          <a:r>
            <a:rPr lang="en-US" sz="1400" b="1" u="sng" kern="12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tail</a:t>
          </a:r>
          <a:endParaRPr lang="en-US" sz="1100" b="1" kern="1200" dirty="0">
            <a:solidFill>
              <a:srgbClr val="00B0F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2205" y="231941"/>
        <a:ext cx="6437367" cy="573175"/>
      </dsp:txXfrm>
    </dsp:sp>
    <dsp:sp modelId="{833A07B1-808E-41D9-B052-1E634BB3A3A6}">
      <dsp:nvSpPr>
        <dsp:cNvPr id="0" name=""/>
        <dsp:cNvSpPr/>
      </dsp:nvSpPr>
      <dsp:spPr>
        <a:xfrm>
          <a:off x="27612" y="119691"/>
          <a:ext cx="824269" cy="8265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2E9F6-062C-41F8-99DC-2B5DFC514860}">
      <dsp:nvSpPr>
        <dsp:cNvPr id="0" name=""/>
        <dsp:cNvSpPr/>
      </dsp:nvSpPr>
      <dsp:spPr>
        <a:xfrm>
          <a:off x="945120" y="1146351"/>
          <a:ext cx="5965891" cy="573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95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u="sng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Penetration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of the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zona </a:t>
          </a:r>
          <a:r>
            <a:rPr lang="en-US" sz="1400" b="1" kern="120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pellucida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by </a:t>
          </a:r>
          <a:r>
            <a:rPr lang="en-US" sz="1400" b="1" u="none" kern="1200" dirty="0" err="1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rPr>
            <a:t>acrosine</a:t>
          </a:r>
          <a:r>
            <a:rPr lang="en-US" sz="1400" u="sng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400" u="sng" kern="1200" dirty="0" smtClean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(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substance secreted from </a:t>
          </a: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acrosomal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cap)</a:t>
          </a:r>
        </a:p>
      </dsp:txBody>
      <dsp:txXfrm>
        <a:off x="945120" y="1146351"/>
        <a:ext cx="5965891" cy="573175"/>
      </dsp:txXfrm>
    </dsp:sp>
    <dsp:sp modelId="{4703FA08-76A5-4D8A-943B-B4ED1EE4EF90}">
      <dsp:nvSpPr>
        <dsp:cNvPr id="0" name=""/>
        <dsp:cNvSpPr/>
      </dsp:nvSpPr>
      <dsp:spPr>
        <a:xfrm>
          <a:off x="456656" y="997813"/>
          <a:ext cx="887742" cy="7810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5B7561-5979-40EF-AF95-DFAE2BFAEAD1}">
      <dsp:nvSpPr>
        <dsp:cNvPr id="0" name=""/>
        <dsp:cNvSpPr/>
      </dsp:nvSpPr>
      <dsp:spPr>
        <a:xfrm>
          <a:off x="1160714" y="2006006"/>
          <a:ext cx="5750296" cy="573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66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95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Fusion of the </a:t>
          </a: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plasma membranes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of the </a:t>
          </a:r>
          <a:r>
            <a:rPr lang="en-US" sz="1400" u="sng" kern="1200" dirty="0">
              <a:latin typeface="Calibri" panose="020F0502020204030204" pitchFamily="34" charset="0"/>
              <a:cs typeface="Calibri" panose="020F0502020204030204" pitchFamily="34" charset="0"/>
            </a:rPr>
            <a:t>oocyte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and the </a:t>
          </a:r>
          <a:r>
            <a:rPr lang="en-US" sz="1400" u="sng" kern="1200" dirty="0">
              <a:latin typeface="Calibri" panose="020F0502020204030204" pitchFamily="34" charset="0"/>
              <a:cs typeface="Calibri" panose="020F0502020204030204" pitchFamily="34" charset="0"/>
            </a:rPr>
            <a:t>sperm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60714" y="2006006"/>
        <a:ext cx="5750296" cy="573175"/>
      </dsp:txXfrm>
    </dsp:sp>
    <dsp:sp modelId="{B1EDBBC6-EABA-4F77-B0B4-B27096B012A2}">
      <dsp:nvSpPr>
        <dsp:cNvPr id="0" name=""/>
        <dsp:cNvSpPr/>
      </dsp:nvSpPr>
      <dsp:spPr>
        <a:xfrm>
          <a:off x="739516" y="1859485"/>
          <a:ext cx="842396" cy="8662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2A388A-BBA1-4EF8-94C9-086779530903}">
      <dsp:nvSpPr>
        <dsp:cNvPr id="0" name=""/>
        <dsp:cNvSpPr/>
      </dsp:nvSpPr>
      <dsp:spPr>
        <a:xfrm>
          <a:off x="1160714" y="2865117"/>
          <a:ext cx="5750296" cy="573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95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Completion of the </a:t>
          </a: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second meiotic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division of the </a:t>
          </a:r>
          <a:r>
            <a:rPr lang="en-US" sz="1400" kern="1200" dirty="0" smtClean="0">
              <a:latin typeface="Calibri" panose="020F0502020204030204" pitchFamily="34" charset="0"/>
              <a:cs typeface="Calibri" panose="020F0502020204030204" pitchFamily="34" charset="0"/>
            </a:rPr>
            <a:t>oocyte* 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60714" y="2865117"/>
        <a:ext cx="5750296" cy="573175"/>
      </dsp:txXfrm>
    </dsp:sp>
    <dsp:sp modelId="{4C9E3177-BCFB-4ED0-91C3-43C86F48A66B}">
      <dsp:nvSpPr>
        <dsp:cNvPr id="0" name=""/>
        <dsp:cNvSpPr/>
      </dsp:nvSpPr>
      <dsp:spPr>
        <a:xfrm>
          <a:off x="728368" y="2756324"/>
          <a:ext cx="842396" cy="8799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53CAD3-DBE8-4B7B-8A20-EBA9D24310E5}">
      <dsp:nvSpPr>
        <dsp:cNvPr id="0" name=""/>
        <dsp:cNvSpPr/>
      </dsp:nvSpPr>
      <dsp:spPr>
        <a:xfrm>
          <a:off x="945120" y="3724772"/>
          <a:ext cx="5965891" cy="5731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66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95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Formation of the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female </a:t>
          </a:r>
          <a:r>
            <a:rPr lang="en-US" sz="1400" b="1" kern="120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pronucleus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and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male </a:t>
          </a:r>
          <a:r>
            <a:rPr lang="en-US" sz="1400" b="1" kern="1200" dirty="0" err="1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pronucleus</a:t>
          </a:r>
          <a:r>
            <a:rPr lang="ar-SA" sz="1400" b="1" kern="1200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endParaRPr lang="en-US" sz="1400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45120" y="3724772"/>
        <a:ext cx="5965891" cy="573175"/>
      </dsp:txXfrm>
    </dsp:sp>
    <dsp:sp modelId="{23375C04-EF45-4F58-9D16-98A94AFF4A71}">
      <dsp:nvSpPr>
        <dsp:cNvPr id="0" name=""/>
        <dsp:cNvSpPr/>
      </dsp:nvSpPr>
      <dsp:spPr>
        <a:xfrm>
          <a:off x="456387" y="3619823"/>
          <a:ext cx="888279" cy="84996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05AFE6-D295-4308-AA40-F7090BF280E3}">
      <dsp:nvSpPr>
        <dsp:cNvPr id="0" name=""/>
        <dsp:cNvSpPr/>
      </dsp:nvSpPr>
      <dsp:spPr>
        <a:xfrm>
          <a:off x="473644" y="4584427"/>
          <a:ext cx="6437367" cy="573175"/>
        </a:xfrm>
        <a:prstGeom prst="rect">
          <a:avLst/>
        </a:prstGeom>
        <a:solidFill>
          <a:schemeClr val="bg1"/>
        </a:solidFill>
        <a:ln w="25400" cap="flat" cmpd="sng" algn="ctr">
          <a:solidFill>
            <a:srgbClr val="CC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495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Union of the </a:t>
          </a: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2 </a:t>
          </a:r>
          <a:r>
            <a:rPr lang="en-US" sz="1400" b="1" kern="1200" dirty="0" err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pronuleii</a:t>
          </a:r>
          <a:endParaRPr lang="en-US" sz="1400" kern="1200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3644" y="4584427"/>
        <a:ext cx="6437367" cy="573175"/>
      </dsp:txXfrm>
    </dsp:sp>
    <dsp:sp modelId="{7643BA99-BC3E-4F69-81FD-C2087AFDDA69}">
      <dsp:nvSpPr>
        <dsp:cNvPr id="0" name=""/>
        <dsp:cNvSpPr/>
      </dsp:nvSpPr>
      <dsp:spPr>
        <a:xfrm>
          <a:off x="39753" y="4490039"/>
          <a:ext cx="867781" cy="7619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C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CF44C-CCE4-4FC0-9A69-C09F2B02C75A}">
      <dsp:nvSpPr>
        <dsp:cNvPr id="0" name=""/>
        <dsp:cNvSpPr/>
      </dsp:nvSpPr>
      <dsp:spPr>
        <a:xfrm>
          <a:off x="0" y="79502"/>
          <a:ext cx="5252720" cy="77139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FF66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1.Stimulates the penetrated oocyte to complete its </a:t>
          </a:r>
          <a:r>
            <a:rPr lang="en-US" sz="1400" b="1" kern="1200" dirty="0" smtClean="0">
              <a:solidFill>
                <a:srgbClr val="FF0000"/>
              </a:solidFill>
              <a:latin typeface="Calibri" panose="020F0502020204030204" pitchFamily="34" charset="0"/>
            </a:rPr>
            <a:t>2nd meiotic </a:t>
          </a:r>
          <a:r>
            <a:rPr lang="en-US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division</a:t>
          </a:r>
          <a:endParaRPr lang="ar-SA" sz="1400" kern="1200" dirty="0"/>
        </a:p>
      </dsp:txBody>
      <dsp:txXfrm>
        <a:off x="22593" y="102095"/>
        <a:ext cx="4179439" cy="726210"/>
      </dsp:txXfrm>
    </dsp:sp>
    <dsp:sp modelId="{9C579822-7949-48BE-9B09-9A5867C8E16E}">
      <dsp:nvSpPr>
        <dsp:cNvPr id="0" name=""/>
        <dsp:cNvSpPr/>
      </dsp:nvSpPr>
      <dsp:spPr>
        <a:xfrm>
          <a:off x="439915" y="1146560"/>
          <a:ext cx="5252720" cy="836412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2.Restores the normal </a:t>
          </a:r>
          <a:r>
            <a:rPr lang="en-US" sz="1400" b="1" kern="1200" dirty="0" smtClean="0">
              <a:solidFill>
                <a:schemeClr val="tx1"/>
              </a:solidFill>
              <a:latin typeface="Calibri" panose="020F0502020204030204" pitchFamily="34" charset="0"/>
            </a:rPr>
            <a:t>diploid</a:t>
          </a:r>
          <a:r>
            <a:rPr lang="en-US" sz="1400" kern="1200" dirty="0" smtClean="0">
              <a:solidFill>
                <a:srgbClr val="618E87"/>
              </a:solidFill>
              <a:latin typeface="Calibri" panose="020F0502020204030204" pitchFamily="34" charset="0"/>
            </a:rPr>
            <a:t>(46 chromosome) </a:t>
          </a:r>
          <a:r>
            <a:rPr lang="en-US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number of chromosomes. </a:t>
          </a:r>
          <a:endParaRPr lang="ar-SA" sz="1400" kern="1200" dirty="0"/>
        </a:p>
      </dsp:txBody>
      <dsp:txXfrm>
        <a:off x="464413" y="1171058"/>
        <a:ext cx="4159047" cy="787416"/>
      </dsp:txXfrm>
    </dsp:sp>
    <dsp:sp modelId="{F81F570B-EEDE-43AD-9C7F-69A306A898AD}">
      <dsp:nvSpPr>
        <dsp:cNvPr id="0" name=""/>
        <dsp:cNvSpPr/>
      </dsp:nvSpPr>
      <dsp:spPr>
        <a:xfrm>
          <a:off x="1005475" y="2305593"/>
          <a:ext cx="5466610" cy="677416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FF66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3.Determines the sex of the embryo</a:t>
          </a:r>
          <a:r>
            <a:rPr lang="en-US" sz="1600" kern="1200" dirty="0" smtClean="0">
              <a:solidFill>
                <a:schemeClr val="tx1"/>
              </a:solidFill>
              <a:latin typeface="Calibri" panose="020F0502020204030204" pitchFamily="34" charset="0"/>
            </a:rPr>
            <a:t>.</a:t>
          </a:r>
          <a:endParaRPr lang="en-US" sz="1600" kern="1200" dirty="0">
            <a:solidFill>
              <a:schemeClr val="tx1"/>
            </a:solidFill>
            <a:latin typeface="Calibri" panose="020F0502020204030204" pitchFamily="34" charset="0"/>
          </a:endParaRPr>
        </a:p>
      </dsp:txBody>
      <dsp:txXfrm>
        <a:off x="1025316" y="2325434"/>
        <a:ext cx="4346546" cy="637734"/>
      </dsp:txXfrm>
    </dsp:sp>
    <dsp:sp modelId="{6C8BBB69-D86D-4F92-A687-F9B0EE1FDEE9}">
      <dsp:nvSpPr>
        <dsp:cNvPr id="0" name=""/>
        <dsp:cNvSpPr/>
      </dsp:nvSpPr>
      <dsp:spPr>
        <a:xfrm>
          <a:off x="1313180" y="3414388"/>
          <a:ext cx="5252720" cy="699020"/>
        </a:xfrm>
        <a:prstGeom prst="roundRect">
          <a:avLst>
            <a:gd name="adj" fmla="val 10000"/>
          </a:avLst>
        </a:prstGeom>
        <a:solidFill>
          <a:schemeClr val="bg1"/>
        </a:solidFill>
        <a:ln w="25400" cap="flat" cmpd="sng" algn="ctr">
          <a:solidFill>
            <a:srgbClr val="FF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rtl="1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4.</a:t>
          </a:r>
          <a:r>
            <a:rPr lang="en-US" sz="1400" b="0" kern="1200" dirty="0" smtClean="0">
              <a:solidFill>
                <a:srgbClr val="FF0000"/>
              </a:solidFill>
              <a:latin typeface="Calibri" panose="020F0502020204030204" pitchFamily="34" charset="0"/>
            </a:rPr>
            <a:t>Initiates cleavage (cell division) of the zygote</a:t>
          </a:r>
          <a:r>
            <a:rPr lang="en-US" sz="1400" kern="1200" dirty="0" smtClean="0">
              <a:solidFill>
                <a:schemeClr val="tx1"/>
              </a:solidFill>
              <a:latin typeface="Calibri" panose="020F0502020204030204" pitchFamily="34" charset="0"/>
            </a:rPr>
            <a:t>.</a:t>
          </a:r>
        </a:p>
      </dsp:txBody>
      <dsp:txXfrm>
        <a:off x="1333654" y="3434862"/>
        <a:ext cx="4167095" cy="658072"/>
      </dsp:txXfrm>
    </dsp:sp>
    <dsp:sp modelId="{7EFFB7BF-B1B8-4986-8EAC-B9AC6E732533}">
      <dsp:nvSpPr>
        <dsp:cNvPr id="0" name=""/>
        <dsp:cNvSpPr/>
      </dsp:nvSpPr>
      <dsp:spPr>
        <a:xfrm>
          <a:off x="4647958" y="712603"/>
          <a:ext cx="604761" cy="604761"/>
        </a:xfrm>
        <a:prstGeom prst="downArrow">
          <a:avLst>
            <a:gd name="adj1" fmla="val 55000"/>
            <a:gd name="adj2" fmla="val 45000"/>
          </a:avLst>
        </a:prstGeom>
        <a:solidFill>
          <a:srgbClr val="8DC9C1">
            <a:alpha val="90000"/>
          </a:srgbClr>
        </a:solidFill>
        <a:ln w="25400" cap="flat" cmpd="sng" algn="ctr">
          <a:solidFill>
            <a:srgbClr val="8DC9C1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900" kern="1200"/>
        </a:p>
      </dsp:txBody>
      <dsp:txXfrm>
        <a:off x="4784029" y="712603"/>
        <a:ext cx="332619" cy="455083"/>
      </dsp:txXfrm>
    </dsp:sp>
    <dsp:sp modelId="{49821BB0-2D9E-4968-B5D4-20904EF7C6F5}">
      <dsp:nvSpPr>
        <dsp:cNvPr id="0" name=""/>
        <dsp:cNvSpPr/>
      </dsp:nvSpPr>
      <dsp:spPr>
        <a:xfrm>
          <a:off x="5087874" y="1790700"/>
          <a:ext cx="604761" cy="647699"/>
        </a:xfrm>
        <a:prstGeom prst="downArrow">
          <a:avLst>
            <a:gd name="adj1" fmla="val 55000"/>
            <a:gd name="adj2" fmla="val 45000"/>
          </a:avLst>
        </a:prstGeom>
        <a:solidFill>
          <a:srgbClr val="8DC9C1">
            <a:alpha val="90000"/>
          </a:srgbClr>
        </a:solidFill>
        <a:ln w="25400" cap="flat" cmpd="sng" algn="ctr">
          <a:solidFill>
            <a:srgbClr val="8DC9C1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3100" kern="1200"/>
        </a:p>
      </dsp:txBody>
      <dsp:txXfrm>
        <a:off x="5223945" y="1790700"/>
        <a:ext cx="332619" cy="498021"/>
      </dsp:txXfrm>
    </dsp:sp>
    <dsp:sp modelId="{DDEB072B-7E0E-44C8-84CF-ECD10DBAB0D5}">
      <dsp:nvSpPr>
        <dsp:cNvPr id="0" name=""/>
        <dsp:cNvSpPr/>
      </dsp:nvSpPr>
      <dsp:spPr>
        <a:xfrm>
          <a:off x="5521223" y="2911735"/>
          <a:ext cx="604761" cy="604761"/>
        </a:xfrm>
        <a:prstGeom prst="downArrow">
          <a:avLst>
            <a:gd name="adj1" fmla="val 55000"/>
            <a:gd name="adj2" fmla="val 45000"/>
          </a:avLst>
        </a:prstGeom>
        <a:solidFill>
          <a:srgbClr val="8DC9C1">
            <a:alpha val="90000"/>
          </a:srgbClr>
        </a:solidFill>
        <a:ln w="25400" cap="flat" cmpd="sng" algn="ctr">
          <a:solidFill>
            <a:srgbClr val="8DC9C1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2900" kern="1200"/>
        </a:p>
      </dsp:txBody>
      <dsp:txXfrm>
        <a:off x="5657294" y="2911735"/>
        <a:ext cx="332619" cy="4550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AD74EA-ABB0-4C43-B3CC-70BA74201D3F}">
      <dsp:nvSpPr>
        <dsp:cNvPr id="0" name=""/>
        <dsp:cNvSpPr/>
      </dsp:nvSpPr>
      <dsp:spPr>
        <a:xfrm>
          <a:off x="3242105" y="2568925"/>
          <a:ext cx="1927356" cy="1927356"/>
        </a:xfrm>
        <a:prstGeom prst="ellipse">
          <a:avLst/>
        </a:prstGeom>
        <a:solidFill>
          <a:srgbClr val="8DC9C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Calibri" panose="020F0502020204030204" pitchFamily="34" charset="0"/>
              <a:cs typeface="Calibri" panose="020F0502020204030204" pitchFamily="34" charset="0"/>
            </a:rPr>
            <a:t>Implantation</a:t>
          </a:r>
        </a:p>
      </dsp:txBody>
      <dsp:txXfrm>
        <a:off x="3524360" y="2851180"/>
        <a:ext cx="1362846" cy="1362846"/>
      </dsp:txXfrm>
    </dsp:sp>
    <dsp:sp modelId="{4BC262B3-D913-4CC9-A8AC-E8B127561279}">
      <dsp:nvSpPr>
        <dsp:cNvPr id="0" name=""/>
        <dsp:cNvSpPr/>
      </dsp:nvSpPr>
      <dsp:spPr>
        <a:xfrm rot="16200000">
          <a:off x="3953639" y="2296092"/>
          <a:ext cx="504288" cy="41378"/>
        </a:xfrm>
        <a:custGeom>
          <a:avLst/>
          <a:gdLst/>
          <a:ahLst/>
          <a:cxnLst/>
          <a:rect l="0" t="0" r="0" b="0"/>
          <a:pathLst>
            <a:path>
              <a:moveTo>
                <a:pt x="0" y="20689"/>
              </a:moveTo>
              <a:lnTo>
                <a:pt x="504288" y="206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93176" y="2304174"/>
        <a:ext cx="25214" cy="25214"/>
      </dsp:txXfrm>
    </dsp:sp>
    <dsp:sp modelId="{BE2AC3B6-34D2-4B4F-B3E9-A585FD5B916E}">
      <dsp:nvSpPr>
        <dsp:cNvPr id="0" name=""/>
        <dsp:cNvSpPr/>
      </dsp:nvSpPr>
      <dsp:spPr>
        <a:xfrm>
          <a:off x="3048974" y="-16387"/>
          <a:ext cx="2313618" cy="2081024"/>
        </a:xfrm>
        <a:prstGeom prst="ellipse">
          <a:avLst/>
        </a:prstGeom>
        <a:solidFill>
          <a:srgbClr val="FFCCC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rPr>
            <a:t>Definition</a:t>
          </a:r>
          <a:r>
            <a:rPr lang="en-US" sz="1200" b="1" kern="1200" dirty="0">
              <a:solidFill>
                <a:srgbClr val="618E87"/>
              </a:solidFill>
            </a:rPr>
            <a:t>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It is the process by which the </a:t>
          </a: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Blastocyst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penetrates the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superficial</a:t>
          </a: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 (Compact) layer of the endometrium of the uterus</a:t>
          </a:r>
          <a:r>
            <a:rPr lang="en-US" sz="1200" kern="1200" dirty="0"/>
            <a:t>.</a:t>
          </a:r>
        </a:p>
      </dsp:txBody>
      <dsp:txXfrm>
        <a:off x="3387796" y="288372"/>
        <a:ext cx="1635974" cy="1471506"/>
      </dsp:txXfrm>
    </dsp:sp>
    <dsp:sp modelId="{8ADE5EEC-EE06-4327-9F11-33BFFB7B77A1}">
      <dsp:nvSpPr>
        <dsp:cNvPr id="0" name=""/>
        <dsp:cNvSpPr/>
      </dsp:nvSpPr>
      <dsp:spPr>
        <a:xfrm rot="1800000">
          <a:off x="5008135" y="4113996"/>
          <a:ext cx="480969" cy="41378"/>
        </a:xfrm>
        <a:custGeom>
          <a:avLst/>
          <a:gdLst/>
          <a:ahLst/>
          <a:cxnLst/>
          <a:rect l="0" t="0" r="0" b="0"/>
          <a:pathLst>
            <a:path>
              <a:moveTo>
                <a:pt x="0" y="20689"/>
              </a:moveTo>
              <a:lnTo>
                <a:pt x="480969" y="206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236595" y="4122660"/>
        <a:ext cx="24048" cy="24048"/>
      </dsp:txXfrm>
    </dsp:sp>
    <dsp:sp modelId="{0287B03F-F2B4-4492-B7F3-129874E290B1}">
      <dsp:nvSpPr>
        <dsp:cNvPr id="0" name=""/>
        <dsp:cNvSpPr/>
      </dsp:nvSpPr>
      <dsp:spPr>
        <a:xfrm>
          <a:off x="5273333" y="3823164"/>
          <a:ext cx="2209714" cy="1927356"/>
        </a:xfrm>
        <a:prstGeom prst="ellipse">
          <a:avLst/>
        </a:prstGeom>
        <a:solidFill>
          <a:srgbClr val="FF3399">
            <a:alpha val="36863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rPr>
            <a:t>Site</a:t>
          </a:r>
          <a:r>
            <a:rPr lang="en-US" sz="1100" b="1" kern="1200" dirty="0">
              <a:solidFill>
                <a:srgbClr val="618E87"/>
              </a:solidFill>
            </a:rPr>
            <a:t>: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 normal site of </a:t>
          </a:r>
          <a:r>
            <a:rPr lang="en-US" sz="1400" b="1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implantation</a:t>
          </a: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is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the posterior wall of the body of the uterus near the fundus</a:t>
          </a: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</a:t>
          </a:r>
        </a:p>
      </dsp:txBody>
      <dsp:txXfrm>
        <a:off x="5596938" y="4105419"/>
        <a:ext cx="1562504" cy="1362846"/>
      </dsp:txXfrm>
    </dsp:sp>
    <dsp:sp modelId="{53869BD6-2BD9-4B42-95EA-525E2791113D}">
      <dsp:nvSpPr>
        <dsp:cNvPr id="0" name=""/>
        <dsp:cNvSpPr/>
      </dsp:nvSpPr>
      <dsp:spPr>
        <a:xfrm rot="9000000">
          <a:off x="2939361" y="4109468"/>
          <a:ext cx="462858" cy="41378"/>
        </a:xfrm>
        <a:custGeom>
          <a:avLst/>
          <a:gdLst/>
          <a:ahLst/>
          <a:cxnLst/>
          <a:rect l="0" t="0" r="0" b="0"/>
          <a:pathLst>
            <a:path>
              <a:moveTo>
                <a:pt x="0" y="20689"/>
              </a:moveTo>
              <a:lnTo>
                <a:pt x="462858" y="206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159219" y="4118586"/>
        <a:ext cx="23142" cy="23142"/>
      </dsp:txXfrm>
    </dsp:sp>
    <dsp:sp modelId="{5EF53FEA-9962-4EA5-84C5-2784591D99AF}">
      <dsp:nvSpPr>
        <dsp:cNvPr id="0" name=""/>
        <dsp:cNvSpPr/>
      </dsp:nvSpPr>
      <dsp:spPr>
        <a:xfrm>
          <a:off x="901161" y="3823164"/>
          <a:ext cx="2264432" cy="1927356"/>
        </a:xfrm>
        <a:prstGeom prst="ellipse">
          <a:avLst/>
        </a:prstGeom>
        <a:solidFill>
          <a:srgbClr val="CC00CC">
            <a:alpha val="38824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618E87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Time: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It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begins</a:t>
          </a: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about the </a:t>
          </a:r>
          <a:r>
            <a:rPr lang="en-US" sz="1400" b="1" kern="1200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6th day </a:t>
          </a: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after fertilization.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•It is </a:t>
          </a:r>
          <a:r>
            <a:rPr lang="en-US" sz="1400" b="1" kern="1200" dirty="0">
              <a:solidFill>
                <a:srgbClr val="FF000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completed</a:t>
          </a:r>
          <a:r>
            <a:rPr lang="en-US" sz="1400" kern="120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by the </a:t>
          </a:r>
          <a:r>
            <a:rPr lang="en-US" sz="1400" b="1" kern="1200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11th or 12th day</a:t>
          </a:r>
          <a:r>
            <a:rPr lang="en-US" sz="1400" kern="1200" dirty="0">
              <a:solidFill>
                <a:srgbClr val="7030A0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1232779" y="4105419"/>
        <a:ext cx="1601196" cy="1362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1329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4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999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5661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3791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878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7064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595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24" name="Shape 62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02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9" name="Shape 6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Shape 66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1058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191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6257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3077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1558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2147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388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8370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266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524000" y="112236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599" cy="2852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599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7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7" cy="8239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7" cy="3684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254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508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D">
            <a:alpha val="13000"/>
          </a:srgb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presentation/d/1QOxgm0qZNtUNxZNrB1M5zIo7-XeDtd8NdUc56aBAx7s/edit?usp=sharing" TargetMode="External"/><Relationship Id="rId13" Type="http://schemas.openxmlformats.org/officeDocument/2006/relationships/hyperlink" Target="https://docs.google.com/forms/d/1GgmnFVzgO-OABiZ2Svj6PLavjV00XHvgD4P1gXi8YJQ/viewform?ts=59c9dfc3&amp;edit_requested=true" TargetMode="External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hyperlink" Target="mailto:Embryology436@gmail.com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www.onlineexambuilder.com/development-of-the-heart/exam-13772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hyperlink" Target="https://twitter.com/Embryology436" TargetMode="External"/><Relationship Id="rId5" Type="http://schemas.microsoft.com/office/2007/relationships/hdphoto" Target="../media/hdphoto1.wdp"/><Relationship Id="rId15" Type="http://schemas.openxmlformats.org/officeDocument/2006/relationships/image" Target="../media/image38.jp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svg"/><Relationship Id="rId10" Type="http://schemas.openxmlformats.org/officeDocument/2006/relationships/image" Target="../media/image12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1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Shape 89"/>
          <p:cNvGrpSpPr/>
          <p:nvPr/>
        </p:nvGrpSpPr>
        <p:grpSpPr>
          <a:xfrm>
            <a:off x="6833069" y="0"/>
            <a:ext cx="5358931" cy="6857999"/>
            <a:chOff x="5807244" y="0"/>
            <a:chExt cx="6384755" cy="6857999"/>
          </a:xfrm>
        </p:grpSpPr>
        <p:sp>
          <p:nvSpPr>
            <p:cNvPr id="90" name="Shape 90"/>
            <p:cNvSpPr/>
            <p:nvPr/>
          </p:nvSpPr>
          <p:spPr>
            <a:xfrm rot="10800000">
              <a:off x="5814424" y="1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5807244" y="2290818"/>
              <a:ext cx="4156589" cy="2240231"/>
            </a:xfrm>
            <a:prstGeom prst="triangle">
              <a:avLst>
                <a:gd name="adj" fmla="val 50000"/>
              </a:avLst>
            </a:prstGeom>
            <a:noFill/>
            <a:ln w="12700" cap="flat" cmpd="sng">
              <a:solidFill>
                <a:srgbClr val="7AAD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FADEE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Shape 92"/>
            <p:cNvSpPr/>
            <p:nvPr/>
          </p:nvSpPr>
          <p:spPr>
            <a:xfrm rot="10800000">
              <a:off x="5821602" y="4617768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D2E6E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8028231" y="4617767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 rot="10800000">
              <a:off x="8035410" y="2326950"/>
              <a:ext cx="4156589" cy="2240231"/>
            </a:xfrm>
            <a:prstGeom prst="triangle">
              <a:avLst>
                <a:gd name="adj" fmla="val 50000"/>
              </a:avLst>
            </a:prstGeom>
            <a:solidFill>
              <a:srgbClr val="7AADA2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8021053" y="0"/>
              <a:ext cx="4156589" cy="2240231"/>
            </a:xfrm>
            <a:prstGeom prst="triangle">
              <a:avLst>
                <a:gd name="adj" fmla="val 50000"/>
              </a:avLst>
            </a:prstGeom>
            <a:noFill/>
            <a:ln w="12700" cap="flat" cmpd="sng">
              <a:solidFill>
                <a:srgbClr val="7AADA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6" name="Shape 9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79368" y="112293"/>
              <a:ext cx="978568" cy="1531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" name="Shape 103"/>
            <p:cNvSpPr/>
            <p:nvPr/>
          </p:nvSpPr>
          <p:spPr>
            <a:xfrm rot="5400000">
              <a:off x="7114673" y="2045371"/>
              <a:ext cx="978568" cy="449178"/>
            </a:xfrm>
            <a:prstGeom prst="triangle">
              <a:avLst>
                <a:gd name="adj" fmla="val 50000"/>
              </a:avLst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rgbClr val="878688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" name="Shape 104"/>
          <p:cNvGrpSpPr/>
          <p:nvPr/>
        </p:nvGrpSpPr>
        <p:grpSpPr>
          <a:xfrm rot="5400000">
            <a:off x="577445" y="137693"/>
            <a:ext cx="417094" cy="417094"/>
            <a:chOff x="1010653" y="336884"/>
            <a:chExt cx="417094" cy="417094"/>
          </a:xfrm>
        </p:grpSpPr>
        <p:sp>
          <p:nvSpPr>
            <p:cNvPr id="105" name="Shape 105"/>
            <p:cNvSpPr/>
            <p:nvPr/>
          </p:nvSpPr>
          <p:spPr>
            <a:xfrm>
              <a:off x="1010654" y="3368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 rot="5400000">
              <a:off x="1163054" y="4892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7" name="Shape 107"/>
          <p:cNvGrpSpPr/>
          <p:nvPr/>
        </p:nvGrpSpPr>
        <p:grpSpPr>
          <a:xfrm rot="-5400000">
            <a:off x="4724895" y="1025428"/>
            <a:ext cx="417094" cy="417094"/>
            <a:chOff x="1010653" y="336884"/>
            <a:chExt cx="417094" cy="417094"/>
          </a:xfrm>
        </p:grpSpPr>
        <p:sp>
          <p:nvSpPr>
            <p:cNvPr id="108" name="Shape 108"/>
            <p:cNvSpPr/>
            <p:nvPr/>
          </p:nvSpPr>
          <p:spPr>
            <a:xfrm>
              <a:off x="1010654" y="3368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 rot="5400000">
              <a:off x="1163054" y="489284"/>
              <a:ext cx="112293" cy="417094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" name="Shape 110"/>
          <p:cNvSpPr txBox="1"/>
          <p:nvPr/>
        </p:nvSpPr>
        <p:spPr>
          <a:xfrm>
            <a:off x="181962" y="252475"/>
            <a:ext cx="5514438" cy="106904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3200" b="1" dirty="0" smtClean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  <a:sym typeface="Cabin"/>
              </a:rPr>
              <a:t>FERTILIZATION AND</a:t>
            </a:r>
          </a:p>
          <a:p>
            <a:pPr lvl="0" algn="ctr">
              <a:buSzPct val="25000"/>
            </a:pPr>
            <a:r>
              <a:rPr lang="en-US" sz="3200" b="1" dirty="0" smtClean="0">
                <a:solidFill>
                  <a:srgbClr val="7AADA2"/>
                </a:solidFill>
                <a:latin typeface="Century Gothic" charset="0"/>
                <a:ea typeface="Century Gothic" charset="0"/>
                <a:cs typeface="Century Gothic" charset="0"/>
                <a:sym typeface="Cabin"/>
              </a:rPr>
              <a:t> IMPLANTATION</a:t>
            </a:r>
            <a:endParaRPr lang="en-GB" sz="3200" b="1" dirty="0">
              <a:solidFill>
                <a:srgbClr val="7AADA2"/>
              </a:solidFill>
              <a:latin typeface="Century Gothic" charset="0"/>
              <a:ea typeface="Century Gothic" charset="0"/>
              <a:cs typeface="Century Gothic" charset="0"/>
              <a:sym typeface="Cabin"/>
            </a:endParaRPr>
          </a:p>
        </p:txBody>
      </p:sp>
      <p:sp>
        <p:nvSpPr>
          <p:cNvPr id="111" name="Shape 111"/>
          <p:cNvSpPr txBox="1"/>
          <p:nvPr/>
        </p:nvSpPr>
        <p:spPr>
          <a:xfrm>
            <a:off x="9384920" y="2290816"/>
            <a:ext cx="2070099" cy="16220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﴿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إِنَّا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خَلَقْنَا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الإنسان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مِنْ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نُطْفَةٍ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أَمْشَاجٍ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نَبْتَلِيهِ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فَجَعَلْنَاهُ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سَمِيعًا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بَصِيرًا</a:t>
            </a:r>
            <a:r>
              <a:rPr lang="en-GB" sz="1600" b="1" dirty="0">
                <a:solidFill>
                  <a:srgbClr val="F5F1F1"/>
                </a:solidFill>
                <a:latin typeface="Calibri"/>
                <a:ea typeface="Calibri"/>
                <a:cs typeface="Calibri"/>
                <a:sym typeface="Calibri"/>
              </a:rPr>
              <a:t> ﴾ </a:t>
            </a:r>
            <a:endParaRPr lang="en-GB" sz="1200" b="1" dirty="0">
              <a:solidFill>
                <a:srgbClr val="F5F1F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997334" y="5662060"/>
            <a:ext cx="1453433" cy="815545"/>
            <a:chOff x="5283181" y="5833362"/>
            <a:chExt cx="1446586" cy="864000"/>
          </a:xfrm>
        </p:grpSpPr>
        <p:sp>
          <p:nvSpPr>
            <p:cNvPr id="117" name="Shape 117"/>
            <p:cNvSpPr/>
            <p:nvPr/>
          </p:nvSpPr>
          <p:spPr>
            <a:xfrm>
              <a:off x="5283181" y="6279272"/>
              <a:ext cx="109500" cy="1410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5287595" y="5998176"/>
              <a:ext cx="109500" cy="141000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9" name="Shape 119"/>
            <p:cNvSpPr/>
            <p:nvPr/>
          </p:nvSpPr>
          <p:spPr>
            <a:xfrm>
              <a:off x="5283182" y="6530990"/>
              <a:ext cx="109500" cy="1410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0" name="Shape 120"/>
            <p:cNvSpPr txBox="1"/>
            <p:nvPr/>
          </p:nvSpPr>
          <p:spPr>
            <a:xfrm>
              <a:off x="5352767" y="5833362"/>
              <a:ext cx="1377000" cy="86400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-GB" sz="16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Important</a:t>
              </a:r>
            </a:p>
            <a:p>
              <a:pPr lvl="0">
                <a:spcBef>
                  <a:spcPts val="0"/>
                </a:spcBef>
                <a:buNone/>
              </a:pPr>
              <a:r>
                <a:rPr lang="en-GB" sz="1600" b="1" dirty="0" err="1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Dr.</a:t>
              </a:r>
              <a:r>
                <a:rPr lang="en-GB" sz="1600" b="1" dirty="0">
                  <a:solidFill>
                    <a:srgbClr val="38761D"/>
                  </a:solidFill>
                  <a:latin typeface="Calibri"/>
                  <a:ea typeface="Calibri"/>
                  <a:cs typeface="Calibri"/>
                  <a:sym typeface="Calibri"/>
                </a:rPr>
                <a:t> notes</a:t>
              </a:r>
              <a:r>
                <a:rPr lang="en-GB" sz="16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GB" sz="1600" b="1" dirty="0">
                  <a:solidFill>
                    <a:schemeClr val="accent3"/>
                  </a:solidFill>
                  <a:latin typeface="Calibri"/>
                  <a:ea typeface="Calibri"/>
                  <a:cs typeface="Calibri"/>
                  <a:sym typeface="Calibri"/>
                </a:rPr>
                <a:t>Explanation</a:t>
              </a:r>
            </a:p>
          </p:txBody>
        </p:sp>
      </p:grpSp>
      <p:grpSp>
        <p:nvGrpSpPr>
          <p:cNvPr id="35" name="مجموعة 34"/>
          <p:cNvGrpSpPr/>
          <p:nvPr/>
        </p:nvGrpSpPr>
        <p:grpSpPr>
          <a:xfrm>
            <a:off x="-796703" y="1833307"/>
            <a:ext cx="12218547" cy="5334622"/>
            <a:chOff x="-967730" y="2167015"/>
            <a:chExt cx="12218547" cy="5334622"/>
          </a:xfrm>
        </p:grpSpPr>
        <p:grpSp>
          <p:nvGrpSpPr>
            <p:cNvPr id="36" name="Group 56"/>
            <p:cNvGrpSpPr/>
            <p:nvPr/>
          </p:nvGrpSpPr>
          <p:grpSpPr>
            <a:xfrm>
              <a:off x="-967730" y="2167015"/>
              <a:ext cx="4829059" cy="5334622"/>
              <a:chOff x="-29714" y="2020735"/>
              <a:chExt cx="4602883" cy="4750894"/>
            </a:xfrm>
          </p:grpSpPr>
          <p:pic>
            <p:nvPicPr>
              <p:cNvPr id="45" name="Picture 5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92" t="11645" r="18816" b="5855"/>
              <a:stretch/>
            </p:blipFill>
            <p:spPr>
              <a:xfrm>
                <a:off x="-29714" y="2071291"/>
                <a:ext cx="4602883" cy="4700338"/>
              </a:xfrm>
              <a:prstGeom prst="rect">
                <a:avLst/>
              </a:prstGeom>
            </p:spPr>
          </p:pic>
          <p:pic>
            <p:nvPicPr>
              <p:cNvPr id="46" name="Picture 54"/>
              <p:cNvPicPr>
                <a:picLocks noChangeAspect="1"/>
              </p:cNvPicPr>
              <p:nvPr/>
            </p:nvPicPr>
            <p:blipFill rotWithShape="1">
              <a:blip r:embed="rId6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" b="90000" l="10000" r="90000">
                            <a14:foregroundMark x1="58594" y1="5250" x2="58594" y2="5250"/>
                            <a14:backgroundMark x1="64258" y1="27313" x2="64258" y2="27313"/>
                            <a14:backgroundMark x1="66836" y1="20188" x2="66836" y2="20188"/>
                            <a14:backgroundMark x1="66367" y1="22688" x2="66367" y2="22688"/>
                            <a14:backgroundMark x1="66836" y1="26813" x2="66836" y2="26813"/>
                            <a14:backgroundMark x1="62852" y1="5250" x2="62852" y2="5250"/>
                            <a14:backgroundMark x1="67305" y1="10250" x2="67305" y2="10250"/>
                            <a14:backgroundMark x1="52695" y1="7125" x2="52695" y2="7125"/>
                            <a14:backgroundMark x1="54688" y1="3063" x2="54688" y2="3063"/>
                            <a14:backgroundMark x1="54688" y1="5625" x2="54688" y2="5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35" t="-1793" r="27114" b="16045"/>
              <a:stretch/>
            </p:blipFill>
            <p:spPr>
              <a:xfrm rot="1152351">
                <a:off x="535606" y="2020735"/>
                <a:ext cx="2996926" cy="3947748"/>
              </a:xfrm>
              <a:prstGeom prst="rect">
                <a:avLst/>
              </a:prstGeom>
            </p:spPr>
          </p:pic>
        </p:grpSp>
        <p:grpSp>
          <p:nvGrpSpPr>
            <p:cNvPr id="37" name="مجموعة 36"/>
            <p:cNvGrpSpPr/>
            <p:nvPr/>
          </p:nvGrpSpPr>
          <p:grpSpPr>
            <a:xfrm>
              <a:off x="3507499" y="3727663"/>
              <a:ext cx="7743318" cy="956887"/>
              <a:chOff x="3096705" y="4710348"/>
              <a:chExt cx="7168055" cy="820457"/>
            </a:xfrm>
          </p:grpSpPr>
          <p:sp>
            <p:nvSpPr>
              <p:cNvPr id="39" name="TextBox 21"/>
              <p:cNvSpPr txBox="1"/>
              <p:nvPr/>
            </p:nvSpPr>
            <p:spPr>
              <a:xfrm>
                <a:off x="3096705" y="4710348"/>
                <a:ext cx="7168055" cy="497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18B95"/>
                    </a:solidFill>
                    <a:latin typeface="Kino MT" panose="040307050D0C02020703" pitchFamily="82" charset="0"/>
                  </a:rPr>
                  <a:t>Embryology</a:t>
                </a:r>
              </a:p>
            </p:txBody>
          </p:sp>
          <p:sp>
            <p:nvSpPr>
              <p:cNvPr id="52" name="مربع نص 39"/>
              <p:cNvSpPr txBox="1"/>
              <p:nvPr/>
            </p:nvSpPr>
            <p:spPr>
              <a:xfrm>
                <a:off x="4120436" y="5055794"/>
                <a:ext cx="1717589" cy="4750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E1B27F"/>
                    </a:solidFill>
                    <a:latin typeface="Kino MT" panose="040307050D0C02020703" pitchFamily="82" charset="0"/>
                  </a:rPr>
                  <a:t>436</a:t>
                </a: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2711451" y="2632576"/>
            <a:ext cx="2456103" cy="1960275"/>
            <a:chOff x="6873439" y="2529762"/>
            <a:chExt cx="2516468" cy="179847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051" b="97627" l="0" r="100000">
                          <a14:foregroundMark x1="24561" y1="15593" x2="24561" y2="15593"/>
                          <a14:foregroundMark x1="17043" y1="6780" x2="17043" y2="6780"/>
                          <a14:foregroundMark x1="7769" y1="24746" x2="7769" y2="24746"/>
                          <a14:foregroundMark x1="20301" y1="3051" x2="10025" y2="90847"/>
                          <a14:foregroundMark x1="7018" y1="87458" x2="501" y2="61017"/>
                          <a14:foregroundMark x1="16291" y1="39661" x2="9524" y2="34915"/>
                          <a14:foregroundMark x1="21303" y1="48475" x2="32331" y2="56610"/>
                          <a14:foregroundMark x1="34586" y1="72881" x2="37845" y2="55593"/>
                          <a14:foregroundMark x1="34336" y1="50847" x2="26065" y2="42712"/>
                          <a14:foregroundMark x1="37845" y1="92881" x2="45865" y2="88814"/>
                          <a14:foregroundMark x1="30075" y1="91525" x2="25313" y2="81695"/>
                          <a14:backgroundMark x1="4511" y1="41017" x2="4010" y2="42034"/>
                          <a14:backgroundMark x1="39348" y1="80678" x2="39098" y2="78983"/>
                          <a14:backgroundMark x1="20551" y1="88814" x2="20551" y2="88814"/>
                          <a14:backgroundMark x1="39098" y1="89831" x2="39098" y2="89831"/>
                          <a14:backgroundMark x1="29323" y1="82712" x2="29323" y2="82712"/>
                          <a14:backgroundMark x1="33584" y1="89492" x2="33584" y2="89492"/>
                          <a14:backgroundMark x1="32080" y1="85763" x2="32080" y2="85763"/>
                          <a14:backgroundMark x1="36090" y1="89492" x2="36090" y2="89492"/>
                          <a14:backgroundMark x1="38346" y1="74915" x2="38346" y2="74915"/>
                          <a14:backgroundMark x1="2005" y1="57966" x2="2005" y2="57966"/>
                          <a14:backgroundMark x1="11028" y1="35593" x2="11028" y2="35593"/>
                          <a14:backgroundMark x1="17293" y1="44068" x2="17293" y2="44068"/>
                          <a14:backgroundMark x1="21053" y1="44068" x2="21053" y2="44068"/>
                          <a14:backgroundMark x1="14286" y1="35593" x2="11028" y2="24746"/>
                          <a14:backgroundMark x1="11529" y1="22034" x2="13283" y2="16949"/>
                          <a14:backgroundMark x1="37594" y1="33898" x2="40852" y2="24068"/>
                          <a14:backgroundMark x1="40100" y1="23729" x2="37093" y2="11186"/>
                          <a14:backgroundMark x1="33083" y1="40678" x2="32832" y2="38983"/>
                          <a14:backgroundMark x1="30576" y1="42034" x2="28822" y2="42712"/>
                        </a14:backgroundRemoval>
                      </a14:imgEffect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439" y="2529762"/>
              <a:ext cx="2516468" cy="1798476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 rot="19838218">
              <a:off x="7172584" y="2672499"/>
              <a:ext cx="417043" cy="209859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 rot="18606469">
              <a:off x="7635237" y="2589513"/>
              <a:ext cx="66831" cy="367447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 rot="19946827">
              <a:off x="7739437" y="2822452"/>
              <a:ext cx="72478" cy="166494"/>
            </a:xfrm>
            <a:prstGeom prst="ellipse">
              <a:avLst/>
            </a:prstGeom>
            <a:solidFill>
              <a:srgbClr val="FF69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099" y="3053744"/>
            <a:ext cx="1624661" cy="14400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31944" r="17500" b="30402"/>
          <a:stretch/>
        </p:blipFill>
        <p:spPr>
          <a:xfrm>
            <a:off x="7538237" y="4655986"/>
            <a:ext cx="1982752" cy="11486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03" y="5729736"/>
            <a:ext cx="1489913" cy="373939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" name="Shape 616"/>
          <p:cNvSpPr txBox="1"/>
          <p:nvPr/>
        </p:nvSpPr>
        <p:spPr>
          <a:xfrm>
            <a:off x="153090" y="33685"/>
            <a:ext cx="6525292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2800" b="1" dirty="0">
                <a:latin typeface="Arial" charset="0"/>
                <a:cs typeface="Arial" charset="0"/>
              </a:rPr>
              <a:t> </a:t>
            </a:r>
            <a:r>
              <a:rPr lang="en-US" sz="2800" b="1" dirty="0">
                <a:solidFill>
                  <a:srgbClr val="618E87"/>
                </a:solidFill>
                <a:latin typeface="Century Gothic" charset="0"/>
              </a:rPr>
              <a:t>Mechanism of Implantation</a:t>
            </a:r>
            <a:r>
              <a:rPr lang="en-GB" sz="2800" b="1" dirty="0">
                <a:solidFill>
                  <a:srgbClr val="618E87"/>
                </a:solidFill>
                <a:latin typeface="Century Gothic" charset="0"/>
                <a:sym typeface="Century Gothic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2472F30-9B07-429B-86E9-D6A322B1E90B}"/>
              </a:ext>
            </a:extLst>
          </p:cNvPr>
          <p:cNvSpPr/>
          <p:nvPr/>
        </p:nvSpPr>
        <p:spPr>
          <a:xfrm>
            <a:off x="272828" y="656036"/>
            <a:ext cx="8515571" cy="1046440"/>
          </a:xfrm>
          <a:prstGeom prst="rect">
            <a:avLst/>
          </a:prstGeom>
          <a:ln>
            <a:solidFill>
              <a:srgbClr val="618E87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Blastocyst </a:t>
            </a:r>
            <a:r>
              <a:rPr lang="en-US" sz="16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begins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 implantation </a:t>
            </a:r>
            <a:r>
              <a:rPr lang="en-US" sz="1600" dirty="0">
                <a:latin typeface="Calibri" panose="020F0502020204030204" pitchFamily="34" charset="0"/>
              </a:rPr>
              <a:t>by the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</a:rPr>
              <a:t>6th day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en-US" sz="1600" b="1" dirty="0" smtClean="0">
                <a:latin typeface="Calibri" panose="020F0502020204030204" pitchFamily="34" charset="0"/>
              </a:rPr>
              <a:t> </a:t>
            </a:r>
            <a:r>
              <a:rPr lang="en-US" sz="1600" b="1" dirty="0">
                <a:latin typeface="Calibri" panose="020F0502020204030204" pitchFamily="34" charset="0"/>
              </a:rPr>
              <a:t>Trophoblast cells </a:t>
            </a:r>
            <a:r>
              <a:rPr lang="en-US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t>(</a:t>
            </a:r>
            <a:r>
              <a:rPr lang="en-US" sz="1200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t>Finger like </a:t>
            </a:r>
            <a:r>
              <a:rPr lang="en-US" sz="1200" b="1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t>projection</a:t>
            </a:r>
            <a:r>
              <a:rPr lang="en-US" b="1" dirty="0" smtClean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</a:rPr>
              <a:t>) </a:t>
            </a:r>
            <a:r>
              <a:rPr lang="en-US" sz="1600" u="sng" dirty="0" smtClean="0">
                <a:latin typeface="Calibri" panose="020F0502020204030204" pitchFamily="34" charset="0"/>
              </a:rPr>
              <a:t>penetrate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the epithelium of </a:t>
            </a:r>
            <a:r>
              <a:rPr lang="en-US" sz="1600" u="sng" dirty="0">
                <a:latin typeface="Calibri" panose="020F0502020204030204" pitchFamily="34" charset="0"/>
              </a:rPr>
              <a:t>the </a:t>
            </a:r>
            <a:r>
              <a:rPr lang="en-US" sz="1600" u="sng" dirty="0" smtClean="0">
                <a:latin typeface="Calibri" panose="020F0502020204030204" pitchFamily="34" charset="0"/>
              </a:rPr>
              <a:t>endometrium </a:t>
            </a:r>
            <a:r>
              <a:rPr lang="en-US" sz="1600" dirty="0" smtClean="0">
                <a:latin typeface="Calibri" panose="020F0502020204030204" pitchFamily="34" charset="0"/>
              </a:rPr>
              <a:t>(</a:t>
            </a:r>
            <a:r>
              <a:rPr lang="en-US" sz="1600" dirty="0" err="1" smtClean="0">
                <a:latin typeface="Calibri" panose="020F0502020204030204" pitchFamily="34" charset="0"/>
              </a:rPr>
              <a:t>utrine</a:t>
            </a:r>
            <a:r>
              <a:rPr lang="en-US" sz="1600" dirty="0" smtClean="0">
                <a:latin typeface="Calibri" panose="020F0502020204030204" pitchFamily="34" charset="0"/>
              </a:rPr>
              <a:t> mucosa).</a:t>
            </a:r>
            <a:endParaRPr lang="en-US" sz="1600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600" dirty="0">
                <a:latin typeface="Calibri" panose="020F0502020204030204" pitchFamily="34" charset="0"/>
              </a:rPr>
              <a:t>Penetration results from </a:t>
            </a:r>
            <a:r>
              <a:rPr lang="en-US" sz="1600" b="1" u="sng" dirty="0">
                <a:solidFill>
                  <a:srgbClr val="00B0F0"/>
                </a:solidFill>
                <a:latin typeface="Calibri" panose="020F0502020204030204" pitchFamily="34" charset="0"/>
              </a:rPr>
              <a:t>proteolytic enzymes (eg.COX-2) </a:t>
            </a:r>
            <a:r>
              <a:rPr lang="en-US" sz="1600" dirty="0">
                <a:latin typeface="Calibri" panose="020F0502020204030204" pitchFamily="34" charset="0"/>
              </a:rPr>
              <a:t>produced by </a:t>
            </a:r>
            <a:r>
              <a:rPr lang="en-US" sz="1600" dirty="0" smtClean="0">
                <a:latin typeface="Calibri" panose="020F0502020204030204" pitchFamily="34" charset="0"/>
              </a:rPr>
              <a:t>the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trophoblast</a:t>
            </a:r>
            <a:r>
              <a:rPr lang="en-US" sz="1600" dirty="0">
                <a:latin typeface="Calibri" panose="020F0502020204030204" pitchFamily="34" charset="0"/>
              </a:rPr>
              <a:t>. </a:t>
            </a:r>
          </a:p>
          <a:p>
            <a:r>
              <a:rPr lang="en-US" alt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-So </a:t>
            </a:r>
            <a:r>
              <a:rPr lang="en-US" alt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who begins implantation? </a:t>
            </a:r>
            <a:r>
              <a:rPr lang="en-US" alt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Trophoblasts </a:t>
            </a:r>
            <a:r>
              <a:rPr lang="en-US" alt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of the pole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24">
            <a:extLst>
              <a:ext uri="{FF2B5EF4-FFF2-40B4-BE49-F238E27FC236}">
                <a16:creationId xmlns:a16="http://schemas.microsoft.com/office/drawing/2014/main" xmlns="" id="{05F53C72-9B53-4336-99F4-6F7E20ABAC82}"/>
              </a:ext>
            </a:extLst>
          </p:cNvPr>
          <p:cNvSpPr/>
          <p:nvPr/>
        </p:nvSpPr>
        <p:spPr>
          <a:xfrm>
            <a:off x="256787" y="1948698"/>
            <a:ext cx="9331713" cy="2800767"/>
          </a:xfrm>
          <a:prstGeom prst="rect">
            <a:avLst/>
          </a:prstGeom>
          <a:noFill/>
          <a:ln>
            <a:solidFill>
              <a:srgbClr val="618E87"/>
            </a:solidFill>
            <a:prstDash val="sysDash"/>
          </a:ln>
        </p:spPr>
        <p:txBody>
          <a:bodyPr wrap="square">
            <a:spAutoFit/>
          </a:bodyPr>
          <a:lstStyle/>
          <a:p>
            <a:endParaRPr lang="en-US" sz="800" dirty="0">
              <a:latin typeface="Arial" panose="020B060402020202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•</a:t>
            </a:r>
            <a:r>
              <a:rPr lang="en-US" sz="1600" b="1" dirty="0">
                <a:latin typeface="Calibri" panose="020F0502020204030204" pitchFamily="34" charset="0"/>
              </a:rPr>
              <a:t>Zona pellucida </a:t>
            </a:r>
            <a:r>
              <a:rPr lang="en-US" sz="1600" dirty="0">
                <a:latin typeface="Calibri" panose="020F0502020204030204" pitchFamily="34" charset="0"/>
              </a:rPr>
              <a:t>degenerates &amp; disappears by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</a:rPr>
              <a:t>the 5th</a:t>
            </a:r>
            <a:r>
              <a:rPr lang="en-US" sz="1600" dirty="0">
                <a:solidFill>
                  <a:srgbClr val="7030A0"/>
                </a:solidFill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day to allows the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blastocyst</a:t>
            </a:r>
            <a:r>
              <a:rPr lang="en-US" sz="1600" dirty="0">
                <a:latin typeface="Calibri" panose="020F0502020204030204" pitchFamily="34" charset="0"/>
              </a:rPr>
              <a:t> to </a:t>
            </a:r>
            <a:r>
              <a:rPr lang="en-US" sz="1600" u="sng" dirty="0">
                <a:latin typeface="Calibri" panose="020F0502020204030204" pitchFamily="34" charset="0"/>
              </a:rPr>
              <a:t>increase</a:t>
            </a:r>
            <a:r>
              <a:rPr lang="en-US" sz="1600" dirty="0">
                <a:latin typeface="Calibri" panose="020F0502020204030204" pitchFamily="34" charset="0"/>
              </a:rPr>
              <a:t> in size and penetrates the endometrium. </a:t>
            </a:r>
          </a:p>
          <a:p>
            <a:r>
              <a:rPr lang="en-US" sz="1600" dirty="0">
                <a:latin typeface="Calibri" panose="020F0502020204030204" pitchFamily="34" charset="0"/>
              </a:rPr>
              <a:t>•The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embryoblast</a:t>
            </a:r>
            <a:r>
              <a:rPr lang="en-US" sz="1600" dirty="0">
                <a:latin typeface="Calibri" panose="020F0502020204030204" pitchFamily="34" charset="0"/>
              </a:rPr>
              <a:t> projects into </a:t>
            </a:r>
            <a:r>
              <a:rPr lang="en-US" sz="1600" b="1" dirty="0">
                <a:latin typeface="Calibri" panose="020F0502020204030204" pitchFamily="34" charset="0"/>
              </a:rPr>
              <a:t>the </a:t>
            </a:r>
            <a:r>
              <a:rPr lang="en-US" sz="1600" b="1" dirty="0" err="1">
                <a:latin typeface="Calibri" panose="020F0502020204030204" pitchFamily="34" charset="0"/>
              </a:rPr>
              <a:t>blastocystic</a:t>
            </a:r>
            <a:r>
              <a:rPr lang="en-US" sz="1600" b="1" dirty="0">
                <a:latin typeface="Calibri" panose="020F0502020204030204" pitchFamily="34" charset="0"/>
              </a:rPr>
              <a:t> cavit</a:t>
            </a:r>
            <a:r>
              <a:rPr lang="en-US" sz="1600" dirty="0">
                <a:latin typeface="Calibri" panose="020F0502020204030204" pitchFamily="34" charset="0"/>
              </a:rPr>
              <a:t>y, while </a:t>
            </a:r>
            <a:r>
              <a:rPr lang="en-US" sz="1600" b="1" dirty="0">
                <a:latin typeface="Calibri" panose="020F0502020204030204" pitchFamily="34" charset="0"/>
              </a:rPr>
              <a:t>the trophoblast </a:t>
            </a:r>
            <a:r>
              <a:rPr lang="en-US" sz="1600" dirty="0">
                <a:latin typeface="Calibri" panose="020F0502020204030204" pitchFamily="34" charset="0"/>
              </a:rPr>
              <a:t>forms the wall of the blastocyst. </a:t>
            </a:r>
          </a:p>
          <a:p>
            <a:r>
              <a:rPr lang="en-US" sz="1600" dirty="0">
                <a:latin typeface="Calibri" panose="020F0502020204030204" pitchFamily="34" charset="0"/>
              </a:rPr>
              <a:t>•By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</a:rPr>
              <a:t>6th day </a:t>
            </a:r>
            <a:r>
              <a:rPr lang="en-US" sz="1600" dirty="0">
                <a:latin typeface="Calibri" panose="020F0502020204030204" pitchFamily="34" charset="0"/>
              </a:rPr>
              <a:t>the blastocyst </a:t>
            </a:r>
            <a:r>
              <a:rPr lang="en-US" sz="1600" b="1" dirty="0">
                <a:latin typeface="Calibri" panose="020F0502020204030204" pitchFamily="34" charset="0"/>
              </a:rPr>
              <a:t>adheres</a:t>
            </a:r>
            <a:r>
              <a:rPr lang="en-US" sz="1600" dirty="0">
                <a:latin typeface="Calibri" panose="020F0502020204030204" pitchFamily="34" charset="0"/>
              </a:rPr>
              <a:t> to the </a:t>
            </a:r>
            <a:r>
              <a:rPr lang="en-US" sz="1600" dirty="0" smtClean="0">
                <a:latin typeface="Calibri" panose="020F0502020204030204" pitchFamily="34" charset="0"/>
              </a:rPr>
              <a:t>endometrium and beginning of penetration.</a:t>
            </a:r>
          </a:p>
          <a:p>
            <a:endParaRPr lang="en-US" sz="800" dirty="0">
              <a:latin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•By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</a:rPr>
              <a:t>7th day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b="1" u="sng" dirty="0">
                <a:latin typeface="Calibri" panose="020F0502020204030204" pitchFamily="34" charset="0"/>
              </a:rPr>
              <a:t>Trophoblast</a:t>
            </a:r>
            <a:r>
              <a:rPr lang="en-US" sz="1600" u="sng" dirty="0">
                <a:latin typeface="Calibri" panose="020F0502020204030204" pitchFamily="34" charset="0"/>
              </a:rPr>
              <a:t> differentiated into</a:t>
            </a:r>
            <a:r>
              <a:rPr lang="en-US" sz="1600" b="1" u="sng" dirty="0">
                <a:latin typeface="Calibri" panose="020F0502020204030204" pitchFamily="34" charset="0"/>
              </a:rPr>
              <a:t> 2</a:t>
            </a:r>
            <a:r>
              <a:rPr lang="en-US" sz="1600" u="sng" dirty="0">
                <a:latin typeface="Calibri" panose="020F0502020204030204" pitchFamily="34" charset="0"/>
              </a:rPr>
              <a:t> </a:t>
            </a:r>
            <a:r>
              <a:rPr lang="en-US" sz="1600" b="1" u="sng" dirty="0">
                <a:latin typeface="Calibri" panose="020F0502020204030204" pitchFamily="34" charset="0"/>
              </a:rPr>
              <a:t>layers</a:t>
            </a:r>
            <a:r>
              <a:rPr lang="en-US" sz="1600" dirty="0">
                <a:latin typeface="Calibri" panose="020F0502020204030204" pitchFamily="34" charset="0"/>
              </a:rPr>
              <a:t>: </a:t>
            </a:r>
            <a:endParaRPr lang="en-US" sz="1600" dirty="0" smtClean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  <a:p>
            <a:pPr indent="317500"/>
            <a:r>
              <a:rPr lang="en-US" sz="1600" dirty="0">
                <a:latin typeface="Calibri" panose="020F0502020204030204" pitchFamily="34" charset="0"/>
              </a:rPr>
              <a:t>1- </a:t>
            </a:r>
            <a:r>
              <a:rPr lang="en-US" sz="16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Cytotrophblast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b="1" dirty="0">
                <a:latin typeface="Calibri" panose="020F0502020204030204" pitchFamily="34" charset="0"/>
              </a:rPr>
              <a:t>inner layer</a:t>
            </a:r>
            <a:r>
              <a:rPr lang="en-US" sz="1600" dirty="0">
                <a:latin typeface="Calibri" panose="020F0502020204030204" pitchFamily="34" charset="0"/>
              </a:rPr>
              <a:t>,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mitotically active</a:t>
            </a:r>
            <a:r>
              <a:rPr lang="en-US" sz="1600" dirty="0">
                <a:latin typeface="Calibri" panose="020F0502020204030204" pitchFamily="34" charset="0"/>
              </a:rPr>
              <a:t>. </a:t>
            </a:r>
          </a:p>
          <a:p>
            <a:pPr indent="317500"/>
            <a:r>
              <a:rPr lang="en-US" sz="1600" dirty="0">
                <a:latin typeface="Calibri" panose="020F0502020204030204" pitchFamily="34" charset="0"/>
              </a:rPr>
              <a:t>2-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Syncytiotrophoblast</a:t>
            </a:r>
            <a:r>
              <a:rPr lang="en-US" sz="1600" dirty="0">
                <a:latin typeface="Calibri" panose="020F0502020204030204" pitchFamily="34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</a:rPr>
              <a:t>outer multinucleated mass</a:t>
            </a:r>
            <a:r>
              <a:rPr lang="en-US" sz="1600" dirty="0">
                <a:latin typeface="Calibri" panose="020F0502020204030204" pitchFamily="34" charset="0"/>
              </a:rPr>
              <a:t>, with indistinct cell boundary</a:t>
            </a:r>
            <a:r>
              <a:rPr lang="en-US" sz="1600" dirty="0" smtClean="0">
                <a:latin typeface="Calibri" panose="020F0502020204030204" pitchFamily="34" charset="0"/>
              </a:rPr>
              <a:t>)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(Finger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like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projection)</a:t>
            </a:r>
          </a:p>
          <a:p>
            <a:pPr indent="317500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(Invasion of endometrium continues with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Syncytiotrophoblast)</a:t>
            </a:r>
          </a:p>
          <a:p>
            <a:pPr indent="317500"/>
            <a:endParaRPr lang="en-US" sz="8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</a:rPr>
              <a:t>B</a:t>
            </a:r>
            <a:r>
              <a:rPr lang="en-US" sz="1600" dirty="0" smtClean="0">
                <a:latin typeface="Calibri" panose="020F0502020204030204" pitchFamily="34" charset="0"/>
              </a:rPr>
              <a:t>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</a:rPr>
              <a:t>8th day </a:t>
            </a:r>
            <a:r>
              <a:rPr lang="en-US" sz="1600" dirty="0">
                <a:latin typeface="Calibri" panose="020F0502020204030204" pitchFamily="34" charset="0"/>
              </a:rPr>
              <a:t>the blastocyst is superficially </a:t>
            </a:r>
            <a:r>
              <a:rPr lang="en-US" sz="1600" b="1" dirty="0">
                <a:latin typeface="Calibri" panose="020F0502020204030204" pitchFamily="34" charset="0"/>
              </a:rPr>
              <a:t>embedded</a:t>
            </a:r>
            <a:r>
              <a:rPr lang="en-US" sz="1600" dirty="0">
                <a:latin typeface="Calibri" panose="020F0502020204030204" pitchFamily="34" charset="0"/>
              </a:rPr>
              <a:t> in the compact layer of the endometrium. </a:t>
            </a:r>
          </a:p>
        </p:txBody>
      </p:sp>
      <p:sp>
        <p:nvSpPr>
          <p:cNvPr id="25" name="مربع نص 6">
            <a:extLst>
              <a:ext uri="{FF2B5EF4-FFF2-40B4-BE49-F238E27FC236}">
                <a16:creationId xmlns:a16="http://schemas.microsoft.com/office/drawing/2014/main" xmlns="" id="{99A459DB-7B47-4FC7-AF34-CDEA4002A4DA}"/>
              </a:ext>
            </a:extLst>
          </p:cNvPr>
          <p:cNvSpPr txBox="1"/>
          <p:nvPr/>
        </p:nvSpPr>
        <p:spPr>
          <a:xfrm>
            <a:off x="1308100" y="5150439"/>
            <a:ext cx="8171099" cy="1384995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تتذكروا ال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)(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pelucida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لماكانت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موجودة كانت تحمي من عملية الالتصاق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والامبلانتيشن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لكن لما تختفي ع طول يصير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امبلانتيشن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اليوم السادس:  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البلاستوسيست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تلتصق بجدار الرحم و</a:t>
            </a:r>
            <a:r>
              <a:rPr lang="ar-SA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تبدا 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عملية 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الامبلانتيشن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التروفوبلاست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تشبه الأصابع تروح تخترق جدار الرحم تفرز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انزايمز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يساعدها</a:t>
            </a:r>
          </a:p>
          <a:p>
            <a:pPr algn="ct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التروفوبلاست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ينقسم الى نوعين 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اليوم السابع</a:t>
            </a:r>
          </a:p>
          <a:p>
            <a:pPr algn="ct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ف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اليوم الثامن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هذي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البلاستوسيست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تسوي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امبلانتيشن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وتكون مرتبطة مع جدار الرحم بشكل </a:t>
            </a:r>
            <a:r>
              <a:rPr lang="ar-SA" u="sng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سطحي</a:t>
            </a:r>
            <a:endParaRPr lang="ar-SA" u="sng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7">
            <a:extLst>
              <a:ext uri="{FF2B5EF4-FFF2-40B4-BE49-F238E27FC236}">
                <a16:creationId xmlns:a16="http://schemas.microsoft.com/office/drawing/2014/main" xmlns="" id="{121DEA5E-6B06-4625-8B24-E709B938C0D0}"/>
              </a:ext>
            </a:extLst>
          </p:cNvPr>
          <p:cNvCxnSpPr>
            <a:cxnSpLocks/>
          </p:cNvCxnSpPr>
          <p:nvPr/>
        </p:nvCxnSpPr>
        <p:spPr>
          <a:xfrm>
            <a:off x="834786" y="3824705"/>
            <a:ext cx="1298713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31">
            <a:extLst>
              <a:ext uri="{FF2B5EF4-FFF2-40B4-BE49-F238E27FC236}">
                <a16:creationId xmlns:a16="http://schemas.microsoft.com/office/drawing/2014/main" xmlns="" id="{27F50814-51E2-47E9-802A-DF8F8474FB70}"/>
              </a:ext>
            </a:extLst>
          </p:cNvPr>
          <p:cNvCxnSpPr>
            <a:cxnSpLocks/>
          </p:cNvCxnSpPr>
          <p:nvPr/>
        </p:nvCxnSpPr>
        <p:spPr>
          <a:xfrm>
            <a:off x="834786" y="4075660"/>
            <a:ext cx="168302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5"/>
          <p:cNvGrpSpPr/>
          <p:nvPr/>
        </p:nvGrpSpPr>
        <p:grpSpPr>
          <a:xfrm>
            <a:off x="9652670" y="2935108"/>
            <a:ext cx="2448665" cy="2215331"/>
            <a:chOff x="7572750" y="4240106"/>
            <a:chExt cx="3120887" cy="2396395"/>
          </a:xfrm>
        </p:grpSpPr>
        <p:pic>
          <p:nvPicPr>
            <p:cNvPr id="30" name="Picture 2" descr="sp17_001">
              <a:extLst>
                <a:ext uri="{FF2B5EF4-FFF2-40B4-BE49-F238E27FC236}">
                  <a16:creationId xmlns:a16="http://schemas.microsoft.com/office/drawing/2014/main" xmlns="" id="{C168C14F-6452-4F27-B7AA-9F73CC26A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08" t="8000" b="2000"/>
            <a:stretch>
              <a:fillRect/>
            </a:stretch>
          </p:blipFill>
          <p:spPr bwMode="auto">
            <a:xfrm>
              <a:off x="7572750" y="4240106"/>
              <a:ext cx="3120887" cy="239639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شكل بيضاوي 6">
              <a:extLst>
                <a:ext uri="{FF2B5EF4-FFF2-40B4-BE49-F238E27FC236}">
                  <a16:creationId xmlns:a16="http://schemas.microsoft.com/office/drawing/2014/main" xmlns="" id="{E022A9EB-5C18-4B0C-AF33-B4539A423EED}"/>
                </a:ext>
              </a:extLst>
            </p:cNvPr>
            <p:cNvSpPr/>
            <p:nvPr/>
          </p:nvSpPr>
          <p:spPr>
            <a:xfrm>
              <a:off x="9401679" y="5819321"/>
              <a:ext cx="746065" cy="209030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  <p:sp>
          <p:nvSpPr>
            <p:cNvPr id="32" name="شكل بيضاوي 6">
              <a:extLst>
                <a:ext uri="{FF2B5EF4-FFF2-40B4-BE49-F238E27FC236}">
                  <a16:creationId xmlns:a16="http://schemas.microsoft.com/office/drawing/2014/main" xmlns="" id="{52EECBDC-95C7-4345-A59E-3461AF71FC41}"/>
                </a:ext>
              </a:extLst>
            </p:cNvPr>
            <p:cNvSpPr/>
            <p:nvPr/>
          </p:nvSpPr>
          <p:spPr>
            <a:xfrm rot="200175">
              <a:off x="9410326" y="5414407"/>
              <a:ext cx="885753" cy="201282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/>
            </a:p>
          </p:txBody>
        </p:sp>
      </p:grpSp>
      <p:sp>
        <p:nvSpPr>
          <p:cNvPr id="33" name="شكل بيضاوي 6">
            <a:extLst>
              <a:ext uri="{FF2B5EF4-FFF2-40B4-BE49-F238E27FC236}">
                <a16:creationId xmlns:a16="http://schemas.microsoft.com/office/drawing/2014/main" xmlns="" id="{5B4E52B6-7AB9-4A0C-9E9D-3C235C86450E}"/>
              </a:ext>
            </a:extLst>
          </p:cNvPr>
          <p:cNvSpPr/>
          <p:nvPr/>
        </p:nvSpPr>
        <p:spPr>
          <a:xfrm rot="261506">
            <a:off x="11092548" y="4224395"/>
            <a:ext cx="504000" cy="147836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/>
          </a:p>
        </p:txBody>
      </p:sp>
      <p:sp>
        <p:nvSpPr>
          <p:cNvPr id="19" name="مربع نص 18"/>
          <p:cNvSpPr txBox="1"/>
          <p:nvPr/>
        </p:nvSpPr>
        <p:spPr>
          <a:xfrm>
            <a:off x="5149055" y="176129"/>
            <a:ext cx="171450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important </a:t>
            </a:r>
            <a:endParaRPr lang="ar-SA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61995" y="844348"/>
            <a:ext cx="2448665" cy="208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412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4294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B0AA998-A414-40F5-9C13-1127B60EC48A}"/>
              </a:ext>
            </a:extLst>
          </p:cNvPr>
          <p:cNvSpPr/>
          <p:nvPr/>
        </p:nvSpPr>
        <p:spPr>
          <a:xfrm>
            <a:off x="252819" y="1503374"/>
            <a:ext cx="8930639" cy="1446550"/>
          </a:xfrm>
          <a:prstGeom prst="rect">
            <a:avLst/>
          </a:prstGeom>
          <a:ln>
            <a:solidFill>
              <a:srgbClr val="618E87"/>
            </a:solidFill>
            <a:prstDash val="sysDash"/>
          </a:ln>
        </p:spPr>
        <p:txBody>
          <a:bodyPr wrap="square">
            <a:spAutoFit/>
          </a:bodyPr>
          <a:lstStyle/>
          <a:p>
            <a:endParaRPr lang="en-US" sz="800" dirty="0">
              <a:latin typeface="Arial" panose="020B060402020202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</a:rPr>
              <a:t>•</a:t>
            </a:r>
            <a:r>
              <a:rPr lang="en-US" sz="1600" b="1" dirty="0">
                <a:latin typeface="Calibri" panose="020F0502020204030204" pitchFamily="34" charset="0"/>
              </a:rPr>
              <a:t>Blood-filled Lacunae</a:t>
            </a:r>
            <a:r>
              <a:rPr lang="en-US" sz="1600" dirty="0">
                <a:latin typeface="Calibri" panose="020F0502020204030204" pitchFamily="34" charset="0"/>
              </a:rPr>
              <a:t> appear in the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Syncytiotrophoblast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</a:rPr>
              <a:t>which </a:t>
            </a:r>
            <a:r>
              <a:rPr lang="en-US" sz="1600" dirty="0">
                <a:latin typeface="Calibri" panose="020F0502020204030204" pitchFamily="34" charset="0"/>
              </a:rPr>
              <a:t>communicate forming </a:t>
            </a:r>
            <a:endParaRPr lang="en-US" sz="1600" dirty="0" smtClean="0">
              <a:latin typeface="Calibri" panose="020F0502020204030204" pitchFamily="34" charset="0"/>
            </a:endParaRPr>
          </a:p>
          <a:p>
            <a:r>
              <a:rPr lang="en-US" sz="1600" dirty="0" smtClean="0">
                <a:latin typeface="Calibri" panose="020F0502020204030204" pitchFamily="34" charset="0"/>
              </a:rPr>
              <a:t>a </a:t>
            </a:r>
            <a:r>
              <a:rPr lang="en-US" sz="1600" dirty="0">
                <a:latin typeface="Calibri" panose="020F0502020204030204" pitchFamily="34" charset="0"/>
              </a:rPr>
              <a:t>network by the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</a:rPr>
              <a:t>10th or 11th day</a:t>
            </a:r>
            <a:r>
              <a:rPr lang="en-US" sz="1600" b="1" dirty="0">
                <a:latin typeface="Calibri" panose="020F0502020204030204" pitchFamily="34" charset="0"/>
              </a:rPr>
              <a:t>. </a:t>
            </a:r>
          </a:p>
          <a:p>
            <a:r>
              <a:rPr lang="en-US" sz="1600" dirty="0">
                <a:latin typeface="Calibri" panose="020F0502020204030204" pitchFamily="34" charset="0"/>
              </a:rPr>
              <a:t>•</a:t>
            </a:r>
            <a:r>
              <a:rPr lang="en-US" sz="1600" b="1" dirty="0">
                <a:latin typeface="Calibri" panose="020F0502020204030204" pitchFamily="34" charset="0"/>
              </a:rPr>
              <a:t>Syncytiotrophoblast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erodes</a:t>
            </a:r>
            <a:r>
              <a:rPr lang="en-US" sz="1600" dirty="0">
                <a:latin typeface="Calibri" panose="020F0502020204030204" pitchFamily="34" charset="0"/>
              </a:rPr>
              <a:t> the endothelial lining of the </a:t>
            </a:r>
            <a:r>
              <a:rPr lang="en-US" sz="1600" b="1" dirty="0">
                <a:latin typeface="Calibri" panose="020F0502020204030204" pitchFamily="34" charset="0"/>
              </a:rPr>
              <a:t>maternal capillaries</a:t>
            </a:r>
            <a:r>
              <a:rPr lang="en-US" sz="1600" dirty="0">
                <a:latin typeface="Calibri" panose="020F0502020204030204" pitchFamily="34" charset="0"/>
              </a:rPr>
              <a:t> which known as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sinusoids</a:t>
            </a:r>
            <a:r>
              <a:rPr lang="en-US" sz="1600" b="1" dirty="0">
                <a:latin typeface="Calibri" panose="020F0502020204030204" pitchFamily="34" charset="0"/>
              </a:rPr>
              <a:t>. </a:t>
            </a:r>
          </a:p>
          <a:p>
            <a:r>
              <a:rPr lang="en-US" sz="1600" b="1" dirty="0">
                <a:latin typeface="Calibri" panose="020F0502020204030204" pitchFamily="34" charset="0"/>
              </a:rPr>
              <a:t>Now</a:t>
            </a:r>
            <a:r>
              <a:rPr lang="en-US" sz="1600" dirty="0">
                <a:latin typeface="Calibri" panose="020F0502020204030204" pitchFamily="34" charset="0"/>
              </a:rPr>
              <a:t> blood of maternal capillaries reaches the lacunae so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Uteroplacental circulation  </a:t>
            </a:r>
            <a:r>
              <a:rPr lang="en-US" sz="1600" dirty="0">
                <a:latin typeface="Calibri" panose="020F0502020204030204" pitchFamily="34" charset="0"/>
              </a:rPr>
              <a:t>is established by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</a:rPr>
              <a:t>11th or 12th day</a:t>
            </a:r>
            <a:r>
              <a:rPr lang="en-US" sz="1600" b="1" dirty="0">
                <a:latin typeface="Calibri" panose="020F0502020204030204" pitchFamily="34" charset="0"/>
              </a:rPr>
              <a:t>.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71E6BFAD-B1BD-4B84-8CA0-C27D9526844F}"/>
              </a:ext>
            </a:extLst>
          </p:cNvPr>
          <p:cNvCxnSpPr>
            <a:cxnSpLocks/>
          </p:cNvCxnSpPr>
          <p:nvPr/>
        </p:nvCxnSpPr>
        <p:spPr>
          <a:xfrm>
            <a:off x="448410" y="1907964"/>
            <a:ext cx="1722782" cy="0"/>
          </a:xfrm>
          <a:prstGeom prst="line">
            <a:avLst/>
          </a:prstGeom>
          <a:ln>
            <a:solidFill>
              <a:srgbClr val="FF99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9302238" y="1488216"/>
            <a:ext cx="2792730" cy="2782868"/>
            <a:chOff x="7625400" y="946491"/>
            <a:chExt cx="2591821" cy="3777908"/>
          </a:xfrm>
        </p:grpSpPr>
        <p:pic>
          <p:nvPicPr>
            <p:cNvPr id="36" name="Picture 4" descr="Blastocy">
              <a:extLst>
                <a:ext uri="{FF2B5EF4-FFF2-40B4-BE49-F238E27FC236}">
                  <a16:creationId xmlns:a16="http://schemas.microsoft.com/office/drawing/2014/main" xmlns="" id="{0B469E4C-C521-4E07-9E53-87E9A2E92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" t="2380" r="8949" b="1190"/>
            <a:stretch>
              <a:fillRect/>
            </a:stretch>
          </p:blipFill>
          <p:spPr bwMode="auto">
            <a:xfrm>
              <a:off x="7625400" y="946491"/>
              <a:ext cx="2591821" cy="3777908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8ACC9278-27CE-4038-A90A-97E619AA8C87}"/>
                </a:ext>
              </a:extLst>
            </p:cNvPr>
            <p:cNvSpPr/>
            <p:nvPr/>
          </p:nvSpPr>
          <p:spPr>
            <a:xfrm>
              <a:off x="8228722" y="1232452"/>
              <a:ext cx="203200" cy="177800"/>
            </a:xfrm>
            <a:prstGeom prst="ellipse">
              <a:avLst/>
            </a:prstGeom>
            <a:noFill/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E9E99B57-74DC-4E6C-9B87-F0235F5B1005}"/>
                </a:ext>
              </a:extLst>
            </p:cNvPr>
            <p:cNvSpPr/>
            <p:nvPr/>
          </p:nvSpPr>
          <p:spPr>
            <a:xfrm>
              <a:off x="8022567" y="1334604"/>
              <a:ext cx="203200" cy="177800"/>
            </a:xfrm>
            <a:prstGeom prst="ellipse">
              <a:avLst/>
            </a:prstGeom>
            <a:noFill/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02FE2612-6C6D-42A9-B8CB-BBA887A67F62}"/>
                </a:ext>
              </a:extLst>
            </p:cNvPr>
            <p:cNvSpPr/>
            <p:nvPr/>
          </p:nvSpPr>
          <p:spPr>
            <a:xfrm>
              <a:off x="8426011" y="1219200"/>
              <a:ext cx="203200" cy="177800"/>
            </a:xfrm>
            <a:prstGeom prst="ellipse">
              <a:avLst/>
            </a:prstGeom>
            <a:noFill/>
            <a:ln>
              <a:solidFill>
                <a:srgbClr val="FF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مربع نص 6">
            <a:extLst>
              <a:ext uri="{FF2B5EF4-FFF2-40B4-BE49-F238E27FC236}">
                <a16:creationId xmlns:a16="http://schemas.microsoft.com/office/drawing/2014/main" xmlns="" id="{B2453FBE-6B61-495D-B708-1F37C5BF36B1}"/>
              </a:ext>
            </a:extLst>
          </p:cNvPr>
          <p:cNvSpPr txBox="1"/>
          <p:nvPr/>
        </p:nvSpPr>
        <p:spPr>
          <a:xfrm>
            <a:off x="5629960" y="5398564"/>
            <a:ext cx="6424316" cy="1169551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r" rtl="1">
              <a:buFontTx/>
              <a:buChar char="-"/>
            </a:pP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احنا قلنا قبل ان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التروفوبلاست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اليوم السابع انقسمت لنوعين :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حنتكلم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عن نوع فيهم</a:t>
            </a:r>
          </a:p>
          <a:p>
            <a:pPr marL="285750" indent="-285750" algn="r" rtl="1">
              <a:buFontTx/>
              <a:buChar char="-"/>
            </a:pP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بعد الانقسام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السينسيتيوتروفوبلاست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تشبه الأصابع هي الي تكمل عملية الاختراق خلال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هالعملية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السلز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الي في رحم الام جالسة تموت وفي نفس الوقت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السينسيتيوتروفوبلاست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تتغذا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عليها</a:t>
            </a:r>
          </a:p>
          <a:p>
            <a:pPr marL="285750" indent="-285750" algn="l">
              <a:buFontTx/>
              <a:buChar char="-"/>
            </a:pP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Lacunea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accumlaion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blood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vessles</a:t>
            </a:r>
            <a:endParaRPr lang="ar-SA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Shape 616"/>
          <p:cNvSpPr txBox="1"/>
          <p:nvPr/>
        </p:nvSpPr>
        <p:spPr>
          <a:xfrm>
            <a:off x="223691" y="-87826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800" b="1" dirty="0" smtClean="0">
                <a:solidFill>
                  <a:srgbClr val="618E87"/>
                </a:solidFill>
                <a:latin typeface="Century Gothic" charset="0"/>
                <a:sym typeface="Century Gothic"/>
              </a:rPr>
              <a:t>Cont.. </a:t>
            </a:r>
            <a:endParaRPr lang="en-GB" sz="2800" b="1" dirty="0">
              <a:solidFill>
                <a:srgbClr val="618E87"/>
              </a:solidFill>
              <a:latin typeface="Century Gothic" charset="0"/>
              <a:sym typeface="Century Gothic"/>
            </a:endParaRP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xmlns="" id="{D0B4C65E-E518-494B-9D96-B8A67335AED8}"/>
              </a:ext>
            </a:extLst>
          </p:cNvPr>
          <p:cNvSpPr/>
          <p:nvPr/>
        </p:nvSpPr>
        <p:spPr>
          <a:xfrm>
            <a:off x="254314" y="578713"/>
            <a:ext cx="8929144" cy="830997"/>
          </a:xfrm>
          <a:prstGeom prst="rect">
            <a:avLst/>
          </a:prstGeom>
          <a:ln>
            <a:solidFill>
              <a:srgbClr val="618E87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</a:rPr>
              <a:t>• </a:t>
            </a:r>
            <a:r>
              <a:rPr lang="en-US" sz="1600" b="1" dirty="0">
                <a:latin typeface="Calibri" panose="020F0502020204030204" pitchFamily="34" charset="0"/>
              </a:rPr>
              <a:t>Endometrial cells </a:t>
            </a:r>
            <a:r>
              <a:rPr lang="en-US" sz="1600" dirty="0">
                <a:latin typeface="Calibri" panose="020F0502020204030204" pitchFamily="34" charset="0"/>
              </a:rPr>
              <a:t>undergo a process called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apoptosis</a:t>
            </a:r>
            <a:r>
              <a:rPr lang="en-US" sz="1600" dirty="0">
                <a:latin typeface="Calibri" panose="020F0502020204030204" pitchFamily="34" charset="0"/>
              </a:rPr>
              <a:t> (programmed cell death) to </a:t>
            </a:r>
            <a:r>
              <a:rPr lang="en-US" sz="1600" u="sng" dirty="0">
                <a:latin typeface="Calibri" panose="020F0502020204030204" pitchFamily="34" charset="0"/>
              </a:rPr>
              <a:t>facilitates invasion</a:t>
            </a:r>
            <a:r>
              <a:rPr lang="ar-SA" sz="1600" u="sng" dirty="0">
                <a:latin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of endometrium by the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Syncytiotrophoblast</a:t>
            </a:r>
            <a:r>
              <a:rPr lang="en-US" sz="1600" dirty="0">
                <a:latin typeface="Calibri" panose="020F0502020204030204" pitchFamily="34" charset="0"/>
              </a:rPr>
              <a:t>.</a:t>
            </a:r>
          </a:p>
          <a:p>
            <a:r>
              <a:rPr lang="en-US" sz="1600" dirty="0">
                <a:latin typeface="Calibri" panose="020F0502020204030204" pitchFamily="34" charset="0"/>
              </a:rPr>
              <a:t>•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Syncytiotrophoblast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engulf</a:t>
            </a:r>
            <a:r>
              <a:rPr lang="en-US" sz="1600" dirty="0">
                <a:latin typeface="Calibri" panose="020F0502020204030204" pitchFamily="34" charset="0"/>
              </a:rPr>
              <a:t> these degenerated cells for </a:t>
            </a:r>
            <a:r>
              <a:rPr lang="en-US" sz="1600" u="sng" dirty="0">
                <a:latin typeface="Calibri" panose="020F0502020204030204" pitchFamily="34" charset="0"/>
              </a:rPr>
              <a:t>nutrition</a:t>
            </a:r>
            <a:r>
              <a:rPr lang="en-US" sz="1600" dirty="0">
                <a:latin typeface="Calibri" panose="020F0502020204030204" pitchFamily="34" charset="0"/>
              </a:rPr>
              <a:t> of the embryo. </a:t>
            </a:r>
            <a:endParaRPr lang="ar-SA" sz="1600" dirty="0">
              <a:latin typeface="Calibri" panose="020F0502020204030204" pitchFamily="34" charset="0"/>
            </a:endParaRPr>
          </a:p>
        </p:txBody>
      </p:sp>
      <p:sp>
        <p:nvSpPr>
          <p:cNvPr id="43" name="Rectangle 4"/>
          <p:cNvSpPr/>
          <p:nvPr/>
        </p:nvSpPr>
        <p:spPr>
          <a:xfrm>
            <a:off x="252819" y="2996762"/>
            <a:ext cx="8589299" cy="1200329"/>
          </a:xfrm>
          <a:prstGeom prst="rect">
            <a:avLst/>
          </a:prstGeom>
          <a:ln>
            <a:solidFill>
              <a:srgbClr val="618E87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1600" b="1" u="sng" dirty="0" smtClean="0">
                <a:solidFill>
                  <a:srgbClr val="618E87"/>
                </a:solidFill>
                <a:latin typeface="Calibri" panose="020F0502020204030204" pitchFamily="34" charset="0"/>
              </a:rPr>
              <a:t>Implantation: </a:t>
            </a:r>
            <a:r>
              <a:rPr lang="en-US" sz="1600" dirty="0" smtClean="0">
                <a:solidFill>
                  <a:srgbClr val="618E87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can </a:t>
            </a:r>
            <a:r>
              <a:rPr lang="en-US" dirty="0">
                <a:latin typeface="Calibri" panose="020F0502020204030204" pitchFamily="34" charset="0"/>
              </a:rPr>
              <a:t>be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detected</a:t>
            </a:r>
            <a:r>
              <a:rPr lang="en-US" dirty="0">
                <a:latin typeface="Calibri" panose="020F0502020204030204" pitchFamily="34" charset="0"/>
              </a:rPr>
              <a:t> by: </a:t>
            </a:r>
          </a:p>
          <a:p>
            <a:r>
              <a:rPr lang="en-US" dirty="0">
                <a:latin typeface="Calibri" panose="020F0502020204030204" pitchFamily="34" charset="0"/>
              </a:rPr>
              <a:t>1- </a:t>
            </a:r>
            <a:r>
              <a:rPr lang="en-US" b="1" dirty="0">
                <a:latin typeface="Calibri" panose="020F0502020204030204" pitchFamily="34" charset="0"/>
              </a:rPr>
              <a:t>Ultrasonography</a:t>
            </a:r>
            <a:r>
              <a:rPr lang="en-US" dirty="0">
                <a:latin typeface="Calibri" panose="020F0502020204030204" pitchFamily="34" charset="0"/>
              </a:rPr>
              <a:t>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→Bulging area in uterine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wall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2- </a:t>
            </a:r>
            <a:r>
              <a:rPr lang="en-US" b="1" dirty="0" err="1">
                <a:latin typeface="Calibri" panose="020F0502020204030204" pitchFamily="34" charset="0"/>
              </a:rPr>
              <a:t>hCG</a:t>
            </a:r>
            <a:r>
              <a:rPr lang="en-US" dirty="0">
                <a:latin typeface="Calibri" panose="020F0502020204030204" pitchFamily="34" charset="0"/>
              </a:rPr>
              <a:t> (human chorionic gonadotrophin which is </a:t>
            </a:r>
            <a:r>
              <a:rPr lang="en-US" u="sng" dirty="0">
                <a:latin typeface="Calibri" panose="020F0502020204030204" pitchFamily="34" charset="0"/>
              </a:rPr>
              <a:t>secreted by </a:t>
            </a:r>
            <a:r>
              <a:rPr lang="en-US" dirty="0">
                <a:latin typeface="Calibri" panose="020F0502020204030204" pitchFamily="34" charset="0"/>
              </a:rPr>
              <a:t>the </a:t>
            </a:r>
            <a:r>
              <a:rPr lang="en-US" b="1" dirty="0">
                <a:latin typeface="Calibri" panose="020F0502020204030204" pitchFamily="34" charset="0"/>
              </a:rPr>
              <a:t>Syncytiotrophoblast</a:t>
            </a:r>
            <a:r>
              <a:rPr lang="en-US" dirty="0">
                <a:latin typeface="Calibri" panose="020F0502020204030204" pitchFamily="34" charset="0"/>
              </a:rPr>
              <a:t>) about the end of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2nd </a:t>
            </a:r>
            <a:r>
              <a:rPr lang="en-US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week</a:t>
            </a:r>
          </a:p>
          <a:p>
            <a:r>
              <a:rPr lang="en-US" dirty="0" smtClean="0">
                <a:latin typeface="Calibri" panose="020F0502020204030204" pitchFamily="34" charset="0"/>
              </a:rPr>
              <a:t>(</a:t>
            </a:r>
            <a:r>
              <a:rPr lang="en-US" b="1" dirty="0" smtClean="0">
                <a:latin typeface="Calibri" panose="020F0502020204030204" pitchFamily="34" charset="0"/>
              </a:rPr>
              <a:t>HCG </a:t>
            </a:r>
            <a:r>
              <a:rPr lang="en-US" dirty="0" smtClean="0">
                <a:latin typeface="Calibri" panose="020F0502020204030204" pitchFamily="34" charset="0"/>
              </a:rPr>
              <a:t>can measured in both </a:t>
            </a:r>
            <a:r>
              <a:rPr lang="en-US" u="sng" dirty="0" smtClean="0">
                <a:latin typeface="Calibri" panose="020F0502020204030204" pitchFamily="34" charset="0"/>
              </a:rPr>
              <a:t>the blood </a:t>
            </a:r>
            <a:r>
              <a:rPr lang="en-US" dirty="0" smtClean="0">
                <a:latin typeface="Calibri" panose="020F0502020204030204" pitchFamily="34" charset="0"/>
              </a:rPr>
              <a:t>and </a:t>
            </a:r>
            <a:r>
              <a:rPr lang="en-US" u="sng" dirty="0" smtClean="0">
                <a:latin typeface="Calibri" panose="020F0502020204030204" pitchFamily="34" charset="0"/>
              </a:rPr>
              <a:t>urine </a:t>
            </a:r>
            <a:r>
              <a:rPr lang="en-US" dirty="0" smtClean="0">
                <a:latin typeface="Calibri" panose="020F0502020204030204" pitchFamily="34" charset="0"/>
              </a:rPr>
              <a:t>to </a:t>
            </a:r>
            <a:r>
              <a:rPr lang="en-US" b="1" dirty="0" smtClean="0">
                <a:latin typeface="Calibri" panose="020F0502020204030204" pitchFamily="34" charset="0"/>
              </a:rPr>
              <a:t>determine if a woman is pregnant</a:t>
            </a:r>
            <a:r>
              <a:rPr lang="en-US" dirty="0" smtClean="0">
                <a:latin typeface="Calibri" panose="020F0502020204030204" pitchFamily="34" charset="0"/>
              </a:rPr>
              <a:t>) 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1439103" y="3026043"/>
            <a:ext cx="10599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Important!!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0727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مربع نص 6">
            <a:extLst>
              <a:ext uri="{FF2B5EF4-FFF2-40B4-BE49-F238E27FC236}">
                <a16:creationId xmlns:a16="http://schemas.microsoft.com/office/drawing/2014/main" xmlns="" id="{99A459DB-7B47-4FC7-AF34-CDEA4002A4DA}"/>
              </a:ext>
            </a:extLst>
          </p:cNvPr>
          <p:cNvSpPr txBox="1"/>
          <p:nvPr/>
        </p:nvSpPr>
        <p:spPr>
          <a:xfrm>
            <a:off x="2140438" y="3811154"/>
            <a:ext cx="5172970" cy="1169551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ar-SA" b="1" u="sng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ليش</a:t>
            </a:r>
            <a:r>
              <a:rPr lang="ar-SA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تظهر؟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احنا نعرف أي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شي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يدخل جسمنا ويكون غريب مناعتنا واجسامنا تهاجمه عشان كذا سبحان الله تنفرز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هالبروتينات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عشان الجسم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مايحارب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الجنين</a:t>
            </a:r>
          </a:p>
          <a:p>
            <a:pPr algn="ct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تفرزها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التروفوبلاست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بعد يوم الى يومين بعد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الامبلانتيشن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يعني(8-7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اياام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بعد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الفيرتلايزيشن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الى هذا الوقت بس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هالمادة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تبان عندي في الدم </a:t>
            </a:r>
          </a:p>
          <a:p>
            <a:pPr algn="ct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-بعد 10 -14 يوم تقدر الام تسوي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EBT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ويبين في ال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Urine</a:t>
            </a:r>
            <a:endParaRPr lang="ar-SA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hape 616"/>
          <p:cNvSpPr txBox="1"/>
          <p:nvPr/>
        </p:nvSpPr>
        <p:spPr>
          <a:xfrm>
            <a:off x="240743" y="62785"/>
            <a:ext cx="688751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altLang="en-US" sz="2800" b="1" dirty="0">
                <a:solidFill>
                  <a:srgbClr val="618E87"/>
                </a:solidFill>
                <a:latin typeface="Century Gothic" charset="0"/>
              </a:rPr>
              <a:t>Early Pregnancy Factor (EPF)</a:t>
            </a:r>
            <a:r>
              <a:rPr lang="en-GB" sz="2800" b="1" dirty="0">
                <a:solidFill>
                  <a:srgbClr val="618E87"/>
                </a:solidFill>
                <a:latin typeface="Century Gothic" charset="0"/>
                <a:sym typeface="Century Gothic"/>
              </a:rPr>
              <a:t>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93247C2-8743-4194-B0D3-BD30BA107950}"/>
              </a:ext>
            </a:extLst>
          </p:cNvPr>
          <p:cNvSpPr/>
          <p:nvPr/>
        </p:nvSpPr>
        <p:spPr>
          <a:xfrm>
            <a:off x="288903" y="946491"/>
            <a:ext cx="8597839" cy="2169825"/>
          </a:xfrm>
          <a:prstGeom prst="rect">
            <a:avLst/>
          </a:prstGeom>
          <a:ln>
            <a:solidFill>
              <a:srgbClr val="618E87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Calibri" panose="020F0502020204030204" pitchFamily="34" charset="0"/>
              </a:rPr>
              <a:t>•</a:t>
            </a:r>
            <a:r>
              <a:rPr lang="en-US" sz="1800" b="1" dirty="0">
                <a:latin typeface="Calibri" panose="020F0502020204030204" pitchFamily="34" charset="0"/>
              </a:rPr>
              <a:t>Is an immunosuppressant </a:t>
            </a:r>
            <a:r>
              <a:rPr lang="en-US" sz="1800" b="1" dirty="0" smtClean="0">
                <a:latin typeface="Calibri" panose="020F0502020204030204" pitchFamily="34" charset="0"/>
              </a:rPr>
              <a:t>protein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latin typeface="Calibri" panose="020F0502020204030204" pitchFamily="34" charset="0"/>
              </a:rPr>
              <a:t>(</a:t>
            </a:r>
            <a:r>
              <a:rPr lang="en-US" sz="1800" b="1" dirty="0" smtClean="0">
                <a:solidFill>
                  <a:srgbClr val="618E87"/>
                </a:solidFill>
                <a:latin typeface="Calibri" panose="020F0502020204030204" pitchFamily="34" charset="0"/>
              </a:rPr>
              <a:t>Function: </a:t>
            </a:r>
            <a:r>
              <a:rPr lang="en-US" sz="1800" dirty="0" smtClean="0">
                <a:latin typeface="Calibri" panose="020F0502020204030204" pitchFamily="34" charset="0"/>
              </a:rPr>
              <a:t>is to prevent the immune system from attacking the new embryo</a:t>
            </a:r>
            <a:r>
              <a:rPr lang="en-US" sz="1800" b="1" dirty="0" smtClean="0">
                <a:latin typeface="Calibri" panose="020F0502020204030204" pitchFamily="34" charset="0"/>
              </a:rPr>
              <a:t>).</a:t>
            </a:r>
            <a:endParaRPr lang="en-US" sz="1800" b="1" dirty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•Secreted by 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</a:rPr>
              <a:t>trophoblast</a:t>
            </a:r>
            <a:r>
              <a:rPr lang="en-US" sz="1800" dirty="0">
                <a:latin typeface="Calibri" panose="020F0502020204030204" pitchFamily="34" charset="0"/>
              </a:rPr>
              <a:t> cells.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•Appears in maternal </a:t>
            </a:r>
            <a:r>
              <a:rPr lang="en-US" sz="1800" b="1" dirty="0">
                <a:latin typeface="Calibri" panose="020F0502020204030204" pitchFamily="34" charset="0"/>
              </a:rPr>
              <a:t>serum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</a:rPr>
              <a:t>within 24-48 hrs</a:t>
            </a:r>
            <a:r>
              <a:rPr lang="en-US" sz="1800" dirty="0">
                <a:latin typeface="Calibri" panose="020F0502020204030204" pitchFamily="34" charset="0"/>
              </a:rPr>
              <a:t>., </a:t>
            </a:r>
            <a:r>
              <a:rPr lang="en-US" sz="18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after implantation</a:t>
            </a:r>
            <a:r>
              <a:rPr lang="en-US" sz="1800" dirty="0">
                <a:latin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•It is the basis for </a:t>
            </a:r>
            <a:r>
              <a:rPr lang="en-US" sz="1800" b="1" dirty="0">
                <a:solidFill>
                  <a:srgbClr val="FF0000"/>
                </a:solidFill>
                <a:latin typeface="Calibri" panose="020F0502020204030204" pitchFamily="34" charset="0"/>
              </a:rPr>
              <a:t>EPT</a:t>
            </a:r>
            <a:r>
              <a:rPr lang="en-US" sz="1800" dirty="0">
                <a:latin typeface="Calibri" panose="020F0502020204030204" pitchFamily="34" charset="0"/>
              </a:rPr>
              <a:t> (Early pregnancy test) in the </a:t>
            </a:r>
            <a:r>
              <a:rPr lang="en-US" sz="1800" b="1" dirty="0">
                <a:solidFill>
                  <a:srgbClr val="7030A0"/>
                </a:solidFill>
                <a:latin typeface="Calibri" panose="020F0502020204030204" pitchFamily="34" charset="0"/>
              </a:rPr>
              <a:t>first 10 days </a:t>
            </a:r>
            <a:r>
              <a:rPr lang="en-US" sz="1800" dirty="0">
                <a:latin typeface="Calibri" panose="020F0502020204030204" pitchFamily="34" charset="0"/>
              </a:rPr>
              <a:t>of development.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2024506"/>
            <a:ext cx="2848871" cy="1256199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95972"/>
            <a:ext cx="2848871" cy="1369223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155" y="3320717"/>
            <a:ext cx="2747715" cy="1758976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5461888" y="188541"/>
            <a:ext cx="1154812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important </a:t>
            </a:r>
            <a:endParaRPr lang="ar-SA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ÙØªÙØ¬Ø© Ø¨Ø­Ø« Ø§ÙØµÙØ± Ø¹Ù âªPrimary Chorionic villiâ¬â">
            <a:extLst>
              <a:ext uri="{FF2B5EF4-FFF2-40B4-BE49-F238E27FC236}">
                <a16:creationId xmlns:a16="http://schemas.microsoft.com/office/drawing/2014/main" xmlns="" id="{E417407D-6F95-4953-A856-1CB9F849C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9" t="21994" r="15206" b="3435"/>
          <a:stretch/>
        </p:blipFill>
        <p:spPr bwMode="auto">
          <a:xfrm>
            <a:off x="8974815" y="3642552"/>
            <a:ext cx="3194432" cy="181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86E50D-13CB-4F69-8968-7B11B2192CEC}"/>
              </a:ext>
            </a:extLst>
          </p:cNvPr>
          <p:cNvSpPr/>
          <p:nvPr/>
        </p:nvSpPr>
        <p:spPr>
          <a:xfrm>
            <a:off x="367900" y="1172718"/>
            <a:ext cx="9182500" cy="2249847"/>
          </a:xfrm>
          <a:prstGeom prst="rect">
            <a:avLst/>
          </a:prstGeom>
          <a:ln>
            <a:solidFill>
              <a:srgbClr val="618E87"/>
            </a:solidFill>
            <a:prstDash val="sysDot"/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1600" b="1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chorionic </a:t>
            </a:r>
            <a:r>
              <a:rPr lang="en-US" sz="1600" b="1" dirty="0" smtClean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villi</a:t>
            </a:r>
            <a:r>
              <a:rPr lang="en-US" sz="1600" b="1" dirty="0">
                <a:solidFill>
                  <a:srgbClr val="FF99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1600" b="1" dirty="0" smtClean="0">
              <a:solidFill>
                <a:srgbClr val="FF99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en-US" sz="800" b="1" dirty="0" smtClean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sz="16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13</a:t>
            </a:r>
            <a:r>
              <a:rPr lang="en-US" sz="1600" b="1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day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Proliferation of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Cytotrophblast cells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produce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extension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inside the </a:t>
            </a:r>
            <a:r>
              <a:rPr lang="en-US" sz="1600" u="sng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Syncytiotrophoblast.</a:t>
            </a:r>
            <a:endParaRPr lang="en-US" sz="1600" u="sng" dirty="0" smtClean="0">
              <a:latin typeface="Calibri"/>
              <a:cs typeface="Calibri"/>
              <a:sym typeface="Calibri"/>
            </a:endParaRPr>
          </a:p>
          <a:p>
            <a:pPr eaLnBrk="1" hangingPunct="1">
              <a:defRPr/>
            </a:pPr>
            <a:endParaRPr lang="en-US" sz="1600" b="1" dirty="0">
              <a:solidFill>
                <a:srgbClr val="000000">
                  <a:lumMod val="95000"/>
                  <a:lumOff val="5000"/>
                </a:srgbClr>
              </a:solidFill>
              <a:latin typeface="Calibri"/>
              <a:cs typeface="Calibri"/>
              <a:sym typeface="Calibri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v"/>
              <a:defRPr/>
            </a:pPr>
            <a:r>
              <a:rPr lang="en-US" sz="1600" b="1" dirty="0" smtClean="0">
                <a:solidFill>
                  <a:srgbClr val="FF66CC"/>
                </a:solidFill>
                <a:latin typeface="Calibri"/>
                <a:cs typeface="Calibri"/>
                <a:sym typeface="Calibri"/>
              </a:rPr>
              <a:t>Secondary </a:t>
            </a:r>
            <a:r>
              <a:rPr lang="en-US" sz="1600" b="1" dirty="0">
                <a:solidFill>
                  <a:srgbClr val="FF66CC"/>
                </a:solidFill>
                <a:latin typeface="Calibri"/>
                <a:cs typeface="Calibri"/>
                <a:sym typeface="Calibri"/>
              </a:rPr>
              <a:t>chorionic </a:t>
            </a:r>
            <a:r>
              <a:rPr lang="en-US" sz="1600" b="1" dirty="0" smtClean="0">
                <a:solidFill>
                  <a:srgbClr val="FF66CC"/>
                </a:solidFill>
                <a:latin typeface="Calibri"/>
                <a:cs typeface="Calibri"/>
                <a:sym typeface="Calibri"/>
              </a:rPr>
              <a:t>villi:</a:t>
            </a:r>
          </a:p>
          <a:p>
            <a:pPr marL="177800" lvl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en-US" sz="1600" b="1" dirty="0" smtClean="0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At </a:t>
            </a:r>
            <a:r>
              <a:rPr lang="en-US" sz="1600" b="1" dirty="0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the 14th day</a:t>
            </a:r>
            <a:r>
              <a:rPr 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, the </a:t>
            </a:r>
            <a:r>
              <a:rPr lang="en-US" sz="1600" b="1" dirty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mesoderm</a:t>
            </a:r>
            <a:r>
              <a:rPr lang="en-US" sz="1600" dirty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 will appear within </a:t>
            </a:r>
            <a:r>
              <a:rPr lang="en-US" sz="1600" u="sng" dirty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the center of the </a:t>
            </a:r>
            <a:r>
              <a:rPr lang="en-US" sz="1600" u="sng" dirty="0" err="1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cytotrophoblast</a:t>
            </a:r>
            <a:r>
              <a:rPr lang="en-US" sz="1600" u="sng" dirty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16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. </a:t>
            </a:r>
          </a:p>
          <a:p>
            <a:pPr marL="463550" lvl="0" indent="-28575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rgbClr val="FF3399"/>
                </a:solidFill>
                <a:latin typeface="Calibri"/>
                <a:cs typeface="Calibri"/>
                <a:sym typeface="Calibri"/>
              </a:rPr>
              <a:t>Tertiary chorionic villi :</a:t>
            </a:r>
          </a:p>
          <a:p>
            <a:pPr marL="177800" lvl="0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  <a:buSzPct val="100000"/>
            </a:pPr>
            <a:r>
              <a:rPr lang="en-US" sz="1600" b="1" dirty="0" smtClean="0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At the 15th day</a:t>
            </a:r>
            <a:r>
              <a:rPr lang="en-US" sz="16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, few </a:t>
            </a:r>
            <a:r>
              <a:rPr lang="en-US" sz="1600" b="1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blood capillaries </a:t>
            </a:r>
            <a:r>
              <a:rPr lang="en-US" sz="16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appear within the </a:t>
            </a:r>
            <a:r>
              <a:rPr lang="en-US" sz="1600" u="sng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mesoderm </a:t>
            </a:r>
            <a:r>
              <a:rPr lang="en-US" sz="160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Calibri"/>
                <a:cs typeface="Calibri"/>
                <a:sym typeface="Calibri"/>
              </a:rPr>
              <a:t>.</a:t>
            </a:r>
            <a:endParaRPr lang="en-US" sz="1600" dirty="0">
              <a:solidFill>
                <a:srgbClr val="000000">
                  <a:lumMod val="95000"/>
                  <a:lumOff val="5000"/>
                </a:srgbClr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6" name="مربع نص 6">
            <a:extLst>
              <a:ext uri="{FF2B5EF4-FFF2-40B4-BE49-F238E27FC236}">
                <a16:creationId xmlns:a16="http://schemas.microsoft.com/office/drawing/2014/main" xmlns="" id="{D72EB2FF-D4C3-4C8C-AA89-9244499A9C09}"/>
              </a:ext>
            </a:extLst>
          </p:cNvPr>
          <p:cNvSpPr txBox="1"/>
          <p:nvPr/>
        </p:nvSpPr>
        <p:spPr>
          <a:xfrm>
            <a:off x="1527087" y="3854668"/>
            <a:ext cx="6679072" cy="1815882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طبعا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احنا نعرف ال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syncytiotrophoblasts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تكون شكل أصابع  تخترق جدار الرحم تفرز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انزايمز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عشان تكسر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السلز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وفي نفس الوقت تتغذى على هذي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السلز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بعدين تجي ال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cytotrophoblasts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تكبر وتمتد في نفس جهة ال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syncytiotrophoblasts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Syncytiotrophoblasts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cytotrophoblasts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villous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rtl="1"/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Syncytiotrophoblasts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cytotrophoblasts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C.T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villous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Syncytiotrophoblasts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cytotrophoblasts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C.T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blood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vessles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Tertiary villous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كل السابق هذي مراحل التكون واخر  مرحلة هي الي تهمنا عشان في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فسلز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عشان نحافظ ع نمو وتغذية الجنين</a:t>
            </a:r>
          </a:p>
        </p:txBody>
      </p:sp>
      <p:sp>
        <p:nvSpPr>
          <p:cNvPr id="18" name="Shape 616"/>
          <p:cNvSpPr txBox="1"/>
          <p:nvPr/>
        </p:nvSpPr>
        <p:spPr>
          <a:xfrm>
            <a:off x="224701" y="151828"/>
            <a:ext cx="7655041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2400" b="1" dirty="0" smtClean="0">
                <a:solidFill>
                  <a:srgbClr val="618E87"/>
                </a:solidFill>
                <a:latin typeface="Century Gothic" charset="0"/>
              </a:rPr>
              <a:t>Formation </a:t>
            </a:r>
            <a:r>
              <a:rPr lang="en-US" sz="2400" b="1" dirty="0">
                <a:solidFill>
                  <a:srgbClr val="618E87"/>
                </a:solidFill>
                <a:latin typeface="Century Gothic" charset="0"/>
              </a:rPr>
              <a:t>of </a:t>
            </a:r>
            <a:r>
              <a:rPr lang="en-US" sz="2400" b="1" dirty="0" smtClean="0">
                <a:solidFill>
                  <a:srgbClr val="618E87"/>
                </a:solidFill>
                <a:latin typeface="Century Gothic" charset="0"/>
              </a:rPr>
              <a:t>The Chorionic villi: </a:t>
            </a:r>
            <a:endParaRPr lang="ar-SA" sz="2400" b="1" dirty="0">
              <a:solidFill>
                <a:srgbClr val="618E87"/>
              </a:solidFill>
              <a:latin typeface="Century Gothic" charset="0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3200" b="1" dirty="0">
              <a:solidFill>
                <a:srgbClr val="618E87"/>
              </a:solidFill>
              <a:latin typeface="Century Gothic" charset="0"/>
              <a:sym typeface="Century Gothic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3305016" y="193917"/>
            <a:ext cx="566982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(ركزوا في الشرح لان محاضرة 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البلاسينتا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تعتمد على هذي 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367900" y="755883"/>
            <a:ext cx="2172100" cy="3077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important </a:t>
            </a:r>
            <a:endParaRPr lang="ar-SA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844" y="5461000"/>
            <a:ext cx="3160135" cy="135890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10363200" y="6604000"/>
            <a:ext cx="508000" cy="228600"/>
          </a:xfrm>
          <a:prstGeom prst="rect">
            <a:avLst/>
          </a:prstGeom>
          <a:noFill/>
          <a:ln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مستطيل 14"/>
          <p:cNvSpPr/>
          <p:nvPr/>
        </p:nvSpPr>
        <p:spPr>
          <a:xfrm>
            <a:off x="9173722" y="6604000"/>
            <a:ext cx="508000" cy="228600"/>
          </a:xfrm>
          <a:prstGeom prst="rect">
            <a:avLst/>
          </a:prstGeom>
          <a:noFill/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 16"/>
          <p:cNvSpPr/>
          <p:nvPr/>
        </p:nvSpPr>
        <p:spPr>
          <a:xfrm>
            <a:off x="11449385" y="6604000"/>
            <a:ext cx="508000" cy="228600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/>
          <p:cNvSpPr/>
          <p:nvPr/>
        </p:nvSpPr>
        <p:spPr>
          <a:xfrm>
            <a:off x="10364410" y="3626068"/>
            <a:ext cx="1421189" cy="228600"/>
          </a:xfrm>
          <a:prstGeom prst="rect">
            <a:avLst/>
          </a:prstGeom>
          <a:noFill/>
          <a:ln w="28575"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55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326080" y="23548"/>
            <a:ext cx="818291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altLang="en-US" sz="2800" b="1" dirty="0">
                <a:solidFill>
                  <a:srgbClr val="618E87"/>
                </a:solidFill>
                <a:latin typeface="Century Gothic" charset="0"/>
              </a:rPr>
              <a:t>Ectopic Implantation (Pregnancy)</a:t>
            </a:r>
            <a:r>
              <a:rPr lang="en-GB" sz="2800" b="1" dirty="0">
                <a:solidFill>
                  <a:srgbClr val="618E87"/>
                </a:solidFill>
                <a:latin typeface="Century Gothic" charset="0"/>
                <a:sym typeface="Century Gothic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DB0D01F-6910-4DBD-941C-D2C98105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6450" y="884149"/>
            <a:ext cx="5585099" cy="4793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7615363-24AF-4E6F-808B-6EC1F1361959}"/>
              </a:ext>
            </a:extLst>
          </p:cNvPr>
          <p:cNvSpPr txBox="1"/>
          <p:nvPr/>
        </p:nvSpPr>
        <p:spPr>
          <a:xfrm>
            <a:off x="698500" y="946491"/>
            <a:ext cx="38989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FF"/>
                </a:solidFill>
                <a:latin typeface="Arial" charset="0"/>
                <a:cs typeface="Arial" charset="0"/>
              </a:rPr>
              <a:t> </a:t>
            </a:r>
            <a:r>
              <a:rPr lang="en-US" sz="1600" dirty="0">
                <a:latin typeface="Calibri" panose="020F0502020204030204" pitchFamily="34" charset="0"/>
              </a:rPr>
              <a:t>The </a:t>
            </a:r>
            <a:r>
              <a:rPr lang="en-US" sz="1600" b="1" dirty="0">
                <a:latin typeface="Calibri" panose="020F0502020204030204" pitchFamily="34" charset="0"/>
              </a:rPr>
              <a:t>usual site </a:t>
            </a:r>
            <a:r>
              <a:rPr lang="en-US" sz="1600" dirty="0">
                <a:latin typeface="Calibri" panose="020F0502020204030204" pitchFamily="34" charset="0"/>
              </a:rPr>
              <a:t>of </a:t>
            </a:r>
            <a:r>
              <a:rPr lang="en-US" sz="1600" b="1" dirty="0">
                <a:latin typeface="Calibri" panose="020F0502020204030204" pitchFamily="34" charset="0"/>
              </a:rPr>
              <a:t>implantation</a:t>
            </a:r>
            <a:r>
              <a:rPr lang="en-US" sz="1600" dirty="0">
                <a:latin typeface="Calibri" panose="020F0502020204030204" pitchFamily="34" charset="0"/>
              </a:rPr>
              <a:t> is the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</a:rPr>
              <a:t>posterior wall of the body of uterus</a:t>
            </a:r>
            <a:r>
              <a:rPr lang="en-US" sz="1600" dirty="0">
                <a:latin typeface="Calibri" panose="020F0502020204030204" pitchFamily="34" charset="0"/>
              </a:rPr>
              <a:t> (</a:t>
            </a:r>
            <a:r>
              <a:rPr lang="en-US" sz="1600" b="1" dirty="0">
                <a:solidFill>
                  <a:srgbClr val="00B0F0"/>
                </a:solidFill>
                <a:latin typeface="Calibri" panose="020F0502020204030204" pitchFamily="34" charset="0"/>
              </a:rPr>
              <a:t>X</a:t>
            </a:r>
            <a:r>
              <a:rPr lang="en-US" sz="1600" dirty="0">
                <a:latin typeface="Calibri" panose="020F0502020204030204" pitchFamily="34" charset="0"/>
              </a:rPr>
              <a:t>).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D2885272-2AC4-4DB7-80CB-831B1000C484}"/>
              </a:ext>
            </a:extLst>
          </p:cNvPr>
          <p:cNvSpPr/>
          <p:nvPr/>
        </p:nvSpPr>
        <p:spPr>
          <a:xfrm>
            <a:off x="6375400" y="2781300"/>
            <a:ext cx="573376" cy="390778"/>
          </a:xfrm>
          <a:prstGeom prst="ellipse">
            <a:avLst/>
          </a:prstGeom>
          <a:noFill/>
          <a:ln w="9525" cap="flat" cmpd="sng" algn="ctr">
            <a:solidFill>
              <a:schemeClr val="accent1">
                <a:lumMod val="40000"/>
                <a:lumOff val="6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828AC77-B71D-4985-86C5-3B642DDE8C01}"/>
              </a:ext>
            </a:extLst>
          </p:cNvPr>
          <p:cNvCxnSpPr>
            <a:cxnSpLocks/>
          </p:cNvCxnSpPr>
          <p:nvPr/>
        </p:nvCxnSpPr>
        <p:spPr>
          <a:xfrm flipH="1" flipV="1">
            <a:off x="4597400" y="946492"/>
            <a:ext cx="1778000" cy="1897151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E5BEEE3A-9374-4CC3-A5D7-E3A1AD335022}"/>
              </a:ext>
            </a:extLst>
          </p:cNvPr>
          <p:cNvCxnSpPr>
            <a:cxnSpLocks/>
          </p:cNvCxnSpPr>
          <p:nvPr/>
        </p:nvCxnSpPr>
        <p:spPr>
          <a:xfrm flipH="1" flipV="1">
            <a:off x="4597400" y="1531266"/>
            <a:ext cx="1778000" cy="1312377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4116AD4-DD78-4465-BD30-89AA73B03EDB}"/>
              </a:ext>
            </a:extLst>
          </p:cNvPr>
          <p:cNvSpPr txBox="1"/>
          <p:nvPr/>
        </p:nvSpPr>
        <p:spPr>
          <a:xfrm>
            <a:off x="698500" y="2700813"/>
            <a:ext cx="3898900" cy="58477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ar-SA" sz="1600" b="1" dirty="0">
                <a:solidFill>
                  <a:srgbClr val="FF3399"/>
                </a:solidFill>
                <a:latin typeface="Calibri" panose="020F0502020204030204" pitchFamily="34" charset="0"/>
                <a:cs typeface="Arial"/>
              </a:rPr>
              <a:t>Tubal pregnancy </a:t>
            </a:r>
            <a:r>
              <a:rPr lang="en-US" altLang="ar-SA" sz="1600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is the </a:t>
            </a:r>
            <a:r>
              <a:rPr lang="en-US" altLang="ar-SA" sz="1600" b="1" u="sng" dirty="0">
                <a:solidFill>
                  <a:srgbClr val="FF0000"/>
                </a:solidFill>
                <a:latin typeface="Calibri" panose="020F0502020204030204" pitchFamily="34" charset="0"/>
                <a:cs typeface="Arial"/>
              </a:rPr>
              <a:t>most common </a:t>
            </a:r>
            <a:r>
              <a:rPr lang="en-US" altLang="ar-SA" sz="1600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type of </a:t>
            </a:r>
            <a:r>
              <a:rPr lang="en-US" altLang="ar-SA" sz="1600" b="1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ectopic pregnancy </a:t>
            </a:r>
            <a:r>
              <a:rPr lang="en-US" altLang="ar-SA" sz="1600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(</a:t>
            </a:r>
            <a:r>
              <a:rPr lang="en-US" altLang="ar-SA" sz="1600" b="1" dirty="0">
                <a:solidFill>
                  <a:srgbClr val="FF3399"/>
                </a:solidFill>
                <a:latin typeface="Calibri" panose="020F0502020204030204" pitchFamily="34" charset="0"/>
                <a:cs typeface="Arial"/>
              </a:rPr>
              <a:t>A</a:t>
            </a:r>
            <a:r>
              <a:rPr lang="en-US" altLang="ar-SA" sz="1600" dirty="0">
                <a:solidFill>
                  <a:srgbClr val="000000"/>
                </a:solidFill>
                <a:latin typeface="Calibri" panose="020F0502020204030204" pitchFamily="34" charset="0"/>
                <a:cs typeface="Arial"/>
              </a:rPr>
              <a:t>).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0FEE6C-4326-4686-8A29-76100F673EBB}"/>
              </a:ext>
            </a:extLst>
          </p:cNvPr>
          <p:cNvSpPr/>
          <p:nvPr/>
        </p:nvSpPr>
        <p:spPr>
          <a:xfrm>
            <a:off x="698501" y="4494312"/>
            <a:ext cx="38989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ar-SA" sz="1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Ovarian pregnancy </a:t>
            </a:r>
            <a:r>
              <a:rPr lang="en-US" altLang="ar-SA" sz="1600" dirty="0">
                <a:latin typeface="Calibri" panose="020F0502020204030204" pitchFamily="34" charset="0"/>
              </a:rPr>
              <a:t>is the </a:t>
            </a:r>
            <a:r>
              <a:rPr lang="en-US" altLang="ar-SA" sz="16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least common </a:t>
            </a:r>
            <a:r>
              <a:rPr lang="en-US" altLang="ar-SA" sz="1600" dirty="0">
                <a:latin typeface="Calibri" panose="020F0502020204030204" pitchFamily="34" charset="0"/>
              </a:rPr>
              <a:t>type of </a:t>
            </a:r>
            <a:r>
              <a:rPr lang="en-US" altLang="ar-SA" sz="1600" b="1" dirty="0">
                <a:latin typeface="Calibri" panose="020F0502020204030204" pitchFamily="34" charset="0"/>
              </a:rPr>
              <a:t>ectopic pregnancy </a:t>
            </a:r>
            <a:r>
              <a:rPr lang="en-US" altLang="ar-SA" sz="1600" dirty="0">
                <a:latin typeface="Calibri" panose="020F0502020204030204" pitchFamily="34" charset="0"/>
              </a:rPr>
              <a:t>(</a:t>
            </a:r>
            <a:r>
              <a:rPr lang="en-US" altLang="ar-SA" sz="1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H</a:t>
            </a:r>
            <a:r>
              <a:rPr lang="en-US" altLang="ar-SA" sz="1600" dirty="0">
                <a:latin typeface="Calibri" panose="020F0502020204030204" pitchFamily="34" charset="0"/>
              </a:rPr>
              <a:t>).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85E6ADB-AB0F-4210-A33E-38FAB87BAE8D}"/>
              </a:ext>
            </a:extLst>
          </p:cNvPr>
          <p:cNvSpPr/>
          <p:nvPr/>
        </p:nvSpPr>
        <p:spPr>
          <a:xfrm>
            <a:off x="7835900" y="3429000"/>
            <a:ext cx="330200" cy="268705"/>
          </a:xfrm>
          <a:prstGeom prst="ellipse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3" name="مربع نص 6">
            <a:extLst>
              <a:ext uri="{FF2B5EF4-FFF2-40B4-BE49-F238E27FC236}">
                <a16:creationId xmlns:a16="http://schemas.microsoft.com/office/drawing/2014/main" xmlns="" id="{B39BB225-85EF-4C24-8873-4433D8DDA4BA}"/>
              </a:ext>
            </a:extLst>
          </p:cNvPr>
          <p:cNvSpPr txBox="1"/>
          <p:nvPr/>
        </p:nvSpPr>
        <p:spPr>
          <a:xfrm>
            <a:off x="918053" y="5416760"/>
            <a:ext cx="3459794" cy="492443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يصير </a:t>
            </a:r>
            <a:r>
              <a:rPr lang="ar-SA" sz="13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امبلانتيشن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ال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ovary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وحيصر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اجهاض وممكن ضرر على حياة الام </a:t>
            </a:r>
            <a:r>
              <a:rPr lang="ar-SA" sz="13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لانها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ممكن تفقد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 ovary</a:t>
            </a:r>
            <a:endParaRPr lang="ar-SA" sz="13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مربع نص 6">
            <a:extLst>
              <a:ext uri="{FF2B5EF4-FFF2-40B4-BE49-F238E27FC236}">
                <a16:creationId xmlns:a16="http://schemas.microsoft.com/office/drawing/2014/main" xmlns="" id="{AE1D938B-5C2D-430A-B8CF-1EBC50698602}"/>
              </a:ext>
            </a:extLst>
          </p:cNvPr>
          <p:cNvSpPr txBox="1"/>
          <p:nvPr/>
        </p:nvSpPr>
        <p:spPr>
          <a:xfrm>
            <a:off x="800100" y="3591875"/>
            <a:ext cx="3797300" cy="492443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يصير </a:t>
            </a:r>
            <a:r>
              <a:rPr lang="ar-SA" sz="13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امبلانتيشن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 tube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حيصير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اجهاض وممكن ضرر على حياة الام لان ممكن يصير 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rupture for the tube</a:t>
            </a:r>
            <a:endParaRPr lang="ar-SA" sz="13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417012D-D3A3-49BA-A953-9198D00F6DDD}"/>
              </a:ext>
            </a:extLst>
          </p:cNvPr>
          <p:cNvSpPr/>
          <p:nvPr/>
        </p:nvSpPr>
        <p:spPr>
          <a:xfrm>
            <a:off x="9245155" y="3259490"/>
            <a:ext cx="330200" cy="268705"/>
          </a:xfrm>
          <a:prstGeom prst="ellipse">
            <a:avLst/>
          </a:prstGeom>
          <a:noFill/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2A32FBF-5022-4E60-A40D-4A51B4A8A21E}"/>
              </a:ext>
            </a:extLst>
          </p:cNvPr>
          <p:cNvCxnSpPr>
            <a:cxnSpLocks/>
          </p:cNvCxnSpPr>
          <p:nvPr/>
        </p:nvCxnSpPr>
        <p:spPr>
          <a:xfrm flipH="1">
            <a:off x="4613475" y="3591875"/>
            <a:ext cx="3222426" cy="1477354"/>
          </a:xfrm>
          <a:prstGeom prst="line">
            <a:avLst/>
          </a:prstGeom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1F20CC5-1983-4B51-9A05-EF2F53CBADBE}"/>
              </a:ext>
            </a:extLst>
          </p:cNvPr>
          <p:cNvCxnSpPr>
            <a:cxnSpLocks/>
          </p:cNvCxnSpPr>
          <p:nvPr/>
        </p:nvCxnSpPr>
        <p:spPr>
          <a:xfrm flipH="1">
            <a:off x="4613475" y="3591875"/>
            <a:ext cx="3222425" cy="902437"/>
          </a:xfrm>
          <a:prstGeom prst="line">
            <a:avLst/>
          </a:prstGeom>
          <a:ln w="9525" cap="flat" cmpd="sng" algn="ctr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23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240743" y="51634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altLang="en-US" sz="2800" b="1" dirty="0">
                <a:solidFill>
                  <a:srgbClr val="618E87"/>
                </a:solidFill>
                <a:latin typeface="Century Gothic" charset="0"/>
              </a:rPr>
              <a:t>Ectopic Pregnancy</a:t>
            </a:r>
            <a:r>
              <a:rPr lang="en-GB" sz="2800" b="1" dirty="0">
                <a:solidFill>
                  <a:srgbClr val="618E87"/>
                </a:solidFill>
                <a:latin typeface="Century Gothic" charset="0"/>
                <a:sym typeface="Century Gothic"/>
              </a:rPr>
              <a:t>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C228C6D5-C1DE-4A6A-BB5A-B7075CC7D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6022671"/>
              </p:ext>
            </p:extLst>
          </p:nvPr>
        </p:nvGraphicFramePr>
        <p:xfrm>
          <a:off x="396298" y="737991"/>
          <a:ext cx="7731701" cy="4342008"/>
        </p:xfrm>
        <a:graphic>
          <a:graphicData uri="http://schemas.openxmlformats.org/drawingml/2006/table">
            <a:tbl>
              <a:tblPr firstRow="1" bandRow="1">
                <a:tableStyleId>{FA756C97-6D7B-430A-97ED-F031B4137404}</a:tableStyleId>
              </a:tblPr>
              <a:tblGrid>
                <a:gridCol w="2535284">
                  <a:extLst>
                    <a:ext uri="{9D8B030D-6E8A-4147-A177-3AD203B41FA5}">
                      <a16:colId xmlns:a16="http://schemas.microsoft.com/office/drawing/2014/main" xmlns="" val="1045588540"/>
                    </a:ext>
                  </a:extLst>
                </a:gridCol>
                <a:gridCol w="2535284">
                  <a:extLst>
                    <a:ext uri="{9D8B030D-6E8A-4147-A177-3AD203B41FA5}">
                      <a16:colId xmlns:a16="http://schemas.microsoft.com/office/drawing/2014/main" xmlns="" val="3617917428"/>
                    </a:ext>
                  </a:extLst>
                </a:gridCol>
                <a:gridCol w="2661133">
                  <a:extLst>
                    <a:ext uri="{9D8B030D-6E8A-4147-A177-3AD203B41FA5}">
                      <a16:colId xmlns:a16="http://schemas.microsoft.com/office/drawing/2014/main" xmlns="" val="2344520889"/>
                    </a:ext>
                  </a:extLst>
                </a:gridCol>
              </a:tblGrid>
              <a:tr h="48175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b="0" i="0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Ectopic pregnancy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C3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5657946"/>
                  </a:ext>
                </a:extLst>
              </a:tr>
              <a:tr h="38696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Definition</a:t>
                      </a:r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"/>
                          <a:sym typeface="Arial"/>
                        </a:rPr>
                        <a:t> It means implantation </a:t>
                      </a:r>
                      <a:r>
                        <a:rPr lang="en-US" sz="1600" b="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Arial"/>
                          <a:sym typeface="Arial"/>
                        </a:rPr>
                        <a:t>outside</a:t>
                      </a:r>
                      <a:r>
                        <a:rPr lang="en-US" sz="1600" b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Arial"/>
                          <a:sym typeface="Arial"/>
                        </a:rPr>
                        <a:t> the uterine cavity.</a:t>
                      </a:r>
                      <a:endParaRPr lang="en-US" sz="16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25851011"/>
                  </a:ext>
                </a:extLst>
              </a:tr>
              <a:tr h="481750">
                <a:tc gridSpan="3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0" i="0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Site of ectopic pregnancy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8C3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71157048"/>
                  </a:ext>
                </a:extLst>
              </a:tr>
              <a:tr h="386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ar-SA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1- Placenta Previa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ar-SA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2- </a:t>
                      </a:r>
                      <a:r>
                        <a:rPr lang="en-US" altLang="ar-SA" sz="16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</a:rPr>
                        <a:t>Tubal </a:t>
                      </a:r>
                      <a:r>
                        <a:rPr lang="en-US" altLang="ar-SA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</a:rPr>
                        <a:t>(most common)</a:t>
                      </a:r>
                      <a:endParaRPr lang="en-US" altLang="ar-SA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ar-SA" sz="1600" dirty="0">
                          <a:latin typeface="Calibri" panose="020F0502020204030204" pitchFamily="34" charset="0"/>
                        </a:rPr>
                        <a:t>3- </a:t>
                      </a:r>
                      <a:r>
                        <a:rPr lang="en-US" altLang="ar-SA" sz="1600" dirty="0" smtClean="0">
                          <a:latin typeface="Calibri" panose="020F0502020204030204" pitchFamily="34" charset="0"/>
                        </a:rPr>
                        <a:t>Ovarian</a:t>
                      </a:r>
                      <a:r>
                        <a:rPr lang="en-US" altLang="ar-SA" sz="16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altLang="ar-SA" sz="1200" b="1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</a:rPr>
                        <a:t>(less common)</a:t>
                      </a:r>
                      <a:r>
                        <a:rPr lang="en-US" altLang="ar-SA" sz="12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</a:rPr>
                        <a:t>  </a:t>
                      </a:r>
                      <a:endParaRPr lang="en-US" altLang="ar-SA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85734800"/>
                  </a:ext>
                </a:extLst>
              </a:tr>
              <a:tr h="386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ar-SA" sz="1600" dirty="0">
                          <a:latin typeface="Calibri" panose="020F0502020204030204" pitchFamily="34" charset="0"/>
                        </a:rPr>
                        <a:t>4- Abdominal.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ar-SA" sz="1600" dirty="0">
                          <a:latin typeface="Calibri" panose="020F0502020204030204" pitchFamily="34" charset="0"/>
                        </a:rPr>
                        <a:t>5- Pelvic.    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ar-SA" sz="1600" dirty="0">
                          <a:latin typeface="Calibri" panose="020F0502020204030204" pitchFamily="34" charset="0"/>
                        </a:rPr>
                        <a:t>6- Cervical.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69561579"/>
                  </a:ext>
                </a:extLst>
              </a:tr>
              <a:tr h="48175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ar-SA" sz="2400" b="0" i="0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Placenta Previa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AB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ar-SA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8521600"/>
                  </a:ext>
                </a:extLst>
              </a:tr>
              <a:tr h="386965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Definition</a:t>
                      </a: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Implantation occurs in the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lower uterine segment.</a:t>
                      </a:r>
                      <a:endParaRPr 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ar-SA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14620"/>
                  </a:ext>
                </a:extLst>
              </a:tr>
              <a:tr h="48175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ar-SA" sz="2400" b="0" i="0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Types of Placenta previa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AB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ar-SA" sz="1600" dirty="0"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94368788"/>
                  </a:ext>
                </a:extLst>
              </a:tr>
              <a:tr h="8671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Placenta previa </a:t>
                      </a:r>
                      <a:r>
                        <a:rPr lang="en-US" alt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centralis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Placenta previa </a:t>
                      </a:r>
                      <a:r>
                        <a:rPr lang="en-US" altLang="en-US" sz="16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lateralis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Placenta previa </a:t>
                      </a:r>
                      <a:r>
                        <a:rPr lang="en-US" altLang="en-US" sz="16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marginalis</a:t>
                      </a:r>
                      <a:endParaRPr lang="en-US" altLang="en-US"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6706717"/>
                  </a:ext>
                </a:extLst>
              </a:tr>
            </a:tbl>
          </a:graphicData>
        </a:graphic>
      </p:graphicFrame>
      <p:pic>
        <p:nvPicPr>
          <p:cNvPr id="10" name="Picture 9" descr="oc01_003">
            <a:extLst>
              <a:ext uri="{FF2B5EF4-FFF2-40B4-BE49-F238E27FC236}">
                <a16:creationId xmlns:a16="http://schemas.microsoft.com/office/drawing/2014/main" xmlns="" id="{4A325C23-4A8E-4671-BA01-E57D4CAF6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3" b="18437"/>
          <a:stretch>
            <a:fillRect/>
          </a:stretch>
        </p:blipFill>
        <p:spPr bwMode="auto">
          <a:xfrm>
            <a:off x="429332" y="5092699"/>
            <a:ext cx="2501790" cy="148327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oc01_002">
            <a:extLst>
              <a:ext uri="{FF2B5EF4-FFF2-40B4-BE49-F238E27FC236}">
                <a16:creationId xmlns:a16="http://schemas.microsoft.com/office/drawing/2014/main" xmlns="" id="{4D993B25-3A3C-4B13-AAFE-B9C2ADE7D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4" t="1" b="62679"/>
          <a:stretch/>
        </p:blipFill>
        <p:spPr bwMode="auto">
          <a:xfrm>
            <a:off x="2975170" y="5106857"/>
            <a:ext cx="2508760" cy="1484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oc01_002">
            <a:extLst>
              <a:ext uri="{FF2B5EF4-FFF2-40B4-BE49-F238E27FC236}">
                <a16:creationId xmlns:a16="http://schemas.microsoft.com/office/drawing/2014/main" xmlns="" id="{5F8BD72C-DBC5-4934-A296-340EC7FC6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4" t="55714" b="7317"/>
          <a:stretch/>
        </p:blipFill>
        <p:spPr bwMode="auto">
          <a:xfrm>
            <a:off x="5483931" y="5105400"/>
            <a:ext cx="2644067" cy="14832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7309914-168B-4925-B2E9-4E12406847E3}"/>
              </a:ext>
            </a:extLst>
          </p:cNvPr>
          <p:cNvCxnSpPr/>
          <p:nvPr/>
        </p:nvCxnSpPr>
        <p:spPr>
          <a:xfrm>
            <a:off x="2931121" y="4267200"/>
            <a:ext cx="0" cy="23214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1A9F79F-F546-4292-968A-BE08ED2FA18B}"/>
              </a:ext>
            </a:extLst>
          </p:cNvPr>
          <p:cNvCxnSpPr/>
          <p:nvPr/>
        </p:nvCxnSpPr>
        <p:spPr>
          <a:xfrm>
            <a:off x="5461906" y="4267200"/>
            <a:ext cx="0" cy="23214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2B48FE0-C7DE-456F-8327-37A758B03527}"/>
              </a:ext>
            </a:extLst>
          </p:cNvPr>
          <p:cNvCxnSpPr/>
          <p:nvPr/>
        </p:nvCxnSpPr>
        <p:spPr>
          <a:xfrm>
            <a:off x="8127998" y="4267200"/>
            <a:ext cx="0" cy="23214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F723FDB-E6B6-4DEE-942D-9FF7DC70B393}"/>
              </a:ext>
            </a:extLst>
          </p:cNvPr>
          <p:cNvCxnSpPr/>
          <p:nvPr/>
        </p:nvCxnSpPr>
        <p:spPr>
          <a:xfrm>
            <a:off x="407306" y="4267200"/>
            <a:ext cx="0" cy="23214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0ABE1B-807A-4055-837F-AAB065C6D07E}"/>
              </a:ext>
            </a:extLst>
          </p:cNvPr>
          <p:cNvSpPr/>
          <p:nvPr/>
        </p:nvSpPr>
        <p:spPr>
          <a:xfrm>
            <a:off x="8373287" y="946491"/>
            <a:ext cx="3667704" cy="1077218"/>
          </a:xfrm>
          <a:prstGeom prst="rect">
            <a:avLst/>
          </a:prstGeom>
          <a:ln>
            <a:solidFill>
              <a:srgbClr val="8DC9C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latin typeface="Calibri" panose="020F0502020204030204" pitchFamily="34" charset="0"/>
              </a:rPr>
              <a:t>-95 to 97%</a:t>
            </a:r>
            <a:r>
              <a:rPr lang="en-US" sz="1600" dirty="0">
                <a:latin typeface="Calibri" panose="020F0502020204030204" pitchFamily="34" charset="0"/>
              </a:rPr>
              <a:t> of ectopic pregnancies occurs in the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uterine tube</a:t>
            </a:r>
            <a:r>
              <a:rPr lang="en-US" sz="1600" dirty="0">
                <a:latin typeface="Calibri" panose="020F0502020204030204" pitchFamily="34" charset="0"/>
              </a:rPr>
              <a:t>.</a:t>
            </a:r>
          </a:p>
          <a:p>
            <a:pPr>
              <a:defRPr/>
            </a:pPr>
            <a:r>
              <a:rPr lang="en-US" sz="1600" dirty="0">
                <a:latin typeface="Calibri" panose="020F0502020204030204" pitchFamily="34" charset="0"/>
              </a:rPr>
              <a:t>-Most  are in the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</a:rPr>
              <a:t>ampulla &amp; isthmus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</a:p>
          <a:p>
            <a:pPr>
              <a:defRPr/>
            </a:pP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(انتبهوا قصده يصير 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امبلانتيشن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فيهم وهذا 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ابنورمال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عنصر نائب للمحتوى 2">
            <a:extLst>
              <a:ext uri="{FF2B5EF4-FFF2-40B4-BE49-F238E27FC236}">
                <a16:creationId xmlns:a16="http://schemas.microsoft.com/office/drawing/2014/main" xmlns="" id="{D8A778AC-A92E-4AB7-9FBF-6B74FDD5DF19}"/>
              </a:ext>
            </a:extLst>
          </p:cNvPr>
          <p:cNvSpPr txBox="1">
            <a:spLocks/>
          </p:cNvSpPr>
          <p:nvPr/>
        </p:nvSpPr>
        <p:spPr>
          <a:xfrm>
            <a:off x="8266484" y="4361667"/>
            <a:ext cx="3774508" cy="1782504"/>
          </a:xfrm>
          <a:prstGeom prst="rect">
            <a:avLst/>
          </a:prstGeom>
          <a:noFill/>
          <a:ln w="3175" cap="flat" cmpd="sng" algn="ctr">
            <a:solidFill>
              <a:schemeClr val="bg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77800" indent="0">
              <a:buClr>
                <a:srgbClr val="00B050"/>
              </a:buClr>
              <a:buNone/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-Placenta 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previa = in lower part near the internal </a:t>
            </a:r>
            <a:r>
              <a:rPr lang="en-US" alt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os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 of cervix</a:t>
            </a:r>
          </a:p>
          <a:p>
            <a:pPr marL="177800" indent="0">
              <a:buClr>
                <a:srgbClr val="00B050"/>
              </a:buClr>
              <a:buNone/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-Placenta 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previa Centralis= </a:t>
            </a:r>
            <a:r>
              <a:rPr lang="en-US" altLang="en-US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covering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 internal </a:t>
            </a:r>
            <a:r>
              <a:rPr lang="en-US" alt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os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Arial"/>
              <a:sym typeface="Arial"/>
            </a:endParaRPr>
          </a:p>
          <a:p>
            <a:pPr marL="177800" indent="0">
              <a:buClr>
                <a:srgbClr val="00B050"/>
              </a:buClr>
              <a:buNone/>
            </a:pPr>
            <a:r>
              <a:rPr lang="en-US" altLang="en-US" sz="16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-Placenta 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previa </a:t>
            </a:r>
            <a:r>
              <a:rPr lang="en-US" alt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Marginalis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= </a:t>
            </a:r>
            <a:r>
              <a:rPr lang="en-US" altLang="en-US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edge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 </a:t>
            </a:r>
            <a:r>
              <a:rPr lang="en-US" altLang="en-US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attached</a:t>
            </a:r>
            <a:r>
              <a:rPr lang="en-US" altLang="en-US" sz="16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 to internal </a:t>
            </a:r>
            <a:r>
              <a:rPr lang="en-US" altLang="en-US" sz="16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Arial"/>
                <a:sym typeface="Arial"/>
              </a:rPr>
              <a:t>os</a:t>
            </a:r>
            <a:endParaRPr lang="en-US" altLang="en-US"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46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326081" y="-109909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Summary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5578C970-DC4F-4830-B3CF-E2E32CBB03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316643"/>
              </p:ext>
            </p:extLst>
          </p:nvPr>
        </p:nvGraphicFramePr>
        <p:xfrm>
          <a:off x="816993" y="698484"/>
          <a:ext cx="8428161" cy="51959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67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114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088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  <a:endParaRPr lang="en-US" sz="1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ADA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</a:rPr>
                        <a:t>EVENT</a:t>
                      </a:r>
                      <a:r>
                        <a:rPr lang="en-US" sz="1600" b="1" i="0" dirty="0" smtClean="0">
                          <a:latin typeface="Calibri" charset="0"/>
                          <a:ea typeface="Calibri" charset="0"/>
                          <a:cs typeface="Calibri" charset="0"/>
                        </a:rPr>
                        <a:t> </a:t>
                      </a:r>
                      <a:endParaRPr lang="en-US" sz="1600" b="1" i="0" dirty="0">
                        <a:solidFill>
                          <a:schemeClr val="tx1">
                            <a:lumMod val="20000"/>
                            <a:lumOff val="80000"/>
                          </a:schemeClr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AD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64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within 24--48 </a:t>
                      </a:r>
                      <a:r>
                        <a:rPr lang="en-US" sz="1400" b="1" kern="1200" dirty="0" err="1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hrs</a:t>
                      </a:r>
                      <a:r>
                        <a:rPr lang="en-US" sz="14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after </a:t>
                      </a:r>
                      <a:r>
                        <a:rPr lang="en-US" sz="1400" b="1" kern="1200" dirty="0" smtClean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implantation in blood</a:t>
                      </a:r>
                      <a:endParaRPr lang="en-US" sz="1400" b="1" kern="1200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immunosuppressant </a:t>
                      </a: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protein Appears in maternal serum 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66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hours after 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Cleavage of Zygote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1247"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days after </a:t>
                      </a:r>
                      <a:r>
                        <a:rPr lang="en-US" sz="1400" b="1" kern="1200" dirty="0" err="1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fertilizationby</a:t>
                      </a:r>
                      <a:endParaRPr lang="en-US" sz="1400" b="1" kern="1200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Spherical </a:t>
                      </a:r>
                      <a:r>
                        <a:rPr lang="en-US" sz="1600" b="1" kern="1200" dirty="0" err="1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Morula</a:t>
                      </a: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is formed </a:t>
                      </a:r>
                      <a:endParaRPr lang="en-US" sz="1600" b="1" kern="1200" dirty="0">
                        <a:solidFill>
                          <a:srgbClr val="FF339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06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4th day after fertilization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</a:t>
                      </a:r>
                      <a:r>
                        <a:rPr lang="en-US" sz="1600" b="1" kern="1200" dirty="0" err="1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Morula</a:t>
                      </a: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reaches the uterine cavity  and </a:t>
                      </a:r>
                      <a:r>
                        <a:rPr lang="en-US" sz="1600" b="1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remains free for one or two days.</a:t>
                      </a:r>
                      <a:endParaRPr lang="en-US" sz="1600" b="1" kern="1200" dirty="0">
                        <a:solidFill>
                          <a:srgbClr val="FF339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7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5th day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Zona pellucida degenerates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84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 begins about the 6th day after  fertilization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Blastocyst begins implantation 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124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 7th day</a:t>
                      </a:r>
                      <a:endParaRPr lang="en-US" sz="1400" b="1" kern="1200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err="1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Trophoblast</a:t>
                      </a: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differentiated into 2 layers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(Cytotrophblast – Syncytiotrophoblast)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68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 8th day</a:t>
                      </a:r>
                      <a:endParaRPr lang="en-US" sz="1400" b="1" kern="1200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blastocyst is superficially embedded in the compact layer of the endometrium</a:t>
                      </a: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3755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en-US" sz="14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 the  10th  or 11th day</a:t>
                      </a:r>
                    </a:p>
                    <a:p>
                      <a:pPr marL="0" algn="ctr" defTabSz="914400" rtl="0" eaLnBrk="1" latinLnBrk="0" hangingPunct="1"/>
                      <a:endParaRPr lang="en-US" sz="1400" b="1" kern="1200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 Blood-filled Lacunae appear in the  Syncytiotrophoblast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  <a:buFont typeface="Wingdings" pitchFamily="2" charset="2"/>
                        <a:buNone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which communicate forming a lacunar network</a:t>
                      </a:r>
                      <a:endParaRPr lang="en-US" sz="1600" b="1" kern="1200" dirty="0">
                        <a:solidFill>
                          <a:srgbClr val="FF339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19" marB="4571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289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326081" y="-109909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Summary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4A3B6953-C5D9-451B-B5CB-861347F097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4949176"/>
              </p:ext>
            </p:extLst>
          </p:nvPr>
        </p:nvGraphicFramePr>
        <p:xfrm>
          <a:off x="609600" y="946491"/>
          <a:ext cx="9131300" cy="3830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3785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934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84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DATE</a:t>
                      </a:r>
                      <a:endParaRPr lang="en-US" sz="1800" b="1" i="0" u="none" strike="noStrike" cap="none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ADA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 smtClean="0">
                          <a:solidFill>
                            <a:schemeClr val="bg1"/>
                          </a:solidFill>
                          <a:latin typeface="Calibri" charset="0"/>
                          <a:ea typeface="Calibri" charset="0"/>
                          <a:cs typeface="Calibri" charset="0"/>
                          <a:sym typeface="Arial"/>
                        </a:rPr>
                        <a:t>EVENT</a:t>
                      </a:r>
                      <a:endParaRPr lang="en-US" sz="1800" b="1" i="0" u="none" strike="noStrike" cap="none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  <a:sym typeface="Arial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AD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03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EPT (Early pregnancy test</a:t>
                      </a:r>
                      <a:r>
                        <a:rPr lang="en-US" sz="1600" b="1" kern="1200" dirty="0" smtClean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in urine</a:t>
                      </a:r>
                      <a:endParaRPr lang="en-US" sz="1600" b="1" kern="1200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the first 10 days of development</a:t>
                      </a:r>
                      <a:endParaRPr lang="en-US" sz="1600" b="1" kern="1200" dirty="0">
                        <a:solidFill>
                          <a:srgbClr val="FF339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784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 11th or 12th day</a:t>
                      </a:r>
                      <a:endParaRPr lang="en-US" sz="1600" b="1" kern="1200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1600" b="1" kern="1200" dirty="0" err="1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Uteroplacental</a:t>
                      </a: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circulation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is established  and the Implantation completed </a:t>
                      </a: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544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about  the end of 2nd week. </a:t>
                      </a:r>
                      <a:endParaRPr lang="en-US" sz="1600" b="1" kern="1200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human chorionic </a:t>
                      </a:r>
                      <a:r>
                        <a:rPr lang="en-US" sz="1600" b="1" kern="1200" dirty="0" err="1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gonadotrophin</a:t>
                      </a: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hormone is secreted by the Syncytiotrophoblast </a:t>
                      </a:r>
                      <a:endParaRPr lang="en-US" sz="1600" b="1" kern="1200" dirty="0">
                        <a:solidFill>
                          <a:srgbClr val="FF339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042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 the 13th day </a:t>
                      </a:r>
                      <a:endParaRPr lang="en-US" sz="1600" b="1" kern="1200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Proliferation of Cytotrophblast cells produce extension inside the Syncytiotrophoblast to form the </a:t>
                      </a:r>
                      <a:r>
                        <a:rPr lang="en-US" sz="1600" b="1" kern="1200" dirty="0" smtClean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600" b="1" u="sng" kern="1200" dirty="0" smtClean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primary </a:t>
                      </a:r>
                      <a:r>
                        <a:rPr lang="en-US" sz="1600" b="1" u="sng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chorionic </a:t>
                      </a:r>
                      <a:r>
                        <a:rPr lang="en-US" sz="1600" b="1" u="sng" kern="1200" dirty="0" smtClean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villi)</a:t>
                      </a:r>
                      <a:r>
                        <a:rPr lang="en-US" sz="1600" b="1" kern="1200" dirty="0" smtClean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1600" b="1" kern="1200" dirty="0">
                        <a:solidFill>
                          <a:srgbClr val="FF339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539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 the 14</a:t>
                      </a:r>
                      <a:r>
                        <a:rPr lang="en-US" sz="1600" b="1" kern="1200" baseline="300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day </a:t>
                      </a:r>
                      <a:endParaRPr lang="en-US" sz="1600" b="1" kern="1200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n-US" sz="1600" b="1" kern="1200" baseline="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mesoderm will appear within the center of the </a:t>
                      </a:r>
                      <a:r>
                        <a:rPr lang="en-US" sz="1600" b="1" kern="1200" baseline="0" dirty="0" err="1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cytotrophoplast</a:t>
                      </a:r>
                      <a:r>
                        <a:rPr lang="en-US" sz="1600" b="1" kern="1200" baseline="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1600" b="1" u="sng" kern="1200" baseline="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secondary chorionic villi)</a:t>
                      </a:r>
                      <a:endParaRPr lang="en-US" sz="1600" b="1" u="sng" kern="1200" dirty="0">
                        <a:solidFill>
                          <a:srgbClr val="FF339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3539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6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 the 15</a:t>
                      </a:r>
                      <a:r>
                        <a:rPr lang="en-US" sz="1600" b="1" kern="1200" baseline="300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sz="1600" b="1" kern="1200" dirty="0">
                          <a:solidFill>
                            <a:srgbClr val="618E87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day </a:t>
                      </a:r>
                      <a:endParaRPr lang="en-US" sz="1600" b="1" kern="1200" dirty="0">
                        <a:solidFill>
                          <a:srgbClr val="618E87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EF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8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sz="1600" b="1" kern="120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Few blood capillaries</a:t>
                      </a:r>
                      <a:r>
                        <a:rPr lang="en-US" sz="1600" b="1" kern="1200" baseline="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appear within the mesoderm(</a:t>
                      </a:r>
                      <a:r>
                        <a:rPr lang="en-US" sz="1600" b="1" u="sng" kern="1200" baseline="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Tertiary chorionic villi</a:t>
                      </a:r>
                      <a:r>
                        <a:rPr lang="en-US" sz="1600" b="1" kern="1200" baseline="0" dirty="0">
                          <a:solidFill>
                            <a:srgbClr val="FF339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1600" b="1" kern="1200" dirty="0">
                        <a:solidFill>
                          <a:srgbClr val="FF3399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549" marB="45549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51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326081" y="-109909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Summary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9E2038CF-B970-4BBF-BA75-441EFA34F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742229"/>
              </p:ext>
            </p:extLst>
          </p:nvPr>
        </p:nvGraphicFramePr>
        <p:xfrm>
          <a:off x="2015542" y="1387935"/>
          <a:ext cx="6096000" cy="21449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019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94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strike="noStrike" cap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EVENT</a:t>
                      </a:r>
                      <a:endParaRPr lang="en-US" sz="1800" b="1" i="0" u="none" strike="noStrike" cap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A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cap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SITE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Fertilization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Ampulla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01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Cleavage of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Zygote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uterine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tube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err="1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Morula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uterine cavity 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2241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implantation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posterior wall of the body of the uterus near the fundus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55B3A061-7FCB-45EC-8184-6F951535F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5284012"/>
              </p:ext>
            </p:extLst>
          </p:nvPr>
        </p:nvGraphicFramePr>
        <p:xfrm>
          <a:off x="1636401" y="4377019"/>
          <a:ext cx="7086600" cy="206273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43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99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Font typeface="Wingdings" pitchFamily="2" charset="2"/>
                        <a:buNone/>
                        <a:defRPr/>
                      </a:pPr>
                      <a:r>
                        <a:rPr lang="en-US" altLang="en-US" sz="1800" b="1" i="0" u="none" strike="noStrike" cap="none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ECTOPIC IMPLANTATION </a:t>
                      </a:r>
                      <a:endParaRPr lang="en-US" sz="1800" b="1" i="0" u="none" strike="noStrike" cap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AB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buFont typeface="Wingdings" pitchFamily="2" charset="2"/>
                        <a:buNone/>
                        <a:defRPr/>
                      </a:pPr>
                      <a:endParaRPr lang="en-US" sz="1800" b="1" i="0" u="none" strike="noStrike" cap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9A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Tubal pregnancy </a:t>
                      </a:r>
                    </a:p>
                  </a:txBody>
                  <a:tcPr marT="45727" marB="457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most common type </a:t>
                      </a:r>
                    </a:p>
                  </a:txBody>
                  <a:tcPr marT="45727" marB="457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Ovarian pregnancy </a:t>
                      </a:r>
                    </a:p>
                  </a:txBody>
                  <a:tcPr marT="45727" marB="457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least common type of ectopic pregnancy </a:t>
                      </a:r>
                    </a:p>
                  </a:txBody>
                  <a:tcPr marT="45727" marB="457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8242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95 to 97% of ectopic pregnancies</a:t>
                      </a:r>
                    </a:p>
                  </a:txBody>
                  <a:tcPr marT="45727" marB="457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occurs in the uterine tube</a:t>
                      </a:r>
                    </a:p>
                    <a:p>
                      <a:pPr algn="ctr"/>
                      <a:endParaRPr lang="en-US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99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Placenta </a:t>
                      </a:r>
                      <a:r>
                        <a:rPr lang="en-US" sz="1600" b="1" kern="12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previa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45727" marB="457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occurs in the lower uterine segment</a:t>
                      </a:r>
                    </a:p>
                  </a:txBody>
                  <a:tcPr marT="45727" marB="45727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9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326081" y="-109909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MCQ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208691" y="371089"/>
            <a:ext cx="11011584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AAD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1) </a:t>
            </a:r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</a:rPr>
              <a:t>Which of the following is the Site of fertilization :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AADA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/>
            <a:r>
              <a:rPr lang="en-US" dirty="0">
                <a:latin typeface="Calibri" panose="020F0502020204030204" pitchFamily="34" charset="0"/>
              </a:rPr>
              <a:t>A-Isthmus of fallopian tube          B-Ampulla of Fallopian tube          C-Placenta          D-infundibulum of Fallopian tube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AAD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2) </a:t>
            </a:r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</a:rPr>
              <a:t>Fertilization Never occurs in the uterine cavity 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A-True              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B-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AAD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3) Acrosin is secreted from 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A- nucleus          B- Mitochondria          C- Acrosomal cap        D- Golgi apparatus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AAD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4) </a:t>
            </a:r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</a:rPr>
              <a:t>Acrosin aids in the penetration of the Zona Pellucida 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A- True             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B-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False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AAD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5) </a:t>
            </a:r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</a:rPr>
              <a:t>Cleavage of Zygote Begins After …….. Hours of fertilization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Calibri" panose="020F0502020204030204" pitchFamily="34" charset="0"/>
              </a:rPr>
              <a:t>A- 10 Hours         B- 15 hours         C- 20 hours        D-30 hours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panose="020F0502020204030204" pitchFamily="34" charset="0"/>
            </a:endParaRPr>
          </a:p>
          <a:p>
            <a:pPr lvl="0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AAD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6) </a:t>
            </a:r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</a:rPr>
              <a:t>The Morula reaches the uterine cavity by the ….. day after fertilization :</a:t>
            </a:r>
          </a:p>
          <a:p>
            <a:pPr lvl="0"/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A- 3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    B- 4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    C-5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   D-2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nd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AAD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7) </a:t>
            </a:r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</a:rPr>
              <a:t>Blastocyst is formed of an Outer cell layer called ……. and Inner cell layer called …….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AAD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>
              <a:defRPr/>
            </a:pPr>
            <a:r>
              <a:rPr lang="en-US" dirty="0">
                <a:latin typeface="Calibri" panose="020F0502020204030204" pitchFamily="34" charset="0"/>
              </a:rPr>
              <a:t>A- trophoblast – Embryoblast        B- Embryoblast – trophoblast         C- Cytotrophblast - </a:t>
            </a:r>
            <a:r>
              <a:rPr lang="en-US" dirty="0" smtClean="0">
                <a:latin typeface="Calibri" panose="020F0502020204030204" pitchFamily="34" charset="0"/>
              </a:rPr>
              <a:t>Syncytiotrophoblast</a:t>
            </a:r>
            <a:endParaRPr lang="en-US" dirty="0"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/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AAD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8) </a:t>
            </a:r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</a:rPr>
              <a:t>The normal site of implantation is the posterior wall of the body of the uterus near the fundus :</a:t>
            </a:r>
          </a:p>
          <a:p>
            <a:r>
              <a:rPr lang="en-US" dirty="0">
                <a:latin typeface="Calibri" panose="020F0502020204030204" pitchFamily="34" charset="0"/>
              </a:rPr>
              <a:t>A- True               B- False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AADA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7AADA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9) </a:t>
            </a:r>
            <a:r>
              <a:rPr lang="en-US" sz="1600" b="1" dirty="0">
                <a:solidFill>
                  <a:srgbClr val="7AADA2"/>
                </a:solidFill>
                <a:latin typeface="Calibri" panose="020F0502020204030204" pitchFamily="34" charset="0"/>
              </a:rPr>
              <a:t>When does Implantation begins :</a:t>
            </a:r>
          </a:p>
          <a:p>
            <a:r>
              <a:rPr lang="en-US" dirty="0">
                <a:latin typeface="Calibri" panose="020F0502020204030204" pitchFamily="34" charset="0"/>
              </a:rPr>
              <a:t>A- The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</a:rPr>
              <a:t>  day after fertilization             B- The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</a:rPr>
              <a:t> day after fertilization         C-The 6</a:t>
            </a:r>
            <a:r>
              <a:rPr lang="en-US" baseline="30000" dirty="0">
                <a:latin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</a:rPr>
              <a:t>  day after fertilization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        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D- </a:t>
            </a:r>
            <a:r>
              <a:rPr lang="en-US" dirty="0">
                <a:latin typeface="Calibri" panose="020F0502020204030204" pitchFamily="34" charset="0"/>
              </a:rPr>
              <a:t>The 7</a:t>
            </a:r>
            <a:r>
              <a:rPr lang="en-US" baseline="30000" dirty="0">
                <a:latin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</a:rPr>
              <a:t>  day after fertilization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3"/>
          <p:cNvSpPr txBox="1"/>
          <p:nvPr/>
        </p:nvSpPr>
        <p:spPr>
          <a:xfrm rot="10800000">
            <a:off x="11375199" y="4374547"/>
            <a:ext cx="688931" cy="2308324"/>
          </a:xfrm>
          <a:prstGeom prst="rect">
            <a:avLst/>
          </a:prstGeom>
          <a:noFill/>
          <a:ln w="38100">
            <a:solidFill>
              <a:srgbClr val="7AADA2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CB4D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1) </a:t>
            </a:r>
            <a:r>
              <a:rPr lang="en-US" sz="1600" dirty="0">
                <a:solidFill>
                  <a:srgbClr val="ECB4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CB4D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CB4D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2)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CB4D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3)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CB4D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4)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CB4D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5) 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CB4D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6) 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CB4D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7)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CB4D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8) 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ECB4D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9) C</a:t>
            </a:r>
          </a:p>
        </p:txBody>
      </p:sp>
    </p:spTree>
    <p:extLst>
      <p:ext uri="{BB962C8B-B14F-4D97-AF65-F5344CB8AC3E}">
        <p14:creationId xmlns:p14="http://schemas.microsoft.com/office/powerpoint/2010/main" val="348654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Shape 126"/>
          <p:cNvGrpSpPr/>
          <p:nvPr/>
        </p:nvGrpSpPr>
        <p:grpSpPr>
          <a:xfrm>
            <a:off x="8661400" y="0"/>
            <a:ext cx="3530600" cy="6858000"/>
            <a:chOff x="8661400" y="0"/>
            <a:chExt cx="3530600" cy="6858000"/>
          </a:xfrm>
        </p:grpSpPr>
        <p:sp>
          <p:nvSpPr>
            <p:cNvPr id="127" name="Shape 127"/>
            <p:cNvSpPr/>
            <p:nvPr/>
          </p:nvSpPr>
          <p:spPr>
            <a:xfrm>
              <a:off x="11493500" y="0"/>
              <a:ext cx="698500" cy="68580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10083800" y="0"/>
              <a:ext cx="698500" cy="6858000"/>
            </a:xfrm>
            <a:prstGeom prst="rect">
              <a:avLst/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8661400" y="0"/>
              <a:ext cx="698500" cy="6858000"/>
            </a:xfrm>
            <a:prstGeom prst="rect">
              <a:avLst/>
            </a:prstGeom>
            <a:solidFill>
              <a:srgbClr val="00213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0" name="Shape 130"/>
          <p:cNvCxnSpPr/>
          <p:nvPr/>
        </p:nvCxnSpPr>
        <p:spPr>
          <a:xfrm>
            <a:off x="898358" y="1171074"/>
            <a:ext cx="6416841" cy="0"/>
          </a:xfrm>
          <a:prstGeom prst="straightConnector1">
            <a:avLst/>
          </a:prstGeom>
          <a:noFill/>
          <a:ln w="25400" cap="flat" cmpd="sng">
            <a:solidFill>
              <a:srgbClr val="00213F"/>
            </a:solidFill>
            <a:prstDash val="dot"/>
            <a:miter/>
            <a:headEnd type="none" w="med" len="med"/>
            <a:tailEnd type="none" w="med" len="med"/>
          </a:ln>
        </p:spPr>
      </p:cxnSp>
      <p:sp>
        <p:nvSpPr>
          <p:cNvPr id="131" name="Shape 131"/>
          <p:cNvSpPr txBox="1"/>
          <p:nvPr/>
        </p:nvSpPr>
        <p:spPr>
          <a:xfrm>
            <a:off x="532596" y="192505"/>
            <a:ext cx="7660428" cy="1107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6600" b="1" dirty="0">
                <a:solidFill>
                  <a:srgbClr val="AEABA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B J E C T I V E S </a:t>
            </a:r>
          </a:p>
        </p:txBody>
      </p:sp>
      <p:sp>
        <p:nvSpPr>
          <p:cNvPr id="2" name="مستطيل 1"/>
          <p:cNvSpPr/>
          <p:nvPr/>
        </p:nvSpPr>
        <p:spPr>
          <a:xfrm>
            <a:off x="81692" y="1816011"/>
            <a:ext cx="786850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the end of the lecture, students should be able to:</a:t>
            </a:r>
          </a:p>
          <a:p>
            <a:pPr>
              <a:defRPr/>
            </a:pPr>
            <a:endParaRPr lang="en-US" dirty="0"/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•Identify fertilization and its site. 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•List the phases of fertilization. 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•Describe the results of fertilization. 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•Describe the formation of blastocyst. 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•Identify implantation and its site. 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•Describe the mechanism of implantation. 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•Describe the formation of primary chorionic villi. 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•List the sites of ectopic pregnancy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7" name="Shape 637"/>
          <p:cNvCxnSpPr/>
          <p:nvPr/>
        </p:nvCxnSpPr>
        <p:spPr>
          <a:xfrm rot="10800000">
            <a:off x="5336662" y="3794219"/>
            <a:ext cx="5575300" cy="0"/>
          </a:xfrm>
          <a:prstGeom prst="straightConnector1">
            <a:avLst/>
          </a:prstGeom>
          <a:noFill/>
          <a:ln w="41275" cap="rnd" cmpd="sng">
            <a:solidFill>
              <a:srgbClr val="A5A5A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4" name="Shape 644"/>
          <p:cNvSpPr txBox="1"/>
          <p:nvPr/>
        </p:nvSpPr>
        <p:spPr>
          <a:xfrm>
            <a:off x="6723424" y="2316663"/>
            <a:ext cx="347471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b="1" dirty="0">
                <a:solidFill>
                  <a:srgbClr val="7AAD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USEFUL VIDEOS</a:t>
            </a:r>
          </a:p>
        </p:txBody>
      </p:sp>
      <p:cxnSp>
        <p:nvCxnSpPr>
          <p:cNvPr id="645" name="Shape 645"/>
          <p:cNvCxnSpPr/>
          <p:nvPr/>
        </p:nvCxnSpPr>
        <p:spPr>
          <a:xfrm>
            <a:off x="6774136" y="2939841"/>
            <a:ext cx="3301999" cy="0"/>
          </a:xfrm>
          <a:prstGeom prst="straightConnector1">
            <a:avLst/>
          </a:prstGeom>
          <a:noFill/>
          <a:ln w="22225" cap="flat" cmpd="sng">
            <a:solidFill>
              <a:srgbClr val="878688">
                <a:alpha val="44705"/>
              </a:srgbClr>
            </a:solidFill>
            <a:prstDash val="dot"/>
            <a:miter/>
            <a:headEnd type="none" w="med" len="med"/>
            <a:tailEnd type="none" w="med" len="med"/>
          </a:ln>
        </p:spPr>
      </p:cxnSp>
      <p:grpSp>
        <p:nvGrpSpPr>
          <p:cNvPr id="648" name="Shape 648"/>
          <p:cNvGrpSpPr/>
          <p:nvPr/>
        </p:nvGrpSpPr>
        <p:grpSpPr>
          <a:xfrm>
            <a:off x="10325232" y="-3794"/>
            <a:ext cx="1894305" cy="2854469"/>
            <a:chOff x="10297695" y="0"/>
            <a:chExt cx="1894305" cy="2149642"/>
          </a:xfrm>
        </p:grpSpPr>
        <p:sp>
          <p:nvSpPr>
            <p:cNvPr id="649" name="Shape 649"/>
            <p:cNvSpPr/>
            <p:nvPr/>
          </p:nvSpPr>
          <p:spPr>
            <a:xfrm>
              <a:off x="11734709" y="0"/>
              <a:ext cx="457291" cy="737936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Shape 650"/>
            <p:cNvSpPr/>
            <p:nvPr/>
          </p:nvSpPr>
          <p:spPr>
            <a:xfrm>
              <a:off x="11016202" y="0"/>
              <a:ext cx="457291" cy="2149641"/>
            </a:xfrm>
            <a:prstGeom prst="rect">
              <a:avLst/>
            </a:prstGeom>
            <a:solidFill>
              <a:srgbClr val="95D2C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Shape 651"/>
            <p:cNvSpPr/>
            <p:nvPr/>
          </p:nvSpPr>
          <p:spPr>
            <a:xfrm>
              <a:off x="10297695" y="0"/>
              <a:ext cx="457291" cy="1299410"/>
            </a:xfrm>
            <a:prstGeom prst="rect">
              <a:avLst/>
            </a:prstGeom>
            <a:solidFill>
              <a:srgbClr val="00213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مجموعة 32"/>
          <p:cNvGrpSpPr/>
          <p:nvPr/>
        </p:nvGrpSpPr>
        <p:grpSpPr>
          <a:xfrm>
            <a:off x="-296366" y="3182403"/>
            <a:ext cx="7268666" cy="3862133"/>
            <a:chOff x="-770021" y="2149642"/>
            <a:chExt cx="11984224" cy="5277854"/>
          </a:xfrm>
        </p:grpSpPr>
        <p:grpSp>
          <p:nvGrpSpPr>
            <p:cNvPr id="34" name="Group 56"/>
            <p:cNvGrpSpPr/>
            <p:nvPr/>
          </p:nvGrpSpPr>
          <p:grpSpPr>
            <a:xfrm>
              <a:off x="-770021" y="2149642"/>
              <a:ext cx="4829059" cy="5277854"/>
              <a:chOff x="158735" y="2005263"/>
              <a:chExt cx="4602883" cy="4700338"/>
            </a:xfrm>
          </p:grpSpPr>
          <p:pic>
            <p:nvPicPr>
              <p:cNvPr id="43" name="Picture 5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592" t="11645" r="18816" b="5855"/>
              <a:stretch/>
            </p:blipFill>
            <p:spPr>
              <a:xfrm>
                <a:off x="158735" y="2005263"/>
                <a:ext cx="4602883" cy="4700338"/>
              </a:xfrm>
              <a:prstGeom prst="rect">
                <a:avLst/>
              </a:prstGeom>
            </p:spPr>
          </p:pic>
          <p:pic>
            <p:nvPicPr>
              <p:cNvPr id="44" name="Picture 54"/>
              <p:cNvPicPr>
                <a:picLocks noChangeAspect="1"/>
              </p:cNvPicPr>
              <p:nvPr/>
            </p:nvPicPr>
            <p:blipFill rotWithShape="1">
              <a:blip r:embed="rId4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" b="90000" l="10000" r="90000">
                            <a14:foregroundMark x1="58594" y1="5250" x2="58594" y2="5250"/>
                            <a14:backgroundMark x1="64258" y1="27313" x2="64258" y2="27313"/>
                            <a14:backgroundMark x1="66836" y1="20188" x2="66836" y2="20188"/>
                            <a14:backgroundMark x1="66367" y1="22688" x2="66367" y2="22688"/>
                            <a14:backgroundMark x1="66836" y1="26813" x2="66836" y2="26813"/>
                            <a14:backgroundMark x1="62852" y1="5250" x2="62852" y2="5250"/>
                            <a14:backgroundMark x1="67305" y1="10250" x2="67305" y2="10250"/>
                            <a14:backgroundMark x1="52695" y1="7125" x2="52695" y2="7125"/>
                            <a14:backgroundMark x1="54688" y1="3063" x2="54688" y2="3063"/>
                            <a14:backgroundMark x1="54688" y1="5625" x2="54688" y2="562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35" t="-1793" r="27114" b="16045"/>
              <a:stretch/>
            </p:blipFill>
            <p:spPr>
              <a:xfrm rot="1152351">
                <a:off x="382493" y="2196809"/>
                <a:ext cx="2996926" cy="3947748"/>
              </a:xfrm>
              <a:prstGeom prst="rect">
                <a:avLst/>
              </a:prstGeom>
            </p:spPr>
          </p:pic>
        </p:grpSp>
        <p:grpSp>
          <p:nvGrpSpPr>
            <p:cNvPr id="35" name="مجموعة 34"/>
            <p:cNvGrpSpPr/>
            <p:nvPr/>
          </p:nvGrpSpPr>
          <p:grpSpPr>
            <a:xfrm>
              <a:off x="2513487" y="2648367"/>
              <a:ext cx="8700716" cy="2097537"/>
              <a:chOff x="2176542" y="3784934"/>
              <a:chExt cx="8054326" cy="1798476"/>
            </a:xfrm>
          </p:grpSpPr>
          <p:grpSp>
            <p:nvGrpSpPr>
              <p:cNvPr id="36" name="Group 19"/>
              <p:cNvGrpSpPr/>
              <p:nvPr/>
            </p:nvGrpSpPr>
            <p:grpSpPr>
              <a:xfrm>
                <a:off x="2176542" y="3784934"/>
                <a:ext cx="2516467" cy="1798476"/>
                <a:chOff x="6851293" y="2529763"/>
                <a:chExt cx="2516467" cy="1798476"/>
              </a:xfrm>
            </p:grpSpPr>
            <p:pic>
              <p:nvPicPr>
                <p:cNvPr id="39" name="Picture 5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3051" b="97627" l="0" r="100000">
                              <a14:foregroundMark x1="24561" y1="15593" x2="24561" y2="15593"/>
                              <a14:foregroundMark x1="17043" y1="6780" x2="17043" y2="6780"/>
                              <a14:foregroundMark x1="7769" y1="24746" x2="7769" y2="24746"/>
                              <a14:foregroundMark x1="20301" y1="3051" x2="10025" y2="90847"/>
                              <a14:foregroundMark x1="7018" y1="87458" x2="501" y2="61017"/>
                              <a14:foregroundMark x1="16291" y1="39661" x2="9524" y2="34915"/>
                              <a14:foregroundMark x1="21303" y1="48475" x2="32331" y2="56610"/>
                              <a14:foregroundMark x1="34586" y1="72881" x2="37845" y2="55593"/>
                              <a14:foregroundMark x1="34336" y1="50847" x2="26065" y2="42712"/>
                              <a14:foregroundMark x1="37845" y1="92881" x2="45865" y2="88814"/>
                              <a14:foregroundMark x1="30075" y1="91525" x2="25313" y2="81695"/>
                              <a14:backgroundMark x1="4511" y1="41017" x2="4010" y2="42034"/>
                              <a14:backgroundMark x1="39348" y1="80678" x2="39098" y2="78983"/>
                              <a14:backgroundMark x1="20551" y1="88814" x2="20551" y2="88814"/>
                              <a14:backgroundMark x1="39098" y1="89831" x2="39098" y2="89831"/>
                              <a14:backgroundMark x1="29323" y1="82712" x2="29323" y2="82712"/>
                              <a14:backgroundMark x1="33584" y1="89492" x2="33584" y2="89492"/>
                              <a14:backgroundMark x1="32080" y1="85763" x2="32080" y2="85763"/>
                              <a14:backgroundMark x1="36090" y1="89492" x2="36090" y2="89492"/>
                              <a14:backgroundMark x1="38346" y1="74915" x2="38346" y2="74915"/>
                              <a14:backgroundMark x1="2005" y1="57966" x2="2005" y2="57966"/>
                              <a14:backgroundMark x1="11028" y1="35593" x2="11028" y2="35593"/>
                              <a14:backgroundMark x1="17293" y1="44068" x2="17293" y2="44068"/>
                              <a14:backgroundMark x1="21053" y1="44068" x2="21053" y2="44068"/>
                              <a14:backgroundMark x1="14286" y1="35593" x2="11028" y2="24746"/>
                              <a14:backgroundMark x1="11529" y1="22034" x2="13283" y2="16949"/>
                              <a14:backgroundMark x1="37594" y1="33898" x2="40852" y2="24068"/>
                              <a14:backgroundMark x1="40100" y1="23729" x2="37093" y2="11186"/>
                              <a14:backgroundMark x1="33083" y1="40678" x2="32832" y2="38983"/>
                              <a14:backgroundMark x1="30576" y1="42034" x2="28822" y2="42712"/>
                            </a14:backgroundRemoval>
                          </a14:imgEffect>
                          <a14:imgEffect>
                            <a14:sharpenSoften amount="-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1293" y="2529763"/>
                  <a:ext cx="2516467" cy="1798476"/>
                </a:xfrm>
                <a:prstGeom prst="rect">
                  <a:avLst/>
                </a:prstGeom>
              </p:spPr>
            </p:pic>
            <p:sp>
              <p:nvSpPr>
                <p:cNvPr id="40" name="Oval 9"/>
                <p:cNvSpPr/>
                <p:nvPr/>
              </p:nvSpPr>
              <p:spPr>
                <a:xfrm rot="19838218">
                  <a:off x="7172584" y="2672499"/>
                  <a:ext cx="417043" cy="209859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1" name="Oval 10"/>
                <p:cNvSpPr/>
                <p:nvPr/>
              </p:nvSpPr>
              <p:spPr>
                <a:xfrm rot="18606469">
                  <a:off x="7635237" y="2589513"/>
                  <a:ext cx="66831" cy="367447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  <p:sp>
              <p:nvSpPr>
                <p:cNvPr id="42" name="Oval 18"/>
                <p:cNvSpPr/>
                <p:nvPr/>
              </p:nvSpPr>
              <p:spPr>
                <a:xfrm rot="19946827">
                  <a:off x="7760985" y="2822452"/>
                  <a:ext cx="72478" cy="166494"/>
                </a:xfrm>
                <a:prstGeom prst="ellipse">
                  <a:avLst/>
                </a:prstGeom>
                <a:solidFill>
                  <a:srgbClr val="FF698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p:grpSp>
          <p:sp>
            <p:nvSpPr>
              <p:cNvPr id="37" name="TextBox 21"/>
              <p:cNvSpPr txBox="1"/>
              <p:nvPr/>
            </p:nvSpPr>
            <p:spPr>
              <a:xfrm>
                <a:off x="3062813" y="4573946"/>
                <a:ext cx="7168055" cy="53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18B95"/>
                    </a:solidFill>
                    <a:effectLst/>
                    <a:uLnTx/>
                    <a:uFillTx/>
                    <a:latin typeface="Kino MT" panose="040307050D0C02020703" pitchFamily="82" charset="0"/>
                  </a:rPr>
                  <a:t>Embryology</a:t>
                </a:r>
              </a:p>
            </p:txBody>
          </p:sp>
          <p:sp>
            <p:nvSpPr>
              <p:cNvPr id="38" name="مربع نص 37"/>
              <p:cNvSpPr txBox="1"/>
              <p:nvPr/>
            </p:nvSpPr>
            <p:spPr>
              <a:xfrm>
                <a:off x="4247074" y="4902751"/>
                <a:ext cx="1717590" cy="497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1B27F"/>
                    </a:solidFill>
                    <a:effectLst/>
                    <a:uLnTx/>
                    <a:uFillTx/>
                    <a:latin typeface="Kino MT" panose="040307050D0C02020703" pitchFamily="82" charset="0"/>
                  </a:rPr>
                  <a:t>436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2800073" y="5364392"/>
            <a:ext cx="1617816" cy="369332"/>
          </a:xfrm>
          <a:prstGeom prst="rect">
            <a:avLst/>
          </a:prstGeom>
          <a:noFill/>
          <a:ln w="28575">
            <a:solidFill>
              <a:srgbClr val="618E87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  <a:hlinkClick r:id="rId8"/>
              </a:rPr>
              <a:t>Editing</a:t>
            </a:r>
            <a:r>
              <a:rPr lang="en-US" sz="1800" b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file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68887" y="39332"/>
            <a:ext cx="3337351" cy="3251291"/>
            <a:chOff x="3793642" y="1056178"/>
            <a:chExt cx="3534257" cy="3452322"/>
          </a:xfrm>
        </p:grpSpPr>
        <p:sp>
          <p:nvSpPr>
            <p:cNvPr id="52" name="Oval 51"/>
            <p:cNvSpPr/>
            <p:nvPr/>
          </p:nvSpPr>
          <p:spPr>
            <a:xfrm>
              <a:off x="3949700" y="1206500"/>
              <a:ext cx="3225800" cy="3149600"/>
            </a:xfrm>
            <a:prstGeom prst="ellipse">
              <a:avLst/>
            </a:prstGeom>
            <a:solidFill>
              <a:srgbClr val="7AAD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3883611" y="1130300"/>
              <a:ext cx="3355176" cy="3291840"/>
            </a:xfrm>
            <a:prstGeom prst="ellipse">
              <a:avLst/>
            </a:prstGeom>
            <a:noFill/>
            <a:ln w="22225">
              <a:solidFill>
                <a:srgbClr val="7AA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/>
            <p:cNvSpPr/>
            <p:nvPr/>
          </p:nvSpPr>
          <p:spPr>
            <a:xfrm>
              <a:off x="3793642" y="1056178"/>
              <a:ext cx="3534257" cy="3452322"/>
            </a:xfrm>
            <a:prstGeom prst="ellipse">
              <a:avLst/>
            </a:prstGeom>
            <a:noFill/>
            <a:ln w="44450">
              <a:solidFill>
                <a:srgbClr val="7AA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540514" y="845589"/>
            <a:ext cx="2999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5F1F1"/>
                </a:solidFill>
                <a:latin typeface="Century Gothic" charset="0"/>
                <a:ea typeface="Century Gothic" charset="0"/>
                <a:cs typeface="Century Gothic" charset="0"/>
              </a:rPr>
              <a:t>ANY SUGGESTIONS OR ISSUES </a:t>
            </a:r>
          </a:p>
        </p:txBody>
      </p:sp>
      <p:sp>
        <p:nvSpPr>
          <p:cNvPr id="57" name="Freeform 56"/>
          <p:cNvSpPr/>
          <p:nvPr/>
        </p:nvSpPr>
        <p:spPr>
          <a:xfrm rot="21167586">
            <a:off x="3528072" y="2557670"/>
            <a:ext cx="1393301" cy="2587399"/>
          </a:xfrm>
          <a:custGeom>
            <a:avLst/>
            <a:gdLst>
              <a:gd name="connsiteX0" fmla="*/ 0 w 3061416"/>
              <a:gd name="connsiteY0" fmla="*/ 0 h 2451100"/>
              <a:gd name="connsiteX1" fmla="*/ 127000 w 3061416"/>
              <a:gd name="connsiteY1" fmla="*/ 76200 h 2451100"/>
              <a:gd name="connsiteX2" fmla="*/ 165100 w 3061416"/>
              <a:gd name="connsiteY2" fmla="*/ 114300 h 2451100"/>
              <a:gd name="connsiteX3" fmla="*/ 241300 w 3061416"/>
              <a:gd name="connsiteY3" fmla="*/ 165100 h 2451100"/>
              <a:gd name="connsiteX4" fmla="*/ 279400 w 3061416"/>
              <a:gd name="connsiteY4" fmla="*/ 203200 h 2451100"/>
              <a:gd name="connsiteX5" fmla="*/ 355600 w 3061416"/>
              <a:gd name="connsiteY5" fmla="*/ 254000 h 2451100"/>
              <a:gd name="connsiteX6" fmla="*/ 419100 w 3061416"/>
              <a:gd name="connsiteY6" fmla="*/ 317500 h 2451100"/>
              <a:gd name="connsiteX7" fmla="*/ 482600 w 3061416"/>
              <a:gd name="connsiteY7" fmla="*/ 381000 h 2451100"/>
              <a:gd name="connsiteX8" fmla="*/ 546100 w 3061416"/>
              <a:gd name="connsiteY8" fmla="*/ 444500 h 2451100"/>
              <a:gd name="connsiteX9" fmla="*/ 660400 w 3061416"/>
              <a:gd name="connsiteY9" fmla="*/ 546100 h 2451100"/>
              <a:gd name="connsiteX10" fmla="*/ 685800 w 3061416"/>
              <a:gd name="connsiteY10" fmla="*/ 584200 h 2451100"/>
              <a:gd name="connsiteX11" fmla="*/ 762000 w 3061416"/>
              <a:gd name="connsiteY11" fmla="*/ 660400 h 2451100"/>
              <a:gd name="connsiteX12" fmla="*/ 850900 w 3061416"/>
              <a:gd name="connsiteY12" fmla="*/ 787400 h 2451100"/>
              <a:gd name="connsiteX13" fmla="*/ 876300 w 3061416"/>
              <a:gd name="connsiteY13" fmla="*/ 825500 h 2451100"/>
              <a:gd name="connsiteX14" fmla="*/ 939800 w 3061416"/>
              <a:gd name="connsiteY14" fmla="*/ 965200 h 2451100"/>
              <a:gd name="connsiteX15" fmla="*/ 990600 w 3061416"/>
              <a:gd name="connsiteY15" fmla="*/ 1066800 h 2451100"/>
              <a:gd name="connsiteX16" fmla="*/ 1016000 w 3061416"/>
              <a:gd name="connsiteY16" fmla="*/ 1117600 h 2451100"/>
              <a:gd name="connsiteX17" fmla="*/ 1028700 w 3061416"/>
              <a:gd name="connsiteY17" fmla="*/ 1155700 h 2451100"/>
              <a:gd name="connsiteX18" fmla="*/ 1054100 w 3061416"/>
              <a:gd name="connsiteY18" fmla="*/ 1206500 h 2451100"/>
              <a:gd name="connsiteX19" fmla="*/ 1066800 w 3061416"/>
              <a:gd name="connsiteY19" fmla="*/ 1257300 h 2451100"/>
              <a:gd name="connsiteX20" fmla="*/ 1079500 w 3061416"/>
              <a:gd name="connsiteY20" fmla="*/ 1295400 h 2451100"/>
              <a:gd name="connsiteX21" fmla="*/ 1092200 w 3061416"/>
              <a:gd name="connsiteY21" fmla="*/ 1358900 h 2451100"/>
              <a:gd name="connsiteX22" fmla="*/ 1117600 w 3061416"/>
              <a:gd name="connsiteY22" fmla="*/ 1473200 h 2451100"/>
              <a:gd name="connsiteX23" fmla="*/ 1117600 w 3061416"/>
              <a:gd name="connsiteY23" fmla="*/ 1714500 h 2451100"/>
              <a:gd name="connsiteX24" fmla="*/ 1092200 w 3061416"/>
              <a:gd name="connsiteY24" fmla="*/ 1866900 h 2451100"/>
              <a:gd name="connsiteX25" fmla="*/ 990600 w 3061416"/>
              <a:gd name="connsiteY25" fmla="*/ 1993900 h 2451100"/>
              <a:gd name="connsiteX26" fmla="*/ 927100 w 3061416"/>
              <a:gd name="connsiteY26" fmla="*/ 2032000 h 2451100"/>
              <a:gd name="connsiteX27" fmla="*/ 876300 w 3061416"/>
              <a:gd name="connsiteY27" fmla="*/ 2057400 h 2451100"/>
              <a:gd name="connsiteX28" fmla="*/ 787400 w 3061416"/>
              <a:gd name="connsiteY28" fmla="*/ 2082800 h 2451100"/>
              <a:gd name="connsiteX29" fmla="*/ 571500 w 3061416"/>
              <a:gd name="connsiteY29" fmla="*/ 2044700 h 2451100"/>
              <a:gd name="connsiteX30" fmla="*/ 533400 w 3061416"/>
              <a:gd name="connsiteY30" fmla="*/ 2019300 h 2451100"/>
              <a:gd name="connsiteX31" fmla="*/ 457200 w 3061416"/>
              <a:gd name="connsiteY31" fmla="*/ 1943100 h 2451100"/>
              <a:gd name="connsiteX32" fmla="*/ 431800 w 3061416"/>
              <a:gd name="connsiteY32" fmla="*/ 1866900 h 2451100"/>
              <a:gd name="connsiteX33" fmla="*/ 444500 w 3061416"/>
              <a:gd name="connsiteY33" fmla="*/ 1701800 h 2451100"/>
              <a:gd name="connsiteX34" fmla="*/ 457200 w 3061416"/>
              <a:gd name="connsiteY34" fmla="*/ 1663700 h 2451100"/>
              <a:gd name="connsiteX35" fmla="*/ 571500 w 3061416"/>
              <a:gd name="connsiteY35" fmla="*/ 1574800 h 2451100"/>
              <a:gd name="connsiteX36" fmla="*/ 622300 w 3061416"/>
              <a:gd name="connsiteY36" fmla="*/ 1562100 h 2451100"/>
              <a:gd name="connsiteX37" fmla="*/ 723900 w 3061416"/>
              <a:gd name="connsiteY37" fmla="*/ 1524000 h 2451100"/>
              <a:gd name="connsiteX38" fmla="*/ 787400 w 3061416"/>
              <a:gd name="connsiteY38" fmla="*/ 1511300 h 2451100"/>
              <a:gd name="connsiteX39" fmla="*/ 1155700 w 3061416"/>
              <a:gd name="connsiteY39" fmla="*/ 1524000 h 2451100"/>
              <a:gd name="connsiteX40" fmla="*/ 1308100 w 3061416"/>
              <a:gd name="connsiteY40" fmla="*/ 1549400 h 2451100"/>
              <a:gd name="connsiteX41" fmla="*/ 1397000 w 3061416"/>
              <a:gd name="connsiteY41" fmla="*/ 1562100 h 2451100"/>
              <a:gd name="connsiteX42" fmla="*/ 1447800 w 3061416"/>
              <a:gd name="connsiteY42" fmla="*/ 1587500 h 2451100"/>
              <a:gd name="connsiteX43" fmla="*/ 1511300 w 3061416"/>
              <a:gd name="connsiteY43" fmla="*/ 1600200 h 2451100"/>
              <a:gd name="connsiteX44" fmla="*/ 1549400 w 3061416"/>
              <a:gd name="connsiteY44" fmla="*/ 1612900 h 2451100"/>
              <a:gd name="connsiteX45" fmla="*/ 1612900 w 3061416"/>
              <a:gd name="connsiteY45" fmla="*/ 1625600 h 2451100"/>
              <a:gd name="connsiteX46" fmla="*/ 1701800 w 3061416"/>
              <a:gd name="connsiteY46" fmla="*/ 1663700 h 2451100"/>
              <a:gd name="connsiteX47" fmla="*/ 1790700 w 3061416"/>
              <a:gd name="connsiteY47" fmla="*/ 1714500 h 2451100"/>
              <a:gd name="connsiteX48" fmla="*/ 1828800 w 3061416"/>
              <a:gd name="connsiteY48" fmla="*/ 1727200 h 2451100"/>
              <a:gd name="connsiteX49" fmla="*/ 1866900 w 3061416"/>
              <a:gd name="connsiteY49" fmla="*/ 1752600 h 2451100"/>
              <a:gd name="connsiteX50" fmla="*/ 1981200 w 3061416"/>
              <a:gd name="connsiteY50" fmla="*/ 1841500 h 2451100"/>
              <a:gd name="connsiteX51" fmla="*/ 2082800 w 3061416"/>
              <a:gd name="connsiteY51" fmla="*/ 1943100 h 2451100"/>
              <a:gd name="connsiteX52" fmla="*/ 2133600 w 3061416"/>
              <a:gd name="connsiteY52" fmla="*/ 1993900 h 2451100"/>
              <a:gd name="connsiteX53" fmla="*/ 2146300 w 3061416"/>
              <a:gd name="connsiteY53" fmla="*/ 2032000 h 2451100"/>
              <a:gd name="connsiteX54" fmla="*/ 2184400 w 3061416"/>
              <a:gd name="connsiteY54" fmla="*/ 2057400 h 2451100"/>
              <a:gd name="connsiteX55" fmla="*/ 2209800 w 3061416"/>
              <a:gd name="connsiteY55" fmla="*/ 2095500 h 2451100"/>
              <a:gd name="connsiteX56" fmla="*/ 2247900 w 3061416"/>
              <a:gd name="connsiteY56" fmla="*/ 2184400 h 2451100"/>
              <a:gd name="connsiteX57" fmla="*/ 2298700 w 3061416"/>
              <a:gd name="connsiteY57" fmla="*/ 2273300 h 2451100"/>
              <a:gd name="connsiteX58" fmla="*/ 2413000 w 3061416"/>
              <a:gd name="connsiteY58" fmla="*/ 2374900 h 2451100"/>
              <a:gd name="connsiteX59" fmla="*/ 2514600 w 3061416"/>
              <a:gd name="connsiteY59" fmla="*/ 2425700 h 2451100"/>
              <a:gd name="connsiteX60" fmla="*/ 2590800 w 3061416"/>
              <a:gd name="connsiteY60" fmla="*/ 2451100 h 2451100"/>
              <a:gd name="connsiteX61" fmla="*/ 2844800 w 3061416"/>
              <a:gd name="connsiteY61" fmla="*/ 2438400 h 2451100"/>
              <a:gd name="connsiteX62" fmla="*/ 2971800 w 3061416"/>
              <a:gd name="connsiteY62" fmla="*/ 2425700 h 2451100"/>
              <a:gd name="connsiteX63" fmla="*/ 3060700 w 3061416"/>
              <a:gd name="connsiteY63" fmla="*/ 2400300 h 2451100"/>
              <a:gd name="connsiteX64" fmla="*/ 3048000 w 3061416"/>
              <a:gd name="connsiteY64" fmla="*/ 2400300 h 245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3061416" h="2451100">
                <a:moveTo>
                  <a:pt x="0" y="0"/>
                </a:moveTo>
                <a:cubicBezTo>
                  <a:pt x="40087" y="20043"/>
                  <a:pt x="96349" y="45549"/>
                  <a:pt x="127000" y="76200"/>
                </a:cubicBezTo>
                <a:cubicBezTo>
                  <a:pt x="139700" y="88900"/>
                  <a:pt x="150923" y="103273"/>
                  <a:pt x="165100" y="114300"/>
                </a:cubicBezTo>
                <a:cubicBezTo>
                  <a:pt x="189197" y="133042"/>
                  <a:pt x="219714" y="143514"/>
                  <a:pt x="241300" y="165100"/>
                </a:cubicBezTo>
                <a:cubicBezTo>
                  <a:pt x="254000" y="177800"/>
                  <a:pt x="265223" y="192173"/>
                  <a:pt x="279400" y="203200"/>
                </a:cubicBezTo>
                <a:cubicBezTo>
                  <a:pt x="303497" y="221942"/>
                  <a:pt x="355600" y="254000"/>
                  <a:pt x="355600" y="254000"/>
                </a:cubicBezTo>
                <a:cubicBezTo>
                  <a:pt x="423333" y="355600"/>
                  <a:pt x="334433" y="232833"/>
                  <a:pt x="419100" y="317500"/>
                </a:cubicBezTo>
                <a:cubicBezTo>
                  <a:pt x="503767" y="402167"/>
                  <a:pt x="381000" y="313267"/>
                  <a:pt x="482600" y="381000"/>
                </a:cubicBezTo>
                <a:cubicBezTo>
                  <a:pt x="534939" y="459509"/>
                  <a:pt x="476827" y="382924"/>
                  <a:pt x="546100" y="444500"/>
                </a:cubicBezTo>
                <a:cubicBezTo>
                  <a:pt x="676589" y="560491"/>
                  <a:pt x="573929" y="488453"/>
                  <a:pt x="660400" y="546100"/>
                </a:cubicBezTo>
                <a:cubicBezTo>
                  <a:pt x="668867" y="558800"/>
                  <a:pt x="675659" y="572792"/>
                  <a:pt x="685800" y="584200"/>
                </a:cubicBezTo>
                <a:cubicBezTo>
                  <a:pt x="709665" y="611048"/>
                  <a:pt x="740447" y="631663"/>
                  <a:pt x="762000" y="660400"/>
                </a:cubicBezTo>
                <a:cubicBezTo>
                  <a:pt x="818416" y="735622"/>
                  <a:pt x="788359" y="693588"/>
                  <a:pt x="850900" y="787400"/>
                </a:cubicBezTo>
                <a:cubicBezTo>
                  <a:pt x="859367" y="800100"/>
                  <a:pt x="871473" y="811020"/>
                  <a:pt x="876300" y="825500"/>
                </a:cubicBezTo>
                <a:cubicBezTo>
                  <a:pt x="900974" y="899521"/>
                  <a:pt x="883013" y="851626"/>
                  <a:pt x="939800" y="965200"/>
                </a:cubicBezTo>
                <a:lnTo>
                  <a:pt x="990600" y="1066800"/>
                </a:lnTo>
                <a:cubicBezTo>
                  <a:pt x="999067" y="1083733"/>
                  <a:pt x="1010013" y="1099639"/>
                  <a:pt x="1016000" y="1117600"/>
                </a:cubicBezTo>
                <a:cubicBezTo>
                  <a:pt x="1020233" y="1130300"/>
                  <a:pt x="1023427" y="1143395"/>
                  <a:pt x="1028700" y="1155700"/>
                </a:cubicBezTo>
                <a:cubicBezTo>
                  <a:pt x="1036158" y="1173101"/>
                  <a:pt x="1047453" y="1188773"/>
                  <a:pt x="1054100" y="1206500"/>
                </a:cubicBezTo>
                <a:cubicBezTo>
                  <a:pt x="1060229" y="1222843"/>
                  <a:pt x="1062005" y="1240517"/>
                  <a:pt x="1066800" y="1257300"/>
                </a:cubicBezTo>
                <a:cubicBezTo>
                  <a:pt x="1070478" y="1270172"/>
                  <a:pt x="1076253" y="1282413"/>
                  <a:pt x="1079500" y="1295400"/>
                </a:cubicBezTo>
                <a:cubicBezTo>
                  <a:pt x="1084735" y="1316341"/>
                  <a:pt x="1087517" y="1337828"/>
                  <a:pt x="1092200" y="1358900"/>
                </a:cubicBezTo>
                <a:cubicBezTo>
                  <a:pt x="1128071" y="1520318"/>
                  <a:pt x="1079296" y="1281682"/>
                  <a:pt x="1117600" y="1473200"/>
                </a:cubicBezTo>
                <a:cubicBezTo>
                  <a:pt x="1134040" y="1654039"/>
                  <a:pt x="1135625" y="1561285"/>
                  <a:pt x="1117600" y="1714500"/>
                </a:cubicBezTo>
                <a:cubicBezTo>
                  <a:pt x="1115094" y="1735797"/>
                  <a:pt x="1112946" y="1829557"/>
                  <a:pt x="1092200" y="1866900"/>
                </a:cubicBezTo>
                <a:cubicBezTo>
                  <a:pt x="1066983" y="1912290"/>
                  <a:pt x="1032496" y="1961314"/>
                  <a:pt x="990600" y="1993900"/>
                </a:cubicBezTo>
                <a:cubicBezTo>
                  <a:pt x="971115" y="2009055"/>
                  <a:pt x="948678" y="2020012"/>
                  <a:pt x="927100" y="2032000"/>
                </a:cubicBezTo>
                <a:cubicBezTo>
                  <a:pt x="910550" y="2041194"/>
                  <a:pt x="893701" y="2049942"/>
                  <a:pt x="876300" y="2057400"/>
                </a:cubicBezTo>
                <a:cubicBezTo>
                  <a:pt x="850793" y="2068332"/>
                  <a:pt x="813179" y="2076355"/>
                  <a:pt x="787400" y="2082800"/>
                </a:cubicBezTo>
                <a:cubicBezTo>
                  <a:pt x="742932" y="2078757"/>
                  <a:pt x="622262" y="2078541"/>
                  <a:pt x="571500" y="2044700"/>
                </a:cubicBezTo>
                <a:cubicBezTo>
                  <a:pt x="558800" y="2036233"/>
                  <a:pt x="544808" y="2029441"/>
                  <a:pt x="533400" y="2019300"/>
                </a:cubicBezTo>
                <a:cubicBezTo>
                  <a:pt x="506552" y="1995435"/>
                  <a:pt x="457200" y="1943100"/>
                  <a:pt x="457200" y="1943100"/>
                </a:cubicBezTo>
                <a:cubicBezTo>
                  <a:pt x="448733" y="1917700"/>
                  <a:pt x="429747" y="1893595"/>
                  <a:pt x="431800" y="1866900"/>
                </a:cubicBezTo>
                <a:cubicBezTo>
                  <a:pt x="436033" y="1811867"/>
                  <a:pt x="437654" y="1756570"/>
                  <a:pt x="444500" y="1701800"/>
                </a:cubicBezTo>
                <a:cubicBezTo>
                  <a:pt x="446160" y="1688516"/>
                  <a:pt x="449774" y="1674839"/>
                  <a:pt x="457200" y="1663700"/>
                </a:cubicBezTo>
                <a:cubicBezTo>
                  <a:pt x="475137" y="1636795"/>
                  <a:pt x="551316" y="1579846"/>
                  <a:pt x="571500" y="1574800"/>
                </a:cubicBezTo>
                <a:cubicBezTo>
                  <a:pt x="588433" y="1570567"/>
                  <a:pt x="605741" y="1567620"/>
                  <a:pt x="622300" y="1562100"/>
                </a:cubicBezTo>
                <a:cubicBezTo>
                  <a:pt x="657261" y="1550446"/>
                  <a:pt x="688230" y="1532917"/>
                  <a:pt x="723900" y="1524000"/>
                </a:cubicBezTo>
                <a:cubicBezTo>
                  <a:pt x="744841" y="1518765"/>
                  <a:pt x="766233" y="1515533"/>
                  <a:pt x="787400" y="1511300"/>
                </a:cubicBezTo>
                <a:lnTo>
                  <a:pt x="1155700" y="1524000"/>
                </a:lnTo>
                <a:cubicBezTo>
                  <a:pt x="1296146" y="1531592"/>
                  <a:pt x="1213180" y="1532142"/>
                  <a:pt x="1308100" y="1549400"/>
                </a:cubicBezTo>
                <a:cubicBezTo>
                  <a:pt x="1337551" y="1554755"/>
                  <a:pt x="1367367" y="1557867"/>
                  <a:pt x="1397000" y="1562100"/>
                </a:cubicBezTo>
                <a:cubicBezTo>
                  <a:pt x="1413933" y="1570567"/>
                  <a:pt x="1429839" y="1581513"/>
                  <a:pt x="1447800" y="1587500"/>
                </a:cubicBezTo>
                <a:cubicBezTo>
                  <a:pt x="1468278" y="1594326"/>
                  <a:pt x="1490359" y="1594965"/>
                  <a:pt x="1511300" y="1600200"/>
                </a:cubicBezTo>
                <a:cubicBezTo>
                  <a:pt x="1524287" y="1603447"/>
                  <a:pt x="1536413" y="1609653"/>
                  <a:pt x="1549400" y="1612900"/>
                </a:cubicBezTo>
                <a:cubicBezTo>
                  <a:pt x="1570341" y="1618135"/>
                  <a:pt x="1591733" y="1621367"/>
                  <a:pt x="1612900" y="1625600"/>
                </a:cubicBezTo>
                <a:cubicBezTo>
                  <a:pt x="1690111" y="1677074"/>
                  <a:pt x="1608075" y="1628553"/>
                  <a:pt x="1701800" y="1663700"/>
                </a:cubicBezTo>
                <a:cubicBezTo>
                  <a:pt x="1790861" y="1697098"/>
                  <a:pt x="1717007" y="1677654"/>
                  <a:pt x="1790700" y="1714500"/>
                </a:cubicBezTo>
                <a:cubicBezTo>
                  <a:pt x="1802674" y="1720487"/>
                  <a:pt x="1816826" y="1721213"/>
                  <a:pt x="1828800" y="1727200"/>
                </a:cubicBezTo>
                <a:cubicBezTo>
                  <a:pt x="1842452" y="1734026"/>
                  <a:pt x="1854689" y="1743442"/>
                  <a:pt x="1866900" y="1752600"/>
                </a:cubicBezTo>
                <a:cubicBezTo>
                  <a:pt x="1905514" y="1781560"/>
                  <a:pt x="1947070" y="1807370"/>
                  <a:pt x="1981200" y="1841500"/>
                </a:cubicBezTo>
                <a:lnTo>
                  <a:pt x="2082800" y="1943100"/>
                </a:lnTo>
                <a:lnTo>
                  <a:pt x="2133600" y="1993900"/>
                </a:lnTo>
                <a:cubicBezTo>
                  <a:pt x="2137833" y="2006600"/>
                  <a:pt x="2137937" y="2021547"/>
                  <a:pt x="2146300" y="2032000"/>
                </a:cubicBezTo>
                <a:cubicBezTo>
                  <a:pt x="2155835" y="2043919"/>
                  <a:pt x="2173607" y="2046607"/>
                  <a:pt x="2184400" y="2057400"/>
                </a:cubicBezTo>
                <a:cubicBezTo>
                  <a:pt x="2195193" y="2068193"/>
                  <a:pt x="2201333" y="2082800"/>
                  <a:pt x="2209800" y="2095500"/>
                </a:cubicBezTo>
                <a:cubicBezTo>
                  <a:pt x="2230659" y="2178938"/>
                  <a:pt x="2208920" y="2116185"/>
                  <a:pt x="2247900" y="2184400"/>
                </a:cubicBezTo>
                <a:cubicBezTo>
                  <a:pt x="2266298" y="2216597"/>
                  <a:pt x="2273947" y="2245453"/>
                  <a:pt x="2298700" y="2273300"/>
                </a:cubicBezTo>
                <a:cubicBezTo>
                  <a:pt x="2377768" y="2362251"/>
                  <a:pt x="2348379" y="2328742"/>
                  <a:pt x="2413000" y="2374900"/>
                </a:cubicBezTo>
                <a:cubicBezTo>
                  <a:pt x="2493787" y="2432605"/>
                  <a:pt x="2430052" y="2400336"/>
                  <a:pt x="2514600" y="2425700"/>
                </a:cubicBezTo>
                <a:cubicBezTo>
                  <a:pt x="2540245" y="2433393"/>
                  <a:pt x="2590800" y="2451100"/>
                  <a:pt x="2590800" y="2451100"/>
                </a:cubicBezTo>
                <a:lnTo>
                  <a:pt x="2844800" y="2438400"/>
                </a:lnTo>
                <a:cubicBezTo>
                  <a:pt x="2887250" y="2435570"/>
                  <a:pt x="2929683" y="2431717"/>
                  <a:pt x="2971800" y="2425700"/>
                </a:cubicBezTo>
                <a:cubicBezTo>
                  <a:pt x="2983193" y="2424072"/>
                  <a:pt x="3046225" y="2407537"/>
                  <a:pt x="3060700" y="2400300"/>
                </a:cubicBezTo>
                <a:cubicBezTo>
                  <a:pt x="3064486" y="2398407"/>
                  <a:pt x="3052233" y="2400300"/>
                  <a:pt x="3048000" y="2400300"/>
                </a:cubicBezTo>
              </a:path>
            </a:pathLst>
          </a:custGeom>
          <a:noFill/>
          <a:ln w="50800">
            <a:solidFill>
              <a:srgbClr val="7AADA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Freeform 57"/>
          <p:cNvSpPr/>
          <p:nvPr/>
        </p:nvSpPr>
        <p:spPr>
          <a:xfrm rot="320654">
            <a:off x="4958813" y="4783123"/>
            <a:ext cx="277433" cy="455125"/>
          </a:xfrm>
          <a:custGeom>
            <a:avLst/>
            <a:gdLst>
              <a:gd name="connsiteX0" fmla="*/ 0 w 435632"/>
              <a:gd name="connsiteY0" fmla="*/ 0 h 355600"/>
              <a:gd name="connsiteX1" fmla="*/ 50800 w 435632"/>
              <a:gd name="connsiteY1" fmla="*/ 38100 h 355600"/>
              <a:gd name="connsiteX2" fmla="*/ 190500 w 435632"/>
              <a:gd name="connsiteY2" fmla="*/ 76200 h 355600"/>
              <a:gd name="connsiteX3" fmla="*/ 381000 w 435632"/>
              <a:gd name="connsiteY3" fmla="*/ 101600 h 355600"/>
              <a:gd name="connsiteX4" fmla="*/ 431800 w 435632"/>
              <a:gd name="connsiteY4" fmla="*/ 114300 h 355600"/>
              <a:gd name="connsiteX5" fmla="*/ 381000 w 435632"/>
              <a:gd name="connsiteY5" fmla="*/ 177800 h 355600"/>
              <a:gd name="connsiteX6" fmla="*/ 342900 w 435632"/>
              <a:gd name="connsiteY6" fmla="*/ 190500 h 355600"/>
              <a:gd name="connsiteX7" fmla="*/ 266700 w 435632"/>
              <a:gd name="connsiteY7" fmla="*/ 241300 h 355600"/>
              <a:gd name="connsiteX8" fmla="*/ 190500 w 435632"/>
              <a:gd name="connsiteY8" fmla="*/ 279400 h 355600"/>
              <a:gd name="connsiteX9" fmla="*/ 152400 w 435632"/>
              <a:gd name="connsiteY9" fmla="*/ 292100 h 355600"/>
              <a:gd name="connsiteX10" fmla="*/ 76200 w 435632"/>
              <a:gd name="connsiteY10" fmla="*/ 342900 h 355600"/>
              <a:gd name="connsiteX11" fmla="*/ 38100 w 435632"/>
              <a:gd name="connsiteY11" fmla="*/ 35560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5632" h="355600">
                <a:moveTo>
                  <a:pt x="0" y="0"/>
                </a:moveTo>
                <a:cubicBezTo>
                  <a:pt x="16933" y="12700"/>
                  <a:pt x="31868" y="28634"/>
                  <a:pt x="50800" y="38100"/>
                </a:cubicBezTo>
                <a:cubicBezTo>
                  <a:pt x="90476" y="57938"/>
                  <a:pt x="146703" y="68237"/>
                  <a:pt x="190500" y="76200"/>
                </a:cubicBezTo>
                <a:cubicBezTo>
                  <a:pt x="280082" y="92488"/>
                  <a:pt x="277478" y="90098"/>
                  <a:pt x="381000" y="101600"/>
                </a:cubicBezTo>
                <a:cubicBezTo>
                  <a:pt x="397933" y="105833"/>
                  <a:pt x="421327" y="100336"/>
                  <a:pt x="431800" y="114300"/>
                </a:cubicBezTo>
                <a:cubicBezTo>
                  <a:pt x="451774" y="140932"/>
                  <a:pt x="387481" y="174559"/>
                  <a:pt x="381000" y="177800"/>
                </a:cubicBezTo>
                <a:cubicBezTo>
                  <a:pt x="369026" y="183787"/>
                  <a:pt x="354602" y="183999"/>
                  <a:pt x="342900" y="190500"/>
                </a:cubicBezTo>
                <a:cubicBezTo>
                  <a:pt x="316215" y="205325"/>
                  <a:pt x="295660" y="231647"/>
                  <a:pt x="266700" y="241300"/>
                </a:cubicBezTo>
                <a:cubicBezTo>
                  <a:pt x="170935" y="273222"/>
                  <a:pt x="288977" y="230161"/>
                  <a:pt x="190500" y="279400"/>
                </a:cubicBezTo>
                <a:cubicBezTo>
                  <a:pt x="178526" y="285387"/>
                  <a:pt x="164102" y="285599"/>
                  <a:pt x="152400" y="292100"/>
                </a:cubicBezTo>
                <a:cubicBezTo>
                  <a:pt x="125715" y="306925"/>
                  <a:pt x="105160" y="333247"/>
                  <a:pt x="76200" y="342900"/>
                </a:cubicBezTo>
                <a:lnTo>
                  <a:pt x="38100" y="355600"/>
                </a:lnTo>
              </a:path>
            </a:pathLst>
          </a:custGeom>
          <a:noFill/>
          <a:ln w="50800">
            <a:solidFill>
              <a:srgbClr val="7AADA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Shape 638"/>
          <p:cNvPicPr preferRelativeResize="0"/>
          <p:nvPr/>
        </p:nvPicPr>
        <p:blipFill rotWithShape="1">
          <a:blip r:embed="rId9">
            <a:alphaModFix/>
          </a:blip>
          <a:srcRect l="5390" t="9219" r="10146" b="4521"/>
          <a:stretch/>
        </p:blipFill>
        <p:spPr>
          <a:xfrm>
            <a:off x="5484885" y="3898054"/>
            <a:ext cx="716279" cy="73151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7" name="Shape 6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24215" y="4838846"/>
            <a:ext cx="716279" cy="66349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8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1" b="97627" l="0" r="100000">
                        <a14:foregroundMark x1="24561" y1="15593" x2="24561" y2="15593"/>
                        <a14:foregroundMark x1="17043" y1="6780" x2="17043" y2="6780"/>
                        <a14:foregroundMark x1="7769" y1="24746" x2="7769" y2="24746"/>
                        <a14:foregroundMark x1="20301" y1="3051" x2="10025" y2="90847"/>
                        <a14:foregroundMark x1="7018" y1="87458" x2="501" y2="61017"/>
                        <a14:foregroundMark x1="16291" y1="39661" x2="9524" y2="34915"/>
                        <a14:foregroundMark x1="21303" y1="48475" x2="32331" y2="56610"/>
                        <a14:foregroundMark x1="34586" y1="72881" x2="37845" y2="55593"/>
                        <a14:foregroundMark x1="34336" y1="50847" x2="26065" y2="42712"/>
                        <a14:foregroundMark x1="37845" y1="92881" x2="45865" y2="88814"/>
                        <a14:foregroundMark x1="30075" y1="91525" x2="25313" y2="81695"/>
                        <a14:backgroundMark x1="4511" y1="41017" x2="4010" y2="42034"/>
                        <a14:backgroundMark x1="39348" y1="80678" x2="39098" y2="78983"/>
                        <a14:backgroundMark x1="20551" y1="88814" x2="20551" y2="88814"/>
                        <a14:backgroundMark x1="39098" y1="89831" x2="39098" y2="89831"/>
                        <a14:backgroundMark x1="29323" y1="82712" x2="29323" y2="82712"/>
                        <a14:backgroundMark x1="33584" y1="89492" x2="33584" y2="89492"/>
                        <a14:backgroundMark x1="32080" y1="85763" x2="32080" y2="85763"/>
                        <a14:backgroundMark x1="36090" y1="89492" x2="36090" y2="89492"/>
                        <a14:backgroundMark x1="38346" y1="74915" x2="38346" y2="74915"/>
                        <a14:backgroundMark x1="2005" y1="57966" x2="2005" y2="57966"/>
                        <a14:backgroundMark x1="11028" y1="35593" x2="11028" y2="35593"/>
                        <a14:backgroundMark x1="17293" y1="44068" x2="17293" y2="44068"/>
                        <a14:backgroundMark x1="21053" y1="44068" x2="21053" y2="44068"/>
                        <a14:backgroundMark x1="14286" y1="35593" x2="11028" y2="24746"/>
                        <a14:backgroundMark x1="11529" y1="22034" x2="13283" y2="16949"/>
                        <a14:backgroundMark x1="37594" y1="33898" x2="40852" y2="24068"/>
                        <a14:backgroundMark x1="40100" y1="23729" x2="37093" y2="11186"/>
                        <a14:backgroundMark x1="33083" y1="40678" x2="32832" y2="38983"/>
                        <a14:backgroundMark x1="30576" y1="42034" x2="28822" y2="42712"/>
                      </a14:backgroundRemoval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10" y="5767335"/>
            <a:ext cx="1020440" cy="849471"/>
          </a:xfrm>
          <a:prstGeom prst="rect">
            <a:avLst/>
          </a:prstGeom>
        </p:spPr>
      </p:pic>
      <p:sp>
        <p:nvSpPr>
          <p:cNvPr id="49" name="Shape 634"/>
          <p:cNvSpPr txBox="1"/>
          <p:nvPr/>
        </p:nvSpPr>
        <p:spPr>
          <a:xfrm>
            <a:off x="6429293" y="4009843"/>
            <a:ext cx="296677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  <a:hlinkClick r:id="rId11"/>
              </a:rPr>
              <a:t>@Embryology436</a:t>
            </a:r>
            <a:endParaRPr lang="en-GB" sz="24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" name="Shape 635"/>
          <p:cNvSpPr txBox="1"/>
          <p:nvPr/>
        </p:nvSpPr>
        <p:spPr>
          <a:xfrm>
            <a:off x="6429293" y="4887153"/>
            <a:ext cx="434713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  <a:hlinkClick r:id="rId12"/>
              </a:rPr>
              <a:t>Embryology436@gmail.com</a:t>
            </a:r>
            <a:endParaRPr lang="en-GB" sz="24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Shape 635">
            <a:hlinkClick r:id="rId13"/>
          </p:cNvPr>
          <p:cNvSpPr txBox="1"/>
          <p:nvPr/>
        </p:nvSpPr>
        <p:spPr>
          <a:xfrm>
            <a:off x="6435387" y="5915845"/>
            <a:ext cx="4347136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24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  <a:hlinkClick r:id="rId13"/>
              </a:rPr>
              <a:t>Your Suggestion here</a:t>
            </a:r>
            <a:endParaRPr lang="en-GB" sz="24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" name="Shape 642"/>
          <p:cNvSpPr txBox="1"/>
          <p:nvPr/>
        </p:nvSpPr>
        <p:spPr>
          <a:xfrm>
            <a:off x="7023278" y="166208"/>
            <a:ext cx="35305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GB" sz="3600" b="1" dirty="0">
                <a:solidFill>
                  <a:srgbClr val="7AADA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References </a:t>
            </a:r>
          </a:p>
        </p:txBody>
      </p:sp>
      <p:cxnSp>
        <p:nvCxnSpPr>
          <p:cNvPr id="60" name="Shape 645"/>
          <p:cNvCxnSpPr/>
          <p:nvPr/>
        </p:nvCxnSpPr>
        <p:spPr>
          <a:xfrm>
            <a:off x="6972300" y="740659"/>
            <a:ext cx="2737658" cy="0"/>
          </a:xfrm>
          <a:prstGeom prst="straightConnector1">
            <a:avLst/>
          </a:prstGeom>
          <a:noFill/>
          <a:ln w="22225" cap="flat" cmpd="sng">
            <a:solidFill>
              <a:srgbClr val="878688">
                <a:alpha val="44705"/>
              </a:srgbClr>
            </a:solidFill>
            <a:prstDash val="dot"/>
            <a:miter/>
            <a:headEnd type="none" w="med" len="med"/>
            <a:tailEnd type="none" w="med" len="med"/>
          </a:ln>
        </p:spPr>
      </p:cxnSp>
      <p:pic>
        <p:nvPicPr>
          <p:cNvPr id="61" name="Shape 640"/>
          <p:cNvPicPr preferRelativeResize="0"/>
          <p:nvPr/>
        </p:nvPicPr>
        <p:blipFill rotWithShape="1">
          <a:blip r:embed="rId14">
            <a:alphaModFix/>
          </a:blip>
          <a:srcRect l="17968" t="12500" r="17968" b="12500"/>
          <a:stretch/>
        </p:blipFill>
        <p:spPr>
          <a:xfrm>
            <a:off x="5484885" y="1068933"/>
            <a:ext cx="660399" cy="77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Shape 64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256839" y="2831769"/>
            <a:ext cx="888445" cy="777237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" name="Shape 646"/>
          <p:cNvSpPr txBox="1"/>
          <p:nvPr/>
        </p:nvSpPr>
        <p:spPr>
          <a:xfrm>
            <a:off x="6293874" y="1136641"/>
            <a:ext cx="3925001" cy="506645"/>
          </a:xfrm>
          <a:prstGeom prst="rect">
            <a:avLst/>
          </a:prstGeom>
          <a:noFill/>
          <a:ln w="19050">
            <a:solidFill>
              <a:srgbClr val="7AADA2"/>
            </a:solidFill>
            <a:prstDash val="lgDash"/>
          </a:ln>
        </p:spPr>
        <p:txBody>
          <a:bodyPr lIns="91425" tIns="45700" rIns="91425" bIns="45700" anchor="t" anchorCtr="0">
            <a:no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err="1">
                <a:solidFill>
                  <a:srgbClr val="EE3D9B"/>
                </a:solidFill>
                <a:latin typeface="Calibri"/>
                <a:ea typeface="Calibri"/>
                <a:cs typeface="Calibri"/>
                <a:sym typeface="Calibri"/>
              </a:rPr>
              <a:t>Dr.slides</a:t>
            </a:r>
            <a:r>
              <a:rPr lang="en-GB" dirty="0">
                <a:solidFill>
                  <a:srgbClr val="EE3D9B"/>
                </a:solidFill>
                <a:latin typeface="Calibri"/>
                <a:ea typeface="Calibri"/>
                <a:cs typeface="Calibri"/>
                <a:sym typeface="Calibri"/>
              </a:rPr>
              <a:t> (male and female).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>
                <a:solidFill>
                  <a:srgbClr val="EE3D9B"/>
                </a:solidFill>
                <a:latin typeface="Calibri"/>
                <a:ea typeface="Calibri"/>
                <a:cs typeface="Calibri"/>
                <a:sym typeface="Calibri"/>
              </a:rPr>
              <a:t>Embryology team 435 .</a:t>
            </a:r>
            <a:endParaRPr lang="en-GB" dirty="0">
              <a:solidFill>
                <a:srgbClr val="EE3D9B"/>
              </a:solidFill>
              <a:latin typeface="Calibri"/>
              <a:ea typeface="Calibri"/>
              <a:cs typeface="Calibri"/>
              <a:sym typeface="Calibri"/>
              <a:hlinkClick r:id="rId16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C"/>
        </a:solidFill>
        <a:effectLst/>
      </p:bgPr>
    </p:bg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Shape 662"/>
          <p:cNvGrpSpPr/>
          <p:nvPr/>
        </p:nvGrpSpPr>
        <p:grpSpPr>
          <a:xfrm>
            <a:off x="-71200" y="5912078"/>
            <a:ext cx="4561511" cy="911952"/>
            <a:chOff x="0" y="5930709"/>
            <a:chExt cx="4629149" cy="927291"/>
          </a:xfrm>
        </p:grpSpPr>
        <p:sp>
          <p:nvSpPr>
            <p:cNvPr id="663" name="Shape 663"/>
            <p:cNvSpPr/>
            <p:nvPr/>
          </p:nvSpPr>
          <p:spPr>
            <a:xfrm>
              <a:off x="0" y="5969000"/>
              <a:ext cx="800099" cy="889000"/>
            </a:xfrm>
            <a:prstGeom prst="mathPlus">
              <a:avLst>
                <a:gd name="adj1" fmla="val 23520"/>
              </a:avLst>
            </a:prstGeom>
            <a:solidFill>
              <a:srgbClr val="00213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Shape 664"/>
            <p:cNvSpPr txBox="1"/>
            <p:nvPr/>
          </p:nvSpPr>
          <p:spPr>
            <a:xfrm>
              <a:off x="485130" y="5930709"/>
              <a:ext cx="3716593" cy="37682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GB" sz="1800" b="1" dirty="0" err="1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Desgined</a:t>
              </a:r>
              <a:r>
                <a:rPr lang="en-GB" sz="1800" b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by:</a:t>
              </a:r>
            </a:p>
          </p:txBody>
        </p:sp>
        <p:sp>
          <p:nvSpPr>
            <p:cNvPr id="665" name="Shape 665"/>
            <p:cNvSpPr/>
            <p:nvPr/>
          </p:nvSpPr>
          <p:spPr>
            <a:xfrm>
              <a:off x="400049" y="5994400"/>
              <a:ext cx="4229100" cy="8000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endParaRPr lang="en-GB" sz="2400" b="1" dirty="0">
                <a:solidFill>
                  <a:srgbClr val="618E87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81" name="Shape 681"/>
          <p:cNvGrpSpPr/>
          <p:nvPr/>
        </p:nvGrpSpPr>
        <p:grpSpPr>
          <a:xfrm>
            <a:off x="5766327" y="317543"/>
            <a:ext cx="6286084" cy="6455523"/>
            <a:chOff x="5841214" y="240629"/>
            <a:chExt cx="6286084" cy="6455523"/>
          </a:xfrm>
        </p:grpSpPr>
        <p:grpSp>
          <p:nvGrpSpPr>
            <p:cNvPr id="682" name="Shape 682"/>
            <p:cNvGrpSpPr/>
            <p:nvPr/>
          </p:nvGrpSpPr>
          <p:grpSpPr>
            <a:xfrm>
              <a:off x="5841214" y="240629"/>
              <a:ext cx="6286084" cy="6455523"/>
              <a:chOff x="5841214" y="240629"/>
              <a:chExt cx="6286084" cy="6455523"/>
            </a:xfrm>
          </p:grpSpPr>
          <p:sp>
            <p:nvSpPr>
              <p:cNvPr id="683" name="Shape 683"/>
              <p:cNvSpPr/>
              <p:nvPr/>
            </p:nvSpPr>
            <p:spPr>
              <a:xfrm>
                <a:off x="6580524" y="1097279"/>
                <a:ext cx="4666595" cy="5598873"/>
              </a:xfrm>
              <a:prstGeom prst="rect">
                <a:avLst/>
              </a:prstGeom>
              <a:solidFill>
                <a:srgbClr val="FDFAFC"/>
              </a:solidFill>
              <a:ln w="53975" cap="flat" cmpd="sng">
                <a:solidFill>
                  <a:srgbClr val="618E87"/>
                </a:solidFill>
                <a:prstDash val="dash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84" name="Shape 684"/>
              <p:cNvGrpSpPr/>
              <p:nvPr/>
            </p:nvGrpSpPr>
            <p:grpSpPr>
              <a:xfrm>
                <a:off x="5841214" y="240629"/>
                <a:ext cx="6286084" cy="2011680"/>
                <a:chOff x="5841214" y="593556"/>
                <a:chExt cx="6286084" cy="2011680"/>
              </a:xfrm>
            </p:grpSpPr>
            <p:grpSp>
              <p:nvGrpSpPr>
                <p:cNvPr id="685" name="Shape 685"/>
                <p:cNvGrpSpPr/>
                <p:nvPr/>
              </p:nvGrpSpPr>
              <p:grpSpPr>
                <a:xfrm>
                  <a:off x="5841214" y="593556"/>
                  <a:ext cx="6286084" cy="2011680"/>
                  <a:chOff x="5841214" y="593556"/>
                  <a:chExt cx="6286084" cy="2011680"/>
                </a:xfrm>
              </p:grpSpPr>
              <p:grpSp>
                <p:nvGrpSpPr>
                  <p:cNvPr id="686" name="Shape 686"/>
                  <p:cNvGrpSpPr/>
                  <p:nvPr/>
                </p:nvGrpSpPr>
                <p:grpSpPr>
                  <a:xfrm>
                    <a:off x="5841214" y="1106905"/>
                    <a:ext cx="6286084" cy="974794"/>
                    <a:chOff x="6800149" y="1130969"/>
                    <a:chExt cx="5027285" cy="920638"/>
                  </a:xfrm>
                </p:grpSpPr>
                <p:sp>
                  <p:nvSpPr>
                    <p:cNvPr id="687" name="Shape 687"/>
                    <p:cNvSpPr/>
                    <p:nvPr/>
                  </p:nvSpPr>
                  <p:spPr>
                    <a:xfrm>
                      <a:off x="7010400" y="1251284"/>
                      <a:ext cx="4588041" cy="689811"/>
                    </a:xfrm>
                    <a:prstGeom prst="rect">
                      <a:avLst/>
                    </a:prstGeom>
                    <a:solidFill>
                      <a:srgbClr val="7AADA2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8" name="Shape 688"/>
                    <p:cNvSpPr/>
                    <p:nvPr/>
                  </p:nvSpPr>
                  <p:spPr>
                    <a:xfrm>
                      <a:off x="6914146" y="1187116"/>
                      <a:ext cx="4748463" cy="818146"/>
                    </a:xfrm>
                    <a:prstGeom prst="rect">
                      <a:avLst/>
                    </a:prstGeom>
                    <a:noFill/>
                    <a:ln w="47625" cap="flat" cmpd="sng">
                      <a:solidFill>
                        <a:srgbClr val="00213F"/>
                      </a:solidFill>
                      <a:prstDash val="solid"/>
                      <a:miter/>
                      <a:headEnd type="none" w="med" len="med"/>
                      <a:tailEnd type="none" w="med" len="med"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89" name="Shape 689"/>
                    <p:cNvSpPr/>
                    <p:nvPr/>
                  </p:nvSpPr>
                  <p:spPr>
                    <a:xfrm>
                      <a:off x="6800149" y="1137207"/>
                      <a:ext cx="240631" cy="914400"/>
                    </a:xfrm>
                    <a:prstGeom prst="rect">
                      <a:avLst/>
                    </a:prstGeom>
                    <a:solidFill>
                      <a:srgbClr val="FDFAFC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690" name="Shape 690"/>
                    <p:cNvSpPr/>
                    <p:nvPr/>
                  </p:nvSpPr>
                  <p:spPr>
                    <a:xfrm>
                      <a:off x="11578781" y="1130969"/>
                      <a:ext cx="248653" cy="914400"/>
                    </a:xfrm>
                    <a:prstGeom prst="rect">
                      <a:avLst/>
                    </a:prstGeom>
                    <a:solidFill>
                      <a:srgbClr val="FDFAFC"/>
                    </a:solidFill>
                    <a:ln>
                      <a:noFill/>
                    </a:ln>
                  </p:spPr>
                  <p:txBody>
                    <a:bodyPr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buNone/>
                      </a:pPr>
                      <a:endParaRPr sz="180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691" name="Shape 691"/>
                  <p:cNvSpPr/>
                  <p:nvPr/>
                </p:nvSpPr>
                <p:spPr>
                  <a:xfrm>
                    <a:off x="6898106" y="593556"/>
                    <a:ext cx="4186989" cy="2011680"/>
                  </a:xfrm>
                  <a:prstGeom prst="star6">
                    <a:avLst>
                      <a:gd name="adj" fmla="val 43154"/>
                      <a:gd name="hf" fmla="val 115470"/>
                    </a:avLst>
                  </a:prstGeom>
                  <a:solidFill>
                    <a:srgbClr val="00213F"/>
                  </a:solidFill>
                  <a:ln>
                    <a:noFill/>
                  </a:ln>
                </p:spPr>
                <p:txBody>
                  <a:bodyPr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cxnSp>
                <p:nvCxnSpPr>
                  <p:cNvPr id="692" name="Shape 692"/>
                  <p:cNvCxnSpPr>
                    <a:stCxn id="691" idx="4"/>
                    <a:endCxn id="691" idx="2"/>
                  </p:cNvCxnSpPr>
                  <p:nvPr/>
                </p:nvCxnSpPr>
                <p:spPr>
                  <a:xfrm>
                    <a:off x="6898107" y="1096476"/>
                    <a:ext cx="2093400" cy="1508699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3" name="Shape 693"/>
                  <p:cNvCxnSpPr>
                    <a:stCxn id="691" idx="0"/>
                    <a:endCxn id="691" idx="2"/>
                  </p:cNvCxnSpPr>
                  <p:nvPr/>
                </p:nvCxnSpPr>
                <p:spPr>
                  <a:xfrm flipH="1">
                    <a:off x="8991694" y="1096476"/>
                    <a:ext cx="2093400" cy="1508699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4" name="Shape 694"/>
                  <p:cNvCxnSpPr>
                    <a:stCxn id="691" idx="5"/>
                    <a:endCxn id="691" idx="1"/>
                  </p:cNvCxnSpPr>
                  <p:nvPr/>
                </p:nvCxnSpPr>
                <p:spPr>
                  <a:xfrm>
                    <a:off x="8991600" y="593556"/>
                    <a:ext cx="2093400" cy="1508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5" name="Shape 695"/>
                  <p:cNvCxnSpPr>
                    <a:stCxn id="691" idx="5"/>
                    <a:endCxn id="691" idx="3"/>
                  </p:cNvCxnSpPr>
                  <p:nvPr/>
                </p:nvCxnSpPr>
                <p:spPr>
                  <a:xfrm flipH="1">
                    <a:off x="6898200" y="593556"/>
                    <a:ext cx="2093400" cy="15087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rgbClr val="757070"/>
                    </a:solidFill>
                    <a:prstDash val="dash"/>
                    <a:miter/>
                    <a:headEnd type="none" w="med" len="med"/>
                    <a:tailEnd type="none" w="med" len="med"/>
                  </a:ln>
                </p:spPr>
              </p:cxnSp>
            </p:grpSp>
            <p:sp>
              <p:nvSpPr>
                <p:cNvPr id="696" name="Shape 696"/>
                <p:cNvSpPr txBox="1"/>
                <p:nvPr/>
              </p:nvSpPr>
              <p:spPr>
                <a:xfrm>
                  <a:off x="7161384" y="1267325"/>
                  <a:ext cx="4507832" cy="67710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buSzPct val="25000"/>
                    <a:buNone/>
                  </a:pPr>
                  <a:r>
                    <a:rPr lang="en-GB" sz="3800" b="1">
                      <a:solidFill>
                        <a:srgbClr val="F5F1F1"/>
                      </a:solidFill>
                      <a:latin typeface="Century Gothic"/>
                      <a:ea typeface="Century Gothic"/>
                      <a:cs typeface="Century Gothic"/>
                      <a:sym typeface="Century Gothic"/>
                    </a:rPr>
                    <a:t>TEAM MEMBERS</a:t>
                  </a:r>
                </a:p>
              </p:txBody>
            </p:sp>
          </p:grpSp>
        </p:grpSp>
        <p:sp>
          <p:nvSpPr>
            <p:cNvPr id="699" name="Shape 699"/>
            <p:cNvSpPr txBox="1"/>
            <p:nvPr/>
          </p:nvSpPr>
          <p:spPr>
            <a:xfrm>
              <a:off x="7042484" y="2740060"/>
              <a:ext cx="3946357" cy="224676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342900" marR="0" lvl="0" indent="-342900" algn="l" rtl="0">
                <a:spcBef>
                  <a:spcPts val="0"/>
                </a:spcBef>
                <a:buClr>
                  <a:schemeClr val="dk1"/>
                </a:buClr>
                <a:buFont typeface="Arial"/>
                <a:buNone/>
              </a:pPr>
              <a:endParaRPr sz="2000" b="1" i="1" dirty="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grpSp>
          <p:nvGrpSpPr>
            <p:cNvPr id="700" name="Shape 700"/>
            <p:cNvGrpSpPr/>
            <p:nvPr/>
          </p:nvGrpSpPr>
          <p:grpSpPr>
            <a:xfrm>
              <a:off x="6838018" y="2486383"/>
              <a:ext cx="3412887" cy="2599783"/>
              <a:chOff x="6838018" y="2245751"/>
              <a:chExt cx="3412887" cy="2599783"/>
            </a:xfrm>
          </p:grpSpPr>
          <p:sp>
            <p:nvSpPr>
              <p:cNvPr id="701" name="Shape 701"/>
              <p:cNvSpPr txBox="1"/>
              <p:nvPr/>
            </p:nvSpPr>
            <p:spPr>
              <a:xfrm>
                <a:off x="6838018" y="2245751"/>
                <a:ext cx="3080100" cy="58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R="0" lvl="0" algn="l" rtl="0">
                  <a:spcBef>
                    <a:spcPts val="0"/>
                  </a:spcBef>
                  <a:buClr>
                    <a:schemeClr val="accent1">
                      <a:lumMod val="60000"/>
                      <a:lumOff val="40000"/>
                    </a:schemeClr>
                  </a:buClr>
                  <a:buSzPct val="100000"/>
                </a:pPr>
                <a:endParaRPr lang="en-GB" sz="3200" b="1" dirty="0">
                  <a:solidFill>
                    <a:srgbClr val="FF3399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  <p:sp>
            <p:nvSpPr>
              <p:cNvPr id="702" name="Shape 702"/>
              <p:cNvSpPr txBox="1"/>
              <p:nvPr/>
            </p:nvSpPr>
            <p:spPr>
              <a:xfrm>
                <a:off x="6898106" y="2906543"/>
                <a:ext cx="3352799" cy="19389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342900" marR="0" lvl="0" indent="-342900" algn="l" rtl="0">
                  <a:spcBef>
                    <a:spcPts val="0"/>
                  </a:spcBef>
                  <a:buClr>
                    <a:schemeClr val="dk1"/>
                  </a:buClr>
                  <a:buFont typeface="Arial"/>
                  <a:buNone/>
                </a:pPr>
                <a:endParaRPr lang="en-US" sz="2000" b="1" i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  <a:p>
                <a:pPr marL="342900" marR="0" lvl="0" indent="-342900" algn="l" rtl="0">
                  <a:spcBef>
                    <a:spcPts val="0"/>
                  </a:spcBef>
                  <a:buClr>
                    <a:schemeClr val="dk1"/>
                  </a:buClr>
                  <a:buFont typeface="Arial"/>
                  <a:buNone/>
                </a:pPr>
                <a:endParaRPr sz="2000" b="1" i="1" dirty="0">
                  <a:solidFill>
                    <a:srgbClr val="7F7F7F"/>
                  </a:solidFill>
                  <a:latin typeface="Century Gothic"/>
                  <a:ea typeface="Century Gothic"/>
                  <a:cs typeface="Century Gothic"/>
                  <a:sym typeface="Century Gothic"/>
                </a:endParaRPr>
              </a:p>
            </p:txBody>
          </p:sp>
        </p:grpSp>
      </p:grpSp>
      <p:grpSp>
        <p:nvGrpSpPr>
          <p:cNvPr id="44" name="Group 78"/>
          <p:cNvGrpSpPr/>
          <p:nvPr/>
        </p:nvGrpSpPr>
        <p:grpSpPr>
          <a:xfrm>
            <a:off x="112295" y="0"/>
            <a:ext cx="9240251" cy="5759116"/>
            <a:chOff x="112295" y="0"/>
            <a:chExt cx="9240251" cy="5759116"/>
          </a:xfrm>
        </p:grpSpPr>
        <p:grpSp>
          <p:nvGrpSpPr>
            <p:cNvPr id="45" name="Group 22"/>
            <p:cNvGrpSpPr/>
            <p:nvPr/>
          </p:nvGrpSpPr>
          <p:grpSpPr>
            <a:xfrm>
              <a:off x="112295" y="0"/>
              <a:ext cx="9240251" cy="5759116"/>
              <a:chOff x="3238500" y="685800"/>
              <a:chExt cx="9399979" cy="5359400"/>
            </a:xfrm>
          </p:grpSpPr>
          <p:sp>
            <p:nvSpPr>
              <p:cNvPr id="47" name="10-Point Star 9"/>
              <p:cNvSpPr/>
              <p:nvPr/>
            </p:nvSpPr>
            <p:spPr>
              <a:xfrm>
                <a:off x="3367049" y="868062"/>
                <a:ext cx="5434052" cy="4973137"/>
              </a:xfrm>
              <a:prstGeom prst="star10">
                <a:avLst>
                  <a:gd name="adj" fmla="val 47106"/>
                  <a:gd name="hf" fmla="val 105146"/>
                </a:avLst>
              </a:prstGeom>
              <a:noFill/>
              <a:ln>
                <a:solidFill>
                  <a:srgbClr val="FAEFF4">
                    <a:alpha val="4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10-Point Star 10"/>
              <p:cNvSpPr/>
              <p:nvPr/>
            </p:nvSpPr>
            <p:spPr>
              <a:xfrm>
                <a:off x="3238500" y="685800"/>
                <a:ext cx="5751768" cy="5359400"/>
              </a:xfrm>
              <a:prstGeom prst="star10">
                <a:avLst>
                  <a:gd name="adj" fmla="val 40518"/>
                  <a:gd name="hf" fmla="val 105146"/>
                </a:avLst>
              </a:prstGeom>
              <a:noFill/>
              <a:ln>
                <a:solidFill>
                  <a:srgbClr val="FAEFF4">
                    <a:alpha val="47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6-Point Star 11"/>
              <p:cNvSpPr/>
              <p:nvPr/>
            </p:nvSpPr>
            <p:spPr>
              <a:xfrm>
                <a:off x="4064000" y="1117600"/>
                <a:ext cx="4191000" cy="4495800"/>
              </a:xfrm>
              <a:prstGeom prst="star6">
                <a:avLst>
                  <a:gd name="adj" fmla="val 42895"/>
                  <a:gd name="hf" fmla="val 115470"/>
                </a:avLst>
              </a:prstGeom>
              <a:noFill/>
              <a:ln>
                <a:solidFill>
                  <a:srgbClr val="FAEFF4">
                    <a:alpha val="46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6-Point Star 12"/>
              <p:cNvSpPr/>
              <p:nvPr/>
            </p:nvSpPr>
            <p:spPr>
              <a:xfrm>
                <a:off x="4191000" y="1206500"/>
                <a:ext cx="3924300" cy="4343400"/>
              </a:xfrm>
              <a:prstGeom prst="star6">
                <a:avLst>
                  <a:gd name="adj" fmla="val 42895"/>
                  <a:gd name="hf" fmla="val 115470"/>
                </a:avLst>
              </a:prstGeom>
              <a:solidFill>
                <a:srgbClr val="7AADA2"/>
              </a:solidFill>
              <a:ln>
                <a:solidFill>
                  <a:srgbClr val="FAEFF4">
                    <a:alpha val="8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Triangle 13"/>
              <p:cNvSpPr/>
              <p:nvPr/>
            </p:nvSpPr>
            <p:spPr>
              <a:xfrm>
                <a:off x="4178300" y="1231900"/>
                <a:ext cx="3949700" cy="32131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3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Triangle 14"/>
              <p:cNvSpPr/>
              <p:nvPr/>
            </p:nvSpPr>
            <p:spPr>
              <a:xfrm>
                <a:off x="4648200" y="1600200"/>
                <a:ext cx="3022600" cy="26035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Triangle 15"/>
              <p:cNvSpPr/>
              <p:nvPr/>
            </p:nvSpPr>
            <p:spPr>
              <a:xfrm>
                <a:off x="5053935" y="1905000"/>
                <a:ext cx="2209800" cy="2146300"/>
              </a:xfrm>
              <a:prstGeom prst="triangle">
                <a:avLst/>
              </a:prstGeom>
              <a:noFill/>
              <a:ln>
                <a:solidFill>
                  <a:srgbClr val="FAEFF4">
                    <a:alpha val="14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4" name="Straight Connector 18"/>
              <p:cNvCxnSpPr/>
              <p:nvPr/>
            </p:nvCxnSpPr>
            <p:spPr>
              <a:xfrm>
                <a:off x="6153150" y="1231900"/>
                <a:ext cx="0" cy="2794000"/>
              </a:xfrm>
              <a:prstGeom prst="line">
                <a:avLst/>
              </a:prstGeom>
              <a:ln>
                <a:solidFill>
                  <a:srgbClr val="FAEFF4">
                    <a:alpha val="15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19"/>
              <p:cNvSpPr txBox="1"/>
              <p:nvPr/>
            </p:nvSpPr>
            <p:spPr>
              <a:xfrm>
                <a:off x="4144847" y="2348604"/>
                <a:ext cx="4446419" cy="515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charset="2"/>
                  <a:buChar char="§"/>
                </a:pPr>
                <a:r>
                  <a:rPr lang="en-GB" sz="3000" b="1" i="1" dirty="0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TEAM LEADERS :</a:t>
                </a:r>
              </a:p>
            </p:txBody>
          </p:sp>
          <p:sp>
            <p:nvSpPr>
              <p:cNvPr id="56" name="TextBox 20"/>
              <p:cNvSpPr txBox="1"/>
              <p:nvPr/>
            </p:nvSpPr>
            <p:spPr>
              <a:xfrm>
                <a:off x="4637478" y="3510260"/>
                <a:ext cx="8001001" cy="57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Nehal</a:t>
                </a:r>
                <a:r>
                  <a:rPr lang="en-GB" sz="3400" b="1" i="1" dirty="0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</a:t>
                </a:r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Beyari</a:t>
                </a:r>
                <a:endParaRPr lang="en-GB" sz="3400" b="1" i="1" dirty="0">
                  <a:solidFill>
                    <a:srgbClr val="F5F1F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sp>
            <p:nvSpPr>
              <p:cNvPr id="57" name="TextBox 21"/>
              <p:cNvSpPr txBox="1"/>
              <p:nvPr/>
            </p:nvSpPr>
            <p:spPr>
              <a:xfrm>
                <a:off x="4113085" y="3023044"/>
                <a:ext cx="6667500" cy="572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Yazeed</a:t>
                </a:r>
                <a:r>
                  <a:rPr lang="en-GB" sz="3400" b="1" i="1" dirty="0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</a:t>
                </a:r>
                <a:r>
                  <a:rPr lang="en-GB" sz="3400" b="1" i="1" dirty="0" err="1">
                    <a:solidFill>
                      <a:srgbClr val="F5F1F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Almutairi</a:t>
                </a:r>
                <a:endParaRPr lang="en-GB" sz="3400" b="1" i="1" dirty="0">
                  <a:solidFill>
                    <a:srgbClr val="F5F1F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</p:grpSp>
        <p:sp>
          <p:nvSpPr>
            <p:cNvPr id="46" name="Oval 16"/>
            <p:cNvSpPr/>
            <p:nvPr/>
          </p:nvSpPr>
          <p:spPr>
            <a:xfrm>
              <a:off x="2326104" y="2294021"/>
              <a:ext cx="1347538" cy="1251284"/>
            </a:xfrm>
            <a:prstGeom prst="ellipse">
              <a:avLst/>
            </a:prstGeom>
            <a:noFill/>
            <a:ln>
              <a:solidFill>
                <a:srgbClr val="FAEFF4">
                  <a:alpha val="1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مستطيل 1"/>
          <p:cNvSpPr/>
          <p:nvPr/>
        </p:nvSpPr>
        <p:spPr>
          <a:xfrm>
            <a:off x="533627" y="6178771"/>
            <a:ext cx="3687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SzPct val="25000"/>
            </a:pPr>
            <a:r>
              <a:rPr lang="en-GB" sz="2400" b="1" dirty="0">
                <a:solidFill>
                  <a:srgbClr val="618E87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MUHANNED ALZAHRANI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6615065" y="2346926"/>
            <a:ext cx="331470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EE9AB6"/>
                </a:solidFill>
                <a:latin typeface="Century Gothic" charset="0"/>
                <a:ea typeface="Century Gothic" charset="0"/>
                <a:cs typeface="Century Gothic" charset="0"/>
              </a:rPr>
              <a:t>Girls:</a:t>
            </a:r>
          </a:p>
          <a:p>
            <a:pPr marL="285750" lvl="0" indent="-285750">
              <a:buFontTx/>
              <a:buChar char="-"/>
            </a:pP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Razan </a:t>
            </a:r>
            <a:r>
              <a:rPr lang="en-GB" sz="2000" b="1" dirty="0" err="1" smtClean="0">
                <a:solidFill>
                  <a:schemeClr val="bg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Alotaibi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  <a:ea typeface="Century Gothic"/>
            </a:endParaRPr>
          </a:p>
          <a:p>
            <a:pPr marL="285750" lvl="0" indent="-285750">
              <a:buFontTx/>
              <a:buChar char="-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Fatimah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Altassan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>
              <a:buFontTx/>
              <a:buChar char="-"/>
            </a:pP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Shatha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Alghaihb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>
              <a:buFontTx/>
              <a:buChar char="-"/>
            </a:pP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Yara </a:t>
            </a:r>
            <a:r>
              <a:rPr lang="en-US" sz="2000" b="1" dirty="0" err="1" smtClean="0">
                <a:solidFill>
                  <a:schemeClr val="bg1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Aldeaji</a:t>
            </a:r>
            <a:endParaRPr lang="en-GB" sz="2000" b="1" dirty="0">
              <a:solidFill>
                <a:schemeClr val="bg1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6763131" y="4376718"/>
            <a:ext cx="2735263" cy="12618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chemeClr val="accent5"/>
                </a:solidFill>
                <a:latin typeface="Calibri" panose="020F0502020204030204" pitchFamily="34" charset="0"/>
                <a:cs typeface="+mj-cs"/>
              </a:rPr>
              <a:t>Boys:</a:t>
            </a:r>
            <a:endParaRPr lang="en-US" sz="2000" b="1" dirty="0" smtClean="0">
              <a:solidFill>
                <a:srgbClr val="FFFFFF">
                  <a:lumMod val="50000"/>
                </a:srgb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>
              <a:buFontTx/>
              <a:buChar char="-"/>
            </a:pPr>
            <a:r>
              <a:rPr lang="en-US" sz="2000" b="1" dirty="0" smtClean="0">
                <a:solidFill>
                  <a:srgbClr val="FFFFFF">
                    <a:lumMod val="5000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Abdullah </a:t>
            </a:r>
            <a:r>
              <a:rPr lang="en-US" sz="2000" b="1" dirty="0" err="1" smtClean="0">
                <a:solidFill>
                  <a:srgbClr val="FFFFFF">
                    <a:lumMod val="50000"/>
                  </a:srgb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Almonif</a:t>
            </a:r>
            <a:endParaRPr lang="en-GB" sz="2000" b="1" dirty="0">
              <a:solidFill>
                <a:srgbClr val="FFFFFF">
                  <a:lumMod val="50000"/>
                </a:srgb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endParaRPr lang="ar-SA" sz="2800" b="1" dirty="0">
              <a:solidFill>
                <a:schemeClr val="accent5"/>
              </a:solidFill>
              <a:latin typeface="Calibri" panose="020F0502020204030204" pitchFamily="34" charset="0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hape 615"/>
          <p:cNvCxnSpPr/>
          <p:nvPr/>
        </p:nvCxnSpPr>
        <p:spPr>
          <a:xfrm>
            <a:off x="192617" y="289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Shape 618"/>
          <p:cNvSpPr/>
          <p:nvPr/>
        </p:nvSpPr>
        <p:spPr>
          <a:xfrm rot="-5400000">
            <a:off x="-128217" y="593544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0003" y="-109671"/>
            <a:ext cx="481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18E87"/>
                </a:solidFill>
                <a:latin typeface="Century Gothic" charset="0"/>
              </a:rPr>
              <a:t>Fertilization</a:t>
            </a:r>
            <a:endParaRPr lang="en-GB" sz="2400" b="1" dirty="0">
              <a:solidFill>
                <a:srgbClr val="618E87"/>
              </a:solidFill>
              <a:latin typeface="Century Gothic" charset="0"/>
            </a:endParaRP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xmlns="" id="{DF2FD115-60C7-487E-B139-23CFA3296C0C}"/>
              </a:ext>
            </a:extLst>
          </p:cNvPr>
          <p:cNvSpPr/>
          <p:nvPr/>
        </p:nvSpPr>
        <p:spPr>
          <a:xfrm>
            <a:off x="225403" y="351224"/>
            <a:ext cx="10501083" cy="3141999"/>
          </a:xfrm>
          <a:prstGeom prst="rect">
            <a:avLst/>
          </a:prstGeom>
          <a:noFill/>
          <a:ln w="9525">
            <a:solidFill>
              <a:srgbClr val="618E8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rgbClr val="618E87"/>
                </a:solidFill>
                <a:latin typeface="Century Gothic" charset="0"/>
              </a:rPr>
              <a:t> Fertilization</a:t>
            </a:r>
            <a:r>
              <a:rPr lang="en-GB" b="1" dirty="0" smtClean="0">
                <a:solidFill>
                  <a:srgbClr val="618E87"/>
                </a:solidFill>
                <a:latin typeface="Century Gothic" charset="0"/>
              </a:rPr>
              <a:t>: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process during which a male gamete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unites with a female gamete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oocyte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form a single cell (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ZYGOTE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endParaRPr lang="en-US" sz="1050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Another </a:t>
            </a:r>
            <a:r>
              <a:rPr lang="en-US" b="1" dirty="0">
                <a:solidFill>
                  <a:schemeClr val="tx1"/>
                </a:solidFill>
              </a:rPr>
              <a:t>Definition: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It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complex process. 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It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begins with a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between </a:t>
            </a:r>
            <a:r>
              <a:rPr lang="en-US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US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ovum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Ends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with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intermingling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(اتحاد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maternal and paternal chromosomes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ar-SA" dirty="0" smtClean="0">
                <a:solidFill>
                  <a:schemeClr val="tx1"/>
                </a:solidFill>
              </a:rPr>
              <a:t> </a:t>
            </a:r>
            <a:r>
              <a:rPr lang="en-US" altLang="en-US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</a:t>
            </a:r>
            <a:r>
              <a:rPr lang="en-US" alt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parent = 46 at the </a:t>
            </a:r>
            <a:r>
              <a:rPr lang="en-US" altLang="en-US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</a:t>
            </a:r>
          </a:p>
          <a:p>
            <a:endParaRPr lang="en-US" altLang="en-US" sz="800" b="1" u="sng" dirty="0" smtClean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-Where does fertilization occur?(most common site)</a:t>
            </a:r>
            <a:endParaRPr lang="en-US" sz="1600" b="1" u="sng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ampulla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widest</a:t>
            </a:r>
            <a:r>
              <a:rPr 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lateral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of the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 tube (Fertilization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occur in any other part of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tube).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18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1600" b="1" u="sng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occurs in </a:t>
            </a:r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uterine cavity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ممكن يصير في أي مكان داخل اليوتراين تيوب لكن مستحيل يصير في </a:t>
            </a:r>
            <a:r>
              <a:rPr lang="ar-SA" sz="12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اليوتراين</a:t>
            </a:r>
            <a:r>
              <a:rPr lang="ar-KW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كافيتي</a:t>
            </a:r>
            <a:endParaRPr lang="ar-SA" sz="1200" b="1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500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SA" b="1" u="sng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ايش</a:t>
            </a:r>
            <a:r>
              <a:rPr lang="ar-SA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الأشياء الي تساعد (</a:t>
            </a:r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</a:t>
            </a:r>
            <a:r>
              <a:rPr lang="ar-SA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ال </a:t>
            </a:r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</a:t>
            </a:r>
            <a:r>
              <a:rPr lang="ar-SA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انه يوصل </a:t>
            </a:r>
            <a:r>
              <a:rPr lang="ar-SA" b="1" u="sng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</a:t>
            </a:r>
            <a:r>
              <a:rPr lang="ar-SA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u="sng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utrine</a:t>
            </a:r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tube</a:t>
            </a:r>
            <a:r>
              <a:rPr lang="ar-SA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en-US" b="1" u="sng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Chemical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signal from oocyte attracts the sperms.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Tail of sperm</a:t>
            </a:r>
            <a:r>
              <a:rPr lang="ar-KW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3-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cilia of uterine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tube    4-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peristaltic movement of uterine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tube.</a:t>
            </a:r>
            <a:endParaRPr lang="en-US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Graphic 31" descr="Woman">
            <a:extLst>
              <a:ext uri="{FF2B5EF4-FFF2-40B4-BE49-F238E27FC236}">
                <a16:creationId xmlns:a16="http://schemas.microsoft.com/office/drawing/2014/main" xmlns="" id="{8C92EC27-F863-49F2-8796-C3BE530E4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54563" y="789591"/>
            <a:ext cx="804697" cy="804697"/>
          </a:xfrm>
          <a:prstGeom prst="rect">
            <a:avLst/>
          </a:prstGeom>
        </p:spPr>
      </p:pic>
      <p:pic>
        <p:nvPicPr>
          <p:cNvPr id="35" name="Graphic 34" descr="Man">
            <a:extLst>
              <a:ext uri="{FF2B5EF4-FFF2-40B4-BE49-F238E27FC236}">
                <a16:creationId xmlns:a16="http://schemas.microsoft.com/office/drawing/2014/main" xmlns="" id="{BC1219E7-82C0-4A95-AEEB-98E5A7D37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44019" y="2348667"/>
            <a:ext cx="804684" cy="80468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8966199" y="3760840"/>
            <a:ext cx="3200037" cy="1837694"/>
            <a:chOff x="992705" y="737994"/>
            <a:chExt cx="8938230" cy="29546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98500333-AE22-4EAD-A40D-1D8317741CF6}"/>
                </a:ext>
              </a:extLst>
            </p:cNvPr>
            <p:cNvSpPr/>
            <p:nvPr/>
          </p:nvSpPr>
          <p:spPr>
            <a:xfrm>
              <a:off x="5044194" y="737994"/>
              <a:ext cx="865282" cy="2954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992705" y="737994"/>
              <a:ext cx="8938230" cy="2954656"/>
              <a:chOff x="992705" y="737994"/>
              <a:chExt cx="8938230" cy="2954656"/>
            </a:xfrm>
          </p:grpSpPr>
          <p:pic>
            <p:nvPicPr>
              <p:cNvPr id="33" name="Picture 32" descr="Fortpflanzung">
                <a:extLst>
                  <a:ext uri="{FF2B5EF4-FFF2-40B4-BE49-F238E27FC236}">
                    <a16:creationId xmlns:a16="http://schemas.microsoft.com/office/drawing/2014/main" xmlns="" id="{687CC856-05F1-405D-B708-E52E2581B2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09476" y="737994"/>
                <a:ext cx="4021459" cy="29546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6" descr="ØµÙØ±Ø© Ø°Ø§Øª ØµÙØ©">
                <a:extLst>
                  <a:ext uri="{FF2B5EF4-FFF2-40B4-BE49-F238E27FC236}">
                    <a16:creationId xmlns:a16="http://schemas.microsoft.com/office/drawing/2014/main" xmlns="" id="{780569F3-A01C-4790-866A-DD05B5F2B6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18" b="5213"/>
              <a:stretch/>
            </p:blipFill>
            <p:spPr bwMode="auto">
              <a:xfrm>
                <a:off x="992705" y="737994"/>
                <a:ext cx="4051489" cy="29546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3504589C-7AB3-4BAD-8212-00CEF478644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18886" y="1282700"/>
                <a:ext cx="1384973" cy="788252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2C001EE2-48D4-4F2A-841C-99A2862905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632498" y="2996366"/>
                <a:ext cx="1471360" cy="49283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xmlns="" id="{2132B4C6-EFFD-4532-B616-4B842F453D74}"/>
                  </a:ext>
                </a:extLst>
              </p:cNvPr>
              <p:cNvSpPr/>
              <p:nvPr/>
            </p:nvSpPr>
            <p:spPr>
              <a:xfrm>
                <a:off x="5882337" y="1990056"/>
                <a:ext cx="1168040" cy="1093122"/>
              </a:xfrm>
              <a:prstGeom prst="ellipse">
                <a:avLst/>
              </a:prstGeom>
              <a:noFill/>
              <a:ln w="9525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  <a:noFill/>
                </a:endParaRPr>
              </a:p>
            </p:txBody>
          </p:sp>
        </p:grpSp>
      </p:grpSp>
      <p:pic>
        <p:nvPicPr>
          <p:cNvPr id="20" name="Picture 2" descr="ÙØªÙØ¬Ø© Ø¨Ø­Ø« Ø§ÙØµÙØ± Ø¹Ù âªampulla of uterine tubeâ¬â">
            <a:extLst>
              <a:ext uri="{FF2B5EF4-FFF2-40B4-BE49-F238E27FC236}">
                <a16:creationId xmlns:a16="http://schemas.microsoft.com/office/drawing/2014/main" xmlns="" id="{2CA4F276-7EDE-4728-9323-849BBEBC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328" y="3760840"/>
            <a:ext cx="2597783" cy="183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8"/>
          <p:cNvSpPr/>
          <p:nvPr/>
        </p:nvSpPr>
        <p:spPr>
          <a:xfrm>
            <a:off x="6457907" y="3999451"/>
            <a:ext cx="660400" cy="25976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رابط مستقيم 2"/>
          <p:cNvCxnSpPr/>
          <p:nvPr/>
        </p:nvCxnSpPr>
        <p:spPr>
          <a:xfrm>
            <a:off x="2324131" y="2463800"/>
            <a:ext cx="581254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Single Corner Rounded 13">
            <a:extLst>
              <a:ext uri="{FF2B5EF4-FFF2-40B4-BE49-F238E27FC236}">
                <a16:creationId xmlns:a16="http://schemas.microsoft.com/office/drawing/2014/main" xmlns="" id="{5CB9B1BD-92AC-4A6D-80E1-9F1BD878E93B}"/>
              </a:ext>
            </a:extLst>
          </p:cNvPr>
          <p:cNvSpPr/>
          <p:nvPr/>
        </p:nvSpPr>
        <p:spPr>
          <a:xfrm>
            <a:off x="297009" y="3760840"/>
            <a:ext cx="5566668" cy="1870358"/>
          </a:xfrm>
          <a:prstGeom prst="rect">
            <a:avLst/>
          </a:prstGeom>
          <a:noFill/>
          <a:ln w="9525">
            <a:solidFill>
              <a:srgbClr val="618E87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Occurs in </a:t>
            </a:r>
            <a:r>
              <a:rPr lang="en-US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female genital tract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fertilization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stimulated by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secretions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vagina, uterus, and uterine tubes.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•Naturally it takes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6-7 hours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•Results in capability of the sperm to pass through the corona </a:t>
            </a:r>
            <a:r>
              <a:rPr lang="en-US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radiata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•Involves removal of surface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coatings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changes in plasma membrane.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•Can be produced in vitro(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IVF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by washing with special solution. 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123101" y="3478463"/>
            <a:ext cx="2273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b="1" dirty="0">
                <a:solidFill>
                  <a:srgbClr val="618E87"/>
                </a:solidFill>
                <a:latin typeface="Century Gothic" charset="0"/>
              </a:rPr>
              <a:t>Sperm </a:t>
            </a:r>
            <a:r>
              <a:rPr lang="en-US" b="1" dirty="0" smtClean="0">
                <a:solidFill>
                  <a:srgbClr val="618E87"/>
                </a:solidFill>
                <a:latin typeface="Century Gothic" charset="0"/>
              </a:rPr>
              <a:t>Capacitation:</a:t>
            </a:r>
            <a:endParaRPr lang="ar-SA" dirty="0">
              <a:solidFill>
                <a:srgbClr val="618E87"/>
              </a:solidFill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2177442" y="3509241"/>
            <a:ext cx="24144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SA" sz="12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(متى وفين يقدر يتحرك ال </a:t>
            </a:r>
            <a:r>
              <a:rPr lang="en-US" sz="12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sperm</a:t>
            </a:r>
            <a:r>
              <a:rPr lang="ar-SA" sz="12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بحرية)؟</a:t>
            </a:r>
            <a:endParaRPr lang="ar-SA" sz="1200" b="1" u="sng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2478471" y="5768578"/>
            <a:ext cx="9478792" cy="1015663"/>
          </a:xfrm>
          <a:prstGeom prst="rect">
            <a:avLst/>
          </a:prstGeom>
          <a:noFill/>
          <a:ln>
            <a:solidFill>
              <a:srgbClr val="618E87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ctr" rtl="1">
              <a:buFont typeface="Wingdings" panose="05000000000000000000" pitchFamily="2" charset="2"/>
              <a:buChar char="v"/>
            </a:pPr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sz="12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rtl="1"/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السبيرم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قبل 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مايدخل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 system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يكون حركته ضعيفة </a:t>
            </a:r>
            <a:r>
              <a:rPr lang="ar-SA" sz="12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متى يقدر يتحرك؟ 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اذا دخل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female system 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هذي العملية 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تاخد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6-7 ساعات </a:t>
            </a:r>
          </a:p>
          <a:p>
            <a:pPr algn="ctr" rtl="1"/>
            <a:r>
              <a:rPr lang="ar-SA" sz="12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</a:t>
            </a:r>
            <a:r>
              <a:rPr lang="ar-SA" sz="1200" b="1" u="sng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طيب؟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الأعضاء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التناسلية 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للفيميل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تفرز زي انزيمات تروح تكسر القيود والغشاء حول 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السبيرم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عشان يصير يقدر يتحرك اسرع ويقدر يخترق ال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oocyte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rtl="1"/>
            <a:r>
              <a:rPr lang="ar-SA" sz="12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-طيب لما يصير تلقيح صناعي برا الرحم </a:t>
            </a:r>
            <a:r>
              <a:rPr lang="en-US" sz="12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2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IVF</a:t>
            </a:r>
            <a:r>
              <a:rPr lang="ar-SA" sz="12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)في المختبرات </a:t>
            </a:r>
            <a:r>
              <a:rPr lang="ar-SA" sz="1200" b="1" u="sng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ايش</a:t>
            </a:r>
            <a:r>
              <a:rPr lang="ar-SA" sz="12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يسوا؟</a:t>
            </a:r>
          </a:p>
          <a:p>
            <a:pPr algn="ctr" rtl="1"/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يجيبوا 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انزايمز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مشابهه تفرزها الأعضاء التناسلية 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للفيميل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بحيث تسهل حركة 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السبيرم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وتخليه يخترق 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الكرونا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رايديتا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بسهولة</a:t>
            </a:r>
          </a:p>
        </p:txBody>
      </p:sp>
    </p:spTree>
    <p:extLst>
      <p:ext uri="{BB962C8B-B14F-4D97-AF65-F5344CB8AC3E}">
        <p14:creationId xmlns:p14="http://schemas.microsoft.com/office/powerpoint/2010/main" val="45610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618"/>
          <p:cNvSpPr/>
          <p:nvPr/>
        </p:nvSpPr>
        <p:spPr>
          <a:xfrm rot="-5400000">
            <a:off x="-128217" y="593544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مربع نص 6"/>
          <p:cNvSpPr txBox="1"/>
          <p:nvPr/>
        </p:nvSpPr>
        <p:spPr>
          <a:xfrm>
            <a:off x="7489445" y="5115999"/>
            <a:ext cx="4610535" cy="1169551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two stages of maturation (meiotic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meiotic division :arrest at prophase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2-second meiotic phase arrest at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metaphase </a:t>
            </a:r>
            <a:endParaRPr lang="ar-SA" b="1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-في مرحلة(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oocyte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كانت واقفة عند ال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metaphase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اثناء عملية </a:t>
            </a:r>
            <a:r>
              <a:rPr lang="ar-SA" sz="12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الفيرتلازيشن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تكمل انقسامها يعد ال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metaphase</a:t>
            </a:r>
            <a:endParaRPr lang="ar-SA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E0E63D-75AD-4D7D-BBF8-DAE51F86CD61}"/>
              </a:ext>
            </a:extLst>
          </p:cNvPr>
          <p:cNvSpPr/>
          <p:nvPr/>
        </p:nvSpPr>
        <p:spPr>
          <a:xfrm>
            <a:off x="331479" y="10864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618E87"/>
                </a:solidFill>
                <a:latin typeface="Century Gothic" charset="0"/>
              </a:rPr>
              <a:t>Phases </a:t>
            </a:r>
            <a:r>
              <a:rPr lang="en-US" sz="2400" b="1">
                <a:solidFill>
                  <a:srgbClr val="618E87"/>
                </a:solidFill>
                <a:latin typeface="Century Gothic" charset="0"/>
              </a:rPr>
              <a:t>o</a:t>
            </a:r>
            <a:r>
              <a:rPr lang="en-US" sz="2400" b="1" smtClean="0">
                <a:solidFill>
                  <a:srgbClr val="618E87"/>
                </a:solidFill>
                <a:latin typeface="Century Gothic" charset="0"/>
              </a:rPr>
              <a:t>f </a:t>
            </a:r>
            <a:r>
              <a:rPr lang="en-US" sz="2400" b="1" dirty="0" smtClean="0">
                <a:solidFill>
                  <a:srgbClr val="618E87"/>
                </a:solidFill>
                <a:latin typeface="Century Gothic" charset="0"/>
              </a:rPr>
              <a:t>Fertilization</a:t>
            </a:r>
            <a:endParaRPr lang="en-GB" sz="2400" b="1" dirty="0">
              <a:solidFill>
                <a:srgbClr val="618E87"/>
              </a:solidFill>
              <a:latin typeface="Century Gothic" charset="0"/>
            </a:endParaRPr>
          </a:p>
        </p:txBody>
      </p:sp>
      <p:graphicFrame>
        <p:nvGraphicFramePr>
          <p:cNvPr id="28" name="Diagram 6"/>
          <p:cNvGraphicFramePr/>
          <p:nvPr>
            <p:extLst>
              <p:ext uri="{D42A27DB-BD31-4B8C-83A1-F6EECF244321}">
                <p14:modId xmlns:p14="http://schemas.microsoft.com/office/powerpoint/2010/main" val="1570429393"/>
              </p:ext>
            </p:extLst>
          </p:nvPr>
        </p:nvGraphicFramePr>
        <p:xfrm>
          <a:off x="211869" y="972004"/>
          <a:ext cx="6950765" cy="544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7" name="TextBox 27"/>
          <p:cNvSpPr txBox="1"/>
          <p:nvPr/>
        </p:nvSpPr>
        <p:spPr>
          <a:xfrm>
            <a:off x="211869" y="1358930"/>
            <a:ext cx="814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1A7F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1-Passage</a:t>
            </a:r>
            <a:endParaRPr lang="en-US" sz="1200" b="1" dirty="0">
              <a:solidFill>
                <a:srgbClr val="1A7F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مجموعة 18"/>
          <p:cNvGrpSpPr/>
          <p:nvPr/>
        </p:nvGrpSpPr>
        <p:grpSpPr>
          <a:xfrm>
            <a:off x="304682" y="2307198"/>
            <a:ext cx="1527310" cy="3681493"/>
            <a:chOff x="92813" y="2307198"/>
            <a:chExt cx="1527310" cy="3681493"/>
          </a:xfrm>
        </p:grpSpPr>
        <p:sp>
          <p:nvSpPr>
            <p:cNvPr id="38" name="TextBox 29"/>
            <p:cNvSpPr txBox="1"/>
            <p:nvPr/>
          </p:nvSpPr>
          <p:spPr>
            <a:xfrm>
              <a:off x="396114" y="2307198"/>
              <a:ext cx="9957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1A7F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2-Penetration</a:t>
              </a:r>
              <a:endParaRPr lang="en-US" sz="1100" b="1" dirty="0">
                <a:solidFill>
                  <a:srgbClr val="1A7F8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TextBox 7"/>
            <p:cNvSpPr txBox="1"/>
            <p:nvPr/>
          </p:nvSpPr>
          <p:spPr>
            <a:xfrm>
              <a:off x="728636" y="3156905"/>
              <a:ext cx="8294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1A7F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3-Fusion</a:t>
              </a:r>
              <a:endParaRPr lang="en-US" sz="1200" b="1" dirty="0">
                <a:solidFill>
                  <a:srgbClr val="1A7F8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0"/>
            <p:cNvSpPr txBox="1"/>
            <p:nvPr/>
          </p:nvSpPr>
          <p:spPr>
            <a:xfrm>
              <a:off x="641233" y="4014483"/>
              <a:ext cx="9788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1A7F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1100" b="1" dirty="0" smtClean="0">
                  <a:solidFill>
                    <a:srgbClr val="1A7F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-Completion</a:t>
              </a:r>
              <a:endParaRPr lang="en-US" sz="1100" b="1" dirty="0">
                <a:solidFill>
                  <a:srgbClr val="1A7F8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TextBox 24"/>
            <p:cNvSpPr txBox="1"/>
            <p:nvPr/>
          </p:nvSpPr>
          <p:spPr>
            <a:xfrm>
              <a:off x="456656" y="4839000"/>
              <a:ext cx="9348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1A7F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1100" b="1" dirty="0" smtClean="0">
                  <a:solidFill>
                    <a:srgbClr val="1A7F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Formation</a:t>
              </a:r>
              <a:endParaRPr lang="en-US" sz="1100" b="1" dirty="0">
                <a:solidFill>
                  <a:srgbClr val="1A7F8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مستطيل 15"/>
            <p:cNvSpPr/>
            <p:nvPr/>
          </p:nvSpPr>
          <p:spPr>
            <a:xfrm>
              <a:off x="92813" y="5727081"/>
              <a:ext cx="69850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1A7F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6- </a:t>
              </a:r>
              <a:r>
                <a:rPr lang="en-US" sz="1100" b="1" dirty="0" smtClean="0">
                  <a:solidFill>
                    <a:srgbClr val="1A7F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Union</a:t>
              </a:r>
              <a:endParaRPr lang="en-US" sz="1100" b="1" dirty="0">
                <a:solidFill>
                  <a:srgbClr val="1A7F8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2" name="Picture 1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6" t="22024" r="23615" b="19468"/>
          <a:stretch/>
        </p:blipFill>
        <p:spPr bwMode="auto">
          <a:xfrm>
            <a:off x="7531100" y="0"/>
            <a:ext cx="4591909" cy="201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مربع نص 16"/>
          <p:cNvSpPr txBox="1"/>
          <p:nvPr/>
        </p:nvSpPr>
        <p:spPr>
          <a:xfrm>
            <a:off x="653932" y="563376"/>
            <a:ext cx="698985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-(انتبهوا في اول نقطتين بالذات على أسماء </a:t>
            </a:r>
            <a:r>
              <a:rPr lang="ar-SA" sz="12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الانزايمز</a:t>
            </a:r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ar-SA" sz="12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بحطلكم</a:t>
            </a:r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هي </a:t>
            </a:r>
            <a:r>
              <a:rPr lang="ar-SA" sz="1200" b="1" dirty="0" smtClean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باللون الأزرق</a:t>
            </a:r>
            <a:endParaRPr lang="en-US" sz="1200" b="1" dirty="0" smtClean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-(انتبهوا ان فكرة </a:t>
            </a:r>
            <a:r>
              <a:rPr lang="ar-SA" sz="12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يقولكم كيف تصير عملية </a:t>
            </a:r>
            <a:r>
              <a:rPr lang="ar-SA" sz="12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الفيرتلايزيشن</a:t>
            </a:r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؟)</a:t>
            </a:r>
            <a:endParaRPr lang="ar-SA" sz="1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903674" y="114696"/>
            <a:ext cx="171450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important </a:t>
            </a:r>
            <a:endParaRPr lang="ar-SA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صورة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2019301"/>
            <a:ext cx="4568880" cy="23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2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" name="Shape 615"/>
          <p:cNvCxnSpPr/>
          <p:nvPr/>
        </p:nvCxnSpPr>
        <p:spPr>
          <a:xfrm>
            <a:off x="192617" y="416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Shape 618"/>
          <p:cNvSpPr/>
          <p:nvPr/>
        </p:nvSpPr>
        <p:spPr>
          <a:xfrm rot="-5400000">
            <a:off x="-128217" y="593544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مربع نص 6"/>
          <p:cNvSpPr txBox="1"/>
          <p:nvPr/>
        </p:nvSpPr>
        <p:spPr>
          <a:xfrm>
            <a:off x="248481" y="1963407"/>
            <a:ext cx="7914107" cy="523220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لما تجتمع</a:t>
            </a:r>
            <a:r>
              <a:rPr lang="ar-SA" alt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ar-SA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كروموسوم تحتوي صفات الأم الجينية و</a:t>
            </a:r>
            <a:r>
              <a:rPr lang="ar-SA" alt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ar-SA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كروموسوم من الاب تحمل صفاته</a:t>
            </a:r>
          </a:p>
          <a:p>
            <a:pPr algn="ctr" rtl="1"/>
            <a:r>
              <a:rPr lang="ar-SA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راح يطلع مخلوق جديد ب</a:t>
            </a:r>
            <a:r>
              <a:rPr lang="ar-SA" altLang="en-US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  <a:r>
              <a:rPr lang="ar-SA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كروموسوم بصفات جديدة غير مطابقة تماما للام ولا للاب بل هي متكونة نتيجة لدمج جيناتهم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F4EFAC4-9B59-48D6-B5D1-686171F00024}"/>
              </a:ext>
            </a:extLst>
          </p:cNvPr>
          <p:cNvSpPr/>
          <p:nvPr/>
        </p:nvSpPr>
        <p:spPr>
          <a:xfrm>
            <a:off x="151610" y="-27549"/>
            <a:ext cx="4567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618E87"/>
                </a:solidFill>
                <a:latin typeface="Century Gothic" charset="0"/>
              </a:rPr>
              <a:t>Chromosomes In The Zygote</a:t>
            </a:r>
            <a:endParaRPr lang="en-GB" sz="2400" b="1" dirty="0">
              <a:solidFill>
                <a:srgbClr val="618E87"/>
              </a:solidFill>
              <a:latin typeface="Century Gothic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77ADAA-9FBB-4724-80AA-2DD91B87B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453" y="617566"/>
            <a:ext cx="3115748" cy="21083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26" name="Picture 2" descr="ÙØªÙØ¬Ø© Ø¨Ø­Ø« Ø§ÙØµÙØ± Ø¹Ù âªSex of the Embryoâ¬â">
            <a:extLst>
              <a:ext uri="{FF2B5EF4-FFF2-40B4-BE49-F238E27FC236}">
                <a16:creationId xmlns:a16="http://schemas.microsoft.com/office/drawing/2014/main" xmlns="" id="{05F7F035-7890-40D2-864A-4FF00BF3A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191" y="2736243"/>
            <a:ext cx="3115749" cy="116546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Single Corner Rounded 13">
            <a:extLst>
              <a:ext uri="{FF2B5EF4-FFF2-40B4-BE49-F238E27FC236}">
                <a16:creationId xmlns:a16="http://schemas.microsoft.com/office/drawing/2014/main" xmlns="" id="{5CB9B1BD-92AC-4A6D-80E1-9F1BD878E93B}"/>
              </a:ext>
            </a:extLst>
          </p:cNvPr>
          <p:cNvSpPr/>
          <p:nvPr/>
        </p:nvSpPr>
        <p:spPr>
          <a:xfrm>
            <a:off x="256787" y="492983"/>
            <a:ext cx="7933202" cy="1332192"/>
          </a:xfrm>
          <a:prstGeom prst="rect">
            <a:avLst/>
          </a:prstGeom>
          <a:noFill/>
          <a:ln w="9525">
            <a:solidFill>
              <a:srgbClr val="618E8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Char char="•"/>
              <a:defRPr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Zygote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genetically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Tx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Half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its chromosomes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comes from </a:t>
            </a:r>
            <a:r>
              <a:rPr lang="en-US" sz="1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father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comes from </a:t>
            </a:r>
            <a:r>
              <a:rPr lang="en-US" sz="1600" b="1" dirty="0">
                <a:solidFill>
                  <a:srgbClr val="FF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mother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Tx/>
              <a:buChar char="•"/>
              <a:defRPr/>
            </a:pPr>
            <a:r>
              <a:rPr lang="en-US" sz="16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combination is formed</a:t>
            </a:r>
            <a:r>
              <a:rPr lang="en-US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is different  from either of the parents.</a:t>
            </a:r>
          </a:p>
          <a:p>
            <a:pPr>
              <a:buFontTx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This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mechanism forms </a:t>
            </a:r>
            <a:r>
              <a:rPr lang="en-US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biparental</a:t>
            </a:r>
            <a:r>
              <a:rPr lang="en-US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inheritance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leads to </a:t>
            </a:r>
            <a:r>
              <a:rPr lang="en-US" sz="1600" u="sng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variation of the human species.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72861" y="2589131"/>
            <a:ext cx="6061105" cy="1590838"/>
            <a:chOff x="596870" y="3955657"/>
            <a:chExt cx="6061105" cy="159083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E79FA6D3-996C-464E-A6A7-FA9C50142C78}"/>
                </a:ext>
              </a:extLst>
            </p:cNvPr>
            <p:cNvSpPr/>
            <p:nvPr/>
          </p:nvSpPr>
          <p:spPr>
            <a:xfrm>
              <a:off x="596870" y="3955657"/>
              <a:ext cx="21964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618E8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Sex of the Embryo:</a:t>
              </a:r>
              <a:endParaRPr lang="en-US" sz="20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Top Corners One Rounded and One Snipped 14">
              <a:extLst>
                <a:ext uri="{FF2B5EF4-FFF2-40B4-BE49-F238E27FC236}">
                  <a16:creationId xmlns:a16="http://schemas.microsoft.com/office/drawing/2014/main" xmlns="" id="{12A0B811-4664-4C92-89B4-4154E46D4F02}"/>
                </a:ext>
              </a:extLst>
            </p:cNvPr>
            <p:cNvSpPr/>
            <p:nvPr/>
          </p:nvSpPr>
          <p:spPr>
            <a:xfrm>
              <a:off x="596870" y="4330403"/>
              <a:ext cx="6061105" cy="1216092"/>
            </a:xfrm>
            <a:prstGeom prst="roundRect">
              <a:avLst/>
            </a:prstGeom>
            <a:noFill/>
            <a:ln w="9525">
              <a:solidFill>
                <a:srgbClr val="8DC9C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•</a:t>
              </a:r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Embryo's chromosomal sex is determined at the time of fertilization. </a:t>
              </a:r>
            </a:p>
            <a:p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•Sex is determined by the type of sperm (</a:t>
              </a:r>
              <a:r>
                <a:rPr lang="en-US" b="1" dirty="0">
                  <a:solidFill>
                    <a:schemeClr val="accent5"/>
                  </a:solidFill>
                  <a:latin typeface="Calibri" panose="020F0502020204030204" pitchFamily="34" charset="0"/>
                </a:rPr>
                <a:t>X</a:t>
              </a:r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or </a:t>
              </a:r>
              <a:r>
                <a:rPr lang="en-US" b="1" dirty="0">
                  <a:solidFill>
                    <a:srgbClr val="FF3399"/>
                  </a:solidFill>
                  <a:latin typeface="Calibri" panose="020F0502020204030204" pitchFamily="34" charset="0"/>
                </a:rPr>
                <a:t>Y</a:t>
              </a:r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) that fertilizes the </a:t>
              </a:r>
              <a:r>
                <a:rPr lang="en-US" dirty="0">
                  <a:solidFill>
                    <a:srgbClr val="FF3399"/>
                  </a:solidFill>
                  <a:latin typeface="Calibri" panose="020F0502020204030204" pitchFamily="34" charset="0"/>
                </a:rPr>
                <a:t>oocyte</a:t>
              </a:r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. </a:t>
              </a:r>
            </a:p>
            <a:p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•So, it is the </a:t>
              </a:r>
              <a:r>
                <a:rPr lang="en-US" b="1" dirty="0">
                  <a:solidFill>
                    <a:schemeClr val="accent5"/>
                  </a:solidFill>
                  <a:latin typeface="Calibri" panose="020F0502020204030204" pitchFamily="34" charset="0"/>
                </a:rPr>
                <a:t>father</a:t>
              </a:r>
              <a:r>
                <a:rPr lang="en-US" b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lang="en-US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whose </a:t>
              </a:r>
              <a:r>
                <a:rPr lang="en-US" b="1" u="sng" dirty="0">
                  <a:solidFill>
                    <a:srgbClr val="FF0000"/>
                  </a:solidFill>
                  <a:latin typeface="Calibri" panose="020F0502020204030204" pitchFamily="34" charset="0"/>
                </a:rPr>
                <a:t>gamete decides the sex</a:t>
              </a:r>
              <a:r>
                <a:rPr lang="en-US" dirty="0">
                  <a:solidFill>
                    <a:schemeClr val="tx1"/>
                  </a:solidFill>
                  <a:latin typeface="Calibri" panose="020F0502020204030204" pitchFamily="34" charset="0"/>
                </a:rPr>
                <a:t>.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358518" y="5003660"/>
              <a:ext cx="205376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rtl="1"/>
              <a:r>
                <a:rPr lang="ar-SA" dirty="0" smtClea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(الأب هو اللي يحدد نوع الجنس)</a:t>
              </a:r>
              <a:endPara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41F9A10F-B2F2-4DDD-B46A-E7369045A14F}"/>
              </a:ext>
            </a:extLst>
          </p:cNvPr>
          <p:cNvSpPr/>
          <p:nvPr/>
        </p:nvSpPr>
        <p:spPr>
          <a:xfrm>
            <a:off x="346864" y="4659704"/>
            <a:ext cx="4878583" cy="584775"/>
          </a:xfrm>
          <a:prstGeom prst="rect">
            <a:avLst/>
          </a:prstGeom>
          <a:noFill/>
          <a:ln>
            <a:solidFill>
              <a:srgbClr val="618E87"/>
            </a:solidFill>
            <a:prstDash val="sysDash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ar-S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altLang="ar-SA" sz="1600" dirty="0">
                <a:latin typeface="Calibri" panose="020F0502020204030204" pitchFamily="34" charset="0"/>
                <a:cs typeface="Calibri" panose="020F0502020204030204" pitchFamily="34" charset="0"/>
              </a:rPr>
              <a:t>is a change in properties of </a:t>
            </a:r>
            <a:r>
              <a:rPr lang="en-US" altLang="ar-SA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zona pellucida </a:t>
            </a:r>
            <a:r>
              <a:rPr lang="en-US" altLang="ar-SA" sz="1600" dirty="0">
                <a:latin typeface="Calibri" panose="020F0502020204030204" pitchFamily="34" charset="0"/>
                <a:cs typeface="Calibri" panose="020F0502020204030204" pitchFamily="34" charset="0"/>
              </a:rPr>
              <a:t>that makes it </a:t>
            </a:r>
            <a:r>
              <a:rPr lang="en-US" altLang="ar-SA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impermeable</a:t>
            </a:r>
            <a:r>
              <a:rPr lang="en-US" altLang="ar-SA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ar-SA" sz="1600" dirty="0">
                <a:latin typeface="Calibri" panose="020F0502020204030204" pitchFamily="34" charset="0"/>
                <a:cs typeface="Calibri" panose="020F0502020204030204" pitchFamily="34" charset="0"/>
              </a:rPr>
              <a:t>to other sperms.</a:t>
            </a:r>
          </a:p>
        </p:txBody>
      </p:sp>
      <p:sp>
        <p:nvSpPr>
          <p:cNvPr id="19" name="مربع نص 6">
            <a:extLst>
              <a:ext uri="{FF2B5EF4-FFF2-40B4-BE49-F238E27FC236}">
                <a16:creationId xmlns:a16="http://schemas.microsoft.com/office/drawing/2014/main" xmlns="" id="{A808CE85-D3B4-4B2A-8B20-CCBBCC308158}"/>
              </a:ext>
            </a:extLst>
          </p:cNvPr>
          <p:cNvSpPr txBox="1"/>
          <p:nvPr/>
        </p:nvSpPr>
        <p:spPr>
          <a:xfrm>
            <a:off x="346864" y="5405507"/>
            <a:ext cx="4583732" cy="738664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اول ما يخترق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السبيرم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طبقة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الزونا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بليوسيدا</a:t>
            </a:r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هذي الطبقة يصير فيها تفاعلات بحيث تغير في خصاصها وتقفل على نفسها بحيث تمنع أي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سبيرم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ثاني يدخل </a:t>
            </a:r>
            <a:endParaRPr lang="ar-S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" descr="ØµÙØ±Ø© Ø°Ø§Øª ØµÙØ©">
            <a:extLst>
              <a:ext uri="{FF2B5EF4-FFF2-40B4-BE49-F238E27FC236}">
                <a16:creationId xmlns:a16="http://schemas.microsoft.com/office/drawing/2014/main" xmlns="" id="{44298068-E2AA-4D1B-A983-C16435B73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391" y="4629941"/>
            <a:ext cx="3413673" cy="187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72861" y="4261942"/>
            <a:ext cx="1896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ar-SA" sz="2000" b="1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Zonal reaction : </a:t>
            </a:r>
            <a:endParaRPr lang="ar-SA" sz="2000" b="1" dirty="0">
              <a:solidFill>
                <a:srgbClr val="618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618"/>
          <p:cNvSpPr/>
          <p:nvPr/>
        </p:nvSpPr>
        <p:spPr>
          <a:xfrm rot="-5400000">
            <a:off x="-128217" y="593544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DFAFC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CD18929-D41C-45B1-ACB9-BE4B65306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927" y="737994"/>
            <a:ext cx="4265428" cy="42656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2D8DA60-12CF-4A38-88B4-F44A4A747D87}"/>
              </a:ext>
            </a:extLst>
          </p:cNvPr>
          <p:cNvSpPr/>
          <p:nvPr/>
        </p:nvSpPr>
        <p:spPr>
          <a:xfrm>
            <a:off x="256787" y="13123"/>
            <a:ext cx="3188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 of Fertilization :</a:t>
            </a:r>
          </a:p>
        </p:txBody>
      </p:sp>
      <p:graphicFrame>
        <p:nvGraphicFramePr>
          <p:cNvPr id="3" name="رسم تخطيطي 2"/>
          <p:cNvGraphicFramePr/>
          <p:nvPr>
            <p:extLst>
              <p:ext uri="{D42A27DB-BD31-4B8C-83A1-F6EECF244321}">
                <p14:modId xmlns:p14="http://schemas.microsoft.com/office/powerpoint/2010/main" val="72400442"/>
              </p:ext>
            </p:extLst>
          </p:nvPr>
        </p:nvGraphicFramePr>
        <p:xfrm>
          <a:off x="352841" y="737994"/>
          <a:ext cx="6565900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مربع نص 9"/>
          <p:cNvSpPr txBox="1"/>
          <p:nvPr/>
        </p:nvSpPr>
        <p:spPr>
          <a:xfrm>
            <a:off x="80267" y="437699"/>
            <a:ext cx="7356759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(فرقوا بينها وبين </a:t>
            </a:r>
            <a:r>
              <a:rPr lang="ar-SA" sz="12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سلايد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هناك كان يتكلم عن المراحل اما هنا يتكلم عن </a:t>
            </a:r>
            <a:r>
              <a:rPr lang="ar-SA" sz="1200" b="1" u="sng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النتيجة النهائية </a:t>
            </a:r>
            <a:r>
              <a:rPr lang="ar-SA" sz="1200" b="1" u="sng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للفيرتيلايزيشن</a:t>
            </a:r>
            <a:r>
              <a:rPr lang="ar-SA" sz="1200" b="1" u="sng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ar-SA" sz="12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3438920" y="106626"/>
            <a:ext cx="1714500" cy="3077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1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important </a:t>
            </a:r>
            <a:endParaRPr lang="ar-SA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201644" y="2427494"/>
            <a:ext cx="37721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Zygote is formed by union of Female &amp; Male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pronucleus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مربع نص 11"/>
          <p:cNvSpPr txBox="1"/>
          <p:nvPr/>
        </p:nvSpPr>
        <p:spPr>
          <a:xfrm>
            <a:off x="-697727" y="3421291"/>
            <a:ext cx="7561098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1050" b="1" u="sng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ايش</a:t>
            </a:r>
            <a:r>
              <a:rPr lang="ar-SA" sz="105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معنى </a:t>
            </a:r>
            <a:r>
              <a:rPr lang="ar-SA" sz="1050" b="1" u="sng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هالكلام</a:t>
            </a:r>
            <a:r>
              <a:rPr lang="ar-SA" sz="105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 </a:t>
            </a:r>
            <a:r>
              <a:rPr lang="ar-SA" sz="105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يعني يتحدد الجنس </a:t>
            </a:r>
            <a:r>
              <a:rPr lang="ar-SA" sz="105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كروموسوميا</a:t>
            </a:r>
            <a:r>
              <a:rPr lang="ar-SA" sz="105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فقط </a:t>
            </a:r>
            <a:r>
              <a:rPr lang="ar-SA" sz="105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اتذكروا</a:t>
            </a:r>
            <a:r>
              <a:rPr lang="ar-SA" sz="105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اخذناه في محاضرات الميد </a:t>
            </a:r>
            <a:r>
              <a:rPr lang="ar-SA" sz="105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  <a:endParaRPr lang="ar-SA" sz="105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011058" y="4546600"/>
            <a:ext cx="2971800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يبدا </a:t>
            </a:r>
            <a:r>
              <a:rPr lang="ar-SA" sz="1200" b="1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الزيجوت</a:t>
            </a:r>
            <a:r>
              <a:rPr lang="ar-SA" sz="1200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أخيرا بالانقسام</a:t>
            </a:r>
            <a:endParaRPr lang="ar-SA" sz="12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9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4421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192617" y="-16289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en-US" sz="2400" b="1" dirty="0">
                <a:solidFill>
                  <a:srgbClr val="618E87"/>
                </a:solidFill>
                <a:latin typeface="Century Gothic" charset="0"/>
              </a:rPr>
              <a:t>Cleavage of Zygote</a:t>
            </a:r>
            <a:r>
              <a:rPr lang="ar-SA" sz="2400" b="1" dirty="0">
                <a:solidFill>
                  <a:srgbClr val="618E87"/>
                </a:solidFill>
                <a:latin typeface="Century Gothic" charset="0"/>
              </a:rPr>
              <a:t>:</a:t>
            </a:r>
            <a:r>
              <a:rPr lang="en-US" sz="2400" b="1" dirty="0">
                <a:solidFill>
                  <a:srgbClr val="618E87"/>
                </a:solidFill>
                <a:latin typeface="Century Gothic" charset="0"/>
              </a:rPr>
              <a:t> </a:t>
            </a:r>
            <a:endParaRPr lang="ar-SA" sz="2400" b="1" dirty="0">
              <a:solidFill>
                <a:srgbClr val="618E87"/>
              </a:solidFill>
              <a:latin typeface="Century Gothic" charset="0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3600" b="1" dirty="0">
              <a:solidFill>
                <a:srgbClr val="618E87"/>
              </a:solidFill>
              <a:latin typeface="Century Gothic" charset="0"/>
              <a:ea typeface="Century Gothic" charset="0"/>
              <a:cs typeface="Century Gothic" charset="0"/>
              <a:sym typeface="Century Gothic"/>
            </a:endParaRPr>
          </a:p>
        </p:txBody>
      </p:sp>
      <p:pic>
        <p:nvPicPr>
          <p:cNvPr id="8" name="Picture 2" descr="ØµÙØ±Ø© Ø°Ø§Øª ØµÙØ©">
            <a:extLst>
              <a:ext uri="{FF2B5EF4-FFF2-40B4-BE49-F238E27FC236}">
                <a16:creationId xmlns:a16="http://schemas.microsoft.com/office/drawing/2014/main" xmlns="" id="{C8B47BDC-2D51-48F9-8E74-027051ACE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291" y="742784"/>
            <a:ext cx="3286681" cy="247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DF732CC-D2F9-4ECF-B873-25DE9FC483FB}"/>
              </a:ext>
            </a:extLst>
          </p:cNvPr>
          <p:cNvSpPr/>
          <p:nvPr/>
        </p:nvSpPr>
        <p:spPr>
          <a:xfrm>
            <a:off x="288902" y="922537"/>
            <a:ext cx="7559697" cy="3416320"/>
          </a:xfrm>
          <a:prstGeom prst="rect">
            <a:avLst/>
          </a:prstGeom>
          <a:ln>
            <a:solidFill>
              <a:srgbClr val="8DC9C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begins about </a:t>
            </a:r>
            <a:r>
              <a:rPr lang="en-US" sz="1600" b="1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en-US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hours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</a:t>
            </a:r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fertilization. </a:t>
            </a:r>
            <a:endParaRPr 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It is the repeated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mitotic divisions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(زيادة في العدد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the zygote. </a:t>
            </a: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1600" b="1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Site: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 tube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Rapid </a:t>
            </a:r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increase in the number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of the cells.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ar-SA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smaller embryonic cells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are now called,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Blastomeres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Zygote divides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</a:t>
            </a:r>
            <a:r>
              <a:rPr lang="en-US" b="1" u="sng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cell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into </a:t>
            </a:r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then </a:t>
            </a:r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then </a:t>
            </a:r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then </a:t>
            </a:r>
            <a:r>
              <a:rPr lang="en-US" sz="1600" b="1" u="sng" dirty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cells.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Zygote lies within the </a:t>
            </a:r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thick zona pellucida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cleavage.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• Zygote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migrates in the uterine tube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during cleavage from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lateral to </a:t>
            </a:r>
            <a:r>
              <a:rPr 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medial 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(by cilia)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• Under the microscope, </a:t>
            </a:r>
            <a:r>
              <a:rPr lang="en-US" sz="1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zona pellucida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 translucent membrane </a:t>
            </a:r>
          </a:p>
        </p:txBody>
      </p:sp>
      <p:sp>
        <p:nvSpPr>
          <p:cNvPr id="13" name="مربع نص 6">
            <a:extLst>
              <a:ext uri="{FF2B5EF4-FFF2-40B4-BE49-F238E27FC236}">
                <a16:creationId xmlns:a16="http://schemas.microsoft.com/office/drawing/2014/main" xmlns="" id="{DB0E1831-8601-46BF-AD67-06398B1D9C4B}"/>
              </a:ext>
            </a:extLst>
          </p:cNvPr>
          <p:cNvSpPr txBox="1"/>
          <p:nvPr/>
        </p:nvSpPr>
        <p:spPr>
          <a:xfrm>
            <a:off x="357209" y="4696798"/>
            <a:ext cx="7570418" cy="1600438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r" rtl="1"/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طيب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الزيجوت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المسكينة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ترتاح وبعد 30 ساعه من بعد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الفيرتلايزيشن</a:t>
            </a:r>
            <a:r>
              <a:rPr lang="ar-SA" b="1" u="sng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تبدا 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تنقسم من خلية الى 2 ,4 ,8 ,16 ,هكذا كل مرة نضرب الناتج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x2</a:t>
            </a:r>
            <a:endParaRPr lang="ar-SA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-المهم كل 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ماتنقسم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اكثر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1- كل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ماحجم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الخلية تقل  2-كل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ماتمشي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الزيجوت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المنقسمة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lateral to medial</a:t>
            </a:r>
            <a:endParaRPr lang="ar-SA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هذي الخلايا ا</a:t>
            </a:r>
            <a:r>
              <a:rPr lang="ar-KW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لمنقسمة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نسمها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blastomeres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ونجي للنقطة المهمة هذي </a:t>
            </a:r>
            <a:r>
              <a:rPr lang="ar-SA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السلز</a:t>
            </a:r>
            <a:r>
              <a:rPr lang="ar-SA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مغلفة من برا بـ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thick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pellucida</a:t>
            </a:r>
            <a:endParaRPr lang="ar-SA" b="1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SA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-طيب عملية الانقسام فين تصير؟</a:t>
            </a:r>
          </a:p>
          <a:p>
            <a:pPr algn="ctr" rtl="1"/>
            <a:r>
              <a:rPr lang="en-US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Utrine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tube</a:t>
            </a:r>
            <a:endParaRPr lang="ar-S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39E954F7-8FCB-4407-A1E9-35C9103404D3}"/>
              </a:ext>
            </a:extLst>
          </p:cNvPr>
          <p:cNvSpPr/>
          <p:nvPr/>
        </p:nvSpPr>
        <p:spPr>
          <a:xfrm>
            <a:off x="10942936" y="1315524"/>
            <a:ext cx="431800" cy="127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BD71D3-275B-4EC0-93FA-9D3A9423D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291" y="3318990"/>
            <a:ext cx="3098801" cy="285139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5D601A12-2555-4947-8158-945240625593}"/>
              </a:ext>
            </a:extLst>
          </p:cNvPr>
          <p:cNvSpPr/>
          <p:nvPr/>
        </p:nvSpPr>
        <p:spPr>
          <a:xfrm rot="10800000">
            <a:off x="10537247" y="6018293"/>
            <a:ext cx="333197" cy="16762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288903" y="524346"/>
            <a:ext cx="6311900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1"/>
            <a:r>
              <a:rPr lang="ar-SA" dirty="0" smtClean="0">
                <a:latin typeface="Calibri" panose="020F0502020204030204" pitchFamily="34" charset="0"/>
                <a:cs typeface="Calibri" panose="020F0502020204030204" pitchFamily="34" charset="0"/>
              </a:rPr>
              <a:t>-(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اهم 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شي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ابغاكم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تعرفوه اثناء الانقسام </a:t>
            </a:r>
            <a:r>
              <a:rPr lang="ar-SA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الزيجوت</a:t>
            </a:r>
            <a:r>
              <a:rPr lang="ar-SA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يكون محاط من برا بــ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</a:t>
            </a:r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pellucida</a:t>
            </a:r>
            <a:endParaRPr lang="ar-SA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9372600" y="5829300"/>
            <a:ext cx="584200" cy="18899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482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616"/>
          <p:cNvSpPr txBox="1"/>
          <p:nvPr/>
        </p:nvSpPr>
        <p:spPr>
          <a:xfrm>
            <a:off x="208691" y="5603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000" b="1" dirty="0" smtClean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-</a:t>
            </a:r>
            <a:r>
              <a:rPr lang="en-US" sz="2000" b="1" dirty="0" err="1" smtClean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Morula</a:t>
            </a:r>
            <a:r>
              <a:rPr lang="en-US" sz="2000" b="1" dirty="0" smtClean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:</a:t>
            </a:r>
            <a:r>
              <a:rPr lang="en-GB" sz="2000" b="1" dirty="0" smtClean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 </a:t>
            </a:r>
            <a:endParaRPr lang="en-GB" sz="2000" b="1" dirty="0">
              <a:solidFill>
                <a:srgbClr val="618E87"/>
              </a:solidFill>
              <a:latin typeface="Century Gothic" charset="0"/>
              <a:ea typeface="Century Gothic" charset="0"/>
              <a:cs typeface="Century Gothic" charset="0"/>
              <a:sym typeface="Century Gothic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BA61CB-81C9-4BD3-922B-BE83B947F6F2}"/>
              </a:ext>
            </a:extLst>
          </p:cNvPr>
          <p:cNvSpPr/>
          <p:nvPr/>
        </p:nvSpPr>
        <p:spPr>
          <a:xfrm>
            <a:off x="269312" y="411475"/>
            <a:ext cx="5915587" cy="1015663"/>
          </a:xfrm>
          <a:prstGeom prst="rect">
            <a:avLst/>
          </a:prstGeom>
          <a:ln>
            <a:solidFill>
              <a:srgbClr val="618E87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- When </a:t>
            </a:r>
            <a:r>
              <a:rPr lang="en-US" dirty="0">
                <a:latin typeface="Calibri" panose="020F0502020204030204" pitchFamily="34" charset="0"/>
              </a:rPr>
              <a:t>there are </a:t>
            </a:r>
            <a:r>
              <a:rPr lang="en-US" b="1" dirty="0">
                <a:latin typeface="Calibri" panose="020F0502020204030204" pitchFamily="34" charset="0"/>
              </a:rPr>
              <a:t>16-32 blastomeres </a:t>
            </a:r>
            <a:r>
              <a:rPr lang="en-US" dirty="0">
                <a:latin typeface="Calibri" panose="020F0502020204030204" pitchFamily="34" charset="0"/>
              </a:rPr>
              <a:t>the developing human is called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MORULA</a:t>
            </a:r>
            <a:r>
              <a:rPr lang="en-US" b="1" dirty="0" smtClean="0">
                <a:latin typeface="Calibri" panose="020F0502020204030204" pitchFamily="34" charset="0"/>
              </a:rPr>
              <a:t>.</a:t>
            </a:r>
          </a:p>
          <a:p>
            <a:endParaRPr lang="en-US" sz="1000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-The </a:t>
            </a:r>
            <a:r>
              <a:rPr lang="en-US" dirty="0">
                <a:latin typeface="Calibri" panose="020F0502020204030204" pitchFamily="34" charset="0"/>
              </a:rPr>
              <a:t>spherical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Morula is </a:t>
            </a:r>
            <a:r>
              <a:rPr lang="en-US" dirty="0">
                <a:latin typeface="Calibri" panose="020F0502020204030204" pitchFamily="34" charset="0"/>
              </a:rPr>
              <a:t>formed about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3 days </a:t>
            </a:r>
            <a:r>
              <a:rPr lang="en-US" dirty="0">
                <a:latin typeface="Calibri" panose="020F0502020204030204" pitchFamily="34" charset="0"/>
              </a:rPr>
              <a:t>after fertilization. </a:t>
            </a:r>
            <a:endParaRPr lang="en-US" dirty="0" smtClean="0">
              <a:latin typeface="Calibri" panose="020F0502020204030204" pitchFamily="34" charset="0"/>
            </a:endParaRPr>
          </a:p>
          <a:p>
            <a:endParaRPr lang="en-US" sz="800" dirty="0"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- It </a:t>
            </a:r>
            <a:r>
              <a:rPr lang="en-US" dirty="0">
                <a:latin typeface="Calibri" panose="020F0502020204030204" pitchFamily="34" charset="0"/>
              </a:rPr>
              <a:t>resembles mulberry or blackberry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3074" name="Picture 2" descr="ÙØªÙØ¬Ø© Ø¨Ø­Ø« Ø§ÙØµÙØ± Ø¹Ù âªMorulaâ¬â">
            <a:extLst>
              <a:ext uri="{FF2B5EF4-FFF2-40B4-BE49-F238E27FC236}">
                <a16:creationId xmlns:a16="http://schemas.microsoft.com/office/drawing/2014/main" xmlns="" id="{42984549-D250-468D-A12C-DE364BE43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t="15556" r="11555" b="18889"/>
          <a:stretch/>
        </p:blipFill>
        <p:spPr bwMode="auto">
          <a:xfrm>
            <a:off x="8989515" y="357845"/>
            <a:ext cx="1774175" cy="141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ÙØªÙØ¬Ø© Ø¨Ø­Ø« Ø§ÙØµÙØ± Ø¹Ù âªMorulaâ¬â">
            <a:extLst>
              <a:ext uri="{FF2B5EF4-FFF2-40B4-BE49-F238E27FC236}">
                <a16:creationId xmlns:a16="http://schemas.microsoft.com/office/drawing/2014/main" xmlns="" id="{A88A1C33-3B8F-4262-8684-1FC8F777F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690" y="362623"/>
            <a:ext cx="1428310" cy="140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02D58BD-F016-4843-A4F9-1AADC08AF3B6}"/>
              </a:ext>
            </a:extLst>
          </p:cNvPr>
          <p:cNvSpPr/>
          <p:nvPr/>
        </p:nvSpPr>
        <p:spPr>
          <a:xfrm>
            <a:off x="192422" y="2650352"/>
            <a:ext cx="159851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b="1" dirty="0"/>
          </a:p>
          <a:p>
            <a:r>
              <a:rPr lang="en-US" sz="2000" b="1" dirty="0" smtClean="0">
                <a:solidFill>
                  <a:srgbClr val="618E87"/>
                </a:solidFill>
                <a:latin typeface="Century Gothic" charset="0"/>
              </a:rPr>
              <a:t>-Blastocyst:</a:t>
            </a:r>
            <a:endParaRPr lang="en-US" sz="2000" b="1" dirty="0">
              <a:solidFill>
                <a:srgbClr val="618E87"/>
              </a:solidFill>
              <a:latin typeface="Century Gothic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453FD18-B217-4C4A-8865-CD7AA27BB784}"/>
              </a:ext>
            </a:extLst>
          </p:cNvPr>
          <p:cNvSpPr/>
          <p:nvPr/>
        </p:nvSpPr>
        <p:spPr>
          <a:xfrm>
            <a:off x="239862" y="3213911"/>
            <a:ext cx="5501791" cy="1277273"/>
          </a:xfrm>
          <a:prstGeom prst="rect">
            <a:avLst/>
          </a:prstGeom>
          <a:ln>
            <a:solidFill>
              <a:srgbClr val="618E87"/>
            </a:solidFill>
            <a:prstDash val="sysDash"/>
          </a:ln>
        </p:spPr>
        <p:txBody>
          <a:bodyPr wrap="square">
            <a:spAutoFit/>
          </a:bodyPr>
          <a:lstStyle/>
          <a:p>
            <a:endParaRPr lang="ar-SA" sz="700" b="1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</a:rPr>
              <a:t>A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cavity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</a:rPr>
              <a:t>appears within the morula dividing its cells into </a:t>
            </a:r>
            <a:r>
              <a:rPr lang="en-US" b="1" dirty="0">
                <a:latin typeface="Calibri" panose="020F0502020204030204" pitchFamily="34" charset="0"/>
              </a:rPr>
              <a:t>2 groups</a:t>
            </a:r>
            <a:r>
              <a:rPr lang="en-US" dirty="0">
                <a:latin typeface="Calibri" panose="020F0502020204030204" pitchFamily="34" charset="0"/>
              </a:rPr>
              <a:t>: </a:t>
            </a:r>
          </a:p>
          <a:p>
            <a:pPr indent="277813"/>
            <a:r>
              <a:rPr lang="en-US" b="1" dirty="0">
                <a:latin typeface="Calibri" panose="020F0502020204030204" pitchFamily="34" charset="0"/>
              </a:rPr>
              <a:t>1.Outer cell layer </a:t>
            </a:r>
            <a:r>
              <a:rPr lang="en-US" dirty="0">
                <a:latin typeface="Calibri" panose="020F0502020204030204" pitchFamily="34" charset="0"/>
              </a:rPr>
              <a:t>called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trophoblast</a:t>
            </a:r>
            <a:r>
              <a:rPr lang="en-US" dirty="0">
                <a:latin typeface="Calibri" panose="020F0502020204030204" pitchFamily="34" charset="0"/>
              </a:rPr>
              <a:t>. </a:t>
            </a:r>
          </a:p>
          <a:p>
            <a:pPr indent="277813"/>
            <a:r>
              <a:rPr lang="en-US" b="1" dirty="0">
                <a:latin typeface="Calibri" panose="020F0502020204030204" pitchFamily="34" charset="0"/>
              </a:rPr>
              <a:t>2.Inner cell layer (mass) </a:t>
            </a:r>
            <a:r>
              <a:rPr lang="en-US" dirty="0">
                <a:latin typeface="Calibri" panose="020F0502020204030204" pitchFamily="34" charset="0"/>
              </a:rPr>
              <a:t>called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Embryoblast</a:t>
            </a:r>
            <a:r>
              <a:rPr lang="en-US" dirty="0">
                <a:latin typeface="Calibri" panose="020F0502020204030204" pitchFamily="34" charset="0"/>
              </a:rPr>
              <a:t> attached to one of the </a:t>
            </a:r>
            <a:endParaRPr lang="ar-SA" dirty="0" smtClean="0">
              <a:latin typeface="Calibri" panose="020F0502020204030204" pitchFamily="34" charset="0"/>
            </a:endParaRPr>
          </a:p>
          <a:p>
            <a:pPr indent="277813"/>
            <a:r>
              <a:rPr lang="en-US" dirty="0" smtClean="0">
                <a:latin typeface="Calibri" panose="020F0502020204030204" pitchFamily="34" charset="0"/>
              </a:rPr>
              <a:t>poles </a:t>
            </a:r>
            <a:r>
              <a:rPr lang="en-US" dirty="0">
                <a:latin typeface="Calibri" panose="020F0502020204030204" pitchFamily="34" charset="0"/>
              </a:rPr>
              <a:t>of the blastocyst. </a:t>
            </a:r>
          </a:p>
          <a:p>
            <a:r>
              <a:rPr lang="en-US" dirty="0">
                <a:latin typeface="Calibri" panose="020F0502020204030204" pitchFamily="34" charset="0"/>
              </a:rPr>
              <a:t>The cavity is called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blastocystic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cavity</a:t>
            </a:r>
            <a:r>
              <a:rPr lang="en-US" dirty="0">
                <a:latin typeface="Calibri" panose="020F0502020204030204" pitchFamily="34" charset="0"/>
              </a:rPr>
              <a:t> or </a:t>
            </a:r>
            <a:r>
              <a:rPr lang="en-US" b="1" dirty="0" err="1">
                <a:solidFill>
                  <a:srgbClr val="FF0000"/>
                </a:solidFill>
                <a:latin typeface="Calibri" panose="020F0502020204030204" pitchFamily="34" charset="0"/>
              </a:rPr>
              <a:t>blastocele</a:t>
            </a:r>
            <a:r>
              <a:rPr lang="en-US" dirty="0">
                <a:latin typeface="Calibri" panose="020F0502020204030204" pitchFamily="34" charset="0"/>
              </a:rPr>
              <a:t>. </a:t>
            </a:r>
            <a:endParaRPr lang="en-US" dirty="0" smtClean="0">
              <a:latin typeface="Calibri" panose="020F050202020403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2CFDC57-0F13-4A6D-8DDE-B7E7955100BC}"/>
              </a:ext>
            </a:extLst>
          </p:cNvPr>
          <p:cNvCxnSpPr>
            <a:cxnSpLocks/>
          </p:cNvCxnSpPr>
          <p:nvPr/>
        </p:nvCxnSpPr>
        <p:spPr>
          <a:xfrm flipH="1">
            <a:off x="2391078" y="12408030"/>
            <a:ext cx="9993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788EE432-F576-4B96-9446-812899B3D81F}"/>
              </a:ext>
            </a:extLst>
          </p:cNvPr>
          <p:cNvCxnSpPr>
            <a:cxnSpLocks/>
          </p:cNvCxnSpPr>
          <p:nvPr/>
        </p:nvCxnSpPr>
        <p:spPr>
          <a:xfrm flipH="1">
            <a:off x="1586355" y="4432456"/>
            <a:ext cx="1573571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D43CE05-2240-4002-963A-E3B88D8508F5}"/>
              </a:ext>
            </a:extLst>
          </p:cNvPr>
          <p:cNvCxnSpPr>
            <a:cxnSpLocks/>
          </p:cNvCxnSpPr>
          <p:nvPr/>
        </p:nvCxnSpPr>
        <p:spPr>
          <a:xfrm flipH="1">
            <a:off x="2780691" y="4002233"/>
            <a:ext cx="1122002" cy="0"/>
          </a:xfrm>
          <a:prstGeom prst="line">
            <a:avLst/>
          </a:prstGeom>
          <a:ln>
            <a:solidFill>
              <a:srgbClr val="FF3399"/>
            </a:solidFill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7644267" y="2113787"/>
            <a:ext cx="4269268" cy="2032612"/>
            <a:chOff x="7200899" y="3470810"/>
            <a:chExt cx="4352872" cy="1874686"/>
          </a:xfrm>
        </p:grpSpPr>
        <p:pic>
          <p:nvPicPr>
            <p:cNvPr id="19" name="Picture 4" descr="sp17_002">
              <a:extLst>
                <a:ext uri="{FF2B5EF4-FFF2-40B4-BE49-F238E27FC236}">
                  <a16:creationId xmlns:a16="http://schemas.microsoft.com/office/drawing/2014/main" xmlns="" id="{76AB4667-D570-42EB-B375-9B2F4F26A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6" t="11905"/>
            <a:stretch>
              <a:fillRect/>
            </a:stretch>
          </p:blipFill>
          <p:spPr bwMode="auto">
            <a:xfrm>
              <a:off x="7200899" y="3510462"/>
              <a:ext cx="4352872" cy="183503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36762F61-1193-4BB4-B81C-852BD2D04FEB}"/>
                </a:ext>
              </a:extLst>
            </p:cNvPr>
            <p:cNvSpPr/>
            <p:nvPr/>
          </p:nvSpPr>
          <p:spPr>
            <a:xfrm>
              <a:off x="8915400" y="4869588"/>
              <a:ext cx="698500" cy="23538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67C5AE8D-FEDF-4F66-9071-8233696C86AF}"/>
                </a:ext>
              </a:extLst>
            </p:cNvPr>
            <p:cNvSpPr/>
            <p:nvPr/>
          </p:nvSpPr>
          <p:spPr>
            <a:xfrm>
              <a:off x="8838755" y="4481807"/>
              <a:ext cx="775144" cy="311584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599F80F6-67C4-4FA2-9BDA-E76ABB1D4E8C}"/>
                </a:ext>
              </a:extLst>
            </p:cNvPr>
            <p:cNvSpPr/>
            <p:nvPr/>
          </p:nvSpPr>
          <p:spPr>
            <a:xfrm>
              <a:off x="8800210" y="3470810"/>
              <a:ext cx="895127" cy="458884"/>
            </a:xfrm>
            <a:prstGeom prst="ellipse">
              <a:avLst/>
            </a:prstGeom>
            <a:noFill/>
            <a:ln>
              <a:solidFill>
                <a:srgbClr val="FF33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4">
            <a:extLst>
              <a:ext uri="{FF2B5EF4-FFF2-40B4-BE49-F238E27FC236}">
                <a16:creationId xmlns:a16="http://schemas.microsoft.com/office/drawing/2014/main" xmlns="" id="{377545E7-FB4E-4CE1-8FA8-AE9F7A619D1B}"/>
              </a:ext>
            </a:extLst>
          </p:cNvPr>
          <p:cNvSpPr/>
          <p:nvPr/>
        </p:nvSpPr>
        <p:spPr>
          <a:xfrm>
            <a:off x="1459784" y="59141"/>
            <a:ext cx="3877985" cy="3077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16-32 cells blastomeres + zona pellucida = </a:t>
            </a:r>
            <a:r>
              <a:rPr lang="en-US" alt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orula</a:t>
            </a:r>
            <a:endParaRPr lang="en-US" altLang="en-US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52354" y="1723992"/>
            <a:ext cx="5569174" cy="1169551"/>
          </a:xfrm>
          <a:prstGeom prst="rect">
            <a:avLst/>
          </a:prstGeom>
          <a:ln>
            <a:solidFill>
              <a:srgbClr val="618E87"/>
            </a:solidFill>
            <a:prstDash val="sysDash"/>
          </a:ln>
        </p:spPr>
        <p:txBody>
          <a:bodyPr wrap="square">
            <a:spAutoFit/>
          </a:bodyPr>
          <a:lstStyle/>
          <a:p>
            <a:pPr indent="144463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- The </a:t>
            </a:r>
            <a:r>
              <a:rPr lang="en-US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Morula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reaches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 cavity </a:t>
            </a:r>
            <a:r>
              <a:rPr lang="en-US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4</a:t>
            </a:r>
            <a:r>
              <a:rPr lang="en-US" b="1" baseline="300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day 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fertilization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remains free for </a:t>
            </a:r>
            <a:r>
              <a:rPr lang="en-US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or two days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Fluid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</a:rPr>
              <a:t>passes from </a:t>
            </a:r>
            <a:r>
              <a:rPr lang="en-US" b="1" u="sng" dirty="0">
                <a:solidFill>
                  <a:schemeClr val="tx1"/>
                </a:solidFill>
                <a:latin typeface="Calibri" panose="020F0502020204030204" pitchFamily="34" charset="0"/>
              </a:rPr>
              <a:t>uterine cavity </a:t>
            </a:r>
            <a:r>
              <a:rPr lang="en-US" b="1" u="sng" dirty="0">
                <a:solidFill>
                  <a:schemeClr val="tx1"/>
                </a:solidFill>
              </a:rPr>
              <a:t>to the </a:t>
            </a:r>
            <a:r>
              <a:rPr lang="en-US" b="1" u="sng" dirty="0" err="1" smtClean="0">
                <a:solidFill>
                  <a:schemeClr val="tx1"/>
                </a:solidFill>
              </a:rPr>
              <a:t>Morula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By the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</a:rPr>
              <a:t>5th day </a:t>
            </a:r>
            <a:r>
              <a:rPr lang="en-US" dirty="0">
                <a:latin typeface="Calibri" panose="020F0502020204030204" pitchFamily="34" charset="0"/>
              </a:rPr>
              <a:t>the </a:t>
            </a:r>
            <a:r>
              <a:rPr lang="en-US" b="1" dirty="0" err="1">
                <a:latin typeface="Calibri" panose="020F0502020204030204" pitchFamily="34" charset="0"/>
              </a:rPr>
              <a:t>Zona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</a:rPr>
              <a:t>pellucida</a:t>
            </a:r>
            <a:r>
              <a:rPr lang="en-US" b="1" dirty="0">
                <a:latin typeface="Calibri" panose="020F0502020204030204" pitchFamily="34" charset="0"/>
              </a:rPr>
              <a:t> degenerates</a:t>
            </a:r>
            <a:r>
              <a:rPr lang="en-US" dirty="0" smtClean="0">
                <a:latin typeface="Calibri" panose="020F0502020204030204" pitchFamily="34" charset="0"/>
              </a:rPr>
              <a:t>.</a:t>
            </a:r>
            <a:endParaRPr lang="en-US" b="1" dirty="0" smtClean="0">
              <a:solidFill>
                <a:schemeClr val="tx1"/>
              </a:solidFill>
            </a:endParaRPr>
          </a:p>
          <a:p>
            <a:pPr indent="144463"/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Now the </a:t>
            </a:r>
            <a:r>
              <a:rPr lang="en-US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morula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called </a:t>
            </a:r>
            <a:r>
              <a:rPr lang="en-US" dirty="0" err="1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blastocyte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2277" y="1387812"/>
            <a:ext cx="3844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44463"/>
            <a:r>
              <a:rPr lang="en-US" sz="1800" b="1" dirty="0" smtClean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-Mechanism </a:t>
            </a:r>
            <a:r>
              <a:rPr lang="en-US" sz="1800" b="1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blastocyst formation</a:t>
            </a:r>
            <a:r>
              <a:rPr lang="en-US" b="1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0" name="رابط مستقيم 9"/>
          <p:cNvCxnSpPr/>
          <p:nvPr/>
        </p:nvCxnSpPr>
        <p:spPr>
          <a:xfrm flipV="1">
            <a:off x="2353355" y="3796106"/>
            <a:ext cx="905472" cy="6350"/>
          </a:xfrm>
          <a:prstGeom prst="line">
            <a:avLst/>
          </a:prstGeom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/>
          <p:cNvSpPr txBox="1"/>
          <p:nvPr/>
        </p:nvSpPr>
        <p:spPr>
          <a:xfrm>
            <a:off x="2921000" y="4541984"/>
            <a:ext cx="9246535" cy="2292935"/>
          </a:xfrm>
          <a:prstGeom prst="rect">
            <a:avLst/>
          </a:prstGeom>
          <a:noFill/>
          <a:ln>
            <a:solidFill>
              <a:srgbClr val="7AADA2"/>
            </a:solidFill>
            <a:prstDash val="dashDot"/>
          </a:ln>
        </p:spPr>
        <p:txBody>
          <a:bodyPr wrap="square" rtlCol="1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v"/>
            </a:pP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شرح </a:t>
            </a:r>
            <a:r>
              <a:rPr lang="ar-SA" sz="13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r" rtl="1">
              <a:buFontTx/>
              <a:buChar char="-"/>
            </a:pP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تتذكروا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الزيجوت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المنقسمة في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السلايد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الماضي اذا عدد الانقسامات صار </a:t>
            </a:r>
            <a:r>
              <a:rPr lang="ar-SA" sz="1300" u="sng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(16-32) خلية 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هنا يصير اسمها </a:t>
            </a:r>
            <a:r>
              <a:rPr lang="en-US" sz="13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Morula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SA" sz="13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ولاتنسوا</a:t>
            </a:r>
            <a:r>
              <a:rPr lang="ar-SA" sz="13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انها محاطة بـ </a:t>
            </a:r>
            <a:r>
              <a:rPr lang="en-US" sz="13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3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</a:t>
            </a:r>
            <a:r>
              <a:rPr lang="en-US" sz="13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pellucida</a:t>
            </a:r>
            <a:endParaRPr lang="ar-SA" sz="13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buFontTx/>
              <a:buChar char="-"/>
            </a:pP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</a:t>
            </a:r>
            <a:r>
              <a:rPr lang="en-US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morula</a:t>
            </a:r>
            <a:r>
              <a:rPr lang="ar-SA" sz="13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تتكون 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خلال 3 أيام 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بعد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الفيرتلازيشن</a:t>
            </a:r>
            <a:endParaRPr lang="ar-SA" sz="13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خلينا نتفق الى الان كل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هالمراحل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صارت في </a:t>
            </a:r>
            <a:r>
              <a:rPr lang="en-US" sz="13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utrine</a:t>
            </a: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tube</a:t>
            </a:r>
          </a:p>
          <a:p>
            <a:pPr marL="285750" indent="-285750" algn="r" rtl="1">
              <a:buFontTx/>
              <a:buChar char="-"/>
            </a:pP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اليوم الرابع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الميريولا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تنط داخل ال</a:t>
            </a:r>
            <a:r>
              <a:rPr lang="en-US" sz="1300" b="1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utrine</a:t>
            </a:r>
            <a:r>
              <a:rPr lang="en-US" sz="13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cavity</a:t>
            </a:r>
            <a:r>
              <a:rPr lang="ar-SA" sz="13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وتجلس هناك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ماتسوي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شي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لمدة يوم ليومين 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(نستكشف المكان). </a:t>
            </a:r>
          </a:p>
          <a:p>
            <a:pPr marL="285750" indent="-285750" algn="r" rtl="1">
              <a:buFontTx/>
              <a:buChar char="-"/>
            </a:pPr>
            <a:r>
              <a:rPr lang="en-US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Uterine cavity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يفزر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فلويد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u="sng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الميريولا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تشرب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تشرب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هالفلويد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b="1" u="sng" dirty="0" err="1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ايش</a:t>
            </a:r>
            <a:r>
              <a:rPr lang="ar-SA" sz="1300" b="1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رح يصير لها؟</a:t>
            </a:r>
            <a:r>
              <a:rPr lang="ar-SA" sz="1300" b="1" u="sng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رح تسمن 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وتكون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مليانة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فلويد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جوا طيب تتذكروا الملابس الي كانت لابستها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الميريولا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؟(</a:t>
            </a:r>
            <a:r>
              <a:rPr lang="en-US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zona</a:t>
            </a:r>
            <a:r>
              <a:rPr lang="en-US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pellucida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هذي الملابس صارت ضيقة عليها 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 اليوم الخامس رح تتقطع </a:t>
            </a:r>
            <a:r>
              <a:rPr lang="ar-SA" sz="13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ويصيرلها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3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degenration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</a:t>
            </a:r>
          </a:p>
          <a:p>
            <a:pPr marL="285750" indent="-285750" algn="r" rtl="1">
              <a:buFontTx/>
              <a:buChar char="-"/>
            </a:pP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الميريولا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عشان تخفي جريمتها تروح تتنكر و تغير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تركيبهاو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اسمها  وتصير </a:t>
            </a:r>
            <a:r>
              <a:rPr lang="en-US" sz="1300" b="1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blastocyte</a:t>
            </a:r>
            <a:endParaRPr lang="ar-SA" sz="1300" b="1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 algn="r" rtl="1">
              <a:buFontTx/>
              <a:buChar char="-"/>
            </a:pP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تعالوا نتكلم عن 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البلاستوسايت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:تتذكروا المكان الي تجمع فيه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الفلويد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رح يصير من </a:t>
            </a:r>
            <a:r>
              <a:rPr lang="ar-SA" sz="13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الداخل كافتي فاضي</a:t>
            </a:r>
          </a:p>
          <a:p>
            <a:pPr marL="285750" indent="-285750" algn="r" rtl="1">
              <a:buFontTx/>
              <a:buChar char="-"/>
            </a:pP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رح تتكون عندي خلايا داخلية وخارجية . ا</a:t>
            </a:r>
            <a:r>
              <a:rPr lang="ar-SA" sz="1300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لداخلية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اسمها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امبريو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بلاست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تتجمع في جهة وحدة من البلاستوسايت وهي الجهة الي بعدين تكون الجنين</a:t>
            </a:r>
          </a:p>
          <a:p>
            <a:pPr marL="285750" indent="-285750" algn="r" rtl="1">
              <a:buFontTx/>
              <a:buChar char="-"/>
            </a:pPr>
            <a:r>
              <a:rPr lang="ar-SA" sz="1300" u="sng" dirty="0" smtClean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الخلايا الخارجية 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اسمها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تروفوبلاست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تعطيني الأشياء الي تدعم الجنين وتغذيه اثناء تكونه مثل :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الامبلايكال</a:t>
            </a:r>
            <a:r>
              <a:rPr lang="ar-SA" sz="13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كورد و </a:t>
            </a:r>
            <a:r>
              <a:rPr lang="ar-SA" sz="1300" dirty="0" err="1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البلاسينتا</a:t>
            </a:r>
            <a:endParaRPr lang="ar-SA" sz="1300" dirty="0" smtClean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3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Shape 614"/>
          <p:cNvSpPr/>
          <p:nvPr/>
        </p:nvSpPr>
        <p:spPr>
          <a:xfrm>
            <a:off x="-32083" y="0"/>
            <a:ext cx="224700" cy="6858000"/>
          </a:xfrm>
          <a:prstGeom prst="rect">
            <a:avLst/>
          </a:prstGeom>
          <a:solidFill>
            <a:srgbClr val="00213F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Shape 618"/>
          <p:cNvSpPr/>
          <p:nvPr/>
        </p:nvSpPr>
        <p:spPr>
          <a:xfrm rot="-5400000">
            <a:off x="-128217" y="59354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Shape 619"/>
          <p:cNvSpPr/>
          <p:nvPr/>
        </p:nvSpPr>
        <p:spPr>
          <a:xfrm rot="-5400000">
            <a:off x="-144259" y="3344755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Shape 620"/>
          <p:cNvSpPr/>
          <p:nvPr/>
        </p:nvSpPr>
        <p:spPr>
          <a:xfrm rot="-5400000">
            <a:off x="-160303" y="5999721"/>
            <a:ext cx="417000" cy="288900"/>
          </a:xfrm>
          <a:prstGeom prst="triangle">
            <a:avLst>
              <a:gd name="adj" fmla="val 50000"/>
            </a:avLst>
          </a:prstGeom>
          <a:solidFill>
            <a:srgbClr val="F5F1F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hape 615"/>
          <p:cNvCxnSpPr/>
          <p:nvPr/>
        </p:nvCxnSpPr>
        <p:spPr>
          <a:xfrm>
            <a:off x="192617" y="543783"/>
            <a:ext cx="9052538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616"/>
          <p:cNvSpPr txBox="1"/>
          <p:nvPr/>
        </p:nvSpPr>
        <p:spPr>
          <a:xfrm>
            <a:off x="326081" y="-83405"/>
            <a:ext cx="5566499" cy="480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sz="2800" b="1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Implantation</a:t>
            </a:r>
            <a:r>
              <a:rPr lang="en-GB" sz="3600" b="1" dirty="0">
                <a:solidFill>
                  <a:srgbClr val="618E87"/>
                </a:solidFill>
                <a:latin typeface="Century Gothic" charset="0"/>
                <a:ea typeface="Century Gothic" charset="0"/>
                <a:cs typeface="Century Gothic" charset="0"/>
                <a:sym typeface="Century Gothic"/>
              </a:rPr>
              <a:t> </a:t>
            </a:r>
          </a:p>
        </p:txBody>
      </p:sp>
      <p:graphicFrame>
        <p:nvGraphicFramePr>
          <p:cNvPr id="18" name="Diagram 1">
            <a:extLst>
              <a:ext uri="{FF2B5EF4-FFF2-40B4-BE49-F238E27FC236}">
                <a16:creationId xmlns="" xmlns:a16="http://schemas.microsoft.com/office/drawing/2014/main" id="{B474560D-2299-4BAA-9236-62EDA1748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0046760"/>
              </p:ext>
            </p:extLst>
          </p:nvPr>
        </p:nvGraphicFramePr>
        <p:xfrm>
          <a:off x="192617" y="830638"/>
          <a:ext cx="8384209" cy="5734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Rectangle 8">
            <a:extLst>
              <a:ext uri="{FF2B5EF4-FFF2-40B4-BE49-F238E27FC236}">
                <a16:creationId xmlns:a16="http://schemas.microsoft.com/office/drawing/2014/main" xmlns="" id="{CCBE6678-2BB5-472A-AA65-46934A43ECCC}"/>
              </a:ext>
            </a:extLst>
          </p:cNvPr>
          <p:cNvSpPr/>
          <p:nvPr/>
        </p:nvSpPr>
        <p:spPr>
          <a:xfrm>
            <a:off x="8712199" y="1550117"/>
            <a:ext cx="3206473" cy="523220"/>
          </a:xfrm>
          <a:prstGeom prst="rect">
            <a:avLst/>
          </a:prstGeom>
          <a:ln>
            <a:solidFill>
              <a:srgbClr val="8DC9C1"/>
            </a:solidFill>
            <a:prstDash val="dashDot"/>
          </a:ln>
        </p:spPr>
        <p:txBody>
          <a:bodyPr wrap="square">
            <a:spAutoFit/>
          </a:bodyPr>
          <a:lstStyle/>
          <a:p>
            <a:r>
              <a:rPr lang="en-US" altLang="en-US" dirty="0" smtClean="0">
                <a:solidFill>
                  <a:schemeClr val="bg1">
                    <a:lumMod val="50000"/>
                  </a:schemeClr>
                </a:solidFill>
              </a:rPr>
              <a:t>-I</a:t>
            </a:r>
            <a:r>
              <a:rPr lang="en-US" altLang="en-US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mplantation</a:t>
            </a:r>
            <a:r>
              <a:rPr lang="en-US" alt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beginning of pregnancy, </a:t>
            </a:r>
            <a:r>
              <a:rPr lang="en-US" altLang="en-US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</a:t>
            </a:r>
            <a:r>
              <a:rPr lang="en-US" alt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penetration into endometrium</a:t>
            </a:r>
          </a:p>
        </p:txBody>
      </p:sp>
    </p:spTree>
    <p:extLst>
      <p:ext uri="{BB962C8B-B14F-4D97-AF65-F5344CB8AC3E}">
        <p14:creationId xmlns:p14="http://schemas.microsoft.com/office/powerpoint/2010/main" val="247085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mbr renal 12" id="{2659D9A9-BC84-49FE-8E55-2A81B3DE5D77}" vid="{3D1B3E75-F811-4D9B-8727-2578586EAF44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13301</TotalTime>
  <Words>3016</Words>
  <Application>Microsoft Office PowerPoint</Application>
  <PresentationFormat>ملء الشاشة</PresentationFormat>
  <Paragraphs>372</Paragraphs>
  <Slides>21</Slides>
  <Notes>17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9" baseType="lpstr">
      <vt:lpstr>Arial</vt:lpstr>
      <vt:lpstr>Cabin</vt:lpstr>
      <vt:lpstr>Calibri</vt:lpstr>
      <vt:lpstr>Century Gothic</vt:lpstr>
      <vt:lpstr>Kino MT</vt:lpstr>
      <vt:lpstr>Times New Roman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ASUS</dc:creator>
  <cp:lastModifiedBy>ASUS</cp:lastModifiedBy>
  <cp:revision>759</cp:revision>
  <dcterms:modified xsi:type="dcterms:W3CDTF">2018-04-10T13:20:51Z</dcterms:modified>
</cp:coreProperties>
</file>