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media/image10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7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306" r:id="rId3"/>
    <p:sldId id="328" r:id="rId4"/>
    <p:sldId id="325" r:id="rId5"/>
    <p:sldId id="316" r:id="rId6"/>
    <p:sldId id="313" r:id="rId7"/>
    <p:sldId id="330" r:id="rId8"/>
    <p:sldId id="315" r:id="rId9"/>
    <p:sldId id="320" r:id="rId10"/>
    <p:sldId id="329" r:id="rId11"/>
    <p:sldId id="323" r:id="rId12"/>
    <p:sldId id="327" r:id="rId13"/>
    <p:sldId id="310" r:id="rId14"/>
    <p:sldId id="307" r:id="rId15"/>
    <p:sldId id="324" r:id="rId16"/>
    <p:sldId id="331" r:id="rId17"/>
    <p:sldId id="308" r:id="rId18"/>
    <p:sldId id="290" r:id="rId19"/>
    <p:sldId id="291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هند الزهراني" initials="مهند" lastIdx="1" clrIdx="0">
    <p:extLst/>
  </p:cmAuthor>
  <p:cmAuthor id="2" name="ASUS" initials="A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BFD"/>
    <a:srgbClr val="ECB4DE"/>
    <a:srgbClr val="E0C7D9"/>
    <a:srgbClr val="F13191"/>
    <a:srgbClr val="F6EBEF"/>
    <a:srgbClr val="608E87"/>
    <a:srgbClr val="7AADA2"/>
    <a:srgbClr val="C1D3CE"/>
    <a:srgbClr val="E9CFE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756C97-6D7B-430A-97ED-F031B4137404}">
  <a:tblStyle styleId="{FA756C97-6D7B-430A-97ED-F031B4137404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76" autoAdjust="0"/>
    <p:restoredTop sz="94454" autoAdjust="0"/>
  </p:normalViewPr>
  <p:slideViewPr>
    <p:cSldViewPr snapToGrid="0">
      <p:cViewPr varScale="1">
        <p:scale>
          <a:sx n="72" d="100"/>
          <a:sy n="72" d="100"/>
        </p:scale>
        <p:origin x="1002" y="9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DA112-B7BA-4EC7-94BA-EAC34B224ABE}" type="doc">
      <dgm:prSet loTypeId="urn:microsoft.com/office/officeart/2005/8/layout/radial1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433B9996-4A9F-4B36-95B3-56111F5553FF}">
      <dgm:prSet phldrT="[نص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rgbClr val="95D3C6"/>
              </a:solidFill>
              <a:latin typeface="Calibri" panose="020F0502020204030204" pitchFamily="34" charset="0"/>
              <a:cs typeface="Calibri" panose="020F0502020204030204" pitchFamily="34" charset="0"/>
            </a:rPr>
            <a:t>Placenta</a:t>
          </a:r>
          <a:endParaRPr lang="ar-SA" b="1" dirty="0">
            <a:solidFill>
              <a:srgbClr val="95D3C6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FD5A59-1CB2-494E-AB32-B8967C69E784}" type="parTrans" cxnId="{845F64EB-F167-4E1E-8916-FC3674640200}">
      <dgm:prSet/>
      <dgm:spPr/>
      <dgm:t>
        <a:bodyPr/>
        <a:lstStyle/>
        <a:p>
          <a:pPr rtl="1"/>
          <a:endParaRPr lang="ar-SA"/>
        </a:p>
      </dgm:t>
    </dgm:pt>
    <dgm:pt modelId="{2A1C3B06-3CA2-4631-878F-45AE22E0996D}" type="sibTrans" cxnId="{845F64EB-F167-4E1E-8916-FC3674640200}">
      <dgm:prSet/>
      <dgm:spPr/>
      <dgm:t>
        <a:bodyPr/>
        <a:lstStyle/>
        <a:p>
          <a:pPr rtl="1"/>
          <a:endParaRPr lang="ar-SA"/>
        </a:p>
      </dgm:t>
    </dgm:pt>
    <dgm:pt modelId="{ED1F21B0-D3B4-4C38-BEAA-C25DBFDCEBA7}">
      <dgm:prSet phldrT="[نص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1600" b="1" dirty="0">
              <a:solidFill>
                <a:srgbClr val="95D3C6"/>
              </a:solidFill>
              <a:latin typeface="Calibri" panose="020F0502020204030204" pitchFamily="34" charset="0"/>
              <a:cs typeface="Calibri" panose="020F0502020204030204" pitchFamily="34" charset="0"/>
            </a:rPr>
            <a:t>What is it?</a:t>
          </a:r>
        </a:p>
        <a:p>
          <a:pPr rtl="0"/>
          <a:r>
            <a:rPr lang="en-US" sz="1400" b="1" dirty="0">
              <a:latin typeface="Calibri" panose="020F0502020204030204" pitchFamily="34" charset="0"/>
              <a:cs typeface="Times New Roman" pitchFamily="18" charset="0"/>
            </a:rPr>
            <a:t>It is a </a:t>
          </a:r>
          <a:r>
            <a:rPr lang="en-US" sz="1400" b="1" dirty="0" err="1">
              <a:latin typeface="Calibri" panose="020F0502020204030204" pitchFamily="34" charset="0"/>
              <a:cs typeface="Times New Roman" pitchFamily="18" charset="0"/>
            </a:rPr>
            <a:t>Fetomaternal</a:t>
          </a:r>
          <a:r>
            <a:rPr lang="en-US" sz="1400" b="1" dirty="0">
              <a:latin typeface="Calibri" panose="020F0502020204030204" pitchFamily="34" charset="0"/>
              <a:cs typeface="Times New Roman" pitchFamily="18" charset="0"/>
            </a:rPr>
            <a:t> structure</a:t>
          </a:r>
        </a:p>
        <a:p>
          <a:pPr rtl="0"/>
          <a:r>
            <a: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(meaning it is formed by both mother and fetus)</a:t>
          </a:r>
          <a:endParaRPr lang="ar-SA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57AFD3-B092-49C9-A1ED-A934E595EF16}" type="parTrans" cxnId="{7D200722-0856-40E0-A8DB-150C63AB4837}">
      <dgm:prSet/>
      <dgm:spPr/>
      <dgm:t>
        <a:bodyPr/>
        <a:lstStyle/>
        <a:p>
          <a:pPr rtl="1"/>
          <a:endParaRPr lang="ar-SA"/>
        </a:p>
      </dgm:t>
    </dgm:pt>
    <dgm:pt modelId="{3B290324-2CD4-49BA-A89F-72EE80095A6B}" type="sibTrans" cxnId="{7D200722-0856-40E0-A8DB-150C63AB4837}">
      <dgm:prSet/>
      <dgm:spPr/>
      <dgm:t>
        <a:bodyPr/>
        <a:lstStyle/>
        <a:p>
          <a:pPr rtl="1"/>
          <a:endParaRPr lang="ar-SA"/>
        </a:p>
      </dgm:t>
    </dgm:pt>
    <dgm:pt modelId="{0E4D5D57-CD32-466D-85BF-147E62EC0C36}">
      <dgm:prSet phldrT="[نص]" custT="1"/>
      <dgm:spPr/>
      <dgm:t>
        <a:bodyPr/>
        <a:lstStyle/>
        <a:p>
          <a:pPr algn="ctr" rtl="0"/>
          <a:r>
            <a:rPr lang="en-US" sz="1600" b="1" dirty="0">
              <a:solidFill>
                <a:srgbClr val="95D3C6"/>
              </a:solidFill>
              <a:latin typeface="Calibri" panose="020F0502020204030204" pitchFamily="34" charset="0"/>
              <a:cs typeface="Calibri" panose="020F0502020204030204" pitchFamily="34" charset="0"/>
            </a:rPr>
            <a:t>When it is formed?*</a:t>
          </a:r>
        </a:p>
        <a:p>
          <a:pPr algn="ctr" rtl="0"/>
          <a:r>
            <a:rPr lang="en-US" sz="1400" dirty="0">
              <a:latin typeface="Calibri" panose="020F0502020204030204" pitchFamily="34" charset="0"/>
              <a:cs typeface="Times New Roman" pitchFamily="18" charset="0"/>
            </a:rPr>
            <a:t>Formed by the </a:t>
          </a:r>
          <a:r>
            <a:rPr lang="en-US" sz="1400" u="sng" dirty="0">
              <a:latin typeface="Calibri" panose="020F0502020204030204" pitchFamily="34" charset="0"/>
              <a:cs typeface="Times New Roman" pitchFamily="18" charset="0"/>
            </a:rPr>
            <a:t>beginning</a:t>
          </a:r>
          <a:r>
            <a:rPr lang="en-US" sz="1400" dirty="0">
              <a:latin typeface="Calibri" panose="020F0502020204030204" pitchFamily="34" charset="0"/>
              <a:cs typeface="Times New Roman" pitchFamily="18" charset="0"/>
            </a:rPr>
            <a:t> of the </a:t>
          </a:r>
          <a:r>
            <a:rPr lang="en-US" sz="1400" b="1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rPr>
            <a:t>4</a:t>
          </a:r>
          <a:r>
            <a:rPr lang="en-US" sz="1400" b="1" baseline="30000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rPr>
            <a:t>th</a:t>
          </a:r>
          <a:r>
            <a:rPr lang="en-US" sz="1400" b="1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rPr>
            <a:t> month</a:t>
          </a:r>
          <a:r>
            <a:rPr lang="en-US" sz="1800" b="1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rPr>
            <a:t>.</a:t>
          </a:r>
          <a:endParaRPr lang="ar-SA" sz="1600" dirty="0">
            <a:solidFill>
              <a:srgbClr val="7030A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718D38-8C5F-436C-B22C-8C56B57E443E}" type="parTrans" cxnId="{971C896C-1E95-4B92-AF53-45E6B433E86B}">
      <dgm:prSet/>
      <dgm:spPr/>
      <dgm:t>
        <a:bodyPr/>
        <a:lstStyle/>
        <a:p>
          <a:pPr rtl="1"/>
          <a:endParaRPr lang="ar-SA"/>
        </a:p>
      </dgm:t>
    </dgm:pt>
    <dgm:pt modelId="{B6F7B8C0-D5E4-40AA-BA4F-61A3FCE9E2D1}" type="sibTrans" cxnId="{971C896C-1E95-4B92-AF53-45E6B433E86B}">
      <dgm:prSet/>
      <dgm:spPr/>
      <dgm:t>
        <a:bodyPr/>
        <a:lstStyle/>
        <a:p>
          <a:pPr rtl="1"/>
          <a:endParaRPr lang="ar-SA"/>
        </a:p>
      </dgm:t>
    </dgm:pt>
    <dgm:pt modelId="{298751A5-7B53-4D4B-9951-0F49073C8472}">
      <dgm:prSet phldrT="[نص]" custT="1"/>
      <dgm:spPr>
        <a:solidFill>
          <a:srgbClr val="C388F4"/>
        </a:solidFill>
      </dgm:spPr>
      <dgm:t>
        <a:bodyPr/>
        <a:lstStyle/>
        <a:p>
          <a:pPr rtl="0"/>
          <a:r>
            <a:rPr lang="en-US" sz="1600" b="1" dirty="0">
              <a:solidFill>
                <a:srgbClr val="95D3C6"/>
              </a:solidFill>
              <a:latin typeface="Calibri" panose="020F0502020204030204" pitchFamily="34" charset="0"/>
              <a:cs typeface="Calibri" panose="020F0502020204030204" pitchFamily="34" charset="0"/>
            </a:rPr>
            <a:t>Function?</a:t>
          </a:r>
        </a:p>
        <a:p>
          <a:pPr rtl="0"/>
          <a:r>
            <a:rPr lang="en-US" sz="1300" dirty="0">
              <a:latin typeface="Calibri" panose="020F0502020204030204" pitchFamily="34" charset="0"/>
              <a:cs typeface="Times New Roman" pitchFamily="18" charset="0"/>
            </a:rPr>
            <a:t>It is the </a:t>
          </a:r>
          <a:r>
            <a:rPr lang="en-US" sz="1300" u="sng" dirty="0">
              <a:latin typeface="Calibri" panose="020F0502020204030204" pitchFamily="34" charset="0"/>
              <a:cs typeface="Times New Roman" pitchFamily="18" charset="0"/>
            </a:rPr>
            <a:t>primary site </a:t>
          </a:r>
          <a:r>
            <a:rPr lang="en-US" sz="1300" dirty="0">
              <a:latin typeface="Calibri" panose="020F0502020204030204" pitchFamily="34" charset="0"/>
              <a:cs typeface="Times New Roman" pitchFamily="18" charset="0"/>
            </a:rPr>
            <a:t>for</a:t>
          </a:r>
          <a:r>
            <a:rPr lang="en-US" sz="1300" b="1" dirty="0">
              <a:latin typeface="Calibri" panose="020F0502020204030204" pitchFamily="34" charset="0"/>
              <a:cs typeface="Times New Roman" pitchFamily="18" charset="0"/>
            </a:rPr>
            <a:t> exchange </a:t>
          </a:r>
          <a:r>
            <a:rPr lang="en-US" sz="1300" dirty="0">
              <a:latin typeface="Calibri" panose="020F0502020204030204" pitchFamily="34" charset="0"/>
              <a:cs typeface="Times New Roman" pitchFamily="18" charset="0"/>
            </a:rPr>
            <a:t>of gases and nutrients between the </a:t>
          </a:r>
          <a:r>
            <a:rPr lang="en-US" sz="1300" b="1" dirty="0">
              <a:latin typeface="Calibri" panose="020F0502020204030204" pitchFamily="34" charset="0"/>
              <a:cs typeface="Times New Roman" pitchFamily="18" charset="0"/>
            </a:rPr>
            <a:t>mother and the fetus</a:t>
          </a:r>
          <a:r>
            <a:rPr lang="en-US" sz="1300" dirty="0">
              <a:latin typeface="Calibri" panose="020F0502020204030204" pitchFamily="34" charset="0"/>
              <a:cs typeface="Times New Roman" pitchFamily="18" charset="0"/>
            </a:rPr>
            <a:t>.</a:t>
          </a:r>
          <a:endParaRPr lang="ar-SA" sz="13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EC30F79-A431-49DB-81F2-7ABDBFE96612}" type="parTrans" cxnId="{C0A67480-D849-4D7D-BA07-E1A67E0E849B}">
      <dgm:prSet/>
      <dgm:spPr/>
      <dgm:t>
        <a:bodyPr/>
        <a:lstStyle/>
        <a:p>
          <a:pPr rtl="1"/>
          <a:endParaRPr lang="ar-SA"/>
        </a:p>
      </dgm:t>
    </dgm:pt>
    <dgm:pt modelId="{5B69F3EA-2A16-45D3-8D58-985338B09CC3}" type="sibTrans" cxnId="{C0A67480-D849-4D7D-BA07-E1A67E0E849B}">
      <dgm:prSet/>
      <dgm:spPr/>
      <dgm:t>
        <a:bodyPr/>
        <a:lstStyle/>
        <a:p>
          <a:pPr rtl="1"/>
          <a:endParaRPr lang="ar-SA"/>
        </a:p>
      </dgm:t>
    </dgm:pt>
    <dgm:pt modelId="{BC3834BE-F3AE-4330-8C61-227FEC4836E2}" type="pres">
      <dgm:prSet presAssocID="{BCADA112-B7BA-4EC7-94BA-EAC34B224AB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7612409-F243-4D28-8472-D1B3F0E4455A}" type="pres">
      <dgm:prSet presAssocID="{433B9996-4A9F-4B36-95B3-56111F5553FF}" presName="centerShape" presStyleLbl="node0" presStyleIdx="0" presStyleCnt="1"/>
      <dgm:spPr/>
    </dgm:pt>
    <dgm:pt modelId="{BA08640B-9D63-468D-967E-E58C8CD24378}" type="pres">
      <dgm:prSet presAssocID="{8157AFD3-B092-49C9-A1ED-A934E595EF16}" presName="Name9" presStyleLbl="parChTrans1D2" presStyleIdx="0" presStyleCnt="3"/>
      <dgm:spPr/>
    </dgm:pt>
    <dgm:pt modelId="{E6BC335E-7805-4381-9303-76A5E73ED00F}" type="pres">
      <dgm:prSet presAssocID="{8157AFD3-B092-49C9-A1ED-A934E595EF16}" presName="connTx" presStyleLbl="parChTrans1D2" presStyleIdx="0" presStyleCnt="3"/>
      <dgm:spPr/>
    </dgm:pt>
    <dgm:pt modelId="{E43F0BAC-AB31-48B1-80D1-56EC955C067E}" type="pres">
      <dgm:prSet presAssocID="{ED1F21B0-D3B4-4C38-BEAA-C25DBFDCEBA7}" presName="node" presStyleLbl="node1" presStyleIdx="0" presStyleCnt="3" custScaleX="108346">
        <dgm:presLayoutVars>
          <dgm:bulletEnabled val="1"/>
        </dgm:presLayoutVars>
      </dgm:prSet>
      <dgm:spPr/>
    </dgm:pt>
    <dgm:pt modelId="{2BB539F1-33EC-4DC7-8841-856647E3F3AB}" type="pres">
      <dgm:prSet presAssocID="{88718D38-8C5F-436C-B22C-8C56B57E443E}" presName="Name9" presStyleLbl="parChTrans1D2" presStyleIdx="1" presStyleCnt="3"/>
      <dgm:spPr/>
    </dgm:pt>
    <dgm:pt modelId="{09EF2E8A-2A32-4384-A2F4-7C07A0F22F1C}" type="pres">
      <dgm:prSet presAssocID="{88718D38-8C5F-436C-B22C-8C56B57E443E}" presName="connTx" presStyleLbl="parChTrans1D2" presStyleIdx="1" presStyleCnt="3"/>
      <dgm:spPr/>
    </dgm:pt>
    <dgm:pt modelId="{198A2332-C680-4116-A7BF-1384ACF0A9FC}" type="pres">
      <dgm:prSet presAssocID="{0E4D5D57-CD32-466D-85BF-147E62EC0C36}" presName="node" presStyleLbl="node1" presStyleIdx="1" presStyleCnt="3">
        <dgm:presLayoutVars>
          <dgm:bulletEnabled val="1"/>
        </dgm:presLayoutVars>
      </dgm:prSet>
      <dgm:spPr/>
    </dgm:pt>
    <dgm:pt modelId="{A56BD507-4953-4960-8E6D-3DB4C09127CC}" type="pres">
      <dgm:prSet presAssocID="{EEC30F79-A431-49DB-81F2-7ABDBFE96612}" presName="Name9" presStyleLbl="parChTrans1D2" presStyleIdx="2" presStyleCnt="3"/>
      <dgm:spPr/>
    </dgm:pt>
    <dgm:pt modelId="{FDA09C71-DE5D-4928-9E37-4E07C6C24FF3}" type="pres">
      <dgm:prSet presAssocID="{EEC30F79-A431-49DB-81F2-7ABDBFE96612}" presName="connTx" presStyleLbl="parChTrans1D2" presStyleIdx="2" presStyleCnt="3"/>
      <dgm:spPr/>
    </dgm:pt>
    <dgm:pt modelId="{E480F164-7116-47B8-B8B0-681DE7FB2CC9}" type="pres">
      <dgm:prSet presAssocID="{298751A5-7B53-4D4B-9951-0F49073C8472}" presName="node" presStyleLbl="node1" presStyleIdx="2" presStyleCnt="3">
        <dgm:presLayoutVars>
          <dgm:bulletEnabled val="1"/>
        </dgm:presLayoutVars>
      </dgm:prSet>
      <dgm:spPr/>
    </dgm:pt>
  </dgm:ptLst>
  <dgm:cxnLst>
    <dgm:cxn modelId="{C6CC7E14-DA35-4BF8-A5A5-F4EC25DFA901}" type="presOf" srcId="{88718D38-8C5F-436C-B22C-8C56B57E443E}" destId="{2BB539F1-33EC-4DC7-8841-856647E3F3AB}" srcOrd="0" destOrd="0" presId="urn:microsoft.com/office/officeart/2005/8/layout/radial1"/>
    <dgm:cxn modelId="{7D200722-0856-40E0-A8DB-150C63AB4837}" srcId="{433B9996-4A9F-4B36-95B3-56111F5553FF}" destId="{ED1F21B0-D3B4-4C38-BEAA-C25DBFDCEBA7}" srcOrd="0" destOrd="0" parTransId="{8157AFD3-B092-49C9-A1ED-A934E595EF16}" sibTransId="{3B290324-2CD4-49BA-A89F-72EE80095A6B}"/>
    <dgm:cxn modelId="{8308A72E-DAA1-46E7-8A82-968B10DBE5E3}" type="presOf" srcId="{8157AFD3-B092-49C9-A1ED-A934E595EF16}" destId="{BA08640B-9D63-468D-967E-E58C8CD24378}" srcOrd="0" destOrd="0" presId="urn:microsoft.com/office/officeart/2005/8/layout/radial1"/>
    <dgm:cxn modelId="{A8488B3C-3E61-4405-A7FB-CC612279FB75}" type="presOf" srcId="{298751A5-7B53-4D4B-9951-0F49073C8472}" destId="{E480F164-7116-47B8-B8B0-681DE7FB2CC9}" srcOrd="0" destOrd="0" presId="urn:microsoft.com/office/officeart/2005/8/layout/radial1"/>
    <dgm:cxn modelId="{2DC12763-5CA3-4190-84BB-581F4CC3226F}" type="presOf" srcId="{0E4D5D57-CD32-466D-85BF-147E62EC0C36}" destId="{198A2332-C680-4116-A7BF-1384ACF0A9FC}" srcOrd="0" destOrd="0" presId="urn:microsoft.com/office/officeart/2005/8/layout/radial1"/>
    <dgm:cxn modelId="{971C896C-1E95-4B92-AF53-45E6B433E86B}" srcId="{433B9996-4A9F-4B36-95B3-56111F5553FF}" destId="{0E4D5D57-CD32-466D-85BF-147E62EC0C36}" srcOrd="1" destOrd="0" parTransId="{88718D38-8C5F-436C-B22C-8C56B57E443E}" sibTransId="{B6F7B8C0-D5E4-40AA-BA4F-61A3FCE9E2D1}"/>
    <dgm:cxn modelId="{AA7FE052-57E3-4E71-BBD7-BFC501D9FDD8}" type="presOf" srcId="{BCADA112-B7BA-4EC7-94BA-EAC34B224ABE}" destId="{BC3834BE-F3AE-4330-8C61-227FEC4836E2}" srcOrd="0" destOrd="0" presId="urn:microsoft.com/office/officeart/2005/8/layout/radial1"/>
    <dgm:cxn modelId="{E4431C78-92AD-467B-9020-96EC86F13F71}" type="presOf" srcId="{433B9996-4A9F-4B36-95B3-56111F5553FF}" destId="{47612409-F243-4D28-8472-D1B3F0E4455A}" srcOrd="0" destOrd="0" presId="urn:microsoft.com/office/officeart/2005/8/layout/radial1"/>
    <dgm:cxn modelId="{C0A67480-D849-4D7D-BA07-E1A67E0E849B}" srcId="{433B9996-4A9F-4B36-95B3-56111F5553FF}" destId="{298751A5-7B53-4D4B-9951-0F49073C8472}" srcOrd="2" destOrd="0" parTransId="{EEC30F79-A431-49DB-81F2-7ABDBFE96612}" sibTransId="{5B69F3EA-2A16-45D3-8D58-985338B09CC3}"/>
    <dgm:cxn modelId="{77198689-609F-4486-B07C-A3E57ACA4EBC}" type="presOf" srcId="{EEC30F79-A431-49DB-81F2-7ABDBFE96612}" destId="{A56BD507-4953-4960-8E6D-3DB4C09127CC}" srcOrd="0" destOrd="0" presId="urn:microsoft.com/office/officeart/2005/8/layout/radial1"/>
    <dgm:cxn modelId="{33A83A92-80D7-4C3F-82E3-A6AAD0044821}" type="presOf" srcId="{88718D38-8C5F-436C-B22C-8C56B57E443E}" destId="{09EF2E8A-2A32-4384-A2F4-7C07A0F22F1C}" srcOrd="1" destOrd="0" presId="urn:microsoft.com/office/officeart/2005/8/layout/radial1"/>
    <dgm:cxn modelId="{17705298-6310-48B8-B9DA-7B3F0C572B1C}" type="presOf" srcId="{8157AFD3-B092-49C9-A1ED-A934E595EF16}" destId="{E6BC335E-7805-4381-9303-76A5E73ED00F}" srcOrd="1" destOrd="0" presId="urn:microsoft.com/office/officeart/2005/8/layout/radial1"/>
    <dgm:cxn modelId="{0A0242DC-B0E3-4292-92E5-34C14B8FB9E6}" type="presOf" srcId="{ED1F21B0-D3B4-4C38-BEAA-C25DBFDCEBA7}" destId="{E43F0BAC-AB31-48B1-80D1-56EC955C067E}" srcOrd="0" destOrd="0" presId="urn:microsoft.com/office/officeart/2005/8/layout/radial1"/>
    <dgm:cxn modelId="{845F64EB-F167-4E1E-8916-FC3674640200}" srcId="{BCADA112-B7BA-4EC7-94BA-EAC34B224ABE}" destId="{433B9996-4A9F-4B36-95B3-56111F5553FF}" srcOrd="0" destOrd="0" parTransId="{79FD5A59-1CB2-494E-AB32-B8967C69E784}" sibTransId="{2A1C3B06-3CA2-4631-878F-45AE22E0996D}"/>
    <dgm:cxn modelId="{89BAC8F3-E6E7-48F4-8723-77F66AE7B96E}" type="presOf" srcId="{EEC30F79-A431-49DB-81F2-7ABDBFE96612}" destId="{FDA09C71-DE5D-4928-9E37-4E07C6C24FF3}" srcOrd="1" destOrd="0" presId="urn:microsoft.com/office/officeart/2005/8/layout/radial1"/>
    <dgm:cxn modelId="{8E3467B9-8B22-4A3C-960E-C12156C64F84}" type="presParOf" srcId="{BC3834BE-F3AE-4330-8C61-227FEC4836E2}" destId="{47612409-F243-4D28-8472-D1B3F0E4455A}" srcOrd="0" destOrd="0" presId="urn:microsoft.com/office/officeart/2005/8/layout/radial1"/>
    <dgm:cxn modelId="{C62E8A0C-DB1A-4AF0-86BD-3F5153D4589F}" type="presParOf" srcId="{BC3834BE-F3AE-4330-8C61-227FEC4836E2}" destId="{BA08640B-9D63-468D-967E-E58C8CD24378}" srcOrd="1" destOrd="0" presId="urn:microsoft.com/office/officeart/2005/8/layout/radial1"/>
    <dgm:cxn modelId="{E0C434D1-D735-42C2-BD18-22140BFED937}" type="presParOf" srcId="{BA08640B-9D63-468D-967E-E58C8CD24378}" destId="{E6BC335E-7805-4381-9303-76A5E73ED00F}" srcOrd="0" destOrd="0" presId="urn:microsoft.com/office/officeart/2005/8/layout/radial1"/>
    <dgm:cxn modelId="{398C49AE-5D6A-4414-A6F1-4680AA694BE4}" type="presParOf" srcId="{BC3834BE-F3AE-4330-8C61-227FEC4836E2}" destId="{E43F0BAC-AB31-48B1-80D1-56EC955C067E}" srcOrd="2" destOrd="0" presId="urn:microsoft.com/office/officeart/2005/8/layout/radial1"/>
    <dgm:cxn modelId="{FB5AA38C-F4AF-49C7-B26D-BA1A6E1E0C20}" type="presParOf" srcId="{BC3834BE-F3AE-4330-8C61-227FEC4836E2}" destId="{2BB539F1-33EC-4DC7-8841-856647E3F3AB}" srcOrd="3" destOrd="0" presId="urn:microsoft.com/office/officeart/2005/8/layout/radial1"/>
    <dgm:cxn modelId="{FCC96B0B-D0C5-4B1D-BB97-DC952D8089FC}" type="presParOf" srcId="{2BB539F1-33EC-4DC7-8841-856647E3F3AB}" destId="{09EF2E8A-2A32-4384-A2F4-7C07A0F22F1C}" srcOrd="0" destOrd="0" presId="urn:microsoft.com/office/officeart/2005/8/layout/radial1"/>
    <dgm:cxn modelId="{484D9A87-3696-426E-84B1-43128C52FFFF}" type="presParOf" srcId="{BC3834BE-F3AE-4330-8C61-227FEC4836E2}" destId="{198A2332-C680-4116-A7BF-1384ACF0A9FC}" srcOrd="4" destOrd="0" presId="urn:microsoft.com/office/officeart/2005/8/layout/radial1"/>
    <dgm:cxn modelId="{56DE72F3-9BC0-4FA0-A089-190C9465A179}" type="presParOf" srcId="{BC3834BE-F3AE-4330-8C61-227FEC4836E2}" destId="{A56BD507-4953-4960-8E6D-3DB4C09127CC}" srcOrd="5" destOrd="0" presId="urn:microsoft.com/office/officeart/2005/8/layout/radial1"/>
    <dgm:cxn modelId="{AE414629-62C9-4CB9-A000-04A1927F29AC}" type="presParOf" srcId="{A56BD507-4953-4960-8E6D-3DB4C09127CC}" destId="{FDA09C71-DE5D-4928-9E37-4E07C6C24FF3}" srcOrd="0" destOrd="0" presId="urn:microsoft.com/office/officeart/2005/8/layout/radial1"/>
    <dgm:cxn modelId="{21B86714-0EBB-4157-9944-324DBCF553EC}" type="presParOf" srcId="{BC3834BE-F3AE-4330-8C61-227FEC4836E2}" destId="{E480F164-7116-47B8-B8B0-681DE7FB2CC9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D895E9-7D8A-4B38-BBE6-FF421908DFC6}" type="doc">
      <dgm:prSet loTypeId="urn:microsoft.com/office/officeart/2005/8/layout/hierarchy3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pPr rtl="1"/>
          <a:endParaRPr lang="ar-SA"/>
        </a:p>
      </dgm:t>
    </dgm:pt>
    <dgm:pt modelId="{1D561546-2B75-4BE4-9FA1-4FA06D7DE610}">
      <dgm:prSet phldrT="[نص]" custT="1"/>
      <dgm:spPr>
        <a:solidFill>
          <a:srgbClr val="C7E7F7"/>
        </a:solidFill>
      </dgm:spPr>
      <dgm:t>
        <a:bodyPr/>
        <a:lstStyle/>
        <a:p>
          <a:pPr algn="ctr" rtl="0"/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1- Fetal placental circulation</a:t>
          </a:r>
          <a:endParaRPr lang="ar-S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4EE964-FF17-4B41-937F-2ED59016C06A}" type="parTrans" cxnId="{07BF8DF8-9832-45CF-8BAD-DE391C586A77}">
      <dgm:prSet/>
      <dgm:spPr/>
      <dgm:t>
        <a:bodyPr/>
        <a:lstStyle/>
        <a:p>
          <a:pPr rtl="1"/>
          <a:endParaRPr lang="ar-SA"/>
        </a:p>
      </dgm:t>
    </dgm:pt>
    <dgm:pt modelId="{5A239D5C-EDA5-4927-98D1-53098528B3D4}" type="sibTrans" cxnId="{07BF8DF8-9832-45CF-8BAD-DE391C586A77}">
      <dgm:prSet/>
      <dgm:spPr/>
      <dgm:t>
        <a:bodyPr/>
        <a:lstStyle/>
        <a:p>
          <a:pPr rtl="1"/>
          <a:endParaRPr lang="ar-SA"/>
        </a:p>
      </dgm:t>
    </dgm:pt>
    <dgm:pt modelId="{2568EE26-D6FC-46F1-ADC3-4FE02CDA2D00}">
      <dgm:prSet phldrT="[نص]" custT="1"/>
      <dgm:spPr>
        <a:solidFill>
          <a:srgbClr val="FFFFFF">
            <a:alpha val="90000"/>
          </a:srgbClr>
        </a:solidFill>
        <a:ln>
          <a:solidFill>
            <a:srgbClr val="C7E7F7"/>
          </a:solidFill>
        </a:ln>
      </dgm:spPr>
      <dgm:t>
        <a:bodyPr/>
        <a:lstStyle/>
        <a:p>
          <a:pPr algn="l" rtl="0"/>
          <a:r>
            <a:rPr lang="en-US" sz="1400" b="1" spc="-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Two </a:t>
          </a:r>
          <a:r>
            <a:rPr lang="en-US" sz="1400" b="1" spc="-1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Umbilical</a:t>
          </a:r>
          <a:r>
            <a:rPr lang="en-US" sz="1400" b="1" spc="3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spc="-1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Arteries:</a:t>
          </a:r>
          <a:endParaRPr lang="en-US" sz="14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algn="ctr" rtl="0"/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Carry</a:t>
          </a:r>
          <a:r>
            <a:rPr lang="en-US" sz="1400" spc="1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poorly</a:t>
          </a:r>
          <a:r>
            <a:rPr lang="en-US" sz="1400" b="1" spc="-3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spc="-5" dirty="0">
              <a:latin typeface="Calibri" panose="020F0502020204030204" pitchFamily="34" charset="0"/>
              <a:cs typeface="Calibri" panose="020F0502020204030204" pitchFamily="34" charset="0"/>
            </a:rPr>
            <a:t>oxygenated</a:t>
          </a:r>
          <a:r>
            <a:rPr lang="en-US" sz="1400" b="1" spc="-7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blood</a:t>
          </a:r>
          <a:r>
            <a:rPr lang="en-US" sz="14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from</a:t>
          </a:r>
          <a:r>
            <a:rPr lang="en-US" sz="1400" spc="-6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u="sng" dirty="0">
              <a:latin typeface="Calibri" panose="020F0502020204030204" pitchFamily="34" charset="0"/>
              <a:cs typeface="Calibri" panose="020F0502020204030204" pitchFamily="34" charset="0"/>
            </a:rPr>
            <a:t>fetus</a:t>
          </a:r>
          <a:r>
            <a:rPr lang="en-US" sz="1400" u="sng" spc="-6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to</a:t>
          </a:r>
          <a:r>
            <a:rPr lang="en-US" sz="14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the </a:t>
          </a:r>
          <a:r>
            <a:rPr lang="en-US" sz="1400" u="sng" dirty="0">
              <a:latin typeface="Calibri" panose="020F0502020204030204" pitchFamily="34" charset="0"/>
              <a:cs typeface="Calibri" panose="020F0502020204030204" pitchFamily="34" charset="0"/>
            </a:rPr>
            <a:t>placenta</a:t>
          </a:r>
        </a:p>
        <a:p>
          <a:pPr algn="l" rtl="1"/>
          <a:endParaRPr lang="ar-SA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9D6751-83DD-41AB-940F-3930C9A3FA14}" type="parTrans" cxnId="{2FA06F6A-DBAE-42E8-92A2-BCA8844A520A}">
      <dgm:prSet/>
      <dgm:spPr>
        <a:ln>
          <a:solidFill>
            <a:srgbClr val="C7E7F7"/>
          </a:solidFill>
        </a:ln>
      </dgm:spPr>
      <dgm:t>
        <a:bodyPr/>
        <a:lstStyle/>
        <a:p>
          <a:pPr rtl="1"/>
          <a:endParaRPr lang="ar-SA"/>
        </a:p>
      </dgm:t>
    </dgm:pt>
    <dgm:pt modelId="{8AEAC3EF-84B6-4B28-AF24-7CBAD4F1C582}" type="sibTrans" cxnId="{2FA06F6A-DBAE-42E8-92A2-BCA8844A520A}">
      <dgm:prSet/>
      <dgm:spPr/>
      <dgm:t>
        <a:bodyPr/>
        <a:lstStyle/>
        <a:p>
          <a:pPr rtl="1"/>
          <a:endParaRPr lang="ar-SA"/>
        </a:p>
      </dgm:t>
    </dgm:pt>
    <dgm:pt modelId="{B21546FA-C873-4D32-9C2B-0BF36BAEC0E3}">
      <dgm:prSet phldrT="[نص]" custT="1"/>
      <dgm:spPr>
        <a:solidFill>
          <a:srgbClr val="FFFFFF"/>
        </a:solidFill>
        <a:ln>
          <a:solidFill>
            <a:srgbClr val="C7E7F7"/>
          </a:solidFill>
        </a:ln>
      </dgm:spPr>
      <dgm:t>
        <a:bodyPr/>
        <a:lstStyle/>
        <a:p>
          <a:pPr algn="ctr" rtl="0"/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within</a:t>
          </a:r>
          <a:r>
            <a:rPr lang="en-US" sz="1400" spc="-6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branched</a:t>
          </a:r>
          <a:r>
            <a:rPr lang="en-US" sz="1400" spc="-3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chorionic</a:t>
          </a:r>
          <a:r>
            <a:rPr lang="en-US" sz="1400" spc="-8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villi,</a:t>
          </a:r>
          <a:r>
            <a:rPr lang="en-US" sz="1400" spc="-7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they</a:t>
          </a:r>
          <a:r>
            <a:rPr lang="en-US" sz="1400" spc="-1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5" dirty="0">
              <a:latin typeface="Calibri" panose="020F0502020204030204" pitchFamily="34" charset="0"/>
              <a:cs typeface="Calibri" panose="020F0502020204030204" pitchFamily="34" charset="0"/>
            </a:rPr>
            <a:t>form: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algn="ctr" rtl="0"/>
          <a:r>
            <a:rPr lang="en-US" sz="1400" b="1" spc="-1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Arterio</a:t>
          </a:r>
          <a:r>
            <a:rPr lang="en-US" sz="1400" b="1" spc="-1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-capillary </a:t>
          </a:r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venous</a:t>
          </a:r>
          <a:r>
            <a:rPr lang="en-US" sz="1400" b="1" spc="3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spc="-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network</a:t>
          </a:r>
          <a:r>
            <a:rPr lang="en-US" sz="1400" spc="-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endParaRPr lang="en-US" sz="14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algn="ctr" rtl="0"/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-It brings the fetal 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blood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extremely</a:t>
          </a:r>
          <a:r>
            <a:rPr lang="en-US" sz="1400" spc="-22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close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to the maternal  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blood.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algn="ctr" rtl="0"/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-The 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well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oxygenated fetal 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blood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in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the capillaries</a:t>
          </a:r>
          <a:r>
            <a:rPr lang="en-US" sz="1400" spc="-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-10" dirty="0">
              <a:latin typeface="Calibri" panose="020F0502020204030204" pitchFamily="34" charset="0"/>
              <a:cs typeface="Calibri" panose="020F0502020204030204" pitchFamily="34" charset="0"/>
            </a:rPr>
            <a:t>passes 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into</a:t>
          </a:r>
          <a:r>
            <a:rPr lang="en-US" sz="1400" spc="-4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veins</a:t>
          </a:r>
          <a:r>
            <a:rPr lang="en-US" sz="1400" spc="-8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accompanying</a:t>
          </a:r>
          <a:r>
            <a:rPr lang="en-US" sz="1400" spc="-7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chorionic</a:t>
          </a:r>
          <a:r>
            <a:rPr lang="en-US" sz="1400" spc="-6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arteries.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algn="ctr" rtl="0"/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-At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spc="-4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umbilical</a:t>
          </a:r>
          <a:r>
            <a:rPr lang="en-US" sz="1400" spc="-7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cord,</a:t>
          </a:r>
          <a:r>
            <a:rPr lang="en-US" sz="1400" spc="-2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they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spc="0" dirty="0">
              <a:latin typeface="Calibri" panose="020F0502020204030204" pitchFamily="34" charset="0"/>
              <a:cs typeface="Calibri" panose="020F0502020204030204" pitchFamily="34" charset="0"/>
            </a:rPr>
            <a:t>form</a:t>
          </a:r>
          <a:r>
            <a:rPr lang="en-US" sz="1400" spc="-3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spc="-8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spc="0" dirty="0">
              <a:latin typeface="Calibri" panose="020F0502020204030204" pitchFamily="34" charset="0"/>
              <a:cs typeface="Calibri" panose="020F0502020204030204" pitchFamily="34" charset="0"/>
            </a:rPr>
            <a:t>One</a:t>
          </a:r>
          <a:r>
            <a:rPr lang="en-US" sz="1400" b="1" spc="-4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spc="-5" dirty="0">
              <a:latin typeface="Calibri" panose="020F0502020204030204" pitchFamily="34" charset="0"/>
              <a:cs typeface="Calibri" panose="020F0502020204030204" pitchFamily="34" charset="0"/>
            </a:rPr>
            <a:t>Umbilical</a:t>
          </a:r>
          <a:r>
            <a:rPr lang="en-US" sz="1400" b="1" spc="-5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spc="-5" dirty="0">
              <a:latin typeface="Calibri" panose="020F0502020204030204" pitchFamily="34" charset="0"/>
              <a:cs typeface="Calibri" panose="020F0502020204030204" pitchFamily="34" charset="0"/>
            </a:rPr>
            <a:t>Vein</a:t>
          </a:r>
          <a:r>
            <a:rPr lang="en-US" sz="1400" spc="-5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ar-SA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0DBE10-D685-4CD7-A746-F428E14B663A}" type="parTrans" cxnId="{A05764E5-C972-4CA2-B018-0B29811003A4}">
      <dgm:prSet/>
      <dgm:spPr>
        <a:ln>
          <a:solidFill>
            <a:srgbClr val="C7E7F7"/>
          </a:solidFill>
        </a:ln>
      </dgm:spPr>
      <dgm:t>
        <a:bodyPr/>
        <a:lstStyle/>
        <a:p>
          <a:pPr rtl="1"/>
          <a:endParaRPr lang="ar-SA"/>
        </a:p>
      </dgm:t>
    </dgm:pt>
    <dgm:pt modelId="{AE013BC2-87C6-4D5F-9F73-066DCCB617BE}" type="sibTrans" cxnId="{A05764E5-C972-4CA2-B018-0B29811003A4}">
      <dgm:prSet/>
      <dgm:spPr/>
      <dgm:t>
        <a:bodyPr/>
        <a:lstStyle/>
        <a:p>
          <a:pPr rtl="1"/>
          <a:endParaRPr lang="ar-SA"/>
        </a:p>
      </dgm:t>
    </dgm:pt>
    <dgm:pt modelId="{A9B97A52-DB65-4678-8BEF-222EF4638C17}">
      <dgm:prSet phldrT="[نص]" custT="1"/>
      <dgm:spPr>
        <a:solidFill>
          <a:srgbClr val="FF99FF"/>
        </a:solidFill>
        <a:ln>
          <a:noFill/>
        </a:ln>
      </dgm:spPr>
      <dgm:t>
        <a:bodyPr/>
        <a:lstStyle/>
        <a:p>
          <a:pPr algn="ctr" rtl="0"/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2- Maternal placental circulation</a:t>
          </a:r>
          <a:endParaRPr lang="ar-S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D01BEB-7BE0-4BAC-875E-2538A342BEEE}" type="parTrans" cxnId="{5131912B-B7CC-4D7F-99FB-3AF40DB2F80C}">
      <dgm:prSet/>
      <dgm:spPr/>
      <dgm:t>
        <a:bodyPr/>
        <a:lstStyle/>
        <a:p>
          <a:pPr rtl="1"/>
          <a:endParaRPr lang="ar-SA"/>
        </a:p>
      </dgm:t>
    </dgm:pt>
    <dgm:pt modelId="{349D65D9-00A6-4996-B5C1-6C0363D227B2}" type="sibTrans" cxnId="{5131912B-B7CC-4D7F-99FB-3AF40DB2F80C}">
      <dgm:prSet/>
      <dgm:spPr/>
      <dgm:t>
        <a:bodyPr/>
        <a:lstStyle/>
        <a:p>
          <a:pPr rtl="1"/>
          <a:endParaRPr lang="ar-SA"/>
        </a:p>
      </dgm:t>
    </dgm:pt>
    <dgm:pt modelId="{53976817-8939-456D-96D0-B22B73FB4303}">
      <dgm:prSet phldrT="[نص]" custT="1"/>
      <dgm:spPr>
        <a:ln>
          <a:solidFill>
            <a:srgbClr val="FF99FF"/>
          </a:solidFill>
        </a:ln>
      </dgm:spPr>
      <dgm:t>
        <a:bodyPr/>
        <a:lstStyle/>
        <a:p>
          <a:pPr algn="l" rtl="0"/>
          <a:r>
            <a:rPr lang="ar-SA" sz="1000" dirty="0"/>
            <a:t>.</a:t>
          </a:r>
        </a:p>
      </dgm:t>
    </dgm:pt>
    <dgm:pt modelId="{4958E30F-891B-468F-8532-3A0C215F833B}" type="parTrans" cxnId="{B2E06154-1B62-4723-B6A4-3134D284EF50}">
      <dgm:prSet/>
      <dgm:spPr>
        <a:ln>
          <a:solidFill>
            <a:srgbClr val="FF99FF"/>
          </a:solidFill>
        </a:ln>
      </dgm:spPr>
      <dgm:t>
        <a:bodyPr/>
        <a:lstStyle/>
        <a:p>
          <a:pPr rtl="1"/>
          <a:endParaRPr lang="ar-SA"/>
        </a:p>
      </dgm:t>
    </dgm:pt>
    <dgm:pt modelId="{48EEB623-933F-4C48-AAA5-2C881A99B1ED}" type="sibTrans" cxnId="{B2E06154-1B62-4723-B6A4-3134D284EF50}">
      <dgm:prSet/>
      <dgm:spPr/>
      <dgm:t>
        <a:bodyPr/>
        <a:lstStyle/>
        <a:p>
          <a:pPr rtl="1"/>
          <a:endParaRPr lang="ar-SA"/>
        </a:p>
      </dgm:t>
    </dgm:pt>
    <dgm:pt modelId="{07CA5A65-A70F-4D76-A19F-9F56D2588F98}">
      <dgm:prSet phldrT="[نص]" custT="1"/>
      <dgm:spPr>
        <a:ln>
          <a:solidFill>
            <a:srgbClr val="FF99FF"/>
          </a:solidFill>
        </a:ln>
      </dgm:spPr>
      <dgm:t>
        <a:bodyPr/>
        <a:lstStyle/>
        <a:p>
          <a:pPr algn="l" rtl="1"/>
          <a:r>
            <a:rPr lang="ar-SA" sz="800" dirty="0"/>
            <a:t>.</a:t>
          </a:r>
        </a:p>
      </dgm:t>
    </dgm:pt>
    <dgm:pt modelId="{3669E7E5-B197-4A83-97AE-CF5E3AA39149}" type="parTrans" cxnId="{4ACB4CF1-6CB6-4868-9236-2755A74547A9}">
      <dgm:prSet/>
      <dgm:spPr>
        <a:ln>
          <a:solidFill>
            <a:srgbClr val="FF99FF"/>
          </a:solidFill>
        </a:ln>
      </dgm:spPr>
      <dgm:t>
        <a:bodyPr/>
        <a:lstStyle/>
        <a:p>
          <a:pPr rtl="1"/>
          <a:endParaRPr lang="ar-SA"/>
        </a:p>
      </dgm:t>
    </dgm:pt>
    <dgm:pt modelId="{28BDF17E-AB16-469A-9925-F9F7B579083B}" type="sibTrans" cxnId="{4ACB4CF1-6CB6-4868-9236-2755A74547A9}">
      <dgm:prSet/>
      <dgm:spPr/>
      <dgm:t>
        <a:bodyPr/>
        <a:lstStyle/>
        <a:p>
          <a:pPr rtl="1"/>
          <a:endParaRPr lang="ar-SA"/>
        </a:p>
      </dgm:t>
    </dgm:pt>
    <dgm:pt modelId="{64BE7DA9-B627-43D1-936E-CFCCE6D2BB15}" type="pres">
      <dgm:prSet presAssocID="{FDD895E9-7D8A-4B38-BBE6-FF421908DFC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14CA95-D51D-4987-88B4-74A11A870B6C}" type="pres">
      <dgm:prSet presAssocID="{1D561546-2B75-4BE4-9FA1-4FA06D7DE610}" presName="root" presStyleCnt="0"/>
      <dgm:spPr/>
    </dgm:pt>
    <dgm:pt modelId="{E05A0F1A-9098-4135-995B-4FACB7D3C4F3}" type="pres">
      <dgm:prSet presAssocID="{1D561546-2B75-4BE4-9FA1-4FA06D7DE610}" presName="rootComposite" presStyleCnt="0"/>
      <dgm:spPr/>
    </dgm:pt>
    <dgm:pt modelId="{18091F0C-923C-4C61-906D-0D6713EB3D88}" type="pres">
      <dgm:prSet presAssocID="{1D561546-2B75-4BE4-9FA1-4FA06D7DE610}" presName="rootText" presStyleLbl="node1" presStyleIdx="0" presStyleCnt="2"/>
      <dgm:spPr/>
    </dgm:pt>
    <dgm:pt modelId="{2C8E7729-A195-4369-BB34-9D84380F158D}" type="pres">
      <dgm:prSet presAssocID="{1D561546-2B75-4BE4-9FA1-4FA06D7DE610}" presName="rootConnector" presStyleLbl="node1" presStyleIdx="0" presStyleCnt="2"/>
      <dgm:spPr/>
    </dgm:pt>
    <dgm:pt modelId="{7449A283-EF96-45E3-8EAE-B0E2BF7315F8}" type="pres">
      <dgm:prSet presAssocID="{1D561546-2B75-4BE4-9FA1-4FA06D7DE610}" presName="childShape" presStyleCnt="0"/>
      <dgm:spPr/>
    </dgm:pt>
    <dgm:pt modelId="{42244B52-A1AD-42E0-A46D-3CD040726F04}" type="pres">
      <dgm:prSet presAssocID="{AA9D6751-83DD-41AB-940F-3930C9A3FA14}" presName="Name13" presStyleLbl="parChTrans1D2" presStyleIdx="0" presStyleCnt="4"/>
      <dgm:spPr/>
    </dgm:pt>
    <dgm:pt modelId="{99CE83A4-051C-4238-8094-16240D7B528D}" type="pres">
      <dgm:prSet presAssocID="{2568EE26-D6FC-46F1-ADC3-4FE02CDA2D00}" presName="childText" presStyleLbl="bgAcc1" presStyleIdx="0" presStyleCnt="4" custScaleX="248948" custScaleY="153834">
        <dgm:presLayoutVars>
          <dgm:bulletEnabled val="1"/>
        </dgm:presLayoutVars>
      </dgm:prSet>
      <dgm:spPr/>
    </dgm:pt>
    <dgm:pt modelId="{A6DCE68C-7F57-4289-A443-3DC50E77E5AA}" type="pres">
      <dgm:prSet presAssocID="{7C0DBE10-D685-4CD7-A746-F428E14B663A}" presName="Name13" presStyleLbl="parChTrans1D2" presStyleIdx="1" presStyleCnt="4"/>
      <dgm:spPr/>
    </dgm:pt>
    <dgm:pt modelId="{BFCF48A9-55C3-4B6C-865D-A5BBAEE42270}" type="pres">
      <dgm:prSet presAssocID="{B21546FA-C873-4D32-9C2B-0BF36BAEC0E3}" presName="childText" presStyleLbl="bgAcc1" presStyleIdx="1" presStyleCnt="4" custScaleX="424658" custScaleY="234391">
        <dgm:presLayoutVars>
          <dgm:bulletEnabled val="1"/>
        </dgm:presLayoutVars>
      </dgm:prSet>
      <dgm:spPr/>
    </dgm:pt>
    <dgm:pt modelId="{981281FF-48C6-4671-B0A5-08CB2D5CA651}" type="pres">
      <dgm:prSet presAssocID="{A9B97A52-DB65-4678-8BEF-222EF4638C17}" presName="root" presStyleCnt="0"/>
      <dgm:spPr/>
    </dgm:pt>
    <dgm:pt modelId="{5A294380-6EFD-4B98-96BC-8B5CE186B6C1}" type="pres">
      <dgm:prSet presAssocID="{A9B97A52-DB65-4678-8BEF-222EF4638C17}" presName="rootComposite" presStyleCnt="0"/>
      <dgm:spPr/>
    </dgm:pt>
    <dgm:pt modelId="{69F81A2F-C68C-4218-A5D1-7E02EDF1B32A}" type="pres">
      <dgm:prSet presAssocID="{A9B97A52-DB65-4678-8BEF-222EF4638C17}" presName="rootText" presStyleLbl="node1" presStyleIdx="1" presStyleCnt="2"/>
      <dgm:spPr/>
    </dgm:pt>
    <dgm:pt modelId="{D37D00F8-4CB8-4DAC-B34F-9500BB52BBE9}" type="pres">
      <dgm:prSet presAssocID="{A9B97A52-DB65-4678-8BEF-222EF4638C17}" presName="rootConnector" presStyleLbl="node1" presStyleIdx="1" presStyleCnt="2"/>
      <dgm:spPr/>
    </dgm:pt>
    <dgm:pt modelId="{96A91ACA-354C-4250-AF7B-05288E332174}" type="pres">
      <dgm:prSet presAssocID="{A9B97A52-DB65-4678-8BEF-222EF4638C17}" presName="childShape" presStyleCnt="0"/>
      <dgm:spPr/>
    </dgm:pt>
    <dgm:pt modelId="{D1D33FFA-19A9-41AD-9798-6FC93AAC900F}" type="pres">
      <dgm:prSet presAssocID="{4958E30F-891B-468F-8532-3A0C215F833B}" presName="Name13" presStyleLbl="parChTrans1D2" presStyleIdx="2" presStyleCnt="4"/>
      <dgm:spPr/>
    </dgm:pt>
    <dgm:pt modelId="{96B4166B-CBC4-4E45-B502-B495D761A001}" type="pres">
      <dgm:prSet presAssocID="{53976817-8939-456D-96D0-B22B73FB4303}" presName="childText" presStyleLbl="bgAcc1" presStyleIdx="2" presStyleCnt="4" custScaleX="484003" custScaleY="270343" custLinFactNeighborX="30239" custLinFactNeighborY="2915">
        <dgm:presLayoutVars>
          <dgm:bulletEnabled val="1"/>
        </dgm:presLayoutVars>
      </dgm:prSet>
      <dgm:spPr/>
    </dgm:pt>
    <dgm:pt modelId="{044DD86F-C343-40D5-AD1D-542E579C0F3A}" type="pres">
      <dgm:prSet presAssocID="{3669E7E5-B197-4A83-97AE-CF5E3AA39149}" presName="Name13" presStyleLbl="parChTrans1D2" presStyleIdx="3" presStyleCnt="4"/>
      <dgm:spPr/>
    </dgm:pt>
    <dgm:pt modelId="{B151A785-6E9A-4891-B912-B04CB335035E}" type="pres">
      <dgm:prSet presAssocID="{07CA5A65-A70F-4D76-A19F-9F56D2588F98}" presName="childText" presStyleLbl="bgAcc1" presStyleIdx="3" presStyleCnt="4" custScaleX="398055" custScaleY="175502">
        <dgm:presLayoutVars>
          <dgm:bulletEnabled val="1"/>
        </dgm:presLayoutVars>
      </dgm:prSet>
      <dgm:spPr/>
    </dgm:pt>
  </dgm:ptLst>
  <dgm:cxnLst>
    <dgm:cxn modelId="{53C9FE28-7337-46E6-8651-761A92F821EC}" type="presOf" srcId="{A9B97A52-DB65-4678-8BEF-222EF4638C17}" destId="{D37D00F8-4CB8-4DAC-B34F-9500BB52BBE9}" srcOrd="1" destOrd="0" presId="urn:microsoft.com/office/officeart/2005/8/layout/hierarchy3"/>
    <dgm:cxn modelId="{5131912B-B7CC-4D7F-99FB-3AF40DB2F80C}" srcId="{FDD895E9-7D8A-4B38-BBE6-FF421908DFC6}" destId="{A9B97A52-DB65-4678-8BEF-222EF4638C17}" srcOrd="1" destOrd="0" parTransId="{FCD01BEB-7BE0-4BAC-875E-2538A342BEEE}" sibTransId="{349D65D9-00A6-4996-B5C1-6C0363D227B2}"/>
    <dgm:cxn modelId="{2FA06F6A-DBAE-42E8-92A2-BCA8844A520A}" srcId="{1D561546-2B75-4BE4-9FA1-4FA06D7DE610}" destId="{2568EE26-D6FC-46F1-ADC3-4FE02CDA2D00}" srcOrd="0" destOrd="0" parTransId="{AA9D6751-83DD-41AB-940F-3930C9A3FA14}" sibTransId="{8AEAC3EF-84B6-4B28-AF24-7CBAD4F1C582}"/>
    <dgm:cxn modelId="{48063053-168D-410B-99FB-BA30005F7EA7}" type="presOf" srcId="{3669E7E5-B197-4A83-97AE-CF5E3AA39149}" destId="{044DD86F-C343-40D5-AD1D-542E579C0F3A}" srcOrd="0" destOrd="0" presId="urn:microsoft.com/office/officeart/2005/8/layout/hierarchy3"/>
    <dgm:cxn modelId="{B2E06154-1B62-4723-B6A4-3134D284EF50}" srcId="{A9B97A52-DB65-4678-8BEF-222EF4638C17}" destId="{53976817-8939-456D-96D0-B22B73FB4303}" srcOrd="0" destOrd="0" parTransId="{4958E30F-891B-468F-8532-3A0C215F833B}" sibTransId="{48EEB623-933F-4C48-AAA5-2C881A99B1ED}"/>
    <dgm:cxn modelId="{7831F45A-5716-4A73-A133-FDC5F01FE314}" type="presOf" srcId="{FDD895E9-7D8A-4B38-BBE6-FF421908DFC6}" destId="{64BE7DA9-B627-43D1-936E-CFCCE6D2BB15}" srcOrd="0" destOrd="0" presId="urn:microsoft.com/office/officeart/2005/8/layout/hierarchy3"/>
    <dgm:cxn modelId="{B0C6D07C-3227-4E49-A541-CFBAA2C46B7F}" type="presOf" srcId="{A9B97A52-DB65-4678-8BEF-222EF4638C17}" destId="{69F81A2F-C68C-4218-A5D1-7E02EDF1B32A}" srcOrd="0" destOrd="0" presId="urn:microsoft.com/office/officeart/2005/8/layout/hierarchy3"/>
    <dgm:cxn modelId="{4D79E580-4E71-4D5E-AD85-61895A982257}" type="presOf" srcId="{53976817-8939-456D-96D0-B22B73FB4303}" destId="{96B4166B-CBC4-4E45-B502-B495D761A001}" srcOrd="0" destOrd="0" presId="urn:microsoft.com/office/officeart/2005/8/layout/hierarchy3"/>
    <dgm:cxn modelId="{D67C598A-0AF0-4B8C-A19B-5A20B1D8FB83}" type="presOf" srcId="{AA9D6751-83DD-41AB-940F-3930C9A3FA14}" destId="{42244B52-A1AD-42E0-A46D-3CD040726F04}" srcOrd="0" destOrd="0" presId="urn:microsoft.com/office/officeart/2005/8/layout/hierarchy3"/>
    <dgm:cxn modelId="{17558B8F-0AD3-4F4B-9013-07EE39FBE96E}" type="presOf" srcId="{B21546FA-C873-4D32-9C2B-0BF36BAEC0E3}" destId="{BFCF48A9-55C3-4B6C-865D-A5BBAEE42270}" srcOrd="0" destOrd="0" presId="urn:microsoft.com/office/officeart/2005/8/layout/hierarchy3"/>
    <dgm:cxn modelId="{F85A9192-5D02-414B-B875-E356A6B04CA6}" type="presOf" srcId="{07CA5A65-A70F-4D76-A19F-9F56D2588F98}" destId="{B151A785-6E9A-4891-B912-B04CB335035E}" srcOrd="0" destOrd="0" presId="urn:microsoft.com/office/officeart/2005/8/layout/hierarchy3"/>
    <dgm:cxn modelId="{1BEDAE99-0377-42E1-BFBF-B1608DD8BFB4}" type="presOf" srcId="{4958E30F-891B-468F-8532-3A0C215F833B}" destId="{D1D33FFA-19A9-41AD-9798-6FC93AAC900F}" srcOrd="0" destOrd="0" presId="urn:microsoft.com/office/officeart/2005/8/layout/hierarchy3"/>
    <dgm:cxn modelId="{38450BA2-2DAF-4C71-B71D-14B5DB17DE17}" type="presOf" srcId="{2568EE26-D6FC-46F1-ADC3-4FE02CDA2D00}" destId="{99CE83A4-051C-4238-8094-16240D7B528D}" srcOrd="0" destOrd="0" presId="urn:microsoft.com/office/officeart/2005/8/layout/hierarchy3"/>
    <dgm:cxn modelId="{AAE59FB3-AC2D-4548-9AA3-ED55DECFCFA7}" type="presOf" srcId="{1D561546-2B75-4BE4-9FA1-4FA06D7DE610}" destId="{18091F0C-923C-4C61-906D-0D6713EB3D88}" srcOrd="0" destOrd="0" presId="urn:microsoft.com/office/officeart/2005/8/layout/hierarchy3"/>
    <dgm:cxn modelId="{9FA683CA-DA93-4DCF-A8DE-6489CABEFE69}" type="presOf" srcId="{7C0DBE10-D685-4CD7-A746-F428E14B663A}" destId="{A6DCE68C-7F57-4289-A443-3DC50E77E5AA}" srcOrd="0" destOrd="0" presId="urn:microsoft.com/office/officeart/2005/8/layout/hierarchy3"/>
    <dgm:cxn modelId="{5C38B6DB-F2A1-47CA-BE3B-5C15EC815B64}" type="presOf" srcId="{1D561546-2B75-4BE4-9FA1-4FA06D7DE610}" destId="{2C8E7729-A195-4369-BB34-9D84380F158D}" srcOrd="1" destOrd="0" presId="urn:microsoft.com/office/officeart/2005/8/layout/hierarchy3"/>
    <dgm:cxn modelId="{A05764E5-C972-4CA2-B018-0B29811003A4}" srcId="{1D561546-2B75-4BE4-9FA1-4FA06D7DE610}" destId="{B21546FA-C873-4D32-9C2B-0BF36BAEC0E3}" srcOrd="1" destOrd="0" parTransId="{7C0DBE10-D685-4CD7-A746-F428E14B663A}" sibTransId="{AE013BC2-87C6-4D5F-9F73-066DCCB617BE}"/>
    <dgm:cxn modelId="{4ACB4CF1-6CB6-4868-9236-2755A74547A9}" srcId="{A9B97A52-DB65-4678-8BEF-222EF4638C17}" destId="{07CA5A65-A70F-4D76-A19F-9F56D2588F98}" srcOrd="1" destOrd="0" parTransId="{3669E7E5-B197-4A83-97AE-CF5E3AA39149}" sibTransId="{28BDF17E-AB16-469A-9925-F9F7B579083B}"/>
    <dgm:cxn modelId="{07BF8DF8-9832-45CF-8BAD-DE391C586A77}" srcId="{FDD895E9-7D8A-4B38-BBE6-FF421908DFC6}" destId="{1D561546-2B75-4BE4-9FA1-4FA06D7DE610}" srcOrd="0" destOrd="0" parTransId="{A54EE964-FF17-4B41-937F-2ED59016C06A}" sibTransId="{5A239D5C-EDA5-4927-98D1-53098528B3D4}"/>
    <dgm:cxn modelId="{F1BF60B3-2C16-4551-BC88-9A4143983F9E}" type="presParOf" srcId="{64BE7DA9-B627-43D1-936E-CFCCE6D2BB15}" destId="{8014CA95-D51D-4987-88B4-74A11A870B6C}" srcOrd="0" destOrd="0" presId="urn:microsoft.com/office/officeart/2005/8/layout/hierarchy3"/>
    <dgm:cxn modelId="{377C12D7-28C6-424A-8BFE-099706ECDC6A}" type="presParOf" srcId="{8014CA95-D51D-4987-88B4-74A11A870B6C}" destId="{E05A0F1A-9098-4135-995B-4FACB7D3C4F3}" srcOrd="0" destOrd="0" presId="urn:microsoft.com/office/officeart/2005/8/layout/hierarchy3"/>
    <dgm:cxn modelId="{5BA6865A-CE5D-48DD-93C2-6CAA297D0F80}" type="presParOf" srcId="{E05A0F1A-9098-4135-995B-4FACB7D3C4F3}" destId="{18091F0C-923C-4C61-906D-0D6713EB3D88}" srcOrd="0" destOrd="0" presId="urn:microsoft.com/office/officeart/2005/8/layout/hierarchy3"/>
    <dgm:cxn modelId="{D893CBC1-34DC-4AD6-A65F-B6A523798BFA}" type="presParOf" srcId="{E05A0F1A-9098-4135-995B-4FACB7D3C4F3}" destId="{2C8E7729-A195-4369-BB34-9D84380F158D}" srcOrd="1" destOrd="0" presId="urn:microsoft.com/office/officeart/2005/8/layout/hierarchy3"/>
    <dgm:cxn modelId="{9725F852-EEDF-400C-89FF-ECCC2F7AEBE1}" type="presParOf" srcId="{8014CA95-D51D-4987-88B4-74A11A870B6C}" destId="{7449A283-EF96-45E3-8EAE-B0E2BF7315F8}" srcOrd="1" destOrd="0" presId="urn:microsoft.com/office/officeart/2005/8/layout/hierarchy3"/>
    <dgm:cxn modelId="{C6AE36C7-1AA8-46BB-BD98-7C0BFD60758D}" type="presParOf" srcId="{7449A283-EF96-45E3-8EAE-B0E2BF7315F8}" destId="{42244B52-A1AD-42E0-A46D-3CD040726F04}" srcOrd="0" destOrd="0" presId="urn:microsoft.com/office/officeart/2005/8/layout/hierarchy3"/>
    <dgm:cxn modelId="{1E1ED7C9-EBB2-4E82-A131-8EEAC1680542}" type="presParOf" srcId="{7449A283-EF96-45E3-8EAE-B0E2BF7315F8}" destId="{99CE83A4-051C-4238-8094-16240D7B528D}" srcOrd="1" destOrd="0" presId="urn:microsoft.com/office/officeart/2005/8/layout/hierarchy3"/>
    <dgm:cxn modelId="{AB54F1FD-A132-4747-88CD-1946662363CC}" type="presParOf" srcId="{7449A283-EF96-45E3-8EAE-B0E2BF7315F8}" destId="{A6DCE68C-7F57-4289-A443-3DC50E77E5AA}" srcOrd="2" destOrd="0" presId="urn:microsoft.com/office/officeart/2005/8/layout/hierarchy3"/>
    <dgm:cxn modelId="{A7F8D5BB-00C0-4D30-A709-F78972D04AEC}" type="presParOf" srcId="{7449A283-EF96-45E3-8EAE-B0E2BF7315F8}" destId="{BFCF48A9-55C3-4B6C-865D-A5BBAEE42270}" srcOrd="3" destOrd="0" presId="urn:microsoft.com/office/officeart/2005/8/layout/hierarchy3"/>
    <dgm:cxn modelId="{B168AEA5-13D4-4395-8C2C-FCA13BDBC007}" type="presParOf" srcId="{64BE7DA9-B627-43D1-936E-CFCCE6D2BB15}" destId="{981281FF-48C6-4671-B0A5-08CB2D5CA651}" srcOrd="1" destOrd="0" presId="urn:microsoft.com/office/officeart/2005/8/layout/hierarchy3"/>
    <dgm:cxn modelId="{238C3DC8-5583-4868-B056-EBDE9B07F1EA}" type="presParOf" srcId="{981281FF-48C6-4671-B0A5-08CB2D5CA651}" destId="{5A294380-6EFD-4B98-96BC-8B5CE186B6C1}" srcOrd="0" destOrd="0" presId="urn:microsoft.com/office/officeart/2005/8/layout/hierarchy3"/>
    <dgm:cxn modelId="{0A5548EA-D79F-4808-B344-4C7E74630FFD}" type="presParOf" srcId="{5A294380-6EFD-4B98-96BC-8B5CE186B6C1}" destId="{69F81A2F-C68C-4218-A5D1-7E02EDF1B32A}" srcOrd="0" destOrd="0" presId="urn:microsoft.com/office/officeart/2005/8/layout/hierarchy3"/>
    <dgm:cxn modelId="{64E32D08-54D8-4F26-BD3F-734237EB3E9B}" type="presParOf" srcId="{5A294380-6EFD-4B98-96BC-8B5CE186B6C1}" destId="{D37D00F8-4CB8-4DAC-B34F-9500BB52BBE9}" srcOrd="1" destOrd="0" presId="urn:microsoft.com/office/officeart/2005/8/layout/hierarchy3"/>
    <dgm:cxn modelId="{495A7471-A87A-43F5-8172-F4852F869711}" type="presParOf" srcId="{981281FF-48C6-4671-B0A5-08CB2D5CA651}" destId="{96A91ACA-354C-4250-AF7B-05288E332174}" srcOrd="1" destOrd="0" presId="urn:microsoft.com/office/officeart/2005/8/layout/hierarchy3"/>
    <dgm:cxn modelId="{9B39D7DA-DF8D-4380-AB56-5F808D31A1D2}" type="presParOf" srcId="{96A91ACA-354C-4250-AF7B-05288E332174}" destId="{D1D33FFA-19A9-41AD-9798-6FC93AAC900F}" srcOrd="0" destOrd="0" presId="urn:microsoft.com/office/officeart/2005/8/layout/hierarchy3"/>
    <dgm:cxn modelId="{87C7ECB6-1168-4A25-9B1E-887A521BF5EB}" type="presParOf" srcId="{96A91ACA-354C-4250-AF7B-05288E332174}" destId="{96B4166B-CBC4-4E45-B502-B495D761A001}" srcOrd="1" destOrd="0" presId="urn:microsoft.com/office/officeart/2005/8/layout/hierarchy3"/>
    <dgm:cxn modelId="{7283BF12-A40D-4D0D-A322-1445FC8CC544}" type="presParOf" srcId="{96A91ACA-354C-4250-AF7B-05288E332174}" destId="{044DD86F-C343-40D5-AD1D-542E579C0F3A}" srcOrd="2" destOrd="0" presId="urn:microsoft.com/office/officeart/2005/8/layout/hierarchy3"/>
    <dgm:cxn modelId="{47E11C56-35CE-42F6-9E68-E5861C88BB01}" type="presParOf" srcId="{96A91ACA-354C-4250-AF7B-05288E332174}" destId="{B151A785-6E9A-4891-B912-B04CB335035E}" srcOrd="3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78F21C-9A1B-4F8C-8960-100166D0432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597851EF-62BD-4F77-8286-F730DFD92D82}">
      <dgm:prSet phldrT="[نص]" phldr="1" custT="1"/>
      <dgm:spPr>
        <a:noFill/>
        <a:ln>
          <a:noFill/>
        </a:ln>
      </dgm:spPr>
      <dgm:t>
        <a:bodyPr/>
        <a:lstStyle/>
        <a:p>
          <a:pPr rtl="1"/>
          <a:endParaRPr lang="ar-SA" sz="100" dirty="0"/>
        </a:p>
      </dgm:t>
    </dgm:pt>
    <dgm:pt modelId="{7F209DCF-E11B-4268-A060-F454A1D4F989}" type="parTrans" cxnId="{E4578B42-5D4E-412B-BB07-B3EA27C1BD89}">
      <dgm:prSet/>
      <dgm:spPr/>
      <dgm:t>
        <a:bodyPr/>
        <a:lstStyle/>
        <a:p>
          <a:pPr rtl="1"/>
          <a:endParaRPr lang="ar-SA"/>
        </a:p>
      </dgm:t>
    </dgm:pt>
    <dgm:pt modelId="{46942EDA-9624-456A-AA6D-8BE886F89150}" type="sibTrans" cxnId="{E4578B42-5D4E-412B-BB07-B3EA27C1BD89}">
      <dgm:prSet/>
      <dgm:spPr/>
      <dgm:t>
        <a:bodyPr/>
        <a:lstStyle/>
        <a:p>
          <a:pPr rtl="1"/>
          <a:endParaRPr lang="ar-SA"/>
        </a:p>
      </dgm:t>
    </dgm:pt>
    <dgm:pt modelId="{62E60898-C11E-499C-9973-A5F48F5660E0}">
      <dgm:prSet phldrT="[نص]" custT="1"/>
      <dgm:spPr>
        <a:noFill/>
        <a:ln w="38100">
          <a:solidFill>
            <a:schemeClr val="accent5"/>
          </a:solidFill>
        </a:ln>
      </dgm:spPr>
      <dgm:t>
        <a:bodyPr/>
        <a:lstStyle/>
        <a:p>
          <a:pPr rtl="0"/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2-Cytotrophoblast </a:t>
          </a:r>
          <a:r>
            <a:rPr 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ar-SA" sz="1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CD594B-B827-45C3-B080-143DFECB6BE3}" type="parTrans" cxnId="{E3A2B8EC-D0C7-4455-B71D-3DB6A9E5295C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ar-SA"/>
        </a:p>
      </dgm:t>
    </dgm:pt>
    <dgm:pt modelId="{11968BE9-D645-42BF-B0A7-AF20ECF634DD}" type="sibTrans" cxnId="{E3A2B8EC-D0C7-4455-B71D-3DB6A9E5295C}">
      <dgm:prSet/>
      <dgm:spPr/>
      <dgm:t>
        <a:bodyPr/>
        <a:lstStyle/>
        <a:p>
          <a:pPr rtl="1"/>
          <a:endParaRPr lang="ar-SA"/>
        </a:p>
      </dgm:t>
    </dgm:pt>
    <dgm:pt modelId="{12C1BEB2-A91A-456F-9EB2-C3609F85BE2F}">
      <dgm:prSet custT="1"/>
      <dgm:spPr>
        <a:noFill/>
        <a:ln w="38100">
          <a:solidFill>
            <a:srgbClr val="82E7D2"/>
          </a:solidFill>
        </a:ln>
      </dgm:spPr>
      <dgm:t>
        <a:bodyPr/>
        <a:lstStyle/>
        <a:p>
          <a:pPr rtl="0"/>
          <a:r>
            <a:rPr 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1-Syncytiotrophoblast</a:t>
          </a:r>
          <a:endParaRPr lang="ar-SA" sz="1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7A804F-1247-4464-8B62-A74B7DBC9129}" type="parTrans" cxnId="{608AA657-FBAA-4EBF-B9C3-6938F35FF56C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ar-SA"/>
        </a:p>
      </dgm:t>
    </dgm:pt>
    <dgm:pt modelId="{5F52DF1F-4E1C-4A39-8851-E113EA33D59C}" type="sibTrans" cxnId="{608AA657-FBAA-4EBF-B9C3-6938F35FF56C}">
      <dgm:prSet/>
      <dgm:spPr/>
      <dgm:t>
        <a:bodyPr/>
        <a:lstStyle/>
        <a:p>
          <a:pPr rtl="1"/>
          <a:endParaRPr lang="ar-SA"/>
        </a:p>
      </dgm:t>
    </dgm:pt>
    <dgm:pt modelId="{4457513E-1ADA-4D31-B89E-438ACC0A1B2B}">
      <dgm:prSet phldrT="[نص]" custT="1"/>
      <dgm:spPr>
        <a:noFill/>
        <a:ln w="38100">
          <a:solidFill>
            <a:srgbClr val="C388F4"/>
          </a:solidFill>
        </a:ln>
      </dgm:spPr>
      <dgm:t>
        <a:bodyPr/>
        <a:lstStyle/>
        <a:p>
          <a:pPr rtl="0"/>
          <a:r>
            <a:rPr 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3- Connective tissue of the villus</a:t>
          </a:r>
          <a:endParaRPr lang="ar-SA" sz="1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DC6ED0-DF23-44A6-8398-BD2962F57FB6}" type="parTrans" cxnId="{ACAE8DFC-A374-4968-BF9D-CDB32A8A9D0F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ar-SA"/>
        </a:p>
      </dgm:t>
    </dgm:pt>
    <dgm:pt modelId="{904C615B-9E8F-468F-95A1-B852B498A991}" type="sibTrans" cxnId="{ACAE8DFC-A374-4968-BF9D-CDB32A8A9D0F}">
      <dgm:prSet/>
      <dgm:spPr/>
      <dgm:t>
        <a:bodyPr/>
        <a:lstStyle/>
        <a:p>
          <a:pPr rtl="1"/>
          <a:endParaRPr lang="ar-SA"/>
        </a:p>
      </dgm:t>
    </dgm:pt>
    <dgm:pt modelId="{0CC6A4C7-ED61-44AD-84BE-F6305A1CC90F}">
      <dgm:prSet phldrT="[نص]" custT="1"/>
      <dgm:spPr>
        <a:noFill/>
        <a:ln w="38100">
          <a:solidFill>
            <a:srgbClr val="ED068F"/>
          </a:solidFill>
        </a:ln>
      </dgm:spPr>
      <dgm:t>
        <a:bodyPr/>
        <a:lstStyle/>
        <a:p>
          <a:pPr rtl="0"/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4- Endothelium of fetal capillaries. </a:t>
          </a:r>
          <a:endParaRPr lang="ar-SA" sz="1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C413D5-0622-499C-AEC0-435A2F366095}" type="sibTrans" cxnId="{F98F0D39-8291-4755-BB4F-B822F16552D3}">
      <dgm:prSet/>
      <dgm:spPr/>
      <dgm:t>
        <a:bodyPr/>
        <a:lstStyle/>
        <a:p>
          <a:pPr rtl="1"/>
          <a:endParaRPr lang="ar-SA"/>
        </a:p>
      </dgm:t>
    </dgm:pt>
    <dgm:pt modelId="{AF963FD2-0BBA-4A47-97DB-BEA0D68EB845}" type="parTrans" cxnId="{F98F0D39-8291-4755-BB4F-B822F16552D3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ar-SA"/>
        </a:p>
      </dgm:t>
    </dgm:pt>
    <dgm:pt modelId="{C70B227A-5603-459D-B6D2-89315F42808E}" type="pres">
      <dgm:prSet presAssocID="{5778F21C-9A1B-4F8C-8960-100166D0432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58CB0A8-5812-4033-A66D-2BEBDA6D762B}" type="pres">
      <dgm:prSet presAssocID="{597851EF-62BD-4F77-8286-F730DFD92D82}" presName="hierRoot1" presStyleCnt="0">
        <dgm:presLayoutVars>
          <dgm:hierBranch val="init"/>
        </dgm:presLayoutVars>
      </dgm:prSet>
      <dgm:spPr/>
    </dgm:pt>
    <dgm:pt modelId="{0C58E0F9-E7C8-4179-89CE-BC8AEDC1546E}" type="pres">
      <dgm:prSet presAssocID="{597851EF-62BD-4F77-8286-F730DFD92D82}" presName="rootComposite1" presStyleCnt="0"/>
      <dgm:spPr/>
    </dgm:pt>
    <dgm:pt modelId="{CEBB29FC-7B29-492C-871B-6CC4CD46D96A}" type="pres">
      <dgm:prSet presAssocID="{597851EF-62BD-4F77-8286-F730DFD92D82}" presName="rootText1" presStyleLbl="node0" presStyleIdx="0" presStyleCnt="1">
        <dgm:presLayoutVars>
          <dgm:chPref val="3"/>
        </dgm:presLayoutVars>
      </dgm:prSet>
      <dgm:spPr/>
    </dgm:pt>
    <dgm:pt modelId="{132CEFCD-B906-4C61-AEBD-E4D66A293825}" type="pres">
      <dgm:prSet presAssocID="{597851EF-62BD-4F77-8286-F730DFD92D82}" presName="rootConnector1" presStyleLbl="node1" presStyleIdx="0" presStyleCnt="0"/>
      <dgm:spPr/>
    </dgm:pt>
    <dgm:pt modelId="{5D33F6B7-44F4-4924-B325-5AD5E5DD4849}" type="pres">
      <dgm:prSet presAssocID="{597851EF-62BD-4F77-8286-F730DFD92D82}" presName="hierChild2" presStyleCnt="0"/>
      <dgm:spPr/>
    </dgm:pt>
    <dgm:pt modelId="{2729AE7B-7F1D-4155-9DA2-74C757F4CE18}" type="pres">
      <dgm:prSet presAssocID="{C57A804F-1247-4464-8B62-A74B7DBC9129}" presName="Name37" presStyleLbl="parChTrans1D2" presStyleIdx="0" presStyleCnt="4"/>
      <dgm:spPr/>
    </dgm:pt>
    <dgm:pt modelId="{BA4650AB-C0FC-4E1B-9862-AD00B3DC4A65}" type="pres">
      <dgm:prSet presAssocID="{12C1BEB2-A91A-456F-9EB2-C3609F85BE2F}" presName="hierRoot2" presStyleCnt="0">
        <dgm:presLayoutVars>
          <dgm:hierBranch val="init"/>
        </dgm:presLayoutVars>
      </dgm:prSet>
      <dgm:spPr/>
    </dgm:pt>
    <dgm:pt modelId="{943A7DB5-B97B-428C-861A-203940C9E577}" type="pres">
      <dgm:prSet presAssocID="{12C1BEB2-A91A-456F-9EB2-C3609F85BE2F}" presName="rootComposite" presStyleCnt="0"/>
      <dgm:spPr/>
    </dgm:pt>
    <dgm:pt modelId="{80F863E6-F08F-4DE3-BD61-85B664E215C6}" type="pres">
      <dgm:prSet presAssocID="{12C1BEB2-A91A-456F-9EB2-C3609F85BE2F}" presName="rootText" presStyleLbl="node2" presStyleIdx="0" presStyleCnt="4" custScaleX="111510">
        <dgm:presLayoutVars>
          <dgm:chPref val="3"/>
        </dgm:presLayoutVars>
      </dgm:prSet>
      <dgm:spPr/>
    </dgm:pt>
    <dgm:pt modelId="{AFAE62EF-599F-4864-B2CD-23EBAB873767}" type="pres">
      <dgm:prSet presAssocID="{12C1BEB2-A91A-456F-9EB2-C3609F85BE2F}" presName="rootConnector" presStyleLbl="node2" presStyleIdx="0" presStyleCnt="4"/>
      <dgm:spPr/>
    </dgm:pt>
    <dgm:pt modelId="{8DD23A23-EFCD-420F-85CD-14C4CDD3F58B}" type="pres">
      <dgm:prSet presAssocID="{12C1BEB2-A91A-456F-9EB2-C3609F85BE2F}" presName="hierChild4" presStyleCnt="0"/>
      <dgm:spPr/>
    </dgm:pt>
    <dgm:pt modelId="{59A90357-2BA8-4C37-8384-0735FDC9CE0E}" type="pres">
      <dgm:prSet presAssocID="{12C1BEB2-A91A-456F-9EB2-C3609F85BE2F}" presName="hierChild5" presStyleCnt="0"/>
      <dgm:spPr/>
    </dgm:pt>
    <dgm:pt modelId="{A8645808-C6E8-4A69-A2A2-3FC64AF988EF}" type="pres">
      <dgm:prSet presAssocID="{2ACD594B-B827-45C3-B080-143DFECB6BE3}" presName="Name37" presStyleLbl="parChTrans1D2" presStyleIdx="1" presStyleCnt="4"/>
      <dgm:spPr/>
    </dgm:pt>
    <dgm:pt modelId="{DC623D1C-F95D-4DC3-81EE-7A0C1E087F4B}" type="pres">
      <dgm:prSet presAssocID="{62E60898-C11E-499C-9973-A5F48F5660E0}" presName="hierRoot2" presStyleCnt="0">
        <dgm:presLayoutVars>
          <dgm:hierBranch val="init"/>
        </dgm:presLayoutVars>
      </dgm:prSet>
      <dgm:spPr/>
    </dgm:pt>
    <dgm:pt modelId="{844C98FC-815C-426A-B1E3-FEA67E8282A5}" type="pres">
      <dgm:prSet presAssocID="{62E60898-C11E-499C-9973-A5F48F5660E0}" presName="rootComposite" presStyleCnt="0"/>
      <dgm:spPr/>
    </dgm:pt>
    <dgm:pt modelId="{90282008-4162-4557-A629-D791066BE266}" type="pres">
      <dgm:prSet presAssocID="{62E60898-C11E-499C-9973-A5F48F5660E0}" presName="rootText" presStyleLbl="node2" presStyleIdx="1" presStyleCnt="4" custScaleX="116891">
        <dgm:presLayoutVars>
          <dgm:chPref val="3"/>
        </dgm:presLayoutVars>
      </dgm:prSet>
      <dgm:spPr/>
    </dgm:pt>
    <dgm:pt modelId="{0ADB1846-F1D0-41A5-883E-AF0998C6B37D}" type="pres">
      <dgm:prSet presAssocID="{62E60898-C11E-499C-9973-A5F48F5660E0}" presName="rootConnector" presStyleLbl="node2" presStyleIdx="1" presStyleCnt="4"/>
      <dgm:spPr/>
    </dgm:pt>
    <dgm:pt modelId="{8AA82F13-21A1-419B-BB8C-1A91D0E5C4E0}" type="pres">
      <dgm:prSet presAssocID="{62E60898-C11E-499C-9973-A5F48F5660E0}" presName="hierChild4" presStyleCnt="0"/>
      <dgm:spPr/>
    </dgm:pt>
    <dgm:pt modelId="{516FE5D5-CB3D-40C8-9126-D89F375F3473}" type="pres">
      <dgm:prSet presAssocID="{62E60898-C11E-499C-9973-A5F48F5660E0}" presName="hierChild5" presStyleCnt="0"/>
      <dgm:spPr/>
    </dgm:pt>
    <dgm:pt modelId="{E7A53C9C-C497-4552-80C9-BBB76EDFF46C}" type="pres">
      <dgm:prSet presAssocID="{AF963FD2-0BBA-4A47-97DB-BEA0D68EB845}" presName="Name37" presStyleLbl="parChTrans1D2" presStyleIdx="2" presStyleCnt="4"/>
      <dgm:spPr/>
    </dgm:pt>
    <dgm:pt modelId="{45D5A2FC-3B97-42C2-8F9E-8DFAE46C56B1}" type="pres">
      <dgm:prSet presAssocID="{0CC6A4C7-ED61-44AD-84BE-F6305A1CC90F}" presName="hierRoot2" presStyleCnt="0">
        <dgm:presLayoutVars>
          <dgm:hierBranch val="init"/>
        </dgm:presLayoutVars>
      </dgm:prSet>
      <dgm:spPr/>
    </dgm:pt>
    <dgm:pt modelId="{F5F1CA62-6FE7-4721-A6C1-51B296B304F5}" type="pres">
      <dgm:prSet presAssocID="{0CC6A4C7-ED61-44AD-84BE-F6305A1CC90F}" presName="rootComposite" presStyleCnt="0"/>
      <dgm:spPr/>
    </dgm:pt>
    <dgm:pt modelId="{051803B9-78D5-4A19-8494-AAF9336C3339}" type="pres">
      <dgm:prSet presAssocID="{0CC6A4C7-ED61-44AD-84BE-F6305A1CC90F}" presName="rootText" presStyleLbl="node2" presStyleIdx="2" presStyleCnt="4" custScaleX="116344" custLinFactX="35797" custLinFactNeighborX="100000" custLinFactNeighborY="164">
        <dgm:presLayoutVars>
          <dgm:chPref val="3"/>
        </dgm:presLayoutVars>
      </dgm:prSet>
      <dgm:spPr/>
    </dgm:pt>
    <dgm:pt modelId="{6F9AFFCC-5BB3-4C3C-A0B6-A6FB1F437E2C}" type="pres">
      <dgm:prSet presAssocID="{0CC6A4C7-ED61-44AD-84BE-F6305A1CC90F}" presName="rootConnector" presStyleLbl="node2" presStyleIdx="2" presStyleCnt="4"/>
      <dgm:spPr/>
    </dgm:pt>
    <dgm:pt modelId="{DF269A53-076E-44AA-9F3C-B50F6BE597BF}" type="pres">
      <dgm:prSet presAssocID="{0CC6A4C7-ED61-44AD-84BE-F6305A1CC90F}" presName="hierChild4" presStyleCnt="0"/>
      <dgm:spPr/>
    </dgm:pt>
    <dgm:pt modelId="{91ED64A0-A28E-4CC3-AD3C-EB25F39E5E2A}" type="pres">
      <dgm:prSet presAssocID="{0CC6A4C7-ED61-44AD-84BE-F6305A1CC90F}" presName="hierChild5" presStyleCnt="0"/>
      <dgm:spPr/>
    </dgm:pt>
    <dgm:pt modelId="{400264D1-A3D4-43AF-ABF2-A4BF3E9BCCB5}" type="pres">
      <dgm:prSet presAssocID="{ADDC6ED0-DF23-44A6-8398-BD2962F57FB6}" presName="Name37" presStyleLbl="parChTrans1D2" presStyleIdx="3" presStyleCnt="4"/>
      <dgm:spPr/>
    </dgm:pt>
    <dgm:pt modelId="{4A4C3ACE-9C6B-4ECF-A147-4B7A20EC861E}" type="pres">
      <dgm:prSet presAssocID="{4457513E-1ADA-4D31-B89E-438ACC0A1B2B}" presName="hierRoot2" presStyleCnt="0">
        <dgm:presLayoutVars>
          <dgm:hierBranch val="init"/>
        </dgm:presLayoutVars>
      </dgm:prSet>
      <dgm:spPr/>
    </dgm:pt>
    <dgm:pt modelId="{8D44569E-2DB5-42B6-BFD5-6C9D86B8CADE}" type="pres">
      <dgm:prSet presAssocID="{4457513E-1ADA-4D31-B89E-438ACC0A1B2B}" presName="rootComposite" presStyleCnt="0"/>
      <dgm:spPr/>
    </dgm:pt>
    <dgm:pt modelId="{5D9E3A64-90FB-4396-A419-FD5D94ABB77F}" type="pres">
      <dgm:prSet presAssocID="{4457513E-1ADA-4D31-B89E-438ACC0A1B2B}" presName="rootText" presStyleLbl="node2" presStyleIdx="3" presStyleCnt="4" custScaleX="115192" custLinFactX="-36826" custLinFactNeighborX="-100000" custLinFactNeighborY="-20">
        <dgm:presLayoutVars>
          <dgm:chPref val="3"/>
        </dgm:presLayoutVars>
      </dgm:prSet>
      <dgm:spPr/>
    </dgm:pt>
    <dgm:pt modelId="{688852F4-2013-4C8D-96B8-1338A71CBF67}" type="pres">
      <dgm:prSet presAssocID="{4457513E-1ADA-4D31-B89E-438ACC0A1B2B}" presName="rootConnector" presStyleLbl="node2" presStyleIdx="3" presStyleCnt="4"/>
      <dgm:spPr/>
    </dgm:pt>
    <dgm:pt modelId="{35D54C05-2A8E-4F37-80A0-44F8232D4EB2}" type="pres">
      <dgm:prSet presAssocID="{4457513E-1ADA-4D31-B89E-438ACC0A1B2B}" presName="hierChild4" presStyleCnt="0"/>
      <dgm:spPr/>
    </dgm:pt>
    <dgm:pt modelId="{5A5AAAE5-43F1-4DB6-B738-A37A7BA25B10}" type="pres">
      <dgm:prSet presAssocID="{4457513E-1ADA-4D31-B89E-438ACC0A1B2B}" presName="hierChild5" presStyleCnt="0"/>
      <dgm:spPr/>
    </dgm:pt>
    <dgm:pt modelId="{AE4D94ED-B907-4147-9DAB-F7CAB42D0E2B}" type="pres">
      <dgm:prSet presAssocID="{597851EF-62BD-4F77-8286-F730DFD92D82}" presName="hierChild3" presStyleCnt="0"/>
      <dgm:spPr/>
    </dgm:pt>
  </dgm:ptLst>
  <dgm:cxnLst>
    <dgm:cxn modelId="{4D6EC610-FC0C-4233-AD14-11B7A3E00036}" type="presOf" srcId="{2ACD594B-B827-45C3-B080-143DFECB6BE3}" destId="{A8645808-C6E8-4A69-A2A2-3FC64AF988EF}" srcOrd="0" destOrd="0" presId="urn:microsoft.com/office/officeart/2005/8/layout/orgChart1"/>
    <dgm:cxn modelId="{5A254811-B65F-40E3-947C-882CC011055B}" type="presOf" srcId="{4457513E-1ADA-4D31-B89E-438ACC0A1B2B}" destId="{688852F4-2013-4C8D-96B8-1338A71CBF67}" srcOrd="1" destOrd="0" presId="urn:microsoft.com/office/officeart/2005/8/layout/orgChart1"/>
    <dgm:cxn modelId="{CB903919-A8CB-4AAA-B1BB-4D1066C0FAAD}" type="presOf" srcId="{0CC6A4C7-ED61-44AD-84BE-F6305A1CC90F}" destId="{6F9AFFCC-5BB3-4C3C-A0B6-A6FB1F437E2C}" srcOrd="1" destOrd="0" presId="urn:microsoft.com/office/officeart/2005/8/layout/orgChart1"/>
    <dgm:cxn modelId="{84C93637-6DED-4669-B85C-9F05A1C1ABFE}" type="presOf" srcId="{4457513E-1ADA-4D31-B89E-438ACC0A1B2B}" destId="{5D9E3A64-90FB-4396-A419-FD5D94ABB77F}" srcOrd="0" destOrd="0" presId="urn:microsoft.com/office/officeart/2005/8/layout/orgChart1"/>
    <dgm:cxn modelId="{F98F0D39-8291-4755-BB4F-B822F16552D3}" srcId="{597851EF-62BD-4F77-8286-F730DFD92D82}" destId="{0CC6A4C7-ED61-44AD-84BE-F6305A1CC90F}" srcOrd="2" destOrd="0" parTransId="{AF963FD2-0BBA-4A47-97DB-BEA0D68EB845}" sibTransId="{D8C413D5-0622-499C-AEC0-435A2F366095}"/>
    <dgm:cxn modelId="{E4578B42-5D4E-412B-BB07-B3EA27C1BD89}" srcId="{5778F21C-9A1B-4F8C-8960-100166D04327}" destId="{597851EF-62BD-4F77-8286-F730DFD92D82}" srcOrd="0" destOrd="0" parTransId="{7F209DCF-E11B-4268-A060-F454A1D4F989}" sibTransId="{46942EDA-9624-456A-AA6D-8BE886F89150}"/>
    <dgm:cxn modelId="{E0A3A342-66B8-4A08-9402-95AFC8C5DA0D}" type="presOf" srcId="{12C1BEB2-A91A-456F-9EB2-C3609F85BE2F}" destId="{80F863E6-F08F-4DE3-BD61-85B664E215C6}" srcOrd="0" destOrd="0" presId="urn:microsoft.com/office/officeart/2005/8/layout/orgChart1"/>
    <dgm:cxn modelId="{4A154269-9D6D-4814-9AF7-3D2AA6F0DF29}" type="presOf" srcId="{C57A804F-1247-4464-8B62-A74B7DBC9129}" destId="{2729AE7B-7F1D-4155-9DA2-74C757F4CE18}" srcOrd="0" destOrd="0" presId="urn:microsoft.com/office/officeart/2005/8/layout/orgChart1"/>
    <dgm:cxn modelId="{4645364E-4D6E-42D9-802E-39334D0314A6}" type="presOf" srcId="{62E60898-C11E-499C-9973-A5F48F5660E0}" destId="{90282008-4162-4557-A629-D791066BE266}" srcOrd="0" destOrd="0" presId="urn:microsoft.com/office/officeart/2005/8/layout/orgChart1"/>
    <dgm:cxn modelId="{608AA657-FBAA-4EBF-B9C3-6938F35FF56C}" srcId="{597851EF-62BD-4F77-8286-F730DFD92D82}" destId="{12C1BEB2-A91A-456F-9EB2-C3609F85BE2F}" srcOrd="0" destOrd="0" parTransId="{C57A804F-1247-4464-8B62-A74B7DBC9129}" sibTransId="{5F52DF1F-4E1C-4A39-8851-E113EA33D59C}"/>
    <dgm:cxn modelId="{E7E1FC81-E01F-4080-9582-5AD4492FE77A}" type="presOf" srcId="{5778F21C-9A1B-4F8C-8960-100166D04327}" destId="{C70B227A-5603-459D-B6D2-89315F42808E}" srcOrd="0" destOrd="0" presId="urn:microsoft.com/office/officeart/2005/8/layout/orgChart1"/>
    <dgm:cxn modelId="{E418C898-4062-4AD2-99AA-E6B0F015A0DA}" type="presOf" srcId="{597851EF-62BD-4F77-8286-F730DFD92D82}" destId="{132CEFCD-B906-4C61-AEBD-E4D66A293825}" srcOrd="1" destOrd="0" presId="urn:microsoft.com/office/officeart/2005/8/layout/orgChart1"/>
    <dgm:cxn modelId="{C7ACC4A6-2A1D-4924-B2EF-2C97421E1E7C}" type="presOf" srcId="{AF963FD2-0BBA-4A47-97DB-BEA0D68EB845}" destId="{E7A53C9C-C497-4552-80C9-BBB76EDFF46C}" srcOrd="0" destOrd="0" presId="urn:microsoft.com/office/officeart/2005/8/layout/orgChart1"/>
    <dgm:cxn modelId="{97B66ABD-1BAE-4A29-AB5E-13D0FFD38858}" type="presOf" srcId="{62E60898-C11E-499C-9973-A5F48F5660E0}" destId="{0ADB1846-F1D0-41A5-883E-AF0998C6B37D}" srcOrd="1" destOrd="0" presId="urn:microsoft.com/office/officeart/2005/8/layout/orgChart1"/>
    <dgm:cxn modelId="{D5B6B7CE-9D95-4C80-86A4-E918BCBE6125}" type="presOf" srcId="{597851EF-62BD-4F77-8286-F730DFD92D82}" destId="{CEBB29FC-7B29-492C-871B-6CC4CD46D96A}" srcOrd="0" destOrd="0" presId="urn:microsoft.com/office/officeart/2005/8/layout/orgChart1"/>
    <dgm:cxn modelId="{7E4E72D3-98A1-492D-913F-7FC86427894E}" type="presOf" srcId="{ADDC6ED0-DF23-44A6-8398-BD2962F57FB6}" destId="{400264D1-A3D4-43AF-ABF2-A4BF3E9BCCB5}" srcOrd="0" destOrd="0" presId="urn:microsoft.com/office/officeart/2005/8/layout/orgChart1"/>
    <dgm:cxn modelId="{DE7889DD-13C5-4C0B-8696-E7FF9833CEB4}" type="presOf" srcId="{0CC6A4C7-ED61-44AD-84BE-F6305A1CC90F}" destId="{051803B9-78D5-4A19-8494-AAF9336C3339}" srcOrd="0" destOrd="0" presId="urn:microsoft.com/office/officeart/2005/8/layout/orgChart1"/>
    <dgm:cxn modelId="{E3A2B8EC-D0C7-4455-B71D-3DB6A9E5295C}" srcId="{597851EF-62BD-4F77-8286-F730DFD92D82}" destId="{62E60898-C11E-499C-9973-A5F48F5660E0}" srcOrd="1" destOrd="0" parTransId="{2ACD594B-B827-45C3-B080-143DFECB6BE3}" sibTransId="{11968BE9-D645-42BF-B0A7-AF20ECF634DD}"/>
    <dgm:cxn modelId="{F78EC6EE-C23C-48D6-9A9B-86B84728E477}" type="presOf" srcId="{12C1BEB2-A91A-456F-9EB2-C3609F85BE2F}" destId="{AFAE62EF-599F-4864-B2CD-23EBAB873767}" srcOrd="1" destOrd="0" presId="urn:microsoft.com/office/officeart/2005/8/layout/orgChart1"/>
    <dgm:cxn modelId="{ACAE8DFC-A374-4968-BF9D-CDB32A8A9D0F}" srcId="{597851EF-62BD-4F77-8286-F730DFD92D82}" destId="{4457513E-1ADA-4D31-B89E-438ACC0A1B2B}" srcOrd="3" destOrd="0" parTransId="{ADDC6ED0-DF23-44A6-8398-BD2962F57FB6}" sibTransId="{904C615B-9E8F-468F-95A1-B852B498A991}"/>
    <dgm:cxn modelId="{21D5F53E-1183-4E0C-98FC-15D99B4944F3}" type="presParOf" srcId="{C70B227A-5603-459D-B6D2-89315F42808E}" destId="{958CB0A8-5812-4033-A66D-2BEBDA6D762B}" srcOrd="0" destOrd="0" presId="urn:microsoft.com/office/officeart/2005/8/layout/orgChart1"/>
    <dgm:cxn modelId="{A7FE52E2-A08C-44A9-8386-317BEAC7CA7F}" type="presParOf" srcId="{958CB0A8-5812-4033-A66D-2BEBDA6D762B}" destId="{0C58E0F9-E7C8-4179-89CE-BC8AEDC1546E}" srcOrd="0" destOrd="0" presId="urn:microsoft.com/office/officeart/2005/8/layout/orgChart1"/>
    <dgm:cxn modelId="{923538AB-FC7D-474F-A568-2E58B23D37CF}" type="presParOf" srcId="{0C58E0F9-E7C8-4179-89CE-BC8AEDC1546E}" destId="{CEBB29FC-7B29-492C-871B-6CC4CD46D96A}" srcOrd="0" destOrd="0" presId="urn:microsoft.com/office/officeart/2005/8/layout/orgChart1"/>
    <dgm:cxn modelId="{5A36C629-EE1E-444C-B357-BF0388578529}" type="presParOf" srcId="{0C58E0F9-E7C8-4179-89CE-BC8AEDC1546E}" destId="{132CEFCD-B906-4C61-AEBD-E4D66A293825}" srcOrd="1" destOrd="0" presId="urn:microsoft.com/office/officeart/2005/8/layout/orgChart1"/>
    <dgm:cxn modelId="{050B7A3F-1EE6-485A-9E37-7A0BB9939DB5}" type="presParOf" srcId="{958CB0A8-5812-4033-A66D-2BEBDA6D762B}" destId="{5D33F6B7-44F4-4924-B325-5AD5E5DD4849}" srcOrd="1" destOrd="0" presId="urn:microsoft.com/office/officeart/2005/8/layout/orgChart1"/>
    <dgm:cxn modelId="{C9E33CC3-92AE-403C-AFCF-5CC793DBD21F}" type="presParOf" srcId="{5D33F6B7-44F4-4924-B325-5AD5E5DD4849}" destId="{2729AE7B-7F1D-4155-9DA2-74C757F4CE18}" srcOrd="0" destOrd="0" presId="urn:microsoft.com/office/officeart/2005/8/layout/orgChart1"/>
    <dgm:cxn modelId="{7F700088-E6C4-490D-8A15-AD472EE039A7}" type="presParOf" srcId="{5D33F6B7-44F4-4924-B325-5AD5E5DD4849}" destId="{BA4650AB-C0FC-4E1B-9862-AD00B3DC4A65}" srcOrd="1" destOrd="0" presId="urn:microsoft.com/office/officeart/2005/8/layout/orgChart1"/>
    <dgm:cxn modelId="{E51786CC-119C-4E13-A78B-64D741CAD787}" type="presParOf" srcId="{BA4650AB-C0FC-4E1B-9862-AD00B3DC4A65}" destId="{943A7DB5-B97B-428C-861A-203940C9E577}" srcOrd="0" destOrd="0" presId="urn:microsoft.com/office/officeart/2005/8/layout/orgChart1"/>
    <dgm:cxn modelId="{A01F2BCF-BA4E-484B-ACFC-74276901F9D4}" type="presParOf" srcId="{943A7DB5-B97B-428C-861A-203940C9E577}" destId="{80F863E6-F08F-4DE3-BD61-85B664E215C6}" srcOrd="0" destOrd="0" presId="urn:microsoft.com/office/officeart/2005/8/layout/orgChart1"/>
    <dgm:cxn modelId="{4A3CFC2D-12EE-4AAD-9CD0-1142D6D2ABEA}" type="presParOf" srcId="{943A7DB5-B97B-428C-861A-203940C9E577}" destId="{AFAE62EF-599F-4864-B2CD-23EBAB873767}" srcOrd="1" destOrd="0" presId="urn:microsoft.com/office/officeart/2005/8/layout/orgChart1"/>
    <dgm:cxn modelId="{5A74C8A1-FE8E-4146-A434-45AB6ADD8F2E}" type="presParOf" srcId="{BA4650AB-C0FC-4E1B-9862-AD00B3DC4A65}" destId="{8DD23A23-EFCD-420F-85CD-14C4CDD3F58B}" srcOrd="1" destOrd="0" presId="urn:microsoft.com/office/officeart/2005/8/layout/orgChart1"/>
    <dgm:cxn modelId="{6AF98328-797B-4AC1-8D51-05388AF88E4F}" type="presParOf" srcId="{BA4650AB-C0FC-4E1B-9862-AD00B3DC4A65}" destId="{59A90357-2BA8-4C37-8384-0735FDC9CE0E}" srcOrd="2" destOrd="0" presId="urn:microsoft.com/office/officeart/2005/8/layout/orgChart1"/>
    <dgm:cxn modelId="{28BB0EE5-FD55-44D6-A0B4-A2C9BE32CD11}" type="presParOf" srcId="{5D33F6B7-44F4-4924-B325-5AD5E5DD4849}" destId="{A8645808-C6E8-4A69-A2A2-3FC64AF988EF}" srcOrd="2" destOrd="0" presId="urn:microsoft.com/office/officeart/2005/8/layout/orgChart1"/>
    <dgm:cxn modelId="{78887F5F-8D7D-41C2-971F-B3EA9181C03E}" type="presParOf" srcId="{5D33F6B7-44F4-4924-B325-5AD5E5DD4849}" destId="{DC623D1C-F95D-4DC3-81EE-7A0C1E087F4B}" srcOrd="3" destOrd="0" presId="urn:microsoft.com/office/officeart/2005/8/layout/orgChart1"/>
    <dgm:cxn modelId="{5ABFC79A-C514-421D-98CE-AD5C865345F9}" type="presParOf" srcId="{DC623D1C-F95D-4DC3-81EE-7A0C1E087F4B}" destId="{844C98FC-815C-426A-B1E3-FEA67E8282A5}" srcOrd="0" destOrd="0" presId="urn:microsoft.com/office/officeart/2005/8/layout/orgChart1"/>
    <dgm:cxn modelId="{40407734-C3A2-4E96-9D2C-832097643BEE}" type="presParOf" srcId="{844C98FC-815C-426A-B1E3-FEA67E8282A5}" destId="{90282008-4162-4557-A629-D791066BE266}" srcOrd="0" destOrd="0" presId="urn:microsoft.com/office/officeart/2005/8/layout/orgChart1"/>
    <dgm:cxn modelId="{EEBED707-1BD9-4916-B698-1FC8531F4E67}" type="presParOf" srcId="{844C98FC-815C-426A-B1E3-FEA67E8282A5}" destId="{0ADB1846-F1D0-41A5-883E-AF0998C6B37D}" srcOrd="1" destOrd="0" presId="urn:microsoft.com/office/officeart/2005/8/layout/orgChart1"/>
    <dgm:cxn modelId="{4231244C-134F-41D9-9CFF-0CC0353CB79B}" type="presParOf" srcId="{DC623D1C-F95D-4DC3-81EE-7A0C1E087F4B}" destId="{8AA82F13-21A1-419B-BB8C-1A91D0E5C4E0}" srcOrd="1" destOrd="0" presId="urn:microsoft.com/office/officeart/2005/8/layout/orgChart1"/>
    <dgm:cxn modelId="{450499CD-30BC-464E-805E-567EED98FCEB}" type="presParOf" srcId="{DC623D1C-F95D-4DC3-81EE-7A0C1E087F4B}" destId="{516FE5D5-CB3D-40C8-9126-D89F375F3473}" srcOrd="2" destOrd="0" presId="urn:microsoft.com/office/officeart/2005/8/layout/orgChart1"/>
    <dgm:cxn modelId="{F57496E1-CEA0-4547-8D0D-F2D92BF3C971}" type="presParOf" srcId="{5D33F6B7-44F4-4924-B325-5AD5E5DD4849}" destId="{E7A53C9C-C497-4552-80C9-BBB76EDFF46C}" srcOrd="4" destOrd="0" presId="urn:microsoft.com/office/officeart/2005/8/layout/orgChart1"/>
    <dgm:cxn modelId="{26123AE5-B997-4EA9-B787-3FEF80B8ECA3}" type="presParOf" srcId="{5D33F6B7-44F4-4924-B325-5AD5E5DD4849}" destId="{45D5A2FC-3B97-42C2-8F9E-8DFAE46C56B1}" srcOrd="5" destOrd="0" presId="urn:microsoft.com/office/officeart/2005/8/layout/orgChart1"/>
    <dgm:cxn modelId="{22632BA6-766F-45D1-90C4-1F8B784C68C0}" type="presParOf" srcId="{45D5A2FC-3B97-42C2-8F9E-8DFAE46C56B1}" destId="{F5F1CA62-6FE7-4721-A6C1-51B296B304F5}" srcOrd="0" destOrd="0" presId="urn:microsoft.com/office/officeart/2005/8/layout/orgChart1"/>
    <dgm:cxn modelId="{1B6E33EE-BB09-48E2-AD30-5E07A1782DB6}" type="presParOf" srcId="{F5F1CA62-6FE7-4721-A6C1-51B296B304F5}" destId="{051803B9-78D5-4A19-8494-AAF9336C3339}" srcOrd="0" destOrd="0" presId="urn:microsoft.com/office/officeart/2005/8/layout/orgChart1"/>
    <dgm:cxn modelId="{B3439700-4867-4BF9-9D26-53A0A55AA211}" type="presParOf" srcId="{F5F1CA62-6FE7-4721-A6C1-51B296B304F5}" destId="{6F9AFFCC-5BB3-4C3C-A0B6-A6FB1F437E2C}" srcOrd="1" destOrd="0" presId="urn:microsoft.com/office/officeart/2005/8/layout/orgChart1"/>
    <dgm:cxn modelId="{54AE7ACD-249C-4A80-B60F-1D11C45A2100}" type="presParOf" srcId="{45D5A2FC-3B97-42C2-8F9E-8DFAE46C56B1}" destId="{DF269A53-076E-44AA-9F3C-B50F6BE597BF}" srcOrd="1" destOrd="0" presId="urn:microsoft.com/office/officeart/2005/8/layout/orgChart1"/>
    <dgm:cxn modelId="{C4CD7A15-BBCB-40BB-8C0A-868255244A80}" type="presParOf" srcId="{45D5A2FC-3B97-42C2-8F9E-8DFAE46C56B1}" destId="{91ED64A0-A28E-4CC3-AD3C-EB25F39E5E2A}" srcOrd="2" destOrd="0" presId="urn:microsoft.com/office/officeart/2005/8/layout/orgChart1"/>
    <dgm:cxn modelId="{FAA0FFC5-FA5E-4506-9AE4-ECA8350432DF}" type="presParOf" srcId="{5D33F6B7-44F4-4924-B325-5AD5E5DD4849}" destId="{400264D1-A3D4-43AF-ABF2-A4BF3E9BCCB5}" srcOrd="6" destOrd="0" presId="urn:microsoft.com/office/officeart/2005/8/layout/orgChart1"/>
    <dgm:cxn modelId="{47C6C955-D628-4731-890A-2FF6B49E7121}" type="presParOf" srcId="{5D33F6B7-44F4-4924-B325-5AD5E5DD4849}" destId="{4A4C3ACE-9C6B-4ECF-A147-4B7A20EC861E}" srcOrd="7" destOrd="0" presId="urn:microsoft.com/office/officeart/2005/8/layout/orgChart1"/>
    <dgm:cxn modelId="{D4DB80F5-6272-4DDF-865A-41CEBF875FA3}" type="presParOf" srcId="{4A4C3ACE-9C6B-4ECF-A147-4B7A20EC861E}" destId="{8D44569E-2DB5-42B6-BFD5-6C9D86B8CADE}" srcOrd="0" destOrd="0" presId="urn:microsoft.com/office/officeart/2005/8/layout/orgChart1"/>
    <dgm:cxn modelId="{69DA1E6A-3592-4C2C-B44D-271C85A8D286}" type="presParOf" srcId="{8D44569E-2DB5-42B6-BFD5-6C9D86B8CADE}" destId="{5D9E3A64-90FB-4396-A419-FD5D94ABB77F}" srcOrd="0" destOrd="0" presId="urn:microsoft.com/office/officeart/2005/8/layout/orgChart1"/>
    <dgm:cxn modelId="{B4CE2076-738B-4D79-9ED2-E0C0D8BF27B5}" type="presParOf" srcId="{8D44569E-2DB5-42B6-BFD5-6C9D86B8CADE}" destId="{688852F4-2013-4C8D-96B8-1338A71CBF67}" srcOrd="1" destOrd="0" presId="urn:microsoft.com/office/officeart/2005/8/layout/orgChart1"/>
    <dgm:cxn modelId="{412EFE8D-A1AB-436E-AB6F-846C5E9F06BE}" type="presParOf" srcId="{4A4C3ACE-9C6B-4ECF-A147-4B7A20EC861E}" destId="{35D54C05-2A8E-4F37-80A0-44F8232D4EB2}" srcOrd="1" destOrd="0" presId="urn:microsoft.com/office/officeart/2005/8/layout/orgChart1"/>
    <dgm:cxn modelId="{EED0F461-B8A4-4188-9274-E4F54BAB33F3}" type="presParOf" srcId="{4A4C3ACE-9C6B-4ECF-A147-4B7A20EC861E}" destId="{5A5AAAE5-43F1-4DB6-B738-A37A7BA25B10}" srcOrd="2" destOrd="0" presId="urn:microsoft.com/office/officeart/2005/8/layout/orgChart1"/>
    <dgm:cxn modelId="{4AD27340-1C51-4D94-9188-D929BC61EE0C}" type="presParOf" srcId="{958CB0A8-5812-4033-A66D-2BEBDA6D762B}" destId="{AE4D94ED-B907-4147-9DAB-F7CAB42D0E2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726BF-6BC2-49C4-8B83-A125E9F875BE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14179D6E-92E8-43E6-926E-08AD335596C3}">
      <dgm:prSet phldrT="[نص]" custT="1"/>
      <dgm:spPr>
        <a:noFill/>
        <a:ln>
          <a:solidFill>
            <a:srgbClr val="ED068F"/>
          </a:solidFill>
        </a:ln>
      </dgm:spPr>
      <dgm:t>
        <a:bodyPr/>
        <a:lstStyle/>
        <a:p>
          <a:pPr rtl="0"/>
          <a:r>
            <a:rPr lang="en-US" sz="13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3. Facilitated transport </a:t>
          </a:r>
          <a:endParaRPr lang="ar-SA" sz="13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E6E6F5-62DB-4013-ABC9-62514E1072AF}" type="sibTrans" cxnId="{042A4FDA-04DC-4B8C-BF03-C5622BE752B1}">
      <dgm:prSet/>
      <dgm:spPr/>
      <dgm:t>
        <a:bodyPr/>
        <a:lstStyle/>
        <a:p>
          <a:pPr rtl="1"/>
          <a:endParaRPr lang="ar-SA"/>
        </a:p>
      </dgm:t>
    </dgm:pt>
    <dgm:pt modelId="{4F762CE8-1E50-41D7-95E7-726149CF9DDC}" type="parTrans" cxnId="{042A4FDA-04DC-4B8C-BF03-C5622BE752B1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rtl="1"/>
          <a:endParaRPr lang="ar-SA"/>
        </a:p>
      </dgm:t>
    </dgm:pt>
    <dgm:pt modelId="{2BE90142-794D-461B-B886-BF2F6425FC40}">
      <dgm:prSet custT="1"/>
      <dgm:spPr>
        <a:noFill/>
        <a:ln>
          <a:solidFill>
            <a:srgbClr val="ED068F"/>
          </a:solidFill>
        </a:ln>
      </dgm:spPr>
      <dgm:t>
        <a:bodyPr/>
        <a:lstStyle/>
        <a:p>
          <a:pPr rtl="0"/>
          <a:r>
            <a:rPr lang="en-US" sz="13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4. Pinocytosis</a:t>
          </a:r>
          <a:r>
            <a:rPr lang="en-US" sz="13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7E8EEC00-C856-41AE-953B-EC449A52414A}" type="parTrans" cxnId="{8FCD3A08-B0BA-4F49-B211-F7D915FD2A26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rtl="1"/>
          <a:endParaRPr lang="ar-SA"/>
        </a:p>
      </dgm:t>
    </dgm:pt>
    <dgm:pt modelId="{15B315E3-8E7A-4B28-BB5A-B5DBEC553555}" type="sibTrans" cxnId="{8FCD3A08-B0BA-4F49-B211-F7D915FD2A26}">
      <dgm:prSet/>
      <dgm:spPr/>
      <dgm:t>
        <a:bodyPr/>
        <a:lstStyle/>
        <a:p>
          <a:pPr rtl="1"/>
          <a:endParaRPr lang="ar-SA"/>
        </a:p>
      </dgm:t>
    </dgm:pt>
    <dgm:pt modelId="{CB01212F-7C07-468E-981D-9E11AA9A9743}">
      <dgm:prSet/>
      <dgm:spPr>
        <a:noFill/>
        <a:ln w="28575">
          <a:solidFill>
            <a:srgbClr val="C388F4"/>
          </a:solidFill>
        </a:ln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The material engulfed is a small sample of extracellular fluid.</a:t>
          </a:r>
        </a:p>
      </dgm:t>
    </dgm:pt>
    <dgm:pt modelId="{C20101FC-B5E5-4309-A7EB-A364DD97DDB0}" type="parTrans" cxnId="{0FD73009-463F-485F-9883-7A7401AF7417}">
      <dgm:prSet/>
      <dgm:spPr/>
      <dgm:t>
        <a:bodyPr/>
        <a:lstStyle/>
        <a:p>
          <a:pPr rtl="1"/>
          <a:endParaRPr lang="ar-SA"/>
        </a:p>
      </dgm:t>
    </dgm:pt>
    <dgm:pt modelId="{628F58EA-9E37-4B6F-BF96-391C20CBF81C}" type="sibTrans" cxnId="{0FD73009-463F-485F-9883-7A7401AF7417}">
      <dgm:prSet/>
      <dgm:spPr/>
      <dgm:t>
        <a:bodyPr/>
        <a:lstStyle/>
        <a:p>
          <a:pPr rtl="1"/>
          <a:endParaRPr lang="ar-SA"/>
        </a:p>
      </dgm:t>
    </dgm:pt>
    <dgm:pt modelId="{EE0E540C-A5A0-4A32-B401-AEFAB7EF9ABF}">
      <dgm:prSet/>
      <dgm:spPr>
        <a:noFill/>
        <a:ln w="28575">
          <a:solidFill>
            <a:srgbClr val="C388F4"/>
          </a:solidFill>
        </a:ln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Through electrical discharge.</a:t>
          </a:r>
        </a:p>
      </dgm:t>
    </dgm:pt>
    <dgm:pt modelId="{50750ADD-42FD-4CA0-A034-D7210EF73386}" type="parTrans" cxnId="{F56A4EBE-887A-4421-B935-17DFF53AD800}">
      <dgm:prSet/>
      <dgm:spPr/>
      <dgm:t>
        <a:bodyPr/>
        <a:lstStyle/>
        <a:p>
          <a:pPr rtl="1"/>
          <a:endParaRPr lang="ar-SA"/>
        </a:p>
      </dgm:t>
    </dgm:pt>
    <dgm:pt modelId="{1F8B1EDC-1728-4AFC-B70B-F8E5382D41D5}" type="sibTrans" cxnId="{F56A4EBE-887A-4421-B935-17DFF53AD800}">
      <dgm:prSet/>
      <dgm:spPr/>
      <dgm:t>
        <a:bodyPr/>
        <a:lstStyle/>
        <a:p>
          <a:pPr rtl="1"/>
          <a:endParaRPr lang="ar-SA"/>
        </a:p>
      </dgm:t>
    </dgm:pt>
    <dgm:pt modelId="{AAD14687-714F-405C-99F0-6C9A43292E3B}">
      <dgm:prSet custT="1"/>
      <dgm:spPr>
        <a:noFill/>
        <a:ln>
          <a:solidFill>
            <a:srgbClr val="ED068F"/>
          </a:solidFill>
        </a:ln>
      </dgm:spPr>
      <dgm:t>
        <a:bodyPr/>
        <a:lstStyle/>
        <a:p>
          <a:pPr rtl="0"/>
          <a:r>
            <a:rPr lang="en-US" sz="13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2. Active transpor</a:t>
          </a:r>
          <a:r>
            <a:rPr lang="en-U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</a:t>
          </a:r>
          <a:r>
            <a:rPr lang="en-US" sz="12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ar-SA" sz="1200" b="1" dirty="0"/>
        </a:p>
      </dgm:t>
    </dgm:pt>
    <dgm:pt modelId="{1201AFFC-2D08-4C43-8BA6-04B43EBB53D5}" type="parTrans" cxnId="{9501C2ED-B24E-41F3-82C8-4584F656A74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rtl="1"/>
          <a:endParaRPr lang="ar-SA"/>
        </a:p>
      </dgm:t>
    </dgm:pt>
    <dgm:pt modelId="{6214D59A-9D40-4858-8908-642126DA120D}" type="sibTrans" cxnId="{9501C2ED-B24E-41F3-82C8-4584F656A74E}">
      <dgm:prSet/>
      <dgm:spPr/>
      <dgm:t>
        <a:bodyPr/>
        <a:lstStyle/>
        <a:p>
          <a:pPr rtl="1"/>
          <a:endParaRPr lang="ar-SA"/>
        </a:p>
      </dgm:t>
    </dgm:pt>
    <dgm:pt modelId="{D67260BB-CC69-4C88-A190-17329F1917E8}">
      <dgm:prSet/>
      <dgm:spPr>
        <a:noFill/>
        <a:ln w="28575">
          <a:solidFill>
            <a:srgbClr val="C388F4"/>
          </a:solidFill>
        </a:ln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Requires energy.</a:t>
          </a:r>
          <a:endParaRPr lang="ar-SA" dirty="0">
            <a:solidFill>
              <a:schemeClr val="tx1"/>
            </a:solidFill>
          </a:endParaRPr>
        </a:p>
      </dgm:t>
    </dgm:pt>
    <dgm:pt modelId="{89978BCB-4177-4E56-B66C-2BEC0E511E84}" type="parTrans" cxnId="{990B9415-42E0-4AF4-956A-E09AA55D023F}">
      <dgm:prSet/>
      <dgm:spPr/>
      <dgm:t>
        <a:bodyPr/>
        <a:lstStyle/>
        <a:p>
          <a:pPr rtl="1"/>
          <a:endParaRPr lang="ar-SA"/>
        </a:p>
      </dgm:t>
    </dgm:pt>
    <dgm:pt modelId="{8E0D5E4F-BD5F-4A66-A048-E30ECBA9A76F}" type="sibTrans" cxnId="{990B9415-42E0-4AF4-956A-E09AA55D023F}">
      <dgm:prSet/>
      <dgm:spPr/>
      <dgm:t>
        <a:bodyPr/>
        <a:lstStyle/>
        <a:p>
          <a:pPr rtl="1"/>
          <a:endParaRPr lang="ar-SA"/>
        </a:p>
      </dgm:t>
    </dgm:pt>
    <dgm:pt modelId="{25D77974-833E-4A02-9106-24BC9BDB5533}">
      <dgm:prSet custT="1"/>
      <dgm:spPr>
        <a:noFill/>
        <a:ln>
          <a:solidFill>
            <a:srgbClr val="ED068F"/>
          </a:solidFill>
        </a:ln>
      </dgm:spPr>
      <dgm:t>
        <a:bodyPr/>
        <a:lstStyle/>
        <a:p>
          <a:pPr rtl="0"/>
          <a:r>
            <a: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1. Simple (passive) diffusion</a:t>
          </a:r>
          <a:endParaRPr lang="en-US" sz="13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859CA2-B175-4ED5-8938-797CFFFD4ACE}" type="parTrans" cxnId="{4CAB73CE-797D-455A-AA4E-D1B3E28B3954}">
      <dgm:prSet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rtl="1"/>
          <a:endParaRPr lang="ar-SA"/>
        </a:p>
      </dgm:t>
    </dgm:pt>
    <dgm:pt modelId="{75228A89-AD76-4E4E-AE40-4F75DD59623C}" type="sibTrans" cxnId="{4CAB73CE-797D-455A-AA4E-D1B3E28B3954}">
      <dgm:prSet/>
      <dgm:spPr/>
      <dgm:t>
        <a:bodyPr/>
        <a:lstStyle/>
        <a:p>
          <a:pPr rtl="1"/>
          <a:endParaRPr lang="ar-SA"/>
        </a:p>
      </dgm:t>
    </dgm:pt>
    <dgm:pt modelId="{49CF52D0-C5FC-4FE0-AE47-80B5CF713133}">
      <dgm:prSet/>
      <dgm:spPr>
        <a:noFill/>
        <a:ln w="28575">
          <a:solidFill>
            <a:srgbClr val="C388F4"/>
          </a:solidFill>
        </a:ln>
      </dgm:spPr>
      <dgm:t>
        <a:bodyPr/>
        <a:lstStyle/>
        <a:p>
          <a:pPr rtl="0"/>
          <a:r>
            <a: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Depends on difference in pressure.</a:t>
          </a:r>
          <a:endParaRPr lang="ar-SA" dirty="0">
            <a:solidFill>
              <a:srgbClr val="FF0000"/>
            </a:solidFill>
          </a:endParaRPr>
        </a:p>
      </dgm:t>
    </dgm:pt>
    <dgm:pt modelId="{B7710A7B-4B14-4BC8-BCDA-2BDD4044929C}" type="parTrans" cxnId="{9051EF60-3E03-4050-A8EE-23E9280ECB7E}">
      <dgm:prSet/>
      <dgm:spPr/>
      <dgm:t>
        <a:bodyPr/>
        <a:lstStyle/>
        <a:p>
          <a:pPr rtl="1"/>
          <a:endParaRPr lang="ar-SA"/>
        </a:p>
      </dgm:t>
    </dgm:pt>
    <dgm:pt modelId="{DA335080-B43F-4319-B898-6B8442F111B3}" type="sibTrans" cxnId="{9051EF60-3E03-4050-A8EE-23E9280ECB7E}">
      <dgm:prSet/>
      <dgm:spPr/>
      <dgm:t>
        <a:bodyPr/>
        <a:lstStyle/>
        <a:p>
          <a:pPr rtl="1"/>
          <a:endParaRPr lang="ar-SA"/>
        </a:p>
      </dgm:t>
    </dgm:pt>
    <dgm:pt modelId="{3D028D49-69FE-458A-9B48-FE80EF92A0C1}">
      <dgm:prSet custT="1"/>
      <dgm:spPr>
        <a:solidFill>
          <a:srgbClr val="82E7D2"/>
        </a:solidFill>
      </dgm:spPr>
      <dgm:t>
        <a:bodyPr/>
        <a:lstStyle/>
        <a:p>
          <a:pPr rtl="0"/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Mechanism of Transportation</a:t>
          </a:r>
          <a:endParaRPr lang="ar-SA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73B1C0-6085-47A8-913F-17C43D4FB926}" type="parTrans" cxnId="{C24BD38F-BB6A-4DED-8BE5-0F36D8287051}">
      <dgm:prSet/>
      <dgm:spPr/>
      <dgm:t>
        <a:bodyPr/>
        <a:lstStyle/>
        <a:p>
          <a:pPr rtl="1"/>
          <a:endParaRPr lang="ar-SA"/>
        </a:p>
      </dgm:t>
    </dgm:pt>
    <dgm:pt modelId="{BE2CE326-D239-4BF0-BD9E-229353B2BDA3}" type="sibTrans" cxnId="{C24BD38F-BB6A-4DED-8BE5-0F36D8287051}">
      <dgm:prSet/>
      <dgm:spPr/>
      <dgm:t>
        <a:bodyPr/>
        <a:lstStyle/>
        <a:p>
          <a:pPr rtl="1"/>
          <a:endParaRPr lang="ar-SA"/>
        </a:p>
      </dgm:t>
    </dgm:pt>
    <dgm:pt modelId="{CC1D332B-48F8-45C1-9B03-7F0817CE6770}">
      <dgm:prSet phldrT="[نص]" phldr="1"/>
      <dgm:spPr/>
      <dgm:t>
        <a:bodyPr/>
        <a:lstStyle/>
        <a:p>
          <a:pPr rtl="1"/>
          <a:endParaRPr lang="ar-SA"/>
        </a:p>
      </dgm:t>
    </dgm:pt>
    <dgm:pt modelId="{57FD2306-482A-4AB4-B7FC-115A0A9001A4}" type="sibTrans" cxnId="{48AE2B06-5844-402B-95A7-0F34A53C9FC1}">
      <dgm:prSet/>
      <dgm:spPr/>
      <dgm:t>
        <a:bodyPr/>
        <a:lstStyle/>
        <a:p>
          <a:pPr rtl="1"/>
          <a:endParaRPr lang="ar-SA"/>
        </a:p>
      </dgm:t>
    </dgm:pt>
    <dgm:pt modelId="{C101CC1B-AC42-4FBB-8CE8-16CB6F1B4354}" type="parTrans" cxnId="{48AE2B06-5844-402B-95A7-0F34A53C9FC1}">
      <dgm:prSet/>
      <dgm:spPr/>
      <dgm:t>
        <a:bodyPr/>
        <a:lstStyle/>
        <a:p>
          <a:pPr rtl="1"/>
          <a:endParaRPr lang="ar-SA"/>
        </a:p>
      </dgm:t>
    </dgm:pt>
    <dgm:pt modelId="{4E1C7C28-D41E-4702-B69E-1A6EEDB89347}">
      <dgm:prSet/>
      <dgm:spPr>
        <a:noFill/>
      </dgm:spPr>
      <dgm:t>
        <a:bodyPr/>
        <a:lstStyle/>
        <a:p>
          <a:pPr rtl="1"/>
          <a:endParaRPr lang="ar-SA"/>
        </a:p>
      </dgm:t>
    </dgm:pt>
    <dgm:pt modelId="{600D93DC-0644-447E-BD98-0FDF1561D8E9}" type="sibTrans" cxnId="{DF31861C-1B50-4F50-9BF9-30136AF3DD7E}">
      <dgm:prSet/>
      <dgm:spPr/>
      <dgm:t>
        <a:bodyPr/>
        <a:lstStyle/>
        <a:p>
          <a:pPr rtl="1"/>
          <a:endParaRPr lang="ar-SA"/>
        </a:p>
      </dgm:t>
    </dgm:pt>
    <dgm:pt modelId="{3725AFE3-B084-45C9-AA0F-38CC889AB9FB}" type="parTrans" cxnId="{DF31861C-1B50-4F50-9BF9-30136AF3DD7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rtl="1"/>
          <a:endParaRPr lang="ar-SA"/>
        </a:p>
      </dgm:t>
    </dgm:pt>
    <dgm:pt modelId="{38B33810-F18A-4049-B8AA-3278A67B7520}" type="pres">
      <dgm:prSet presAssocID="{E27726BF-6BC2-49C4-8B83-A125E9F875B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B8B40AE-0298-45A4-9FFA-F161C8CDC2E4}" type="pres">
      <dgm:prSet presAssocID="{CC1D332B-48F8-45C1-9B03-7F0817CE6770}" presName="hierRoot1" presStyleCnt="0">
        <dgm:presLayoutVars>
          <dgm:hierBranch val="init"/>
        </dgm:presLayoutVars>
      </dgm:prSet>
      <dgm:spPr/>
    </dgm:pt>
    <dgm:pt modelId="{1BBCE6A1-9B28-474A-A041-2C069B2E7B42}" type="pres">
      <dgm:prSet presAssocID="{CC1D332B-48F8-45C1-9B03-7F0817CE6770}" presName="rootComposite1" presStyleCnt="0"/>
      <dgm:spPr/>
    </dgm:pt>
    <dgm:pt modelId="{8FD0BBFF-0EC0-4D97-94DD-3BD235AC5257}" type="pres">
      <dgm:prSet presAssocID="{CC1D332B-48F8-45C1-9B03-7F0817CE6770}" presName="rootText1" presStyleLbl="node0" presStyleIdx="0" presStyleCnt="2">
        <dgm:presLayoutVars>
          <dgm:chPref val="3"/>
        </dgm:presLayoutVars>
      </dgm:prSet>
      <dgm:spPr/>
    </dgm:pt>
    <dgm:pt modelId="{BEB76544-2604-41FF-954B-6D4CE3E8A809}" type="pres">
      <dgm:prSet presAssocID="{CC1D332B-48F8-45C1-9B03-7F0817CE6770}" presName="rootConnector1" presStyleLbl="node1" presStyleIdx="0" presStyleCnt="0"/>
      <dgm:spPr/>
    </dgm:pt>
    <dgm:pt modelId="{A2D5E70A-F2E8-4ED6-AF0A-208C4DCA24F5}" type="pres">
      <dgm:prSet presAssocID="{CC1D332B-48F8-45C1-9B03-7F0817CE6770}" presName="hierChild2" presStyleCnt="0"/>
      <dgm:spPr/>
    </dgm:pt>
    <dgm:pt modelId="{1CF8F768-8140-40F6-B144-950D1DF76413}" type="pres">
      <dgm:prSet presAssocID="{84859CA2-B175-4ED5-8938-797CFFFD4ACE}" presName="Name37" presStyleLbl="parChTrans1D2" presStyleIdx="0" presStyleCnt="5"/>
      <dgm:spPr/>
    </dgm:pt>
    <dgm:pt modelId="{8D1F1D55-FD1E-4209-96F6-9C3258B625AF}" type="pres">
      <dgm:prSet presAssocID="{25D77974-833E-4A02-9106-24BC9BDB5533}" presName="hierRoot2" presStyleCnt="0">
        <dgm:presLayoutVars>
          <dgm:hierBranch val="init"/>
        </dgm:presLayoutVars>
      </dgm:prSet>
      <dgm:spPr/>
    </dgm:pt>
    <dgm:pt modelId="{F181F926-33FF-4A02-86FA-3FE2CF4BFA2D}" type="pres">
      <dgm:prSet presAssocID="{25D77974-833E-4A02-9106-24BC9BDB5533}" presName="rootComposite" presStyleCnt="0"/>
      <dgm:spPr/>
    </dgm:pt>
    <dgm:pt modelId="{EFB26A86-8BDD-4A01-82E2-2886F92D8E12}" type="pres">
      <dgm:prSet presAssocID="{25D77974-833E-4A02-9106-24BC9BDB5533}" presName="rootText" presStyleLbl="node2" presStyleIdx="0" presStyleCnt="5">
        <dgm:presLayoutVars>
          <dgm:chPref val="3"/>
        </dgm:presLayoutVars>
      </dgm:prSet>
      <dgm:spPr/>
    </dgm:pt>
    <dgm:pt modelId="{870D08A8-7086-4E35-B940-E033EEF7C665}" type="pres">
      <dgm:prSet presAssocID="{25D77974-833E-4A02-9106-24BC9BDB5533}" presName="rootConnector" presStyleLbl="node2" presStyleIdx="0" presStyleCnt="5"/>
      <dgm:spPr/>
    </dgm:pt>
    <dgm:pt modelId="{D071333E-3528-4D6E-8A78-D97C5DC31584}" type="pres">
      <dgm:prSet presAssocID="{25D77974-833E-4A02-9106-24BC9BDB5533}" presName="hierChild4" presStyleCnt="0"/>
      <dgm:spPr/>
    </dgm:pt>
    <dgm:pt modelId="{6A44C45F-7575-45CE-B05F-322588FFE9FF}" type="pres">
      <dgm:prSet presAssocID="{B7710A7B-4B14-4BC8-BCDA-2BDD4044929C}" presName="Name37" presStyleLbl="parChTrans1D3" presStyleIdx="0" presStyleCnt="4"/>
      <dgm:spPr/>
    </dgm:pt>
    <dgm:pt modelId="{C00B34A6-181A-4C04-A943-C663A233BACA}" type="pres">
      <dgm:prSet presAssocID="{49CF52D0-C5FC-4FE0-AE47-80B5CF713133}" presName="hierRoot2" presStyleCnt="0">
        <dgm:presLayoutVars>
          <dgm:hierBranch val="init"/>
        </dgm:presLayoutVars>
      </dgm:prSet>
      <dgm:spPr/>
    </dgm:pt>
    <dgm:pt modelId="{2B13BE2C-E4D7-4A2F-9A58-F478A02F30BD}" type="pres">
      <dgm:prSet presAssocID="{49CF52D0-C5FC-4FE0-AE47-80B5CF713133}" presName="rootComposite" presStyleCnt="0"/>
      <dgm:spPr/>
    </dgm:pt>
    <dgm:pt modelId="{CA303EA8-516E-425E-8FD6-1DDC874EEA03}" type="pres">
      <dgm:prSet presAssocID="{49CF52D0-C5FC-4FE0-AE47-80B5CF713133}" presName="rootText" presStyleLbl="node3" presStyleIdx="0" presStyleCnt="4">
        <dgm:presLayoutVars>
          <dgm:chPref val="3"/>
        </dgm:presLayoutVars>
      </dgm:prSet>
      <dgm:spPr/>
    </dgm:pt>
    <dgm:pt modelId="{6C0445C0-4977-4C25-BF29-BC1BD9A21DC6}" type="pres">
      <dgm:prSet presAssocID="{49CF52D0-C5FC-4FE0-AE47-80B5CF713133}" presName="rootConnector" presStyleLbl="node3" presStyleIdx="0" presStyleCnt="4"/>
      <dgm:spPr/>
    </dgm:pt>
    <dgm:pt modelId="{42BB4062-25E5-4D0D-8F5C-0B1AF95EA5DA}" type="pres">
      <dgm:prSet presAssocID="{49CF52D0-C5FC-4FE0-AE47-80B5CF713133}" presName="hierChild4" presStyleCnt="0"/>
      <dgm:spPr/>
    </dgm:pt>
    <dgm:pt modelId="{B68ADE01-8919-4D98-90BA-2DFF74C15E03}" type="pres">
      <dgm:prSet presAssocID="{49CF52D0-C5FC-4FE0-AE47-80B5CF713133}" presName="hierChild5" presStyleCnt="0"/>
      <dgm:spPr/>
    </dgm:pt>
    <dgm:pt modelId="{76570BD8-0362-4411-AE30-7567E7B67542}" type="pres">
      <dgm:prSet presAssocID="{25D77974-833E-4A02-9106-24BC9BDB5533}" presName="hierChild5" presStyleCnt="0"/>
      <dgm:spPr/>
    </dgm:pt>
    <dgm:pt modelId="{792A3553-E18A-4039-B6A6-5F7F135669BF}" type="pres">
      <dgm:prSet presAssocID="{1201AFFC-2D08-4C43-8BA6-04B43EBB53D5}" presName="Name37" presStyleLbl="parChTrans1D2" presStyleIdx="1" presStyleCnt="5"/>
      <dgm:spPr/>
    </dgm:pt>
    <dgm:pt modelId="{193838DD-2231-4687-B00F-2A6825D28B4F}" type="pres">
      <dgm:prSet presAssocID="{AAD14687-714F-405C-99F0-6C9A43292E3B}" presName="hierRoot2" presStyleCnt="0">
        <dgm:presLayoutVars>
          <dgm:hierBranch val="init"/>
        </dgm:presLayoutVars>
      </dgm:prSet>
      <dgm:spPr/>
    </dgm:pt>
    <dgm:pt modelId="{6A0437DE-ED1B-441B-9946-0032ACA7B528}" type="pres">
      <dgm:prSet presAssocID="{AAD14687-714F-405C-99F0-6C9A43292E3B}" presName="rootComposite" presStyleCnt="0"/>
      <dgm:spPr/>
    </dgm:pt>
    <dgm:pt modelId="{83646640-2EF7-4784-975D-1B0FEF52ABA2}" type="pres">
      <dgm:prSet presAssocID="{AAD14687-714F-405C-99F0-6C9A43292E3B}" presName="rootText" presStyleLbl="node2" presStyleIdx="1" presStyleCnt="5">
        <dgm:presLayoutVars>
          <dgm:chPref val="3"/>
        </dgm:presLayoutVars>
      </dgm:prSet>
      <dgm:spPr/>
    </dgm:pt>
    <dgm:pt modelId="{DE6959B3-5703-4458-9DEC-336119175F17}" type="pres">
      <dgm:prSet presAssocID="{AAD14687-714F-405C-99F0-6C9A43292E3B}" presName="rootConnector" presStyleLbl="node2" presStyleIdx="1" presStyleCnt="5"/>
      <dgm:spPr/>
    </dgm:pt>
    <dgm:pt modelId="{9A9BE2F0-3993-420A-BD6E-D53F1AF6364B}" type="pres">
      <dgm:prSet presAssocID="{AAD14687-714F-405C-99F0-6C9A43292E3B}" presName="hierChild4" presStyleCnt="0"/>
      <dgm:spPr/>
    </dgm:pt>
    <dgm:pt modelId="{874F3702-FEB1-4842-BB16-E7D285C43D49}" type="pres">
      <dgm:prSet presAssocID="{89978BCB-4177-4E56-B66C-2BEC0E511E84}" presName="Name37" presStyleLbl="parChTrans1D3" presStyleIdx="1" presStyleCnt="4"/>
      <dgm:spPr/>
    </dgm:pt>
    <dgm:pt modelId="{AACD4B9B-BDEB-4478-A30B-C21055426282}" type="pres">
      <dgm:prSet presAssocID="{D67260BB-CC69-4C88-A190-17329F1917E8}" presName="hierRoot2" presStyleCnt="0">
        <dgm:presLayoutVars>
          <dgm:hierBranch val="init"/>
        </dgm:presLayoutVars>
      </dgm:prSet>
      <dgm:spPr/>
    </dgm:pt>
    <dgm:pt modelId="{05434F12-85F6-4F35-8D1C-8E4065B77187}" type="pres">
      <dgm:prSet presAssocID="{D67260BB-CC69-4C88-A190-17329F1917E8}" presName="rootComposite" presStyleCnt="0"/>
      <dgm:spPr/>
    </dgm:pt>
    <dgm:pt modelId="{2051B40C-203E-4C20-BC6E-107F85C6DB32}" type="pres">
      <dgm:prSet presAssocID="{D67260BB-CC69-4C88-A190-17329F1917E8}" presName="rootText" presStyleLbl="node3" presStyleIdx="1" presStyleCnt="4">
        <dgm:presLayoutVars>
          <dgm:chPref val="3"/>
        </dgm:presLayoutVars>
      </dgm:prSet>
      <dgm:spPr/>
    </dgm:pt>
    <dgm:pt modelId="{3A023959-B31E-44BC-A1DA-C4A38FF08B0E}" type="pres">
      <dgm:prSet presAssocID="{D67260BB-CC69-4C88-A190-17329F1917E8}" presName="rootConnector" presStyleLbl="node3" presStyleIdx="1" presStyleCnt="4"/>
      <dgm:spPr/>
    </dgm:pt>
    <dgm:pt modelId="{F7C38799-55F9-4F97-998A-121738693AAB}" type="pres">
      <dgm:prSet presAssocID="{D67260BB-CC69-4C88-A190-17329F1917E8}" presName="hierChild4" presStyleCnt="0"/>
      <dgm:spPr/>
    </dgm:pt>
    <dgm:pt modelId="{0A98ED63-7E63-4344-9C6A-A9692DEF07E2}" type="pres">
      <dgm:prSet presAssocID="{D67260BB-CC69-4C88-A190-17329F1917E8}" presName="hierChild5" presStyleCnt="0"/>
      <dgm:spPr/>
    </dgm:pt>
    <dgm:pt modelId="{83D85D08-7C73-430E-9C64-882B1365365A}" type="pres">
      <dgm:prSet presAssocID="{AAD14687-714F-405C-99F0-6C9A43292E3B}" presName="hierChild5" presStyleCnt="0"/>
      <dgm:spPr/>
    </dgm:pt>
    <dgm:pt modelId="{55D3BB85-B414-4715-9C40-FC9DF82C2AE8}" type="pres">
      <dgm:prSet presAssocID="{4F762CE8-1E50-41D7-95E7-726149CF9DDC}" presName="Name37" presStyleLbl="parChTrans1D2" presStyleIdx="2" presStyleCnt="5"/>
      <dgm:spPr/>
    </dgm:pt>
    <dgm:pt modelId="{88721556-C8E6-4AFD-BB90-066EB76D285D}" type="pres">
      <dgm:prSet presAssocID="{14179D6E-92E8-43E6-926E-08AD335596C3}" presName="hierRoot2" presStyleCnt="0">
        <dgm:presLayoutVars>
          <dgm:hierBranch val="init"/>
        </dgm:presLayoutVars>
      </dgm:prSet>
      <dgm:spPr/>
    </dgm:pt>
    <dgm:pt modelId="{A5C7B897-60F1-4AAF-9E17-2BA5BD3E49DC}" type="pres">
      <dgm:prSet presAssocID="{14179D6E-92E8-43E6-926E-08AD335596C3}" presName="rootComposite" presStyleCnt="0"/>
      <dgm:spPr/>
    </dgm:pt>
    <dgm:pt modelId="{7AE4861F-2B07-4948-A2A6-E11A98992744}" type="pres">
      <dgm:prSet presAssocID="{14179D6E-92E8-43E6-926E-08AD335596C3}" presName="rootText" presStyleLbl="node2" presStyleIdx="2" presStyleCnt="5" custLinFactNeighborY="-5121">
        <dgm:presLayoutVars>
          <dgm:chPref val="3"/>
        </dgm:presLayoutVars>
      </dgm:prSet>
      <dgm:spPr/>
    </dgm:pt>
    <dgm:pt modelId="{2674C1B3-F91D-430F-81DC-182827D644ED}" type="pres">
      <dgm:prSet presAssocID="{14179D6E-92E8-43E6-926E-08AD335596C3}" presName="rootConnector" presStyleLbl="node2" presStyleIdx="2" presStyleCnt="5"/>
      <dgm:spPr/>
    </dgm:pt>
    <dgm:pt modelId="{E180DF3B-CE3C-4514-8E46-09B1F105C0BB}" type="pres">
      <dgm:prSet presAssocID="{14179D6E-92E8-43E6-926E-08AD335596C3}" presName="hierChild4" presStyleCnt="0"/>
      <dgm:spPr/>
    </dgm:pt>
    <dgm:pt modelId="{D3828EBE-766B-49CF-8A0C-0C5C4832739B}" type="pres">
      <dgm:prSet presAssocID="{50750ADD-42FD-4CA0-A034-D7210EF73386}" presName="Name37" presStyleLbl="parChTrans1D3" presStyleIdx="2" presStyleCnt="4"/>
      <dgm:spPr/>
    </dgm:pt>
    <dgm:pt modelId="{5AF38B4F-7794-4787-8006-D8A3FF2786CC}" type="pres">
      <dgm:prSet presAssocID="{EE0E540C-A5A0-4A32-B401-AEFAB7EF9ABF}" presName="hierRoot2" presStyleCnt="0">
        <dgm:presLayoutVars>
          <dgm:hierBranch val="init"/>
        </dgm:presLayoutVars>
      </dgm:prSet>
      <dgm:spPr/>
    </dgm:pt>
    <dgm:pt modelId="{85E5BD75-F9D7-46D8-9977-98AB57BC0FE6}" type="pres">
      <dgm:prSet presAssocID="{EE0E540C-A5A0-4A32-B401-AEFAB7EF9ABF}" presName="rootComposite" presStyleCnt="0"/>
      <dgm:spPr/>
    </dgm:pt>
    <dgm:pt modelId="{71271492-002B-42E0-8791-E10F8EC98E0B}" type="pres">
      <dgm:prSet presAssocID="{EE0E540C-A5A0-4A32-B401-AEFAB7EF9ABF}" presName="rootText" presStyleLbl="node3" presStyleIdx="2" presStyleCnt="4">
        <dgm:presLayoutVars>
          <dgm:chPref val="3"/>
        </dgm:presLayoutVars>
      </dgm:prSet>
      <dgm:spPr/>
    </dgm:pt>
    <dgm:pt modelId="{D54C2D70-CB22-4C20-8DB4-574787B2E46F}" type="pres">
      <dgm:prSet presAssocID="{EE0E540C-A5A0-4A32-B401-AEFAB7EF9ABF}" presName="rootConnector" presStyleLbl="node3" presStyleIdx="2" presStyleCnt="4"/>
      <dgm:spPr/>
    </dgm:pt>
    <dgm:pt modelId="{A7A58343-5511-4A53-B25B-888F5A201384}" type="pres">
      <dgm:prSet presAssocID="{EE0E540C-A5A0-4A32-B401-AEFAB7EF9ABF}" presName="hierChild4" presStyleCnt="0"/>
      <dgm:spPr/>
    </dgm:pt>
    <dgm:pt modelId="{841C89DB-3DB8-4690-9A57-C5BE2E8412EC}" type="pres">
      <dgm:prSet presAssocID="{EE0E540C-A5A0-4A32-B401-AEFAB7EF9ABF}" presName="hierChild5" presStyleCnt="0"/>
      <dgm:spPr/>
    </dgm:pt>
    <dgm:pt modelId="{8D4C9F33-C721-4690-ACA9-99EAF8EA977B}" type="pres">
      <dgm:prSet presAssocID="{14179D6E-92E8-43E6-926E-08AD335596C3}" presName="hierChild5" presStyleCnt="0"/>
      <dgm:spPr/>
    </dgm:pt>
    <dgm:pt modelId="{438A7FAA-8E88-44A4-B5AD-026FDF9F7630}" type="pres">
      <dgm:prSet presAssocID="{3725AFE3-B084-45C9-AA0F-38CC889AB9FB}" presName="Name37" presStyleLbl="parChTrans1D2" presStyleIdx="3" presStyleCnt="5"/>
      <dgm:spPr/>
    </dgm:pt>
    <dgm:pt modelId="{AFA60E4C-E4CA-406E-9C88-1ECC9A4E4192}" type="pres">
      <dgm:prSet presAssocID="{4E1C7C28-D41E-4702-B69E-1A6EEDB89347}" presName="hierRoot2" presStyleCnt="0">
        <dgm:presLayoutVars>
          <dgm:hierBranch val="init"/>
        </dgm:presLayoutVars>
      </dgm:prSet>
      <dgm:spPr/>
    </dgm:pt>
    <dgm:pt modelId="{F4649E8E-4AB5-4519-A5EF-0E097E03DE57}" type="pres">
      <dgm:prSet presAssocID="{4E1C7C28-D41E-4702-B69E-1A6EEDB89347}" presName="rootComposite" presStyleCnt="0"/>
      <dgm:spPr/>
    </dgm:pt>
    <dgm:pt modelId="{CB8E4E52-5F1B-4830-A7C7-E2AC240D0F19}" type="pres">
      <dgm:prSet presAssocID="{4E1C7C28-D41E-4702-B69E-1A6EEDB89347}" presName="rootText" presStyleLbl="node2" presStyleIdx="3" presStyleCnt="5" custLinFactNeighborX="-11" custLinFactNeighborY="-3414">
        <dgm:presLayoutVars>
          <dgm:chPref val="3"/>
        </dgm:presLayoutVars>
      </dgm:prSet>
      <dgm:spPr/>
    </dgm:pt>
    <dgm:pt modelId="{9766F93A-761E-421A-859A-41F6F41C4ACD}" type="pres">
      <dgm:prSet presAssocID="{4E1C7C28-D41E-4702-B69E-1A6EEDB89347}" presName="rootConnector" presStyleLbl="node2" presStyleIdx="3" presStyleCnt="5"/>
      <dgm:spPr/>
    </dgm:pt>
    <dgm:pt modelId="{FFF99828-7AC9-44E6-9FC1-E3D3BA871BC0}" type="pres">
      <dgm:prSet presAssocID="{4E1C7C28-D41E-4702-B69E-1A6EEDB89347}" presName="hierChild4" presStyleCnt="0"/>
      <dgm:spPr/>
    </dgm:pt>
    <dgm:pt modelId="{2B41F970-2572-49DC-B8DA-44CFF4C41956}" type="pres">
      <dgm:prSet presAssocID="{C20101FC-B5E5-4309-A7EB-A364DD97DDB0}" presName="Name37" presStyleLbl="parChTrans1D3" presStyleIdx="3" presStyleCnt="4"/>
      <dgm:spPr/>
    </dgm:pt>
    <dgm:pt modelId="{8D9BFD72-80EC-4A80-A597-7CB6AE9498EB}" type="pres">
      <dgm:prSet presAssocID="{CB01212F-7C07-468E-981D-9E11AA9A9743}" presName="hierRoot2" presStyleCnt="0">
        <dgm:presLayoutVars>
          <dgm:hierBranch val="init"/>
        </dgm:presLayoutVars>
      </dgm:prSet>
      <dgm:spPr/>
    </dgm:pt>
    <dgm:pt modelId="{02894EC1-CE7B-41C5-A67C-00861A0A4E6D}" type="pres">
      <dgm:prSet presAssocID="{CB01212F-7C07-468E-981D-9E11AA9A9743}" presName="rootComposite" presStyleCnt="0"/>
      <dgm:spPr/>
    </dgm:pt>
    <dgm:pt modelId="{239BE1EA-2585-4173-B2EE-AB45BE0CB490}" type="pres">
      <dgm:prSet presAssocID="{CB01212F-7C07-468E-981D-9E11AA9A9743}" presName="rootText" presStyleLbl="node3" presStyleIdx="3" presStyleCnt="4" custScaleX="122071" custLinFactNeighborX="293" custLinFactNeighborY="1961">
        <dgm:presLayoutVars>
          <dgm:chPref val="3"/>
        </dgm:presLayoutVars>
      </dgm:prSet>
      <dgm:spPr/>
    </dgm:pt>
    <dgm:pt modelId="{D652E198-ADD3-4B33-9BAF-909A88467B53}" type="pres">
      <dgm:prSet presAssocID="{CB01212F-7C07-468E-981D-9E11AA9A9743}" presName="rootConnector" presStyleLbl="node3" presStyleIdx="3" presStyleCnt="4"/>
      <dgm:spPr/>
    </dgm:pt>
    <dgm:pt modelId="{F4C77D44-912A-44AB-9F9F-21A81CA641CE}" type="pres">
      <dgm:prSet presAssocID="{CB01212F-7C07-468E-981D-9E11AA9A9743}" presName="hierChild4" presStyleCnt="0"/>
      <dgm:spPr/>
    </dgm:pt>
    <dgm:pt modelId="{F01EC40D-311C-4BA9-8A3E-E194B9165994}" type="pres">
      <dgm:prSet presAssocID="{CB01212F-7C07-468E-981D-9E11AA9A9743}" presName="hierChild5" presStyleCnt="0"/>
      <dgm:spPr/>
    </dgm:pt>
    <dgm:pt modelId="{4216F265-946A-4D38-B7FB-6BE0600F2561}" type="pres">
      <dgm:prSet presAssocID="{4E1C7C28-D41E-4702-B69E-1A6EEDB89347}" presName="hierChild5" presStyleCnt="0"/>
      <dgm:spPr/>
    </dgm:pt>
    <dgm:pt modelId="{397E0162-0835-4E85-8029-EFD2E9209A90}" type="pres">
      <dgm:prSet presAssocID="{7E8EEC00-C856-41AE-953B-EC449A52414A}" presName="Name37" presStyleLbl="parChTrans1D2" presStyleIdx="4" presStyleCnt="5"/>
      <dgm:spPr/>
    </dgm:pt>
    <dgm:pt modelId="{EEBD7C21-69D4-496E-A4D3-7CB52070A9C0}" type="pres">
      <dgm:prSet presAssocID="{2BE90142-794D-461B-B886-BF2F6425FC40}" presName="hierRoot2" presStyleCnt="0">
        <dgm:presLayoutVars>
          <dgm:hierBranch val="init"/>
        </dgm:presLayoutVars>
      </dgm:prSet>
      <dgm:spPr/>
    </dgm:pt>
    <dgm:pt modelId="{013A545A-064C-4797-8590-047C95A723AA}" type="pres">
      <dgm:prSet presAssocID="{2BE90142-794D-461B-B886-BF2F6425FC40}" presName="rootComposite" presStyleCnt="0"/>
      <dgm:spPr/>
    </dgm:pt>
    <dgm:pt modelId="{F1AB4D7E-EC07-4EED-BBC8-5F9ACA5ACF32}" type="pres">
      <dgm:prSet presAssocID="{2BE90142-794D-461B-B886-BF2F6425FC40}" presName="rootText" presStyleLbl="node2" presStyleIdx="4" presStyleCnt="5" custLinFactX="-20450" custLinFactNeighborX="-100000" custLinFactNeighborY="-3392">
        <dgm:presLayoutVars>
          <dgm:chPref val="3"/>
        </dgm:presLayoutVars>
      </dgm:prSet>
      <dgm:spPr/>
    </dgm:pt>
    <dgm:pt modelId="{D1B278E8-8E0D-4C1A-8634-034D8CE5D4A0}" type="pres">
      <dgm:prSet presAssocID="{2BE90142-794D-461B-B886-BF2F6425FC40}" presName="rootConnector" presStyleLbl="node2" presStyleIdx="4" presStyleCnt="5"/>
      <dgm:spPr/>
    </dgm:pt>
    <dgm:pt modelId="{F35C6DA5-1505-4557-B2EA-0BE162C326A8}" type="pres">
      <dgm:prSet presAssocID="{2BE90142-794D-461B-B886-BF2F6425FC40}" presName="hierChild4" presStyleCnt="0"/>
      <dgm:spPr/>
    </dgm:pt>
    <dgm:pt modelId="{8036DB91-6553-49A1-8C79-874758193E17}" type="pres">
      <dgm:prSet presAssocID="{2BE90142-794D-461B-B886-BF2F6425FC40}" presName="hierChild5" presStyleCnt="0"/>
      <dgm:spPr/>
    </dgm:pt>
    <dgm:pt modelId="{C3245917-3652-4DED-A7AD-DDC081D4D3F1}" type="pres">
      <dgm:prSet presAssocID="{CC1D332B-48F8-45C1-9B03-7F0817CE6770}" presName="hierChild3" presStyleCnt="0"/>
      <dgm:spPr/>
    </dgm:pt>
    <dgm:pt modelId="{3E04F04F-FC4F-4338-ACE8-525F744FC762}" type="pres">
      <dgm:prSet presAssocID="{3D028D49-69FE-458A-9B48-FE80EF92A0C1}" presName="hierRoot1" presStyleCnt="0">
        <dgm:presLayoutVars>
          <dgm:hierBranch val="init"/>
        </dgm:presLayoutVars>
      </dgm:prSet>
      <dgm:spPr/>
    </dgm:pt>
    <dgm:pt modelId="{5707C5B5-96B4-483F-B6CE-A03984A1311F}" type="pres">
      <dgm:prSet presAssocID="{3D028D49-69FE-458A-9B48-FE80EF92A0C1}" presName="rootComposite1" presStyleCnt="0"/>
      <dgm:spPr/>
    </dgm:pt>
    <dgm:pt modelId="{0421715E-0169-41D8-A82C-BAB39FB45CD1}" type="pres">
      <dgm:prSet presAssocID="{3D028D49-69FE-458A-9B48-FE80EF92A0C1}" presName="rootText1" presStyleLbl="node0" presStyleIdx="1" presStyleCnt="2" custScaleX="130315" custLinFactX="-38331" custLinFactNeighborX="-100000" custLinFactNeighborY="-2425">
        <dgm:presLayoutVars>
          <dgm:chPref val="3"/>
        </dgm:presLayoutVars>
      </dgm:prSet>
      <dgm:spPr/>
    </dgm:pt>
    <dgm:pt modelId="{591A518C-F514-441C-A1B1-D79DD751A06E}" type="pres">
      <dgm:prSet presAssocID="{3D028D49-69FE-458A-9B48-FE80EF92A0C1}" presName="rootConnector1" presStyleLbl="node1" presStyleIdx="0" presStyleCnt="0"/>
      <dgm:spPr/>
    </dgm:pt>
    <dgm:pt modelId="{229AF6FB-A016-467B-ACB1-8C6A4332CDAB}" type="pres">
      <dgm:prSet presAssocID="{3D028D49-69FE-458A-9B48-FE80EF92A0C1}" presName="hierChild2" presStyleCnt="0"/>
      <dgm:spPr/>
    </dgm:pt>
    <dgm:pt modelId="{C2B0B7E4-739D-4726-8B7F-19F8B7C31F93}" type="pres">
      <dgm:prSet presAssocID="{3D028D49-69FE-458A-9B48-FE80EF92A0C1}" presName="hierChild3" presStyleCnt="0"/>
      <dgm:spPr/>
    </dgm:pt>
  </dgm:ptLst>
  <dgm:cxnLst>
    <dgm:cxn modelId="{48AE2B06-5844-402B-95A7-0F34A53C9FC1}" srcId="{E27726BF-6BC2-49C4-8B83-A125E9F875BE}" destId="{CC1D332B-48F8-45C1-9B03-7F0817CE6770}" srcOrd="0" destOrd="0" parTransId="{C101CC1B-AC42-4FBB-8CE8-16CB6F1B4354}" sibTransId="{57FD2306-482A-4AB4-B7FC-115A0A9001A4}"/>
    <dgm:cxn modelId="{8FCD3A08-B0BA-4F49-B211-F7D915FD2A26}" srcId="{CC1D332B-48F8-45C1-9B03-7F0817CE6770}" destId="{2BE90142-794D-461B-B886-BF2F6425FC40}" srcOrd="4" destOrd="0" parTransId="{7E8EEC00-C856-41AE-953B-EC449A52414A}" sibTransId="{15B315E3-8E7A-4B28-BB5A-B5DBEC553555}"/>
    <dgm:cxn modelId="{04F7B608-AE6D-4436-8347-C924F31B7D04}" type="presOf" srcId="{1201AFFC-2D08-4C43-8BA6-04B43EBB53D5}" destId="{792A3553-E18A-4039-B6A6-5F7F135669BF}" srcOrd="0" destOrd="0" presId="urn:microsoft.com/office/officeart/2005/8/layout/orgChart1"/>
    <dgm:cxn modelId="{0FD73009-463F-485F-9883-7A7401AF7417}" srcId="{4E1C7C28-D41E-4702-B69E-1A6EEDB89347}" destId="{CB01212F-7C07-468E-981D-9E11AA9A9743}" srcOrd="0" destOrd="0" parTransId="{C20101FC-B5E5-4309-A7EB-A364DD97DDB0}" sibTransId="{628F58EA-9E37-4B6F-BF96-391C20CBF81C}"/>
    <dgm:cxn modelId="{B2C2E20C-2A5A-45B8-B52E-5E7523157A7E}" type="presOf" srcId="{3D028D49-69FE-458A-9B48-FE80EF92A0C1}" destId="{591A518C-F514-441C-A1B1-D79DD751A06E}" srcOrd="1" destOrd="0" presId="urn:microsoft.com/office/officeart/2005/8/layout/orgChart1"/>
    <dgm:cxn modelId="{48C8980D-8981-4144-A65E-A98790435AE5}" type="presOf" srcId="{25D77974-833E-4A02-9106-24BC9BDB5533}" destId="{EFB26A86-8BDD-4A01-82E2-2886F92D8E12}" srcOrd="0" destOrd="0" presId="urn:microsoft.com/office/officeart/2005/8/layout/orgChart1"/>
    <dgm:cxn modelId="{AB0AA00F-9AF6-4916-8EBB-838CEE67DF09}" type="presOf" srcId="{50750ADD-42FD-4CA0-A034-D7210EF73386}" destId="{D3828EBE-766B-49CF-8A0C-0C5C4832739B}" srcOrd="0" destOrd="0" presId="urn:microsoft.com/office/officeart/2005/8/layout/orgChart1"/>
    <dgm:cxn modelId="{990B9415-42E0-4AF4-956A-E09AA55D023F}" srcId="{AAD14687-714F-405C-99F0-6C9A43292E3B}" destId="{D67260BB-CC69-4C88-A190-17329F1917E8}" srcOrd="0" destOrd="0" parTransId="{89978BCB-4177-4E56-B66C-2BEC0E511E84}" sibTransId="{8E0D5E4F-BD5F-4A66-A048-E30ECBA9A76F}"/>
    <dgm:cxn modelId="{B4D4A318-BD0D-4446-8CEE-22022FBF9A4B}" type="presOf" srcId="{14179D6E-92E8-43E6-926E-08AD335596C3}" destId="{2674C1B3-F91D-430F-81DC-182827D644ED}" srcOrd="1" destOrd="0" presId="urn:microsoft.com/office/officeart/2005/8/layout/orgChart1"/>
    <dgm:cxn modelId="{ABE8F01A-E444-438F-AADA-A73F6A700B67}" type="presOf" srcId="{CB01212F-7C07-468E-981D-9E11AA9A9743}" destId="{239BE1EA-2585-4173-B2EE-AB45BE0CB490}" srcOrd="0" destOrd="0" presId="urn:microsoft.com/office/officeart/2005/8/layout/orgChart1"/>
    <dgm:cxn modelId="{DF31861C-1B50-4F50-9BF9-30136AF3DD7E}" srcId="{CC1D332B-48F8-45C1-9B03-7F0817CE6770}" destId="{4E1C7C28-D41E-4702-B69E-1A6EEDB89347}" srcOrd="3" destOrd="0" parTransId="{3725AFE3-B084-45C9-AA0F-38CC889AB9FB}" sibTransId="{600D93DC-0644-447E-BD98-0FDF1561D8E9}"/>
    <dgm:cxn modelId="{DFF4C31E-A9D5-4CCA-A15A-DA2659A262A5}" type="presOf" srcId="{CC1D332B-48F8-45C1-9B03-7F0817CE6770}" destId="{8FD0BBFF-0EC0-4D97-94DD-3BD235AC5257}" srcOrd="0" destOrd="0" presId="urn:microsoft.com/office/officeart/2005/8/layout/orgChart1"/>
    <dgm:cxn modelId="{D42DCC24-2F5D-4595-98CB-902BD4A8E036}" type="presOf" srcId="{49CF52D0-C5FC-4FE0-AE47-80B5CF713133}" destId="{CA303EA8-516E-425E-8FD6-1DDC874EEA03}" srcOrd="0" destOrd="0" presId="urn:microsoft.com/office/officeart/2005/8/layout/orgChart1"/>
    <dgm:cxn modelId="{C2021D28-18DF-4485-98B9-B98C826FF89A}" type="presOf" srcId="{3D028D49-69FE-458A-9B48-FE80EF92A0C1}" destId="{0421715E-0169-41D8-A82C-BAB39FB45CD1}" srcOrd="0" destOrd="0" presId="urn:microsoft.com/office/officeart/2005/8/layout/orgChart1"/>
    <dgm:cxn modelId="{FF49C63E-B26C-4E2C-AD05-EA877865AB55}" type="presOf" srcId="{D67260BB-CC69-4C88-A190-17329F1917E8}" destId="{2051B40C-203E-4C20-BC6E-107F85C6DB32}" srcOrd="0" destOrd="0" presId="urn:microsoft.com/office/officeart/2005/8/layout/orgChart1"/>
    <dgm:cxn modelId="{A3BDAE60-6ECF-46A0-A37E-BB3107BE6765}" type="presOf" srcId="{49CF52D0-C5FC-4FE0-AE47-80B5CF713133}" destId="{6C0445C0-4977-4C25-BF29-BC1BD9A21DC6}" srcOrd="1" destOrd="0" presId="urn:microsoft.com/office/officeart/2005/8/layout/orgChart1"/>
    <dgm:cxn modelId="{9051EF60-3E03-4050-A8EE-23E9280ECB7E}" srcId="{25D77974-833E-4A02-9106-24BC9BDB5533}" destId="{49CF52D0-C5FC-4FE0-AE47-80B5CF713133}" srcOrd="0" destOrd="0" parTransId="{B7710A7B-4B14-4BC8-BCDA-2BDD4044929C}" sibTransId="{DA335080-B43F-4319-B898-6B8442F111B3}"/>
    <dgm:cxn modelId="{49AE7C42-985A-4011-B193-039EF0131A3B}" type="presOf" srcId="{7E8EEC00-C856-41AE-953B-EC449A52414A}" destId="{397E0162-0835-4E85-8029-EFD2E9209A90}" srcOrd="0" destOrd="0" presId="urn:microsoft.com/office/officeart/2005/8/layout/orgChart1"/>
    <dgm:cxn modelId="{565B2F51-5BBE-498B-89C0-45CAC14A4BF9}" type="presOf" srcId="{2BE90142-794D-461B-B886-BF2F6425FC40}" destId="{D1B278E8-8E0D-4C1A-8634-034D8CE5D4A0}" srcOrd="1" destOrd="0" presId="urn:microsoft.com/office/officeart/2005/8/layout/orgChart1"/>
    <dgm:cxn modelId="{3D2DF651-4946-4E93-9831-7F18F6B10A0E}" type="presOf" srcId="{AAD14687-714F-405C-99F0-6C9A43292E3B}" destId="{DE6959B3-5703-4458-9DEC-336119175F17}" srcOrd="1" destOrd="0" presId="urn:microsoft.com/office/officeart/2005/8/layout/orgChart1"/>
    <dgm:cxn modelId="{0CF4F175-7F85-4590-83AB-5B93E9EC641D}" type="presOf" srcId="{EE0E540C-A5A0-4A32-B401-AEFAB7EF9ABF}" destId="{D54C2D70-CB22-4C20-8DB4-574787B2E46F}" srcOrd="1" destOrd="0" presId="urn:microsoft.com/office/officeart/2005/8/layout/orgChart1"/>
    <dgm:cxn modelId="{737A1A58-0ECD-4C65-97CD-7EDD1FBF9721}" type="presOf" srcId="{2BE90142-794D-461B-B886-BF2F6425FC40}" destId="{F1AB4D7E-EC07-4EED-BBC8-5F9ACA5ACF32}" srcOrd="0" destOrd="0" presId="urn:microsoft.com/office/officeart/2005/8/layout/orgChart1"/>
    <dgm:cxn modelId="{87C0CC7B-D85F-46C6-976F-D7279149B8DE}" type="presOf" srcId="{CB01212F-7C07-468E-981D-9E11AA9A9743}" destId="{D652E198-ADD3-4B33-9BAF-909A88467B53}" srcOrd="1" destOrd="0" presId="urn:microsoft.com/office/officeart/2005/8/layout/orgChart1"/>
    <dgm:cxn modelId="{14ADE88D-45ED-492E-BD85-02E61686FA46}" type="presOf" srcId="{25D77974-833E-4A02-9106-24BC9BDB5533}" destId="{870D08A8-7086-4E35-B940-E033EEF7C665}" srcOrd="1" destOrd="0" presId="urn:microsoft.com/office/officeart/2005/8/layout/orgChart1"/>
    <dgm:cxn modelId="{C24BD38F-BB6A-4DED-8BE5-0F36D8287051}" srcId="{E27726BF-6BC2-49C4-8B83-A125E9F875BE}" destId="{3D028D49-69FE-458A-9B48-FE80EF92A0C1}" srcOrd="1" destOrd="0" parTransId="{9173B1C0-6085-47A8-913F-17C43D4FB926}" sibTransId="{BE2CE326-D239-4BF0-BD9E-229353B2BDA3}"/>
    <dgm:cxn modelId="{F6A4629F-0A42-49ED-A7F4-716CC2AB49CF}" type="presOf" srcId="{E27726BF-6BC2-49C4-8B83-A125E9F875BE}" destId="{38B33810-F18A-4049-B8AA-3278A67B7520}" srcOrd="0" destOrd="0" presId="urn:microsoft.com/office/officeart/2005/8/layout/orgChart1"/>
    <dgm:cxn modelId="{D0F1BBA1-67E8-4259-B49E-DA496D961C3C}" type="presOf" srcId="{14179D6E-92E8-43E6-926E-08AD335596C3}" destId="{7AE4861F-2B07-4948-A2A6-E11A98992744}" srcOrd="0" destOrd="0" presId="urn:microsoft.com/office/officeart/2005/8/layout/orgChart1"/>
    <dgm:cxn modelId="{A2B883A8-60B3-4409-8832-E17B887825C0}" type="presOf" srcId="{89978BCB-4177-4E56-B66C-2BEC0E511E84}" destId="{874F3702-FEB1-4842-BB16-E7D285C43D49}" srcOrd="0" destOrd="0" presId="urn:microsoft.com/office/officeart/2005/8/layout/orgChart1"/>
    <dgm:cxn modelId="{FC2670AC-8D73-4490-9C07-A03BD8F01695}" type="presOf" srcId="{EE0E540C-A5A0-4A32-B401-AEFAB7EF9ABF}" destId="{71271492-002B-42E0-8791-E10F8EC98E0B}" srcOrd="0" destOrd="0" presId="urn:microsoft.com/office/officeart/2005/8/layout/orgChart1"/>
    <dgm:cxn modelId="{8599CBAF-1249-4213-93D4-1DBCA71AFD16}" type="presOf" srcId="{4E1C7C28-D41E-4702-B69E-1A6EEDB89347}" destId="{CB8E4E52-5F1B-4830-A7C7-E2AC240D0F19}" srcOrd="0" destOrd="0" presId="urn:microsoft.com/office/officeart/2005/8/layout/orgChart1"/>
    <dgm:cxn modelId="{F56A4EBE-887A-4421-B935-17DFF53AD800}" srcId="{14179D6E-92E8-43E6-926E-08AD335596C3}" destId="{EE0E540C-A5A0-4A32-B401-AEFAB7EF9ABF}" srcOrd="0" destOrd="0" parTransId="{50750ADD-42FD-4CA0-A034-D7210EF73386}" sibTransId="{1F8B1EDC-1728-4AFC-B70B-F8E5382D41D5}"/>
    <dgm:cxn modelId="{BFDD75C0-A334-4264-BD28-819CF3FDF4A8}" type="presOf" srcId="{CC1D332B-48F8-45C1-9B03-7F0817CE6770}" destId="{BEB76544-2604-41FF-954B-6D4CE3E8A809}" srcOrd="1" destOrd="0" presId="urn:microsoft.com/office/officeart/2005/8/layout/orgChart1"/>
    <dgm:cxn modelId="{F1E93AC2-2D00-47EF-ABB0-E1650AC79841}" type="presOf" srcId="{4E1C7C28-D41E-4702-B69E-1A6EEDB89347}" destId="{9766F93A-761E-421A-859A-41F6F41C4ACD}" srcOrd="1" destOrd="0" presId="urn:microsoft.com/office/officeart/2005/8/layout/orgChart1"/>
    <dgm:cxn modelId="{F2889BC3-A030-48F1-ACFE-2A8CBCC9A8B8}" type="presOf" srcId="{3725AFE3-B084-45C9-AA0F-38CC889AB9FB}" destId="{438A7FAA-8E88-44A4-B5AD-026FDF9F7630}" srcOrd="0" destOrd="0" presId="urn:microsoft.com/office/officeart/2005/8/layout/orgChart1"/>
    <dgm:cxn modelId="{9FF08AC7-673D-4A10-8F80-3FFB45549B0D}" type="presOf" srcId="{4F762CE8-1E50-41D7-95E7-726149CF9DDC}" destId="{55D3BB85-B414-4715-9C40-FC9DF82C2AE8}" srcOrd="0" destOrd="0" presId="urn:microsoft.com/office/officeart/2005/8/layout/orgChart1"/>
    <dgm:cxn modelId="{E56B2DCD-52D1-4ED3-A218-C00F031DC9FC}" type="presOf" srcId="{AAD14687-714F-405C-99F0-6C9A43292E3B}" destId="{83646640-2EF7-4784-975D-1B0FEF52ABA2}" srcOrd="0" destOrd="0" presId="urn:microsoft.com/office/officeart/2005/8/layout/orgChart1"/>
    <dgm:cxn modelId="{4CAB73CE-797D-455A-AA4E-D1B3E28B3954}" srcId="{CC1D332B-48F8-45C1-9B03-7F0817CE6770}" destId="{25D77974-833E-4A02-9106-24BC9BDB5533}" srcOrd="0" destOrd="0" parTransId="{84859CA2-B175-4ED5-8938-797CFFFD4ACE}" sibTransId="{75228A89-AD76-4E4E-AE40-4F75DD59623C}"/>
    <dgm:cxn modelId="{C0E37DD6-C4E7-454E-A814-933C027299E6}" type="presOf" srcId="{B7710A7B-4B14-4BC8-BCDA-2BDD4044929C}" destId="{6A44C45F-7575-45CE-B05F-322588FFE9FF}" srcOrd="0" destOrd="0" presId="urn:microsoft.com/office/officeart/2005/8/layout/orgChart1"/>
    <dgm:cxn modelId="{F5CBBBD8-A786-4D11-BD5D-E319E763DE6E}" type="presOf" srcId="{84859CA2-B175-4ED5-8938-797CFFFD4ACE}" destId="{1CF8F768-8140-40F6-B144-950D1DF76413}" srcOrd="0" destOrd="0" presId="urn:microsoft.com/office/officeart/2005/8/layout/orgChart1"/>
    <dgm:cxn modelId="{042A4FDA-04DC-4B8C-BF03-C5622BE752B1}" srcId="{CC1D332B-48F8-45C1-9B03-7F0817CE6770}" destId="{14179D6E-92E8-43E6-926E-08AD335596C3}" srcOrd="2" destOrd="0" parTransId="{4F762CE8-1E50-41D7-95E7-726149CF9DDC}" sibTransId="{43E6E6F5-62DB-4013-ABC9-62514E1072AF}"/>
    <dgm:cxn modelId="{906559E8-3422-473D-A9AD-21C50C8F1070}" type="presOf" srcId="{D67260BB-CC69-4C88-A190-17329F1917E8}" destId="{3A023959-B31E-44BC-A1DA-C4A38FF08B0E}" srcOrd="1" destOrd="0" presId="urn:microsoft.com/office/officeart/2005/8/layout/orgChart1"/>
    <dgm:cxn modelId="{9501C2ED-B24E-41F3-82C8-4584F656A74E}" srcId="{CC1D332B-48F8-45C1-9B03-7F0817CE6770}" destId="{AAD14687-714F-405C-99F0-6C9A43292E3B}" srcOrd="1" destOrd="0" parTransId="{1201AFFC-2D08-4C43-8BA6-04B43EBB53D5}" sibTransId="{6214D59A-9D40-4858-8908-642126DA120D}"/>
    <dgm:cxn modelId="{F506CEF4-48ED-4F58-B6D5-4822047328EA}" type="presOf" srcId="{C20101FC-B5E5-4309-A7EB-A364DD97DDB0}" destId="{2B41F970-2572-49DC-B8DA-44CFF4C41956}" srcOrd="0" destOrd="0" presId="urn:microsoft.com/office/officeart/2005/8/layout/orgChart1"/>
    <dgm:cxn modelId="{5E215AF7-092C-490E-8456-12EB7910AF6E}" type="presParOf" srcId="{38B33810-F18A-4049-B8AA-3278A67B7520}" destId="{8B8B40AE-0298-45A4-9FFA-F161C8CDC2E4}" srcOrd="0" destOrd="0" presId="urn:microsoft.com/office/officeart/2005/8/layout/orgChart1"/>
    <dgm:cxn modelId="{3489B7D8-D949-4633-938E-9BB41B15A1A5}" type="presParOf" srcId="{8B8B40AE-0298-45A4-9FFA-F161C8CDC2E4}" destId="{1BBCE6A1-9B28-474A-A041-2C069B2E7B42}" srcOrd="0" destOrd="0" presId="urn:microsoft.com/office/officeart/2005/8/layout/orgChart1"/>
    <dgm:cxn modelId="{FBA24357-C67F-4AA2-953D-51E9D8E35229}" type="presParOf" srcId="{1BBCE6A1-9B28-474A-A041-2C069B2E7B42}" destId="{8FD0BBFF-0EC0-4D97-94DD-3BD235AC5257}" srcOrd="0" destOrd="0" presId="urn:microsoft.com/office/officeart/2005/8/layout/orgChart1"/>
    <dgm:cxn modelId="{E6E493D8-169F-4755-A505-48EA73D5EA70}" type="presParOf" srcId="{1BBCE6A1-9B28-474A-A041-2C069B2E7B42}" destId="{BEB76544-2604-41FF-954B-6D4CE3E8A809}" srcOrd="1" destOrd="0" presId="urn:microsoft.com/office/officeart/2005/8/layout/orgChart1"/>
    <dgm:cxn modelId="{02314655-D320-4158-811E-6BE78DA32967}" type="presParOf" srcId="{8B8B40AE-0298-45A4-9FFA-F161C8CDC2E4}" destId="{A2D5E70A-F2E8-4ED6-AF0A-208C4DCA24F5}" srcOrd="1" destOrd="0" presId="urn:microsoft.com/office/officeart/2005/8/layout/orgChart1"/>
    <dgm:cxn modelId="{8743F0D5-2A1F-43FA-A576-485AD7A571AA}" type="presParOf" srcId="{A2D5E70A-F2E8-4ED6-AF0A-208C4DCA24F5}" destId="{1CF8F768-8140-40F6-B144-950D1DF76413}" srcOrd="0" destOrd="0" presId="urn:microsoft.com/office/officeart/2005/8/layout/orgChart1"/>
    <dgm:cxn modelId="{794B98ED-A267-43A5-8CA2-7AB20E133C5B}" type="presParOf" srcId="{A2D5E70A-F2E8-4ED6-AF0A-208C4DCA24F5}" destId="{8D1F1D55-FD1E-4209-96F6-9C3258B625AF}" srcOrd="1" destOrd="0" presId="urn:microsoft.com/office/officeart/2005/8/layout/orgChart1"/>
    <dgm:cxn modelId="{BB2E6890-0A8B-4D1C-800A-46AA5B88860E}" type="presParOf" srcId="{8D1F1D55-FD1E-4209-96F6-9C3258B625AF}" destId="{F181F926-33FF-4A02-86FA-3FE2CF4BFA2D}" srcOrd="0" destOrd="0" presId="urn:microsoft.com/office/officeart/2005/8/layout/orgChart1"/>
    <dgm:cxn modelId="{C9D89BBD-C5EB-49DA-81F1-E4BA4BB0C52B}" type="presParOf" srcId="{F181F926-33FF-4A02-86FA-3FE2CF4BFA2D}" destId="{EFB26A86-8BDD-4A01-82E2-2886F92D8E12}" srcOrd="0" destOrd="0" presId="urn:microsoft.com/office/officeart/2005/8/layout/orgChart1"/>
    <dgm:cxn modelId="{5CFC3D21-39D6-4E78-943A-3985F6782A48}" type="presParOf" srcId="{F181F926-33FF-4A02-86FA-3FE2CF4BFA2D}" destId="{870D08A8-7086-4E35-B940-E033EEF7C665}" srcOrd="1" destOrd="0" presId="urn:microsoft.com/office/officeart/2005/8/layout/orgChart1"/>
    <dgm:cxn modelId="{DF4F9366-744A-46EB-B650-3BC3DC0D7299}" type="presParOf" srcId="{8D1F1D55-FD1E-4209-96F6-9C3258B625AF}" destId="{D071333E-3528-4D6E-8A78-D97C5DC31584}" srcOrd="1" destOrd="0" presId="urn:microsoft.com/office/officeart/2005/8/layout/orgChart1"/>
    <dgm:cxn modelId="{D42552E4-CE8F-425E-AB41-E99E9BB53801}" type="presParOf" srcId="{D071333E-3528-4D6E-8A78-D97C5DC31584}" destId="{6A44C45F-7575-45CE-B05F-322588FFE9FF}" srcOrd="0" destOrd="0" presId="urn:microsoft.com/office/officeart/2005/8/layout/orgChart1"/>
    <dgm:cxn modelId="{6B11674A-E3A0-49C3-BB3B-95C4D55883C0}" type="presParOf" srcId="{D071333E-3528-4D6E-8A78-D97C5DC31584}" destId="{C00B34A6-181A-4C04-A943-C663A233BACA}" srcOrd="1" destOrd="0" presId="urn:microsoft.com/office/officeart/2005/8/layout/orgChart1"/>
    <dgm:cxn modelId="{0988F517-F241-4797-8C0F-043BF7BD4324}" type="presParOf" srcId="{C00B34A6-181A-4C04-A943-C663A233BACA}" destId="{2B13BE2C-E4D7-4A2F-9A58-F478A02F30BD}" srcOrd="0" destOrd="0" presId="urn:microsoft.com/office/officeart/2005/8/layout/orgChart1"/>
    <dgm:cxn modelId="{9F587B2D-F3D4-4523-B7CB-351B17F4B47B}" type="presParOf" srcId="{2B13BE2C-E4D7-4A2F-9A58-F478A02F30BD}" destId="{CA303EA8-516E-425E-8FD6-1DDC874EEA03}" srcOrd="0" destOrd="0" presId="urn:microsoft.com/office/officeart/2005/8/layout/orgChart1"/>
    <dgm:cxn modelId="{9D7A042F-C6A8-4A8B-8E82-1E82D5EE4382}" type="presParOf" srcId="{2B13BE2C-E4D7-4A2F-9A58-F478A02F30BD}" destId="{6C0445C0-4977-4C25-BF29-BC1BD9A21DC6}" srcOrd="1" destOrd="0" presId="urn:microsoft.com/office/officeart/2005/8/layout/orgChart1"/>
    <dgm:cxn modelId="{D6EAFF03-A7D6-4772-9BDC-A5DBDD0DBED4}" type="presParOf" srcId="{C00B34A6-181A-4C04-A943-C663A233BACA}" destId="{42BB4062-25E5-4D0D-8F5C-0B1AF95EA5DA}" srcOrd="1" destOrd="0" presId="urn:microsoft.com/office/officeart/2005/8/layout/orgChart1"/>
    <dgm:cxn modelId="{85BE636A-7925-4EC2-9123-5299DA79D4DF}" type="presParOf" srcId="{C00B34A6-181A-4C04-A943-C663A233BACA}" destId="{B68ADE01-8919-4D98-90BA-2DFF74C15E03}" srcOrd="2" destOrd="0" presId="urn:microsoft.com/office/officeart/2005/8/layout/orgChart1"/>
    <dgm:cxn modelId="{CEFC23CC-2EDC-41B6-93DF-16BF37E90045}" type="presParOf" srcId="{8D1F1D55-FD1E-4209-96F6-9C3258B625AF}" destId="{76570BD8-0362-4411-AE30-7567E7B67542}" srcOrd="2" destOrd="0" presId="urn:microsoft.com/office/officeart/2005/8/layout/orgChart1"/>
    <dgm:cxn modelId="{9C5F5219-25CC-43AD-8E59-82507C394A56}" type="presParOf" srcId="{A2D5E70A-F2E8-4ED6-AF0A-208C4DCA24F5}" destId="{792A3553-E18A-4039-B6A6-5F7F135669BF}" srcOrd="2" destOrd="0" presId="urn:microsoft.com/office/officeart/2005/8/layout/orgChart1"/>
    <dgm:cxn modelId="{9AE0BEDA-1A8F-4540-861D-832C0B4092FF}" type="presParOf" srcId="{A2D5E70A-F2E8-4ED6-AF0A-208C4DCA24F5}" destId="{193838DD-2231-4687-B00F-2A6825D28B4F}" srcOrd="3" destOrd="0" presId="urn:microsoft.com/office/officeart/2005/8/layout/orgChart1"/>
    <dgm:cxn modelId="{38B0C0BF-9317-479E-B176-37A4981F3955}" type="presParOf" srcId="{193838DD-2231-4687-B00F-2A6825D28B4F}" destId="{6A0437DE-ED1B-441B-9946-0032ACA7B528}" srcOrd="0" destOrd="0" presId="urn:microsoft.com/office/officeart/2005/8/layout/orgChart1"/>
    <dgm:cxn modelId="{0698A4AE-39EA-4F73-9444-FF86F9B9B999}" type="presParOf" srcId="{6A0437DE-ED1B-441B-9946-0032ACA7B528}" destId="{83646640-2EF7-4784-975D-1B0FEF52ABA2}" srcOrd="0" destOrd="0" presId="urn:microsoft.com/office/officeart/2005/8/layout/orgChart1"/>
    <dgm:cxn modelId="{DE7BBF38-0075-4F09-B028-B8F6A43FD7ED}" type="presParOf" srcId="{6A0437DE-ED1B-441B-9946-0032ACA7B528}" destId="{DE6959B3-5703-4458-9DEC-336119175F17}" srcOrd="1" destOrd="0" presId="urn:microsoft.com/office/officeart/2005/8/layout/orgChart1"/>
    <dgm:cxn modelId="{91706EDF-53E1-4C8E-91D9-9413DB466E7D}" type="presParOf" srcId="{193838DD-2231-4687-B00F-2A6825D28B4F}" destId="{9A9BE2F0-3993-420A-BD6E-D53F1AF6364B}" srcOrd="1" destOrd="0" presId="urn:microsoft.com/office/officeart/2005/8/layout/orgChart1"/>
    <dgm:cxn modelId="{85F8D99C-0748-458C-94E4-6A3F711801AA}" type="presParOf" srcId="{9A9BE2F0-3993-420A-BD6E-D53F1AF6364B}" destId="{874F3702-FEB1-4842-BB16-E7D285C43D49}" srcOrd="0" destOrd="0" presId="urn:microsoft.com/office/officeart/2005/8/layout/orgChart1"/>
    <dgm:cxn modelId="{44CDB0AA-AA2C-490B-806E-553792D98DEA}" type="presParOf" srcId="{9A9BE2F0-3993-420A-BD6E-D53F1AF6364B}" destId="{AACD4B9B-BDEB-4478-A30B-C21055426282}" srcOrd="1" destOrd="0" presId="urn:microsoft.com/office/officeart/2005/8/layout/orgChart1"/>
    <dgm:cxn modelId="{40FD00D6-8E41-4F2F-A79A-3B915A52E2E3}" type="presParOf" srcId="{AACD4B9B-BDEB-4478-A30B-C21055426282}" destId="{05434F12-85F6-4F35-8D1C-8E4065B77187}" srcOrd="0" destOrd="0" presId="urn:microsoft.com/office/officeart/2005/8/layout/orgChart1"/>
    <dgm:cxn modelId="{623BBFC4-FB6E-4AEE-931E-028CAD68789D}" type="presParOf" srcId="{05434F12-85F6-4F35-8D1C-8E4065B77187}" destId="{2051B40C-203E-4C20-BC6E-107F85C6DB32}" srcOrd="0" destOrd="0" presId="urn:microsoft.com/office/officeart/2005/8/layout/orgChart1"/>
    <dgm:cxn modelId="{25936569-5646-4A74-BA19-2B6ACF3AFAA6}" type="presParOf" srcId="{05434F12-85F6-4F35-8D1C-8E4065B77187}" destId="{3A023959-B31E-44BC-A1DA-C4A38FF08B0E}" srcOrd="1" destOrd="0" presId="urn:microsoft.com/office/officeart/2005/8/layout/orgChart1"/>
    <dgm:cxn modelId="{E63DC99D-457F-4F96-AECE-E94329DA954B}" type="presParOf" srcId="{AACD4B9B-BDEB-4478-A30B-C21055426282}" destId="{F7C38799-55F9-4F97-998A-121738693AAB}" srcOrd="1" destOrd="0" presId="urn:microsoft.com/office/officeart/2005/8/layout/orgChart1"/>
    <dgm:cxn modelId="{65297369-2CB2-40F4-ACF8-43946837A34E}" type="presParOf" srcId="{AACD4B9B-BDEB-4478-A30B-C21055426282}" destId="{0A98ED63-7E63-4344-9C6A-A9692DEF07E2}" srcOrd="2" destOrd="0" presId="urn:microsoft.com/office/officeart/2005/8/layout/orgChart1"/>
    <dgm:cxn modelId="{5F01555F-8DAB-4425-94A9-39082AD858A1}" type="presParOf" srcId="{193838DD-2231-4687-B00F-2A6825D28B4F}" destId="{83D85D08-7C73-430E-9C64-882B1365365A}" srcOrd="2" destOrd="0" presId="urn:microsoft.com/office/officeart/2005/8/layout/orgChart1"/>
    <dgm:cxn modelId="{88F21C05-9F8C-40C7-BA44-FC1E372B3E9F}" type="presParOf" srcId="{A2D5E70A-F2E8-4ED6-AF0A-208C4DCA24F5}" destId="{55D3BB85-B414-4715-9C40-FC9DF82C2AE8}" srcOrd="4" destOrd="0" presId="urn:microsoft.com/office/officeart/2005/8/layout/orgChart1"/>
    <dgm:cxn modelId="{7841DEDF-24EC-47B2-9020-3C7C0C514A40}" type="presParOf" srcId="{A2D5E70A-F2E8-4ED6-AF0A-208C4DCA24F5}" destId="{88721556-C8E6-4AFD-BB90-066EB76D285D}" srcOrd="5" destOrd="0" presId="urn:microsoft.com/office/officeart/2005/8/layout/orgChart1"/>
    <dgm:cxn modelId="{3162D7E5-2FE4-4DD7-9F28-F9B5BEDC6905}" type="presParOf" srcId="{88721556-C8E6-4AFD-BB90-066EB76D285D}" destId="{A5C7B897-60F1-4AAF-9E17-2BA5BD3E49DC}" srcOrd="0" destOrd="0" presId="urn:microsoft.com/office/officeart/2005/8/layout/orgChart1"/>
    <dgm:cxn modelId="{0B30CF15-88FC-4481-8978-85AD230FF84E}" type="presParOf" srcId="{A5C7B897-60F1-4AAF-9E17-2BA5BD3E49DC}" destId="{7AE4861F-2B07-4948-A2A6-E11A98992744}" srcOrd="0" destOrd="0" presId="urn:microsoft.com/office/officeart/2005/8/layout/orgChart1"/>
    <dgm:cxn modelId="{546181E1-087A-4882-9D2E-25A1D3F92D4E}" type="presParOf" srcId="{A5C7B897-60F1-4AAF-9E17-2BA5BD3E49DC}" destId="{2674C1B3-F91D-430F-81DC-182827D644ED}" srcOrd="1" destOrd="0" presId="urn:microsoft.com/office/officeart/2005/8/layout/orgChart1"/>
    <dgm:cxn modelId="{E3FC7087-B6E5-4082-A3F2-BEC985EE61D8}" type="presParOf" srcId="{88721556-C8E6-4AFD-BB90-066EB76D285D}" destId="{E180DF3B-CE3C-4514-8E46-09B1F105C0BB}" srcOrd="1" destOrd="0" presId="urn:microsoft.com/office/officeart/2005/8/layout/orgChart1"/>
    <dgm:cxn modelId="{B8AA026F-F7EB-4E1B-8692-E7FBB006B175}" type="presParOf" srcId="{E180DF3B-CE3C-4514-8E46-09B1F105C0BB}" destId="{D3828EBE-766B-49CF-8A0C-0C5C4832739B}" srcOrd="0" destOrd="0" presId="urn:microsoft.com/office/officeart/2005/8/layout/orgChart1"/>
    <dgm:cxn modelId="{AAE4F839-274C-4FFE-B01C-9C63642DB180}" type="presParOf" srcId="{E180DF3B-CE3C-4514-8E46-09B1F105C0BB}" destId="{5AF38B4F-7794-4787-8006-D8A3FF2786CC}" srcOrd="1" destOrd="0" presId="urn:microsoft.com/office/officeart/2005/8/layout/orgChart1"/>
    <dgm:cxn modelId="{01B50B58-6087-4A91-9BD5-9C13061F5F32}" type="presParOf" srcId="{5AF38B4F-7794-4787-8006-D8A3FF2786CC}" destId="{85E5BD75-F9D7-46D8-9977-98AB57BC0FE6}" srcOrd="0" destOrd="0" presId="urn:microsoft.com/office/officeart/2005/8/layout/orgChart1"/>
    <dgm:cxn modelId="{A833ED99-9025-4BB2-B75C-FA4C72C7B7BD}" type="presParOf" srcId="{85E5BD75-F9D7-46D8-9977-98AB57BC0FE6}" destId="{71271492-002B-42E0-8791-E10F8EC98E0B}" srcOrd="0" destOrd="0" presId="urn:microsoft.com/office/officeart/2005/8/layout/orgChart1"/>
    <dgm:cxn modelId="{F7B44518-6745-4E9D-A9C1-3B9F4A6A98C0}" type="presParOf" srcId="{85E5BD75-F9D7-46D8-9977-98AB57BC0FE6}" destId="{D54C2D70-CB22-4C20-8DB4-574787B2E46F}" srcOrd="1" destOrd="0" presId="urn:microsoft.com/office/officeart/2005/8/layout/orgChart1"/>
    <dgm:cxn modelId="{80600C40-4067-4526-9CAD-C0AF2E54D1BC}" type="presParOf" srcId="{5AF38B4F-7794-4787-8006-D8A3FF2786CC}" destId="{A7A58343-5511-4A53-B25B-888F5A201384}" srcOrd="1" destOrd="0" presId="urn:microsoft.com/office/officeart/2005/8/layout/orgChart1"/>
    <dgm:cxn modelId="{2ED569D2-8CD3-45D9-9A19-21C12B5C9B23}" type="presParOf" srcId="{5AF38B4F-7794-4787-8006-D8A3FF2786CC}" destId="{841C89DB-3DB8-4690-9A57-C5BE2E8412EC}" srcOrd="2" destOrd="0" presId="urn:microsoft.com/office/officeart/2005/8/layout/orgChart1"/>
    <dgm:cxn modelId="{3C6E6911-5D99-4B5B-96CA-704FB4749C3E}" type="presParOf" srcId="{88721556-C8E6-4AFD-BB90-066EB76D285D}" destId="{8D4C9F33-C721-4690-ACA9-99EAF8EA977B}" srcOrd="2" destOrd="0" presId="urn:microsoft.com/office/officeart/2005/8/layout/orgChart1"/>
    <dgm:cxn modelId="{E5AA49A6-87C8-4828-81F4-503B882C42BC}" type="presParOf" srcId="{A2D5E70A-F2E8-4ED6-AF0A-208C4DCA24F5}" destId="{438A7FAA-8E88-44A4-B5AD-026FDF9F7630}" srcOrd="6" destOrd="0" presId="urn:microsoft.com/office/officeart/2005/8/layout/orgChart1"/>
    <dgm:cxn modelId="{5C2B9FE0-EA22-462C-87FB-4275FC94C89D}" type="presParOf" srcId="{A2D5E70A-F2E8-4ED6-AF0A-208C4DCA24F5}" destId="{AFA60E4C-E4CA-406E-9C88-1ECC9A4E4192}" srcOrd="7" destOrd="0" presId="urn:microsoft.com/office/officeart/2005/8/layout/orgChart1"/>
    <dgm:cxn modelId="{D277A26D-EB52-41F0-A5CE-38616ACAC3DA}" type="presParOf" srcId="{AFA60E4C-E4CA-406E-9C88-1ECC9A4E4192}" destId="{F4649E8E-4AB5-4519-A5EF-0E097E03DE57}" srcOrd="0" destOrd="0" presId="urn:microsoft.com/office/officeart/2005/8/layout/orgChart1"/>
    <dgm:cxn modelId="{FA9973AC-911B-4BA4-A60B-1E0427DE2CBE}" type="presParOf" srcId="{F4649E8E-4AB5-4519-A5EF-0E097E03DE57}" destId="{CB8E4E52-5F1B-4830-A7C7-E2AC240D0F19}" srcOrd="0" destOrd="0" presId="urn:microsoft.com/office/officeart/2005/8/layout/orgChart1"/>
    <dgm:cxn modelId="{9B3A63B1-228F-43E1-942F-496A22A2105A}" type="presParOf" srcId="{F4649E8E-4AB5-4519-A5EF-0E097E03DE57}" destId="{9766F93A-761E-421A-859A-41F6F41C4ACD}" srcOrd="1" destOrd="0" presId="urn:microsoft.com/office/officeart/2005/8/layout/orgChart1"/>
    <dgm:cxn modelId="{9A73508E-3A01-455C-8F34-A8526CF40D96}" type="presParOf" srcId="{AFA60E4C-E4CA-406E-9C88-1ECC9A4E4192}" destId="{FFF99828-7AC9-44E6-9FC1-E3D3BA871BC0}" srcOrd="1" destOrd="0" presId="urn:microsoft.com/office/officeart/2005/8/layout/orgChart1"/>
    <dgm:cxn modelId="{EB0FEC10-A139-40EA-964C-CDA33E950A4A}" type="presParOf" srcId="{FFF99828-7AC9-44E6-9FC1-E3D3BA871BC0}" destId="{2B41F970-2572-49DC-B8DA-44CFF4C41956}" srcOrd="0" destOrd="0" presId="urn:microsoft.com/office/officeart/2005/8/layout/orgChart1"/>
    <dgm:cxn modelId="{BEF64814-1937-4EF3-9350-E8AC70D1AB7E}" type="presParOf" srcId="{FFF99828-7AC9-44E6-9FC1-E3D3BA871BC0}" destId="{8D9BFD72-80EC-4A80-A597-7CB6AE9498EB}" srcOrd="1" destOrd="0" presId="urn:microsoft.com/office/officeart/2005/8/layout/orgChart1"/>
    <dgm:cxn modelId="{D948AC34-340F-442A-8519-46CD04E287A2}" type="presParOf" srcId="{8D9BFD72-80EC-4A80-A597-7CB6AE9498EB}" destId="{02894EC1-CE7B-41C5-A67C-00861A0A4E6D}" srcOrd="0" destOrd="0" presId="urn:microsoft.com/office/officeart/2005/8/layout/orgChart1"/>
    <dgm:cxn modelId="{29076D08-7A80-420A-8698-562FA0DC6BA1}" type="presParOf" srcId="{02894EC1-CE7B-41C5-A67C-00861A0A4E6D}" destId="{239BE1EA-2585-4173-B2EE-AB45BE0CB490}" srcOrd="0" destOrd="0" presId="urn:microsoft.com/office/officeart/2005/8/layout/orgChart1"/>
    <dgm:cxn modelId="{4AB8173C-D6DD-4C30-94E3-177F38F768AF}" type="presParOf" srcId="{02894EC1-CE7B-41C5-A67C-00861A0A4E6D}" destId="{D652E198-ADD3-4B33-9BAF-909A88467B53}" srcOrd="1" destOrd="0" presId="urn:microsoft.com/office/officeart/2005/8/layout/orgChart1"/>
    <dgm:cxn modelId="{CFFCC027-41DC-404D-8EDC-04C7A32E0EE5}" type="presParOf" srcId="{8D9BFD72-80EC-4A80-A597-7CB6AE9498EB}" destId="{F4C77D44-912A-44AB-9F9F-21A81CA641CE}" srcOrd="1" destOrd="0" presId="urn:microsoft.com/office/officeart/2005/8/layout/orgChart1"/>
    <dgm:cxn modelId="{697AC743-96E8-4328-9D7F-8E964EBFCD51}" type="presParOf" srcId="{8D9BFD72-80EC-4A80-A597-7CB6AE9498EB}" destId="{F01EC40D-311C-4BA9-8A3E-E194B9165994}" srcOrd="2" destOrd="0" presId="urn:microsoft.com/office/officeart/2005/8/layout/orgChart1"/>
    <dgm:cxn modelId="{F64B28EB-641F-4388-9172-A1CBC4D702FA}" type="presParOf" srcId="{AFA60E4C-E4CA-406E-9C88-1ECC9A4E4192}" destId="{4216F265-946A-4D38-B7FB-6BE0600F2561}" srcOrd="2" destOrd="0" presId="urn:microsoft.com/office/officeart/2005/8/layout/orgChart1"/>
    <dgm:cxn modelId="{14A89C73-339D-43C7-BDF1-4042D4F625EC}" type="presParOf" srcId="{A2D5E70A-F2E8-4ED6-AF0A-208C4DCA24F5}" destId="{397E0162-0835-4E85-8029-EFD2E9209A90}" srcOrd="8" destOrd="0" presId="urn:microsoft.com/office/officeart/2005/8/layout/orgChart1"/>
    <dgm:cxn modelId="{CC835037-A83D-463B-8663-2AC5F64FDA29}" type="presParOf" srcId="{A2D5E70A-F2E8-4ED6-AF0A-208C4DCA24F5}" destId="{EEBD7C21-69D4-496E-A4D3-7CB52070A9C0}" srcOrd="9" destOrd="0" presId="urn:microsoft.com/office/officeart/2005/8/layout/orgChart1"/>
    <dgm:cxn modelId="{AB5955CB-BF18-40E5-B5B5-908045D30CF3}" type="presParOf" srcId="{EEBD7C21-69D4-496E-A4D3-7CB52070A9C0}" destId="{013A545A-064C-4797-8590-047C95A723AA}" srcOrd="0" destOrd="0" presId="urn:microsoft.com/office/officeart/2005/8/layout/orgChart1"/>
    <dgm:cxn modelId="{D3B45E7A-4C2D-46CC-8148-D95D6BF4B3AB}" type="presParOf" srcId="{013A545A-064C-4797-8590-047C95A723AA}" destId="{F1AB4D7E-EC07-4EED-BBC8-5F9ACA5ACF32}" srcOrd="0" destOrd="0" presId="urn:microsoft.com/office/officeart/2005/8/layout/orgChart1"/>
    <dgm:cxn modelId="{0C0EC4B4-1586-4CF5-B970-ABBC741BE836}" type="presParOf" srcId="{013A545A-064C-4797-8590-047C95A723AA}" destId="{D1B278E8-8E0D-4C1A-8634-034D8CE5D4A0}" srcOrd="1" destOrd="0" presId="urn:microsoft.com/office/officeart/2005/8/layout/orgChart1"/>
    <dgm:cxn modelId="{095E4A4D-EA87-46EF-B80D-3D4F5150560C}" type="presParOf" srcId="{EEBD7C21-69D4-496E-A4D3-7CB52070A9C0}" destId="{F35C6DA5-1505-4557-B2EA-0BE162C326A8}" srcOrd="1" destOrd="0" presId="urn:microsoft.com/office/officeart/2005/8/layout/orgChart1"/>
    <dgm:cxn modelId="{018A5E87-30D0-46AB-973D-C2DE9B5B8738}" type="presParOf" srcId="{EEBD7C21-69D4-496E-A4D3-7CB52070A9C0}" destId="{8036DB91-6553-49A1-8C79-874758193E17}" srcOrd="2" destOrd="0" presId="urn:microsoft.com/office/officeart/2005/8/layout/orgChart1"/>
    <dgm:cxn modelId="{3B2321B2-E49A-453D-81C7-A07EC8873275}" type="presParOf" srcId="{8B8B40AE-0298-45A4-9FFA-F161C8CDC2E4}" destId="{C3245917-3652-4DED-A7AD-DDC081D4D3F1}" srcOrd="2" destOrd="0" presId="urn:microsoft.com/office/officeart/2005/8/layout/orgChart1"/>
    <dgm:cxn modelId="{94866BA9-4D6F-4CC8-BF69-C613E30B3C1D}" type="presParOf" srcId="{38B33810-F18A-4049-B8AA-3278A67B7520}" destId="{3E04F04F-FC4F-4338-ACE8-525F744FC762}" srcOrd="1" destOrd="0" presId="urn:microsoft.com/office/officeart/2005/8/layout/orgChart1"/>
    <dgm:cxn modelId="{BCBCC404-5EF6-4022-89BD-B74DA49C3F19}" type="presParOf" srcId="{3E04F04F-FC4F-4338-ACE8-525F744FC762}" destId="{5707C5B5-96B4-483F-B6CE-A03984A1311F}" srcOrd="0" destOrd="0" presId="urn:microsoft.com/office/officeart/2005/8/layout/orgChart1"/>
    <dgm:cxn modelId="{E9762257-BF36-4C7D-B5FB-133B7169D3F9}" type="presParOf" srcId="{5707C5B5-96B4-483F-B6CE-A03984A1311F}" destId="{0421715E-0169-41D8-A82C-BAB39FB45CD1}" srcOrd="0" destOrd="0" presId="urn:microsoft.com/office/officeart/2005/8/layout/orgChart1"/>
    <dgm:cxn modelId="{BB607BAD-9C74-4A80-8A54-35185AB30CD3}" type="presParOf" srcId="{5707C5B5-96B4-483F-B6CE-A03984A1311F}" destId="{591A518C-F514-441C-A1B1-D79DD751A06E}" srcOrd="1" destOrd="0" presId="urn:microsoft.com/office/officeart/2005/8/layout/orgChart1"/>
    <dgm:cxn modelId="{739D0EE0-335C-4AB2-AF36-FECAD4959A61}" type="presParOf" srcId="{3E04F04F-FC4F-4338-ACE8-525F744FC762}" destId="{229AF6FB-A016-467B-ACB1-8C6A4332CDAB}" srcOrd="1" destOrd="0" presId="urn:microsoft.com/office/officeart/2005/8/layout/orgChart1"/>
    <dgm:cxn modelId="{0DC803C8-14C9-41DB-BDEA-3EBD90C913BE}" type="presParOf" srcId="{3E04F04F-FC4F-4338-ACE8-525F744FC762}" destId="{C2B0B7E4-739D-4726-8B7F-19F8B7C31F9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12409-F243-4D28-8472-D1B3F0E4455A}">
      <dsp:nvSpPr>
        <dsp:cNvPr id="0" name=""/>
        <dsp:cNvSpPr/>
      </dsp:nvSpPr>
      <dsp:spPr>
        <a:xfrm>
          <a:off x="3154381" y="2392092"/>
          <a:ext cx="1819237" cy="1819237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rgbClr val="95D3C6"/>
              </a:solidFill>
              <a:latin typeface="Calibri" panose="020F0502020204030204" pitchFamily="34" charset="0"/>
              <a:cs typeface="Calibri" panose="020F0502020204030204" pitchFamily="34" charset="0"/>
            </a:rPr>
            <a:t>Placenta</a:t>
          </a:r>
          <a:endParaRPr lang="ar-SA" sz="2700" b="1" kern="1200" dirty="0">
            <a:solidFill>
              <a:srgbClr val="95D3C6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20802" y="2658513"/>
        <a:ext cx="1286395" cy="1286395"/>
      </dsp:txXfrm>
    </dsp:sp>
    <dsp:sp modelId="{BA08640B-9D63-468D-967E-E58C8CD24378}">
      <dsp:nvSpPr>
        <dsp:cNvPr id="0" name=""/>
        <dsp:cNvSpPr/>
      </dsp:nvSpPr>
      <dsp:spPr>
        <a:xfrm rot="16200000">
          <a:off x="3788862" y="2096811"/>
          <a:ext cx="550275" cy="40288"/>
        </a:xfrm>
        <a:custGeom>
          <a:avLst/>
          <a:gdLst/>
          <a:ahLst/>
          <a:cxnLst/>
          <a:rect l="0" t="0" r="0" b="0"/>
          <a:pathLst>
            <a:path>
              <a:moveTo>
                <a:pt x="0" y="20144"/>
              </a:moveTo>
              <a:lnTo>
                <a:pt x="550275" y="2014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4050243" y="2103198"/>
        <a:ext cx="27513" cy="27513"/>
      </dsp:txXfrm>
    </dsp:sp>
    <dsp:sp modelId="{E43F0BAC-AB31-48B1-80D1-56EC955C067E}">
      <dsp:nvSpPr>
        <dsp:cNvPr id="0" name=""/>
        <dsp:cNvSpPr/>
      </dsp:nvSpPr>
      <dsp:spPr>
        <a:xfrm>
          <a:off x="3078464" y="22579"/>
          <a:ext cx="1971071" cy="181923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95D3C6"/>
              </a:solidFill>
              <a:latin typeface="Calibri" panose="020F0502020204030204" pitchFamily="34" charset="0"/>
              <a:cs typeface="Calibri" panose="020F0502020204030204" pitchFamily="34" charset="0"/>
            </a:rPr>
            <a:t>What is it?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Times New Roman" pitchFamily="18" charset="0"/>
            </a:rPr>
            <a:t>It is a </a:t>
          </a:r>
          <a:r>
            <a:rPr lang="en-US" sz="1400" b="1" kern="1200" dirty="0" err="1">
              <a:latin typeface="Calibri" panose="020F0502020204030204" pitchFamily="34" charset="0"/>
              <a:cs typeface="Times New Roman" pitchFamily="18" charset="0"/>
            </a:rPr>
            <a:t>Fetomaternal</a:t>
          </a:r>
          <a:r>
            <a:rPr lang="en-US" sz="1400" b="1" kern="1200" dirty="0">
              <a:latin typeface="Calibri" panose="020F0502020204030204" pitchFamily="34" charset="0"/>
              <a:cs typeface="Times New Roman" pitchFamily="18" charset="0"/>
            </a:rPr>
            <a:t> structure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(meaning it is formed by both mother and fetus)</a:t>
          </a:r>
          <a:endParaRPr lang="ar-SA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67121" y="289000"/>
        <a:ext cx="1393757" cy="1286395"/>
      </dsp:txXfrm>
    </dsp:sp>
    <dsp:sp modelId="{2BB539F1-33EC-4DC7-8841-856647E3F3AB}">
      <dsp:nvSpPr>
        <dsp:cNvPr id="0" name=""/>
        <dsp:cNvSpPr/>
      </dsp:nvSpPr>
      <dsp:spPr>
        <a:xfrm rot="1800000">
          <a:off x="4814891" y="3873946"/>
          <a:ext cx="550275" cy="40288"/>
        </a:xfrm>
        <a:custGeom>
          <a:avLst/>
          <a:gdLst/>
          <a:ahLst/>
          <a:cxnLst/>
          <a:rect l="0" t="0" r="0" b="0"/>
          <a:pathLst>
            <a:path>
              <a:moveTo>
                <a:pt x="0" y="20144"/>
              </a:moveTo>
              <a:lnTo>
                <a:pt x="550275" y="2014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5076272" y="3880333"/>
        <a:ext cx="27513" cy="27513"/>
      </dsp:txXfrm>
    </dsp:sp>
    <dsp:sp modelId="{198A2332-C680-4116-A7BF-1384ACF0A9FC}">
      <dsp:nvSpPr>
        <dsp:cNvPr id="0" name=""/>
        <dsp:cNvSpPr/>
      </dsp:nvSpPr>
      <dsp:spPr>
        <a:xfrm>
          <a:off x="5206439" y="3576849"/>
          <a:ext cx="1819237" cy="1819237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95D3C6"/>
              </a:solidFill>
              <a:latin typeface="Calibri" panose="020F0502020204030204" pitchFamily="34" charset="0"/>
              <a:cs typeface="Calibri" panose="020F0502020204030204" pitchFamily="34" charset="0"/>
            </a:rPr>
            <a:t>When it is formed?*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Times New Roman" pitchFamily="18" charset="0"/>
            </a:rPr>
            <a:t>Formed by the </a:t>
          </a:r>
          <a:r>
            <a:rPr lang="en-US" sz="1400" u="sng" kern="1200" dirty="0">
              <a:latin typeface="Calibri" panose="020F0502020204030204" pitchFamily="34" charset="0"/>
              <a:cs typeface="Times New Roman" pitchFamily="18" charset="0"/>
            </a:rPr>
            <a:t>beginning</a:t>
          </a:r>
          <a:r>
            <a:rPr lang="en-US" sz="1400" kern="1200" dirty="0">
              <a:latin typeface="Calibri" panose="020F0502020204030204" pitchFamily="34" charset="0"/>
              <a:cs typeface="Times New Roman" pitchFamily="18" charset="0"/>
            </a:rPr>
            <a:t> of the </a:t>
          </a:r>
          <a:r>
            <a:rPr lang="en-US" sz="1400" b="1" kern="1200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rPr>
            <a:t>4</a:t>
          </a:r>
          <a:r>
            <a:rPr lang="en-US" sz="1400" b="1" kern="1200" baseline="30000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rPr>
            <a:t>th</a:t>
          </a:r>
          <a:r>
            <a:rPr lang="en-US" sz="1400" b="1" kern="1200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rPr>
            <a:t> month</a:t>
          </a:r>
          <a:r>
            <a:rPr lang="en-US" sz="1800" b="1" kern="1200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rPr>
            <a:t>.</a:t>
          </a:r>
          <a:endParaRPr lang="ar-SA" sz="1600" kern="1200" dirty="0">
            <a:solidFill>
              <a:srgbClr val="7030A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72860" y="3843270"/>
        <a:ext cx="1286395" cy="1286395"/>
      </dsp:txXfrm>
    </dsp:sp>
    <dsp:sp modelId="{A56BD507-4953-4960-8E6D-3DB4C09127CC}">
      <dsp:nvSpPr>
        <dsp:cNvPr id="0" name=""/>
        <dsp:cNvSpPr/>
      </dsp:nvSpPr>
      <dsp:spPr>
        <a:xfrm rot="9000000">
          <a:off x="2762832" y="3873946"/>
          <a:ext cx="550275" cy="40288"/>
        </a:xfrm>
        <a:custGeom>
          <a:avLst/>
          <a:gdLst/>
          <a:ahLst/>
          <a:cxnLst/>
          <a:rect l="0" t="0" r="0" b="0"/>
          <a:pathLst>
            <a:path>
              <a:moveTo>
                <a:pt x="0" y="20144"/>
              </a:moveTo>
              <a:lnTo>
                <a:pt x="550275" y="2014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 rot="10800000">
        <a:off x="3024213" y="3880333"/>
        <a:ext cx="27513" cy="27513"/>
      </dsp:txXfrm>
    </dsp:sp>
    <dsp:sp modelId="{E480F164-7116-47B8-B8B0-681DE7FB2CC9}">
      <dsp:nvSpPr>
        <dsp:cNvPr id="0" name=""/>
        <dsp:cNvSpPr/>
      </dsp:nvSpPr>
      <dsp:spPr>
        <a:xfrm>
          <a:off x="1102322" y="3576849"/>
          <a:ext cx="1819237" cy="1819237"/>
        </a:xfrm>
        <a:prstGeom prst="ellipse">
          <a:avLst/>
        </a:prstGeom>
        <a:solidFill>
          <a:srgbClr val="C388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95D3C6"/>
              </a:solidFill>
              <a:latin typeface="Calibri" panose="020F0502020204030204" pitchFamily="34" charset="0"/>
              <a:cs typeface="Calibri" panose="020F0502020204030204" pitchFamily="34" charset="0"/>
            </a:rPr>
            <a:t>Function?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alibri" panose="020F0502020204030204" pitchFamily="34" charset="0"/>
              <a:cs typeface="Times New Roman" pitchFamily="18" charset="0"/>
            </a:rPr>
            <a:t>It is the </a:t>
          </a:r>
          <a:r>
            <a:rPr lang="en-US" sz="1300" u="sng" kern="1200" dirty="0">
              <a:latin typeface="Calibri" panose="020F0502020204030204" pitchFamily="34" charset="0"/>
              <a:cs typeface="Times New Roman" pitchFamily="18" charset="0"/>
            </a:rPr>
            <a:t>primary site </a:t>
          </a:r>
          <a:r>
            <a:rPr lang="en-US" sz="1300" kern="1200" dirty="0">
              <a:latin typeface="Calibri" panose="020F0502020204030204" pitchFamily="34" charset="0"/>
              <a:cs typeface="Times New Roman" pitchFamily="18" charset="0"/>
            </a:rPr>
            <a:t>for</a:t>
          </a:r>
          <a:r>
            <a:rPr lang="en-US" sz="1300" b="1" kern="1200" dirty="0">
              <a:latin typeface="Calibri" panose="020F0502020204030204" pitchFamily="34" charset="0"/>
              <a:cs typeface="Times New Roman" pitchFamily="18" charset="0"/>
            </a:rPr>
            <a:t> exchange </a:t>
          </a:r>
          <a:r>
            <a:rPr lang="en-US" sz="1300" kern="1200" dirty="0">
              <a:latin typeface="Calibri" panose="020F0502020204030204" pitchFamily="34" charset="0"/>
              <a:cs typeface="Times New Roman" pitchFamily="18" charset="0"/>
            </a:rPr>
            <a:t>of gases and nutrients between the </a:t>
          </a:r>
          <a:r>
            <a:rPr lang="en-US" sz="1300" b="1" kern="1200" dirty="0">
              <a:latin typeface="Calibri" panose="020F0502020204030204" pitchFamily="34" charset="0"/>
              <a:cs typeface="Times New Roman" pitchFamily="18" charset="0"/>
            </a:rPr>
            <a:t>mother and the fetus</a:t>
          </a:r>
          <a:r>
            <a:rPr lang="en-US" sz="1300" kern="1200" dirty="0">
              <a:latin typeface="Calibri" panose="020F0502020204030204" pitchFamily="34" charset="0"/>
              <a:cs typeface="Times New Roman" pitchFamily="18" charset="0"/>
            </a:rPr>
            <a:t>.</a:t>
          </a:r>
          <a:endParaRPr lang="ar-SA" sz="1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68743" y="3843270"/>
        <a:ext cx="1286395" cy="12863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91F0C-923C-4C61-906D-0D6713EB3D88}">
      <dsp:nvSpPr>
        <dsp:cNvPr id="0" name=""/>
        <dsp:cNvSpPr/>
      </dsp:nvSpPr>
      <dsp:spPr>
        <a:xfrm>
          <a:off x="6642" y="477443"/>
          <a:ext cx="1473783" cy="736891"/>
        </a:xfrm>
        <a:prstGeom prst="roundRect">
          <a:avLst>
            <a:gd name="adj" fmla="val 10000"/>
          </a:avLst>
        </a:prstGeom>
        <a:solidFill>
          <a:srgbClr val="C7E7F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1- Fetal placental circulation</a:t>
          </a:r>
          <a:endParaRPr lang="ar-S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225" y="499026"/>
        <a:ext cx="1430617" cy="693725"/>
      </dsp:txXfrm>
    </dsp:sp>
    <dsp:sp modelId="{42244B52-A1AD-42E0-A46D-3CD040726F04}">
      <dsp:nvSpPr>
        <dsp:cNvPr id="0" name=""/>
        <dsp:cNvSpPr/>
      </dsp:nvSpPr>
      <dsp:spPr>
        <a:xfrm>
          <a:off x="154020" y="1214334"/>
          <a:ext cx="147378" cy="751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1017"/>
              </a:lnTo>
              <a:lnTo>
                <a:pt x="147378" y="751017"/>
              </a:lnTo>
            </a:path>
          </a:pathLst>
        </a:custGeom>
        <a:noFill/>
        <a:ln w="25400" cap="flat" cmpd="sng" algn="ctr">
          <a:solidFill>
            <a:srgbClr val="C7E7F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E83A4-051C-4238-8094-16240D7B528D}">
      <dsp:nvSpPr>
        <dsp:cNvPr id="0" name=""/>
        <dsp:cNvSpPr/>
      </dsp:nvSpPr>
      <dsp:spPr>
        <a:xfrm>
          <a:off x="301398" y="1398557"/>
          <a:ext cx="2935162" cy="1133589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25400" cap="flat" cmpd="sng" algn="ctr">
          <a:solidFill>
            <a:srgbClr val="C7E7F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spc="-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Two </a:t>
          </a:r>
          <a:r>
            <a:rPr lang="en-US" sz="1400" b="1" kern="1200" spc="-1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Umbilical</a:t>
          </a:r>
          <a:r>
            <a:rPr lang="en-US" sz="1400" b="1" kern="1200" spc="3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spc="-1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Arteries:</a:t>
          </a:r>
          <a:endParaRPr lang="en-US" sz="14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Carry</a:t>
          </a:r>
          <a:r>
            <a:rPr lang="en-US" sz="1400" kern="1200" spc="1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poorly</a:t>
          </a:r>
          <a:r>
            <a:rPr lang="en-US" sz="1400" b="1" kern="1200" spc="-3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spc="-5" dirty="0">
              <a:latin typeface="Calibri" panose="020F0502020204030204" pitchFamily="34" charset="0"/>
              <a:cs typeface="Calibri" panose="020F0502020204030204" pitchFamily="34" charset="0"/>
            </a:rPr>
            <a:t>oxygenated</a:t>
          </a:r>
          <a:r>
            <a:rPr lang="en-US" sz="1400" b="1" kern="1200" spc="-7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blood</a:t>
          </a:r>
          <a:r>
            <a:rPr lang="en-US" sz="1400" kern="12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from</a:t>
          </a:r>
          <a:r>
            <a:rPr lang="en-US" sz="1400" kern="1200" spc="-6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kern="12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u="sng" kern="1200" dirty="0">
              <a:latin typeface="Calibri" panose="020F0502020204030204" pitchFamily="34" charset="0"/>
              <a:cs typeface="Calibri" panose="020F0502020204030204" pitchFamily="34" charset="0"/>
            </a:rPr>
            <a:t>fetus</a:t>
          </a:r>
          <a:r>
            <a:rPr lang="en-US" sz="1400" u="sng" kern="1200" spc="-6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to</a:t>
          </a:r>
          <a:r>
            <a:rPr lang="en-US" sz="1400" kern="12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the </a:t>
          </a:r>
          <a:r>
            <a:rPr lang="en-US" sz="1400" u="sng" kern="1200" dirty="0">
              <a:latin typeface="Calibri" panose="020F0502020204030204" pitchFamily="34" charset="0"/>
              <a:cs typeface="Calibri" panose="020F0502020204030204" pitchFamily="34" charset="0"/>
            </a:rPr>
            <a:t>placenta</a:t>
          </a:r>
        </a:p>
        <a:p>
          <a:pPr marL="0" lvl="0" indent="0" algn="l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4600" y="1431759"/>
        <a:ext cx="2868758" cy="1067185"/>
      </dsp:txXfrm>
    </dsp:sp>
    <dsp:sp modelId="{A6DCE68C-7F57-4289-A443-3DC50E77E5AA}">
      <dsp:nvSpPr>
        <dsp:cNvPr id="0" name=""/>
        <dsp:cNvSpPr/>
      </dsp:nvSpPr>
      <dsp:spPr>
        <a:xfrm>
          <a:off x="154020" y="1214334"/>
          <a:ext cx="147378" cy="2365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5639"/>
              </a:lnTo>
              <a:lnTo>
                <a:pt x="147378" y="2365639"/>
              </a:lnTo>
            </a:path>
          </a:pathLst>
        </a:custGeom>
        <a:noFill/>
        <a:ln w="25400" cap="flat" cmpd="sng" algn="ctr">
          <a:solidFill>
            <a:srgbClr val="C7E7F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F48A9-55C3-4B6C-865D-A5BBAEE42270}">
      <dsp:nvSpPr>
        <dsp:cNvPr id="0" name=""/>
        <dsp:cNvSpPr/>
      </dsp:nvSpPr>
      <dsp:spPr>
        <a:xfrm>
          <a:off x="301398" y="2716370"/>
          <a:ext cx="5006829" cy="1727207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C7E7F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within</a:t>
          </a:r>
          <a:r>
            <a:rPr lang="en-US" sz="1400" kern="1200" spc="-6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kern="12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branched</a:t>
          </a:r>
          <a:r>
            <a:rPr lang="en-US" sz="1400" kern="1200" spc="-3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chorionic</a:t>
          </a:r>
          <a:r>
            <a:rPr lang="en-US" sz="1400" kern="1200" spc="-8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villi,</a:t>
          </a:r>
          <a:r>
            <a:rPr lang="en-US" sz="1400" kern="1200" spc="-7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they</a:t>
          </a:r>
          <a:r>
            <a:rPr lang="en-US" sz="1400" kern="1200" spc="-1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5" dirty="0">
              <a:latin typeface="Calibri" panose="020F0502020204030204" pitchFamily="34" charset="0"/>
              <a:cs typeface="Calibri" panose="020F0502020204030204" pitchFamily="34" charset="0"/>
            </a:rPr>
            <a:t>form: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spc="-1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Arterio</a:t>
          </a:r>
          <a:r>
            <a:rPr lang="en-US" sz="1400" b="1" kern="1200" spc="-1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-capillary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venous</a:t>
          </a:r>
          <a:r>
            <a:rPr lang="en-US" sz="1400" b="1" kern="1200" spc="3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spc="-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network</a:t>
          </a:r>
          <a:r>
            <a:rPr lang="en-US" sz="1400" kern="1200" spc="-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endParaRPr lang="en-US" sz="1400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-It brings the fetal 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blood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extremely</a:t>
          </a:r>
          <a:r>
            <a:rPr lang="en-US" sz="1400" kern="1200" spc="-22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close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to the maternal  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blood.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-The 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well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oxygenated fetal 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blood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in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the capillaries</a:t>
          </a:r>
          <a:r>
            <a:rPr lang="en-US" sz="1400" kern="1200" spc="-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-10" dirty="0">
              <a:latin typeface="Calibri" panose="020F0502020204030204" pitchFamily="34" charset="0"/>
              <a:cs typeface="Calibri" panose="020F0502020204030204" pitchFamily="34" charset="0"/>
            </a:rPr>
            <a:t>passes 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into</a:t>
          </a:r>
          <a:r>
            <a:rPr lang="en-US" sz="1400" kern="1200" spc="-4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veins</a:t>
          </a:r>
          <a:r>
            <a:rPr lang="en-US" sz="1400" kern="1200" spc="-8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accompanying</a:t>
          </a:r>
          <a:r>
            <a:rPr lang="en-US" sz="1400" kern="1200" spc="-7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kern="1200" spc="-1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chorionic</a:t>
          </a:r>
          <a:r>
            <a:rPr lang="en-US" sz="1400" kern="1200" spc="-6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arteries.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-At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kern="1200" spc="-4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umbilical</a:t>
          </a:r>
          <a:r>
            <a:rPr lang="en-US" sz="1400" kern="1200" spc="-7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cord,</a:t>
          </a:r>
          <a:r>
            <a:rPr lang="en-US" sz="1400" kern="1200" spc="-25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they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spc="0" dirty="0">
              <a:latin typeface="Calibri" panose="020F0502020204030204" pitchFamily="34" charset="0"/>
              <a:cs typeface="Calibri" panose="020F0502020204030204" pitchFamily="34" charset="0"/>
            </a:rPr>
            <a:t>form</a:t>
          </a:r>
          <a:r>
            <a:rPr lang="en-US" sz="1400" kern="1200" spc="-3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en-US" sz="1400" kern="1200" spc="-8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spc="0" dirty="0">
              <a:latin typeface="Calibri" panose="020F0502020204030204" pitchFamily="34" charset="0"/>
              <a:cs typeface="Calibri" panose="020F0502020204030204" pitchFamily="34" charset="0"/>
            </a:rPr>
            <a:t>One</a:t>
          </a:r>
          <a:r>
            <a:rPr lang="en-US" sz="1400" b="1" kern="1200" spc="-4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spc="-5" dirty="0">
              <a:latin typeface="Calibri" panose="020F0502020204030204" pitchFamily="34" charset="0"/>
              <a:cs typeface="Calibri" panose="020F0502020204030204" pitchFamily="34" charset="0"/>
            </a:rPr>
            <a:t>Umbilical</a:t>
          </a:r>
          <a:r>
            <a:rPr lang="en-US" sz="1400" b="1" kern="1200" spc="-5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spc="-5" dirty="0">
              <a:latin typeface="Calibri" panose="020F0502020204030204" pitchFamily="34" charset="0"/>
              <a:cs typeface="Calibri" panose="020F0502020204030204" pitchFamily="34" charset="0"/>
            </a:rPr>
            <a:t>Vein</a:t>
          </a:r>
          <a:r>
            <a:rPr lang="en-US" sz="1400" kern="1200" spc="-5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ar-SA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1986" y="2766958"/>
        <a:ext cx="4905653" cy="1626031"/>
      </dsp:txXfrm>
    </dsp:sp>
    <dsp:sp modelId="{69F81A2F-C68C-4218-A5D1-7E02EDF1B32A}">
      <dsp:nvSpPr>
        <dsp:cNvPr id="0" name=""/>
        <dsp:cNvSpPr/>
      </dsp:nvSpPr>
      <dsp:spPr>
        <a:xfrm>
          <a:off x="5381917" y="477443"/>
          <a:ext cx="1473783" cy="736891"/>
        </a:xfrm>
        <a:prstGeom prst="roundRect">
          <a:avLst>
            <a:gd name="adj" fmla="val 10000"/>
          </a:avLst>
        </a:prstGeom>
        <a:solidFill>
          <a:srgbClr val="FF99F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2- Maternal placental circulation</a:t>
          </a:r>
          <a:endParaRPr lang="ar-S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03500" y="499026"/>
        <a:ext cx="1430617" cy="693725"/>
      </dsp:txXfrm>
    </dsp:sp>
    <dsp:sp modelId="{D1D33FFA-19A9-41AD-9798-6FC93AAC900F}">
      <dsp:nvSpPr>
        <dsp:cNvPr id="0" name=""/>
        <dsp:cNvSpPr/>
      </dsp:nvSpPr>
      <dsp:spPr>
        <a:xfrm>
          <a:off x="5529296" y="1214334"/>
          <a:ext cx="154020" cy="12017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1770"/>
              </a:lnTo>
              <a:lnTo>
                <a:pt x="154020" y="1201770"/>
              </a:lnTo>
            </a:path>
          </a:pathLst>
        </a:custGeom>
        <a:noFill/>
        <a:ln w="25400" cap="flat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4166B-CBC4-4E45-B502-B495D761A001}">
      <dsp:nvSpPr>
        <dsp:cNvPr id="0" name=""/>
        <dsp:cNvSpPr/>
      </dsp:nvSpPr>
      <dsp:spPr>
        <a:xfrm>
          <a:off x="5683316" y="1420038"/>
          <a:ext cx="5706523" cy="19921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000" kern="1200" dirty="0"/>
            <a:t>.</a:t>
          </a:r>
        </a:p>
      </dsp:txBody>
      <dsp:txXfrm>
        <a:off x="5741664" y="1478386"/>
        <a:ext cx="5589827" cy="1875438"/>
      </dsp:txXfrm>
    </dsp:sp>
    <dsp:sp modelId="{044DD86F-C343-40D5-AD1D-542E579C0F3A}">
      <dsp:nvSpPr>
        <dsp:cNvPr id="0" name=""/>
        <dsp:cNvSpPr/>
      </dsp:nvSpPr>
      <dsp:spPr>
        <a:xfrm>
          <a:off x="5529296" y="1214334"/>
          <a:ext cx="147378" cy="3007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210"/>
              </a:lnTo>
              <a:lnTo>
                <a:pt x="147378" y="3007210"/>
              </a:lnTo>
            </a:path>
          </a:pathLst>
        </a:custGeom>
        <a:noFill/>
        <a:ln w="25400" cap="flat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51A785-6E9A-4891-B912-B04CB335035E}">
      <dsp:nvSpPr>
        <dsp:cNvPr id="0" name=""/>
        <dsp:cNvSpPr/>
      </dsp:nvSpPr>
      <dsp:spPr>
        <a:xfrm>
          <a:off x="5676674" y="3574915"/>
          <a:ext cx="4693173" cy="1293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l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/>
            <a:t>.</a:t>
          </a:r>
        </a:p>
      </dsp:txBody>
      <dsp:txXfrm>
        <a:off x="5714552" y="3612793"/>
        <a:ext cx="4617417" cy="12175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64D1-A3D4-43AF-ABF2-A4BF3E9BCCB5}">
      <dsp:nvSpPr>
        <dsp:cNvPr id="0" name=""/>
        <dsp:cNvSpPr/>
      </dsp:nvSpPr>
      <dsp:spPr>
        <a:xfrm>
          <a:off x="5671624" y="2512919"/>
          <a:ext cx="1452907" cy="454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319"/>
              </a:lnTo>
              <a:lnTo>
                <a:pt x="1452907" y="227319"/>
              </a:lnTo>
              <a:lnTo>
                <a:pt x="1452907" y="454856"/>
              </a:lnTo>
            </a:path>
          </a:pathLst>
        </a:custGeom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E7A53C9C-C497-4552-80C9-BBB76EDFF46C}">
      <dsp:nvSpPr>
        <dsp:cNvPr id="0" name=""/>
        <dsp:cNvSpPr/>
      </dsp:nvSpPr>
      <dsp:spPr>
        <a:xfrm>
          <a:off x="5671624" y="2512919"/>
          <a:ext cx="4396905" cy="45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313"/>
              </a:lnTo>
              <a:lnTo>
                <a:pt x="4396905" y="229313"/>
              </a:lnTo>
              <a:lnTo>
                <a:pt x="4396905" y="456850"/>
              </a:lnTo>
            </a:path>
          </a:pathLst>
        </a:custGeom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A8645808-C6E8-4A69-A2A2-3FC64AF988EF}">
      <dsp:nvSpPr>
        <dsp:cNvPr id="0" name=""/>
        <dsp:cNvSpPr/>
      </dsp:nvSpPr>
      <dsp:spPr>
        <a:xfrm>
          <a:off x="4143597" y="2512919"/>
          <a:ext cx="1528027" cy="455073"/>
        </a:xfrm>
        <a:custGeom>
          <a:avLst/>
          <a:gdLst/>
          <a:ahLst/>
          <a:cxnLst/>
          <a:rect l="0" t="0" r="0" b="0"/>
          <a:pathLst>
            <a:path>
              <a:moveTo>
                <a:pt x="1528027" y="0"/>
              </a:moveTo>
              <a:lnTo>
                <a:pt x="1528027" y="227536"/>
              </a:lnTo>
              <a:lnTo>
                <a:pt x="0" y="227536"/>
              </a:lnTo>
              <a:lnTo>
                <a:pt x="0" y="455073"/>
              </a:lnTo>
            </a:path>
          </a:pathLst>
        </a:custGeom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2729AE7B-7F1D-4155-9DA2-74C757F4CE18}">
      <dsp:nvSpPr>
        <dsp:cNvPr id="0" name=""/>
        <dsp:cNvSpPr/>
      </dsp:nvSpPr>
      <dsp:spPr>
        <a:xfrm>
          <a:off x="1213782" y="2512919"/>
          <a:ext cx="4457841" cy="455073"/>
        </a:xfrm>
        <a:custGeom>
          <a:avLst/>
          <a:gdLst/>
          <a:ahLst/>
          <a:cxnLst/>
          <a:rect l="0" t="0" r="0" b="0"/>
          <a:pathLst>
            <a:path>
              <a:moveTo>
                <a:pt x="4457841" y="0"/>
              </a:moveTo>
              <a:lnTo>
                <a:pt x="4457841" y="227536"/>
              </a:lnTo>
              <a:lnTo>
                <a:pt x="0" y="227536"/>
              </a:lnTo>
              <a:lnTo>
                <a:pt x="0" y="455073"/>
              </a:lnTo>
            </a:path>
          </a:pathLst>
        </a:custGeom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CEBB29FC-7B29-492C-871B-6CC4CD46D96A}">
      <dsp:nvSpPr>
        <dsp:cNvPr id="0" name=""/>
        <dsp:cNvSpPr/>
      </dsp:nvSpPr>
      <dsp:spPr>
        <a:xfrm>
          <a:off x="4588117" y="1429412"/>
          <a:ext cx="2167014" cy="108350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" tIns="635" rIns="635" bIns="635" numCol="1" spcCol="1270" anchor="ctr" anchorCtr="0">
          <a:noAutofit/>
        </a:bodyPr>
        <a:lstStyle/>
        <a:p>
          <a:pPr marL="0" lvl="0" indent="0" algn="ctr" defTabSz="44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00" kern="1200" dirty="0"/>
        </a:p>
      </dsp:txBody>
      <dsp:txXfrm>
        <a:off x="4588117" y="1429412"/>
        <a:ext cx="2167014" cy="1083507"/>
      </dsp:txXfrm>
    </dsp:sp>
    <dsp:sp modelId="{80F863E6-F08F-4DE3-BD61-85B664E215C6}">
      <dsp:nvSpPr>
        <dsp:cNvPr id="0" name=""/>
        <dsp:cNvSpPr/>
      </dsp:nvSpPr>
      <dsp:spPr>
        <a:xfrm>
          <a:off x="5563" y="2967992"/>
          <a:ext cx="2416438" cy="1083507"/>
        </a:xfrm>
        <a:prstGeom prst="rect">
          <a:avLst/>
        </a:prstGeom>
        <a:noFill/>
        <a:ln w="38100" cap="flat" cmpd="sng" algn="ctr">
          <a:solidFill>
            <a:srgbClr val="82E7D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1-Syncytiotrophoblast</a:t>
          </a:r>
          <a:endParaRPr lang="ar-SA" sz="1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63" y="2967992"/>
        <a:ext cx="2416438" cy="1083507"/>
      </dsp:txXfrm>
    </dsp:sp>
    <dsp:sp modelId="{90282008-4162-4557-A629-D791066BE266}">
      <dsp:nvSpPr>
        <dsp:cNvPr id="0" name=""/>
        <dsp:cNvSpPr/>
      </dsp:nvSpPr>
      <dsp:spPr>
        <a:xfrm>
          <a:off x="2877074" y="2967992"/>
          <a:ext cx="2533045" cy="1083507"/>
        </a:xfrm>
        <a:prstGeom prst="rect">
          <a:avLst/>
        </a:prstGeom>
        <a:noFill/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2-Cytotrophoblast </a:t>
          </a:r>
          <a:r>
            <a:rPr lang="en-U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ar-SA" sz="1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77074" y="2967992"/>
        <a:ext cx="2533045" cy="1083507"/>
      </dsp:txXfrm>
    </dsp:sp>
    <dsp:sp modelId="{051803B9-78D5-4A19-8494-AAF9336C3339}">
      <dsp:nvSpPr>
        <dsp:cNvPr id="0" name=""/>
        <dsp:cNvSpPr/>
      </dsp:nvSpPr>
      <dsp:spPr>
        <a:xfrm>
          <a:off x="8807934" y="2969769"/>
          <a:ext cx="2521191" cy="1083507"/>
        </a:xfrm>
        <a:prstGeom prst="rect">
          <a:avLst/>
        </a:prstGeom>
        <a:noFill/>
        <a:ln w="38100" cap="flat" cmpd="sng" algn="ctr">
          <a:solidFill>
            <a:srgbClr val="ED068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4- Endothelium of fetal capillaries. </a:t>
          </a:r>
          <a:endParaRPr lang="ar-SA" sz="1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807934" y="2969769"/>
        <a:ext cx="2521191" cy="1083507"/>
      </dsp:txXfrm>
    </dsp:sp>
    <dsp:sp modelId="{5D9E3A64-90FB-4396-A419-FD5D94ABB77F}">
      <dsp:nvSpPr>
        <dsp:cNvPr id="0" name=""/>
        <dsp:cNvSpPr/>
      </dsp:nvSpPr>
      <dsp:spPr>
        <a:xfrm>
          <a:off x="5876418" y="2967775"/>
          <a:ext cx="2496227" cy="1083507"/>
        </a:xfrm>
        <a:prstGeom prst="rect">
          <a:avLst/>
        </a:prstGeom>
        <a:noFill/>
        <a:ln w="38100" cap="flat" cmpd="sng" algn="ctr">
          <a:solidFill>
            <a:srgbClr val="C388F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3- Connective tissue of the villus</a:t>
          </a:r>
          <a:endParaRPr lang="ar-SA" sz="1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76418" y="2967775"/>
        <a:ext cx="2496227" cy="10835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E0162-0835-4E85-8029-EFD2E9209A90}">
      <dsp:nvSpPr>
        <dsp:cNvPr id="0" name=""/>
        <dsp:cNvSpPr/>
      </dsp:nvSpPr>
      <dsp:spPr>
        <a:xfrm>
          <a:off x="4787900" y="1984876"/>
          <a:ext cx="1992704" cy="316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333"/>
              </a:lnTo>
              <a:lnTo>
                <a:pt x="1992704" y="144333"/>
              </a:lnTo>
              <a:lnTo>
                <a:pt x="1992704" y="316472"/>
              </a:lnTo>
            </a:path>
          </a:pathLst>
        </a:custGeom>
        <a:noFill/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41F970-2572-49DC-B8DA-44CFF4C41956}">
      <dsp:nvSpPr>
        <dsp:cNvPr id="0" name=""/>
        <dsp:cNvSpPr/>
      </dsp:nvSpPr>
      <dsp:spPr>
        <a:xfrm>
          <a:off x="6115643" y="3120874"/>
          <a:ext cx="250895" cy="798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8188"/>
              </a:lnTo>
              <a:lnTo>
                <a:pt x="250895" y="79818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A7FAA-8E88-44A4-B5AD-026FDF9F7630}">
      <dsp:nvSpPr>
        <dsp:cNvPr id="0" name=""/>
        <dsp:cNvSpPr/>
      </dsp:nvSpPr>
      <dsp:spPr>
        <a:xfrm>
          <a:off x="4787900" y="1984876"/>
          <a:ext cx="1983507" cy="316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153"/>
              </a:lnTo>
              <a:lnTo>
                <a:pt x="1983507" y="144153"/>
              </a:lnTo>
              <a:lnTo>
                <a:pt x="1983507" y="316291"/>
              </a:lnTo>
            </a:path>
          </a:pathLst>
        </a:custGeom>
        <a:noFill/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828EBE-766B-49CF-8A0C-0C5C4832739B}">
      <dsp:nvSpPr>
        <dsp:cNvPr id="0" name=""/>
        <dsp:cNvSpPr/>
      </dsp:nvSpPr>
      <dsp:spPr>
        <a:xfrm>
          <a:off x="4132135" y="3106881"/>
          <a:ext cx="245911" cy="796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106"/>
              </a:lnTo>
              <a:lnTo>
                <a:pt x="245911" y="79610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3BB85-B414-4715-9C40-FC9DF82C2AE8}">
      <dsp:nvSpPr>
        <dsp:cNvPr id="0" name=""/>
        <dsp:cNvSpPr/>
      </dsp:nvSpPr>
      <dsp:spPr>
        <a:xfrm>
          <a:off x="4742180" y="1984876"/>
          <a:ext cx="91440" cy="3022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2299"/>
              </a:lnTo>
            </a:path>
          </a:pathLst>
        </a:custGeom>
        <a:noFill/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4F3702-FEB1-4842-BB16-E7D285C43D49}">
      <dsp:nvSpPr>
        <dsp:cNvPr id="0" name=""/>
        <dsp:cNvSpPr/>
      </dsp:nvSpPr>
      <dsp:spPr>
        <a:xfrm>
          <a:off x="2148447" y="3148858"/>
          <a:ext cx="245911" cy="754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4129"/>
              </a:lnTo>
              <a:lnTo>
                <a:pt x="245911" y="75412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A3553-E18A-4039-B6A6-5F7F135669BF}">
      <dsp:nvSpPr>
        <dsp:cNvPr id="0" name=""/>
        <dsp:cNvSpPr/>
      </dsp:nvSpPr>
      <dsp:spPr>
        <a:xfrm>
          <a:off x="2804212" y="1984876"/>
          <a:ext cx="1983687" cy="344276"/>
        </a:xfrm>
        <a:custGeom>
          <a:avLst/>
          <a:gdLst/>
          <a:ahLst/>
          <a:cxnLst/>
          <a:rect l="0" t="0" r="0" b="0"/>
          <a:pathLst>
            <a:path>
              <a:moveTo>
                <a:pt x="1983687" y="0"/>
              </a:moveTo>
              <a:lnTo>
                <a:pt x="1983687" y="172138"/>
              </a:lnTo>
              <a:lnTo>
                <a:pt x="0" y="172138"/>
              </a:lnTo>
              <a:lnTo>
                <a:pt x="0" y="344276"/>
              </a:lnTo>
            </a:path>
          </a:pathLst>
        </a:custGeom>
        <a:noFill/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4C45F-7575-45CE-B05F-322588FFE9FF}">
      <dsp:nvSpPr>
        <dsp:cNvPr id="0" name=""/>
        <dsp:cNvSpPr/>
      </dsp:nvSpPr>
      <dsp:spPr>
        <a:xfrm>
          <a:off x="164759" y="3148858"/>
          <a:ext cx="245911" cy="754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4129"/>
              </a:lnTo>
              <a:lnTo>
                <a:pt x="245911" y="75412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F8F768-8140-40F6-B144-950D1DF76413}">
      <dsp:nvSpPr>
        <dsp:cNvPr id="0" name=""/>
        <dsp:cNvSpPr/>
      </dsp:nvSpPr>
      <dsp:spPr>
        <a:xfrm>
          <a:off x="820524" y="1984876"/>
          <a:ext cx="3967375" cy="344276"/>
        </a:xfrm>
        <a:custGeom>
          <a:avLst/>
          <a:gdLst/>
          <a:ahLst/>
          <a:cxnLst/>
          <a:rect l="0" t="0" r="0" b="0"/>
          <a:pathLst>
            <a:path>
              <a:moveTo>
                <a:pt x="3967375" y="0"/>
              </a:moveTo>
              <a:lnTo>
                <a:pt x="3967375" y="172138"/>
              </a:lnTo>
              <a:lnTo>
                <a:pt x="0" y="172138"/>
              </a:lnTo>
              <a:lnTo>
                <a:pt x="0" y="344276"/>
              </a:lnTo>
            </a:path>
          </a:pathLst>
        </a:custGeom>
        <a:noFill/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0BBFF-0EC0-4D97-94DD-3BD235AC5257}">
      <dsp:nvSpPr>
        <dsp:cNvPr id="0" name=""/>
        <dsp:cNvSpPr/>
      </dsp:nvSpPr>
      <dsp:spPr>
        <a:xfrm>
          <a:off x="3968194" y="1165170"/>
          <a:ext cx="1639411" cy="8197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700" kern="1200"/>
        </a:p>
      </dsp:txBody>
      <dsp:txXfrm>
        <a:off x="3968194" y="1165170"/>
        <a:ext cx="1639411" cy="819705"/>
      </dsp:txXfrm>
    </dsp:sp>
    <dsp:sp modelId="{EFB26A86-8BDD-4A01-82E2-2886F92D8E12}">
      <dsp:nvSpPr>
        <dsp:cNvPr id="0" name=""/>
        <dsp:cNvSpPr/>
      </dsp:nvSpPr>
      <dsp:spPr>
        <a:xfrm>
          <a:off x="818" y="2329153"/>
          <a:ext cx="1639411" cy="819705"/>
        </a:xfrm>
        <a:prstGeom prst="rect">
          <a:avLst/>
        </a:prstGeom>
        <a:noFill/>
        <a:ln w="25400" cap="flat" cmpd="sng" algn="ctr">
          <a:solidFill>
            <a:srgbClr val="ED068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1. Simple (passive) diffusion</a:t>
          </a:r>
          <a:endParaRPr lang="en-US" sz="1300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18" y="2329153"/>
        <a:ext cx="1639411" cy="819705"/>
      </dsp:txXfrm>
    </dsp:sp>
    <dsp:sp modelId="{CA303EA8-516E-425E-8FD6-1DDC874EEA03}">
      <dsp:nvSpPr>
        <dsp:cNvPr id="0" name=""/>
        <dsp:cNvSpPr/>
      </dsp:nvSpPr>
      <dsp:spPr>
        <a:xfrm>
          <a:off x="410671" y="3493135"/>
          <a:ext cx="1639411" cy="819705"/>
        </a:xfrm>
        <a:prstGeom prst="rect">
          <a:avLst/>
        </a:prstGeom>
        <a:noFill/>
        <a:ln w="28575" cap="flat" cmpd="sng" algn="ctr">
          <a:solidFill>
            <a:srgbClr val="C388F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Depends on difference in pressure.</a:t>
          </a:r>
          <a:endParaRPr lang="ar-SA" sz="1700" kern="1200" dirty="0">
            <a:solidFill>
              <a:srgbClr val="FF0000"/>
            </a:solidFill>
          </a:endParaRPr>
        </a:p>
      </dsp:txBody>
      <dsp:txXfrm>
        <a:off x="410671" y="3493135"/>
        <a:ext cx="1639411" cy="819705"/>
      </dsp:txXfrm>
    </dsp:sp>
    <dsp:sp modelId="{83646640-2EF7-4784-975D-1B0FEF52ABA2}">
      <dsp:nvSpPr>
        <dsp:cNvPr id="0" name=""/>
        <dsp:cNvSpPr/>
      </dsp:nvSpPr>
      <dsp:spPr>
        <a:xfrm>
          <a:off x="1984506" y="2329153"/>
          <a:ext cx="1639411" cy="819705"/>
        </a:xfrm>
        <a:prstGeom prst="rect">
          <a:avLst/>
        </a:prstGeom>
        <a:noFill/>
        <a:ln w="25400" cap="flat" cmpd="sng" algn="ctr">
          <a:solidFill>
            <a:srgbClr val="ED068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2. Active transpor</a:t>
          </a:r>
          <a:r>
            <a:rPr lang="en-US" sz="1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</a:t>
          </a: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ar-SA" sz="1200" b="1" kern="1200" dirty="0"/>
        </a:p>
      </dsp:txBody>
      <dsp:txXfrm>
        <a:off x="1984506" y="2329153"/>
        <a:ext cx="1639411" cy="819705"/>
      </dsp:txXfrm>
    </dsp:sp>
    <dsp:sp modelId="{2051B40C-203E-4C20-BC6E-107F85C6DB32}">
      <dsp:nvSpPr>
        <dsp:cNvPr id="0" name=""/>
        <dsp:cNvSpPr/>
      </dsp:nvSpPr>
      <dsp:spPr>
        <a:xfrm>
          <a:off x="2394359" y="3493135"/>
          <a:ext cx="1639411" cy="819705"/>
        </a:xfrm>
        <a:prstGeom prst="rect">
          <a:avLst/>
        </a:prstGeom>
        <a:noFill/>
        <a:ln w="28575" cap="flat" cmpd="sng" algn="ctr">
          <a:solidFill>
            <a:srgbClr val="C388F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Requires energy.</a:t>
          </a:r>
          <a:endParaRPr lang="ar-SA" sz="1700" kern="1200" dirty="0">
            <a:solidFill>
              <a:schemeClr val="tx1"/>
            </a:solidFill>
          </a:endParaRPr>
        </a:p>
      </dsp:txBody>
      <dsp:txXfrm>
        <a:off x="2394359" y="3493135"/>
        <a:ext cx="1639411" cy="819705"/>
      </dsp:txXfrm>
    </dsp:sp>
    <dsp:sp modelId="{7AE4861F-2B07-4948-A2A6-E11A98992744}">
      <dsp:nvSpPr>
        <dsp:cNvPr id="0" name=""/>
        <dsp:cNvSpPr/>
      </dsp:nvSpPr>
      <dsp:spPr>
        <a:xfrm>
          <a:off x="3968194" y="2287175"/>
          <a:ext cx="1639411" cy="819705"/>
        </a:xfrm>
        <a:prstGeom prst="rect">
          <a:avLst/>
        </a:prstGeom>
        <a:noFill/>
        <a:ln w="25400" cap="flat" cmpd="sng" algn="ctr">
          <a:solidFill>
            <a:srgbClr val="ED068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3. Facilitated transport </a:t>
          </a:r>
          <a:endParaRPr lang="ar-SA" sz="13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68194" y="2287175"/>
        <a:ext cx="1639411" cy="819705"/>
      </dsp:txXfrm>
    </dsp:sp>
    <dsp:sp modelId="{71271492-002B-42E0-8791-E10F8EC98E0B}">
      <dsp:nvSpPr>
        <dsp:cNvPr id="0" name=""/>
        <dsp:cNvSpPr/>
      </dsp:nvSpPr>
      <dsp:spPr>
        <a:xfrm>
          <a:off x="4378047" y="3493135"/>
          <a:ext cx="1639411" cy="819705"/>
        </a:xfrm>
        <a:prstGeom prst="rect">
          <a:avLst/>
        </a:prstGeom>
        <a:noFill/>
        <a:ln w="28575" cap="flat" cmpd="sng" algn="ctr">
          <a:solidFill>
            <a:srgbClr val="C388F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Through electrical discharge.</a:t>
          </a:r>
        </a:p>
      </dsp:txBody>
      <dsp:txXfrm>
        <a:off x="4378047" y="3493135"/>
        <a:ext cx="1639411" cy="819705"/>
      </dsp:txXfrm>
    </dsp:sp>
    <dsp:sp modelId="{CB8E4E52-5F1B-4830-A7C7-E2AC240D0F19}">
      <dsp:nvSpPr>
        <dsp:cNvPr id="0" name=""/>
        <dsp:cNvSpPr/>
      </dsp:nvSpPr>
      <dsp:spPr>
        <a:xfrm>
          <a:off x="5951701" y="2301168"/>
          <a:ext cx="1639411" cy="819705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700" kern="1200"/>
        </a:p>
      </dsp:txBody>
      <dsp:txXfrm>
        <a:off x="5951701" y="2301168"/>
        <a:ext cx="1639411" cy="819705"/>
      </dsp:txXfrm>
    </dsp:sp>
    <dsp:sp modelId="{239BE1EA-2585-4173-B2EE-AB45BE0CB490}">
      <dsp:nvSpPr>
        <dsp:cNvPr id="0" name=""/>
        <dsp:cNvSpPr/>
      </dsp:nvSpPr>
      <dsp:spPr>
        <a:xfrm>
          <a:off x="6366538" y="3509209"/>
          <a:ext cx="2001246" cy="819705"/>
        </a:xfrm>
        <a:prstGeom prst="rect">
          <a:avLst/>
        </a:prstGeom>
        <a:noFill/>
        <a:ln w="28575" cap="flat" cmpd="sng" algn="ctr">
          <a:solidFill>
            <a:srgbClr val="C388F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The material engulfed is a small sample of extracellular fluid.</a:t>
          </a:r>
        </a:p>
      </dsp:txBody>
      <dsp:txXfrm>
        <a:off x="6366538" y="3509209"/>
        <a:ext cx="2001246" cy="819705"/>
      </dsp:txXfrm>
    </dsp:sp>
    <dsp:sp modelId="{F1AB4D7E-EC07-4EED-BBC8-5F9ACA5ACF32}">
      <dsp:nvSpPr>
        <dsp:cNvPr id="0" name=""/>
        <dsp:cNvSpPr/>
      </dsp:nvSpPr>
      <dsp:spPr>
        <a:xfrm>
          <a:off x="5960898" y="2301348"/>
          <a:ext cx="1639411" cy="819705"/>
        </a:xfrm>
        <a:prstGeom prst="rect">
          <a:avLst/>
        </a:prstGeom>
        <a:noFill/>
        <a:ln w="25400" cap="flat" cmpd="sng" algn="ctr">
          <a:solidFill>
            <a:srgbClr val="ED068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4. Pinocytosis</a:t>
          </a:r>
          <a:r>
            <a:rPr lang="en-US" sz="13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5960898" y="2301348"/>
        <a:ext cx="1639411" cy="819705"/>
      </dsp:txXfrm>
    </dsp:sp>
    <dsp:sp modelId="{0421715E-0169-41D8-A82C-BAB39FB45CD1}">
      <dsp:nvSpPr>
        <dsp:cNvPr id="0" name=""/>
        <dsp:cNvSpPr/>
      </dsp:nvSpPr>
      <dsp:spPr>
        <a:xfrm>
          <a:off x="3684067" y="1145293"/>
          <a:ext cx="2136399" cy="819705"/>
        </a:xfrm>
        <a:prstGeom prst="rect">
          <a:avLst/>
        </a:prstGeom>
        <a:solidFill>
          <a:srgbClr val="82E7D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Mechanism of Transportation</a:t>
          </a:r>
          <a:endParaRPr lang="ar-SA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4067" y="1145293"/>
        <a:ext cx="2136399" cy="819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1329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4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3810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480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709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514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2364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917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2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Shape 6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05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330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718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4960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651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3563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7699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905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67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>
            <a:alpha val="10000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QOxgm0qZNtUNxZNrB1M5zIo7-XeDtd8NdUc56aBAx7s/edit?usp=sharing" TargetMode="External"/><Relationship Id="rId13" Type="http://schemas.openxmlformats.org/officeDocument/2006/relationships/hyperlink" Target="https://docs.google.com/forms/d/1GgmnFVzgO-OABiZ2Svj6PLavjV00XHvgD4P1gXi8YJQ/viewform?ts=59c9dfc3&amp;edit_requested=true" TargetMode="External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hyperlink" Target="mailto:Embryology436@gmail.com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www.onlineexambuilder.com/development-of-the-heart/exam-1377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s://twitter.com/Embryology436" TargetMode="External"/><Relationship Id="rId5" Type="http://schemas.microsoft.com/office/2007/relationships/hdphoto" Target="../media/hdphoto1.wdp"/><Relationship Id="rId15" Type="http://schemas.openxmlformats.org/officeDocument/2006/relationships/image" Target="../media/image33.jp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bped-RVWsL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3GYYOKjZMOM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microsoft.com/office/2007/relationships/hdphoto" Target="../media/hdphoto3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hape 89"/>
          <p:cNvGrpSpPr/>
          <p:nvPr/>
        </p:nvGrpSpPr>
        <p:grpSpPr>
          <a:xfrm>
            <a:off x="6833069" y="0"/>
            <a:ext cx="5358931" cy="6857999"/>
            <a:chOff x="5807244" y="0"/>
            <a:chExt cx="6384755" cy="6857999"/>
          </a:xfrm>
        </p:grpSpPr>
        <p:sp>
          <p:nvSpPr>
            <p:cNvPr id="90" name="Shape 90"/>
            <p:cNvSpPr/>
            <p:nvPr/>
          </p:nvSpPr>
          <p:spPr>
            <a:xfrm rot="10800000">
              <a:off x="5814424" y="1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5807244" y="2290818"/>
              <a:ext cx="4156589" cy="2240231"/>
            </a:xfrm>
            <a:prstGeom prst="triangle">
              <a:avLst>
                <a:gd name="adj" fmla="val 50000"/>
              </a:avLst>
            </a:prstGeom>
            <a:noFill/>
            <a:ln w="12700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ADEE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 rot="10800000">
              <a:off x="5821602" y="4617768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D2E6E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8028231" y="4617767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 rot="10800000">
              <a:off x="8035410" y="2326950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7AADA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8021053" y="0"/>
              <a:ext cx="4156589" cy="2240231"/>
            </a:xfrm>
            <a:prstGeom prst="triangle">
              <a:avLst>
                <a:gd name="adj" fmla="val 50000"/>
              </a:avLst>
            </a:prstGeom>
            <a:noFill/>
            <a:ln w="12700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Shape 9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79368" y="112293"/>
              <a:ext cx="978568" cy="15315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" name="Shape 97"/>
            <p:cNvGrpSpPr/>
            <p:nvPr/>
          </p:nvGrpSpPr>
          <p:grpSpPr>
            <a:xfrm>
              <a:off x="6953536" y="5704646"/>
              <a:ext cx="4491789" cy="490186"/>
              <a:chOff x="6953536" y="5688604"/>
              <a:chExt cx="4491789" cy="490186"/>
            </a:xfrm>
          </p:grpSpPr>
          <p:sp>
            <p:nvSpPr>
              <p:cNvPr id="101" name="Shape 101"/>
              <p:cNvSpPr txBox="1"/>
              <p:nvPr/>
            </p:nvSpPr>
            <p:spPr>
              <a:xfrm>
                <a:off x="6953536" y="5688604"/>
                <a:ext cx="4491789" cy="384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GB" sz="1600" b="1" i="0" u="none" strike="noStrike" cap="none" dirty="0">
                    <a:solidFill>
                      <a:srgbClr val="878688"/>
                    </a:solidFill>
                    <a:latin typeface="Cabin"/>
                    <a:ea typeface="Cabin"/>
                    <a:cs typeface="Cabin"/>
                    <a:sym typeface="Cabin"/>
                  </a:rPr>
                  <a:t>M E D I C I N E</a:t>
                </a:r>
              </a:p>
            </p:txBody>
          </p:sp>
          <p:sp>
            <p:nvSpPr>
              <p:cNvPr id="102" name="Shape 102"/>
              <p:cNvSpPr txBox="1"/>
              <p:nvPr/>
            </p:nvSpPr>
            <p:spPr>
              <a:xfrm>
                <a:off x="7161210" y="5917181"/>
                <a:ext cx="2273968" cy="2616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GB" sz="900" dirty="0">
                    <a:solidFill>
                      <a:srgbClr val="87868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KING SAUD UNIVERSITY</a:t>
                </a:r>
              </a:p>
            </p:txBody>
          </p:sp>
        </p:grpSp>
        <p:sp>
          <p:nvSpPr>
            <p:cNvPr id="103" name="Shape 103"/>
            <p:cNvSpPr/>
            <p:nvPr/>
          </p:nvSpPr>
          <p:spPr>
            <a:xfrm rot="5400000">
              <a:off x="7114673" y="2045371"/>
              <a:ext cx="978568" cy="449178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rgbClr val="87868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Shape 104"/>
          <p:cNvGrpSpPr/>
          <p:nvPr/>
        </p:nvGrpSpPr>
        <p:grpSpPr>
          <a:xfrm rot="5400000">
            <a:off x="626350" y="211811"/>
            <a:ext cx="417094" cy="417094"/>
            <a:chOff x="1010653" y="336884"/>
            <a:chExt cx="417094" cy="417094"/>
          </a:xfrm>
        </p:grpSpPr>
        <p:sp>
          <p:nvSpPr>
            <p:cNvPr id="105" name="Shape 105"/>
            <p:cNvSpPr/>
            <p:nvPr/>
          </p:nvSpPr>
          <p:spPr>
            <a:xfrm>
              <a:off x="1010654" y="3368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 rot="5400000">
              <a:off x="1163054" y="4892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Shape 107"/>
          <p:cNvGrpSpPr/>
          <p:nvPr/>
        </p:nvGrpSpPr>
        <p:grpSpPr>
          <a:xfrm rot="-5400000">
            <a:off x="4004323" y="785935"/>
            <a:ext cx="417094" cy="417094"/>
            <a:chOff x="1010653" y="336884"/>
            <a:chExt cx="417094" cy="417094"/>
          </a:xfrm>
        </p:grpSpPr>
        <p:sp>
          <p:nvSpPr>
            <p:cNvPr id="108" name="Shape 108"/>
            <p:cNvSpPr/>
            <p:nvPr/>
          </p:nvSpPr>
          <p:spPr>
            <a:xfrm>
              <a:off x="1010654" y="3368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 rot="5400000">
              <a:off x="1163054" y="4892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Shape 110"/>
          <p:cNvSpPr txBox="1"/>
          <p:nvPr/>
        </p:nvSpPr>
        <p:spPr>
          <a:xfrm>
            <a:off x="-790750" y="338155"/>
            <a:ext cx="6578718" cy="14745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GB" sz="40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  <a:sym typeface="Cabin"/>
              </a:rPr>
              <a:t>PLACENTA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9384920" y="2290816"/>
            <a:ext cx="2070099" cy="16220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﴿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إِنَّا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خَلَقْنَا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الإنسان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مِنْ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نُطْفَةٍ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أَمْشَاجٍ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نَبْتَلِيهِ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فَجَعَلْنَاهُ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سَمِيعًا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بَصِيرًا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﴾ </a:t>
            </a:r>
            <a:endParaRPr lang="en-GB" sz="1200" b="1" dirty="0">
              <a:solidFill>
                <a:srgbClr val="F5F1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47188" y="5140409"/>
            <a:ext cx="1453433" cy="815545"/>
            <a:chOff x="5283181" y="5833362"/>
            <a:chExt cx="1446586" cy="864000"/>
          </a:xfrm>
        </p:grpSpPr>
        <p:sp>
          <p:nvSpPr>
            <p:cNvPr id="117" name="Shape 117"/>
            <p:cNvSpPr/>
            <p:nvPr/>
          </p:nvSpPr>
          <p:spPr>
            <a:xfrm>
              <a:off x="5283181" y="6279272"/>
              <a:ext cx="109500" cy="1410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5287595" y="5998176"/>
              <a:ext cx="109500" cy="1410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5283182" y="6530990"/>
              <a:ext cx="109500" cy="1410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 txBox="1"/>
            <p:nvPr/>
          </p:nvSpPr>
          <p:spPr>
            <a:xfrm>
              <a:off x="5352767" y="5833362"/>
              <a:ext cx="1377000" cy="8640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 sz="16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Important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lang="en-GB" sz="1600" b="1" dirty="0" err="1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Dr.</a:t>
              </a:r>
              <a:r>
                <a:rPr lang="en-GB" sz="1600" b="1" dirty="0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 notes</a:t>
              </a:r>
              <a:r>
                <a:rPr lang="en-GB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600" b="1" dirty="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Explanation</a:t>
              </a:r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-616189" y="1730551"/>
            <a:ext cx="12269343" cy="5334622"/>
            <a:chOff x="-967730" y="2167015"/>
            <a:chExt cx="12269343" cy="5334622"/>
          </a:xfrm>
        </p:grpSpPr>
        <p:grpSp>
          <p:nvGrpSpPr>
            <p:cNvPr id="36" name="Group 56"/>
            <p:cNvGrpSpPr/>
            <p:nvPr/>
          </p:nvGrpSpPr>
          <p:grpSpPr>
            <a:xfrm>
              <a:off x="-967730" y="2167015"/>
              <a:ext cx="4829059" cy="5334622"/>
              <a:chOff x="-29714" y="2020735"/>
              <a:chExt cx="4602883" cy="4750894"/>
            </a:xfrm>
          </p:grpSpPr>
          <p:pic>
            <p:nvPicPr>
              <p:cNvPr id="45" name="Picture 5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92" t="11645" r="18816" b="5855"/>
              <a:stretch/>
            </p:blipFill>
            <p:spPr>
              <a:xfrm>
                <a:off x="-29714" y="2071291"/>
                <a:ext cx="4602883" cy="4700338"/>
              </a:xfrm>
              <a:prstGeom prst="rect">
                <a:avLst/>
              </a:prstGeom>
            </p:spPr>
          </p:pic>
          <p:pic>
            <p:nvPicPr>
              <p:cNvPr id="46" name="Picture 54"/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" b="90000" l="10000" r="90000">
                            <a14:foregroundMark x1="58594" y1="5250" x2="58594" y2="5250"/>
                            <a14:backgroundMark x1="64258" y1="27313" x2="64258" y2="27313"/>
                            <a14:backgroundMark x1="66836" y1="20188" x2="66836" y2="20188"/>
                            <a14:backgroundMark x1="66367" y1="22688" x2="66367" y2="22688"/>
                            <a14:backgroundMark x1="66836" y1="26813" x2="66836" y2="26813"/>
                            <a14:backgroundMark x1="62852" y1="5250" x2="62852" y2="5250"/>
                            <a14:backgroundMark x1="67305" y1="10250" x2="67305" y2="10250"/>
                            <a14:backgroundMark x1="52695" y1="7125" x2="52695" y2="7125"/>
                            <a14:backgroundMark x1="54688" y1="3063" x2="54688" y2="3063"/>
                            <a14:backgroundMark x1="54688" y1="5625" x2="54688" y2="5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5" t="-1793" r="27114" b="16045"/>
              <a:stretch/>
            </p:blipFill>
            <p:spPr>
              <a:xfrm rot="1152351">
                <a:off x="535606" y="2020735"/>
                <a:ext cx="2996926" cy="3947748"/>
              </a:xfrm>
              <a:prstGeom prst="rect">
                <a:avLst/>
              </a:prstGeom>
            </p:spPr>
          </p:pic>
        </p:grpSp>
        <p:grpSp>
          <p:nvGrpSpPr>
            <p:cNvPr id="37" name="مجموعة 36"/>
            <p:cNvGrpSpPr/>
            <p:nvPr/>
          </p:nvGrpSpPr>
          <p:grpSpPr>
            <a:xfrm>
              <a:off x="3558295" y="3651463"/>
              <a:ext cx="7743318" cy="956886"/>
              <a:chOff x="3143729" y="4645013"/>
              <a:chExt cx="7168055" cy="820456"/>
            </a:xfrm>
          </p:grpSpPr>
          <p:sp>
            <p:nvSpPr>
              <p:cNvPr id="39" name="TextBox 21"/>
              <p:cNvSpPr txBox="1"/>
              <p:nvPr/>
            </p:nvSpPr>
            <p:spPr>
              <a:xfrm>
                <a:off x="3143729" y="4645013"/>
                <a:ext cx="7168055" cy="497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18B95"/>
                    </a:solidFill>
                    <a:latin typeface="Kino MT" panose="040307050D0C02020703" pitchFamily="82" charset="0"/>
                  </a:rPr>
                  <a:t>Embryology</a:t>
                </a:r>
              </a:p>
            </p:txBody>
          </p:sp>
          <p:sp>
            <p:nvSpPr>
              <p:cNvPr id="52" name="مربع نص 39"/>
              <p:cNvSpPr txBox="1"/>
              <p:nvPr/>
            </p:nvSpPr>
            <p:spPr>
              <a:xfrm>
                <a:off x="4167460" y="4990458"/>
                <a:ext cx="1717589" cy="475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E1B27F"/>
                    </a:solidFill>
                    <a:latin typeface="Kino MT" panose="040307050D0C02020703" pitchFamily="82" charset="0"/>
                  </a:rPr>
                  <a:t>436</a:t>
                </a: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2916921" y="2538806"/>
            <a:ext cx="2886142" cy="1960275"/>
            <a:chOff x="6851293" y="2529762"/>
            <a:chExt cx="2516468" cy="17984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51" b="97627" l="0" r="100000">
                          <a14:foregroundMark x1="24561" y1="15593" x2="24561" y2="15593"/>
                          <a14:foregroundMark x1="17043" y1="6780" x2="17043" y2="6780"/>
                          <a14:foregroundMark x1="7769" y1="24746" x2="7769" y2="24746"/>
                          <a14:foregroundMark x1="20301" y1="3051" x2="10025" y2="90847"/>
                          <a14:foregroundMark x1="7018" y1="87458" x2="501" y2="61017"/>
                          <a14:foregroundMark x1="16291" y1="39661" x2="9524" y2="34915"/>
                          <a14:foregroundMark x1="21303" y1="48475" x2="32331" y2="56610"/>
                          <a14:foregroundMark x1="34586" y1="72881" x2="37845" y2="55593"/>
                          <a14:foregroundMark x1="34336" y1="50847" x2="26065" y2="42712"/>
                          <a14:foregroundMark x1="37845" y1="92881" x2="45865" y2="88814"/>
                          <a14:foregroundMark x1="30075" y1="91525" x2="25313" y2="81695"/>
                          <a14:backgroundMark x1="4511" y1="41017" x2="4010" y2="42034"/>
                          <a14:backgroundMark x1="39348" y1="80678" x2="39098" y2="78983"/>
                          <a14:backgroundMark x1="20551" y1="88814" x2="20551" y2="88814"/>
                          <a14:backgroundMark x1="39098" y1="89831" x2="39098" y2="89831"/>
                          <a14:backgroundMark x1="29323" y1="82712" x2="29323" y2="82712"/>
                          <a14:backgroundMark x1="33584" y1="89492" x2="33584" y2="89492"/>
                          <a14:backgroundMark x1="32080" y1="85763" x2="32080" y2="85763"/>
                          <a14:backgroundMark x1="36090" y1="89492" x2="36090" y2="89492"/>
                          <a14:backgroundMark x1="38346" y1="74915" x2="38346" y2="74915"/>
                          <a14:backgroundMark x1="2005" y1="57966" x2="2005" y2="57966"/>
                          <a14:backgroundMark x1="11028" y1="35593" x2="11028" y2="35593"/>
                          <a14:backgroundMark x1="17293" y1="44068" x2="17293" y2="44068"/>
                          <a14:backgroundMark x1="21053" y1="44068" x2="21053" y2="44068"/>
                          <a14:backgroundMark x1="14286" y1="35593" x2="11028" y2="24746"/>
                          <a14:backgroundMark x1="11529" y1="22034" x2="13283" y2="16949"/>
                          <a14:backgroundMark x1="37594" y1="33898" x2="40852" y2="24068"/>
                          <a14:backgroundMark x1="40100" y1="23729" x2="37093" y2="11186"/>
                          <a14:backgroundMark x1="33083" y1="40678" x2="32832" y2="38983"/>
                          <a14:backgroundMark x1="30576" y1="42034" x2="28822" y2="42712"/>
                        </a14:backgroundRemoval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293" y="2529762"/>
              <a:ext cx="2516468" cy="1798476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 rot="19838218">
              <a:off x="7172584" y="2672499"/>
              <a:ext cx="417043" cy="209859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18606469">
              <a:off x="7635237" y="2589513"/>
              <a:ext cx="66831" cy="367447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19946827">
              <a:off x="7739437" y="2822452"/>
              <a:ext cx="72478" cy="166494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099" y="3053744"/>
            <a:ext cx="1624661" cy="1440000"/>
          </a:xfrm>
          <a:prstGeom prst="rect">
            <a:avLst/>
          </a:prstGeom>
        </p:spPr>
      </p:pic>
      <p:sp>
        <p:nvSpPr>
          <p:cNvPr id="43" name="مربع نص 42"/>
          <p:cNvSpPr txBox="1"/>
          <p:nvPr/>
        </p:nvSpPr>
        <p:spPr>
          <a:xfrm>
            <a:off x="9326865" y="6149640"/>
            <a:ext cx="2241509" cy="646331"/>
          </a:xfrm>
          <a:prstGeom prst="rect">
            <a:avLst/>
          </a:prstGeom>
          <a:noFill/>
          <a:ln w="28575">
            <a:solidFill>
              <a:srgbClr val="E7E5E5"/>
            </a:solidFill>
            <a:prstDash val="sysDot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1200" b="1" dirty="0">
                <a:solidFill>
                  <a:srgbClr val="F5F1F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We recommend you to study Embryology of fertilization and implantation</a:t>
            </a:r>
            <a:endParaRPr lang="x-none" sz="1200" b="1" dirty="0">
              <a:solidFill>
                <a:srgbClr val="F5F1F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1944" r="17500" b="30402"/>
          <a:stretch/>
        </p:blipFill>
        <p:spPr>
          <a:xfrm>
            <a:off x="7495870" y="4671113"/>
            <a:ext cx="1982752" cy="11486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مستطيل 6"/>
          <p:cNvSpPr/>
          <p:nvPr/>
        </p:nvSpPr>
        <p:spPr>
          <a:xfrm>
            <a:off x="259038" y="95697"/>
            <a:ext cx="4475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Mechanism of Transportation</a:t>
            </a:r>
            <a:endParaRPr lang="ar-SA" sz="2400" b="1" dirty="0">
              <a:solidFill>
                <a:srgbClr val="7AADA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24701" y="720971"/>
            <a:ext cx="779953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The transport through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placental membrane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is by one of the following mechanisms: </a:t>
            </a:r>
          </a:p>
        </p:txBody>
      </p:sp>
      <p:graphicFrame>
        <p:nvGraphicFramePr>
          <p:cNvPr id="10" name="رسم تخطيطي 9"/>
          <p:cNvGraphicFramePr/>
          <p:nvPr>
            <p:extLst>
              <p:ext uri="{D42A27DB-BD31-4B8C-83A1-F6EECF244321}">
                <p14:modId xmlns:p14="http://schemas.microsoft.com/office/powerpoint/2010/main" val="4073933969"/>
              </p:ext>
            </p:extLst>
          </p:nvPr>
        </p:nvGraphicFramePr>
        <p:xfrm>
          <a:off x="1295400" y="712442"/>
          <a:ext cx="9575800" cy="547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مربع نص 10"/>
          <p:cNvSpPr txBox="1"/>
          <p:nvPr/>
        </p:nvSpPr>
        <p:spPr>
          <a:xfrm>
            <a:off x="7426817" y="141076"/>
            <a:ext cx="1719618" cy="31458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in male’s slide</a:t>
            </a:r>
            <a:endParaRPr lang="ar-SA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755219" y="1421830"/>
            <a:ext cx="6812527" cy="306721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متاكدين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انكم تعرفوا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هالسلايد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ويهمنا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diffusion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وحتعرفوا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اكثر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ليش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الجاية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95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448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434564"/>
              </p:ext>
            </p:extLst>
          </p:nvPr>
        </p:nvGraphicFramePr>
        <p:xfrm>
          <a:off x="256787" y="542359"/>
          <a:ext cx="11871001" cy="5915458"/>
        </p:xfrm>
        <a:graphic>
          <a:graphicData uri="http://schemas.openxmlformats.org/drawingml/2006/table">
            <a:tbl>
              <a:tblPr firstRow="1" bandRow="1">
                <a:tableStyleId>{FA756C97-6D7B-430A-97ED-F031B4137404}</a:tableStyleId>
              </a:tblPr>
              <a:tblGrid>
                <a:gridCol w="1850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8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1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8E87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1.Metabolic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08E87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>
                        <a:solidFill>
                          <a:srgbClr val="608E87"/>
                        </a:solidFill>
                      </a:endParaRPr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Synthesis of: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 Glycogen, Cholesterol and Fatty Acids.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They supply the fetus with nutrients and energy.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714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3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8E87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2.Transportation of</a:t>
                      </a:r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Gases</a:t>
                      </a: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6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Wingdings" pitchFamily="2" charset="2"/>
                        <a:buChar char="§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Exchange of O2, CO2 and CO is through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simple diffusion</a:t>
                      </a:r>
                      <a:r>
                        <a:rPr lang="en-US" sz="1400" dirty="0">
                          <a:solidFill>
                            <a:srgbClr val="38761D"/>
                          </a:solidFill>
                          <a:latin typeface="Calibri" panose="020F0502020204030204" pitchFamily="34" charset="0"/>
                        </a:rPr>
                        <a:t>.(fetus will take O2 and sends back wastes).</a:t>
                      </a:r>
                    </a:p>
                    <a:p>
                      <a:pPr marL="285750" indent="-285750" algn="l" rtl="0">
                        <a:buFont typeface="Wingdings" pitchFamily="2" charset="2"/>
                        <a:buChar char="§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The fetus extracts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(20 –30) ml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of O2/minute from the maternal blood.</a:t>
                      </a:r>
                      <a:r>
                        <a:rPr lang="en-US" sz="1400" dirty="0">
                          <a:solidFill>
                            <a:srgbClr val="38761D"/>
                          </a:solidFill>
                          <a:latin typeface="Calibri" panose="020F0502020204030204" pitchFamily="34" charset="0"/>
                        </a:rPr>
                        <a:t>(Lower than this volume will cause hypoxia).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Nutrients and Electrolytes</a:t>
                      </a:r>
                      <a:endParaRPr lang="en-US" sz="16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Water, Amino acids, Carbohydrates, Vitamins and Free Fatty Acids are rapidly transferred to the fetus.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Maternal Antibodies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Maternal 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immunoglobulin G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gives the fetus passive immunity to some infectious diseases </a:t>
                      </a:r>
                      <a:r>
                        <a:rPr kumimoji="0" lang="en-US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(measles, small box)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and </a:t>
                      </a:r>
                      <a:r>
                        <a:rPr kumimoji="0" lang="en-US" sz="1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Not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 to others (</a:t>
                      </a:r>
                      <a:r>
                        <a:rPr kumimoji="0" lang="en-US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chicken box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/>
                          <a:cs typeface="Arial"/>
                          <a:sym typeface="Arial"/>
                        </a:rPr>
                        <a:t>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Drugs and Drug metabolites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They cross the placenta by 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simple diffusion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They can affect the fetus </a:t>
                      </a:r>
                      <a:r>
                        <a:rPr kumimoji="0" lang="en-US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directly or indirectly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by interfering with 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placental metabolism.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22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Hormones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Protein hormones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do </a:t>
                      </a:r>
                      <a:r>
                        <a:rPr kumimoji="0" lang="en-US" sz="1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Not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reach the 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embryo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 in sufficient amounts.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Some of these hormones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such as 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Thyroxine and Testosterone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which may cause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masculinization of a female fetus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8761D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“particularly external </a:t>
                      </a:r>
                      <a:r>
                        <a:rPr kumimoji="0" lang="en-US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38761D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genetilia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8761D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”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can cross the placental membrane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. 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44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Waste products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Urea and uric acid pass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through the </a:t>
                      </a:r>
                      <a:r>
                        <a:rPr kumimoji="0" lang="en-US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placental membrane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by 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simple diffusion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.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2617" y="-17395"/>
            <a:ext cx="392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Functions of the Placenta</a:t>
            </a:r>
            <a:endParaRPr lang="en-US" sz="1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599046" y="1038583"/>
            <a:ext cx="243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559A29-0007-45E8-8387-010D4E2C9D12}"/>
              </a:ext>
            </a:extLst>
          </p:cNvPr>
          <p:cNvSpPr txBox="1"/>
          <p:nvPr/>
        </p:nvSpPr>
        <p:spPr>
          <a:xfrm>
            <a:off x="180402" y="886452"/>
            <a:ext cx="1927177" cy="46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يعني المشيمة بحد ذاتها تصنع المواد المغذية للجنين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D5608-1E91-465E-BA45-F73C974D8916}"/>
              </a:ext>
            </a:extLst>
          </p:cNvPr>
          <p:cNvSpPr txBox="1"/>
          <p:nvPr/>
        </p:nvSpPr>
        <p:spPr>
          <a:xfrm>
            <a:off x="2154853" y="1591067"/>
            <a:ext cx="332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(Simple diffusion depends on pressure difference).</a:t>
            </a:r>
          </a:p>
          <a:p>
            <a:pPr algn="ct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عند الام نلاقي ضغط الاكسجين عالي ف ينتقل الى الجنين</a:t>
            </a:r>
          </a:p>
          <a:p>
            <a:pPr algn="ct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-عند الحنين نلاقي ضغط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co2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عالي ف ينتقل الى الام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563F4-6C92-47DB-B5DD-C616F337C375}"/>
              </a:ext>
            </a:extLst>
          </p:cNvPr>
          <p:cNvSpPr txBox="1"/>
          <p:nvPr/>
        </p:nvSpPr>
        <p:spPr>
          <a:xfrm>
            <a:off x="5363738" y="3375188"/>
            <a:ext cx="690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 تعطي الجنين مناعة تكون وقاية للجنين من اكثر من مرض مثل ال(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(small box and measles)</a:t>
            </a:r>
          </a:p>
          <a:p>
            <a:pPr algn="ct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لكن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ماتقدر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تحميه من ال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chicken  box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.ف لما يولد الطفل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مانعطيه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طول تطعيمات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لانه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عنده مناعة من الام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2485762" y="6515793"/>
            <a:ext cx="7495929" cy="307777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باختصار الجنين طماع  يأخذ غذاءه وكل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مفيد من الام ويعطي الام المسكينة البقايا والفضلات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629844" y="161693"/>
            <a:ext cx="698358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(شكل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يخوف صح ؟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ماعليكم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مافي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صعب مع تيمنا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كلها معلومات نعرفها وجدا سهلة ومنطقية)</a:t>
            </a:r>
          </a:p>
        </p:txBody>
      </p:sp>
    </p:spTree>
    <p:extLst>
      <p:ext uri="{BB962C8B-B14F-4D97-AF65-F5344CB8AC3E}">
        <p14:creationId xmlns:p14="http://schemas.microsoft.com/office/powerpoint/2010/main" val="1697138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90459"/>
              </p:ext>
            </p:extLst>
          </p:nvPr>
        </p:nvGraphicFramePr>
        <p:xfrm>
          <a:off x="237696" y="174482"/>
          <a:ext cx="11954303" cy="4112578"/>
        </p:xfrm>
        <a:graphic>
          <a:graphicData uri="http://schemas.openxmlformats.org/drawingml/2006/table">
            <a:tbl>
              <a:tblPr firstRow="1" bandRow="1">
                <a:tableStyleId>{FA756C97-6D7B-430A-97ED-F031B4137404}</a:tableStyleId>
              </a:tblPr>
              <a:tblGrid>
                <a:gridCol w="2087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3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03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3372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8E87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Endocrine Synthesis</a:t>
                      </a:r>
                    </a:p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/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Progesterone 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Maintains pregnancy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if the corpus luteum is not functioning well.</a:t>
                      </a:r>
                      <a:endParaRPr kumimoji="0" lang="ar-SA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349">
                <a:tc vMerge="1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Estrogen</a:t>
                      </a:r>
                      <a:r>
                        <a:rPr kumimoji="0" lang="ar-SA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 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(important in feminization of female fetus)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Stimulates </a:t>
                      </a:r>
                      <a:r>
                        <a:rPr kumimoji="0" lang="en-US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uterine growth 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and </a:t>
                      </a:r>
                      <a:r>
                        <a:rPr kumimoji="0" lang="en-US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development of the mammary glands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.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31">
                <a:tc vMerge="1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HCS or HPL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(Human chorionic </a:t>
                      </a:r>
                      <a:r>
                        <a:rPr kumimoji="0" lang="en-US" sz="12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somatomamotropin</a:t>
                      </a: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 or Human Placental </a:t>
                      </a:r>
                      <a:r>
                        <a:rPr kumimoji="0" lang="en-US" sz="12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Lactogen</a:t>
                      </a: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)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A growth hormone that gives </a:t>
                      </a:r>
                      <a:r>
                        <a:rPr kumimoji="0" lang="en-US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the fetus the priority on maternal blood glucose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It </a:t>
                      </a:r>
                      <a:r>
                        <a:rPr kumimoji="0" lang="en-US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promotes breast development for milk production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.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4598">
                <a:tc vMerge="1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HCG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Maintains the corpus luteum and used 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as indicator of pregnancy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زي </a:t>
                      </a:r>
                      <a:r>
                        <a:rPr kumimoji="0" lang="ar-SA" sz="12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ماقولنا</a:t>
                      </a:r>
                      <a:r>
                        <a:rPr kumimoji="0" lang="ar-SA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 اول 3 شهور حمل يكون عندي </a:t>
                      </a:r>
                      <a:r>
                        <a:rPr kumimoji="0" lang="ar-SA" sz="12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كوربس</a:t>
                      </a:r>
                      <a:r>
                        <a:rPr kumimoji="0" lang="ar-SA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 </a:t>
                      </a:r>
                      <a:r>
                        <a:rPr kumimoji="0" lang="ar-SA" sz="12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لوتنم</a:t>
                      </a:r>
                      <a:r>
                        <a:rPr kumimoji="0" lang="ar-SA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 تفرز هذا الهرمون بكمية كبيرة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بعد الشهر الرابع لما تتكون </a:t>
                      </a:r>
                      <a:r>
                        <a:rPr kumimoji="0" lang="ar-SA" sz="12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البلاسينتا</a:t>
                      </a:r>
                      <a:r>
                        <a:rPr kumimoji="0" lang="ar-SA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 وتصير تفرزه لكن بكميات اقل 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728">
                <a:tc gridSpan="3">
                  <a:txBody>
                    <a:bodyPr/>
                    <a:lstStyle/>
                    <a:p>
                      <a:r>
                        <a:rPr lang="en-US" sz="1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-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Fetal drug addiction </a:t>
                      </a:r>
                      <a:r>
                        <a:rPr lang="en-US" sz="1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can be due to some drugs as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Heroin</a:t>
                      </a:r>
                      <a:r>
                        <a:rPr lang="en-US" sz="1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. </a:t>
                      </a:r>
                      <a:r>
                        <a:rPr lang="en-US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(If ceased suddenly, withdrawal symptoms with newborn)</a:t>
                      </a:r>
                      <a:endParaRPr lang="en-US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-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All sedatives and analgesics </a:t>
                      </a:r>
                      <a:r>
                        <a:rPr lang="en-US" sz="1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can</a:t>
                      </a:r>
                      <a:r>
                        <a:rPr lang="en-US" sz="1400" b="1" u="sng" dirty="0">
                          <a:latin typeface="Calibri" charset="0"/>
                          <a:ea typeface="Calibri" charset="0"/>
                          <a:cs typeface="Calibri" charset="0"/>
                        </a:rPr>
                        <a:t> affect</a:t>
                      </a:r>
                      <a:r>
                        <a:rPr lang="en-US" sz="1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 the fetus to some degree.</a:t>
                      </a:r>
                    </a:p>
                    <a:p>
                      <a:r>
                        <a:rPr lang="en-US" sz="1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- Drugs used for management of labor can cause </a:t>
                      </a:r>
                      <a:r>
                        <a:rPr lang="en-US" sz="1400" b="1" u="sng" dirty="0">
                          <a:latin typeface="Calibri" charset="0"/>
                          <a:ea typeface="Calibri" charset="0"/>
                          <a:cs typeface="Calibri" charset="0"/>
                        </a:rPr>
                        <a:t>respiratory distress to the newborn</a:t>
                      </a:r>
                      <a:r>
                        <a:rPr lang="en-US" sz="14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.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15">
            <a:extLst>
              <a:ext uri="{FF2B5EF4-FFF2-40B4-BE49-F238E27FC236}">
                <a16:creationId xmlns:a16="http://schemas.microsoft.com/office/drawing/2014/main" id="{E95420C5-1A6D-44C7-A4F4-40346696FBEC}"/>
              </a:ext>
            </a:extLst>
          </p:cNvPr>
          <p:cNvSpPr txBox="1"/>
          <p:nvPr/>
        </p:nvSpPr>
        <p:spPr>
          <a:xfrm>
            <a:off x="326906" y="1874368"/>
            <a:ext cx="18533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يعني المشيمة بحد ذاتها تصنع  هذه الهرمونات "بعض هذه الهرمونات فقط تصنعها المشيمة"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8172" y="4912465"/>
            <a:ext cx="8377116" cy="1600438"/>
          </a:xfrm>
          <a:prstGeom prst="rect">
            <a:avLst/>
          </a:prstGeom>
          <a:noFill/>
          <a:ln>
            <a:solidFill>
              <a:srgbClr val="95D3C6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strong uterine contractions that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continue after birth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compress uterine blood vessels  to limit bleeding and cause the placenta to detach from the uterine wall (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within 15 minutes after birth of the infant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).</a:t>
            </a:r>
          </a:p>
          <a:p>
            <a:pPr marL="285750" indent="-285750" algn="ctr" rtl="1">
              <a:buFontTx/>
              <a:buChar char="-"/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لما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ينولد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الجنين نربط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الامبلايكال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كورد ونقصه ف ينفصل الجنين عن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البلاسينتا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تصير لسا متصلة بالرحم بعد 15د بعد الولادة يصير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strong contortions of uterus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عشان تطلع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البلاسينتا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 (تتذكروا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الديزيدوا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الي هي كانت الجهة من الرحم الي تشارك فيها الام عشان تكون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البلاسينتا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ويصير فيها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الامبلانتيشن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هي كمان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حتطلع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مع باقي أجزاء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البلاسينتا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(If parts of placenta didn’t dethatch then it will cause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hemorrhage and mother may die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435" y="4906658"/>
            <a:ext cx="3047999" cy="13908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172504" y="4424468"/>
            <a:ext cx="2544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600" dirty="0">
                <a:solidFill>
                  <a:srgbClr val="7AADA2"/>
                </a:solidFill>
                <a:latin typeface="Calibri" panose="020F0502020204030204" pitchFamily="34" charset="0"/>
                <a:cs typeface="Times New Roman" pitchFamily="18" charset="0"/>
              </a:rPr>
              <a:t>- Fate of Placenta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2AD6E-5EC6-49FC-9973-C3A3A92AC3B9}"/>
              </a:ext>
            </a:extLst>
          </p:cNvPr>
          <p:cNvSpPr txBox="1"/>
          <p:nvPr/>
        </p:nvSpPr>
        <p:spPr>
          <a:xfrm>
            <a:off x="6576146" y="524360"/>
            <a:ext cx="5030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(إذا كان البروجسترون غير كافي في الأشهر الأربع الأولى سيحدث إجهاض للحمل ف لازم نعطي الام بروجيسترون).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4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رابط مستقيم 87"/>
          <p:cNvCxnSpPr/>
          <p:nvPr/>
        </p:nvCxnSpPr>
        <p:spPr>
          <a:xfrm flipV="1">
            <a:off x="5674156" y="1861800"/>
            <a:ext cx="0" cy="223634"/>
          </a:xfrm>
          <a:prstGeom prst="line">
            <a:avLst/>
          </a:prstGeom>
          <a:ln w="12700">
            <a:solidFill>
              <a:srgbClr val="FF99FF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رابط مستقيم 51"/>
          <p:cNvCxnSpPr/>
          <p:nvPr/>
        </p:nvCxnSpPr>
        <p:spPr>
          <a:xfrm flipV="1">
            <a:off x="5717183" y="910866"/>
            <a:ext cx="0" cy="258736"/>
          </a:xfrm>
          <a:prstGeom prst="line">
            <a:avLst/>
          </a:prstGeom>
          <a:ln w="12700">
            <a:solidFill>
              <a:srgbClr val="7AADA2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V="1">
            <a:off x="9805100" y="1802672"/>
            <a:ext cx="0" cy="270886"/>
          </a:xfrm>
          <a:prstGeom prst="line">
            <a:avLst/>
          </a:prstGeom>
          <a:ln>
            <a:solidFill>
              <a:srgbClr val="E9CF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" name="Group 39"/>
          <p:cNvGrpSpPr/>
          <p:nvPr/>
        </p:nvGrpSpPr>
        <p:grpSpPr>
          <a:xfrm>
            <a:off x="410839" y="54478"/>
            <a:ext cx="10918666" cy="6755106"/>
            <a:chOff x="588212" y="232476"/>
            <a:chExt cx="11205999" cy="6800140"/>
          </a:xfrm>
        </p:grpSpPr>
        <p:cxnSp>
          <p:nvCxnSpPr>
            <p:cNvPr id="40" name="Straight Connector 34"/>
            <p:cNvCxnSpPr/>
            <p:nvPr/>
          </p:nvCxnSpPr>
          <p:spPr>
            <a:xfrm>
              <a:off x="1998276" y="2107766"/>
              <a:ext cx="0" cy="263470"/>
            </a:xfrm>
            <a:prstGeom prst="line">
              <a:avLst/>
            </a:prstGeom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7"/>
            <p:cNvSpPr/>
            <p:nvPr/>
          </p:nvSpPr>
          <p:spPr>
            <a:xfrm>
              <a:off x="712923" y="232476"/>
              <a:ext cx="11081288" cy="852405"/>
            </a:xfrm>
            <a:prstGeom prst="roundRect">
              <a:avLst/>
            </a:prstGeom>
            <a:noFill/>
            <a:ln>
              <a:solidFill>
                <a:srgbClr val="7AADA2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7AADA2"/>
                  </a:solidFill>
                  <a:latin typeface="Century Schoolbook" charset="0"/>
                  <a:ea typeface="Century Schoolbook" charset="0"/>
                  <a:cs typeface="Century Schoolbook" charset="0"/>
                </a:rPr>
                <a:t>Congenital Anomalies of placenta</a:t>
              </a:r>
            </a:p>
          </p:txBody>
        </p:sp>
        <p:sp>
          <p:nvSpPr>
            <p:cNvPr id="32" name="Rounded Rectangle 8"/>
            <p:cNvSpPr/>
            <p:nvPr/>
          </p:nvSpPr>
          <p:spPr>
            <a:xfrm>
              <a:off x="935562" y="1333467"/>
              <a:ext cx="2052596" cy="75941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ounded Rectangle 9"/>
            <p:cNvSpPr/>
            <p:nvPr/>
          </p:nvSpPr>
          <p:spPr>
            <a:xfrm>
              <a:off x="5029694" y="1348349"/>
              <a:ext cx="1876505" cy="759417"/>
            </a:xfrm>
            <a:prstGeom prst="roundRect">
              <a:avLst/>
            </a:prstGeom>
            <a:solidFill>
              <a:srgbClr val="FF99CC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ounded Rectangle 10"/>
            <p:cNvSpPr/>
            <p:nvPr/>
          </p:nvSpPr>
          <p:spPr>
            <a:xfrm>
              <a:off x="9306160" y="1348348"/>
              <a:ext cx="1720312" cy="759417"/>
            </a:xfrm>
            <a:prstGeom prst="roundRect">
              <a:avLst/>
            </a:prstGeom>
            <a:solidFill>
              <a:srgbClr val="E9C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5" name="Straight Connector 13"/>
            <p:cNvCxnSpPr/>
            <p:nvPr/>
          </p:nvCxnSpPr>
          <p:spPr>
            <a:xfrm flipV="1">
              <a:off x="1912964" y="1084881"/>
              <a:ext cx="0" cy="263472"/>
            </a:xfrm>
            <a:prstGeom prst="line">
              <a:avLst/>
            </a:prstGeom>
            <a:ln w="25400">
              <a:solidFill>
                <a:srgbClr val="7AADA2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9"/>
            <p:cNvCxnSpPr>
              <a:stCxn id="34" idx="0"/>
            </p:cNvCxnSpPr>
            <p:nvPr/>
          </p:nvCxnSpPr>
          <p:spPr>
            <a:xfrm flipV="1">
              <a:off x="10166315" y="1084879"/>
              <a:ext cx="0" cy="263469"/>
            </a:xfrm>
            <a:prstGeom prst="line">
              <a:avLst/>
            </a:prstGeom>
            <a:ln w="25400">
              <a:solidFill>
                <a:srgbClr val="7AADA2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1"/>
            <p:cNvSpPr/>
            <p:nvPr/>
          </p:nvSpPr>
          <p:spPr>
            <a:xfrm>
              <a:off x="4348619" y="2290484"/>
              <a:ext cx="3698942" cy="4742132"/>
            </a:xfrm>
            <a:prstGeom prst="rect">
              <a:avLst/>
            </a:prstGeom>
            <a:noFill/>
            <a:ln>
              <a:solidFill>
                <a:srgbClr val="FF99C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24"/>
            <p:cNvSpPr/>
            <p:nvPr/>
          </p:nvSpPr>
          <p:spPr>
            <a:xfrm>
              <a:off x="588212" y="2302440"/>
              <a:ext cx="3590962" cy="4730175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Rectangle 24"/>
          <p:cNvSpPr/>
          <p:nvPr/>
        </p:nvSpPr>
        <p:spPr>
          <a:xfrm>
            <a:off x="8055657" y="2085434"/>
            <a:ext cx="3498886" cy="4724149"/>
          </a:xfrm>
          <a:prstGeom prst="rect">
            <a:avLst/>
          </a:prstGeom>
          <a:noFill/>
          <a:ln>
            <a:solidFill>
              <a:srgbClr val="E9C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55602" y="1347437"/>
            <a:ext cx="1609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1. Placenta Accreta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4836427" y="1326540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2. Placenta Percreta</a:t>
            </a:r>
            <a:endParaRPr lang="en-US" dirty="0"/>
          </a:p>
        </p:txBody>
      </p:sp>
      <p:sp>
        <p:nvSpPr>
          <p:cNvPr id="43" name="مستطيل 42"/>
          <p:cNvSpPr/>
          <p:nvPr/>
        </p:nvSpPr>
        <p:spPr>
          <a:xfrm>
            <a:off x="8990512" y="1326540"/>
            <a:ext cx="15536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3. Placenta  </a:t>
            </a:r>
            <a:r>
              <a:rPr lang="en-US" b="1" dirty="0" err="1">
                <a:latin typeface="Calibri" charset="0"/>
                <a:ea typeface="Calibri" charset="0"/>
                <a:cs typeface="Calibri" charset="0"/>
              </a:rPr>
              <a:t>Previa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B4A3A8FF-8CD9-4189-9142-3B2A06B29C91}"/>
              </a:ext>
            </a:extLst>
          </p:cNvPr>
          <p:cNvSpPr txBox="1"/>
          <p:nvPr/>
        </p:nvSpPr>
        <p:spPr>
          <a:xfrm>
            <a:off x="555334" y="1554024"/>
            <a:ext cx="2279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(less common)</a:t>
            </a:r>
          </a:p>
        </p:txBody>
      </p:sp>
      <p:sp>
        <p:nvSpPr>
          <p:cNvPr id="58" name="TextBox 5">
            <a:extLst>
              <a:ext uri="{FF2B5EF4-FFF2-40B4-BE49-F238E27FC236}">
                <a16:creationId xmlns:a16="http://schemas.microsoft.com/office/drawing/2014/main" id="{B4A3A8FF-8CD9-4189-9142-3B2A06B29C91}"/>
              </a:ext>
            </a:extLst>
          </p:cNvPr>
          <p:cNvSpPr txBox="1"/>
          <p:nvPr/>
        </p:nvSpPr>
        <p:spPr>
          <a:xfrm>
            <a:off x="4565718" y="1554023"/>
            <a:ext cx="2279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(less common)</a:t>
            </a:r>
          </a:p>
        </p:txBody>
      </p:sp>
      <p:sp>
        <p:nvSpPr>
          <p:cNvPr id="59" name="TextBox 5">
            <a:extLst>
              <a:ext uri="{FF2B5EF4-FFF2-40B4-BE49-F238E27FC236}">
                <a16:creationId xmlns:a16="http://schemas.microsoft.com/office/drawing/2014/main" id="{B4A3A8FF-8CD9-4189-9142-3B2A06B29C91}"/>
              </a:ext>
            </a:extLst>
          </p:cNvPr>
          <p:cNvSpPr txBox="1"/>
          <p:nvPr/>
        </p:nvSpPr>
        <p:spPr>
          <a:xfrm>
            <a:off x="8627739" y="1589699"/>
            <a:ext cx="2279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(most common)</a:t>
            </a:r>
          </a:p>
        </p:txBody>
      </p:sp>
      <p:sp>
        <p:nvSpPr>
          <p:cNvPr id="53" name="مستطيل 52"/>
          <p:cNvSpPr/>
          <p:nvPr/>
        </p:nvSpPr>
        <p:spPr>
          <a:xfrm>
            <a:off x="377894" y="2333795"/>
            <a:ext cx="381593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Abnormal absence of chorionic villi with partial or complete absence of the decidua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basalis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(abortion after 4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month) </a:t>
            </a:r>
          </a:p>
        </p:txBody>
      </p:sp>
      <p:sp>
        <p:nvSpPr>
          <p:cNvPr id="54" name="مستطيل 53"/>
          <p:cNvSpPr/>
          <p:nvPr/>
        </p:nvSpPr>
        <p:spPr>
          <a:xfrm>
            <a:off x="4068124" y="2198050"/>
            <a:ext cx="3604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Chorionic villi penetrate the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myometrium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to the </a:t>
            </a:r>
            <a:r>
              <a:rPr lang="en-US" b="1" dirty="0" err="1">
                <a:latin typeface="Calibri" charset="0"/>
                <a:ea typeface="Calibri" charset="0"/>
                <a:cs typeface="Calibri" charset="0"/>
              </a:rPr>
              <a:t>perimetrium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most common presenting sign of these two anomalies is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trimester bleeding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57" name="مستطيل 56"/>
          <p:cNvSpPr/>
          <p:nvPr/>
        </p:nvSpPr>
        <p:spPr>
          <a:xfrm>
            <a:off x="8067532" y="2112797"/>
            <a:ext cx="364101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blastocyst is implanted close to or overlying the internal uterine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os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It is associated with late pregnancy bleeding.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Delivery is through Cesarean section.</a:t>
            </a:r>
          </a:p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(If placenta left mother body first then fetus will get suffocated)</a:t>
            </a:r>
          </a:p>
        </p:txBody>
      </p:sp>
      <p:sp>
        <p:nvSpPr>
          <p:cNvPr id="70" name="object 16"/>
          <p:cNvSpPr/>
          <p:nvPr/>
        </p:nvSpPr>
        <p:spPr>
          <a:xfrm>
            <a:off x="8694714" y="3630148"/>
            <a:ext cx="2145225" cy="1247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صورة 6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5"/>
          <a:stretch/>
        </p:blipFill>
        <p:spPr>
          <a:xfrm>
            <a:off x="6335411" y="3174584"/>
            <a:ext cx="984539" cy="1476375"/>
          </a:xfrm>
          <a:prstGeom prst="rect">
            <a:avLst/>
          </a:prstGeom>
        </p:spPr>
      </p:pic>
      <p:pic>
        <p:nvPicPr>
          <p:cNvPr id="64" name="صورة 6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63"/>
          <a:stretch/>
        </p:blipFill>
        <p:spPr>
          <a:xfrm>
            <a:off x="4090607" y="3162713"/>
            <a:ext cx="1997900" cy="1476375"/>
          </a:xfrm>
          <a:prstGeom prst="rect">
            <a:avLst/>
          </a:prstGeom>
        </p:spPr>
      </p:pic>
      <p:sp>
        <p:nvSpPr>
          <p:cNvPr id="68" name="سهم إلى اليمين 67"/>
          <p:cNvSpPr/>
          <p:nvPr/>
        </p:nvSpPr>
        <p:spPr>
          <a:xfrm>
            <a:off x="5943521" y="4125144"/>
            <a:ext cx="570015" cy="113615"/>
          </a:xfrm>
          <a:prstGeom prst="rightArrow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مستطيل 68"/>
          <p:cNvSpPr/>
          <p:nvPr/>
        </p:nvSpPr>
        <p:spPr>
          <a:xfrm>
            <a:off x="524456" y="5183120"/>
            <a:ext cx="3218529" cy="1169551"/>
          </a:xfrm>
          <a:prstGeom prst="rect">
            <a:avLst/>
          </a:prstGeom>
          <a:ln>
            <a:solidFill>
              <a:srgbClr val="7AADA2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Accreta-&gt; Development problems -&gt; Placenta is not formed because of either fetal part is not properly developed or maternal part.</a:t>
            </a: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وطبعا يصير اجهاض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ومايكمل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الحمل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مستطيل 70"/>
          <p:cNvSpPr/>
          <p:nvPr/>
        </p:nvSpPr>
        <p:spPr>
          <a:xfrm>
            <a:off x="4166711" y="4916023"/>
            <a:ext cx="3355819" cy="1820226"/>
          </a:xfrm>
          <a:prstGeom prst="rect">
            <a:avLst/>
          </a:prstGeom>
          <a:ln>
            <a:solidFill>
              <a:srgbClr val="7AADA2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Percreta -&gt; Regional anomaly</a:t>
            </a:r>
          </a:p>
          <a:p>
            <a:pPr algn="ctr" rtl="1"/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النورمال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تخترق جدار الرحم (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الاندوميتريم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لكن أحيانا تتحمس بزيادة تخترق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المايوميتريم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او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البريمتريم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وهذا المكان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مافيه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فسلز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ولا غذاء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والجنين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تجي الحامل تشتكي من نزيف وغالبا ف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هالحالة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يصير اجهاض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ومايكمل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الحمل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مستطيل 74"/>
          <p:cNvSpPr/>
          <p:nvPr/>
        </p:nvSpPr>
        <p:spPr>
          <a:xfrm>
            <a:off x="8246655" y="4946203"/>
            <a:ext cx="3198348" cy="1815882"/>
          </a:xfrm>
          <a:prstGeom prst="rect">
            <a:avLst/>
          </a:prstGeom>
          <a:ln>
            <a:solidFill>
              <a:srgbClr val="7AADA2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-&gt;Regional anomaly</a:t>
            </a:r>
          </a:p>
          <a:p>
            <a:pPr algn="ctr" rtl="1"/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البلاستوسيست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تسوي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امبلاتيشن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جنب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الانتيرنال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اوس وطبعا هذا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ابنورمال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سايت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احنا نعرف ان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تساعد في تغذية الجنين وكمان نعرف ان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النورمال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اثناء الولادة الجنين يطلع اول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ثم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لكن هنا يصير العكس بالتالي الجنين يختنق وممكن يموت والحل الوحيد هو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Cesarean section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86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3664" y="492775"/>
            <a:ext cx="99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1" y="-109909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Summary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E9E8ED-CAD4-E548-99E4-3AB4792AE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454259"/>
              </p:ext>
            </p:extLst>
          </p:nvPr>
        </p:nvGraphicFramePr>
        <p:xfrm>
          <a:off x="937622" y="1263088"/>
          <a:ext cx="9909918" cy="3414013"/>
        </p:xfrm>
        <a:graphic>
          <a:graphicData uri="http://schemas.openxmlformats.org/drawingml/2006/table">
            <a:tbl>
              <a:tblPr firstRow="1" bandRow="1">
                <a:tableStyleId>{FA756C97-6D7B-430A-97ED-F031B4137404}</a:tableStyleId>
              </a:tblPr>
              <a:tblGrid>
                <a:gridCol w="3303306">
                  <a:extLst>
                    <a:ext uri="{9D8B030D-6E8A-4147-A177-3AD203B41FA5}">
                      <a16:colId xmlns:a16="http://schemas.microsoft.com/office/drawing/2014/main" val="499584684"/>
                    </a:ext>
                  </a:extLst>
                </a:gridCol>
                <a:gridCol w="3303306">
                  <a:extLst>
                    <a:ext uri="{9D8B030D-6E8A-4147-A177-3AD203B41FA5}">
                      <a16:colId xmlns:a16="http://schemas.microsoft.com/office/drawing/2014/main" val="1256290358"/>
                    </a:ext>
                  </a:extLst>
                </a:gridCol>
                <a:gridCol w="3303306">
                  <a:extLst>
                    <a:ext uri="{9D8B030D-6E8A-4147-A177-3AD203B41FA5}">
                      <a16:colId xmlns:a16="http://schemas.microsoft.com/office/drawing/2014/main" val="1547847922"/>
                    </a:ext>
                  </a:extLst>
                </a:gridCol>
              </a:tblGrid>
              <a:tr h="324812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Placenta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13191"/>
                          </a:solidFill>
                        </a:rPr>
                        <a:t>Villous Chorion (Fetal part)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Formed by the beginning of the 4th month.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183496"/>
                  </a:ext>
                </a:extLst>
              </a:tr>
              <a:tr h="324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13191"/>
                          </a:solidFill>
                        </a:rPr>
                        <a:t>Decidua Basalis (Maternal part)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661809"/>
                  </a:ext>
                </a:extLst>
              </a:tr>
              <a:tr h="324812">
                <a:tc rowSpan="7"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Placental membrane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13191"/>
                          </a:solidFill>
                        </a:rPr>
                        <a:t>Syncytiotrophoblast.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Up to 20 weeks.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395158"/>
                  </a:ext>
                </a:extLst>
              </a:tr>
              <a:tr h="364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solidFill>
                            <a:srgbClr val="F13191"/>
                          </a:solidFill>
                        </a:rPr>
                        <a:t>Cytotrophoblast</a:t>
                      </a:r>
                      <a:r>
                        <a:rPr lang="en-US" b="1" dirty="0">
                          <a:solidFill>
                            <a:srgbClr val="F1319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083560"/>
                  </a:ext>
                </a:extLst>
              </a:tr>
              <a:tr h="3808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13191"/>
                          </a:solidFill>
                        </a:rPr>
                        <a:t>Connective tissue of the villus.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588160"/>
                  </a:ext>
                </a:extLst>
              </a:tr>
              <a:tr h="324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13191"/>
                          </a:solidFill>
                        </a:rPr>
                        <a:t>Endothelium of fetal capillaries.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122880"/>
                  </a:ext>
                </a:extLst>
              </a:tr>
              <a:tr h="324812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E3D9B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solidFill>
                            <a:srgbClr val="F13191"/>
                          </a:solidFill>
                        </a:rPr>
                        <a:t>Syncytiotrohoblast</a:t>
                      </a:r>
                      <a:r>
                        <a:rPr lang="en-US" b="1" dirty="0">
                          <a:solidFill>
                            <a:srgbClr val="F1319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At full term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24318"/>
                  </a:ext>
                </a:extLst>
              </a:tr>
              <a:tr h="324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13191"/>
                          </a:solidFill>
                        </a:rPr>
                        <a:t>Connective tissue.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339190"/>
                  </a:ext>
                </a:extLst>
              </a:tr>
              <a:tr h="324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13191"/>
                          </a:solidFill>
                        </a:rPr>
                        <a:t>Endothelium of the capillaries.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335360"/>
                  </a:ext>
                </a:extLst>
              </a:tr>
              <a:tr h="39518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cap="none" dirty="0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Fate of placenta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B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Detachment 15 minutes after birth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369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181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622" y="739868"/>
            <a:ext cx="99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1" y="-109909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Summary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C942FA-D77F-3740-A0DF-51E5D2080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472962"/>
              </p:ext>
            </p:extLst>
          </p:nvPr>
        </p:nvGraphicFramePr>
        <p:xfrm>
          <a:off x="921580" y="3822611"/>
          <a:ext cx="9925959" cy="2504440"/>
        </p:xfrm>
        <a:graphic>
          <a:graphicData uri="http://schemas.openxmlformats.org/drawingml/2006/table">
            <a:tbl>
              <a:tblPr firstRow="1" bandRow="1">
                <a:tableStyleId>{FA756C97-6D7B-430A-97ED-F031B4137404}</a:tableStyleId>
              </a:tblPr>
              <a:tblGrid>
                <a:gridCol w="1166635">
                  <a:extLst>
                    <a:ext uri="{9D8B030D-6E8A-4147-A177-3AD203B41FA5}">
                      <a16:colId xmlns:a16="http://schemas.microsoft.com/office/drawing/2014/main" val="962145739"/>
                    </a:ext>
                  </a:extLst>
                </a:gridCol>
                <a:gridCol w="4379662">
                  <a:extLst>
                    <a:ext uri="{9D8B030D-6E8A-4147-A177-3AD203B41FA5}">
                      <a16:colId xmlns:a16="http://schemas.microsoft.com/office/drawing/2014/main" val="3049765481"/>
                    </a:ext>
                  </a:extLst>
                </a:gridCol>
                <a:gridCol w="4379662">
                  <a:extLst>
                    <a:ext uri="{9D8B030D-6E8A-4147-A177-3AD203B41FA5}">
                      <a16:colId xmlns:a16="http://schemas.microsoft.com/office/drawing/2014/main" val="20707801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Congenital anomalies</a:t>
                      </a:r>
                    </a:p>
                  </a:txBody>
                  <a:tcPr anchor="ctr">
                    <a:solidFill>
                      <a:srgbClr val="7AAD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 dirty="0">
                        <a:solidFill>
                          <a:srgbClr val="7AADA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568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Description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cap="none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  <a:sym typeface="Arial"/>
                        </a:rPr>
                        <a:t>Presentation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547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Placenta Accreta</a:t>
                      </a:r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Abnormal absence of chorionic villi with partial or complete absence of the decidua basalis.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25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Placenta Percreta</a:t>
                      </a:r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Chorionic villi penetrate the myometrium to the </a:t>
                      </a:r>
                      <a:r>
                        <a:rPr lang="en-US" dirty="0" err="1"/>
                        <a:t>perimetrium</a:t>
                      </a:r>
                      <a:r>
                        <a:rPr lang="en-US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Trimester bleeding.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742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dirty="0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Placenta  Previa</a:t>
                      </a:r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The blastocyst is implanted close to or overlying the internal uterine </a:t>
                      </a:r>
                      <a:r>
                        <a:rPr lang="en-US" dirty="0" err="1"/>
                        <a:t>os</a:t>
                      </a:r>
                      <a:r>
                        <a:rPr lang="en-US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Late pregnancy bleeding.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979185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FEE7BE1-A905-054A-AC54-23D5CA43C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445103"/>
              </p:ext>
            </p:extLst>
          </p:nvPr>
        </p:nvGraphicFramePr>
        <p:xfrm>
          <a:off x="921580" y="1039659"/>
          <a:ext cx="9925959" cy="2241046"/>
        </p:xfrm>
        <a:graphic>
          <a:graphicData uri="http://schemas.openxmlformats.org/drawingml/2006/table">
            <a:tbl>
              <a:tblPr firstRow="1" bandRow="1">
                <a:tableStyleId>{FA756C97-6D7B-430A-97ED-F031B4137404}</a:tableStyleId>
              </a:tblPr>
              <a:tblGrid>
                <a:gridCol w="1427173">
                  <a:extLst>
                    <a:ext uri="{9D8B030D-6E8A-4147-A177-3AD203B41FA5}">
                      <a16:colId xmlns:a16="http://schemas.microsoft.com/office/drawing/2014/main" val="3711185619"/>
                    </a:ext>
                  </a:extLst>
                </a:gridCol>
                <a:gridCol w="8498786">
                  <a:extLst>
                    <a:ext uri="{9D8B030D-6E8A-4147-A177-3AD203B41FA5}">
                      <a16:colId xmlns:a16="http://schemas.microsoft.com/office/drawing/2014/main" val="1389700747"/>
                    </a:ext>
                  </a:extLst>
                </a:gridCol>
              </a:tblGrid>
              <a:tr h="42938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Hormones required in pregnancy</a:t>
                      </a:r>
                    </a:p>
                  </a:txBody>
                  <a:tcPr anchor="ctr">
                    <a:solidFill>
                      <a:srgbClr val="7AAD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1787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Progesterone</a:t>
                      </a:r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Maintains pregnancy.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63856"/>
                  </a:ext>
                </a:extLst>
              </a:tr>
              <a:tr h="35292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Estrogen</a:t>
                      </a:r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Stimulates uterine growth and development of the mammary glands.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937998"/>
                  </a:ext>
                </a:extLst>
              </a:tr>
              <a:tr h="599965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err="1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hCS</a:t>
                      </a:r>
                      <a:r>
                        <a:rPr lang="en-US" sz="1600" b="1" i="0" dirty="0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or HPL</a:t>
                      </a:r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 growth hormone that gives the fetus the priority on maternal blood glucose, and It promotes breast development for milk production.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5283511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err="1">
                          <a:solidFill>
                            <a:srgbClr val="608E87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hCG</a:t>
                      </a:r>
                      <a:endParaRPr lang="en-US" sz="1600" b="1" i="0" dirty="0">
                        <a:solidFill>
                          <a:srgbClr val="608E87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rgbClr val="F6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Indicator of pregnancy.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848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59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10123" y="2311839"/>
            <a:ext cx="6096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285750" indent="-285750" eaLnBrk="1" hangingPunct="1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344385" y="890365"/>
            <a:ext cx="11483438" cy="5614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مستطيل 2"/>
          <p:cNvSpPr/>
          <p:nvPr/>
        </p:nvSpPr>
        <p:spPr>
          <a:xfrm>
            <a:off x="288903" y="0"/>
            <a:ext cx="2058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Summary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4269170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229307" y="360631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6" name="Shape 616"/>
          <p:cNvSpPr txBox="1"/>
          <p:nvPr/>
        </p:nvSpPr>
        <p:spPr>
          <a:xfrm>
            <a:off x="467889" y="-126430"/>
            <a:ext cx="5566499" cy="396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MCQ’s</a:t>
            </a: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9633" y="115267"/>
            <a:ext cx="11011584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Which of the following is the primary site for exchange of gases and nutrients between the mother and the fetus?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 artery            B. Ampulla of Fallopian tube.              C. Placenta                D. Vaginal artery.</a:t>
            </a: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Villous chorion is the Fetal part of placenta?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        B. False </a:t>
            </a: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Where is the site of attachment of the umbilical cord?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wall of body of uterus.      B. Center of Maternal part of placenta         C. Center of Fetal surface of placenta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Cotyledons are 15 –20 irregular convex areas forming the Fetal surface of the placenta?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        B. False</a:t>
            </a:r>
          </a:p>
          <a:p>
            <a:pPr marL="342900" indent="-342900">
              <a:buAutoNum type="alphaUcPeriod"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What is the function of the 2 umbilical arteries?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Carry poorly oxygenated blood from the fetus to the placenta.           B. Carry oxygenated blood from the fetus to the placenta.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Carry poorly oxygenated blood from the placenta to the fetus.           D. Carry oxygenated blood from the Placenta to the fetus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Transportation of gases is through: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Active transport.            B. Simple diffusion.             C. Second transporters.             D. ATP sensitive pumps.</a:t>
            </a: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In early life, the baby requires which of the following vaccines: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Measles             B. Small pox.              C. Chicken pox.             D. All of the above. </a:t>
            </a:r>
          </a:p>
          <a:p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8) Which of the following is associated with late pregnancy bleeding?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Placenta Accreta                    B. Placenta Percreta                C. Placenta  Previa            D. Normal pregnancy.</a:t>
            </a:r>
          </a:p>
          <a:p>
            <a:endParaRPr lang="en-US" sz="1600" b="1" dirty="0">
              <a:solidFill>
                <a:srgbClr val="7AA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9) A growth hormone that gives the fetus the priority on maternal blood glucose: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B.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    C.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D. Both B and C.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lphaU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56684" y="562439"/>
            <a:ext cx="120173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spcBef>
                <a:spcPct val="0"/>
              </a:spcBef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algn="justLow">
              <a:spcBef>
                <a:spcPct val="0"/>
              </a:spcBef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algn="justLow">
              <a:spcBef>
                <a:spcPct val="0"/>
              </a:spcBef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algn="justLow">
              <a:spcBef>
                <a:spcPct val="0"/>
              </a:spcBef>
            </a:pPr>
            <a:endParaRPr lang="en-US" altLang="en-US" sz="1600" dirty="0"/>
          </a:p>
        </p:txBody>
      </p:sp>
      <p:sp>
        <p:nvSpPr>
          <p:cNvPr id="12" name="TextBox 3"/>
          <p:cNvSpPr txBox="1"/>
          <p:nvPr/>
        </p:nvSpPr>
        <p:spPr>
          <a:xfrm rot="10800000">
            <a:off x="11309131" y="4326477"/>
            <a:ext cx="688931" cy="2308324"/>
          </a:xfrm>
          <a:prstGeom prst="rect">
            <a:avLst/>
          </a:prstGeom>
          <a:noFill/>
          <a:ln w="38100">
            <a:solidFill>
              <a:srgbClr val="7AADA2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C</a:t>
            </a:r>
          </a:p>
          <a:p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A</a:t>
            </a:r>
          </a:p>
          <a:p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C</a:t>
            </a:r>
          </a:p>
          <a:p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B</a:t>
            </a:r>
          </a:p>
          <a:p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A</a:t>
            </a:r>
          </a:p>
          <a:p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B</a:t>
            </a:r>
          </a:p>
          <a:p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C</a:t>
            </a:r>
          </a:p>
          <a:p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8) C</a:t>
            </a:r>
          </a:p>
          <a:p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9) D</a:t>
            </a:r>
          </a:p>
        </p:txBody>
      </p:sp>
    </p:spTree>
    <p:extLst>
      <p:ext uri="{BB962C8B-B14F-4D97-AF65-F5344CB8AC3E}">
        <p14:creationId xmlns:p14="http://schemas.microsoft.com/office/powerpoint/2010/main" val="1699054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7" name="Shape 637"/>
          <p:cNvCxnSpPr/>
          <p:nvPr/>
        </p:nvCxnSpPr>
        <p:spPr>
          <a:xfrm rot="10800000">
            <a:off x="5336662" y="3794219"/>
            <a:ext cx="5575300" cy="0"/>
          </a:xfrm>
          <a:prstGeom prst="straightConnector1">
            <a:avLst/>
          </a:prstGeom>
          <a:noFill/>
          <a:ln w="41275" cap="rnd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4" name="Shape 644"/>
          <p:cNvSpPr txBox="1"/>
          <p:nvPr/>
        </p:nvSpPr>
        <p:spPr>
          <a:xfrm>
            <a:off x="6687775" y="2454313"/>
            <a:ext cx="347471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7AAD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USEFUL VIDEOS</a:t>
            </a:r>
          </a:p>
        </p:txBody>
      </p:sp>
      <p:cxnSp>
        <p:nvCxnSpPr>
          <p:cNvPr id="645" name="Shape 645"/>
          <p:cNvCxnSpPr/>
          <p:nvPr/>
        </p:nvCxnSpPr>
        <p:spPr>
          <a:xfrm>
            <a:off x="6774136" y="3041441"/>
            <a:ext cx="3301999" cy="0"/>
          </a:xfrm>
          <a:prstGeom prst="straightConnector1">
            <a:avLst/>
          </a:prstGeom>
          <a:noFill/>
          <a:ln w="22225" cap="flat" cmpd="sng">
            <a:solidFill>
              <a:srgbClr val="878688">
                <a:alpha val="44705"/>
              </a:srgbClr>
            </a:solidFill>
            <a:prstDash val="dot"/>
            <a:miter/>
            <a:headEnd type="none" w="med" len="med"/>
            <a:tailEnd type="none" w="med" len="med"/>
          </a:ln>
        </p:spPr>
      </p:cxnSp>
      <p:grpSp>
        <p:nvGrpSpPr>
          <p:cNvPr id="648" name="Shape 648"/>
          <p:cNvGrpSpPr/>
          <p:nvPr/>
        </p:nvGrpSpPr>
        <p:grpSpPr>
          <a:xfrm>
            <a:off x="10325232" y="-3794"/>
            <a:ext cx="1894305" cy="2854469"/>
            <a:chOff x="10297695" y="0"/>
            <a:chExt cx="1894305" cy="2149642"/>
          </a:xfrm>
        </p:grpSpPr>
        <p:sp>
          <p:nvSpPr>
            <p:cNvPr id="649" name="Shape 649"/>
            <p:cNvSpPr/>
            <p:nvPr/>
          </p:nvSpPr>
          <p:spPr>
            <a:xfrm>
              <a:off x="11734709" y="0"/>
              <a:ext cx="457291" cy="737936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Shape 650"/>
            <p:cNvSpPr/>
            <p:nvPr/>
          </p:nvSpPr>
          <p:spPr>
            <a:xfrm>
              <a:off x="11016202" y="0"/>
              <a:ext cx="457291" cy="2149641"/>
            </a:xfrm>
            <a:prstGeom prst="rect">
              <a:avLst/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Shape 651"/>
            <p:cNvSpPr/>
            <p:nvPr/>
          </p:nvSpPr>
          <p:spPr>
            <a:xfrm>
              <a:off x="10297695" y="0"/>
              <a:ext cx="457291" cy="1299410"/>
            </a:xfrm>
            <a:prstGeom prst="rect">
              <a:avLst/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مجموعة 32"/>
          <p:cNvGrpSpPr/>
          <p:nvPr/>
        </p:nvGrpSpPr>
        <p:grpSpPr>
          <a:xfrm>
            <a:off x="-296366" y="3182403"/>
            <a:ext cx="7268666" cy="3862133"/>
            <a:chOff x="-770021" y="2149642"/>
            <a:chExt cx="11984224" cy="5277854"/>
          </a:xfrm>
        </p:grpSpPr>
        <p:grpSp>
          <p:nvGrpSpPr>
            <p:cNvPr id="34" name="Group 56"/>
            <p:cNvGrpSpPr/>
            <p:nvPr/>
          </p:nvGrpSpPr>
          <p:grpSpPr>
            <a:xfrm>
              <a:off x="-770021" y="2149642"/>
              <a:ext cx="4829059" cy="5277854"/>
              <a:chOff x="158735" y="2005263"/>
              <a:chExt cx="4602883" cy="4700338"/>
            </a:xfrm>
          </p:grpSpPr>
          <p:pic>
            <p:nvPicPr>
              <p:cNvPr id="43" name="Picture 5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92" t="11645" r="18816" b="5855"/>
              <a:stretch/>
            </p:blipFill>
            <p:spPr>
              <a:xfrm>
                <a:off x="158735" y="2005263"/>
                <a:ext cx="4602883" cy="4700338"/>
              </a:xfrm>
              <a:prstGeom prst="rect">
                <a:avLst/>
              </a:prstGeom>
            </p:spPr>
          </p:pic>
          <p:pic>
            <p:nvPicPr>
              <p:cNvPr id="44" name="Picture 54"/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" b="90000" l="10000" r="90000">
                            <a14:foregroundMark x1="58594" y1="5250" x2="58594" y2="5250"/>
                            <a14:backgroundMark x1="64258" y1="27313" x2="64258" y2="27313"/>
                            <a14:backgroundMark x1="66836" y1="20188" x2="66836" y2="20188"/>
                            <a14:backgroundMark x1="66367" y1="22688" x2="66367" y2="22688"/>
                            <a14:backgroundMark x1="66836" y1="26813" x2="66836" y2="26813"/>
                            <a14:backgroundMark x1="62852" y1="5250" x2="62852" y2="5250"/>
                            <a14:backgroundMark x1="67305" y1="10250" x2="67305" y2="10250"/>
                            <a14:backgroundMark x1="52695" y1="7125" x2="52695" y2="7125"/>
                            <a14:backgroundMark x1="54688" y1="3063" x2="54688" y2="3063"/>
                            <a14:backgroundMark x1="54688" y1="5625" x2="54688" y2="5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5" t="-1793" r="27114" b="16045"/>
              <a:stretch/>
            </p:blipFill>
            <p:spPr>
              <a:xfrm rot="1152351">
                <a:off x="382493" y="2196809"/>
                <a:ext cx="2996926" cy="3947748"/>
              </a:xfrm>
              <a:prstGeom prst="rect">
                <a:avLst/>
              </a:prstGeom>
            </p:spPr>
          </p:pic>
        </p:grpSp>
        <p:grpSp>
          <p:nvGrpSpPr>
            <p:cNvPr id="35" name="مجموعة 34"/>
            <p:cNvGrpSpPr/>
            <p:nvPr/>
          </p:nvGrpSpPr>
          <p:grpSpPr>
            <a:xfrm>
              <a:off x="2513487" y="2648367"/>
              <a:ext cx="8700716" cy="2097537"/>
              <a:chOff x="2176542" y="3784934"/>
              <a:chExt cx="8054326" cy="1798476"/>
            </a:xfrm>
          </p:grpSpPr>
          <p:grpSp>
            <p:nvGrpSpPr>
              <p:cNvPr id="36" name="Group 19"/>
              <p:cNvGrpSpPr/>
              <p:nvPr/>
            </p:nvGrpSpPr>
            <p:grpSpPr>
              <a:xfrm>
                <a:off x="2176542" y="3784934"/>
                <a:ext cx="2516467" cy="1798476"/>
                <a:chOff x="6851293" y="2529763"/>
                <a:chExt cx="2516467" cy="1798476"/>
              </a:xfrm>
            </p:grpSpPr>
            <p:pic>
              <p:nvPicPr>
                <p:cNvPr id="39" name="Picture 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3051" b="97627" l="0" r="100000">
                              <a14:foregroundMark x1="24561" y1="15593" x2="24561" y2="15593"/>
                              <a14:foregroundMark x1="17043" y1="6780" x2="17043" y2="6780"/>
                              <a14:foregroundMark x1="7769" y1="24746" x2="7769" y2="24746"/>
                              <a14:foregroundMark x1="20301" y1="3051" x2="10025" y2="90847"/>
                              <a14:foregroundMark x1="7018" y1="87458" x2="501" y2="61017"/>
                              <a14:foregroundMark x1="16291" y1="39661" x2="9524" y2="34915"/>
                              <a14:foregroundMark x1="21303" y1="48475" x2="32331" y2="56610"/>
                              <a14:foregroundMark x1="34586" y1="72881" x2="37845" y2="55593"/>
                              <a14:foregroundMark x1="34336" y1="50847" x2="26065" y2="42712"/>
                              <a14:foregroundMark x1="37845" y1="92881" x2="45865" y2="88814"/>
                              <a14:foregroundMark x1="30075" y1="91525" x2="25313" y2="81695"/>
                              <a14:backgroundMark x1="4511" y1="41017" x2="4010" y2="42034"/>
                              <a14:backgroundMark x1="39348" y1="80678" x2="39098" y2="78983"/>
                              <a14:backgroundMark x1="20551" y1="88814" x2="20551" y2="88814"/>
                              <a14:backgroundMark x1="39098" y1="89831" x2="39098" y2="89831"/>
                              <a14:backgroundMark x1="29323" y1="82712" x2="29323" y2="82712"/>
                              <a14:backgroundMark x1="33584" y1="89492" x2="33584" y2="89492"/>
                              <a14:backgroundMark x1="32080" y1="85763" x2="32080" y2="85763"/>
                              <a14:backgroundMark x1="36090" y1="89492" x2="36090" y2="89492"/>
                              <a14:backgroundMark x1="38346" y1="74915" x2="38346" y2="74915"/>
                              <a14:backgroundMark x1="2005" y1="57966" x2="2005" y2="57966"/>
                              <a14:backgroundMark x1="11028" y1="35593" x2="11028" y2="35593"/>
                              <a14:backgroundMark x1="17293" y1="44068" x2="17293" y2="44068"/>
                              <a14:backgroundMark x1="21053" y1="44068" x2="21053" y2="44068"/>
                              <a14:backgroundMark x1="14286" y1="35593" x2="11028" y2="24746"/>
                              <a14:backgroundMark x1="11529" y1="22034" x2="13283" y2="16949"/>
                              <a14:backgroundMark x1="37594" y1="33898" x2="40852" y2="24068"/>
                              <a14:backgroundMark x1="40100" y1="23729" x2="37093" y2="11186"/>
                              <a14:backgroundMark x1="33083" y1="40678" x2="32832" y2="38983"/>
                              <a14:backgroundMark x1="30576" y1="42034" x2="28822" y2="42712"/>
                            </a14:backgroundRemoval>
                          </a14:imgEffect>
                          <a14:imgEffect>
                            <a14:sharpenSoften amount="-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1293" y="2529763"/>
                  <a:ext cx="2516467" cy="1798476"/>
                </a:xfrm>
                <a:prstGeom prst="rect">
                  <a:avLst/>
                </a:prstGeom>
              </p:spPr>
            </p:pic>
            <p:sp>
              <p:nvSpPr>
                <p:cNvPr id="40" name="Oval 9"/>
                <p:cNvSpPr/>
                <p:nvPr/>
              </p:nvSpPr>
              <p:spPr>
                <a:xfrm rot="19838218">
                  <a:off x="7172584" y="2672499"/>
                  <a:ext cx="417043" cy="209859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1" name="Oval 10"/>
                <p:cNvSpPr/>
                <p:nvPr/>
              </p:nvSpPr>
              <p:spPr>
                <a:xfrm rot="18606469">
                  <a:off x="7635237" y="2589513"/>
                  <a:ext cx="66831" cy="367447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2" name="Oval 18"/>
                <p:cNvSpPr/>
                <p:nvPr/>
              </p:nvSpPr>
              <p:spPr>
                <a:xfrm rot="19946827">
                  <a:off x="7760985" y="2822452"/>
                  <a:ext cx="72478" cy="166494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37" name="TextBox 21"/>
              <p:cNvSpPr txBox="1"/>
              <p:nvPr/>
            </p:nvSpPr>
            <p:spPr>
              <a:xfrm>
                <a:off x="3062813" y="4573946"/>
                <a:ext cx="7168055" cy="53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8B95"/>
                    </a:solidFill>
                    <a:effectLst/>
                    <a:uLnTx/>
                    <a:uFillTx/>
                    <a:latin typeface="Kino MT" panose="040307050D0C02020703" pitchFamily="82" charset="0"/>
                  </a:rPr>
                  <a:t>Embryology</a:t>
                </a:r>
              </a:p>
            </p:txBody>
          </p:sp>
          <p:sp>
            <p:nvSpPr>
              <p:cNvPr id="38" name="مربع نص 37"/>
              <p:cNvSpPr txBox="1"/>
              <p:nvPr/>
            </p:nvSpPr>
            <p:spPr>
              <a:xfrm>
                <a:off x="4247074" y="4902751"/>
                <a:ext cx="1717590" cy="497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B27F"/>
                    </a:solidFill>
                    <a:effectLst/>
                    <a:uLnTx/>
                    <a:uFillTx/>
                    <a:latin typeface="Kino MT" panose="040307050D0C02020703" pitchFamily="82" charset="0"/>
                  </a:rPr>
                  <a:t>436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800073" y="5364392"/>
            <a:ext cx="1617816" cy="369332"/>
          </a:xfrm>
          <a:prstGeom prst="rect">
            <a:avLst/>
          </a:prstGeom>
          <a:noFill/>
          <a:ln w="28575">
            <a:solidFill>
              <a:srgbClr val="618E87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8"/>
              </a:rPr>
              <a:t>Editing</a:t>
            </a:r>
            <a:r>
              <a:rPr lang="en-US" sz="18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file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68887" y="39332"/>
            <a:ext cx="3337351" cy="3251291"/>
            <a:chOff x="3793642" y="1056178"/>
            <a:chExt cx="3534257" cy="3452322"/>
          </a:xfrm>
        </p:grpSpPr>
        <p:sp>
          <p:nvSpPr>
            <p:cNvPr id="52" name="Oval 51"/>
            <p:cNvSpPr/>
            <p:nvPr/>
          </p:nvSpPr>
          <p:spPr>
            <a:xfrm>
              <a:off x="3949700" y="1206500"/>
              <a:ext cx="3225800" cy="3149600"/>
            </a:xfrm>
            <a:prstGeom prst="ellipse">
              <a:avLst/>
            </a:prstGeom>
            <a:solidFill>
              <a:srgbClr val="7AA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883611" y="1130300"/>
              <a:ext cx="3355176" cy="3291840"/>
            </a:xfrm>
            <a:prstGeom prst="ellipse">
              <a:avLst/>
            </a:prstGeom>
            <a:noFill/>
            <a:ln w="22225">
              <a:solidFill>
                <a:srgbClr val="7AA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3793642" y="1056178"/>
              <a:ext cx="3534257" cy="3452322"/>
            </a:xfrm>
            <a:prstGeom prst="ellipse">
              <a:avLst/>
            </a:prstGeom>
            <a:noFill/>
            <a:ln w="44450">
              <a:solidFill>
                <a:srgbClr val="7AA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40514" y="845589"/>
            <a:ext cx="2999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5F1F1"/>
                </a:solidFill>
                <a:latin typeface="Century Gothic" charset="0"/>
                <a:ea typeface="Century Gothic" charset="0"/>
                <a:cs typeface="Century Gothic" charset="0"/>
              </a:rPr>
              <a:t>ANY SUGGESTIONS OR ISSUES </a:t>
            </a:r>
          </a:p>
        </p:txBody>
      </p:sp>
      <p:sp>
        <p:nvSpPr>
          <p:cNvPr id="57" name="Freeform 56"/>
          <p:cNvSpPr/>
          <p:nvPr/>
        </p:nvSpPr>
        <p:spPr>
          <a:xfrm rot="21167586">
            <a:off x="3528072" y="2557670"/>
            <a:ext cx="1393301" cy="2587399"/>
          </a:xfrm>
          <a:custGeom>
            <a:avLst/>
            <a:gdLst>
              <a:gd name="connsiteX0" fmla="*/ 0 w 3061416"/>
              <a:gd name="connsiteY0" fmla="*/ 0 h 2451100"/>
              <a:gd name="connsiteX1" fmla="*/ 127000 w 3061416"/>
              <a:gd name="connsiteY1" fmla="*/ 76200 h 2451100"/>
              <a:gd name="connsiteX2" fmla="*/ 165100 w 3061416"/>
              <a:gd name="connsiteY2" fmla="*/ 114300 h 2451100"/>
              <a:gd name="connsiteX3" fmla="*/ 241300 w 3061416"/>
              <a:gd name="connsiteY3" fmla="*/ 165100 h 2451100"/>
              <a:gd name="connsiteX4" fmla="*/ 279400 w 3061416"/>
              <a:gd name="connsiteY4" fmla="*/ 203200 h 2451100"/>
              <a:gd name="connsiteX5" fmla="*/ 355600 w 3061416"/>
              <a:gd name="connsiteY5" fmla="*/ 254000 h 2451100"/>
              <a:gd name="connsiteX6" fmla="*/ 419100 w 3061416"/>
              <a:gd name="connsiteY6" fmla="*/ 317500 h 2451100"/>
              <a:gd name="connsiteX7" fmla="*/ 482600 w 3061416"/>
              <a:gd name="connsiteY7" fmla="*/ 381000 h 2451100"/>
              <a:gd name="connsiteX8" fmla="*/ 546100 w 3061416"/>
              <a:gd name="connsiteY8" fmla="*/ 444500 h 2451100"/>
              <a:gd name="connsiteX9" fmla="*/ 660400 w 3061416"/>
              <a:gd name="connsiteY9" fmla="*/ 546100 h 2451100"/>
              <a:gd name="connsiteX10" fmla="*/ 685800 w 3061416"/>
              <a:gd name="connsiteY10" fmla="*/ 584200 h 2451100"/>
              <a:gd name="connsiteX11" fmla="*/ 762000 w 3061416"/>
              <a:gd name="connsiteY11" fmla="*/ 660400 h 2451100"/>
              <a:gd name="connsiteX12" fmla="*/ 850900 w 3061416"/>
              <a:gd name="connsiteY12" fmla="*/ 787400 h 2451100"/>
              <a:gd name="connsiteX13" fmla="*/ 876300 w 3061416"/>
              <a:gd name="connsiteY13" fmla="*/ 825500 h 2451100"/>
              <a:gd name="connsiteX14" fmla="*/ 939800 w 3061416"/>
              <a:gd name="connsiteY14" fmla="*/ 965200 h 2451100"/>
              <a:gd name="connsiteX15" fmla="*/ 990600 w 3061416"/>
              <a:gd name="connsiteY15" fmla="*/ 1066800 h 2451100"/>
              <a:gd name="connsiteX16" fmla="*/ 1016000 w 3061416"/>
              <a:gd name="connsiteY16" fmla="*/ 1117600 h 2451100"/>
              <a:gd name="connsiteX17" fmla="*/ 1028700 w 3061416"/>
              <a:gd name="connsiteY17" fmla="*/ 1155700 h 2451100"/>
              <a:gd name="connsiteX18" fmla="*/ 1054100 w 3061416"/>
              <a:gd name="connsiteY18" fmla="*/ 1206500 h 2451100"/>
              <a:gd name="connsiteX19" fmla="*/ 1066800 w 3061416"/>
              <a:gd name="connsiteY19" fmla="*/ 1257300 h 2451100"/>
              <a:gd name="connsiteX20" fmla="*/ 1079500 w 3061416"/>
              <a:gd name="connsiteY20" fmla="*/ 1295400 h 2451100"/>
              <a:gd name="connsiteX21" fmla="*/ 1092200 w 3061416"/>
              <a:gd name="connsiteY21" fmla="*/ 1358900 h 2451100"/>
              <a:gd name="connsiteX22" fmla="*/ 1117600 w 3061416"/>
              <a:gd name="connsiteY22" fmla="*/ 1473200 h 2451100"/>
              <a:gd name="connsiteX23" fmla="*/ 1117600 w 3061416"/>
              <a:gd name="connsiteY23" fmla="*/ 1714500 h 2451100"/>
              <a:gd name="connsiteX24" fmla="*/ 1092200 w 3061416"/>
              <a:gd name="connsiteY24" fmla="*/ 1866900 h 2451100"/>
              <a:gd name="connsiteX25" fmla="*/ 990600 w 3061416"/>
              <a:gd name="connsiteY25" fmla="*/ 1993900 h 2451100"/>
              <a:gd name="connsiteX26" fmla="*/ 927100 w 3061416"/>
              <a:gd name="connsiteY26" fmla="*/ 2032000 h 2451100"/>
              <a:gd name="connsiteX27" fmla="*/ 876300 w 3061416"/>
              <a:gd name="connsiteY27" fmla="*/ 2057400 h 2451100"/>
              <a:gd name="connsiteX28" fmla="*/ 787400 w 3061416"/>
              <a:gd name="connsiteY28" fmla="*/ 2082800 h 2451100"/>
              <a:gd name="connsiteX29" fmla="*/ 571500 w 3061416"/>
              <a:gd name="connsiteY29" fmla="*/ 2044700 h 2451100"/>
              <a:gd name="connsiteX30" fmla="*/ 533400 w 3061416"/>
              <a:gd name="connsiteY30" fmla="*/ 2019300 h 2451100"/>
              <a:gd name="connsiteX31" fmla="*/ 457200 w 3061416"/>
              <a:gd name="connsiteY31" fmla="*/ 1943100 h 2451100"/>
              <a:gd name="connsiteX32" fmla="*/ 431800 w 3061416"/>
              <a:gd name="connsiteY32" fmla="*/ 1866900 h 2451100"/>
              <a:gd name="connsiteX33" fmla="*/ 444500 w 3061416"/>
              <a:gd name="connsiteY33" fmla="*/ 1701800 h 2451100"/>
              <a:gd name="connsiteX34" fmla="*/ 457200 w 3061416"/>
              <a:gd name="connsiteY34" fmla="*/ 1663700 h 2451100"/>
              <a:gd name="connsiteX35" fmla="*/ 571500 w 3061416"/>
              <a:gd name="connsiteY35" fmla="*/ 1574800 h 2451100"/>
              <a:gd name="connsiteX36" fmla="*/ 622300 w 3061416"/>
              <a:gd name="connsiteY36" fmla="*/ 1562100 h 2451100"/>
              <a:gd name="connsiteX37" fmla="*/ 723900 w 3061416"/>
              <a:gd name="connsiteY37" fmla="*/ 1524000 h 2451100"/>
              <a:gd name="connsiteX38" fmla="*/ 787400 w 3061416"/>
              <a:gd name="connsiteY38" fmla="*/ 1511300 h 2451100"/>
              <a:gd name="connsiteX39" fmla="*/ 1155700 w 3061416"/>
              <a:gd name="connsiteY39" fmla="*/ 1524000 h 2451100"/>
              <a:gd name="connsiteX40" fmla="*/ 1308100 w 3061416"/>
              <a:gd name="connsiteY40" fmla="*/ 1549400 h 2451100"/>
              <a:gd name="connsiteX41" fmla="*/ 1397000 w 3061416"/>
              <a:gd name="connsiteY41" fmla="*/ 1562100 h 2451100"/>
              <a:gd name="connsiteX42" fmla="*/ 1447800 w 3061416"/>
              <a:gd name="connsiteY42" fmla="*/ 1587500 h 2451100"/>
              <a:gd name="connsiteX43" fmla="*/ 1511300 w 3061416"/>
              <a:gd name="connsiteY43" fmla="*/ 1600200 h 2451100"/>
              <a:gd name="connsiteX44" fmla="*/ 1549400 w 3061416"/>
              <a:gd name="connsiteY44" fmla="*/ 1612900 h 2451100"/>
              <a:gd name="connsiteX45" fmla="*/ 1612900 w 3061416"/>
              <a:gd name="connsiteY45" fmla="*/ 1625600 h 2451100"/>
              <a:gd name="connsiteX46" fmla="*/ 1701800 w 3061416"/>
              <a:gd name="connsiteY46" fmla="*/ 1663700 h 2451100"/>
              <a:gd name="connsiteX47" fmla="*/ 1790700 w 3061416"/>
              <a:gd name="connsiteY47" fmla="*/ 1714500 h 2451100"/>
              <a:gd name="connsiteX48" fmla="*/ 1828800 w 3061416"/>
              <a:gd name="connsiteY48" fmla="*/ 1727200 h 2451100"/>
              <a:gd name="connsiteX49" fmla="*/ 1866900 w 3061416"/>
              <a:gd name="connsiteY49" fmla="*/ 1752600 h 2451100"/>
              <a:gd name="connsiteX50" fmla="*/ 1981200 w 3061416"/>
              <a:gd name="connsiteY50" fmla="*/ 1841500 h 2451100"/>
              <a:gd name="connsiteX51" fmla="*/ 2082800 w 3061416"/>
              <a:gd name="connsiteY51" fmla="*/ 1943100 h 2451100"/>
              <a:gd name="connsiteX52" fmla="*/ 2133600 w 3061416"/>
              <a:gd name="connsiteY52" fmla="*/ 1993900 h 2451100"/>
              <a:gd name="connsiteX53" fmla="*/ 2146300 w 3061416"/>
              <a:gd name="connsiteY53" fmla="*/ 2032000 h 2451100"/>
              <a:gd name="connsiteX54" fmla="*/ 2184400 w 3061416"/>
              <a:gd name="connsiteY54" fmla="*/ 2057400 h 2451100"/>
              <a:gd name="connsiteX55" fmla="*/ 2209800 w 3061416"/>
              <a:gd name="connsiteY55" fmla="*/ 2095500 h 2451100"/>
              <a:gd name="connsiteX56" fmla="*/ 2247900 w 3061416"/>
              <a:gd name="connsiteY56" fmla="*/ 2184400 h 2451100"/>
              <a:gd name="connsiteX57" fmla="*/ 2298700 w 3061416"/>
              <a:gd name="connsiteY57" fmla="*/ 2273300 h 2451100"/>
              <a:gd name="connsiteX58" fmla="*/ 2413000 w 3061416"/>
              <a:gd name="connsiteY58" fmla="*/ 2374900 h 2451100"/>
              <a:gd name="connsiteX59" fmla="*/ 2514600 w 3061416"/>
              <a:gd name="connsiteY59" fmla="*/ 2425700 h 2451100"/>
              <a:gd name="connsiteX60" fmla="*/ 2590800 w 3061416"/>
              <a:gd name="connsiteY60" fmla="*/ 2451100 h 2451100"/>
              <a:gd name="connsiteX61" fmla="*/ 2844800 w 3061416"/>
              <a:gd name="connsiteY61" fmla="*/ 2438400 h 2451100"/>
              <a:gd name="connsiteX62" fmla="*/ 2971800 w 3061416"/>
              <a:gd name="connsiteY62" fmla="*/ 2425700 h 2451100"/>
              <a:gd name="connsiteX63" fmla="*/ 3060700 w 3061416"/>
              <a:gd name="connsiteY63" fmla="*/ 2400300 h 2451100"/>
              <a:gd name="connsiteX64" fmla="*/ 3048000 w 3061416"/>
              <a:gd name="connsiteY64" fmla="*/ 24003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61416" h="2451100">
                <a:moveTo>
                  <a:pt x="0" y="0"/>
                </a:moveTo>
                <a:cubicBezTo>
                  <a:pt x="40087" y="20043"/>
                  <a:pt x="96349" y="45549"/>
                  <a:pt x="127000" y="76200"/>
                </a:cubicBezTo>
                <a:cubicBezTo>
                  <a:pt x="139700" y="88900"/>
                  <a:pt x="150923" y="103273"/>
                  <a:pt x="165100" y="114300"/>
                </a:cubicBezTo>
                <a:cubicBezTo>
                  <a:pt x="189197" y="133042"/>
                  <a:pt x="219714" y="143514"/>
                  <a:pt x="241300" y="165100"/>
                </a:cubicBezTo>
                <a:cubicBezTo>
                  <a:pt x="254000" y="177800"/>
                  <a:pt x="265223" y="192173"/>
                  <a:pt x="279400" y="203200"/>
                </a:cubicBezTo>
                <a:cubicBezTo>
                  <a:pt x="303497" y="221942"/>
                  <a:pt x="355600" y="254000"/>
                  <a:pt x="355600" y="254000"/>
                </a:cubicBezTo>
                <a:cubicBezTo>
                  <a:pt x="423333" y="355600"/>
                  <a:pt x="334433" y="232833"/>
                  <a:pt x="419100" y="317500"/>
                </a:cubicBezTo>
                <a:cubicBezTo>
                  <a:pt x="503767" y="402167"/>
                  <a:pt x="381000" y="313267"/>
                  <a:pt x="482600" y="381000"/>
                </a:cubicBezTo>
                <a:cubicBezTo>
                  <a:pt x="534939" y="459509"/>
                  <a:pt x="476827" y="382924"/>
                  <a:pt x="546100" y="444500"/>
                </a:cubicBezTo>
                <a:cubicBezTo>
                  <a:pt x="676589" y="560491"/>
                  <a:pt x="573929" y="488453"/>
                  <a:pt x="660400" y="546100"/>
                </a:cubicBezTo>
                <a:cubicBezTo>
                  <a:pt x="668867" y="558800"/>
                  <a:pt x="675659" y="572792"/>
                  <a:pt x="685800" y="584200"/>
                </a:cubicBezTo>
                <a:cubicBezTo>
                  <a:pt x="709665" y="611048"/>
                  <a:pt x="740447" y="631663"/>
                  <a:pt x="762000" y="660400"/>
                </a:cubicBezTo>
                <a:cubicBezTo>
                  <a:pt x="818416" y="735622"/>
                  <a:pt x="788359" y="693588"/>
                  <a:pt x="850900" y="787400"/>
                </a:cubicBezTo>
                <a:cubicBezTo>
                  <a:pt x="859367" y="800100"/>
                  <a:pt x="871473" y="811020"/>
                  <a:pt x="876300" y="825500"/>
                </a:cubicBezTo>
                <a:cubicBezTo>
                  <a:pt x="900974" y="899521"/>
                  <a:pt x="883013" y="851626"/>
                  <a:pt x="939800" y="965200"/>
                </a:cubicBezTo>
                <a:lnTo>
                  <a:pt x="990600" y="1066800"/>
                </a:lnTo>
                <a:cubicBezTo>
                  <a:pt x="999067" y="1083733"/>
                  <a:pt x="1010013" y="1099639"/>
                  <a:pt x="1016000" y="1117600"/>
                </a:cubicBezTo>
                <a:cubicBezTo>
                  <a:pt x="1020233" y="1130300"/>
                  <a:pt x="1023427" y="1143395"/>
                  <a:pt x="1028700" y="1155700"/>
                </a:cubicBezTo>
                <a:cubicBezTo>
                  <a:pt x="1036158" y="1173101"/>
                  <a:pt x="1047453" y="1188773"/>
                  <a:pt x="1054100" y="1206500"/>
                </a:cubicBezTo>
                <a:cubicBezTo>
                  <a:pt x="1060229" y="1222843"/>
                  <a:pt x="1062005" y="1240517"/>
                  <a:pt x="1066800" y="1257300"/>
                </a:cubicBezTo>
                <a:cubicBezTo>
                  <a:pt x="1070478" y="1270172"/>
                  <a:pt x="1076253" y="1282413"/>
                  <a:pt x="1079500" y="1295400"/>
                </a:cubicBezTo>
                <a:cubicBezTo>
                  <a:pt x="1084735" y="1316341"/>
                  <a:pt x="1087517" y="1337828"/>
                  <a:pt x="1092200" y="1358900"/>
                </a:cubicBezTo>
                <a:cubicBezTo>
                  <a:pt x="1128071" y="1520318"/>
                  <a:pt x="1079296" y="1281682"/>
                  <a:pt x="1117600" y="1473200"/>
                </a:cubicBezTo>
                <a:cubicBezTo>
                  <a:pt x="1134040" y="1654039"/>
                  <a:pt x="1135625" y="1561285"/>
                  <a:pt x="1117600" y="1714500"/>
                </a:cubicBezTo>
                <a:cubicBezTo>
                  <a:pt x="1115094" y="1735797"/>
                  <a:pt x="1112946" y="1829557"/>
                  <a:pt x="1092200" y="1866900"/>
                </a:cubicBezTo>
                <a:cubicBezTo>
                  <a:pt x="1066983" y="1912290"/>
                  <a:pt x="1032496" y="1961314"/>
                  <a:pt x="990600" y="1993900"/>
                </a:cubicBezTo>
                <a:cubicBezTo>
                  <a:pt x="971115" y="2009055"/>
                  <a:pt x="948678" y="2020012"/>
                  <a:pt x="927100" y="2032000"/>
                </a:cubicBezTo>
                <a:cubicBezTo>
                  <a:pt x="910550" y="2041194"/>
                  <a:pt x="893701" y="2049942"/>
                  <a:pt x="876300" y="2057400"/>
                </a:cubicBezTo>
                <a:cubicBezTo>
                  <a:pt x="850793" y="2068332"/>
                  <a:pt x="813179" y="2076355"/>
                  <a:pt x="787400" y="2082800"/>
                </a:cubicBezTo>
                <a:cubicBezTo>
                  <a:pt x="742932" y="2078757"/>
                  <a:pt x="622262" y="2078541"/>
                  <a:pt x="571500" y="2044700"/>
                </a:cubicBezTo>
                <a:cubicBezTo>
                  <a:pt x="558800" y="2036233"/>
                  <a:pt x="544808" y="2029441"/>
                  <a:pt x="533400" y="2019300"/>
                </a:cubicBezTo>
                <a:cubicBezTo>
                  <a:pt x="506552" y="1995435"/>
                  <a:pt x="457200" y="1943100"/>
                  <a:pt x="457200" y="1943100"/>
                </a:cubicBezTo>
                <a:cubicBezTo>
                  <a:pt x="448733" y="1917700"/>
                  <a:pt x="429747" y="1893595"/>
                  <a:pt x="431800" y="1866900"/>
                </a:cubicBezTo>
                <a:cubicBezTo>
                  <a:pt x="436033" y="1811867"/>
                  <a:pt x="437654" y="1756570"/>
                  <a:pt x="444500" y="1701800"/>
                </a:cubicBezTo>
                <a:cubicBezTo>
                  <a:pt x="446160" y="1688516"/>
                  <a:pt x="449774" y="1674839"/>
                  <a:pt x="457200" y="1663700"/>
                </a:cubicBezTo>
                <a:cubicBezTo>
                  <a:pt x="475137" y="1636795"/>
                  <a:pt x="551316" y="1579846"/>
                  <a:pt x="571500" y="1574800"/>
                </a:cubicBezTo>
                <a:cubicBezTo>
                  <a:pt x="588433" y="1570567"/>
                  <a:pt x="605741" y="1567620"/>
                  <a:pt x="622300" y="1562100"/>
                </a:cubicBezTo>
                <a:cubicBezTo>
                  <a:pt x="657261" y="1550446"/>
                  <a:pt x="688230" y="1532917"/>
                  <a:pt x="723900" y="1524000"/>
                </a:cubicBezTo>
                <a:cubicBezTo>
                  <a:pt x="744841" y="1518765"/>
                  <a:pt x="766233" y="1515533"/>
                  <a:pt x="787400" y="1511300"/>
                </a:cubicBezTo>
                <a:lnTo>
                  <a:pt x="1155700" y="1524000"/>
                </a:lnTo>
                <a:cubicBezTo>
                  <a:pt x="1296146" y="1531592"/>
                  <a:pt x="1213180" y="1532142"/>
                  <a:pt x="1308100" y="1549400"/>
                </a:cubicBezTo>
                <a:cubicBezTo>
                  <a:pt x="1337551" y="1554755"/>
                  <a:pt x="1367367" y="1557867"/>
                  <a:pt x="1397000" y="1562100"/>
                </a:cubicBezTo>
                <a:cubicBezTo>
                  <a:pt x="1413933" y="1570567"/>
                  <a:pt x="1429839" y="1581513"/>
                  <a:pt x="1447800" y="1587500"/>
                </a:cubicBezTo>
                <a:cubicBezTo>
                  <a:pt x="1468278" y="1594326"/>
                  <a:pt x="1490359" y="1594965"/>
                  <a:pt x="1511300" y="1600200"/>
                </a:cubicBezTo>
                <a:cubicBezTo>
                  <a:pt x="1524287" y="1603447"/>
                  <a:pt x="1536413" y="1609653"/>
                  <a:pt x="1549400" y="1612900"/>
                </a:cubicBezTo>
                <a:cubicBezTo>
                  <a:pt x="1570341" y="1618135"/>
                  <a:pt x="1591733" y="1621367"/>
                  <a:pt x="1612900" y="1625600"/>
                </a:cubicBezTo>
                <a:cubicBezTo>
                  <a:pt x="1690111" y="1677074"/>
                  <a:pt x="1608075" y="1628553"/>
                  <a:pt x="1701800" y="1663700"/>
                </a:cubicBezTo>
                <a:cubicBezTo>
                  <a:pt x="1790861" y="1697098"/>
                  <a:pt x="1717007" y="1677654"/>
                  <a:pt x="1790700" y="1714500"/>
                </a:cubicBezTo>
                <a:cubicBezTo>
                  <a:pt x="1802674" y="1720487"/>
                  <a:pt x="1816826" y="1721213"/>
                  <a:pt x="1828800" y="1727200"/>
                </a:cubicBezTo>
                <a:cubicBezTo>
                  <a:pt x="1842452" y="1734026"/>
                  <a:pt x="1854689" y="1743442"/>
                  <a:pt x="1866900" y="1752600"/>
                </a:cubicBezTo>
                <a:cubicBezTo>
                  <a:pt x="1905514" y="1781560"/>
                  <a:pt x="1947070" y="1807370"/>
                  <a:pt x="1981200" y="1841500"/>
                </a:cubicBezTo>
                <a:lnTo>
                  <a:pt x="2082800" y="1943100"/>
                </a:lnTo>
                <a:lnTo>
                  <a:pt x="2133600" y="1993900"/>
                </a:lnTo>
                <a:cubicBezTo>
                  <a:pt x="2137833" y="2006600"/>
                  <a:pt x="2137937" y="2021547"/>
                  <a:pt x="2146300" y="2032000"/>
                </a:cubicBezTo>
                <a:cubicBezTo>
                  <a:pt x="2155835" y="2043919"/>
                  <a:pt x="2173607" y="2046607"/>
                  <a:pt x="2184400" y="2057400"/>
                </a:cubicBezTo>
                <a:cubicBezTo>
                  <a:pt x="2195193" y="2068193"/>
                  <a:pt x="2201333" y="2082800"/>
                  <a:pt x="2209800" y="2095500"/>
                </a:cubicBezTo>
                <a:cubicBezTo>
                  <a:pt x="2230659" y="2178938"/>
                  <a:pt x="2208920" y="2116185"/>
                  <a:pt x="2247900" y="2184400"/>
                </a:cubicBezTo>
                <a:cubicBezTo>
                  <a:pt x="2266298" y="2216597"/>
                  <a:pt x="2273947" y="2245453"/>
                  <a:pt x="2298700" y="2273300"/>
                </a:cubicBezTo>
                <a:cubicBezTo>
                  <a:pt x="2377768" y="2362251"/>
                  <a:pt x="2348379" y="2328742"/>
                  <a:pt x="2413000" y="2374900"/>
                </a:cubicBezTo>
                <a:cubicBezTo>
                  <a:pt x="2493787" y="2432605"/>
                  <a:pt x="2430052" y="2400336"/>
                  <a:pt x="2514600" y="2425700"/>
                </a:cubicBezTo>
                <a:cubicBezTo>
                  <a:pt x="2540245" y="2433393"/>
                  <a:pt x="2590800" y="2451100"/>
                  <a:pt x="2590800" y="2451100"/>
                </a:cubicBezTo>
                <a:lnTo>
                  <a:pt x="2844800" y="2438400"/>
                </a:lnTo>
                <a:cubicBezTo>
                  <a:pt x="2887250" y="2435570"/>
                  <a:pt x="2929683" y="2431717"/>
                  <a:pt x="2971800" y="2425700"/>
                </a:cubicBezTo>
                <a:cubicBezTo>
                  <a:pt x="2983193" y="2424072"/>
                  <a:pt x="3046225" y="2407537"/>
                  <a:pt x="3060700" y="2400300"/>
                </a:cubicBezTo>
                <a:cubicBezTo>
                  <a:pt x="3064486" y="2398407"/>
                  <a:pt x="3052233" y="2400300"/>
                  <a:pt x="3048000" y="2400300"/>
                </a:cubicBezTo>
              </a:path>
            </a:pathLst>
          </a:custGeom>
          <a:noFill/>
          <a:ln w="50800">
            <a:solidFill>
              <a:srgbClr val="7AADA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 57"/>
          <p:cNvSpPr/>
          <p:nvPr/>
        </p:nvSpPr>
        <p:spPr>
          <a:xfrm rot="320654">
            <a:off x="4958813" y="4783123"/>
            <a:ext cx="277433" cy="455125"/>
          </a:xfrm>
          <a:custGeom>
            <a:avLst/>
            <a:gdLst>
              <a:gd name="connsiteX0" fmla="*/ 0 w 435632"/>
              <a:gd name="connsiteY0" fmla="*/ 0 h 355600"/>
              <a:gd name="connsiteX1" fmla="*/ 50800 w 435632"/>
              <a:gd name="connsiteY1" fmla="*/ 38100 h 355600"/>
              <a:gd name="connsiteX2" fmla="*/ 190500 w 435632"/>
              <a:gd name="connsiteY2" fmla="*/ 76200 h 355600"/>
              <a:gd name="connsiteX3" fmla="*/ 381000 w 435632"/>
              <a:gd name="connsiteY3" fmla="*/ 101600 h 355600"/>
              <a:gd name="connsiteX4" fmla="*/ 431800 w 435632"/>
              <a:gd name="connsiteY4" fmla="*/ 114300 h 355600"/>
              <a:gd name="connsiteX5" fmla="*/ 381000 w 435632"/>
              <a:gd name="connsiteY5" fmla="*/ 177800 h 355600"/>
              <a:gd name="connsiteX6" fmla="*/ 342900 w 435632"/>
              <a:gd name="connsiteY6" fmla="*/ 190500 h 355600"/>
              <a:gd name="connsiteX7" fmla="*/ 266700 w 435632"/>
              <a:gd name="connsiteY7" fmla="*/ 241300 h 355600"/>
              <a:gd name="connsiteX8" fmla="*/ 190500 w 435632"/>
              <a:gd name="connsiteY8" fmla="*/ 279400 h 355600"/>
              <a:gd name="connsiteX9" fmla="*/ 152400 w 435632"/>
              <a:gd name="connsiteY9" fmla="*/ 292100 h 355600"/>
              <a:gd name="connsiteX10" fmla="*/ 76200 w 435632"/>
              <a:gd name="connsiteY10" fmla="*/ 342900 h 355600"/>
              <a:gd name="connsiteX11" fmla="*/ 38100 w 435632"/>
              <a:gd name="connsiteY11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632" h="355600">
                <a:moveTo>
                  <a:pt x="0" y="0"/>
                </a:moveTo>
                <a:cubicBezTo>
                  <a:pt x="16933" y="12700"/>
                  <a:pt x="31868" y="28634"/>
                  <a:pt x="50800" y="38100"/>
                </a:cubicBezTo>
                <a:cubicBezTo>
                  <a:pt x="90476" y="57938"/>
                  <a:pt x="146703" y="68237"/>
                  <a:pt x="190500" y="76200"/>
                </a:cubicBezTo>
                <a:cubicBezTo>
                  <a:pt x="280082" y="92488"/>
                  <a:pt x="277478" y="90098"/>
                  <a:pt x="381000" y="101600"/>
                </a:cubicBezTo>
                <a:cubicBezTo>
                  <a:pt x="397933" y="105833"/>
                  <a:pt x="421327" y="100336"/>
                  <a:pt x="431800" y="114300"/>
                </a:cubicBezTo>
                <a:cubicBezTo>
                  <a:pt x="451774" y="140932"/>
                  <a:pt x="387481" y="174559"/>
                  <a:pt x="381000" y="177800"/>
                </a:cubicBezTo>
                <a:cubicBezTo>
                  <a:pt x="369026" y="183787"/>
                  <a:pt x="354602" y="183999"/>
                  <a:pt x="342900" y="190500"/>
                </a:cubicBezTo>
                <a:cubicBezTo>
                  <a:pt x="316215" y="205325"/>
                  <a:pt x="295660" y="231647"/>
                  <a:pt x="266700" y="241300"/>
                </a:cubicBezTo>
                <a:cubicBezTo>
                  <a:pt x="170935" y="273222"/>
                  <a:pt x="288977" y="230161"/>
                  <a:pt x="190500" y="279400"/>
                </a:cubicBezTo>
                <a:cubicBezTo>
                  <a:pt x="178526" y="285387"/>
                  <a:pt x="164102" y="285599"/>
                  <a:pt x="152400" y="292100"/>
                </a:cubicBezTo>
                <a:cubicBezTo>
                  <a:pt x="125715" y="306925"/>
                  <a:pt x="105160" y="333247"/>
                  <a:pt x="76200" y="342900"/>
                </a:cubicBezTo>
                <a:lnTo>
                  <a:pt x="38100" y="355600"/>
                </a:lnTo>
              </a:path>
            </a:pathLst>
          </a:custGeom>
          <a:noFill/>
          <a:ln w="50800">
            <a:solidFill>
              <a:srgbClr val="7AADA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Shape 638"/>
          <p:cNvPicPr preferRelativeResize="0"/>
          <p:nvPr/>
        </p:nvPicPr>
        <p:blipFill rotWithShape="1">
          <a:blip r:embed="rId9">
            <a:alphaModFix/>
          </a:blip>
          <a:srcRect l="5390" t="9219" r="10146" b="4521"/>
          <a:stretch/>
        </p:blipFill>
        <p:spPr>
          <a:xfrm>
            <a:off x="5484885" y="3898054"/>
            <a:ext cx="716279" cy="73151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" name="Shape 6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215" y="4838846"/>
            <a:ext cx="716279" cy="6634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1" b="97627" l="0" r="100000">
                        <a14:foregroundMark x1="24561" y1="15593" x2="24561" y2="15593"/>
                        <a14:foregroundMark x1="17043" y1="6780" x2="17043" y2="6780"/>
                        <a14:foregroundMark x1="7769" y1="24746" x2="7769" y2="24746"/>
                        <a14:foregroundMark x1="20301" y1="3051" x2="10025" y2="90847"/>
                        <a14:foregroundMark x1="7018" y1="87458" x2="501" y2="61017"/>
                        <a14:foregroundMark x1="16291" y1="39661" x2="9524" y2="34915"/>
                        <a14:foregroundMark x1="21303" y1="48475" x2="32331" y2="56610"/>
                        <a14:foregroundMark x1="34586" y1="72881" x2="37845" y2="55593"/>
                        <a14:foregroundMark x1="34336" y1="50847" x2="26065" y2="42712"/>
                        <a14:foregroundMark x1="37845" y1="92881" x2="45865" y2="88814"/>
                        <a14:foregroundMark x1="30075" y1="91525" x2="25313" y2="81695"/>
                        <a14:backgroundMark x1="4511" y1="41017" x2="4010" y2="42034"/>
                        <a14:backgroundMark x1="39348" y1="80678" x2="39098" y2="78983"/>
                        <a14:backgroundMark x1="20551" y1="88814" x2="20551" y2="88814"/>
                        <a14:backgroundMark x1="39098" y1="89831" x2="39098" y2="89831"/>
                        <a14:backgroundMark x1="29323" y1="82712" x2="29323" y2="82712"/>
                        <a14:backgroundMark x1="33584" y1="89492" x2="33584" y2="89492"/>
                        <a14:backgroundMark x1="32080" y1="85763" x2="32080" y2="85763"/>
                        <a14:backgroundMark x1="36090" y1="89492" x2="36090" y2="89492"/>
                        <a14:backgroundMark x1="38346" y1="74915" x2="38346" y2="74915"/>
                        <a14:backgroundMark x1="2005" y1="57966" x2="2005" y2="57966"/>
                        <a14:backgroundMark x1="11028" y1="35593" x2="11028" y2="35593"/>
                        <a14:backgroundMark x1="17293" y1="44068" x2="17293" y2="44068"/>
                        <a14:backgroundMark x1="21053" y1="44068" x2="21053" y2="44068"/>
                        <a14:backgroundMark x1="14286" y1="35593" x2="11028" y2="24746"/>
                        <a14:backgroundMark x1="11529" y1="22034" x2="13283" y2="16949"/>
                        <a14:backgroundMark x1="37594" y1="33898" x2="40852" y2="24068"/>
                        <a14:backgroundMark x1="40100" y1="23729" x2="37093" y2="11186"/>
                        <a14:backgroundMark x1="33083" y1="40678" x2="32832" y2="38983"/>
                        <a14:backgroundMark x1="30576" y1="42034" x2="28822" y2="42712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10" y="5767335"/>
            <a:ext cx="1020440" cy="849471"/>
          </a:xfrm>
          <a:prstGeom prst="rect">
            <a:avLst/>
          </a:prstGeom>
        </p:spPr>
      </p:pic>
      <p:sp>
        <p:nvSpPr>
          <p:cNvPr id="49" name="Shape 634"/>
          <p:cNvSpPr txBox="1"/>
          <p:nvPr/>
        </p:nvSpPr>
        <p:spPr>
          <a:xfrm>
            <a:off x="6429293" y="4009843"/>
            <a:ext cx="296677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/>
              </a:rPr>
              <a:t>@Embryology436</a:t>
            </a:r>
            <a:endParaRPr lang="en-GB" sz="24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Shape 635"/>
          <p:cNvSpPr txBox="1"/>
          <p:nvPr/>
        </p:nvSpPr>
        <p:spPr>
          <a:xfrm>
            <a:off x="6429293" y="4887153"/>
            <a:ext cx="434713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  <a:hlinkClick r:id="rId12"/>
              </a:rPr>
              <a:t>Embryology436@gmail.com</a:t>
            </a:r>
            <a:endParaRPr lang="en-GB" sz="24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Shape 635">
            <a:hlinkClick r:id="rId13"/>
          </p:cNvPr>
          <p:cNvSpPr txBox="1"/>
          <p:nvPr/>
        </p:nvSpPr>
        <p:spPr>
          <a:xfrm>
            <a:off x="6435387" y="5915845"/>
            <a:ext cx="434713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  <a:hlinkClick r:id="rId13"/>
              </a:rPr>
              <a:t>Your Suggestion here</a:t>
            </a:r>
            <a:endParaRPr lang="en-GB" sz="24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Shape 642"/>
          <p:cNvSpPr txBox="1"/>
          <p:nvPr/>
        </p:nvSpPr>
        <p:spPr>
          <a:xfrm>
            <a:off x="7023278" y="166208"/>
            <a:ext cx="35305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3600" b="1" dirty="0">
                <a:solidFill>
                  <a:srgbClr val="7AAD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References </a:t>
            </a:r>
          </a:p>
        </p:txBody>
      </p:sp>
      <p:cxnSp>
        <p:nvCxnSpPr>
          <p:cNvPr id="60" name="Shape 645"/>
          <p:cNvCxnSpPr/>
          <p:nvPr/>
        </p:nvCxnSpPr>
        <p:spPr>
          <a:xfrm>
            <a:off x="6972300" y="740659"/>
            <a:ext cx="2737658" cy="0"/>
          </a:xfrm>
          <a:prstGeom prst="straightConnector1">
            <a:avLst/>
          </a:prstGeom>
          <a:noFill/>
          <a:ln w="22225" cap="flat" cmpd="sng">
            <a:solidFill>
              <a:srgbClr val="878688">
                <a:alpha val="44705"/>
              </a:srgbClr>
            </a:solidFill>
            <a:prstDash val="dot"/>
            <a:miter/>
            <a:headEnd type="none" w="med" len="med"/>
            <a:tailEnd type="none" w="med" len="med"/>
          </a:ln>
        </p:spPr>
      </p:cxnSp>
      <p:pic>
        <p:nvPicPr>
          <p:cNvPr id="61" name="Shape 640"/>
          <p:cNvPicPr preferRelativeResize="0"/>
          <p:nvPr/>
        </p:nvPicPr>
        <p:blipFill rotWithShape="1">
          <a:blip r:embed="rId14">
            <a:alphaModFix/>
          </a:blip>
          <a:srcRect l="17968" t="12500" r="17968" b="12500"/>
          <a:stretch/>
        </p:blipFill>
        <p:spPr>
          <a:xfrm>
            <a:off x="5484885" y="1068933"/>
            <a:ext cx="660399" cy="77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4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256839" y="2831769"/>
            <a:ext cx="888445" cy="777237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" name="Shape 646"/>
          <p:cNvSpPr txBox="1"/>
          <p:nvPr/>
        </p:nvSpPr>
        <p:spPr>
          <a:xfrm>
            <a:off x="6293874" y="1136641"/>
            <a:ext cx="3925001" cy="506645"/>
          </a:xfrm>
          <a:prstGeom prst="rect">
            <a:avLst/>
          </a:prstGeom>
          <a:noFill/>
          <a:ln w="19050">
            <a:solidFill>
              <a:srgbClr val="7AADA2"/>
            </a:solidFill>
            <a:prstDash val="lgDash"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err="1">
                <a:solidFill>
                  <a:srgbClr val="EE3D9B"/>
                </a:solidFill>
                <a:latin typeface="Calibri"/>
                <a:ea typeface="Calibri"/>
                <a:cs typeface="Calibri"/>
                <a:sym typeface="Calibri"/>
              </a:rPr>
              <a:t>Dr.slides</a:t>
            </a:r>
            <a:r>
              <a:rPr lang="en-GB" dirty="0">
                <a:solidFill>
                  <a:srgbClr val="EE3D9B"/>
                </a:solidFill>
                <a:latin typeface="Calibri"/>
                <a:ea typeface="Calibri"/>
                <a:cs typeface="Calibri"/>
                <a:sym typeface="Calibri"/>
              </a:rPr>
              <a:t> (male and female).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solidFill>
                  <a:srgbClr val="EE3D9B"/>
                </a:solidFill>
                <a:latin typeface="Calibri"/>
                <a:ea typeface="Calibri"/>
                <a:cs typeface="Calibri"/>
                <a:sym typeface="Calibri"/>
              </a:rPr>
              <a:t>Embryology team 435 and 434.</a:t>
            </a:r>
            <a:endParaRPr lang="en-GB" dirty="0">
              <a:solidFill>
                <a:srgbClr val="EE3D9B"/>
              </a:solidFill>
              <a:latin typeface="Calibri"/>
              <a:ea typeface="Calibri"/>
              <a:cs typeface="Calibri"/>
              <a:sym typeface="Calibri"/>
              <a:hlinkClick r:id="rId16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Shape 662"/>
          <p:cNvGrpSpPr/>
          <p:nvPr/>
        </p:nvGrpSpPr>
        <p:grpSpPr>
          <a:xfrm>
            <a:off x="-71200" y="5912078"/>
            <a:ext cx="4561511" cy="911952"/>
            <a:chOff x="0" y="5930709"/>
            <a:chExt cx="4629149" cy="927291"/>
          </a:xfrm>
        </p:grpSpPr>
        <p:sp>
          <p:nvSpPr>
            <p:cNvPr id="663" name="Shape 663"/>
            <p:cNvSpPr/>
            <p:nvPr/>
          </p:nvSpPr>
          <p:spPr>
            <a:xfrm>
              <a:off x="0" y="5969000"/>
              <a:ext cx="800099" cy="889000"/>
            </a:xfrm>
            <a:prstGeom prst="mathPlus">
              <a:avLst>
                <a:gd name="adj1" fmla="val 23520"/>
              </a:avLst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Shape 664"/>
            <p:cNvSpPr txBox="1"/>
            <p:nvPr/>
          </p:nvSpPr>
          <p:spPr>
            <a:xfrm>
              <a:off x="485130" y="5930709"/>
              <a:ext cx="3716593" cy="37682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GB" sz="1800" b="1" dirty="0" err="1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Desgined</a:t>
              </a:r>
              <a:r>
                <a:rPr lang="en-GB" sz="1800" b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by:</a:t>
              </a:r>
            </a:p>
          </p:txBody>
        </p:sp>
        <p:sp>
          <p:nvSpPr>
            <p:cNvPr id="665" name="Shape 665"/>
            <p:cNvSpPr/>
            <p:nvPr/>
          </p:nvSpPr>
          <p:spPr>
            <a:xfrm>
              <a:off x="400049" y="5994400"/>
              <a:ext cx="4229100" cy="800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endParaRPr lang="en-GB" sz="2400" b="1" dirty="0">
                <a:solidFill>
                  <a:srgbClr val="618E87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81" name="Shape 681"/>
          <p:cNvGrpSpPr/>
          <p:nvPr/>
        </p:nvGrpSpPr>
        <p:grpSpPr>
          <a:xfrm>
            <a:off x="5773777" y="64529"/>
            <a:ext cx="6286084" cy="6455523"/>
            <a:chOff x="5841214" y="240629"/>
            <a:chExt cx="6286084" cy="6455523"/>
          </a:xfrm>
        </p:grpSpPr>
        <p:grpSp>
          <p:nvGrpSpPr>
            <p:cNvPr id="682" name="Shape 682"/>
            <p:cNvGrpSpPr/>
            <p:nvPr/>
          </p:nvGrpSpPr>
          <p:grpSpPr>
            <a:xfrm>
              <a:off x="5841214" y="240629"/>
              <a:ext cx="6286084" cy="6455523"/>
              <a:chOff x="5841214" y="240629"/>
              <a:chExt cx="6286084" cy="6455523"/>
            </a:xfrm>
          </p:grpSpPr>
          <p:sp>
            <p:nvSpPr>
              <p:cNvPr id="683" name="Shape 683"/>
              <p:cNvSpPr/>
              <p:nvPr/>
            </p:nvSpPr>
            <p:spPr>
              <a:xfrm>
                <a:off x="6580524" y="1097279"/>
                <a:ext cx="4666595" cy="5598873"/>
              </a:xfrm>
              <a:prstGeom prst="rect">
                <a:avLst/>
              </a:prstGeom>
              <a:solidFill>
                <a:srgbClr val="FDFBFD"/>
              </a:solidFill>
              <a:ln w="53975" cap="flat" cmpd="sng">
                <a:solidFill>
                  <a:srgbClr val="618E87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4" name="Shape 684"/>
              <p:cNvGrpSpPr/>
              <p:nvPr/>
            </p:nvGrpSpPr>
            <p:grpSpPr>
              <a:xfrm>
                <a:off x="5841214" y="240629"/>
                <a:ext cx="6286084" cy="2011680"/>
                <a:chOff x="5841214" y="593556"/>
                <a:chExt cx="6286084" cy="2011680"/>
              </a:xfrm>
            </p:grpSpPr>
            <p:grpSp>
              <p:nvGrpSpPr>
                <p:cNvPr id="685" name="Shape 685"/>
                <p:cNvGrpSpPr/>
                <p:nvPr/>
              </p:nvGrpSpPr>
              <p:grpSpPr>
                <a:xfrm>
                  <a:off x="5841214" y="593556"/>
                  <a:ext cx="6286084" cy="2011680"/>
                  <a:chOff x="5841214" y="593556"/>
                  <a:chExt cx="6286084" cy="2011680"/>
                </a:xfrm>
              </p:grpSpPr>
              <p:grpSp>
                <p:nvGrpSpPr>
                  <p:cNvPr id="686" name="Shape 686"/>
                  <p:cNvGrpSpPr/>
                  <p:nvPr/>
                </p:nvGrpSpPr>
                <p:grpSpPr>
                  <a:xfrm>
                    <a:off x="5841214" y="1106905"/>
                    <a:ext cx="6286084" cy="974794"/>
                    <a:chOff x="6800149" y="1130969"/>
                    <a:chExt cx="5027285" cy="920638"/>
                  </a:xfrm>
                </p:grpSpPr>
                <p:sp>
                  <p:nvSpPr>
                    <p:cNvPr id="687" name="Shape 687"/>
                    <p:cNvSpPr/>
                    <p:nvPr/>
                  </p:nvSpPr>
                  <p:spPr>
                    <a:xfrm>
                      <a:off x="7010400" y="1251284"/>
                      <a:ext cx="4588041" cy="689811"/>
                    </a:xfrm>
                    <a:prstGeom prst="rect">
                      <a:avLst/>
                    </a:prstGeom>
                    <a:solidFill>
                      <a:srgbClr val="7AADA2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8" name="Shape 688"/>
                    <p:cNvSpPr/>
                    <p:nvPr/>
                  </p:nvSpPr>
                  <p:spPr>
                    <a:xfrm>
                      <a:off x="6914146" y="1187116"/>
                      <a:ext cx="4748463" cy="818146"/>
                    </a:xfrm>
                    <a:prstGeom prst="rect">
                      <a:avLst/>
                    </a:prstGeom>
                    <a:noFill/>
                    <a:ln w="47625" cap="flat" cmpd="sng">
                      <a:solidFill>
                        <a:srgbClr val="00213F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9" name="Shape 689"/>
                    <p:cNvSpPr/>
                    <p:nvPr/>
                  </p:nvSpPr>
                  <p:spPr>
                    <a:xfrm>
                      <a:off x="6800149" y="1137207"/>
                      <a:ext cx="240631" cy="914400"/>
                    </a:xfrm>
                    <a:prstGeom prst="rect">
                      <a:avLst/>
                    </a:prstGeom>
                    <a:solidFill>
                      <a:srgbClr val="FDFBFD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0" name="Shape 690"/>
                    <p:cNvSpPr/>
                    <p:nvPr/>
                  </p:nvSpPr>
                  <p:spPr>
                    <a:xfrm>
                      <a:off x="11578781" y="1130969"/>
                      <a:ext cx="248653" cy="914400"/>
                    </a:xfrm>
                    <a:prstGeom prst="rect">
                      <a:avLst/>
                    </a:prstGeom>
                    <a:solidFill>
                      <a:srgbClr val="FDFBFD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91" name="Shape 691"/>
                  <p:cNvSpPr/>
                  <p:nvPr/>
                </p:nvSpPr>
                <p:spPr>
                  <a:xfrm>
                    <a:off x="6898106" y="593556"/>
                    <a:ext cx="4186989" cy="2011680"/>
                  </a:xfrm>
                  <a:prstGeom prst="star6">
                    <a:avLst>
                      <a:gd name="adj" fmla="val 43154"/>
                      <a:gd name="hf" fmla="val 115470"/>
                    </a:avLst>
                  </a:prstGeom>
                  <a:solidFill>
                    <a:srgbClr val="00213F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692" name="Shape 692"/>
                  <p:cNvCxnSpPr>
                    <a:stCxn id="691" idx="4"/>
                    <a:endCxn id="691" idx="2"/>
                  </p:cNvCxnSpPr>
                  <p:nvPr/>
                </p:nvCxnSpPr>
                <p:spPr>
                  <a:xfrm>
                    <a:off x="6898107" y="1096476"/>
                    <a:ext cx="2093400" cy="1508699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3" name="Shape 693"/>
                  <p:cNvCxnSpPr>
                    <a:stCxn id="691" idx="0"/>
                    <a:endCxn id="691" idx="2"/>
                  </p:cNvCxnSpPr>
                  <p:nvPr/>
                </p:nvCxnSpPr>
                <p:spPr>
                  <a:xfrm flipH="1">
                    <a:off x="8991694" y="1096476"/>
                    <a:ext cx="2093400" cy="1508699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4" name="Shape 694"/>
                  <p:cNvCxnSpPr>
                    <a:stCxn id="691" idx="5"/>
                    <a:endCxn id="691" idx="1"/>
                  </p:cNvCxnSpPr>
                  <p:nvPr/>
                </p:nvCxnSpPr>
                <p:spPr>
                  <a:xfrm>
                    <a:off x="8991600" y="593556"/>
                    <a:ext cx="2093400" cy="150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5" name="Shape 695"/>
                  <p:cNvCxnSpPr>
                    <a:stCxn id="691" idx="5"/>
                    <a:endCxn id="691" idx="3"/>
                  </p:cNvCxnSpPr>
                  <p:nvPr/>
                </p:nvCxnSpPr>
                <p:spPr>
                  <a:xfrm flipH="1">
                    <a:off x="6898200" y="593556"/>
                    <a:ext cx="2093400" cy="150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696" name="Shape 696"/>
                <p:cNvSpPr txBox="1"/>
                <p:nvPr/>
              </p:nvSpPr>
              <p:spPr>
                <a:xfrm>
                  <a:off x="7161384" y="1267325"/>
                  <a:ext cx="4507832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GB" sz="3800" b="1">
                      <a:solidFill>
                        <a:srgbClr val="F5F1F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TEAM MEMBERS</a:t>
                  </a:r>
                </a:p>
              </p:txBody>
            </p:sp>
          </p:grpSp>
        </p:grpSp>
        <p:grpSp>
          <p:nvGrpSpPr>
            <p:cNvPr id="700" name="Shape 700"/>
            <p:cNvGrpSpPr/>
            <p:nvPr/>
          </p:nvGrpSpPr>
          <p:grpSpPr>
            <a:xfrm>
              <a:off x="6626970" y="2211419"/>
              <a:ext cx="3432958" cy="2165628"/>
              <a:chOff x="6626970" y="1970787"/>
              <a:chExt cx="3432958" cy="2165628"/>
            </a:xfrm>
          </p:grpSpPr>
          <p:sp>
            <p:nvSpPr>
              <p:cNvPr id="701" name="Shape 701"/>
              <p:cNvSpPr txBox="1"/>
              <p:nvPr/>
            </p:nvSpPr>
            <p:spPr>
              <a:xfrm>
                <a:off x="6626970" y="1970787"/>
                <a:ext cx="30801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457200" marR="0" lvl="0" indent="-457200" algn="l" rtl="0">
                  <a:spcBef>
                    <a:spcPts val="0"/>
                  </a:spcBef>
                  <a:buClr>
                    <a:srgbClr val="EE9AB6"/>
                  </a:buClr>
                  <a:buSzPct val="100000"/>
                  <a:buFont typeface="Noto Sans Symbols"/>
                  <a:buChar char="▪"/>
                </a:pPr>
                <a:r>
                  <a:rPr lang="en-GB" sz="3200" b="1" dirty="0">
                    <a:solidFill>
                      <a:srgbClr val="EE9A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G I R L S :</a:t>
                </a:r>
              </a:p>
            </p:txBody>
          </p:sp>
          <p:sp>
            <p:nvSpPr>
              <p:cNvPr id="702" name="Shape 702"/>
              <p:cNvSpPr txBox="1"/>
              <p:nvPr/>
            </p:nvSpPr>
            <p:spPr>
              <a:xfrm>
                <a:off x="6707129" y="2197424"/>
                <a:ext cx="3352799" cy="19389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R="0" lvl="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</a:pPr>
                <a:endParaRPr lang="en-GB"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Thikrayat</a:t>
                </a:r>
                <a:r>
                  <a:rPr lang="en-GB" sz="2000" b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Omar</a:t>
                </a:r>
              </a:p>
              <a:p>
                <a:pPr marL="342900" lvl="0" indent="-342900">
                  <a:buClr>
                    <a:srgbClr val="7F7F7F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GB" sz="2000" b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Aseel</a:t>
                </a:r>
                <a:r>
                  <a:rPr lang="en-GB" sz="2000" b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Badukhon</a:t>
                </a:r>
                <a:endParaRPr lang="en-GB" sz="2000" b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Nouf</a:t>
                </a:r>
                <a:r>
                  <a:rPr lang="en-GB" sz="2000" b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Aloqili</a:t>
                </a:r>
                <a:endParaRPr lang="en-GB" sz="2000" b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Aseel</a:t>
                </a:r>
                <a:r>
                  <a:rPr lang="en-GB" sz="2000" b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Alsulimani</a:t>
                </a:r>
                <a:endParaRPr lang="en-GB" sz="2000" b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chemeClr val="dk1"/>
                  </a:buClr>
                  <a:buFont typeface="Arial"/>
                  <a:buNone/>
                </a:pPr>
                <a:endParaRPr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44" name="Group 78"/>
          <p:cNvGrpSpPr/>
          <p:nvPr/>
        </p:nvGrpSpPr>
        <p:grpSpPr>
          <a:xfrm>
            <a:off x="107612" y="31819"/>
            <a:ext cx="9240251" cy="5759116"/>
            <a:chOff x="112295" y="0"/>
            <a:chExt cx="9240251" cy="5759116"/>
          </a:xfrm>
        </p:grpSpPr>
        <p:grpSp>
          <p:nvGrpSpPr>
            <p:cNvPr id="45" name="Group 22"/>
            <p:cNvGrpSpPr/>
            <p:nvPr/>
          </p:nvGrpSpPr>
          <p:grpSpPr>
            <a:xfrm>
              <a:off x="112295" y="0"/>
              <a:ext cx="9240251" cy="5759116"/>
              <a:chOff x="3238500" y="685800"/>
              <a:chExt cx="9399979" cy="5359400"/>
            </a:xfrm>
          </p:grpSpPr>
          <p:sp>
            <p:nvSpPr>
              <p:cNvPr id="47" name="10-Point Star 9"/>
              <p:cNvSpPr/>
              <p:nvPr/>
            </p:nvSpPr>
            <p:spPr>
              <a:xfrm>
                <a:off x="3367049" y="868062"/>
                <a:ext cx="5434052" cy="4973137"/>
              </a:xfrm>
              <a:prstGeom prst="star10">
                <a:avLst>
                  <a:gd name="adj" fmla="val 47106"/>
                  <a:gd name="hf" fmla="val 105146"/>
                </a:avLst>
              </a:prstGeom>
              <a:noFill/>
              <a:ln>
                <a:solidFill>
                  <a:srgbClr val="FAEFF4">
                    <a:alpha val="4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10-Point Star 10"/>
              <p:cNvSpPr/>
              <p:nvPr/>
            </p:nvSpPr>
            <p:spPr>
              <a:xfrm>
                <a:off x="3238500" y="685800"/>
                <a:ext cx="5751768" cy="5359400"/>
              </a:xfrm>
              <a:prstGeom prst="star10">
                <a:avLst>
                  <a:gd name="adj" fmla="val 40518"/>
                  <a:gd name="hf" fmla="val 105146"/>
                </a:avLst>
              </a:prstGeom>
              <a:noFill/>
              <a:ln>
                <a:solidFill>
                  <a:srgbClr val="FAEFF4">
                    <a:alpha val="4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6-Point Star 11"/>
              <p:cNvSpPr/>
              <p:nvPr/>
            </p:nvSpPr>
            <p:spPr>
              <a:xfrm>
                <a:off x="4064000" y="1117600"/>
                <a:ext cx="4191000" cy="4495800"/>
              </a:xfrm>
              <a:prstGeom prst="star6">
                <a:avLst>
                  <a:gd name="adj" fmla="val 42895"/>
                  <a:gd name="hf" fmla="val 115470"/>
                </a:avLst>
              </a:prstGeom>
              <a:noFill/>
              <a:ln>
                <a:solidFill>
                  <a:srgbClr val="FAEFF4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6-Point Star 12"/>
              <p:cNvSpPr/>
              <p:nvPr/>
            </p:nvSpPr>
            <p:spPr>
              <a:xfrm>
                <a:off x="4191000" y="1206500"/>
                <a:ext cx="3924300" cy="4343400"/>
              </a:xfrm>
              <a:prstGeom prst="star6">
                <a:avLst>
                  <a:gd name="adj" fmla="val 42895"/>
                  <a:gd name="hf" fmla="val 115470"/>
                </a:avLst>
              </a:prstGeom>
              <a:solidFill>
                <a:srgbClr val="7AADA2"/>
              </a:solidFill>
              <a:ln>
                <a:solidFill>
                  <a:srgbClr val="FAEFF4">
                    <a:alpha val="8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riangle 13"/>
              <p:cNvSpPr/>
              <p:nvPr/>
            </p:nvSpPr>
            <p:spPr>
              <a:xfrm>
                <a:off x="4178300" y="1231900"/>
                <a:ext cx="3949700" cy="32131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riangle 14"/>
              <p:cNvSpPr/>
              <p:nvPr/>
            </p:nvSpPr>
            <p:spPr>
              <a:xfrm>
                <a:off x="4648200" y="1600200"/>
                <a:ext cx="3022600" cy="26035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riangle 15"/>
              <p:cNvSpPr/>
              <p:nvPr/>
            </p:nvSpPr>
            <p:spPr>
              <a:xfrm>
                <a:off x="5053935" y="1905000"/>
                <a:ext cx="2209800" cy="21463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4" name="Straight Connector 18"/>
              <p:cNvCxnSpPr/>
              <p:nvPr/>
            </p:nvCxnSpPr>
            <p:spPr>
              <a:xfrm>
                <a:off x="6153150" y="1231900"/>
                <a:ext cx="0" cy="2794000"/>
              </a:xfrm>
              <a:prstGeom prst="line">
                <a:avLst/>
              </a:prstGeom>
              <a:ln>
                <a:solidFill>
                  <a:srgbClr val="FAEFF4">
                    <a:alpha val="1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19"/>
              <p:cNvSpPr txBox="1"/>
              <p:nvPr/>
            </p:nvSpPr>
            <p:spPr>
              <a:xfrm>
                <a:off x="4144847" y="2348604"/>
                <a:ext cx="4446419" cy="51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charset="2"/>
                  <a:buChar char="§"/>
                </a:pPr>
                <a:r>
                  <a:rPr lang="en-GB" sz="3000" b="1" i="1" dirty="0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TEAM LEADERS :</a:t>
                </a:r>
              </a:p>
            </p:txBody>
          </p:sp>
          <p:sp>
            <p:nvSpPr>
              <p:cNvPr id="56" name="TextBox 20"/>
              <p:cNvSpPr txBox="1"/>
              <p:nvPr/>
            </p:nvSpPr>
            <p:spPr>
              <a:xfrm>
                <a:off x="4637478" y="3510260"/>
                <a:ext cx="8001001" cy="57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Nehal</a:t>
                </a:r>
                <a:r>
                  <a:rPr lang="en-GB" sz="3400" b="1" i="1" dirty="0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</a:t>
                </a:r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Beyari</a:t>
                </a:r>
                <a:endParaRPr lang="en-GB" sz="3400" b="1" i="1" dirty="0">
                  <a:solidFill>
                    <a:srgbClr val="F5F1F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TextBox 21"/>
              <p:cNvSpPr txBox="1"/>
              <p:nvPr/>
            </p:nvSpPr>
            <p:spPr>
              <a:xfrm>
                <a:off x="4209727" y="3023044"/>
                <a:ext cx="6667500" cy="57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Yazeed</a:t>
                </a:r>
                <a:r>
                  <a:rPr lang="en-GB" sz="3400" b="1" i="1" dirty="0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</a:t>
                </a:r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Almutairi</a:t>
                </a:r>
                <a:endParaRPr lang="en-GB" sz="3400" b="1" i="1" dirty="0">
                  <a:solidFill>
                    <a:srgbClr val="F5F1F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46" name="Oval 16"/>
            <p:cNvSpPr/>
            <p:nvPr/>
          </p:nvSpPr>
          <p:spPr>
            <a:xfrm>
              <a:off x="2326104" y="2294021"/>
              <a:ext cx="1347538" cy="1251284"/>
            </a:xfrm>
            <a:prstGeom prst="ellipse">
              <a:avLst/>
            </a:prstGeom>
            <a:noFill/>
            <a:ln>
              <a:solidFill>
                <a:srgbClr val="FAEFF4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533627" y="6178771"/>
            <a:ext cx="368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25000"/>
            </a:pPr>
            <a:r>
              <a:rPr lang="en-GB" sz="2400" b="1" dirty="0">
                <a:solidFill>
                  <a:srgbClr val="618E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MUHANNED ALZAHRANI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396" y="20563"/>
            <a:ext cx="208983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Placenta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10123" y="2311839"/>
            <a:ext cx="6096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285750" indent="-285750" eaLnBrk="1" hangingPunct="1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31DBE4-0E89-4FF4-8B03-041192CBB8B0}"/>
              </a:ext>
            </a:extLst>
          </p:cNvPr>
          <p:cNvSpPr txBox="1"/>
          <p:nvPr/>
        </p:nvSpPr>
        <p:spPr>
          <a:xfrm>
            <a:off x="7384182" y="5350895"/>
            <a:ext cx="4696298" cy="1169551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*(When the placenta starts to form, Corpus Luteum starts to degenerate “4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month”) (At the first three months, corpus luteum was supplying the fetus)</a:t>
            </a: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 كان يساعد في تغذية الجنين هي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الكوربس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ليوتينم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تختفي في الشهر الرابع وتبدا تكوين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وتاخذ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مكانها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رسم تخطيطي 14"/>
          <p:cNvGraphicFramePr/>
          <p:nvPr>
            <p:extLst>
              <p:ext uri="{D42A27DB-BD31-4B8C-83A1-F6EECF244321}">
                <p14:modId xmlns:p14="http://schemas.microsoft.com/office/powerpoint/2010/main" val="281611910"/>
              </p:ext>
            </p:extLst>
          </p:nvPr>
        </p:nvGraphicFramePr>
        <p:xfrm>
          <a:off x="-131782" y="956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مربع نص 1"/>
          <p:cNvSpPr txBox="1"/>
          <p:nvPr/>
        </p:nvSpPr>
        <p:spPr>
          <a:xfrm>
            <a:off x="2625894" y="141076"/>
            <a:ext cx="497840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ضروري جدا جدا تدرسوا  قبلها محاضرة ال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fertilization and implantation </a:t>
            </a:r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9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3890" y="778027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buClr>
                <a:schemeClr val="accent3"/>
              </a:buClr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0743" y="613972"/>
            <a:ext cx="559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rgbClr val="7AADA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Formation of Placenta : </a:t>
            </a:r>
            <a:r>
              <a:rPr lang="en-US" alt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(Next slide contains the explanation) </a:t>
            </a:r>
            <a:endParaRPr lang="en-US" sz="1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10123" y="2311839"/>
            <a:ext cx="6096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285750" indent="-285750" eaLnBrk="1" hangingPunct="1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388151" y="3800102"/>
            <a:ext cx="3079444" cy="2748471"/>
            <a:chOff x="4694830" y="2069703"/>
            <a:chExt cx="3044704" cy="2594617"/>
          </a:xfrm>
        </p:grpSpPr>
        <p:pic>
          <p:nvPicPr>
            <p:cNvPr id="26" name="Content Placeholder 4" descr="7AC797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4" t="5820" r="33363" b="61464"/>
            <a:stretch>
              <a:fillRect/>
            </a:stretch>
          </p:blipFill>
          <p:spPr>
            <a:xfrm>
              <a:off x="4694830" y="2069703"/>
              <a:ext cx="3044704" cy="2594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5"/>
            <p:cNvSpPr txBox="1">
              <a:spLocks noChangeArrowheads="1"/>
            </p:cNvSpPr>
            <p:nvPr/>
          </p:nvSpPr>
          <p:spPr bwMode="auto">
            <a:xfrm>
              <a:off x="4953495" y="3121826"/>
              <a:ext cx="1079499" cy="70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EE3D9B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29" name="TextBox 6"/>
            <p:cNvSpPr txBox="1">
              <a:spLocks noChangeArrowheads="1"/>
            </p:cNvSpPr>
            <p:nvPr/>
          </p:nvSpPr>
          <p:spPr bwMode="auto">
            <a:xfrm>
              <a:off x="5081582" y="3923996"/>
              <a:ext cx="1008062" cy="56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8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alt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43458"/>
              </p:ext>
            </p:extLst>
          </p:nvPr>
        </p:nvGraphicFramePr>
        <p:xfrm>
          <a:off x="605374" y="1611656"/>
          <a:ext cx="9452370" cy="1352865"/>
        </p:xfrm>
        <a:graphic>
          <a:graphicData uri="http://schemas.openxmlformats.org/drawingml/2006/table">
            <a:tbl>
              <a:tblPr rtl="1" firstRow="1" bandRow="1">
                <a:tableStyleId>{FA756C97-6D7B-430A-97ED-F031B4137404}</a:tableStyleId>
              </a:tblPr>
              <a:tblGrid>
                <a:gridCol w="4792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9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ED068F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2.   Maternal part: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1. Fetal  Part: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609">
                <a:tc>
                  <a:txBody>
                    <a:bodyPr/>
                    <a:lstStyle/>
                    <a:p>
                      <a:pPr marL="0" indent="0" algn="l" rtl="0" eaLnBrk="1" hangingPunct="1">
                        <a:lnSpc>
                          <a:spcPct val="90000"/>
                        </a:lnSpc>
                        <a:buClr>
                          <a:schemeClr val="bg1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Decidua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Basalis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(part of the decidua deep to the </a:t>
                      </a:r>
                      <a:r>
                        <a:rPr lang="en-US" sz="14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conceptus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rtl="0" eaLnBrk="1" hangingPunct="1">
                        <a:lnSpc>
                          <a:spcPct val="90000"/>
                        </a:lnSpc>
                        <a:buClr>
                          <a:schemeClr val="bg1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Villous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Chorion</a:t>
                      </a: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 rtl="0" eaLnBrk="1" hangingPunct="1">
                        <a:buClr>
                          <a:schemeClr val="bg1">
                            <a:lumMod val="50000"/>
                          </a:schemeClr>
                        </a:buClr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- It is the bushy area at the embryonic pole.</a:t>
                      </a:r>
                    </a:p>
                    <a:p>
                      <a:pPr algn="l" rtl="0" eaLnBrk="1" hangingPunct="1">
                        <a:buClr>
                          <a:schemeClr val="bg1">
                            <a:lumMod val="50000"/>
                          </a:schemeClr>
                        </a:buClr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- Its villi  are more in number, enlarged and branch profusely.</a:t>
                      </a:r>
                      <a:endParaRPr lang="en-US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l" rtl="0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مستطيل 6"/>
          <p:cNvSpPr/>
          <p:nvPr/>
        </p:nvSpPr>
        <p:spPr>
          <a:xfrm>
            <a:off x="256787" y="1137572"/>
            <a:ext cx="9955992" cy="313932"/>
          </a:xfrm>
          <a:prstGeom prst="rect">
            <a:avLst/>
          </a:prstGeom>
          <a:ln>
            <a:solidFill>
              <a:srgbClr val="EE3D9B"/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bg1">
                  <a:lumMod val="50000"/>
                </a:schemeClr>
              </a:buCl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- Decidua (Gravid Endometrium) :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It is the functional layer of the endometrium during pregnancy which is shed after parturition. </a:t>
            </a:r>
          </a:p>
        </p:txBody>
      </p:sp>
      <p:pic>
        <p:nvPicPr>
          <p:cNvPr id="33" name="صورة 3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73" y="543783"/>
            <a:ext cx="692150" cy="562312"/>
          </a:xfrm>
          <a:prstGeom prst="rect">
            <a:avLst/>
          </a:prstGeom>
        </p:spPr>
      </p:pic>
      <p:sp>
        <p:nvSpPr>
          <p:cNvPr id="35" name="مربع نص 34"/>
          <p:cNvSpPr txBox="1"/>
          <p:nvPr/>
        </p:nvSpPr>
        <p:spPr>
          <a:xfrm>
            <a:off x="6437585" y="675527"/>
            <a:ext cx="1498600" cy="307777"/>
          </a:xfrm>
          <a:prstGeom prst="rect">
            <a:avLst/>
          </a:prstGeom>
          <a:noFill/>
          <a:ln>
            <a:solidFill>
              <a:srgbClr val="7AADA2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Very useful video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186" y="3800104"/>
            <a:ext cx="4129144" cy="2748471"/>
          </a:xfrm>
          <a:prstGeom prst="rect">
            <a:avLst/>
          </a:prstGeom>
        </p:spPr>
      </p:pic>
      <p:sp>
        <p:nvSpPr>
          <p:cNvPr id="36" name="object 2"/>
          <p:cNvSpPr/>
          <p:nvPr/>
        </p:nvSpPr>
        <p:spPr>
          <a:xfrm>
            <a:off x="3577988" y="3800103"/>
            <a:ext cx="4066413" cy="27484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4" name="رابط مستقيم 13"/>
          <p:cNvCxnSpPr/>
          <p:nvPr/>
        </p:nvCxnSpPr>
        <p:spPr>
          <a:xfrm>
            <a:off x="5413169" y="2268517"/>
            <a:ext cx="1401289" cy="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39"/>
          <p:cNvCxnSpPr/>
          <p:nvPr/>
        </p:nvCxnSpPr>
        <p:spPr>
          <a:xfrm>
            <a:off x="700959" y="2258337"/>
            <a:ext cx="1401289" cy="1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ستطيل 16"/>
          <p:cNvSpPr/>
          <p:nvPr/>
        </p:nvSpPr>
        <p:spPr>
          <a:xfrm>
            <a:off x="6650182" y="4183480"/>
            <a:ext cx="439387" cy="36476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6091348" y="5545777"/>
            <a:ext cx="723110" cy="21857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Rectangle 24"/>
          <p:cNvSpPr/>
          <p:nvPr/>
        </p:nvSpPr>
        <p:spPr>
          <a:xfrm>
            <a:off x="380396" y="20563"/>
            <a:ext cx="208983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Placenta</a:t>
            </a:r>
          </a:p>
        </p:txBody>
      </p:sp>
    </p:spTree>
    <p:extLst>
      <p:ext uri="{BB962C8B-B14F-4D97-AF65-F5344CB8AC3E}">
        <p14:creationId xmlns:p14="http://schemas.microsoft.com/office/powerpoint/2010/main" val="176157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4">
            <a:extLst>
              <a:ext uri="{FF2B5EF4-FFF2-40B4-BE49-F238E27FC236}">
                <a16:creationId xmlns:a16="http://schemas.microsoft.com/office/drawing/2014/main" id="{21939E43-E6AB-4CB5-B054-7520B6A42702}"/>
              </a:ext>
            </a:extLst>
          </p:cNvPr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618">
            <a:extLst>
              <a:ext uri="{FF2B5EF4-FFF2-40B4-BE49-F238E27FC236}">
                <a16:creationId xmlns:a16="http://schemas.microsoft.com/office/drawing/2014/main" id="{0B049BDC-8B25-451C-9A5B-666ADD764108}"/>
              </a:ext>
            </a:extLst>
          </p:cNvPr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619">
            <a:extLst>
              <a:ext uri="{FF2B5EF4-FFF2-40B4-BE49-F238E27FC236}">
                <a16:creationId xmlns:a16="http://schemas.microsoft.com/office/drawing/2014/main" id="{B2BE5EBD-AAD0-49EC-A919-FD5792679FEE}"/>
              </a:ext>
            </a:extLst>
          </p:cNvPr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620">
            <a:extLst>
              <a:ext uri="{FF2B5EF4-FFF2-40B4-BE49-F238E27FC236}">
                <a16:creationId xmlns:a16="http://schemas.microsoft.com/office/drawing/2014/main" id="{ED4A388C-2188-4E71-8BBD-518515AB98A0}"/>
              </a:ext>
            </a:extLst>
          </p:cNvPr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hape 615">
            <a:extLst>
              <a:ext uri="{FF2B5EF4-FFF2-40B4-BE49-F238E27FC236}">
                <a16:creationId xmlns:a16="http://schemas.microsoft.com/office/drawing/2014/main" id="{25B836DA-D72C-4C1E-9B0D-22028F93EAB3}"/>
              </a:ext>
            </a:extLst>
          </p:cNvPr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B49F010-136C-4E8A-91BD-F6C302FC1FA3}"/>
              </a:ext>
            </a:extLst>
          </p:cNvPr>
          <p:cNvSpPr/>
          <p:nvPr/>
        </p:nvSpPr>
        <p:spPr>
          <a:xfrm>
            <a:off x="127718" y="92052"/>
            <a:ext cx="525180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Explanation of Formation of Placenta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9" y="4496614"/>
            <a:ext cx="2631596" cy="226195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09" y="1545645"/>
            <a:ext cx="2518186" cy="2290022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280563" y="1157673"/>
            <a:ext cx="9159700" cy="3108543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-في مرحلة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الامبلانتيشن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كانت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البلاستوسيست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(جهة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الامبريونك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بول) هي الجهة الي يصير فيها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امبلانتيشن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مع رحم الام.</a:t>
            </a:r>
          </a:p>
          <a:p>
            <a:pPr algn="r" rtl="1"/>
            <a:r>
              <a:rPr lang="ar-SA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طيب الجزء الي رح يشارك في عملية </a:t>
            </a:r>
            <a:r>
              <a:rPr lang="ar-SA" b="1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الامبلانتيشن</a:t>
            </a:r>
            <a:r>
              <a:rPr lang="ar-SA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هذي </a:t>
            </a:r>
            <a:r>
              <a:rPr lang="ar-SA" b="1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البلاستوسيست</a:t>
            </a:r>
            <a:r>
              <a:rPr lang="ar-SA" b="1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الجنين) نسميها </a:t>
            </a:r>
            <a:r>
              <a:rPr lang="en-US" b="1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villous </a:t>
            </a:r>
            <a:r>
              <a:rPr lang="en-US" b="1" u="sng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chorion</a:t>
            </a:r>
            <a:r>
              <a:rPr lang="ar-SA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بس هي عبارة عن </a:t>
            </a:r>
            <a:r>
              <a:rPr lang="ar-SA" b="1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وكيف تكونت ؟ 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طبعا احنا نعرف ال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syncytiotrophoblasts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تكون شكل أصابع  تخترق جدار الرحم تفرز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انزايمز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عشان تكسر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السلز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وفي نفس الوقت تتغذى على هذي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السلز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بعدين تجي ال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cytotrophoblasts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تكبر وتمتد في نفس جهة ال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syncytiotrophoblasts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Syncytiotrophoblasts -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cytotrophoblasts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villous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Syncytiotrophoblasts -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cytotrophoblasts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C.T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villous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Syncytiotrophoblasts -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cytotrophoblasts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C.T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vessles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Tertiary villous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كل ماسبق يعتبر مراحل متتالية واخر  مرحلة هي الي تهمنا عشان في فسلز عشان نحافظ ع نمو وتغذية الجنين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Villi is found at two sides; one side at the implantation site (Embryonic pole) (it is bushy area) (Villous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other villi in the opposite side of implantation is called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aembryonic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pole, this villi is less in number, less bushy, very few (Smooth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Villous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creates the fetal placenta but the smooth villous is NOT involved in the formation of placenta.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6787" y="57668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it formed?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1-Fetus: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3488813" y="189980"/>
            <a:ext cx="541757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-( قبل  ما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نبدا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شرح شوفوا الصور والفيديو في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اللي قبل)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380396" y="4572909"/>
            <a:ext cx="7585127" cy="2246769"/>
          </a:xfrm>
          <a:prstGeom prst="rect">
            <a:avLst/>
          </a:prstGeom>
          <a:noFill/>
          <a:ln>
            <a:solidFill>
              <a:srgbClr val="F64CC9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ctr" rtl="1">
              <a:buFontTx/>
              <a:buChar char="-"/>
            </a:pPr>
            <a:r>
              <a:rPr lang="ar-SA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الجزء الي رح يشارك في عملية </a:t>
            </a:r>
            <a:r>
              <a:rPr lang="ar-SA" b="1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الامبلانتيشن</a:t>
            </a:r>
            <a:r>
              <a:rPr lang="ar-SA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رحم الام :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 ال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decidua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هي (رحم+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امبلانتيشن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وهي طبقة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الاندوميتريام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 layer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طيب هذي ال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Decidua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عبارة عن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3layers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algn="ctr" rtl="1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Decidua Basalis: Found at the site of implantation.</a:t>
            </a:r>
          </a:p>
          <a:p>
            <a:pPr algn="ctr" rtl="1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Decidua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capsularis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opposite side of Decidua basalis.</a:t>
            </a:r>
          </a:p>
          <a:p>
            <a:pPr algn="ctr" rt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3-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Decidua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parietalis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 which is in between decidua basalis and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capsularis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اول طبقة هي الي تهمنا وباقي الطبقتين مع نمو الجنين يختفوا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ومايهمونا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Which one will form the placenta?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Decidua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basalis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It is called decidua because it leaves the mother’s body after delivery.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192617" y="4227641"/>
            <a:ext cx="23631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F64C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Mother:</a:t>
            </a:r>
            <a:endParaRPr lang="ar-SA" sz="1800" b="1" dirty="0">
              <a:solidFill>
                <a:srgbClr val="F64C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2666" y="599491"/>
            <a:ext cx="2621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هنا احنا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بنتكلم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 تكوين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19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317" y="31714"/>
            <a:ext cx="3316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Full term placenta</a:t>
            </a:r>
          </a:p>
        </p:txBody>
      </p:sp>
      <p:grpSp>
        <p:nvGrpSpPr>
          <p:cNvPr id="616" name="Group 615"/>
          <p:cNvGrpSpPr/>
          <p:nvPr/>
        </p:nvGrpSpPr>
        <p:grpSpPr>
          <a:xfrm>
            <a:off x="10083298" y="212409"/>
            <a:ext cx="2012488" cy="1661353"/>
            <a:chOff x="9479978" y="1902026"/>
            <a:chExt cx="2403445" cy="2070401"/>
          </a:xfrm>
        </p:grpSpPr>
        <p:pic>
          <p:nvPicPr>
            <p:cNvPr id="16" name="Picture 4" descr="ED534DF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9" r="59773" b="78288"/>
            <a:stretch>
              <a:fillRect/>
            </a:stretch>
          </p:blipFill>
          <p:spPr>
            <a:xfrm>
              <a:off x="9479978" y="1902026"/>
              <a:ext cx="2403445" cy="2070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9825189" y="2302328"/>
              <a:ext cx="592440" cy="17961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10638270" y="2024743"/>
              <a:ext cx="728562" cy="277585"/>
            </a:xfrm>
            <a:prstGeom prst="rect">
              <a:avLst/>
            </a:prstGeom>
            <a:noFill/>
            <a:ln>
              <a:solidFill>
                <a:srgbClr val="AA57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11185071" y="3502987"/>
              <a:ext cx="571500" cy="33422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24" name="Straight Connector 623"/>
          <p:cNvCxnSpPr/>
          <p:nvPr/>
        </p:nvCxnSpPr>
        <p:spPr>
          <a:xfrm>
            <a:off x="4877370" y="3004819"/>
            <a:ext cx="1012371" cy="0"/>
          </a:xfrm>
          <a:prstGeom prst="line">
            <a:avLst/>
          </a:prstGeom>
          <a:ln w="28575">
            <a:solidFill>
              <a:srgbClr val="33A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046" y="1952560"/>
            <a:ext cx="2040991" cy="148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187E854-6D9E-48E8-8118-CA2768066DA3}"/>
              </a:ext>
            </a:extLst>
          </p:cNvPr>
          <p:cNvSpPr txBox="1"/>
          <p:nvPr/>
        </p:nvSpPr>
        <p:spPr>
          <a:xfrm>
            <a:off x="1801163" y="647102"/>
            <a:ext cx="3289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(Disc shape).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FFCAB0-149D-456D-A7E6-53821BE984DB}"/>
              </a:ext>
            </a:extLst>
          </p:cNvPr>
          <p:cNvSpPr txBox="1"/>
          <p:nvPr/>
        </p:nvSpPr>
        <p:spPr>
          <a:xfrm>
            <a:off x="6286468" y="2209610"/>
            <a:ext cx="1575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يكون باتجاه الرحم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853353-57D9-465E-AFF9-51CFAEDA9DB7}"/>
              </a:ext>
            </a:extLst>
          </p:cNvPr>
          <p:cNvSpPr txBox="1"/>
          <p:nvPr/>
        </p:nvSpPr>
        <p:spPr>
          <a:xfrm>
            <a:off x="1703983" y="2209610"/>
            <a:ext cx="1575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يكون باتجاه الجنين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145310"/>
              </p:ext>
            </p:extLst>
          </p:nvPr>
        </p:nvGraphicFramePr>
        <p:xfrm>
          <a:off x="417316" y="2009103"/>
          <a:ext cx="9088811" cy="1788679"/>
        </p:xfrm>
        <a:graphic>
          <a:graphicData uri="http://schemas.openxmlformats.org/drawingml/2006/table">
            <a:tbl>
              <a:tblPr rtl="1" firstRow="1" bandRow="1">
                <a:tableStyleId>{FA756C97-6D7B-430A-97ED-F031B4137404}</a:tableStyleId>
              </a:tblPr>
              <a:tblGrid>
                <a:gridCol w="467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6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239">
                <a:tc>
                  <a:txBody>
                    <a:bodyPr/>
                    <a:lstStyle/>
                    <a:p>
                      <a:pPr marL="0" indent="0" algn="ctr" eaLnBrk="1" hangingPunct="1">
                        <a:buNone/>
                        <a:defRPr/>
                      </a:pPr>
                      <a:r>
                        <a:rPr lang="en-US" sz="1400" b="1" baseline="0" dirty="0">
                          <a:solidFill>
                            <a:srgbClr val="EE3D9B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EE3D9B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Maternal</a:t>
                      </a:r>
                    </a:p>
                    <a:p>
                      <a:pPr algn="ctr" rtl="1"/>
                      <a:endParaRPr lang="ar-SA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Fetal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0519">
                <a:tc>
                  <a:txBody>
                    <a:bodyPr/>
                    <a:lstStyle/>
                    <a:p>
                      <a:pPr marL="0" indent="0" eaLnBrk="1" hangingPunct="1">
                        <a:buClr>
                          <a:schemeClr val="bg1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- Is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 rough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, formed of (15–20) irregular convex areas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(Cotyledons) </a:t>
                      </a:r>
                    </a:p>
                    <a:p>
                      <a:pPr marL="0" indent="0" eaLnBrk="1" hangingPunct="1">
                        <a:buClr>
                          <a:schemeClr val="bg1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- The cotyledons are</a:t>
                      </a: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 separated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by grooves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(placental septa)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indent="0" eaLnBrk="1" hangingPunct="1">
                        <a:buClr>
                          <a:schemeClr val="bg1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- Each cotyledon is covered by a </a:t>
                      </a: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thin layer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of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decidua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basalis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eaLnBrk="1" hangingPunct="1">
                        <a:buClr>
                          <a:schemeClr val="bg1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Smooth 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because it is covered with 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the amnion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eaLnBrk="1" hangingPunct="1">
                        <a:buClr>
                          <a:schemeClr val="bg1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alt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The umbilical cord 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is attached to its </a:t>
                      </a:r>
                      <a:r>
                        <a:rPr lang="en-US" altLang="en-US" sz="14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eaLnBrk="1" hangingPunct="1">
                        <a:buClr>
                          <a:schemeClr val="bg1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alt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The chorionic vessels 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are </a:t>
                      </a:r>
                      <a:r>
                        <a:rPr lang="en-US" altLang="en-US" sz="1400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radiating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from the </a:t>
                      </a:r>
                      <a:r>
                        <a:rPr lang="en-US" alt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umbilical cord</a:t>
                      </a:r>
                      <a:r>
                        <a:rPr lang="en-US" altLang="en-US" sz="1400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Box 1">
            <a:extLst>
              <a:ext uri="{FF2B5EF4-FFF2-40B4-BE49-F238E27FC236}">
                <a16:creationId xmlns:a16="http://schemas.microsoft.com/office/drawing/2014/main" id="{F8320314-2BBE-447E-83CA-A7478B015119}"/>
              </a:ext>
            </a:extLst>
          </p:cNvPr>
          <p:cNvSpPr txBox="1"/>
          <p:nvPr/>
        </p:nvSpPr>
        <p:spPr>
          <a:xfrm>
            <a:off x="224671" y="1096872"/>
            <a:ext cx="487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(That’s why after delivery mothers lose half kilogram of their weight).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56787" y="62615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Discoid in shape.</a:t>
            </a:r>
          </a:p>
          <a:p>
            <a:pPr marL="285750" indent="-285750" eaLnBrk="1" hangingPunct="1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Weighs (500 – 600)g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85750" indent="-285750" eaLnBrk="1" hangingPunct="1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b="1" dirty="0">
              <a:latin typeface="Calibri" panose="020F0502020204030204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Has two surfaces: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Times New Roman" pitchFamily="18" charset="0"/>
              </a:rPr>
              <a:t>1- Fetal      </a:t>
            </a:r>
            <a:r>
              <a:rPr lang="en-US" b="1" dirty="0">
                <a:solidFill>
                  <a:srgbClr val="ED068F"/>
                </a:solidFill>
                <a:latin typeface="Calibri" panose="020F0502020204030204" pitchFamily="34" charset="0"/>
                <a:cs typeface="Times New Roman" pitchFamily="18" charset="0"/>
              </a:rPr>
              <a:t>2- Maternal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430034" y="3845558"/>
            <a:ext cx="7321114" cy="2991340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(هنا خلاص اكتمل عندي تكون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(قبل ما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نبدا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وانتو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تقروا الشرح شوفوا الصور )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زي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مانعرف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عبارة جهتين جهة يدخل في تكوينها الجنين والثانية الام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يلا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خلونا نعرف خصائص كل وحدة فيهم :</a:t>
            </a:r>
          </a:p>
          <a:p>
            <a:pPr algn="ctr" rtl="1"/>
            <a:r>
              <a:rPr lang="ar-SA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الفيتال</a:t>
            </a:r>
            <a:r>
              <a:rPr lang="ar-SA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 نمسك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عشان نعرف جهة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الفيتال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تكون ناعمة (يغطيها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الامينيون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2- من وسطها طالع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امبلايكل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كورد ويتفرع ويعطينا الى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كوريونك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فيسلز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تكون متفرعة تشبه الشمس</a:t>
            </a:r>
          </a:p>
          <a:p>
            <a:pPr algn="ctr" rtl="1"/>
            <a:r>
              <a:rPr lang="ar-SA" b="1" dirty="0">
                <a:solidFill>
                  <a:srgbClr val="F64C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SA" b="1" dirty="0" err="1">
                <a:solidFill>
                  <a:srgbClr val="F64C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الماتيرنال</a:t>
            </a:r>
            <a:r>
              <a:rPr lang="ar-SA" b="1" dirty="0">
                <a:solidFill>
                  <a:srgbClr val="F64C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 نمسك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البلاسنتا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عشان نعرف جهة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الماتيرنال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تكون خشنة ( مقسمة الى 15-20 قطعة نسميها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cotylendons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هذي القطع يغطيها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الديزيدوا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بزالس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 بين كل قطعة وقطعة عندي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grove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اسمه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placental (septa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>
            <a:off x="3413346" y="2771784"/>
            <a:ext cx="608019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/>
          <p:cNvCxnSpPr/>
          <p:nvPr/>
        </p:nvCxnSpPr>
        <p:spPr>
          <a:xfrm flipV="1">
            <a:off x="634027" y="2971366"/>
            <a:ext cx="1384777" cy="11875"/>
          </a:xfrm>
          <a:prstGeom prst="line">
            <a:avLst/>
          </a:prstGeom>
          <a:ln w="28575">
            <a:solidFill>
              <a:srgbClr val="C38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20"/>
          <p:cNvSpPr/>
          <p:nvPr/>
        </p:nvSpPr>
        <p:spPr>
          <a:xfrm>
            <a:off x="10318106" y="1976310"/>
            <a:ext cx="629042" cy="202681"/>
          </a:xfrm>
          <a:prstGeom prst="rect">
            <a:avLst/>
          </a:prstGeom>
          <a:noFill/>
          <a:ln>
            <a:solidFill>
              <a:srgbClr val="33A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3" name="رابط مستقيم 22"/>
          <p:cNvCxnSpPr/>
          <p:nvPr/>
        </p:nvCxnSpPr>
        <p:spPr>
          <a:xfrm>
            <a:off x="660752" y="3199295"/>
            <a:ext cx="1512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مستقيم 40"/>
          <p:cNvCxnSpPr/>
          <p:nvPr/>
        </p:nvCxnSpPr>
        <p:spPr>
          <a:xfrm flipV="1">
            <a:off x="8027720" y="3199295"/>
            <a:ext cx="1158060" cy="9277"/>
          </a:xfrm>
          <a:prstGeom prst="line">
            <a:avLst/>
          </a:prstGeom>
          <a:ln w="28575">
            <a:solidFill>
              <a:srgbClr val="82E7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ستطيل 43"/>
          <p:cNvSpPr/>
          <p:nvPr/>
        </p:nvSpPr>
        <p:spPr>
          <a:xfrm>
            <a:off x="10103605" y="210493"/>
            <a:ext cx="9028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Times New Roman" pitchFamily="18" charset="0"/>
              </a:rPr>
              <a:t>Fetal part</a:t>
            </a:r>
          </a:p>
        </p:txBody>
      </p:sp>
      <p:grpSp>
        <p:nvGrpSpPr>
          <p:cNvPr id="46" name="مجموعة 45"/>
          <p:cNvGrpSpPr/>
          <p:nvPr/>
        </p:nvGrpSpPr>
        <p:grpSpPr>
          <a:xfrm>
            <a:off x="10037294" y="3508251"/>
            <a:ext cx="2016636" cy="1391238"/>
            <a:chOff x="10097027" y="5300012"/>
            <a:chExt cx="2016636" cy="1391238"/>
          </a:xfrm>
        </p:grpSpPr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9902" y="5316776"/>
              <a:ext cx="1933761" cy="135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رابط كسهم مستقيم 37"/>
            <p:cNvCxnSpPr/>
            <p:nvPr/>
          </p:nvCxnSpPr>
          <p:spPr>
            <a:xfrm>
              <a:off x="10179872" y="5300012"/>
              <a:ext cx="620555" cy="340767"/>
            </a:xfrm>
            <a:prstGeom prst="straightConnector1">
              <a:avLst/>
            </a:prstGeom>
            <a:ln w="38100">
              <a:solidFill>
                <a:srgbClr val="82E7D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مستطيل 44"/>
            <p:cNvSpPr/>
            <p:nvPr/>
          </p:nvSpPr>
          <p:spPr>
            <a:xfrm>
              <a:off x="10097027" y="6414251"/>
              <a:ext cx="10775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EE3D9B"/>
                  </a:solidFill>
                  <a:latin typeface="Calibri" panose="020F0502020204030204" pitchFamily="34" charset="0"/>
                  <a:cs typeface="Times New Roman" pitchFamily="18" charset="0"/>
                </a:rPr>
                <a:t>Maternal part</a:t>
              </a:r>
            </a:p>
          </p:txBody>
        </p:sp>
      </p:grpSp>
      <p:pic>
        <p:nvPicPr>
          <p:cNvPr id="63" name="صورة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266" y="4967762"/>
            <a:ext cx="3160668" cy="1513161"/>
          </a:xfrm>
          <a:prstGeom prst="rect">
            <a:avLst/>
          </a:prstGeom>
        </p:spPr>
      </p:pic>
      <p:sp>
        <p:nvSpPr>
          <p:cNvPr id="47" name="شكل بيضاوي 46"/>
          <p:cNvSpPr/>
          <p:nvPr/>
        </p:nvSpPr>
        <p:spPr>
          <a:xfrm>
            <a:off x="11012299" y="3918862"/>
            <a:ext cx="335883" cy="324646"/>
          </a:xfrm>
          <a:prstGeom prst="ellipse">
            <a:avLst/>
          </a:prstGeom>
          <a:noFill/>
          <a:ln>
            <a:solidFill>
              <a:srgbClr val="33A6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49" name="رابط مستقيم 48"/>
          <p:cNvCxnSpPr/>
          <p:nvPr/>
        </p:nvCxnSpPr>
        <p:spPr>
          <a:xfrm>
            <a:off x="8134598" y="3406525"/>
            <a:ext cx="121128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مستطيل 49"/>
          <p:cNvSpPr/>
          <p:nvPr/>
        </p:nvSpPr>
        <p:spPr>
          <a:xfrm>
            <a:off x="11006417" y="1964435"/>
            <a:ext cx="857032" cy="26747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3397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903" y="65167"/>
            <a:ext cx="3801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Structure of a Cotyledon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76023" y="1137314"/>
            <a:ext cx="3796878" cy="523220"/>
          </a:xfrm>
          <a:prstGeom prst="rect">
            <a:avLst/>
          </a:prstGeom>
          <a:ln w="28575">
            <a:solidFill>
              <a:srgbClr val="82E7D2"/>
            </a:solidFill>
            <a:prstDash val="solid"/>
          </a:ln>
        </p:spPr>
        <p:txBody>
          <a:bodyPr wrap="square">
            <a:spAutoFit/>
          </a:bodyPr>
          <a:lstStyle/>
          <a:p>
            <a:pPr eaLnBrk="1" hangingPunct="1">
              <a:buClr>
                <a:schemeClr val="bg1">
                  <a:lumMod val="50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- It consists of two or more 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stem villi </a:t>
            </a: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with their 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many branch villi</a:t>
            </a: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44151" y="1264218"/>
            <a:ext cx="5804302" cy="984885"/>
          </a:xfrm>
          <a:prstGeom prst="rect">
            <a:avLst/>
          </a:prstGeom>
          <a:noFill/>
          <a:ln w="28575">
            <a:solidFill>
              <a:srgbClr val="82E7D2"/>
            </a:solidFill>
            <a:prstDash val="solid"/>
          </a:ln>
        </p:spPr>
        <p:txBody>
          <a:bodyPr wrap="square">
            <a:spAutoFit/>
          </a:bodyPr>
          <a:lstStyle/>
          <a:p>
            <a:pPr eaLnBrk="1" hangingPunct="1">
              <a:buClr>
                <a:schemeClr val="bg1">
                  <a:lumMod val="50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- Large blood filled spaces which are freely communicating.</a:t>
            </a:r>
          </a:p>
          <a:p>
            <a:pPr eaLnBrk="1" hangingPunct="1">
              <a:buClr>
                <a:schemeClr val="bg1">
                  <a:lumMod val="50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- They receive 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spiral arteries </a:t>
            </a: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from 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the lacunae </a:t>
            </a: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in </a:t>
            </a:r>
            <a:r>
              <a:rPr lang="en-US" u="sng" dirty="0">
                <a:latin typeface="Calibri" panose="020F0502020204030204" pitchFamily="34" charset="0"/>
                <a:cs typeface="Times New Roman" pitchFamily="18" charset="0"/>
              </a:rPr>
              <a:t>the syncytiotrophoblast</a:t>
            </a: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eaLnBrk="1" hangingPunct="1">
              <a:buClr>
                <a:schemeClr val="bg1">
                  <a:lumMod val="50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- The spaces are drained through 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endometrial veins</a:t>
            </a: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eaLnBrk="1" hangingPunct="1">
              <a:buClr>
                <a:schemeClr val="bg1">
                  <a:lumMod val="50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- Both 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arteries and veins </a:t>
            </a: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pass through 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pores in the </a:t>
            </a:r>
            <a:r>
              <a:rPr lang="en-US" b="1" dirty="0" err="1">
                <a:latin typeface="Calibri" panose="020F0502020204030204" pitchFamily="34" charset="0"/>
                <a:cs typeface="Times New Roman" pitchFamily="18" charset="0"/>
              </a:rPr>
              <a:t>cytotrophoblastic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 shell</a:t>
            </a:r>
            <a:r>
              <a:rPr lang="en-US" sz="1600" dirty="0"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741459" y="796229"/>
            <a:ext cx="220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7AADA2"/>
                </a:solidFill>
                <a:latin typeface="Calibri" panose="020F0502020204030204" pitchFamily="34" charset="0"/>
                <a:cs typeface="Times New Roman" pitchFamily="18" charset="0"/>
              </a:rPr>
              <a:t>-</a:t>
            </a:r>
            <a:r>
              <a:rPr lang="en-US" sz="1800" b="1" dirty="0" err="1">
                <a:solidFill>
                  <a:srgbClr val="7AADA2"/>
                </a:solidFill>
                <a:latin typeface="Calibri" panose="020F0502020204030204" pitchFamily="34" charset="0"/>
                <a:cs typeface="Times New Roman" pitchFamily="18" charset="0"/>
              </a:rPr>
              <a:t>Intervillous</a:t>
            </a:r>
            <a:r>
              <a:rPr lang="en-US" sz="1800" b="1" dirty="0">
                <a:solidFill>
                  <a:srgbClr val="7AADA2"/>
                </a:solidFill>
                <a:latin typeface="Calibri" panose="020F0502020204030204" pitchFamily="34" charset="0"/>
                <a:cs typeface="Times New Roman" pitchFamily="18" charset="0"/>
              </a:rPr>
              <a:t> space :  </a:t>
            </a:r>
            <a:endParaRPr lang="en-US" sz="1800" b="1" dirty="0">
              <a:solidFill>
                <a:srgbClr val="7AADA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0603E-9E2E-4CCC-B241-DE63AF0A5DBB}"/>
              </a:ext>
            </a:extLst>
          </p:cNvPr>
          <p:cNvSpPr txBox="1"/>
          <p:nvPr/>
        </p:nvSpPr>
        <p:spPr>
          <a:xfrm>
            <a:off x="1683835" y="5754347"/>
            <a:ext cx="9532150" cy="954107"/>
          </a:xfrm>
          <a:prstGeom prst="rect">
            <a:avLst/>
          </a:prstGeom>
          <a:noFill/>
          <a:ln>
            <a:solidFill>
              <a:srgbClr val="7AADA2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(امشوا مع الصور بالترتيب عشان تتخيلوا)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احنا قولنا جهة الام تحت نلاقي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Cotyledon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يطلع منه تفرعات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Branch Villi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كأنها تشبه الجذور) تروح تتجمع في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Stem Villi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داخل هذي ال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villi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عندي كثير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spiral arteries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جاية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(endometrium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تمتد لفوق وتدخل جهة الفيتس في (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intervillous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وظيفة هذي الارتري تضخ دم في ال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وتعطي التغذية والاكسجين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chorionic villi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(الجنين) البقايا و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تروح مع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endometrial veins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 descr="http://media-cache-ec0.pinimg.com/736x/47/27/7a/47277ac57e43df16f16af2081cc1c0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98" y="2708489"/>
            <a:ext cx="3003706" cy="2220946"/>
          </a:xfrm>
          <a:prstGeom prst="rect">
            <a:avLst/>
          </a:prstGeom>
          <a:noFill/>
          <a:ln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65153" y="1808126"/>
            <a:ext cx="3831498" cy="523220"/>
          </a:xfrm>
          <a:prstGeom prst="rect">
            <a:avLst/>
          </a:prstGeom>
          <a:ln w="28575">
            <a:solidFill>
              <a:srgbClr val="82E7D2"/>
            </a:solidFill>
            <a:prstDash val="solid"/>
          </a:ln>
        </p:spPr>
        <p:txBody>
          <a:bodyPr wrap="square">
            <a:spAutoFit/>
          </a:bodyPr>
          <a:lstStyle/>
          <a:p>
            <a:pPr eaLnBrk="1" hangingPunct="1">
              <a:buClr>
                <a:schemeClr val="bg1">
                  <a:lumMod val="50000"/>
                </a:schemeClr>
              </a:buClr>
              <a:defRPr/>
            </a:pP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- It receives (80-100) maternal 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spiral arteries </a:t>
            </a: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that enter 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the </a:t>
            </a:r>
            <a:r>
              <a:rPr lang="en-US" b="1" dirty="0" err="1">
                <a:latin typeface="Calibri" panose="020F0502020204030204" pitchFamily="34" charset="0"/>
                <a:cs typeface="Times New Roman" pitchFamily="18" charset="0"/>
              </a:rPr>
              <a:t>intervillous</a:t>
            </a:r>
            <a:r>
              <a:rPr lang="en-US" b="1" dirty="0">
                <a:latin typeface="Calibri" panose="020F0502020204030204" pitchFamily="34" charset="0"/>
                <a:cs typeface="Times New Roman" pitchFamily="18" charset="0"/>
              </a:rPr>
              <a:t> spaces </a:t>
            </a: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at regular intervals.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40743" y="717221"/>
            <a:ext cx="270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7AADA2"/>
                </a:solidFill>
                <a:latin typeface="Calibri" panose="020F0502020204030204" pitchFamily="34" charset="0"/>
                <a:cs typeface="Times New Roman" pitchFamily="18" charset="0"/>
              </a:rPr>
              <a:t>- Structure of a Cotyledon:</a:t>
            </a:r>
            <a:endParaRPr lang="en-US" sz="1800" b="1" dirty="0">
              <a:solidFill>
                <a:srgbClr val="7AADA2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سهم إلى اليمين 14"/>
          <p:cNvSpPr/>
          <p:nvPr/>
        </p:nvSpPr>
        <p:spPr>
          <a:xfrm>
            <a:off x="4181062" y="1459514"/>
            <a:ext cx="2132589" cy="639612"/>
          </a:xfrm>
          <a:prstGeom prst="rightArrow">
            <a:avLst/>
          </a:prstGeom>
          <a:noFill/>
          <a:ln>
            <a:solidFill>
              <a:srgbClr val="82E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115453" y="1606844"/>
            <a:ext cx="227733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US" b="1" dirty="0" err="1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intervillous</a:t>
            </a:r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space?</a:t>
            </a:r>
            <a:endParaRPr lang="ar-SA" b="1" dirty="0">
              <a:solidFill>
                <a:srgbClr val="7AA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مجموعة 27"/>
          <p:cNvGrpSpPr/>
          <p:nvPr/>
        </p:nvGrpSpPr>
        <p:grpSpPr>
          <a:xfrm>
            <a:off x="8414274" y="2677244"/>
            <a:ext cx="3056858" cy="2413238"/>
            <a:chOff x="4240025" y="2835585"/>
            <a:chExt cx="3907317" cy="2413238"/>
          </a:xfrm>
        </p:grpSpPr>
        <p:pic>
          <p:nvPicPr>
            <p:cNvPr id="19" name="صورة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025" y="2835585"/>
              <a:ext cx="3907317" cy="2252191"/>
            </a:xfrm>
            <a:prstGeom prst="rect">
              <a:avLst/>
            </a:prstGeom>
          </p:spPr>
        </p:pic>
        <p:sp>
          <p:nvSpPr>
            <p:cNvPr id="22" name="مربع نص 21"/>
            <p:cNvSpPr txBox="1"/>
            <p:nvPr/>
          </p:nvSpPr>
          <p:spPr>
            <a:xfrm>
              <a:off x="5253013" y="4779464"/>
              <a:ext cx="1235034" cy="46935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05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Spiral artery</a:t>
              </a:r>
              <a:r>
                <a:rPr lang="en-US" dirty="0"/>
                <a:t>	</a:t>
              </a:r>
              <a:endParaRPr lang="ar-SA" dirty="0"/>
            </a:p>
          </p:txBody>
        </p:sp>
        <p:cxnSp>
          <p:nvCxnSpPr>
            <p:cNvPr id="24" name="رابط كسهم مستقيم 23"/>
            <p:cNvCxnSpPr/>
            <p:nvPr/>
          </p:nvCxnSpPr>
          <p:spPr>
            <a:xfrm flipV="1">
              <a:off x="5937660" y="4584508"/>
              <a:ext cx="255318" cy="2894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صورة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5" y="2677244"/>
            <a:ext cx="3181334" cy="22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47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436908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Rectangle 3"/>
          <p:cNvSpPr/>
          <p:nvPr/>
        </p:nvSpPr>
        <p:spPr>
          <a:xfrm>
            <a:off x="256787" y="41051"/>
            <a:ext cx="5317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AADA2"/>
                </a:solidFill>
                <a:latin typeface="Calibri" panose="020F0502020204030204" pitchFamily="34" charset="0"/>
                <a:cs typeface="Times New Roman" pitchFamily="18" charset="0"/>
              </a:rPr>
              <a:t>Fetal and Maternal Placental Circulation</a:t>
            </a:r>
            <a:endParaRPr lang="en-US" sz="2400" b="1" dirty="0">
              <a:solidFill>
                <a:srgbClr val="7AADA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498690141"/>
              </p:ext>
            </p:extLst>
          </p:nvPr>
        </p:nvGraphicFramePr>
        <p:xfrm>
          <a:off x="389205" y="717945"/>
          <a:ext cx="11389840" cy="534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" name="object 21"/>
          <p:cNvSpPr txBox="1"/>
          <p:nvPr/>
        </p:nvSpPr>
        <p:spPr>
          <a:xfrm>
            <a:off x="6267044" y="4533262"/>
            <a:ext cx="4492001" cy="9915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940" indent="-15240" algn="ctr">
              <a:lnSpc>
                <a:spcPts val="1205"/>
              </a:lnSpc>
              <a:spcBef>
                <a:spcPts val="105"/>
              </a:spcBef>
              <a:buChar char="-"/>
              <a:tabLst>
                <a:tab pos="95250" algn="l"/>
              </a:tabLst>
            </a:pP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Exchange of metabolites </a:t>
            </a:r>
            <a:r>
              <a:rPr spc="-1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gases </a:t>
            </a:r>
            <a:r>
              <a:rPr spc="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spc="-1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fetal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 blood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940" marR="230504" algn="ctr">
              <a:lnSpc>
                <a:spcPct val="90600"/>
              </a:lnSpc>
              <a:spcBef>
                <a:spcPts val="420"/>
              </a:spcBef>
              <a:buChar char="-"/>
              <a:tabLst>
                <a:tab pos="110489" algn="l"/>
              </a:tabLst>
            </a:pP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spc="-1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pressure decreases, </a:t>
            </a:r>
            <a:r>
              <a:rPr spc="-1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spc="0" dirty="0">
                <a:latin typeface="Calibri" panose="020F0502020204030204" pitchFamily="34" charset="0"/>
                <a:cs typeface="Calibri" panose="020F0502020204030204" pitchFamily="34" charset="0"/>
              </a:rPr>
              <a:t>flows 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back  from </a:t>
            </a:r>
            <a:r>
              <a:rPr spc="-1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chorionic plate </a:t>
            </a:r>
            <a:r>
              <a:rPr spc="-10" dirty="0">
                <a:latin typeface="Calibri" panose="020F0502020204030204" pitchFamily="34" charset="0"/>
                <a:cs typeface="Calibri" panose="020F0502020204030204" pitchFamily="34" charset="0"/>
              </a:rPr>
              <a:t>and enter the </a:t>
            </a: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endometrial  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veins </a:t>
            </a: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to the maternal</a:t>
            </a:r>
            <a:r>
              <a:rPr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circulation.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865361" y="2516267"/>
            <a:ext cx="6096000" cy="1457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065" marR="5080" algn="ctr">
              <a:lnSpc>
                <a:spcPts val="1150"/>
              </a:lnSpc>
              <a:spcBef>
                <a:spcPts val="235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80–100 </a:t>
            </a:r>
            <a:r>
              <a:rPr lang="en-US" b="1" spc="-5" dirty="0">
                <a:latin typeface="Calibri" panose="020F0502020204030204" pitchFamily="34" charset="0"/>
                <a:cs typeface="Calibri" panose="020F0502020204030204" pitchFamily="34" charset="0"/>
              </a:rPr>
              <a:t>spiral endometrial arteries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discharge into 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pc="-5" dirty="0" err="1">
                <a:latin typeface="Calibri" panose="020F0502020204030204" pitchFamily="34" charset="0"/>
                <a:cs typeface="Calibri" panose="020F0502020204030204" pitchFamily="34" charset="0"/>
              </a:rPr>
              <a:t>intervillous</a:t>
            </a:r>
            <a:r>
              <a:rPr lang="en-US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spaces.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3985" marR="91440" algn="ctr">
              <a:lnSpc>
                <a:spcPts val="1130"/>
              </a:lnSpc>
              <a:spcBef>
                <a:spcPts val="425"/>
              </a:spcBef>
            </a:pP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- The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propelled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</a:t>
            </a:r>
            <a:r>
              <a:rPr lang="en-US" b="1" spc="-1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fountains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the 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maternal blood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marR="84455" algn="ctr">
              <a:lnSpc>
                <a:spcPts val="1130"/>
              </a:lnSpc>
              <a:spcBef>
                <a:spcPts val="450"/>
              </a:spcBef>
            </a:pP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- The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pressure of this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entering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higher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than that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pc="-5" dirty="0" err="1">
                <a:latin typeface="Calibri" panose="020F0502020204030204" pitchFamily="34" charset="0"/>
                <a:cs typeface="Calibri" panose="020F0502020204030204" pitchFamily="34" charset="0"/>
              </a:rPr>
              <a:t>intervillous</a:t>
            </a:r>
            <a:r>
              <a:rPr lang="en-US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1440" marR="84455" algn="ctr">
              <a:lnSpc>
                <a:spcPts val="1130"/>
              </a:lnSpc>
              <a:spcBef>
                <a:spcPts val="450"/>
              </a:spcBef>
            </a:pP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space.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" algn="ctr">
              <a:spcBef>
                <a:spcPts val="305"/>
              </a:spcBef>
            </a:pP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- It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forms a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roof of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pc="-11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space.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195"/>
              </a:lnSpc>
              <a:spcBef>
                <a:spcPts val="325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As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pressure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dissipates, the blood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flows</a:t>
            </a:r>
            <a:r>
              <a:rPr lang="en-US" spc="-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slowly</a:t>
            </a:r>
          </a:p>
          <a:p>
            <a:pPr algn="ctr">
              <a:lnSpc>
                <a:spcPts val="1195"/>
              </a:lnSpc>
            </a:pP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around the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branch</a:t>
            </a:r>
            <a:r>
              <a:rPr lang="en-US" spc="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villi.</a:t>
            </a:r>
          </a:p>
        </p:txBody>
      </p:sp>
      <p:pic>
        <p:nvPicPr>
          <p:cNvPr id="40" name="صورة 39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33" y="-44696"/>
            <a:ext cx="692150" cy="562312"/>
          </a:xfrm>
          <a:prstGeom prst="rect">
            <a:avLst/>
          </a:prstGeom>
        </p:spPr>
      </p:pic>
      <p:sp>
        <p:nvSpPr>
          <p:cNvPr id="41" name="مربع نص 40"/>
          <p:cNvSpPr txBox="1"/>
          <p:nvPr/>
        </p:nvSpPr>
        <p:spPr>
          <a:xfrm>
            <a:off x="6477483" y="94618"/>
            <a:ext cx="1953998" cy="307777"/>
          </a:xfrm>
          <a:prstGeom prst="rect">
            <a:avLst/>
          </a:prstGeom>
          <a:noFill/>
          <a:ln>
            <a:solidFill>
              <a:srgbClr val="7AADA2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Very very useful video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72859" y="608253"/>
            <a:ext cx="2920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(Next slide contains the explanation)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541605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 flipV="1">
            <a:off x="192617" y="529491"/>
            <a:ext cx="7680723" cy="14292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2617" y="41041"/>
            <a:ext cx="21691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Explanation</a:t>
            </a:r>
            <a:r>
              <a:rPr lang="en-US" sz="26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CC82E-9E30-44A0-B28C-CCD8223F91DC}"/>
              </a:ext>
            </a:extLst>
          </p:cNvPr>
          <p:cNvSpPr txBox="1"/>
          <p:nvPr/>
        </p:nvSpPr>
        <p:spPr>
          <a:xfrm>
            <a:off x="209287" y="2791654"/>
            <a:ext cx="11919959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72DCF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Fetal placental circulation</a:t>
            </a:r>
            <a:endParaRPr lang="en-US" sz="1200" b="1" dirty="0">
              <a:solidFill>
                <a:srgbClr val="72DC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structure of 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villous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Outer layer &gt;&gt;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Synctiotrophoblast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2-Inner layer &gt;&gt; </a:t>
            </a:r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Cytotrophoblast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3-C.T      4-Capillaries.</a:t>
            </a:r>
          </a:p>
          <a:p>
            <a:pPr marL="285750" indent="-285750">
              <a:buFontTx/>
              <a:buChar char="-"/>
            </a:pP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Intervillous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spaces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 </a:t>
            </a:r>
            <a:r>
              <a:rPr lang="en-US" sz="13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arterial blood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endometrium through 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spiral arteries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</a:t>
            </a:r>
            <a:r>
              <a:rPr lang="en-US" sz="13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venous blood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returns back to the endometrium through 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endometrial veins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rtl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يعني دم الام منفصل عن دم الطفل</a:t>
            </a:r>
          </a:p>
          <a:p>
            <a:pPr algn="ctr" rtl="1"/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-دم الطفل -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villous</a:t>
            </a:r>
          </a:p>
          <a:p>
            <a:pPr algn="ctr" rtl="1"/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-دم الام -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طالع من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السبايرال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ارتريز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ويتجمع ف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الانترافيلاس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سباس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كانهأ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حوض)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b="1" u="sng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how the nutrient and oxygen exchange will take place between mother and fetus?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Fetus has two arteries (Umbilical arteries and they carry the </a:t>
            </a:r>
            <a:r>
              <a:rPr lang="en-US" sz="13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deoxygenated blood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passing through the umbilical cord </a:t>
            </a:r>
            <a:r>
              <a:rPr lang="en-US" sz="13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fetus to placenta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Once they enter the villous, those arteries terminal ends become capallieres </a:t>
            </a:r>
            <a:r>
              <a:rPr lang="en-US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Areterio</a:t>
            </a:r>
            <a:r>
              <a:rPr lang="en-US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-capillary venous network): The exchange happens at the capillary side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oxygenated blood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be carried 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umbilical vein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will go back to </a:t>
            </a:r>
            <a:r>
              <a:rPr lang="en-US" sz="13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fetus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umbilical cord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Oxygenated blood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comes from 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spiral arteries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pores found on 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surface of syncytiotrophoblast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be carried by the vein</a:t>
            </a:r>
            <a:r>
              <a:rPr lang="en-US" sz="1300" dirty="0">
                <a:solidFill>
                  <a:srgbClr val="38761D"/>
                </a:solidFill>
              </a:rPr>
              <a:t>. 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571466A2-A372-479E-AA4A-0A679E06E6FC}"/>
              </a:ext>
            </a:extLst>
          </p:cNvPr>
          <p:cNvSpPr txBox="1"/>
          <p:nvPr/>
        </p:nvSpPr>
        <p:spPr>
          <a:xfrm>
            <a:off x="234485" y="5374525"/>
            <a:ext cx="798884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maternal placental circulation</a:t>
            </a:r>
            <a:endParaRPr lang="en-US" sz="1300" dirty="0">
              <a:solidFill>
                <a:srgbClr val="FF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discharge of blood </a:t>
            </a:r>
            <a:r>
              <a:rPr lang="en-US" sz="13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 on the blood pressure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(High will be discharged) .</a:t>
            </a:r>
          </a:p>
          <a:p>
            <a:pPr algn="ctr" rtl="1"/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عندي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السبايرال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ارتري تضخ الدم في </a:t>
            </a:r>
            <a:r>
              <a:rPr lang="en-US" sz="13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intravillus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زي النافورة 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تضخ شوية وتوقف وهذا اعتمادا على </a:t>
            </a:r>
            <a:r>
              <a:rPr lang="ar-SA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ضغط دم الام 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طيب خلال عملية الضخ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مايصير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عملية تبادل مواد بين الام والجنين . </a:t>
            </a:r>
          </a:p>
          <a:p>
            <a:pPr algn="ctr" rtl="1"/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متى يصير؟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 ضغط الام يقل 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فالسبايرال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ارتري خلاص ضخت دم من قبل وعبت ال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intavillus space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بحد معين ودام قل الضغط خلاص توقف ضخ ويبدا عملية ال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exchange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بين دم الام والجنين تحديدا في </a:t>
            </a:r>
            <a:r>
              <a:rPr lang="en-US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(Areterio-capillary venous network)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6" y="650684"/>
            <a:ext cx="2516732" cy="2125472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167" y="559281"/>
            <a:ext cx="1723079" cy="2225907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2757560" y="591335"/>
            <a:ext cx="9371686" cy="2184821"/>
            <a:chOff x="2866835" y="613552"/>
            <a:chExt cx="9371686" cy="2598332"/>
          </a:xfrm>
        </p:grpSpPr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835" y="644217"/>
              <a:ext cx="5178336" cy="2567667"/>
            </a:xfrm>
            <a:prstGeom prst="rect">
              <a:avLst/>
            </a:prstGeom>
          </p:spPr>
        </p:pic>
        <p:sp>
          <p:nvSpPr>
            <p:cNvPr id="9" name="مستطيل 8"/>
            <p:cNvSpPr/>
            <p:nvPr/>
          </p:nvSpPr>
          <p:spPr>
            <a:xfrm>
              <a:off x="5613967" y="2897580"/>
              <a:ext cx="679955" cy="1900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5586414" y="2854082"/>
              <a:ext cx="1570796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Spiral artery</a:t>
              </a:r>
              <a:endParaRPr lang="ar-SA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مستطيل 11"/>
            <p:cNvSpPr/>
            <p:nvPr/>
          </p:nvSpPr>
          <p:spPr>
            <a:xfrm>
              <a:off x="7209589" y="2858229"/>
              <a:ext cx="835581" cy="2392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ستطيل 22"/>
            <p:cNvSpPr/>
            <p:nvPr/>
          </p:nvSpPr>
          <p:spPr>
            <a:xfrm>
              <a:off x="3936308" y="812584"/>
              <a:ext cx="907666" cy="1523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/>
            <p:cNvSpPr/>
            <p:nvPr/>
          </p:nvSpPr>
          <p:spPr>
            <a:xfrm>
              <a:off x="5463199" y="1060860"/>
              <a:ext cx="890097" cy="2930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ستطيل 24"/>
            <p:cNvSpPr/>
            <p:nvPr/>
          </p:nvSpPr>
          <p:spPr>
            <a:xfrm>
              <a:off x="5613967" y="2904065"/>
              <a:ext cx="855023" cy="1933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ستطيل 25"/>
            <p:cNvSpPr/>
            <p:nvPr/>
          </p:nvSpPr>
          <p:spPr>
            <a:xfrm>
              <a:off x="4808349" y="2860539"/>
              <a:ext cx="748146" cy="2687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مستطيل 26"/>
            <p:cNvSpPr/>
            <p:nvPr/>
          </p:nvSpPr>
          <p:spPr>
            <a:xfrm>
              <a:off x="3062470" y="2828753"/>
              <a:ext cx="873838" cy="2687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0" name="ClipArt Placeholder 5" descr="5534E1D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6" t="49519" r="48378" b="13576"/>
            <a:stretch>
              <a:fillRect/>
            </a:stretch>
          </p:blipFill>
          <p:spPr>
            <a:xfrm>
              <a:off x="8184711" y="613552"/>
              <a:ext cx="2126034" cy="256766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" name="مستطيل 19"/>
            <p:cNvSpPr/>
            <p:nvPr/>
          </p:nvSpPr>
          <p:spPr>
            <a:xfrm>
              <a:off x="9114644" y="644217"/>
              <a:ext cx="914400" cy="3207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مستطيل 20"/>
            <p:cNvSpPr/>
            <p:nvPr/>
          </p:nvSpPr>
          <p:spPr>
            <a:xfrm>
              <a:off x="6115792" y="1698172"/>
              <a:ext cx="967351" cy="67689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سهم إلى اليمين 21"/>
            <p:cNvSpPr/>
            <p:nvPr/>
          </p:nvSpPr>
          <p:spPr>
            <a:xfrm>
              <a:off x="7282516" y="1985816"/>
              <a:ext cx="1072390" cy="20188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ستطيل 34"/>
            <p:cNvSpPr/>
            <p:nvPr/>
          </p:nvSpPr>
          <p:spPr>
            <a:xfrm flipV="1">
              <a:off x="11612885" y="2475147"/>
              <a:ext cx="625636" cy="5256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9" name="مربع نص 28"/>
          <p:cNvSpPr txBox="1"/>
          <p:nvPr/>
        </p:nvSpPr>
        <p:spPr>
          <a:xfrm>
            <a:off x="2045413" y="154847"/>
            <a:ext cx="593943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(مهم جدا جدا الفيديو في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السابقة + هنا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لاتنسوا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تشوفوا الصور)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24DEF-9851-EE40-B752-16ED7DAC03EB}"/>
              </a:ext>
            </a:extLst>
          </p:cNvPr>
          <p:cNvSpPr txBox="1"/>
          <p:nvPr/>
        </p:nvSpPr>
        <p:spPr>
          <a:xfrm>
            <a:off x="8206077" y="5276814"/>
            <a:ext cx="3945365" cy="1554272"/>
          </a:xfrm>
          <a:prstGeom prst="rect">
            <a:avLst/>
          </a:prstGeom>
          <a:solidFill>
            <a:srgbClr val="FF99FF">
              <a:alpha val="38824"/>
            </a:srgbClr>
          </a:solidFill>
          <a:ln>
            <a:solidFill>
              <a:srgbClr val="FF66C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corner</a:t>
            </a: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13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mother is hypotensive before she gets pregnant, what will happen to this circulation after pregnancy?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will not be ejected to the fetus so her baby will become hypoxic and malnutrition.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much pressure or too low, all will interfere with this circulation.</a:t>
            </a:r>
          </a:p>
        </p:txBody>
      </p:sp>
    </p:spTree>
    <p:extLst>
      <p:ext uri="{BB962C8B-B14F-4D97-AF65-F5344CB8AC3E}">
        <p14:creationId xmlns:p14="http://schemas.microsoft.com/office/powerpoint/2010/main" val="300955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47253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7687" y="2391565"/>
            <a:ext cx="99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3725685616"/>
              </p:ext>
            </p:extLst>
          </p:nvPr>
        </p:nvGraphicFramePr>
        <p:xfrm>
          <a:off x="637184" y="-1464820"/>
          <a:ext cx="11343249" cy="548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object 7"/>
          <p:cNvSpPr txBox="1"/>
          <p:nvPr/>
        </p:nvSpPr>
        <p:spPr>
          <a:xfrm>
            <a:off x="288903" y="482344"/>
            <a:ext cx="8118818" cy="4578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9085" algn="l"/>
                <a:tab pos="299720" algn="l"/>
              </a:tabLst>
            </a:pPr>
            <a:r>
              <a:rPr lang="en-US"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sz="1400" spc="-5" dirty="0"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composite thin membrane of </a:t>
            </a:r>
            <a:r>
              <a:rPr sz="14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extra </a:t>
            </a:r>
            <a:r>
              <a:rPr sz="1400" b="1" spc="-15" dirty="0">
                <a:latin typeface="Calibri" panose="020F0502020204030204" pitchFamily="34" charset="0"/>
                <a:cs typeface="Calibri" panose="020F0502020204030204" pitchFamily="34" charset="0"/>
              </a:rPr>
              <a:t>fetal tissues</a:t>
            </a:r>
            <a:r>
              <a:rPr sz="1400" b="1" spc="2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5" dirty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5" dirty="0">
                <a:latin typeface="Calibri" panose="020F0502020204030204" pitchFamily="34" charset="0"/>
                <a:cs typeface="Calibri" panose="020F0502020204030204" pitchFamily="34" charset="0"/>
              </a:rPr>
              <a:t>separates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the fetal and maternal</a:t>
            </a:r>
            <a:r>
              <a:rPr sz="1400" spc="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bloods.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007645" y="780346"/>
            <a:ext cx="4188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8010">
              <a:spcBef>
                <a:spcPts val="900"/>
              </a:spcBef>
            </a:pP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1600" b="1" spc="-1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(20) </a:t>
            </a:r>
            <a:r>
              <a:rPr lang="en-US" sz="1600" b="1" spc="-1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it is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composed of </a:t>
            </a:r>
            <a:r>
              <a:rPr lang="en-US" u="sng" spc="-10" dirty="0">
                <a:solidFill>
                  <a:srgbClr val="ED06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  <a:r>
              <a:rPr lang="en-US" spc="130" dirty="0">
                <a:solidFill>
                  <a:srgbClr val="ED06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15" dirty="0">
                <a:solidFill>
                  <a:srgbClr val="ED06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layers</a:t>
            </a:r>
            <a:r>
              <a:rPr lang="en-US" spc="-15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2058140" y="3500250"/>
            <a:ext cx="575826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sz="1400" b="1" spc="-1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term</a:t>
            </a:r>
            <a:r>
              <a:rPr lang="ar-SA" b="1" spc="-1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spc="-1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(after 20 weeks)</a:t>
            </a:r>
            <a:r>
              <a:rPr sz="1200" b="1" spc="-1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becomes thinner and composed of </a:t>
            </a:r>
            <a:r>
              <a:rPr sz="1400" u="sng" spc="-10" dirty="0">
                <a:solidFill>
                  <a:srgbClr val="ED06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sz="1400" spc="-10" dirty="0">
                <a:solidFill>
                  <a:srgbClr val="ED06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20" dirty="0">
                <a:solidFill>
                  <a:srgbClr val="ED06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layers</a:t>
            </a:r>
            <a:r>
              <a:rPr sz="1400" dirty="0">
                <a:solidFill>
                  <a:srgbClr val="ED06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20" dirty="0">
                <a:solidFill>
                  <a:srgbClr val="ED06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endParaRPr sz="1400" dirty="0">
              <a:solidFill>
                <a:srgbClr val="ED06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288902" y="3871147"/>
            <a:ext cx="8276359" cy="523220"/>
          </a:xfrm>
          <a:prstGeom prst="rect">
            <a:avLst/>
          </a:prstGeom>
          <a:ln>
            <a:solidFill>
              <a:srgbClr val="C388F4"/>
            </a:solidFill>
            <a:prstDash val="lgDashDotDot"/>
          </a:ln>
        </p:spPr>
        <p:txBody>
          <a:bodyPr wrap="square">
            <a:spAutoFit/>
          </a:bodyPr>
          <a:lstStyle/>
          <a:p>
            <a:pPr marL="93345" marR="86360">
              <a:spcBef>
                <a:spcPts val="340"/>
              </a:spcBef>
            </a:pP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- At some sites,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pc="-20" dirty="0">
                <a:latin typeface="Calibri" panose="020F0502020204030204" pitchFamily="34" charset="0"/>
                <a:cs typeface="Calibri" panose="020F0502020204030204" pitchFamily="34" charset="0"/>
              </a:rPr>
              <a:t>syncytiotrophoblast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comes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direct contact with the </a:t>
            </a:r>
            <a:r>
              <a:rPr lang="en-US" spc="-15" dirty="0">
                <a:latin typeface="Calibri" panose="020F0502020204030204" pitchFamily="34" charset="0"/>
                <a:cs typeface="Calibri" panose="020F0502020204030204" pitchFamily="34" charset="0"/>
              </a:rPr>
              <a:t>endothelium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of the capillaries and forms </a:t>
            </a:r>
            <a:r>
              <a:rPr lang="en-US" b="1" spc="-1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Vasculosyncytial</a:t>
            </a:r>
            <a:r>
              <a:rPr lang="en-US" b="1" spc="-1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placental membrane.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(C.T was gone) (Very rapid transmission rate)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603621" y="2120261"/>
            <a:ext cx="24355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(Outer layer) (Porous)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Multinucleated and no cell wall</a:t>
            </a:r>
          </a:p>
        </p:txBody>
      </p:sp>
      <p:sp>
        <p:nvSpPr>
          <p:cNvPr id="33" name="مستطيل 32"/>
          <p:cNvSpPr/>
          <p:nvPr/>
        </p:nvSpPr>
        <p:spPr>
          <a:xfrm>
            <a:off x="3650596" y="2122246"/>
            <a:ext cx="22325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(Second layer)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Well defined cells and nucleated</a:t>
            </a:r>
          </a:p>
        </p:txBody>
      </p:sp>
      <p:sp>
        <p:nvSpPr>
          <p:cNvPr id="34" name="مستطيل 33"/>
          <p:cNvSpPr/>
          <p:nvPr/>
        </p:nvSpPr>
        <p:spPr>
          <a:xfrm>
            <a:off x="7399345" y="2275866"/>
            <a:ext cx="8851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(Third layer)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10260058" y="2260760"/>
            <a:ext cx="9685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(Fourth layer)</a:t>
            </a:r>
          </a:p>
        </p:txBody>
      </p:sp>
      <p:sp>
        <p:nvSpPr>
          <p:cNvPr id="41" name="TextBox 3"/>
          <p:cNvSpPr txBox="1"/>
          <p:nvPr/>
        </p:nvSpPr>
        <p:spPr>
          <a:xfrm>
            <a:off x="192617" y="33966"/>
            <a:ext cx="635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Placental Membrane</a:t>
            </a:r>
          </a:p>
        </p:txBody>
      </p:sp>
      <p:sp>
        <p:nvSpPr>
          <p:cNvPr id="36" name="مربع نص 35"/>
          <p:cNvSpPr txBox="1"/>
          <p:nvPr/>
        </p:nvSpPr>
        <p:spPr>
          <a:xfrm>
            <a:off x="637184" y="4966045"/>
            <a:ext cx="7890992" cy="1815882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ctr" rtl="1">
              <a:buFontTx/>
              <a:buChar char="-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اول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أسبوع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الحمل  </a:t>
            </a:r>
            <a:r>
              <a:rPr lang="ar-SA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ممبرين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وهي تفصل دم الام عن الجنين تتكون  من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طبقات  </a:t>
            </a:r>
          </a:p>
          <a:p>
            <a:pPr marL="285750" indent="-285750" algn="ctr" rtl="1">
              <a:buFontTx/>
              <a:buChar char="-"/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 ال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أسبوع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الجنين يكبر اكثر وتزيد حاجته للغذاء بشكل اكبر ف تقل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هالطبقات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وتصير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طبقات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(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يختفي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cytotrophoblast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عشان يوصل الغذاء او يتخلص الجنين من المواد الضارة بشكل اسرع</a:t>
            </a:r>
          </a:p>
          <a:p>
            <a:pPr marL="285750" indent="-285750" algn="ctr" rtl="1">
              <a:buFontTx/>
              <a:buChar char="-"/>
            </a:pPr>
            <a:r>
              <a:rPr lang="ar-SA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بعض الأماكن 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هذا </a:t>
            </a:r>
            <a:r>
              <a:rPr lang="ar-SA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الممبرين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تحتاج دم وغذاء يوصل بشكل سريع جدا ف نلاقي </a:t>
            </a:r>
            <a:r>
              <a:rPr lang="ar-SA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هالاماكن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(تختفي</a:t>
            </a:r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C.T</a:t>
            </a:r>
            <a:r>
              <a:rPr lang="ar-SA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-يصير عندي بس 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طبقتين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u="sng" spc="-1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Vasculosyncytial)</a:t>
            </a:r>
            <a:r>
              <a:rPr lang="ar-SA" spc="-1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1-Syncytiotrophoblast</a:t>
            </a:r>
          </a:p>
          <a:p>
            <a:pPr lvl="1"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2-Endotheilum Of Fetal Capillaries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صورة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829" y="5415715"/>
            <a:ext cx="3182171" cy="1375334"/>
          </a:xfrm>
          <a:prstGeom prst="rect">
            <a:avLst/>
          </a:prstGeom>
        </p:spPr>
      </p:pic>
      <p:cxnSp>
        <p:nvCxnSpPr>
          <p:cNvPr id="48" name="رابط كسهم مستقيم 47"/>
          <p:cNvCxnSpPr/>
          <p:nvPr/>
        </p:nvCxnSpPr>
        <p:spPr>
          <a:xfrm>
            <a:off x="4795497" y="2611353"/>
            <a:ext cx="0" cy="877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ضرب 49"/>
          <p:cNvSpPr/>
          <p:nvPr/>
        </p:nvSpPr>
        <p:spPr>
          <a:xfrm>
            <a:off x="4488873" y="2914785"/>
            <a:ext cx="629392" cy="365920"/>
          </a:xfrm>
          <a:prstGeom prst="mathMultiply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7" name="Picture 5" descr="5534E1D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7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5372" r="11134" b="13576"/>
          <a:stretch>
            <a:fillRect/>
          </a:stretch>
        </p:blipFill>
        <p:spPr bwMode="auto">
          <a:xfrm>
            <a:off x="9009829" y="3518960"/>
            <a:ext cx="3182171" cy="1877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مجموعة 45"/>
          <p:cNvGrpSpPr/>
          <p:nvPr/>
        </p:nvGrpSpPr>
        <p:grpSpPr>
          <a:xfrm>
            <a:off x="10980021" y="3500250"/>
            <a:ext cx="1078866" cy="981762"/>
            <a:chOff x="10972800" y="526409"/>
            <a:chExt cx="1078866" cy="981762"/>
          </a:xfrm>
        </p:grpSpPr>
        <p:sp>
          <p:nvSpPr>
            <p:cNvPr id="37" name="مستطيل 36"/>
            <p:cNvSpPr/>
            <p:nvPr/>
          </p:nvSpPr>
          <p:spPr>
            <a:xfrm>
              <a:off x="11637818" y="593767"/>
              <a:ext cx="380011" cy="220690"/>
            </a:xfrm>
            <a:prstGeom prst="rect">
              <a:avLst/>
            </a:prstGeom>
            <a:noFill/>
            <a:ln w="28575">
              <a:solidFill>
                <a:srgbClr val="C388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مستطيل 37"/>
            <p:cNvSpPr/>
            <p:nvPr/>
          </p:nvSpPr>
          <p:spPr>
            <a:xfrm>
              <a:off x="10972800" y="526409"/>
              <a:ext cx="510639" cy="213459"/>
            </a:xfrm>
            <a:prstGeom prst="rect">
              <a:avLst/>
            </a:prstGeom>
            <a:noFill/>
            <a:ln w="28575">
              <a:solidFill>
                <a:srgbClr val="ED06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9" name="مستطيل 38"/>
            <p:cNvSpPr/>
            <p:nvPr/>
          </p:nvSpPr>
          <p:spPr>
            <a:xfrm>
              <a:off x="11671655" y="1265436"/>
              <a:ext cx="380011" cy="15509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0" name="مستطيل 39"/>
            <p:cNvSpPr/>
            <p:nvPr/>
          </p:nvSpPr>
          <p:spPr>
            <a:xfrm>
              <a:off x="11317184" y="1377542"/>
              <a:ext cx="463138" cy="130629"/>
            </a:xfrm>
            <a:prstGeom prst="rect">
              <a:avLst/>
            </a:prstGeom>
            <a:noFill/>
            <a:ln w="28575">
              <a:solidFill>
                <a:srgbClr val="82E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52" name="مربع نص 51"/>
          <p:cNvSpPr txBox="1"/>
          <p:nvPr/>
        </p:nvSpPr>
        <p:spPr>
          <a:xfrm>
            <a:off x="7583021" y="107162"/>
            <a:ext cx="1624785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slide</a:t>
            </a:r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25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br renal 12" id="{2659D9A9-BC84-49FE-8E55-2A81B3DE5D77}" vid="{3D1B3E75-F811-4D9B-8727-2578586EAF44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8140</TotalTime>
  <Words>3303</Words>
  <Application>Microsoft Office PowerPoint</Application>
  <PresentationFormat>Widescreen</PresentationFormat>
  <Paragraphs>373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Cabin</vt:lpstr>
      <vt:lpstr>Calibri</vt:lpstr>
      <vt:lpstr>Century Gothic</vt:lpstr>
      <vt:lpstr>Century Schoolbook</vt:lpstr>
      <vt:lpstr>Courier New</vt:lpstr>
      <vt:lpstr>Kino MT</vt:lpstr>
      <vt:lpstr>Noto Sans Symbols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يزيد</cp:lastModifiedBy>
  <cp:revision>587</cp:revision>
  <dcterms:modified xsi:type="dcterms:W3CDTF">2018-04-27T20:06:00Z</dcterms:modified>
</cp:coreProperties>
</file>