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311" r:id="rId3"/>
    <p:sldId id="289" r:id="rId4"/>
    <p:sldId id="293" r:id="rId5"/>
    <p:sldId id="308" r:id="rId6"/>
    <p:sldId id="301" r:id="rId7"/>
    <p:sldId id="302" r:id="rId8"/>
    <p:sldId id="303" r:id="rId9"/>
    <p:sldId id="306" r:id="rId10"/>
    <p:sldId id="310" r:id="rId11"/>
    <p:sldId id="290" r:id="rId12"/>
    <p:sldId id="291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مهند الزهراني" initials="مهند" lastIdx="1" clrIdx="0">
    <p:extLst/>
  </p:cmAuthor>
  <p:cmAuthor id="2" name="ASUS" initials="A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AB6"/>
    <a:srgbClr val="FDFAFC"/>
    <a:srgbClr val="95D2C3"/>
    <a:srgbClr val="00213F"/>
    <a:srgbClr val="4E837D"/>
    <a:srgbClr val="EE1E97"/>
    <a:srgbClr val="F13191"/>
    <a:srgbClr val="7AADA2"/>
    <a:srgbClr val="7F7F7F"/>
    <a:srgbClr val="608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756C97-6D7B-430A-97ED-F031B4137404}">
  <a:tblStyle styleId="{FA756C97-6D7B-430A-97ED-F031B4137404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0" autoAdjust="0"/>
    <p:restoredTop sz="95737" autoAdjust="0"/>
  </p:normalViewPr>
  <p:slideViewPr>
    <p:cSldViewPr snapToGrid="0">
      <p:cViewPr>
        <p:scale>
          <a:sx n="75" d="100"/>
          <a:sy n="75" d="100"/>
        </p:scale>
        <p:origin x="648" y="6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64D0D-0EE9-4328-BF50-FA83CF5A445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01DDD1BB-0A9F-465B-828D-C7F958C485AD}">
      <dgm:prSet phldrT="[نص]" custT="1"/>
      <dgm:spPr>
        <a:solidFill>
          <a:srgbClr val="95D3C6"/>
        </a:solidFill>
        <a:ln>
          <a:solidFill>
            <a:srgbClr val="95D3C6"/>
          </a:solidFill>
        </a:ln>
      </dgm:spPr>
      <dgm:t>
        <a:bodyPr/>
        <a:lstStyle/>
        <a:p>
          <a:pPr rtl="1"/>
          <a:r>
            <a:rPr lang="en-US" sz="1200" b="1" dirty="0" smtClean="0">
              <a:latin typeface="Calibri" panose="020F0502020204030204" pitchFamily="34" charset="0"/>
              <a:cs typeface="Calibri" panose="020F0502020204030204" pitchFamily="34" charset="0"/>
            </a:rPr>
            <a:t>Before birth in intrauterine life</a:t>
          </a:r>
          <a:endParaRPr lang="ar-SA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719D14-9DF0-451A-BF76-EE49AFDCB4A1}" type="parTrans" cxnId="{846EE853-2B3B-4C70-A9EB-9BE4DEB38351}">
      <dgm:prSet/>
      <dgm:spPr/>
      <dgm:t>
        <a:bodyPr/>
        <a:lstStyle/>
        <a:p>
          <a:pPr rtl="1"/>
          <a:endParaRPr lang="ar-SA"/>
        </a:p>
      </dgm:t>
    </dgm:pt>
    <dgm:pt modelId="{04583133-A04B-4BE2-AC62-A16F5EE0187D}" type="sibTrans" cxnId="{846EE853-2B3B-4C70-A9EB-9BE4DEB38351}">
      <dgm:prSet/>
      <dgm:spPr/>
      <dgm:t>
        <a:bodyPr/>
        <a:lstStyle/>
        <a:p>
          <a:pPr rtl="1"/>
          <a:endParaRPr lang="ar-SA"/>
        </a:p>
      </dgm:t>
    </dgm:pt>
    <dgm:pt modelId="{493CD31D-41CA-4A1A-86B5-9923FD73A5F1}">
      <dgm:prSet phldrT="[نص]" custT="1"/>
      <dgm:spPr>
        <a:noFill/>
        <a:ln>
          <a:solidFill>
            <a:srgbClr val="95D3C6"/>
          </a:solidFill>
        </a:ln>
      </dgm:spPr>
      <dgm:t>
        <a:bodyPr/>
        <a:lstStyle/>
        <a:p>
          <a:pPr algn="l" rtl="0"/>
          <a:r>
            <a:rPr lang="en-US" sz="1400" dirty="0" smtClean="0">
              <a:latin typeface="Calibri" pitchFamily="34" charset="0"/>
            </a:rPr>
            <a:t>1-To serve prenatal needs. </a:t>
          </a:r>
          <a:endParaRPr lang="ar-SA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473186-5593-4093-9B67-C81F47143B76}" type="parTrans" cxnId="{62D3456A-0963-4FE3-B841-7FEE5E1E341D}">
      <dgm:prSet/>
      <dgm:spPr/>
      <dgm:t>
        <a:bodyPr/>
        <a:lstStyle/>
        <a:p>
          <a:pPr rtl="1"/>
          <a:endParaRPr lang="ar-SA"/>
        </a:p>
      </dgm:t>
    </dgm:pt>
    <dgm:pt modelId="{F7DA1E73-5DD1-4C7D-925A-CB8524796E82}" type="sibTrans" cxnId="{62D3456A-0963-4FE3-B841-7FEE5E1E341D}">
      <dgm:prSet/>
      <dgm:spPr/>
      <dgm:t>
        <a:bodyPr/>
        <a:lstStyle/>
        <a:p>
          <a:pPr rtl="1"/>
          <a:endParaRPr lang="ar-SA"/>
        </a:p>
      </dgm:t>
    </dgm:pt>
    <dgm:pt modelId="{A7E384A6-85E1-4B84-86F5-8831C6896351}">
      <dgm:prSet phldrT="[نص]" custT="1"/>
      <dgm:spPr>
        <a:solidFill>
          <a:srgbClr val="FF66CC"/>
        </a:solidFill>
        <a:ln>
          <a:solidFill>
            <a:srgbClr val="FF66CC"/>
          </a:solidFill>
        </a:ln>
      </dgm:spPr>
      <dgm:t>
        <a:bodyPr/>
        <a:lstStyle/>
        <a:p>
          <a:pPr rtl="1"/>
          <a:r>
            <a:rPr lang="en-US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At birth</a:t>
          </a:r>
          <a:endParaRPr lang="ar-SA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37570D-CC2A-46C2-A00C-E0C414422CF2}" type="parTrans" cxnId="{B5D9EF09-4FEA-4504-8CBA-28EA6958ADD3}">
      <dgm:prSet/>
      <dgm:spPr/>
      <dgm:t>
        <a:bodyPr/>
        <a:lstStyle/>
        <a:p>
          <a:pPr rtl="1"/>
          <a:endParaRPr lang="ar-SA"/>
        </a:p>
      </dgm:t>
    </dgm:pt>
    <dgm:pt modelId="{3F737716-0C00-45B2-A118-FAFC5EED612F}" type="sibTrans" cxnId="{B5D9EF09-4FEA-4504-8CBA-28EA6958ADD3}">
      <dgm:prSet/>
      <dgm:spPr/>
      <dgm:t>
        <a:bodyPr/>
        <a:lstStyle/>
        <a:p>
          <a:pPr rtl="1"/>
          <a:endParaRPr lang="ar-SA"/>
        </a:p>
      </dgm:t>
    </dgm:pt>
    <dgm:pt modelId="{475115DC-719F-405F-890E-2559652EC89C}">
      <dgm:prSet phldrT="[نص]" custT="1"/>
      <dgm:spPr>
        <a:noFill/>
        <a:ln>
          <a:solidFill>
            <a:srgbClr val="FF66CC"/>
          </a:solidFill>
        </a:ln>
      </dgm:spPr>
      <dgm:t>
        <a:bodyPr/>
        <a:lstStyle/>
        <a:p>
          <a:pPr algn="l" rtl="0"/>
          <a:r>
            <a:rPr lang="en-US" sz="1400" dirty="0" smtClean="0">
              <a:latin typeface="Calibri" pitchFamily="34" charset="0"/>
            </a:rPr>
            <a:t>2-To permit modifications at birth, which establish the neonatal circulation.</a:t>
          </a:r>
          <a:endParaRPr lang="ar-SA" sz="1400" dirty="0"/>
        </a:p>
      </dgm:t>
    </dgm:pt>
    <dgm:pt modelId="{4CD63487-94F7-46FE-AA81-3C9EC7158514}" type="parTrans" cxnId="{2DCEC01B-71ED-4396-B656-421D81B7C6BF}">
      <dgm:prSet/>
      <dgm:spPr/>
      <dgm:t>
        <a:bodyPr/>
        <a:lstStyle/>
        <a:p>
          <a:pPr rtl="1"/>
          <a:endParaRPr lang="ar-SA"/>
        </a:p>
      </dgm:t>
    </dgm:pt>
    <dgm:pt modelId="{0AA8C1E1-6B01-4235-A271-A31432A5C0A8}" type="sibTrans" cxnId="{2DCEC01B-71ED-4396-B656-421D81B7C6BF}">
      <dgm:prSet/>
      <dgm:spPr/>
      <dgm:t>
        <a:bodyPr/>
        <a:lstStyle/>
        <a:p>
          <a:pPr rtl="1"/>
          <a:endParaRPr lang="ar-SA"/>
        </a:p>
      </dgm:t>
    </dgm:pt>
    <dgm:pt modelId="{062788EC-AEF0-4BAB-B0E5-6CEAF8F29CB7}">
      <dgm:prSet custT="1"/>
      <dgm:spPr>
        <a:noFill/>
        <a:ln>
          <a:solidFill>
            <a:srgbClr val="FF66CC"/>
          </a:solidFill>
        </a:ln>
      </dgm:spPr>
      <dgm:t>
        <a:bodyPr/>
        <a:lstStyle/>
        <a:p>
          <a:pPr algn="r" rtl="1"/>
          <a:r>
            <a:rPr lang="ar-KW" sz="14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rPr>
            <a:t>تعمل تغيرات فينا تبقى معنا طول الحياة    </a:t>
          </a:r>
          <a:endParaRPr lang="en-US" sz="1400" dirty="0">
            <a:solidFill>
              <a:schemeClr val="bg1">
                <a:lumMod val="50000"/>
              </a:schemeClr>
            </a:solidFill>
            <a:latin typeface="Calibri" pitchFamily="34" charset="0"/>
            <a:cs typeface="Calibri" panose="020F0502020204030204" pitchFamily="34" charset="0"/>
          </a:endParaRPr>
        </a:p>
      </dgm:t>
    </dgm:pt>
    <dgm:pt modelId="{F02ADD12-CAD1-429D-A17C-2C321A84CAE0}" type="parTrans" cxnId="{3FBD2DBF-67C4-4AF1-9169-322E13565835}">
      <dgm:prSet/>
      <dgm:spPr/>
      <dgm:t>
        <a:bodyPr/>
        <a:lstStyle/>
        <a:p>
          <a:pPr rtl="1"/>
          <a:endParaRPr lang="ar-SA"/>
        </a:p>
      </dgm:t>
    </dgm:pt>
    <dgm:pt modelId="{26019AC1-4F45-456B-9F17-360549F913EC}" type="sibTrans" cxnId="{3FBD2DBF-67C4-4AF1-9169-322E13565835}">
      <dgm:prSet/>
      <dgm:spPr/>
      <dgm:t>
        <a:bodyPr/>
        <a:lstStyle/>
        <a:p>
          <a:pPr rtl="1"/>
          <a:endParaRPr lang="ar-SA"/>
        </a:p>
      </dgm:t>
    </dgm:pt>
    <dgm:pt modelId="{2CB82F81-F1D4-4CA5-A831-80E7CD5AF319}">
      <dgm:prSet phldrT="[نص]" custT="1"/>
      <dgm:spPr>
        <a:noFill/>
        <a:ln>
          <a:solidFill>
            <a:srgbClr val="95D3C6"/>
          </a:solidFill>
        </a:ln>
      </dgm:spPr>
      <dgm:t>
        <a:bodyPr/>
        <a:lstStyle/>
        <a:p>
          <a:pPr algn="r" rtl="1"/>
          <a:r>
            <a:rPr lang="ar-KW" sz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rPr>
            <a:t>هذا السيستم </a:t>
          </a:r>
          <a:r>
            <a:rPr lang="ar-KW" sz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rPr>
            <a:t>بيعمل</a:t>
          </a:r>
          <a:r>
            <a:rPr lang="ar-KW" sz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rPr>
            <a:t> عشان يوفر احتياجات الجنين خلال فترة الحمل </a:t>
          </a:r>
          <a:endParaRPr lang="ar-SA" sz="1200" dirty="0">
            <a:solidFill>
              <a:schemeClr val="bg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AC87C4-7649-46FD-92C4-0156ED6404F3}" type="parTrans" cxnId="{CA0264B7-4F66-4A4E-95DC-3E2DC670F267}">
      <dgm:prSet/>
      <dgm:spPr/>
      <dgm:t>
        <a:bodyPr/>
        <a:lstStyle/>
        <a:p>
          <a:pPr rtl="1"/>
          <a:endParaRPr lang="ar-SA"/>
        </a:p>
      </dgm:t>
    </dgm:pt>
    <dgm:pt modelId="{BF9B285E-B2BA-4F43-BBF3-5F31A4E9E8B3}" type="sibTrans" cxnId="{CA0264B7-4F66-4A4E-95DC-3E2DC670F267}">
      <dgm:prSet/>
      <dgm:spPr/>
      <dgm:t>
        <a:bodyPr/>
        <a:lstStyle/>
        <a:p>
          <a:pPr rtl="1"/>
          <a:endParaRPr lang="ar-SA"/>
        </a:p>
      </dgm:t>
    </dgm:pt>
    <dgm:pt modelId="{33BAA55B-D35D-4A34-AE60-D23BCE83B894}" type="pres">
      <dgm:prSet presAssocID="{24464D0D-0EE9-4328-BF50-FA83CF5A4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0455CA0-CE02-4C6D-9D1F-441D7B080C53}" type="pres">
      <dgm:prSet presAssocID="{01DDD1BB-0A9F-465B-828D-C7F958C485AD}" presName="composite" presStyleCnt="0"/>
      <dgm:spPr/>
    </dgm:pt>
    <dgm:pt modelId="{4F7A7D75-3B8C-42D6-A075-28D9B37CF535}" type="pres">
      <dgm:prSet presAssocID="{01DDD1BB-0A9F-465B-828D-C7F958C485A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1D8170E-1FC0-498D-8C10-0E21BE265DF0}" type="pres">
      <dgm:prSet presAssocID="{01DDD1BB-0A9F-465B-828D-C7F958C485AD}" presName="descendantText" presStyleLbl="alignAcc1" presStyleIdx="0" presStyleCnt="2" custScaleX="73741" custScaleY="100000" custLinFactNeighborX="-12494" custLinFactNeighborY="-151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A01265-EA1D-42A1-9ABF-F403345702A7}" type="pres">
      <dgm:prSet presAssocID="{04583133-A04B-4BE2-AC62-A16F5EE0187D}" presName="sp" presStyleCnt="0"/>
      <dgm:spPr/>
    </dgm:pt>
    <dgm:pt modelId="{6C13F9C5-3E56-4083-8C85-E9DD3C8F5857}" type="pres">
      <dgm:prSet presAssocID="{A7E384A6-85E1-4B84-86F5-8831C6896351}" presName="composite" presStyleCnt="0"/>
      <dgm:spPr/>
    </dgm:pt>
    <dgm:pt modelId="{DEA6D92F-EC2F-48E6-9601-BF2089AFD27D}" type="pres">
      <dgm:prSet presAssocID="{A7E384A6-85E1-4B84-86F5-8831C689635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C6AB2F2-A62C-4AE2-8BED-B13BA8406185}" type="pres">
      <dgm:prSet presAssocID="{A7E384A6-85E1-4B84-86F5-8831C6896351}" presName="descendantText" presStyleLbl="alignAcc1" presStyleIdx="1" presStyleCnt="2" custScaleX="73201" custLinFactNeighborX="-12491" custLinFactNeighborY="-196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5FADC29-7987-4F71-B785-6E66C8DB6182}" type="presOf" srcId="{493CD31D-41CA-4A1A-86B5-9923FD73A5F1}" destId="{21D8170E-1FC0-498D-8C10-0E21BE265DF0}" srcOrd="0" destOrd="0" presId="urn:microsoft.com/office/officeart/2005/8/layout/chevron2"/>
    <dgm:cxn modelId="{CA0264B7-4F66-4A4E-95DC-3E2DC670F267}" srcId="{01DDD1BB-0A9F-465B-828D-C7F958C485AD}" destId="{2CB82F81-F1D4-4CA5-A831-80E7CD5AF319}" srcOrd="1" destOrd="0" parTransId="{BCAC87C4-7649-46FD-92C4-0156ED6404F3}" sibTransId="{BF9B285E-B2BA-4F43-BBF3-5F31A4E9E8B3}"/>
    <dgm:cxn modelId="{3FBD2DBF-67C4-4AF1-9169-322E13565835}" srcId="{A7E384A6-85E1-4B84-86F5-8831C6896351}" destId="{062788EC-AEF0-4BAB-B0E5-6CEAF8F29CB7}" srcOrd="1" destOrd="0" parTransId="{F02ADD12-CAD1-429D-A17C-2C321A84CAE0}" sibTransId="{26019AC1-4F45-456B-9F17-360549F913EC}"/>
    <dgm:cxn modelId="{0A543829-65DF-43D0-B05F-AEEDEEEE0CF7}" type="presOf" srcId="{2CB82F81-F1D4-4CA5-A831-80E7CD5AF319}" destId="{21D8170E-1FC0-498D-8C10-0E21BE265DF0}" srcOrd="0" destOrd="1" presId="urn:microsoft.com/office/officeart/2005/8/layout/chevron2"/>
    <dgm:cxn modelId="{2DD45701-4E1B-4089-AD5F-8FC59913313E}" type="presOf" srcId="{24464D0D-0EE9-4328-BF50-FA83CF5A4459}" destId="{33BAA55B-D35D-4A34-AE60-D23BCE83B894}" srcOrd="0" destOrd="0" presId="urn:microsoft.com/office/officeart/2005/8/layout/chevron2"/>
    <dgm:cxn modelId="{3D45BD05-2F18-4135-9658-944BD7F7A189}" type="presOf" srcId="{475115DC-719F-405F-890E-2559652EC89C}" destId="{3C6AB2F2-A62C-4AE2-8BED-B13BA8406185}" srcOrd="0" destOrd="0" presId="urn:microsoft.com/office/officeart/2005/8/layout/chevron2"/>
    <dgm:cxn modelId="{2DCEC01B-71ED-4396-B656-421D81B7C6BF}" srcId="{A7E384A6-85E1-4B84-86F5-8831C6896351}" destId="{475115DC-719F-405F-890E-2559652EC89C}" srcOrd="0" destOrd="0" parTransId="{4CD63487-94F7-46FE-AA81-3C9EC7158514}" sibTransId="{0AA8C1E1-6B01-4235-A271-A31432A5C0A8}"/>
    <dgm:cxn modelId="{B5D9EF09-4FEA-4504-8CBA-28EA6958ADD3}" srcId="{24464D0D-0EE9-4328-BF50-FA83CF5A4459}" destId="{A7E384A6-85E1-4B84-86F5-8831C6896351}" srcOrd="1" destOrd="0" parTransId="{BF37570D-CC2A-46C2-A00C-E0C414422CF2}" sibTransId="{3F737716-0C00-45B2-A118-FAFC5EED612F}"/>
    <dgm:cxn modelId="{62D3456A-0963-4FE3-B841-7FEE5E1E341D}" srcId="{01DDD1BB-0A9F-465B-828D-C7F958C485AD}" destId="{493CD31D-41CA-4A1A-86B5-9923FD73A5F1}" srcOrd="0" destOrd="0" parTransId="{31473186-5593-4093-9B67-C81F47143B76}" sibTransId="{F7DA1E73-5DD1-4C7D-925A-CB8524796E82}"/>
    <dgm:cxn modelId="{A6CFA020-2A98-49F8-AB3D-447A5B5B9B10}" type="presOf" srcId="{A7E384A6-85E1-4B84-86F5-8831C6896351}" destId="{DEA6D92F-EC2F-48E6-9601-BF2089AFD27D}" srcOrd="0" destOrd="0" presId="urn:microsoft.com/office/officeart/2005/8/layout/chevron2"/>
    <dgm:cxn modelId="{846EE853-2B3B-4C70-A9EB-9BE4DEB38351}" srcId="{24464D0D-0EE9-4328-BF50-FA83CF5A4459}" destId="{01DDD1BB-0A9F-465B-828D-C7F958C485AD}" srcOrd="0" destOrd="0" parTransId="{E9719D14-9DF0-451A-BF76-EE49AFDCB4A1}" sibTransId="{04583133-A04B-4BE2-AC62-A16F5EE0187D}"/>
    <dgm:cxn modelId="{4F465D66-2A5D-4A39-8048-A45DBF6D552D}" type="presOf" srcId="{01DDD1BB-0A9F-465B-828D-C7F958C485AD}" destId="{4F7A7D75-3B8C-42D6-A075-28D9B37CF535}" srcOrd="0" destOrd="0" presId="urn:microsoft.com/office/officeart/2005/8/layout/chevron2"/>
    <dgm:cxn modelId="{9A24010D-CF90-4E84-9984-5E3EA7566FE5}" type="presOf" srcId="{062788EC-AEF0-4BAB-B0E5-6CEAF8F29CB7}" destId="{3C6AB2F2-A62C-4AE2-8BED-B13BA8406185}" srcOrd="0" destOrd="1" presId="urn:microsoft.com/office/officeart/2005/8/layout/chevron2"/>
    <dgm:cxn modelId="{86B2F2B7-9AFC-4A67-99AB-39B4F8176220}" type="presParOf" srcId="{33BAA55B-D35D-4A34-AE60-D23BCE83B894}" destId="{80455CA0-CE02-4C6D-9D1F-441D7B080C53}" srcOrd="0" destOrd="0" presId="urn:microsoft.com/office/officeart/2005/8/layout/chevron2"/>
    <dgm:cxn modelId="{A13E343B-EF02-48CA-AC83-D1C19AA19DDA}" type="presParOf" srcId="{80455CA0-CE02-4C6D-9D1F-441D7B080C53}" destId="{4F7A7D75-3B8C-42D6-A075-28D9B37CF535}" srcOrd="0" destOrd="0" presId="urn:microsoft.com/office/officeart/2005/8/layout/chevron2"/>
    <dgm:cxn modelId="{4C39796B-FC0B-4E2C-A690-A9A1F5285C03}" type="presParOf" srcId="{80455CA0-CE02-4C6D-9D1F-441D7B080C53}" destId="{21D8170E-1FC0-498D-8C10-0E21BE265DF0}" srcOrd="1" destOrd="0" presId="urn:microsoft.com/office/officeart/2005/8/layout/chevron2"/>
    <dgm:cxn modelId="{2A791A64-DDF4-41DB-9EAE-03F0CAFC6BE7}" type="presParOf" srcId="{33BAA55B-D35D-4A34-AE60-D23BCE83B894}" destId="{E5A01265-EA1D-42A1-9ABF-F403345702A7}" srcOrd="1" destOrd="0" presId="urn:microsoft.com/office/officeart/2005/8/layout/chevron2"/>
    <dgm:cxn modelId="{94AB760F-B2F2-4CC2-B464-C85DBD2027C5}" type="presParOf" srcId="{33BAA55B-D35D-4A34-AE60-D23BCE83B894}" destId="{6C13F9C5-3E56-4083-8C85-E9DD3C8F5857}" srcOrd="2" destOrd="0" presId="urn:microsoft.com/office/officeart/2005/8/layout/chevron2"/>
    <dgm:cxn modelId="{8DCB6630-DB58-4280-82D6-0D3EEAEE7E2E}" type="presParOf" srcId="{6C13F9C5-3E56-4083-8C85-E9DD3C8F5857}" destId="{DEA6D92F-EC2F-48E6-9601-BF2089AFD27D}" srcOrd="0" destOrd="0" presId="urn:microsoft.com/office/officeart/2005/8/layout/chevron2"/>
    <dgm:cxn modelId="{35D1900F-F70A-4337-8A41-656BBD200D43}" type="presParOf" srcId="{6C13F9C5-3E56-4083-8C85-E9DD3C8F5857}" destId="{3C6AB2F2-A62C-4AE2-8BED-B13BA84061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89BA31-9C5C-4B4F-8EDA-B3101B8C642A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9C3EC9-F5F8-4F29-9124-C512B7181353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1-oxygenated blood from placenta</a:t>
          </a:r>
          <a:endParaRPr lang="en-US"/>
        </a:p>
      </dgm:t>
    </dgm:pt>
    <dgm:pt modelId="{7405BB05-047B-430A-97BC-7FF686D660C5}" type="parTrans" cxnId="{414C256C-CAB3-4E81-A176-3B69187D188B}">
      <dgm:prSet/>
      <dgm:spPr/>
      <dgm:t>
        <a:bodyPr/>
        <a:lstStyle/>
        <a:p>
          <a:endParaRPr lang="en-US"/>
        </a:p>
      </dgm:t>
    </dgm:pt>
    <dgm:pt modelId="{BB1D6C57-2CFC-4CDF-82B9-7DB771672B65}" type="sibTrans" cxnId="{414C256C-CAB3-4E81-A176-3B69187D188B}">
      <dgm:prSet/>
      <dgm:spPr/>
      <dgm:t>
        <a:bodyPr/>
        <a:lstStyle/>
        <a:p>
          <a:endParaRPr lang="en-US"/>
        </a:p>
      </dgm:t>
    </dgm:pt>
    <dgm:pt modelId="{2ED34908-E812-4D4E-A6D3-853A99F6BB52}">
      <dgm:prSet phldrT="[Text]" custT="1"/>
      <dgm:spPr/>
      <dgm:t>
        <a:bodyPr/>
        <a:lstStyle/>
        <a:p>
          <a:r>
            <a:rPr lang="en-US" sz="1200" b="1" smtClean="0"/>
            <a:t>2-</a:t>
          </a:r>
          <a:r>
            <a:rPr lang="en-US" sz="1200" b="1" smtClean="0">
              <a:latin typeface="Calibri" pitchFamily="34" charset="0"/>
            </a:rPr>
            <a:t> umbilical vein </a:t>
          </a:r>
          <a:endParaRPr lang="en-US" sz="1200" dirty="0"/>
        </a:p>
      </dgm:t>
    </dgm:pt>
    <dgm:pt modelId="{6A41A927-6C02-4C77-BE3F-180B9922E6DB}" type="parTrans" cxnId="{F11CF84B-07DB-4D15-A74E-EC19A19944B0}">
      <dgm:prSet/>
      <dgm:spPr/>
      <dgm:t>
        <a:bodyPr/>
        <a:lstStyle/>
        <a:p>
          <a:endParaRPr lang="en-US"/>
        </a:p>
      </dgm:t>
    </dgm:pt>
    <dgm:pt modelId="{D8E0A47E-A30B-4AD1-8126-0B7A0B3B5B69}" type="sibTrans" cxnId="{F11CF84B-07DB-4D15-A74E-EC19A19944B0}">
      <dgm:prSet/>
      <dgm:spPr/>
      <dgm:t>
        <a:bodyPr/>
        <a:lstStyle/>
        <a:p>
          <a:endParaRPr lang="en-US"/>
        </a:p>
      </dgm:t>
    </dgm:pt>
    <dgm:pt modelId="{EDED7E20-8E92-46F9-B023-EAD586B66213}">
      <dgm:prSet phldrT="[Text]" custT="1"/>
      <dgm:spPr/>
      <dgm:t>
        <a:bodyPr/>
        <a:lstStyle/>
        <a:p>
          <a:r>
            <a:rPr lang="en-US" sz="1200" b="1" smtClean="0">
              <a:latin typeface="Calibri" pitchFamily="34" charset="0"/>
            </a:rPr>
            <a:t>3-ductus venousus</a:t>
          </a:r>
          <a:endParaRPr lang="en-US" sz="1200" dirty="0"/>
        </a:p>
      </dgm:t>
    </dgm:pt>
    <dgm:pt modelId="{AEFE2FBE-9CE1-405B-A600-B4EB42BAF6F4}" type="parTrans" cxnId="{41FF87DA-1223-4B35-8015-30F8EF66451D}">
      <dgm:prSet/>
      <dgm:spPr/>
      <dgm:t>
        <a:bodyPr/>
        <a:lstStyle/>
        <a:p>
          <a:endParaRPr lang="en-US"/>
        </a:p>
      </dgm:t>
    </dgm:pt>
    <dgm:pt modelId="{FE058DA1-9BCA-464F-890D-C1DB493A6E07}" type="sibTrans" cxnId="{41FF87DA-1223-4B35-8015-30F8EF66451D}">
      <dgm:prSet/>
      <dgm:spPr/>
      <dgm:t>
        <a:bodyPr/>
        <a:lstStyle/>
        <a:p>
          <a:endParaRPr lang="en-US"/>
        </a:p>
      </dgm:t>
    </dgm:pt>
    <dgm:pt modelId="{117D2712-380E-41AF-B191-A86AAA81E9D4}">
      <dgm:prSet phldrT="[Text]" custT="1"/>
      <dgm:spPr/>
      <dgm:t>
        <a:bodyPr/>
        <a:lstStyle/>
        <a:p>
          <a:r>
            <a:rPr lang="en-US" sz="1200" b="1" smtClean="0">
              <a:latin typeface="Calibri" pitchFamily="34" charset="0"/>
            </a:rPr>
            <a:t>4-IVC</a:t>
          </a:r>
          <a:endParaRPr lang="en-US" sz="1200" dirty="0"/>
        </a:p>
      </dgm:t>
    </dgm:pt>
    <dgm:pt modelId="{38ADAE6C-AB10-41FC-A697-6C1771633EB2}" type="parTrans" cxnId="{1A12A206-F3C2-4E4A-9914-C6EC4C8E629A}">
      <dgm:prSet/>
      <dgm:spPr/>
      <dgm:t>
        <a:bodyPr/>
        <a:lstStyle/>
        <a:p>
          <a:endParaRPr lang="en-US"/>
        </a:p>
      </dgm:t>
    </dgm:pt>
    <dgm:pt modelId="{11086920-07E6-48DB-A5D1-3810D13D612F}" type="sibTrans" cxnId="{1A12A206-F3C2-4E4A-9914-C6EC4C8E629A}">
      <dgm:prSet/>
      <dgm:spPr/>
      <dgm:t>
        <a:bodyPr/>
        <a:lstStyle/>
        <a:p>
          <a:endParaRPr lang="en-US"/>
        </a:p>
      </dgm:t>
    </dgm:pt>
    <dgm:pt modelId="{0F33FFB8-CA22-46AC-ACE9-360127F573E7}">
      <dgm:prSet phldrT="[Text]" custT="1"/>
      <dgm:spPr/>
      <dgm:t>
        <a:bodyPr/>
        <a:lstStyle/>
        <a:p>
          <a:r>
            <a:rPr lang="en-US" sz="1200" b="1" smtClean="0">
              <a:latin typeface="Calibri" pitchFamily="34" charset="0"/>
            </a:rPr>
            <a:t>5-right atrium</a:t>
          </a:r>
          <a:endParaRPr lang="en-US" sz="1200" dirty="0"/>
        </a:p>
      </dgm:t>
    </dgm:pt>
    <dgm:pt modelId="{04198052-6AD6-47ED-93C0-64DEB6F6E45B}" type="parTrans" cxnId="{2472A416-9FE3-4EF2-93B4-81C90B17282F}">
      <dgm:prSet/>
      <dgm:spPr/>
      <dgm:t>
        <a:bodyPr/>
        <a:lstStyle/>
        <a:p>
          <a:endParaRPr lang="en-US"/>
        </a:p>
      </dgm:t>
    </dgm:pt>
    <dgm:pt modelId="{B8BBBDF5-2A27-4289-884F-ECF1D8532230}" type="sibTrans" cxnId="{2472A416-9FE3-4EF2-93B4-81C90B17282F}">
      <dgm:prSet/>
      <dgm:spPr/>
      <dgm:t>
        <a:bodyPr/>
        <a:lstStyle/>
        <a:p>
          <a:endParaRPr lang="en-US"/>
        </a:p>
      </dgm:t>
    </dgm:pt>
    <dgm:pt modelId="{53606D48-C9DC-4C3A-9056-46BBE0E8BB2F}">
      <dgm:prSet phldrT="[Text]" custT="1"/>
      <dgm:spPr/>
      <dgm:t>
        <a:bodyPr/>
        <a:lstStyle/>
        <a:p>
          <a:r>
            <a:rPr lang="en-US" sz="1200" b="1" smtClean="0">
              <a:latin typeface="Calibri" pitchFamily="34" charset="0"/>
            </a:rPr>
            <a:t>6-Foramen Oval</a:t>
          </a:r>
          <a:endParaRPr lang="en-US" sz="1200" dirty="0"/>
        </a:p>
      </dgm:t>
    </dgm:pt>
    <dgm:pt modelId="{B6BD350D-8223-42E1-B9B7-BA174DB37FA3}" type="parTrans" cxnId="{077D710F-9421-4139-8590-D0084CD08954}">
      <dgm:prSet/>
      <dgm:spPr/>
      <dgm:t>
        <a:bodyPr/>
        <a:lstStyle/>
        <a:p>
          <a:endParaRPr lang="en-US"/>
        </a:p>
      </dgm:t>
    </dgm:pt>
    <dgm:pt modelId="{7D7397E0-49F7-4A0C-A390-99F692C3CC9C}" type="sibTrans" cxnId="{077D710F-9421-4139-8590-D0084CD08954}">
      <dgm:prSet/>
      <dgm:spPr/>
      <dgm:t>
        <a:bodyPr/>
        <a:lstStyle/>
        <a:p>
          <a:endParaRPr lang="en-US"/>
        </a:p>
      </dgm:t>
    </dgm:pt>
    <dgm:pt modelId="{509FC5FF-B504-4B26-A217-61CB1DE41C31}">
      <dgm:prSet phldrT="[Text]" custT="1"/>
      <dgm:spPr/>
      <dgm:t>
        <a:bodyPr/>
        <a:lstStyle/>
        <a:p>
          <a:r>
            <a:rPr lang="en-US" sz="1200" b="1" dirty="0" smtClean="0">
              <a:latin typeface="Calibri" pitchFamily="34" charset="0"/>
            </a:rPr>
            <a:t>7-Left ventricle</a:t>
          </a:r>
          <a:endParaRPr lang="en-US" sz="1200" dirty="0"/>
        </a:p>
      </dgm:t>
    </dgm:pt>
    <dgm:pt modelId="{6BBB9B48-906F-4AB1-BA04-07B32B64000F}" type="parTrans" cxnId="{DC3E0C08-D73A-49BE-8019-E0BBA8F5E19C}">
      <dgm:prSet/>
      <dgm:spPr/>
      <dgm:t>
        <a:bodyPr/>
        <a:lstStyle/>
        <a:p>
          <a:endParaRPr lang="en-US"/>
        </a:p>
      </dgm:t>
    </dgm:pt>
    <dgm:pt modelId="{8FB73C44-AE4D-4A73-AF3F-602E0FA03D62}" type="sibTrans" cxnId="{DC3E0C08-D73A-49BE-8019-E0BBA8F5E19C}">
      <dgm:prSet/>
      <dgm:spPr/>
      <dgm:t>
        <a:bodyPr/>
        <a:lstStyle/>
        <a:p>
          <a:endParaRPr lang="en-US"/>
        </a:p>
      </dgm:t>
    </dgm:pt>
    <dgm:pt modelId="{DEED6B30-0150-4BCC-8110-F7582D226B34}">
      <dgm:prSet phldrT="[Text]" custT="1"/>
      <dgm:spPr/>
      <dgm:t>
        <a:bodyPr/>
        <a:lstStyle/>
        <a:p>
          <a:r>
            <a:rPr lang="en-US" sz="1200" b="1" dirty="0" smtClean="0">
              <a:latin typeface="Calibri" pitchFamily="34" charset="0"/>
            </a:rPr>
            <a:t>8-Duct </a:t>
          </a:r>
          <a:r>
            <a:rPr lang="en-US" sz="1200" b="1" dirty="0" err="1" smtClean="0">
              <a:latin typeface="Calibri" pitchFamily="34" charset="0"/>
            </a:rPr>
            <a:t>Arterious</a:t>
          </a:r>
          <a:r>
            <a:rPr lang="en-US" sz="1200" b="1" dirty="0" smtClean="0">
              <a:latin typeface="Calibri" pitchFamily="34" charset="0"/>
            </a:rPr>
            <a:t> </a:t>
          </a:r>
          <a:endParaRPr lang="en-US" sz="1200" dirty="0"/>
        </a:p>
      </dgm:t>
    </dgm:pt>
    <dgm:pt modelId="{4D7F6BAB-3ECB-493F-8BD2-0911C2192D8B}" type="parTrans" cxnId="{7F150F82-2948-4BAB-A38C-4863BBE0A4B7}">
      <dgm:prSet/>
      <dgm:spPr/>
      <dgm:t>
        <a:bodyPr/>
        <a:lstStyle/>
        <a:p>
          <a:endParaRPr lang="en-US"/>
        </a:p>
      </dgm:t>
    </dgm:pt>
    <dgm:pt modelId="{3C597BD3-B587-4CC0-AB6F-21810DB0CE0C}" type="sibTrans" cxnId="{7F150F82-2948-4BAB-A38C-4863BBE0A4B7}">
      <dgm:prSet/>
      <dgm:spPr/>
      <dgm:t>
        <a:bodyPr/>
        <a:lstStyle/>
        <a:p>
          <a:endParaRPr lang="en-US"/>
        </a:p>
      </dgm:t>
    </dgm:pt>
    <dgm:pt modelId="{4F4225E9-61C2-4789-ABC3-1FE3735BE9E9}">
      <dgm:prSet phldrT="[Text]" custT="1"/>
      <dgm:spPr/>
      <dgm:t>
        <a:bodyPr/>
        <a:lstStyle/>
        <a:p>
          <a:r>
            <a:rPr lang="en-US" sz="1200" b="1" smtClean="0">
              <a:latin typeface="Calibri" pitchFamily="34" charset="0"/>
            </a:rPr>
            <a:t>9-desending aorta</a:t>
          </a:r>
          <a:endParaRPr lang="en-US" sz="1200" dirty="0"/>
        </a:p>
      </dgm:t>
    </dgm:pt>
    <dgm:pt modelId="{5316D190-DE04-4557-988A-83DC0DD8ED63}" type="parTrans" cxnId="{369829EC-CAA1-4E1C-AD29-6B8DE40D7A08}">
      <dgm:prSet/>
      <dgm:spPr/>
      <dgm:t>
        <a:bodyPr/>
        <a:lstStyle/>
        <a:p>
          <a:endParaRPr lang="en-US"/>
        </a:p>
      </dgm:t>
    </dgm:pt>
    <dgm:pt modelId="{CB6A596A-9B73-4C3A-ABE9-A77755297215}" type="sibTrans" cxnId="{369829EC-CAA1-4E1C-AD29-6B8DE40D7A08}">
      <dgm:prSet/>
      <dgm:spPr/>
      <dgm:t>
        <a:bodyPr/>
        <a:lstStyle/>
        <a:p>
          <a:endParaRPr lang="en-US"/>
        </a:p>
      </dgm:t>
    </dgm:pt>
    <dgm:pt modelId="{79455880-C115-4E39-A726-75EC9BF27DD5}">
      <dgm:prSet phldrT="[Text]" custT="1"/>
      <dgm:spPr/>
      <dgm:t>
        <a:bodyPr/>
        <a:lstStyle/>
        <a:p>
          <a:r>
            <a:rPr lang="en-US" sz="1200" b="1" smtClean="0">
              <a:latin typeface="Calibri" pitchFamily="34" charset="0"/>
            </a:rPr>
            <a:t>10-umbilical arteries</a:t>
          </a:r>
          <a:endParaRPr lang="en-US" sz="1200" dirty="0"/>
        </a:p>
      </dgm:t>
    </dgm:pt>
    <dgm:pt modelId="{30D1C920-DDC9-4BEC-969E-11DB1A09BD16}" type="parTrans" cxnId="{DB49D1C0-84A8-4C9A-9E6E-17D3FA823C9F}">
      <dgm:prSet/>
      <dgm:spPr/>
      <dgm:t>
        <a:bodyPr/>
        <a:lstStyle/>
        <a:p>
          <a:endParaRPr lang="en-US"/>
        </a:p>
      </dgm:t>
    </dgm:pt>
    <dgm:pt modelId="{F358B485-BE5F-40D5-8165-CF766ADE59EB}" type="sibTrans" cxnId="{DB49D1C0-84A8-4C9A-9E6E-17D3FA823C9F}">
      <dgm:prSet/>
      <dgm:spPr/>
      <dgm:t>
        <a:bodyPr/>
        <a:lstStyle/>
        <a:p>
          <a:endParaRPr lang="en-US"/>
        </a:p>
      </dgm:t>
    </dgm:pt>
    <dgm:pt modelId="{316701AC-6EEE-4ADD-9E84-0D1BDBE06EEE}" type="pres">
      <dgm:prSet presAssocID="{4489BA31-9C5C-4B4F-8EDA-B3101B8C64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1C3D58-100F-4CB7-A949-0F8FD0D0B184}" type="pres">
      <dgm:prSet presAssocID="{FB9C3EC9-F5F8-4F29-9124-C512B7181353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1523D-F8C8-4977-A773-AE41BEDC87DA}" type="pres">
      <dgm:prSet presAssocID="{BB1D6C57-2CFC-4CDF-82B9-7DB771672B65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63465143-8875-413A-8941-C4F6DB0D3A98}" type="pres">
      <dgm:prSet presAssocID="{BB1D6C57-2CFC-4CDF-82B9-7DB771672B65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7420B200-3677-485F-8D80-8C2D9F35B24B}" type="pres">
      <dgm:prSet presAssocID="{2ED34908-E812-4D4E-A6D3-853A99F6BB5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9D906-C0F9-47EB-8E74-2B77FF1EAD6A}" type="pres">
      <dgm:prSet presAssocID="{D8E0A47E-A30B-4AD1-8126-0B7A0B3B5B69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D9715544-E1DF-45B4-BE35-E3FD9E315820}" type="pres">
      <dgm:prSet presAssocID="{D8E0A47E-A30B-4AD1-8126-0B7A0B3B5B69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9D4EB3A3-D159-48E3-AADD-307C25BDAFC0}" type="pres">
      <dgm:prSet presAssocID="{EDED7E20-8E92-46F9-B023-EAD586B6621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6E78D-E380-406B-928E-AEC74E293EFE}" type="pres">
      <dgm:prSet presAssocID="{FE058DA1-9BCA-464F-890D-C1DB493A6E07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A087C252-5BFE-45CE-AC27-644338A03C32}" type="pres">
      <dgm:prSet presAssocID="{FE058DA1-9BCA-464F-890D-C1DB493A6E07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D03DA336-03E3-4A5C-B6BB-0085EE19DED8}" type="pres">
      <dgm:prSet presAssocID="{117D2712-380E-41AF-B191-A86AAA81E9D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72A0F-4818-4BBA-98CF-E0DBC9F2B5C4}" type="pres">
      <dgm:prSet presAssocID="{11086920-07E6-48DB-A5D1-3810D13D612F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7345AFCA-AC73-4A62-82D0-2B8EB7413D8E}" type="pres">
      <dgm:prSet presAssocID="{11086920-07E6-48DB-A5D1-3810D13D612F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720DCEAB-1AF1-4C78-8003-C4CD1EA06217}" type="pres">
      <dgm:prSet presAssocID="{0F33FFB8-CA22-46AC-ACE9-360127F573E7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4A454-4925-4A29-AA72-980373160B4D}" type="pres">
      <dgm:prSet presAssocID="{B8BBBDF5-2A27-4289-884F-ECF1D8532230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E4615F69-5F09-4E61-9DF3-E84954D55AB1}" type="pres">
      <dgm:prSet presAssocID="{B8BBBDF5-2A27-4289-884F-ECF1D8532230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1B182D03-7576-4FF1-A93F-8DD2F45D75A6}" type="pres">
      <dgm:prSet presAssocID="{53606D48-C9DC-4C3A-9056-46BBE0E8BB2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C4A73-EBE7-4D46-B44B-A2665D10909D}" type="pres">
      <dgm:prSet presAssocID="{7D7397E0-49F7-4A0C-A390-99F692C3CC9C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109227FC-5D09-4C17-ADAC-D7FD0A1B46DF}" type="pres">
      <dgm:prSet presAssocID="{7D7397E0-49F7-4A0C-A390-99F692C3CC9C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3B2735B8-F793-4FCC-B8E1-D4622EC744B8}" type="pres">
      <dgm:prSet presAssocID="{509FC5FF-B504-4B26-A217-61CB1DE41C3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74BFF-50F6-4E47-88F7-253377FDC656}" type="pres">
      <dgm:prSet presAssocID="{8FB73C44-AE4D-4A73-AF3F-602E0FA03D62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C39B231E-BBF3-4997-83E6-F042664F942E}" type="pres">
      <dgm:prSet presAssocID="{8FB73C44-AE4D-4A73-AF3F-602E0FA03D62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5A423181-B6A4-414D-AA19-BE2CBA909401}" type="pres">
      <dgm:prSet presAssocID="{DEED6B30-0150-4BCC-8110-F7582D226B34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68282-10ED-4CF3-8206-EBF65160CC85}" type="pres">
      <dgm:prSet presAssocID="{3C597BD3-B587-4CC0-AB6F-21810DB0CE0C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50BE14F8-F9F2-48C4-BBB7-5BE6F158AC52}" type="pres">
      <dgm:prSet presAssocID="{3C597BD3-B587-4CC0-AB6F-21810DB0CE0C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84EAC428-7BE7-4C4D-AA91-454ABBD025EE}" type="pres">
      <dgm:prSet presAssocID="{4F4225E9-61C2-4789-ABC3-1FE3735BE9E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1F663-53B9-460D-9211-58834F67A5A4}" type="pres">
      <dgm:prSet presAssocID="{CB6A596A-9B73-4C3A-ABE9-A77755297215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E366CBBF-3A2F-475F-8C5A-A0802634ED6E}" type="pres">
      <dgm:prSet presAssocID="{CB6A596A-9B73-4C3A-ABE9-A77755297215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E29853BB-5BFB-4803-95DF-297006E50CA5}" type="pres">
      <dgm:prSet presAssocID="{79455880-C115-4E39-A726-75EC9BF27DD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9DB7C-D038-4952-A21D-B15803B5DAB3}" type="pres">
      <dgm:prSet presAssocID="{F358B485-BE5F-40D5-8165-CF766ADE59EB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BA27AECE-76ED-4EE0-BAE9-A6814642EAB6}" type="pres">
      <dgm:prSet presAssocID="{F358B485-BE5F-40D5-8165-CF766ADE59EB}" presName="connectorText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7822020C-0141-45E2-96E4-A3D694D76D0B}" type="presOf" srcId="{0F33FFB8-CA22-46AC-ACE9-360127F573E7}" destId="{720DCEAB-1AF1-4C78-8003-C4CD1EA06217}" srcOrd="0" destOrd="0" presId="urn:microsoft.com/office/officeart/2005/8/layout/cycle2"/>
    <dgm:cxn modelId="{1848BA4B-92D2-4F44-86EC-24814B227D28}" type="presOf" srcId="{BB1D6C57-2CFC-4CDF-82B9-7DB771672B65}" destId="{8811523D-F8C8-4977-A773-AE41BEDC87DA}" srcOrd="0" destOrd="0" presId="urn:microsoft.com/office/officeart/2005/8/layout/cycle2"/>
    <dgm:cxn modelId="{DA1465A0-0CC9-4CC9-A9D9-CE54650133D7}" type="presOf" srcId="{EDED7E20-8E92-46F9-B023-EAD586B66213}" destId="{9D4EB3A3-D159-48E3-AADD-307C25BDAFC0}" srcOrd="0" destOrd="0" presId="urn:microsoft.com/office/officeart/2005/8/layout/cycle2"/>
    <dgm:cxn modelId="{C3D07680-C127-4973-8F08-581703015C2F}" type="presOf" srcId="{79455880-C115-4E39-A726-75EC9BF27DD5}" destId="{E29853BB-5BFB-4803-95DF-297006E50CA5}" srcOrd="0" destOrd="0" presId="urn:microsoft.com/office/officeart/2005/8/layout/cycle2"/>
    <dgm:cxn modelId="{D82C69EC-ABC3-4BF1-AE6D-151F4FA00F99}" type="presOf" srcId="{53606D48-C9DC-4C3A-9056-46BBE0E8BB2F}" destId="{1B182D03-7576-4FF1-A93F-8DD2F45D75A6}" srcOrd="0" destOrd="0" presId="urn:microsoft.com/office/officeart/2005/8/layout/cycle2"/>
    <dgm:cxn modelId="{F4A123AF-6FC1-42EF-9525-5CC2C6B12E54}" type="presOf" srcId="{F358B485-BE5F-40D5-8165-CF766ADE59EB}" destId="{20F9DB7C-D038-4952-A21D-B15803B5DAB3}" srcOrd="0" destOrd="0" presId="urn:microsoft.com/office/officeart/2005/8/layout/cycle2"/>
    <dgm:cxn modelId="{DB49D1C0-84A8-4C9A-9E6E-17D3FA823C9F}" srcId="{4489BA31-9C5C-4B4F-8EDA-B3101B8C642A}" destId="{79455880-C115-4E39-A726-75EC9BF27DD5}" srcOrd="9" destOrd="0" parTransId="{30D1C920-DDC9-4BEC-969E-11DB1A09BD16}" sibTransId="{F358B485-BE5F-40D5-8165-CF766ADE59EB}"/>
    <dgm:cxn modelId="{414C256C-CAB3-4E81-A176-3B69187D188B}" srcId="{4489BA31-9C5C-4B4F-8EDA-B3101B8C642A}" destId="{FB9C3EC9-F5F8-4F29-9124-C512B7181353}" srcOrd="0" destOrd="0" parTransId="{7405BB05-047B-430A-97BC-7FF686D660C5}" sibTransId="{BB1D6C57-2CFC-4CDF-82B9-7DB771672B65}"/>
    <dgm:cxn modelId="{CF19A33C-B7C6-47F0-9BEB-E67E2D5C03AC}" type="presOf" srcId="{B8BBBDF5-2A27-4289-884F-ECF1D8532230}" destId="{E4615F69-5F09-4E61-9DF3-E84954D55AB1}" srcOrd="1" destOrd="0" presId="urn:microsoft.com/office/officeart/2005/8/layout/cycle2"/>
    <dgm:cxn modelId="{B5A39771-D62D-4B79-9605-14A75CC17E5F}" type="presOf" srcId="{3C597BD3-B587-4CC0-AB6F-21810DB0CE0C}" destId="{5C168282-10ED-4CF3-8206-EBF65160CC85}" srcOrd="0" destOrd="0" presId="urn:microsoft.com/office/officeart/2005/8/layout/cycle2"/>
    <dgm:cxn modelId="{338F8B38-4B16-4239-ACE9-AD9B4B6E8BBB}" type="presOf" srcId="{DEED6B30-0150-4BCC-8110-F7582D226B34}" destId="{5A423181-B6A4-414D-AA19-BE2CBA909401}" srcOrd="0" destOrd="0" presId="urn:microsoft.com/office/officeart/2005/8/layout/cycle2"/>
    <dgm:cxn modelId="{3EDE0BE5-4E8D-412D-B656-8035F80104E6}" type="presOf" srcId="{FB9C3EC9-F5F8-4F29-9124-C512B7181353}" destId="{F01C3D58-100F-4CB7-A949-0F8FD0D0B184}" srcOrd="0" destOrd="0" presId="urn:microsoft.com/office/officeart/2005/8/layout/cycle2"/>
    <dgm:cxn modelId="{369829EC-CAA1-4E1C-AD29-6B8DE40D7A08}" srcId="{4489BA31-9C5C-4B4F-8EDA-B3101B8C642A}" destId="{4F4225E9-61C2-4789-ABC3-1FE3735BE9E9}" srcOrd="8" destOrd="0" parTransId="{5316D190-DE04-4557-988A-83DC0DD8ED63}" sibTransId="{CB6A596A-9B73-4C3A-ABE9-A77755297215}"/>
    <dgm:cxn modelId="{CE9565A8-6340-46F7-ABE2-CD21AE07386B}" type="presOf" srcId="{11086920-07E6-48DB-A5D1-3810D13D612F}" destId="{7345AFCA-AC73-4A62-82D0-2B8EB7413D8E}" srcOrd="1" destOrd="0" presId="urn:microsoft.com/office/officeart/2005/8/layout/cycle2"/>
    <dgm:cxn modelId="{077D710F-9421-4139-8590-D0084CD08954}" srcId="{4489BA31-9C5C-4B4F-8EDA-B3101B8C642A}" destId="{53606D48-C9DC-4C3A-9056-46BBE0E8BB2F}" srcOrd="5" destOrd="0" parTransId="{B6BD350D-8223-42E1-B9B7-BA174DB37FA3}" sibTransId="{7D7397E0-49F7-4A0C-A390-99F692C3CC9C}"/>
    <dgm:cxn modelId="{DC88E79F-8EB6-40D5-8162-852953E26CBB}" type="presOf" srcId="{B8BBBDF5-2A27-4289-884F-ECF1D8532230}" destId="{C1A4A454-4925-4A29-AA72-980373160B4D}" srcOrd="0" destOrd="0" presId="urn:microsoft.com/office/officeart/2005/8/layout/cycle2"/>
    <dgm:cxn modelId="{0A3BB7AC-1A59-4086-BF20-D8DB83F88EB6}" type="presOf" srcId="{117D2712-380E-41AF-B191-A86AAA81E9D4}" destId="{D03DA336-03E3-4A5C-B6BB-0085EE19DED8}" srcOrd="0" destOrd="0" presId="urn:microsoft.com/office/officeart/2005/8/layout/cycle2"/>
    <dgm:cxn modelId="{DC3E0C08-D73A-49BE-8019-E0BBA8F5E19C}" srcId="{4489BA31-9C5C-4B4F-8EDA-B3101B8C642A}" destId="{509FC5FF-B504-4B26-A217-61CB1DE41C31}" srcOrd="6" destOrd="0" parTransId="{6BBB9B48-906F-4AB1-BA04-07B32B64000F}" sibTransId="{8FB73C44-AE4D-4A73-AF3F-602E0FA03D62}"/>
    <dgm:cxn modelId="{2472A416-9FE3-4EF2-93B4-81C90B17282F}" srcId="{4489BA31-9C5C-4B4F-8EDA-B3101B8C642A}" destId="{0F33FFB8-CA22-46AC-ACE9-360127F573E7}" srcOrd="4" destOrd="0" parTransId="{04198052-6AD6-47ED-93C0-64DEB6F6E45B}" sibTransId="{B8BBBDF5-2A27-4289-884F-ECF1D8532230}"/>
    <dgm:cxn modelId="{3DB71AD0-B821-46E9-9670-F81C3E519502}" type="presOf" srcId="{4489BA31-9C5C-4B4F-8EDA-B3101B8C642A}" destId="{316701AC-6EEE-4ADD-9E84-0D1BDBE06EEE}" srcOrd="0" destOrd="0" presId="urn:microsoft.com/office/officeart/2005/8/layout/cycle2"/>
    <dgm:cxn modelId="{79AA88D9-0C79-4ED0-865A-65FE971D8189}" type="presOf" srcId="{FE058DA1-9BCA-464F-890D-C1DB493A6E07}" destId="{D846E78D-E380-406B-928E-AEC74E293EFE}" srcOrd="0" destOrd="0" presId="urn:microsoft.com/office/officeart/2005/8/layout/cycle2"/>
    <dgm:cxn modelId="{7F150F82-2948-4BAB-A38C-4863BBE0A4B7}" srcId="{4489BA31-9C5C-4B4F-8EDA-B3101B8C642A}" destId="{DEED6B30-0150-4BCC-8110-F7582D226B34}" srcOrd="7" destOrd="0" parTransId="{4D7F6BAB-3ECB-493F-8BD2-0911C2192D8B}" sibTransId="{3C597BD3-B587-4CC0-AB6F-21810DB0CE0C}"/>
    <dgm:cxn modelId="{9BB06621-FCC9-4D02-B72C-90C0F58F2B7B}" type="presOf" srcId="{7D7397E0-49F7-4A0C-A390-99F692C3CC9C}" destId="{109227FC-5D09-4C17-ADAC-D7FD0A1B46DF}" srcOrd="1" destOrd="0" presId="urn:microsoft.com/office/officeart/2005/8/layout/cycle2"/>
    <dgm:cxn modelId="{FC1BA8AB-16CC-469A-88CA-CC2EFA488608}" type="presOf" srcId="{7D7397E0-49F7-4A0C-A390-99F692C3CC9C}" destId="{470C4A73-EBE7-4D46-B44B-A2665D10909D}" srcOrd="0" destOrd="0" presId="urn:microsoft.com/office/officeart/2005/8/layout/cycle2"/>
    <dgm:cxn modelId="{551BCA13-C63F-489F-8DB7-7736DF3FAAC2}" type="presOf" srcId="{F358B485-BE5F-40D5-8165-CF766ADE59EB}" destId="{BA27AECE-76ED-4EE0-BAE9-A6814642EAB6}" srcOrd="1" destOrd="0" presId="urn:microsoft.com/office/officeart/2005/8/layout/cycle2"/>
    <dgm:cxn modelId="{689670B4-FDCB-4D1A-9B2F-CBB33DBC4C02}" type="presOf" srcId="{3C597BD3-B587-4CC0-AB6F-21810DB0CE0C}" destId="{50BE14F8-F9F2-48C4-BBB7-5BE6F158AC52}" srcOrd="1" destOrd="0" presId="urn:microsoft.com/office/officeart/2005/8/layout/cycle2"/>
    <dgm:cxn modelId="{CE4A51A5-FCDD-4EAA-83F1-C190259F4195}" type="presOf" srcId="{509FC5FF-B504-4B26-A217-61CB1DE41C31}" destId="{3B2735B8-F793-4FCC-B8E1-D4622EC744B8}" srcOrd="0" destOrd="0" presId="urn:microsoft.com/office/officeart/2005/8/layout/cycle2"/>
    <dgm:cxn modelId="{F11CF84B-07DB-4D15-A74E-EC19A19944B0}" srcId="{4489BA31-9C5C-4B4F-8EDA-B3101B8C642A}" destId="{2ED34908-E812-4D4E-A6D3-853A99F6BB52}" srcOrd="1" destOrd="0" parTransId="{6A41A927-6C02-4C77-BE3F-180B9922E6DB}" sibTransId="{D8E0A47E-A30B-4AD1-8126-0B7A0B3B5B69}"/>
    <dgm:cxn modelId="{DB72EF55-2960-4508-A31F-E3A0704F0F4A}" type="presOf" srcId="{FE058DA1-9BCA-464F-890D-C1DB493A6E07}" destId="{A087C252-5BFE-45CE-AC27-644338A03C32}" srcOrd="1" destOrd="0" presId="urn:microsoft.com/office/officeart/2005/8/layout/cycle2"/>
    <dgm:cxn modelId="{BFED84CB-4436-4D74-B2CD-8C23103E9560}" type="presOf" srcId="{4F4225E9-61C2-4789-ABC3-1FE3735BE9E9}" destId="{84EAC428-7BE7-4C4D-AA91-454ABBD025EE}" srcOrd="0" destOrd="0" presId="urn:microsoft.com/office/officeart/2005/8/layout/cycle2"/>
    <dgm:cxn modelId="{1665FBDA-9724-4022-ACC5-0912E3DE43EC}" type="presOf" srcId="{2ED34908-E812-4D4E-A6D3-853A99F6BB52}" destId="{7420B200-3677-485F-8D80-8C2D9F35B24B}" srcOrd="0" destOrd="0" presId="urn:microsoft.com/office/officeart/2005/8/layout/cycle2"/>
    <dgm:cxn modelId="{F635731A-C045-4888-BDF1-E60EC9369D45}" type="presOf" srcId="{11086920-07E6-48DB-A5D1-3810D13D612F}" destId="{79872A0F-4818-4BBA-98CF-E0DBC9F2B5C4}" srcOrd="0" destOrd="0" presId="urn:microsoft.com/office/officeart/2005/8/layout/cycle2"/>
    <dgm:cxn modelId="{42AF6F38-E5A3-4C5E-92FA-C8E1A2E7974C}" type="presOf" srcId="{CB6A596A-9B73-4C3A-ABE9-A77755297215}" destId="{E366CBBF-3A2F-475F-8C5A-A0802634ED6E}" srcOrd="1" destOrd="0" presId="urn:microsoft.com/office/officeart/2005/8/layout/cycle2"/>
    <dgm:cxn modelId="{F64D39AC-7BF7-414E-8F59-AC0738456C15}" type="presOf" srcId="{BB1D6C57-2CFC-4CDF-82B9-7DB771672B65}" destId="{63465143-8875-413A-8941-C4F6DB0D3A98}" srcOrd="1" destOrd="0" presId="urn:microsoft.com/office/officeart/2005/8/layout/cycle2"/>
    <dgm:cxn modelId="{41FF87DA-1223-4B35-8015-30F8EF66451D}" srcId="{4489BA31-9C5C-4B4F-8EDA-B3101B8C642A}" destId="{EDED7E20-8E92-46F9-B023-EAD586B66213}" srcOrd="2" destOrd="0" parTransId="{AEFE2FBE-9CE1-405B-A600-B4EB42BAF6F4}" sibTransId="{FE058DA1-9BCA-464F-890D-C1DB493A6E07}"/>
    <dgm:cxn modelId="{25F6C138-4A96-4BDB-96D7-6F08CC4C3BD4}" type="presOf" srcId="{8FB73C44-AE4D-4A73-AF3F-602E0FA03D62}" destId="{B2D74BFF-50F6-4E47-88F7-253377FDC656}" srcOrd="0" destOrd="0" presId="urn:microsoft.com/office/officeart/2005/8/layout/cycle2"/>
    <dgm:cxn modelId="{1A12A206-F3C2-4E4A-9914-C6EC4C8E629A}" srcId="{4489BA31-9C5C-4B4F-8EDA-B3101B8C642A}" destId="{117D2712-380E-41AF-B191-A86AAA81E9D4}" srcOrd="3" destOrd="0" parTransId="{38ADAE6C-AB10-41FC-A697-6C1771633EB2}" sibTransId="{11086920-07E6-48DB-A5D1-3810D13D612F}"/>
    <dgm:cxn modelId="{EF10EF58-0701-4DEB-BCF6-47BF2521635C}" type="presOf" srcId="{CB6A596A-9B73-4C3A-ABE9-A77755297215}" destId="{B1F1F663-53B9-460D-9211-58834F67A5A4}" srcOrd="0" destOrd="0" presId="urn:microsoft.com/office/officeart/2005/8/layout/cycle2"/>
    <dgm:cxn modelId="{7E935675-3494-4F66-ACE9-3C9A52935197}" type="presOf" srcId="{8FB73C44-AE4D-4A73-AF3F-602E0FA03D62}" destId="{C39B231E-BBF3-4997-83E6-F042664F942E}" srcOrd="1" destOrd="0" presId="urn:microsoft.com/office/officeart/2005/8/layout/cycle2"/>
    <dgm:cxn modelId="{32BB0043-45BC-450A-88A3-CEA63B633EE1}" type="presOf" srcId="{D8E0A47E-A30B-4AD1-8126-0B7A0B3B5B69}" destId="{D9715544-E1DF-45B4-BE35-E3FD9E315820}" srcOrd="1" destOrd="0" presId="urn:microsoft.com/office/officeart/2005/8/layout/cycle2"/>
    <dgm:cxn modelId="{11E65BE3-42DB-47E9-B022-2D22D3791941}" type="presOf" srcId="{D8E0A47E-A30B-4AD1-8126-0B7A0B3B5B69}" destId="{B989D906-C0F9-47EB-8E74-2B77FF1EAD6A}" srcOrd="0" destOrd="0" presId="urn:microsoft.com/office/officeart/2005/8/layout/cycle2"/>
    <dgm:cxn modelId="{29AEB3AD-67A8-4D4B-81DF-B0111851B57E}" type="presParOf" srcId="{316701AC-6EEE-4ADD-9E84-0D1BDBE06EEE}" destId="{F01C3D58-100F-4CB7-A949-0F8FD0D0B184}" srcOrd="0" destOrd="0" presId="urn:microsoft.com/office/officeart/2005/8/layout/cycle2"/>
    <dgm:cxn modelId="{10771DE7-B690-48FA-8F4E-27121819ECAF}" type="presParOf" srcId="{316701AC-6EEE-4ADD-9E84-0D1BDBE06EEE}" destId="{8811523D-F8C8-4977-A773-AE41BEDC87DA}" srcOrd="1" destOrd="0" presId="urn:microsoft.com/office/officeart/2005/8/layout/cycle2"/>
    <dgm:cxn modelId="{52B1E2DE-01CB-4E26-9FD3-20DA3BFA0292}" type="presParOf" srcId="{8811523D-F8C8-4977-A773-AE41BEDC87DA}" destId="{63465143-8875-413A-8941-C4F6DB0D3A98}" srcOrd="0" destOrd="0" presId="urn:microsoft.com/office/officeart/2005/8/layout/cycle2"/>
    <dgm:cxn modelId="{49E51774-3A1A-409A-A1DB-AB929A1FA7CD}" type="presParOf" srcId="{316701AC-6EEE-4ADD-9E84-0D1BDBE06EEE}" destId="{7420B200-3677-485F-8D80-8C2D9F35B24B}" srcOrd="2" destOrd="0" presId="urn:microsoft.com/office/officeart/2005/8/layout/cycle2"/>
    <dgm:cxn modelId="{9DB45990-ECF2-4C29-8335-78C8588A3D0B}" type="presParOf" srcId="{316701AC-6EEE-4ADD-9E84-0D1BDBE06EEE}" destId="{B989D906-C0F9-47EB-8E74-2B77FF1EAD6A}" srcOrd="3" destOrd="0" presId="urn:microsoft.com/office/officeart/2005/8/layout/cycle2"/>
    <dgm:cxn modelId="{46BA4F80-3F4E-4CC0-AD62-EEA48F2DD208}" type="presParOf" srcId="{B989D906-C0F9-47EB-8E74-2B77FF1EAD6A}" destId="{D9715544-E1DF-45B4-BE35-E3FD9E315820}" srcOrd="0" destOrd="0" presId="urn:microsoft.com/office/officeart/2005/8/layout/cycle2"/>
    <dgm:cxn modelId="{61A91B85-5008-445F-87CC-B3CF235808AF}" type="presParOf" srcId="{316701AC-6EEE-4ADD-9E84-0D1BDBE06EEE}" destId="{9D4EB3A3-D159-48E3-AADD-307C25BDAFC0}" srcOrd="4" destOrd="0" presId="urn:microsoft.com/office/officeart/2005/8/layout/cycle2"/>
    <dgm:cxn modelId="{2539193D-479D-4BEA-A722-306098E9D4EF}" type="presParOf" srcId="{316701AC-6EEE-4ADD-9E84-0D1BDBE06EEE}" destId="{D846E78D-E380-406B-928E-AEC74E293EFE}" srcOrd="5" destOrd="0" presId="urn:microsoft.com/office/officeart/2005/8/layout/cycle2"/>
    <dgm:cxn modelId="{7E5179BE-2AFA-42C4-938C-51EFF914BED7}" type="presParOf" srcId="{D846E78D-E380-406B-928E-AEC74E293EFE}" destId="{A087C252-5BFE-45CE-AC27-644338A03C32}" srcOrd="0" destOrd="0" presId="urn:microsoft.com/office/officeart/2005/8/layout/cycle2"/>
    <dgm:cxn modelId="{BA11E5FD-C517-41C7-BB86-A6F6742D487A}" type="presParOf" srcId="{316701AC-6EEE-4ADD-9E84-0D1BDBE06EEE}" destId="{D03DA336-03E3-4A5C-B6BB-0085EE19DED8}" srcOrd="6" destOrd="0" presId="urn:microsoft.com/office/officeart/2005/8/layout/cycle2"/>
    <dgm:cxn modelId="{1B7889ED-4FD3-49F2-ACB9-2AD7FBFC6C61}" type="presParOf" srcId="{316701AC-6EEE-4ADD-9E84-0D1BDBE06EEE}" destId="{79872A0F-4818-4BBA-98CF-E0DBC9F2B5C4}" srcOrd="7" destOrd="0" presId="urn:microsoft.com/office/officeart/2005/8/layout/cycle2"/>
    <dgm:cxn modelId="{38C28AC9-8696-459E-9A8A-BEC8BECC5C15}" type="presParOf" srcId="{79872A0F-4818-4BBA-98CF-E0DBC9F2B5C4}" destId="{7345AFCA-AC73-4A62-82D0-2B8EB7413D8E}" srcOrd="0" destOrd="0" presId="urn:microsoft.com/office/officeart/2005/8/layout/cycle2"/>
    <dgm:cxn modelId="{9B5A0023-4950-440F-B300-E9884AE8A242}" type="presParOf" srcId="{316701AC-6EEE-4ADD-9E84-0D1BDBE06EEE}" destId="{720DCEAB-1AF1-4C78-8003-C4CD1EA06217}" srcOrd="8" destOrd="0" presId="urn:microsoft.com/office/officeart/2005/8/layout/cycle2"/>
    <dgm:cxn modelId="{160993D0-216A-44B6-9B37-13CFE2EF24E3}" type="presParOf" srcId="{316701AC-6EEE-4ADD-9E84-0D1BDBE06EEE}" destId="{C1A4A454-4925-4A29-AA72-980373160B4D}" srcOrd="9" destOrd="0" presId="urn:microsoft.com/office/officeart/2005/8/layout/cycle2"/>
    <dgm:cxn modelId="{76CA4342-A4EF-4970-ACC7-46026B890652}" type="presParOf" srcId="{C1A4A454-4925-4A29-AA72-980373160B4D}" destId="{E4615F69-5F09-4E61-9DF3-E84954D55AB1}" srcOrd="0" destOrd="0" presId="urn:microsoft.com/office/officeart/2005/8/layout/cycle2"/>
    <dgm:cxn modelId="{C0A543DB-E25D-43BC-8CCF-2BC077CA74FF}" type="presParOf" srcId="{316701AC-6EEE-4ADD-9E84-0D1BDBE06EEE}" destId="{1B182D03-7576-4FF1-A93F-8DD2F45D75A6}" srcOrd="10" destOrd="0" presId="urn:microsoft.com/office/officeart/2005/8/layout/cycle2"/>
    <dgm:cxn modelId="{ECB3E6D6-248E-44C5-B6CA-4EF5EF1A7B4A}" type="presParOf" srcId="{316701AC-6EEE-4ADD-9E84-0D1BDBE06EEE}" destId="{470C4A73-EBE7-4D46-B44B-A2665D10909D}" srcOrd="11" destOrd="0" presId="urn:microsoft.com/office/officeart/2005/8/layout/cycle2"/>
    <dgm:cxn modelId="{FE32D3BE-53FC-475A-8C75-ACF8910B8464}" type="presParOf" srcId="{470C4A73-EBE7-4D46-B44B-A2665D10909D}" destId="{109227FC-5D09-4C17-ADAC-D7FD0A1B46DF}" srcOrd="0" destOrd="0" presId="urn:microsoft.com/office/officeart/2005/8/layout/cycle2"/>
    <dgm:cxn modelId="{DE6045F9-EBE0-49BC-BA25-D77F415200DD}" type="presParOf" srcId="{316701AC-6EEE-4ADD-9E84-0D1BDBE06EEE}" destId="{3B2735B8-F793-4FCC-B8E1-D4622EC744B8}" srcOrd="12" destOrd="0" presId="urn:microsoft.com/office/officeart/2005/8/layout/cycle2"/>
    <dgm:cxn modelId="{30477034-1A71-44BD-A0A8-F9E142661152}" type="presParOf" srcId="{316701AC-6EEE-4ADD-9E84-0D1BDBE06EEE}" destId="{B2D74BFF-50F6-4E47-88F7-253377FDC656}" srcOrd="13" destOrd="0" presId="urn:microsoft.com/office/officeart/2005/8/layout/cycle2"/>
    <dgm:cxn modelId="{9C473FAF-ADC8-4F63-9554-3B6B4F40D5DB}" type="presParOf" srcId="{B2D74BFF-50F6-4E47-88F7-253377FDC656}" destId="{C39B231E-BBF3-4997-83E6-F042664F942E}" srcOrd="0" destOrd="0" presId="urn:microsoft.com/office/officeart/2005/8/layout/cycle2"/>
    <dgm:cxn modelId="{AF12CDA7-8C4D-40BE-9DE1-40F311C81DC4}" type="presParOf" srcId="{316701AC-6EEE-4ADD-9E84-0D1BDBE06EEE}" destId="{5A423181-B6A4-414D-AA19-BE2CBA909401}" srcOrd="14" destOrd="0" presId="urn:microsoft.com/office/officeart/2005/8/layout/cycle2"/>
    <dgm:cxn modelId="{01C87272-A1CC-4BEA-870E-915183127616}" type="presParOf" srcId="{316701AC-6EEE-4ADD-9E84-0D1BDBE06EEE}" destId="{5C168282-10ED-4CF3-8206-EBF65160CC85}" srcOrd="15" destOrd="0" presId="urn:microsoft.com/office/officeart/2005/8/layout/cycle2"/>
    <dgm:cxn modelId="{52805D61-347A-4B61-9A13-75F659C188F7}" type="presParOf" srcId="{5C168282-10ED-4CF3-8206-EBF65160CC85}" destId="{50BE14F8-F9F2-48C4-BBB7-5BE6F158AC52}" srcOrd="0" destOrd="0" presId="urn:microsoft.com/office/officeart/2005/8/layout/cycle2"/>
    <dgm:cxn modelId="{926A13DB-F9B1-4651-A5ED-C7AA0E84E16A}" type="presParOf" srcId="{316701AC-6EEE-4ADD-9E84-0D1BDBE06EEE}" destId="{84EAC428-7BE7-4C4D-AA91-454ABBD025EE}" srcOrd="16" destOrd="0" presId="urn:microsoft.com/office/officeart/2005/8/layout/cycle2"/>
    <dgm:cxn modelId="{4F63FF30-26F7-4C23-9069-3A834B1DCD61}" type="presParOf" srcId="{316701AC-6EEE-4ADD-9E84-0D1BDBE06EEE}" destId="{B1F1F663-53B9-460D-9211-58834F67A5A4}" srcOrd="17" destOrd="0" presId="urn:microsoft.com/office/officeart/2005/8/layout/cycle2"/>
    <dgm:cxn modelId="{D286E01C-18D3-4894-B2F4-91AE3FB9D1A0}" type="presParOf" srcId="{B1F1F663-53B9-460D-9211-58834F67A5A4}" destId="{E366CBBF-3A2F-475F-8C5A-A0802634ED6E}" srcOrd="0" destOrd="0" presId="urn:microsoft.com/office/officeart/2005/8/layout/cycle2"/>
    <dgm:cxn modelId="{790A3499-8BC1-4575-A48B-3B0EC8E3D5AF}" type="presParOf" srcId="{316701AC-6EEE-4ADD-9E84-0D1BDBE06EEE}" destId="{E29853BB-5BFB-4803-95DF-297006E50CA5}" srcOrd="18" destOrd="0" presId="urn:microsoft.com/office/officeart/2005/8/layout/cycle2"/>
    <dgm:cxn modelId="{B47E554B-B25C-42BD-A691-3D3226DC7D81}" type="presParOf" srcId="{316701AC-6EEE-4ADD-9E84-0D1BDBE06EEE}" destId="{20F9DB7C-D038-4952-A21D-B15803B5DAB3}" srcOrd="19" destOrd="0" presId="urn:microsoft.com/office/officeart/2005/8/layout/cycle2"/>
    <dgm:cxn modelId="{8D155BBB-8AAF-4638-BE8E-CC8327B6F406}" type="presParOf" srcId="{20F9DB7C-D038-4952-A21D-B15803B5DAB3}" destId="{BA27AECE-76ED-4EE0-BAE9-A6814642EAB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A7D75-3B8C-42D6-A075-28D9B37CF535}">
      <dsp:nvSpPr>
        <dsp:cNvPr id="0" name=""/>
        <dsp:cNvSpPr/>
      </dsp:nvSpPr>
      <dsp:spPr>
        <a:xfrm rot="5400000">
          <a:off x="708558" y="214957"/>
          <a:ext cx="1424317" cy="997022"/>
        </a:xfrm>
        <a:prstGeom prst="chevron">
          <a:avLst/>
        </a:prstGeom>
        <a:solidFill>
          <a:srgbClr val="95D3C6"/>
        </a:solidFill>
        <a:ln w="25400" cap="flat" cmpd="sng" algn="ctr">
          <a:solidFill>
            <a:srgbClr val="95D3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Before birth in intrauterine life</a:t>
          </a:r>
          <a:endParaRPr lang="ar-SA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922206" y="499820"/>
        <a:ext cx="997022" cy="427295"/>
      </dsp:txXfrm>
    </dsp:sp>
    <dsp:sp modelId="{21D8170E-1FC0-498D-8C10-0E21BE265DF0}">
      <dsp:nvSpPr>
        <dsp:cNvPr id="0" name=""/>
        <dsp:cNvSpPr/>
      </dsp:nvSpPr>
      <dsp:spPr>
        <a:xfrm rot="5400000">
          <a:off x="3642630" y="-1686353"/>
          <a:ext cx="926293" cy="4299001"/>
        </a:xfrm>
        <a:prstGeom prst="round2SameRect">
          <a:avLst/>
        </a:prstGeom>
        <a:noFill/>
        <a:ln w="25400" cap="flat" cmpd="sng" algn="ctr">
          <a:solidFill>
            <a:srgbClr val="95D3C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alibri" pitchFamily="34" charset="0"/>
            </a:rPr>
            <a:t>1-To serve prenatal needs. </a:t>
          </a:r>
          <a:endParaRPr lang="ar-SA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KW" sz="1200" kern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rPr>
            <a:t>هذا السيستم </a:t>
          </a:r>
          <a:r>
            <a:rPr lang="ar-KW" sz="1200" kern="1200" dirty="0" err="1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rPr>
            <a:t>بيعمل</a:t>
          </a:r>
          <a:r>
            <a:rPr lang="ar-KW" sz="1200" kern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rPr>
            <a:t> عشان يوفر احتياجات الجنين خلال فترة الحمل </a:t>
          </a:r>
          <a:endParaRPr lang="ar-SA" sz="1200" kern="1200" dirty="0">
            <a:solidFill>
              <a:schemeClr val="bg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956276" y="45219"/>
        <a:ext cx="4253783" cy="835857"/>
      </dsp:txXfrm>
    </dsp:sp>
    <dsp:sp modelId="{DEA6D92F-EC2F-48E6-9601-BF2089AFD27D}">
      <dsp:nvSpPr>
        <dsp:cNvPr id="0" name=""/>
        <dsp:cNvSpPr/>
      </dsp:nvSpPr>
      <dsp:spPr>
        <a:xfrm rot="5400000">
          <a:off x="708558" y="1340340"/>
          <a:ext cx="1424317" cy="997022"/>
        </a:xfrm>
        <a:prstGeom prst="chevron">
          <a:avLst/>
        </a:prstGeom>
        <a:solidFill>
          <a:srgbClr val="FF66CC"/>
        </a:solidFill>
        <a:ln w="25400" cap="flat" cmpd="sng" algn="ctr">
          <a:solidFill>
            <a:srgbClr val="FF66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At birth</a:t>
          </a:r>
          <a:endParaRPr lang="ar-SA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922206" y="1625203"/>
        <a:ext cx="997022" cy="427295"/>
      </dsp:txXfrm>
    </dsp:sp>
    <dsp:sp modelId="{3C6AB2F2-A62C-4AE2-8BED-B13BA8406185}">
      <dsp:nvSpPr>
        <dsp:cNvPr id="0" name=""/>
        <dsp:cNvSpPr/>
      </dsp:nvSpPr>
      <dsp:spPr>
        <a:xfrm rot="5400000">
          <a:off x="3627035" y="-546740"/>
          <a:ext cx="925806" cy="4236269"/>
        </a:xfrm>
        <a:prstGeom prst="round2SameRect">
          <a:avLst/>
        </a:prstGeom>
        <a:noFill/>
        <a:ln w="25400" cap="flat" cmpd="sng" algn="ctr">
          <a:solidFill>
            <a:srgbClr val="FF66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alibri" pitchFamily="34" charset="0"/>
            </a:rPr>
            <a:t>2-To permit modifications at birth, which establish the neonatal circulation.</a:t>
          </a:r>
          <a:endParaRPr lang="ar-SA" sz="14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KW" sz="1400" kern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rPr>
            <a:t>تعمل تغيرات فينا تبقى معنا طول الحياة    </a:t>
          </a:r>
          <a:endParaRPr lang="en-US" sz="1400" kern="1200" dirty="0">
            <a:solidFill>
              <a:schemeClr val="bg1">
                <a:lumMod val="50000"/>
              </a:schemeClr>
            </a:solidFill>
            <a:latin typeface="Calibri" pitchFamily="34" charset="0"/>
            <a:cs typeface="Calibri" panose="020F0502020204030204" pitchFamily="34" charset="0"/>
          </a:endParaRPr>
        </a:p>
      </dsp:txBody>
      <dsp:txXfrm rot="-5400000">
        <a:off x="1971804" y="1153685"/>
        <a:ext cx="4191075" cy="835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1329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4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2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Shape 6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05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015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475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391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88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699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25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30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7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>
            <a:alpha val="1300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QOxgm0qZNtUNxZNrB1M5zIo7-XeDtd8NdUc56aBAx7s/edit?usp=sharing" TargetMode="External"/><Relationship Id="rId13" Type="http://schemas.openxmlformats.org/officeDocument/2006/relationships/hyperlink" Target="https://docs.google.com/forms/d/1GgmnFVzgO-OABiZ2Svj6PLavjV00XHvgD4P1gXi8YJQ/viewform?ts=59c9dfc3&amp;edit_requested=true" TargetMode="Externa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hyperlink" Target="mailto:Embryology436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twitter.com/Embryology436" TargetMode="External"/><Relationship Id="rId5" Type="http://schemas.microsoft.com/office/2007/relationships/hdphoto" Target="../media/hdphoto1.wdp"/><Relationship Id="rId15" Type="http://schemas.openxmlformats.org/officeDocument/2006/relationships/hyperlink" Target="https://www.onlineexambuilder.com/development-of-the-heart/exam-137724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www.youtube.com/watch?v=kqrlaXHHMm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www.youtube.com/watch?v=bA8K5UZrO5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6833069" y="0"/>
            <a:ext cx="5358931" cy="6857999"/>
            <a:chOff x="5807244" y="0"/>
            <a:chExt cx="6384755" cy="6857999"/>
          </a:xfrm>
        </p:grpSpPr>
        <p:sp>
          <p:nvSpPr>
            <p:cNvPr id="90" name="Shape 90"/>
            <p:cNvSpPr/>
            <p:nvPr/>
          </p:nvSpPr>
          <p:spPr>
            <a:xfrm rot="10800000">
              <a:off x="5814424" y="1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5807244" y="2290818"/>
              <a:ext cx="4156589" cy="2240231"/>
            </a:xfrm>
            <a:prstGeom prst="triangle">
              <a:avLst>
                <a:gd name="adj" fmla="val 50000"/>
              </a:avLst>
            </a:prstGeom>
            <a:noFill/>
            <a:ln w="12700" cap="flat" cmpd="sng">
              <a:solidFill>
                <a:srgbClr val="7AADA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dirty="0">
                <a:solidFill>
                  <a:srgbClr val="FADEE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10800000">
              <a:off x="5821602" y="4617768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D2E6E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8028231" y="4617767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8035410" y="2326950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7AADA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8021053" y="0"/>
              <a:ext cx="4156589" cy="2240231"/>
            </a:xfrm>
            <a:prstGeom prst="triangle">
              <a:avLst>
                <a:gd name="adj" fmla="val 50000"/>
              </a:avLst>
            </a:prstGeom>
            <a:noFill/>
            <a:ln w="12700" cap="flat" cmpd="sng">
              <a:solidFill>
                <a:srgbClr val="7AADA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Shape 9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79368" y="112293"/>
              <a:ext cx="978568" cy="15315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" name="Shape 97"/>
            <p:cNvGrpSpPr/>
            <p:nvPr/>
          </p:nvGrpSpPr>
          <p:grpSpPr>
            <a:xfrm>
              <a:off x="6904753" y="5622758"/>
              <a:ext cx="4491789" cy="544778"/>
              <a:chOff x="6904753" y="5606716"/>
              <a:chExt cx="4491789" cy="544778"/>
            </a:xfrm>
          </p:grpSpPr>
          <p:sp>
            <p:nvSpPr>
              <p:cNvPr id="101" name="Shape 101"/>
              <p:cNvSpPr txBox="1"/>
              <p:nvPr/>
            </p:nvSpPr>
            <p:spPr>
              <a:xfrm>
                <a:off x="6904753" y="5606716"/>
                <a:ext cx="4491789" cy="384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GB" sz="1600" b="1" i="0" u="none" strike="noStrike" cap="none" dirty="0">
                    <a:solidFill>
                      <a:srgbClr val="878688"/>
                    </a:solidFill>
                    <a:latin typeface="Cabin"/>
                    <a:ea typeface="Cabin"/>
                    <a:cs typeface="Cabin"/>
                    <a:sym typeface="Cabin"/>
                  </a:rPr>
                  <a:t>M E D I C I N E</a:t>
                </a:r>
              </a:p>
            </p:txBody>
          </p:sp>
          <p:sp>
            <p:nvSpPr>
              <p:cNvPr id="102" name="Shape 102"/>
              <p:cNvSpPr txBox="1"/>
              <p:nvPr/>
            </p:nvSpPr>
            <p:spPr>
              <a:xfrm>
                <a:off x="7177471" y="5889885"/>
                <a:ext cx="2273968" cy="261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GB" sz="900" dirty="0">
                    <a:solidFill>
                      <a:srgbClr val="87868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KING SAUD UNIVERSITY</a:t>
                </a:r>
              </a:p>
            </p:txBody>
          </p:sp>
        </p:grpSp>
        <p:sp>
          <p:nvSpPr>
            <p:cNvPr id="103" name="Shape 103"/>
            <p:cNvSpPr/>
            <p:nvPr/>
          </p:nvSpPr>
          <p:spPr>
            <a:xfrm rot="5400000">
              <a:off x="7114673" y="2045371"/>
              <a:ext cx="978568" cy="449178"/>
            </a:xfrm>
            <a:prstGeom prst="triangle">
              <a:avLst>
                <a:gd name="adj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rgbClr val="87868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Shape 104"/>
          <p:cNvGrpSpPr/>
          <p:nvPr/>
        </p:nvGrpSpPr>
        <p:grpSpPr>
          <a:xfrm rot="5400000">
            <a:off x="653645" y="112293"/>
            <a:ext cx="417094" cy="417094"/>
            <a:chOff x="1010653" y="336884"/>
            <a:chExt cx="417094" cy="417094"/>
          </a:xfrm>
        </p:grpSpPr>
        <p:sp>
          <p:nvSpPr>
            <p:cNvPr id="105" name="Shape 105"/>
            <p:cNvSpPr/>
            <p:nvPr/>
          </p:nvSpPr>
          <p:spPr>
            <a:xfrm>
              <a:off x="1010654" y="3368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 rot="5400000">
              <a:off x="1163054" y="4892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Shape 107"/>
          <p:cNvGrpSpPr/>
          <p:nvPr/>
        </p:nvGrpSpPr>
        <p:grpSpPr>
          <a:xfrm rot="-5400000">
            <a:off x="4778453" y="1260674"/>
            <a:ext cx="417094" cy="417094"/>
            <a:chOff x="1010653" y="336884"/>
            <a:chExt cx="417094" cy="417094"/>
          </a:xfrm>
        </p:grpSpPr>
        <p:sp>
          <p:nvSpPr>
            <p:cNvPr id="108" name="Shape 108"/>
            <p:cNvSpPr/>
            <p:nvPr/>
          </p:nvSpPr>
          <p:spPr>
            <a:xfrm>
              <a:off x="1010654" y="3368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 rot="5400000">
              <a:off x="1163054" y="4892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Shape 110"/>
          <p:cNvSpPr txBox="1"/>
          <p:nvPr/>
        </p:nvSpPr>
        <p:spPr>
          <a:xfrm>
            <a:off x="-372438" y="157735"/>
            <a:ext cx="6405248" cy="1474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b="1" dirty="0" smtClean="0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</a:rPr>
              <a:t>FETAL CIRCULATION </a:t>
            </a:r>
          </a:p>
          <a:p>
            <a:pPr lvl="0" algn="ctr">
              <a:buSzPct val="25000"/>
            </a:pPr>
            <a:r>
              <a:rPr lang="en-US" sz="2800" b="1" dirty="0" smtClean="0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  <a:sym typeface="Cabin"/>
              </a:rPr>
              <a:t>AND</a:t>
            </a:r>
          </a:p>
          <a:p>
            <a:pPr lvl="0" algn="ctr">
              <a:buSzPct val="25000"/>
            </a:pPr>
            <a:r>
              <a:rPr lang="en-US" sz="2800" b="1" dirty="0" smtClean="0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  <a:sym typeface="Cabin"/>
              </a:rPr>
              <a:t>POSTNATAL  CHANGES</a:t>
            </a:r>
            <a:endParaRPr lang="en-GB" sz="2800" b="1" dirty="0">
              <a:solidFill>
                <a:srgbClr val="7AADA2"/>
              </a:solidFill>
              <a:latin typeface="Century Gothic" charset="0"/>
              <a:ea typeface="Century Gothic" charset="0"/>
              <a:cs typeface="Century Gothic" charset="0"/>
              <a:sym typeface="Cabi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9384920" y="2290816"/>
            <a:ext cx="2070099" cy="16220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﴿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إِنَّا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خَلَقْنَا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الإنسان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مِنْ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نُطْفَةٍ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أَمْشَاجٍ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نَبْتَلِيهِ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فَجَعَلْنَاهُ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سَمِيعًا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بَصِيرًا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﴾ </a:t>
            </a:r>
            <a:endParaRPr lang="en-GB" sz="1200" b="1" dirty="0">
              <a:solidFill>
                <a:srgbClr val="F5F1F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42097" y="5741605"/>
            <a:ext cx="1453433" cy="815545"/>
            <a:chOff x="5283181" y="5833362"/>
            <a:chExt cx="1446586" cy="864000"/>
          </a:xfrm>
        </p:grpSpPr>
        <p:sp>
          <p:nvSpPr>
            <p:cNvPr id="117" name="Shape 117"/>
            <p:cNvSpPr/>
            <p:nvPr/>
          </p:nvSpPr>
          <p:spPr>
            <a:xfrm>
              <a:off x="5283181" y="6279272"/>
              <a:ext cx="109500" cy="141000"/>
            </a:xfrm>
            <a:prstGeom prst="rect">
              <a:avLst/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5287595" y="5998176"/>
              <a:ext cx="109500" cy="1410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5283182" y="6530990"/>
              <a:ext cx="109500" cy="1410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5352767" y="5833362"/>
              <a:ext cx="1377000" cy="8640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GB" sz="16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Important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-GB" sz="1600" b="1" dirty="0" err="1">
                  <a:solidFill>
                    <a:srgbClr val="38761D"/>
                  </a:solidFill>
                  <a:latin typeface="Calibri"/>
                  <a:ea typeface="Calibri"/>
                  <a:cs typeface="Calibri"/>
                  <a:sym typeface="Calibri"/>
                </a:rPr>
                <a:t>Dr.</a:t>
              </a:r>
              <a:r>
                <a:rPr lang="en-GB" sz="1600" b="1" dirty="0">
                  <a:solidFill>
                    <a:srgbClr val="38761D"/>
                  </a:solidFill>
                  <a:latin typeface="Calibri"/>
                  <a:ea typeface="Calibri"/>
                  <a:cs typeface="Calibri"/>
                  <a:sym typeface="Calibri"/>
                </a:rPr>
                <a:t> notes</a:t>
              </a:r>
              <a:r>
                <a:rPr lang="en-GB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b="1" dirty="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Explanation</a:t>
              </a:r>
            </a:p>
          </p:txBody>
        </p:sp>
      </p:grpSp>
      <p:grpSp>
        <p:nvGrpSpPr>
          <p:cNvPr id="35" name="مجموعة 34"/>
          <p:cNvGrpSpPr/>
          <p:nvPr/>
        </p:nvGrpSpPr>
        <p:grpSpPr>
          <a:xfrm>
            <a:off x="-616189" y="1730551"/>
            <a:ext cx="12269343" cy="5334622"/>
            <a:chOff x="-967730" y="2167015"/>
            <a:chExt cx="12269343" cy="5334622"/>
          </a:xfrm>
        </p:grpSpPr>
        <p:grpSp>
          <p:nvGrpSpPr>
            <p:cNvPr id="36" name="Group 56"/>
            <p:cNvGrpSpPr/>
            <p:nvPr/>
          </p:nvGrpSpPr>
          <p:grpSpPr>
            <a:xfrm>
              <a:off x="-967730" y="2167015"/>
              <a:ext cx="4829059" cy="5334622"/>
              <a:chOff x="-29714" y="2020735"/>
              <a:chExt cx="4602883" cy="4750894"/>
            </a:xfrm>
          </p:grpSpPr>
          <p:pic>
            <p:nvPicPr>
              <p:cNvPr id="45" name="Picture 5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92" t="11645" r="18816" b="5855"/>
              <a:stretch/>
            </p:blipFill>
            <p:spPr>
              <a:xfrm>
                <a:off x="-29714" y="2071291"/>
                <a:ext cx="4602883" cy="4700338"/>
              </a:xfrm>
              <a:prstGeom prst="rect">
                <a:avLst/>
              </a:prstGeom>
            </p:spPr>
          </p:pic>
          <p:pic>
            <p:nvPicPr>
              <p:cNvPr id="46" name="Picture 54"/>
              <p:cNvPicPr>
                <a:picLocks noChangeAspect="1"/>
              </p:cNvPicPr>
              <p:nvPr/>
            </p:nvPicPr>
            <p:blipFill rotWithShape="1">
              <a:blip r:embed="rId5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" b="90000" l="10000" r="90000">
                            <a14:foregroundMark x1="58594" y1="5250" x2="58594" y2="5250"/>
                            <a14:backgroundMark x1="64258" y1="27313" x2="64258" y2="27313"/>
                            <a14:backgroundMark x1="66836" y1="20188" x2="66836" y2="20188"/>
                            <a14:backgroundMark x1="66367" y1="22688" x2="66367" y2="22688"/>
                            <a14:backgroundMark x1="66836" y1="26813" x2="66836" y2="26813"/>
                            <a14:backgroundMark x1="62852" y1="5250" x2="62852" y2="5250"/>
                            <a14:backgroundMark x1="67305" y1="10250" x2="67305" y2="10250"/>
                            <a14:backgroundMark x1="52695" y1="7125" x2="52695" y2="7125"/>
                            <a14:backgroundMark x1="54688" y1="3063" x2="54688" y2="3063"/>
                            <a14:backgroundMark x1="54688" y1="5625" x2="54688" y2="5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5" t="-1793" r="27114" b="16045"/>
              <a:stretch/>
            </p:blipFill>
            <p:spPr>
              <a:xfrm rot="1152351">
                <a:off x="535606" y="2020735"/>
                <a:ext cx="2996926" cy="3947748"/>
              </a:xfrm>
              <a:prstGeom prst="rect">
                <a:avLst/>
              </a:prstGeom>
            </p:spPr>
          </p:pic>
        </p:grpSp>
        <p:grpSp>
          <p:nvGrpSpPr>
            <p:cNvPr id="37" name="مجموعة 36"/>
            <p:cNvGrpSpPr/>
            <p:nvPr/>
          </p:nvGrpSpPr>
          <p:grpSpPr>
            <a:xfrm>
              <a:off x="3558295" y="3651463"/>
              <a:ext cx="7743318" cy="956886"/>
              <a:chOff x="3143729" y="4645013"/>
              <a:chExt cx="7168055" cy="820456"/>
            </a:xfrm>
          </p:grpSpPr>
          <p:sp>
            <p:nvSpPr>
              <p:cNvPr id="39" name="TextBox 21"/>
              <p:cNvSpPr txBox="1"/>
              <p:nvPr/>
            </p:nvSpPr>
            <p:spPr>
              <a:xfrm>
                <a:off x="3143729" y="4645013"/>
                <a:ext cx="7168055" cy="497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18B95"/>
                    </a:solidFill>
                    <a:latin typeface="Kino MT" panose="040307050D0C02020703" pitchFamily="82" charset="0"/>
                  </a:rPr>
                  <a:t>Embryology</a:t>
                </a:r>
              </a:p>
            </p:txBody>
          </p:sp>
          <p:sp>
            <p:nvSpPr>
              <p:cNvPr id="52" name="مربع نص 39"/>
              <p:cNvSpPr txBox="1"/>
              <p:nvPr/>
            </p:nvSpPr>
            <p:spPr>
              <a:xfrm>
                <a:off x="4167460" y="4990458"/>
                <a:ext cx="1717589" cy="47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E1B27F"/>
                    </a:solidFill>
                    <a:latin typeface="Kino MT" panose="040307050D0C02020703" pitchFamily="82" charset="0"/>
                  </a:rPr>
                  <a:t>436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916921" y="2538806"/>
            <a:ext cx="2886142" cy="1960275"/>
            <a:chOff x="6851293" y="2529762"/>
            <a:chExt cx="2516468" cy="179847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51" b="97627" l="0" r="100000">
                          <a14:foregroundMark x1="24561" y1="15593" x2="24561" y2="15593"/>
                          <a14:foregroundMark x1="17043" y1="6780" x2="17043" y2="6780"/>
                          <a14:foregroundMark x1="7769" y1="24746" x2="7769" y2="24746"/>
                          <a14:foregroundMark x1="20301" y1="3051" x2="10025" y2="90847"/>
                          <a14:foregroundMark x1="7018" y1="87458" x2="501" y2="61017"/>
                          <a14:foregroundMark x1="16291" y1="39661" x2="9524" y2="34915"/>
                          <a14:foregroundMark x1="21303" y1="48475" x2="32331" y2="56610"/>
                          <a14:foregroundMark x1="34586" y1="72881" x2="37845" y2="55593"/>
                          <a14:foregroundMark x1="34336" y1="50847" x2="26065" y2="42712"/>
                          <a14:foregroundMark x1="37845" y1="92881" x2="45865" y2="88814"/>
                          <a14:foregroundMark x1="30075" y1="91525" x2="25313" y2="81695"/>
                          <a14:backgroundMark x1="4511" y1="41017" x2="4010" y2="42034"/>
                          <a14:backgroundMark x1="39348" y1="80678" x2="39098" y2="78983"/>
                          <a14:backgroundMark x1="20551" y1="88814" x2="20551" y2="88814"/>
                          <a14:backgroundMark x1="39098" y1="89831" x2="39098" y2="89831"/>
                          <a14:backgroundMark x1="29323" y1="82712" x2="29323" y2="82712"/>
                          <a14:backgroundMark x1="33584" y1="89492" x2="33584" y2="89492"/>
                          <a14:backgroundMark x1="32080" y1="85763" x2="32080" y2="85763"/>
                          <a14:backgroundMark x1="36090" y1="89492" x2="36090" y2="89492"/>
                          <a14:backgroundMark x1="38346" y1="74915" x2="38346" y2="74915"/>
                          <a14:backgroundMark x1="2005" y1="57966" x2="2005" y2="57966"/>
                          <a14:backgroundMark x1="11028" y1="35593" x2="11028" y2="35593"/>
                          <a14:backgroundMark x1="17293" y1="44068" x2="17293" y2="44068"/>
                          <a14:backgroundMark x1="21053" y1="44068" x2="21053" y2="44068"/>
                          <a14:backgroundMark x1="14286" y1="35593" x2="11028" y2="24746"/>
                          <a14:backgroundMark x1="11529" y1="22034" x2="13283" y2="16949"/>
                          <a14:backgroundMark x1="37594" y1="33898" x2="40852" y2="24068"/>
                          <a14:backgroundMark x1="40100" y1="23729" x2="37093" y2="11186"/>
                          <a14:backgroundMark x1="33083" y1="40678" x2="32832" y2="38983"/>
                          <a14:backgroundMark x1="30576" y1="42034" x2="28822" y2="42712"/>
                        </a14:backgroundRemoval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293" y="2529762"/>
              <a:ext cx="2516468" cy="1798476"/>
            </a:xfrm>
            <a:prstGeom prst="rect">
              <a:avLst/>
            </a:prstGeom>
          </p:spPr>
        </p:pic>
        <p:sp>
          <p:nvSpPr>
            <p:cNvPr id="49" name="Oval 48"/>
            <p:cNvSpPr/>
            <p:nvPr/>
          </p:nvSpPr>
          <p:spPr>
            <a:xfrm rot="19838218">
              <a:off x="7172584" y="2672499"/>
              <a:ext cx="417043" cy="209859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8606469">
              <a:off x="7635237" y="2589513"/>
              <a:ext cx="66831" cy="367447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9946827">
              <a:off x="7739437" y="2822452"/>
              <a:ext cx="72478" cy="166494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944" r="17500" b="30402"/>
          <a:stretch/>
        </p:blipFill>
        <p:spPr>
          <a:xfrm>
            <a:off x="7472161" y="4632941"/>
            <a:ext cx="1982752" cy="1148601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99" y="3053744"/>
            <a:ext cx="1624661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297547" y="442519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328801" y="-28591"/>
            <a:ext cx="5566499" cy="396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dirty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MCQ’s</a:t>
            </a:r>
          </a:p>
        </p:txBody>
      </p: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905" y="1039660"/>
            <a:ext cx="901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7622" y="739868"/>
            <a:ext cx="990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10" y="737991"/>
            <a:ext cx="103881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1.What direct blood of Rt. Atrium to left atrium</a:t>
            </a:r>
            <a:r>
              <a:rPr lang="en-US" sz="1600" b="1" dirty="0" smtClean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A-Ductus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venosus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B-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Formen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ovale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C-Ductus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Arteriosus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What are the structures of transitional circulation </a:t>
            </a:r>
            <a:r>
              <a:rPr lang="en-US" sz="1600" b="1" dirty="0" smtClean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sz="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 Ductus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venosus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ductus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arteriosus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Foramen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ovale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B-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Ductus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venosus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ducctus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arteriosus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umbilical arteries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3.-the umbilical cord contains of :</a:t>
            </a:r>
            <a:endParaRPr lang="en-US" sz="1600" b="1" dirty="0" smtClean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 Two arteries &amp; Two veins    B- One artery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Two veins 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C- Two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arteries &amp;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vein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D-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A&amp;C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4.-highly oxygenated blood pass from placenta through: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A-The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umbilical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vein    B-The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 umbilical artery 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C-The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 umbilical vein.</a:t>
            </a:r>
          </a:p>
          <a:p>
            <a:endParaRPr lang="en-US" sz="1600" b="1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5.The highly oxygenated blood from ------- supply head ,brain ,upper limbs.</a:t>
            </a: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rPr>
              <a:t>A- umbilical 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vein   B- Arch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aorta </a:t>
            </a:r>
          </a:p>
          <a:p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6.The ductus  </a:t>
            </a:r>
            <a:r>
              <a:rPr lang="en-US" sz="1600" b="1" dirty="0" err="1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arteriosus</a:t>
            </a:r>
            <a:r>
              <a:rPr lang="en-US" sz="16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will close completely after :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A- 96 hours     B- 98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hours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C-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days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D. A+C Both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>
              <a:buAutoNum type="alphaUcPeriod"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V="1">
            <a:off x="11423176" y="5247396"/>
            <a:ext cx="628810" cy="1569660"/>
          </a:xfrm>
          <a:prstGeom prst="rect">
            <a:avLst/>
          </a:prstGeom>
          <a:noFill/>
          <a:ln>
            <a:solidFill>
              <a:srgbClr val="FF99FF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B</a:t>
            </a:r>
          </a:p>
          <a:p>
            <a:r>
              <a:rPr lang="en-US" sz="1600" dirty="0" smtClean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2.A</a:t>
            </a:r>
          </a:p>
          <a:p>
            <a:r>
              <a:rPr lang="en-US" sz="1600" dirty="0" smtClean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3.C</a:t>
            </a:r>
          </a:p>
          <a:p>
            <a:r>
              <a:rPr lang="en-US" sz="1600" dirty="0" smtClean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4.C</a:t>
            </a:r>
          </a:p>
          <a:p>
            <a:r>
              <a:rPr lang="en-US" sz="1600" dirty="0" smtClean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5.B</a:t>
            </a:r>
          </a:p>
          <a:p>
            <a:r>
              <a:rPr lang="en-US" sz="1600" dirty="0" smtClean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6.D</a:t>
            </a:r>
            <a:endParaRPr lang="en-US" sz="1600" dirty="0">
              <a:solidFill>
                <a:srgbClr val="FF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060812" y="60281"/>
            <a:ext cx="1815152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important</a:t>
            </a:r>
            <a:endParaRPr lang="ar-SA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7" name="Shape 637"/>
          <p:cNvCxnSpPr/>
          <p:nvPr/>
        </p:nvCxnSpPr>
        <p:spPr>
          <a:xfrm rot="10800000">
            <a:off x="5336662" y="3794219"/>
            <a:ext cx="5575300" cy="0"/>
          </a:xfrm>
          <a:prstGeom prst="straightConnector1">
            <a:avLst/>
          </a:prstGeom>
          <a:noFill/>
          <a:ln w="41275" cap="rnd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4" name="Shape 644"/>
          <p:cNvSpPr txBox="1"/>
          <p:nvPr/>
        </p:nvSpPr>
        <p:spPr>
          <a:xfrm>
            <a:off x="6687775" y="2454313"/>
            <a:ext cx="347471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rgbClr val="7AAD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USEFUL VIDEOS</a:t>
            </a:r>
          </a:p>
        </p:txBody>
      </p:sp>
      <p:cxnSp>
        <p:nvCxnSpPr>
          <p:cNvPr id="645" name="Shape 645"/>
          <p:cNvCxnSpPr/>
          <p:nvPr/>
        </p:nvCxnSpPr>
        <p:spPr>
          <a:xfrm>
            <a:off x="6774136" y="3041441"/>
            <a:ext cx="3301999" cy="0"/>
          </a:xfrm>
          <a:prstGeom prst="straightConnector1">
            <a:avLst/>
          </a:prstGeom>
          <a:noFill/>
          <a:ln w="22225" cap="flat" cmpd="sng">
            <a:solidFill>
              <a:srgbClr val="878688">
                <a:alpha val="44705"/>
              </a:srgbClr>
            </a:solidFill>
            <a:prstDash val="dot"/>
            <a:miter/>
            <a:headEnd type="none" w="med" len="med"/>
            <a:tailEnd type="none" w="med" len="med"/>
          </a:ln>
        </p:spPr>
      </p:cxnSp>
      <p:grpSp>
        <p:nvGrpSpPr>
          <p:cNvPr id="648" name="Shape 648"/>
          <p:cNvGrpSpPr/>
          <p:nvPr/>
        </p:nvGrpSpPr>
        <p:grpSpPr>
          <a:xfrm>
            <a:off x="10302930" y="-3794"/>
            <a:ext cx="1894305" cy="2854469"/>
            <a:chOff x="10297695" y="0"/>
            <a:chExt cx="1894305" cy="2149642"/>
          </a:xfrm>
        </p:grpSpPr>
        <p:sp>
          <p:nvSpPr>
            <p:cNvPr id="649" name="Shape 649"/>
            <p:cNvSpPr/>
            <p:nvPr/>
          </p:nvSpPr>
          <p:spPr>
            <a:xfrm>
              <a:off x="11734709" y="0"/>
              <a:ext cx="457291" cy="737936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Shape 650"/>
            <p:cNvSpPr/>
            <p:nvPr/>
          </p:nvSpPr>
          <p:spPr>
            <a:xfrm>
              <a:off x="11016202" y="0"/>
              <a:ext cx="457291" cy="2149641"/>
            </a:xfrm>
            <a:prstGeom prst="rect">
              <a:avLst/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Shape 651"/>
            <p:cNvSpPr/>
            <p:nvPr/>
          </p:nvSpPr>
          <p:spPr>
            <a:xfrm>
              <a:off x="10297695" y="0"/>
              <a:ext cx="457291" cy="1299410"/>
            </a:xfrm>
            <a:prstGeom prst="rect">
              <a:avLst/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مجموعة 32"/>
          <p:cNvGrpSpPr/>
          <p:nvPr/>
        </p:nvGrpSpPr>
        <p:grpSpPr>
          <a:xfrm>
            <a:off x="-296366" y="3182403"/>
            <a:ext cx="7268666" cy="3862133"/>
            <a:chOff x="-770021" y="2149642"/>
            <a:chExt cx="11984224" cy="5277854"/>
          </a:xfrm>
        </p:grpSpPr>
        <p:grpSp>
          <p:nvGrpSpPr>
            <p:cNvPr id="34" name="Group 56"/>
            <p:cNvGrpSpPr/>
            <p:nvPr/>
          </p:nvGrpSpPr>
          <p:grpSpPr>
            <a:xfrm>
              <a:off x="-770021" y="2149642"/>
              <a:ext cx="4829059" cy="5277854"/>
              <a:chOff x="158735" y="2005263"/>
              <a:chExt cx="4602883" cy="4700338"/>
            </a:xfrm>
          </p:grpSpPr>
          <p:pic>
            <p:nvPicPr>
              <p:cNvPr id="43" name="Picture 5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92" t="11645" r="18816" b="5855"/>
              <a:stretch/>
            </p:blipFill>
            <p:spPr>
              <a:xfrm>
                <a:off x="158735" y="2005263"/>
                <a:ext cx="4602883" cy="4700338"/>
              </a:xfrm>
              <a:prstGeom prst="rect">
                <a:avLst/>
              </a:prstGeom>
            </p:spPr>
          </p:pic>
          <p:pic>
            <p:nvPicPr>
              <p:cNvPr id="44" name="Picture 54"/>
              <p:cNvPicPr>
                <a:picLocks noChangeAspect="1"/>
              </p:cNvPicPr>
              <p:nvPr/>
            </p:nvPicPr>
            <p:blipFill rotWithShape="1">
              <a:blip r:embed="rId4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" b="90000" l="10000" r="90000">
                            <a14:foregroundMark x1="58594" y1="5250" x2="58594" y2="5250"/>
                            <a14:backgroundMark x1="64258" y1="27313" x2="64258" y2="27313"/>
                            <a14:backgroundMark x1="66836" y1="20188" x2="66836" y2="20188"/>
                            <a14:backgroundMark x1="66367" y1="22688" x2="66367" y2="22688"/>
                            <a14:backgroundMark x1="66836" y1="26813" x2="66836" y2="26813"/>
                            <a14:backgroundMark x1="62852" y1="5250" x2="62852" y2="5250"/>
                            <a14:backgroundMark x1="67305" y1="10250" x2="67305" y2="10250"/>
                            <a14:backgroundMark x1="52695" y1="7125" x2="52695" y2="7125"/>
                            <a14:backgroundMark x1="54688" y1="3063" x2="54688" y2="3063"/>
                            <a14:backgroundMark x1="54688" y1="5625" x2="54688" y2="5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5" t="-1793" r="27114" b="16045"/>
              <a:stretch/>
            </p:blipFill>
            <p:spPr>
              <a:xfrm rot="1152351">
                <a:off x="382493" y="2196809"/>
                <a:ext cx="2996926" cy="3947748"/>
              </a:xfrm>
              <a:prstGeom prst="rect">
                <a:avLst/>
              </a:prstGeom>
            </p:spPr>
          </p:pic>
        </p:grpSp>
        <p:grpSp>
          <p:nvGrpSpPr>
            <p:cNvPr id="35" name="مجموعة 34"/>
            <p:cNvGrpSpPr/>
            <p:nvPr/>
          </p:nvGrpSpPr>
          <p:grpSpPr>
            <a:xfrm>
              <a:off x="2513487" y="2648367"/>
              <a:ext cx="8700716" cy="2097537"/>
              <a:chOff x="2176542" y="3784934"/>
              <a:chExt cx="8054326" cy="1798476"/>
            </a:xfrm>
          </p:grpSpPr>
          <p:grpSp>
            <p:nvGrpSpPr>
              <p:cNvPr id="36" name="Group 19"/>
              <p:cNvGrpSpPr/>
              <p:nvPr/>
            </p:nvGrpSpPr>
            <p:grpSpPr>
              <a:xfrm>
                <a:off x="2176542" y="3784934"/>
                <a:ext cx="2516467" cy="1798476"/>
                <a:chOff x="6851293" y="2529763"/>
                <a:chExt cx="2516467" cy="1798476"/>
              </a:xfrm>
            </p:grpSpPr>
            <p:pic>
              <p:nvPicPr>
                <p:cNvPr id="39" name="Picture 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3051" b="97627" l="0" r="100000">
                              <a14:foregroundMark x1="24561" y1="15593" x2="24561" y2="15593"/>
                              <a14:foregroundMark x1="17043" y1="6780" x2="17043" y2="6780"/>
                              <a14:foregroundMark x1="7769" y1="24746" x2="7769" y2="24746"/>
                              <a14:foregroundMark x1="20301" y1="3051" x2="10025" y2="90847"/>
                              <a14:foregroundMark x1="7018" y1="87458" x2="501" y2="61017"/>
                              <a14:foregroundMark x1="16291" y1="39661" x2="9524" y2="34915"/>
                              <a14:foregroundMark x1="21303" y1="48475" x2="32331" y2="56610"/>
                              <a14:foregroundMark x1="34586" y1="72881" x2="37845" y2="55593"/>
                              <a14:foregroundMark x1="34336" y1="50847" x2="26065" y2="42712"/>
                              <a14:foregroundMark x1="37845" y1="92881" x2="45865" y2="88814"/>
                              <a14:foregroundMark x1="30075" y1="91525" x2="25313" y2="81695"/>
                              <a14:backgroundMark x1="4511" y1="41017" x2="4010" y2="42034"/>
                              <a14:backgroundMark x1="39348" y1="80678" x2="39098" y2="78983"/>
                              <a14:backgroundMark x1="20551" y1="88814" x2="20551" y2="88814"/>
                              <a14:backgroundMark x1="39098" y1="89831" x2="39098" y2="89831"/>
                              <a14:backgroundMark x1="29323" y1="82712" x2="29323" y2="82712"/>
                              <a14:backgroundMark x1="33584" y1="89492" x2="33584" y2="89492"/>
                              <a14:backgroundMark x1="32080" y1="85763" x2="32080" y2="85763"/>
                              <a14:backgroundMark x1="36090" y1="89492" x2="36090" y2="89492"/>
                              <a14:backgroundMark x1="38346" y1="74915" x2="38346" y2="74915"/>
                              <a14:backgroundMark x1="2005" y1="57966" x2="2005" y2="57966"/>
                              <a14:backgroundMark x1="11028" y1="35593" x2="11028" y2="35593"/>
                              <a14:backgroundMark x1="17293" y1="44068" x2="17293" y2="44068"/>
                              <a14:backgroundMark x1="21053" y1="44068" x2="21053" y2="44068"/>
                              <a14:backgroundMark x1="14286" y1="35593" x2="11028" y2="24746"/>
                              <a14:backgroundMark x1="11529" y1="22034" x2="13283" y2="16949"/>
                              <a14:backgroundMark x1="37594" y1="33898" x2="40852" y2="24068"/>
                              <a14:backgroundMark x1="40100" y1="23729" x2="37093" y2="11186"/>
                              <a14:backgroundMark x1="33083" y1="40678" x2="32832" y2="38983"/>
                              <a14:backgroundMark x1="30576" y1="42034" x2="28822" y2="42712"/>
                            </a14:backgroundRemoval>
                          </a14:imgEffect>
                          <a14:imgEffect>
                            <a14:sharpenSoften amount="-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1293" y="2529763"/>
                  <a:ext cx="2516467" cy="1798476"/>
                </a:xfrm>
                <a:prstGeom prst="rect">
                  <a:avLst/>
                </a:prstGeom>
              </p:spPr>
            </p:pic>
            <p:sp>
              <p:nvSpPr>
                <p:cNvPr id="40" name="Oval 9"/>
                <p:cNvSpPr/>
                <p:nvPr/>
              </p:nvSpPr>
              <p:spPr>
                <a:xfrm rot="19838218">
                  <a:off x="7172584" y="2672499"/>
                  <a:ext cx="417043" cy="209859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41" name="Oval 10"/>
                <p:cNvSpPr/>
                <p:nvPr/>
              </p:nvSpPr>
              <p:spPr>
                <a:xfrm rot="18606469">
                  <a:off x="7635237" y="2589513"/>
                  <a:ext cx="66831" cy="367447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42" name="Oval 18"/>
                <p:cNvSpPr/>
                <p:nvPr/>
              </p:nvSpPr>
              <p:spPr>
                <a:xfrm rot="19946827">
                  <a:off x="7760985" y="2822452"/>
                  <a:ext cx="72478" cy="166494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sp>
            <p:nvSpPr>
              <p:cNvPr id="37" name="TextBox 21"/>
              <p:cNvSpPr txBox="1"/>
              <p:nvPr/>
            </p:nvSpPr>
            <p:spPr>
              <a:xfrm>
                <a:off x="3062813" y="4573946"/>
                <a:ext cx="7168055" cy="53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8B95"/>
                    </a:solidFill>
                    <a:effectLst/>
                    <a:uLnTx/>
                    <a:uFillTx/>
                    <a:latin typeface="Kino MT" panose="040307050D0C02020703" pitchFamily="82" charset="0"/>
                  </a:rPr>
                  <a:t>Embryology</a:t>
                </a: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4247074" y="4902751"/>
                <a:ext cx="1717590" cy="497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B27F"/>
                    </a:solidFill>
                    <a:effectLst/>
                    <a:uLnTx/>
                    <a:uFillTx/>
                    <a:latin typeface="Kino MT" panose="040307050D0C02020703" pitchFamily="82" charset="0"/>
                  </a:rPr>
                  <a:t>436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800073" y="5364392"/>
            <a:ext cx="1617816" cy="369332"/>
          </a:xfrm>
          <a:prstGeom prst="rect">
            <a:avLst/>
          </a:prstGeom>
          <a:noFill/>
          <a:ln w="28575">
            <a:solidFill>
              <a:srgbClr val="618E87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8"/>
              </a:rPr>
              <a:t>Editing</a:t>
            </a:r>
            <a:r>
              <a:rPr lang="en-US" sz="1800" b="1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file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68887" y="39332"/>
            <a:ext cx="3337351" cy="3251291"/>
            <a:chOff x="3793642" y="1056178"/>
            <a:chExt cx="3534257" cy="3452322"/>
          </a:xfrm>
        </p:grpSpPr>
        <p:sp>
          <p:nvSpPr>
            <p:cNvPr id="52" name="Oval 51"/>
            <p:cNvSpPr/>
            <p:nvPr/>
          </p:nvSpPr>
          <p:spPr>
            <a:xfrm>
              <a:off x="3949700" y="1206500"/>
              <a:ext cx="3225800" cy="3149600"/>
            </a:xfrm>
            <a:prstGeom prst="ellipse">
              <a:avLst/>
            </a:prstGeom>
            <a:solidFill>
              <a:srgbClr val="7AA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883611" y="1130300"/>
              <a:ext cx="3355176" cy="3291840"/>
            </a:xfrm>
            <a:prstGeom prst="ellipse">
              <a:avLst/>
            </a:prstGeom>
            <a:noFill/>
            <a:ln w="22225">
              <a:solidFill>
                <a:srgbClr val="7AA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3793642" y="1056178"/>
              <a:ext cx="3534257" cy="3452322"/>
            </a:xfrm>
            <a:prstGeom prst="ellipse">
              <a:avLst/>
            </a:prstGeom>
            <a:noFill/>
            <a:ln w="44450">
              <a:solidFill>
                <a:srgbClr val="7AA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40514" y="845589"/>
            <a:ext cx="2999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5F1F1"/>
                </a:solidFill>
                <a:latin typeface="Century Gothic" charset="0"/>
                <a:ea typeface="Century Gothic" charset="0"/>
                <a:cs typeface="Century Gothic" charset="0"/>
              </a:rPr>
              <a:t>ANY SUGGESTIONS OR ISSUES </a:t>
            </a:r>
          </a:p>
        </p:txBody>
      </p:sp>
      <p:sp>
        <p:nvSpPr>
          <p:cNvPr id="57" name="Freeform 56"/>
          <p:cNvSpPr/>
          <p:nvPr/>
        </p:nvSpPr>
        <p:spPr>
          <a:xfrm rot="21167586">
            <a:off x="3528072" y="2557670"/>
            <a:ext cx="1393301" cy="2587399"/>
          </a:xfrm>
          <a:custGeom>
            <a:avLst/>
            <a:gdLst>
              <a:gd name="connsiteX0" fmla="*/ 0 w 3061416"/>
              <a:gd name="connsiteY0" fmla="*/ 0 h 2451100"/>
              <a:gd name="connsiteX1" fmla="*/ 127000 w 3061416"/>
              <a:gd name="connsiteY1" fmla="*/ 76200 h 2451100"/>
              <a:gd name="connsiteX2" fmla="*/ 165100 w 3061416"/>
              <a:gd name="connsiteY2" fmla="*/ 114300 h 2451100"/>
              <a:gd name="connsiteX3" fmla="*/ 241300 w 3061416"/>
              <a:gd name="connsiteY3" fmla="*/ 165100 h 2451100"/>
              <a:gd name="connsiteX4" fmla="*/ 279400 w 3061416"/>
              <a:gd name="connsiteY4" fmla="*/ 203200 h 2451100"/>
              <a:gd name="connsiteX5" fmla="*/ 355600 w 3061416"/>
              <a:gd name="connsiteY5" fmla="*/ 254000 h 2451100"/>
              <a:gd name="connsiteX6" fmla="*/ 419100 w 3061416"/>
              <a:gd name="connsiteY6" fmla="*/ 317500 h 2451100"/>
              <a:gd name="connsiteX7" fmla="*/ 482600 w 3061416"/>
              <a:gd name="connsiteY7" fmla="*/ 381000 h 2451100"/>
              <a:gd name="connsiteX8" fmla="*/ 546100 w 3061416"/>
              <a:gd name="connsiteY8" fmla="*/ 444500 h 2451100"/>
              <a:gd name="connsiteX9" fmla="*/ 660400 w 3061416"/>
              <a:gd name="connsiteY9" fmla="*/ 546100 h 2451100"/>
              <a:gd name="connsiteX10" fmla="*/ 685800 w 3061416"/>
              <a:gd name="connsiteY10" fmla="*/ 584200 h 2451100"/>
              <a:gd name="connsiteX11" fmla="*/ 762000 w 3061416"/>
              <a:gd name="connsiteY11" fmla="*/ 660400 h 2451100"/>
              <a:gd name="connsiteX12" fmla="*/ 850900 w 3061416"/>
              <a:gd name="connsiteY12" fmla="*/ 787400 h 2451100"/>
              <a:gd name="connsiteX13" fmla="*/ 876300 w 3061416"/>
              <a:gd name="connsiteY13" fmla="*/ 825500 h 2451100"/>
              <a:gd name="connsiteX14" fmla="*/ 939800 w 3061416"/>
              <a:gd name="connsiteY14" fmla="*/ 965200 h 2451100"/>
              <a:gd name="connsiteX15" fmla="*/ 990600 w 3061416"/>
              <a:gd name="connsiteY15" fmla="*/ 1066800 h 2451100"/>
              <a:gd name="connsiteX16" fmla="*/ 1016000 w 3061416"/>
              <a:gd name="connsiteY16" fmla="*/ 1117600 h 2451100"/>
              <a:gd name="connsiteX17" fmla="*/ 1028700 w 3061416"/>
              <a:gd name="connsiteY17" fmla="*/ 1155700 h 2451100"/>
              <a:gd name="connsiteX18" fmla="*/ 1054100 w 3061416"/>
              <a:gd name="connsiteY18" fmla="*/ 1206500 h 2451100"/>
              <a:gd name="connsiteX19" fmla="*/ 1066800 w 3061416"/>
              <a:gd name="connsiteY19" fmla="*/ 1257300 h 2451100"/>
              <a:gd name="connsiteX20" fmla="*/ 1079500 w 3061416"/>
              <a:gd name="connsiteY20" fmla="*/ 1295400 h 2451100"/>
              <a:gd name="connsiteX21" fmla="*/ 1092200 w 3061416"/>
              <a:gd name="connsiteY21" fmla="*/ 1358900 h 2451100"/>
              <a:gd name="connsiteX22" fmla="*/ 1117600 w 3061416"/>
              <a:gd name="connsiteY22" fmla="*/ 1473200 h 2451100"/>
              <a:gd name="connsiteX23" fmla="*/ 1117600 w 3061416"/>
              <a:gd name="connsiteY23" fmla="*/ 1714500 h 2451100"/>
              <a:gd name="connsiteX24" fmla="*/ 1092200 w 3061416"/>
              <a:gd name="connsiteY24" fmla="*/ 1866900 h 2451100"/>
              <a:gd name="connsiteX25" fmla="*/ 990600 w 3061416"/>
              <a:gd name="connsiteY25" fmla="*/ 1993900 h 2451100"/>
              <a:gd name="connsiteX26" fmla="*/ 927100 w 3061416"/>
              <a:gd name="connsiteY26" fmla="*/ 2032000 h 2451100"/>
              <a:gd name="connsiteX27" fmla="*/ 876300 w 3061416"/>
              <a:gd name="connsiteY27" fmla="*/ 2057400 h 2451100"/>
              <a:gd name="connsiteX28" fmla="*/ 787400 w 3061416"/>
              <a:gd name="connsiteY28" fmla="*/ 2082800 h 2451100"/>
              <a:gd name="connsiteX29" fmla="*/ 571500 w 3061416"/>
              <a:gd name="connsiteY29" fmla="*/ 2044700 h 2451100"/>
              <a:gd name="connsiteX30" fmla="*/ 533400 w 3061416"/>
              <a:gd name="connsiteY30" fmla="*/ 2019300 h 2451100"/>
              <a:gd name="connsiteX31" fmla="*/ 457200 w 3061416"/>
              <a:gd name="connsiteY31" fmla="*/ 1943100 h 2451100"/>
              <a:gd name="connsiteX32" fmla="*/ 431800 w 3061416"/>
              <a:gd name="connsiteY32" fmla="*/ 1866900 h 2451100"/>
              <a:gd name="connsiteX33" fmla="*/ 444500 w 3061416"/>
              <a:gd name="connsiteY33" fmla="*/ 1701800 h 2451100"/>
              <a:gd name="connsiteX34" fmla="*/ 457200 w 3061416"/>
              <a:gd name="connsiteY34" fmla="*/ 1663700 h 2451100"/>
              <a:gd name="connsiteX35" fmla="*/ 571500 w 3061416"/>
              <a:gd name="connsiteY35" fmla="*/ 1574800 h 2451100"/>
              <a:gd name="connsiteX36" fmla="*/ 622300 w 3061416"/>
              <a:gd name="connsiteY36" fmla="*/ 1562100 h 2451100"/>
              <a:gd name="connsiteX37" fmla="*/ 723900 w 3061416"/>
              <a:gd name="connsiteY37" fmla="*/ 1524000 h 2451100"/>
              <a:gd name="connsiteX38" fmla="*/ 787400 w 3061416"/>
              <a:gd name="connsiteY38" fmla="*/ 1511300 h 2451100"/>
              <a:gd name="connsiteX39" fmla="*/ 1155700 w 3061416"/>
              <a:gd name="connsiteY39" fmla="*/ 1524000 h 2451100"/>
              <a:gd name="connsiteX40" fmla="*/ 1308100 w 3061416"/>
              <a:gd name="connsiteY40" fmla="*/ 1549400 h 2451100"/>
              <a:gd name="connsiteX41" fmla="*/ 1397000 w 3061416"/>
              <a:gd name="connsiteY41" fmla="*/ 1562100 h 2451100"/>
              <a:gd name="connsiteX42" fmla="*/ 1447800 w 3061416"/>
              <a:gd name="connsiteY42" fmla="*/ 1587500 h 2451100"/>
              <a:gd name="connsiteX43" fmla="*/ 1511300 w 3061416"/>
              <a:gd name="connsiteY43" fmla="*/ 1600200 h 2451100"/>
              <a:gd name="connsiteX44" fmla="*/ 1549400 w 3061416"/>
              <a:gd name="connsiteY44" fmla="*/ 1612900 h 2451100"/>
              <a:gd name="connsiteX45" fmla="*/ 1612900 w 3061416"/>
              <a:gd name="connsiteY45" fmla="*/ 1625600 h 2451100"/>
              <a:gd name="connsiteX46" fmla="*/ 1701800 w 3061416"/>
              <a:gd name="connsiteY46" fmla="*/ 1663700 h 2451100"/>
              <a:gd name="connsiteX47" fmla="*/ 1790700 w 3061416"/>
              <a:gd name="connsiteY47" fmla="*/ 1714500 h 2451100"/>
              <a:gd name="connsiteX48" fmla="*/ 1828800 w 3061416"/>
              <a:gd name="connsiteY48" fmla="*/ 1727200 h 2451100"/>
              <a:gd name="connsiteX49" fmla="*/ 1866900 w 3061416"/>
              <a:gd name="connsiteY49" fmla="*/ 1752600 h 2451100"/>
              <a:gd name="connsiteX50" fmla="*/ 1981200 w 3061416"/>
              <a:gd name="connsiteY50" fmla="*/ 1841500 h 2451100"/>
              <a:gd name="connsiteX51" fmla="*/ 2082800 w 3061416"/>
              <a:gd name="connsiteY51" fmla="*/ 1943100 h 2451100"/>
              <a:gd name="connsiteX52" fmla="*/ 2133600 w 3061416"/>
              <a:gd name="connsiteY52" fmla="*/ 1993900 h 2451100"/>
              <a:gd name="connsiteX53" fmla="*/ 2146300 w 3061416"/>
              <a:gd name="connsiteY53" fmla="*/ 2032000 h 2451100"/>
              <a:gd name="connsiteX54" fmla="*/ 2184400 w 3061416"/>
              <a:gd name="connsiteY54" fmla="*/ 2057400 h 2451100"/>
              <a:gd name="connsiteX55" fmla="*/ 2209800 w 3061416"/>
              <a:gd name="connsiteY55" fmla="*/ 2095500 h 2451100"/>
              <a:gd name="connsiteX56" fmla="*/ 2247900 w 3061416"/>
              <a:gd name="connsiteY56" fmla="*/ 2184400 h 2451100"/>
              <a:gd name="connsiteX57" fmla="*/ 2298700 w 3061416"/>
              <a:gd name="connsiteY57" fmla="*/ 2273300 h 2451100"/>
              <a:gd name="connsiteX58" fmla="*/ 2413000 w 3061416"/>
              <a:gd name="connsiteY58" fmla="*/ 2374900 h 2451100"/>
              <a:gd name="connsiteX59" fmla="*/ 2514600 w 3061416"/>
              <a:gd name="connsiteY59" fmla="*/ 2425700 h 2451100"/>
              <a:gd name="connsiteX60" fmla="*/ 2590800 w 3061416"/>
              <a:gd name="connsiteY60" fmla="*/ 2451100 h 2451100"/>
              <a:gd name="connsiteX61" fmla="*/ 2844800 w 3061416"/>
              <a:gd name="connsiteY61" fmla="*/ 2438400 h 2451100"/>
              <a:gd name="connsiteX62" fmla="*/ 2971800 w 3061416"/>
              <a:gd name="connsiteY62" fmla="*/ 2425700 h 2451100"/>
              <a:gd name="connsiteX63" fmla="*/ 3060700 w 3061416"/>
              <a:gd name="connsiteY63" fmla="*/ 2400300 h 2451100"/>
              <a:gd name="connsiteX64" fmla="*/ 3048000 w 3061416"/>
              <a:gd name="connsiteY64" fmla="*/ 2400300 h 24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61416" h="2451100">
                <a:moveTo>
                  <a:pt x="0" y="0"/>
                </a:moveTo>
                <a:cubicBezTo>
                  <a:pt x="40087" y="20043"/>
                  <a:pt x="96349" y="45549"/>
                  <a:pt x="127000" y="76200"/>
                </a:cubicBezTo>
                <a:cubicBezTo>
                  <a:pt x="139700" y="88900"/>
                  <a:pt x="150923" y="103273"/>
                  <a:pt x="165100" y="114300"/>
                </a:cubicBezTo>
                <a:cubicBezTo>
                  <a:pt x="189197" y="133042"/>
                  <a:pt x="219714" y="143514"/>
                  <a:pt x="241300" y="165100"/>
                </a:cubicBezTo>
                <a:cubicBezTo>
                  <a:pt x="254000" y="177800"/>
                  <a:pt x="265223" y="192173"/>
                  <a:pt x="279400" y="203200"/>
                </a:cubicBezTo>
                <a:cubicBezTo>
                  <a:pt x="303497" y="221942"/>
                  <a:pt x="355600" y="254000"/>
                  <a:pt x="355600" y="254000"/>
                </a:cubicBezTo>
                <a:cubicBezTo>
                  <a:pt x="423333" y="355600"/>
                  <a:pt x="334433" y="232833"/>
                  <a:pt x="419100" y="317500"/>
                </a:cubicBezTo>
                <a:cubicBezTo>
                  <a:pt x="503767" y="402167"/>
                  <a:pt x="381000" y="313267"/>
                  <a:pt x="482600" y="381000"/>
                </a:cubicBezTo>
                <a:cubicBezTo>
                  <a:pt x="534939" y="459509"/>
                  <a:pt x="476827" y="382924"/>
                  <a:pt x="546100" y="444500"/>
                </a:cubicBezTo>
                <a:cubicBezTo>
                  <a:pt x="676589" y="560491"/>
                  <a:pt x="573929" y="488453"/>
                  <a:pt x="660400" y="546100"/>
                </a:cubicBezTo>
                <a:cubicBezTo>
                  <a:pt x="668867" y="558800"/>
                  <a:pt x="675659" y="572792"/>
                  <a:pt x="685800" y="584200"/>
                </a:cubicBezTo>
                <a:cubicBezTo>
                  <a:pt x="709665" y="611048"/>
                  <a:pt x="740447" y="631663"/>
                  <a:pt x="762000" y="660400"/>
                </a:cubicBezTo>
                <a:cubicBezTo>
                  <a:pt x="818416" y="735622"/>
                  <a:pt x="788359" y="693588"/>
                  <a:pt x="850900" y="787400"/>
                </a:cubicBezTo>
                <a:cubicBezTo>
                  <a:pt x="859367" y="800100"/>
                  <a:pt x="871473" y="811020"/>
                  <a:pt x="876300" y="825500"/>
                </a:cubicBezTo>
                <a:cubicBezTo>
                  <a:pt x="900974" y="899521"/>
                  <a:pt x="883013" y="851626"/>
                  <a:pt x="939800" y="965200"/>
                </a:cubicBezTo>
                <a:lnTo>
                  <a:pt x="990600" y="1066800"/>
                </a:lnTo>
                <a:cubicBezTo>
                  <a:pt x="999067" y="1083733"/>
                  <a:pt x="1010013" y="1099639"/>
                  <a:pt x="1016000" y="1117600"/>
                </a:cubicBezTo>
                <a:cubicBezTo>
                  <a:pt x="1020233" y="1130300"/>
                  <a:pt x="1023427" y="1143395"/>
                  <a:pt x="1028700" y="1155700"/>
                </a:cubicBezTo>
                <a:cubicBezTo>
                  <a:pt x="1036158" y="1173101"/>
                  <a:pt x="1047453" y="1188773"/>
                  <a:pt x="1054100" y="1206500"/>
                </a:cubicBezTo>
                <a:cubicBezTo>
                  <a:pt x="1060229" y="1222843"/>
                  <a:pt x="1062005" y="1240517"/>
                  <a:pt x="1066800" y="1257300"/>
                </a:cubicBezTo>
                <a:cubicBezTo>
                  <a:pt x="1070478" y="1270172"/>
                  <a:pt x="1076253" y="1282413"/>
                  <a:pt x="1079500" y="1295400"/>
                </a:cubicBezTo>
                <a:cubicBezTo>
                  <a:pt x="1084735" y="1316341"/>
                  <a:pt x="1087517" y="1337828"/>
                  <a:pt x="1092200" y="1358900"/>
                </a:cubicBezTo>
                <a:cubicBezTo>
                  <a:pt x="1128071" y="1520318"/>
                  <a:pt x="1079296" y="1281682"/>
                  <a:pt x="1117600" y="1473200"/>
                </a:cubicBezTo>
                <a:cubicBezTo>
                  <a:pt x="1134040" y="1654039"/>
                  <a:pt x="1135625" y="1561285"/>
                  <a:pt x="1117600" y="1714500"/>
                </a:cubicBezTo>
                <a:cubicBezTo>
                  <a:pt x="1115094" y="1735797"/>
                  <a:pt x="1112946" y="1829557"/>
                  <a:pt x="1092200" y="1866900"/>
                </a:cubicBezTo>
                <a:cubicBezTo>
                  <a:pt x="1066983" y="1912290"/>
                  <a:pt x="1032496" y="1961314"/>
                  <a:pt x="990600" y="1993900"/>
                </a:cubicBezTo>
                <a:cubicBezTo>
                  <a:pt x="971115" y="2009055"/>
                  <a:pt x="948678" y="2020012"/>
                  <a:pt x="927100" y="2032000"/>
                </a:cubicBezTo>
                <a:cubicBezTo>
                  <a:pt x="910550" y="2041194"/>
                  <a:pt x="893701" y="2049942"/>
                  <a:pt x="876300" y="2057400"/>
                </a:cubicBezTo>
                <a:cubicBezTo>
                  <a:pt x="850793" y="2068332"/>
                  <a:pt x="813179" y="2076355"/>
                  <a:pt x="787400" y="2082800"/>
                </a:cubicBezTo>
                <a:cubicBezTo>
                  <a:pt x="742932" y="2078757"/>
                  <a:pt x="622262" y="2078541"/>
                  <a:pt x="571500" y="2044700"/>
                </a:cubicBezTo>
                <a:cubicBezTo>
                  <a:pt x="558800" y="2036233"/>
                  <a:pt x="544808" y="2029441"/>
                  <a:pt x="533400" y="2019300"/>
                </a:cubicBezTo>
                <a:cubicBezTo>
                  <a:pt x="506552" y="1995435"/>
                  <a:pt x="457200" y="1943100"/>
                  <a:pt x="457200" y="1943100"/>
                </a:cubicBezTo>
                <a:cubicBezTo>
                  <a:pt x="448733" y="1917700"/>
                  <a:pt x="429747" y="1893595"/>
                  <a:pt x="431800" y="1866900"/>
                </a:cubicBezTo>
                <a:cubicBezTo>
                  <a:pt x="436033" y="1811867"/>
                  <a:pt x="437654" y="1756570"/>
                  <a:pt x="444500" y="1701800"/>
                </a:cubicBezTo>
                <a:cubicBezTo>
                  <a:pt x="446160" y="1688516"/>
                  <a:pt x="449774" y="1674839"/>
                  <a:pt x="457200" y="1663700"/>
                </a:cubicBezTo>
                <a:cubicBezTo>
                  <a:pt x="475137" y="1636795"/>
                  <a:pt x="551316" y="1579846"/>
                  <a:pt x="571500" y="1574800"/>
                </a:cubicBezTo>
                <a:cubicBezTo>
                  <a:pt x="588433" y="1570567"/>
                  <a:pt x="605741" y="1567620"/>
                  <a:pt x="622300" y="1562100"/>
                </a:cubicBezTo>
                <a:cubicBezTo>
                  <a:pt x="657261" y="1550446"/>
                  <a:pt x="688230" y="1532917"/>
                  <a:pt x="723900" y="1524000"/>
                </a:cubicBezTo>
                <a:cubicBezTo>
                  <a:pt x="744841" y="1518765"/>
                  <a:pt x="766233" y="1515533"/>
                  <a:pt x="787400" y="1511300"/>
                </a:cubicBezTo>
                <a:lnTo>
                  <a:pt x="1155700" y="1524000"/>
                </a:lnTo>
                <a:cubicBezTo>
                  <a:pt x="1296146" y="1531592"/>
                  <a:pt x="1213180" y="1532142"/>
                  <a:pt x="1308100" y="1549400"/>
                </a:cubicBezTo>
                <a:cubicBezTo>
                  <a:pt x="1337551" y="1554755"/>
                  <a:pt x="1367367" y="1557867"/>
                  <a:pt x="1397000" y="1562100"/>
                </a:cubicBezTo>
                <a:cubicBezTo>
                  <a:pt x="1413933" y="1570567"/>
                  <a:pt x="1429839" y="1581513"/>
                  <a:pt x="1447800" y="1587500"/>
                </a:cubicBezTo>
                <a:cubicBezTo>
                  <a:pt x="1468278" y="1594326"/>
                  <a:pt x="1490359" y="1594965"/>
                  <a:pt x="1511300" y="1600200"/>
                </a:cubicBezTo>
                <a:cubicBezTo>
                  <a:pt x="1524287" y="1603447"/>
                  <a:pt x="1536413" y="1609653"/>
                  <a:pt x="1549400" y="1612900"/>
                </a:cubicBezTo>
                <a:cubicBezTo>
                  <a:pt x="1570341" y="1618135"/>
                  <a:pt x="1591733" y="1621367"/>
                  <a:pt x="1612900" y="1625600"/>
                </a:cubicBezTo>
                <a:cubicBezTo>
                  <a:pt x="1690111" y="1677074"/>
                  <a:pt x="1608075" y="1628553"/>
                  <a:pt x="1701800" y="1663700"/>
                </a:cubicBezTo>
                <a:cubicBezTo>
                  <a:pt x="1790861" y="1697098"/>
                  <a:pt x="1717007" y="1677654"/>
                  <a:pt x="1790700" y="1714500"/>
                </a:cubicBezTo>
                <a:cubicBezTo>
                  <a:pt x="1802674" y="1720487"/>
                  <a:pt x="1816826" y="1721213"/>
                  <a:pt x="1828800" y="1727200"/>
                </a:cubicBezTo>
                <a:cubicBezTo>
                  <a:pt x="1842452" y="1734026"/>
                  <a:pt x="1854689" y="1743442"/>
                  <a:pt x="1866900" y="1752600"/>
                </a:cubicBezTo>
                <a:cubicBezTo>
                  <a:pt x="1905514" y="1781560"/>
                  <a:pt x="1947070" y="1807370"/>
                  <a:pt x="1981200" y="1841500"/>
                </a:cubicBezTo>
                <a:lnTo>
                  <a:pt x="2082800" y="1943100"/>
                </a:lnTo>
                <a:lnTo>
                  <a:pt x="2133600" y="1993900"/>
                </a:lnTo>
                <a:cubicBezTo>
                  <a:pt x="2137833" y="2006600"/>
                  <a:pt x="2137937" y="2021547"/>
                  <a:pt x="2146300" y="2032000"/>
                </a:cubicBezTo>
                <a:cubicBezTo>
                  <a:pt x="2155835" y="2043919"/>
                  <a:pt x="2173607" y="2046607"/>
                  <a:pt x="2184400" y="2057400"/>
                </a:cubicBezTo>
                <a:cubicBezTo>
                  <a:pt x="2195193" y="2068193"/>
                  <a:pt x="2201333" y="2082800"/>
                  <a:pt x="2209800" y="2095500"/>
                </a:cubicBezTo>
                <a:cubicBezTo>
                  <a:pt x="2230659" y="2178938"/>
                  <a:pt x="2208920" y="2116185"/>
                  <a:pt x="2247900" y="2184400"/>
                </a:cubicBezTo>
                <a:cubicBezTo>
                  <a:pt x="2266298" y="2216597"/>
                  <a:pt x="2273947" y="2245453"/>
                  <a:pt x="2298700" y="2273300"/>
                </a:cubicBezTo>
                <a:cubicBezTo>
                  <a:pt x="2377768" y="2362251"/>
                  <a:pt x="2348379" y="2328742"/>
                  <a:pt x="2413000" y="2374900"/>
                </a:cubicBezTo>
                <a:cubicBezTo>
                  <a:pt x="2493787" y="2432605"/>
                  <a:pt x="2430052" y="2400336"/>
                  <a:pt x="2514600" y="2425700"/>
                </a:cubicBezTo>
                <a:cubicBezTo>
                  <a:pt x="2540245" y="2433393"/>
                  <a:pt x="2590800" y="2451100"/>
                  <a:pt x="2590800" y="2451100"/>
                </a:cubicBezTo>
                <a:lnTo>
                  <a:pt x="2844800" y="2438400"/>
                </a:lnTo>
                <a:cubicBezTo>
                  <a:pt x="2887250" y="2435570"/>
                  <a:pt x="2929683" y="2431717"/>
                  <a:pt x="2971800" y="2425700"/>
                </a:cubicBezTo>
                <a:cubicBezTo>
                  <a:pt x="2983193" y="2424072"/>
                  <a:pt x="3046225" y="2407537"/>
                  <a:pt x="3060700" y="2400300"/>
                </a:cubicBezTo>
                <a:cubicBezTo>
                  <a:pt x="3064486" y="2398407"/>
                  <a:pt x="3052233" y="2400300"/>
                  <a:pt x="3048000" y="2400300"/>
                </a:cubicBezTo>
              </a:path>
            </a:pathLst>
          </a:custGeom>
          <a:noFill/>
          <a:ln w="50800">
            <a:solidFill>
              <a:srgbClr val="7AAD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rot="320654">
            <a:off x="4958813" y="4783123"/>
            <a:ext cx="277433" cy="455125"/>
          </a:xfrm>
          <a:custGeom>
            <a:avLst/>
            <a:gdLst>
              <a:gd name="connsiteX0" fmla="*/ 0 w 435632"/>
              <a:gd name="connsiteY0" fmla="*/ 0 h 355600"/>
              <a:gd name="connsiteX1" fmla="*/ 50800 w 435632"/>
              <a:gd name="connsiteY1" fmla="*/ 38100 h 355600"/>
              <a:gd name="connsiteX2" fmla="*/ 190500 w 435632"/>
              <a:gd name="connsiteY2" fmla="*/ 76200 h 355600"/>
              <a:gd name="connsiteX3" fmla="*/ 381000 w 435632"/>
              <a:gd name="connsiteY3" fmla="*/ 101600 h 355600"/>
              <a:gd name="connsiteX4" fmla="*/ 431800 w 435632"/>
              <a:gd name="connsiteY4" fmla="*/ 114300 h 355600"/>
              <a:gd name="connsiteX5" fmla="*/ 381000 w 435632"/>
              <a:gd name="connsiteY5" fmla="*/ 177800 h 355600"/>
              <a:gd name="connsiteX6" fmla="*/ 342900 w 435632"/>
              <a:gd name="connsiteY6" fmla="*/ 190500 h 355600"/>
              <a:gd name="connsiteX7" fmla="*/ 266700 w 435632"/>
              <a:gd name="connsiteY7" fmla="*/ 241300 h 355600"/>
              <a:gd name="connsiteX8" fmla="*/ 190500 w 435632"/>
              <a:gd name="connsiteY8" fmla="*/ 279400 h 355600"/>
              <a:gd name="connsiteX9" fmla="*/ 152400 w 435632"/>
              <a:gd name="connsiteY9" fmla="*/ 292100 h 355600"/>
              <a:gd name="connsiteX10" fmla="*/ 76200 w 435632"/>
              <a:gd name="connsiteY10" fmla="*/ 342900 h 355600"/>
              <a:gd name="connsiteX11" fmla="*/ 38100 w 435632"/>
              <a:gd name="connsiteY1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632" h="355600">
                <a:moveTo>
                  <a:pt x="0" y="0"/>
                </a:moveTo>
                <a:cubicBezTo>
                  <a:pt x="16933" y="12700"/>
                  <a:pt x="31868" y="28634"/>
                  <a:pt x="50800" y="38100"/>
                </a:cubicBezTo>
                <a:cubicBezTo>
                  <a:pt x="90476" y="57938"/>
                  <a:pt x="146703" y="68237"/>
                  <a:pt x="190500" y="76200"/>
                </a:cubicBezTo>
                <a:cubicBezTo>
                  <a:pt x="280082" y="92488"/>
                  <a:pt x="277478" y="90098"/>
                  <a:pt x="381000" y="101600"/>
                </a:cubicBezTo>
                <a:cubicBezTo>
                  <a:pt x="397933" y="105833"/>
                  <a:pt x="421327" y="100336"/>
                  <a:pt x="431800" y="114300"/>
                </a:cubicBezTo>
                <a:cubicBezTo>
                  <a:pt x="451774" y="140932"/>
                  <a:pt x="387481" y="174559"/>
                  <a:pt x="381000" y="177800"/>
                </a:cubicBezTo>
                <a:cubicBezTo>
                  <a:pt x="369026" y="183787"/>
                  <a:pt x="354602" y="183999"/>
                  <a:pt x="342900" y="190500"/>
                </a:cubicBezTo>
                <a:cubicBezTo>
                  <a:pt x="316215" y="205325"/>
                  <a:pt x="295660" y="231647"/>
                  <a:pt x="266700" y="241300"/>
                </a:cubicBezTo>
                <a:cubicBezTo>
                  <a:pt x="170935" y="273222"/>
                  <a:pt x="288977" y="230161"/>
                  <a:pt x="190500" y="279400"/>
                </a:cubicBezTo>
                <a:cubicBezTo>
                  <a:pt x="178526" y="285387"/>
                  <a:pt x="164102" y="285599"/>
                  <a:pt x="152400" y="292100"/>
                </a:cubicBezTo>
                <a:cubicBezTo>
                  <a:pt x="125715" y="306925"/>
                  <a:pt x="105160" y="333247"/>
                  <a:pt x="76200" y="342900"/>
                </a:cubicBezTo>
                <a:lnTo>
                  <a:pt x="38100" y="355600"/>
                </a:lnTo>
              </a:path>
            </a:pathLst>
          </a:custGeom>
          <a:noFill/>
          <a:ln w="50800">
            <a:solidFill>
              <a:srgbClr val="7AAD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Shape 638"/>
          <p:cNvPicPr preferRelativeResize="0"/>
          <p:nvPr/>
        </p:nvPicPr>
        <p:blipFill rotWithShape="1">
          <a:blip r:embed="rId9">
            <a:alphaModFix/>
          </a:blip>
          <a:srcRect l="5390" t="9219" r="10146" b="4521"/>
          <a:stretch/>
        </p:blipFill>
        <p:spPr>
          <a:xfrm>
            <a:off x="5484885" y="3898054"/>
            <a:ext cx="716279" cy="73151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" name="Shape 6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24215" y="4838846"/>
            <a:ext cx="716279" cy="6634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1" b="97627" l="0" r="100000">
                        <a14:foregroundMark x1="24561" y1="15593" x2="24561" y2="15593"/>
                        <a14:foregroundMark x1="17043" y1="6780" x2="17043" y2="6780"/>
                        <a14:foregroundMark x1="7769" y1="24746" x2="7769" y2="24746"/>
                        <a14:foregroundMark x1="20301" y1="3051" x2="10025" y2="90847"/>
                        <a14:foregroundMark x1="7018" y1="87458" x2="501" y2="61017"/>
                        <a14:foregroundMark x1="16291" y1="39661" x2="9524" y2="34915"/>
                        <a14:foregroundMark x1="21303" y1="48475" x2="32331" y2="56610"/>
                        <a14:foregroundMark x1="34586" y1="72881" x2="37845" y2="55593"/>
                        <a14:foregroundMark x1="34336" y1="50847" x2="26065" y2="42712"/>
                        <a14:foregroundMark x1="37845" y1="92881" x2="45865" y2="88814"/>
                        <a14:foregroundMark x1="30075" y1="91525" x2="25313" y2="81695"/>
                        <a14:backgroundMark x1="4511" y1="41017" x2="4010" y2="42034"/>
                        <a14:backgroundMark x1="39348" y1="80678" x2="39098" y2="78983"/>
                        <a14:backgroundMark x1="20551" y1="88814" x2="20551" y2="88814"/>
                        <a14:backgroundMark x1="39098" y1="89831" x2="39098" y2="89831"/>
                        <a14:backgroundMark x1="29323" y1="82712" x2="29323" y2="82712"/>
                        <a14:backgroundMark x1="33584" y1="89492" x2="33584" y2="89492"/>
                        <a14:backgroundMark x1="32080" y1="85763" x2="32080" y2="85763"/>
                        <a14:backgroundMark x1="36090" y1="89492" x2="36090" y2="89492"/>
                        <a14:backgroundMark x1="38346" y1="74915" x2="38346" y2="74915"/>
                        <a14:backgroundMark x1="2005" y1="57966" x2="2005" y2="57966"/>
                        <a14:backgroundMark x1="11028" y1="35593" x2="11028" y2="35593"/>
                        <a14:backgroundMark x1="17293" y1="44068" x2="17293" y2="44068"/>
                        <a14:backgroundMark x1="21053" y1="44068" x2="21053" y2="44068"/>
                        <a14:backgroundMark x1="14286" y1="35593" x2="11028" y2="24746"/>
                        <a14:backgroundMark x1="11529" y1="22034" x2="13283" y2="16949"/>
                        <a14:backgroundMark x1="37594" y1="33898" x2="40852" y2="24068"/>
                        <a14:backgroundMark x1="40100" y1="23729" x2="37093" y2="11186"/>
                        <a14:backgroundMark x1="33083" y1="40678" x2="32832" y2="38983"/>
                        <a14:backgroundMark x1="30576" y1="42034" x2="28822" y2="42712"/>
                      </a14:backgroundRemoval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10" y="5767335"/>
            <a:ext cx="1020440" cy="849471"/>
          </a:xfrm>
          <a:prstGeom prst="rect">
            <a:avLst/>
          </a:prstGeom>
        </p:spPr>
      </p:pic>
      <p:sp>
        <p:nvSpPr>
          <p:cNvPr id="49" name="Shape 634"/>
          <p:cNvSpPr txBox="1"/>
          <p:nvPr/>
        </p:nvSpPr>
        <p:spPr>
          <a:xfrm>
            <a:off x="6429293" y="4009843"/>
            <a:ext cx="296677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/>
              </a:rPr>
              <a:t>@Embryology436</a:t>
            </a:r>
            <a:endParaRPr lang="en-GB" sz="2400" b="1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Shape 635"/>
          <p:cNvSpPr txBox="1"/>
          <p:nvPr/>
        </p:nvSpPr>
        <p:spPr>
          <a:xfrm>
            <a:off x="6429293" y="4887153"/>
            <a:ext cx="434713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/>
              </a:rPr>
              <a:t>Embryology436@gmail.com</a:t>
            </a:r>
            <a:endParaRPr lang="en-GB" sz="2400" b="1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Shape 635">
            <a:hlinkClick r:id="rId13"/>
          </p:cNvPr>
          <p:cNvSpPr txBox="1"/>
          <p:nvPr/>
        </p:nvSpPr>
        <p:spPr>
          <a:xfrm>
            <a:off x="6435387" y="5915845"/>
            <a:ext cx="434713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/>
              </a:rPr>
              <a:t>Your Suggestion here</a:t>
            </a:r>
            <a:endParaRPr lang="en-GB" sz="2400" b="1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Shape 642"/>
          <p:cNvSpPr txBox="1"/>
          <p:nvPr/>
        </p:nvSpPr>
        <p:spPr>
          <a:xfrm>
            <a:off x="7023278" y="166208"/>
            <a:ext cx="35305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 b="1" dirty="0">
                <a:solidFill>
                  <a:srgbClr val="7AAD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References </a:t>
            </a:r>
          </a:p>
        </p:txBody>
      </p:sp>
      <p:cxnSp>
        <p:nvCxnSpPr>
          <p:cNvPr id="60" name="Shape 645"/>
          <p:cNvCxnSpPr/>
          <p:nvPr/>
        </p:nvCxnSpPr>
        <p:spPr>
          <a:xfrm>
            <a:off x="6972300" y="740659"/>
            <a:ext cx="2737658" cy="0"/>
          </a:xfrm>
          <a:prstGeom prst="straightConnector1">
            <a:avLst/>
          </a:prstGeom>
          <a:noFill/>
          <a:ln w="22225" cap="flat" cmpd="sng">
            <a:solidFill>
              <a:srgbClr val="878688">
                <a:alpha val="44705"/>
              </a:srgbClr>
            </a:solidFill>
            <a:prstDash val="dot"/>
            <a:miter/>
            <a:headEnd type="none" w="med" len="med"/>
            <a:tailEnd type="none" w="med" len="med"/>
          </a:ln>
        </p:spPr>
      </p:cxnSp>
      <p:pic>
        <p:nvPicPr>
          <p:cNvPr id="61" name="Shape 640"/>
          <p:cNvPicPr preferRelativeResize="0"/>
          <p:nvPr/>
        </p:nvPicPr>
        <p:blipFill rotWithShape="1">
          <a:blip r:embed="rId14">
            <a:alphaModFix/>
          </a:blip>
          <a:srcRect l="17968" t="12500" r="17968" b="12500"/>
          <a:stretch/>
        </p:blipFill>
        <p:spPr>
          <a:xfrm>
            <a:off x="5484885" y="1068933"/>
            <a:ext cx="660399" cy="7731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46"/>
          <p:cNvSpPr txBox="1"/>
          <p:nvPr/>
        </p:nvSpPr>
        <p:spPr>
          <a:xfrm>
            <a:off x="6293874" y="1136641"/>
            <a:ext cx="3925001" cy="506645"/>
          </a:xfrm>
          <a:prstGeom prst="rect">
            <a:avLst/>
          </a:prstGeom>
          <a:noFill/>
          <a:ln w="19050">
            <a:solidFill>
              <a:srgbClr val="7AADA2"/>
            </a:solidFill>
            <a:prstDash val="lgDash"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err="1">
                <a:solidFill>
                  <a:srgbClr val="EE3D9B"/>
                </a:solidFill>
                <a:latin typeface="Calibri"/>
                <a:ea typeface="Calibri"/>
                <a:cs typeface="Calibri"/>
                <a:sym typeface="Calibri"/>
              </a:rPr>
              <a:t>Dr.slides</a:t>
            </a:r>
            <a:r>
              <a:rPr lang="en-GB" dirty="0">
                <a:solidFill>
                  <a:srgbClr val="EE3D9B"/>
                </a:solidFill>
                <a:latin typeface="Calibri"/>
                <a:ea typeface="Calibri"/>
                <a:cs typeface="Calibri"/>
                <a:sym typeface="Calibri"/>
              </a:rPr>
              <a:t> (male and female).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EE3D9B"/>
                </a:solidFill>
                <a:latin typeface="Calibri"/>
                <a:ea typeface="Calibri"/>
                <a:cs typeface="Calibri"/>
                <a:sym typeface="Calibri"/>
              </a:rPr>
              <a:t>Embryology team 435 .</a:t>
            </a:r>
            <a:endParaRPr lang="en-GB" dirty="0">
              <a:solidFill>
                <a:srgbClr val="EE3D9B"/>
              </a:solidFill>
              <a:latin typeface="Calibri"/>
              <a:ea typeface="Calibri"/>
              <a:cs typeface="Calibri"/>
              <a:sym typeface="Calibri"/>
              <a:hlinkClick r:id="rId1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Shape 662"/>
          <p:cNvGrpSpPr/>
          <p:nvPr/>
        </p:nvGrpSpPr>
        <p:grpSpPr>
          <a:xfrm>
            <a:off x="-71200" y="5912078"/>
            <a:ext cx="4561511" cy="911952"/>
            <a:chOff x="0" y="5930709"/>
            <a:chExt cx="4629149" cy="927291"/>
          </a:xfrm>
        </p:grpSpPr>
        <p:sp>
          <p:nvSpPr>
            <p:cNvPr id="663" name="Shape 663"/>
            <p:cNvSpPr/>
            <p:nvPr/>
          </p:nvSpPr>
          <p:spPr>
            <a:xfrm>
              <a:off x="0" y="5969000"/>
              <a:ext cx="800099" cy="889000"/>
            </a:xfrm>
            <a:prstGeom prst="mathPlus">
              <a:avLst>
                <a:gd name="adj1" fmla="val 23520"/>
              </a:avLst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Shape 664"/>
            <p:cNvSpPr txBox="1"/>
            <p:nvPr/>
          </p:nvSpPr>
          <p:spPr>
            <a:xfrm>
              <a:off x="485130" y="5930709"/>
              <a:ext cx="3716593" cy="37682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800" b="1" dirty="0" err="1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Desgined</a:t>
              </a:r>
              <a:r>
                <a:rPr lang="en-GB" sz="1800" b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by:</a:t>
              </a:r>
            </a:p>
          </p:txBody>
        </p:sp>
        <p:sp>
          <p:nvSpPr>
            <p:cNvPr id="665" name="Shape 665"/>
            <p:cNvSpPr/>
            <p:nvPr/>
          </p:nvSpPr>
          <p:spPr>
            <a:xfrm>
              <a:off x="400049" y="5994400"/>
              <a:ext cx="4229100" cy="800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endParaRPr lang="en-GB" sz="2400" b="1" dirty="0">
                <a:solidFill>
                  <a:srgbClr val="618E8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81" name="Shape 681"/>
          <p:cNvGrpSpPr/>
          <p:nvPr/>
        </p:nvGrpSpPr>
        <p:grpSpPr>
          <a:xfrm>
            <a:off x="5773777" y="64529"/>
            <a:ext cx="6286084" cy="6455523"/>
            <a:chOff x="5841214" y="240629"/>
            <a:chExt cx="6286084" cy="6455523"/>
          </a:xfrm>
        </p:grpSpPr>
        <p:grpSp>
          <p:nvGrpSpPr>
            <p:cNvPr id="682" name="Shape 682"/>
            <p:cNvGrpSpPr/>
            <p:nvPr/>
          </p:nvGrpSpPr>
          <p:grpSpPr>
            <a:xfrm>
              <a:off x="5841214" y="240629"/>
              <a:ext cx="6286084" cy="6455523"/>
              <a:chOff x="5841214" y="240629"/>
              <a:chExt cx="6286084" cy="6455523"/>
            </a:xfrm>
          </p:grpSpPr>
          <p:sp>
            <p:nvSpPr>
              <p:cNvPr id="683" name="Shape 683"/>
              <p:cNvSpPr/>
              <p:nvPr/>
            </p:nvSpPr>
            <p:spPr>
              <a:xfrm>
                <a:off x="6580524" y="1097279"/>
                <a:ext cx="4666595" cy="5598873"/>
              </a:xfrm>
              <a:prstGeom prst="rect">
                <a:avLst/>
              </a:prstGeom>
              <a:solidFill>
                <a:srgbClr val="FDFAFC"/>
              </a:solidFill>
              <a:ln w="53975" cap="flat" cmpd="sng">
                <a:solidFill>
                  <a:srgbClr val="618E87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4" name="Shape 684"/>
              <p:cNvGrpSpPr/>
              <p:nvPr/>
            </p:nvGrpSpPr>
            <p:grpSpPr>
              <a:xfrm>
                <a:off x="5841214" y="240629"/>
                <a:ext cx="6286084" cy="2011680"/>
                <a:chOff x="5841214" y="593556"/>
                <a:chExt cx="6286084" cy="2011680"/>
              </a:xfrm>
            </p:grpSpPr>
            <p:grpSp>
              <p:nvGrpSpPr>
                <p:cNvPr id="685" name="Shape 685"/>
                <p:cNvGrpSpPr/>
                <p:nvPr/>
              </p:nvGrpSpPr>
              <p:grpSpPr>
                <a:xfrm>
                  <a:off x="5841214" y="593556"/>
                  <a:ext cx="6286084" cy="2011680"/>
                  <a:chOff x="5841214" y="593556"/>
                  <a:chExt cx="6286084" cy="2011680"/>
                </a:xfrm>
              </p:grpSpPr>
              <p:grpSp>
                <p:nvGrpSpPr>
                  <p:cNvPr id="686" name="Shape 686"/>
                  <p:cNvGrpSpPr/>
                  <p:nvPr/>
                </p:nvGrpSpPr>
                <p:grpSpPr>
                  <a:xfrm>
                    <a:off x="5841214" y="1106905"/>
                    <a:ext cx="6286084" cy="974794"/>
                    <a:chOff x="6800149" y="1130969"/>
                    <a:chExt cx="5027285" cy="920638"/>
                  </a:xfrm>
                </p:grpSpPr>
                <p:sp>
                  <p:nvSpPr>
                    <p:cNvPr id="687" name="Shape 687"/>
                    <p:cNvSpPr/>
                    <p:nvPr/>
                  </p:nvSpPr>
                  <p:spPr>
                    <a:xfrm>
                      <a:off x="7010400" y="1251284"/>
                      <a:ext cx="4588041" cy="689811"/>
                    </a:xfrm>
                    <a:prstGeom prst="rect">
                      <a:avLst/>
                    </a:prstGeom>
                    <a:solidFill>
                      <a:srgbClr val="7AADA2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8" name="Shape 688"/>
                    <p:cNvSpPr/>
                    <p:nvPr/>
                  </p:nvSpPr>
                  <p:spPr>
                    <a:xfrm>
                      <a:off x="6914146" y="1187116"/>
                      <a:ext cx="4748463" cy="818146"/>
                    </a:xfrm>
                    <a:prstGeom prst="rect">
                      <a:avLst/>
                    </a:prstGeom>
                    <a:noFill/>
                    <a:ln w="47625" cap="flat" cmpd="sng">
                      <a:solidFill>
                        <a:srgbClr val="00213F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9" name="Shape 689"/>
                    <p:cNvSpPr/>
                    <p:nvPr/>
                  </p:nvSpPr>
                  <p:spPr>
                    <a:xfrm>
                      <a:off x="6800149" y="1137207"/>
                      <a:ext cx="240631" cy="914400"/>
                    </a:xfrm>
                    <a:prstGeom prst="rect">
                      <a:avLst/>
                    </a:prstGeom>
                    <a:solidFill>
                      <a:srgbClr val="FDFAFC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Shape 690"/>
                    <p:cNvSpPr/>
                    <p:nvPr/>
                  </p:nvSpPr>
                  <p:spPr>
                    <a:xfrm>
                      <a:off x="11578781" y="1130969"/>
                      <a:ext cx="248653" cy="914400"/>
                    </a:xfrm>
                    <a:prstGeom prst="rect">
                      <a:avLst/>
                    </a:prstGeom>
                    <a:solidFill>
                      <a:srgbClr val="FDFAFC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91" name="Shape 691"/>
                  <p:cNvSpPr/>
                  <p:nvPr/>
                </p:nvSpPr>
                <p:spPr>
                  <a:xfrm>
                    <a:off x="6898106" y="593556"/>
                    <a:ext cx="4186989" cy="2011680"/>
                  </a:xfrm>
                  <a:prstGeom prst="star6">
                    <a:avLst>
                      <a:gd name="adj" fmla="val 43154"/>
                      <a:gd name="hf" fmla="val 115470"/>
                    </a:avLst>
                  </a:prstGeom>
                  <a:solidFill>
                    <a:srgbClr val="00213F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92" name="Shape 692"/>
                  <p:cNvCxnSpPr>
                    <a:stCxn id="691" idx="4"/>
                    <a:endCxn id="691" idx="2"/>
                  </p:cNvCxnSpPr>
                  <p:nvPr/>
                </p:nvCxnSpPr>
                <p:spPr>
                  <a:xfrm>
                    <a:off x="6898107" y="1096476"/>
                    <a:ext cx="2093400" cy="1508699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3" name="Shape 693"/>
                  <p:cNvCxnSpPr>
                    <a:stCxn id="691" idx="0"/>
                    <a:endCxn id="691" idx="2"/>
                  </p:cNvCxnSpPr>
                  <p:nvPr/>
                </p:nvCxnSpPr>
                <p:spPr>
                  <a:xfrm flipH="1">
                    <a:off x="8991694" y="1096476"/>
                    <a:ext cx="2093400" cy="1508699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4" name="Shape 694"/>
                  <p:cNvCxnSpPr>
                    <a:stCxn id="691" idx="5"/>
                    <a:endCxn id="691" idx="1"/>
                  </p:cNvCxnSpPr>
                  <p:nvPr/>
                </p:nvCxnSpPr>
                <p:spPr>
                  <a:xfrm>
                    <a:off x="8991600" y="593556"/>
                    <a:ext cx="2093400" cy="1508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5" name="Shape 695"/>
                  <p:cNvCxnSpPr>
                    <a:stCxn id="691" idx="5"/>
                    <a:endCxn id="691" idx="3"/>
                  </p:cNvCxnSpPr>
                  <p:nvPr/>
                </p:nvCxnSpPr>
                <p:spPr>
                  <a:xfrm flipH="1">
                    <a:off x="6898200" y="593556"/>
                    <a:ext cx="2093400" cy="1508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696" name="Shape 696"/>
                <p:cNvSpPr txBox="1"/>
                <p:nvPr/>
              </p:nvSpPr>
              <p:spPr>
                <a:xfrm>
                  <a:off x="7161384" y="1267325"/>
                  <a:ext cx="4507832" cy="677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3800" b="1">
                      <a:solidFill>
                        <a:srgbClr val="F5F1F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TEAM MEMBERS</a:t>
                  </a:r>
                </a:p>
              </p:txBody>
            </p:sp>
          </p:grpSp>
        </p:grpSp>
        <p:sp>
          <p:nvSpPr>
            <p:cNvPr id="701" name="Shape 701"/>
            <p:cNvSpPr txBox="1"/>
            <p:nvPr/>
          </p:nvSpPr>
          <p:spPr>
            <a:xfrm>
              <a:off x="6958200" y="2639419"/>
              <a:ext cx="3080100" cy="170400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457200" marR="0" lvl="0" indent="-457200" algn="l" rtl="0">
                <a:spcBef>
                  <a:spcPts val="0"/>
                </a:spcBef>
                <a:buClr>
                  <a:srgbClr val="EE9AB6"/>
                </a:buClr>
                <a:buSzPct val="100000"/>
                <a:buFont typeface="Noto Sans Symbols"/>
                <a:buChar char="▪"/>
              </a:pPr>
              <a:r>
                <a:rPr lang="en-GB" sz="3200" b="1" dirty="0">
                  <a:solidFill>
                    <a:srgbClr val="EE9AB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G I R L S </a:t>
              </a:r>
              <a:r>
                <a:rPr lang="en-GB" sz="3200" b="1" dirty="0" smtClean="0">
                  <a:solidFill>
                    <a:srgbClr val="EE9AB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:</a:t>
              </a:r>
            </a:p>
            <a:p>
              <a:pPr marL="457200" marR="0" lvl="0" indent="-457200" algn="l" rtl="0">
                <a:spcBef>
                  <a:spcPts val="0"/>
                </a:spcBef>
                <a:buClr>
                  <a:srgbClr val="EE9AB6"/>
                </a:buClr>
                <a:buSzPct val="100000"/>
                <a:buFont typeface="Noto Sans Symbols"/>
                <a:buChar char="▪"/>
              </a:pPr>
              <a:r>
                <a:rPr lang="en-GB" sz="2000" b="1" dirty="0" smtClean="0">
                  <a:solidFill>
                    <a:schemeClr val="bg1">
                      <a:lumMod val="50000"/>
                    </a:schemeClr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Razan </a:t>
              </a:r>
              <a:r>
                <a:rPr lang="en-GB" sz="2000" b="1" dirty="0" err="1" smtClean="0">
                  <a:solidFill>
                    <a:schemeClr val="bg1">
                      <a:lumMod val="50000"/>
                    </a:schemeClr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Alotaibi</a:t>
              </a:r>
              <a:endParaRPr lang="en-GB" sz="20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indent="-457200">
                <a:buClr>
                  <a:srgbClr val="EE9AB6"/>
                </a:buClr>
                <a:buSzPct val="100000"/>
                <a:buFont typeface="Noto Sans Symbols"/>
                <a:buChar char="▪"/>
              </a:pPr>
              <a:r>
                <a:rPr lang="en-US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Ohood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</a:rPr>
                <a:t>Abdullah</a:t>
              </a:r>
            </a:p>
            <a:p>
              <a:pPr marL="457200" marR="0" lvl="0" indent="-457200" algn="l" rtl="0">
                <a:spcBef>
                  <a:spcPts val="0"/>
                </a:spcBef>
                <a:buClr>
                  <a:srgbClr val="EE9AB6"/>
                </a:buClr>
                <a:buSzPct val="100000"/>
                <a:buFont typeface="Noto Sans Symbols"/>
                <a:buChar char="▪"/>
              </a:pPr>
              <a:endParaRPr lang="en-GB" sz="20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marR="0" lvl="0" indent="-457200" algn="l" rtl="0">
                <a:spcBef>
                  <a:spcPts val="0"/>
                </a:spcBef>
                <a:buClr>
                  <a:srgbClr val="EE9AB6"/>
                </a:buClr>
                <a:buSzPct val="100000"/>
                <a:buFont typeface="Noto Sans Symbols"/>
                <a:buChar char="▪"/>
              </a:pPr>
              <a:endParaRPr lang="en-GB" sz="2000" b="1" dirty="0">
                <a:solidFill>
                  <a:schemeClr val="bg1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" name="Group 78"/>
          <p:cNvGrpSpPr/>
          <p:nvPr/>
        </p:nvGrpSpPr>
        <p:grpSpPr>
          <a:xfrm>
            <a:off x="0" y="190620"/>
            <a:ext cx="9240251" cy="5759116"/>
            <a:chOff x="112295" y="0"/>
            <a:chExt cx="9240251" cy="5759116"/>
          </a:xfrm>
        </p:grpSpPr>
        <p:grpSp>
          <p:nvGrpSpPr>
            <p:cNvPr id="45" name="Group 22"/>
            <p:cNvGrpSpPr/>
            <p:nvPr/>
          </p:nvGrpSpPr>
          <p:grpSpPr>
            <a:xfrm>
              <a:off x="112295" y="0"/>
              <a:ext cx="9240251" cy="5759116"/>
              <a:chOff x="3238500" y="685800"/>
              <a:chExt cx="9399979" cy="5359400"/>
            </a:xfrm>
          </p:grpSpPr>
          <p:sp>
            <p:nvSpPr>
              <p:cNvPr id="47" name="10-Point Star 9"/>
              <p:cNvSpPr/>
              <p:nvPr/>
            </p:nvSpPr>
            <p:spPr>
              <a:xfrm>
                <a:off x="3367049" y="868062"/>
                <a:ext cx="5434052" cy="4973137"/>
              </a:xfrm>
              <a:prstGeom prst="star10">
                <a:avLst>
                  <a:gd name="adj" fmla="val 47106"/>
                  <a:gd name="hf" fmla="val 105146"/>
                </a:avLst>
              </a:prstGeom>
              <a:noFill/>
              <a:ln>
                <a:solidFill>
                  <a:srgbClr val="FAEFF4">
                    <a:alpha val="4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10-Point Star 10"/>
              <p:cNvSpPr/>
              <p:nvPr/>
            </p:nvSpPr>
            <p:spPr>
              <a:xfrm>
                <a:off x="3238500" y="685800"/>
                <a:ext cx="5751768" cy="5359400"/>
              </a:xfrm>
              <a:prstGeom prst="star10">
                <a:avLst>
                  <a:gd name="adj" fmla="val 40518"/>
                  <a:gd name="hf" fmla="val 105146"/>
                </a:avLst>
              </a:prstGeom>
              <a:noFill/>
              <a:ln>
                <a:solidFill>
                  <a:srgbClr val="FAEFF4">
                    <a:alpha val="4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6-Point Star 11"/>
              <p:cNvSpPr/>
              <p:nvPr/>
            </p:nvSpPr>
            <p:spPr>
              <a:xfrm>
                <a:off x="4064000" y="1117600"/>
                <a:ext cx="4191000" cy="4495800"/>
              </a:xfrm>
              <a:prstGeom prst="star6">
                <a:avLst>
                  <a:gd name="adj" fmla="val 42895"/>
                  <a:gd name="hf" fmla="val 115470"/>
                </a:avLst>
              </a:prstGeom>
              <a:noFill/>
              <a:ln>
                <a:solidFill>
                  <a:srgbClr val="FAEFF4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6-Point Star 12"/>
              <p:cNvSpPr/>
              <p:nvPr/>
            </p:nvSpPr>
            <p:spPr>
              <a:xfrm>
                <a:off x="4191000" y="1206500"/>
                <a:ext cx="3924300" cy="4343400"/>
              </a:xfrm>
              <a:prstGeom prst="star6">
                <a:avLst>
                  <a:gd name="adj" fmla="val 42895"/>
                  <a:gd name="hf" fmla="val 115470"/>
                </a:avLst>
              </a:prstGeom>
              <a:solidFill>
                <a:srgbClr val="7AADA2"/>
              </a:solidFill>
              <a:ln>
                <a:solidFill>
                  <a:srgbClr val="FAEFF4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Triangle 13"/>
              <p:cNvSpPr/>
              <p:nvPr/>
            </p:nvSpPr>
            <p:spPr>
              <a:xfrm>
                <a:off x="4178300" y="1231900"/>
                <a:ext cx="3949700" cy="32131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Triangle 14"/>
              <p:cNvSpPr/>
              <p:nvPr/>
            </p:nvSpPr>
            <p:spPr>
              <a:xfrm>
                <a:off x="4648200" y="1600200"/>
                <a:ext cx="3022600" cy="26035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Triangle 15"/>
              <p:cNvSpPr/>
              <p:nvPr/>
            </p:nvSpPr>
            <p:spPr>
              <a:xfrm>
                <a:off x="5053935" y="1905000"/>
                <a:ext cx="2209800" cy="21463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Connector 18"/>
              <p:cNvCxnSpPr/>
              <p:nvPr/>
            </p:nvCxnSpPr>
            <p:spPr>
              <a:xfrm>
                <a:off x="6153150" y="1231900"/>
                <a:ext cx="0" cy="2794000"/>
              </a:xfrm>
              <a:prstGeom prst="line">
                <a:avLst/>
              </a:prstGeom>
              <a:ln>
                <a:solidFill>
                  <a:srgbClr val="FAEFF4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19"/>
              <p:cNvSpPr txBox="1"/>
              <p:nvPr/>
            </p:nvSpPr>
            <p:spPr>
              <a:xfrm>
                <a:off x="4144847" y="2348604"/>
                <a:ext cx="4446419" cy="51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charset="2"/>
                  <a:buChar char="§"/>
                </a:pPr>
                <a:r>
                  <a:rPr lang="en-GB" sz="3000" b="1" i="1" dirty="0">
                    <a:solidFill>
                      <a:srgbClr val="F5F1F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TEAM LEADERS :</a:t>
                </a:r>
              </a:p>
            </p:txBody>
          </p:sp>
          <p:sp>
            <p:nvSpPr>
              <p:cNvPr id="56" name="TextBox 20"/>
              <p:cNvSpPr txBox="1"/>
              <p:nvPr/>
            </p:nvSpPr>
            <p:spPr>
              <a:xfrm>
                <a:off x="4637478" y="3510260"/>
                <a:ext cx="8001001" cy="57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400" b="1" i="1" dirty="0" err="1" smtClean="0">
                    <a:solidFill>
                      <a:srgbClr val="F5F1F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Nehal</a:t>
                </a:r>
                <a:r>
                  <a:rPr lang="en-GB" sz="3400" b="1" i="1" dirty="0" smtClean="0">
                    <a:solidFill>
                      <a:srgbClr val="F5F1F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GB" sz="3400" b="1" i="1" dirty="0" err="1" smtClean="0">
                    <a:solidFill>
                      <a:srgbClr val="F5F1F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Beyari</a:t>
                </a:r>
                <a:endParaRPr lang="en-GB" sz="3400" b="1" i="1" dirty="0">
                  <a:solidFill>
                    <a:srgbClr val="F5F1F1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7" name="TextBox 21"/>
              <p:cNvSpPr txBox="1"/>
              <p:nvPr/>
            </p:nvSpPr>
            <p:spPr>
              <a:xfrm>
                <a:off x="4113085" y="3023044"/>
                <a:ext cx="6667500" cy="57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400" b="1" i="1" dirty="0" err="1" smtClean="0">
                    <a:solidFill>
                      <a:srgbClr val="F5F1F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Yazeed</a:t>
                </a:r>
                <a:r>
                  <a:rPr lang="en-GB" sz="3400" b="1" i="1" dirty="0" smtClean="0">
                    <a:solidFill>
                      <a:srgbClr val="F5F1F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GB" sz="3400" b="1" i="1" dirty="0" err="1" smtClean="0">
                    <a:solidFill>
                      <a:srgbClr val="F5F1F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Almutairi</a:t>
                </a:r>
                <a:endParaRPr lang="en-GB" sz="3400" b="1" i="1" dirty="0">
                  <a:solidFill>
                    <a:srgbClr val="F5F1F1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sp>
          <p:nvSpPr>
            <p:cNvPr id="46" name="Oval 16"/>
            <p:cNvSpPr/>
            <p:nvPr/>
          </p:nvSpPr>
          <p:spPr>
            <a:xfrm>
              <a:off x="2326104" y="2294021"/>
              <a:ext cx="1347538" cy="1251284"/>
            </a:xfrm>
            <a:prstGeom prst="ellipse">
              <a:avLst/>
            </a:prstGeom>
            <a:noFill/>
            <a:ln>
              <a:solidFill>
                <a:srgbClr val="FAEFF4">
                  <a:alpha val="1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مستطيل 1"/>
          <p:cNvSpPr/>
          <p:nvPr/>
        </p:nvSpPr>
        <p:spPr>
          <a:xfrm>
            <a:off x="533627" y="6178771"/>
            <a:ext cx="36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25000"/>
            </a:pPr>
            <a:r>
              <a:rPr lang="en-GB" sz="2400" b="1" dirty="0">
                <a:solidFill>
                  <a:srgbClr val="618E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MUHANNED ALZAHRANI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6358" y="359816"/>
            <a:ext cx="6628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تم </a:t>
            </a:r>
            <a:r>
              <a:rPr lang="ar-SA" sz="2000" b="1" dirty="0" smtClean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و بحمد لله </a:t>
            </a:r>
            <a:r>
              <a:rPr lang="ar-SA" sz="2000" b="1" dirty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رفع جميع محاضرات فريق </a:t>
            </a:r>
            <a:r>
              <a:rPr lang="ar-SA" sz="2000" b="1" dirty="0">
                <a:solidFill>
                  <a:srgbClr val="EE9AB6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علم الأَجِنَّةُ </a:t>
            </a:r>
            <a:r>
              <a:rPr lang="ar-SA" sz="2000" b="1" dirty="0" smtClean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لسنة </a:t>
            </a:r>
            <a:r>
              <a:rPr lang="ar-SA" sz="2000" b="1" dirty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ثاني </a:t>
            </a:r>
            <a:r>
              <a:rPr lang="ar-SA" sz="2000" b="1" dirty="0" smtClean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طب.</a:t>
            </a:r>
            <a:endParaRPr lang="en-US" sz="2000" b="1" dirty="0" smtClean="0">
              <a:solidFill>
                <a:srgbClr val="4E837D"/>
              </a:solidFill>
              <a:latin typeface="Sakkal Majalla" panose="02000000000000000000" pitchFamily="2" charset="-78"/>
              <a:ea typeface="Calibri" charset="0"/>
              <a:cs typeface="Sakkal Majalla" panose="02000000000000000000" pitchFamily="2" charset="-78"/>
            </a:endParaRPr>
          </a:p>
          <a:p>
            <a:pPr algn="ctr" rtl="1"/>
            <a:r>
              <a:rPr lang="ar-SA" sz="2000" b="1" dirty="0" smtClean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قال رسول الله صلى عليه وسلم: “</a:t>
            </a:r>
            <a:r>
              <a:rPr lang="ar-SA" sz="2000" b="1" dirty="0">
                <a:solidFill>
                  <a:srgbClr val="EE9AB6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مَنْ لَا يَشْكُرُ النَّاسَ لَا يَشْكُرُ اللَّهَ </a:t>
            </a:r>
            <a:r>
              <a:rPr lang="ar-SA" sz="2000" b="1" dirty="0" smtClean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”</a:t>
            </a:r>
            <a:r>
              <a:rPr lang="en-US" sz="2000" b="1" dirty="0" smtClean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 </a:t>
            </a:r>
          </a:p>
          <a:p>
            <a:pPr algn="ctr" rtl="1"/>
            <a:r>
              <a:rPr lang="ar-SA" sz="2000" b="1" dirty="0" smtClean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كل </a:t>
            </a:r>
            <a:r>
              <a:rPr lang="ar-SA" sz="2000" b="1" dirty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الشكر والتقدير لكل شخص ساهم في هذا العمل الجميل وكتب الله اجركم جميعاً وجعله شفيعاً </a:t>
            </a:r>
            <a:r>
              <a:rPr lang="ar-SA" sz="2000" b="1" dirty="0" smtClean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لكم.</a:t>
            </a:r>
            <a:endParaRPr lang="en-US" sz="2000" b="1" dirty="0" smtClean="0">
              <a:solidFill>
                <a:srgbClr val="4E837D"/>
              </a:solidFill>
              <a:latin typeface="Sakkal Majalla" panose="02000000000000000000" pitchFamily="2" charset="-78"/>
              <a:ea typeface="Calibri" charset="0"/>
              <a:cs typeface="Sakkal Majalla" panose="02000000000000000000" pitchFamily="2" charset="-78"/>
            </a:endParaRPr>
          </a:p>
          <a:p>
            <a:pPr algn="ctr" rtl="1"/>
            <a:r>
              <a:rPr lang="ar-SA" sz="2000" b="1" dirty="0" smtClean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وايضاً </a:t>
            </a:r>
            <a:r>
              <a:rPr lang="ar-SA" sz="2000" b="1" dirty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شكر خاص </a:t>
            </a:r>
            <a:r>
              <a:rPr lang="ar-SA" sz="2000" b="1" dirty="0" smtClean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جداً </a:t>
            </a:r>
            <a:r>
              <a:rPr lang="ar-SA" sz="2000" b="1" dirty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لأعضاء التيم</a:t>
            </a:r>
            <a:r>
              <a:rPr lang="ar-SA" sz="2000" b="1" dirty="0" smtClean="0">
                <a:solidFill>
                  <a:srgbClr val="4E837D"/>
                </a:solidFill>
                <a:latin typeface="Sakkal Majalla" panose="02000000000000000000" pitchFamily="2" charset="-78"/>
                <a:ea typeface="Calibri" charset="0"/>
                <a:cs typeface="Sakkal Majalla" panose="02000000000000000000" pitchFamily="2" charset="-78"/>
              </a:rPr>
              <a:t>:</a:t>
            </a:r>
            <a:endParaRPr lang="en-US" sz="2000" b="1" dirty="0" smtClean="0">
              <a:solidFill>
                <a:srgbClr val="4E837D"/>
              </a:solidFill>
              <a:latin typeface="Sakkal Majalla" panose="02000000000000000000" pitchFamily="2" charset="-78"/>
              <a:ea typeface="Calibri" charset="0"/>
              <a:cs typeface="Sakkal Majalla" panose="02000000000000000000" pitchFamily="2" charset="-78"/>
            </a:endParaRPr>
          </a:p>
        </p:txBody>
      </p:sp>
      <p:grpSp>
        <p:nvGrpSpPr>
          <p:cNvPr id="18" name="مجموعة 32"/>
          <p:cNvGrpSpPr/>
          <p:nvPr/>
        </p:nvGrpSpPr>
        <p:grpSpPr>
          <a:xfrm>
            <a:off x="-430216" y="3325627"/>
            <a:ext cx="6935188" cy="3830422"/>
            <a:chOff x="-770021" y="2149642"/>
            <a:chExt cx="11984224" cy="5277854"/>
          </a:xfrm>
        </p:grpSpPr>
        <p:grpSp>
          <p:nvGrpSpPr>
            <p:cNvPr id="19" name="Group 56"/>
            <p:cNvGrpSpPr/>
            <p:nvPr/>
          </p:nvGrpSpPr>
          <p:grpSpPr>
            <a:xfrm>
              <a:off x="-770021" y="2149642"/>
              <a:ext cx="4829059" cy="5277854"/>
              <a:chOff x="158735" y="2005263"/>
              <a:chExt cx="4602883" cy="4700338"/>
            </a:xfrm>
          </p:grpSpPr>
          <p:pic>
            <p:nvPicPr>
              <p:cNvPr id="28" name="Picture 5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92" t="11645" r="18816" b="5855"/>
              <a:stretch/>
            </p:blipFill>
            <p:spPr>
              <a:xfrm>
                <a:off x="158735" y="2005263"/>
                <a:ext cx="4602883" cy="4700338"/>
              </a:xfrm>
              <a:prstGeom prst="rect">
                <a:avLst/>
              </a:prstGeom>
            </p:spPr>
          </p:pic>
          <p:pic>
            <p:nvPicPr>
              <p:cNvPr id="29" name="Picture 54"/>
              <p:cNvPicPr>
                <a:picLocks noChangeAspect="1"/>
              </p:cNvPicPr>
              <p:nvPr/>
            </p:nvPicPr>
            <p:blipFill rotWithShape="1">
              <a:blip r:embed="rId3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" b="90000" l="10000" r="90000">
                            <a14:foregroundMark x1="58594" y1="5250" x2="58594" y2="5250"/>
                            <a14:backgroundMark x1="64258" y1="27313" x2="64258" y2="27313"/>
                            <a14:backgroundMark x1="66836" y1="20188" x2="66836" y2="20188"/>
                            <a14:backgroundMark x1="66367" y1="22688" x2="66367" y2="22688"/>
                            <a14:backgroundMark x1="66836" y1="26813" x2="66836" y2="26813"/>
                            <a14:backgroundMark x1="62852" y1="5250" x2="62852" y2="5250"/>
                            <a14:backgroundMark x1="67305" y1="10250" x2="67305" y2="10250"/>
                            <a14:backgroundMark x1="52695" y1="7125" x2="52695" y2="7125"/>
                            <a14:backgroundMark x1="54688" y1="3063" x2="54688" y2="3063"/>
                            <a14:backgroundMark x1="54688" y1="5625" x2="54688" y2="5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5" t="-1793" r="27114" b="16045"/>
              <a:stretch/>
            </p:blipFill>
            <p:spPr>
              <a:xfrm rot="1152351">
                <a:off x="382493" y="2196809"/>
                <a:ext cx="2996926" cy="3947748"/>
              </a:xfrm>
              <a:prstGeom prst="rect">
                <a:avLst/>
              </a:prstGeom>
            </p:spPr>
          </p:pic>
        </p:grpSp>
        <p:grpSp>
          <p:nvGrpSpPr>
            <p:cNvPr id="20" name="مجموعة 34"/>
            <p:cNvGrpSpPr/>
            <p:nvPr/>
          </p:nvGrpSpPr>
          <p:grpSpPr>
            <a:xfrm>
              <a:off x="2513487" y="2648367"/>
              <a:ext cx="8700716" cy="2097537"/>
              <a:chOff x="2176542" y="3784934"/>
              <a:chExt cx="8054326" cy="1798476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2176542" y="3784934"/>
                <a:ext cx="2516467" cy="1798476"/>
                <a:chOff x="6851293" y="2529763"/>
                <a:chExt cx="2516467" cy="1798476"/>
              </a:xfrm>
            </p:grpSpPr>
            <p:pic>
              <p:nvPicPr>
                <p:cNvPr id="24" name="Picture 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3051" b="97627" l="0" r="100000">
                              <a14:foregroundMark x1="24561" y1="15593" x2="24561" y2="15593"/>
                              <a14:foregroundMark x1="17043" y1="6780" x2="17043" y2="6780"/>
                              <a14:foregroundMark x1="7769" y1="24746" x2="7769" y2="24746"/>
                              <a14:foregroundMark x1="20301" y1="3051" x2="10025" y2="90847"/>
                              <a14:foregroundMark x1="7018" y1="87458" x2="501" y2="61017"/>
                              <a14:foregroundMark x1="16291" y1="39661" x2="9524" y2="34915"/>
                              <a14:foregroundMark x1="21303" y1="48475" x2="32331" y2="56610"/>
                              <a14:foregroundMark x1="34586" y1="72881" x2="37845" y2="55593"/>
                              <a14:foregroundMark x1="34336" y1="50847" x2="26065" y2="42712"/>
                              <a14:foregroundMark x1="37845" y1="92881" x2="45865" y2="88814"/>
                              <a14:foregroundMark x1="30075" y1="91525" x2="25313" y2="81695"/>
                              <a14:backgroundMark x1="4511" y1="41017" x2="4010" y2="42034"/>
                              <a14:backgroundMark x1="39348" y1="80678" x2="39098" y2="78983"/>
                              <a14:backgroundMark x1="20551" y1="88814" x2="20551" y2="88814"/>
                              <a14:backgroundMark x1="39098" y1="89831" x2="39098" y2="89831"/>
                              <a14:backgroundMark x1="29323" y1="82712" x2="29323" y2="82712"/>
                              <a14:backgroundMark x1="33584" y1="89492" x2="33584" y2="89492"/>
                              <a14:backgroundMark x1="32080" y1="85763" x2="32080" y2="85763"/>
                              <a14:backgroundMark x1="36090" y1="89492" x2="36090" y2="89492"/>
                              <a14:backgroundMark x1="38346" y1="74915" x2="38346" y2="74915"/>
                              <a14:backgroundMark x1="2005" y1="57966" x2="2005" y2="57966"/>
                              <a14:backgroundMark x1="11028" y1="35593" x2="11028" y2="35593"/>
                              <a14:backgroundMark x1="17293" y1="44068" x2="17293" y2="44068"/>
                              <a14:backgroundMark x1="21053" y1="44068" x2="21053" y2="44068"/>
                              <a14:backgroundMark x1="14286" y1="35593" x2="11028" y2="24746"/>
                              <a14:backgroundMark x1="11529" y1="22034" x2="13283" y2="16949"/>
                              <a14:backgroundMark x1="37594" y1="33898" x2="40852" y2="24068"/>
                              <a14:backgroundMark x1="40100" y1="23729" x2="37093" y2="11186"/>
                              <a14:backgroundMark x1="33083" y1="40678" x2="32832" y2="38983"/>
                              <a14:backgroundMark x1="30576" y1="42034" x2="28822" y2="42712"/>
                            </a14:backgroundRemoval>
                          </a14:imgEffect>
                          <a14:imgEffect>
                            <a14:sharpenSoften amount="-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1293" y="2529763"/>
                  <a:ext cx="2516467" cy="1798476"/>
                </a:xfrm>
                <a:prstGeom prst="rect">
                  <a:avLst/>
                </a:prstGeom>
              </p:spPr>
            </p:pic>
            <p:sp>
              <p:nvSpPr>
                <p:cNvPr id="25" name="Oval 9"/>
                <p:cNvSpPr/>
                <p:nvPr/>
              </p:nvSpPr>
              <p:spPr>
                <a:xfrm rot="19838218">
                  <a:off x="7172584" y="2672499"/>
                  <a:ext cx="417043" cy="209859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26" name="Oval 10"/>
                <p:cNvSpPr/>
                <p:nvPr/>
              </p:nvSpPr>
              <p:spPr>
                <a:xfrm rot="18606469">
                  <a:off x="7635237" y="2589513"/>
                  <a:ext cx="66831" cy="367447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27" name="Oval 18"/>
                <p:cNvSpPr/>
                <p:nvPr/>
              </p:nvSpPr>
              <p:spPr>
                <a:xfrm rot="19946827">
                  <a:off x="7760985" y="2822452"/>
                  <a:ext cx="72478" cy="166494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062813" y="4573946"/>
                <a:ext cx="7168055" cy="53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8B95"/>
                    </a:solidFill>
                    <a:effectLst/>
                    <a:uLnTx/>
                    <a:uFillTx/>
                    <a:latin typeface="Kino MT" panose="040307050D0C02020703" pitchFamily="82" charset="0"/>
                  </a:rPr>
                  <a:t>Embryology</a:t>
                </a:r>
              </a:p>
            </p:txBody>
          </p:sp>
          <p:sp>
            <p:nvSpPr>
              <p:cNvPr id="23" name="مربع نص 37"/>
              <p:cNvSpPr txBox="1"/>
              <p:nvPr/>
            </p:nvSpPr>
            <p:spPr>
              <a:xfrm>
                <a:off x="4290393" y="4912327"/>
                <a:ext cx="1717589" cy="497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B27F"/>
                    </a:solidFill>
                    <a:effectLst/>
                    <a:uLnTx/>
                    <a:uFillTx/>
                    <a:latin typeface="Kino MT" panose="040307050D0C02020703" pitchFamily="82" charset="0"/>
                  </a:rPr>
                  <a:t>436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3624481" y="2016016"/>
            <a:ext cx="3673319" cy="3600986"/>
            <a:chOff x="3692365" y="1958151"/>
            <a:chExt cx="3673319" cy="3600986"/>
          </a:xfrm>
        </p:grpSpPr>
        <p:sp>
          <p:nvSpPr>
            <p:cNvPr id="4" name="TextBox 3"/>
            <p:cNvSpPr txBox="1"/>
            <p:nvPr/>
          </p:nvSpPr>
          <p:spPr>
            <a:xfrm>
              <a:off x="5710380" y="1958151"/>
              <a:ext cx="1655304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نوف العقيلي</a:t>
              </a:r>
            </a:p>
            <a:p>
              <a:pPr algn="r" rtl="1"/>
              <a:r>
                <a:rPr lang="ar-SA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رزان العتيبي</a:t>
              </a:r>
            </a:p>
            <a:p>
              <a:pPr algn="r" rtl="1"/>
              <a:r>
                <a:rPr lang="ar-SA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عهود عبدالله</a:t>
              </a:r>
              <a:endParaRPr lang="en-US" sz="1900" b="1" dirty="0" smtClean="0">
                <a:solidFill>
                  <a:srgbClr val="00213F"/>
                </a:solidFill>
                <a:latin typeface="Sakkal Majalla" panose="02000000000000000000" pitchFamily="2" charset="-78"/>
                <a:ea typeface="Gadugi" panose="020B0502040204020203" pitchFamily="34" charset="0"/>
                <a:cs typeface="Sakkal Majalla" panose="02000000000000000000" pitchFamily="2" charset="-78"/>
              </a:endParaRPr>
            </a:p>
            <a:p>
              <a:pPr algn="r" rtl="1"/>
              <a:r>
                <a:rPr lang="ar-SA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ذكريات عمر</a:t>
              </a:r>
              <a:endParaRPr lang="en-US" sz="1900" b="1" dirty="0" smtClean="0">
                <a:solidFill>
                  <a:srgbClr val="00213F"/>
                </a:solidFill>
                <a:latin typeface="Sakkal Majalla" panose="02000000000000000000" pitchFamily="2" charset="-78"/>
                <a:ea typeface="Gadugi" panose="020B0502040204020203" pitchFamily="34" charset="0"/>
                <a:cs typeface="Sakkal Majalla" panose="02000000000000000000" pitchFamily="2" charset="-78"/>
              </a:endParaRPr>
            </a:p>
            <a:p>
              <a:pPr algn="r" rtl="1"/>
              <a:r>
                <a:rPr lang="ar-SA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دعاء وليد </a:t>
              </a:r>
              <a:endParaRPr lang="en-US" sz="1900" b="1" dirty="0">
                <a:solidFill>
                  <a:srgbClr val="00213F"/>
                </a:solidFill>
                <a:latin typeface="Sakkal Majalla" panose="02000000000000000000" pitchFamily="2" charset="-78"/>
                <a:ea typeface="Gadugi" panose="020B0502040204020203" pitchFamily="34" charset="0"/>
                <a:cs typeface="Sakkal Majalla" panose="02000000000000000000" pitchFamily="2" charset="-78"/>
              </a:endParaRPr>
            </a:p>
            <a:p>
              <a:pPr algn="r" rtl="1"/>
              <a:r>
                <a:rPr lang="ar-SA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اللولو </a:t>
              </a:r>
              <a:r>
                <a:rPr lang="ar-SA" sz="1900" b="1" dirty="0" err="1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الصليهم</a:t>
              </a:r>
              <a:r>
                <a:rPr lang="ar-SA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 </a:t>
              </a:r>
              <a:endParaRPr lang="en-US" sz="1900" b="1" dirty="0" smtClean="0">
                <a:solidFill>
                  <a:srgbClr val="00213F"/>
                </a:solidFill>
                <a:latin typeface="Sakkal Majalla" panose="02000000000000000000" pitchFamily="2" charset="-78"/>
                <a:ea typeface="Gadugi" panose="020B0502040204020203" pitchFamily="34" charset="0"/>
                <a:cs typeface="Sakkal Majalla" panose="02000000000000000000" pitchFamily="2" charset="-78"/>
              </a:endParaRPr>
            </a:p>
            <a:p>
              <a:pPr algn="r" rtl="1"/>
              <a:r>
                <a:rPr lang="ar-SA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سارة الشمراني</a:t>
              </a:r>
              <a:endParaRPr lang="en-US" sz="1900" b="1" dirty="0" smtClean="0">
                <a:solidFill>
                  <a:srgbClr val="00213F"/>
                </a:solidFill>
                <a:latin typeface="Sakkal Majalla" panose="02000000000000000000" pitchFamily="2" charset="-78"/>
                <a:ea typeface="Gadugi" panose="020B0502040204020203" pitchFamily="34" charset="0"/>
                <a:cs typeface="Sakkal Majalla" panose="02000000000000000000" pitchFamily="2" charset="-78"/>
              </a:endParaRPr>
            </a:p>
            <a:p>
              <a:pPr algn="r" rtl="1"/>
              <a:r>
                <a:rPr lang="ar-SA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اسيل </a:t>
              </a:r>
              <a:r>
                <a:rPr lang="ar-SA" sz="1900" b="1" dirty="0" err="1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بادخن</a:t>
              </a:r>
              <a:endParaRPr lang="en-US" sz="1900" b="1" dirty="0" smtClean="0">
                <a:solidFill>
                  <a:srgbClr val="00213F"/>
                </a:solidFill>
                <a:latin typeface="Sakkal Majalla" panose="02000000000000000000" pitchFamily="2" charset="-78"/>
                <a:ea typeface="Gadugi" panose="020B0502040204020203" pitchFamily="34" charset="0"/>
                <a:cs typeface="Sakkal Majalla" panose="02000000000000000000" pitchFamily="2" charset="-78"/>
              </a:endParaRPr>
            </a:p>
            <a:p>
              <a:pPr algn="r" rtl="1"/>
              <a:r>
                <a:rPr lang="ar-SA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اسيل السليماني </a:t>
              </a:r>
              <a:endParaRPr lang="en-US" sz="1900" b="1" dirty="0" smtClean="0">
                <a:solidFill>
                  <a:srgbClr val="00213F"/>
                </a:solidFill>
                <a:latin typeface="Sakkal Majalla" panose="02000000000000000000" pitchFamily="2" charset="-78"/>
                <a:ea typeface="Gadugi" panose="020B0502040204020203" pitchFamily="34" charset="0"/>
                <a:cs typeface="Sakkal Majalla" panose="02000000000000000000" pitchFamily="2" charset="-78"/>
              </a:endParaRPr>
            </a:p>
            <a:p>
              <a:pPr algn="r" rtl="1"/>
              <a:r>
                <a:rPr lang="ar-SA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شذا الغهيب</a:t>
              </a:r>
              <a:endParaRPr lang="en-US" sz="1900" b="1" dirty="0">
                <a:solidFill>
                  <a:srgbClr val="00213F"/>
                </a:solidFill>
                <a:latin typeface="Sakkal Majalla" panose="02000000000000000000" pitchFamily="2" charset="-78"/>
                <a:ea typeface="Gadugi" panose="020B0502040204020203" pitchFamily="34" charset="0"/>
                <a:cs typeface="Sakkal Majalla" panose="02000000000000000000" pitchFamily="2" charset="-78"/>
              </a:endParaRPr>
            </a:p>
            <a:p>
              <a:pPr algn="r" rtl="1"/>
              <a:r>
                <a:rPr lang="ar-SA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فاطمة الطاسان</a:t>
              </a:r>
              <a:endParaRPr lang="en-US" sz="1900" b="1" dirty="0" smtClean="0">
                <a:solidFill>
                  <a:srgbClr val="00213F"/>
                </a:solidFill>
                <a:latin typeface="Sakkal Majalla" panose="02000000000000000000" pitchFamily="2" charset="-78"/>
                <a:ea typeface="Gadugi" panose="020B0502040204020203" pitchFamily="34" charset="0"/>
                <a:cs typeface="Sakkal Majalla" panose="02000000000000000000" pitchFamily="2" charset="-78"/>
              </a:endParaRPr>
            </a:p>
            <a:p>
              <a:pPr algn="r" rtl="1"/>
              <a:r>
                <a:rPr lang="ar-SA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ea typeface="Gadugi" panose="020B0502040204020203" pitchFamily="34" charset="0"/>
                  <a:cs typeface="Sakkal Majalla" panose="02000000000000000000" pitchFamily="2" charset="-78"/>
                </a:rPr>
                <a:t>يارا الدعيجي</a:t>
              </a:r>
              <a:endParaRPr lang="en-US" sz="1900" b="1" dirty="0">
                <a:solidFill>
                  <a:srgbClr val="00213F"/>
                </a:solidFill>
                <a:latin typeface="Sakkal Majalla" panose="02000000000000000000" pitchFamily="2" charset="-78"/>
                <a:ea typeface="Gadugi" panose="020B0502040204020203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92365" y="2041955"/>
              <a:ext cx="1937885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sz="1900" b="1" dirty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مهند </a:t>
              </a:r>
              <a:r>
                <a:rPr lang="en-US" sz="1900" b="1" dirty="0" err="1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الزهراني</a:t>
              </a:r>
              <a:endParaRPr lang="en-US" sz="1900" b="1" dirty="0" smtClean="0">
                <a:solidFill>
                  <a:srgbClr val="00213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en-US" sz="1900" b="1" dirty="0" err="1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عبدالله</a:t>
              </a:r>
              <a:r>
                <a:rPr lang="en-US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1900" b="1" dirty="0" err="1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المنيف</a:t>
              </a:r>
              <a:r>
                <a:rPr lang="en-US" sz="1900" b="1" dirty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1900" b="1" dirty="0" smtClean="0">
                <a:solidFill>
                  <a:srgbClr val="00213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en-US" sz="1900" b="1" dirty="0" err="1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عبدالرحمن</a:t>
              </a:r>
              <a:r>
                <a:rPr lang="en-US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1900" b="1" dirty="0" err="1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العمراني</a:t>
              </a:r>
              <a:endParaRPr lang="en-US" sz="1900" b="1" dirty="0" smtClean="0">
                <a:solidFill>
                  <a:srgbClr val="00213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en-US" sz="1900" b="1" dirty="0" err="1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محمد</a:t>
              </a:r>
              <a:r>
                <a:rPr lang="en-US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1900" b="1" dirty="0" err="1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المطلق</a:t>
              </a:r>
              <a:endParaRPr lang="en-US" sz="1900" b="1" dirty="0" smtClean="0">
                <a:solidFill>
                  <a:srgbClr val="00213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en-US" sz="1900" b="1" dirty="0" err="1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صقر</a:t>
              </a:r>
              <a:r>
                <a:rPr lang="en-US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1900" b="1" dirty="0" err="1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التميمي</a:t>
              </a:r>
              <a:endParaRPr lang="en-US" sz="1900" b="1" dirty="0">
                <a:solidFill>
                  <a:srgbClr val="00213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en-US" sz="1900" b="1" dirty="0" err="1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عبدالعزيز</a:t>
              </a:r>
              <a:r>
                <a:rPr lang="en-US" sz="19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1900" b="1" dirty="0" err="1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الحسيني</a:t>
              </a:r>
              <a:endParaRPr lang="en-US" sz="1900" b="1" dirty="0">
                <a:solidFill>
                  <a:srgbClr val="00213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5870640" y="2394891"/>
              <a:ext cx="0" cy="1262481"/>
            </a:xfrm>
            <a:prstGeom prst="line">
              <a:avLst/>
            </a:prstGeom>
            <a:ln w="25400" cap="rnd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509590" y="5680027"/>
            <a:ext cx="2241319" cy="691845"/>
            <a:chOff x="4579825" y="4935568"/>
            <a:chExt cx="2241319" cy="691845"/>
          </a:xfrm>
        </p:grpSpPr>
        <p:sp>
          <p:nvSpPr>
            <p:cNvPr id="31" name="Rectangle 30"/>
            <p:cNvSpPr/>
            <p:nvPr/>
          </p:nvSpPr>
          <p:spPr>
            <a:xfrm>
              <a:off x="4722217" y="5227303"/>
              <a:ext cx="20505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20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يزيد </a:t>
              </a:r>
              <a:r>
                <a:rPr lang="ar-SA" sz="2000" b="1" dirty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المطيري </a:t>
              </a:r>
              <a:r>
                <a:rPr lang="ar-SA" sz="1800" b="1" dirty="0" smtClean="0">
                  <a:solidFill>
                    <a:srgbClr val="608E87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&amp;</a:t>
              </a:r>
              <a:r>
                <a:rPr lang="ar-SA" sz="2000" b="1" dirty="0" smtClean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SA" sz="2000" b="1" dirty="0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نهال </a:t>
              </a:r>
              <a:r>
                <a:rPr lang="ar-SA" sz="2000" b="1" dirty="0" err="1">
                  <a:solidFill>
                    <a:srgbClr val="00213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بياري</a:t>
              </a:r>
              <a:endParaRPr lang="en-US" sz="2000" b="1" dirty="0">
                <a:solidFill>
                  <a:srgbClr val="00213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79825" y="4935568"/>
              <a:ext cx="22413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2400" dirty="0">
                  <a:solidFill>
                    <a:srgbClr val="608E87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rgbClr val="558E87"/>
                  </a:solidFill>
                  <a:latin typeface="Sakkal Majalla" panose="02000000000000000000" pitchFamily="2" charset="-78"/>
                  <a:ea typeface="Calibri" charset="0"/>
                  <a:cs typeface="Sakkal Majalla" panose="02000000000000000000" pitchFamily="2" charset="-78"/>
                </a:rPr>
                <a:t>قادة</a:t>
              </a:r>
              <a:r>
                <a:rPr lang="ar-SA" sz="2400" dirty="0">
                  <a:solidFill>
                    <a:srgbClr val="608E87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rgbClr val="558E87"/>
                  </a:solidFill>
                  <a:latin typeface="Sakkal Majalla" panose="02000000000000000000" pitchFamily="2" charset="-78"/>
                  <a:ea typeface="Calibri" charset="0"/>
                  <a:cs typeface="Sakkal Majalla" panose="02000000000000000000" pitchFamily="2" charset="-78"/>
                </a:rPr>
                <a:t>فريق </a:t>
              </a:r>
              <a:r>
                <a:rPr lang="ar-SA" sz="2400" b="1" dirty="0">
                  <a:solidFill>
                    <a:srgbClr val="EE9AB6"/>
                  </a:solidFill>
                  <a:latin typeface="Sakkal Majalla" panose="02000000000000000000" pitchFamily="2" charset="-78"/>
                  <a:ea typeface="Calibri" charset="0"/>
                  <a:cs typeface="Sakkal Majalla" panose="02000000000000000000" pitchFamily="2" charset="-78"/>
                </a:rPr>
                <a:t>علم الأَجِنَّةُ </a:t>
              </a:r>
              <a:r>
                <a:rPr lang="ar-SA" sz="2400" b="1" dirty="0" smtClean="0">
                  <a:solidFill>
                    <a:srgbClr val="558E87"/>
                  </a:solidFill>
                  <a:latin typeface="Sakkal Majalla" panose="02000000000000000000" pitchFamily="2" charset="-78"/>
                  <a:ea typeface="Calibri" charset="0"/>
                  <a:cs typeface="Sakkal Majalla" panose="02000000000000000000" pitchFamily="2" charset="-78"/>
                </a:rPr>
                <a:t>:</a:t>
              </a:r>
              <a:r>
                <a:rPr lang="ar-SA" sz="2400" dirty="0" smtClean="0">
                  <a:solidFill>
                    <a:srgbClr val="608E87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400" dirty="0">
                <a:solidFill>
                  <a:srgbClr val="608E87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01" name="Rounded Rectangle 100"/>
          <p:cNvSpPr/>
          <p:nvPr/>
        </p:nvSpPr>
        <p:spPr>
          <a:xfrm>
            <a:off x="11063888" y="3971670"/>
            <a:ext cx="45719" cy="755650"/>
          </a:xfrm>
          <a:prstGeom prst="roundRect">
            <a:avLst>
              <a:gd name="adj" fmla="val 50000"/>
            </a:avLst>
          </a:prstGeom>
          <a:solidFill>
            <a:srgbClr val="FD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355123" y="-8860"/>
            <a:ext cx="1170528" cy="6169182"/>
            <a:chOff x="10295819" y="0"/>
            <a:chExt cx="1172631" cy="4911033"/>
          </a:xfrm>
        </p:grpSpPr>
        <p:grpSp>
          <p:nvGrpSpPr>
            <p:cNvPr id="14" name="Group 13"/>
            <p:cNvGrpSpPr/>
            <p:nvPr/>
          </p:nvGrpSpPr>
          <p:grpSpPr>
            <a:xfrm>
              <a:off x="10295819" y="0"/>
              <a:ext cx="1172631" cy="4812487"/>
              <a:chOff x="10303002" y="7985"/>
              <a:chExt cx="1172631" cy="4812489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10443043" y="2550908"/>
                <a:ext cx="45719" cy="878183"/>
              </a:xfrm>
              <a:prstGeom prst="roundRect">
                <a:avLst>
                  <a:gd name="adj" fmla="val 50000"/>
                </a:avLst>
              </a:prstGeom>
              <a:solidFill>
                <a:srgbClr val="EE9A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0303002" y="7985"/>
                <a:ext cx="1172631" cy="4812489"/>
                <a:chOff x="10302930" y="7985"/>
                <a:chExt cx="1172623" cy="4812488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0302930" y="7985"/>
                  <a:ext cx="1172623" cy="4812488"/>
                  <a:chOff x="10302930" y="7985"/>
                  <a:chExt cx="1172623" cy="4812488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10302930" y="7985"/>
                    <a:ext cx="1172623" cy="4812488"/>
                    <a:chOff x="10302930" y="7985"/>
                    <a:chExt cx="1172623" cy="4812488"/>
                  </a:xfrm>
                </p:grpSpPr>
                <p:grpSp>
                  <p:nvGrpSpPr>
                    <p:cNvPr id="53" name="Group 52"/>
                    <p:cNvGrpSpPr/>
                    <p:nvPr/>
                  </p:nvGrpSpPr>
                  <p:grpSpPr>
                    <a:xfrm>
                      <a:off x="10302930" y="7985"/>
                      <a:ext cx="457291" cy="3781741"/>
                      <a:chOff x="10302930" y="7985"/>
                      <a:chExt cx="457291" cy="3781741"/>
                    </a:xfrm>
                  </p:grpSpPr>
                  <p:sp>
                    <p:nvSpPr>
                      <p:cNvPr id="54" name="Shape 651"/>
                      <p:cNvSpPr/>
                      <p:nvPr/>
                    </p:nvSpPr>
                    <p:spPr>
                      <a:xfrm>
                        <a:off x="10302930" y="7985"/>
                        <a:ext cx="457291" cy="3395682"/>
                      </a:xfrm>
                      <a:prstGeom prst="rect">
                        <a:avLst/>
                      </a:prstGeom>
                      <a:solidFill>
                        <a:srgbClr val="EE9AB6"/>
                      </a:soli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5" name="Rounded Rectangle 54"/>
                      <p:cNvSpPr/>
                      <p:nvPr/>
                    </p:nvSpPr>
                    <p:spPr>
                      <a:xfrm>
                        <a:off x="10302930" y="2663598"/>
                        <a:ext cx="45719" cy="755650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EE9AB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Rounded Rectangle 55"/>
                      <p:cNvSpPr/>
                      <p:nvPr/>
                    </p:nvSpPr>
                    <p:spPr>
                      <a:xfrm>
                        <a:off x="10348649" y="2794067"/>
                        <a:ext cx="45719" cy="878183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EE9AB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Rounded Rectangle 57"/>
                      <p:cNvSpPr/>
                      <p:nvPr/>
                    </p:nvSpPr>
                    <p:spPr>
                      <a:xfrm>
                        <a:off x="10470325" y="2731288"/>
                        <a:ext cx="45719" cy="755650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EE9AB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9" name="Rounded Rectangle 58"/>
                      <p:cNvSpPr/>
                      <p:nvPr/>
                    </p:nvSpPr>
                    <p:spPr>
                      <a:xfrm>
                        <a:off x="10516044" y="2949348"/>
                        <a:ext cx="51340" cy="84037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EE9AB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0" name="Rounded Rectangle 59"/>
                      <p:cNvSpPr/>
                      <p:nvPr/>
                    </p:nvSpPr>
                    <p:spPr>
                      <a:xfrm>
                        <a:off x="10629743" y="2721043"/>
                        <a:ext cx="45719" cy="755650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EE9AB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1" name="Rounded Rectangle 60"/>
                      <p:cNvSpPr/>
                      <p:nvPr/>
                    </p:nvSpPr>
                    <p:spPr>
                      <a:xfrm>
                        <a:off x="10674637" y="2794067"/>
                        <a:ext cx="51340" cy="795633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EE9AB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2" name="Rounded Rectangle 61"/>
                      <p:cNvSpPr/>
                      <p:nvPr/>
                    </p:nvSpPr>
                    <p:spPr>
                      <a:xfrm>
                        <a:off x="10714203" y="2662434"/>
                        <a:ext cx="45801" cy="1035983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EE9AB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11018261" y="7985"/>
                      <a:ext cx="457292" cy="4812488"/>
                      <a:chOff x="10145136" y="-213035"/>
                      <a:chExt cx="457292" cy="4812488"/>
                    </a:xfrm>
                  </p:grpSpPr>
                  <p:sp>
                    <p:nvSpPr>
                      <p:cNvPr id="78" name="Shape 650"/>
                      <p:cNvSpPr/>
                      <p:nvPr/>
                    </p:nvSpPr>
                    <p:spPr>
                      <a:xfrm>
                        <a:off x="10145137" y="-213035"/>
                        <a:ext cx="457291" cy="4172281"/>
                      </a:xfrm>
                      <a:prstGeom prst="rect">
                        <a:avLst/>
                      </a:prstGeom>
                      <a:solidFill>
                        <a:srgbClr val="95D2C3"/>
                      </a:solidFill>
                      <a:ln>
                        <a:noFill/>
                      </a:ln>
                    </p:spPr>
                    <p:txBody>
                      <a:bodyPr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ctr" rtl="0">
                          <a:spcBef>
                            <a:spcPts val="0"/>
                          </a:spcBef>
                          <a:buNone/>
                        </a:pPr>
                        <a:endParaRPr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grpSp>
                    <p:nvGrpSpPr>
                      <p:cNvPr id="79" name="Group 78"/>
                      <p:cNvGrpSpPr/>
                      <p:nvPr/>
                    </p:nvGrpSpPr>
                    <p:grpSpPr>
                      <a:xfrm>
                        <a:off x="10145136" y="3316697"/>
                        <a:ext cx="457292" cy="1282756"/>
                        <a:chOff x="10145136" y="3316697"/>
                        <a:chExt cx="457292" cy="1282756"/>
                      </a:xfrm>
                    </p:grpSpPr>
                    <p:sp>
                      <p:nvSpPr>
                        <p:cNvPr id="80" name="Rounded Rectangle 79"/>
                        <p:cNvSpPr/>
                        <p:nvPr/>
                      </p:nvSpPr>
                      <p:spPr>
                        <a:xfrm>
                          <a:off x="10145136" y="3580113"/>
                          <a:ext cx="45719" cy="755650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95D2C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2" name="Rounded Rectangle 81"/>
                        <p:cNvSpPr/>
                        <p:nvPr/>
                      </p:nvSpPr>
                      <p:spPr>
                        <a:xfrm>
                          <a:off x="10456093" y="3843803"/>
                          <a:ext cx="45719" cy="755650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FDFAFC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3" name="Rounded Rectangle 82"/>
                        <p:cNvSpPr/>
                        <p:nvPr/>
                      </p:nvSpPr>
                      <p:spPr>
                        <a:xfrm>
                          <a:off x="10412703" y="3478678"/>
                          <a:ext cx="45719" cy="755650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95D2C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4" name="Rounded Rectangle 83"/>
                        <p:cNvSpPr/>
                        <p:nvPr/>
                      </p:nvSpPr>
                      <p:spPr>
                        <a:xfrm>
                          <a:off x="10280038" y="3395186"/>
                          <a:ext cx="45719" cy="755650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95D2C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5" name="Rounded Rectangle 84"/>
                        <p:cNvSpPr/>
                        <p:nvPr/>
                      </p:nvSpPr>
                      <p:spPr>
                        <a:xfrm>
                          <a:off x="10325923" y="3316697"/>
                          <a:ext cx="45719" cy="755650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95D2C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6" name="Rounded Rectangle 85"/>
                        <p:cNvSpPr/>
                        <p:nvPr/>
                      </p:nvSpPr>
                      <p:spPr>
                        <a:xfrm>
                          <a:off x="10369313" y="3665952"/>
                          <a:ext cx="45719" cy="755650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95D2C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7" name="Rounded Rectangle 86"/>
                        <p:cNvSpPr/>
                        <p:nvPr/>
                      </p:nvSpPr>
                      <p:spPr>
                        <a:xfrm>
                          <a:off x="10497680" y="3356135"/>
                          <a:ext cx="45719" cy="755650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95D2C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88" name="Rounded Rectangle 87"/>
                        <p:cNvSpPr/>
                        <p:nvPr/>
                      </p:nvSpPr>
                      <p:spPr>
                        <a:xfrm>
                          <a:off x="10541070" y="3564523"/>
                          <a:ext cx="61358" cy="755650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95D2C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102" name="Rounded Rectangle 101"/>
                  <p:cNvSpPr/>
                  <p:nvPr/>
                </p:nvSpPr>
                <p:spPr>
                  <a:xfrm>
                    <a:off x="11107361" y="3562157"/>
                    <a:ext cx="45719" cy="7556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5D2C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3" name="Rounded Rectangle 102"/>
                <p:cNvSpPr/>
                <p:nvPr/>
              </p:nvSpPr>
              <p:spPr>
                <a:xfrm>
                  <a:off x="10394279" y="2994107"/>
                  <a:ext cx="45719" cy="878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FA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10562629" y="3109128"/>
                  <a:ext cx="45719" cy="87818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DFA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Rounded Rectangle 106"/>
              <p:cNvSpPr/>
              <p:nvPr/>
            </p:nvSpPr>
            <p:spPr>
              <a:xfrm>
                <a:off x="10607845" y="2562013"/>
                <a:ext cx="45719" cy="878183"/>
              </a:xfrm>
              <a:prstGeom prst="roundRect">
                <a:avLst>
                  <a:gd name="adj" fmla="val 50000"/>
                </a:avLst>
              </a:prstGeom>
              <a:solidFill>
                <a:srgbClr val="EE9A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Rounded Rectangle 107"/>
            <p:cNvSpPr/>
            <p:nvPr/>
          </p:nvSpPr>
          <p:spPr>
            <a:xfrm>
              <a:off x="11054504" y="4155383"/>
              <a:ext cx="45719" cy="755650"/>
            </a:xfrm>
            <a:prstGeom prst="roundRect">
              <a:avLst>
                <a:gd name="adj" fmla="val 50000"/>
              </a:avLst>
            </a:prstGeom>
            <a:solidFill>
              <a:srgbClr val="FDFA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1653557" y="0"/>
            <a:ext cx="554770" cy="4362261"/>
            <a:chOff x="11061394" y="-114994"/>
            <a:chExt cx="555763" cy="3472617"/>
          </a:xfrm>
        </p:grpSpPr>
        <p:grpSp>
          <p:nvGrpSpPr>
            <p:cNvPr id="122" name="Group 121"/>
            <p:cNvGrpSpPr/>
            <p:nvPr/>
          </p:nvGrpSpPr>
          <p:grpSpPr>
            <a:xfrm>
              <a:off x="11061394" y="-114994"/>
              <a:ext cx="555763" cy="3472617"/>
              <a:chOff x="6058820" y="1422111"/>
              <a:chExt cx="555763" cy="3472617"/>
            </a:xfrm>
          </p:grpSpPr>
          <p:sp>
            <p:nvSpPr>
              <p:cNvPr id="124" name="Shape 649"/>
              <p:cNvSpPr/>
              <p:nvPr/>
            </p:nvSpPr>
            <p:spPr>
              <a:xfrm>
                <a:off x="6157292" y="1422111"/>
                <a:ext cx="457291" cy="2812218"/>
              </a:xfrm>
              <a:prstGeom prst="rect">
                <a:avLst/>
              </a:prstGeom>
              <a:solidFill>
                <a:srgbClr val="00213F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6157126" y="3638721"/>
                <a:ext cx="45719" cy="755650"/>
              </a:xfrm>
              <a:prstGeom prst="roundRect">
                <a:avLst>
                  <a:gd name="adj" fmla="val 50000"/>
                </a:avLst>
              </a:prstGeom>
              <a:solidFill>
                <a:srgbClr val="0021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6524451" y="3834278"/>
                <a:ext cx="45719" cy="755650"/>
              </a:xfrm>
              <a:prstGeom prst="roundRect">
                <a:avLst>
                  <a:gd name="adj" fmla="val 50000"/>
                </a:avLst>
              </a:prstGeom>
              <a:solidFill>
                <a:srgbClr val="0021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6199630" y="4139078"/>
                <a:ext cx="54148" cy="755650"/>
              </a:xfrm>
              <a:prstGeom prst="roundRect">
                <a:avLst>
                  <a:gd name="adj" fmla="val 50000"/>
                </a:avLst>
              </a:prstGeom>
              <a:solidFill>
                <a:srgbClr val="FDFA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>
                <a:off x="6568633" y="3907304"/>
                <a:ext cx="45950" cy="787192"/>
              </a:xfrm>
              <a:prstGeom prst="roundRect">
                <a:avLst>
                  <a:gd name="adj" fmla="val 50000"/>
                </a:avLst>
              </a:prstGeom>
              <a:solidFill>
                <a:srgbClr val="0021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>
                <a:off x="6433954" y="3692634"/>
                <a:ext cx="45719" cy="755650"/>
              </a:xfrm>
              <a:prstGeom prst="roundRect">
                <a:avLst>
                  <a:gd name="adj" fmla="val 50000"/>
                </a:avLst>
              </a:prstGeom>
              <a:solidFill>
                <a:srgbClr val="0021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29"/>
              <p:cNvSpPr/>
              <p:nvPr/>
            </p:nvSpPr>
            <p:spPr>
              <a:xfrm>
                <a:off x="6058820" y="3780681"/>
                <a:ext cx="45719" cy="755650"/>
              </a:xfrm>
              <a:prstGeom prst="roundRect">
                <a:avLst>
                  <a:gd name="adj" fmla="val 50000"/>
                </a:avLst>
              </a:prstGeom>
              <a:solidFill>
                <a:srgbClr val="FDFA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ounded Rectangle 130"/>
              <p:cNvSpPr/>
              <p:nvPr/>
            </p:nvSpPr>
            <p:spPr>
              <a:xfrm>
                <a:off x="6391474" y="3549500"/>
                <a:ext cx="45719" cy="755650"/>
              </a:xfrm>
              <a:prstGeom prst="roundRect">
                <a:avLst>
                  <a:gd name="adj" fmla="val 50000"/>
                </a:avLst>
              </a:prstGeom>
              <a:solidFill>
                <a:srgbClr val="0021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ounded Rectangle 131"/>
              <p:cNvSpPr/>
              <p:nvPr/>
            </p:nvSpPr>
            <p:spPr>
              <a:xfrm>
                <a:off x="6348517" y="3751728"/>
                <a:ext cx="45719" cy="755650"/>
              </a:xfrm>
              <a:prstGeom prst="roundRect">
                <a:avLst>
                  <a:gd name="adj" fmla="val 50000"/>
                </a:avLst>
              </a:prstGeom>
              <a:solidFill>
                <a:srgbClr val="0021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ounded Rectangle 132"/>
              <p:cNvSpPr/>
              <p:nvPr/>
            </p:nvSpPr>
            <p:spPr>
              <a:xfrm>
                <a:off x="6252640" y="3565696"/>
                <a:ext cx="46919" cy="755650"/>
              </a:xfrm>
              <a:prstGeom prst="roundRect">
                <a:avLst>
                  <a:gd name="adj" fmla="val 50000"/>
                </a:avLst>
              </a:prstGeom>
              <a:solidFill>
                <a:srgbClr val="0021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33"/>
              <p:cNvSpPr/>
              <p:nvPr/>
            </p:nvSpPr>
            <p:spPr>
              <a:xfrm>
                <a:off x="6296229" y="3823519"/>
                <a:ext cx="55520" cy="755650"/>
              </a:xfrm>
              <a:prstGeom prst="roundRect">
                <a:avLst>
                  <a:gd name="adj" fmla="val 50000"/>
                </a:avLst>
              </a:prstGeom>
              <a:solidFill>
                <a:srgbClr val="0021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Rounded Rectangle 122"/>
            <p:cNvSpPr/>
            <p:nvPr/>
          </p:nvSpPr>
          <p:spPr>
            <a:xfrm>
              <a:off x="11482159" y="2467254"/>
              <a:ext cx="45719" cy="793556"/>
            </a:xfrm>
            <a:prstGeom prst="roundRect">
              <a:avLst>
                <a:gd name="adj" fmla="val 50000"/>
              </a:avLst>
            </a:prstGeom>
            <a:solidFill>
              <a:srgbClr val="FDFA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247225" y="427891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545" y="370325"/>
            <a:ext cx="9014125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 smtClean="0">
                <a:solidFill>
                  <a:srgbClr val="618E87"/>
                </a:solidFill>
                <a:latin typeface="Calibri" pitchFamily="34" charset="0"/>
              </a:rPr>
              <a:t>- Fetal </a:t>
            </a:r>
            <a:r>
              <a:rPr lang="en-US" sz="1600" b="1" dirty="0">
                <a:solidFill>
                  <a:srgbClr val="618E87"/>
                </a:solidFill>
                <a:latin typeface="Calibri" pitchFamily="34" charset="0"/>
              </a:rPr>
              <a:t>Cardiovascular system is </a:t>
            </a:r>
            <a:r>
              <a:rPr lang="en-US" sz="1600" b="1" dirty="0" smtClean="0">
                <a:solidFill>
                  <a:srgbClr val="618E87"/>
                </a:solidFill>
                <a:latin typeface="Calibri" pitchFamily="34" charset="0"/>
              </a:rPr>
              <a:t>designed</a:t>
            </a:r>
            <a:r>
              <a:rPr lang="en-US" b="1" dirty="0" smtClean="0">
                <a:solidFill>
                  <a:srgbClr val="618E87"/>
                </a:solidFill>
                <a:latin typeface="Calibri" pitchFamily="34" charset="0"/>
              </a:rPr>
              <a:t>:</a:t>
            </a:r>
            <a:endParaRPr lang="en-US" b="1" dirty="0">
              <a:solidFill>
                <a:srgbClr val="618E87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826" y="-39152"/>
            <a:ext cx="5569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Fetal Circulation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3626" y="4995073"/>
            <a:ext cx="7016174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- Blood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reaches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and leaves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fetus through the umbilical cord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- The umbilical cord Contains two arteries and one vein.</a:t>
            </a:r>
            <a:endParaRPr lang="ar-KW" dirty="0" smtClean="0">
              <a:solidFill>
                <a:srgbClr val="00B05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910495781"/>
              </p:ext>
            </p:extLst>
          </p:nvPr>
        </p:nvGraphicFramePr>
        <p:xfrm>
          <a:off x="-605678" y="767911"/>
          <a:ext cx="7905867" cy="255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مستطيل 9"/>
          <p:cNvSpPr/>
          <p:nvPr/>
        </p:nvSpPr>
        <p:spPr>
          <a:xfrm>
            <a:off x="7154672" y="2041106"/>
            <a:ext cx="4908825" cy="738664"/>
          </a:xfrm>
          <a:prstGeom prst="rect">
            <a:avLst/>
          </a:prstGeom>
          <a:ln>
            <a:solidFill>
              <a:srgbClr val="FF99FF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Good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respiration in the newborn infant is dependent upon normal circulatory changes at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birth.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99111" y="3334231"/>
            <a:ext cx="7016174" cy="150041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-Three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structures are very important in the transitional circulation:</a:t>
            </a:r>
            <a:r>
              <a:rPr lang="ar-KW" b="1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(Important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)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500" b="1" dirty="0" smtClean="0">
              <a:solidFill>
                <a:srgbClr val="FF66CC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FF66CC"/>
                </a:solidFill>
                <a:latin typeface="Calibri" pitchFamily="34" charset="0"/>
                <a:cs typeface="Calibri" panose="020F0502020204030204" pitchFamily="34" charset="0"/>
              </a:rPr>
              <a:t>1- </a:t>
            </a:r>
            <a:r>
              <a:rPr lang="en-US" b="1" dirty="0">
                <a:solidFill>
                  <a:srgbClr val="FF66CC"/>
                </a:solidFill>
                <a:latin typeface="Calibri" pitchFamily="34" charset="0"/>
                <a:cs typeface="Calibri" panose="020F0502020204030204" pitchFamily="34" charset="0"/>
              </a:rPr>
              <a:t>Ductus </a:t>
            </a:r>
            <a:r>
              <a:rPr lang="en-US" b="1" dirty="0" err="1" smtClean="0">
                <a:solidFill>
                  <a:srgbClr val="FF66CC"/>
                </a:solidFill>
                <a:latin typeface="Calibri" pitchFamily="34" charset="0"/>
                <a:cs typeface="Calibri" panose="020F0502020204030204" pitchFamily="34" charset="0"/>
              </a:rPr>
              <a:t>venosus</a:t>
            </a:r>
            <a:r>
              <a:rPr lang="ar-SA" dirty="0" smtClean="0">
                <a:solidFill>
                  <a:srgbClr val="FF66CC"/>
                </a:solidFill>
                <a:latin typeface="Calibri" pitchFamily="34" charset="0"/>
                <a:cs typeface="Calibri" panose="020F0502020204030204" pitchFamily="34" charset="0"/>
              </a:rPr>
              <a:t>)</a:t>
            </a:r>
            <a:r>
              <a:rPr lang="ar-SA" b="1" dirty="0" smtClean="0">
                <a:solidFill>
                  <a:srgbClr val="FF66CC"/>
                </a:solidFill>
                <a:latin typeface="Calibri" pitchFamily="34" charset="0"/>
                <a:cs typeface="Calibri" panose="020F0502020204030204" pitchFamily="34" charset="0"/>
              </a:rPr>
              <a:t>  </a:t>
            </a:r>
            <a:r>
              <a:rPr lang="ar-SA" b="1" dirty="0" smtClean="0">
                <a:solidFill>
                  <a:srgbClr val="FF0000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Here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the duct is between the umbilical vein and IVC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).</a:t>
            </a:r>
            <a:endParaRPr lang="ar-SA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ar-KW" dirty="0">
                <a:solidFill>
                  <a:schemeClr val="accent5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latin typeface="Calibri" pitchFamily="34" charset="0"/>
                <a:cs typeface="Calibri" panose="020F0502020204030204" pitchFamily="34" charset="0"/>
              </a:rPr>
              <a:t>2- Ductus </a:t>
            </a:r>
            <a:r>
              <a:rPr lang="en-US" b="1" dirty="0" err="1" smtClean="0">
                <a:solidFill>
                  <a:schemeClr val="accent5"/>
                </a:solidFill>
                <a:latin typeface="Calibri" pitchFamily="34" charset="0"/>
                <a:cs typeface="Calibri" panose="020F0502020204030204" pitchFamily="34" charset="0"/>
              </a:rPr>
              <a:t>arteriosus</a:t>
            </a: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(Between the arch of aorta and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ploumnary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artery)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rgbClr val="7030A0"/>
                </a:solidFill>
                <a:latin typeface="Calibri" pitchFamily="34" charset="0"/>
                <a:cs typeface="Calibri" panose="020F0502020204030204" pitchFamily="34" charset="0"/>
              </a:rPr>
              <a:t>3- Foramen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anose="020F0502020204030204" pitchFamily="34" charset="0"/>
              </a:rPr>
              <a:t>ovale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anose="020F0502020204030204" pitchFamily="34" charset="0"/>
              </a:rPr>
              <a:t>: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(between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the right and left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atrium) 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5079873" y="5600074"/>
            <a:ext cx="2151880" cy="1230929"/>
            <a:chOff x="8178799" y="535376"/>
            <a:chExt cx="3701281" cy="2455795"/>
          </a:xfrm>
        </p:grpSpPr>
        <p:pic>
          <p:nvPicPr>
            <p:cNvPr id="12" name="صورة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799" y="535376"/>
              <a:ext cx="3701281" cy="2455795"/>
            </a:xfrm>
            <a:prstGeom prst="rect">
              <a:avLst/>
            </a:prstGeom>
          </p:spPr>
        </p:pic>
        <p:sp>
          <p:nvSpPr>
            <p:cNvPr id="14" name="مستطيل 13"/>
            <p:cNvSpPr/>
            <p:nvPr/>
          </p:nvSpPr>
          <p:spPr>
            <a:xfrm>
              <a:off x="10604500" y="851340"/>
              <a:ext cx="1143000" cy="384259"/>
            </a:xfrm>
            <a:prstGeom prst="rect">
              <a:avLst/>
            </a:prstGeom>
            <a:noFill/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3145" b="8040"/>
          <a:stretch/>
        </p:blipFill>
        <p:spPr>
          <a:xfrm>
            <a:off x="383477" y="5663765"/>
            <a:ext cx="2286750" cy="1179749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1758550" y="5679486"/>
            <a:ext cx="950217" cy="1999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5" t="25725"/>
          <a:stretch/>
        </p:blipFill>
        <p:spPr>
          <a:xfrm>
            <a:off x="2800311" y="5654086"/>
            <a:ext cx="2174878" cy="1187678"/>
          </a:xfrm>
          <a:prstGeom prst="rect">
            <a:avLst/>
          </a:prstGeom>
        </p:spPr>
      </p:pic>
      <p:sp>
        <p:nvSpPr>
          <p:cNvPr id="22" name="مستطيل 21"/>
          <p:cNvSpPr/>
          <p:nvPr/>
        </p:nvSpPr>
        <p:spPr>
          <a:xfrm>
            <a:off x="3643260" y="5625665"/>
            <a:ext cx="654727" cy="22786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7347588" y="5328813"/>
            <a:ext cx="4842858" cy="1492716"/>
          </a:xfrm>
          <a:prstGeom prst="rect">
            <a:avLst/>
          </a:prstGeom>
          <a:noFill/>
          <a:ln>
            <a:solidFill>
              <a:srgbClr val="618E87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-احنا نعرف ان </a:t>
            </a:r>
            <a:r>
              <a:rPr lang="ar-SA" sz="13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الامبلايكال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كورد يربط بين الجنين و </a:t>
            </a:r>
            <a:r>
              <a:rPr lang="ar-SA" sz="13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البلاسينتا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 rtl="1"/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اصل هذا </a:t>
            </a:r>
            <a:r>
              <a:rPr lang="ar-SA" sz="13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الكورد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بداية تكون الجنين هو عبارة عن 2 </a:t>
            </a:r>
            <a:r>
              <a:rPr lang="ar-SA" sz="13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امبلايكال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فينز و 2 </a:t>
            </a:r>
            <a:r>
              <a:rPr lang="ar-SA" sz="13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امبلايكال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ارتريز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 rtl="1"/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لكن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umbilical vein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رح </a:t>
            </a:r>
            <a:r>
              <a:rPr lang="ar-SA" sz="13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يصيرله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degeneration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algn="r" rtl="1"/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 يصير عندي داخل </a:t>
            </a:r>
            <a:r>
              <a:rPr lang="ar-SA" sz="13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الكورد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(1فين +2ارتريز)</a:t>
            </a:r>
          </a:p>
          <a:p>
            <a:pPr algn="ctr"/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left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umbilical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vein (carry blood with </a:t>
            </a:r>
            <a:r>
              <a:rPr lang="en-US" sz="13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O2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placenta to fetus)</a:t>
            </a:r>
          </a:p>
          <a:p>
            <a:pPr algn="ctr"/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umbilical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arteries (carry blood </a:t>
            </a:r>
            <a:r>
              <a:rPr lang="en-US" sz="13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O2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fetus to placenta)</a:t>
            </a:r>
            <a:endParaRPr lang="ar-SA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سهم إلى اليمين 25"/>
          <p:cNvSpPr/>
          <p:nvPr/>
        </p:nvSpPr>
        <p:spPr>
          <a:xfrm>
            <a:off x="5720493" y="2180627"/>
            <a:ext cx="1228298" cy="428846"/>
          </a:xfrm>
          <a:prstGeom prst="rightArrow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r="27472" b="66417"/>
          <a:stretch/>
        </p:blipFill>
        <p:spPr>
          <a:xfrm>
            <a:off x="10484347" y="4249454"/>
            <a:ext cx="1706099" cy="1007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5924" y="5082592"/>
            <a:ext cx="1444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Umbilical cord</a:t>
            </a:r>
            <a:endParaRPr lang="en-GB" sz="1000" dirty="0"/>
          </a:p>
        </p:txBody>
      </p:sp>
      <p:sp>
        <p:nvSpPr>
          <p:cNvPr id="5" name="مستطيل 4"/>
          <p:cNvSpPr/>
          <p:nvPr/>
        </p:nvSpPr>
        <p:spPr>
          <a:xfrm>
            <a:off x="3695883" y="480079"/>
            <a:ext cx="2098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fetus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ar-S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76647" y="3559463"/>
            <a:ext cx="6096000" cy="3407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hangingPunct="1">
              <a:lnSpc>
                <a:spcPct val="150000"/>
              </a:lnSpc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)</a:t>
            </a:r>
            <a:r>
              <a:rPr lang="ar-SA" sz="1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بس </a:t>
            </a:r>
            <a:r>
              <a:rPr lang="ar-SA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موجودة في </a:t>
            </a:r>
            <a:r>
              <a:rPr lang="ar-SA" sz="12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الفيتال</a:t>
            </a:r>
            <a:r>
              <a:rPr lang="ar-SA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ar-SA" sz="12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سيركيوليشن</a:t>
            </a:r>
            <a:r>
              <a:rPr lang="ar-SA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بعد الولادة يتحولوا الى </a:t>
            </a:r>
            <a:r>
              <a:rPr lang="ar-SA" sz="1200" b="1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ليقامنتس</a:t>
            </a:r>
            <a:r>
              <a:rPr lang="ar-SA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)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1752" y="2542401"/>
            <a:ext cx="4868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(</a:t>
            </a:r>
            <a:r>
              <a:rPr lang="ar-KW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لوحدث السيركولشن بشكل صحيح فالجهاز التنفسي لطفل بيكون  طبيعي ومافيه مشاكل 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)</a:t>
            </a:r>
            <a:endParaRPr lang="ar-KW" sz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Shape 589"/>
          <p:cNvCxnSpPr/>
          <p:nvPr/>
        </p:nvCxnSpPr>
        <p:spPr>
          <a:xfrm>
            <a:off x="208550" y="474804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506" y="21788"/>
            <a:ext cx="737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alibri"/>
              </a:rPr>
              <a:t>Fetal</a:t>
            </a:r>
            <a:r>
              <a:rPr lang="en-GB" sz="28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alibri"/>
              </a:rPr>
              <a:t> Circulation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437" y="4127191"/>
            <a:ext cx="7957543" cy="1508105"/>
          </a:xfrm>
          <a:prstGeom prst="rect">
            <a:avLst/>
          </a:prstGeom>
          <a:noFill/>
          <a:ln w="28575">
            <a:solidFill>
              <a:srgbClr val="95D3C6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6- </a:t>
            </a:r>
            <a:r>
              <a:rPr lang="en-US" b="1" dirty="0" smtClean="0">
                <a:latin typeface="Calibri" pitchFamily="34" charset="0"/>
              </a:rPr>
              <a:t>Small </a:t>
            </a:r>
            <a:r>
              <a:rPr lang="en-US" b="1" dirty="0">
                <a:latin typeface="Calibri" pitchFamily="34" charset="0"/>
              </a:rPr>
              <a:t>amount of </a:t>
            </a:r>
            <a:r>
              <a:rPr lang="en-US" b="1" u="sng" dirty="0">
                <a:latin typeface="Calibri" pitchFamily="34" charset="0"/>
              </a:rPr>
              <a:t>highly oxygenated </a:t>
            </a:r>
            <a:r>
              <a:rPr lang="en-US" b="1" dirty="0">
                <a:latin typeface="Calibri" pitchFamily="34" charset="0"/>
              </a:rPr>
              <a:t>blood</a:t>
            </a:r>
            <a:r>
              <a:rPr lang="en-US" dirty="0">
                <a:latin typeface="Calibri" pitchFamily="34" charset="0"/>
              </a:rPr>
              <a:t> in </a:t>
            </a: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right atrium </a:t>
            </a:r>
            <a:r>
              <a:rPr lang="en-US" b="1" dirty="0" smtClean="0">
                <a:latin typeface="Calibri" pitchFamily="34" charset="0"/>
              </a:rPr>
              <a:t>mixes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with</a:t>
            </a:r>
            <a:r>
              <a:rPr lang="en-US" b="1" dirty="0">
                <a:latin typeface="Calibri" pitchFamily="34" charset="0"/>
              </a:rPr>
              <a:t> venous blood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(poorly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oxygenated blood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of </a:t>
            </a:r>
            <a:r>
              <a:rPr lang="en-US" dirty="0">
                <a:latin typeface="Calibri" pitchFamily="34" charset="0"/>
              </a:rPr>
              <a:t>the </a:t>
            </a:r>
            <a:r>
              <a:rPr lang="en-US" b="1" dirty="0">
                <a:solidFill>
                  <a:srgbClr val="996633"/>
                </a:solidFill>
                <a:latin typeface="Calibri" pitchFamily="34" charset="0"/>
              </a:rPr>
              <a:t>SVC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passes to </a:t>
            </a:r>
            <a:r>
              <a:rPr lang="en-US" b="1" dirty="0">
                <a:solidFill>
                  <a:srgbClr val="9966FF"/>
                </a:solidFill>
                <a:latin typeface="Calibri" pitchFamily="34" charset="0"/>
              </a:rPr>
              <a:t>right </a:t>
            </a:r>
            <a:r>
              <a:rPr lang="en-US" dirty="0">
                <a:solidFill>
                  <a:srgbClr val="9966FF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9966FF"/>
                </a:solidFill>
                <a:latin typeface="Calibri" pitchFamily="34" charset="0"/>
              </a:rPr>
              <a:t>ventricle</a:t>
            </a:r>
            <a:r>
              <a:rPr lang="en-US" dirty="0">
                <a:solidFill>
                  <a:srgbClr val="9966FF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defRPr/>
            </a:pPr>
            <a:endParaRPr lang="en-US" sz="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7-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Then from </a:t>
            </a:r>
            <a:r>
              <a:rPr lang="en-US" b="1" dirty="0" smtClean="0">
                <a:solidFill>
                  <a:srgbClr val="9966FF"/>
                </a:solidFill>
                <a:latin typeface="Calibri" pitchFamily="34" charset="0"/>
              </a:rPr>
              <a:t>Right  </a:t>
            </a:r>
            <a:r>
              <a:rPr lang="en-US" b="1" dirty="0">
                <a:solidFill>
                  <a:srgbClr val="9966FF"/>
                </a:solidFill>
                <a:latin typeface="Calibri" pitchFamily="34" charset="0"/>
              </a:rPr>
              <a:t>ventricle</a:t>
            </a:r>
            <a:r>
              <a:rPr lang="en-US" b="1" dirty="0" smtClean="0">
                <a:solidFill>
                  <a:srgbClr val="9966FF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to </a:t>
            </a:r>
            <a:r>
              <a:rPr lang="en-US" b="1" dirty="0">
                <a:solidFill>
                  <a:srgbClr val="660033"/>
                </a:solidFill>
                <a:latin typeface="Calibri" pitchFamily="34" charset="0"/>
              </a:rPr>
              <a:t>the pulmonary artery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(lungs are not functioning yet) </a:t>
            </a:r>
            <a:r>
              <a:rPr lang="en-US" dirty="0">
                <a:latin typeface="Calibri" pitchFamily="34" charset="0"/>
              </a:rPr>
              <a:t>then  </a:t>
            </a:r>
            <a:r>
              <a:rPr lang="en-US" dirty="0" smtClean="0">
                <a:latin typeface="Calibri" pitchFamily="34" charset="0"/>
              </a:rPr>
              <a:t>to </a:t>
            </a:r>
            <a:r>
              <a:rPr lang="en-US" b="1" dirty="0" smtClean="0">
                <a:solidFill>
                  <a:srgbClr val="99CC00"/>
                </a:solidFill>
                <a:latin typeface="Calibri" pitchFamily="34" charset="0"/>
              </a:rPr>
              <a:t>Ductus </a:t>
            </a:r>
          </a:p>
          <a:p>
            <a:pPr>
              <a:defRPr/>
            </a:pPr>
            <a:r>
              <a:rPr lang="en-US" b="1" dirty="0" err="1" smtClean="0">
                <a:solidFill>
                  <a:srgbClr val="99CC00"/>
                </a:solidFill>
                <a:latin typeface="Calibri" pitchFamily="34" charset="0"/>
              </a:rPr>
              <a:t>Arteriosus</a:t>
            </a:r>
            <a:r>
              <a:rPr lang="en-US" b="1" dirty="0" smtClean="0">
                <a:latin typeface="Calibri" pitchFamily="34" charset="0"/>
              </a:rPr>
              <a:t>(between the pulmonary trunk&amp; proximal part of the descending aorta)</a:t>
            </a:r>
            <a:r>
              <a:rPr lang="en-US" dirty="0" smtClean="0">
                <a:latin typeface="Calibri" pitchFamily="34" charset="0"/>
              </a:rPr>
              <a:t> to the fetal body.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Calibri" pitchFamily="34" charset="0"/>
              </a:rPr>
              <a:t>8</a:t>
            </a:r>
            <a:r>
              <a:rPr lang="en-US" dirty="0" smtClean="0">
                <a:latin typeface="Calibri" pitchFamily="34" charset="0"/>
              </a:rPr>
              <a:t>-Then </a:t>
            </a:r>
            <a:r>
              <a:rPr lang="en-US" dirty="0">
                <a:latin typeface="Calibri" pitchFamily="34" charset="0"/>
              </a:rPr>
              <a:t>back to placenta via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umbilical arteries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97416" y="823547"/>
            <a:ext cx="7901885" cy="307777"/>
          </a:xfrm>
          <a:prstGeom prst="rect">
            <a:avLst/>
          </a:prstGeom>
          <a:ln w="28575">
            <a:solidFill>
              <a:srgbClr val="95D3C6">
                <a:alpha val="50196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Blood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reaches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leaves the fetus through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umbilical cord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it Contains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arteries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one </a:t>
            </a:r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vein</a:t>
            </a:r>
            <a:endParaRPr lang="ar-SA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74506" y="1386284"/>
            <a:ext cx="7899293" cy="1114151"/>
          </a:xfrm>
          <a:prstGeom prst="rect">
            <a:avLst/>
          </a:prstGeom>
          <a:ln w="28575">
            <a:solidFill>
              <a:srgbClr val="95D3C6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Calibri" pitchFamily="34" charset="0"/>
              </a:rPr>
              <a:t>1- Highly </a:t>
            </a:r>
            <a:r>
              <a:rPr lang="en-US" b="1" dirty="0">
                <a:latin typeface="Calibri" pitchFamily="34" charset="0"/>
              </a:rPr>
              <a:t>oxygenated </a:t>
            </a:r>
            <a:r>
              <a:rPr lang="en-US" dirty="0">
                <a:latin typeface="Calibri" pitchFamily="34" charset="0"/>
              </a:rPr>
              <a:t>blood passes from the placenta through </a:t>
            </a:r>
            <a:r>
              <a:rPr lang="en-US" b="1" dirty="0">
                <a:solidFill>
                  <a:srgbClr val="00B0F0"/>
                </a:solidFill>
                <a:latin typeface="Calibri" pitchFamily="34" charset="0"/>
              </a:rPr>
              <a:t>the umbilical vein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2-</a:t>
            </a:r>
            <a:r>
              <a:rPr lang="en-US" sz="1600" b="1" u="sng" dirty="0" smtClean="0">
                <a:solidFill>
                  <a:srgbClr val="618E87"/>
                </a:solidFill>
                <a:latin typeface="Calibri" pitchFamily="34" charset="0"/>
              </a:rPr>
              <a:t>Half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of this </a:t>
            </a:r>
            <a:r>
              <a:rPr lang="en-US" dirty="0" smtClean="0">
                <a:latin typeface="Calibri" pitchFamily="34" charset="0"/>
              </a:rPr>
              <a:t>blood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(Direct)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reaches the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IVC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through the </a:t>
            </a:r>
            <a:r>
              <a:rPr lang="en-US" b="1" dirty="0">
                <a:solidFill>
                  <a:srgbClr val="FF66CC"/>
                </a:solidFill>
                <a:latin typeface="Calibri" pitchFamily="34" charset="0"/>
              </a:rPr>
              <a:t>ductus </a:t>
            </a:r>
            <a:r>
              <a:rPr lang="en-US" b="1" dirty="0" err="1">
                <a:solidFill>
                  <a:srgbClr val="FF66CC"/>
                </a:solidFill>
                <a:latin typeface="Calibri" pitchFamily="34" charset="0"/>
              </a:rPr>
              <a:t>venosus</a:t>
            </a:r>
            <a:r>
              <a:rPr lang="en-US" dirty="0">
                <a:latin typeface="Calibri" pitchFamily="34" charset="0"/>
              </a:rPr>
              <a:t>.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(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between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the umbilical vein and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IVC)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dirty="0" smtClean="0">
                <a:latin typeface="Calibri" pitchFamily="34" charset="0"/>
              </a:rPr>
              <a:t>3-</a:t>
            </a:r>
            <a:r>
              <a:rPr lang="en-US" sz="1600" b="1" u="sng" dirty="0" smtClean="0">
                <a:solidFill>
                  <a:srgbClr val="618E87"/>
                </a:solidFill>
                <a:latin typeface="Calibri" pitchFamily="34" charset="0"/>
              </a:rPr>
              <a:t>The </a:t>
            </a:r>
            <a:r>
              <a:rPr lang="en-US" sz="1600" b="1" u="sng" dirty="0">
                <a:solidFill>
                  <a:srgbClr val="618E87"/>
                </a:solidFill>
                <a:latin typeface="Calibri" pitchFamily="34" charset="0"/>
              </a:rPr>
              <a:t>other </a:t>
            </a:r>
            <a:r>
              <a:rPr lang="en-US" sz="1600" b="1" u="sng" dirty="0" smtClean="0">
                <a:solidFill>
                  <a:srgbClr val="618E87"/>
                </a:solidFill>
                <a:latin typeface="Calibri" pitchFamily="34" charset="0"/>
              </a:rPr>
              <a:t>Half </a:t>
            </a:r>
            <a:r>
              <a:rPr lang="en-US" sz="1600" b="1" u="sng" dirty="0">
                <a:solidFill>
                  <a:srgbClr val="618E87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passes </a:t>
            </a:r>
            <a:r>
              <a:rPr lang="en-US" dirty="0">
                <a:latin typeface="Calibri" pitchFamily="34" charset="0"/>
              </a:rPr>
              <a:t>to </a:t>
            </a:r>
            <a:r>
              <a:rPr lang="en-US" b="1" dirty="0">
                <a:latin typeface="Calibri" pitchFamily="34" charset="0"/>
              </a:rPr>
              <a:t>liver sinusoids </a:t>
            </a:r>
            <a:r>
              <a:rPr lang="en-US" dirty="0">
                <a:latin typeface="Calibri" pitchFamily="34" charset="0"/>
              </a:rPr>
              <a:t>then to the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IVC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(indirect)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71415" y="2773020"/>
            <a:ext cx="7976569" cy="1046440"/>
          </a:xfrm>
          <a:prstGeom prst="rect">
            <a:avLst/>
          </a:prstGeom>
          <a:ln w="28575">
            <a:solidFill>
              <a:srgbClr val="95D3C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4- Blood </a:t>
            </a:r>
            <a:r>
              <a:rPr lang="en-US" dirty="0">
                <a:latin typeface="Calibri" pitchFamily="34" charset="0"/>
              </a:rPr>
              <a:t>of the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 IVC </a:t>
            </a:r>
            <a:r>
              <a:rPr lang="en-US" dirty="0">
                <a:latin typeface="Calibri" pitchFamily="34" charset="0"/>
              </a:rPr>
              <a:t>reaches </a:t>
            </a: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the right atrium</a:t>
            </a:r>
            <a:r>
              <a:rPr lang="en-US" dirty="0">
                <a:latin typeface="Calibri" pitchFamily="34" charset="0"/>
              </a:rPr>
              <a:t>, then </a:t>
            </a:r>
            <a:r>
              <a:rPr lang="en-US" b="1" dirty="0">
                <a:solidFill>
                  <a:srgbClr val="7030A0"/>
                </a:solidFill>
                <a:latin typeface="Calibri" pitchFamily="34" charset="0"/>
              </a:rPr>
              <a:t>left atrium </a:t>
            </a:r>
            <a:r>
              <a:rPr lang="en-US" dirty="0">
                <a:latin typeface="Calibri" pitchFamily="34" charset="0"/>
              </a:rPr>
              <a:t>through the </a:t>
            </a:r>
            <a:r>
              <a:rPr lang="en-US" b="1" dirty="0">
                <a:solidFill>
                  <a:srgbClr val="FFCC00"/>
                </a:solidFill>
                <a:latin typeface="Calibri" pitchFamily="34" charset="0"/>
              </a:rPr>
              <a:t>Foramen </a:t>
            </a:r>
            <a:r>
              <a:rPr lang="en-US" b="1" dirty="0" err="1" smtClean="0">
                <a:solidFill>
                  <a:srgbClr val="FFCC00"/>
                </a:solidFill>
                <a:latin typeface="Calibri" pitchFamily="34" charset="0"/>
              </a:rPr>
              <a:t>Ovale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(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left atrium not right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ventrical</a:t>
            </a:r>
            <a:r>
              <a:rPr lang="ar-SA" sz="12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لاحظوا على طول</a:t>
            </a:r>
            <a:r>
              <a:rPr lang="ar-SA" sz="12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ar-SA" sz="12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راح </a:t>
            </a:r>
            <a:r>
              <a:rPr lang="ar-SA" sz="12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لل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)</a:t>
            </a:r>
          </a:p>
          <a:p>
            <a:pPr>
              <a:defRPr/>
            </a:pPr>
            <a:endParaRPr lang="en-US" sz="6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5- 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Then to the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left  ventricle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to the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ascending aorta, and </a:t>
            </a:r>
            <a:r>
              <a:rPr lang="en-US" b="1" dirty="0">
                <a:solidFill>
                  <a:srgbClr val="FF7C80"/>
                </a:solidFill>
                <a:latin typeface="Calibri" pitchFamily="34" charset="0"/>
              </a:rPr>
              <a:t>the aortic arch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to </a:t>
            </a:r>
            <a:r>
              <a:rPr lang="en-US" u="sng" dirty="0">
                <a:solidFill>
                  <a:srgbClr val="FF0000"/>
                </a:solidFill>
                <a:latin typeface="Calibri" pitchFamily="34" charset="0"/>
              </a:rPr>
              <a:t>supply head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&amp; </a:t>
            </a:r>
            <a:r>
              <a:rPr lang="en-US" u="sng" dirty="0">
                <a:solidFill>
                  <a:srgbClr val="FF0000"/>
                </a:solidFill>
                <a:latin typeface="Calibri" pitchFamily="34" charset="0"/>
              </a:rPr>
              <a:t>neck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en-US" u="sng" dirty="0" smtClean="0">
                <a:solidFill>
                  <a:srgbClr val="FF0000"/>
                </a:solidFill>
                <a:latin typeface="Calibri" pitchFamily="34" charset="0"/>
              </a:rPr>
              <a:t>brain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u="sng" dirty="0">
                <a:solidFill>
                  <a:srgbClr val="FF0000"/>
                </a:solidFill>
                <a:latin typeface="Calibri" pitchFamily="34" charset="0"/>
              </a:rPr>
              <a:t>cardiac muscle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and </a:t>
            </a:r>
            <a:r>
              <a:rPr lang="en-US" u="sng" dirty="0">
                <a:solidFill>
                  <a:srgbClr val="FF0000"/>
                </a:solidFill>
                <a:latin typeface="Calibri" pitchFamily="34" charset="0"/>
              </a:rPr>
              <a:t>upper </a:t>
            </a:r>
            <a:r>
              <a:rPr lang="en-US" u="sng" dirty="0" smtClean="0">
                <a:solidFill>
                  <a:srgbClr val="FF0000"/>
                </a:solidFill>
                <a:latin typeface="Calibri" pitchFamily="34" charset="0"/>
              </a:rPr>
              <a:t>limbs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highly oxygenated blood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8297889" y="784057"/>
            <a:ext cx="4010931" cy="5410200"/>
            <a:chOff x="8131651" y="927821"/>
            <a:chExt cx="4010931" cy="5410200"/>
          </a:xfrm>
        </p:grpSpPr>
        <p:pic>
          <p:nvPicPr>
            <p:cNvPr id="58" name="Picture 4" descr="Picture 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31651" y="927821"/>
              <a:ext cx="4010931" cy="541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مستطيل 22"/>
            <p:cNvSpPr/>
            <p:nvPr/>
          </p:nvSpPr>
          <p:spPr>
            <a:xfrm>
              <a:off x="8699001" y="2060812"/>
              <a:ext cx="653549" cy="19081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8748213" y="5158854"/>
              <a:ext cx="469401" cy="28660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8619190" y="2317345"/>
              <a:ext cx="733359" cy="22403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مستطيل 15"/>
            <p:cNvSpPr/>
            <p:nvPr/>
          </p:nvSpPr>
          <p:spPr>
            <a:xfrm>
              <a:off x="8247984" y="4503060"/>
              <a:ext cx="527526" cy="21906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8425273" y="3202144"/>
              <a:ext cx="600502" cy="26094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9787027" y="3339032"/>
              <a:ext cx="567829" cy="196039"/>
            </a:xfrm>
            <a:prstGeom prst="rect">
              <a:avLst/>
            </a:prstGeom>
            <a:noFill/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ستطيل 20"/>
            <p:cNvSpPr/>
            <p:nvPr/>
          </p:nvSpPr>
          <p:spPr>
            <a:xfrm>
              <a:off x="10969417" y="2500435"/>
              <a:ext cx="521997" cy="243305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مستطيل 27"/>
            <p:cNvSpPr/>
            <p:nvPr/>
          </p:nvSpPr>
          <p:spPr>
            <a:xfrm>
              <a:off x="10512217" y="955118"/>
              <a:ext cx="914400" cy="172558"/>
            </a:xfrm>
            <a:prstGeom prst="rect">
              <a:avLst/>
            </a:prstGeom>
            <a:noFill/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9025775" y="1446663"/>
              <a:ext cx="510987" cy="313898"/>
            </a:xfrm>
            <a:prstGeom prst="rect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مستطيل 29"/>
            <p:cNvSpPr/>
            <p:nvPr/>
          </p:nvSpPr>
          <p:spPr>
            <a:xfrm>
              <a:off x="8775510" y="2961111"/>
              <a:ext cx="705817" cy="188974"/>
            </a:xfrm>
            <a:prstGeom prst="rect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مستطيل 30"/>
            <p:cNvSpPr/>
            <p:nvPr/>
          </p:nvSpPr>
          <p:spPr>
            <a:xfrm>
              <a:off x="10914825" y="1978924"/>
              <a:ext cx="631180" cy="190816"/>
            </a:xfrm>
            <a:prstGeom prst="rect">
              <a:avLst/>
            </a:prstGeom>
            <a:noFill/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10791993" y="1610436"/>
              <a:ext cx="658477" cy="259308"/>
            </a:xfrm>
            <a:prstGeom prst="rect">
              <a:avLst/>
            </a:prstGeom>
            <a:noFill/>
            <a:ln w="28575"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65" name="صورة 64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19122" r="8666" b="17343"/>
          <a:stretch/>
        </p:blipFill>
        <p:spPr>
          <a:xfrm>
            <a:off x="8869399" y="50598"/>
            <a:ext cx="593712" cy="416198"/>
          </a:xfrm>
          <a:prstGeom prst="rect">
            <a:avLst/>
          </a:prstGeom>
        </p:spPr>
      </p:pic>
      <p:sp>
        <p:nvSpPr>
          <p:cNvPr id="70" name="مربع نص 69"/>
          <p:cNvSpPr txBox="1"/>
          <p:nvPr/>
        </p:nvSpPr>
        <p:spPr>
          <a:xfrm>
            <a:off x="9487217" y="112436"/>
            <a:ext cx="1110827" cy="307777"/>
          </a:xfrm>
          <a:prstGeom prst="rect">
            <a:avLst/>
          </a:prstGeom>
          <a:noFill/>
          <a:ln>
            <a:solidFill>
              <a:srgbClr val="8DC9C1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Useful video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1732" y="15976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1200" b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  <a:sym typeface="Calibri"/>
              </a:rPr>
              <a:t>(</a:t>
            </a:r>
            <a:r>
              <a:rPr lang="ar-SA" sz="1200" b="1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  <a:sym typeface="Calibri"/>
              </a:rPr>
              <a:t>مهم تعرفون أن هذي الدورة داخل جسم الجنين </a:t>
            </a:r>
            <a:r>
              <a:rPr lang="ar-SA" sz="1200" b="1" dirty="0" err="1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  <a:sym typeface="Calibri"/>
              </a:rPr>
              <a:t>مو</a:t>
            </a:r>
            <a:r>
              <a:rPr lang="ar-SA" sz="1200" b="1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  <a:sym typeface="Calibri"/>
              </a:rPr>
              <a:t> الأم , الام تابع لها المشيمة)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246747" y="353619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252601" y="-53991"/>
            <a:ext cx="5566499" cy="396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Explanation</a:t>
            </a:r>
            <a:r>
              <a:rPr lang="en-GB" sz="24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 </a:t>
            </a:r>
            <a:endParaRPr lang="en-GB" sz="2400" b="1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  <a:sym typeface="Century Gothic"/>
            </a:endParaRPr>
          </a:p>
        </p:txBody>
      </p: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5321" y="1039660"/>
            <a:ext cx="901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1794572" y="402491"/>
            <a:ext cx="8021862" cy="3493264"/>
          </a:xfrm>
          <a:prstGeom prst="rect">
            <a:avLst/>
          </a:prstGeom>
          <a:ln>
            <a:solidFill>
              <a:srgbClr val="618E87"/>
            </a:solidFill>
            <a:prstDash val="dashDot"/>
          </a:ln>
        </p:spPr>
        <p:txBody>
          <a:bodyPr wrap="square">
            <a:spAutoFit/>
          </a:bodyPr>
          <a:lstStyle/>
          <a:p>
            <a:pPr algn="ctr" rtl="1"/>
            <a:r>
              <a:rPr lang="ar-SA" sz="13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الامبلايكال</a:t>
            </a:r>
            <a:r>
              <a:rPr lang="ar-SA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فين يحمل الدم </a:t>
            </a:r>
            <a:r>
              <a:rPr lang="ar-SA" sz="13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المؤكسج</a:t>
            </a:r>
            <a:r>
              <a:rPr lang="ar-SA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بكمية كبيرة يودي دمه الى طريقين:</a:t>
            </a:r>
            <a:endParaRPr lang="ar-SA" sz="13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 rtl="1">
              <a:buFont typeface="Wingdings" panose="05000000000000000000" pitchFamily="2" charset="2"/>
              <a:buChar char="ü"/>
            </a:pPr>
            <a:r>
              <a:rPr lang="ar-SA" sz="13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الطريق الأول: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 to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IVC)</a:t>
            </a:r>
            <a:r>
              <a:rPr lang="ar-SA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3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نص الدم يروح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من </a:t>
            </a:r>
            <a:r>
              <a:rPr lang="ar-SA" sz="1300" u="sng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الامبلايكال</a:t>
            </a:r>
            <a:r>
              <a:rPr lang="ar-SA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فين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الى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IVC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 طريق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duct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توصل بين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IVC and umbilical vein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هذي </a:t>
            </a:r>
            <a:r>
              <a:rPr lang="ar-SA" sz="13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الدكت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اسمها </a:t>
            </a:r>
            <a:r>
              <a:rPr lang="en-US" sz="1300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ductus venous </a:t>
            </a:r>
            <a:r>
              <a:rPr lang="ar-SA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(من اسمها يعني توصل بين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2veins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3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 rtl="1">
              <a:buFont typeface="Wingdings" panose="05000000000000000000" pitchFamily="2" charset="2"/>
              <a:buChar char="ü"/>
            </a:pPr>
            <a:r>
              <a:rPr lang="ar-SA" sz="13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الطريق الثاني: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indirect way to IVC) </a:t>
            </a:r>
            <a:r>
              <a:rPr lang="ar-SA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3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</a:t>
            </a:r>
            <a:r>
              <a:rPr lang="ar-SA" sz="1300" u="sng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الامبلايكال</a:t>
            </a:r>
            <a:r>
              <a:rPr lang="ar-SA" sz="1300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فين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يدخل الى </a:t>
            </a:r>
            <a:r>
              <a:rPr lang="en-US" sz="1300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liver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ويمر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</a:t>
            </a:r>
            <a:r>
              <a:rPr lang="en-US" sz="1300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liver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sinusoid</a:t>
            </a:r>
            <a:r>
              <a:rPr lang="ar-SA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منها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الى </a:t>
            </a:r>
            <a:r>
              <a:rPr lang="en-US" sz="1300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IVC</a:t>
            </a:r>
          </a:p>
          <a:p>
            <a:pPr algn="ctr" rtl="1"/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يعني الخلاصة الطريقين كلهم اخر </a:t>
            </a:r>
            <a:r>
              <a:rPr lang="ar-SA" sz="13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شي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يصبوا في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IVC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بس :</a:t>
            </a:r>
          </a:p>
          <a:p>
            <a:pPr algn="ctr" rtl="1"/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الدم في طريق الاول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ذكي ويعرف يستغل الوقت ويختصر على نفسه  </a:t>
            </a:r>
            <a:r>
              <a:rPr lang="ar-SA" sz="1300" b="1" u="sng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ليش</a:t>
            </a:r>
            <a:r>
              <a:rPr lang="ar-SA" sz="1300" b="1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طيب؟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عشان يروح </a:t>
            </a:r>
            <a:r>
              <a:rPr lang="ar-SA" sz="13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للدكت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طول وهو الطريق المختصر</a:t>
            </a:r>
          </a:p>
          <a:p>
            <a:pPr algn="ctr" rtl="1"/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-الدم في طريق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ثاني غبي يحب يعقد على نفسه ويلف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ويدور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</a:p>
          <a:p>
            <a:pPr algn="ctr" rtl="1"/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الدم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كذا تجمع في ال </a:t>
            </a:r>
            <a:r>
              <a:rPr lang="en-US" sz="1300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IVC </a:t>
            </a:r>
            <a:r>
              <a:rPr lang="ar-SA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يدخل </a:t>
            </a:r>
            <a:r>
              <a:rPr lang="en-US" sz="1300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atrium  </a:t>
            </a:r>
            <a:r>
              <a:rPr lang="ar-SA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ويمشي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معبر </a:t>
            </a:r>
            <a:r>
              <a:rPr lang="ar-SA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300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foramen </a:t>
            </a:r>
            <a:r>
              <a:rPr lang="en-US" sz="1300" u="sng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ovale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ويدخل </a:t>
            </a:r>
            <a:r>
              <a:rPr lang="en-US" sz="1300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 atrium  </a:t>
            </a:r>
          </a:p>
          <a:p>
            <a:pPr algn="ctr" rtl="1"/>
            <a:r>
              <a:rPr lang="ar-SA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(عملية </a:t>
            </a:r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العبور من </a:t>
            </a:r>
            <a:r>
              <a:rPr lang="ar-SA" sz="13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اتريم</a:t>
            </a:r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للثاني تعتمد على  الضغط بينهم  بحيث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atrium has higher pressure than left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بعدين الدم يروح الى </a:t>
            </a:r>
            <a:r>
              <a:rPr lang="en-US" sz="1300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 ventricle  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ascending </a:t>
            </a:r>
            <a:r>
              <a:rPr lang="en-US" sz="1300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aorta  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 الى </a:t>
            </a:r>
            <a:r>
              <a:rPr lang="en-US" sz="1300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 of aorta </a:t>
            </a:r>
          </a:p>
          <a:p>
            <a:pPr algn="ctr" rtl="1"/>
            <a:r>
              <a:rPr lang="ar-SA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-(نعيد </a:t>
            </a:r>
            <a:r>
              <a:rPr lang="ar-SA" sz="1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ونكرر هذا الدم </a:t>
            </a:r>
            <a:r>
              <a:rPr lang="en-US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purely </a:t>
            </a:r>
            <a:r>
              <a:rPr lang="en-US" sz="1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highly </a:t>
            </a:r>
            <a:r>
              <a:rPr lang="en-US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oxygenated</a:t>
            </a:r>
            <a:r>
              <a:rPr lang="ar-SA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en-US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Ascending aorta -&gt; supply cardiac muscle</a:t>
            </a:r>
            <a:r>
              <a:rPr lang="ar-SA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13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en-US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 of aorta -&gt; supply head, neck , brain and upper limb </a:t>
            </a:r>
            <a:r>
              <a:rPr lang="ar-SA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ar-SA" sz="13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SA" sz="13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هذول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الأعضاء السابقة خصوصا القلب والدماغ تعتبر مهمة وحيوية تحتاج </a:t>
            </a:r>
            <a:r>
              <a:rPr lang="ar-SA" sz="13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يروحلها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دم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purely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highly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oxygenated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rtl="1"/>
            <a:endParaRPr lang="ar-SA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415435" y="4013175"/>
            <a:ext cx="9022106" cy="2693045"/>
          </a:xfrm>
          <a:prstGeom prst="rect">
            <a:avLst/>
          </a:prstGeom>
          <a:noFill/>
          <a:ln>
            <a:solidFill>
              <a:srgbClr val="618E87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ctr" rtl="1"/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طيب احنا عندنا </a:t>
            </a:r>
            <a:r>
              <a:rPr lang="ar-SA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كمية قليلة من الدم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موجودة في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atrium</a:t>
            </a:r>
            <a:r>
              <a:rPr lang="ar-SA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هذا الدم (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purely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highly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oxygenated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)هذا الدم جاي من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IVC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rtl="1"/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-عندي دم ثاني جاي من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SVC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يروح ل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atrium</a:t>
            </a:r>
            <a:r>
              <a:rPr lang="ar-SA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الدم هذا (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poorly oxygenated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ثم يروح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ventricle</a:t>
            </a:r>
            <a:r>
              <a:rPr lang="ar-SA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 الى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pulmonary artery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ar-SA" sz="13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ركزوا </a:t>
            </a:r>
            <a:r>
              <a:rPr lang="ar-SA" sz="13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معايا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algn="ctr" rtl="1"/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بعد الولادة الطفل عنده رئة يروح هذا الارتري يتفرع ويدخل داخل الرئتين</a:t>
            </a:r>
          </a:p>
          <a:p>
            <a:pPr algn="ctr" rtl="1"/>
            <a:r>
              <a:rPr lang="ar-SA" sz="1300" b="1" u="sng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-لكن الجنين الرئة عنده </a:t>
            </a:r>
            <a:r>
              <a:rPr lang="ar-SA" sz="1300" b="1" u="sng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ماتشتغل</a:t>
            </a:r>
            <a:r>
              <a:rPr lang="ar-SA" sz="1300" b="1" u="sng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طيب </a:t>
            </a:r>
            <a:r>
              <a:rPr lang="ar-SA" sz="1300" b="1" u="sng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ايش</a:t>
            </a:r>
            <a:r>
              <a:rPr lang="ar-SA" sz="1300" b="1" u="sng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رح يصير ؟</a:t>
            </a:r>
          </a:p>
          <a:p>
            <a:pPr algn="ctr" rtl="1"/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-الدم </a:t>
            </a:r>
            <a:r>
              <a:rPr lang="ar-SA" sz="13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حيدخل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pulmonary trunk</a:t>
            </a:r>
            <a:r>
              <a:rPr lang="ar-SA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احنا عارفين ان اغلب هذا الدم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deoxygenated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مع كمية قليلة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oxygenated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يعني </a:t>
            </a:r>
            <a:r>
              <a:rPr lang="ar-SA" sz="1300" b="1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300" b="1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Mixed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rtl="1"/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 يدخل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pulmonary trunk</a:t>
            </a:r>
            <a:r>
              <a:rPr lang="ar-SA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يلقى  ريسستنس (مقاومة)  في بولمنري فسيلز بالتالي يضطر يصير له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shunt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ويروح ل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ductus </a:t>
            </a:r>
            <a:r>
              <a:rPr lang="en-US" sz="1300" u="sng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arterious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ثم الى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proximal part of descending aorta</a:t>
            </a:r>
            <a:r>
              <a:rPr lang="ar-SA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1300" u="sng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الدم وهو نازل</a:t>
            </a:r>
          </a:p>
          <a:p>
            <a:pPr algn="ctr" rtl="1"/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يجيله دم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highly oxygenated</a:t>
            </a:r>
            <a:r>
              <a:rPr lang="ar-SA" sz="13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 of aorta</a:t>
            </a:r>
            <a:r>
              <a:rPr lang="ar-SA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يشارك معه كل هذا يصب في </a:t>
            </a:r>
            <a:r>
              <a:rPr lang="en-US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descending aorta</a:t>
            </a:r>
            <a:r>
              <a:rPr lang="ar-SA" sz="1300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كذا صار عندي دم نصه مليان اكسجين والنص الثاني الاكسجين قليل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فهذا (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mixed blood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يروح يغذي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trunk and lower limb of the fetus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ثم يرجع هذا الدم مرة ثانية من الجنين عبر الامبلايكال ارتريز الى البلاسينتا  (يعطي االجنين الدم الفاسد الى الام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 </a:t>
            </a:r>
            <a:r>
              <a:rPr lang="ar-SA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والام تعطيه دم مليان اكسجين )وتستمر السايكل </a:t>
            </a:r>
            <a:endParaRPr lang="ar-SA" sz="13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SA" sz="1300" b="1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طيب </a:t>
            </a:r>
            <a:r>
              <a:rPr lang="ar-SA" sz="1300" b="1" u="sng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ليش</a:t>
            </a:r>
            <a:r>
              <a:rPr lang="ar-SA" sz="1300" b="1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b="1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IVC has highly oxygenated blood and SVC has deoxygenated blood</a:t>
            </a:r>
            <a:r>
              <a:rPr lang="ar-SA" sz="1300" b="1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3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  <a:p>
            <a:pPr algn="ctr" rtl="1"/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IVC</a:t>
            </a:r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مليان اكسجين </a:t>
            </a:r>
            <a:r>
              <a:rPr lang="ar-SA" sz="13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لانه</a:t>
            </a:r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جاي من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Umbilical vein</a:t>
            </a:r>
          </a:p>
          <a:p>
            <a:pPr algn="ctr" rtl="1"/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SVC</a:t>
            </a:r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قليل فيه الاكسجين </a:t>
            </a:r>
            <a:r>
              <a:rPr lang="ar-SA" sz="13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لانه</a:t>
            </a:r>
            <a:r>
              <a:rPr lang="ar-SA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جاي من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 of the </a:t>
            </a:r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fetus</a:t>
            </a:r>
            <a:endParaRPr lang="ar-SA" sz="13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Shape 589"/>
          <p:cNvCxnSpPr/>
          <p:nvPr/>
        </p:nvCxnSpPr>
        <p:spPr>
          <a:xfrm>
            <a:off x="192506" y="379268"/>
            <a:ext cx="7558786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Picture 4" descr="Picture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380" y="3516632"/>
            <a:ext cx="2648129" cy="199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50931" y="497188"/>
            <a:ext cx="4867578" cy="12003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 rtl="1"/>
            <a:r>
              <a:rPr lang="ar-KW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اول ما يولد الطفل بنربط ا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الامباليكال كورد</a:t>
            </a:r>
            <a:r>
              <a:rPr lang="ar-KW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معناته خلاص مافي دم بيجي لطفل من الأم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/>
            <a:r>
              <a:rPr lang="ar-SA" sz="1200" b="1" u="sng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طيب </a:t>
            </a:r>
            <a:r>
              <a:rPr lang="ar-SA" sz="1200" b="1" u="sng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ايش</a:t>
            </a:r>
            <a:r>
              <a:rPr lang="ar-SA" sz="1200" b="1" u="sng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رح يصير؟</a:t>
            </a:r>
          </a:p>
          <a:p>
            <a:pPr algn="r" rtl="1"/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ar-KW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بيق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 كمية</a:t>
            </a:r>
            <a:r>
              <a:rPr lang="ar-KW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الدم اللي داخل على ال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atrium and IVC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وبالتالي رح يقل ضغط الدم فيهم </a:t>
            </a:r>
          </a:p>
          <a:p>
            <a:pPr algn="r" rtl="1"/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 atrium</a:t>
            </a:r>
            <a:r>
              <a:rPr lang="ar-KW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بيزيد فيه الضغط لانه الدم بيدخل له من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pulmonary vessels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2830" y="2315691"/>
            <a:ext cx="4590272" cy="8309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 rtl="1"/>
            <a:r>
              <a:rPr lang="ar-KW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خلال فترة الحمل الرئة حقت الجنين ما تشتغل عنده فما يدخل الدم من خلال البلومناري فيسل  بيكون فيه ر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يسستنس (مقاومة) للدم </a:t>
            </a:r>
            <a:r>
              <a:rPr lang="ar-KW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بس لما ينولد الطفل او ما ينربط الامباليكال كورد راح تشتغل الرئة ويبدأ الري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سستنس </a:t>
            </a:r>
            <a:r>
              <a:rPr lang="ar-KW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البلومناري فيسل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يقل</a:t>
            </a:r>
            <a:r>
              <a:rPr lang="ar-KW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ويصير يستقبل الدم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15733" y="-53998"/>
            <a:ext cx="3568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Changes After Birth</a:t>
            </a:r>
            <a:endParaRPr lang="ar-SA" sz="2400" b="1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4" name="صورة 23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19122" r="8666" b="17343"/>
          <a:stretch/>
        </p:blipFill>
        <p:spPr>
          <a:xfrm>
            <a:off x="3314932" y="0"/>
            <a:ext cx="593712" cy="366358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958251" y="13306"/>
            <a:ext cx="1110827" cy="307777"/>
          </a:xfrm>
          <a:prstGeom prst="rect">
            <a:avLst/>
          </a:prstGeom>
          <a:noFill/>
          <a:ln>
            <a:solidFill>
              <a:srgbClr val="8DC9C1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Useful video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1" name="جدول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58348"/>
              </p:ext>
            </p:extLst>
          </p:nvPr>
        </p:nvGraphicFramePr>
        <p:xfrm>
          <a:off x="230037" y="492265"/>
          <a:ext cx="6654527" cy="1112520"/>
        </p:xfrm>
        <a:graphic>
          <a:graphicData uri="http://schemas.openxmlformats.org/drawingml/2006/table">
            <a:tbl>
              <a:tblPr rtl="1" firstRow="1" bandRow="1">
                <a:tableStyleId>{FA756C97-6D7B-430A-97ED-F031B4137404}</a:tableStyleId>
              </a:tblPr>
              <a:tblGrid>
                <a:gridCol w="66545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ea typeface="Century Gothic" charset="0"/>
                          <a:cs typeface="Calibri" panose="020F0502020204030204" pitchFamily="34" charset="0"/>
                        </a:rPr>
                        <a:t>- After Ligation</a:t>
                      </a:r>
                      <a:r>
                        <a:rPr lang="en-US" sz="1600" b="1" baseline="0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ea typeface="Century Gothic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4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Century Gothic" charset="0"/>
                          <a:cs typeface="Calibri" panose="020F0502020204030204" pitchFamily="34" charset="0"/>
                        </a:rPr>
                        <a:t>(ربط)</a:t>
                      </a:r>
                      <a:r>
                        <a:rPr lang="en-US" sz="1600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ea typeface="Century Gothic" charset="0"/>
                          <a:cs typeface="Calibri" panose="020F0502020204030204" pitchFamily="34" charset="0"/>
                        </a:rPr>
                        <a:t>of the umbilical cord:</a:t>
                      </a:r>
                      <a:endParaRPr lang="ar-SA" sz="1600" dirty="0"/>
                    </a:p>
                  </a:txBody>
                  <a:tcPr>
                    <a:solidFill>
                      <a:srgbClr val="95D3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itchFamily="34" charset="0"/>
                        </a:rPr>
                        <a:t>1- Sudden fall of blood pressure in the </a:t>
                      </a:r>
                      <a:r>
                        <a:rPr lang="en-US" sz="1600" b="1" dirty="0">
                          <a:latin typeface="Calibri" pitchFamily="34" charset="0"/>
                        </a:rPr>
                        <a:t>IVC</a:t>
                      </a:r>
                      <a:r>
                        <a:rPr lang="en-US" sz="1600" dirty="0">
                          <a:latin typeface="Calibri" pitchFamily="34" charset="0"/>
                        </a:rPr>
                        <a:t> and the </a:t>
                      </a:r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right Atrium</a:t>
                      </a:r>
                      <a:endParaRPr lang="ar-KW" sz="1600" b="1" dirty="0">
                        <a:solidFill>
                          <a:schemeClr val="bg2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itchFamily="34" charset="0"/>
                        </a:rPr>
                        <a:t>2- The valve of the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ductus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venosus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constricts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ar-SA" sz="1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(تقفل مع اول نفس للطفل)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جدول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453297"/>
              </p:ext>
            </p:extLst>
          </p:nvPr>
        </p:nvGraphicFramePr>
        <p:xfrm>
          <a:off x="230541" y="1652737"/>
          <a:ext cx="6704144" cy="1798320"/>
        </p:xfrm>
        <a:graphic>
          <a:graphicData uri="http://schemas.openxmlformats.org/drawingml/2006/table">
            <a:tbl>
              <a:tblPr rtl="1" firstRow="1" bandRow="1">
                <a:tableStyleId>{FA756C97-6D7B-430A-97ED-F031B4137404}</a:tableStyleId>
              </a:tblPr>
              <a:tblGrid>
                <a:gridCol w="25590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4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01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330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618E87"/>
                          </a:solidFill>
                          <a:latin typeface="Calibri" pitchFamily="34" charset="0"/>
                        </a:rPr>
                        <a:t>-After Aeration</a:t>
                      </a:r>
                      <a:r>
                        <a:rPr lang="en-US" sz="1400" b="0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(ventilation) </a:t>
                      </a:r>
                      <a:r>
                        <a:rPr lang="en-US" sz="1600" b="1" u="none" dirty="0">
                          <a:solidFill>
                            <a:srgbClr val="618E87"/>
                          </a:solidFill>
                          <a:latin typeface="Calibri" pitchFamily="34" charset="0"/>
                        </a:rPr>
                        <a:t>of the lungs at birth:</a:t>
                      </a:r>
                    </a:p>
                  </a:txBody>
                  <a:tcPr>
                    <a:solidFill>
                      <a:srgbClr val="95D3C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54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itchFamily="34" charset="0"/>
                        </a:rPr>
                        <a:t>3-</a:t>
                      </a:r>
                      <a:r>
                        <a:rPr lang="ar-SA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*</a:t>
                      </a:r>
                      <a:r>
                        <a:rPr lang="en-US" dirty="0">
                          <a:latin typeface="Calibri" pitchFamily="34" charset="0"/>
                        </a:rPr>
                        <a:t> </a:t>
                      </a:r>
                      <a:r>
                        <a:rPr lang="en-US" b="1" dirty="0">
                          <a:latin typeface="Calibri" pitchFamily="34" charset="0"/>
                        </a:rPr>
                        <a:t>Thinning</a:t>
                      </a:r>
                      <a:r>
                        <a:rPr lang="en-US" dirty="0">
                          <a:latin typeface="Calibri" pitchFamily="34" charset="0"/>
                        </a:rPr>
                        <a:t> in the wall of the </a:t>
                      </a:r>
                      <a:r>
                        <a:rPr lang="en-US" b="1" dirty="0">
                          <a:latin typeface="Calibri" pitchFamily="34" charset="0"/>
                        </a:rPr>
                        <a:t>pulmonary arteries</a:t>
                      </a:r>
                      <a:r>
                        <a:rPr lang="ar-SA" b="1" dirty="0">
                          <a:latin typeface="Calibri" pitchFamily="34" charset="0"/>
                        </a:rPr>
                        <a:t> </a:t>
                      </a:r>
                      <a:endParaRPr lang="en-US" b="1" dirty="0">
                        <a:latin typeface="Calibri" pitchFamily="34" charset="0"/>
                      </a:endParaRPr>
                    </a:p>
                    <a:p>
                      <a:pPr algn="ctr" rtl="0"/>
                      <a:endParaRPr lang="ar-SA" dirty="0"/>
                    </a:p>
                    <a:p>
                      <a:pPr algn="ctr" rtl="0"/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/>
                      <a:r>
                        <a:rPr lang="ar-SA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ar-SA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نفس لفكرة عشان بالنهاية تقل الريسستنس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latin typeface="Calibri" pitchFamily="34" charset="0"/>
                        </a:rPr>
                        <a:t>2- Dramatic </a:t>
                      </a:r>
                      <a:r>
                        <a:rPr lang="en-US" b="1" dirty="0">
                          <a:latin typeface="Calibri" pitchFamily="34" charset="0"/>
                        </a:rPr>
                        <a:t>fall in pulmonary vascular resistance</a:t>
                      </a:r>
                      <a:endParaRPr lang="ar-SA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itchFamily="34" charset="0"/>
                        </a:rPr>
                        <a:t>1- Marked </a:t>
                      </a:r>
                      <a:r>
                        <a:rPr lang="en-US" b="1" dirty="0">
                          <a:latin typeface="Calibri" pitchFamily="34" charset="0"/>
                        </a:rPr>
                        <a:t>increase in the pulmonary blood flow</a:t>
                      </a:r>
                      <a:r>
                        <a:rPr lang="en-US" dirty="0">
                          <a:latin typeface="Calibri" pitchFamily="34" charset="0"/>
                        </a:rPr>
                        <a:t>. 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(due to functioning of the lungs and increase pressure in left atrium causing physiological closure)</a:t>
                      </a:r>
                    </a:p>
                    <a:p>
                      <a:pPr algn="ctr" rtl="0"/>
                      <a:endParaRPr lang="ar-SA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جدول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88500"/>
              </p:ext>
            </p:extLst>
          </p:nvPr>
        </p:nvGraphicFramePr>
        <p:xfrm>
          <a:off x="230037" y="3510277"/>
          <a:ext cx="8859651" cy="2891459"/>
        </p:xfrm>
        <a:graphic>
          <a:graphicData uri="http://schemas.openxmlformats.org/drawingml/2006/table">
            <a:tbl>
              <a:tblPr rtl="1" firstRow="1" bandRow="1">
                <a:tableStyleId>{FA756C97-6D7B-430A-97ED-F031B4137404}</a:tableStyleId>
              </a:tblPr>
              <a:tblGrid>
                <a:gridCol w="4223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364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</a:rPr>
                        <a:t>- Changes after birth</a:t>
                      </a:r>
                      <a:endParaRPr lang="ar-SA" sz="16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95D3C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1-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Closure of foramen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ovale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: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كمان مع اول نفس تقفل </a:t>
                      </a:r>
                      <a:r>
                        <a:rPr lang="ar-SA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الفورامين</a:t>
                      </a:r>
                      <a:r>
                        <a:rPr lang="ar-SA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أوفالي</a:t>
                      </a:r>
                      <a:r>
                        <a:rPr lang="ar-SA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FFCCCC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b. Anatomical closure.</a:t>
                      </a:r>
                      <a:r>
                        <a:rPr lang="ar-SA" sz="1100" dirty="0">
                          <a:solidFill>
                            <a:srgbClr val="00B050"/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ar-SA" sz="14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الفورامين</a:t>
                      </a:r>
                      <a:r>
                        <a:rPr lang="ar-SA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اوفالي</a:t>
                      </a:r>
                      <a:r>
                        <a:rPr lang="ar-SA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: هي عبارة عن 2 سبتم مقابلة لبعض وبينهم فراغ ف النص بعد 12 اسبوع يعني 3شهور يقربوا من بعض ويقفلوا الفراغ الي بينهم  </a:t>
                      </a:r>
                      <a:endParaRPr lang="ar-SA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a.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Physiological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closure</a:t>
                      </a:r>
                      <a:r>
                        <a:rPr lang="ar-SA" sz="13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3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KW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1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2-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Constriction of ductus arteriosus: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ar-SA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نحتاج</a:t>
                      </a:r>
                      <a:r>
                        <a:rPr lang="ar-SA" sz="11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 مادة تساعد هذي </a:t>
                      </a:r>
                      <a:r>
                        <a:rPr lang="ar-SA" sz="1100" b="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الدكت</a:t>
                      </a:r>
                      <a:r>
                        <a:rPr lang="ar-SA" sz="11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  انها تقفل تماما نتعرف عليها في </a:t>
                      </a:r>
                      <a:r>
                        <a:rPr lang="ar-SA" sz="1100" b="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السلايد</a:t>
                      </a:r>
                      <a:r>
                        <a:rPr lang="ar-SA" sz="11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 الي جاي)</a:t>
                      </a:r>
                      <a:endParaRPr 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CC">
                        <a:alpha val="1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By the end of the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first 24 hours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20% of the lumen of the ductus is closed.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By the end of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48 hours</a:t>
                      </a:r>
                      <a:r>
                        <a:rPr lang="ar-SA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2days )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82% is closed.</a:t>
                      </a:r>
                    </a:p>
                    <a:p>
                      <a:pPr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By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96 hours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(4 days )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100%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of the duct is closed</a:t>
                      </a:r>
                      <a:r>
                        <a:rPr lang="ar-KW" sz="140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ar-KW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يحتاج </a:t>
                      </a:r>
                      <a:r>
                        <a:rPr lang="ar-KW" sz="11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اربع ايام </a:t>
                      </a:r>
                      <a:r>
                        <a:rPr lang="ar-KW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عشان </a:t>
                      </a:r>
                      <a:r>
                        <a:rPr lang="ar-KW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يتسكر</a:t>
                      </a:r>
                      <a:r>
                        <a:rPr lang="ar-KW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 بشكل تام  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مستطيل 33"/>
          <p:cNvSpPr/>
          <p:nvPr/>
        </p:nvSpPr>
        <p:spPr>
          <a:xfrm>
            <a:off x="5261419" y="497188"/>
            <a:ext cx="1558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(First step after birth)</a:t>
            </a:r>
            <a:endParaRPr lang="ar-SA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15449" y="4540194"/>
            <a:ext cx="42960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11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- يحدث على طول أول ما يتنفس الطفل  بعد الولادة</a:t>
            </a:r>
            <a:r>
              <a:rPr lang="ar-KW" sz="11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 </a:t>
            </a:r>
            <a:r>
              <a:rPr lang="ar-SA" sz="11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</a:p>
          <a:p>
            <a:pPr algn="ctr" rtl="1">
              <a:defRPr/>
            </a:pPr>
            <a:r>
              <a:rPr lang="ar-SA" sz="1100" b="1" u="sng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كيف؟  </a:t>
            </a:r>
            <a:r>
              <a:rPr lang="ar-SA" sz="11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احنا قولنا ان الضغط في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left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atrium  </a:t>
            </a:r>
            <a:r>
              <a:rPr lang="ar-SA" sz="11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يكون اعلى من الضغط </a:t>
            </a:r>
            <a:r>
              <a:rPr lang="ar-SA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في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right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atrium </a:t>
            </a:r>
            <a:endParaRPr lang="ar-SA" sz="11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algn="ctr" rtl="1">
              <a:defRPr/>
            </a:pPr>
            <a:r>
              <a:rPr lang="ar-SA" sz="11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بالتالي </a:t>
            </a:r>
            <a:r>
              <a:rPr lang="ar-SA" sz="11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ماعندي</a:t>
            </a:r>
            <a:r>
              <a:rPr lang="ar-SA" sz="11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دم يمر بينهم </a:t>
            </a:r>
            <a:endParaRPr lang="ar-SA" sz="1100" dirty="0"/>
          </a:p>
        </p:txBody>
      </p:sp>
      <p:sp>
        <p:nvSpPr>
          <p:cNvPr id="36" name="TextBox 3"/>
          <p:cNvSpPr txBox="1"/>
          <p:nvPr/>
        </p:nvSpPr>
        <p:spPr>
          <a:xfrm>
            <a:off x="9297757" y="5759204"/>
            <a:ext cx="2820752" cy="1015663"/>
          </a:xfrm>
          <a:prstGeom prst="rect">
            <a:avLst/>
          </a:prstGeom>
          <a:noFill/>
          <a:ln>
            <a:solidFill>
              <a:schemeClr val="accent6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171450" indent="-171450" algn="r" rtl="1">
              <a:buFontTx/>
              <a:buChar char="-"/>
            </a:pPr>
            <a:r>
              <a:rPr lang="ar-KW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اول يوم من 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بعد</a:t>
            </a:r>
            <a:r>
              <a:rPr lang="ar-KW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الولادة بيتقفل بس 20% ويبقى 80% مفتوح </a:t>
            </a:r>
            <a:endParaRPr lang="ar-SA" sz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171450" indent="-171450" algn="r" rtl="1">
              <a:buFontTx/>
              <a:buChar char="-"/>
            </a:pPr>
            <a:r>
              <a:rPr lang="ar-KW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وبعد يومين بيتقفل 82% ويبقى 18% مفتوح </a:t>
            </a:r>
            <a:endParaRPr lang="ar-SA" sz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171450" indent="-171450" algn="r" rtl="1">
              <a:buFontTx/>
              <a:buChar char="-"/>
            </a:pPr>
            <a:r>
              <a:rPr lang="ar-KW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بعد </a:t>
            </a:r>
            <a:r>
              <a:rPr lang="ar-KW" sz="1200" b="1" dirty="0">
                <a:solidFill>
                  <a:srgbClr val="C00000"/>
                </a:solidFill>
                <a:latin typeface="Calibri" pitchFamily="34" charset="0"/>
                <a:cs typeface="Calibri" panose="020F0502020204030204" pitchFamily="34" charset="0"/>
              </a:rPr>
              <a:t>أربع ايام </a:t>
            </a:r>
            <a:r>
              <a:rPr lang="ar-KW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لازم يكون متقفل تماما واذا ماتقفل تمام بيكون فيه مشكله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65814"/>
            <a:ext cx="6628986" cy="3722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US" sz="2600" b="1" dirty="0" err="1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Bradykinin</a:t>
            </a:r>
            <a:r>
              <a:rPr lang="en-US" sz="26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entury Gothic" charset="0"/>
                <a:cs typeface="Calibri" panose="020F0502020204030204" pitchFamily="34" charset="0"/>
              </a:rPr>
              <a:t>(the helper)</a:t>
            </a:r>
            <a:endParaRPr lang="en-US" sz="2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entury Gothic" charset="0"/>
              <a:cs typeface="Calibri" panose="020F0502020204030204" pitchFamily="34" charset="0"/>
            </a:endParaRPr>
          </a:p>
        </p:txBody>
      </p:sp>
      <p:sp>
        <p:nvSpPr>
          <p:cNvPr id="28" name="AutoShape 4" descr="https://mail.google.com/mail/u/0/?ui=2&amp;ik=af199d2eaa&amp;view=fimg&amp;th=1600d76bce8a9eb9&amp;attid=0.1&amp;disp=emb&amp;realattid=1600d76a07034bced883&amp;attbid=ANGjdJ-brYr4TyJSR0m91sq0vaufwg-xyZO0MsGfDsGwgsn8u03NfmIXeMkJdnW6qbCxBS3U0DcQnkbV6PTxN6eJbfBZgCwv9RzulrhpJcub9Fq5SfexUFDt3evJCA0&amp;sz=s0-l75-ft&amp;ats=1512054399536&amp;rm=1600d76bce8a9eb9&amp;zw&amp;atsh=1"/>
          <p:cNvSpPr>
            <a:spLocks noChangeAspect="1" noChangeArrowheads="1"/>
          </p:cNvSpPr>
          <p:nvPr/>
        </p:nvSpPr>
        <p:spPr bwMode="auto">
          <a:xfrm>
            <a:off x="2679980" y="27628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7" name="TextBox 36"/>
          <p:cNvSpPr txBox="1"/>
          <p:nvPr/>
        </p:nvSpPr>
        <p:spPr>
          <a:xfrm>
            <a:off x="393886" y="755271"/>
            <a:ext cx="11384131" cy="3477875"/>
          </a:xfrm>
          <a:prstGeom prst="rect">
            <a:avLst/>
          </a:prstGeom>
          <a:noFill/>
          <a:ln w="38100">
            <a:solidFill>
              <a:srgbClr val="FFCC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Calibri" pitchFamily="34" charset="0"/>
              </a:rPr>
              <a:t>- It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is a substance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released from fetal lungs </a:t>
            </a:r>
            <a:r>
              <a:rPr lang="en-US" sz="1600" dirty="0">
                <a:latin typeface="Calibri" pitchFamily="34" charset="0"/>
              </a:rPr>
              <a:t>during their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initial inflation</a:t>
            </a:r>
            <a:r>
              <a:rPr lang="en-US" sz="1600" dirty="0">
                <a:latin typeface="Calibri" pitchFamily="34" charset="0"/>
              </a:rPr>
              <a:t>.</a:t>
            </a:r>
          </a:p>
          <a:p>
            <a:pPr>
              <a:defRPr/>
            </a:pPr>
            <a:endParaRPr lang="en-US" sz="1600" dirty="0">
              <a:latin typeface="Calibri" pitchFamily="34" charset="0"/>
            </a:endParaRPr>
          </a:p>
          <a:p>
            <a:pPr>
              <a:defRPr/>
            </a:pPr>
            <a:r>
              <a:rPr lang="en-US" sz="1600" dirty="0" smtClean="0">
                <a:latin typeface="Calibri" pitchFamily="34" charset="0"/>
              </a:rPr>
              <a:t>- </a:t>
            </a:r>
            <a:r>
              <a:rPr lang="en-US" sz="1600" dirty="0">
                <a:latin typeface="Calibri" pitchFamily="34" charset="0"/>
              </a:rPr>
              <a:t>This substance has </a:t>
            </a:r>
            <a:r>
              <a:rPr lang="en-US" sz="1600" b="1" u="sng" dirty="0">
                <a:solidFill>
                  <a:srgbClr val="FF0000"/>
                </a:solidFill>
                <a:latin typeface="Calibri" pitchFamily="34" charset="0"/>
              </a:rPr>
              <a:t>a contractile effect </a:t>
            </a:r>
            <a:r>
              <a:rPr lang="en-US" sz="1600" dirty="0">
                <a:latin typeface="Calibri" pitchFamily="34" charset="0"/>
              </a:rPr>
              <a:t>on </a:t>
            </a:r>
            <a:r>
              <a:rPr lang="en-US" sz="1600" b="1" dirty="0">
                <a:latin typeface="Calibri" pitchFamily="34" charset="0"/>
              </a:rPr>
              <a:t>smooth muscles </a:t>
            </a:r>
            <a:r>
              <a:rPr lang="en-US" sz="1600" dirty="0">
                <a:latin typeface="Calibri" pitchFamily="34" charset="0"/>
              </a:rPr>
              <a:t>of the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ductus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</a:rPr>
              <a:t>arteriosus</a:t>
            </a:r>
            <a:r>
              <a:rPr lang="en-US" sz="1600" dirty="0">
                <a:latin typeface="Calibri" pitchFamily="34" charset="0"/>
              </a:rPr>
              <a:t>.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The action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of this substance appears to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be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</a:rPr>
              <a:t>dependant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 on the </a:t>
            </a:r>
            <a:r>
              <a:rPr lang="en-US" sz="1600" b="1" u="sng" dirty="0">
                <a:solidFill>
                  <a:srgbClr val="FF0000"/>
                </a:solidFill>
                <a:latin typeface="Calibri" pitchFamily="34" charset="0"/>
              </a:rPr>
              <a:t>high Oxygen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saturation of the aortic blood</a:t>
            </a:r>
            <a:r>
              <a:rPr lang="en-US" sz="1600" dirty="0">
                <a:latin typeface="Calibri" pitchFamily="34" charset="0"/>
              </a:rPr>
              <a:t>. </a:t>
            </a:r>
            <a:endParaRPr lang="en-US" sz="1600" dirty="0" smtClean="0">
              <a:latin typeface="Calibri" pitchFamily="34" charset="0"/>
            </a:endParaRPr>
          </a:p>
          <a:p>
            <a:pPr>
              <a:defRPr/>
            </a:pPr>
            <a:endParaRPr lang="en-US" sz="1600" dirty="0">
              <a:latin typeface="Calibri" pitchFamily="34" charset="0"/>
            </a:endParaRPr>
          </a:p>
          <a:p>
            <a:pPr>
              <a:defRPr/>
            </a:pPr>
            <a:r>
              <a:rPr lang="en-US" sz="1600" b="1" dirty="0" smtClean="0">
                <a:latin typeface="Calibri" pitchFamily="34" charset="0"/>
              </a:rPr>
              <a:t>- Wh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</a:rPr>
              <a:t>en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oxygen tension reaches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50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mmHg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in the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ductus </a:t>
            </a:r>
            <a:r>
              <a:rPr lang="en-US" sz="1600" b="1" dirty="0" err="1">
                <a:solidFill>
                  <a:schemeClr val="tx1"/>
                </a:solidFill>
                <a:latin typeface="Calibri" pitchFamily="34" charset="0"/>
              </a:rPr>
              <a:t>arteriosus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 it causes </a:t>
            </a:r>
            <a:r>
              <a:rPr lang="en-US" sz="1600" b="1" u="sng" dirty="0">
                <a:solidFill>
                  <a:schemeClr val="tx1"/>
                </a:solidFill>
                <a:latin typeface="Calibri" pitchFamily="34" charset="0"/>
              </a:rPr>
              <a:t>constriction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of its smooth muscles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- During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intrauterine fetal life the patency of ductus </a:t>
            </a:r>
            <a:r>
              <a:rPr lang="en-US" sz="1600" dirty="0" err="1">
                <a:solidFill>
                  <a:schemeClr val="tx1"/>
                </a:solidFill>
                <a:latin typeface="Calibri" pitchFamily="34" charset="0"/>
              </a:rPr>
              <a:t>arteriosus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(before birth) is controlled by the </a:t>
            </a:r>
            <a:r>
              <a:rPr lang="en-US" sz="1600" u="sng" dirty="0">
                <a:solidFill>
                  <a:schemeClr val="tx1"/>
                </a:solidFill>
                <a:latin typeface="Calibri" pitchFamily="34" charset="0"/>
              </a:rPr>
              <a:t>low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contents of oxygen in the blood passing through it.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- So </a:t>
            </a:r>
            <a:r>
              <a:rPr lang="en-US" sz="1600" u="sng" dirty="0">
                <a:solidFill>
                  <a:srgbClr val="FF0000"/>
                </a:solidFill>
                <a:latin typeface="Calibri" pitchFamily="34" charset="0"/>
              </a:rPr>
              <a:t>hypoxia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and other ill-defined factors keep the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ductus </a:t>
            </a:r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arteriosus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 patent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24977" y="515748"/>
            <a:ext cx="6257706" cy="29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4170" y="4681973"/>
            <a:ext cx="10043561" cy="1169551"/>
          </a:xfrm>
          <a:prstGeom prst="rect">
            <a:avLst/>
          </a:prstGeom>
          <a:noFill/>
          <a:ln>
            <a:solidFill>
              <a:srgbClr val="618E87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KW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شرح </a:t>
            </a:r>
            <a:r>
              <a:rPr lang="ar-KW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السلايد</a:t>
            </a:r>
            <a:r>
              <a:rPr lang="ar-KW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ابغاكم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تعرفوا أساس هذي العملية كمية كبيرة من الاكسجين خلونا نشوف كيف):</a:t>
            </a:r>
            <a:r>
              <a:rPr lang="ar-KW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</a:t>
            </a:r>
          </a:p>
          <a:p>
            <a:pPr algn="ctr" rtl="1"/>
            <a:r>
              <a:rPr lang="ar-KW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تفرز هذي المادة اول مايبدأ يتنفس الطفل وتروح </a:t>
            </a:r>
            <a:r>
              <a:rPr lang="ar-KW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للسموث</a:t>
            </a:r>
            <a:r>
              <a:rPr lang="ar-KW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مسل حقت </a:t>
            </a:r>
            <a:r>
              <a:rPr lang="ar-KW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الدكت ارتيريوسيز </a:t>
            </a:r>
            <a:r>
              <a:rPr lang="ar-KW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وتسوي لها </a:t>
            </a:r>
            <a:r>
              <a:rPr lang="ar-KW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كونتراكشن </a:t>
            </a:r>
            <a:r>
              <a:rPr lang="ar-KW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 </a:t>
            </a:r>
            <a:r>
              <a:rPr lang="ar-SA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ماتطلع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هذي المادة </a:t>
            </a:r>
            <a:r>
              <a:rPr lang="ar-SA" u="sng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  بشرط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اذا عندي </a:t>
            </a: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كمية كبيرة من الاكسجين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50mmHG</a:t>
            </a:r>
            <a:r>
              <a:rPr lang="ar-KW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 اكثر)</a:t>
            </a:r>
            <a:r>
              <a:rPr lang="ar-KW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لي</a:t>
            </a:r>
            <a:r>
              <a:rPr lang="ar-KW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KW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حصل عليها الطفل اثناء التنفس بعد الولادة </a:t>
            </a:r>
            <a:endParaRPr lang="ar-SA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KW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الأطفال </a:t>
            </a:r>
            <a:r>
              <a:rPr lang="ar-KW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اللي يكون عندهم  الأوكسجين اقل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50mmHg</a:t>
            </a:r>
            <a:r>
              <a:rPr lang="ar-KW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ماراح</a:t>
            </a:r>
            <a:r>
              <a:rPr lang="ar-KW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KW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تفرز وبيقبى الدكت </a:t>
            </a:r>
            <a:r>
              <a:rPr lang="ar-KW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ارتيريوسيس</a:t>
            </a:r>
            <a:r>
              <a:rPr lang="ar-KW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KW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مفتوح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-الجنين قبل الولادة </a:t>
            </a:r>
            <a:r>
              <a:rPr lang="ar-SA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مايقدر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يفرزها لان عندي كمية قليلة من الاكسجين ف تبقى </a:t>
            </a:r>
            <a:r>
              <a:rPr lang="ar-SA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الدكت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مفتوحة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3855975" y="109871"/>
            <a:ext cx="1482436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mportant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Shape 615"/>
          <p:cNvCxnSpPr/>
          <p:nvPr/>
        </p:nvCxnSpPr>
        <p:spPr>
          <a:xfrm>
            <a:off x="272625" y="512419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192506" y="25928"/>
            <a:ext cx="1086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Adult Derivatives Of Fetal Vascular Structures</a:t>
            </a:r>
            <a:endParaRPr lang="en-US" sz="2400" b="1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0" name="Picture 2" descr="Image result for fetal circulation image qu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60" y="721288"/>
            <a:ext cx="3491912" cy="41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96071" y="5285637"/>
            <a:ext cx="2116360" cy="1200329"/>
          </a:xfrm>
          <a:prstGeom prst="rect">
            <a:avLst/>
          </a:prstGeom>
          <a:noFill/>
          <a:ln>
            <a:solidFill>
              <a:srgbClr val="618E87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KW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بعد مايولد البيبي </a:t>
            </a:r>
            <a:r>
              <a:rPr lang="ar-KW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بتتقفل </a:t>
            </a:r>
            <a:r>
              <a:rPr lang="ar-KW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الفتحات و بيصير فيه تغييرات </a:t>
            </a:r>
            <a:r>
              <a:rPr lang="ar-KW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بالامباليكال فين و الارتيري وطبعا هذي التغيرات طبيعية لو ماصارت يصير فيه حالة مرضية للطفل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3746" y="106888"/>
            <a:ext cx="1482436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mportant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515996" y="4896384"/>
            <a:ext cx="3201652" cy="1923516"/>
            <a:chOff x="8720919" y="737943"/>
            <a:chExt cx="3228948" cy="1901197"/>
          </a:xfrm>
        </p:grpSpPr>
        <p:pic>
          <p:nvPicPr>
            <p:cNvPr id="6" name="صورة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84"/>
            <a:stretch/>
          </p:blipFill>
          <p:spPr>
            <a:xfrm>
              <a:off x="8748215" y="737943"/>
              <a:ext cx="3201652" cy="1901197"/>
            </a:xfrm>
            <a:prstGeom prst="rect">
              <a:avLst/>
            </a:prstGeom>
          </p:spPr>
        </p:pic>
        <p:sp>
          <p:nvSpPr>
            <p:cNvPr id="7" name="مستطيل 6"/>
            <p:cNvSpPr/>
            <p:nvPr/>
          </p:nvSpPr>
          <p:spPr>
            <a:xfrm>
              <a:off x="8936182" y="1992573"/>
              <a:ext cx="685490" cy="2866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8720919" y="1579457"/>
              <a:ext cx="685490" cy="2866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90" y="4872477"/>
            <a:ext cx="3201652" cy="1863785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10256077" y="5760826"/>
            <a:ext cx="1596788" cy="2732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7" name="مجموعة 16"/>
          <p:cNvGrpSpPr/>
          <p:nvPr/>
        </p:nvGrpSpPr>
        <p:grpSpPr>
          <a:xfrm>
            <a:off x="5776907" y="4870984"/>
            <a:ext cx="3104683" cy="1915013"/>
            <a:chOff x="9033150" y="4634064"/>
            <a:chExt cx="3104683" cy="1555844"/>
          </a:xfrm>
        </p:grpSpPr>
        <p:pic>
          <p:nvPicPr>
            <p:cNvPr id="14" name="صورة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2" t="21554" b="16907"/>
            <a:stretch/>
          </p:blipFill>
          <p:spPr>
            <a:xfrm>
              <a:off x="9033150" y="4634064"/>
              <a:ext cx="3104683" cy="1555844"/>
            </a:xfrm>
            <a:prstGeom prst="rect">
              <a:avLst/>
            </a:prstGeom>
          </p:spPr>
        </p:pic>
        <p:sp>
          <p:nvSpPr>
            <p:cNvPr id="15" name="مستطيل 14"/>
            <p:cNvSpPr/>
            <p:nvPr/>
          </p:nvSpPr>
          <p:spPr>
            <a:xfrm>
              <a:off x="10017457" y="5167777"/>
              <a:ext cx="709683" cy="2640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مستطيل 15"/>
            <p:cNvSpPr/>
            <p:nvPr/>
          </p:nvSpPr>
          <p:spPr>
            <a:xfrm>
              <a:off x="10085696" y="4688656"/>
              <a:ext cx="627797" cy="38864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aphicFrame>
        <p:nvGraphicFramePr>
          <p:cNvPr id="2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095092"/>
              </p:ext>
            </p:extLst>
          </p:nvPr>
        </p:nvGraphicFramePr>
        <p:xfrm>
          <a:off x="466587" y="721288"/>
          <a:ext cx="6479157" cy="37916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92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6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97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Before</a:t>
                      </a:r>
                      <a:r>
                        <a:rPr lang="en-US" baseline="0" dirty="0"/>
                        <a:t> birth </a:t>
                      </a:r>
                    </a:p>
                    <a:p>
                      <a:pPr algn="ctr"/>
                      <a:r>
                        <a:rPr lang="ar-SA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ارجعوا للصور في اول </a:t>
                      </a:r>
                      <a:r>
                        <a:rPr lang="ar-SA" sz="1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سلايد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5D3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</a:t>
                      </a:r>
                      <a:r>
                        <a:rPr lang="en-US" baseline="0" dirty="0"/>
                        <a:t> birth </a:t>
                      </a:r>
                      <a:endParaRPr lang="en-US" dirty="0"/>
                    </a:p>
                  </a:txBody>
                  <a:tcPr anchor="ctr">
                    <a:solidFill>
                      <a:srgbClr val="95D3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53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latin typeface="Calibri" pitchFamily="34" charset="0"/>
                          <a:cs typeface="Calibri" panose="020F0502020204030204" pitchFamily="34" charset="0"/>
                        </a:rPr>
                        <a:t>1.Umbilical vein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itchFamily="34" charset="0"/>
                          <a:cs typeface="Calibri" panose="020F0502020204030204" pitchFamily="34" charset="0"/>
                        </a:rPr>
                        <a:t>Ligamentum </a:t>
                      </a:r>
                      <a:r>
                        <a:rPr lang="en-US" dirty="0" err="1">
                          <a:latin typeface="Calibri" pitchFamily="34" charset="0"/>
                          <a:cs typeface="Calibri" panose="020F0502020204030204" pitchFamily="34" charset="0"/>
                        </a:rPr>
                        <a:t>teres</a:t>
                      </a:r>
                      <a:r>
                        <a:rPr lang="en-US" dirty="0">
                          <a:latin typeface="Calibri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inferior margin of the liver</a:t>
                      </a:r>
                    </a:p>
                  </a:txBody>
                  <a:tcPr anchor="ctr"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53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latin typeface="Calibri" pitchFamily="34" charset="0"/>
                          <a:cs typeface="Calibri" panose="020F0502020204030204" pitchFamily="34" charset="0"/>
                        </a:rPr>
                        <a:t>2.Umbilical arteries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itchFamily="34" charset="0"/>
                          <a:cs typeface="Calibri" panose="020F0502020204030204" pitchFamily="34" charset="0"/>
                        </a:rPr>
                        <a:t>Medial umbilical ligaments</a:t>
                      </a:r>
                    </a:p>
                    <a:p>
                      <a:pPr algn="ctr" rtl="1"/>
                      <a:r>
                        <a:rPr lang="ar-SA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احنا</a:t>
                      </a:r>
                      <a:r>
                        <a:rPr lang="ar-SA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عندنا 2امبيلايكال ارتريز ف حيعطينا 2 </a:t>
                      </a:r>
                      <a:r>
                        <a:rPr lang="ar-SA" sz="1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ميديال</a:t>
                      </a:r>
                      <a:r>
                        <a:rPr lang="ar-SA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امبيلايكال</a:t>
                      </a:r>
                      <a:r>
                        <a:rPr lang="ar-SA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rtl="1"/>
                      <a:r>
                        <a:rPr lang="ar-SA" sz="1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ليقامنتز</a:t>
                      </a:r>
                      <a:r>
                        <a:rPr lang="ar-SA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</a:t>
                      </a:r>
                      <a:r>
                        <a:rPr lang="en-US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(medial  NOT median</a:t>
                      </a:r>
                      <a:r>
                        <a:rPr lang="en-US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ctr" rtl="0"/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(they are in each side of anterior abdominal wall)</a:t>
                      </a:r>
                    </a:p>
                  </a:txBody>
                  <a:tcPr anchor="ctr"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916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latin typeface="Calibri" pitchFamily="34" charset="0"/>
                          <a:cs typeface="Calibri" panose="020F0502020204030204" pitchFamily="34" charset="0"/>
                        </a:rPr>
                        <a:t>3.Ductus </a:t>
                      </a:r>
                      <a:r>
                        <a:rPr lang="en-US" dirty="0" err="1">
                          <a:latin typeface="Calibri" pitchFamily="34" charset="0"/>
                          <a:cs typeface="Calibri" panose="020F0502020204030204" pitchFamily="34" charset="0"/>
                        </a:rPr>
                        <a:t>venosus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itchFamily="34" charset="0"/>
                          <a:cs typeface="Calibri" panose="020F0502020204030204" pitchFamily="34" charset="0"/>
                        </a:rPr>
                        <a:t>Ligamentum </a:t>
                      </a:r>
                      <a:r>
                        <a:rPr lang="en-US" dirty="0" err="1">
                          <a:latin typeface="Calibri" pitchFamily="34" charset="0"/>
                          <a:cs typeface="Calibri" panose="020F0502020204030204" pitchFamily="34" charset="0"/>
                        </a:rPr>
                        <a:t>venosum</a:t>
                      </a:r>
                      <a:endParaRPr lang="en-US" dirty="0">
                        <a:latin typeface="Calibri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</a:t>
                      </a:r>
                      <a:r>
                        <a:rPr lang="en-US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liver </a:t>
                      </a:r>
                    </a:p>
                    <a:p>
                      <a:pPr algn="ctr"/>
                      <a:r>
                        <a:rPr lang="en-US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 portal vein and IVC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830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latin typeface="Calibri" pitchFamily="34" charset="0"/>
                          <a:cs typeface="Calibri" panose="020F0502020204030204" pitchFamily="34" charset="0"/>
                        </a:rPr>
                        <a:t>4.Ductus </a:t>
                      </a:r>
                      <a:r>
                        <a:rPr lang="en-US" dirty="0" err="1">
                          <a:latin typeface="Calibri" pitchFamily="34" charset="0"/>
                          <a:cs typeface="Calibri" panose="020F0502020204030204" pitchFamily="34" charset="0"/>
                        </a:rPr>
                        <a:t>arteriosus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itchFamily="34" charset="0"/>
                          <a:cs typeface="Calibri" panose="020F0502020204030204" pitchFamily="34" charset="0"/>
                        </a:rPr>
                        <a:t>Ligamentum</a:t>
                      </a:r>
                      <a:r>
                        <a:rPr lang="en-US" dirty="0">
                          <a:latin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>
                          <a:latin typeface="Calibri" pitchFamily="34" charset="0"/>
                          <a:cs typeface="Calibri" panose="020F0502020204030204" pitchFamily="34" charset="0"/>
                        </a:rPr>
                        <a:t>arteriosum</a:t>
                      </a:r>
                      <a:endParaRPr lang="en-US" dirty="0">
                        <a:latin typeface="Calibri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Between arch of  aorta</a:t>
                      </a:r>
                      <a:r>
                        <a:rPr lang="en-US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 and pulmonary  trunk 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253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>
                          <a:latin typeface="Calibri" pitchFamily="34" charset="0"/>
                          <a:cs typeface="Calibri" panose="020F0502020204030204" pitchFamily="34" charset="0"/>
                        </a:rPr>
                        <a:t>5.Foramen </a:t>
                      </a:r>
                      <a:r>
                        <a:rPr lang="en-US" dirty="0" err="1">
                          <a:latin typeface="Calibri" pitchFamily="34" charset="0"/>
                          <a:cs typeface="Calibri" panose="020F0502020204030204" pitchFamily="34" charset="0"/>
                        </a:rPr>
                        <a:t>ovale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itchFamily="34" charset="0"/>
                          <a:cs typeface="Calibri" panose="020F0502020204030204" pitchFamily="34" charset="0"/>
                        </a:rPr>
                        <a:t>Fossa </a:t>
                      </a:r>
                      <a:r>
                        <a:rPr lang="en-US" dirty="0" err="1">
                          <a:latin typeface="Calibri" pitchFamily="34" charset="0"/>
                          <a:cs typeface="Calibri" panose="020F0502020204030204" pitchFamily="34" charset="0"/>
                        </a:rPr>
                        <a:t>ovalis</a:t>
                      </a:r>
                      <a:r>
                        <a:rPr lang="en-US" dirty="0">
                          <a:latin typeface="Calibri" pitchFamily="34" charset="0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The septum </a:t>
                      </a:r>
                      <a:r>
                        <a:rPr lang="en-US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primum</a:t>
                      </a:r>
                      <a:r>
                        <a:rPr lang="en-US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 and atrial septum  fuse together to form a complete seal, leaving a depression called fossa </a:t>
                      </a:r>
                      <a:r>
                        <a:rPr lang="en-US" sz="1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ovalis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8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192617" y="543783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326081" y="48493"/>
            <a:ext cx="5566499" cy="480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Summary </a:t>
            </a:r>
            <a:r>
              <a:rPr lang="en-GB" sz="28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:</a:t>
            </a:r>
            <a:endParaRPr lang="en-GB" sz="2800" b="1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  <a:sym typeface="Century Gothic"/>
            </a:endParaRPr>
          </a:p>
        </p:txBody>
      </p: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3592" y="1073218"/>
            <a:ext cx="901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6081" y="692996"/>
            <a:ext cx="10314210" cy="5777077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943979"/>
              </p:ext>
            </p:extLst>
          </p:nvPr>
        </p:nvGraphicFramePr>
        <p:xfrm>
          <a:off x="676843" y="2242333"/>
          <a:ext cx="5215737" cy="2921000"/>
        </p:xfrm>
        <a:graphic>
          <a:graphicData uri="http://schemas.openxmlformats.org/drawingml/2006/table">
            <a:tbl>
              <a:tblPr firstRow="1" bandRow="1">
                <a:tableStyleId>{FA756C97-6D7B-430A-97ED-F031B4137404}</a:tableStyleId>
              </a:tblPr>
              <a:tblGrid>
                <a:gridCol w="2375556"/>
                <a:gridCol w="2840181"/>
              </a:tblGrid>
              <a:tr h="525014"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Century Gothic" charset="0"/>
                          <a:cs typeface="Century Gothic" charset="0"/>
                        </a:rPr>
                        <a:t>Bradykinin: </a:t>
                      </a:r>
                      <a:r>
                        <a:rPr lang="en-US" sz="1400" dirty="0" smtClean="0">
                          <a:solidFill>
                            <a:srgbClr val="608E87"/>
                          </a:solidFill>
                          <a:latin typeface="Calibri" pitchFamily="34" charset="0"/>
                        </a:rPr>
                        <a:t>substance  depend</a:t>
                      </a:r>
                      <a:r>
                        <a:rPr lang="en-US" sz="1400" baseline="0" dirty="0" smtClean="0">
                          <a:solidFill>
                            <a:srgbClr val="608E87"/>
                          </a:solidFill>
                          <a:latin typeface="Calibri" pitchFamily="34" charset="0"/>
                        </a:rPr>
                        <a:t> on highly amount of oxygen and </a:t>
                      </a:r>
                      <a:r>
                        <a:rPr lang="en-US" sz="1400" dirty="0" smtClean="0">
                          <a:solidFill>
                            <a:srgbClr val="608E87"/>
                          </a:solidFill>
                          <a:latin typeface="Calibri" pitchFamily="34" charset="0"/>
                        </a:rPr>
                        <a:t>release by fetal  which has a contractile effect on smooth muscles of the ductus </a:t>
                      </a:r>
                      <a:r>
                        <a:rPr lang="en-US" sz="1400" dirty="0" err="1" smtClean="0">
                          <a:solidFill>
                            <a:srgbClr val="608E87"/>
                          </a:solidFill>
                          <a:latin typeface="Calibri" pitchFamily="34" charset="0"/>
                        </a:rPr>
                        <a:t>arteriosus</a:t>
                      </a:r>
                      <a:r>
                        <a:rPr lang="en-US" sz="1400" dirty="0" smtClean="0">
                          <a:solidFill>
                            <a:srgbClr val="608E87"/>
                          </a:solidFill>
                          <a:latin typeface="Calibri" pitchFamily="34" charset="0"/>
                        </a:rPr>
                        <a:t>. </a:t>
                      </a:r>
                      <a:endParaRPr lang="en-US" sz="1400" dirty="0">
                        <a:solidFill>
                          <a:srgbClr val="608E87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cap="none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Century Gothic" charset="0"/>
                          <a:cs typeface="Century Gothic" charset="0"/>
                          <a:sym typeface="Arial"/>
                        </a:rPr>
                        <a:t>Before birth</a:t>
                      </a:r>
                      <a:endParaRPr lang="en-US" sz="1600" b="1" i="0" u="none" strike="noStrike" cap="none" dirty="0">
                        <a:solidFill>
                          <a:schemeClr val="bg1"/>
                        </a:solidFill>
                        <a:latin typeface="Calibri" pitchFamily="34" charset="0"/>
                        <a:ea typeface="Century Gothic" charset="0"/>
                        <a:cs typeface="Century Gothic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D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Century Gothic" charset="0"/>
                          <a:cs typeface="Century Gothic" charset="0"/>
                        </a:rPr>
                        <a:t>After Birth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DA2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1- Umbilical vein</a:t>
                      </a:r>
                      <a:r>
                        <a:rPr lang="en-US" sz="1400" b="1" baseline="0" dirty="0" smtClean="0">
                          <a:solidFill>
                            <a:srgbClr val="F13191"/>
                          </a:solidFill>
                          <a:latin typeface="+mn-lt"/>
                        </a:rPr>
                        <a:t>                                  </a:t>
                      </a:r>
                      <a:r>
                        <a:rPr lang="en-US" sz="1400" b="1" dirty="0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Ligamentum </a:t>
                      </a:r>
                      <a:r>
                        <a:rPr lang="en-US" sz="1400" b="1" dirty="0" err="1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teres</a:t>
                      </a:r>
                      <a:endParaRPr lang="en-US" sz="1400" b="1" dirty="0">
                        <a:solidFill>
                          <a:srgbClr val="F1319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1319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2- Umbilical arteries</a:t>
                      </a:r>
                      <a:r>
                        <a:rPr lang="en-US" sz="1400" b="1" baseline="0" dirty="0">
                          <a:solidFill>
                            <a:srgbClr val="F1319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13191"/>
                          </a:solidFill>
                          <a:latin typeface="+mn-lt"/>
                        </a:rPr>
                        <a:t>                      </a:t>
                      </a:r>
                      <a:r>
                        <a:rPr lang="en-US" sz="1400" b="1" dirty="0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medial umbilical ligaments.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1319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3- Ductus </a:t>
                      </a:r>
                      <a:r>
                        <a:rPr lang="en-US" sz="1400" b="1" dirty="0" err="1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venosus</a:t>
                      </a:r>
                      <a:r>
                        <a:rPr lang="en-US" sz="1400" b="1" baseline="0" dirty="0">
                          <a:solidFill>
                            <a:srgbClr val="F1319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13191"/>
                          </a:solidFill>
                          <a:latin typeface="+mn-lt"/>
                        </a:rPr>
                        <a:t>                             </a:t>
                      </a:r>
                      <a:r>
                        <a:rPr lang="en-US" sz="1400" b="1" dirty="0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Ligamentum </a:t>
                      </a:r>
                      <a:r>
                        <a:rPr lang="en-US" sz="1400" b="1" dirty="0" err="1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venosum</a:t>
                      </a:r>
                      <a:endParaRPr lang="en-US" sz="1400" b="1" dirty="0" smtClean="0">
                        <a:solidFill>
                          <a:srgbClr val="F1319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1319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4- Ductus arteriosus</a:t>
                      </a:r>
                      <a:r>
                        <a:rPr lang="en-US" sz="1400" b="1" baseline="0" dirty="0">
                          <a:solidFill>
                            <a:srgbClr val="F1319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13191"/>
                          </a:solidFill>
                          <a:latin typeface="+mn-lt"/>
                        </a:rPr>
                        <a:t>                         </a:t>
                      </a:r>
                      <a:r>
                        <a:rPr lang="en-US" sz="1400" b="1" dirty="0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Ligamentum </a:t>
                      </a:r>
                      <a:r>
                        <a:rPr lang="en-US" sz="1400" b="1" dirty="0" err="1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arteriosum</a:t>
                      </a:r>
                      <a:endParaRPr lang="en-US" sz="1400" b="1" dirty="0" smtClean="0">
                        <a:solidFill>
                          <a:srgbClr val="F1319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1319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5- Foramen </a:t>
                      </a:r>
                      <a:r>
                        <a:rPr lang="en-US" sz="1400" b="1" dirty="0" err="1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ovale</a:t>
                      </a:r>
                      <a:r>
                        <a:rPr lang="en-US" sz="1400" b="1" baseline="0" dirty="0">
                          <a:solidFill>
                            <a:srgbClr val="F1319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13191"/>
                          </a:solidFill>
                          <a:latin typeface="+mn-lt"/>
                        </a:rPr>
                        <a:t>                                      </a:t>
                      </a:r>
                      <a:r>
                        <a:rPr lang="en-US" sz="1400" b="1" dirty="0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fossa </a:t>
                      </a:r>
                      <a:r>
                        <a:rPr lang="en-US" sz="1400" b="1" dirty="0" err="1" smtClean="0">
                          <a:solidFill>
                            <a:srgbClr val="F13191"/>
                          </a:solidFill>
                          <a:latin typeface="Calibri" pitchFamily="34" charset="0"/>
                        </a:rPr>
                        <a:t>ovalis</a:t>
                      </a:r>
                      <a:endParaRPr lang="en-US" sz="1400" b="1" dirty="0">
                        <a:solidFill>
                          <a:srgbClr val="F1319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F1319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59392" y="3697705"/>
            <a:ext cx="2171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Fetal circulation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3976478995"/>
              </p:ext>
            </p:extLst>
          </p:nvPr>
        </p:nvGraphicFramePr>
        <p:xfrm>
          <a:off x="6483706" y="1073218"/>
          <a:ext cx="51585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/>
          <p:nvPr/>
        </p:nvSpPr>
        <p:spPr>
          <a:xfrm>
            <a:off x="2564780" y="3445731"/>
            <a:ext cx="544550" cy="167268"/>
          </a:xfrm>
          <a:prstGeom prst="rightArrow">
            <a:avLst/>
          </a:prstGeom>
          <a:solidFill>
            <a:srgbClr val="7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64780" y="3819847"/>
            <a:ext cx="544550" cy="167268"/>
          </a:xfrm>
          <a:prstGeom prst="rightArrow">
            <a:avLst/>
          </a:prstGeom>
          <a:solidFill>
            <a:srgbClr val="7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64780" y="4205658"/>
            <a:ext cx="544550" cy="167268"/>
          </a:xfrm>
          <a:prstGeom prst="rightArrow">
            <a:avLst/>
          </a:prstGeom>
          <a:solidFill>
            <a:srgbClr val="7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565242" y="4556443"/>
            <a:ext cx="544550" cy="167268"/>
          </a:xfrm>
          <a:prstGeom prst="rightArrow">
            <a:avLst/>
          </a:prstGeom>
          <a:solidFill>
            <a:srgbClr val="7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564780" y="4892857"/>
            <a:ext cx="544550" cy="167268"/>
          </a:xfrm>
          <a:prstGeom prst="rightArrow">
            <a:avLst/>
          </a:prstGeom>
          <a:solidFill>
            <a:srgbClr val="7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br renal 12" id="{2659D9A9-BC84-49FE-8E55-2A81B3DE5D77}" vid="{3D1B3E75-F811-4D9B-8727-2578586EAF4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10340</TotalTime>
  <Words>1903</Words>
  <Application>Microsoft Office PowerPoint</Application>
  <PresentationFormat>ملء الشاشة</PresentationFormat>
  <Paragraphs>253</Paragraphs>
  <Slides>12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2" baseType="lpstr">
      <vt:lpstr>Arial</vt:lpstr>
      <vt:lpstr>Cabin</vt:lpstr>
      <vt:lpstr>Calibri</vt:lpstr>
      <vt:lpstr>Century Gothic</vt:lpstr>
      <vt:lpstr>Gadugi</vt:lpstr>
      <vt:lpstr>Kino MT</vt:lpstr>
      <vt:lpstr>Noto Sans Symbols</vt:lpstr>
      <vt:lpstr>Sakkal Majalla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ASUS</cp:lastModifiedBy>
  <cp:revision>630</cp:revision>
  <cp:lastPrinted>2018-04-07T03:09:37Z</cp:lastPrinted>
  <dcterms:modified xsi:type="dcterms:W3CDTF">2018-04-17T17:38:51Z</dcterms:modified>
</cp:coreProperties>
</file>