
<file path=[Content_Types].xml><?xml version="1.0" encoding="utf-8"?>
<Types xmlns="http://schemas.openxmlformats.org/package/2006/content-types">
  <Default Extension="xml" ContentType="application/xml"/>
  <Default Extension="svg" ContentType="image/svg+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tmp" ContentType="image/png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72" r:id="rId3"/>
    <p:sldId id="274" r:id="rId4"/>
    <p:sldId id="275" r:id="rId5"/>
    <p:sldId id="285" r:id="rId6"/>
    <p:sldId id="276" r:id="rId7"/>
    <p:sldId id="294" r:id="rId8"/>
    <p:sldId id="277" r:id="rId9"/>
    <p:sldId id="286" r:id="rId10"/>
    <p:sldId id="287" r:id="rId11"/>
    <p:sldId id="288" r:id="rId12"/>
    <p:sldId id="289" r:id="rId13"/>
    <p:sldId id="290" r:id="rId14"/>
    <p:sldId id="291" r:id="rId15"/>
    <p:sldId id="295" r:id="rId16"/>
    <p:sldId id="296" r:id="rId17"/>
    <p:sldId id="29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FF8AD8"/>
    <a:srgbClr val="FF2F92"/>
    <a:srgbClr val="008F00"/>
    <a:srgbClr val="1722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0" autoAdjust="0"/>
    <p:restoredTop sz="93945" autoAdjust="0"/>
  </p:normalViewPr>
  <p:slideViewPr>
    <p:cSldViewPr snapToGrid="0" snapToObjects="1">
      <p:cViewPr>
        <p:scale>
          <a:sx n="94" d="100"/>
          <a:sy n="94" d="100"/>
        </p:scale>
        <p:origin x="664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E1F5B2-5F76-40AE-BC06-038430A99652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34306E68-232D-4B05-8308-BF32207C3F63}">
      <dgm:prSet phldrT="[نص]" custT="1"/>
      <dgm:spPr>
        <a:solidFill>
          <a:srgbClr val="FF2F92">
            <a:alpha val="50000"/>
          </a:srgbClr>
        </a:solidFill>
      </dgm:spPr>
      <dgm:t>
        <a:bodyPr/>
        <a:lstStyle/>
        <a:p>
          <a:pPr rtl="1"/>
          <a:r>
            <a:rPr lang="en-US" sz="1400" b="1" dirty="0" err="1">
              <a:solidFill>
                <a:schemeClr val="bg1"/>
              </a:solidFill>
            </a:rPr>
            <a:t>Fundus</a:t>
          </a:r>
          <a:r>
            <a:rPr lang="en-US" sz="1400" b="1" dirty="0">
              <a:solidFill>
                <a:schemeClr val="bg1"/>
              </a:solidFill>
            </a:rPr>
            <a:t> &amp; Body </a:t>
          </a:r>
          <a:r>
            <a:rPr lang="en-GB" sz="1400" b="1" dirty="0">
              <a:solidFill>
                <a:schemeClr val="bg1"/>
              </a:solidFill>
              <a:cs typeface="Times New Roman" panose="02020603050405020304" pitchFamily="18" charset="0"/>
            </a:rPr>
            <a:t>Consist of:</a:t>
          </a:r>
          <a:endParaRPr lang="ar-SA" sz="1400" dirty="0">
            <a:solidFill>
              <a:schemeClr val="bg1"/>
            </a:solidFill>
          </a:endParaRPr>
        </a:p>
      </dgm:t>
    </dgm:pt>
    <dgm:pt modelId="{BA40FEA9-7666-48D0-856B-32679986D6A8}" type="parTrans" cxnId="{E80B563F-45F4-4CEA-9F31-5728B5EF94D5}">
      <dgm:prSet/>
      <dgm:spPr/>
      <dgm:t>
        <a:bodyPr/>
        <a:lstStyle/>
        <a:p>
          <a:pPr rtl="1"/>
          <a:endParaRPr lang="ar-SA" sz="1400"/>
        </a:p>
      </dgm:t>
    </dgm:pt>
    <dgm:pt modelId="{43808B26-F483-48AC-8517-28202BED876E}" type="sibTrans" cxnId="{E80B563F-45F4-4CEA-9F31-5728B5EF94D5}">
      <dgm:prSet/>
      <dgm:spPr/>
      <dgm:t>
        <a:bodyPr/>
        <a:lstStyle/>
        <a:p>
          <a:pPr rtl="1"/>
          <a:endParaRPr lang="ar-SA" sz="1400"/>
        </a:p>
      </dgm:t>
    </dgm:pt>
    <dgm:pt modelId="{B392F00A-6622-4D4F-B1E0-82A4A82FC242}">
      <dgm:prSet phldrT="[نص]" custT="1"/>
      <dgm:spPr>
        <a:solidFill>
          <a:srgbClr val="FF8AD8">
            <a:alpha val="50000"/>
          </a:srgbClr>
        </a:solidFill>
      </dgm:spPr>
      <dgm:t>
        <a:bodyPr/>
        <a:lstStyle/>
        <a:p>
          <a:pPr rtl="1"/>
          <a:r>
            <a:rPr lang="en-GB" sz="1400" b="1" dirty="0">
              <a:solidFill>
                <a:schemeClr val="tx1">
                  <a:lumMod val="85000"/>
                  <a:lumOff val="15000"/>
                </a:schemeClr>
              </a:solidFill>
              <a:cs typeface="Times New Roman" panose="02020603050405020304" pitchFamily="18" charset="0"/>
            </a:rPr>
            <a:t>Endo-</a:t>
          </a:r>
          <a:r>
            <a:rPr lang="en-GB" sz="1400" b="1" dirty="0" err="1">
              <a:solidFill>
                <a:schemeClr val="tx1">
                  <a:lumMod val="85000"/>
                  <a:lumOff val="15000"/>
                </a:schemeClr>
              </a:solidFill>
              <a:cs typeface="Times New Roman" panose="02020603050405020304" pitchFamily="18" charset="0"/>
            </a:rPr>
            <a:t>metrium</a:t>
          </a:r>
          <a:r>
            <a:rPr lang="en-GB" sz="1400" b="1" dirty="0">
              <a:solidFill>
                <a:schemeClr val="tx1">
                  <a:lumMod val="85000"/>
                  <a:lumOff val="15000"/>
                </a:schemeClr>
              </a:solidFill>
              <a:cs typeface="Times New Roman" panose="02020603050405020304" pitchFamily="18" charset="0"/>
            </a:rPr>
            <a:t> (mucosa)</a:t>
          </a:r>
          <a:endParaRPr lang="ar-SA" sz="14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6176BE67-2840-4667-A445-2187BCF30F3B}" type="parTrans" cxnId="{B9779F99-B242-4729-AE5D-CA98A93100CC}">
      <dgm:prSet/>
      <dgm:spPr/>
      <dgm:t>
        <a:bodyPr/>
        <a:lstStyle/>
        <a:p>
          <a:pPr rtl="1"/>
          <a:endParaRPr lang="ar-SA" sz="1400"/>
        </a:p>
      </dgm:t>
    </dgm:pt>
    <dgm:pt modelId="{39448B1E-7299-492F-965A-630F7B5E07DC}" type="sibTrans" cxnId="{B9779F99-B242-4729-AE5D-CA98A93100CC}">
      <dgm:prSet/>
      <dgm:spPr/>
      <dgm:t>
        <a:bodyPr/>
        <a:lstStyle/>
        <a:p>
          <a:pPr rtl="1"/>
          <a:endParaRPr lang="ar-SA" sz="1400"/>
        </a:p>
      </dgm:t>
    </dgm:pt>
    <dgm:pt modelId="{49A24181-DBF2-405E-B454-10C13D5F45C3}">
      <dgm:prSet phldrT="[نص]" custT="1"/>
      <dgm:spPr>
        <a:solidFill>
          <a:srgbClr val="FF8AD8">
            <a:alpha val="50000"/>
          </a:srgbClr>
        </a:solidFill>
      </dgm:spPr>
      <dgm:t>
        <a:bodyPr/>
        <a:lstStyle/>
        <a:p>
          <a:pPr rtl="1"/>
          <a:r>
            <a:rPr lang="en-GB" sz="1400" b="1" dirty="0" err="1">
              <a:solidFill>
                <a:schemeClr val="tx1">
                  <a:lumMod val="85000"/>
                  <a:lumOff val="15000"/>
                </a:schemeClr>
              </a:solidFill>
              <a:cs typeface="Times New Roman" panose="02020603050405020304" pitchFamily="18" charset="0"/>
            </a:rPr>
            <a:t>Myo-metrium</a:t>
          </a:r>
          <a:r>
            <a:rPr lang="en-GB" sz="1400" b="1" dirty="0">
              <a:cs typeface="Times New Roman" panose="02020603050405020304" pitchFamily="18" charset="0"/>
            </a:rPr>
            <a:t> (</a:t>
          </a:r>
          <a:r>
            <a:rPr lang="en-GB" sz="1400" b="1" dirty="0" err="1">
              <a:cs typeface="Times New Roman" panose="02020603050405020304" pitchFamily="18" charset="0"/>
            </a:rPr>
            <a:t>muscu-losa</a:t>
          </a:r>
          <a:r>
            <a:rPr lang="en-GB" sz="1400" b="1" dirty="0">
              <a:cs typeface="Times New Roman" panose="02020603050405020304" pitchFamily="18" charset="0"/>
            </a:rPr>
            <a:t>)</a:t>
          </a:r>
          <a:endParaRPr lang="ar-SA" sz="1400" dirty="0"/>
        </a:p>
      </dgm:t>
    </dgm:pt>
    <dgm:pt modelId="{41DECCB4-3D59-49CE-ACB2-22EC3846FD7D}" type="parTrans" cxnId="{7508C8DD-6A59-4A74-AB26-E7F4D9BB4561}">
      <dgm:prSet/>
      <dgm:spPr/>
      <dgm:t>
        <a:bodyPr/>
        <a:lstStyle/>
        <a:p>
          <a:pPr rtl="1"/>
          <a:endParaRPr lang="ar-SA" sz="1400"/>
        </a:p>
      </dgm:t>
    </dgm:pt>
    <dgm:pt modelId="{2103869E-C16C-416F-8F9D-D089307DF669}" type="sibTrans" cxnId="{7508C8DD-6A59-4A74-AB26-E7F4D9BB4561}">
      <dgm:prSet/>
      <dgm:spPr/>
      <dgm:t>
        <a:bodyPr/>
        <a:lstStyle/>
        <a:p>
          <a:pPr rtl="1"/>
          <a:endParaRPr lang="ar-SA" sz="1400"/>
        </a:p>
      </dgm:t>
    </dgm:pt>
    <dgm:pt modelId="{6B814CC3-6CA3-4CBD-B7FB-C3EC248DADD8}">
      <dgm:prSet phldrT="[نص]" custT="1"/>
      <dgm:spPr>
        <a:solidFill>
          <a:srgbClr val="FF8AD8">
            <a:alpha val="50000"/>
          </a:srgbClr>
        </a:solidFill>
        <a:ln>
          <a:solidFill>
            <a:schemeClr val="bg1"/>
          </a:solidFill>
        </a:ln>
      </dgm:spPr>
      <dgm:t>
        <a:bodyPr/>
        <a:lstStyle/>
        <a:p>
          <a:pPr rtl="1"/>
          <a:r>
            <a:rPr lang="en-GB" sz="1400" b="1" dirty="0" err="1">
              <a:solidFill>
                <a:schemeClr val="tx1">
                  <a:lumMod val="85000"/>
                  <a:lumOff val="15000"/>
                </a:schemeClr>
              </a:solidFill>
              <a:cs typeface="Times New Roman" panose="02020603050405020304" pitchFamily="18" charset="0"/>
            </a:rPr>
            <a:t>Peri-metrium</a:t>
          </a:r>
          <a:r>
            <a:rPr lang="en-GB" sz="1400" b="1" dirty="0">
              <a:cs typeface="Times New Roman" panose="02020603050405020304" pitchFamily="18" charset="0"/>
            </a:rPr>
            <a:t> (serosa)</a:t>
          </a:r>
          <a:endParaRPr lang="ar-SA" sz="1400" dirty="0"/>
        </a:p>
      </dgm:t>
    </dgm:pt>
    <dgm:pt modelId="{D71EAAB2-1AF8-4B5E-8410-0D709EE75358}" type="parTrans" cxnId="{FDE47E1D-87C1-4FA7-A347-E9D688657A49}">
      <dgm:prSet/>
      <dgm:spPr/>
      <dgm:t>
        <a:bodyPr/>
        <a:lstStyle/>
        <a:p>
          <a:pPr rtl="1"/>
          <a:endParaRPr lang="ar-SA" sz="1400"/>
        </a:p>
      </dgm:t>
    </dgm:pt>
    <dgm:pt modelId="{CCC861D3-7C42-41EF-AEF2-63062F5ACE99}" type="sibTrans" cxnId="{FDE47E1D-87C1-4FA7-A347-E9D688657A49}">
      <dgm:prSet/>
      <dgm:spPr/>
      <dgm:t>
        <a:bodyPr/>
        <a:lstStyle/>
        <a:p>
          <a:pPr rtl="1"/>
          <a:endParaRPr lang="ar-SA" sz="1400"/>
        </a:p>
      </dgm:t>
    </dgm:pt>
    <dgm:pt modelId="{17587DDC-F533-4D62-AB7B-5FE293E13C8B}" type="pres">
      <dgm:prSet presAssocID="{C1E1F5B2-5F76-40AE-BC06-038430A9965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3695B2-8B33-4F22-92FB-E16A633BF4CD}" type="pres">
      <dgm:prSet presAssocID="{34306E68-232D-4B05-8308-BF32207C3F63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E7D713-207D-4219-8E98-DE65B18325C4}" type="pres">
      <dgm:prSet presAssocID="{43808B26-F483-48AC-8517-28202BED876E}" presName="space" presStyleCnt="0"/>
      <dgm:spPr/>
    </dgm:pt>
    <dgm:pt modelId="{9BE015E2-6D01-486B-B54C-974D5FD55CDF}" type="pres">
      <dgm:prSet presAssocID="{B392F00A-6622-4D4F-B1E0-82A4A82FC242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71434A-924D-4697-8EBE-CE808BAF4388}" type="pres">
      <dgm:prSet presAssocID="{39448B1E-7299-492F-965A-630F7B5E07DC}" presName="space" presStyleCnt="0"/>
      <dgm:spPr/>
    </dgm:pt>
    <dgm:pt modelId="{5AD5266A-5406-4C19-AE4B-40312504BDD9}" type="pres">
      <dgm:prSet presAssocID="{49A24181-DBF2-405E-B454-10C13D5F45C3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E32790-54AF-4F12-822E-00590DBEC274}" type="pres">
      <dgm:prSet presAssocID="{2103869E-C16C-416F-8F9D-D089307DF669}" presName="space" presStyleCnt="0"/>
      <dgm:spPr/>
    </dgm:pt>
    <dgm:pt modelId="{E42F44EF-39C3-4B93-927D-D483E812AEA6}" type="pres">
      <dgm:prSet presAssocID="{6B814CC3-6CA3-4CBD-B7FB-C3EC248DADD8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4E6767-2625-4B5A-B501-8EC6737428C5}" type="presOf" srcId="{34306E68-232D-4B05-8308-BF32207C3F63}" destId="{183695B2-8B33-4F22-92FB-E16A633BF4CD}" srcOrd="0" destOrd="0" presId="urn:microsoft.com/office/officeart/2005/8/layout/venn3"/>
    <dgm:cxn modelId="{E80B563F-45F4-4CEA-9F31-5728B5EF94D5}" srcId="{C1E1F5B2-5F76-40AE-BC06-038430A99652}" destId="{34306E68-232D-4B05-8308-BF32207C3F63}" srcOrd="0" destOrd="0" parTransId="{BA40FEA9-7666-48D0-856B-32679986D6A8}" sibTransId="{43808B26-F483-48AC-8517-28202BED876E}"/>
    <dgm:cxn modelId="{AE09E542-9121-4F14-8113-CFC95EBF0749}" type="presOf" srcId="{49A24181-DBF2-405E-B454-10C13D5F45C3}" destId="{5AD5266A-5406-4C19-AE4B-40312504BDD9}" srcOrd="0" destOrd="0" presId="urn:microsoft.com/office/officeart/2005/8/layout/venn3"/>
    <dgm:cxn modelId="{4E168A8D-2BE5-4E28-B330-D6988558458C}" type="presOf" srcId="{6B814CC3-6CA3-4CBD-B7FB-C3EC248DADD8}" destId="{E42F44EF-39C3-4B93-927D-D483E812AEA6}" srcOrd="0" destOrd="0" presId="urn:microsoft.com/office/officeart/2005/8/layout/venn3"/>
    <dgm:cxn modelId="{8C442CC2-7DB4-47D4-9F8F-CE5D49EFF142}" type="presOf" srcId="{B392F00A-6622-4D4F-B1E0-82A4A82FC242}" destId="{9BE015E2-6D01-486B-B54C-974D5FD55CDF}" srcOrd="0" destOrd="0" presId="urn:microsoft.com/office/officeart/2005/8/layout/venn3"/>
    <dgm:cxn modelId="{B9779F99-B242-4729-AE5D-CA98A93100CC}" srcId="{C1E1F5B2-5F76-40AE-BC06-038430A99652}" destId="{B392F00A-6622-4D4F-B1E0-82A4A82FC242}" srcOrd="1" destOrd="0" parTransId="{6176BE67-2840-4667-A445-2187BCF30F3B}" sibTransId="{39448B1E-7299-492F-965A-630F7B5E07DC}"/>
    <dgm:cxn modelId="{7508C8DD-6A59-4A74-AB26-E7F4D9BB4561}" srcId="{C1E1F5B2-5F76-40AE-BC06-038430A99652}" destId="{49A24181-DBF2-405E-B454-10C13D5F45C3}" srcOrd="2" destOrd="0" parTransId="{41DECCB4-3D59-49CE-ACB2-22EC3846FD7D}" sibTransId="{2103869E-C16C-416F-8F9D-D089307DF669}"/>
    <dgm:cxn modelId="{FDE47E1D-87C1-4FA7-A347-E9D688657A49}" srcId="{C1E1F5B2-5F76-40AE-BC06-038430A99652}" destId="{6B814CC3-6CA3-4CBD-B7FB-C3EC248DADD8}" srcOrd="3" destOrd="0" parTransId="{D71EAAB2-1AF8-4B5E-8410-0D709EE75358}" sibTransId="{CCC861D3-7C42-41EF-AEF2-63062F5ACE99}"/>
    <dgm:cxn modelId="{7F9D6573-BFD3-4123-B199-56465D2681A7}" type="presOf" srcId="{C1E1F5B2-5F76-40AE-BC06-038430A99652}" destId="{17587DDC-F533-4D62-AB7B-5FE293E13C8B}" srcOrd="0" destOrd="0" presId="urn:microsoft.com/office/officeart/2005/8/layout/venn3"/>
    <dgm:cxn modelId="{F498F6B3-3216-4BCB-AC44-94A4E76AD705}" type="presParOf" srcId="{17587DDC-F533-4D62-AB7B-5FE293E13C8B}" destId="{183695B2-8B33-4F22-92FB-E16A633BF4CD}" srcOrd="0" destOrd="0" presId="urn:microsoft.com/office/officeart/2005/8/layout/venn3"/>
    <dgm:cxn modelId="{C78971E1-544C-4297-B6E5-0BC78D0DA7DE}" type="presParOf" srcId="{17587DDC-F533-4D62-AB7B-5FE293E13C8B}" destId="{86E7D713-207D-4219-8E98-DE65B18325C4}" srcOrd="1" destOrd="0" presId="urn:microsoft.com/office/officeart/2005/8/layout/venn3"/>
    <dgm:cxn modelId="{6B8B618A-6707-4631-9A99-0AC7451F7821}" type="presParOf" srcId="{17587DDC-F533-4D62-AB7B-5FE293E13C8B}" destId="{9BE015E2-6D01-486B-B54C-974D5FD55CDF}" srcOrd="2" destOrd="0" presId="urn:microsoft.com/office/officeart/2005/8/layout/venn3"/>
    <dgm:cxn modelId="{2A178BD8-AF7C-4297-A253-082A5A09F1C8}" type="presParOf" srcId="{17587DDC-F533-4D62-AB7B-5FE293E13C8B}" destId="{6071434A-924D-4697-8EBE-CE808BAF4388}" srcOrd="3" destOrd="0" presId="urn:microsoft.com/office/officeart/2005/8/layout/venn3"/>
    <dgm:cxn modelId="{C9310551-D6DB-46F4-B5F0-7351CAE2D486}" type="presParOf" srcId="{17587DDC-F533-4D62-AB7B-5FE293E13C8B}" destId="{5AD5266A-5406-4C19-AE4B-40312504BDD9}" srcOrd="4" destOrd="0" presId="urn:microsoft.com/office/officeart/2005/8/layout/venn3"/>
    <dgm:cxn modelId="{B278B171-BD08-4F2A-94C3-76C84FD4B3D4}" type="presParOf" srcId="{17587DDC-F533-4D62-AB7B-5FE293E13C8B}" destId="{B8E32790-54AF-4F12-822E-00590DBEC274}" srcOrd="5" destOrd="0" presId="urn:microsoft.com/office/officeart/2005/8/layout/venn3"/>
    <dgm:cxn modelId="{791E8D8C-0F22-419F-9431-E2E333FA9659}" type="presParOf" srcId="{17587DDC-F533-4D62-AB7B-5FE293E13C8B}" destId="{E42F44EF-39C3-4B93-927D-D483E812AEA6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3695B2-8B33-4F22-92FB-E16A633BF4CD}">
      <dsp:nvSpPr>
        <dsp:cNvPr id="0" name=""/>
        <dsp:cNvSpPr/>
      </dsp:nvSpPr>
      <dsp:spPr>
        <a:xfrm>
          <a:off x="1398" y="338654"/>
          <a:ext cx="1402975" cy="1402975"/>
        </a:xfrm>
        <a:prstGeom prst="ellipse">
          <a:avLst/>
        </a:prstGeom>
        <a:solidFill>
          <a:srgbClr val="FF2F92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7210" tIns="17780" rIns="77210" bIns="1778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>
              <a:solidFill>
                <a:schemeClr val="bg1"/>
              </a:solidFill>
            </a:rPr>
            <a:t>Fundus</a:t>
          </a:r>
          <a:r>
            <a:rPr lang="en-US" sz="1400" b="1" kern="1200" dirty="0">
              <a:solidFill>
                <a:schemeClr val="bg1"/>
              </a:solidFill>
            </a:rPr>
            <a:t> &amp; Body </a:t>
          </a:r>
          <a:r>
            <a:rPr lang="en-GB" sz="1400" b="1" kern="1200" dirty="0">
              <a:solidFill>
                <a:schemeClr val="bg1"/>
              </a:solidFill>
              <a:cs typeface="Times New Roman" panose="02020603050405020304" pitchFamily="18" charset="0"/>
            </a:rPr>
            <a:t>Consist of:</a:t>
          </a:r>
          <a:endParaRPr lang="ar-SA" sz="1400" kern="1200" dirty="0">
            <a:solidFill>
              <a:schemeClr val="bg1"/>
            </a:solidFill>
          </a:endParaRPr>
        </a:p>
      </dsp:txBody>
      <dsp:txXfrm>
        <a:off x="206859" y="544115"/>
        <a:ext cx="992053" cy="992053"/>
      </dsp:txXfrm>
    </dsp:sp>
    <dsp:sp modelId="{9BE015E2-6D01-486B-B54C-974D5FD55CDF}">
      <dsp:nvSpPr>
        <dsp:cNvPr id="0" name=""/>
        <dsp:cNvSpPr/>
      </dsp:nvSpPr>
      <dsp:spPr>
        <a:xfrm>
          <a:off x="1123779" y="338654"/>
          <a:ext cx="1402975" cy="1402975"/>
        </a:xfrm>
        <a:prstGeom prst="ellipse">
          <a:avLst/>
        </a:prstGeom>
        <a:solidFill>
          <a:srgbClr val="FF8AD8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7210" tIns="17780" rIns="77210" bIns="1778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>
              <a:solidFill>
                <a:schemeClr val="tx1">
                  <a:lumMod val="85000"/>
                  <a:lumOff val="15000"/>
                </a:schemeClr>
              </a:solidFill>
              <a:cs typeface="Times New Roman" panose="02020603050405020304" pitchFamily="18" charset="0"/>
            </a:rPr>
            <a:t>Endo-</a:t>
          </a:r>
          <a:r>
            <a:rPr lang="en-GB" sz="1400" b="1" kern="1200" dirty="0" err="1">
              <a:solidFill>
                <a:schemeClr val="tx1">
                  <a:lumMod val="85000"/>
                  <a:lumOff val="15000"/>
                </a:schemeClr>
              </a:solidFill>
              <a:cs typeface="Times New Roman" panose="02020603050405020304" pitchFamily="18" charset="0"/>
            </a:rPr>
            <a:t>metrium</a:t>
          </a:r>
          <a:r>
            <a:rPr lang="en-GB" sz="1400" b="1" kern="1200" dirty="0">
              <a:solidFill>
                <a:schemeClr val="tx1">
                  <a:lumMod val="85000"/>
                  <a:lumOff val="15000"/>
                </a:schemeClr>
              </a:solidFill>
              <a:cs typeface="Times New Roman" panose="02020603050405020304" pitchFamily="18" charset="0"/>
            </a:rPr>
            <a:t> (mucosa)</a:t>
          </a:r>
          <a:endParaRPr lang="ar-SA" sz="14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1329240" y="544115"/>
        <a:ext cx="992053" cy="992053"/>
      </dsp:txXfrm>
    </dsp:sp>
    <dsp:sp modelId="{5AD5266A-5406-4C19-AE4B-40312504BDD9}">
      <dsp:nvSpPr>
        <dsp:cNvPr id="0" name=""/>
        <dsp:cNvSpPr/>
      </dsp:nvSpPr>
      <dsp:spPr>
        <a:xfrm>
          <a:off x="2246159" y="338654"/>
          <a:ext cx="1402975" cy="1402975"/>
        </a:xfrm>
        <a:prstGeom prst="ellipse">
          <a:avLst/>
        </a:prstGeom>
        <a:solidFill>
          <a:srgbClr val="FF8AD8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7210" tIns="17780" rIns="77210" bIns="1778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err="1">
              <a:solidFill>
                <a:schemeClr val="tx1">
                  <a:lumMod val="85000"/>
                  <a:lumOff val="15000"/>
                </a:schemeClr>
              </a:solidFill>
              <a:cs typeface="Times New Roman" panose="02020603050405020304" pitchFamily="18" charset="0"/>
            </a:rPr>
            <a:t>Myo-metrium</a:t>
          </a:r>
          <a:r>
            <a:rPr lang="en-GB" sz="1400" b="1" kern="1200" dirty="0">
              <a:cs typeface="Times New Roman" panose="02020603050405020304" pitchFamily="18" charset="0"/>
            </a:rPr>
            <a:t> (</a:t>
          </a:r>
          <a:r>
            <a:rPr lang="en-GB" sz="1400" b="1" kern="1200" dirty="0" err="1">
              <a:cs typeface="Times New Roman" panose="02020603050405020304" pitchFamily="18" charset="0"/>
            </a:rPr>
            <a:t>muscu-losa</a:t>
          </a:r>
          <a:r>
            <a:rPr lang="en-GB" sz="1400" b="1" kern="1200" dirty="0">
              <a:cs typeface="Times New Roman" panose="02020603050405020304" pitchFamily="18" charset="0"/>
            </a:rPr>
            <a:t>)</a:t>
          </a:r>
          <a:endParaRPr lang="ar-SA" sz="1400" kern="1200" dirty="0"/>
        </a:p>
      </dsp:txBody>
      <dsp:txXfrm>
        <a:off x="2451620" y="544115"/>
        <a:ext cx="992053" cy="992053"/>
      </dsp:txXfrm>
    </dsp:sp>
    <dsp:sp modelId="{E42F44EF-39C3-4B93-927D-D483E812AEA6}">
      <dsp:nvSpPr>
        <dsp:cNvPr id="0" name=""/>
        <dsp:cNvSpPr/>
      </dsp:nvSpPr>
      <dsp:spPr>
        <a:xfrm>
          <a:off x="3368540" y="338654"/>
          <a:ext cx="1402975" cy="1402975"/>
        </a:xfrm>
        <a:prstGeom prst="ellipse">
          <a:avLst/>
        </a:prstGeom>
        <a:solidFill>
          <a:srgbClr val="FF8AD8">
            <a:alpha val="50000"/>
          </a:srgb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7210" tIns="17780" rIns="77210" bIns="1778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err="1">
              <a:solidFill>
                <a:schemeClr val="tx1">
                  <a:lumMod val="85000"/>
                  <a:lumOff val="15000"/>
                </a:schemeClr>
              </a:solidFill>
              <a:cs typeface="Times New Roman" panose="02020603050405020304" pitchFamily="18" charset="0"/>
            </a:rPr>
            <a:t>Peri-metrium</a:t>
          </a:r>
          <a:r>
            <a:rPr lang="en-GB" sz="1400" b="1" kern="1200" dirty="0">
              <a:cs typeface="Times New Roman" panose="02020603050405020304" pitchFamily="18" charset="0"/>
            </a:rPr>
            <a:t> (serosa)</a:t>
          </a:r>
          <a:endParaRPr lang="ar-SA" sz="1400" kern="1200" dirty="0"/>
        </a:p>
      </dsp:txBody>
      <dsp:txXfrm>
        <a:off x="3574001" y="544115"/>
        <a:ext cx="992053" cy="9920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040C9-A672-5948-9B29-AE5423BD5FC3}" type="datetimeFigureOut">
              <a:rPr lang="en-US" smtClean="0"/>
              <a:pPr/>
              <a:t>3/19/18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23A235-18DE-4845-8ACD-449801954E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101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3A235-18DE-4845-8ACD-449801954E7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705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3A235-18DE-4845-8ACD-449801954E7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364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3A235-18DE-4845-8ACD-449801954E7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379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3A235-18DE-4845-8ACD-449801954E74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643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EB0C-2DBE-2E47-B69A-DE66AE3C7562}" type="datetimeFigureOut">
              <a:rPr lang="en-US" smtClean="0"/>
              <a:pPr/>
              <a:t>3/19/18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6603-AD69-E740-8B54-8F6D20424B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469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EB0C-2DBE-2E47-B69A-DE66AE3C7562}" type="datetimeFigureOut">
              <a:rPr lang="en-US" smtClean="0"/>
              <a:pPr/>
              <a:t>3/19/18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6603-AD69-E740-8B54-8F6D20424B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62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EB0C-2DBE-2E47-B69A-DE66AE3C7562}" type="datetimeFigureOut">
              <a:rPr lang="en-US" smtClean="0"/>
              <a:pPr/>
              <a:t>3/19/18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6603-AD69-E740-8B54-8F6D20424B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32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EB0C-2DBE-2E47-B69A-DE66AE3C7562}" type="datetimeFigureOut">
              <a:rPr lang="en-US" smtClean="0"/>
              <a:pPr/>
              <a:t>3/19/18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6603-AD69-E740-8B54-8F6D20424B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742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EB0C-2DBE-2E47-B69A-DE66AE3C7562}" type="datetimeFigureOut">
              <a:rPr lang="en-US" smtClean="0"/>
              <a:pPr/>
              <a:t>3/19/18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6603-AD69-E740-8B54-8F6D20424B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68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EB0C-2DBE-2E47-B69A-DE66AE3C7562}" type="datetimeFigureOut">
              <a:rPr lang="en-US" smtClean="0"/>
              <a:pPr/>
              <a:t>3/19/18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6603-AD69-E740-8B54-8F6D20424B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895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EB0C-2DBE-2E47-B69A-DE66AE3C7562}" type="datetimeFigureOut">
              <a:rPr lang="en-US" smtClean="0"/>
              <a:pPr/>
              <a:t>3/19/18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6603-AD69-E740-8B54-8F6D20424B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73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EB0C-2DBE-2E47-B69A-DE66AE3C7562}" type="datetimeFigureOut">
              <a:rPr lang="en-US" smtClean="0"/>
              <a:pPr/>
              <a:t>3/19/18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6603-AD69-E740-8B54-8F6D20424B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33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EB0C-2DBE-2E47-B69A-DE66AE3C7562}" type="datetimeFigureOut">
              <a:rPr lang="en-US" smtClean="0"/>
              <a:pPr/>
              <a:t>3/19/18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6603-AD69-E740-8B54-8F6D20424B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805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EB0C-2DBE-2E47-B69A-DE66AE3C7562}" type="datetimeFigureOut">
              <a:rPr lang="en-US" smtClean="0"/>
              <a:pPr/>
              <a:t>3/19/18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6603-AD69-E740-8B54-8F6D20424B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78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EB0C-2DBE-2E47-B69A-DE66AE3C7562}" type="datetimeFigureOut">
              <a:rPr lang="en-US" smtClean="0"/>
              <a:pPr/>
              <a:t>3/19/18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6603-AD69-E740-8B54-8F6D20424B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281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0EB0C-2DBE-2E47-B69A-DE66AE3C7562}" type="datetimeFigureOut">
              <a:rPr lang="en-US" smtClean="0"/>
              <a:pPr/>
              <a:t>3/19/18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D6603-AD69-E740-8B54-8F6D20424B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6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26.jpeg"/><Relationship Id="rId9" Type="http://schemas.openxmlformats.org/officeDocument/2006/relationships/image" Target="../media/image27.jpeg"/><Relationship Id="rId10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5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eg"/><Relationship Id="rId3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jpeg"/><Relationship Id="rId5" Type="http://schemas.openxmlformats.org/officeDocument/2006/relationships/image" Target="../media/image38.jpeg"/><Relationship Id="rId6" Type="http://schemas.openxmlformats.org/officeDocument/2006/relationships/image" Target="../media/image39.jpeg"/><Relationship Id="rId7" Type="http://schemas.openxmlformats.org/officeDocument/2006/relationships/image" Target="../media/image40.jpeg"/><Relationship Id="rId8" Type="http://schemas.openxmlformats.org/officeDocument/2006/relationships/image" Target="../media/image41.jpeg"/><Relationship Id="rId9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8.svg"/><Relationship Id="rId12" Type="http://schemas.openxmlformats.org/officeDocument/2006/relationships/hyperlink" Target="https://goo.gl/forms/EjyUeY3lcODsmHTz2" TargetMode="External"/><Relationship Id="rId13" Type="http://schemas.openxmlformats.org/officeDocument/2006/relationships/image" Target="../media/image48.jpeg"/><Relationship Id="rId14" Type="http://schemas.openxmlformats.org/officeDocument/2006/relationships/hyperlink" Target="http://franchisesaysso.blogspot.com/p/choice-suggestions.html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4.jpeg"/><Relationship Id="rId4" Type="http://schemas.openxmlformats.org/officeDocument/2006/relationships/image" Target="../media/image1.jpeg"/><Relationship Id="rId5" Type="http://schemas.openxmlformats.org/officeDocument/2006/relationships/hyperlink" Target="mailto:HistologyTeam436@gmail.com" TargetMode="External"/><Relationship Id="rId6" Type="http://schemas.openxmlformats.org/officeDocument/2006/relationships/image" Target="../media/image45.png"/><Relationship Id="rId7" Type="http://schemas.openxmlformats.org/officeDocument/2006/relationships/hyperlink" Target="https://twitter.com/Histology436" TargetMode="External"/><Relationship Id="rId8" Type="http://schemas.openxmlformats.org/officeDocument/2006/relationships/image" Target="../media/image46.png"/><Relationship Id="rId9" Type="http://schemas.openxmlformats.org/officeDocument/2006/relationships/hyperlink" Target="https://docs.google.com/presentation/d/1UJDaUDZrQceFOgC2gpyJRuN18XnlFSG4jwxzybwwNIA/edit?usp=sharing" TargetMode="External"/><Relationship Id="rId10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jpeg"/><Relationship Id="rId5" Type="http://schemas.openxmlformats.org/officeDocument/2006/relationships/image" Target="../media/image12.png"/><Relationship Id="rId6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tm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achea-02.jpg"/>
          <p:cNvPicPr>
            <a:picLocks noGrp="1" noChangeAspect="1"/>
          </p:cNvPicPr>
          <p:nvPr isPhoto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618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28047" y="1728366"/>
            <a:ext cx="8651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8AD8"/>
                </a:solidFill>
              </a:rPr>
              <a:t>Female Reproductive System</a:t>
            </a:r>
            <a:endParaRPr lang="en-US" sz="6600" b="1" dirty="0">
              <a:solidFill>
                <a:srgbClr val="FF8AD8"/>
              </a:solidFill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" t="6425" r="55775" b="66127"/>
          <a:stretch/>
        </p:blipFill>
        <p:spPr>
          <a:xfrm>
            <a:off x="3015861" y="299546"/>
            <a:ext cx="2580897" cy="11022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752" y="116584"/>
            <a:ext cx="1608944" cy="14846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28047" y="6148725"/>
            <a:ext cx="28667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2F92"/>
                </a:solidFill>
              </a:rPr>
              <a:t>Color index:</a:t>
            </a:r>
          </a:p>
          <a:p>
            <a:r>
              <a:rPr lang="en-US" sz="1400" dirty="0"/>
              <a:t>Slides.. </a:t>
            </a:r>
            <a:r>
              <a:rPr lang="en-US" sz="1400" dirty="0">
                <a:solidFill>
                  <a:srgbClr val="FF0000"/>
                </a:solidFill>
              </a:rPr>
              <a:t>Important ..</a:t>
            </a:r>
            <a:r>
              <a:rPr lang="en-US" sz="1400" dirty="0">
                <a:solidFill>
                  <a:srgbClr val="008F00"/>
                </a:solidFill>
              </a:rPr>
              <a:t>Notes ..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Extra.. 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Frame 1"/>
          <p:cNvSpPr/>
          <p:nvPr/>
        </p:nvSpPr>
        <p:spPr>
          <a:xfrm>
            <a:off x="3005841" y="6055833"/>
            <a:ext cx="3111180" cy="739783"/>
          </a:xfrm>
          <a:prstGeom prst="frame">
            <a:avLst>
              <a:gd name="adj1" fmla="val 211"/>
            </a:avLst>
          </a:pr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E668F83-80BB-064D-9D35-D586277DE5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361" r="41184" b="50594"/>
          <a:stretch/>
        </p:blipFill>
        <p:spPr>
          <a:xfrm>
            <a:off x="6495482" y="536967"/>
            <a:ext cx="3101546" cy="627449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B82C82F4-959D-B241-A3C5-047FBE4032CC}"/>
              </a:ext>
            </a:extLst>
          </p:cNvPr>
          <p:cNvSpPr txBox="1">
            <a:spLocks/>
          </p:cNvSpPr>
          <p:nvPr/>
        </p:nvSpPr>
        <p:spPr>
          <a:xfrm>
            <a:off x="3387778" y="2738242"/>
            <a:ext cx="7644984" cy="3209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200"/>
              </a:spcBef>
              <a:buClr>
                <a:srgbClr val="FF2F92"/>
              </a:buClr>
              <a:buNone/>
              <a:defRPr/>
            </a:pPr>
            <a:r>
              <a:rPr lang="en-US" altLang="x-none" sz="2000" dirty="0"/>
              <a:t>By the end of this lecture, the student should be able to describe</a:t>
            </a:r>
            <a:r>
              <a:rPr lang="en-US" sz="2000" dirty="0"/>
              <a:t>:</a:t>
            </a:r>
          </a:p>
          <a:p>
            <a:pPr marL="457200" indent="-457200">
              <a:lnSpc>
                <a:spcPct val="100000"/>
              </a:lnSpc>
              <a:spcBef>
                <a:spcPts val="200"/>
              </a:spcBef>
              <a:buClr>
                <a:srgbClr val="FF8AD8"/>
              </a:buClr>
              <a:buSzPct val="100000"/>
              <a:buFont typeface="Wingdings" panose="05000000000000000000" pitchFamily="2" charset="2"/>
              <a:buAutoNum type="arabicPeriod"/>
              <a:defRPr/>
            </a:pPr>
            <a:r>
              <a:rPr lang="en-US" sz="2000" dirty="0"/>
              <a:t>The Histological Structure And Fate Of </a:t>
            </a:r>
            <a:r>
              <a:rPr lang="en-US" sz="2000" u="sng" dirty="0">
                <a:solidFill>
                  <a:srgbClr val="FF8AD8"/>
                </a:solidFill>
              </a:rPr>
              <a:t>Ovarian Follicles</a:t>
            </a:r>
            <a:r>
              <a:rPr lang="en-US" sz="2000" dirty="0"/>
              <a:t>.</a:t>
            </a:r>
          </a:p>
          <a:p>
            <a:pPr marL="457200" indent="-457200">
              <a:lnSpc>
                <a:spcPct val="100000"/>
              </a:lnSpc>
              <a:spcBef>
                <a:spcPts val="200"/>
              </a:spcBef>
              <a:buClr>
                <a:srgbClr val="FF8AD8"/>
              </a:buClr>
              <a:buSzPct val="100000"/>
              <a:buFont typeface="Wingdings" panose="05000000000000000000" pitchFamily="2" charset="2"/>
              <a:buAutoNum type="arabicPeriod"/>
              <a:defRPr/>
            </a:pPr>
            <a:r>
              <a:rPr lang="en-US" sz="2000" dirty="0"/>
              <a:t>The Histological Structure Of:</a:t>
            </a:r>
          </a:p>
          <a:p>
            <a:pPr marL="796925" lvl="1" indent="-396875">
              <a:lnSpc>
                <a:spcPct val="100000"/>
              </a:lnSpc>
              <a:spcBef>
                <a:spcPts val="200"/>
              </a:spcBef>
              <a:defRPr/>
            </a:pPr>
            <a:r>
              <a:rPr lang="en-US" sz="2000" u="sng" dirty="0">
                <a:solidFill>
                  <a:srgbClr val="FF8AD8"/>
                </a:solidFill>
              </a:rPr>
              <a:t>Ovary</a:t>
            </a:r>
            <a:r>
              <a:rPr lang="en-US" sz="2000" dirty="0"/>
              <a:t>.</a:t>
            </a:r>
          </a:p>
          <a:p>
            <a:pPr marL="796925" lvl="1" indent="-396875">
              <a:lnSpc>
                <a:spcPct val="100000"/>
              </a:lnSpc>
              <a:spcBef>
                <a:spcPts val="200"/>
              </a:spcBef>
              <a:defRPr/>
            </a:pPr>
            <a:r>
              <a:rPr lang="en-US" sz="2000" u="sng" dirty="0">
                <a:solidFill>
                  <a:srgbClr val="FF8AD8"/>
                </a:solidFill>
              </a:rPr>
              <a:t>Oviducts</a:t>
            </a:r>
            <a:r>
              <a:rPr lang="en-US" sz="2000" dirty="0">
                <a:solidFill>
                  <a:srgbClr val="FF8AD8"/>
                </a:solidFill>
              </a:rPr>
              <a:t> </a:t>
            </a:r>
            <a:r>
              <a:rPr lang="en-US" sz="2000" dirty="0"/>
              <a:t>(Fallopian tubes).</a:t>
            </a:r>
          </a:p>
          <a:p>
            <a:pPr marL="796925" lvl="1" indent="-396875">
              <a:lnSpc>
                <a:spcPct val="100000"/>
              </a:lnSpc>
              <a:spcBef>
                <a:spcPts val="200"/>
              </a:spcBef>
              <a:defRPr/>
            </a:pPr>
            <a:r>
              <a:rPr lang="en-US" sz="2000" u="sng" dirty="0">
                <a:solidFill>
                  <a:srgbClr val="FF8AD8"/>
                </a:solidFill>
              </a:rPr>
              <a:t>Uterus</a:t>
            </a:r>
            <a:r>
              <a:rPr lang="en-US" sz="2000" dirty="0"/>
              <a:t>.</a:t>
            </a:r>
          </a:p>
          <a:p>
            <a:pPr marL="796925" lvl="1" indent="-396875">
              <a:lnSpc>
                <a:spcPct val="100000"/>
              </a:lnSpc>
              <a:spcBef>
                <a:spcPts val="200"/>
              </a:spcBef>
              <a:defRPr/>
            </a:pPr>
            <a:r>
              <a:rPr lang="en-US" sz="2000" u="sng" dirty="0">
                <a:solidFill>
                  <a:srgbClr val="FF8AD8"/>
                </a:solidFill>
              </a:rPr>
              <a:t>Vagina</a:t>
            </a:r>
            <a:r>
              <a:rPr lang="en-US" sz="2000" dirty="0"/>
              <a:t>.</a:t>
            </a:r>
          </a:p>
          <a:p>
            <a:pPr marL="796925" lvl="1" indent="-396875">
              <a:lnSpc>
                <a:spcPct val="100000"/>
              </a:lnSpc>
              <a:spcBef>
                <a:spcPts val="200"/>
              </a:spcBef>
              <a:defRPr/>
            </a:pPr>
            <a:r>
              <a:rPr lang="en-US" sz="2000" u="sng" dirty="0">
                <a:solidFill>
                  <a:srgbClr val="FF8AD8"/>
                </a:solidFill>
              </a:rPr>
              <a:t>Placenta</a:t>
            </a:r>
            <a:r>
              <a:rPr lang="en-US" sz="2000" dirty="0"/>
              <a:t>.</a:t>
            </a:r>
          </a:p>
          <a:p>
            <a:pPr marL="796925" lvl="1" indent="-396875">
              <a:lnSpc>
                <a:spcPct val="100000"/>
              </a:lnSpc>
              <a:spcBef>
                <a:spcPts val="200"/>
              </a:spcBef>
              <a:defRPr/>
            </a:pPr>
            <a:r>
              <a:rPr lang="en-US" sz="2000" dirty="0"/>
              <a:t>Resting and lactating </a:t>
            </a:r>
            <a:r>
              <a:rPr lang="en-US" sz="2000" u="sng" dirty="0">
                <a:solidFill>
                  <a:srgbClr val="FF8AD8"/>
                </a:solidFill>
              </a:rPr>
              <a:t>mammary gland</a:t>
            </a:r>
            <a:r>
              <a:rPr lang="en-US" sz="2000" dirty="0">
                <a:solidFill>
                  <a:srgbClr val="FF8AD8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9070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3193" y="0"/>
            <a:ext cx="741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4000" b="1" dirty="0">
                <a:solidFill>
                  <a:srgbClr val="FF2F92"/>
                </a:solidFill>
                <a:latin typeface="+mj-lt"/>
              </a:rPr>
              <a:t>Uterus</a:t>
            </a: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>
          <a:xfrm>
            <a:off x="518734" y="229587"/>
            <a:ext cx="4080853" cy="2673899"/>
          </a:xfrm>
          <a:prstGeom prst="rect">
            <a:avLst/>
          </a:prstGeom>
          <a:ln>
            <a:solidFill>
              <a:srgbClr val="FF8AD8"/>
            </a:solidFill>
            <a:prstDash val="dash"/>
          </a:ln>
        </p:spPr>
        <p:txBody>
          <a:bodyPr/>
          <a:lstStyle/>
          <a:p>
            <a:pPr>
              <a:defRPr/>
            </a:pPr>
            <a:r>
              <a:rPr lang="en-US" altLang="ar-SA" sz="1400" dirty="0">
                <a:solidFill>
                  <a:srgbClr val="00B050"/>
                </a:solidFill>
              </a:rPr>
              <a:t>The vaginal end of the cervix has the same epithelium as that in the vagina.</a:t>
            </a:r>
            <a:endParaRPr lang="en-GB" sz="1400" dirty="0">
              <a:solidFill>
                <a:srgbClr val="00B050"/>
              </a:solidFill>
              <a:cs typeface="Times New Roman" panose="02020603050405020304" pitchFamily="18" charset="0"/>
            </a:endParaRPr>
          </a:p>
          <a:p>
            <a:pPr marL="285750" indent="-285750" algn="l" rtl="0">
              <a:buFont typeface="Courier New" panose="02070309020205020404" pitchFamily="49" charset="0"/>
              <a:buChar char="o"/>
              <a:defRPr/>
            </a:pPr>
            <a:r>
              <a:rPr lang="en-GB" dirty="0">
                <a:cs typeface="Times New Roman" panose="02020603050405020304" pitchFamily="18" charset="0"/>
              </a:rPr>
              <a:t>Thick-walled </a:t>
            </a:r>
            <a:r>
              <a:rPr lang="en-GB" b="1" dirty="0">
                <a:cs typeface="Times New Roman" panose="02020603050405020304" pitchFamily="18" charset="0"/>
              </a:rPr>
              <a:t>muscular organ.</a:t>
            </a:r>
          </a:p>
          <a:p>
            <a:pPr algn="l" rtl="0">
              <a:buFont typeface="Courier New" pitchFamily="49" charset="0"/>
              <a:buChar char="o"/>
              <a:defRPr/>
            </a:pPr>
            <a:r>
              <a:rPr lang="en-GB" dirty="0">
                <a:cs typeface="Times New Roman" panose="02020603050405020304" pitchFamily="18" charset="0"/>
              </a:rPr>
              <a:t>   Inverted pear shape.</a:t>
            </a:r>
          </a:p>
          <a:p>
            <a:pPr algn="l" rtl="0">
              <a:buFont typeface="Courier New" pitchFamily="49" charset="0"/>
              <a:buChar char="o"/>
              <a:defRPr/>
            </a:pPr>
            <a:r>
              <a:rPr lang="en-GB" dirty="0">
                <a:cs typeface="Times New Roman" panose="02020603050405020304" pitchFamily="18" charset="0"/>
              </a:rPr>
              <a:t>   Anatomically:</a:t>
            </a:r>
          </a:p>
          <a:p>
            <a:pPr lvl="1" algn="l" rtl="0">
              <a:buFont typeface="Arial" pitchFamily="34" charset="0"/>
              <a:buChar char="•"/>
              <a:defRPr/>
            </a:pPr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Body: 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upper 2/3.</a:t>
            </a:r>
          </a:p>
          <a:p>
            <a:pPr lvl="1" algn="l" rtl="0">
              <a:buFont typeface="Arial" pitchFamily="34" charset="0"/>
              <a:buChar char="•"/>
              <a:defRPr/>
            </a:pPr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Cervix: 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lower 1/3. </a:t>
            </a:r>
          </a:p>
          <a:p>
            <a:pPr lvl="1" algn="l" rtl="0">
              <a:buFont typeface="Arial" pitchFamily="34" charset="0"/>
              <a:buChar char="•"/>
              <a:defRPr/>
            </a:pPr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Fundus</a:t>
            </a:r>
            <a:r>
              <a:rPr lang="en-GB" b="1" dirty="0">
                <a:solidFill>
                  <a:schemeClr val="tx2"/>
                </a:solidFill>
                <a:cs typeface="Times New Roman" panose="02020603050405020304" pitchFamily="18" charset="0"/>
              </a:rPr>
              <a:t>:</a:t>
            </a:r>
            <a:r>
              <a:rPr lang="en-GB" b="1" dirty="0">
                <a:cs typeface="Times New Roman" panose="02020603050405020304" pitchFamily="18" charset="0"/>
              </a:rPr>
              <a:t> </a:t>
            </a:r>
            <a:r>
              <a:rPr lang="en-GB" dirty="0">
                <a:cs typeface="Times New Roman" panose="02020603050405020304" pitchFamily="18" charset="0"/>
              </a:rPr>
              <a:t>the rounded dome-shaped top of the body</a:t>
            </a:r>
            <a:r>
              <a:rPr lang="en-GB" sz="2000" dirty="0">
                <a:cs typeface="Times New Roman" panose="02020603050405020304" pitchFamily="18" charset="0"/>
              </a:rPr>
              <a:t>.</a:t>
            </a:r>
            <a:endParaRPr lang="en-US" sz="2000" dirty="0"/>
          </a:p>
        </p:txBody>
      </p:sp>
      <p:graphicFrame>
        <p:nvGraphicFramePr>
          <p:cNvPr id="9" name="جدول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4393886"/>
              </p:ext>
            </p:extLst>
          </p:nvPr>
        </p:nvGraphicFramePr>
        <p:xfrm>
          <a:off x="2704212" y="3225884"/>
          <a:ext cx="6571812" cy="35052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2047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425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45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7574">
                <a:tc gridSpan="3"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rgbClr val="FF2F92"/>
                          </a:solidFill>
                          <a:cs typeface="Times New Roman" panose="02020603050405020304" pitchFamily="18" charset="0"/>
                        </a:rPr>
                        <a:t>Endometrium (mucosa): </a:t>
                      </a:r>
                      <a:r>
                        <a:rPr lang="en-US" altLang="ar-SA" sz="1400" b="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+mn-cs"/>
                        </a:rPr>
                        <a:t>has the same mucosa of the fallopian tube but not folded, only forms invaginations</a:t>
                      </a:r>
                    </a:p>
                  </a:txBody>
                  <a:tcPr marL="91428" marR="914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2073">
                <a:tc>
                  <a:txBody>
                    <a:bodyPr/>
                    <a:lstStyle/>
                    <a:p>
                      <a:pPr algn="ctr" rtl="0"/>
                      <a:r>
                        <a:rPr lang="en-GB" sz="1800" b="1" dirty="0">
                          <a:solidFill>
                            <a:srgbClr val="FF8AD8"/>
                          </a:solidFill>
                        </a:rPr>
                        <a:t>Blood</a:t>
                      </a:r>
                      <a:r>
                        <a:rPr lang="en-GB" sz="1800" dirty="0">
                          <a:solidFill>
                            <a:srgbClr val="FF8AD8"/>
                          </a:solidFill>
                        </a:rPr>
                        <a:t> </a:t>
                      </a:r>
                      <a:r>
                        <a:rPr lang="en-GB" sz="1800" b="1" dirty="0">
                          <a:solidFill>
                            <a:srgbClr val="FF8AD8"/>
                          </a:solidFill>
                        </a:rPr>
                        <a:t>supply</a:t>
                      </a:r>
                      <a:endParaRPr lang="ar-SA" sz="1800" b="1" dirty="0">
                        <a:solidFill>
                          <a:srgbClr val="FF8AD8"/>
                        </a:solidFill>
                      </a:endParaRPr>
                    </a:p>
                  </a:txBody>
                  <a:tcPr marL="91428" marR="914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800" b="1" dirty="0">
                          <a:solidFill>
                            <a:srgbClr val="FF8AD8"/>
                          </a:solidFill>
                          <a:cs typeface="Times New Roman" panose="02020603050405020304" pitchFamily="18" charset="0"/>
                        </a:rPr>
                        <a:t>Corium</a:t>
                      </a:r>
                      <a:endParaRPr lang="ar-SA" sz="1800" dirty="0">
                        <a:solidFill>
                          <a:srgbClr val="FF8AD8"/>
                        </a:solidFill>
                      </a:endParaRPr>
                    </a:p>
                  </a:txBody>
                  <a:tcPr marL="91428" marR="914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800" b="1" dirty="0">
                          <a:solidFill>
                            <a:srgbClr val="FF8AD8"/>
                          </a:solidFill>
                          <a:cs typeface="Times New Roman" panose="02020603050405020304" pitchFamily="18" charset="0"/>
                        </a:rPr>
                        <a:t>Epithelium</a:t>
                      </a:r>
                      <a:endParaRPr lang="ar-SA" sz="1800" dirty="0">
                        <a:solidFill>
                          <a:srgbClr val="FF8AD8"/>
                        </a:solidFill>
                      </a:endParaRPr>
                    </a:p>
                  </a:txBody>
                  <a:tcPr marL="91428" marR="914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31694">
                <a:tc>
                  <a:txBody>
                    <a:bodyPr/>
                    <a:lstStyle/>
                    <a:p>
                      <a:pPr marL="0" indent="0" algn="l" rtl="0">
                        <a:buFont typeface="Wingdings" pitchFamily="2" charset="2"/>
                        <a:buNone/>
                        <a:defRPr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a:t>Two types of arteries derived from vessels in the </a:t>
                      </a:r>
                      <a:r>
                        <a:rPr lang="en-GB" sz="1800" dirty="0" err="1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a:t>myometrium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0" indent="0" algn="l" rtl="0">
                        <a:buFont typeface="Arial" pitchFamily="34" charset="0"/>
                        <a:buChar char="•"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a:t>Coiled arteries:</a:t>
                      </a:r>
                    </a:p>
                    <a:p>
                      <a:pPr marL="0" lvl="1" indent="0" algn="l" rtl="0"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a:t>Extend into the functional zone.</a:t>
                      </a:r>
                    </a:p>
                    <a:p>
                      <a:pPr marL="0" lvl="1" indent="0" algn="l" rtl="0"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a:t>Cyclic changes.</a:t>
                      </a:r>
                    </a:p>
                    <a:p>
                      <a:pPr marL="0" indent="0" algn="l" rtl="0">
                        <a:buFont typeface="Arial" pitchFamily="34" charset="0"/>
                        <a:buChar char="•"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a:t>Straight arteries:</a:t>
                      </a:r>
                    </a:p>
                    <a:p>
                      <a:pPr marL="0" lvl="1" indent="0" algn="l" rtl="0"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a:t>Terminate in basal zone.</a:t>
                      </a:r>
                    </a:p>
                    <a:p>
                      <a:pPr marL="0" lvl="1" indent="0" algn="l" rtl="0"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a:t>No cyclic changes.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1" indent="0" algn="l" rtl="0">
                        <a:buFont typeface="Arial" pitchFamily="34" charset="0"/>
                        <a:buChar char="•"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a:t>Endometrial glands: simple tubular.</a:t>
                      </a:r>
                    </a:p>
                    <a:p>
                      <a:pPr marL="0" lvl="1" indent="0" algn="l" rtl="0">
                        <a:buFont typeface="Arial" pitchFamily="34" charset="0"/>
                        <a:buChar char="•"/>
                        <a:defRPr/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a:t>Stromal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a:t> cells.</a:t>
                      </a:r>
                    </a:p>
                    <a:p>
                      <a:pPr marL="0" lvl="1" indent="0" algn="l" rtl="0">
                        <a:buFont typeface="Arial" pitchFamily="34" charset="0"/>
                        <a:buChar char="•"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a:t>Blood vessels.</a:t>
                      </a:r>
                    </a:p>
                    <a:p>
                      <a:pPr marL="0" lvl="1" indent="0" algn="l" rtl="0">
                        <a:buFont typeface="Arial" pitchFamily="34" charset="0"/>
                        <a:buChar char="•"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a:t>Leukocytes.</a:t>
                      </a:r>
                    </a:p>
                    <a:p>
                      <a:pPr marL="0" lvl="1" indent="0" algn="l" rtl="0">
                        <a:buFont typeface="Arial" pitchFamily="34" charset="0"/>
                        <a:buChar char="•"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a:t>Reticular fibers.</a:t>
                      </a:r>
                    </a:p>
                    <a:p>
                      <a:pPr algn="l" rtl="0"/>
                      <a:endParaRPr lang="ar-SA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GB" sz="1800" dirty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a:t>simple columnar partially ciliated.</a:t>
                      </a:r>
                      <a:endParaRPr lang="ar-SA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0" name="رسم تخطيطي 9"/>
          <p:cNvGraphicFramePr/>
          <p:nvPr>
            <p:extLst>
              <p:ext uri="{D42A27DB-BD31-4B8C-83A1-F6EECF244321}">
                <p14:modId xmlns:p14="http://schemas.microsoft.com/office/powerpoint/2010/main" val="955890146"/>
              </p:ext>
            </p:extLst>
          </p:nvPr>
        </p:nvGraphicFramePr>
        <p:xfrm>
          <a:off x="6657961" y="823203"/>
          <a:ext cx="4772915" cy="2080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6" descr="D:\TOOLS\Histology\Uterus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71870" y="1030283"/>
            <a:ext cx="1513808" cy="1873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 descr="D:\TOOLS\Histology\Uterus3.jpg"/>
          <p:cNvPicPr>
            <a:picLocks noChangeAspect="1" noChangeArrowheads="1"/>
          </p:cNvPicPr>
          <p:nvPr/>
        </p:nvPicPr>
        <p:blipFill>
          <a:blip r:embed="rId9" cstate="print"/>
          <a:srcRect l="9621" r="2867"/>
          <a:stretch>
            <a:fillRect/>
          </a:stretch>
        </p:blipFill>
        <p:spPr bwMode="auto">
          <a:xfrm>
            <a:off x="111110" y="4419368"/>
            <a:ext cx="2350103" cy="2120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9519024" y="4419367"/>
            <a:ext cx="2221638" cy="2120171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DDAAFE2-2471-E044-9FEE-C29846825B3D}"/>
              </a:ext>
            </a:extLst>
          </p:cNvPr>
          <p:cNvSpPr/>
          <p:nvPr/>
        </p:nvSpPr>
        <p:spPr>
          <a:xfrm>
            <a:off x="9413823" y="2784947"/>
            <a:ext cx="26434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ar-SA" sz="1600" dirty="0">
                <a:solidFill>
                  <a:srgbClr val="00B050"/>
                </a:solidFill>
              </a:rPr>
              <a:t>Coiled arteries become longer when the wall of the uterus thickens. During menstruation, only the </a:t>
            </a:r>
            <a:r>
              <a:rPr lang="en-US" altLang="ar-SA" sz="1600" b="1" dirty="0">
                <a:solidFill>
                  <a:srgbClr val="00B050"/>
                </a:solidFill>
              </a:rPr>
              <a:t>superficial</a:t>
            </a:r>
            <a:r>
              <a:rPr lang="en-US" altLang="ar-SA" sz="1600" dirty="0">
                <a:solidFill>
                  <a:srgbClr val="00B050"/>
                </a:solidFill>
              </a:rPr>
              <a:t> </a:t>
            </a:r>
            <a:r>
              <a:rPr lang="en-US" altLang="ar-SA" sz="1600" b="1" dirty="0">
                <a:solidFill>
                  <a:srgbClr val="00B050"/>
                </a:solidFill>
              </a:rPr>
              <a:t>part</a:t>
            </a:r>
            <a:r>
              <a:rPr lang="en-US" altLang="ar-SA" sz="1600" dirty="0">
                <a:solidFill>
                  <a:srgbClr val="00B050"/>
                </a:solidFill>
              </a:rPr>
              <a:t> detaches and not the </a:t>
            </a:r>
            <a:r>
              <a:rPr lang="en-US" altLang="ar-SA" sz="1600" b="1" dirty="0">
                <a:solidFill>
                  <a:srgbClr val="00B050"/>
                </a:solidFill>
              </a:rPr>
              <a:t>basal part.</a:t>
            </a:r>
            <a:endParaRPr lang="en-US" sz="1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268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767232"/>
              </p:ext>
            </p:extLst>
          </p:nvPr>
        </p:nvGraphicFramePr>
        <p:xfrm>
          <a:off x="768993" y="1042170"/>
          <a:ext cx="4140200" cy="22033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140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81898">
                <a:tc>
                  <a:txBody>
                    <a:bodyPr/>
                    <a:lstStyle/>
                    <a:p>
                      <a:pPr algn="ctr" rtl="0"/>
                      <a:r>
                        <a:rPr lang="en-GB" sz="1800" b="1" kern="1200" dirty="0">
                          <a:solidFill>
                            <a:srgbClr val="FF2F92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Myometrium (</a:t>
                      </a:r>
                      <a:r>
                        <a:rPr lang="en-GB" sz="1800" b="1" kern="1200" dirty="0" err="1">
                          <a:solidFill>
                            <a:srgbClr val="FF2F92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musculosa</a:t>
                      </a:r>
                      <a:r>
                        <a:rPr lang="en-GB" sz="1600" b="1" kern="1200" dirty="0">
                          <a:solidFill>
                            <a:srgbClr val="FF2F92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GB" sz="16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Thickest layer</a:t>
                      </a:r>
                      <a:endParaRPr lang="ar-SA" sz="1600" b="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21442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dirty="0"/>
                        <a:t>3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ill-defined smooth muscle layers:</a:t>
                      </a:r>
                    </a:p>
                    <a:p>
                      <a:pPr algn="l" rtl="0" fontAlgn="t">
                        <a:buFont typeface="Arial" pitchFamily="34" charset="0"/>
                        <a:buChar char="•"/>
                      </a:pPr>
                      <a:r>
                        <a:rPr lang="en-US" b="1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Stratum </a:t>
                      </a:r>
                      <a:r>
                        <a:rPr lang="en-US" b="1" dirty="0" err="1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submucosum</a:t>
                      </a:r>
                      <a:r>
                        <a:rPr lang="en-US" dirty="0"/>
                        <a:t>: longitudinal.</a:t>
                      </a:r>
                      <a:endParaRPr lang="ar-SA" dirty="0"/>
                    </a:p>
                    <a:p>
                      <a:pPr algn="l" rtl="0" fontAlgn="t">
                        <a:buFont typeface="Arial" pitchFamily="34" charset="0"/>
                        <a:buChar char="•"/>
                      </a:pPr>
                      <a:r>
                        <a:rPr lang="en-US" b="1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Stratum </a:t>
                      </a:r>
                      <a:r>
                        <a:rPr lang="en-US" b="1" dirty="0" err="1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vasculare</a:t>
                      </a:r>
                      <a:r>
                        <a:rPr lang="en-US" dirty="0"/>
                        <a:t>: </a:t>
                      </a:r>
                      <a:r>
                        <a:rPr lang="en-GB" dirty="0"/>
                        <a:t>circular smooth muscle fibres in figure of 8 arrangement around large </a:t>
                      </a:r>
                      <a:r>
                        <a:rPr lang="en-GB" dirty="0">
                          <a:solidFill>
                            <a:srgbClr val="FF66FF"/>
                          </a:solidFill>
                        </a:rPr>
                        <a:t>blood vessels</a:t>
                      </a:r>
                      <a:r>
                        <a:rPr lang="en-GB" dirty="0"/>
                        <a:t>.</a:t>
                      </a:r>
                      <a:r>
                        <a:rPr lang="en-US" dirty="0"/>
                        <a:t> </a:t>
                      </a:r>
                      <a:endParaRPr lang="ar-SA" dirty="0"/>
                    </a:p>
                    <a:p>
                      <a:pPr algn="l" rtl="0" fontAlgn="t">
                        <a:buFont typeface="Arial" pitchFamily="34" charset="0"/>
                        <a:buChar char="•"/>
                      </a:pPr>
                      <a:r>
                        <a:rPr lang="en-US" b="1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a:rPr>
                        <a:t>Stratum </a:t>
                      </a:r>
                      <a:r>
                        <a:rPr lang="en-US" b="1" dirty="0" err="1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a:rPr>
                        <a:t>supravasculare</a:t>
                      </a:r>
                      <a:r>
                        <a:rPr lang="en-US" dirty="0"/>
                        <a:t>: longitudinal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TextBox 1"/>
          <p:cNvSpPr txBox="1"/>
          <p:nvPr/>
        </p:nvSpPr>
        <p:spPr>
          <a:xfrm>
            <a:off x="1123783" y="271630"/>
            <a:ext cx="3479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2F92"/>
                </a:solidFill>
                <a:latin typeface="+mj-lt"/>
              </a:rPr>
              <a:t>Uterus </a:t>
            </a:r>
            <a:r>
              <a:rPr lang="en-US" sz="2400" dirty="0">
                <a:solidFill>
                  <a:srgbClr val="FF2F92"/>
                </a:solidFill>
                <a:latin typeface="+mj-lt"/>
              </a:rPr>
              <a:t>cont…</a:t>
            </a:r>
            <a:endParaRPr lang="en-US" sz="4000" dirty="0">
              <a:solidFill>
                <a:srgbClr val="FF2F92"/>
              </a:solidFill>
              <a:latin typeface="+mj-lt"/>
            </a:endParaRPr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468193"/>
              </p:ext>
            </p:extLst>
          </p:nvPr>
        </p:nvGraphicFramePr>
        <p:xfrm>
          <a:off x="222744" y="4086544"/>
          <a:ext cx="6946145" cy="24384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5327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134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 rtl="0"/>
                      <a:r>
                        <a:rPr lang="en-US" sz="2000" dirty="0">
                          <a:solidFill>
                            <a:srgbClr val="FF2F92"/>
                          </a:solidFill>
                        </a:rPr>
                        <a:t>Uterine Cervix</a:t>
                      </a:r>
                      <a:endParaRPr lang="ar-SA" sz="2000" dirty="0">
                        <a:solidFill>
                          <a:srgbClr val="FF2F9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>
                          <a:solidFill>
                            <a:srgbClr val="FF8AD8"/>
                          </a:solidFill>
                          <a:cs typeface="Times New Roman" panose="02020603050405020304" pitchFamily="18" charset="0"/>
                        </a:rPr>
                        <a:t>Substance of the cervix: </a:t>
                      </a:r>
                      <a:endParaRPr lang="ar-SA" dirty="0">
                        <a:solidFill>
                          <a:srgbClr val="FF8AD8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/>
                      </a:pPr>
                      <a:r>
                        <a:rPr lang="en-GB" sz="1800" b="1" kern="1200" dirty="0">
                          <a:solidFill>
                            <a:srgbClr val="FF8AD8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Mucosa: </a:t>
                      </a:r>
                      <a:r>
                        <a:rPr lang="en-GB" sz="14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since a</a:t>
                      </a:r>
                      <a:r>
                        <a:rPr lang="en-GB" sz="1400" b="0" kern="1200" baseline="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part of the cervix protrudes the vagina, they’ll both have the same epithelium </a:t>
                      </a:r>
                      <a:endParaRPr lang="en-GB" sz="1400" b="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>
                          <a:cs typeface="Times New Roman" panose="02020603050405020304" pitchFamily="18" charset="0"/>
                        </a:rPr>
                        <a:t>Dense fibrous tissue with few smooth muscle fibers</a:t>
                      </a:r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rtl="0">
                        <a:buFont typeface="Arial" pitchFamily="34" charset="0"/>
                        <a:buChar char="•"/>
                        <a:defRPr/>
                      </a:pPr>
                      <a:r>
                        <a:rPr lang="en-GB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cs typeface="Times New Roman" panose="02020603050405020304" pitchFamily="18" charset="0"/>
                        </a:rPr>
                        <a:t>Epithelium: </a:t>
                      </a:r>
                      <a:r>
                        <a:rPr lang="en-GB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cs typeface="Times New Roman" panose="02020603050405020304" pitchFamily="18" charset="0"/>
                        </a:rPr>
                        <a:t>simple columnar in the cervical canal, but it changes to stratified </a:t>
                      </a:r>
                      <a:r>
                        <a:rPr lang="en-GB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cs typeface="Times New Roman" panose="02020603050405020304" pitchFamily="18" charset="0"/>
                        </a:rPr>
                        <a:t>squamous</a:t>
                      </a:r>
                      <a:r>
                        <a:rPr lang="en-GB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cs typeface="Times New Roman" panose="02020603050405020304" pitchFamily="18" charset="0"/>
                        </a:rPr>
                        <a:t>epith</a:t>
                      </a:r>
                      <a:r>
                        <a:rPr lang="en-GB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cs typeface="Times New Roman" panose="02020603050405020304" pitchFamily="18" charset="0"/>
                        </a:rPr>
                        <a:t>. (non-keratinized) at the external </a:t>
                      </a:r>
                      <a:r>
                        <a:rPr lang="en-GB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cs typeface="Times New Roman" panose="02020603050405020304" pitchFamily="18" charset="0"/>
                        </a:rPr>
                        <a:t>os</a:t>
                      </a:r>
                      <a:r>
                        <a:rPr lang="en-GB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lvl="0" algn="l" rtl="0">
                        <a:buFont typeface="Arial" pitchFamily="34" charset="0"/>
                        <a:buChar char="•"/>
                        <a:defRPr/>
                      </a:pPr>
                      <a:r>
                        <a:rPr lang="en-GB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cs typeface="Times New Roman" panose="02020603050405020304" pitchFamily="18" charset="0"/>
                        </a:rPr>
                        <a:t>Corium: </a:t>
                      </a:r>
                      <a:r>
                        <a:rPr lang="en-US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cs typeface="Times New Roman" panose="02020603050405020304" pitchFamily="18" charset="0"/>
                        </a:rPr>
                        <a:t>CT containing </a:t>
                      </a:r>
                      <a:r>
                        <a:rPr lang="en-US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cs typeface="Times New Roman" panose="02020603050405020304" pitchFamily="18" charset="0"/>
                        </a:rPr>
                        <a:t>tubulo</a:t>
                      </a:r>
                      <a:r>
                        <a:rPr lang="en-US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cs typeface="Times New Roman" panose="02020603050405020304" pitchFamily="18" charset="0"/>
                        </a:rPr>
                        <a:t>-alveolar glands.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6" name="Picture 5" descr="D:\TOOLS\Histology\Uterus1.jpg"/>
          <p:cNvPicPr>
            <a:picLocks noChangeAspect="1" noChangeArrowheads="1"/>
          </p:cNvPicPr>
          <p:nvPr/>
        </p:nvPicPr>
        <p:blipFill>
          <a:blip r:embed="rId2"/>
          <a:srcRect l="4797" t="53500" r="4283" b="8281"/>
          <a:stretch>
            <a:fillRect/>
          </a:stretch>
        </p:blipFill>
        <p:spPr bwMode="auto">
          <a:xfrm>
            <a:off x="9334798" y="4471801"/>
            <a:ext cx="2370868" cy="2071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D:\TOOLS\Histology\Cervix.jpg"/>
          <p:cNvPicPr>
            <a:picLocks noChangeAspect="1" noChangeArrowheads="1"/>
          </p:cNvPicPr>
          <p:nvPr/>
        </p:nvPicPr>
        <p:blipFill>
          <a:blip r:embed="rId3" cstate="print">
            <a:lum bright="6000"/>
          </a:blip>
          <a:srcRect t="1375"/>
          <a:stretch>
            <a:fillRect/>
          </a:stretch>
        </p:blipFill>
        <p:spPr bwMode="auto">
          <a:xfrm>
            <a:off x="7299263" y="4471802"/>
            <a:ext cx="1774787" cy="2071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D:\TOOLS\Histology\Uterus2.jpg"/>
          <p:cNvPicPr>
            <a:picLocks noChangeAspect="1" noChangeArrowheads="1"/>
          </p:cNvPicPr>
          <p:nvPr/>
        </p:nvPicPr>
        <p:blipFill>
          <a:blip r:embed="rId4"/>
          <a:srcRect l="4219" t="9630" r="39197"/>
          <a:stretch>
            <a:fillRect/>
          </a:stretch>
        </p:blipFill>
        <p:spPr bwMode="auto">
          <a:xfrm>
            <a:off x="5582648" y="380398"/>
            <a:ext cx="1881505" cy="347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رابط كسهم مستقيم 8"/>
          <p:cNvCxnSpPr/>
          <p:nvPr/>
        </p:nvCxnSpPr>
        <p:spPr>
          <a:xfrm>
            <a:off x="5000913" y="1661160"/>
            <a:ext cx="929640" cy="1588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>
            <a:off x="5000913" y="2164080"/>
            <a:ext cx="164592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/>
          <p:nvPr/>
        </p:nvCxnSpPr>
        <p:spPr>
          <a:xfrm>
            <a:off x="5000913" y="2651760"/>
            <a:ext cx="862640" cy="1588"/>
          </a:xfrm>
          <a:prstGeom prst="straightConnector1">
            <a:avLst/>
          </a:prstGeom>
          <a:ln>
            <a:solidFill>
              <a:srgbClr val="FF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>
            <a:off x="5000913" y="2653348"/>
            <a:ext cx="1493520" cy="155576"/>
          </a:xfrm>
          <a:prstGeom prst="straightConnector1">
            <a:avLst/>
          </a:prstGeom>
          <a:ln>
            <a:solidFill>
              <a:srgbClr val="FF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كسهم مستقيم 12"/>
          <p:cNvCxnSpPr>
            <a:cxnSpLocks/>
          </p:cNvCxnSpPr>
          <p:nvPr/>
        </p:nvCxnSpPr>
        <p:spPr>
          <a:xfrm>
            <a:off x="5000913" y="3139440"/>
            <a:ext cx="1493520" cy="290613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5" descr="D:\TOOLS\Histology\Uterus2.jpg">
            <a:extLst>
              <a:ext uri="{FF2B5EF4-FFF2-40B4-BE49-F238E27FC236}">
                <a16:creationId xmlns:a16="http://schemas.microsoft.com/office/drawing/2014/main" xmlns="" id="{2653D3A5-475E-6640-91BE-1342F56FB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09321" y="380398"/>
            <a:ext cx="3096345" cy="347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9F6781F-2ECB-1B41-807C-1C690288F1D9}"/>
              </a:ext>
            </a:extLst>
          </p:cNvPr>
          <p:cNvSpPr/>
          <p:nvPr/>
        </p:nvSpPr>
        <p:spPr>
          <a:xfrm>
            <a:off x="618455" y="3253392"/>
            <a:ext cx="462746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ar-SA" sz="1400" dirty="0">
                <a:solidFill>
                  <a:srgbClr val="00B050"/>
                </a:solidFill>
              </a:rPr>
              <a:t>The circular muscles are important during menstruation and labor, because blood vessels are partially cut off and these muscles contract to close the vessels and prevent bleeding.</a:t>
            </a:r>
            <a:endParaRPr lang="ar-SA" altLang="ar-SA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013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2351584" y="91053"/>
            <a:ext cx="2007152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4000" b="1" dirty="0">
                <a:solidFill>
                  <a:srgbClr val="FF2F92"/>
                </a:solidFill>
                <a:latin typeface="+mj-lt"/>
              </a:rPr>
              <a:t>Placenta</a:t>
            </a:r>
            <a:endParaRPr lang="ar-SA" sz="4000" b="1" dirty="0">
              <a:solidFill>
                <a:srgbClr val="FF2F92"/>
              </a:solidFill>
              <a:latin typeface="+mj-lt"/>
            </a:endParaRPr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382514"/>
              </p:ext>
            </p:extLst>
          </p:nvPr>
        </p:nvGraphicFramePr>
        <p:xfrm>
          <a:off x="342428" y="3033829"/>
          <a:ext cx="5651292" cy="34410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1444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068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42831">
                <a:tc gridSpan="2">
                  <a:txBody>
                    <a:bodyPr/>
                    <a:lstStyle/>
                    <a:p>
                      <a:pPr algn="ctr" rtl="0"/>
                      <a:r>
                        <a:rPr lang="en-US" sz="1800" b="1" dirty="0" err="1">
                          <a:solidFill>
                            <a:srgbClr val="FF8AD8"/>
                          </a:solidFill>
                          <a:cs typeface="Times New Roman" panose="02020603050405020304" pitchFamily="18" charset="0"/>
                        </a:rPr>
                        <a:t>Foetal</a:t>
                      </a:r>
                      <a:r>
                        <a:rPr lang="en-US" sz="1800" b="1" dirty="0">
                          <a:solidFill>
                            <a:srgbClr val="FF8AD8"/>
                          </a:solidFill>
                          <a:cs typeface="Times New Roman" panose="02020603050405020304" pitchFamily="18" charset="0"/>
                        </a:rPr>
                        <a:t> part (chorionic </a:t>
                      </a:r>
                      <a:r>
                        <a:rPr lang="en-US" sz="1800" b="1" dirty="0" err="1">
                          <a:solidFill>
                            <a:srgbClr val="FF8AD8"/>
                          </a:solidFill>
                          <a:cs typeface="Times New Roman" panose="02020603050405020304" pitchFamily="18" charset="0"/>
                        </a:rPr>
                        <a:t>villi</a:t>
                      </a:r>
                      <a:r>
                        <a:rPr lang="en-US" sz="1800" b="1" dirty="0">
                          <a:solidFill>
                            <a:srgbClr val="FF8AD8"/>
                          </a:solidFill>
                          <a:cs typeface="Times New Roman" panose="02020603050405020304" pitchFamily="18" charset="0"/>
                        </a:rPr>
                        <a:t>)</a:t>
                      </a:r>
                      <a:endParaRPr lang="ar-SA" sz="1800" dirty="0">
                        <a:solidFill>
                          <a:srgbClr val="FF8AD8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6025">
                <a:tc gridSpan="2">
                  <a:txBody>
                    <a:bodyPr/>
                    <a:lstStyle/>
                    <a:p>
                      <a:pPr algn="l" rtl="0">
                        <a:spcBef>
                          <a:spcPts val="300"/>
                        </a:spcBef>
                        <a:buFont typeface="Arial" pitchFamily="34" charset="0"/>
                        <a:buChar char="•"/>
                        <a:defRPr/>
                      </a:pPr>
                      <a:r>
                        <a:rPr lang="en-US" sz="1800" dirty="0">
                          <a:cs typeface="Times New Roman" panose="02020603050405020304" pitchFamily="18" charset="0"/>
                        </a:rPr>
                        <a:t> Finger-like projections separated by </a:t>
                      </a:r>
                      <a:r>
                        <a:rPr lang="en-US" sz="1800" dirty="0" err="1">
                          <a:cs typeface="Times New Roman" panose="02020603050405020304" pitchFamily="18" charset="0"/>
                        </a:rPr>
                        <a:t>intervillous</a:t>
                      </a:r>
                      <a:r>
                        <a:rPr lang="en-US" sz="1800" dirty="0">
                          <a:cs typeface="Times New Roman" panose="02020603050405020304" pitchFamily="18" charset="0"/>
                        </a:rPr>
                        <a:t> spaces containing maternal blood.</a:t>
                      </a:r>
                    </a:p>
                    <a:p>
                      <a:pPr algn="l" rtl="0">
                        <a:spcBef>
                          <a:spcPts val="300"/>
                        </a:spcBef>
                        <a:buFont typeface="Arial" pitchFamily="34" charset="0"/>
                        <a:buChar char="•"/>
                        <a:defRPr/>
                      </a:pPr>
                      <a:r>
                        <a:rPr lang="en-US" sz="1800" dirty="0">
                          <a:cs typeface="Times New Roman" panose="02020603050405020304" pitchFamily="18" charset="0"/>
                        </a:rPr>
                        <a:t> Each chorionic </a:t>
                      </a:r>
                      <a:r>
                        <a:rPr lang="en-US" sz="1800" dirty="0" err="1">
                          <a:cs typeface="Times New Roman" panose="02020603050405020304" pitchFamily="18" charset="0"/>
                        </a:rPr>
                        <a:t>villus</a:t>
                      </a:r>
                      <a:r>
                        <a:rPr lang="en-US" sz="1800" dirty="0">
                          <a:cs typeface="Times New Roman" panose="02020603050405020304" pitchFamily="18" charset="0"/>
                        </a:rPr>
                        <a:t> consists of: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22760">
                <a:tc>
                  <a:txBody>
                    <a:bodyPr/>
                    <a:lstStyle/>
                    <a:p>
                      <a:pPr marL="0" lvl="1" indent="0" algn="l" rtl="0">
                        <a:spcBef>
                          <a:spcPts val="300"/>
                        </a:spcBef>
                        <a:defRPr/>
                      </a:pPr>
                      <a:r>
                        <a:rPr lang="en-GB" sz="1800" dirty="0"/>
                        <a:t>Epithelial covering (</a:t>
                      </a:r>
                      <a:r>
                        <a:rPr lang="en-GB" sz="1800" u="none" dirty="0" err="1"/>
                        <a:t>trophoblast</a:t>
                      </a:r>
                      <a:r>
                        <a:rPr lang="en-GB" sz="1800" u="none" dirty="0"/>
                        <a:t>), made of 2 layers:</a:t>
                      </a:r>
                    </a:p>
                    <a:p>
                      <a:pPr marL="0" lvl="1" indent="0" algn="l" rtl="0">
                        <a:spcBef>
                          <a:spcPts val="300"/>
                        </a:spcBef>
                        <a:buFontTx/>
                        <a:buNone/>
                        <a:tabLst>
                          <a:tab pos="1192213" algn="l"/>
                        </a:tabLst>
                        <a:defRPr/>
                      </a:pPr>
                      <a:r>
                        <a:rPr lang="en-GB" sz="1800" u="none" dirty="0"/>
                        <a:t>a) </a:t>
                      </a:r>
                      <a:r>
                        <a:rPr lang="en-GB" sz="1800" b="1" u="none" dirty="0"/>
                        <a:t>Outer </a:t>
                      </a:r>
                      <a:r>
                        <a:rPr lang="en-GB" sz="1800" b="1" u="none" dirty="0" err="1"/>
                        <a:t>syncytiotrophoblast</a:t>
                      </a:r>
                      <a:r>
                        <a:rPr lang="en-GB" sz="1800" u="none" dirty="0"/>
                        <a:t>: deeply stained with no cell boundaries.</a:t>
                      </a:r>
                      <a:endParaRPr lang="en-US" sz="1800" u="none" dirty="0">
                        <a:cs typeface="Times New Roman" panose="02020603050405020304" pitchFamily="18" charset="0"/>
                      </a:endParaRPr>
                    </a:p>
                    <a:p>
                      <a:pPr marL="0" lvl="1" indent="0" algn="l" rtl="0">
                        <a:spcBef>
                          <a:spcPts val="300"/>
                        </a:spcBef>
                        <a:buFontTx/>
                        <a:buNone/>
                        <a:tabLst>
                          <a:tab pos="92075" algn="l"/>
                        </a:tabLst>
                        <a:defRPr/>
                      </a:pPr>
                      <a:r>
                        <a:rPr lang="en-GB" sz="1800" u="none" dirty="0"/>
                        <a:t>b) </a:t>
                      </a:r>
                      <a:r>
                        <a:rPr lang="en-GB" sz="1800" b="1" u="none" dirty="0"/>
                        <a:t>Inner</a:t>
                      </a:r>
                      <a:r>
                        <a:rPr lang="en-GB" sz="1800" u="none" dirty="0"/>
                        <a:t> </a:t>
                      </a:r>
                      <a:r>
                        <a:rPr lang="en-GB" sz="1800" b="1" u="none" dirty="0" err="1"/>
                        <a:t>cytotrophoblast</a:t>
                      </a:r>
                      <a:r>
                        <a:rPr lang="en-GB" sz="1800" dirty="0"/>
                        <a:t>: disappears late in pregnancy</a:t>
                      </a:r>
                      <a:endParaRPr lang="ar-SA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cs typeface="Times New Roman" panose="02020603050405020304" pitchFamily="18" charset="0"/>
                        </a:rPr>
                        <a:t>Mesenchymal</a:t>
                      </a:r>
                      <a:r>
                        <a:rPr lang="en-US" sz="1800" dirty="0">
                          <a:cs typeface="Times New Roman" panose="02020603050405020304" pitchFamily="18" charset="0"/>
                        </a:rPr>
                        <a:t> CT core containing fetal blood vessels.</a:t>
                      </a:r>
                    </a:p>
                    <a:p>
                      <a:pPr algn="l" rtl="0"/>
                      <a:endParaRPr lang="ar-SA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" name="مربع نص 3"/>
          <p:cNvSpPr txBox="1"/>
          <p:nvPr/>
        </p:nvSpPr>
        <p:spPr>
          <a:xfrm>
            <a:off x="342428" y="892071"/>
            <a:ext cx="5651292" cy="198515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altLang="ar-SA" sz="1600" dirty="0">
                <a:solidFill>
                  <a:srgbClr val="00B050"/>
                </a:solidFill>
              </a:rPr>
              <a:t>The placenta is a disk like structure present between the fetus and the mother</a:t>
            </a:r>
          </a:p>
          <a:p>
            <a:pPr algn="ctr"/>
            <a:r>
              <a:rPr lang="en-US" altLang="ar-SA" sz="1600" dirty="0">
                <a:solidFill>
                  <a:srgbClr val="00B050"/>
                </a:solidFill>
              </a:rPr>
              <a:t>It is connected to the fetus by the umbilical cord and connected to the mother by penetrations to the uterus</a:t>
            </a:r>
            <a:endParaRPr lang="en-US" sz="1600" dirty="0">
              <a:solidFill>
                <a:srgbClr val="00B050"/>
              </a:solidFill>
            </a:endParaRPr>
          </a:p>
          <a:p>
            <a:pPr algn="l" rtl="0"/>
            <a:r>
              <a:rPr lang="en-US" dirty="0"/>
              <a:t>Placenta has two parts:</a:t>
            </a:r>
          </a:p>
          <a:p>
            <a:pPr>
              <a:spcBef>
                <a:spcPts val="300"/>
              </a:spcBef>
              <a:buFont typeface="Wingdings" pitchFamily="2" charset="2"/>
              <a:buChar char="ü"/>
              <a:defRPr/>
            </a:pPr>
            <a:r>
              <a:rPr lang="en-GB" b="1" dirty="0">
                <a:solidFill>
                  <a:srgbClr val="FF8AD8"/>
                </a:solidFill>
                <a:cs typeface="Times New Roman" panose="02020603050405020304" pitchFamily="18" charset="0"/>
              </a:rPr>
              <a:t>Maternal part (</a:t>
            </a:r>
            <a:r>
              <a:rPr lang="en-GB" b="1" dirty="0" err="1">
                <a:solidFill>
                  <a:srgbClr val="FF8AD8"/>
                </a:solidFill>
                <a:cs typeface="Times New Roman" panose="02020603050405020304" pitchFamily="18" charset="0"/>
              </a:rPr>
              <a:t>decidua</a:t>
            </a:r>
            <a:r>
              <a:rPr lang="en-GB" b="1" dirty="0">
                <a:solidFill>
                  <a:srgbClr val="FF8AD8"/>
                </a:solidFill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FF8AD8"/>
                </a:solidFill>
                <a:cs typeface="Times New Roman" panose="02020603050405020304" pitchFamily="18" charset="0"/>
              </a:rPr>
              <a:t>basalis</a:t>
            </a:r>
            <a:r>
              <a:rPr lang="en-GB" b="1" dirty="0">
                <a:solidFill>
                  <a:srgbClr val="FF8AD8"/>
                </a:solidFill>
                <a:cs typeface="Times New Roman" panose="02020603050405020304" pitchFamily="18" charset="0"/>
              </a:rPr>
              <a:t>)</a:t>
            </a:r>
            <a:endParaRPr lang="en-US" b="1" dirty="0">
              <a:solidFill>
                <a:srgbClr val="FF8AD8"/>
              </a:solidFill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buFont typeface="Wingdings" pitchFamily="2" charset="2"/>
              <a:buChar char="ü"/>
              <a:defRPr/>
            </a:pPr>
            <a:r>
              <a:rPr lang="en-US" b="1" dirty="0" err="1">
                <a:solidFill>
                  <a:srgbClr val="FF8AD8"/>
                </a:solidFill>
                <a:cs typeface="Times New Roman" panose="02020603050405020304" pitchFamily="18" charset="0"/>
              </a:rPr>
              <a:t>Foetal</a:t>
            </a:r>
            <a:r>
              <a:rPr lang="en-US" b="1" dirty="0">
                <a:solidFill>
                  <a:srgbClr val="FF8AD8"/>
                </a:solidFill>
                <a:cs typeface="Times New Roman" panose="02020603050405020304" pitchFamily="18" charset="0"/>
              </a:rPr>
              <a:t> part (chorionic villi )</a:t>
            </a:r>
            <a:endParaRPr lang="en-US" dirty="0">
              <a:solidFill>
                <a:srgbClr val="FF8AD8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7134474" y="91053"/>
            <a:ext cx="3516027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4000" b="1" dirty="0">
                <a:solidFill>
                  <a:srgbClr val="FF2F92"/>
                </a:solidFill>
                <a:latin typeface="+mj-lt"/>
              </a:rPr>
              <a:t>Placental</a:t>
            </a:r>
            <a:r>
              <a:rPr lang="en-US" dirty="0"/>
              <a:t> </a:t>
            </a:r>
            <a:r>
              <a:rPr lang="en-US" sz="4000" b="1" dirty="0">
                <a:solidFill>
                  <a:srgbClr val="FF2F92"/>
                </a:solidFill>
                <a:latin typeface="+mj-lt"/>
              </a:rPr>
              <a:t>Barrier</a:t>
            </a:r>
            <a:endParaRPr lang="ar-SA" sz="4000" b="1" dirty="0">
              <a:solidFill>
                <a:srgbClr val="FF2F92"/>
              </a:solidFill>
              <a:latin typeface="+mj-lt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6166107" y="922051"/>
            <a:ext cx="5749159" cy="3016210"/>
          </a:xfrm>
          <a:prstGeom prst="rect">
            <a:avLst/>
          </a:prstGeom>
          <a:noFill/>
          <a:ln>
            <a:solidFill>
              <a:srgbClr val="FF8AD8"/>
            </a:solidFill>
            <a:prstDash val="dash"/>
          </a:ln>
        </p:spPr>
        <p:txBody>
          <a:bodyPr wrap="square" rtlCol="1">
            <a:spAutoFit/>
          </a:bodyPr>
          <a:lstStyle/>
          <a:p>
            <a:pPr>
              <a:tabLst>
                <a:tab pos="390525" algn="l"/>
              </a:tabLst>
              <a:defRPr/>
            </a:pPr>
            <a:r>
              <a:rPr lang="en-GB" dirty="0">
                <a:cs typeface="Times New Roman" panose="02020603050405020304" pitchFamily="18" charset="0"/>
              </a:rPr>
              <a:t>It is the barrier between the maternal and foetal blood. </a:t>
            </a:r>
          </a:p>
          <a:p>
            <a:pPr>
              <a:tabLst>
                <a:tab pos="390525" algn="l"/>
              </a:tabLst>
              <a:defRPr/>
            </a:pPr>
            <a:r>
              <a:rPr lang="en-GB" dirty="0">
                <a:cs typeface="Times New Roman" panose="02020603050405020304" pitchFamily="18" charset="0"/>
              </a:rPr>
              <a:t>It consists of:</a:t>
            </a:r>
          </a:p>
          <a:p>
            <a:pPr algn="l" rtl="0">
              <a:buFont typeface="Wingdings" pitchFamily="2" charset="2"/>
              <a:buNone/>
              <a:defRPr/>
            </a:pPr>
            <a:r>
              <a:rPr lang="en-GB" dirty="0">
                <a:cs typeface="Times New Roman" panose="02020603050405020304" pitchFamily="18" charset="0"/>
              </a:rPr>
              <a:t>1.The </a:t>
            </a:r>
            <a:r>
              <a:rPr lang="en-GB" dirty="0" err="1">
                <a:cs typeface="Times New Roman" panose="02020603050405020304" pitchFamily="18" charset="0"/>
              </a:rPr>
              <a:t>trophoblast</a:t>
            </a:r>
            <a:r>
              <a:rPr lang="en-GB" dirty="0">
                <a:cs typeface="Times New Roman" panose="02020603050405020304" pitchFamily="18" charset="0"/>
              </a:rPr>
              <a:t> covering the </a:t>
            </a:r>
            <a:r>
              <a:rPr lang="en-GB" dirty="0" err="1">
                <a:cs typeface="Times New Roman" panose="02020603050405020304" pitchFamily="18" charset="0"/>
              </a:rPr>
              <a:t>villus</a:t>
            </a:r>
            <a:r>
              <a:rPr lang="en-GB" dirty="0">
                <a:cs typeface="Times New Roman" panose="02020603050405020304" pitchFamily="18" charset="0"/>
              </a:rPr>
              <a:t>.</a:t>
            </a:r>
          </a:p>
          <a:p>
            <a:pPr algn="l" rtl="0">
              <a:buFont typeface="Wingdings" pitchFamily="2" charset="2"/>
              <a:buNone/>
              <a:defRPr/>
            </a:pPr>
            <a:r>
              <a:rPr lang="en-GB" dirty="0">
                <a:cs typeface="Times New Roman" panose="02020603050405020304" pitchFamily="18" charset="0"/>
              </a:rPr>
              <a:t>2.The basement membrane of the </a:t>
            </a:r>
            <a:r>
              <a:rPr lang="en-GB" dirty="0" err="1">
                <a:cs typeface="Times New Roman" panose="02020603050405020304" pitchFamily="18" charset="0"/>
              </a:rPr>
              <a:t>trophoblast</a:t>
            </a:r>
            <a:r>
              <a:rPr lang="en-GB" dirty="0">
                <a:cs typeface="Times New Roman" panose="02020603050405020304" pitchFamily="18" charset="0"/>
              </a:rPr>
              <a:t>.</a:t>
            </a:r>
          </a:p>
          <a:p>
            <a:pPr algn="l" rtl="0">
              <a:buFont typeface="Wingdings" pitchFamily="2" charset="2"/>
              <a:buNone/>
              <a:defRPr/>
            </a:pPr>
            <a:r>
              <a:rPr lang="en-GB" dirty="0">
                <a:cs typeface="Times New Roman" panose="02020603050405020304" pitchFamily="18" charset="0"/>
              </a:rPr>
              <a:t>3.The C.T. core of the </a:t>
            </a:r>
            <a:r>
              <a:rPr lang="en-GB" dirty="0" err="1">
                <a:cs typeface="Times New Roman" panose="02020603050405020304" pitchFamily="18" charset="0"/>
              </a:rPr>
              <a:t>villus</a:t>
            </a:r>
            <a:r>
              <a:rPr lang="en-GB" dirty="0">
                <a:cs typeface="Times New Roman" panose="02020603050405020304" pitchFamily="18" charset="0"/>
              </a:rPr>
              <a:t>.</a:t>
            </a:r>
          </a:p>
          <a:p>
            <a:pPr algn="l" rtl="0">
              <a:buFont typeface="Wingdings" pitchFamily="2" charset="2"/>
              <a:buNone/>
              <a:defRPr/>
            </a:pPr>
            <a:r>
              <a:rPr lang="en-GB" dirty="0">
                <a:cs typeface="Times New Roman" panose="02020603050405020304" pitchFamily="18" charset="0"/>
              </a:rPr>
              <a:t>4.The basement membrane of foetal capillaries.</a:t>
            </a:r>
          </a:p>
          <a:p>
            <a:pPr algn="l" rtl="0">
              <a:buFont typeface="Wingdings" pitchFamily="2" charset="2"/>
              <a:buNone/>
              <a:defRPr/>
            </a:pPr>
            <a:r>
              <a:rPr lang="en-GB" dirty="0">
                <a:cs typeface="Times New Roman" panose="02020603050405020304" pitchFamily="18" charset="0"/>
              </a:rPr>
              <a:t>5.The endothelium of foetal capillaries.</a:t>
            </a:r>
          </a:p>
          <a:p>
            <a:pPr algn="just"/>
            <a:r>
              <a:rPr lang="en-US" altLang="ar-SA" sz="1600" dirty="0">
                <a:solidFill>
                  <a:srgbClr val="00B050"/>
                </a:solidFill>
              </a:rPr>
              <a:t>The </a:t>
            </a:r>
            <a:r>
              <a:rPr lang="en-US" altLang="ar-SA" sz="1600" u="sng" dirty="0">
                <a:solidFill>
                  <a:srgbClr val="00B050"/>
                </a:solidFill>
              </a:rPr>
              <a:t>fetal blood vessels </a:t>
            </a:r>
            <a:r>
              <a:rPr lang="en-US" altLang="ar-SA" sz="1600" dirty="0">
                <a:solidFill>
                  <a:srgbClr val="00B050"/>
                </a:solidFill>
              </a:rPr>
              <a:t>are surrounded by trophoblasts forming a barrier that doesn’t allow the passage of any materials.</a:t>
            </a:r>
          </a:p>
          <a:p>
            <a:r>
              <a:rPr lang="en-US" altLang="ar-SA" sz="1600" dirty="0">
                <a:solidFill>
                  <a:srgbClr val="00B050"/>
                </a:solidFill>
              </a:rPr>
              <a:t>But the </a:t>
            </a:r>
            <a:r>
              <a:rPr lang="en-US" altLang="ar-SA" sz="1600" u="sng" dirty="0">
                <a:solidFill>
                  <a:srgbClr val="00B050"/>
                </a:solidFill>
              </a:rPr>
              <a:t>maternal blood </a:t>
            </a:r>
            <a:r>
              <a:rPr lang="en-US" altLang="ar-SA" sz="1600" dirty="0">
                <a:solidFill>
                  <a:srgbClr val="00B050"/>
                </a:solidFill>
              </a:rPr>
              <a:t>is exposed directly to the Chorionic villi without any barriers.</a:t>
            </a:r>
            <a:endParaRPr lang="en-GB" altLang="ar-SA" sz="1600" dirty="0">
              <a:solidFill>
                <a:srgbClr val="00B050"/>
              </a:solidFill>
            </a:endParaRPr>
          </a:p>
        </p:txBody>
      </p:sp>
      <p:pic>
        <p:nvPicPr>
          <p:cNvPr id="7" name="Picture 7" descr="D:\TOOLS\Histology\Placent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6107" y="4061374"/>
            <a:ext cx="1941573" cy="2385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D:\TOOLS\Histology\Placenta2.jpg"/>
          <p:cNvPicPr>
            <a:picLocks noChangeAspect="1" noChangeArrowheads="1"/>
          </p:cNvPicPr>
          <p:nvPr/>
        </p:nvPicPr>
        <p:blipFill>
          <a:blip r:embed="rId3"/>
          <a:srcRect l="3899" r="1535"/>
          <a:stretch>
            <a:fillRect/>
          </a:stretch>
        </p:blipFill>
        <p:spPr bwMode="auto">
          <a:xfrm>
            <a:off x="8280067" y="4061373"/>
            <a:ext cx="1900253" cy="2385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0180320" y="4061373"/>
            <a:ext cx="1907333" cy="23854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err="1">
                <a:solidFill>
                  <a:srgbClr val="00B050"/>
                </a:solidFill>
              </a:rPr>
              <a:t>Syncytio</a:t>
            </a:r>
            <a:r>
              <a:rPr lang="en-US" sz="1400" b="1" dirty="0">
                <a:solidFill>
                  <a:srgbClr val="00B050"/>
                </a:solidFill>
              </a:rPr>
              <a:t>-</a:t>
            </a:r>
            <a:r>
              <a:rPr lang="en-US" sz="1400" b="1" dirty="0" err="1">
                <a:solidFill>
                  <a:srgbClr val="00B050"/>
                </a:solidFill>
              </a:rPr>
              <a:t>cyto</a:t>
            </a:r>
            <a:r>
              <a:rPr lang="en-US" sz="1400" b="1" dirty="0">
                <a:solidFill>
                  <a:srgbClr val="00B050"/>
                </a:solidFill>
              </a:rPr>
              <a:t>-trophoblast</a:t>
            </a:r>
            <a:r>
              <a:rPr lang="en-US" sz="1400" dirty="0">
                <a:solidFill>
                  <a:srgbClr val="00B050"/>
                </a:solidFill>
              </a:rPr>
              <a:t> has no lateral boundaries but contains a basal part with cytoplasm.</a:t>
            </a:r>
          </a:p>
          <a:p>
            <a:r>
              <a:rPr lang="en-US" sz="1400" b="1" dirty="0" err="1">
                <a:solidFill>
                  <a:srgbClr val="00B050"/>
                </a:solidFill>
              </a:rPr>
              <a:t>Syncytio</a:t>
            </a:r>
            <a:r>
              <a:rPr lang="en-US" sz="1400" b="1" dirty="0">
                <a:solidFill>
                  <a:srgbClr val="00B050"/>
                </a:solidFill>
              </a:rPr>
              <a:t>-trophoblast</a:t>
            </a:r>
            <a:r>
              <a:rPr lang="en-US" sz="1400" dirty="0">
                <a:solidFill>
                  <a:srgbClr val="00B050"/>
                </a:solidFill>
              </a:rPr>
              <a:t> contains mainly one layer and is found in the late periods of pregnancy.</a:t>
            </a:r>
          </a:p>
        </p:txBody>
      </p:sp>
    </p:spTree>
    <p:extLst>
      <p:ext uri="{BB962C8B-B14F-4D97-AF65-F5344CB8AC3E}">
        <p14:creationId xmlns:p14="http://schemas.microsoft.com/office/powerpoint/2010/main" val="3836583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3281392" y="382620"/>
            <a:ext cx="1796261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4000" b="1" dirty="0">
                <a:solidFill>
                  <a:srgbClr val="FF2F92"/>
                </a:solidFill>
                <a:latin typeface="+mj-lt"/>
              </a:rPr>
              <a:t>VAGINA</a:t>
            </a:r>
            <a:endParaRPr lang="ar-SA" sz="4000" b="1" dirty="0">
              <a:solidFill>
                <a:srgbClr val="FF2F92"/>
              </a:solidFill>
              <a:latin typeface="+mj-lt"/>
            </a:endParaRPr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679767"/>
              </p:ext>
            </p:extLst>
          </p:nvPr>
        </p:nvGraphicFramePr>
        <p:xfrm>
          <a:off x="525535" y="1588957"/>
          <a:ext cx="7233918" cy="33832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4113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113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113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dirty="0">
                          <a:solidFill>
                            <a:srgbClr val="FF8AD8"/>
                          </a:solidFill>
                        </a:rPr>
                        <a:t>Adventitia</a:t>
                      </a:r>
                      <a:endParaRPr lang="en-US" sz="2000" b="1" u="none" dirty="0">
                        <a:solidFill>
                          <a:srgbClr val="FF8AD8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dirty="0" err="1">
                          <a:solidFill>
                            <a:srgbClr val="FF8AD8"/>
                          </a:solidFill>
                        </a:rPr>
                        <a:t>Musculosa</a:t>
                      </a:r>
                      <a:endParaRPr lang="en-GB" sz="2000" b="1" u="none" dirty="0">
                        <a:solidFill>
                          <a:srgbClr val="FF8AD8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indent="-457200" algn="ctr" rtl="0">
                        <a:spcBef>
                          <a:spcPts val="600"/>
                        </a:spcBef>
                        <a:defRPr/>
                      </a:pPr>
                      <a:r>
                        <a:rPr lang="en-GB" sz="2000" b="1" u="none" dirty="0">
                          <a:solidFill>
                            <a:srgbClr val="FF8AD8"/>
                          </a:solidFill>
                        </a:rPr>
                        <a:t>Mucosa</a:t>
                      </a:r>
                      <a:endParaRPr lang="ar-SA" sz="2000" b="1" u="none" dirty="0">
                        <a:solidFill>
                          <a:srgbClr val="FF8AD8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GB" sz="1800" dirty="0"/>
                        <a:t>formed of loose C.T. </a:t>
                      </a:r>
                      <a:endParaRPr lang="ar-SA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GB" sz="1800" dirty="0"/>
                        <a:t>formed of interlacing inner circular and outer longitudinal layers of smooth muscle fibres.</a:t>
                      </a:r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rtl="0">
                        <a:spcBef>
                          <a:spcPts val="600"/>
                        </a:spcBef>
                        <a:defRPr/>
                      </a:pPr>
                      <a:r>
                        <a:rPr lang="en-GB" sz="1800" dirty="0"/>
                        <a:t>shows transverse folds and is made of:</a:t>
                      </a:r>
                    </a:p>
                    <a:p>
                      <a:pPr marL="0" lvl="1" indent="0" algn="l" rtl="0">
                        <a:spcBef>
                          <a:spcPts val="600"/>
                        </a:spcBef>
                        <a:tabLst/>
                        <a:defRPr/>
                      </a:pPr>
                      <a:r>
                        <a:rPr lang="en-GB" sz="1800" b="1" u="none" dirty="0"/>
                        <a:t>Epithelium</a:t>
                      </a:r>
                      <a:r>
                        <a:rPr lang="en-GB" sz="1800" b="1" dirty="0"/>
                        <a:t>:</a:t>
                      </a:r>
                      <a:r>
                        <a:rPr lang="en-GB" sz="1800" dirty="0"/>
                        <a:t> stratified </a:t>
                      </a:r>
                      <a:r>
                        <a:rPr lang="en-GB" sz="1800" dirty="0" err="1"/>
                        <a:t>squamous</a:t>
                      </a:r>
                      <a:r>
                        <a:rPr lang="en-GB" sz="1800" dirty="0"/>
                        <a:t> epithelium non-keratinized, rich in glycogen.</a:t>
                      </a:r>
                    </a:p>
                    <a:p>
                      <a:pPr marL="0" lvl="1" indent="0" algn="l" rtl="0">
                        <a:spcBef>
                          <a:spcPts val="600"/>
                        </a:spcBef>
                        <a:defRPr/>
                      </a:pPr>
                      <a:r>
                        <a:rPr lang="en-GB" sz="1800" b="1" u="none" dirty="0"/>
                        <a:t>Corium</a:t>
                      </a:r>
                      <a:r>
                        <a:rPr lang="en-GB" sz="1800" b="1" dirty="0"/>
                        <a:t>:</a:t>
                      </a:r>
                      <a:r>
                        <a:rPr lang="en-GB" sz="1800" dirty="0"/>
                        <a:t> of dense C.T., very rich in blood vessels, elastic fibres and leucocytes.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4" name="Picture 7" descr="D:\TOOLS\Histology\Vagina.jpg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8105815" y="1090506"/>
            <a:ext cx="3789362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3F5A659-60FB-814D-83FF-494B3D938B15}"/>
              </a:ext>
            </a:extLst>
          </p:cNvPr>
          <p:cNvSpPr/>
          <p:nvPr/>
        </p:nvSpPr>
        <p:spPr>
          <a:xfrm>
            <a:off x="495734" y="5249181"/>
            <a:ext cx="72637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/>
            <a:r>
              <a:rPr lang="en-US" altLang="ar-SA" sz="1600" dirty="0">
                <a:solidFill>
                  <a:srgbClr val="00B050"/>
                </a:solidFill>
              </a:rPr>
              <a:t>Source of wetness of the vagina: the uterus and blood vessels (by effusion)</a:t>
            </a:r>
          </a:p>
          <a:p>
            <a:pPr marL="228600" indent="-228600"/>
            <a:r>
              <a:rPr lang="en-US" altLang="ar-SA" sz="1600" dirty="0">
                <a:solidFill>
                  <a:srgbClr val="00B050"/>
                </a:solidFill>
              </a:rPr>
              <a:t>The vagina has an adventitia and not serosa because it is present in the pelvis which is not surrounded by peritoneum</a:t>
            </a:r>
          </a:p>
        </p:txBody>
      </p:sp>
    </p:spTree>
    <p:extLst>
      <p:ext uri="{BB962C8B-B14F-4D97-AF65-F5344CB8AC3E}">
        <p14:creationId xmlns:p14="http://schemas.microsoft.com/office/powerpoint/2010/main" val="559080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/>
          <p:cNvSpPr txBox="1"/>
          <p:nvPr/>
        </p:nvSpPr>
        <p:spPr>
          <a:xfrm>
            <a:off x="3501495" y="188640"/>
            <a:ext cx="4083297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4000" b="1" dirty="0">
                <a:solidFill>
                  <a:srgbClr val="FF2F92"/>
                </a:solidFill>
                <a:latin typeface="+mj-lt"/>
              </a:rPr>
              <a:t>MAMMARY</a:t>
            </a:r>
            <a:r>
              <a:rPr lang="en-US" dirty="0"/>
              <a:t> </a:t>
            </a:r>
            <a:r>
              <a:rPr lang="en-US" sz="4000" b="1" dirty="0">
                <a:solidFill>
                  <a:srgbClr val="FF2F92"/>
                </a:solidFill>
                <a:latin typeface="+mj-lt"/>
              </a:rPr>
              <a:t>GLAND</a:t>
            </a:r>
            <a:endParaRPr lang="ar-SA" sz="4000" b="1" dirty="0">
              <a:solidFill>
                <a:srgbClr val="FF2F92"/>
              </a:solidFill>
              <a:latin typeface="+mj-lt"/>
            </a:endParaRPr>
          </a:p>
        </p:txBody>
      </p:sp>
      <p:graphicFrame>
        <p:nvGraphicFramePr>
          <p:cNvPr id="7" name="جدول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352275"/>
              </p:ext>
            </p:extLst>
          </p:nvPr>
        </p:nvGraphicFramePr>
        <p:xfrm>
          <a:off x="349065" y="1780739"/>
          <a:ext cx="9251161" cy="492861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7997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514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92837">
                <a:tc>
                  <a:txBody>
                    <a:bodyPr/>
                    <a:lstStyle/>
                    <a:p>
                      <a:pPr marL="381000" indent="-381000" algn="ctr" rtl="0">
                        <a:spcBef>
                          <a:spcPts val="300"/>
                        </a:spcBef>
                        <a:buFont typeface="Wingdings" pitchFamily="2" charset="2"/>
                        <a:buNone/>
                        <a:defRPr/>
                      </a:pPr>
                      <a:r>
                        <a:rPr lang="en-GB" sz="2000" b="1" u="none" dirty="0">
                          <a:solidFill>
                            <a:srgbClr val="FF66FF"/>
                          </a:solidFill>
                          <a:cs typeface="Traditional Arabic" panose="02020603050405020304" pitchFamily="18" charset="-78"/>
                        </a:rPr>
                        <a:t>Lactating Mammary</a:t>
                      </a:r>
                      <a:r>
                        <a:rPr lang="en-GB" sz="2000" b="1" u="none" baseline="0" dirty="0">
                          <a:solidFill>
                            <a:srgbClr val="FF66FF"/>
                          </a:solidFill>
                          <a:cs typeface="Traditional Arabic" panose="02020603050405020304" pitchFamily="18" charset="-78"/>
                        </a:rPr>
                        <a:t> </a:t>
                      </a:r>
                      <a:r>
                        <a:rPr lang="en-GB" sz="2000" b="1" u="none" dirty="0">
                          <a:solidFill>
                            <a:srgbClr val="FF66FF"/>
                          </a:solidFill>
                          <a:cs typeface="Traditional Arabic" panose="02020603050405020304" pitchFamily="18" charset="-78"/>
                        </a:rPr>
                        <a:t>Gland: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2575" indent="-282575" algn="ctr" rtl="0">
                        <a:lnSpc>
                          <a:spcPct val="90000"/>
                        </a:lnSpc>
                        <a:defRPr/>
                      </a:pPr>
                      <a:r>
                        <a:rPr lang="en-GB" sz="2000" b="1" u="none" dirty="0">
                          <a:solidFill>
                            <a:srgbClr val="FF66FF"/>
                          </a:solidFill>
                          <a:cs typeface="Traditional Arabic" panose="02020603050405020304" pitchFamily="18" charset="-78"/>
                        </a:rPr>
                        <a:t>Resting Mammary Gland: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35591">
                <a:tc>
                  <a:txBody>
                    <a:bodyPr/>
                    <a:lstStyle/>
                    <a:p>
                      <a:pPr marL="285750" indent="-285750" algn="l" rtl="0">
                        <a:spcBef>
                          <a:spcPts val="300"/>
                        </a:spcBef>
                        <a:buFont typeface="Arial" pitchFamily="34" charset="0"/>
                        <a:buChar char="•"/>
                        <a:defRPr/>
                      </a:pPr>
                      <a:r>
                        <a:rPr lang="en-GB" sz="1700" u="none" dirty="0">
                          <a:solidFill>
                            <a:schemeClr val="tx1"/>
                          </a:solidFill>
                        </a:rPr>
                        <a:t>Interlobular and </a:t>
                      </a:r>
                      <a:r>
                        <a:rPr lang="en-GB" sz="1700" u="none" dirty="0" err="1">
                          <a:solidFill>
                            <a:schemeClr val="tx1"/>
                          </a:solidFill>
                        </a:rPr>
                        <a:t>intralobular</a:t>
                      </a:r>
                      <a:r>
                        <a:rPr lang="en-GB" sz="1700" u="none" dirty="0">
                          <a:solidFill>
                            <a:schemeClr val="tx1"/>
                          </a:solidFill>
                        </a:rPr>
                        <a:t> C.T. become reduced. </a:t>
                      </a:r>
                    </a:p>
                    <a:p>
                      <a:pPr marL="285750" indent="-285750" algn="l" rtl="0">
                        <a:spcBef>
                          <a:spcPts val="300"/>
                        </a:spcBef>
                        <a:buFont typeface="Arial" pitchFamily="34" charset="0"/>
                        <a:buChar char="•"/>
                        <a:defRPr/>
                      </a:pPr>
                      <a:r>
                        <a:rPr lang="en-GB" sz="1700" u="none" dirty="0">
                          <a:solidFill>
                            <a:schemeClr val="tx1"/>
                          </a:solidFill>
                        </a:rPr>
                        <a:t>Lobules are made of ducts and alveoli.</a:t>
                      </a:r>
                    </a:p>
                    <a:p>
                      <a:pPr marL="285750" indent="-285750" algn="l" rtl="0">
                        <a:spcBef>
                          <a:spcPts val="300"/>
                        </a:spcBef>
                        <a:buFont typeface="Arial" pitchFamily="34" charset="0"/>
                        <a:buChar char="•"/>
                        <a:defRPr/>
                      </a:pPr>
                      <a:r>
                        <a:rPr lang="en-GB" sz="1700" b="1" u="none" dirty="0">
                          <a:solidFill>
                            <a:schemeClr val="tx1"/>
                          </a:solidFill>
                        </a:rPr>
                        <a:t>Alveoli</a:t>
                      </a:r>
                      <a:r>
                        <a:rPr lang="en-GB" sz="1700" u="none" dirty="0">
                          <a:solidFill>
                            <a:schemeClr val="tx1"/>
                          </a:solidFill>
                        </a:rPr>
                        <a:t> are distended with milk and lined by </a:t>
                      </a:r>
                      <a:r>
                        <a:rPr lang="en-GB" sz="1700" u="none" dirty="0" err="1">
                          <a:solidFill>
                            <a:schemeClr val="tx1"/>
                          </a:solidFill>
                        </a:rPr>
                        <a:t>cuboidal</a:t>
                      </a:r>
                      <a:r>
                        <a:rPr lang="en-GB" sz="1700" u="none" dirty="0">
                          <a:solidFill>
                            <a:schemeClr val="tx1"/>
                          </a:solidFill>
                        </a:rPr>
                        <a:t> or flat cells surrounded by </a:t>
                      </a:r>
                      <a:r>
                        <a:rPr lang="en-GB" sz="1700" u="none" dirty="0" err="1">
                          <a:solidFill>
                            <a:schemeClr val="tx1"/>
                          </a:solidFill>
                        </a:rPr>
                        <a:t>myoepithelial</a:t>
                      </a:r>
                      <a:r>
                        <a:rPr lang="en-GB" sz="1700" u="none" dirty="0">
                          <a:solidFill>
                            <a:schemeClr val="tx1"/>
                          </a:solidFill>
                        </a:rPr>
                        <a:t> cells.</a:t>
                      </a:r>
                    </a:p>
                    <a:p>
                      <a:pPr marL="285750" indent="-285750" algn="l" rtl="0">
                        <a:spcBef>
                          <a:spcPts val="300"/>
                        </a:spcBef>
                        <a:buFont typeface="Arial" pitchFamily="34" charset="0"/>
                        <a:buChar char="•"/>
                        <a:defRPr/>
                      </a:pPr>
                      <a:r>
                        <a:rPr lang="en-GB" sz="1700" b="1" u="none" dirty="0">
                          <a:solidFill>
                            <a:schemeClr val="tx1"/>
                          </a:solidFill>
                        </a:rPr>
                        <a:t>Milk</a:t>
                      </a:r>
                      <a:r>
                        <a:rPr lang="en-GB" sz="1700" u="none" dirty="0">
                          <a:solidFill>
                            <a:schemeClr val="tx1"/>
                          </a:solidFill>
                        </a:rPr>
                        <a:t> appears acidophilic with vacuoles of dissolved fat.</a:t>
                      </a:r>
                    </a:p>
                    <a:p>
                      <a:pPr marL="285750" indent="-285750" algn="l" rtl="0">
                        <a:spcBef>
                          <a:spcPts val="300"/>
                        </a:spcBef>
                        <a:buFont typeface="Arial" pitchFamily="34" charset="0"/>
                        <a:buChar char="•"/>
                        <a:defRPr/>
                      </a:pPr>
                      <a:r>
                        <a:rPr lang="en-GB" sz="1700" u="none" dirty="0">
                          <a:solidFill>
                            <a:srgbClr val="00B050"/>
                          </a:solidFill>
                        </a:rPr>
                        <a:t>Less adipose, more milk with carbs and proteins.</a:t>
                      </a:r>
                      <a:endParaRPr lang="en-US" sz="1700" u="non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9250" lvl="1" indent="-349250" algn="l" rtl="0">
                        <a:lnSpc>
                          <a:spcPct val="90000"/>
                        </a:lnSpc>
                        <a:buFont typeface="Arial" pitchFamily="34" charset="0"/>
                        <a:buChar char="•"/>
                        <a:defRPr/>
                      </a:pPr>
                      <a:r>
                        <a:rPr lang="en-GB" sz="1700" u="none" dirty="0">
                          <a:solidFill>
                            <a:schemeClr val="tx1"/>
                          </a:solidFill>
                        </a:rPr>
                        <a:t>It is divided into lobes and lobules.</a:t>
                      </a:r>
                    </a:p>
                    <a:p>
                      <a:pPr marL="349250" lvl="1" indent="-349250" algn="l" rtl="0">
                        <a:lnSpc>
                          <a:spcPct val="90000"/>
                        </a:lnSpc>
                        <a:buFont typeface="Arial" pitchFamily="34" charset="0"/>
                        <a:buChar char="•"/>
                        <a:defRPr/>
                      </a:pPr>
                      <a:r>
                        <a:rPr lang="en-GB" sz="1700" u="none" dirty="0">
                          <a:solidFill>
                            <a:schemeClr val="tx1"/>
                          </a:solidFill>
                        </a:rPr>
                        <a:t>The </a:t>
                      </a:r>
                      <a:r>
                        <a:rPr lang="en-GB" sz="1700" b="1" u="none" dirty="0">
                          <a:solidFill>
                            <a:schemeClr val="tx1"/>
                          </a:solidFill>
                        </a:rPr>
                        <a:t>interlobular</a:t>
                      </a:r>
                      <a:r>
                        <a:rPr lang="en-GB" sz="1700" u="none" dirty="0">
                          <a:solidFill>
                            <a:schemeClr val="tx1"/>
                          </a:solidFill>
                        </a:rPr>
                        <a:t> C.T. is dense and contains numerous fat cells.</a:t>
                      </a:r>
                    </a:p>
                    <a:p>
                      <a:pPr marL="349250" lvl="1" indent="-349250" algn="l" rtl="0">
                        <a:lnSpc>
                          <a:spcPct val="90000"/>
                        </a:lnSpc>
                        <a:buFont typeface="Arial" pitchFamily="34" charset="0"/>
                        <a:buChar char="•"/>
                        <a:defRPr/>
                      </a:pPr>
                      <a:r>
                        <a:rPr lang="en-GB" sz="1700" u="none" dirty="0">
                          <a:solidFill>
                            <a:schemeClr val="tx1"/>
                          </a:solidFill>
                        </a:rPr>
                        <a:t>The </a:t>
                      </a:r>
                      <a:r>
                        <a:rPr lang="en-GB" sz="1700" b="1" u="none" dirty="0" err="1">
                          <a:solidFill>
                            <a:schemeClr val="tx1"/>
                          </a:solidFill>
                        </a:rPr>
                        <a:t>intralobular</a:t>
                      </a:r>
                      <a:r>
                        <a:rPr lang="en-GB" sz="1700" u="none" dirty="0">
                          <a:solidFill>
                            <a:schemeClr val="tx1"/>
                          </a:solidFill>
                        </a:rPr>
                        <a:t> C.T. is loose and contains no fat cells.</a:t>
                      </a:r>
                    </a:p>
                    <a:p>
                      <a:pPr marL="349250" lvl="1" indent="-349250" algn="l" rtl="0">
                        <a:lnSpc>
                          <a:spcPct val="90000"/>
                        </a:lnSpc>
                        <a:buFont typeface="Arial" pitchFamily="34" charset="0"/>
                        <a:buChar char="•"/>
                        <a:defRPr/>
                      </a:pPr>
                      <a:r>
                        <a:rPr lang="en-GB" sz="1700" u="none" dirty="0">
                          <a:solidFill>
                            <a:schemeClr val="tx1"/>
                          </a:solidFill>
                        </a:rPr>
                        <a:t>Within the lobules, there are widely separated </a:t>
                      </a:r>
                      <a:r>
                        <a:rPr lang="en-GB" sz="1700" b="1" u="none" dirty="0">
                          <a:solidFill>
                            <a:schemeClr val="tx1"/>
                          </a:solidFill>
                        </a:rPr>
                        <a:t>ducts</a:t>
                      </a:r>
                      <a:r>
                        <a:rPr lang="en-GB" sz="1700" u="none" dirty="0">
                          <a:solidFill>
                            <a:schemeClr val="tx1"/>
                          </a:solidFill>
                        </a:rPr>
                        <a:t> lined by simple </a:t>
                      </a:r>
                      <a:r>
                        <a:rPr lang="en-GB" sz="1700" u="none" dirty="0" err="1">
                          <a:solidFill>
                            <a:schemeClr val="tx1"/>
                          </a:solidFill>
                        </a:rPr>
                        <a:t>cuboidal</a:t>
                      </a:r>
                      <a:r>
                        <a:rPr lang="en-GB" sz="1700" u="none" dirty="0">
                          <a:solidFill>
                            <a:schemeClr val="tx1"/>
                          </a:solidFill>
                        </a:rPr>
                        <a:t> epithelium.</a:t>
                      </a:r>
                    </a:p>
                    <a:p>
                      <a:pPr marL="349250" lvl="1" indent="-349250" algn="l" rtl="0">
                        <a:lnSpc>
                          <a:spcPct val="90000"/>
                        </a:lnSpc>
                        <a:buFont typeface="Arial" pitchFamily="34" charset="0"/>
                        <a:buChar char="•"/>
                        <a:defRPr/>
                      </a:pPr>
                      <a:r>
                        <a:rPr lang="en-GB" sz="1700" u="none" dirty="0">
                          <a:solidFill>
                            <a:schemeClr val="tx1"/>
                          </a:solidFill>
                        </a:rPr>
                        <a:t>Ducts collect to form </a:t>
                      </a:r>
                      <a:r>
                        <a:rPr lang="en-GB" sz="1700" b="1" u="none" dirty="0">
                          <a:solidFill>
                            <a:schemeClr val="tx1"/>
                          </a:solidFill>
                        </a:rPr>
                        <a:t>lactiferous ducts </a:t>
                      </a:r>
                      <a:r>
                        <a:rPr lang="en-GB" sz="1700" u="none" dirty="0">
                          <a:solidFill>
                            <a:schemeClr val="tx1"/>
                          </a:solidFill>
                        </a:rPr>
                        <a:t>lined by stratified columnar epithelium and open at the top of the nipple.</a:t>
                      </a:r>
                    </a:p>
                    <a:p>
                      <a:pPr marL="349250" lvl="1" indent="-349250" algn="l" rtl="0">
                        <a:lnSpc>
                          <a:spcPct val="90000"/>
                        </a:lnSpc>
                        <a:buFont typeface="Arial" pitchFamily="34" charset="0"/>
                        <a:buChar char="•"/>
                        <a:defRPr/>
                      </a:pPr>
                      <a:r>
                        <a:rPr lang="en-GB" sz="1700" u="none" dirty="0">
                          <a:solidFill>
                            <a:srgbClr val="00B050"/>
                          </a:solidFill>
                        </a:rPr>
                        <a:t>Landmark: adipose tissue</a:t>
                      </a:r>
                    </a:p>
                    <a:p>
                      <a:pPr marL="349250" lvl="1" indent="-349250" algn="l" rtl="0">
                        <a:lnSpc>
                          <a:spcPct val="90000"/>
                        </a:lnSpc>
                        <a:buFont typeface="Arial" pitchFamily="34" charset="0"/>
                        <a:buChar char="•"/>
                        <a:defRPr/>
                      </a:pPr>
                      <a:endParaRPr lang="ar-SA" sz="1700" u="none" dirty="0">
                        <a:solidFill>
                          <a:schemeClr val="tx1"/>
                        </a:solidFill>
                      </a:endParaRPr>
                    </a:p>
                    <a:p>
                      <a:pPr marL="349250" lvl="1" indent="-349250" algn="l" rtl="0">
                        <a:lnSpc>
                          <a:spcPct val="90000"/>
                        </a:lnSpc>
                        <a:buFont typeface="Arial" pitchFamily="34" charset="0"/>
                        <a:buChar char="•"/>
                        <a:defRPr/>
                      </a:pPr>
                      <a:endParaRPr lang="ar-SA" sz="1700" u="none" dirty="0">
                        <a:solidFill>
                          <a:schemeClr val="tx1"/>
                        </a:solidFill>
                      </a:endParaRPr>
                    </a:p>
                    <a:p>
                      <a:pPr marL="349250" lvl="1" indent="-349250" algn="l" rtl="0">
                        <a:lnSpc>
                          <a:spcPct val="90000"/>
                        </a:lnSpc>
                        <a:buFont typeface="Arial" pitchFamily="34" charset="0"/>
                        <a:buChar char="•"/>
                        <a:defRPr/>
                      </a:pPr>
                      <a:endParaRPr lang="ar-SA" sz="1700" u="none" dirty="0">
                        <a:solidFill>
                          <a:schemeClr val="tx1"/>
                        </a:solidFill>
                      </a:endParaRPr>
                    </a:p>
                    <a:p>
                      <a:pPr marL="349250" lvl="1" indent="-349250" algn="l" rtl="0">
                        <a:lnSpc>
                          <a:spcPct val="90000"/>
                        </a:lnSpc>
                        <a:buFont typeface="Arial" pitchFamily="34" charset="0"/>
                        <a:buChar char="•"/>
                        <a:defRPr/>
                      </a:pPr>
                      <a:endParaRPr lang="ar-SA" sz="1700" u="none" dirty="0">
                        <a:solidFill>
                          <a:schemeClr val="tx1"/>
                        </a:solidFill>
                      </a:endParaRPr>
                    </a:p>
                    <a:p>
                      <a:pPr marL="349250" lvl="1" indent="-349250" algn="l" rtl="0">
                        <a:lnSpc>
                          <a:spcPct val="90000"/>
                        </a:lnSpc>
                        <a:buFont typeface="Arial" pitchFamily="34" charset="0"/>
                        <a:buChar char="•"/>
                        <a:defRPr/>
                      </a:pPr>
                      <a:endParaRPr lang="ar-SA" sz="1700" u="none" dirty="0">
                        <a:solidFill>
                          <a:schemeClr val="tx1"/>
                        </a:solidFill>
                      </a:endParaRPr>
                    </a:p>
                    <a:p>
                      <a:pPr marL="349250" lvl="1" indent="-349250" algn="l" rtl="0">
                        <a:lnSpc>
                          <a:spcPct val="90000"/>
                        </a:lnSpc>
                        <a:buFont typeface="Arial" pitchFamily="34" charset="0"/>
                        <a:buChar char="•"/>
                        <a:defRPr/>
                      </a:pPr>
                      <a:endParaRPr lang="en-GB" sz="1700" u="none" dirty="0">
                        <a:solidFill>
                          <a:schemeClr val="tx1"/>
                        </a:solidFill>
                      </a:endParaRPr>
                    </a:p>
                    <a:p>
                      <a:pPr algn="l" rtl="0"/>
                      <a:endParaRPr lang="ar-SA" sz="160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مربع نص 7"/>
          <p:cNvSpPr txBox="1"/>
          <p:nvPr/>
        </p:nvSpPr>
        <p:spPr>
          <a:xfrm>
            <a:off x="349065" y="1043167"/>
            <a:ext cx="8555247" cy="590931"/>
          </a:xfrm>
          <a:prstGeom prst="rect">
            <a:avLst/>
          </a:prstGeom>
          <a:noFill/>
          <a:ln>
            <a:solidFill>
              <a:srgbClr val="FF66FF"/>
            </a:solidFill>
            <a:prstDash val="dash"/>
          </a:ln>
        </p:spPr>
        <p:txBody>
          <a:bodyPr wrap="square" rtlCol="1">
            <a:spAutoFit/>
          </a:bodyPr>
          <a:lstStyle/>
          <a:p>
            <a:pPr marL="282575" indent="-282575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en-GB" dirty="0"/>
              <a:t>At puberty they enlarge by accumulation of fat, but contain</a:t>
            </a:r>
            <a:r>
              <a:rPr lang="ar-SA" dirty="0"/>
              <a:t> </a:t>
            </a:r>
            <a:r>
              <a:rPr lang="en-GB" dirty="0"/>
              <a:t>only a duct system.</a:t>
            </a:r>
          </a:p>
          <a:p>
            <a:pPr algn="l" rtl="0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en-GB" dirty="0"/>
              <a:t> Secretory units appear only during pregnancy and are functioning only during lactation</a:t>
            </a:r>
            <a:endParaRPr lang="ar-SA" dirty="0"/>
          </a:p>
        </p:txBody>
      </p:sp>
      <p:pic>
        <p:nvPicPr>
          <p:cNvPr id="9" name="Picture 7" descr="D:\TOOLS\Histology\Mammary2.jpg"/>
          <p:cNvPicPr>
            <a:picLocks noChangeAspect="1" noChangeArrowheads="1"/>
          </p:cNvPicPr>
          <p:nvPr/>
        </p:nvPicPr>
        <p:blipFill>
          <a:blip r:embed="rId2">
            <a:lum bright="12000"/>
          </a:blip>
          <a:srcRect/>
          <a:stretch>
            <a:fillRect/>
          </a:stretch>
        </p:blipFill>
        <p:spPr bwMode="auto">
          <a:xfrm>
            <a:off x="9768408" y="260648"/>
            <a:ext cx="2160240" cy="2017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D:\TOOLS\Histology\Mammary.jpg"/>
          <p:cNvPicPr>
            <a:picLocks noChangeAspect="1" noChangeArrowheads="1"/>
          </p:cNvPicPr>
          <p:nvPr/>
        </p:nvPicPr>
        <p:blipFill>
          <a:blip r:embed="rId3"/>
          <a:srcRect l="3023" r="58727" b="9117"/>
          <a:stretch>
            <a:fillRect/>
          </a:stretch>
        </p:blipFill>
        <p:spPr bwMode="auto">
          <a:xfrm>
            <a:off x="1952771" y="5075082"/>
            <a:ext cx="1261932" cy="146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Mammary Gla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9662" y="5091106"/>
            <a:ext cx="1486400" cy="1451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D:\TOOLS\Histology\Mammary.jpg"/>
          <p:cNvPicPr>
            <a:picLocks noChangeAspect="1" noChangeArrowheads="1"/>
          </p:cNvPicPr>
          <p:nvPr/>
        </p:nvPicPr>
        <p:blipFill>
          <a:blip r:embed="rId5" cstate="print">
            <a:lum bright="6000"/>
          </a:blip>
          <a:srcRect/>
          <a:stretch>
            <a:fillRect/>
          </a:stretch>
        </p:blipFill>
        <p:spPr bwMode="auto">
          <a:xfrm>
            <a:off x="7536160" y="4901784"/>
            <a:ext cx="2016224" cy="1632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D:\TOOLS\Histology\Mammary Resting.jpg">
            <a:extLst>
              <a:ext uri="{FF2B5EF4-FFF2-40B4-BE49-F238E27FC236}">
                <a16:creationId xmlns:a16="http://schemas.microsoft.com/office/drawing/2014/main" xmlns="" id="{E13BB6AB-FAFF-0744-AE89-76D23DC4C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7690" y="5075082"/>
            <a:ext cx="1438203" cy="146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D:\TOOLS\Histology\Mammary Lactating.jpg">
            <a:extLst>
              <a:ext uri="{FF2B5EF4-FFF2-40B4-BE49-F238E27FC236}">
                <a16:creationId xmlns:a16="http://schemas.microsoft.com/office/drawing/2014/main" xmlns="" id="{765445C9-3C66-EF4E-B19D-664DB1C0B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4871864" y="4901784"/>
            <a:ext cx="1273573" cy="1640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 descr="D:\TOOLS\Histology\Mammary Lactating LP.jpg">
            <a:extLst>
              <a:ext uri="{FF2B5EF4-FFF2-40B4-BE49-F238E27FC236}">
                <a16:creationId xmlns:a16="http://schemas.microsoft.com/office/drawing/2014/main" xmlns="" id="{FDC93374-B0AC-4543-91CC-3B6AC8EB2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32201" y="4901784"/>
            <a:ext cx="1232260" cy="1632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 descr="mso56109">
            <a:extLst>
              <a:ext uri="{FF2B5EF4-FFF2-40B4-BE49-F238E27FC236}">
                <a16:creationId xmlns:a16="http://schemas.microsoft.com/office/drawing/2014/main" xmlns="" id="{063A4FAD-AF52-0E47-94D3-A5A6A7E32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 l="19341" t="10953" r="47115" b="43448"/>
          <a:stretch>
            <a:fillRect/>
          </a:stretch>
        </p:blipFill>
        <p:spPr bwMode="auto">
          <a:xfrm>
            <a:off x="9746198" y="2278505"/>
            <a:ext cx="2354528" cy="3357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979CCBD-23D5-C64A-B073-16C6ACDD1A8D}"/>
              </a:ext>
            </a:extLst>
          </p:cNvPr>
          <p:cNvSpPr txBox="1"/>
          <p:nvPr/>
        </p:nvSpPr>
        <p:spPr>
          <a:xfrm>
            <a:off x="9768408" y="5711253"/>
            <a:ext cx="2160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Milk accumulates distally so it can be excreted by myoepithelial cells, controlled by oxytocin.</a:t>
            </a:r>
          </a:p>
        </p:txBody>
      </p:sp>
    </p:spTree>
    <p:extLst>
      <p:ext uri="{BB962C8B-B14F-4D97-AF65-F5344CB8AC3E}">
        <p14:creationId xmlns:p14="http://schemas.microsoft.com/office/powerpoint/2010/main" val="1534391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4FA0D9B-E6F9-4E7A-91D3-504ED13679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163" b="35885"/>
          <a:stretch/>
        </p:blipFill>
        <p:spPr>
          <a:xfrm>
            <a:off x="179882" y="1229192"/>
            <a:ext cx="11842229" cy="446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23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8" t="37287" r="-352" b="33474"/>
          <a:stretch/>
        </p:blipFill>
        <p:spPr>
          <a:xfrm>
            <a:off x="10231821" y="5095801"/>
            <a:ext cx="1960179" cy="1762200"/>
          </a:xfrm>
          <a:prstGeom prst="rect">
            <a:avLst/>
          </a:prstGeom>
        </p:spPr>
      </p:pic>
      <p:pic>
        <p:nvPicPr>
          <p:cNvPr id="7" name="Picture 6" descr="Trachea-02.jpg"/>
          <p:cNvPicPr>
            <a:picLocks noGrp="1" noChangeAspect="1"/>
          </p:cNvPicPr>
          <p:nvPr isPhoto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618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073736" y="687197"/>
            <a:ext cx="457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4\the main Function of corpus luteum:</a:t>
            </a:r>
          </a:p>
          <a:p>
            <a:r>
              <a:rPr lang="en-US" sz="1600" dirty="0"/>
              <a:t>A-secrete estrogen.</a:t>
            </a:r>
          </a:p>
          <a:p>
            <a:r>
              <a:rPr lang="en-US" sz="1600" dirty="0"/>
              <a:t>B-secrete progesterone.</a:t>
            </a:r>
          </a:p>
          <a:p>
            <a:r>
              <a:rPr lang="en-US" sz="1600" dirty="0"/>
              <a:t>c-phagocytosis.</a:t>
            </a:r>
          </a:p>
          <a:p>
            <a:endParaRPr lang="en-US" sz="1600" u="sng" dirty="0">
              <a:solidFill>
                <a:srgbClr val="FF2F92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3158836" y="699897"/>
            <a:ext cx="43780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600" dirty="0">
                <a:cs typeface="Times New Roman" pitchFamily="18" charset="0"/>
              </a:rPr>
              <a:t>1\The Primary sex organs are:</a:t>
            </a:r>
          </a:p>
          <a:p>
            <a:r>
              <a:rPr lang="en-US" sz="1600" dirty="0">
                <a:cs typeface="Times New Roman" pitchFamily="18" charset="0"/>
              </a:rPr>
              <a:t>A-</a:t>
            </a:r>
            <a:r>
              <a:rPr lang="en-US" sz="1600" dirty="0"/>
              <a:t>2 Fallopian tubes.</a:t>
            </a:r>
            <a:endParaRPr lang="ar-SA" sz="1600" dirty="0"/>
          </a:p>
          <a:p>
            <a:r>
              <a:rPr lang="en-US" sz="1600" dirty="0">
                <a:cs typeface="Times New Roman" pitchFamily="18" charset="0"/>
              </a:rPr>
              <a:t>B-</a:t>
            </a:r>
            <a:r>
              <a:rPr lang="en-US" sz="1600" dirty="0"/>
              <a:t>2 ovaries</a:t>
            </a:r>
            <a:r>
              <a:rPr lang="en-US" sz="1600" dirty="0">
                <a:cs typeface="Times New Roman" pitchFamily="18" charset="0"/>
              </a:rPr>
              <a:t>.</a:t>
            </a:r>
          </a:p>
          <a:p>
            <a:r>
              <a:rPr lang="en-US" sz="1600" dirty="0">
                <a:cs typeface="Times New Roman" pitchFamily="18" charset="0"/>
              </a:rPr>
              <a:t>C-2 mammary glands.</a:t>
            </a:r>
          </a:p>
          <a:p>
            <a:endParaRPr lang="en-US" sz="1600" dirty="0">
              <a:cs typeface="Majalla UI"/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3158836" y="2170554"/>
            <a:ext cx="40593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2\The only follicles</a:t>
            </a:r>
            <a:r>
              <a:rPr lang="ar-SA" sz="1600" dirty="0"/>
              <a:t> </a:t>
            </a:r>
            <a:r>
              <a:rPr lang="en-US" sz="1600" dirty="0"/>
              <a:t>present before</a:t>
            </a:r>
            <a:r>
              <a:rPr lang="ar-SA" sz="1600" dirty="0"/>
              <a:t> </a:t>
            </a:r>
            <a:r>
              <a:rPr lang="en-US" sz="1600" dirty="0"/>
              <a:t>puberty:</a:t>
            </a:r>
          </a:p>
          <a:p>
            <a:r>
              <a:rPr lang="en-US" sz="1600" dirty="0"/>
              <a:t>A-Primordial follicles</a:t>
            </a:r>
            <a:r>
              <a:rPr lang="en-US" altLang="en-US" sz="1600" dirty="0">
                <a:cs typeface="Times New Roman" pitchFamily="18" charset="0"/>
              </a:rPr>
              <a:t>.</a:t>
            </a:r>
          </a:p>
          <a:p>
            <a:r>
              <a:rPr lang="en-US" sz="1600" dirty="0"/>
              <a:t>B-Primary follicles.</a:t>
            </a:r>
          </a:p>
          <a:p>
            <a:r>
              <a:rPr lang="en-US" sz="1600" dirty="0"/>
              <a:t>C-Mature graafian</a:t>
            </a:r>
            <a:r>
              <a:rPr lang="ar-SA" sz="1600" dirty="0"/>
              <a:t> </a:t>
            </a:r>
            <a:r>
              <a:rPr lang="en-US" sz="1600" dirty="0"/>
              <a:t>follicles</a:t>
            </a:r>
            <a:r>
              <a:rPr lang="en-US" altLang="en-US" sz="1600" dirty="0">
                <a:cs typeface="Times New Roman" pitchFamily="18" charset="0"/>
              </a:rPr>
              <a:t>.</a:t>
            </a:r>
            <a:endParaRPr lang="en-US" sz="1600" dirty="0"/>
          </a:p>
        </p:txBody>
      </p:sp>
      <p:sp>
        <p:nvSpPr>
          <p:cNvPr id="19" name="مربع نص 18"/>
          <p:cNvSpPr txBox="1"/>
          <p:nvPr/>
        </p:nvSpPr>
        <p:spPr>
          <a:xfrm>
            <a:off x="8073736" y="2170554"/>
            <a:ext cx="40002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5\Non-Ciliated cells of fallopian tube:</a:t>
            </a:r>
          </a:p>
          <a:p>
            <a:r>
              <a:rPr lang="en-US" sz="1600" dirty="0"/>
              <a:t>A-called peg cells.</a:t>
            </a:r>
          </a:p>
          <a:p>
            <a:r>
              <a:rPr lang="en-US" sz="1600" dirty="0"/>
              <a:t>B-Secretory cells.</a:t>
            </a:r>
          </a:p>
          <a:p>
            <a:r>
              <a:rPr lang="en-US" sz="1600" dirty="0"/>
              <a:t>C-both a&amp;b.</a:t>
            </a:r>
          </a:p>
          <a:p>
            <a:endParaRPr lang="en-US" sz="1600" dirty="0"/>
          </a:p>
        </p:txBody>
      </p:sp>
      <p:sp>
        <p:nvSpPr>
          <p:cNvPr id="22" name="مربع نص 21"/>
          <p:cNvSpPr txBox="1"/>
          <p:nvPr/>
        </p:nvSpPr>
        <p:spPr>
          <a:xfrm rot="10800000">
            <a:off x="2085228" y="4682661"/>
            <a:ext cx="6509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1-b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2-a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3-a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4-b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5-c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6-b</a:t>
            </a:r>
          </a:p>
        </p:txBody>
      </p:sp>
      <p:sp>
        <p:nvSpPr>
          <p:cNvPr id="23" name="مربع نص 22"/>
          <p:cNvSpPr txBox="1"/>
          <p:nvPr/>
        </p:nvSpPr>
        <p:spPr>
          <a:xfrm>
            <a:off x="6920584" y="47111"/>
            <a:ext cx="3311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MCQs</a:t>
            </a:r>
          </a:p>
        </p:txBody>
      </p:sp>
      <p:sp>
        <p:nvSpPr>
          <p:cNvPr id="11" name="مربع نص 10"/>
          <p:cNvSpPr txBox="1"/>
          <p:nvPr/>
        </p:nvSpPr>
        <p:spPr>
          <a:xfrm>
            <a:off x="3183777" y="3574665"/>
            <a:ext cx="40593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3\They develop from the</a:t>
            </a:r>
            <a:r>
              <a:rPr lang="ar-SA" sz="1600" dirty="0"/>
              <a:t> </a:t>
            </a:r>
            <a:r>
              <a:rPr lang="en-US" sz="1600" dirty="0"/>
              <a:t>primordial follicles, at puberty</a:t>
            </a:r>
            <a:r>
              <a:rPr lang="ar-SA" sz="1600" dirty="0"/>
              <a:t> </a:t>
            </a:r>
            <a:r>
              <a:rPr lang="en-US" sz="1600" dirty="0"/>
              <a:t>under the effect of FSH:</a:t>
            </a:r>
          </a:p>
          <a:p>
            <a:r>
              <a:rPr lang="en-US" sz="1600" dirty="0"/>
              <a:t>A-Primary follicles.</a:t>
            </a:r>
          </a:p>
          <a:p>
            <a:r>
              <a:rPr lang="en-US" sz="1600" dirty="0"/>
              <a:t>B-Primordial follicles</a:t>
            </a:r>
            <a:r>
              <a:rPr lang="en-US" altLang="en-US" sz="1600" dirty="0">
                <a:cs typeface="Times New Roman" pitchFamily="18" charset="0"/>
              </a:rPr>
              <a:t>.</a:t>
            </a:r>
            <a:r>
              <a:rPr lang="en-US" sz="1600" dirty="0"/>
              <a:t> </a:t>
            </a:r>
            <a:endParaRPr lang="en-US" altLang="en-US" sz="1600" dirty="0">
              <a:cs typeface="Times New Roman" pitchFamily="18" charset="0"/>
            </a:endParaRPr>
          </a:p>
          <a:p>
            <a:r>
              <a:rPr lang="en-US" sz="1600" dirty="0"/>
              <a:t>C-Mature graafian</a:t>
            </a:r>
            <a:r>
              <a:rPr lang="ar-SA" sz="1600" dirty="0"/>
              <a:t> </a:t>
            </a:r>
            <a:r>
              <a:rPr lang="en-US" sz="1600" dirty="0"/>
              <a:t>follicles</a:t>
            </a:r>
            <a:r>
              <a:rPr lang="en-US" altLang="en-US" sz="1600" dirty="0">
                <a:cs typeface="Times New Roman" pitchFamily="18" charset="0"/>
              </a:rPr>
              <a:t>.</a:t>
            </a:r>
            <a:endParaRPr lang="en-US" sz="1600" dirty="0"/>
          </a:p>
        </p:txBody>
      </p:sp>
      <p:sp>
        <p:nvSpPr>
          <p:cNvPr id="13" name="مربع نص 12"/>
          <p:cNvSpPr txBox="1"/>
          <p:nvPr/>
        </p:nvSpPr>
        <p:spPr>
          <a:xfrm>
            <a:off x="8048336" y="3554854"/>
            <a:ext cx="40002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6\the epithelium cells of uterus are:</a:t>
            </a:r>
          </a:p>
          <a:p>
            <a:r>
              <a:rPr lang="en-US" sz="1600" dirty="0"/>
              <a:t>A-stratified squamous cells.</a:t>
            </a:r>
          </a:p>
          <a:p>
            <a:r>
              <a:rPr lang="en-US" sz="1600" dirty="0"/>
              <a:t>B-simple columnar partially ciliated.</a:t>
            </a:r>
          </a:p>
          <a:p>
            <a:r>
              <a:rPr lang="en-US" sz="1600" dirty="0"/>
              <a:t>C-simple columnar completely ciliated.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17029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6977" y="572639"/>
            <a:ext cx="803084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i="1" dirty="0">
                <a:solidFill>
                  <a:srgbClr val="FF8AD8"/>
                </a:solidFill>
                <a:latin typeface="+mj-lt"/>
              </a:rPr>
              <a:t>Thank you &amp; good luck </a:t>
            </a:r>
          </a:p>
          <a:p>
            <a:pPr algn="r"/>
            <a:r>
              <a:rPr lang="en-US" sz="1600" b="1" i="1" dirty="0">
                <a:solidFill>
                  <a:srgbClr val="FF8AD8"/>
                </a:solidFill>
              </a:rPr>
              <a:t>- Histology team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7540" y="1683417"/>
            <a:ext cx="36386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/>
              <a:t>Done by:</a:t>
            </a:r>
          </a:p>
          <a:p>
            <a:pPr marL="285750" indent="-285750" algn="l" rtl="0">
              <a:buFont typeface="Wingdings" pitchFamily="2" charset="2"/>
              <a:buChar char="ü"/>
            </a:pPr>
            <a:r>
              <a:rPr lang="en-US" dirty="0"/>
              <a:t>Amal </a:t>
            </a:r>
            <a:r>
              <a:rPr lang="en-US" dirty="0" err="1"/>
              <a:t>AlGarni</a:t>
            </a:r>
            <a:endParaRPr lang="en-US" dirty="0"/>
          </a:p>
          <a:p>
            <a:pPr algn="l" rtl="0">
              <a:buFont typeface="Wingdings" pitchFamily="2" charset="2"/>
              <a:buChar char="ü"/>
            </a:pPr>
            <a:r>
              <a:rPr lang="en-US" dirty="0"/>
              <a:t> </a:t>
            </a:r>
            <a:r>
              <a:rPr lang="en-US" dirty="0" err="1"/>
              <a:t>Do’aa</a:t>
            </a:r>
            <a:r>
              <a:rPr lang="en-US" dirty="0"/>
              <a:t> </a:t>
            </a:r>
            <a:r>
              <a:rPr lang="en-US" dirty="0" err="1"/>
              <a:t>Walid</a:t>
            </a:r>
            <a:endParaRPr lang="en-US" dirty="0"/>
          </a:p>
          <a:p>
            <a:pPr algn="l" rtl="0">
              <a:buFont typeface="Wingdings" pitchFamily="2" charset="2"/>
              <a:buChar char="ü"/>
            </a:pPr>
            <a:r>
              <a:rPr lang="en-US" dirty="0"/>
              <a:t> </a:t>
            </a:r>
            <a:r>
              <a:rPr lang="en-US" dirty="0" err="1"/>
              <a:t>We’am</a:t>
            </a:r>
            <a:r>
              <a:rPr lang="en-US" dirty="0"/>
              <a:t> </a:t>
            </a:r>
            <a:r>
              <a:rPr lang="en-US" dirty="0" err="1"/>
              <a:t>Babaier</a:t>
            </a:r>
            <a:endParaRPr lang="ar-SA" dirty="0"/>
          </a:p>
          <a:p>
            <a:pPr algn="l" rtl="0">
              <a:buFont typeface="Wingdings" pitchFamily="2" charset="2"/>
              <a:buChar char="ü"/>
            </a:pPr>
            <a:r>
              <a:rPr lang="en-US" dirty="0"/>
              <a:t> </a:t>
            </a:r>
            <a:r>
              <a:rPr lang="en-US" dirty="0" err="1"/>
              <a:t>Heba</a:t>
            </a:r>
            <a:r>
              <a:rPr lang="en-US" dirty="0"/>
              <a:t> </a:t>
            </a:r>
            <a:r>
              <a:rPr lang="en-US" dirty="0" err="1"/>
              <a:t>AlNasser</a:t>
            </a:r>
            <a:endParaRPr lang="en-US" dirty="0"/>
          </a:p>
          <a:p>
            <a:pPr algn="l" rtl="0"/>
            <a:r>
              <a:rPr lang="en-US" dirty="0"/>
              <a:t> Special thanks to </a:t>
            </a:r>
            <a:r>
              <a:rPr lang="en-US" dirty="0" err="1"/>
              <a:t>Yara</a:t>
            </a:r>
            <a:r>
              <a:rPr lang="en-US" dirty="0"/>
              <a:t> </a:t>
            </a:r>
            <a:r>
              <a:rPr lang="en-US" dirty="0" err="1"/>
              <a:t>AlDuaijy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34049" y="2162432"/>
            <a:ext cx="24833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/>
              <a:t>Team leaders: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Rana </a:t>
            </a:r>
            <a:r>
              <a:rPr lang="en-US" dirty="0" err="1"/>
              <a:t>Barasain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Faisal Alrabaii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8" t="37287" r="-352" b="33474"/>
          <a:stretch/>
        </p:blipFill>
        <p:spPr>
          <a:xfrm>
            <a:off x="10231284" y="5095801"/>
            <a:ext cx="1959924" cy="1762200"/>
          </a:xfrm>
          <a:prstGeom prst="rect">
            <a:avLst/>
          </a:prstGeom>
        </p:spPr>
      </p:pic>
      <p:pic>
        <p:nvPicPr>
          <p:cNvPr id="7" name="Picture 6" descr="Trachea-02.jpg"/>
          <p:cNvPicPr>
            <a:picLocks noGrp="1" noChangeAspect="1"/>
          </p:cNvPicPr>
          <p:nvPr isPhoto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" y="0"/>
            <a:ext cx="28614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523567" y="4961029"/>
            <a:ext cx="4571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u="sng" dirty="0">
              <a:solidFill>
                <a:srgbClr val="FF2F92"/>
              </a:solidFill>
            </a:endParaRPr>
          </a:p>
          <a:p>
            <a:endParaRPr lang="en-US" dirty="0"/>
          </a:p>
        </p:txBody>
      </p:sp>
      <p:pic>
        <p:nvPicPr>
          <p:cNvPr id="10" name="Picture 9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263" y="4536376"/>
            <a:ext cx="336856" cy="433969"/>
          </a:xfrm>
          <a:prstGeom prst="rect">
            <a:avLst/>
          </a:prstGeom>
        </p:spPr>
      </p:pic>
      <p:pic>
        <p:nvPicPr>
          <p:cNvPr id="11" name="Picture 10">
            <a:hlinkClick r:id="rId7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352" y="5093216"/>
            <a:ext cx="407245" cy="325750"/>
          </a:xfrm>
          <a:prstGeom prst="rect">
            <a:avLst/>
          </a:prstGeom>
        </p:spPr>
      </p:pic>
      <p:pic>
        <p:nvPicPr>
          <p:cNvPr id="8" name="Graphic 7" descr="Document">
            <a:hlinkClick r:id="rId9"/>
            <a:extLst>
              <a:ext uri="{FF2B5EF4-FFF2-40B4-BE49-F238E27FC236}">
                <a16:creationId xmlns:a16="http://schemas.microsoft.com/office/drawing/2014/main" xmlns="" id="{CB1899F6-6B1C-472A-B52E-68021BEA733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3156163" y="5429283"/>
            <a:ext cx="625620" cy="625701"/>
          </a:xfrm>
          <a:prstGeom prst="rect">
            <a:avLst/>
          </a:prstGeom>
        </p:spPr>
      </p:pic>
      <p:pic>
        <p:nvPicPr>
          <p:cNvPr id="13" name="Picture 12">
            <a:hlinkClick r:id="rId12"/>
            <a:extLst>
              <a:ext uri="{FF2B5EF4-FFF2-40B4-BE49-F238E27FC236}">
                <a16:creationId xmlns:a16="http://schemas.microsoft.com/office/drawing/2014/main" xmlns="" id="{770017FE-A636-4F5B-9B07-FF713E1ECFD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xmlns="" r:id="rId14"/>
              </a:ext>
            </a:extLst>
          </a:blip>
          <a:stretch>
            <a:fillRect/>
          </a:stretch>
        </p:blipFill>
        <p:spPr>
          <a:xfrm>
            <a:off x="3265351" y="6048179"/>
            <a:ext cx="516432" cy="645624"/>
          </a:xfrm>
          <a:prstGeom prst="rect">
            <a:avLst/>
          </a:prstGeom>
        </p:spPr>
      </p:pic>
      <p:sp>
        <p:nvSpPr>
          <p:cNvPr id="15" name="مربع نص 1">
            <a:extLst>
              <a:ext uri="{FF2B5EF4-FFF2-40B4-BE49-F238E27FC236}">
                <a16:creationId xmlns:a16="http://schemas.microsoft.com/office/drawing/2014/main" xmlns="" id="{126562DF-1A67-40F1-B3A1-0F24EFB480D7}"/>
              </a:ext>
            </a:extLst>
          </p:cNvPr>
          <p:cNvSpPr txBox="1"/>
          <p:nvPr/>
        </p:nvSpPr>
        <p:spPr>
          <a:xfrm>
            <a:off x="4149187" y="4877053"/>
            <a:ext cx="5490059" cy="707886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2F92"/>
                </a:solidFill>
                <a:latin typeface="+mj-lt"/>
                <a:ea typeface="+mj-ea"/>
                <a:cs typeface="+mj-cs"/>
              </a:rPr>
              <a:t>References: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200" dirty="0"/>
              <a:t>Females’ and Males’ slides.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200" dirty="0"/>
              <a:t>Doctors’ notes </a:t>
            </a:r>
          </a:p>
        </p:txBody>
      </p:sp>
    </p:spTree>
    <p:extLst>
      <p:ext uri="{BB962C8B-B14F-4D97-AF65-F5344CB8AC3E}">
        <p14:creationId xmlns:p14="http://schemas.microsoft.com/office/powerpoint/2010/main" val="545638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099" y="373406"/>
            <a:ext cx="3824290" cy="751084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F2F92"/>
                </a:solidFill>
              </a:rPr>
              <a:t>Female Reproductive System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517081" y="373407"/>
            <a:ext cx="3221181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FF2F92"/>
                </a:solidFill>
              </a:rPr>
              <a:t>Ovarian Cycle: Overview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098472" y="373407"/>
            <a:ext cx="1981200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FF2F92"/>
                </a:solidFill>
              </a:rPr>
              <a:t>Adult Ovary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9317" y="1332573"/>
            <a:ext cx="2628901" cy="2308324"/>
          </a:xfrm>
          <a:prstGeom prst="rect">
            <a:avLst/>
          </a:prstGeom>
          <a:ln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FF8AD8"/>
                </a:solidFill>
              </a:rPr>
              <a:t>Primary sex organs:</a:t>
            </a:r>
          </a:p>
          <a:p>
            <a:pPr marL="285750" indent="-285750">
              <a:buFontTx/>
              <a:buChar char="-"/>
            </a:pPr>
            <a:r>
              <a:rPr lang="en-US" dirty="0"/>
              <a:t>2 ovaries.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FF8AD8"/>
                </a:solidFill>
              </a:rPr>
              <a:t>Secondary sex organs:</a:t>
            </a:r>
          </a:p>
          <a:p>
            <a:pPr marL="285750" indent="-285750">
              <a:buFontTx/>
              <a:buChar char="-"/>
            </a:pPr>
            <a:r>
              <a:rPr lang="en-US" dirty="0"/>
              <a:t>2 Fallopian tubes.</a:t>
            </a:r>
          </a:p>
          <a:p>
            <a:pPr marL="285750" indent="-285750">
              <a:buFontTx/>
              <a:buChar char="-"/>
            </a:pPr>
            <a:r>
              <a:rPr lang="en-US" dirty="0"/>
              <a:t>Uterus.</a:t>
            </a:r>
          </a:p>
          <a:p>
            <a:pPr marL="285750" indent="-285750">
              <a:buFontTx/>
              <a:buChar char="-"/>
            </a:pPr>
            <a:r>
              <a:rPr lang="en-US" dirty="0"/>
              <a:t>Vagina.</a:t>
            </a:r>
          </a:p>
          <a:p>
            <a:pPr marL="285750" indent="-285750">
              <a:buFontTx/>
              <a:buChar char="-"/>
            </a:pPr>
            <a:r>
              <a:rPr lang="en-US" dirty="0"/>
              <a:t>External genitalia.</a:t>
            </a:r>
          </a:p>
          <a:p>
            <a:pPr marL="285750" indent="-285750">
              <a:buFontTx/>
              <a:buChar char="-"/>
            </a:pPr>
            <a:r>
              <a:rPr lang="en-US" dirty="0"/>
              <a:t>2 mammary glands.</a:t>
            </a:r>
          </a:p>
        </p:txBody>
      </p:sp>
      <p:pic>
        <p:nvPicPr>
          <p:cNvPr id="7" name="Picture 6" descr="C:\WINDOWS\Desktop\Human Histology (Mosby)\IMAGES\17_0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42" y="4216300"/>
            <a:ext cx="1917449" cy="1872416"/>
          </a:xfrm>
          <a:prstGeom prst="rect">
            <a:avLst/>
          </a:prstGeom>
          <a:ln w="9525">
            <a:solidFill>
              <a:srgbClr val="FF8AD8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068796" y="1332573"/>
            <a:ext cx="3848102" cy="2462213"/>
          </a:xfrm>
          <a:prstGeom prst="rect">
            <a:avLst/>
          </a:prstGeom>
          <a:ln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Clr>
                <a:srgbClr val="FF8AD8"/>
              </a:buClr>
              <a:buFont typeface="+mj-lt"/>
              <a:buAutoNum type="arabicPeriod"/>
            </a:pPr>
            <a:r>
              <a:rPr lang="en-US" dirty="0">
                <a:solidFill>
                  <a:srgbClr val="FF8AD8"/>
                </a:solidFill>
              </a:rPr>
              <a:t>Germinal Epithelium</a:t>
            </a:r>
            <a:r>
              <a:rPr lang="en-US" dirty="0">
                <a:solidFill>
                  <a:schemeClr val="tx1"/>
                </a:solidFill>
              </a:rPr>
              <a:t>: outer layer of flat cells.</a:t>
            </a:r>
          </a:p>
          <a:p>
            <a:pPr marL="342900" indent="-342900">
              <a:buClr>
                <a:srgbClr val="FF8AD8"/>
              </a:buClr>
              <a:buFont typeface="+mj-lt"/>
              <a:buAutoNum type="arabicPeriod"/>
            </a:pPr>
            <a:r>
              <a:rPr lang="en-US" dirty="0">
                <a:solidFill>
                  <a:srgbClr val="FF8AD8"/>
                </a:solidFill>
              </a:rPr>
              <a:t>Tunica Albuginea</a:t>
            </a:r>
            <a:r>
              <a:rPr lang="en-US" dirty="0">
                <a:solidFill>
                  <a:schemeClr val="tx1"/>
                </a:solidFill>
              </a:rPr>
              <a:t>: dense C.T layer. </a:t>
            </a:r>
            <a:r>
              <a:rPr lang="en-US" sz="1400" dirty="0">
                <a:solidFill>
                  <a:srgbClr val="00B050"/>
                </a:solidFill>
              </a:rPr>
              <a:t>Thick capsule covering the ovaries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Clr>
                <a:srgbClr val="FF8AD8"/>
              </a:buClr>
              <a:buFont typeface="+mj-lt"/>
              <a:buAutoNum type="arabicPeriod"/>
            </a:pPr>
            <a:r>
              <a:rPr lang="en-US" dirty="0">
                <a:solidFill>
                  <a:srgbClr val="FF8AD8"/>
                </a:solidFill>
              </a:rPr>
              <a:t>Outer Cortex</a:t>
            </a:r>
            <a:r>
              <a:rPr lang="en-US" dirty="0">
                <a:solidFill>
                  <a:schemeClr val="tx1"/>
                </a:solidFill>
              </a:rPr>
              <a:t>: ovarian follicles and interstitial cells.</a:t>
            </a:r>
          </a:p>
          <a:p>
            <a:pPr marL="342900" indent="-342900">
              <a:buClr>
                <a:srgbClr val="FF8AD8"/>
              </a:buClr>
              <a:buFont typeface="+mj-lt"/>
              <a:buAutoNum type="arabicPeriod"/>
            </a:pPr>
            <a:r>
              <a:rPr lang="en-US" dirty="0">
                <a:solidFill>
                  <a:srgbClr val="FF8AD8"/>
                </a:solidFill>
              </a:rPr>
              <a:t>Inner Medulla</a:t>
            </a:r>
            <a:r>
              <a:rPr lang="en-US" dirty="0">
                <a:solidFill>
                  <a:schemeClr val="tx1"/>
                </a:solidFill>
              </a:rPr>
              <a:t>: highly vascular loose C.T.  </a:t>
            </a:r>
            <a:r>
              <a:rPr lang="en-US" sz="1200" dirty="0">
                <a:solidFill>
                  <a:srgbClr val="00B050"/>
                </a:solidFill>
              </a:rPr>
              <a:t>Its thickness depends on age (pre or post menopausal) and does NOT contain follicles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8" descr="http://www.ouhsc.edu/histology/Glass%20slides/83_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669" y="4078498"/>
            <a:ext cx="1870364" cy="2191782"/>
          </a:xfrm>
          <a:prstGeom prst="rect">
            <a:avLst/>
          </a:prstGeom>
          <a:ln w="9525">
            <a:solidFill>
              <a:srgbClr val="FF8AD8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D:\TOOLS\Histology\Ovary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935" y="4100378"/>
            <a:ext cx="2428012" cy="2148021"/>
          </a:xfrm>
          <a:prstGeom prst="rect">
            <a:avLst/>
          </a:prstGeom>
          <a:ln w="9525">
            <a:solidFill>
              <a:srgbClr val="FF8AD8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477" y="1124490"/>
            <a:ext cx="3160785" cy="3548468"/>
          </a:xfrm>
          <a:prstGeom prst="rect">
            <a:avLst/>
          </a:prstGeom>
          <a:ln>
            <a:solidFill>
              <a:srgbClr val="FF8AD8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E3B6FAF-A71C-1E47-AD1D-4C2651984BA5}"/>
              </a:ext>
            </a:extLst>
          </p:cNvPr>
          <p:cNvSpPr/>
          <p:nvPr/>
        </p:nvSpPr>
        <p:spPr>
          <a:xfrm>
            <a:off x="8389849" y="4874766"/>
            <a:ext cx="3756763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ar-SA" sz="1400" dirty="0">
                <a:solidFill>
                  <a:srgbClr val="00B050"/>
                </a:solidFill>
              </a:rPr>
              <a:t>All the changes happening in the follicle are in: </a:t>
            </a:r>
          </a:p>
          <a:p>
            <a:pPr>
              <a:lnSpc>
                <a:spcPct val="120000"/>
              </a:lnSpc>
            </a:pPr>
            <a:r>
              <a:rPr lang="en-US" altLang="ar-SA" sz="1400" dirty="0">
                <a:solidFill>
                  <a:srgbClr val="00B050"/>
                </a:solidFill>
              </a:rPr>
              <a:t>1) size of oocytes </a:t>
            </a:r>
          </a:p>
          <a:p>
            <a:pPr>
              <a:lnSpc>
                <a:spcPct val="120000"/>
              </a:lnSpc>
            </a:pPr>
            <a:r>
              <a:rPr lang="en-US" altLang="ar-SA" sz="1400" dirty="0">
                <a:solidFill>
                  <a:srgbClr val="00B050"/>
                </a:solidFill>
              </a:rPr>
              <a:t>2) cells surrounding the oocytes</a:t>
            </a:r>
          </a:p>
        </p:txBody>
      </p:sp>
    </p:spTree>
    <p:extLst>
      <p:ext uri="{BB962C8B-B14F-4D97-AF65-F5344CB8AC3E}">
        <p14:creationId xmlns:p14="http://schemas.microsoft.com/office/powerpoint/2010/main" val="45202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89133" y="165895"/>
            <a:ext cx="3279527" cy="632402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FF2F92"/>
                </a:solidFill>
              </a:rPr>
              <a:t>Ovarian Follicles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7480" y="969818"/>
            <a:ext cx="5056910" cy="230832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C00000"/>
                </a:solidFill>
              </a:rPr>
              <a:t>The cortex </a:t>
            </a:r>
            <a:r>
              <a:rPr lang="en-US" b="1" dirty="0"/>
              <a:t>of the ovary in adults contains the following types (stages) of follicles:</a:t>
            </a:r>
          </a:p>
          <a:p>
            <a:r>
              <a:rPr lang="en-US" dirty="0">
                <a:solidFill>
                  <a:srgbClr val="FF8AD8"/>
                </a:solidFill>
              </a:rPr>
              <a:t>1. PRIMORDIAL follicles.</a:t>
            </a:r>
          </a:p>
          <a:p>
            <a:r>
              <a:rPr lang="en-US" dirty="0">
                <a:solidFill>
                  <a:srgbClr val="FF8AD8"/>
                </a:solidFill>
              </a:rPr>
              <a:t>2. PRIMARY follicles:</a:t>
            </a:r>
          </a:p>
          <a:p>
            <a:r>
              <a:rPr lang="en-US" dirty="0"/>
              <a:t>	A. </a:t>
            </a:r>
            <a:r>
              <a:rPr lang="en-US" dirty="0" err="1"/>
              <a:t>Unilaminar</a:t>
            </a:r>
            <a:endParaRPr lang="en-US" dirty="0"/>
          </a:p>
          <a:p>
            <a:r>
              <a:rPr lang="en-US" dirty="0"/>
              <a:t>	B. </a:t>
            </a:r>
            <a:r>
              <a:rPr lang="en-US" dirty="0" err="1"/>
              <a:t>Multilaminar</a:t>
            </a:r>
            <a:endParaRPr lang="en-US" dirty="0"/>
          </a:p>
          <a:p>
            <a:r>
              <a:rPr lang="en-US" dirty="0">
                <a:solidFill>
                  <a:srgbClr val="FF8AD8"/>
                </a:solidFill>
              </a:rPr>
              <a:t>3. SECONDARY (ANTRAL) follicles.</a:t>
            </a:r>
          </a:p>
          <a:p>
            <a:r>
              <a:rPr lang="en-US" dirty="0">
                <a:solidFill>
                  <a:srgbClr val="FF8AD8"/>
                </a:solidFill>
              </a:rPr>
              <a:t>4. MATURE </a:t>
            </a:r>
            <a:r>
              <a:rPr lang="en-US" dirty="0" err="1">
                <a:solidFill>
                  <a:srgbClr val="FF8AD8"/>
                </a:solidFill>
              </a:rPr>
              <a:t>Graafian</a:t>
            </a:r>
            <a:r>
              <a:rPr lang="en-US" dirty="0">
                <a:solidFill>
                  <a:srgbClr val="FF8AD8"/>
                </a:solidFill>
              </a:rPr>
              <a:t> follicles.</a:t>
            </a:r>
          </a:p>
        </p:txBody>
      </p:sp>
      <p:pic>
        <p:nvPicPr>
          <p:cNvPr id="8" name="Picture 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460" y="1602220"/>
            <a:ext cx="1421718" cy="1498140"/>
          </a:xfrm>
          <a:prstGeom prst="rect">
            <a:avLst/>
          </a:prstGeom>
          <a:ln>
            <a:solidFill>
              <a:srgbClr val="FF8AD8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87480" y="3526215"/>
            <a:ext cx="5056910" cy="295465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2F92"/>
                </a:solidFill>
              </a:rPr>
              <a:t>1. Primordial Follicles: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dirty="0">
                <a:solidFill>
                  <a:srgbClr val="C00000"/>
                </a:solidFill>
              </a:rPr>
              <a:t>only follicles present before puberty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earliest and most numerous stage.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Located superficially under the tunica </a:t>
            </a:r>
            <a:r>
              <a:rPr lang="en-US" dirty="0" err="1"/>
              <a:t>albuginea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Each is formed of a </a:t>
            </a:r>
            <a:r>
              <a:rPr lang="en-US" u="sng" dirty="0"/>
              <a:t>primary oocyte </a:t>
            </a:r>
            <a:r>
              <a:rPr lang="en-US" dirty="0"/>
              <a:t>(25 µm), surrounded by a single layer of flat </a:t>
            </a:r>
            <a:r>
              <a:rPr lang="en-US" u="sng" dirty="0"/>
              <a:t>follicular cells.</a:t>
            </a:r>
          </a:p>
          <a:p>
            <a:r>
              <a:rPr lang="en-US" altLang="ar-SA" sz="1400" dirty="0">
                <a:solidFill>
                  <a:srgbClr val="00B050"/>
                </a:solidFill>
              </a:rPr>
              <a:t>the nuclei around the follicle </a:t>
            </a:r>
          </a:p>
          <a:p>
            <a:r>
              <a:rPr lang="en-US" altLang="ar-SA" sz="1400" dirty="0">
                <a:solidFill>
                  <a:srgbClr val="00B050"/>
                </a:solidFill>
              </a:rPr>
              <a:t>are forming only </a:t>
            </a:r>
          </a:p>
          <a:p>
            <a:r>
              <a:rPr lang="en-US" altLang="ar-SA" sz="1400" dirty="0">
                <a:solidFill>
                  <a:srgbClr val="00B050"/>
                </a:solidFill>
              </a:rPr>
              <a:t>one layer of cells</a:t>
            </a:r>
            <a:endParaRPr lang="en-US" sz="1400" u="sng" dirty="0">
              <a:solidFill>
                <a:srgbClr val="00B050"/>
              </a:solidFill>
            </a:endParaRPr>
          </a:p>
          <a:p>
            <a:endParaRPr lang="en-US" u="sng" dirty="0"/>
          </a:p>
          <a:p>
            <a:endParaRPr lang="en-US" u="sng" dirty="0"/>
          </a:p>
        </p:txBody>
      </p:sp>
      <p:pic>
        <p:nvPicPr>
          <p:cNvPr id="14" name="Picture 1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031" y="5255780"/>
            <a:ext cx="1884147" cy="116551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5702172" y="1178792"/>
            <a:ext cx="6096000" cy="547842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2F92"/>
                </a:solidFill>
              </a:rPr>
              <a:t>2. PRIMARY</a:t>
            </a:r>
            <a:r>
              <a:rPr lang="en-US" dirty="0">
                <a:solidFill>
                  <a:srgbClr val="FF2F92"/>
                </a:solidFill>
              </a:rPr>
              <a:t> </a:t>
            </a:r>
            <a:r>
              <a:rPr lang="en-US" b="1" dirty="0">
                <a:solidFill>
                  <a:srgbClr val="FF2F92"/>
                </a:solidFill>
              </a:rPr>
              <a:t>Follicles:</a:t>
            </a:r>
            <a:endParaRPr lang="en-GB" dirty="0">
              <a:cs typeface="Traditional Arabic" panose="02020603050405020304" pitchFamily="18" charset="-78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cs typeface="Traditional Arabic" panose="02020603050405020304" pitchFamily="18" charset="-78"/>
              </a:rPr>
              <a:t>They develop from the primordial follicles, </a:t>
            </a:r>
          </a:p>
          <a:p>
            <a:pPr>
              <a:defRPr/>
            </a:pPr>
            <a:r>
              <a:rPr lang="en-GB" dirty="0">
                <a:cs typeface="Traditional Arabic" panose="02020603050405020304" pitchFamily="18" charset="-78"/>
              </a:rPr>
              <a:t>at puberty under the effect of FSH.</a:t>
            </a:r>
          </a:p>
          <a:p>
            <a:r>
              <a:rPr lang="en-US" dirty="0">
                <a:solidFill>
                  <a:srgbClr val="FF8AD8"/>
                </a:solidFill>
              </a:rPr>
              <a:t>A. </a:t>
            </a:r>
            <a:r>
              <a:rPr lang="en-US" dirty="0" err="1">
                <a:solidFill>
                  <a:srgbClr val="FF8AD8"/>
                </a:solidFill>
              </a:rPr>
              <a:t>Unilaminar</a:t>
            </a:r>
            <a:r>
              <a:rPr lang="en-US" dirty="0">
                <a:solidFill>
                  <a:srgbClr val="FF8AD8"/>
                </a:solidFill>
              </a:rPr>
              <a:t> primary follicles:</a:t>
            </a:r>
          </a:p>
          <a:p>
            <a:r>
              <a:rPr lang="en-US" dirty="0"/>
              <a:t>Are similar to primordial follicles, but: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The </a:t>
            </a:r>
            <a:r>
              <a:rPr lang="en-US" u="sng" dirty="0"/>
              <a:t>primary oocyte </a:t>
            </a:r>
            <a:r>
              <a:rPr lang="en-US" dirty="0"/>
              <a:t>is larger (40 </a:t>
            </a:r>
            <a:r>
              <a:rPr lang="en-US" dirty="0">
                <a:sym typeface="Wingdings" panose="05000000000000000000" pitchFamily="2" charset="2"/>
              </a:rPr>
              <a:t>µ</a:t>
            </a:r>
            <a:r>
              <a:rPr lang="en-US" dirty="0" smtClean="0"/>
              <a:t>m</a:t>
            </a:r>
            <a:r>
              <a:rPr lang="en-US" dirty="0"/>
              <a:t>).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The </a:t>
            </a:r>
            <a:r>
              <a:rPr lang="en-US" u="sng" dirty="0"/>
              <a:t>follicular cells</a:t>
            </a:r>
            <a:r>
              <a:rPr lang="en-US" dirty="0"/>
              <a:t> are </a:t>
            </a:r>
            <a:r>
              <a:rPr lang="en-US" u="sng" dirty="0"/>
              <a:t>cuboidal</a:t>
            </a:r>
            <a:r>
              <a:rPr lang="en-US" dirty="0"/>
              <a:t> in shape.</a:t>
            </a:r>
          </a:p>
          <a:p>
            <a:r>
              <a:rPr lang="en-US" altLang="ar-SA" sz="1400" dirty="0">
                <a:solidFill>
                  <a:srgbClr val="00B050"/>
                </a:solidFill>
              </a:rPr>
              <a:t>one layer of cuboidal cells surrounding the oocytes</a:t>
            </a:r>
            <a:endParaRPr lang="en-US" sz="1400" dirty="0">
              <a:solidFill>
                <a:srgbClr val="00B050"/>
              </a:solidFill>
            </a:endParaRPr>
          </a:p>
          <a:p>
            <a:r>
              <a:rPr lang="en-GB" altLang="ar-SA" sz="1400" dirty="0">
                <a:solidFill>
                  <a:srgbClr val="00B050"/>
                </a:solidFill>
              </a:rPr>
              <a:t>nuclei here are becoming round, representing that in the cuboidal cells</a:t>
            </a:r>
            <a:endParaRPr lang="en-US" sz="1400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FF8AD8"/>
                </a:solidFill>
              </a:rPr>
              <a:t>B. </a:t>
            </a:r>
            <a:r>
              <a:rPr lang="en-US" dirty="0" err="1">
                <a:solidFill>
                  <a:srgbClr val="FF8AD8"/>
                </a:solidFill>
              </a:rPr>
              <a:t>Multilaminar</a:t>
            </a:r>
            <a:r>
              <a:rPr lang="en-US" dirty="0">
                <a:solidFill>
                  <a:srgbClr val="FF8AD8"/>
                </a:solidFill>
              </a:rPr>
              <a:t> primary follicles: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1ry oocyte larger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Corona radiate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Granulosa</a:t>
            </a:r>
            <a:r>
              <a:rPr lang="en-US" dirty="0"/>
              <a:t> cells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Zona</a:t>
            </a:r>
            <a:r>
              <a:rPr lang="en-US" dirty="0"/>
              <a:t> </a:t>
            </a:r>
            <a:r>
              <a:rPr lang="en-US" dirty="0" err="1"/>
              <a:t>pellucida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Theca </a:t>
            </a:r>
            <a:r>
              <a:rPr lang="en-US" dirty="0" err="1"/>
              <a:t>folliculi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Follicular fluid (liquor </a:t>
            </a:r>
            <a:r>
              <a:rPr lang="en-US" dirty="0" err="1"/>
              <a:t>folliculi</a:t>
            </a:r>
            <a:r>
              <a:rPr lang="en-US" dirty="0"/>
              <a:t>)</a:t>
            </a:r>
          </a:p>
          <a:p>
            <a:r>
              <a:rPr lang="en-US" altLang="ar-SA" sz="1400" dirty="0">
                <a:solidFill>
                  <a:srgbClr val="00B050"/>
                </a:solidFill>
              </a:rPr>
              <a:t>more than one layer of cuboidal cells </a:t>
            </a:r>
          </a:p>
          <a:p>
            <a:r>
              <a:rPr lang="en-US" altLang="ar-SA" sz="1400" dirty="0">
                <a:solidFill>
                  <a:srgbClr val="00B050"/>
                </a:solidFill>
              </a:rPr>
              <a:t>surrounding the oocytes, </a:t>
            </a:r>
          </a:p>
          <a:p>
            <a:r>
              <a:rPr lang="en-US" altLang="ar-SA" sz="1400" dirty="0">
                <a:solidFill>
                  <a:srgbClr val="00B050"/>
                </a:solidFill>
              </a:rPr>
              <a:t>they could be as little as two layers</a:t>
            </a:r>
          </a:p>
          <a:p>
            <a:r>
              <a:rPr lang="en-US" altLang="ar-SA" sz="1400" dirty="0">
                <a:solidFill>
                  <a:srgbClr val="00B050"/>
                </a:solidFill>
              </a:rPr>
              <a:t>Theca lutein and granulosa lutein secrete </a:t>
            </a:r>
          </a:p>
          <a:p>
            <a:r>
              <a:rPr lang="en-US" altLang="ar-SA" sz="1400" dirty="0">
                <a:solidFill>
                  <a:srgbClr val="00B050"/>
                </a:solidFill>
              </a:rPr>
              <a:t>estrogen and progesterone</a:t>
            </a:r>
            <a:endParaRPr lang="en-US" sz="1400" dirty="0">
              <a:solidFill>
                <a:srgbClr val="00B050"/>
              </a:solidFill>
            </a:endParaRPr>
          </a:p>
        </p:txBody>
      </p:sp>
      <p:pic>
        <p:nvPicPr>
          <p:cNvPr id="16" name="Picture 15" descr="C:\WINDOWS\Desktop\Human Histology (Mosby)\IMAGES\17_23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8303" y="1327845"/>
            <a:ext cx="1292168" cy="945188"/>
          </a:xfrm>
          <a:prstGeom prst="rect">
            <a:avLst/>
          </a:prstGeom>
          <a:ln w="9525">
            <a:solidFill>
              <a:srgbClr val="FF8AD8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2" t="12117" r="6213" b="75977"/>
          <a:stretch>
            <a:fillRect/>
          </a:stretch>
        </p:blipFill>
        <p:spPr bwMode="auto">
          <a:xfrm>
            <a:off x="10059473" y="2561005"/>
            <a:ext cx="1589828" cy="524505"/>
          </a:xfrm>
          <a:prstGeom prst="rect">
            <a:avLst/>
          </a:prstGeom>
          <a:ln w="12700">
            <a:solidFill>
              <a:srgbClr val="FF8AD8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C:\WINDOWS\Desktop\Human Histology (Mosby)\IMAGES\17_19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915" y="3672141"/>
            <a:ext cx="2109542" cy="2224508"/>
          </a:xfrm>
          <a:prstGeom prst="rect">
            <a:avLst/>
          </a:prstGeom>
          <a:ln>
            <a:solidFill>
              <a:srgbClr val="FF8AD8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Line 13"/>
          <p:cNvSpPr>
            <a:spLocks noChangeShapeType="1"/>
          </p:cNvSpPr>
          <p:nvPr/>
        </p:nvSpPr>
        <p:spPr bwMode="auto">
          <a:xfrm flipH="1" flipV="1">
            <a:off x="7726679" y="3999272"/>
            <a:ext cx="2710893" cy="608179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oval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20" name="Line 13"/>
          <p:cNvSpPr>
            <a:spLocks noChangeShapeType="1"/>
          </p:cNvSpPr>
          <p:nvPr/>
        </p:nvSpPr>
        <p:spPr bwMode="auto">
          <a:xfrm flipH="1" flipV="1">
            <a:off x="7563964" y="4880946"/>
            <a:ext cx="2515830" cy="16682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oval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21" name="Line 13"/>
          <p:cNvSpPr>
            <a:spLocks noChangeShapeType="1"/>
          </p:cNvSpPr>
          <p:nvPr/>
        </p:nvSpPr>
        <p:spPr bwMode="auto">
          <a:xfrm flipH="1" flipV="1">
            <a:off x="7540062" y="4279641"/>
            <a:ext cx="2539730" cy="458596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oval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22" name="Line 13"/>
          <p:cNvSpPr>
            <a:spLocks noChangeShapeType="1"/>
          </p:cNvSpPr>
          <p:nvPr/>
        </p:nvSpPr>
        <p:spPr bwMode="auto">
          <a:xfrm flipH="1" flipV="1">
            <a:off x="7540060" y="5106331"/>
            <a:ext cx="2318313" cy="18213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oval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23" name="Line 13"/>
          <p:cNvSpPr>
            <a:spLocks noChangeShapeType="1"/>
          </p:cNvSpPr>
          <p:nvPr/>
        </p:nvSpPr>
        <p:spPr bwMode="auto">
          <a:xfrm flipH="1" flipV="1">
            <a:off x="7563964" y="4607450"/>
            <a:ext cx="2366262" cy="21493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oval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pic>
        <p:nvPicPr>
          <p:cNvPr id="24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6" t="24236" r="5437" b="57512"/>
          <a:stretch>
            <a:fillRect/>
          </a:stretch>
        </p:blipFill>
        <p:spPr bwMode="auto">
          <a:xfrm>
            <a:off x="9762707" y="5996260"/>
            <a:ext cx="1827704" cy="583391"/>
          </a:xfrm>
          <a:prstGeom prst="rect">
            <a:avLst/>
          </a:prstGeom>
          <a:ln>
            <a:solidFill>
              <a:srgbClr val="FF8AD8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248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39013" y="186952"/>
            <a:ext cx="4603947" cy="632402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FF2F92"/>
                </a:solidFill>
              </a:rPr>
              <a:t>Ovarian Follicles </a:t>
            </a:r>
            <a:r>
              <a:rPr lang="en-US" sz="2800" dirty="0">
                <a:solidFill>
                  <a:srgbClr val="FF2F92"/>
                </a:solidFill>
              </a:rPr>
              <a:t>cont</a:t>
            </a:r>
            <a:r>
              <a:rPr lang="en-US" sz="3200" dirty="0">
                <a:solidFill>
                  <a:srgbClr val="FF2F92"/>
                </a:solidFill>
              </a:rPr>
              <a:t>.</a:t>
            </a:r>
            <a:endParaRPr lang="en-US" sz="3600" dirty="0">
              <a:solidFill>
                <a:srgbClr val="FF2F9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2386" y="1091406"/>
            <a:ext cx="4344348" cy="230832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2F92"/>
                </a:solidFill>
              </a:rPr>
              <a:t>3. SECONDARY (ANTRAL) follicles: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Multilaminar primary follicles become secondary follicles when a </a:t>
            </a:r>
            <a:r>
              <a:rPr lang="en-US" u="sng" dirty="0">
                <a:solidFill>
                  <a:srgbClr val="C00000"/>
                </a:solidFill>
              </a:rPr>
              <a:t>complete antrum </a:t>
            </a:r>
            <a:r>
              <a:rPr lang="en-US" dirty="0"/>
              <a:t>filled with liquor </a:t>
            </a:r>
            <a:r>
              <a:rPr lang="en-US" dirty="0" err="1"/>
              <a:t>folliculi</a:t>
            </a:r>
            <a:r>
              <a:rPr lang="en-US" dirty="0"/>
              <a:t> is formed.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1ry oocyte is larger &amp; pushed to one side.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Theca </a:t>
            </a:r>
            <a:r>
              <a:rPr lang="en-US" dirty="0" err="1"/>
              <a:t>folliculi</a:t>
            </a:r>
            <a:r>
              <a:rPr lang="en-US" dirty="0"/>
              <a:t> differentiates into </a:t>
            </a:r>
            <a:r>
              <a:rPr lang="en-US" dirty="0">
                <a:solidFill>
                  <a:srgbClr val="C00000"/>
                </a:solidFill>
              </a:rPr>
              <a:t>theca </a:t>
            </a:r>
            <a:r>
              <a:rPr lang="en-US" dirty="0" err="1">
                <a:solidFill>
                  <a:srgbClr val="C00000"/>
                </a:solidFill>
              </a:rPr>
              <a:t>interna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and </a:t>
            </a:r>
            <a:r>
              <a:rPr lang="en-US" dirty="0">
                <a:solidFill>
                  <a:srgbClr val="C00000"/>
                </a:solidFill>
              </a:rPr>
              <a:t>theca externa.</a:t>
            </a:r>
          </a:p>
        </p:txBody>
      </p:sp>
      <p:pic>
        <p:nvPicPr>
          <p:cNvPr id="32" name="Picture 31" descr="C:\WINDOWS\Desktop\Human Histology (Mosby)\IMAGES\17_19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0" r="7230" b="1889"/>
          <a:stretch>
            <a:fillRect/>
          </a:stretch>
        </p:blipFill>
        <p:spPr bwMode="auto">
          <a:xfrm>
            <a:off x="1304882" y="3681823"/>
            <a:ext cx="2940524" cy="2596908"/>
          </a:xfrm>
          <a:prstGeom prst="rect">
            <a:avLst/>
          </a:prstGeom>
          <a:ln w="9525">
            <a:solidFill>
              <a:srgbClr val="FF8AD8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Line 11"/>
          <p:cNvSpPr>
            <a:spLocks noChangeShapeType="1"/>
          </p:cNvSpPr>
          <p:nvPr/>
        </p:nvSpPr>
        <p:spPr bwMode="auto">
          <a:xfrm>
            <a:off x="3377158" y="5859014"/>
            <a:ext cx="1020648" cy="321056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oval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34" name="Line 12"/>
          <p:cNvSpPr>
            <a:spLocks noChangeShapeType="1"/>
          </p:cNvSpPr>
          <p:nvPr/>
        </p:nvSpPr>
        <p:spPr bwMode="auto">
          <a:xfrm>
            <a:off x="2927837" y="5946148"/>
            <a:ext cx="737210" cy="64609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oval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35" name="Line 13"/>
          <p:cNvSpPr>
            <a:spLocks noChangeShapeType="1"/>
          </p:cNvSpPr>
          <p:nvPr/>
        </p:nvSpPr>
        <p:spPr bwMode="auto">
          <a:xfrm>
            <a:off x="2618319" y="5380985"/>
            <a:ext cx="0" cy="976446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oval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36" name="Line 16"/>
          <p:cNvSpPr>
            <a:spLocks noChangeShapeType="1"/>
          </p:cNvSpPr>
          <p:nvPr/>
        </p:nvSpPr>
        <p:spPr bwMode="auto">
          <a:xfrm flipH="1" flipV="1">
            <a:off x="2162349" y="4163312"/>
            <a:ext cx="651830" cy="41240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oval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37" name="Line 17"/>
          <p:cNvSpPr>
            <a:spLocks noChangeShapeType="1"/>
          </p:cNvSpPr>
          <p:nvPr/>
        </p:nvSpPr>
        <p:spPr bwMode="auto">
          <a:xfrm flipH="1">
            <a:off x="1746339" y="5355401"/>
            <a:ext cx="381102" cy="359919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oval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38" name="Text Box 18"/>
          <p:cNvSpPr txBox="1">
            <a:spLocks noChangeArrowheads="1"/>
          </p:cNvSpPr>
          <p:nvPr/>
        </p:nvSpPr>
        <p:spPr bwMode="auto">
          <a:xfrm>
            <a:off x="671470" y="5731395"/>
            <a:ext cx="1490879" cy="307777"/>
          </a:xfrm>
          <a:prstGeom prst="rect">
            <a:avLst/>
          </a:prstGeom>
          <a:noFill/>
          <a:ln w="12700">
            <a:solidFill>
              <a:srgbClr val="FF2F9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ar-SA" sz="1400" dirty="0" err="1">
                <a:solidFill>
                  <a:srgbClr val="000000"/>
                </a:solidFill>
              </a:rPr>
              <a:t>Zona</a:t>
            </a:r>
            <a:r>
              <a:rPr lang="en-US" altLang="ar-SA" sz="1400" dirty="0">
                <a:solidFill>
                  <a:srgbClr val="000000"/>
                </a:solidFill>
              </a:rPr>
              <a:t> </a:t>
            </a:r>
            <a:r>
              <a:rPr lang="en-US" altLang="ar-SA" sz="1400" dirty="0" err="1">
                <a:solidFill>
                  <a:srgbClr val="000000"/>
                </a:solidFill>
              </a:rPr>
              <a:t>granulosa</a:t>
            </a:r>
            <a:endParaRPr lang="en-US" altLang="ar-SA" sz="1400" dirty="0">
              <a:solidFill>
                <a:srgbClr val="000000"/>
              </a:solidFill>
            </a:endParaRPr>
          </a:p>
        </p:txBody>
      </p:sp>
      <p:sp>
        <p:nvSpPr>
          <p:cNvPr id="39" name="Text Box 19"/>
          <p:cNvSpPr txBox="1">
            <a:spLocks noChangeArrowheads="1"/>
          </p:cNvSpPr>
          <p:nvPr/>
        </p:nvSpPr>
        <p:spPr bwMode="auto">
          <a:xfrm>
            <a:off x="1304882" y="3825816"/>
            <a:ext cx="1313437" cy="307777"/>
          </a:xfrm>
          <a:prstGeom prst="rect">
            <a:avLst/>
          </a:prstGeom>
          <a:noFill/>
          <a:ln w="12700">
            <a:solidFill>
              <a:srgbClr val="FF2F9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ar-SA" sz="1400" dirty="0">
                <a:solidFill>
                  <a:srgbClr val="000000"/>
                </a:solidFill>
              </a:rPr>
              <a:t>Corona </a:t>
            </a:r>
            <a:r>
              <a:rPr lang="en-US" altLang="ar-SA" sz="1400" dirty="0" err="1">
                <a:solidFill>
                  <a:srgbClr val="000000"/>
                </a:solidFill>
              </a:rPr>
              <a:t>radiata</a:t>
            </a:r>
            <a:endParaRPr lang="en-US" altLang="ar-SA" sz="1400" dirty="0">
              <a:solidFill>
                <a:srgbClr val="000000"/>
              </a:solidFill>
            </a:endParaRPr>
          </a:p>
        </p:txBody>
      </p:sp>
      <p:sp>
        <p:nvSpPr>
          <p:cNvPr id="40" name="Text Box 20">
            <a:extLst>
              <a:ext uri="{FF2B5EF4-FFF2-40B4-BE49-F238E27FC236}">
                <a16:creationId xmlns:a16="http://schemas.microsoft.com/office/drawing/2014/main" xmlns="" id="{89C4980C-DF0D-4CB6-9F0C-BC0867B8B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1803" y="6367651"/>
            <a:ext cx="1604731" cy="307777"/>
          </a:xfrm>
          <a:prstGeom prst="rect">
            <a:avLst/>
          </a:prstGeom>
          <a:noFill/>
          <a:ln>
            <a:solidFill>
              <a:srgbClr val="FF2F92"/>
            </a:solidFill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400" dirty="0">
                <a:solidFill>
                  <a:srgbClr val="000000"/>
                </a:solidFill>
              </a:rPr>
              <a:t>Follicular </a:t>
            </a:r>
            <a:r>
              <a:rPr lang="en-US" sz="1400" dirty="0" err="1">
                <a:solidFill>
                  <a:srgbClr val="000000"/>
                </a:solidFill>
              </a:rPr>
              <a:t>antrum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1" name="Text Box 21">
            <a:extLst>
              <a:ext uri="{FF2B5EF4-FFF2-40B4-BE49-F238E27FC236}">
                <a16:creationId xmlns:a16="http://schemas.microsoft.com/office/drawing/2014/main" xmlns="" id="{394B44EE-49F3-4B25-952D-C59BAEFF8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6051" y="6472539"/>
            <a:ext cx="1476722" cy="307777"/>
          </a:xfrm>
          <a:prstGeom prst="rect">
            <a:avLst/>
          </a:prstGeom>
          <a:noFill/>
          <a:ln>
            <a:solidFill>
              <a:srgbClr val="FF2F92"/>
            </a:solidFill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400" dirty="0">
                <a:solidFill>
                  <a:srgbClr val="000000"/>
                </a:solidFill>
              </a:rPr>
              <a:t>Theca </a:t>
            </a:r>
            <a:r>
              <a:rPr lang="en-US" sz="1400" dirty="0" err="1">
                <a:solidFill>
                  <a:srgbClr val="000000"/>
                </a:solidFill>
              </a:rPr>
              <a:t>interna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2" name="Text Box 22">
            <a:extLst>
              <a:ext uri="{FF2B5EF4-FFF2-40B4-BE49-F238E27FC236}">
                <a16:creationId xmlns:a16="http://schemas.microsoft.com/office/drawing/2014/main" xmlns="" id="{C4EE757F-4B1E-45D0-B61B-55A97AE91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9040" y="6039172"/>
            <a:ext cx="1555207" cy="307777"/>
          </a:xfrm>
          <a:prstGeom prst="rect">
            <a:avLst/>
          </a:prstGeom>
          <a:noFill/>
          <a:ln>
            <a:solidFill>
              <a:srgbClr val="FF2F92"/>
            </a:solidFill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400" dirty="0">
                <a:solidFill>
                  <a:srgbClr val="000000"/>
                </a:solidFill>
              </a:rPr>
              <a:t>Theca </a:t>
            </a:r>
            <a:r>
              <a:rPr lang="en-US" sz="1400" dirty="0" err="1">
                <a:solidFill>
                  <a:srgbClr val="000000"/>
                </a:solidFill>
              </a:rPr>
              <a:t>externa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3" name="Text Box 22"/>
          <p:cNvSpPr txBox="1">
            <a:spLocks noChangeArrowheads="1"/>
          </p:cNvSpPr>
          <p:nvPr/>
        </p:nvSpPr>
        <p:spPr bwMode="auto">
          <a:xfrm>
            <a:off x="3539934" y="5444564"/>
            <a:ext cx="1022177" cy="307777"/>
          </a:xfrm>
          <a:prstGeom prst="rect">
            <a:avLst/>
          </a:prstGeom>
          <a:noFill/>
          <a:ln w="12700">
            <a:solidFill>
              <a:srgbClr val="FF2F9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ar-SA" sz="1400" dirty="0">
                <a:solidFill>
                  <a:srgbClr val="000000"/>
                </a:solidFill>
              </a:rPr>
              <a:t>1ry oocyte</a:t>
            </a:r>
          </a:p>
        </p:txBody>
      </p:sp>
      <p:sp>
        <p:nvSpPr>
          <p:cNvPr id="44" name="Line 11"/>
          <p:cNvSpPr>
            <a:spLocks noChangeShapeType="1"/>
          </p:cNvSpPr>
          <p:nvPr/>
        </p:nvSpPr>
        <p:spPr bwMode="auto">
          <a:xfrm>
            <a:off x="3107044" y="4888139"/>
            <a:ext cx="478981" cy="54904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oval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5940959" y="875455"/>
            <a:ext cx="5826010" cy="307776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2F92"/>
                </a:solidFill>
              </a:rPr>
              <a:t>4. Mature (</a:t>
            </a:r>
            <a:r>
              <a:rPr lang="en-US" b="1" dirty="0" err="1">
                <a:solidFill>
                  <a:srgbClr val="FF2F92"/>
                </a:solidFill>
              </a:rPr>
              <a:t>Graafian</a:t>
            </a:r>
            <a:r>
              <a:rPr lang="en-US" b="1" dirty="0">
                <a:solidFill>
                  <a:srgbClr val="FF2F92"/>
                </a:solidFill>
              </a:rPr>
              <a:t>) Follicle: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cs typeface="Times New Roman" panose="02020603050405020304" pitchFamily="18" charset="0"/>
              </a:rPr>
              <a:t>Large, thin walled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cs typeface="Times New Roman" panose="02020603050405020304" pitchFamily="18" charset="0"/>
              </a:rPr>
              <a:t>Wide follicular antrum</a:t>
            </a:r>
            <a:endParaRPr lang="en-GB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Large 1ry oocyte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 err="1"/>
              <a:t>Zona</a:t>
            </a:r>
            <a:r>
              <a:rPr lang="en-GB" dirty="0"/>
              <a:t> </a:t>
            </a:r>
            <a:r>
              <a:rPr lang="en-GB" dirty="0" err="1"/>
              <a:t>pellucida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Corona </a:t>
            </a:r>
            <a:r>
              <a:rPr lang="en-GB" dirty="0" err="1"/>
              <a:t>radiata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Cumulus </a:t>
            </a:r>
            <a:r>
              <a:rPr lang="en-GB" dirty="0" err="1"/>
              <a:t>oophorus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 err="1"/>
              <a:t>Zona</a:t>
            </a:r>
            <a:r>
              <a:rPr lang="en-GB" dirty="0"/>
              <a:t> </a:t>
            </a:r>
            <a:r>
              <a:rPr lang="en-GB" dirty="0" err="1"/>
              <a:t>granulosa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Basement membrane </a:t>
            </a:r>
            <a:r>
              <a:rPr lang="en-GB" sz="1400" dirty="0">
                <a:solidFill>
                  <a:srgbClr val="00B050"/>
                </a:solidFill>
              </a:rPr>
              <a:t>which separates granulosa (follicular / epithelial part) from the theca cells which is considered as C.T.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Theca </a:t>
            </a:r>
            <a:r>
              <a:rPr lang="en-GB" dirty="0" err="1"/>
              <a:t>folliculi</a:t>
            </a:r>
            <a:r>
              <a:rPr lang="en-GB" dirty="0"/>
              <a:t>: theca </a:t>
            </a:r>
            <a:r>
              <a:rPr lang="en-GB" dirty="0" err="1"/>
              <a:t>interna</a:t>
            </a:r>
            <a:r>
              <a:rPr lang="en-GB" dirty="0"/>
              <a:t> &amp; theca </a:t>
            </a:r>
            <a:r>
              <a:rPr lang="en-GB" dirty="0" err="1"/>
              <a:t>externa</a:t>
            </a:r>
            <a:endParaRPr lang="en-GB" dirty="0"/>
          </a:p>
        </p:txBody>
      </p:sp>
      <p:pic>
        <p:nvPicPr>
          <p:cNvPr id="46" name="Picture 45" descr="D:\TOOLS\Histology\Ovary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7535" y="1017855"/>
            <a:ext cx="1701024" cy="1304769"/>
          </a:xfrm>
          <a:prstGeom prst="rect">
            <a:avLst/>
          </a:prstGeom>
          <a:ln w="9525">
            <a:solidFill>
              <a:srgbClr val="FF8AD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 descr="C:\WINDOWS\Desktop\Human Histology (Mosby)\IMAGES\17_20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256" y="4152875"/>
            <a:ext cx="2753099" cy="2525360"/>
          </a:xfrm>
          <a:prstGeom prst="rect">
            <a:avLst/>
          </a:prstGeom>
          <a:ln w="9525">
            <a:solidFill>
              <a:srgbClr val="FF8AD8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 Box 12">
            <a:extLst>
              <a:ext uri="{FF2B5EF4-FFF2-40B4-BE49-F238E27FC236}">
                <a16:creationId xmlns:a16="http://schemas.microsoft.com/office/drawing/2014/main" xmlns="" id="{7DA93BE4-7E6F-4F80-B547-29F216D0D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1396" y="4379560"/>
            <a:ext cx="1149897" cy="2616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100" dirty="0" err="1">
                <a:solidFill>
                  <a:srgbClr val="000000"/>
                </a:solidFill>
              </a:rPr>
              <a:t>Zona</a:t>
            </a:r>
            <a:r>
              <a:rPr lang="en-US" sz="1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</a:rPr>
              <a:t>granulosa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49" name="Text Box 13">
            <a:extLst>
              <a:ext uri="{FF2B5EF4-FFF2-40B4-BE49-F238E27FC236}">
                <a16:creationId xmlns:a16="http://schemas.microsoft.com/office/drawing/2014/main" xmlns="" id="{D61841B7-5F8A-405E-962E-15E6D98558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1356" y="5214913"/>
            <a:ext cx="1036637" cy="2616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100" dirty="0">
                <a:solidFill>
                  <a:srgbClr val="000000"/>
                </a:solidFill>
              </a:rPr>
              <a:t>Corona</a:t>
            </a:r>
            <a:r>
              <a:rPr lang="en-US" sz="1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</a:rPr>
              <a:t>radiata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50" name="Text Box 14">
            <a:extLst>
              <a:ext uri="{FF2B5EF4-FFF2-40B4-BE49-F238E27FC236}">
                <a16:creationId xmlns:a16="http://schemas.microsoft.com/office/drawing/2014/main" xmlns="" id="{7205936C-2AC6-4E4F-A268-BFE220679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2803" y="5254390"/>
            <a:ext cx="1178993" cy="2616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100" dirty="0">
                <a:solidFill>
                  <a:srgbClr val="000000"/>
                </a:solidFill>
              </a:rPr>
              <a:t>Follicular </a:t>
            </a:r>
            <a:r>
              <a:rPr lang="en-US" sz="1100" dirty="0" err="1">
                <a:solidFill>
                  <a:srgbClr val="000000"/>
                </a:solidFill>
              </a:rPr>
              <a:t>antrum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51" name="Text Box 15">
            <a:extLst>
              <a:ext uri="{FF2B5EF4-FFF2-40B4-BE49-F238E27FC236}">
                <a16:creationId xmlns:a16="http://schemas.microsoft.com/office/drawing/2014/main" xmlns="" id="{125BA07C-7EA2-4E79-8B98-C23D4FECF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1356" y="6122963"/>
            <a:ext cx="993775" cy="2616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100" dirty="0">
                <a:solidFill>
                  <a:srgbClr val="000000"/>
                </a:solidFill>
              </a:rPr>
              <a:t>Theca</a:t>
            </a:r>
            <a:r>
              <a:rPr lang="en-US" sz="1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</a:rPr>
              <a:t>interna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52" name="Text Box 16">
            <a:extLst>
              <a:ext uri="{FF2B5EF4-FFF2-40B4-BE49-F238E27FC236}">
                <a16:creationId xmlns:a16="http://schemas.microsoft.com/office/drawing/2014/main" xmlns="" id="{DD36148B-59D4-48FE-8CCA-A1C3BD7FA3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1356" y="6356325"/>
            <a:ext cx="993775" cy="2616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100" dirty="0">
                <a:solidFill>
                  <a:srgbClr val="000000"/>
                </a:solidFill>
              </a:rPr>
              <a:t>Theca </a:t>
            </a:r>
            <a:r>
              <a:rPr lang="en-US" sz="1100" dirty="0" err="1">
                <a:solidFill>
                  <a:srgbClr val="000000"/>
                </a:solidFill>
              </a:rPr>
              <a:t>externa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53" name="Text Box 18">
            <a:extLst>
              <a:ext uri="{FF2B5EF4-FFF2-40B4-BE49-F238E27FC236}">
                <a16:creationId xmlns:a16="http://schemas.microsoft.com/office/drawing/2014/main" xmlns="" id="{D446B88C-AF1C-489E-ADF1-DD13E4CE0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67031" y="6270097"/>
            <a:ext cx="1114364" cy="2616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100" dirty="0">
                <a:solidFill>
                  <a:srgbClr val="000000"/>
                </a:solidFill>
              </a:rPr>
              <a:t>Theca </a:t>
            </a:r>
            <a:r>
              <a:rPr lang="en-US" sz="1100" dirty="0" err="1">
                <a:solidFill>
                  <a:srgbClr val="000000"/>
                </a:solidFill>
              </a:rPr>
              <a:t>folliculi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54" name="Text Box 19">
            <a:extLst>
              <a:ext uri="{FF2B5EF4-FFF2-40B4-BE49-F238E27FC236}">
                <a16:creationId xmlns:a16="http://schemas.microsoft.com/office/drawing/2014/main" xmlns="" id="{23DB2145-DB08-47D5-9160-A82DE7A869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1102" y="5762144"/>
            <a:ext cx="955675" cy="2616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100" dirty="0">
                <a:solidFill>
                  <a:srgbClr val="000000"/>
                </a:solidFill>
              </a:rPr>
              <a:t>1ry oocyte</a:t>
            </a:r>
          </a:p>
        </p:txBody>
      </p:sp>
      <p:sp>
        <p:nvSpPr>
          <p:cNvPr id="55" name="Text Box 20">
            <a:extLst>
              <a:ext uri="{FF2B5EF4-FFF2-40B4-BE49-F238E27FC236}">
                <a16:creationId xmlns:a16="http://schemas.microsoft.com/office/drawing/2014/main" xmlns="" id="{68C1CAD7-C2C9-4C66-8D37-D4F67217A9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1396" y="5516538"/>
            <a:ext cx="1392237" cy="2616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100" dirty="0">
                <a:solidFill>
                  <a:srgbClr val="000000"/>
                </a:solidFill>
              </a:rPr>
              <a:t>Cumulus </a:t>
            </a:r>
            <a:r>
              <a:rPr lang="en-US" sz="1100" dirty="0" err="1">
                <a:solidFill>
                  <a:srgbClr val="000000"/>
                </a:solidFill>
              </a:rPr>
              <a:t>oophorus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56" name="Line 21"/>
          <p:cNvSpPr>
            <a:spLocks noChangeShapeType="1"/>
          </p:cNvSpPr>
          <p:nvPr/>
        </p:nvSpPr>
        <p:spPr bwMode="auto">
          <a:xfrm>
            <a:off x="9215153" y="4518527"/>
            <a:ext cx="67818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oval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57" name="Line 22"/>
          <p:cNvSpPr>
            <a:spLocks noChangeShapeType="1"/>
          </p:cNvSpPr>
          <p:nvPr/>
        </p:nvSpPr>
        <p:spPr bwMode="auto">
          <a:xfrm>
            <a:off x="9123909" y="5480443"/>
            <a:ext cx="67818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58" name="Line 23"/>
          <p:cNvSpPr>
            <a:spLocks noChangeShapeType="1"/>
          </p:cNvSpPr>
          <p:nvPr/>
        </p:nvSpPr>
        <p:spPr bwMode="auto">
          <a:xfrm>
            <a:off x="9148475" y="5336638"/>
            <a:ext cx="67818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59" name="Line 24"/>
          <p:cNvSpPr>
            <a:spLocks noChangeShapeType="1"/>
          </p:cNvSpPr>
          <p:nvPr/>
        </p:nvSpPr>
        <p:spPr bwMode="auto">
          <a:xfrm>
            <a:off x="9118645" y="5617234"/>
            <a:ext cx="67818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60" name="Freeform 59"/>
          <p:cNvSpPr>
            <a:spLocks/>
          </p:cNvSpPr>
          <p:nvPr/>
        </p:nvSpPr>
        <p:spPr bwMode="auto">
          <a:xfrm>
            <a:off x="8972129" y="5500611"/>
            <a:ext cx="828211" cy="378804"/>
          </a:xfrm>
          <a:custGeom>
            <a:avLst/>
            <a:gdLst>
              <a:gd name="T0" fmla="*/ 0 w 944"/>
              <a:gd name="T1" fmla="*/ 0 h 432"/>
              <a:gd name="T2" fmla="*/ 2147483646 w 944"/>
              <a:gd name="T3" fmla="*/ 2147483646 h 432"/>
              <a:gd name="T4" fmla="*/ 2147483646 w 944"/>
              <a:gd name="T5" fmla="*/ 2147483646 h 432"/>
              <a:gd name="T6" fmla="*/ 0 60000 65536"/>
              <a:gd name="T7" fmla="*/ 0 60000 65536"/>
              <a:gd name="T8" fmla="*/ 0 60000 65536"/>
              <a:gd name="T9" fmla="*/ 0 w 944"/>
              <a:gd name="T10" fmla="*/ 0 h 432"/>
              <a:gd name="T11" fmla="*/ 944 w 944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44" h="432">
                <a:moveTo>
                  <a:pt x="0" y="0"/>
                </a:moveTo>
                <a:lnTo>
                  <a:pt x="295" y="432"/>
                </a:lnTo>
                <a:lnTo>
                  <a:pt x="944" y="432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 type="triangle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61" name="Line 26"/>
          <p:cNvSpPr>
            <a:spLocks noChangeShapeType="1"/>
          </p:cNvSpPr>
          <p:nvPr/>
        </p:nvSpPr>
        <p:spPr bwMode="auto">
          <a:xfrm>
            <a:off x="8803679" y="6236298"/>
            <a:ext cx="999293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62" name="Line 27"/>
          <p:cNvSpPr>
            <a:spLocks noChangeShapeType="1"/>
          </p:cNvSpPr>
          <p:nvPr/>
        </p:nvSpPr>
        <p:spPr bwMode="auto">
          <a:xfrm>
            <a:off x="8607155" y="6482696"/>
            <a:ext cx="1197573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63" name="Text Box 28">
            <a:extLst>
              <a:ext uri="{FF2B5EF4-FFF2-40B4-BE49-F238E27FC236}">
                <a16:creationId xmlns:a16="http://schemas.microsoft.com/office/drawing/2014/main" xmlns="" id="{C8B464D2-1A59-4E38-A2BE-82BA15D80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21416" y="5372778"/>
            <a:ext cx="1239837" cy="2616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100" dirty="0" err="1">
                <a:solidFill>
                  <a:srgbClr val="000000"/>
                </a:solidFill>
              </a:rPr>
              <a:t>Zona</a:t>
            </a:r>
            <a:r>
              <a:rPr lang="en-US" sz="1100" dirty="0">
                <a:solidFill>
                  <a:srgbClr val="000000"/>
                </a:solidFill>
              </a:rPr>
              <a:t> </a:t>
            </a:r>
            <a:r>
              <a:rPr lang="en-US" sz="1100" dirty="0" err="1">
                <a:solidFill>
                  <a:srgbClr val="000000"/>
                </a:solidFill>
              </a:rPr>
              <a:t>pellucida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64" name="AutoShape 29"/>
          <p:cNvSpPr>
            <a:spLocks/>
          </p:cNvSpPr>
          <p:nvPr/>
        </p:nvSpPr>
        <p:spPr bwMode="auto">
          <a:xfrm>
            <a:off x="10703374" y="6209191"/>
            <a:ext cx="110545" cy="406864"/>
          </a:xfrm>
          <a:prstGeom prst="rightBracket">
            <a:avLst>
              <a:gd name="adj" fmla="val 30688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ar-SA" altLang="ar-SA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5487274-FEEC-D04A-A1E9-F7B709D36A9E}"/>
              </a:ext>
            </a:extLst>
          </p:cNvPr>
          <p:cNvSpPr/>
          <p:nvPr/>
        </p:nvSpPr>
        <p:spPr>
          <a:xfrm>
            <a:off x="9177439" y="2361788"/>
            <a:ext cx="25621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ar-SA" sz="1400" dirty="0">
                <a:solidFill>
                  <a:srgbClr val="00B050"/>
                </a:solidFill>
              </a:rPr>
              <a:t>has no surrounding capsule making it easier to rupture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38701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51B6BE-B315-7E45-A805-FF60E6F20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919" y="1345940"/>
            <a:ext cx="6619241" cy="5099830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20000"/>
              </a:lnSpc>
            </a:pPr>
            <a:r>
              <a:rPr lang="en-US" altLang="ar-SA" sz="2000" dirty="0"/>
              <a:t>The more mature the follicle the closer it is to the wall of the ovary</a:t>
            </a:r>
          </a:p>
          <a:p>
            <a:pPr algn="just">
              <a:lnSpc>
                <a:spcPct val="120000"/>
              </a:lnSpc>
            </a:pPr>
            <a:r>
              <a:rPr lang="en-US" altLang="ar-SA" sz="2000" dirty="0"/>
              <a:t>You know the maturity of the follicle by the presence of large amount of fluid</a:t>
            </a:r>
          </a:p>
          <a:p>
            <a:pPr algn="just">
              <a:lnSpc>
                <a:spcPct val="120000"/>
              </a:lnSpc>
            </a:pPr>
            <a:r>
              <a:rPr lang="en-US" altLang="ar-SA" sz="2000" dirty="0"/>
              <a:t>In </a:t>
            </a:r>
            <a:r>
              <a:rPr lang="en-US" altLang="ar-SA" sz="2000" dirty="0" err="1"/>
              <a:t>graafian</a:t>
            </a:r>
            <a:r>
              <a:rPr lang="en-US" altLang="ar-SA" sz="2000" dirty="0"/>
              <a:t> follicle: </a:t>
            </a:r>
            <a:r>
              <a:rPr lang="en-US" altLang="ar-SA" sz="2000" b="1" dirty="0"/>
              <a:t>the membrane granulosa cells are different than that in the corpus luteum (*YOU NEED TO DIFFERENTIATE)</a:t>
            </a:r>
          </a:p>
          <a:p>
            <a:pPr algn="just">
              <a:lnSpc>
                <a:spcPct val="120000"/>
              </a:lnSpc>
            </a:pPr>
            <a:r>
              <a:rPr lang="en-US" altLang="ar-SA" sz="2000" dirty="0"/>
              <a:t>The </a:t>
            </a:r>
            <a:r>
              <a:rPr lang="en-US" altLang="ar-SA" sz="2000" dirty="0" err="1"/>
              <a:t>graafian</a:t>
            </a:r>
            <a:r>
              <a:rPr lang="en-US" altLang="ar-SA" sz="2000" dirty="0"/>
              <a:t> follicle contains thinner cuboidal cells to be easily ruptured, and it has an antrum full of fluid </a:t>
            </a:r>
            <a:r>
              <a:rPr lang="ar-SA" altLang="ar-SA" sz="2000" dirty="0"/>
              <a:t>زي </a:t>
            </a:r>
            <a:r>
              <a:rPr lang="ar-SA" altLang="ar-SA" sz="2000" dirty="0" err="1"/>
              <a:t>البلونة</a:t>
            </a:r>
            <a:r>
              <a:rPr lang="ar-SA" altLang="ar-SA" sz="2000" dirty="0"/>
              <a:t> تمتلي لين تنفجر</a:t>
            </a:r>
          </a:p>
          <a:p>
            <a:pPr algn="just">
              <a:lnSpc>
                <a:spcPct val="120000"/>
              </a:lnSpc>
            </a:pPr>
            <a:r>
              <a:rPr lang="en-US" altLang="ar-SA" sz="2000" dirty="0"/>
              <a:t>this fluid is produced normally by the </a:t>
            </a:r>
            <a:r>
              <a:rPr lang="en-US" altLang="ar-SA" sz="2000" b="1" dirty="0"/>
              <a:t>granulosa cell</a:t>
            </a:r>
            <a:r>
              <a:rPr lang="en-US" altLang="ar-SA" sz="2000" dirty="0"/>
              <a:t>, but the difference here is that it is collected together in a single place which is the antrum </a:t>
            </a:r>
            <a:r>
              <a:rPr lang="ar-SA" altLang="ar-SA" sz="2000" dirty="0"/>
              <a:t>اقرأوا وطالعوا بالصورة عشان تقارنون</a:t>
            </a:r>
            <a:endParaRPr lang="en-US" altLang="ar-SA" sz="2000" dirty="0"/>
          </a:p>
          <a:p>
            <a:pPr algn="just">
              <a:lnSpc>
                <a:spcPct val="120000"/>
              </a:lnSpc>
            </a:pPr>
            <a:r>
              <a:rPr lang="en-US" altLang="ar-SA" sz="2000" dirty="0"/>
              <a:t>After the follicle ruptures, the oocytes and the cells surrounding them (corona </a:t>
            </a:r>
            <a:r>
              <a:rPr lang="en-US" altLang="ar-SA" sz="2000" dirty="0" err="1"/>
              <a:t>radiata</a:t>
            </a:r>
            <a:r>
              <a:rPr lang="en-US" altLang="ar-SA" sz="2000" dirty="0"/>
              <a:t>) go out of the ovary and the cells that are present in the follicle are called </a:t>
            </a:r>
            <a:r>
              <a:rPr lang="en-US" altLang="ar-SA" sz="2000" b="1" dirty="0"/>
              <a:t>granulosa lutein cells </a:t>
            </a:r>
            <a:r>
              <a:rPr lang="en-US" altLang="ar-SA" sz="2000" dirty="0"/>
              <a:t>become endocrine cells producing hormones until the follicle shrinks and forms corpus </a:t>
            </a:r>
            <a:r>
              <a:rPr lang="en-US" altLang="ar-SA" sz="2000" dirty="0" err="1"/>
              <a:t>albicans</a:t>
            </a:r>
            <a:r>
              <a:rPr lang="en-US" altLang="ar-SA" sz="2000" dirty="0"/>
              <a:t> </a:t>
            </a:r>
            <a:r>
              <a:rPr lang="ar-SA" altLang="ar-SA" sz="2000" dirty="0"/>
              <a:t>مهم تفرقون بينها وبين اللي قبل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F159B998-6E0F-8A4C-88A5-AE1EE5E36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3306" y="130056"/>
            <a:ext cx="4603947" cy="632402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B050"/>
                </a:solidFill>
              </a:rPr>
              <a:t>Ovarian Follicles </a:t>
            </a:r>
            <a:r>
              <a:rPr lang="en-US" sz="2800" dirty="0">
                <a:solidFill>
                  <a:srgbClr val="00B050"/>
                </a:solidFill>
              </a:rPr>
              <a:t>cont</a:t>
            </a:r>
            <a:r>
              <a:rPr lang="en-US" sz="3200" dirty="0">
                <a:solidFill>
                  <a:srgbClr val="00B050"/>
                </a:solidFill>
              </a:rPr>
              <a:t>.</a:t>
            </a:r>
            <a:endParaRPr lang="en-US" sz="3600" dirty="0">
              <a:solidFill>
                <a:srgbClr val="00B050"/>
              </a:solidFill>
            </a:endParaRPr>
          </a:p>
        </p:txBody>
      </p:sp>
      <p:pic>
        <p:nvPicPr>
          <p:cNvPr id="9" name="Picture 8" descr="Junqueira's Basic Histology Text and Atlas, 13th ED.pdf - Adobe Acrobat Reader DC">
            <a:extLst>
              <a:ext uri="{FF2B5EF4-FFF2-40B4-BE49-F238E27FC236}">
                <a16:creationId xmlns:a16="http://schemas.microsoft.com/office/drawing/2014/main" xmlns="" id="{C5477206-A4AC-4F18-AECB-BBCE45D25C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70" t="12653" r="50000" b="5712"/>
          <a:stretch/>
        </p:blipFill>
        <p:spPr>
          <a:xfrm>
            <a:off x="7386637" y="1158240"/>
            <a:ext cx="3169603" cy="556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860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334384" y="672499"/>
            <a:ext cx="4603947" cy="63240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err="1">
                <a:solidFill>
                  <a:srgbClr val="FF2F92"/>
                </a:solidFill>
              </a:rPr>
              <a:t>Atretic</a:t>
            </a:r>
            <a:r>
              <a:rPr lang="en-US" sz="4000" b="1" dirty="0">
                <a:solidFill>
                  <a:srgbClr val="FF2F92"/>
                </a:solidFill>
              </a:rPr>
              <a:t> Follicles</a:t>
            </a:r>
            <a:endParaRPr lang="en-US" sz="3600" b="1" dirty="0">
              <a:solidFill>
                <a:srgbClr val="FF2F92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8005" y="1698038"/>
            <a:ext cx="4460187" cy="261610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marL="285750" indent="-285750">
              <a:buClr>
                <a:srgbClr val="FF8AD8"/>
              </a:buClr>
              <a:buFont typeface="Wingdings" panose="05000000000000000000" pitchFamily="2" charset="2"/>
              <a:buChar char="q"/>
            </a:pPr>
            <a:r>
              <a:rPr lang="en-US" dirty="0"/>
              <a:t>During growth of the ovarian follicles, many of them do not reach maturation and they degenerate, and are finally replaced completely by fibrous tissue and are called </a:t>
            </a:r>
            <a:r>
              <a:rPr lang="en-US" u="sng" dirty="0" err="1"/>
              <a:t>atretic</a:t>
            </a:r>
            <a:r>
              <a:rPr lang="en-US" u="sng" dirty="0"/>
              <a:t> follicles</a:t>
            </a:r>
            <a:r>
              <a:rPr lang="en-US" dirty="0"/>
              <a:t> or corpora </a:t>
            </a:r>
            <a:r>
              <a:rPr lang="en-US" dirty="0" err="1"/>
              <a:t>atretica</a:t>
            </a:r>
            <a:r>
              <a:rPr lang="en-US" dirty="0"/>
              <a:t>.</a:t>
            </a:r>
          </a:p>
          <a:p>
            <a:pPr algn="just"/>
            <a:r>
              <a:rPr lang="en-US" altLang="ar-SA" sz="1400" dirty="0" err="1">
                <a:solidFill>
                  <a:srgbClr val="00B050"/>
                </a:solidFill>
              </a:rPr>
              <a:t>Atretic</a:t>
            </a:r>
            <a:r>
              <a:rPr lang="en-US" altLang="ar-SA" sz="1400" dirty="0">
                <a:solidFill>
                  <a:srgbClr val="00B050"/>
                </a:solidFill>
              </a:rPr>
              <a:t> = Atrophy = Follicles that didn’t complete maturation</a:t>
            </a:r>
          </a:p>
          <a:p>
            <a:pPr algn="just"/>
            <a:r>
              <a:rPr lang="en-US" altLang="ar-SA" sz="1400" dirty="0">
                <a:solidFill>
                  <a:srgbClr val="00B050"/>
                </a:solidFill>
              </a:rPr>
              <a:t>These follicles secrete hormones for a short period of time before they shrink and form corpus </a:t>
            </a:r>
            <a:r>
              <a:rPr lang="en-US" altLang="ar-SA" sz="1400" dirty="0" err="1">
                <a:solidFill>
                  <a:srgbClr val="00B050"/>
                </a:solidFill>
              </a:rPr>
              <a:t>albicans</a:t>
            </a:r>
            <a:endParaRPr lang="ar-SA" altLang="ar-SA" sz="1400" dirty="0">
              <a:solidFill>
                <a:srgbClr val="00B050"/>
              </a:solidFill>
            </a:endParaRPr>
          </a:p>
        </p:txBody>
      </p:sp>
      <p:pic>
        <p:nvPicPr>
          <p:cNvPr id="24" name="Picture 23" descr="msoAB9E"/>
          <p:cNvPicPr>
            <a:picLocks noChangeAspect="1" noChangeArrowheads="1"/>
          </p:cNvPicPr>
          <p:nvPr/>
        </p:nvPicPr>
        <p:blipFill>
          <a:blip r:embed="rId2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8" t="53867" b="26576"/>
          <a:stretch>
            <a:fillRect/>
          </a:stretch>
        </p:blipFill>
        <p:spPr bwMode="auto">
          <a:xfrm>
            <a:off x="688004" y="4791457"/>
            <a:ext cx="4460188" cy="1623408"/>
          </a:xfrm>
          <a:prstGeom prst="rect">
            <a:avLst/>
          </a:prstGeom>
          <a:ln w="9525">
            <a:solidFill>
              <a:srgbClr val="FF8AD8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B1AD4B64-B1BA-034E-815F-FF78962B40B8}"/>
              </a:ext>
            </a:extLst>
          </p:cNvPr>
          <p:cNvCxnSpPr>
            <a:cxnSpLocks/>
          </p:cNvCxnSpPr>
          <p:nvPr/>
        </p:nvCxnSpPr>
        <p:spPr>
          <a:xfrm>
            <a:off x="5718066" y="484252"/>
            <a:ext cx="0" cy="596996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5872480" y="365125"/>
            <a:ext cx="61366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solidFill>
                  <a:srgbClr val="00B050"/>
                </a:solidFill>
              </a:rPr>
              <a:t>Atretic</a:t>
            </a:r>
            <a:r>
              <a:rPr lang="en-US" dirty="0">
                <a:solidFill>
                  <a:srgbClr val="00B050"/>
                </a:solidFill>
              </a:rPr>
              <a:t> follicle </a:t>
            </a:r>
            <a:r>
              <a:rPr lang="en-US" sz="3600" dirty="0">
                <a:solidFill>
                  <a:srgbClr val="00B050"/>
                </a:solidFill>
              </a:rPr>
              <a:t>cont.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872480" y="1825625"/>
            <a:ext cx="6136640" cy="2965832"/>
          </a:xfrm>
        </p:spPr>
        <p:txBody>
          <a:bodyPr>
            <a:normAutofit/>
          </a:bodyPr>
          <a:lstStyle/>
          <a:p>
            <a:r>
              <a:rPr lang="en-US" sz="2000" dirty="0"/>
              <a:t>You could be secreting as many as 1000 follicles:</a:t>
            </a:r>
          </a:p>
          <a:p>
            <a:r>
              <a:rPr lang="en-US" sz="2000" dirty="0"/>
              <a:t>Then they decrease to 100, 10 of those one-hundred become </a:t>
            </a:r>
            <a:r>
              <a:rPr lang="en-US" sz="2000" dirty="0" err="1"/>
              <a:t>uni</a:t>
            </a:r>
            <a:r>
              <a:rPr lang="en-US" sz="2000" dirty="0"/>
              <a:t>-laminar follicles</a:t>
            </a:r>
          </a:p>
          <a:p>
            <a:r>
              <a:rPr lang="en-US" sz="2000" dirty="0"/>
              <a:t>8 of those </a:t>
            </a:r>
            <a:r>
              <a:rPr lang="en-US" sz="2000" dirty="0" err="1"/>
              <a:t>uni</a:t>
            </a:r>
            <a:r>
              <a:rPr lang="en-US" sz="2000" dirty="0"/>
              <a:t>-laminar become multi-laminar follicles, then 6 of those become secondary follicles and only one will mature to a </a:t>
            </a:r>
            <a:r>
              <a:rPr lang="en-US" sz="2000" dirty="0" err="1"/>
              <a:t>Graafian</a:t>
            </a:r>
            <a:r>
              <a:rPr lang="en-US" sz="2000" dirty="0"/>
              <a:t> follicle.</a:t>
            </a:r>
          </a:p>
          <a:p>
            <a:r>
              <a:rPr lang="en-US" sz="2000" dirty="0"/>
              <a:t>The ones lost during these processes are called “</a:t>
            </a:r>
            <a:r>
              <a:rPr lang="en-US" sz="2000" dirty="0" err="1"/>
              <a:t>atretic</a:t>
            </a:r>
            <a:r>
              <a:rPr lang="en-US" sz="2000" dirty="0"/>
              <a:t> follicles” they secrete hormones for a short period then degenerate.</a:t>
            </a:r>
          </a:p>
        </p:txBody>
      </p:sp>
    </p:spTree>
    <p:extLst>
      <p:ext uri="{BB962C8B-B14F-4D97-AF65-F5344CB8AC3E}">
        <p14:creationId xmlns:p14="http://schemas.microsoft.com/office/powerpoint/2010/main" val="517950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134094" y="440184"/>
            <a:ext cx="5852160" cy="10255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FF2F92"/>
                </a:solidFill>
              </a:rPr>
              <a:t>Ovulation and</a:t>
            </a:r>
            <a:br>
              <a:rPr lang="en-US" sz="4000" b="1" dirty="0">
                <a:solidFill>
                  <a:srgbClr val="FF2F92"/>
                </a:solidFill>
              </a:rPr>
            </a:br>
            <a:r>
              <a:rPr lang="en-US" sz="4000" b="1" dirty="0">
                <a:solidFill>
                  <a:srgbClr val="FF2F92"/>
                </a:solidFill>
              </a:rPr>
              <a:t>Corpus </a:t>
            </a:r>
            <a:r>
              <a:rPr lang="en-US" sz="4000" b="1" dirty="0" err="1">
                <a:solidFill>
                  <a:srgbClr val="FF2F92"/>
                </a:solidFill>
              </a:rPr>
              <a:t>Luteum</a:t>
            </a:r>
            <a:r>
              <a:rPr lang="en-US" sz="4000" b="1" dirty="0">
                <a:solidFill>
                  <a:srgbClr val="FF2F92"/>
                </a:solidFill>
              </a:rPr>
              <a:t> Formation</a:t>
            </a:r>
            <a:endParaRPr lang="en-US" sz="3600" b="1" dirty="0">
              <a:solidFill>
                <a:srgbClr val="FF2F9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7792" y="1798453"/>
            <a:ext cx="3869232" cy="147732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marL="285750" indent="-285750">
              <a:buClr>
                <a:srgbClr val="FF8AD8"/>
              </a:buClr>
              <a:buFont typeface="Wingdings" panose="05000000000000000000" pitchFamily="2" charset="2"/>
              <a:buChar char="q"/>
            </a:pPr>
            <a:r>
              <a:rPr lang="en-US" dirty="0"/>
              <a:t>Ovulation occurs at day 14 of the cycle, under the effect of LH. </a:t>
            </a:r>
            <a:r>
              <a:rPr lang="en-US" dirty="0">
                <a:solidFill>
                  <a:srgbClr val="00B050"/>
                </a:solidFill>
              </a:rPr>
              <a:t>(corpus luteum lives for 14 days)</a:t>
            </a:r>
          </a:p>
          <a:p>
            <a:pPr marL="285750" indent="-285750">
              <a:buClr>
                <a:srgbClr val="FF8AD8"/>
              </a:buClr>
              <a:buFont typeface="Wingdings" panose="05000000000000000000" pitchFamily="2" charset="2"/>
              <a:buChar char="q"/>
            </a:pPr>
            <a:r>
              <a:rPr lang="en-US" dirty="0"/>
              <a:t>The follicle collapses and forms a corpus </a:t>
            </a:r>
            <a:r>
              <a:rPr lang="en-US" dirty="0" err="1"/>
              <a:t>luteum</a:t>
            </a:r>
            <a:r>
              <a:rPr lang="en-US" dirty="0"/>
              <a:t>.</a:t>
            </a:r>
          </a:p>
        </p:txBody>
      </p:sp>
      <p:pic>
        <p:nvPicPr>
          <p:cNvPr id="9" name="Picture 8" descr="D:\TOOLS\Histology\Ovary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97" y="3859762"/>
            <a:ext cx="3555621" cy="2383196"/>
          </a:xfrm>
          <a:prstGeom prst="rect">
            <a:avLst/>
          </a:prstGeom>
          <a:ln w="9525">
            <a:solidFill>
              <a:srgbClr val="FF8AD8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B1AD4B64-B1BA-034E-815F-FF78962B40B8}"/>
              </a:ext>
            </a:extLst>
          </p:cNvPr>
          <p:cNvCxnSpPr>
            <a:cxnSpLocks/>
          </p:cNvCxnSpPr>
          <p:nvPr/>
        </p:nvCxnSpPr>
        <p:spPr>
          <a:xfrm>
            <a:off x="5718066" y="484252"/>
            <a:ext cx="0" cy="596996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874872" y="365125"/>
            <a:ext cx="6093608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B050"/>
                </a:solidFill>
              </a:rPr>
              <a:t>Ovulation and Corpus Luteum formation </a:t>
            </a:r>
            <a:r>
              <a:rPr lang="en-US" sz="3200" dirty="0">
                <a:solidFill>
                  <a:srgbClr val="00B050"/>
                </a:solidFill>
              </a:rPr>
              <a:t>cont.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874872" y="1825625"/>
            <a:ext cx="6093608" cy="4351338"/>
          </a:xfrm>
        </p:spPr>
        <p:txBody>
          <a:bodyPr>
            <a:normAutofit/>
          </a:bodyPr>
          <a:lstStyle/>
          <a:p>
            <a:r>
              <a:rPr lang="en-US" sz="2400" dirty="0"/>
              <a:t>The corpus luteum lives on for 14 days, if the female isn’t pregnant it will become “corpus </a:t>
            </a:r>
            <a:r>
              <a:rPr lang="en-US" sz="2400" dirty="0" err="1"/>
              <a:t>albican</a:t>
            </a:r>
            <a:r>
              <a:rPr lang="en-US" sz="2400" dirty="0"/>
              <a:t>” &gt; Remnants/scar.</a:t>
            </a:r>
          </a:p>
          <a:p>
            <a:r>
              <a:rPr lang="en-US" sz="2400" dirty="0"/>
              <a:t>Then it will be </a:t>
            </a:r>
            <a:r>
              <a:rPr lang="en-US" sz="2400" dirty="0" err="1"/>
              <a:t>phagocytosed</a:t>
            </a:r>
            <a:r>
              <a:rPr lang="en-US" sz="2400" dirty="0"/>
              <a:t> by macrophages.</a:t>
            </a:r>
          </a:p>
          <a:p>
            <a:r>
              <a:rPr lang="en-US" sz="2400" dirty="0"/>
              <a:t>During pregnancy; it lasts for 6 months, it will take up the majority of the ovary.</a:t>
            </a:r>
          </a:p>
          <a:p>
            <a:r>
              <a:rPr lang="en-US" sz="2400" dirty="0"/>
              <a:t>In pregnant females, the corpus luteum lasts longer hence it will cause a larger scar than in a non-pregnant female.</a:t>
            </a:r>
          </a:p>
        </p:txBody>
      </p:sp>
    </p:spTree>
    <p:extLst>
      <p:ext uri="{BB962C8B-B14F-4D97-AF65-F5344CB8AC3E}">
        <p14:creationId xmlns:p14="http://schemas.microsoft.com/office/powerpoint/2010/main" val="1824730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96177" y="349884"/>
            <a:ext cx="5429870" cy="63240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FF2F92"/>
                </a:solidFill>
              </a:rPr>
              <a:t>Corpus Luteum</a:t>
            </a:r>
            <a:r>
              <a:rPr lang="ar-SA" sz="4000" b="1" dirty="0">
                <a:solidFill>
                  <a:srgbClr val="FF2F92"/>
                </a:solidFill>
              </a:rPr>
              <a:t> </a:t>
            </a:r>
            <a:r>
              <a:rPr lang="en-US" sz="3200" dirty="0">
                <a:solidFill>
                  <a:srgbClr val="FF2F92"/>
                </a:solidFill>
              </a:rPr>
              <a:t>cont.</a:t>
            </a:r>
            <a:endParaRPr lang="en-US" sz="3600" dirty="0">
              <a:solidFill>
                <a:srgbClr val="FF2F92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752672" y="348564"/>
            <a:ext cx="4603947" cy="6324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FF2F92"/>
                </a:solidFill>
              </a:rPr>
              <a:t>Corpus </a:t>
            </a:r>
            <a:r>
              <a:rPr lang="en-US" sz="4000" b="1" dirty="0" err="1">
                <a:solidFill>
                  <a:srgbClr val="FF2F92"/>
                </a:solidFill>
              </a:rPr>
              <a:t>Albicans</a:t>
            </a:r>
            <a:endParaRPr lang="en-US" sz="3600" b="1" dirty="0">
              <a:solidFill>
                <a:srgbClr val="FF2F9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6177" y="1238221"/>
            <a:ext cx="5429870" cy="521681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en-GB" dirty="0" err="1">
                <a:cs typeface="Times New Roman" panose="02020603050405020304" pitchFamily="18" charset="0"/>
              </a:rPr>
              <a:t>Zona</a:t>
            </a:r>
            <a:r>
              <a:rPr lang="en-GB" dirty="0">
                <a:cs typeface="Times New Roman" panose="02020603050405020304" pitchFamily="18" charset="0"/>
              </a:rPr>
              <a:t> </a:t>
            </a:r>
            <a:r>
              <a:rPr lang="en-GB" dirty="0" err="1">
                <a:cs typeface="Times New Roman" panose="02020603050405020304" pitchFamily="18" charset="0"/>
              </a:rPr>
              <a:t>granulosa</a:t>
            </a:r>
            <a:r>
              <a:rPr lang="en-GB" dirty="0">
                <a:cs typeface="Times New Roman" panose="02020603050405020304" pitchFamily="18" charset="0"/>
              </a:rPr>
              <a:t> </a:t>
            </a:r>
            <a:r>
              <a:rPr lang="en-GB" dirty="0">
                <a:solidFill>
                  <a:srgbClr val="FF8AD8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GB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GB" dirty="0" err="1">
                <a:solidFill>
                  <a:srgbClr val="FF8AD8"/>
                </a:solidFill>
                <a:cs typeface="Times New Roman" panose="02020603050405020304" pitchFamily="18" charset="0"/>
              </a:rPr>
              <a:t>granulosa</a:t>
            </a:r>
            <a:r>
              <a:rPr lang="en-GB" dirty="0">
                <a:solidFill>
                  <a:srgbClr val="FF8AD8"/>
                </a:solidFill>
                <a:cs typeface="Times New Roman" panose="02020603050405020304" pitchFamily="18" charset="0"/>
              </a:rPr>
              <a:t> lutein cells</a:t>
            </a:r>
            <a:r>
              <a:rPr lang="en-GB" dirty="0"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1200"/>
              </a:spcBef>
              <a:defRPr/>
            </a:pPr>
            <a:r>
              <a:rPr lang="en-GB" dirty="0">
                <a:cs typeface="Times New Roman" panose="02020603050405020304" pitchFamily="18" charset="0"/>
              </a:rPr>
              <a:t>Theca </a:t>
            </a:r>
            <a:r>
              <a:rPr lang="en-GB" dirty="0" err="1">
                <a:cs typeface="Times New Roman" panose="02020603050405020304" pitchFamily="18" charset="0"/>
              </a:rPr>
              <a:t>interna</a:t>
            </a:r>
            <a:r>
              <a:rPr lang="en-GB" dirty="0">
                <a:cs typeface="Times New Roman" panose="02020603050405020304" pitchFamily="18" charset="0"/>
              </a:rPr>
              <a:t> </a:t>
            </a:r>
            <a:r>
              <a:rPr lang="en-GB" dirty="0">
                <a:solidFill>
                  <a:srgbClr val="FF8AD8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GB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GB" dirty="0">
                <a:solidFill>
                  <a:srgbClr val="FF8AD8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theca lutein cells</a:t>
            </a:r>
            <a:r>
              <a:rPr lang="en-GB" dirty="0"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</a:p>
          <a:p>
            <a:pPr>
              <a:spcBef>
                <a:spcPts val="1200"/>
              </a:spcBef>
              <a:defRPr/>
            </a:pPr>
            <a:r>
              <a:rPr lang="en-GB" dirty="0">
                <a:cs typeface="Times New Roman" panose="02020603050405020304" pitchFamily="18" charset="0"/>
                <a:sym typeface="Symbol" panose="05050102010706020507" pitchFamily="18" charset="2"/>
              </a:rPr>
              <a:t>Bleeding may occur </a:t>
            </a:r>
            <a:r>
              <a:rPr lang="en-GB" dirty="0">
                <a:solidFill>
                  <a:srgbClr val="FF8AD8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GB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GB" u="sng" dirty="0">
                <a:cs typeface="Times New Roman" panose="02020603050405020304" pitchFamily="18" charset="0"/>
                <a:sym typeface="Symbol" panose="05050102010706020507" pitchFamily="18" charset="2"/>
              </a:rPr>
              <a:t>corpus </a:t>
            </a:r>
            <a:r>
              <a:rPr lang="en-GB" u="sng" dirty="0" err="1">
                <a:cs typeface="Times New Roman" panose="02020603050405020304" pitchFamily="18" charset="0"/>
                <a:sym typeface="Symbol" panose="05050102010706020507" pitchFamily="18" charset="2"/>
              </a:rPr>
              <a:t>haemorrhagicum</a:t>
            </a:r>
            <a:r>
              <a:rPr lang="en-GB" dirty="0"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</a:p>
          <a:p>
            <a:pPr>
              <a:spcBef>
                <a:spcPts val="1200"/>
              </a:spcBef>
              <a:defRPr/>
            </a:pPr>
            <a:r>
              <a:rPr lang="en-GB" dirty="0">
                <a:cs typeface="Times New Roman" panose="02020603050405020304" pitchFamily="18" charset="0"/>
                <a:sym typeface="Symbol" panose="05050102010706020507" pitchFamily="18" charset="2"/>
              </a:rPr>
              <a:t>Fertilization </a:t>
            </a:r>
            <a:r>
              <a:rPr lang="en-GB" dirty="0">
                <a:solidFill>
                  <a:srgbClr val="FF8AD8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GB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GB" u="sng" dirty="0">
                <a:cs typeface="Times New Roman" panose="02020603050405020304" pitchFamily="18" charset="0"/>
                <a:sym typeface="Symbol" panose="05050102010706020507" pitchFamily="18" charset="2"/>
              </a:rPr>
              <a:t>corpus </a:t>
            </a:r>
            <a:r>
              <a:rPr lang="en-GB" u="sng" dirty="0" err="1">
                <a:cs typeface="Times New Roman" panose="02020603050405020304" pitchFamily="18" charset="0"/>
                <a:sym typeface="Symbol" panose="05050102010706020507" pitchFamily="18" charset="2"/>
              </a:rPr>
              <a:t>luteum</a:t>
            </a:r>
            <a:r>
              <a:rPr lang="en-GB" u="sng" dirty="0">
                <a:cs typeface="Times New Roman" panose="02020603050405020304" pitchFamily="18" charset="0"/>
                <a:sym typeface="Symbol" panose="05050102010706020507" pitchFamily="18" charset="2"/>
              </a:rPr>
              <a:t> of pregnancy</a:t>
            </a:r>
            <a:r>
              <a:rPr lang="en-GB" dirty="0"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</a:p>
          <a:p>
            <a:pPr>
              <a:spcBef>
                <a:spcPts val="1200"/>
              </a:spcBef>
              <a:defRPr/>
            </a:pPr>
            <a:r>
              <a:rPr lang="en-US" dirty="0"/>
              <a:t>No fertilization </a:t>
            </a:r>
            <a:r>
              <a:rPr lang="en-GB" dirty="0">
                <a:solidFill>
                  <a:srgbClr val="FF8AD8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GB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GB" u="sng" dirty="0">
                <a:cs typeface="Times New Roman" panose="02020603050405020304" pitchFamily="18" charset="0"/>
                <a:sym typeface="Symbol" panose="05050102010706020507" pitchFamily="18" charset="2"/>
              </a:rPr>
              <a:t>corpus </a:t>
            </a:r>
            <a:r>
              <a:rPr lang="en-GB" u="sng" dirty="0" err="1">
                <a:cs typeface="Times New Roman" panose="02020603050405020304" pitchFamily="18" charset="0"/>
                <a:sym typeface="Symbol" panose="05050102010706020507" pitchFamily="18" charset="2"/>
              </a:rPr>
              <a:t>luteum</a:t>
            </a:r>
            <a:r>
              <a:rPr lang="en-GB" u="sng" dirty="0">
                <a:cs typeface="Times New Roman" panose="02020603050405020304" pitchFamily="18" charset="0"/>
                <a:sym typeface="Symbol" panose="05050102010706020507" pitchFamily="18" charset="2"/>
              </a:rPr>
              <a:t> of menstruation</a:t>
            </a:r>
            <a:r>
              <a:rPr lang="en-GB" dirty="0"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</a:p>
          <a:p>
            <a:pPr>
              <a:spcBef>
                <a:spcPts val="1200"/>
              </a:spcBef>
              <a:defRPr/>
            </a:pPr>
            <a:r>
              <a:rPr lang="en-GB" dirty="0">
                <a:cs typeface="Times New Roman" panose="02020603050405020304" pitchFamily="18" charset="0"/>
                <a:sym typeface="Symbol" panose="05050102010706020507" pitchFamily="18" charset="2"/>
              </a:rPr>
              <a:t>At the end </a:t>
            </a:r>
            <a:r>
              <a:rPr lang="en-GB" dirty="0">
                <a:solidFill>
                  <a:srgbClr val="FF8AD8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GB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GB" u="sng" dirty="0">
                <a:cs typeface="Times New Roman" panose="02020603050405020304" pitchFamily="18" charset="0"/>
                <a:sym typeface="Symbol" panose="05050102010706020507" pitchFamily="18" charset="2"/>
              </a:rPr>
              <a:t>corpus </a:t>
            </a:r>
            <a:r>
              <a:rPr lang="en-GB" u="sng" dirty="0" err="1">
                <a:cs typeface="Times New Roman" panose="02020603050405020304" pitchFamily="18" charset="0"/>
                <a:sym typeface="Symbol" panose="05050102010706020507" pitchFamily="18" charset="2"/>
              </a:rPr>
              <a:t>albicans</a:t>
            </a:r>
            <a:r>
              <a:rPr lang="en-GB" u="sng" dirty="0"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</a:p>
          <a:p>
            <a:pPr marL="285750" indent="-285750">
              <a:spcBef>
                <a:spcPts val="600"/>
              </a:spcBef>
              <a:buClr>
                <a:srgbClr val="FF8AD8"/>
              </a:buClr>
              <a:buFont typeface="Wingdings" panose="05000000000000000000" pitchFamily="2" charset="2"/>
              <a:buChar char="q"/>
              <a:defRPr/>
            </a:pPr>
            <a:r>
              <a:rPr lang="en-GB" b="1" dirty="0">
                <a:solidFill>
                  <a:srgbClr val="FF8AD8"/>
                </a:solidFill>
              </a:rPr>
              <a:t>Corpus </a:t>
            </a:r>
            <a:r>
              <a:rPr lang="en-GB" b="1" dirty="0" err="1">
                <a:solidFill>
                  <a:srgbClr val="FF8AD8"/>
                </a:solidFill>
              </a:rPr>
              <a:t>luteum</a:t>
            </a:r>
            <a:r>
              <a:rPr lang="en-GB" b="1" dirty="0">
                <a:solidFill>
                  <a:srgbClr val="FF8AD8"/>
                </a:solidFill>
              </a:rPr>
              <a:t> of menstruation </a:t>
            </a:r>
            <a:r>
              <a:rPr lang="en-GB" dirty="0"/>
              <a:t>lasts about 10 days.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en-GB" b="1" dirty="0">
                <a:solidFill>
                  <a:srgbClr val="FF8AD8"/>
                </a:solidFill>
              </a:rPr>
              <a:t>Corpus </a:t>
            </a:r>
            <a:r>
              <a:rPr lang="en-GB" b="1" dirty="0" err="1">
                <a:solidFill>
                  <a:srgbClr val="FF8AD8"/>
                </a:solidFill>
              </a:rPr>
              <a:t>luteum</a:t>
            </a:r>
            <a:r>
              <a:rPr lang="en-GB" b="1" dirty="0">
                <a:solidFill>
                  <a:srgbClr val="FF8AD8"/>
                </a:solidFill>
              </a:rPr>
              <a:t> of pregnancy </a:t>
            </a:r>
            <a:r>
              <a:rPr lang="en-GB" dirty="0"/>
              <a:t>persists for six months.</a:t>
            </a:r>
            <a:endParaRPr lang="en-US" dirty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en-GB" b="1" dirty="0">
                <a:solidFill>
                  <a:srgbClr val="FF8AD8"/>
                </a:solidFill>
              </a:rPr>
              <a:t>Fate of corpus luteum</a:t>
            </a:r>
            <a:r>
              <a:rPr lang="en-GB" dirty="0">
                <a:solidFill>
                  <a:schemeClr val="tx2"/>
                </a:solidFill>
              </a:rPr>
              <a:t>: </a:t>
            </a:r>
            <a:r>
              <a:rPr lang="en-GB" dirty="0"/>
              <a:t>formation of a white degenerated fibrous body, corpus </a:t>
            </a:r>
            <a:r>
              <a:rPr lang="en-GB" dirty="0" err="1"/>
              <a:t>albicans</a:t>
            </a:r>
            <a:r>
              <a:rPr lang="en-GB" dirty="0"/>
              <a:t>.</a:t>
            </a:r>
          </a:p>
          <a:p>
            <a:pPr>
              <a:spcBef>
                <a:spcPts val="600"/>
              </a:spcBef>
              <a:defRPr/>
            </a:pPr>
            <a:r>
              <a:rPr lang="en-US" altLang="en-US" sz="1400" dirty="0">
                <a:solidFill>
                  <a:srgbClr val="00B050"/>
                </a:solidFill>
              </a:rPr>
              <a:t>it forms corpus </a:t>
            </a:r>
            <a:r>
              <a:rPr lang="en-US" altLang="en-US" sz="1400" dirty="0" err="1">
                <a:solidFill>
                  <a:srgbClr val="00B050"/>
                </a:solidFill>
              </a:rPr>
              <a:t>albicans</a:t>
            </a:r>
            <a:r>
              <a:rPr lang="en-US" altLang="en-US" sz="1400" dirty="0">
                <a:solidFill>
                  <a:srgbClr val="00B050"/>
                </a:solidFill>
              </a:rPr>
              <a:t> but gives a larger scar due to its larger size</a:t>
            </a:r>
            <a:endParaRPr lang="en-GB" sz="1400" dirty="0">
              <a:solidFill>
                <a:srgbClr val="00B050"/>
              </a:solidFill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en-GB" b="1" dirty="0">
                <a:solidFill>
                  <a:srgbClr val="FF8AD8"/>
                </a:solidFill>
              </a:rPr>
              <a:t>Function of corpus </a:t>
            </a:r>
            <a:r>
              <a:rPr lang="en-GB" b="1" dirty="0" err="1">
                <a:solidFill>
                  <a:srgbClr val="FF8AD8"/>
                </a:solidFill>
              </a:rPr>
              <a:t>luteum</a:t>
            </a:r>
            <a:r>
              <a:rPr lang="en-GB" dirty="0">
                <a:solidFill>
                  <a:schemeClr val="tx2"/>
                </a:solidFill>
              </a:rPr>
              <a:t>: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GB" dirty="0" err="1"/>
              <a:t>Granulosa</a:t>
            </a:r>
            <a:r>
              <a:rPr lang="en-GB" dirty="0"/>
              <a:t> lutein cells: Secrete </a:t>
            </a:r>
            <a:r>
              <a:rPr lang="en-GB" dirty="0">
                <a:solidFill>
                  <a:srgbClr val="FF2F92"/>
                </a:solidFill>
              </a:rPr>
              <a:t>Progesterone</a:t>
            </a:r>
            <a:r>
              <a:rPr lang="en-GB" dirty="0"/>
              <a:t>.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GB" dirty="0"/>
              <a:t>Theca lutein cells: Secrete </a:t>
            </a:r>
            <a:r>
              <a:rPr lang="en-GB" dirty="0" err="1">
                <a:solidFill>
                  <a:srgbClr val="FF2F92"/>
                </a:solidFill>
              </a:rPr>
              <a:t>Estrogen</a:t>
            </a:r>
            <a:r>
              <a:rPr lang="en-GB" dirty="0"/>
              <a:t>.</a:t>
            </a:r>
          </a:p>
        </p:txBody>
      </p:sp>
      <p:pic>
        <p:nvPicPr>
          <p:cNvPr id="7" name="Picture 6" descr="D:\TOOLS\Histology\Ovary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282" y="5041333"/>
            <a:ext cx="4208337" cy="1609662"/>
          </a:xfrm>
          <a:prstGeom prst="rect">
            <a:avLst/>
          </a:prstGeom>
          <a:ln w="9525">
            <a:solidFill>
              <a:srgbClr val="FF8AD8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068302" y="1232258"/>
            <a:ext cx="4408238" cy="341632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marL="285750" indent="-285750">
              <a:buClr>
                <a:srgbClr val="FF8AD8"/>
              </a:buClr>
              <a:buFont typeface="Wingdings" panose="05000000000000000000" pitchFamily="2" charset="2"/>
              <a:buChar char="q"/>
              <a:defRPr/>
            </a:pPr>
            <a:r>
              <a:rPr lang="en-US" dirty="0"/>
              <a:t>It is </a:t>
            </a:r>
            <a:r>
              <a:rPr lang="en-GB" dirty="0"/>
              <a:t>a white degenerated fibrous body </a:t>
            </a:r>
            <a:r>
              <a:rPr lang="en-US" dirty="0"/>
              <a:t>formed by involution of corpus </a:t>
            </a:r>
            <a:r>
              <a:rPr lang="en-US" dirty="0" err="1"/>
              <a:t>luteum</a:t>
            </a:r>
            <a:r>
              <a:rPr lang="en-US" dirty="0"/>
              <a:t> (degenerated corpus </a:t>
            </a:r>
            <a:r>
              <a:rPr lang="en-US" dirty="0" err="1"/>
              <a:t>luteum</a:t>
            </a:r>
            <a:r>
              <a:rPr lang="en-US" dirty="0"/>
              <a:t>).</a:t>
            </a:r>
          </a:p>
          <a:p>
            <a:pPr marL="285750" indent="-285750">
              <a:buClr>
                <a:srgbClr val="FF8AD8"/>
              </a:buClr>
              <a:buFont typeface="Wingdings" panose="05000000000000000000" pitchFamily="2" charset="2"/>
              <a:buChar char="q"/>
              <a:defRPr/>
            </a:pPr>
            <a:r>
              <a:rPr lang="en-US" dirty="0"/>
              <a:t>Secretory cells of corpus </a:t>
            </a:r>
            <a:r>
              <a:rPr lang="en-US" dirty="0" err="1"/>
              <a:t>luteum</a:t>
            </a:r>
            <a:r>
              <a:rPr lang="en-US" dirty="0"/>
              <a:t> degenerate and are </a:t>
            </a:r>
            <a:r>
              <a:rPr lang="en-US" dirty="0" err="1"/>
              <a:t>phagocytosed</a:t>
            </a:r>
            <a:r>
              <a:rPr lang="en-US" dirty="0"/>
              <a:t> by macrophages.</a:t>
            </a:r>
          </a:p>
          <a:p>
            <a:pPr marL="285750" indent="-285750">
              <a:buClr>
                <a:srgbClr val="FF8AD8"/>
              </a:buClr>
              <a:buFont typeface="Wingdings" panose="05000000000000000000" pitchFamily="2" charset="2"/>
              <a:buChar char="q"/>
              <a:defRPr/>
            </a:pPr>
            <a:endParaRPr lang="en-US" dirty="0"/>
          </a:p>
          <a:p>
            <a:pPr marL="285750" indent="-285750">
              <a:buClr>
                <a:srgbClr val="FF8AD8"/>
              </a:buClr>
              <a:buFont typeface="Wingdings" panose="05000000000000000000" pitchFamily="2" charset="2"/>
              <a:buChar char="q"/>
              <a:defRPr/>
            </a:pPr>
            <a:endParaRPr lang="en-US" dirty="0"/>
          </a:p>
          <a:p>
            <a:pPr marL="285750" indent="-285750">
              <a:buClr>
                <a:srgbClr val="FF8AD8"/>
              </a:buClr>
              <a:buFont typeface="Wingdings" panose="05000000000000000000" pitchFamily="2" charset="2"/>
              <a:buChar char="q"/>
              <a:defRPr/>
            </a:pPr>
            <a:endParaRPr lang="en-US" dirty="0"/>
          </a:p>
          <a:p>
            <a:pPr marL="285750" indent="-285750">
              <a:buClr>
                <a:srgbClr val="FF8AD8"/>
              </a:buClr>
              <a:buFont typeface="Wingdings" panose="05000000000000000000" pitchFamily="2" charset="2"/>
              <a:buChar char="q"/>
              <a:defRPr/>
            </a:pPr>
            <a:endParaRPr lang="en-US" dirty="0"/>
          </a:p>
          <a:p>
            <a:pPr marL="285750" indent="-285750">
              <a:buClr>
                <a:srgbClr val="FF8AD8"/>
              </a:buClr>
              <a:buFont typeface="Wingdings" panose="05000000000000000000" pitchFamily="2" charset="2"/>
              <a:buChar char="q"/>
              <a:defRPr/>
            </a:pPr>
            <a:endParaRPr lang="en-US" dirty="0"/>
          </a:p>
          <a:p>
            <a:pPr marL="285750" indent="-285750">
              <a:buClr>
                <a:srgbClr val="FF8AD8"/>
              </a:buClr>
              <a:buFont typeface="Wingdings" panose="05000000000000000000" pitchFamily="2" charset="2"/>
              <a:buChar char="q"/>
              <a:defRPr/>
            </a:pP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026047" y="5846164"/>
            <a:ext cx="104225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9" name="Picture 8" descr="mso7099A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" t="3033" r="66025" b="79251"/>
          <a:stretch>
            <a:fillRect/>
          </a:stretch>
        </p:blipFill>
        <p:spPr bwMode="auto">
          <a:xfrm>
            <a:off x="7830580" y="3011241"/>
            <a:ext cx="2883679" cy="1533120"/>
          </a:xfrm>
          <a:prstGeom prst="rect">
            <a:avLst/>
          </a:prstGeom>
          <a:ln w="12700">
            <a:solidFill>
              <a:srgbClr val="FF8AD8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958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/>
          <p:nvPr/>
        </p:nvSpPr>
        <p:spPr>
          <a:xfrm>
            <a:off x="618732" y="408413"/>
            <a:ext cx="65883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4000" b="1" dirty="0">
                <a:solidFill>
                  <a:srgbClr val="FF2F92"/>
                </a:solidFill>
                <a:latin typeface="+mj-lt"/>
              </a:rPr>
              <a:t>OVIDUCTS (FALLOPIAN TUBES)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994643"/>
              </p:ext>
            </p:extLst>
          </p:nvPr>
        </p:nvGraphicFramePr>
        <p:xfrm>
          <a:off x="482235" y="2420192"/>
          <a:ext cx="3166272" cy="376874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1662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69040">
                <a:tc>
                  <a:txBody>
                    <a:bodyPr/>
                    <a:lstStyle/>
                    <a:p>
                      <a:pPr algn="ctr" rtl="0">
                        <a:defRPr/>
                      </a:pPr>
                      <a:r>
                        <a:rPr lang="en-US" sz="2400" b="1" dirty="0">
                          <a:solidFill>
                            <a:srgbClr val="FF8AD8"/>
                          </a:solidFill>
                        </a:rPr>
                        <a:t>Mucosa</a:t>
                      </a:r>
                      <a:endParaRPr lang="en-US" b="1" dirty="0">
                        <a:solidFill>
                          <a:srgbClr val="FF8AD8"/>
                        </a:solidFill>
                      </a:endParaRPr>
                    </a:p>
                  </a:txBody>
                  <a:tcPr marL="91428" marR="914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19503">
                <a:tc>
                  <a:txBody>
                    <a:bodyPr/>
                    <a:lstStyle/>
                    <a:p>
                      <a:pPr marL="92075" lvl="1" indent="-92075" algn="l" rtl="0">
                        <a:buFont typeface="Arial" pitchFamily="34" charset="0"/>
                        <a:buChar char="•"/>
                        <a:defRPr/>
                      </a:pPr>
                      <a:r>
                        <a:rPr lang="en-US" dirty="0"/>
                        <a:t>Highly folded </a:t>
                      </a:r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therefore it has a thin lumen</a:t>
                      </a:r>
                      <a:endParaRPr lang="en-US" dirty="0"/>
                    </a:p>
                    <a:p>
                      <a:pPr marL="92075" lvl="1" indent="-92075" algn="l" rtl="0"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Epithelium: Simple columnar partially ciliated.</a:t>
                      </a:r>
                    </a:p>
                    <a:p>
                      <a:pPr marL="92075" lvl="1" indent="-92075" algn="l" rtl="0">
                        <a:buFont typeface="Arial" pitchFamily="34" charset="0"/>
                        <a:buChar char="•"/>
                        <a:defRPr/>
                      </a:pPr>
                      <a:r>
                        <a:rPr lang="en-US" dirty="0"/>
                        <a:t>Corium of C.T.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9040">
                <a:tc>
                  <a:txBody>
                    <a:bodyPr/>
                    <a:lstStyle/>
                    <a:p>
                      <a:pPr algn="ctr" rtl="0"/>
                      <a:r>
                        <a:rPr lang="en-US" sz="2400" b="1" kern="1200" dirty="0">
                          <a:solidFill>
                            <a:srgbClr val="FF8AD8"/>
                          </a:solidFill>
                          <a:latin typeface="+mn-lt"/>
                          <a:ea typeface="+mn-ea"/>
                          <a:cs typeface="+mn-cs"/>
                        </a:rPr>
                        <a:t>Musculosa</a:t>
                      </a:r>
                      <a:endParaRPr lang="ar-SA" sz="2400" b="1" kern="1200" dirty="0">
                        <a:solidFill>
                          <a:srgbClr val="FF8AD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8" marR="914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6587">
                <a:tc>
                  <a:txBody>
                    <a:bodyPr/>
                    <a:lstStyle/>
                    <a:p>
                      <a:pPr marL="0" lvl="1" indent="0" algn="l" rtl="0">
                        <a:buFont typeface="Arial" pitchFamily="34" charset="0"/>
                        <a:buChar char="•"/>
                        <a:defRPr/>
                      </a:pPr>
                      <a:r>
                        <a:rPr lang="en-US" dirty="0"/>
                        <a:t>Inner circular.</a:t>
                      </a:r>
                    </a:p>
                    <a:p>
                      <a:pPr marL="0" lvl="1" indent="0" algn="l" rtl="0">
                        <a:buFont typeface="Arial" pitchFamily="34" charset="0"/>
                        <a:buChar char="•"/>
                        <a:defRPr/>
                      </a:pPr>
                      <a:r>
                        <a:rPr lang="en-US" dirty="0"/>
                        <a:t>Outer longitudinal.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09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rgbClr val="FF8AD8"/>
                          </a:solidFill>
                          <a:latin typeface="+mn-lt"/>
                          <a:ea typeface="+mn-ea"/>
                          <a:cs typeface="+mn-cs"/>
                        </a:rPr>
                        <a:t>Serosa </a:t>
                      </a:r>
                      <a:r>
                        <a:rPr lang="en-US" sz="16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because</a:t>
                      </a:r>
                      <a:r>
                        <a:rPr lang="en-US" sz="1600" b="0" kern="1200" baseline="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we have peritoneum covering it</a:t>
                      </a:r>
                      <a:endParaRPr lang="en-US" sz="1800" b="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8" marR="914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68890"/>
              </p:ext>
            </p:extLst>
          </p:nvPr>
        </p:nvGraphicFramePr>
        <p:xfrm>
          <a:off x="6489957" y="2420192"/>
          <a:ext cx="3373571" cy="438615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3735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50520">
                <a:tc>
                  <a:txBody>
                    <a:bodyPr/>
                    <a:lstStyle/>
                    <a:p>
                      <a:pPr algn="ctr" rtl="0">
                        <a:defRPr/>
                      </a:pPr>
                      <a:r>
                        <a:rPr lang="en-US" sz="2400" b="1" kern="1200" dirty="0">
                          <a:solidFill>
                            <a:srgbClr val="FF8AD8"/>
                          </a:solidFill>
                          <a:latin typeface="+mn-lt"/>
                          <a:ea typeface="+mn-ea"/>
                          <a:cs typeface="+mn-cs"/>
                        </a:rPr>
                        <a:t>Ciliated</a:t>
                      </a:r>
                      <a:r>
                        <a:rPr lang="en-US" sz="18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2400" b="1" kern="1200" dirty="0">
                          <a:solidFill>
                            <a:srgbClr val="FF8AD8"/>
                          </a:solidFill>
                          <a:latin typeface="+mn-lt"/>
                          <a:ea typeface="+mn-ea"/>
                          <a:cs typeface="+mn-cs"/>
                        </a:rPr>
                        <a:t>cells: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5796">
                <a:tc>
                  <a:txBody>
                    <a:bodyPr/>
                    <a:lstStyle/>
                    <a:p>
                      <a:pPr lvl="0" algn="l" rtl="0">
                        <a:buFont typeface="Arial" pitchFamily="34" charset="0"/>
                        <a:buChar char="•"/>
                        <a:defRPr/>
                      </a:pPr>
                      <a:r>
                        <a:rPr lang="en-US" sz="1800" dirty="0"/>
                        <a:t>Non-</a:t>
                      </a:r>
                      <a:r>
                        <a:rPr lang="en-US" sz="1800" dirty="0" err="1"/>
                        <a:t>secretory</a:t>
                      </a:r>
                      <a:r>
                        <a:rPr lang="en-US" sz="1800" dirty="0"/>
                        <a:t>.</a:t>
                      </a:r>
                    </a:p>
                    <a:p>
                      <a:pPr lvl="0" algn="l" rtl="0">
                        <a:buFont typeface="Arial" pitchFamily="34" charset="0"/>
                        <a:buChar char="•"/>
                        <a:defRPr/>
                      </a:pPr>
                      <a:r>
                        <a:rPr lang="en-US" sz="1800" dirty="0"/>
                        <a:t>Cilia beat toward uterus</a:t>
                      </a:r>
                    </a:p>
                    <a:p>
                      <a:pPr lvl="0" algn="l" rtl="0">
                        <a:buFont typeface="Arial" pitchFamily="34" charset="0"/>
                        <a:buNone/>
                        <a:defRPr/>
                      </a:pPr>
                      <a:r>
                        <a:rPr lang="en-US" altLang="ar-SA" sz="1400" dirty="0">
                          <a:solidFill>
                            <a:srgbClr val="00B050"/>
                          </a:solidFill>
                        </a:rPr>
                        <a:t>They’re responsible for the movement of the ova,</a:t>
                      </a:r>
                      <a:r>
                        <a:rPr lang="en-US" altLang="ar-SA" sz="1400" baseline="0" dirty="0">
                          <a:solidFill>
                            <a:srgbClr val="00B050"/>
                          </a:solidFill>
                        </a:rPr>
                        <a:t> but during fertilization the sperm will drift against the beat of the cilia.</a:t>
                      </a:r>
                      <a:endParaRPr lang="ar-SA" sz="1400" dirty="0">
                        <a:solidFill>
                          <a:srgbClr val="00B050"/>
                        </a:solidFill>
                      </a:endParaRPr>
                    </a:p>
                  </a:txBody>
                  <a:tcPr marL="91428" marR="914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47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rgbClr val="FF8AD8"/>
                          </a:solidFill>
                          <a:latin typeface="+mn-lt"/>
                          <a:ea typeface="+mn-ea"/>
                          <a:cs typeface="+mn-cs"/>
                        </a:rPr>
                        <a:t>Non-ciliated cells: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17364">
                <a:tc>
                  <a:txBody>
                    <a:bodyPr/>
                    <a:lstStyle/>
                    <a:p>
                      <a:pPr lvl="0" algn="l" rtl="0">
                        <a:buFont typeface="Arial" pitchFamily="34" charset="0"/>
                        <a:buChar char="•"/>
                        <a:defRPr/>
                      </a:pPr>
                      <a:r>
                        <a:rPr lang="en-US" sz="1800" dirty="0"/>
                        <a:t>Thinner, also called peg cells.</a:t>
                      </a:r>
                    </a:p>
                    <a:p>
                      <a:pPr lvl="0" algn="l" rtl="0">
                        <a:buFont typeface="Arial" pitchFamily="34" charset="0"/>
                        <a:buChar char="•"/>
                        <a:defRPr/>
                      </a:pPr>
                      <a:r>
                        <a:rPr lang="en-US" sz="1800" dirty="0" err="1"/>
                        <a:t>Secretory</a:t>
                      </a:r>
                      <a:r>
                        <a:rPr lang="en-US" sz="1800" dirty="0"/>
                        <a:t> cells.</a:t>
                      </a:r>
                    </a:p>
                    <a:p>
                      <a:pPr lvl="0" algn="l" rtl="0">
                        <a:buFont typeface="Arial" pitchFamily="34" charset="0"/>
                        <a:buChar char="•"/>
                        <a:defRPr/>
                      </a:pPr>
                      <a:r>
                        <a:rPr lang="en-US" sz="1800" dirty="0"/>
                        <a:t>Apices bulge above ciliated cells.</a:t>
                      </a:r>
                    </a:p>
                    <a:p>
                      <a:pPr lvl="0" algn="l" rtl="0">
                        <a:buFont typeface="Arial" pitchFamily="34" charset="0"/>
                        <a:buChar char="•"/>
                        <a:defRPr/>
                      </a:pPr>
                      <a:r>
                        <a:rPr lang="en-US" sz="1800" dirty="0"/>
                        <a:t>Their apices contain </a:t>
                      </a:r>
                      <a:r>
                        <a:rPr lang="en-US" sz="1800" b="1" dirty="0"/>
                        <a:t>nutritive material</a:t>
                      </a:r>
                      <a:r>
                        <a:rPr lang="en-US" sz="1800" dirty="0"/>
                        <a:t> to nourish gametes </a:t>
                      </a:r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(ova and sperm) </a:t>
                      </a:r>
                      <a:r>
                        <a:rPr lang="en-US" altLang="ar-SA" sz="1400" dirty="0">
                          <a:solidFill>
                            <a:srgbClr val="00B050"/>
                          </a:solidFill>
                          <a:latin typeface="+mn-lt"/>
                        </a:rPr>
                        <a:t>the sperm gets its strength from these material, so without it the sperm dies.</a:t>
                      </a:r>
                      <a:endParaRPr lang="ar-SA" altLang="ar-SA" sz="14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28" marR="914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5" name="Picture 5" descr="D:\TOOLS\Histology\F-tu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2618" y="2199636"/>
            <a:ext cx="2363328" cy="1641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C:\WINDOWS\Desktop\Human Histology (Mosby)\IMAGES\17_12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42598" y="4061344"/>
            <a:ext cx="2363328" cy="2089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D:\TOOLS\Histology\F-tube3.jpg"/>
          <p:cNvPicPr>
            <a:picLocks noChangeAspect="1" noChangeArrowheads="1"/>
          </p:cNvPicPr>
          <p:nvPr/>
        </p:nvPicPr>
        <p:blipFill>
          <a:blip r:embed="rId4"/>
          <a:srcRect t="525" b="346"/>
          <a:stretch>
            <a:fillRect/>
          </a:stretch>
        </p:blipFill>
        <p:spPr bwMode="auto">
          <a:xfrm>
            <a:off x="9983634" y="2748243"/>
            <a:ext cx="2031735" cy="2972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D:\TOOLS\Histology\F-trac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14871" y="134910"/>
            <a:ext cx="3540634" cy="2154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296F59C-8376-AE46-9FFD-17D5F23F35DF}"/>
              </a:ext>
            </a:extLst>
          </p:cNvPr>
          <p:cNvSpPr/>
          <p:nvPr/>
        </p:nvSpPr>
        <p:spPr>
          <a:xfrm>
            <a:off x="1297317" y="1116299"/>
            <a:ext cx="51926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ar-SA" sz="1600" dirty="0">
                <a:solidFill>
                  <a:srgbClr val="00B050"/>
                </a:solidFill>
              </a:rPr>
              <a:t>It has a peristaltic movement but not as strong as the uterus</a:t>
            </a:r>
          </a:p>
        </p:txBody>
      </p:sp>
    </p:spTree>
    <p:extLst>
      <p:ext uri="{BB962C8B-B14F-4D97-AF65-F5344CB8AC3E}">
        <p14:creationId xmlns:p14="http://schemas.microsoft.com/office/powerpoint/2010/main" val="330413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3715</TotalTime>
  <Words>2201</Words>
  <Application>Microsoft Macintosh PowerPoint</Application>
  <PresentationFormat>Widescreen</PresentationFormat>
  <Paragraphs>312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Calibri Light</vt:lpstr>
      <vt:lpstr>Courier New</vt:lpstr>
      <vt:lpstr>Majalla UI</vt:lpstr>
      <vt:lpstr>Symbol</vt:lpstr>
      <vt:lpstr>Times New Roman</vt:lpstr>
      <vt:lpstr>Traditional Arabic</vt:lpstr>
      <vt:lpstr>Wingdings</vt:lpstr>
      <vt:lpstr>Office Theme</vt:lpstr>
      <vt:lpstr>PowerPoint Presentation</vt:lpstr>
      <vt:lpstr>Female Reproductive System</vt:lpstr>
      <vt:lpstr>Ovarian Follicles</vt:lpstr>
      <vt:lpstr>Ovarian Follicles cont.</vt:lpstr>
      <vt:lpstr>Ovarian Follicles cont.</vt:lpstr>
      <vt:lpstr>Atretic Follicles</vt:lpstr>
      <vt:lpstr>Ovulation and Corpus Luteum formation cont.</vt:lpstr>
      <vt:lpstr>Corpus Luteum cont.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Feisal Alrubaei;Rana B</dc:creator>
  <cp:lastModifiedBy>شوق</cp:lastModifiedBy>
  <cp:revision>151</cp:revision>
  <cp:lastPrinted>2017-10-10T14:18:09Z</cp:lastPrinted>
  <dcterms:created xsi:type="dcterms:W3CDTF">2017-02-05T14:21:38Z</dcterms:created>
  <dcterms:modified xsi:type="dcterms:W3CDTF">2018-03-19T04:52:09Z</dcterms:modified>
</cp:coreProperties>
</file>