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85" r:id="rId2"/>
    <p:sldId id="276" r:id="rId3"/>
    <p:sldId id="277" r:id="rId4"/>
    <p:sldId id="275" r:id="rId5"/>
    <p:sldId id="278" r:id="rId6"/>
    <p:sldId id="279" r:id="rId7"/>
    <p:sldId id="280" r:id="rId8"/>
    <p:sldId id="281" r:id="rId9"/>
    <p:sldId id="283" r:id="rId10"/>
    <p:sldId id="28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q.faisal.pp@gmail.com" initials="q"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F00"/>
    <a:srgbClr val="FF2F92"/>
    <a:srgbClr val="FF8AD8"/>
    <a:srgbClr val="C75A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38"/>
    <p:restoredTop sz="93036"/>
  </p:normalViewPr>
  <p:slideViewPr>
    <p:cSldViewPr snapToGrid="0" snapToObjects="1">
      <p:cViewPr varScale="1">
        <p:scale>
          <a:sx n="63" d="100"/>
          <a:sy n="63" d="100"/>
        </p:scale>
        <p:origin x="1040"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2FFB58-ED95-4D3E-9F8B-C3A3855C5B00}" type="doc">
      <dgm:prSet loTypeId="urn:microsoft.com/office/officeart/2005/8/layout/hierarchy4" loCatId="hierarchy" qsTypeId="urn:microsoft.com/office/officeart/2005/8/quickstyle/simple1" qsCatId="simple" csTypeId="urn:microsoft.com/office/officeart/2005/8/colors/accent0_1" csCatId="mainScheme" phldr="1"/>
      <dgm:spPr/>
      <dgm:t>
        <a:bodyPr/>
        <a:lstStyle/>
        <a:p>
          <a:endParaRPr lang="en-US"/>
        </a:p>
      </dgm:t>
    </dgm:pt>
    <dgm:pt modelId="{DE30CB5A-380A-4661-8CE3-2A55E804717F}">
      <dgm:prSet phldrT="[نص]"/>
      <dgm:spPr>
        <a:solidFill>
          <a:srgbClr val="FF8AD8"/>
        </a:solidFill>
      </dgm:spPr>
      <dgm:t>
        <a:bodyPr/>
        <a:lstStyle/>
        <a:p>
          <a:pPr rtl="0"/>
          <a:r>
            <a:rPr kumimoji="0" lang="en-US" altLang="en-US" b="1" i="1" u="none" strike="noStrike" cap="none" spc="0" normalizeH="0" baseline="0" noProof="0" dirty="0" err="1">
              <a:ln/>
              <a:solidFill>
                <a:schemeClr val="bg1"/>
              </a:solidFill>
              <a:effectLst/>
              <a:uLnTx/>
              <a:uFillTx/>
              <a:latin typeface="+mn-lt"/>
              <a:ea typeface="+mn-ea"/>
              <a:cs typeface="+mn-cs"/>
            </a:rPr>
            <a:t>Stroma</a:t>
          </a:r>
          <a:r>
            <a:rPr kumimoji="0" lang="en-US" altLang="en-US" b="1" i="1" u="none" strike="noStrike" cap="none" spc="0" normalizeH="0" baseline="0" noProof="0" dirty="0">
              <a:ln/>
              <a:solidFill>
                <a:schemeClr val="bg1"/>
              </a:solidFill>
              <a:effectLst/>
              <a:uLnTx/>
              <a:uFillTx/>
              <a:latin typeface="+mn-lt"/>
              <a:ea typeface="+mn-ea"/>
              <a:cs typeface="+mn-cs"/>
            </a:rPr>
            <a:t>:</a:t>
          </a:r>
          <a:r>
            <a:rPr kumimoji="0" lang="en-US" altLang="en-US" b="0" i="1" u="none" strike="noStrike" cap="none" spc="0" normalizeH="0" baseline="0" noProof="0" dirty="0">
              <a:ln/>
              <a:effectLst/>
              <a:uLnTx/>
              <a:uFillTx/>
              <a:latin typeface="+mn-lt"/>
              <a:ea typeface="+mn-ea"/>
              <a:cs typeface="+mn-cs"/>
            </a:rPr>
            <a:t> </a:t>
          </a:r>
          <a:endParaRPr lang="en-US" dirty="0"/>
        </a:p>
      </dgm:t>
    </dgm:pt>
    <dgm:pt modelId="{F404531C-4B85-4C46-BCF6-E02A54A6EB92}" type="parTrans" cxnId="{D5050E26-0096-47B2-8560-D0489992B3DE}">
      <dgm:prSet/>
      <dgm:spPr/>
      <dgm:t>
        <a:bodyPr/>
        <a:lstStyle/>
        <a:p>
          <a:endParaRPr lang="en-US"/>
        </a:p>
      </dgm:t>
    </dgm:pt>
    <dgm:pt modelId="{C2054A6F-034E-4B49-8AE3-00144BEAD7C2}" type="sibTrans" cxnId="{D5050E26-0096-47B2-8560-D0489992B3DE}">
      <dgm:prSet/>
      <dgm:spPr/>
      <dgm:t>
        <a:bodyPr/>
        <a:lstStyle/>
        <a:p>
          <a:endParaRPr lang="en-US"/>
        </a:p>
      </dgm:t>
    </dgm:pt>
    <dgm:pt modelId="{416D268A-4A82-46AA-982D-FD8286229C57}">
      <dgm:prSet phldrT="[نص]" custT="1"/>
      <dgm:spPr/>
      <dgm:t>
        <a:bodyPr/>
        <a:lstStyle/>
        <a:p>
          <a:r>
            <a:rPr kumimoji="0" lang="en-US" altLang="en-US" sz="1400" b="1" i="0" u="none" strike="noStrike" cap="none" spc="0" normalizeH="0" baseline="0" noProof="0" dirty="0">
              <a:ln/>
              <a:solidFill>
                <a:srgbClr val="FF2F92"/>
              </a:solidFill>
              <a:effectLst/>
              <a:uLnTx/>
              <a:uFillTx/>
              <a:latin typeface="+mn-lt"/>
              <a:ea typeface="+mn-ea"/>
              <a:cs typeface="+mn-cs"/>
            </a:rPr>
            <a:t>Tunica </a:t>
          </a:r>
          <a:r>
            <a:rPr kumimoji="0" lang="en-US" altLang="en-US" sz="1400" b="1" i="0" u="none" strike="noStrike" cap="none" spc="0" normalizeH="0" baseline="0" noProof="0" dirty="0" err="1">
              <a:ln/>
              <a:solidFill>
                <a:srgbClr val="FF2F92"/>
              </a:solidFill>
              <a:effectLst/>
              <a:uLnTx/>
              <a:uFillTx/>
              <a:latin typeface="+mn-lt"/>
              <a:ea typeface="+mn-ea"/>
              <a:cs typeface="+mn-cs"/>
            </a:rPr>
            <a:t>vaginalis</a:t>
          </a:r>
          <a:endParaRPr kumimoji="0" lang="en-US" altLang="en-US" sz="1400" b="1" i="0" u="none" strike="noStrike" cap="none" spc="0" normalizeH="0" baseline="0" noProof="0" dirty="0">
            <a:ln/>
            <a:solidFill>
              <a:srgbClr val="FF2F92"/>
            </a:solidFill>
            <a:effectLst/>
            <a:uLnTx/>
            <a:uFillTx/>
            <a:latin typeface="+mn-lt"/>
            <a:ea typeface="+mn-ea"/>
            <a:cs typeface="+mn-cs"/>
          </a:endParaRPr>
        </a:p>
      </dgm:t>
    </dgm:pt>
    <dgm:pt modelId="{F6A81492-2D2A-4E6F-B820-4BE41D8C04E2}" type="parTrans" cxnId="{966A49D7-0183-4301-B472-79D80F7E446A}">
      <dgm:prSet/>
      <dgm:spPr/>
      <dgm:t>
        <a:bodyPr/>
        <a:lstStyle/>
        <a:p>
          <a:endParaRPr lang="en-US"/>
        </a:p>
      </dgm:t>
    </dgm:pt>
    <dgm:pt modelId="{D6B30CB6-9444-49A0-9931-DE9B27CE1D90}" type="sibTrans" cxnId="{966A49D7-0183-4301-B472-79D80F7E446A}">
      <dgm:prSet/>
      <dgm:spPr/>
      <dgm:t>
        <a:bodyPr/>
        <a:lstStyle/>
        <a:p>
          <a:endParaRPr lang="en-US"/>
        </a:p>
      </dgm:t>
    </dgm:pt>
    <dgm:pt modelId="{E0A00FC7-DA49-49CA-A4F6-D9CDBCE2EAC3}">
      <dgm:prSet phldrT="[نص]" custT="1"/>
      <dgm:spPr/>
      <dgm:t>
        <a:bodyPr/>
        <a:lstStyle/>
        <a:p>
          <a:r>
            <a:rPr kumimoji="0" lang="en-US" altLang="en-US" sz="1400" b="1" i="0" u="none" strike="noStrike" cap="none" spc="0" normalizeH="0" baseline="0" noProof="0" dirty="0">
              <a:ln/>
              <a:solidFill>
                <a:srgbClr val="FF2F92"/>
              </a:solidFill>
              <a:effectLst/>
              <a:uLnTx/>
              <a:uFillTx/>
              <a:latin typeface="+mn-lt"/>
              <a:ea typeface="+mn-ea"/>
              <a:cs typeface="+mn-cs"/>
            </a:rPr>
            <a:t>Septa.</a:t>
          </a:r>
        </a:p>
      </dgm:t>
    </dgm:pt>
    <dgm:pt modelId="{D3030B14-AA1E-4218-8C89-8A8D6EACEC95}" type="parTrans" cxnId="{BB3C225D-6FF1-41E6-AA0D-4AB77FBEE6AF}">
      <dgm:prSet/>
      <dgm:spPr/>
      <dgm:t>
        <a:bodyPr/>
        <a:lstStyle/>
        <a:p>
          <a:endParaRPr lang="en-US"/>
        </a:p>
      </dgm:t>
    </dgm:pt>
    <dgm:pt modelId="{F09F3A0C-5909-4C38-B186-4548661D9FD8}" type="sibTrans" cxnId="{BB3C225D-6FF1-41E6-AA0D-4AB77FBEE6AF}">
      <dgm:prSet/>
      <dgm:spPr/>
      <dgm:t>
        <a:bodyPr/>
        <a:lstStyle/>
        <a:p>
          <a:endParaRPr lang="en-US"/>
        </a:p>
      </dgm:t>
    </dgm:pt>
    <dgm:pt modelId="{3B83B791-3B30-415A-BA37-C2E7988ABD1A}">
      <dgm:prSet phldrT="[نص]"/>
      <dgm:spPr>
        <a:solidFill>
          <a:srgbClr val="FF8AD8"/>
        </a:solidFill>
      </dgm:spPr>
      <dgm:t>
        <a:bodyPr/>
        <a:lstStyle/>
        <a:p>
          <a:r>
            <a:rPr kumimoji="0" lang="en-US" altLang="en-US" b="1" i="1" u="none" strike="noStrike" cap="none" spc="0" normalizeH="0" baseline="0" noProof="0" dirty="0">
              <a:ln/>
              <a:solidFill>
                <a:schemeClr val="bg1"/>
              </a:solidFill>
              <a:effectLst/>
              <a:uLnTx/>
              <a:uFillTx/>
              <a:latin typeface="+mn-lt"/>
              <a:ea typeface="+mn-ea"/>
              <a:cs typeface="+mn-cs"/>
            </a:rPr>
            <a:t>Parenchyma:</a:t>
          </a:r>
          <a:endParaRPr lang="en-US" dirty="0">
            <a:solidFill>
              <a:schemeClr val="bg1"/>
            </a:solidFill>
          </a:endParaRPr>
        </a:p>
      </dgm:t>
    </dgm:pt>
    <dgm:pt modelId="{CFDB75BA-D7C5-47C2-85C1-DE406399F6D6}" type="parTrans" cxnId="{6093DC13-2D35-4854-BE25-EB2116B21770}">
      <dgm:prSet/>
      <dgm:spPr/>
      <dgm:t>
        <a:bodyPr/>
        <a:lstStyle/>
        <a:p>
          <a:endParaRPr lang="en-US"/>
        </a:p>
      </dgm:t>
    </dgm:pt>
    <dgm:pt modelId="{EA454E0D-23AC-4F50-B988-E1B9ED19449E}" type="sibTrans" cxnId="{6093DC13-2D35-4854-BE25-EB2116B21770}">
      <dgm:prSet/>
      <dgm:spPr/>
      <dgm:t>
        <a:bodyPr/>
        <a:lstStyle/>
        <a:p>
          <a:endParaRPr lang="en-US"/>
        </a:p>
      </dgm:t>
    </dgm:pt>
    <dgm:pt modelId="{7D2837DE-1EB4-4D91-93A8-D16546279915}">
      <dgm:prSet phldrT="[نص]" custT="1"/>
      <dgm:spPr/>
      <dgm:t>
        <a:bodyPr/>
        <a:lstStyle/>
        <a:p>
          <a:r>
            <a:rPr kumimoji="0" lang="en-US" altLang="en-US" sz="1400" b="1" i="0" u="none" strike="noStrike" cap="none" spc="0" normalizeH="0" baseline="0" noProof="0" dirty="0" err="1">
              <a:ln/>
              <a:solidFill>
                <a:srgbClr val="FF2F92"/>
              </a:solidFill>
              <a:effectLst/>
              <a:uLnTx/>
              <a:uFillTx/>
              <a:latin typeface="+mn-lt"/>
              <a:ea typeface="+mn-ea"/>
              <a:cs typeface="+mn-cs"/>
            </a:rPr>
            <a:t>Seminiferous</a:t>
          </a:r>
          <a:r>
            <a:rPr kumimoji="0" lang="en-US" altLang="en-US" sz="1400" b="1" i="0" u="none" strike="noStrike" cap="none" spc="0" normalizeH="0" baseline="0" noProof="0" dirty="0">
              <a:ln/>
              <a:solidFill>
                <a:srgbClr val="FF2F92"/>
              </a:solidFill>
              <a:effectLst/>
              <a:uLnTx/>
              <a:uFillTx/>
              <a:latin typeface="+mn-lt"/>
              <a:ea typeface="+mn-ea"/>
              <a:cs typeface="+mn-cs"/>
            </a:rPr>
            <a:t> tubules.</a:t>
          </a:r>
        </a:p>
        <a:p>
          <a:r>
            <a:rPr kumimoji="0" lang="en-US" altLang="en-US" sz="1400" b="1" i="0" u="none" strike="noStrike" cap="none" spc="0" normalizeH="0" baseline="0" noProof="0" dirty="0">
              <a:ln/>
              <a:solidFill>
                <a:schemeClr val="bg1">
                  <a:lumMod val="65000"/>
                </a:schemeClr>
              </a:solidFill>
              <a:effectLst/>
              <a:uLnTx/>
              <a:uFillTx/>
              <a:latin typeface="+mn-lt"/>
              <a:ea typeface="+mn-ea"/>
              <a:cs typeface="+mn-cs"/>
            </a:rPr>
            <a:t>Exocrine part</a:t>
          </a:r>
        </a:p>
      </dgm:t>
    </dgm:pt>
    <dgm:pt modelId="{B9B6FC34-EE24-4847-8138-06050A26CDCD}" type="parTrans" cxnId="{10CE1493-C54B-4EA4-A275-266F17BEE4A7}">
      <dgm:prSet/>
      <dgm:spPr/>
      <dgm:t>
        <a:bodyPr/>
        <a:lstStyle/>
        <a:p>
          <a:endParaRPr lang="en-US"/>
        </a:p>
      </dgm:t>
    </dgm:pt>
    <dgm:pt modelId="{0867F855-E317-4AB5-A32D-F266CE8B0C58}" type="sibTrans" cxnId="{10CE1493-C54B-4EA4-A275-266F17BEE4A7}">
      <dgm:prSet/>
      <dgm:spPr/>
      <dgm:t>
        <a:bodyPr/>
        <a:lstStyle/>
        <a:p>
          <a:endParaRPr lang="en-US"/>
        </a:p>
      </dgm:t>
    </dgm:pt>
    <dgm:pt modelId="{1E9E18E9-56BC-4927-B3FB-673E7D3EB400}">
      <dgm:prSet phldrT="[نص]" custT="1"/>
      <dgm:spPr/>
      <dgm:t>
        <a:bodyPr/>
        <a:lstStyle/>
        <a:p>
          <a:pPr rtl="0"/>
          <a:r>
            <a:rPr kumimoji="0" lang="en-US" altLang="en-US" sz="1400" b="1" i="0" u="none" strike="noStrike" cap="none" spc="0" normalizeH="0" baseline="0" noProof="0" dirty="0">
              <a:ln/>
              <a:solidFill>
                <a:srgbClr val="FF2F92"/>
              </a:solidFill>
              <a:effectLst/>
              <a:uLnTx/>
              <a:uFillTx/>
              <a:latin typeface="+mn-lt"/>
              <a:ea typeface="+mn-ea"/>
              <a:cs typeface="+mn-cs"/>
            </a:rPr>
            <a:t>Interstitial cells of </a:t>
          </a:r>
          <a:r>
            <a:rPr kumimoji="0" lang="en-US" altLang="en-US" sz="1400" b="1" i="0" u="none" strike="noStrike" cap="none" spc="0" normalizeH="0" baseline="0" noProof="0" dirty="0" err="1">
              <a:ln/>
              <a:solidFill>
                <a:srgbClr val="FF2F92"/>
              </a:solidFill>
              <a:effectLst/>
              <a:uLnTx/>
              <a:uFillTx/>
              <a:latin typeface="+mn-lt"/>
              <a:ea typeface="+mn-ea"/>
              <a:cs typeface="+mn-cs"/>
            </a:rPr>
            <a:t>Leydig</a:t>
          </a:r>
          <a:r>
            <a:rPr kumimoji="0" lang="en-US" altLang="en-US" sz="1400" b="1" i="0" u="none" strike="noStrike" cap="none" spc="0" normalizeH="0" baseline="0" noProof="0" dirty="0">
              <a:ln/>
              <a:solidFill>
                <a:srgbClr val="FF2F92"/>
              </a:solidFill>
              <a:effectLst/>
              <a:uLnTx/>
              <a:uFillTx/>
              <a:latin typeface="+mn-lt"/>
              <a:ea typeface="+mn-ea"/>
              <a:cs typeface="+mn-cs"/>
            </a:rPr>
            <a:t>.</a:t>
          </a:r>
        </a:p>
        <a:p>
          <a:pPr rtl="0"/>
          <a:r>
            <a:rPr kumimoji="0" lang="en-US" altLang="en-US" sz="1400" b="1" i="0" u="none" strike="noStrike" cap="none" spc="0" normalizeH="0" baseline="0" noProof="0" dirty="0">
              <a:ln/>
              <a:solidFill>
                <a:schemeClr val="bg1">
                  <a:lumMod val="65000"/>
                </a:schemeClr>
              </a:solidFill>
              <a:effectLst/>
              <a:uLnTx/>
              <a:uFillTx/>
              <a:latin typeface="+mn-lt"/>
              <a:ea typeface="+mn-ea"/>
              <a:cs typeface="+mn-cs"/>
            </a:rPr>
            <a:t>Endocrine part</a:t>
          </a:r>
        </a:p>
      </dgm:t>
    </dgm:pt>
    <dgm:pt modelId="{B7CAD206-58EC-490B-A599-532C2B3E3A68}" type="parTrans" cxnId="{8BAD0001-5B8F-4303-BC52-E05015146063}">
      <dgm:prSet/>
      <dgm:spPr/>
      <dgm:t>
        <a:bodyPr/>
        <a:lstStyle/>
        <a:p>
          <a:endParaRPr lang="en-US"/>
        </a:p>
      </dgm:t>
    </dgm:pt>
    <dgm:pt modelId="{1FFF7F4F-4948-4960-98F2-BD6B6E0C45DF}" type="sibTrans" cxnId="{8BAD0001-5B8F-4303-BC52-E05015146063}">
      <dgm:prSet/>
      <dgm:spPr/>
      <dgm:t>
        <a:bodyPr/>
        <a:lstStyle/>
        <a:p>
          <a:endParaRPr lang="en-US"/>
        </a:p>
      </dgm:t>
    </dgm:pt>
    <dgm:pt modelId="{CC8C93CF-397A-4C6A-B37D-97C1AFA66E0D}">
      <dgm:prSet phldrT="[نص]" custT="1"/>
      <dgm:spPr/>
      <dgm:t>
        <a:bodyPr/>
        <a:lstStyle/>
        <a:p>
          <a:r>
            <a:rPr kumimoji="0" lang="en-US" altLang="en-US" sz="1400" b="1" i="0" u="none" strike="noStrike" cap="none" spc="0" normalizeH="0" baseline="0" noProof="0" dirty="0">
              <a:ln/>
              <a:solidFill>
                <a:srgbClr val="FF2F92"/>
              </a:solidFill>
              <a:effectLst/>
              <a:uLnTx/>
              <a:uFillTx/>
              <a:latin typeface="+mn-lt"/>
              <a:ea typeface="+mn-ea"/>
              <a:cs typeface="+mn-cs"/>
            </a:rPr>
            <a:t>Tunica </a:t>
          </a:r>
          <a:r>
            <a:rPr kumimoji="0" lang="en-US" altLang="en-US" sz="1400" b="1" i="0" u="none" strike="noStrike" cap="none" spc="0" normalizeH="0" baseline="0" noProof="0" dirty="0" err="1">
              <a:ln/>
              <a:solidFill>
                <a:srgbClr val="FF2F92"/>
              </a:solidFill>
              <a:effectLst/>
              <a:uLnTx/>
              <a:uFillTx/>
              <a:latin typeface="+mn-lt"/>
              <a:ea typeface="+mn-ea"/>
              <a:cs typeface="+mn-cs"/>
            </a:rPr>
            <a:t>albuginea</a:t>
          </a:r>
          <a:endParaRPr kumimoji="0" lang="en-US" altLang="en-US" sz="1400" b="1" i="0" u="none" strike="noStrike" cap="none" spc="0" normalizeH="0" baseline="0" noProof="0" dirty="0">
            <a:ln/>
            <a:solidFill>
              <a:srgbClr val="FF2F92"/>
            </a:solidFill>
            <a:effectLst/>
            <a:uLnTx/>
            <a:uFillTx/>
            <a:latin typeface="+mn-lt"/>
            <a:ea typeface="+mn-ea"/>
            <a:cs typeface="+mn-cs"/>
          </a:endParaRPr>
        </a:p>
      </dgm:t>
    </dgm:pt>
    <dgm:pt modelId="{DB65E80B-3C1B-469A-BFE6-BF735851CBCA}" type="parTrans" cxnId="{1336CF1B-6BE8-4F0F-9F5B-FA561435A4FE}">
      <dgm:prSet/>
      <dgm:spPr/>
      <dgm:t>
        <a:bodyPr/>
        <a:lstStyle/>
        <a:p>
          <a:endParaRPr lang="en-US"/>
        </a:p>
      </dgm:t>
    </dgm:pt>
    <dgm:pt modelId="{7DAF2C17-BF3B-4201-86D4-1CEA842DD7E0}" type="sibTrans" cxnId="{1336CF1B-6BE8-4F0F-9F5B-FA561435A4FE}">
      <dgm:prSet/>
      <dgm:spPr/>
      <dgm:t>
        <a:bodyPr/>
        <a:lstStyle/>
        <a:p>
          <a:endParaRPr lang="en-US"/>
        </a:p>
      </dgm:t>
    </dgm:pt>
    <dgm:pt modelId="{6E660CD1-6F7E-412D-8C4A-103FD41F7A00}">
      <dgm:prSet custT="1"/>
      <dgm:spPr/>
      <dgm:t>
        <a:bodyPr/>
        <a:lstStyle/>
        <a:p>
          <a:r>
            <a:rPr kumimoji="0" lang="en-US" altLang="en-US" sz="1400" b="1" i="0" u="none" strike="noStrike" cap="none" spc="0" normalizeH="0" baseline="0" noProof="0" dirty="0">
              <a:ln/>
              <a:solidFill>
                <a:srgbClr val="FF2F92"/>
              </a:solidFill>
              <a:effectLst/>
              <a:uLnTx/>
              <a:uFillTx/>
              <a:latin typeface="+mn-lt"/>
              <a:ea typeface="+mn-ea"/>
              <a:cs typeface="+mn-cs"/>
            </a:rPr>
            <a:t>Tunica </a:t>
          </a:r>
          <a:r>
            <a:rPr kumimoji="0" lang="en-US" altLang="en-US" sz="1400" b="1" i="0" u="none" strike="noStrike" cap="none" spc="0" normalizeH="0" baseline="0" noProof="0" dirty="0" err="1">
              <a:ln/>
              <a:solidFill>
                <a:srgbClr val="FF2F92"/>
              </a:solidFill>
              <a:effectLst/>
              <a:uLnTx/>
              <a:uFillTx/>
              <a:latin typeface="+mn-lt"/>
              <a:ea typeface="+mn-ea"/>
              <a:cs typeface="+mn-cs"/>
            </a:rPr>
            <a:t>vasculosa</a:t>
          </a:r>
          <a:r>
            <a:rPr kumimoji="0" lang="en-US" altLang="en-US" sz="1400" b="1" i="0" u="none" strike="noStrike" cap="none" spc="0" normalizeH="0" baseline="0" noProof="0" dirty="0">
              <a:ln/>
              <a:solidFill>
                <a:srgbClr val="FF2F92"/>
              </a:solidFill>
              <a:effectLst/>
              <a:uLnTx/>
              <a:uFillTx/>
              <a:latin typeface="+mn-lt"/>
              <a:ea typeface="+mn-ea"/>
              <a:cs typeface="+mn-cs"/>
            </a:rPr>
            <a:t>.</a:t>
          </a:r>
        </a:p>
      </dgm:t>
    </dgm:pt>
    <dgm:pt modelId="{CD565AB9-1DD2-46CF-835A-2FCE974586DC}" type="parTrans" cxnId="{5A156237-EE53-4925-99DE-3920800B5395}">
      <dgm:prSet/>
      <dgm:spPr/>
      <dgm:t>
        <a:bodyPr/>
        <a:lstStyle/>
        <a:p>
          <a:endParaRPr lang="en-US"/>
        </a:p>
      </dgm:t>
    </dgm:pt>
    <dgm:pt modelId="{748B43FF-3091-45F2-8EA2-99A746B21F8A}" type="sibTrans" cxnId="{5A156237-EE53-4925-99DE-3920800B5395}">
      <dgm:prSet/>
      <dgm:spPr/>
      <dgm:t>
        <a:bodyPr/>
        <a:lstStyle/>
        <a:p>
          <a:endParaRPr lang="en-US"/>
        </a:p>
      </dgm:t>
    </dgm:pt>
    <dgm:pt modelId="{30FEB7EE-580F-4C28-8AB5-4D9411F52DA9}">
      <dgm:prSet phldrT="[نص]" custT="1"/>
      <dgm:spPr/>
      <dgm:t>
        <a:bodyPr/>
        <a:lstStyle/>
        <a:p>
          <a:r>
            <a:rPr kumimoji="0" lang="en-US" altLang="en-US" sz="1400" b="1" i="0" u="none" strike="noStrike" cap="none" spc="0" normalizeH="0" baseline="0" noProof="0" dirty="0">
              <a:ln/>
              <a:solidFill>
                <a:srgbClr val="FF2F92"/>
              </a:solidFill>
              <a:effectLst/>
              <a:uLnTx/>
              <a:uFillTx/>
              <a:latin typeface="+mn-lt"/>
              <a:ea typeface="+mn-ea"/>
              <a:cs typeface="+mn-cs"/>
            </a:rPr>
            <a:t>Interstitial tissue.</a:t>
          </a:r>
        </a:p>
      </dgm:t>
    </dgm:pt>
    <dgm:pt modelId="{1B7B64F7-1956-4C19-A949-929F9B5F6E4A}" type="parTrans" cxnId="{5B59FB6A-A551-4322-BBAF-97E1D5A2DD41}">
      <dgm:prSet/>
      <dgm:spPr/>
      <dgm:t>
        <a:bodyPr/>
        <a:lstStyle/>
        <a:p>
          <a:endParaRPr lang="en-US"/>
        </a:p>
      </dgm:t>
    </dgm:pt>
    <dgm:pt modelId="{03AA7055-7971-4096-9EB5-1EBE0420AEF9}" type="sibTrans" cxnId="{5B59FB6A-A551-4322-BBAF-97E1D5A2DD41}">
      <dgm:prSet/>
      <dgm:spPr/>
      <dgm:t>
        <a:bodyPr/>
        <a:lstStyle/>
        <a:p>
          <a:endParaRPr lang="en-US"/>
        </a:p>
      </dgm:t>
    </dgm:pt>
    <dgm:pt modelId="{F1BEAAB5-5217-4A4F-8620-A66076A4CB81}" type="pres">
      <dgm:prSet presAssocID="{222FFB58-ED95-4D3E-9F8B-C3A3855C5B00}" presName="Name0" presStyleCnt="0">
        <dgm:presLayoutVars>
          <dgm:chPref val="1"/>
          <dgm:dir/>
          <dgm:animOne val="branch"/>
          <dgm:animLvl val="lvl"/>
          <dgm:resizeHandles/>
        </dgm:presLayoutVars>
      </dgm:prSet>
      <dgm:spPr/>
    </dgm:pt>
    <dgm:pt modelId="{262CFADF-2D02-490D-BEDE-8C7E7F5D6E8F}" type="pres">
      <dgm:prSet presAssocID="{DE30CB5A-380A-4661-8CE3-2A55E804717F}" presName="vertOne" presStyleCnt="0"/>
      <dgm:spPr/>
    </dgm:pt>
    <dgm:pt modelId="{3FF08626-24A1-41F1-A8DD-4156E4F7DFEE}" type="pres">
      <dgm:prSet presAssocID="{DE30CB5A-380A-4661-8CE3-2A55E804717F}" presName="txOne" presStyleLbl="node0" presStyleIdx="0" presStyleCnt="2">
        <dgm:presLayoutVars>
          <dgm:chPref val="3"/>
        </dgm:presLayoutVars>
      </dgm:prSet>
      <dgm:spPr/>
    </dgm:pt>
    <dgm:pt modelId="{BC38DCA0-A477-404F-A395-51E20F14AA17}" type="pres">
      <dgm:prSet presAssocID="{DE30CB5A-380A-4661-8CE3-2A55E804717F}" presName="parTransOne" presStyleCnt="0"/>
      <dgm:spPr/>
    </dgm:pt>
    <dgm:pt modelId="{D828D445-3C49-4A78-BFB1-7F6E2B6CA275}" type="pres">
      <dgm:prSet presAssocID="{DE30CB5A-380A-4661-8CE3-2A55E804717F}" presName="horzOne" presStyleCnt="0"/>
      <dgm:spPr/>
    </dgm:pt>
    <dgm:pt modelId="{F66E5B0B-C6E7-4BDA-A9D3-4DEFC2255D64}" type="pres">
      <dgm:prSet presAssocID="{416D268A-4A82-46AA-982D-FD8286229C57}" presName="vertTwo" presStyleCnt="0"/>
      <dgm:spPr/>
    </dgm:pt>
    <dgm:pt modelId="{7165CEE5-9069-4B8C-B688-BDCEE2D6130F}" type="pres">
      <dgm:prSet presAssocID="{416D268A-4A82-46AA-982D-FD8286229C57}" presName="txTwo" presStyleLbl="node2" presStyleIdx="0" presStyleCnt="7" custScaleX="96414" custScaleY="67776">
        <dgm:presLayoutVars>
          <dgm:chPref val="3"/>
        </dgm:presLayoutVars>
      </dgm:prSet>
      <dgm:spPr/>
    </dgm:pt>
    <dgm:pt modelId="{D98942BD-5635-4810-9661-B47E9A4F3C1F}" type="pres">
      <dgm:prSet presAssocID="{416D268A-4A82-46AA-982D-FD8286229C57}" presName="horzTwo" presStyleCnt="0"/>
      <dgm:spPr/>
    </dgm:pt>
    <dgm:pt modelId="{1E969ECD-1196-4183-BD9E-F3B953FA150F}" type="pres">
      <dgm:prSet presAssocID="{D6B30CB6-9444-49A0-9931-DE9B27CE1D90}" presName="sibSpaceTwo" presStyleCnt="0"/>
      <dgm:spPr/>
    </dgm:pt>
    <dgm:pt modelId="{A977355A-FD92-46A3-A350-0734F6F20BFB}" type="pres">
      <dgm:prSet presAssocID="{CC8C93CF-397A-4C6A-B37D-97C1AFA66E0D}" presName="vertTwo" presStyleCnt="0"/>
      <dgm:spPr/>
    </dgm:pt>
    <dgm:pt modelId="{89CF390F-AED0-4EAB-8687-97FF99EA72DA}" type="pres">
      <dgm:prSet presAssocID="{CC8C93CF-397A-4C6A-B37D-97C1AFA66E0D}" presName="txTwo" presStyleLbl="node2" presStyleIdx="1" presStyleCnt="7" custScaleX="92369" custScaleY="68202">
        <dgm:presLayoutVars>
          <dgm:chPref val="3"/>
        </dgm:presLayoutVars>
      </dgm:prSet>
      <dgm:spPr/>
    </dgm:pt>
    <dgm:pt modelId="{31925FA9-263A-4532-857F-0DA7F81124C0}" type="pres">
      <dgm:prSet presAssocID="{CC8C93CF-397A-4C6A-B37D-97C1AFA66E0D}" presName="horzTwo" presStyleCnt="0"/>
      <dgm:spPr/>
    </dgm:pt>
    <dgm:pt modelId="{9005A1EB-1643-4029-8565-315ADB2E8C15}" type="pres">
      <dgm:prSet presAssocID="{7DAF2C17-BF3B-4201-86D4-1CEA842DD7E0}" presName="sibSpaceTwo" presStyleCnt="0"/>
      <dgm:spPr/>
    </dgm:pt>
    <dgm:pt modelId="{C3A709FD-BBAB-46BB-8C3F-9FFDBD59E229}" type="pres">
      <dgm:prSet presAssocID="{6E660CD1-6F7E-412D-8C4A-103FD41F7A00}" presName="vertTwo" presStyleCnt="0"/>
      <dgm:spPr/>
    </dgm:pt>
    <dgm:pt modelId="{9E0B79F8-005C-4FBB-BA12-9029AED9FE77}" type="pres">
      <dgm:prSet presAssocID="{6E660CD1-6F7E-412D-8C4A-103FD41F7A00}" presName="txTwo" presStyleLbl="node2" presStyleIdx="2" presStyleCnt="7" custScaleY="68821">
        <dgm:presLayoutVars>
          <dgm:chPref val="3"/>
        </dgm:presLayoutVars>
      </dgm:prSet>
      <dgm:spPr/>
    </dgm:pt>
    <dgm:pt modelId="{2ED05837-D3D7-4DD1-8F5B-EAE4A4C83EDF}" type="pres">
      <dgm:prSet presAssocID="{6E660CD1-6F7E-412D-8C4A-103FD41F7A00}" presName="horzTwo" presStyleCnt="0"/>
      <dgm:spPr/>
    </dgm:pt>
    <dgm:pt modelId="{7B64D28A-484B-477D-893F-7DD78EF16291}" type="pres">
      <dgm:prSet presAssocID="{748B43FF-3091-45F2-8EA2-99A746B21F8A}" presName="sibSpaceTwo" presStyleCnt="0"/>
      <dgm:spPr/>
    </dgm:pt>
    <dgm:pt modelId="{BA0A7A55-010B-4B6B-9C64-6806ED0FE646}" type="pres">
      <dgm:prSet presAssocID="{E0A00FC7-DA49-49CA-A4F6-D9CDBCE2EAC3}" presName="vertTwo" presStyleCnt="0"/>
      <dgm:spPr/>
    </dgm:pt>
    <dgm:pt modelId="{AAD3944E-20E7-43A9-8B09-1F5B1DEC601A}" type="pres">
      <dgm:prSet presAssocID="{E0A00FC7-DA49-49CA-A4F6-D9CDBCE2EAC3}" presName="txTwo" presStyleLbl="node2" presStyleIdx="3" presStyleCnt="7" custScaleY="67759">
        <dgm:presLayoutVars>
          <dgm:chPref val="3"/>
        </dgm:presLayoutVars>
      </dgm:prSet>
      <dgm:spPr/>
    </dgm:pt>
    <dgm:pt modelId="{2B40EEE5-6BDE-4FB4-821E-469ECBB6AE30}" type="pres">
      <dgm:prSet presAssocID="{E0A00FC7-DA49-49CA-A4F6-D9CDBCE2EAC3}" presName="horzTwo" presStyleCnt="0"/>
      <dgm:spPr/>
    </dgm:pt>
    <dgm:pt modelId="{7A25AF53-1200-4440-A9B7-A00EF8867171}" type="pres">
      <dgm:prSet presAssocID="{F09F3A0C-5909-4C38-B186-4548661D9FD8}" presName="sibSpaceTwo" presStyleCnt="0"/>
      <dgm:spPr/>
    </dgm:pt>
    <dgm:pt modelId="{4A662E73-4E90-48DC-BCC5-62CE908757DF}" type="pres">
      <dgm:prSet presAssocID="{30FEB7EE-580F-4C28-8AB5-4D9411F52DA9}" presName="vertTwo" presStyleCnt="0"/>
      <dgm:spPr/>
    </dgm:pt>
    <dgm:pt modelId="{871C985F-ECC8-4125-A0B3-F88F50ADF481}" type="pres">
      <dgm:prSet presAssocID="{30FEB7EE-580F-4C28-8AB5-4D9411F52DA9}" presName="txTwo" presStyleLbl="node2" presStyleIdx="4" presStyleCnt="7" custScaleY="67706">
        <dgm:presLayoutVars>
          <dgm:chPref val="3"/>
        </dgm:presLayoutVars>
      </dgm:prSet>
      <dgm:spPr/>
    </dgm:pt>
    <dgm:pt modelId="{8BD540D2-4D04-456A-B606-9E67BAB0AAA4}" type="pres">
      <dgm:prSet presAssocID="{30FEB7EE-580F-4C28-8AB5-4D9411F52DA9}" presName="horzTwo" presStyleCnt="0"/>
      <dgm:spPr/>
    </dgm:pt>
    <dgm:pt modelId="{9913AAD5-2809-4B1E-BCF7-E52DB760F78E}" type="pres">
      <dgm:prSet presAssocID="{C2054A6F-034E-4B49-8AE3-00144BEAD7C2}" presName="sibSpaceOne" presStyleCnt="0"/>
      <dgm:spPr/>
    </dgm:pt>
    <dgm:pt modelId="{C69CF8EC-9B06-49FA-B375-12A2A861B164}" type="pres">
      <dgm:prSet presAssocID="{3B83B791-3B30-415A-BA37-C2E7988ABD1A}" presName="vertOne" presStyleCnt="0"/>
      <dgm:spPr/>
    </dgm:pt>
    <dgm:pt modelId="{386F38B3-7E41-4A29-B022-BFA5BBB47BD6}" type="pres">
      <dgm:prSet presAssocID="{3B83B791-3B30-415A-BA37-C2E7988ABD1A}" presName="txOne" presStyleLbl="node0" presStyleIdx="1" presStyleCnt="2" custScaleX="105374">
        <dgm:presLayoutVars>
          <dgm:chPref val="3"/>
        </dgm:presLayoutVars>
      </dgm:prSet>
      <dgm:spPr/>
    </dgm:pt>
    <dgm:pt modelId="{EEE2742A-FF3C-49F9-A76F-CF5D48FE3E33}" type="pres">
      <dgm:prSet presAssocID="{3B83B791-3B30-415A-BA37-C2E7988ABD1A}" presName="parTransOne" presStyleCnt="0"/>
      <dgm:spPr/>
    </dgm:pt>
    <dgm:pt modelId="{03514634-B325-4160-8BF4-A8912D50A2A6}" type="pres">
      <dgm:prSet presAssocID="{3B83B791-3B30-415A-BA37-C2E7988ABD1A}" presName="horzOne" presStyleCnt="0"/>
      <dgm:spPr/>
    </dgm:pt>
    <dgm:pt modelId="{B209B930-90FA-43F1-B3D4-878B8C836C0A}" type="pres">
      <dgm:prSet presAssocID="{7D2837DE-1EB4-4D91-93A8-D16546279915}" presName="vertTwo" presStyleCnt="0"/>
      <dgm:spPr/>
    </dgm:pt>
    <dgm:pt modelId="{D2FBCBC4-6605-4166-A35E-B1CC783BF794}" type="pres">
      <dgm:prSet presAssocID="{7D2837DE-1EB4-4D91-93A8-D16546279915}" presName="txTwo" presStyleLbl="node2" presStyleIdx="5" presStyleCnt="7" custScaleX="119347" custScaleY="68563">
        <dgm:presLayoutVars>
          <dgm:chPref val="3"/>
        </dgm:presLayoutVars>
      </dgm:prSet>
      <dgm:spPr/>
    </dgm:pt>
    <dgm:pt modelId="{5F398179-90B4-4C41-AF20-4B965B9836CB}" type="pres">
      <dgm:prSet presAssocID="{7D2837DE-1EB4-4D91-93A8-D16546279915}" presName="horzTwo" presStyleCnt="0"/>
      <dgm:spPr/>
    </dgm:pt>
    <dgm:pt modelId="{EBB025A1-6D41-4358-9FD2-05AE47CA0C98}" type="pres">
      <dgm:prSet presAssocID="{0867F855-E317-4AB5-A32D-F266CE8B0C58}" presName="sibSpaceTwo" presStyleCnt="0"/>
      <dgm:spPr/>
    </dgm:pt>
    <dgm:pt modelId="{6D727B5F-6622-4BE8-BB95-5925AF214D1E}" type="pres">
      <dgm:prSet presAssocID="{1E9E18E9-56BC-4927-B3FB-673E7D3EB400}" presName="vertTwo" presStyleCnt="0"/>
      <dgm:spPr/>
    </dgm:pt>
    <dgm:pt modelId="{9B1EF0AA-1FB9-406B-8FD4-2F4C2F93CC4C}" type="pres">
      <dgm:prSet presAssocID="{1E9E18E9-56BC-4927-B3FB-673E7D3EB400}" presName="txTwo" presStyleLbl="node2" presStyleIdx="6" presStyleCnt="7" custScaleX="135421" custScaleY="68838">
        <dgm:presLayoutVars>
          <dgm:chPref val="3"/>
        </dgm:presLayoutVars>
      </dgm:prSet>
      <dgm:spPr/>
    </dgm:pt>
    <dgm:pt modelId="{4D62A95B-FA49-4463-8BF7-3DDB9F025B38}" type="pres">
      <dgm:prSet presAssocID="{1E9E18E9-56BC-4927-B3FB-673E7D3EB400}" presName="horzTwo" presStyleCnt="0"/>
      <dgm:spPr/>
    </dgm:pt>
  </dgm:ptLst>
  <dgm:cxnLst>
    <dgm:cxn modelId="{8BAD0001-5B8F-4303-BC52-E05015146063}" srcId="{3B83B791-3B30-415A-BA37-C2E7988ABD1A}" destId="{1E9E18E9-56BC-4927-B3FB-673E7D3EB400}" srcOrd="1" destOrd="0" parTransId="{B7CAD206-58EC-490B-A599-532C2B3E3A68}" sibTransId="{1FFF7F4F-4948-4960-98F2-BD6B6E0C45DF}"/>
    <dgm:cxn modelId="{DFA2B203-E05B-4B18-BFA7-DCB1B6675B21}" type="presOf" srcId="{30FEB7EE-580F-4C28-8AB5-4D9411F52DA9}" destId="{871C985F-ECC8-4125-A0B3-F88F50ADF481}" srcOrd="0" destOrd="0" presId="urn:microsoft.com/office/officeart/2005/8/layout/hierarchy4"/>
    <dgm:cxn modelId="{1B966008-8C38-4AAF-B55C-2190196EB7B5}" type="presOf" srcId="{1E9E18E9-56BC-4927-B3FB-673E7D3EB400}" destId="{9B1EF0AA-1FB9-406B-8FD4-2F4C2F93CC4C}" srcOrd="0" destOrd="0" presId="urn:microsoft.com/office/officeart/2005/8/layout/hierarchy4"/>
    <dgm:cxn modelId="{FA45820C-2C77-498E-92EA-5F5AD4AC93B7}" type="presOf" srcId="{7D2837DE-1EB4-4D91-93A8-D16546279915}" destId="{D2FBCBC4-6605-4166-A35E-B1CC783BF794}" srcOrd="0" destOrd="0" presId="urn:microsoft.com/office/officeart/2005/8/layout/hierarchy4"/>
    <dgm:cxn modelId="{6093DC13-2D35-4854-BE25-EB2116B21770}" srcId="{222FFB58-ED95-4D3E-9F8B-C3A3855C5B00}" destId="{3B83B791-3B30-415A-BA37-C2E7988ABD1A}" srcOrd="1" destOrd="0" parTransId="{CFDB75BA-D7C5-47C2-85C1-DE406399F6D6}" sibTransId="{EA454E0D-23AC-4F50-B988-E1B9ED19449E}"/>
    <dgm:cxn modelId="{1336CF1B-6BE8-4F0F-9F5B-FA561435A4FE}" srcId="{DE30CB5A-380A-4661-8CE3-2A55E804717F}" destId="{CC8C93CF-397A-4C6A-B37D-97C1AFA66E0D}" srcOrd="1" destOrd="0" parTransId="{DB65E80B-3C1B-469A-BFE6-BF735851CBCA}" sibTransId="{7DAF2C17-BF3B-4201-86D4-1CEA842DD7E0}"/>
    <dgm:cxn modelId="{D5050E26-0096-47B2-8560-D0489992B3DE}" srcId="{222FFB58-ED95-4D3E-9F8B-C3A3855C5B00}" destId="{DE30CB5A-380A-4661-8CE3-2A55E804717F}" srcOrd="0" destOrd="0" parTransId="{F404531C-4B85-4C46-BCF6-E02A54A6EB92}" sibTransId="{C2054A6F-034E-4B49-8AE3-00144BEAD7C2}"/>
    <dgm:cxn modelId="{61324E2C-B1A3-4E2C-9FB0-8BD27A419AEF}" type="presOf" srcId="{222FFB58-ED95-4D3E-9F8B-C3A3855C5B00}" destId="{F1BEAAB5-5217-4A4F-8620-A66076A4CB81}" srcOrd="0" destOrd="0" presId="urn:microsoft.com/office/officeart/2005/8/layout/hierarchy4"/>
    <dgm:cxn modelId="{66C66E32-39F2-4EB9-B65F-6138784BD5E6}" type="presOf" srcId="{3B83B791-3B30-415A-BA37-C2E7988ABD1A}" destId="{386F38B3-7E41-4A29-B022-BFA5BBB47BD6}" srcOrd="0" destOrd="0" presId="urn:microsoft.com/office/officeart/2005/8/layout/hierarchy4"/>
    <dgm:cxn modelId="{5A156237-EE53-4925-99DE-3920800B5395}" srcId="{DE30CB5A-380A-4661-8CE3-2A55E804717F}" destId="{6E660CD1-6F7E-412D-8C4A-103FD41F7A00}" srcOrd="2" destOrd="0" parTransId="{CD565AB9-1DD2-46CF-835A-2FCE974586DC}" sibTransId="{748B43FF-3091-45F2-8EA2-99A746B21F8A}"/>
    <dgm:cxn modelId="{BB3C225D-6FF1-41E6-AA0D-4AB77FBEE6AF}" srcId="{DE30CB5A-380A-4661-8CE3-2A55E804717F}" destId="{E0A00FC7-DA49-49CA-A4F6-D9CDBCE2EAC3}" srcOrd="3" destOrd="0" parTransId="{D3030B14-AA1E-4218-8C89-8A8D6EACEC95}" sibTransId="{F09F3A0C-5909-4C38-B186-4548661D9FD8}"/>
    <dgm:cxn modelId="{5B59FB6A-A551-4322-BBAF-97E1D5A2DD41}" srcId="{DE30CB5A-380A-4661-8CE3-2A55E804717F}" destId="{30FEB7EE-580F-4C28-8AB5-4D9411F52DA9}" srcOrd="4" destOrd="0" parTransId="{1B7B64F7-1956-4C19-A949-929F9B5F6E4A}" sibTransId="{03AA7055-7971-4096-9EB5-1EBE0420AEF9}"/>
    <dgm:cxn modelId="{1AD7438A-1324-45E9-9E02-8240E5EBB024}" type="presOf" srcId="{E0A00FC7-DA49-49CA-A4F6-D9CDBCE2EAC3}" destId="{AAD3944E-20E7-43A9-8B09-1F5B1DEC601A}" srcOrd="0" destOrd="0" presId="urn:microsoft.com/office/officeart/2005/8/layout/hierarchy4"/>
    <dgm:cxn modelId="{F5C91B8B-C1C9-4B5F-A42D-4149375A34B1}" type="presOf" srcId="{DE30CB5A-380A-4661-8CE3-2A55E804717F}" destId="{3FF08626-24A1-41F1-A8DD-4156E4F7DFEE}" srcOrd="0" destOrd="0" presId="urn:microsoft.com/office/officeart/2005/8/layout/hierarchy4"/>
    <dgm:cxn modelId="{10CE1493-C54B-4EA4-A275-266F17BEE4A7}" srcId="{3B83B791-3B30-415A-BA37-C2E7988ABD1A}" destId="{7D2837DE-1EB4-4D91-93A8-D16546279915}" srcOrd="0" destOrd="0" parTransId="{B9B6FC34-EE24-4847-8138-06050A26CDCD}" sibTransId="{0867F855-E317-4AB5-A32D-F266CE8B0C58}"/>
    <dgm:cxn modelId="{07C29394-6237-4AC1-A89F-48D723A9C886}" type="presOf" srcId="{416D268A-4A82-46AA-982D-FD8286229C57}" destId="{7165CEE5-9069-4B8C-B688-BDCEE2D6130F}" srcOrd="0" destOrd="0" presId="urn:microsoft.com/office/officeart/2005/8/layout/hierarchy4"/>
    <dgm:cxn modelId="{966A49D7-0183-4301-B472-79D80F7E446A}" srcId="{DE30CB5A-380A-4661-8CE3-2A55E804717F}" destId="{416D268A-4A82-46AA-982D-FD8286229C57}" srcOrd="0" destOrd="0" parTransId="{F6A81492-2D2A-4E6F-B820-4BE41D8C04E2}" sibTransId="{D6B30CB6-9444-49A0-9931-DE9B27CE1D90}"/>
    <dgm:cxn modelId="{D34095DA-E301-4821-8CF8-B3AB04D36252}" type="presOf" srcId="{6E660CD1-6F7E-412D-8C4A-103FD41F7A00}" destId="{9E0B79F8-005C-4FBB-BA12-9029AED9FE77}" srcOrd="0" destOrd="0" presId="urn:microsoft.com/office/officeart/2005/8/layout/hierarchy4"/>
    <dgm:cxn modelId="{7279C6F3-B73A-4855-89D7-3ACE85D93310}" type="presOf" srcId="{CC8C93CF-397A-4C6A-B37D-97C1AFA66E0D}" destId="{89CF390F-AED0-4EAB-8687-97FF99EA72DA}" srcOrd="0" destOrd="0" presId="urn:microsoft.com/office/officeart/2005/8/layout/hierarchy4"/>
    <dgm:cxn modelId="{A901B6EB-6D92-42E8-9652-A3C591528913}" type="presParOf" srcId="{F1BEAAB5-5217-4A4F-8620-A66076A4CB81}" destId="{262CFADF-2D02-490D-BEDE-8C7E7F5D6E8F}" srcOrd="0" destOrd="0" presId="urn:microsoft.com/office/officeart/2005/8/layout/hierarchy4"/>
    <dgm:cxn modelId="{DAE8A87A-74B6-4821-85AE-DF785D8B050D}" type="presParOf" srcId="{262CFADF-2D02-490D-BEDE-8C7E7F5D6E8F}" destId="{3FF08626-24A1-41F1-A8DD-4156E4F7DFEE}" srcOrd="0" destOrd="0" presId="urn:microsoft.com/office/officeart/2005/8/layout/hierarchy4"/>
    <dgm:cxn modelId="{533EB49B-742F-4CDA-81D9-8474927DCCC4}" type="presParOf" srcId="{262CFADF-2D02-490D-BEDE-8C7E7F5D6E8F}" destId="{BC38DCA0-A477-404F-A395-51E20F14AA17}" srcOrd="1" destOrd="0" presId="urn:microsoft.com/office/officeart/2005/8/layout/hierarchy4"/>
    <dgm:cxn modelId="{5AA3D5C6-A2A8-4DD0-90FC-02B959F99598}" type="presParOf" srcId="{262CFADF-2D02-490D-BEDE-8C7E7F5D6E8F}" destId="{D828D445-3C49-4A78-BFB1-7F6E2B6CA275}" srcOrd="2" destOrd="0" presId="urn:microsoft.com/office/officeart/2005/8/layout/hierarchy4"/>
    <dgm:cxn modelId="{45EC03DB-EB88-4033-826E-8ACF2F81CCB2}" type="presParOf" srcId="{D828D445-3C49-4A78-BFB1-7F6E2B6CA275}" destId="{F66E5B0B-C6E7-4BDA-A9D3-4DEFC2255D64}" srcOrd="0" destOrd="0" presId="urn:microsoft.com/office/officeart/2005/8/layout/hierarchy4"/>
    <dgm:cxn modelId="{3C165ECF-3E01-4EB3-B4D5-DFB7762936CD}" type="presParOf" srcId="{F66E5B0B-C6E7-4BDA-A9D3-4DEFC2255D64}" destId="{7165CEE5-9069-4B8C-B688-BDCEE2D6130F}" srcOrd="0" destOrd="0" presId="urn:microsoft.com/office/officeart/2005/8/layout/hierarchy4"/>
    <dgm:cxn modelId="{61C50202-BE01-4FF1-A024-83771ED1432F}" type="presParOf" srcId="{F66E5B0B-C6E7-4BDA-A9D3-4DEFC2255D64}" destId="{D98942BD-5635-4810-9661-B47E9A4F3C1F}" srcOrd="1" destOrd="0" presId="urn:microsoft.com/office/officeart/2005/8/layout/hierarchy4"/>
    <dgm:cxn modelId="{CECC4E41-1EA6-4021-9035-727FA5994E01}" type="presParOf" srcId="{D828D445-3C49-4A78-BFB1-7F6E2B6CA275}" destId="{1E969ECD-1196-4183-BD9E-F3B953FA150F}" srcOrd="1" destOrd="0" presId="urn:microsoft.com/office/officeart/2005/8/layout/hierarchy4"/>
    <dgm:cxn modelId="{A3BE6E6D-2645-4534-AE1C-24D1D4A847CF}" type="presParOf" srcId="{D828D445-3C49-4A78-BFB1-7F6E2B6CA275}" destId="{A977355A-FD92-46A3-A350-0734F6F20BFB}" srcOrd="2" destOrd="0" presId="urn:microsoft.com/office/officeart/2005/8/layout/hierarchy4"/>
    <dgm:cxn modelId="{11553546-1C8F-447A-9E63-A85602A09E7D}" type="presParOf" srcId="{A977355A-FD92-46A3-A350-0734F6F20BFB}" destId="{89CF390F-AED0-4EAB-8687-97FF99EA72DA}" srcOrd="0" destOrd="0" presId="urn:microsoft.com/office/officeart/2005/8/layout/hierarchy4"/>
    <dgm:cxn modelId="{804DD626-8EFE-40F4-B673-A12A11C5FCDB}" type="presParOf" srcId="{A977355A-FD92-46A3-A350-0734F6F20BFB}" destId="{31925FA9-263A-4532-857F-0DA7F81124C0}" srcOrd="1" destOrd="0" presId="urn:microsoft.com/office/officeart/2005/8/layout/hierarchy4"/>
    <dgm:cxn modelId="{0BE795AC-641C-4FB6-BA07-5B871609B259}" type="presParOf" srcId="{D828D445-3C49-4A78-BFB1-7F6E2B6CA275}" destId="{9005A1EB-1643-4029-8565-315ADB2E8C15}" srcOrd="3" destOrd="0" presId="urn:microsoft.com/office/officeart/2005/8/layout/hierarchy4"/>
    <dgm:cxn modelId="{9157D09B-BB07-4F20-B48E-DD70209331C9}" type="presParOf" srcId="{D828D445-3C49-4A78-BFB1-7F6E2B6CA275}" destId="{C3A709FD-BBAB-46BB-8C3F-9FFDBD59E229}" srcOrd="4" destOrd="0" presId="urn:microsoft.com/office/officeart/2005/8/layout/hierarchy4"/>
    <dgm:cxn modelId="{7787EE87-D63D-4DBA-BFED-F53F77B1A80F}" type="presParOf" srcId="{C3A709FD-BBAB-46BB-8C3F-9FFDBD59E229}" destId="{9E0B79F8-005C-4FBB-BA12-9029AED9FE77}" srcOrd="0" destOrd="0" presId="urn:microsoft.com/office/officeart/2005/8/layout/hierarchy4"/>
    <dgm:cxn modelId="{648D1525-13D3-4202-8C90-23F6BCE6FA25}" type="presParOf" srcId="{C3A709FD-BBAB-46BB-8C3F-9FFDBD59E229}" destId="{2ED05837-D3D7-4DD1-8F5B-EAE4A4C83EDF}" srcOrd="1" destOrd="0" presId="urn:microsoft.com/office/officeart/2005/8/layout/hierarchy4"/>
    <dgm:cxn modelId="{A461AE1A-0803-457C-B04D-6188C4BD1867}" type="presParOf" srcId="{D828D445-3C49-4A78-BFB1-7F6E2B6CA275}" destId="{7B64D28A-484B-477D-893F-7DD78EF16291}" srcOrd="5" destOrd="0" presId="urn:microsoft.com/office/officeart/2005/8/layout/hierarchy4"/>
    <dgm:cxn modelId="{B2D7F473-F38A-483B-B575-5037C7017E83}" type="presParOf" srcId="{D828D445-3C49-4A78-BFB1-7F6E2B6CA275}" destId="{BA0A7A55-010B-4B6B-9C64-6806ED0FE646}" srcOrd="6" destOrd="0" presId="urn:microsoft.com/office/officeart/2005/8/layout/hierarchy4"/>
    <dgm:cxn modelId="{7129F736-7F5E-4E74-930A-C8014528E145}" type="presParOf" srcId="{BA0A7A55-010B-4B6B-9C64-6806ED0FE646}" destId="{AAD3944E-20E7-43A9-8B09-1F5B1DEC601A}" srcOrd="0" destOrd="0" presId="urn:microsoft.com/office/officeart/2005/8/layout/hierarchy4"/>
    <dgm:cxn modelId="{0070708F-6D65-4282-9779-4547BE72C982}" type="presParOf" srcId="{BA0A7A55-010B-4B6B-9C64-6806ED0FE646}" destId="{2B40EEE5-6BDE-4FB4-821E-469ECBB6AE30}" srcOrd="1" destOrd="0" presId="urn:microsoft.com/office/officeart/2005/8/layout/hierarchy4"/>
    <dgm:cxn modelId="{69F42216-891D-48C4-8E9E-3586E9F9C1CD}" type="presParOf" srcId="{D828D445-3C49-4A78-BFB1-7F6E2B6CA275}" destId="{7A25AF53-1200-4440-A9B7-A00EF8867171}" srcOrd="7" destOrd="0" presId="urn:microsoft.com/office/officeart/2005/8/layout/hierarchy4"/>
    <dgm:cxn modelId="{B2D97398-8803-40D0-AC84-243B2FDA77F1}" type="presParOf" srcId="{D828D445-3C49-4A78-BFB1-7F6E2B6CA275}" destId="{4A662E73-4E90-48DC-BCC5-62CE908757DF}" srcOrd="8" destOrd="0" presId="urn:microsoft.com/office/officeart/2005/8/layout/hierarchy4"/>
    <dgm:cxn modelId="{014EA059-5C97-4164-98A9-2630563153F0}" type="presParOf" srcId="{4A662E73-4E90-48DC-BCC5-62CE908757DF}" destId="{871C985F-ECC8-4125-A0B3-F88F50ADF481}" srcOrd="0" destOrd="0" presId="urn:microsoft.com/office/officeart/2005/8/layout/hierarchy4"/>
    <dgm:cxn modelId="{7D4ED419-12A7-4C55-9586-1C4DA483DEFE}" type="presParOf" srcId="{4A662E73-4E90-48DC-BCC5-62CE908757DF}" destId="{8BD540D2-4D04-456A-B606-9E67BAB0AAA4}" srcOrd="1" destOrd="0" presId="urn:microsoft.com/office/officeart/2005/8/layout/hierarchy4"/>
    <dgm:cxn modelId="{9FEB3A8B-344F-43EF-86FB-39A5CD5A67CF}" type="presParOf" srcId="{F1BEAAB5-5217-4A4F-8620-A66076A4CB81}" destId="{9913AAD5-2809-4B1E-BCF7-E52DB760F78E}" srcOrd="1" destOrd="0" presId="urn:microsoft.com/office/officeart/2005/8/layout/hierarchy4"/>
    <dgm:cxn modelId="{263A80D6-0EFA-48AA-887E-E2742CCB5912}" type="presParOf" srcId="{F1BEAAB5-5217-4A4F-8620-A66076A4CB81}" destId="{C69CF8EC-9B06-49FA-B375-12A2A861B164}" srcOrd="2" destOrd="0" presId="urn:microsoft.com/office/officeart/2005/8/layout/hierarchy4"/>
    <dgm:cxn modelId="{3B9148B9-4B7B-452B-B99C-CF1ABEAF859F}" type="presParOf" srcId="{C69CF8EC-9B06-49FA-B375-12A2A861B164}" destId="{386F38B3-7E41-4A29-B022-BFA5BBB47BD6}" srcOrd="0" destOrd="0" presId="urn:microsoft.com/office/officeart/2005/8/layout/hierarchy4"/>
    <dgm:cxn modelId="{2B9D1B21-1064-4ECF-B158-38DF1A520424}" type="presParOf" srcId="{C69CF8EC-9B06-49FA-B375-12A2A861B164}" destId="{EEE2742A-FF3C-49F9-A76F-CF5D48FE3E33}" srcOrd="1" destOrd="0" presId="urn:microsoft.com/office/officeart/2005/8/layout/hierarchy4"/>
    <dgm:cxn modelId="{0926A44D-5368-4E3A-AB73-3101C5172DC4}" type="presParOf" srcId="{C69CF8EC-9B06-49FA-B375-12A2A861B164}" destId="{03514634-B325-4160-8BF4-A8912D50A2A6}" srcOrd="2" destOrd="0" presId="urn:microsoft.com/office/officeart/2005/8/layout/hierarchy4"/>
    <dgm:cxn modelId="{E2E0CE93-D7E0-4C48-A8B9-E8320CA8B68F}" type="presParOf" srcId="{03514634-B325-4160-8BF4-A8912D50A2A6}" destId="{B209B930-90FA-43F1-B3D4-878B8C836C0A}" srcOrd="0" destOrd="0" presId="urn:microsoft.com/office/officeart/2005/8/layout/hierarchy4"/>
    <dgm:cxn modelId="{0124A560-55DD-4875-8FFA-82173E3E580A}" type="presParOf" srcId="{B209B930-90FA-43F1-B3D4-878B8C836C0A}" destId="{D2FBCBC4-6605-4166-A35E-B1CC783BF794}" srcOrd="0" destOrd="0" presId="urn:microsoft.com/office/officeart/2005/8/layout/hierarchy4"/>
    <dgm:cxn modelId="{0751C527-CD9F-4319-8F9B-27C46D56567C}" type="presParOf" srcId="{B209B930-90FA-43F1-B3D4-878B8C836C0A}" destId="{5F398179-90B4-4C41-AF20-4B965B9836CB}" srcOrd="1" destOrd="0" presId="urn:microsoft.com/office/officeart/2005/8/layout/hierarchy4"/>
    <dgm:cxn modelId="{64105C98-DA73-4BF7-8477-A77C37D70C38}" type="presParOf" srcId="{03514634-B325-4160-8BF4-A8912D50A2A6}" destId="{EBB025A1-6D41-4358-9FD2-05AE47CA0C98}" srcOrd="1" destOrd="0" presId="urn:microsoft.com/office/officeart/2005/8/layout/hierarchy4"/>
    <dgm:cxn modelId="{1EDC08E1-F198-44AC-983D-649EF1620570}" type="presParOf" srcId="{03514634-B325-4160-8BF4-A8912D50A2A6}" destId="{6D727B5F-6622-4BE8-BB95-5925AF214D1E}" srcOrd="2" destOrd="0" presId="urn:microsoft.com/office/officeart/2005/8/layout/hierarchy4"/>
    <dgm:cxn modelId="{A4E489F4-423E-46CF-8208-282B2D1B8625}" type="presParOf" srcId="{6D727B5F-6622-4BE8-BB95-5925AF214D1E}" destId="{9B1EF0AA-1FB9-406B-8FD4-2F4C2F93CC4C}" srcOrd="0" destOrd="0" presId="urn:microsoft.com/office/officeart/2005/8/layout/hierarchy4"/>
    <dgm:cxn modelId="{0032196B-62F8-4417-8C48-74597074D683}" type="presParOf" srcId="{6D727B5F-6622-4BE8-BB95-5925AF214D1E}" destId="{4D62A95B-FA49-4463-8BF7-3DDB9F025B38}"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316A25-B304-4006-9685-CAF92629F5A9}" type="doc">
      <dgm:prSet loTypeId="urn:microsoft.com/office/officeart/2005/8/layout/process4" loCatId="list" qsTypeId="urn:microsoft.com/office/officeart/2005/8/quickstyle/simple1" qsCatId="simple" csTypeId="urn:microsoft.com/office/officeart/2005/8/colors/accent0_1" csCatId="mainScheme" phldr="1"/>
      <dgm:spPr/>
      <dgm:t>
        <a:bodyPr/>
        <a:lstStyle/>
        <a:p>
          <a:endParaRPr lang="en-US"/>
        </a:p>
      </dgm:t>
    </dgm:pt>
    <dgm:pt modelId="{6329D211-606E-49B6-9950-9EE613A88E5E}">
      <dgm:prSet phldrT="[نص]" custT="1"/>
      <dgm:spPr/>
      <dgm:t>
        <a:bodyPr/>
        <a:lstStyle/>
        <a:p>
          <a:r>
            <a:rPr kumimoji="0" lang="en-US" sz="2000" b="1" i="0" u="none" strike="noStrike" cap="none" spc="0" normalizeH="0" baseline="0" noProof="0" dirty="0">
              <a:ln/>
              <a:solidFill>
                <a:srgbClr val="FF8AD8"/>
              </a:solidFill>
              <a:effectLst/>
              <a:uLnTx/>
              <a:uFillTx/>
              <a:latin typeface="+mj-lt"/>
              <a:ea typeface="+mj-ea"/>
              <a:cs typeface="+mj-cs"/>
            </a:rPr>
            <a:t>1. Tunica </a:t>
          </a:r>
          <a:r>
            <a:rPr kumimoji="0" lang="en-US" sz="2000" b="1" i="0" u="none" strike="noStrike" cap="none" spc="0" normalizeH="0" baseline="0" noProof="0" dirty="0" err="1">
              <a:ln/>
              <a:solidFill>
                <a:srgbClr val="FF8AD8"/>
              </a:solidFill>
              <a:effectLst/>
              <a:uLnTx/>
              <a:uFillTx/>
              <a:latin typeface="+mj-lt"/>
              <a:ea typeface="+mj-ea"/>
              <a:cs typeface="+mj-cs"/>
            </a:rPr>
            <a:t>vaginalis</a:t>
          </a:r>
          <a:endParaRPr lang="en-US" sz="2000" dirty="0">
            <a:solidFill>
              <a:srgbClr val="FF8AD8"/>
            </a:solidFill>
          </a:endParaRPr>
        </a:p>
      </dgm:t>
    </dgm:pt>
    <dgm:pt modelId="{37C96793-047D-4107-B635-6A81A87B2918}" type="parTrans" cxnId="{BB531C87-DF8D-4B66-BE39-F70E1EFBDB35}">
      <dgm:prSet/>
      <dgm:spPr/>
      <dgm:t>
        <a:bodyPr/>
        <a:lstStyle/>
        <a:p>
          <a:endParaRPr lang="en-US"/>
        </a:p>
      </dgm:t>
    </dgm:pt>
    <dgm:pt modelId="{5C73CACE-8662-427C-A385-BB3BFAE1AC54}" type="sibTrans" cxnId="{BB531C87-DF8D-4B66-BE39-F70E1EFBDB35}">
      <dgm:prSet/>
      <dgm:spPr/>
      <dgm:t>
        <a:bodyPr/>
        <a:lstStyle/>
        <a:p>
          <a:endParaRPr lang="en-US"/>
        </a:p>
      </dgm:t>
    </dgm:pt>
    <dgm:pt modelId="{FEF971FF-9831-4449-82D9-D7AAA168A75B}">
      <dgm:prSet phldrT="[نص]" custT="1"/>
      <dgm:spPr>
        <a:solidFill>
          <a:schemeClr val="bg2">
            <a:alpha val="90000"/>
          </a:schemeClr>
        </a:solidFill>
      </dgm:spPr>
      <dgm:t>
        <a:bodyPr/>
        <a:lstStyle/>
        <a:p>
          <a:r>
            <a:rPr kumimoji="0" lang="en-US" sz="1600" b="0" i="0" u="none" strike="noStrike" cap="none" spc="0" normalizeH="0" baseline="0" noProof="0" dirty="0">
              <a:ln/>
              <a:effectLst/>
              <a:uLnTx/>
              <a:uFillTx/>
              <a:latin typeface="+mj-lt"/>
              <a:ea typeface="+mj-ea"/>
              <a:cs typeface="+mj-cs"/>
            </a:rPr>
            <a:t>It is formed of </a:t>
          </a:r>
          <a:r>
            <a:rPr kumimoji="0" lang="en-US" sz="1600" b="1" i="0" u="none" strike="noStrike" cap="none" spc="0" normalizeH="0" baseline="0" noProof="0" dirty="0">
              <a:ln/>
              <a:solidFill>
                <a:srgbClr val="FF0000"/>
              </a:solidFill>
              <a:effectLst/>
              <a:uLnTx/>
              <a:uFillTx/>
              <a:latin typeface="+mj-lt"/>
              <a:ea typeface="+mj-ea"/>
              <a:cs typeface="+mj-cs"/>
            </a:rPr>
            <a:t>mesothelial </a:t>
          </a:r>
          <a:r>
            <a:rPr kumimoji="0" lang="en-US" sz="1400" b="0" i="0" u="none" strike="noStrike" cap="none" spc="0" normalizeH="0" baseline="0" noProof="0" dirty="0">
              <a:ln/>
              <a:solidFill>
                <a:srgbClr val="008F00"/>
              </a:solidFill>
              <a:effectLst/>
              <a:uLnTx/>
              <a:uFillTx/>
              <a:latin typeface="+mj-lt"/>
              <a:ea typeface="+mj-ea"/>
              <a:cs typeface="+mj-cs"/>
            </a:rPr>
            <a:t>epithelial</a:t>
          </a:r>
          <a:r>
            <a:rPr kumimoji="0" lang="en-US" sz="1600" b="1" i="0" u="none" strike="noStrike" cap="none" spc="0" normalizeH="0" baseline="0" noProof="0" dirty="0">
              <a:ln/>
              <a:solidFill>
                <a:srgbClr val="FF0000"/>
              </a:solidFill>
              <a:effectLst/>
              <a:uLnTx/>
              <a:uFillTx/>
              <a:latin typeface="+mj-lt"/>
              <a:ea typeface="+mj-ea"/>
              <a:cs typeface="+mj-cs"/>
            </a:rPr>
            <a:t> cells. </a:t>
          </a:r>
          <a:r>
            <a:rPr kumimoji="0" lang="en-US" sz="1400" b="0" i="0" u="none" strike="noStrike" cap="none" spc="0" normalizeH="0" baseline="0" noProof="0" dirty="0">
              <a:ln/>
              <a:solidFill>
                <a:srgbClr val="00B050"/>
              </a:solidFill>
              <a:effectLst/>
              <a:uLnTx/>
              <a:uFillTx/>
              <a:latin typeface="+mj-lt"/>
              <a:ea typeface="+mj-ea"/>
              <a:cs typeface="+mj-cs"/>
            </a:rPr>
            <a:t>Peritoneum covering of the testes </a:t>
          </a:r>
          <a:endParaRPr lang="en-US" sz="1600" b="0" dirty="0">
            <a:solidFill>
              <a:srgbClr val="00B050"/>
            </a:solidFill>
          </a:endParaRPr>
        </a:p>
      </dgm:t>
    </dgm:pt>
    <dgm:pt modelId="{F6158F23-B31B-40E9-A738-E1183C9C2DEF}" type="parTrans" cxnId="{06768C19-7637-499A-8DF9-8E4694429EE6}">
      <dgm:prSet/>
      <dgm:spPr/>
      <dgm:t>
        <a:bodyPr/>
        <a:lstStyle/>
        <a:p>
          <a:endParaRPr lang="en-US"/>
        </a:p>
      </dgm:t>
    </dgm:pt>
    <dgm:pt modelId="{FCFD39CD-0BD0-485B-B563-097A810D37CC}" type="sibTrans" cxnId="{06768C19-7637-499A-8DF9-8E4694429EE6}">
      <dgm:prSet/>
      <dgm:spPr/>
      <dgm:t>
        <a:bodyPr/>
        <a:lstStyle/>
        <a:p>
          <a:endParaRPr lang="en-US"/>
        </a:p>
      </dgm:t>
    </dgm:pt>
    <dgm:pt modelId="{C97B5F1D-137F-4EE5-A963-7705C3B2FCB6}">
      <dgm:prSet phldrT="[نص]" custT="1"/>
      <dgm:spPr/>
      <dgm:t>
        <a:bodyPr/>
        <a:lstStyle/>
        <a:p>
          <a:r>
            <a:rPr kumimoji="0" lang="en-US" sz="2000" b="1" i="0" u="none" strike="noStrike" cap="none" spc="0" normalizeH="0" baseline="0" noProof="0" dirty="0">
              <a:ln/>
              <a:solidFill>
                <a:srgbClr val="FF8AD8"/>
              </a:solidFill>
              <a:effectLst/>
              <a:uLnTx/>
              <a:uFillTx/>
              <a:latin typeface="+mj-lt"/>
              <a:ea typeface="+mj-ea"/>
              <a:cs typeface="+mj-cs"/>
            </a:rPr>
            <a:t>2. Tunica </a:t>
          </a:r>
          <a:r>
            <a:rPr kumimoji="0" lang="en-US" sz="2000" b="1" i="0" u="none" strike="noStrike" cap="none" spc="0" normalizeH="0" baseline="0" noProof="0" dirty="0" err="1">
              <a:ln/>
              <a:solidFill>
                <a:srgbClr val="FF8AD8"/>
              </a:solidFill>
              <a:effectLst/>
              <a:uLnTx/>
              <a:uFillTx/>
              <a:latin typeface="+mj-lt"/>
              <a:ea typeface="+mj-ea"/>
              <a:cs typeface="+mj-cs"/>
            </a:rPr>
            <a:t>albuginea</a:t>
          </a:r>
          <a:endParaRPr kumimoji="0" lang="en-US" sz="2000" b="1" i="0" u="none" strike="noStrike" cap="none" spc="0" normalizeH="0" baseline="0" noProof="0" dirty="0">
            <a:ln/>
            <a:solidFill>
              <a:srgbClr val="FF8AD8"/>
            </a:solidFill>
            <a:effectLst/>
            <a:uLnTx/>
            <a:uFillTx/>
            <a:latin typeface="+mj-lt"/>
            <a:ea typeface="+mj-ea"/>
            <a:cs typeface="+mj-cs"/>
          </a:endParaRPr>
        </a:p>
      </dgm:t>
    </dgm:pt>
    <dgm:pt modelId="{76B33DD4-3399-443B-9C58-9674168221FA}" type="parTrans" cxnId="{EB60DF53-065B-4B92-9584-0F42DED34FCC}">
      <dgm:prSet/>
      <dgm:spPr/>
      <dgm:t>
        <a:bodyPr/>
        <a:lstStyle/>
        <a:p>
          <a:endParaRPr lang="en-US"/>
        </a:p>
      </dgm:t>
    </dgm:pt>
    <dgm:pt modelId="{DEC0AA4D-80C0-473B-A626-C4AD6240F083}" type="sibTrans" cxnId="{EB60DF53-065B-4B92-9584-0F42DED34FCC}">
      <dgm:prSet/>
      <dgm:spPr/>
      <dgm:t>
        <a:bodyPr/>
        <a:lstStyle/>
        <a:p>
          <a:endParaRPr lang="en-US"/>
        </a:p>
      </dgm:t>
    </dgm:pt>
    <dgm:pt modelId="{10972F8A-B78D-4DB1-87B6-9DD30D478FA7}">
      <dgm:prSet phldrT="[نص]" custT="1"/>
      <dgm:spPr>
        <a:solidFill>
          <a:schemeClr val="bg2">
            <a:alpha val="90000"/>
          </a:schemeClr>
        </a:solidFill>
      </dgm:spPr>
      <dgm:t>
        <a:bodyPr/>
        <a:lstStyle/>
        <a:p>
          <a:r>
            <a:rPr kumimoji="0" lang="en-US" sz="1600" b="0" i="0" u="none" strike="noStrike" cap="none" spc="0" normalizeH="0" baseline="0" noProof="0" dirty="0">
              <a:ln/>
              <a:effectLst/>
              <a:uLnTx/>
              <a:uFillTx/>
              <a:latin typeface="+mj-lt"/>
              <a:ea typeface="+mj-ea"/>
              <a:cs typeface="+mj-cs"/>
            </a:rPr>
            <a:t>Dense irregular </a:t>
          </a:r>
          <a:r>
            <a:rPr kumimoji="0" lang="en-US" sz="1600" b="0" i="0" u="none" strike="noStrike" cap="none" spc="0" normalizeH="0" baseline="0" noProof="0" dirty="0" err="1">
              <a:ln/>
              <a:effectLst/>
              <a:uLnTx/>
              <a:uFillTx/>
              <a:latin typeface="+mj-lt"/>
              <a:ea typeface="+mj-ea"/>
              <a:cs typeface="+mj-cs"/>
            </a:rPr>
            <a:t>collagenous</a:t>
          </a:r>
          <a:r>
            <a:rPr kumimoji="0" lang="en-US" sz="1600" b="0" i="0" u="none" strike="noStrike" cap="none" spc="0" normalizeH="0" baseline="0" noProof="0" dirty="0">
              <a:ln/>
              <a:effectLst/>
              <a:uLnTx/>
              <a:uFillTx/>
              <a:latin typeface="+mj-lt"/>
              <a:ea typeface="+mj-ea"/>
              <a:cs typeface="+mj-cs"/>
            </a:rPr>
            <a:t> C.T</a:t>
          </a:r>
          <a:endParaRPr kumimoji="0" lang="en-US" sz="1600" b="0" i="0" u="none" strike="noStrike" cap="none" spc="0" normalizeH="0" baseline="0" noProof="0" dirty="0">
            <a:ln/>
            <a:solidFill>
              <a:srgbClr val="008F00"/>
            </a:solidFill>
            <a:effectLst/>
            <a:uLnTx/>
            <a:uFillTx/>
            <a:latin typeface="+mj-lt"/>
            <a:ea typeface="+mj-ea"/>
            <a:cs typeface="+mj-cs"/>
          </a:endParaRPr>
        </a:p>
      </dgm:t>
    </dgm:pt>
    <dgm:pt modelId="{CCEF0E98-6448-4A70-96B1-332F1DBFC04D}" type="parTrans" cxnId="{B83CE2BF-98FB-4307-86F4-DC9FBFA593C2}">
      <dgm:prSet/>
      <dgm:spPr/>
      <dgm:t>
        <a:bodyPr/>
        <a:lstStyle/>
        <a:p>
          <a:endParaRPr lang="en-US"/>
        </a:p>
      </dgm:t>
    </dgm:pt>
    <dgm:pt modelId="{E2B95340-8A48-49BD-AD4E-7054DA849268}" type="sibTrans" cxnId="{B83CE2BF-98FB-4307-86F4-DC9FBFA593C2}">
      <dgm:prSet/>
      <dgm:spPr/>
      <dgm:t>
        <a:bodyPr/>
        <a:lstStyle/>
        <a:p>
          <a:endParaRPr lang="en-US"/>
        </a:p>
      </dgm:t>
    </dgm:pt>
    <dgm:pt modelId="{F11BA1FE-5AB5-4022-891A-46228049E6F0}">
      <dgm:prSet phldrT="[نص]" custT="1"/>
      <dgm:spPr/>
      <dgm:t>
        <a:bodyPr/>
        <a:lstStyle/>
        <a:p>
          <a:r>
            <a:rPr kumimoji="0" lang="en-US" sz="2000" b="1" i="0" u="none" strike="noStrike" cap="none" spc="0" normalizeH="0" baseline="0" noProof="0" dirty="0">
              <a:ln/>
              <a:solidFill>
                <a:srgbClr val="FF8AD8"/>
              </a:solidFill>
              <a:effectLst/>
              <a:uLnTx/>
              <a:uFillTx/>
              <a:latin typeface="+mj-lt"/>
              <a:ea typeface="+mj-ea"/>
              <a:cs typeface="+mj-cs"/>
            </a:rPr>
            <a:t>3. Tunica </a:t>
          </a:r>
          <a:r>
            <a:rPr kumimoji="0" lang="en-US" sz="2000" b="1" i="0" u="none" strike="noStrike" cap="none" spc="0" normalizeH="0" baseline="0" noProof="0" dirty="0" err="1">
              <a:ln/>
              <a:solidFill>
                <a:srgbClr val="FF8AD8"/>
              </a:solidFill>
              <a:effectLst/>
              <a:uLnTx/>
              <a:uFillTx/>
              <a:latin typeface="+mj-lt"/>
              <a:ea typeface="+mj-ea"/>
              <a:cs typeface="+mj-cs"/>
            </a:rPr>
            <a:t>vasculosa</a:t>
          </a:r>
          <a:endParaRPr kumimoji="0" lang="en-US" sz="2000" b="1" i="0" u="none" strike="noStrike" cap="none" spc="0" normalizeH="0" baseline="0" noProof="0" dirty="0">
            <a:ln/>
            <a:solidFill>
              <a:srgbClr val="FF8AD8"/>
            </a:solidFill>
            <a:effectLst/>
            <a:uLnTx/>
            <a:uFillTx/>
            <a:latin typeface="+mj-lt"/>
            <a:ea typeface="+mj-ea"/>
            <a:cs typeface="+mj-cs"/>
          </a:endParaRPr>
        </a:p>
      </dgm:t>
    </dgm:pt>
    <dgm:pt modelId="{360BB925-EF3A-4155-9AE9-8DB2DB3442FD}" type="parTrans" cxnId="{6F085ADE-2ECF-49D8-9731-AE7609EA2925}">
      <dgm:prSet/>
      <dgm:spPr/>
      <dgm:t>
        <a:bodyPr/>
        <a:lstStyle/>
        <a:p>
          <a:endParaRPr lang="en-US"/>
        </a:p>
      </dgm:t>
    </dgm:pt>
    <dgm:pt modelId="{B686B20E-8BCB-47CC-B708-8B90A1B065B1}" type="sibTrans" cxnId="{6F085ADE-2ECF-49D8-9731-AE7609EA2925}">
      <dgm:prSet/>
      <dgm:spPr/>
      <dgm:t>
        <a:bodyPr/>
        <a:lstStyle/>
        <a:p>
          <a:endParaRPr lang="en-US"/>
        </a:p>
      </dgm:t>
    </dgm:pt>
    <dgm:pt modelId="{DA773039-5B2D-410C-B2FE-4E317CB8BF7A}">
      <dgm:prSet phldrT="[نص]" custT="1"/>
      <dgm:spPr>
        <a:solidFill>
          <a:schemeClr val="bg2">
            <a:alpha val="90000"/>
          </a:schemeClr>
        </a:solidFill>
      </dgm:spPr>
      <dgm:t>
        <a:bodyPr/>
        <a:lstStyle/>
        <a:p>
          <a:pPr rtl="0"/>
          <a:r>
            <a:rPr kumimoji="0" lang="en-US" sz="1700" b="0" i="0" u="none" strike="noStrike" cap="none" spc="0" normalizeH="0" baseline="0" noProof="0" dirty="0">
              <a:ln/>
              <a:effectLst/>
              <a:uLnTx/>
              <a:uFillTx/>
              <a:latin typeface="+mj-lt"/>
              <a:ea typeface="+mj-ea"/>
              <a:cs typeface="+mj-cs"/>
            </a:rPr>
            <a:t>It is formed of loose </a:t>
          </a:r>
          <a:r>
            <a:rPr kumimoji="0" lang="en-US" sz="1600" b="0" i="0" u="none" strike="noStrike" cap="none" spc="0" normalizeH="0" baseline="0" noProof="0" dirty="0">
              <a:ln/>
              <a:solidFill>
                <a:srgbClr val="008F00"/>
              </a:solidFill>
              <a:effectLst/>
              <a:uLnTx/>
              <a:uFillTx/>
              <a:latin typeface="+mj-lt"/>
              <a:ea typeface="+mj-ea"/>
              <a:cs typeface="+mj-cs"/>
            </a:rPr>
            <a:t>highly</a:t>
          </a:r>
          <a:r>
            <a:rPr kumimoji="0" lang="en-US" sz="1700" b="0" i="0" u="none" strike="noStrike" cap="none" spc="0" normalizeH="0" baseline="0" noProof="0" dirty="0">
              <a:ln/>
              <a:effectLst/>
              <a:uLnTx/>
              <a:uFillTx/>
              <a:latin typeface="+mj-lt"/>
              <a:ea typeface="+mj-ea"/>
              <a:cs typeface="+mj-cs"/>
            </a:rPr>
            <a:t> vascular C.T. </a:t>
          </a:r>
          <a:r>
            <a:rPr kumimoji="0" lang="en-US" sz="1700" b="0" i="0" u="none" strike="noStrike" cap="none" spc="0" normalizeH="0" baseline="0" noProof="0" dirty="0">
              <a:ln/>
              <a:solidFill>
                <a:srgbClr val="FF0000"/>
              </a:solidFill>
              <a:effectLst/>
              <a:uLnTx/>
              <a:uFillTx/>
              <a:latin typeface="+mj-lt"/>
              <a:ea typeface="+mj-ea"/>
              <a:cs typeface="+mj-cs"/>
            </a:rPr>
            <a:t>lining tunica </a:t>
          </a:r>
          <a:r>
            <a:rPr kumimoji="0" lang="en-US" sz="1700" b="0" i="0" u="none" strike="noStrike" cap="none" spc="0" normalizeH="0" baseline="0" noProof="0" dirty="0" err="1">
              <a:ln/>
              <a:solidFill>
                <a:srgbClr val="FF0000"/>
              </a:solidFill>
              <a:effectLst/>
              <a:uLnTx/>
              <a:uFillTx/>
              <a:latin typeface="+mj-lt"/>
              <a:ea typeface="+mj-ea"/>
              <a:cs typeface="+mj-cs"/>
            </a:rPr>
            <a:t>albuginea</a:t>
          </a:r>
          <a:r>
            <a:rPr kumimoji="0" lang="en-US" sz="1700" b="0" i="0" u="none" strike="noStrike" cap="none" spc="0" normalizeH="0" baseline="0" noProof="0" dirty="0">
              <a:ln/>
              <a:solidFill>
                <a:srgbClr val="FF0000"/>
              </a:solidFill>
              <a:effectLst/>
              <a:uLnTx/>
              <a:uFillTx/>
              <a:latin typeface="+mj-lt"/>
              <a:ea typeface="+mj-ea"/>
              <a:cs typeface="+mj-cs"/>
            </a:rPr>
            <a:t> &amp; </a:t>
          </a:r>
          <a:r>
            <a:rPr kumimoji="0" lang="en-US" sz="1700" b="0" i="0" u="none" strike="noStrike" cap="none" spc="0" normalizeH="0" baseline="0" noProof="0" dirty="0" err="1">
              <a:ln/>
              <a:solidFill>
                <a:srgbClr val="FF0000"/>
              </a:solidFill>
              <a:effectLst/>
              <a:uLnTx/>
              <a:uFillTx/>
              <a:latin typeface="+mj-lt"/>
              <a:ea typeface="+mj-ea"/>
              <a:cs typeface="+mj-cs"/>
            </a:rPr>
            <a:t>speta</a:t>
          </a:r>
          <a:r>
            <a:rPr kumimoji="0" lang="en-US" sz="1700" b="0" i="0" u="none" strike="noStrike" cap="none" spc="0" normalizeH="0" baseline="0" noProof="0" dirty="0">
              <a:ln/>
              <a:solidFill>
                <a:srgbClr val="FF0000"/>
              </a:solidFill>
              <a:effectLst/>
              <a:uLnTx/>
              <a:uFillTx/>
              <a:latin typeface="+mj-lt"/>
              <a:ea typeface="+mj-ea"/>
              <a:cs typeface="+mj-cs"/>
            </a:rPr>
            <a:t> from inside.</a:t>
          </a:r>
          <a:endParaRPr lang="en-US" sz="1700" dirty="0">
            <a:solidFill>
              <a:srgbClr val="FF0000"/>
            </a:solidFill>
          </a:endParaRPr>
        </a:p>
      </dgm:t>
    </dgm:pt>
    <dgm:pt modelId="{E6937BB2-D0C1-4A77-9788-7677F6F50E2C}" type="parTrans" cxnId="{5032B126-9D08-4217-9DDB-40197951CF2C}">
      <dgm:prSet/>
      <dgm:spPr/>
      <dgm:t>
        <a:bodyPr/>
        <a:lstStyle/>
        <a:p>
          <a:endParaRPr lang="en-US"/>
        </a:p>
      </dgm:t>
    </dgm:pt>
    <dgm:pt modelId="{BD076032-4411-4966-A1F7-CDC1EF911993}" type="sibTrans" cxnId="{5032B126-9D08-4217-9DDB-40197951CF2C}">
      <dgm:prSet/>
      <dgm:spPr/>
      <dgm:t>
        <a:bodyPr/>
        <a:lstStyle/>
        <a:p>
          <a:endParaRPr lang="en-US"/>
        </a:p>
      </dgm:t>
    </dgm:pt>
    <dgm:pt modelId="{B506C65D-863B-4FB7-A99D-70DC4AB7F8A5}" type="pres">
      <dgm:prSet presAssocID="{55316A25-B304-4006-9685-CAF92629F5A9}" presName="Name0" presStyleCnt="0">
        <dgm:presLayoutVars>
          <dgm:dir/>
          <dgm:animLvl val="lvl"/>
          <dgm:resizeHandles val="exact"/>
        </dgm:presLayoutVars>
      </dgm:prSet>
      <dgm:spPr/>
    </dgm:pt>
    <dgm:pt modelId="{F05DB1D7-BBC9-428A-A919-FBFFC9B391C8}" type="pres">
      <dgm:prSet presAssocID="{F11BA1FE-5AB5-4022-891A-46228049E6F0}" presName="boxAndChildren" presStyleCnt="0"/>
      <dgm:spPr/>
    </dgm:pt>
    <dgm:pt modelId="{C64F5734-AADD-4E45-BCD1-361410DC396E}" type="pres">
      <dgm:prSet presAssocID="{F11BA1FE-5AB5-4022-891A-46228049E6F0}" presName="parentTextBox" presStyleLbl="node1" presStyleIdx="0" presStyleCnt="3"/>
      <dgm:spPr/>
    </dgm:pt>
    <dgm:pt modelId="{DA6CD337-AD60-46F7-8C60-AB86F4B1C737}" type="pres">
      <dgm:prSet presAssocID="{F11BA1FE-5AB5-4022-891A-46228049E6F0}" presName="entireBox" presStyleLbl="node1" presStyleIdx="0" presStyleCnt="3"/>
      <dgm:spPr/>
    </dgm:pt>
    <dgm:pt modelId="{56252AE4-FB9E-4A2F-A498-DC68ECD43A7C}" type="pres">
      <dgm:prSet presAssocID="{F11BA1FE-5AB5-4022-891A-46228049E6F0}" presName="descendantBox" presStyleCnt="0"/>
      <dgm:spPr/>
    </dgm:pt>
    <dgm:pt modelId="{1352FA6A-8708-400D-8D98-6C0BC91D1DC9}" type="pres">
      <dgm:prSet presAssocID="{DA773039-5B2D-410C-B2FE-4E317CB8BF7A}" presName="childTextBox" presStyleLbl="fgAccFollowNode1" presStyleIdx="0" presStyleCnt="3">
        <dgm:presLayoutVars>
          <dgm:bulletEnabled val="1"/>
        </dgm:presLayoutVars>
      </dgm:prSet>
      <dgm:spPr/>
    </dgm:pt>
    <dgm:pt modelId="{659CF1B5-61CD-4ED4-A0A2-3F63A89C6E1F}" type="pres">
      <dgm:prSet presAssocID="{DEC0AA4D-80C0-473B-A626-C4AD6240F083}" presName="sp" presStyleCnt="0"/>
      <dgm:spPr/>
    </dgm:pt>
    <dgm:pt modelId="{F5359F72-DA20-4F56-9129-56895F90F669}" type="pres">
      <dgm:prSet presAssocID="{C97B5F1D-137F-4EE5-A963-7705C3B2FCB6}" presName="arrowAndChildren" presStyleCnt="0"/>
      <dgm:spPr/>
    </dgm:pt>
    <dgm:pt modelId="{99ED1CCD-69CA-45E0-80E3-2EE30E0EEB0C}" type="pres">
      <dgm:prSet presAssocID="{C97B5F1D-137F-4EE5-A963-7705C3B2FCB6}" presName="parentTextArrow" presStyleLbl="node1" presStyleIdx="0" presStyleCnt="3"/>
      <dgm:spPr/>
    </dgm:pt>
    <dgm:pt modelId="{3BC0B172-DA85-452D-81F0-17D90A8A5563}" type="pres">
      <dgm:prSet presAssocID="{C97B5F1D-137F-4EE5-A963-7705C3B2FCB6}" presName="arrow" presStyleLbl="node1" presStyleIdx="1" presStyleCnt="3"/>
      <dgm:spPr/>
    </dgm:pt>
    <dgm:pt modelId="{BAF82A12-3F79-485B-816E-065FFD64517D}" type="pres">
      <dgm:prSet presAssocID="{C97B5F1D-137F-4EE5-A963-7705C3B2FCB6}" presName="descendantArrow" presStyleCnt="0"/>
      <dgm:spPr/>
    </dgm:pt>
    <dgm:pt modelId="{3F3DBD1D-5CAE-431F-A231-B62B518FB497}" type="pres">
      <dgm:prSet presAssocID="{10972F8A-B78D-4DB1-87B6-9DD30D478FA7}" presName="childTextArrow" presStyleLbl="fgAccFollowNode1" presStyleIdx="1" presStyleCnt="3" custLinFactNeighborX="30485">
        <dgm:presLayoutVars>
          <dgm:bulletEnabled val="1"/>
        </dgm:presLayoutVars>
      </dgm:prSet>
      <dgm:spPr/>
    </dgm:pt>
    <dgm:pt modelId="{AB6FA291-15F9-4BB0-B879-DB3C9AB4D39B}" type="pres">
      <dgm:prSet presAssocID="{5C73CACE-8662-427C-A385-BB3BFAE1AC54}" presName="sp" presStyleCnt="0"/>
      <dgm:spPr/>
    </dgm:pt>
    <dgm:pt modelId="{9481D28C-F551-4A97-9F5B-F85E80930681}" type="pres">
      <dgm:prSet presAssocID="{6329D211-606E-49B6-9950-9EE613A88E5E}" presName="arrowAndChildren" presStyleCnt="0"/>
      <dgm:spPr/>
    </dgm:pt>
    <dgm:pt modelId="{27B8D3BD-E940-4725-9C66-FC3562B8DB11}" type="pres">
      <dgm:prSet presAssocID="{6329D211-606E-49B6-9950-9EE613A88E5E}" presName="parentTextArrow" presStyleLbl="node1" presStyleIdx="1" presStyleCnt="3"/>
      <dgm:spPr/>
    </dgm:pt>
    <dgm:pt modelId="{D48EC4BF-C374-49E8-B7EB-04E0F53DA147}" type="pres">
      <dgm:prSet presAssocID="{6329D211-606E-49B6-9950-9EE613A88E5E}" presName="arrow" presStyleLbl="node1" presStyleIdx="2" presStyleCnt="3"/>
      <dgm:spPr/>
    </dgm:pt>
    <dgm:pt modelId="{D1DDBFA4-ADA1-4A51-BF1E-63E7583607BB}" type="pres">
      <dgm:prSet presAssocID="{6329D211-606E-49B6-9950-9EE613A88E5E}" presName="descendantArrow" presStyleCnt="0"/>
      <dgm:spPr/>
    </dgm:pt>
    <dgm:pt modelId="{6E9B9BB6-D497-4DF0-9003-BB07B51AA940}" type="pres">
      <dgm:prSet presAssocID="{FEF971FF-9831-4449-82D9-D7AAA168A75B}" presName="childTextArrow" presStyleLbl="fgAccFollowNode1" presStyleIdx="2" presStyleCnt="3">
        <dgm:presLayoutVars>
          <dgm:bulletEnabled val="1"/>
        </dgm:presLayoutVars>
      </dgm:prSet>
      <dgm:spPr/>
    </dgm:pt>
  </dgm:ptLst>
  <dgm:cxnLst>
    <dgm:cxn modelId="{06768C19-7637-499A-8DF9-8E4694429EE6}" srcId="{6329D211-606E-49B6-9950-9EE613A88E5E}" destId="{FEF971FF-9831-4449-82D9-D7AAA168A75B}" srcOrd="0" destOrd="0" parTransId="{F6158F23-B31B-40E9-A738-E1183C9C2DEF}" sibTransId="{FCFD39CD-0BD0-485B-B563-097A810D37CC}"/>
    <dgm:cxn modelId="{5032B126-9D08-4217-9DDB-40197951CF2C}" srcId="{F11BA1FE-5AB5-4022-891A-46228049E6F0}" destId="{DA773039-5B2D-410C-B2FE-4E317CB8BF7A}" srcOrd="0" destOrd="0" parTransId="{E6937BB2-D0C1-4A77-9788-7677F6F50E2C}" sibTransId="{BD076032-4411-4966-A1F7-CDC1EF911993}"/>
    <dgm:cxn modelId="{6530A56E-6361-4C48-BD78-4C43A888DA28}" type="presOf" srcId="{DA773039-5B2D-410C-B2FE-4E317CB8BF7A}" destId="{1352FA6A-8708-400D-8D98-6C0BC91D1DC9}" srcOrd="0" destOrd="0" presId="urn:microsoft.com/office/officeart/2005/8/layout/process4"/>
    <dgm:cxn modelId="{EB60DF53-065B-4B92-9584-0F42DED34FCC}" srcId="{55316A25-B304-4006-9685-CAF92629F5A9}" destId="{C97B5F1D-137F-4EE5-A963-7705C3B2FCB6}" srcOrd="1" destOrd="0" parTransId="{76B33DD4-3399-443B-9C58-9674168221FA}" sibTransId="{DEC0AA4D-80C0-473B-A626-C4AD6240F083}"/>
    <dgm:cxn modelId="{8C0E7078-90AC-4E57-BC76-9A15295ED775}" type="presOf" srcId="{FEF971FF-9831-4449-82D9-D7AAA168A75B}" destId="{6E9B9BB6-D497-4DF0-9003-BB07B51AA940}" srcOrd="0" destOrd="0" presId="urn:microsoft.com/office/officeart/2005/8/layout/process4"/>
    <dgm:cxn modelId="{1868B479-D0D5-4048-9040-7915413B0E1D}" type="presOf" srcId="{F11BA1FE-5AB5-4022-891A-46228049E6F0}" destId="{C64F5734-AADD-4E45-BCD1-361410DC396E}" srcOrd="0" destOrd="0" presId="urn:microsoft.com/office/officeart/2005/8/layout/process4"/>
    <dgm:cxn modelId="{2584D479-74E4-47DE-9970-3E10410B9C25}" type="presOf" srcId="{10972F8A-B78D-4DB1-87B6-9DD30D478FA7}" destId="{3F3DBD1D-5CAE-431F-A231-B62B518FB497}" srcOrd="0" destOrd="0" presId="urn:microsoft.com/office/officeart/2005/8/layout/process4"/>
    <dgm:cxn modelId="{14DC7485-3A7E-4385-8AC6-D58DE7DD5ED5}" type="presOf" srcId="{6329D211-606E-49B6-9950-9EE613A88E5E}" destId="{D48EC4BF-C374-49E8-B7EB-04E0F53DA147}" srcOrd="1" destOrd="0" presId="urn:microsoft.com/office/officeart/2005/8/layout/process4"/>
    <dgm:cxn modelId="{BB531C87-DF8D-4B66-BE39-F70E1EFBDB35}" srcId="{55316A25-B304-4006-9685-CAF92629F5A9}" destId="{6329D211-606E-49B6-9950-9EE613A88E5E}" srcOrd="0" destOrd="0" parTransId="{37C96793-047D-4107-B635-6A81A87B2918}" sibTransId="{5C73CACE-8662-427C-A385-BB3BFAE1AC54}"/>
    <dgm:cxn modelId="{D86DD3AE-4041-40BF-B9A1-820EA39E3293}" type="presOf" srcId="{6329D211-606E-49B6-9950-9EE613A88E5E}" destId="{27B8D3BD-E940-4725-9C66-FC3562B8DB11}" srcOrd="0" destOrd="0" presId="urn:microsoft.com/office/officeart/2005/8/layout/process4"/>
    <dgm:cxn modelId="{FBF264BA-C52C-4DCC-BA33-2E59D17AC8BF}" type="presOf" srcId="{C97B5F1D-137F-4EE5-A963-7705C3B2FCB6}" destId="{3BC0B172-DA85-452D-81F0-17D90A8A5563}" srcOrd="1" destOrd="0" presId="urn:microsoft.com/office/officeart/2005/8/layout/process4"/>
    <dgm:cxn modelId="{B83CE2BF-98FB-4307-86F4-DC9FBFA593C2}" srcId="{C97B5F1D-137F-4EE5-A963-7705C3B2FCB6}" destId="{10972F8A-B78D-4DB1-87B6-9DD30D478FA7}" srcOrd="0" destOrd="0" parTransId="{CCEF0E98-6448-4A70-96B1-332F1DBFC04D}" sibTransId="{E2B95340-8A48-49BD-AD4E-7054DA849268}"/>
    <dgm:cxn modelId="{0078FAD0-03DE-4277-9802-077FFEBB297E}" type="presOf" srcId="{55316A25-B304-4006-9685-CAF92629F5A9}" destId="{B506C65D-863B-4FB7-A99D-70DC4AB7F8A5}" srcOrd="0" destOrd="0" presId="urn:microsoft.com/office/officeart/2005/8/layout/process4"/>
    <dgm:cxn modelId="{240122DB-EEC7-4AD2-A813-E12F45965088}" type="presOf" srcId="{C97B5F1D-137F-4EE5-A963-7705C3B2FCB6}" destId="{99ED1CCD-69CA-45E0-80E3-2EE30E0EEB0C}" srcOrd="0" destOrd="0" presId="urn:microsoft.com/office/officeart/2005/8/layout/process4"/>
    <dgm:cxn modelId="{6F085ADE-2ECF-49D8-9731-AE7609EA2925}" srcId="{55316A25-B304-4006-9685-CAF92629F5A9}" destId="{F11BA1FE-5AB5-4022-891A-46228049E6F0}" srcOrd="2" destOrd="0" parTransId="{360BB925-EF3A-4155-9AE9-8DB2DB3442FD}" sibTransId="{B686B20E-8BCB-47CC-B708-8B90A1B065B1}"/>
    <dgm:cxn modelId="{A664D4EF-DB1F-407F-BEE3-8DAAB5BFC9D8}" type="presOf" srcId="{F11BA1FE-5AB5-4022-891A-46228049E6F0}" destId="{DA6CD337-AD60-46F7-8C60-AB86F4B1C737}" srcOrd="1" destOrd="0" presId="urn:microsoft.com/office/officeart/2005/8/layout/process4"/>
    <dgm:cxn modelId="{DFD0BE17-031E-476A-A75A-9C6075DEDA9B}" type="presParOf" srcId="{B506C65D-863B-4FB7-A99D-70DC4AB7F8A5}" destId="{F05DB1D7-BBC9-428A-A919-FBFFC9B391C8}" srcOrd="0" destOrd="0" presId="urn:microsoft.com/office/officeart/2005/8/layout/process4"/>
    <dgm:cxn modelId="{D3F0247F-7AF2-4F99-8A82-D2612F7DCE17}" type="presParOf" srcId="{F05DB1D7-BBC9-428A-A919-FBFFC9B391C8}" destId="{C64F5734-AADD-4E45-BCD1-361410DC396E}" srcOrd="0" destOrd="0" presId="urn:microsoft.com/office/officeart/2005/8/layout/process4"/>
    <dgm:cxn modelId="{B641FB4C-6CDD-4600-9F6E-995ABFF1A99C}" type="presParOf" srcId="{F05DB1D7-BBC9-428A-A919-FBFFC9B391C8}" destId="{DA6CD337-AD60-46F7-8C60-AB86F4B1C737}" srcOrd="1" destOrd="0" presId="urn:microsoft.com/office/officeart/2005/8/layout/process4"/>
    <dgm:cxn modelId="{053D9862-648D-454A-9508-A2F367519734}" type="presParOf" srcId="{F05DB1D7-BBC9-428A-A919-FBFFC9B391C8}" destId="{56252AE4-FB9E-4A2F-A498-DC68ECD43A7C}" srcOrd="2" destOrd="0" presId="urn:microsoft.com/office/officeart/2005/8/layout/process4"/>
    <dgm:cxn modelId="{29F40D9C-6DE1-4D4A-8D1C-E7C10985CF74}" type="presParOf" srcId="{56252AE4-FB9E-4A2F-A498-DC68ECD43A7C}" destId="{1352FA6A-8708-400D-8D98-6C0BC91D1DC9}" srcOrd="0" destOrd="0" presId="urn:microsoft.com/office/officeart/2005/8/layout/process4"/>
    <dgm:cxn modelId="{35002511-BB32-4C30-BBD0-024705321DD0}" type="presParOf" srcId="{B506C65D-863B-4FB7-A99D-70DC4AB7F8A5}" destId="{659CF1B5-61CD-4ED4-A0A2-3F63A89C6E1F}" srcOrd="1" destOrd="0" presId="urn:microsoft.com/office/officeart/2005/8/layout/process4"/>
    <dgm:cxn modelId="{DEC81212-FF32-41CA-A68B-74FCCDE368AD}" type="presParOf" srcId="{B506C65D-863B-4FB7-A99D-70DC4AB7F8A5}" destId="{F5359F72-DA20-4F56-9129-56895F90F669}" srcOrd="2" destOrd="0" presId="urn:microsoft.com/office/officeart/2005/8/layout/process4"/>
    <dgm:cxn modelId="{0E0ADA7D-139B-45E9-86AF-3930DC6B35B4}" type="presParOf" srcId="{F5359F72-DA20-4F56-9129-56895F90F669}" destId="{99ED1CCD-69CA-45E0-80E3-2EE30E0EEB0C}" srcOrd="0" destOrd="0" presId="urn:microsoft.com/office/officeart/2005/8/layout/process4"/>
    <dgm:cxn modelId="{AB1E4FA3-7DC9-4FC8-9E64-3152F0F57FA8}" type="presParOf" srcId="{F5359F72-DA20-4F56-9129-56895F90F669}" destId="{3BC0B172-DA85-452D-81F0-17D90A8A5563}" srcOrd="1" destOrd="0" presId="urn:microsoft.com/office/officeart/2005/8/layout/process4"/>
    <dgm:cxn modelId="{5E149BD5-2A60-494F-8249-BEF526C81C9C}" type="presParOf" srcId="{F5359F72-DA20-4F56-9129-56895F90F669}" destId="{BAF82A12-3F79-485B-816E-065FFD64517D}" srcOrd="2" destOrd="0" presId="urn:microsoft.com/office/officeart/2005/8/layout/process4"/>
    <dgm:cxn modelId="{5AF5A042-566F-4C46-8DE7-1BEAA5D8C7F6}" type="presParOf" srcId="{BAF82A12-3F79-485B-816E-065FFD64517D}" destId="{3F3DBD1D-5CAE-431F-A231-B62B518FB497}" srcOrd="0" destOrd="0" presId="urn:microsoft.com/office/officeart/2005/8/layout/process4"/>
    <dgm:cxn modelId="{E324FFFA-1830-48D4-B74F-796D9799B22D}" type="presParOf" srcId="{B506C65D-863B-4FB7-A99D-70DC4AB7F8A5}" destId="{AB6FA291-15F9-4BB0-B879-DB3C9AB4D39B}" srcOrd="3" destOrd="0" presId="urn:microsoft.com/office/officeart/2005/8/layout/process4"/>
    <dgm:cxn modelId="{F7387BD0-B421-4A9B-B05B-5EEFFAA15FA6}" type="presParOf" srcId="{B506C65D-863B-4FB7-A99D-70DC4AB7F8A5}" destId="{9481D28C-F551-4A97-9F5B-F85E80930681}" srcOrd="4" destOrd="0" presId="urn:microsoft.com/office/officeart/2005/8/layout/process4"/>
    <dgm:cxn modelId="{541A8DC0-C352-4389-9FEA-39242BC8C8B6}" type="presParOf" srcId="{9481D28C-F551-4A97-9F5B-F85E80930681}" destId="{27B8D3BD-E940-4725-9C66-FC3562B8DB11}" srcOrd="0" destOrd="0" presId="urn:microsoft.com/office/officeart/2005/8/layout/process4"/>
    <dgm:cxn modelId="{8589AAE8-E045-4263-87FA-E49326718835}" type="presParOf" srcId="{9481D28C-F551-4A97-9F5B-F85E80930681}" destId="{D48EC4BF-C374-49E8-B7EB-04E0F53DA147}" srcOrd="1" destOrd="0" presId="urn:microsoft.com/office/officeart/2005/8/layout/process4"/>
    <dgm:cxn modelId="{8FE214F8-D9AF-4F30-8509-C74E5AA3DCE6}" type="presParOf" srcId="{9481D28C-F551-4A97-9F5B-F85E80930681}" destId="{D1DDBFA4-ADA1-4A51-BF1E-63E7583607BB}" srcOrd="2" destOrd="0" presId="urn:microsoft.com/office/officeart/2005/8/layout/process4"/>
    <dgm:cxn modelId="{707805F1-B940-4FDE-842B-39059296B083}" type="presParOf" srcId="{D1DDBFA4-ADA1-4A51-BF1E-63E7583607BB}" destId="{6E9B9BB6-D497-4DF0-9003-BB07B51AA94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08626-24A1-41F1-A8DD-4156E4F7DFEE}">
      <dsp:nvSpPr>
        <dsp:cNvPr id="0" name=""/>
        <dsp:cNvSpPr/>
      </dsp:nvSpPr>
      <dsp:spPr>
        <a:xfrm>
          <a:off x="1226" y="1135"/>
          <a:ext cx="5001683" cy="2996669"/>
        </a:xfrm>
        <a:prstGeom prst="roundRect">
          <a:avLst>
            <a:gd name="adj" fmla="val 10000"/>
          </a:avLst>
        </a:prstGeom>
        <a:solidFill>
          <a:srgbClr val="FF8AD8"/>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kumimoji="0" lang="en-US" altLang="en-US" sz="3200" b="1" i="1" u="none" strike="noStrike" kern="1200" cap="none" spc="0" normalizeH="0" baseline="0" noProof="0" dirty="0" err="1">
              <a:ln/>
              <a:solidFill>
                <a:schemeClr val="bg1"/>
              </a:solidFill>
              <a:effectLst/>
              <a:uLnTx/>
              <a:uFillTx/>
              <a:latin typeface="+mn-lt"/>
              <a:ea typeface="+mn-ea"/>
              <a:cs typeface="+mn-cs"/>
            </a:rPr>
            <a:t>Stroma</a:t>
          </a:r>
          <a:r>
            <a:rPr kumimoji="0" lang="en-US" altLang="en-US" sz="3200" b="1" i="1" u="none" strike="noStrike" kern="1200" cap="none" spc="0" normalizeH="0" baseline="0" noProof="0" dirty="0">
              <a:ln/>
              <a:solidFill>
                <a:schemeClr val="bg1"/>
              </a:solidFill>
              <a:effectLst/>
              <a:uLnTx/>
              <a:uFillTx/>
              <a:latin typeface="+mn-lt"/>
              <a:ea typeface="+mn-ea"/>
              <a:cs typeface="+mn-cs"/>
            </a:rPr>
            <a:t>:</a:t>
          </a:r>
          <a:r>
            <a:rPr kumimoji="0" lang="en-US" altLang="en-US" sz="3200" b="0" i="1" u="none" strike="noStrike" kern="1200" cap="none" spc="0" normalizeH="0" baseline="0" noProof="0" dirty="0">
              <a:ln/>
              <a:effectLst/>
              <a:uLnTx/>
              <a:uFillTx/>
              <a:latin typeface="+mn-lt"/>
              <a:ea typeface="+mn-ea"/>
              <a:cs typeface="+mn-cs"/>
            </a:rPr>
            <a:t> </a:t>
          </a:r>
          <a:endParaRPr lang="en-US" sz="3200" kern="1200" dirty="0"/>
        </a:p>
      </dsp:txBody>
      <dsp:txXfrm>
        <a:off x="88995" y="88904"/>
        <a:ext cx="4826145" cy="2821131"/>
      </dsp:txXfrm>
    </dsp:sp>
    <dsp:sp modelId="{7165CEE5-9069-4B8C-B688-BDCEE2D6130F}">
      <dsp:nvSpPr>
        <dsp:cNvPr id="0" name=""/>
        <dsp:cNvSpPr/>
      </dsp:nvSpPr>
      <dsp:spPr>
        <a:xfrm>
          <a:off x="1226" y="3244995"/>
          <a:ext cx="923139" cy="203102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0" lang="en-US" altLang="en-US" sz="1400" b="1" i="0" u="none" strike="noStrike" kern="1200" cap="none" spc="0" normalizeH="0" baseline="0" noProof="0" dirty="0">
              <a:ln/>
              <a:solidFill>
                <a:srgbClr val="FF2F92"/>
              </a:solidFill>
              <a:effectLst/>
              <a:uLnTx/>
              <a:uFillTx/>
              <a:latin typeface="+mn-lt"/>
              <a:ea typeface="+mn-ea"/>
              <a:cs typeface="+mn-cs"/>
            </a:rPr>
            <a:t>Tunica </a:t>
          </a:r>
          <a:r>
            <a:rPr kumimoji="0" lang="en-US" altLang="en-US" sz="1400" b="1" i="0" u="none" strike="noStrike" kern="1200" cap="none" spc="0" normalizeH="0" baseline="0" noProof="0" dirty="0" err="1">
              <a:ln/>
              <a:solidFill>
                <a:srgbClr val="FF2F92"/>
              </a:solidFill>
              <a:effectLst/>
              <a:uLnTx/>
              <a:uFillTx/>
              <a:latin typeface="+mn-lt"/>
              <a:ea typeface="+mn-ea"/>
              <a:cs typeface="+mn-cs"/>
            </a:rPr>
            <a:t>vaginalis</a:t>
          </a:r>
          <a:endParaRPr kumimoji="0" lang="en-US" altLang="en-US" sz="1400" b="1" i="0" u="none" strike="noStrike" kern="1200" cap="none" spc="0" normalizeH="0" baseline="0" noProof="0" dirty="0">
            <a:ln/>
            <a:solidFill>
              <a:srgbClr val="FF2F92"/>
            </a:solidFill>
            <a:effectLst/>
            <a:uLnTx/>
            <a:uFillTx/>
            <a:latin typeface="+mn-lt"/>
            <a:ea typeface="+mn-ea"/>
            <a:cs typeface="+mn-cs"/>
          </a:endParaRPr>
        </a:p>
      </dsp:txBody>
      <dsp:txXfrm>
        <a:off x="28264" y="3272033"/>
        <a:ext cx="869063" cy="1976946"/>
      </dsp:txXfrm>
    </dsp:sp>
    <dsp:sp modelId="{89CF390F-AED0-4EAB-8687-97FF99EA72DA}">
      <dsp:nvSpPr>
        <dsp:cNvPr id="0" name=""/>
        <dsp:cNvSpPr/>
      </dsp:nvSpPr>
      <dsp:spPr>
        <a:xfrm>
          <a:off x="1004793" y="3244995"/>
          <a:ext cx="884409" cy="2043788"/>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0" lang="en-US" altLang="en-US" sz="1400" b="1" i="0" u="none" strike="noStrike" kern="1200" cap="none" spc="0" normalizeH="0" baseline="0" noProof="0" dirty="0">
              <a:ln/>
              <a:solidFill>
                <a:srgbClr val="FF2F92"/>
              </a:solidFill>
              <a:effectLst/>
              <a:uLnTx/>
              <a:uFillTx/>
              <a:latin typeface="+mn-lt"/>
              <a:ea typeface="+mn-ea"/>
              <a:cs typeface="+mn-cs"/>
            </a:rPr>
            <a:t>Tunica </a:t>
          </a:r>
          <a:r>
            <a:rPr kumimoji="0" lang="en-US" altLang="en-US" sz="1400" b="1" i="0" u="none" strike="noStrike" kern="1200" cap="none" spc="0" normalizeH="0" baseline="0" noProof="0" dirty="0" err="1">
              <a:ln/>
              <a:solidFill>
                <a:srgbClr val="FF2F92"/>
              </a:solidFill>
              <a:effectLst/>
              <a:uLnTx/>
              <a:uFillTx/>
              <a:latin typeface="+mn-lt"/>
              <a:ea typeface="+mn-ea"/>
              <a:cs typeface="+mn-cs"/>
            </a:rPr>
            <a:t>albuginea</a:t>
          </a:r>
          <a:endParaRPr kumimoji="0" lang="en-US" altLang="en-US" sz="1400" b="1" i="0" u="none" strike="noStrike" kern="1200" cap="none" spc="0" normalizeH="0" baseline="0" noProof="0" dirty="0">
            <a:ln/>
            <a:solidFill>
              <a:srgbClr val="FF2F92"/>
            </a:solidFill>
            <a:effectLst/>
            <a:uLnTx/>
            <a:uFillTx/>
            <a:latin typeface="+mn-lt"/>
            <a:ea typeface="+mn-ea"/>
            <a:cs typeface="+mn-cs"/>
          </a:endParaRPr>
        </a:p>
      </dsp:txBody>
      <dsp:txXfrm>
        <a:off x="1030696" y="3270898"/>
        <a:ext cx="832603" cy="1991982"/>
      </dsp:txXfrm>
    </dsp:sp>
    <dsp:sp modelId="{9E0B79F8-005C-4FBB-BA12-9029AED9FE77}">
      <dsp:nvSpPr>
        <dsp:cNvPr id="0" name=""/>
        <dsp:cNvSpPr/>
      </dsp:nvSpPr>
      <dsp:spPr>
        <a:xfrm>
          <a:off x="1969630" y="3244995"/>
          <a:ext cx="957474" cy="2062338"/>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0" lang="en-US" altLang="en-US" sz="1400" b="1" i="0" u="none" strike="noStrike" kern="1200" cap="none" spc="0" normalizeH="0" baseline="0" noProof="0" dirty="0">
              <a:ln/>
              <a:solidFill>
                <a:srgbClr val="FF2F92"/>
              </a:solidFill>
              <a:effectLst/>
              <a:uLnTx/>
              <a:uFillTx/>
              <a:latin typeface="+mn-lt"/>
              <a:ea typeface="+mn-ea"/>
              <a:cs typeface="+mn-cs"/>
            </a:rPr>
            <a:t>Tunica </a:t>
          </a:r>
          <a:r>
            <a:rPr kumimoji="0" lang="en-US" altLang="en-US" sz="1400" b="1" i="0" u="none" strike="noStrike" kern="1200" cap="none" spc="0" normalizeH="0" baseline="0" noProof="0" dirty="0" err="1">
              <a:ln/>
              <a:solidFill>
                <a:srgbClr val="FF2F92"/>
              </a:solidFill>
              <a:effectLst/>
              <a:uLnTx/>
              <a:uFillTx/>
              <a:latin typeface="+mn-lt"/>
              <a:ea typeface="+mn-ea"/>
              <a:cs typeface="+mn-cs"/>
            </a:rPr>
            <a:t>vasculosa</a:t>
          </a:r>
          <a:r>
            <a:rPr kumimoji="0" lang="en-US" altLang="en-US" sz="1400" b="1" i="0" u="none" strike="noStrike" kern="1200" cap="none" spc="0" normalizeH="0" baseline="0" noProof="0" dirty="0">
              <a:ln/>
              <a:solidFill>
                <a:srgbClr val="FF2F92"/>
              </a:solidFill>
              <a:effectLst/>
              <a:uLnTx/>
              <a:uFillTx/>
              <a:latin typeface="+mn-lt"/>
              <a:ea typeface="+mn-ea"/>
              <a:cs typeface="+mn-cs"/>
            </a:rPr>
            <a:t>.</a:t>
          </a:r>
        </a:p>
      </dsp:txBody>
      <dsp:txXfrm>
        <a:off x="1997673" y="3273038"/>
        <a:ext cx="901388" cy="2006252"/>
      </dsp:txXfrm>
    </dsp:sp>
    <dsp:sp modelId="{AAD3944E-20E7-43A9-8B09-1F5B1DEC601A}">
      <dsp:nvSpPr>
        <dsp:cNvPr id="0" name=""/>
        <dsp:cNvSpPr/>
      </dsp:nvSpPr>
      <dsp:spPr>
        <a:xfrm>
          <a:off x="3007532" y="3244995"/>
          <a:ext cx="957474" cy="203051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0" lang="en-US" altLang="en-US" sz="1400" b="1" i="0" u="none" strike="noStrike" kern="1200" cap="none" spc="0" normalizeH="0" baseline="0" noProof="0" dirty="0">
              <a:ln/>
              <a:solidFill>
                <a:srgbClr val="FF2F92"/>
              </a:solidFill>
              <a:effectLst/>
              <a:uLnTx/>
              <a:uFillTx/>
              <a:latin typeface="+mn-lt"/>
              <a:ea typeface="+mn-ea"/>
              <a:cs typeface="+mn-cs"/>
            </a:rPr>
            <a:t>Septa.</a:t>
          </a:r>
        </a:p>
      </dsp:txBody>
      <dsp:txXfrm>
        <a:off x="3035575" y="3273038"/>
        <a:ext cx="901388" cy="1974427"/>
      </dsp:txXfrm>
    </dsp:sp>
    <dsp:sp modelId="{871C985F-ECC8-4125-A0B3-F88F50ADF481}">
      <dsp:nvSpPr>
        <dsp:cNvPr id="0" name=""/>
        <dsp:cNvSpPr/>
      </dsp:nvSpPr>
      <dsp:spPr>
        <a:xfrm>
          <a:off x="4045435" y="3244995"/>
          <a:ext cx="957474" cy="202892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0" lang="en-US" altLang="en-US" sz="1400" b="1" i="0" u="none" strike="noStrike" kern="1200" cap="none" spc="0" normalizeH="0" baseline="0" noProof="0" dirty="0">
              <a:ln/>
              <a:solidFill>
                <a:srgbClr val="FF2F92"/>
              </a:solidFill>
              <a:effectLst/>
              <a:uLnTx/>
              <a:uFillTx/>
              <a:latin typeface="+mn-lt"/>
              <a:ea typeface="+mn-ea"/>
              <a:cs typeface="+mn-cs"/>
            </a:rPr>
            <a:t>Interstitial tissue.</a:t>
          </a:r>
        </a:p>
      </dsp:txBody>
      <dsp:txXfrm>
        <a:off x="4073478" y="3273038"/>
        <a:ext cx="901388" cy="1972839"/>
      </dsp:txXfrm>
    </dsp:sp>
    <dsp:sp modelId="{386F38B3-7E41-4A29-B022-BFA5BBB47BD6}">
      <dsp:nvSpPr>
        <dsp:cNvPr id="0" name=""/>
        <dsp:cNvSpPr/>
      </dsp:nvSpPr>
      <dsp:spPr>
        <a:xfrm>
          <a:off x="5163765" y="1135"/>
          <a:ext cx="2655178" cy="2996669"/>
        </a:xfrm>
        <a:prstGeom prst="roundRect">
          <a:avLst>
            <a:gd name="adj" fmla="val 10000"/>
          </a:avLst>
        </a:prstGeom>
        <a:solidFill>
          <a:srgbClr val="FF8AD8"/>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kumimoji="0" lang="en-US" altLang="en-US" sz="3200" b="1" i="1" u="none" strike="noStrike" kern="1200" cap="none" spc="0" normalizeH="0" baseline="0" noProof="0" dirty="0">
              <a:ln/>
              <a:solidFill>
                <a:schemeClr val="bg1"/>
              </a:solidFill>
              <a:effectLst/>
              <a:uLnTx/>
              <a:uFillTx/>
              <a:latin typeface="+mn-lt"/>
              <a:ea typeface="+mn-ea"/>
              <a:cs typeface="+mn-cs"/>
            </a:rPr>
            <a:t>Parenchyma:</a:t>
          </a:r>
          <a:endParaRPr lang="en-US" sz="3200" kern="1200" dirty="0">
            <a:solidFill>
              <a:schemeClr val="bg1"/>
            </a:solidFill>
          </a:endParaRPr>
        </a:p>
      </dsp:txBody>
      <dsp:txXfrm>
        <a:off x="5241533" y="78903"/>
        <a:ext cx="2499642" cy="2841133"/>
      </dsp:txXfrm>
    </dsp:sp>
    <dsp:sp modelId="{D2FBCBC4-6605-4166-A35E-B1CC783BF794}">
      <dsp:nvSpPr>
        <dsp:cNvPr id="0" name=""/>
        <dsp:cNvSpPr/>
      </dsp:nvSpPr>
      <dsp:spPr>
        <a:xfrm>
          <a:off x="5231471" y="3244995"/>
          <a:ext cx="1142717" cy="2054606"/>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0" lang="en-US" altLang="en-US" sz="1400" b="1" i="0" u="none" strike="noStrike" kern="1200" cap="none" spc="0" normalizeH="0" baseline="0" noProof="0" dirty="0" err="1">
              <a:ln/>
              <a:solidFill>
                <a:srgbClr val="FF2F92"/>
              </a:solidFill>
              <a:effectLst/>
              <a:uLnTx/>
              <a:uFillTx/>
              <a:latin typeface="+mn-lt"/>
              <a:ea typeface="+mn-ea"/>
              <a:cs typeface="+mn-cs"/>
            </a:rPr>
            <a:t>Seminiferous</a:t>
          </a:r>
          <a:r>
            <a:rPr kumimoji="0" lang="en-US" altLang="en-US" sz="1400" b="1" i="0" u="none" strike="noStrike" kern="1200" cap="none" spc="0" normalizeH="0" baseline="0" noProof="0" dirty="0">
              <a:ln/>
              <a:solidFill>
                <a:srgbClr val="FF2F92"/>
              </a:solidFill>
              <a:effectLst/>
              <a:uLnTx/>
              <a:uFillTx/>
              <a:latin typeface="+mn-lt"/>
              <a:ea typeface="+mn-ea"/>
              <a:cs typeface="+mn-cs"/>
            </a:rPr>
            <a:t> tubules.</a:t>
          </a:r>
        </a:p>
        <a:p>
          <a:pPr marL="0" lvl="0" indent="0" algn="ctr" defTabSz="622300">
            <a:lnSpc>
              <a:spcPct val="90000"/>
            </a:lnSpc>
            <a:spcBef>
              <a:spcPct val="0"/>
            </a:spcBef>
            <a:spcAft>
              <a:spcPct val="35000"/>
            </a:spcAft>
            <a:buNone/>
          </a:pPr>
          <a:r>
            <a:rPr kumimoji="0" lang="en-US" altLang="en-US" sz="1400" b="1" i="0" u="none" strike="noStrike" kern="1200" cap="none" spc="0" normalizeH="0" baseline="0" noProof="0" dirty="0">
              <a:ln/>
              <a:solidFill>
                <a:schemeClr val="bg1">
                  <a:lumMod val="65000"/>
                </a:schemeClr>
              </a:solidFill>
              <a:effectLst/>
              <a:uLnTx/>
              <a:uFillTx/>
              <a:latin typeface="+mn-lt"/>
              <a:ea typeface="+mn-ea"/>
              <a:cs typeface="+mn-cs"/>
            </a:rPr>
            <a:t>Exocrine part</a:t>
          </a:r>
        </a:p>
      </dsp:txBody>
      <dsp:txXfrm>
        <a:off x="5264940" y="3278464"/>
        <a:ext cx="1075779" cy="1987668"/>
      </dsp:txXfrm>
    </dsp:sp>
    <dsp:sp modelId="{9B1EF0AA-1FB9-406B-8FD4-2F4C2F93CC4C}">
      <dsp:nvSpPr>
        <dsp:cNvPr id="0" name=""/>
        <dsp:cNvSpPr/>
      </dsp:nvSpPr>
      <dsp:spPr>
        <a:xfrm>
          <a:off x="6454616" y="3244995"/>
          <a:ext cx="1296621" cy="206284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kumimoji="0" lang="en-US" altLang="en-US" sz="1400" b="1" i="0" u="none" strike="noStrike" kern="1200" cap="none" spc="0" normalizeH="0" baseline="0" noProof="0" dirty="0">
              <a:ln/>
              <a:solidFill>
                <a:srgbClr val="FF2F92"/>
              </a:solidFill>
              <a:effectLst/>
              <a:uLnTx/>
              <a:uFillTx/>
              <a:latin typeface="+mn-lt"/>
              <a:ea typeface="+mn-ea"/>
              <a:cs typeface="+mn-cs"/>
            </a:rPr>
            <a:t>Interstitial cells of </a:t>
          </a:r>
          <a:r>
            <a:rPr kumimoji="0" lang="en-US" altLang="en-US" sz="1400" b="1" i="0" u="none" strike="noStrike" kern="1200" cap="none" spc="0" normalizeH="0" baseline="0" noProof="0" dirty="0" err="1">
              <a:ln/>
              <a:solidFill>
                <a:srgbClr val="FF2F92"/>
              </a:solidFill>
              <a:effectLst/>
              <a:uLnTx/>
              <a:uFillTx/>
              <a:latin typeface="+mn-lt"/>
              <a:ea typeface="+mn-ea"/>
              <a:cs typeface="+mn-cs"/>
            </a:rPr>
            <a:t>Leydig</a:t>
          </a:r>
          <a:r>
            <a:rPr kumimoji="0" lang="en-US" altLang="en-US" sz="1400" b="1" i="0" u="none" strike="noStrike" kern="1200" cap="none" spc="0" normalizeH="0" baseline="0" noProof="0" dirty="0">
              <a:ln/>
              <a:solidFill>
                <a:srgbClr val="FF2F92"/>
              </a:solidFill>
              <a:effectLst/>
              <a:uLnTx/>
              <a:uFillTx/>
              <a:latin typeface="+mn-lt"/>
              <a:ea typeface="+mn-ea"/>
              <a:cs typeface="+mn-cs"/>
            </a:rPr>
            <a:t>.</a:t>
          </a:r>
        </a:p>
        <a:p>
          <a:pPr marL="0" lvl="0" indent="0" algn="ctr" defTabSz="622300" rtl="0">
            <a:lnSpc>
              <a:spcPct val="90000"/>
            </a:lnSpc>
            <a:spcBef>
              <a:spcPct val="0"/>
            </a:spcBef>
            <a:spcAft>
              <a:spcPct val="35000"/>
            </a:spcAft>
            <a:buNone/>
          </a:pPr>
          <a:r>
            <a:rPr kumimoji="0" lang="en-US" altLang="en-US" sz="1400" b="1" i="0" u="none" strike="noStrike" kern="1200" cap="none" spc="0" normalizeH="0" baseline="0" noProof="0" dirty="0">
              <a:ln/>
              <a:solidFill>
                <a:schemeClr val="bg1">
                  <a:lumMod val="65000"/>
                </a:schemeClr>
              </a:solidFill>
              <a:effectLst/>
              <a:uLnTx/>
              <a:uFillTx/>
              <a:latin typeface="+mn-lt"/>
              <a:ea typeface="+mn-ea"/>
              <a:cs typeface="+mn-cs"/>
            </a:rPr>
            <a:t>Endocrine part</a:t>
          </a:r>
        </a:p>
      </dsp:txBody>
      <dsp:txXfrm>
        <a:off x="6492593" y="3282972"/>
        <a:ext cx="1220667" cy="19868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CD337-AD60-46F7-8C60-AB86F4B1C737}">
      <dsp:nvSpPr>
        <dsp:cNvPr id="0" name=""/>
        <dsp:cNvSpPr/>
      </dsp:nvSpPr>
      <dsp:spPr>
        <a:xfrm>
          <a:off x="0" y="3523773"/>
          <a:ext cx="5349921" cy="115658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kumimoji="0" lang="en-US" sz="2000" b="1" i="0" u="none" strike="noStrike" kern="1200" cap="none" spc="0" normalizeH="0" baseline="0" noProof="0" dirty="0">
              <a:ln/>
              <a:solidFill>
                <a:srgbClr val="FF8AD8"/>
              </a:solidFill>
              <a:effectLst/>
              <a:uLnTx/>
              <a:uFillTx/>
              <a:latin typeface="+mj-lt"/>
              <a:ea typeface="+mj-ea"/>
              <a:cs typeface="+mj-cs"/>
            </a:rPr>
            <a:t>3. Tunica </a:t>
          </a:r>
          <a:r>
            <a:rPr kumimoji="0" lang="en-US" sz="2000" b="1" i="0" u="none" strike="noStrike" kern="1200" cap="none" spc="0" normalizeH="0" baseline="0" noProof="0" dirty="0" err="1">
              <a:ln/>
              <a:solidFill>
                <a:srgbClr val="FF8AD8"/>
              </a:solidFill>
              <a:effectLst/>
              <a:uLnTx/>
              <a:uFillTx/>
              <a:latin typeface="+mj-lt"/>
              <a:ea typeface="+mj-ea"/>
              <a:cs typeface="+mj-cs"/>
            </a:rPr>
            <a:t>vasculosa</a:t>
          </a:r>
          <a:endParaRPr kumimoji="0" lang="en-US" sz="2000" b="1" i="0" u="none" strike="noStrike" kern="1200" cap="none" spc="0" normalizeH="0" baseline="0" noProof="0" dirty="0">
            <a:ln/>
            <a:solidFill>
              <a:srgbClr val="FF8AD8"/>
            </a:solidFill>
            <a:effectLst/>
            <a:uLnTx/>
            <a:uFillTx/>
            <a:latin typeface="+mj-lt"/>
            <a:ea typeface="+mj-ea"/>
            <a:cs typeface="+mj-cs"/>
          </a:endParaRPr>
        </a:p>
      </dsp:txBody>
      <dsp:txXfrm>
        <a:off x="0" y="3523773"/>
        <a:ext cx="5349921" cy="624553"/>
      </dsp:txXfrm>
    </dsp:sp>
    <dsp:sp modelId="{1352FA6A-8708-400D-8D98-6C0BC91D1DC9}">
      <dsp:nvSpPr>
        <dsp:cNvPr id="0" name=""/>
        <dsp:cNvSpPr/>
      </dsp:nvSpPr>
      <dsp:spPr>
        <a:xfrm>
          <a:off x="0" y="4125195"/>
          <a:ext cx="5349921" cy="532027"/>
        </a:xfrm>
        <a:prstGeom prst="rect">
          <a:avLst/>
        </a:prstGeom>
        <a:solidFill>
          <a:schemeClr val="bg2">
            <a:alpha val="9000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rtl="0">
            <a:lnSpc>
              <a:spcPct val="90000"/>
            </a:lnSpc>
            <a:spcBef>
              <a:spcPct val="0"/>
            </a:spcBef>
            <a:spcAft>
              <a:spcPct val="35000"/>
            </a:spcAft>
            <a:buNone/>
          </a:pPr>
          <a:r>
            <a:rPr kumimoji="0" lang="en-US" sz="1700" b="0" i="0" u="none" strike="noStrike" kern="1200" cap="none" spc="0" normalizeH="0" baseline="0" noProof="0" dirty="0">
              <a:ln/>
              <a:effectLst/>
              <a:uLnTx/>
              <a:uFillTx/>
              <a:latin typeface="+mj-lt"/>
              <a:ea typeface="+mj-ea"/>
              <a:cs typeface="+mj-cs"/>
            </a:rPr>
            <a:t>It is formed of loose </a:t>
          </a:r>
          <a:r>
            <a:rPr kumimoji="0" lang="en-US" sz="1600" b="0" i="0" u="none" strike="noStrike" kern="1200" cap="none" spc="0" normalizeH="0" baseline="0" noProof="0" dirty="0">
              <a:ln/>
              <a:solidFill>
                <a:srgbClr val="008F00"/>
              </a:solidFill>
              <a:effectLst/>
              <a:uLnTx/>
              <a:uFillTx/>
              <a:latin typeface="+mj-lt"/>
              <a:ea typeface="+mj-ea"/>
              <a:cs typeface="+mj-cs"/>
            </a:rPr>
            <a:t>highly</a:t>
          </a:r>
          <a:r>
            <a:rPr kumimoji="0" lang="en-US" sz="1700" b="0" i="0" u="none" strike="noStrike" kern="1200" cap="none" spc="0" normalizeH="0" baseline="0" noProof="0" dirty="0">
              <a:ln/>
              <a:effectLst/>
              <a:uLnTx/>
              <a:uFillTx/>
              <a:latin typeface="+mj-lt"/>
              <a:ea typeface="+mj-ea"/>
              <a:cs typeface="+mj-cs"/>
            </a:rPr>
            <a:t> vascular C.T. </a:t>
          </a:r>
          <a:r>
            <a:rPr kumimoji="0" lang="en-US" sz="1700" b="0" i="0" u="none" strike="noStrike" kern="1200" cap="none" spc="0" normalizeH="0" baseline="0" noProof="0" dirty="0">
              <a:ln/>
              <a:solidFill>
                <a:srgbClr val="FF0000"/>
              </a:solidFill>
              <a:effectLst/>
              <a:uLnTx/>
              <a:uFillTx/>
              <a:latin typeface="+mj-lt"/>
              <a:ea typeface="+mj-ea"/>
              <a:cs typeface="+mj-cs"/>
            </a:rPr>
            <a:t>lining tunica </a:t>
          </a:r>
          <a:r>
            <a:rPr kumimoji="0" lang="en-US" sz="1700" b="0" i="0" u="none" strike="noStrike" kern="1200" cap="none" spc="0" normalizeH="0" baseline="0" noProof="0" dirty="0" err="1">
              <a:ln/>
              <a:solidFill>
                <a:srgbClr val="FF0000"/>
              </a:solidFill>
              <a:effectLst/>
              <a:uLnTx/>
              <a:uFillTx/>
              <a:latin typeface="+mj-lt"/>
              <a:ea typeface="+mj-ea"/>
              <a:cs typeface="+mj-cs"/>
            </a:rPr>
            <a:t>albuginea</a:t>
          </a:r>
          <a:r>
            <a:rPr kumimoji="0" lang="en-US" sz="1700" b="0" i="0" u="none" strike="noStrike" kern="1200" cap="none" spc="0" normalizeH="0" baseline="0" noProof="0" dirty="0">
              <a:ln/>
              <a:solidFill>
                <a:srgbClr val="FF0000"/>
              </a:solidFill>
              <a:effectLst/>
              <a:uLnTx/>
              <a:uFillTx/>
              <a:latin typeface="+mj-lt"/>
              <a:ea typeface="+mj-ea"/>
              <a:cs typeface="+mj-cs"/>
            </a:rPr>
            <a:t> &amp; </a:t>
          </a:r>
          <a:r>
            <a:rPr kumimoji="0" lang="en-US" sz="1700" b="0" i="0" u="none" strike="noStrike" kern="1200" cap="none" spc="0" normalizeH="0" baseline="0" noProof="0" dirty="0" err="1">
              <a:ln/>
              <a:solidFill>
                <a:srgbClr val="FF0000"/>
              </a:solidFill>
              <a:effectLst/>
              <a:uLnTx/>
              <a:uFillTx/>
              <a:latin typeface="+mj-lt"/>
              <a:ea typeface="+mj-ea"/>
              <a:cs typeface="+mj-cs"/>
            </a:rPr>
            <a:t>speta</a:t>
          </a:r>
          <a:r>
            <a:rPr kumimoji="0" lang="en-US" sz="1700" b="0" i="0" u="none" strike="noStrike" kern="1200" cap="none" spc="0" normalizeH="0" baseline="0" noProof="0" dirty="0">
              <a:ln/>
              <a:solidFill>
                <a:srgbClr val="FF0000"/>
              </a:solidFill>
              <a:effectLst/>
              <a:uLnTx/>
              <a:uFillTx/>
              <a:latin typeface="+mj-lt"/>
              <a:ea typeface="+mj-ea"/>
              <a:cs typeface="+mj-cs"/>
            </a:rPr>
            <a:t> from inside.</a:t>
          </a:r>
          <a:endParaRPr lang="en-US" sz="1700" kern="1200" dirty="0">
            <a:solidFill>
              <a:srgbClr val="FF0000"/>
            </a:solidFill>
          </a:endParaRPr>
        </a:p>
      </dsp:txBody>
      <dsp:txXfrm>
        <a:off x="0" y="4125195"/>
        <a:ext cx="5349921" cy="532027"/>
      </dsp:txXfrm>
    </dsp:sp>
    <dsp:sp modelId="{3BC0B172-DA85-452D-81F0-17D90A8A5563}">
      <dsp:nvSpPr>
        <dsp:cNvPr id="0" name=""/>
        <dsp:cNvSpPr/>
      </dsp:nvSpPr>
      <dsp:spPr>
        <a:xfrm rot="10800000">
          <a:off x="0" y="1762300"/>
          <a:ext cx="5349921" cy="1778821"/>
        </a:xfrm>
        <a:prstGeom prst="upArrowCallou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kumimoji="0" lang="en-US" sz="2000" b="1" i="0" u="none" strike="noStrike" kern="1200" cap="none" spc="0" normalizeH="0" baseline="0" noProof="0" dirty="0">
              <a:ln/>
              <a:solidFill>
                <a:srgbClr val="FF8AD8"/>
              </a:solidFill>
              <a:effectLst/>
              <a:uLnTx/>
              <a:uFillTx/>
              <a:latin typeface="+mj-lt"/>
              <a:ea typeface="+mj-ea"/>
              <a:cs typeface="+mj-cs"/>
            </a:rPr>
            <a:t>2. Tunica </a:t>
          </a:r>
          <a:r>
            <a:rPr kumimoji="0" lang="en-US" sz="2000" b="1" i="0" u="none" strike="noStrike" kern="1200" cap="none" spc="0" normalizeH="0" baseline="0" noProof="0" dirty="0" err="1">
              <a:ln/>
              <a:solidFill>
                <a:srgbClr val="FF8AD8"/>
              </a:solidFill>
              <a:effectLst/>
              <a:uLnTx/>
              <a:uFillTx/>
              <a:latin typeface="+mj-lt"/>
              <a:ea typeface="+mj-ea"/>
              <a:cs typeface="+mj-cs"/>
            </a:rPr>
            <a:t>albuginea</a:t>
          </a:r>
          <a:endParaRPr kumimoji="0" lang="en-US" sz="2000" b="1" i="0" u="none" strike="noStrike" kern="1200" cap="none" spc="0" normalizeH="0" baseline="0" noProof="0" dirty="0">
            <a:ln/>
            <a:solidFill>
              <a:srgbClr val="FF8AD8"/>
            </a:solidFill>
            <a:effectLst/>
            <a:uLnTx/>
            <a:uFillTx/>
            <a:latin typeface="+mj-lt"/>
            <a:ea typeface="+mj-ea"/>
            <a:cs typeface="+mj-cs"/>
          </a:endParaRPr>
        </a:p>
      </dsp:txBody>
      <dsp:txXfrm rot="-10800000">
        <a:off x="0" y="1762300"/>
        <a:ext cx="5349921" cy="624366"/>
      </dsp:txXfrm>
    </dsp:sp>
    <dsp:sp modelId="{3F3DBD1D-5CAE-431F-A231-B62B518FB497}">
      <dsp:nvSpPr>
        <dsp:cNvPr id="0" name=""/>
        <dsp:cNvSpPr/>
      </dsp:nvSpPr>
      <dsp:spPr>
        <a:xfrm>
          <a:off x="0" y="2386666"/>
          <a:ext cx="5349921" cy="531867"/>
        </a:xfrm>
        <a:prstGeom prst="rect">
          <a:avLst/>
        </a:prstGeom>
        <a:solidFill>
          <a:schemeClr val="bg2">
            <a:alpha val="9000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kumimoji="0" lang="en-US" sz="1600" b="0" i="0" u="none" strike="noStrike" kern="1200" cap="none" spc="0" normalizeH="0" baseline="0" noProof="0" dirty="0">
              <a:ln/>
              <a:effectLst/>
              <a:uLnTx/>
              <a:uFillTx/>
              <a:latin typeface="+mj-lt"/>
              <a:ea typeface="+mj-ea"/>
              <a:cs typeface="+mj-cs"/>
            </a:rPr>
            <a:t>Dense irregular </a:t>
          </a:r>
          <a:r>
            <a:rPr kumimoji="0" lang="en-US" sz="1600" b="0" i="0" u="none" strike="noStrike" kern="1200" cap="none" spc="0" normalizeH="0" baseline="0" noProof="0" dirty="0" err="1">
              <a:ln/>
              <a:effectLst/>
              <a:uLnTx/>
              <a:uFillTx/>
              <a:latin typeface="+mj-lt"/>
              <a:ea typeface="+mj-ea"/>
              <a:cs typeface="+mj-cs"/>
            </a:rPr>
            <a:t>collagenous</a:t>
          </a:r>
          <a:r>
            <a:rPr kumimoji="0" lang="en-US" sz="1600" b="0" i="0" u="none" strike="noStrike" kern="1200" cap="none" spc="0" normalizeH="0" baseline="0" noProof="0" dirty="0">
              <a:ln/>
              <a:effectLst/>
              <a:uLnTx/>
              <a:uFillTx/>
              <a:latin typeface="+mj-lt"/>
              <a:ea typeface="+mj-ea"/>
              <a:cs typeface="+mj-cs"/>
            </a:rPr>
            <a:t> C.T</a:t>
          </a:r>
          <a:endParaRPr kumimoji="0" lang="en-US" sz="1600" b="0" i="0" u="none" strike="noStrike" kern="1200" cap="none" spc="0" normalizeH="0" baseline="0" noProof="0" dirty="0">
            <a:ln/>
            <a:solidFill>
              <a:srgbClr val="008F00"/>
            </a:solidFill>
            <a:effectLst/>
            <a:uLnTx/>
            <a:uFillTx/>
            <a:latin typeface="+mj-lt"/>
            <a:ea typeface="+mj-ea"/>
            <a:cs typeface="+mj-cs"/>
          </a:endParaRPr>
        </a:p>
      </dsp:txBody>
      <dsp:txXfrm>
        <a:off x="0" y="2386666"/>
        <a:ext cx="5349921" cy="531867"/>
      </dsp:txXfrm>
    </dsp:sp>
    <dsp:sp modelId="{D48EC4BF-C374-49E8-B7EB-04E0F53DA147}">
      <dsp:nvSpPr>
        <dsp:cNvPr id="0" name=""/>
        <dsp:cNvSpPr/>
      </dsp:nvSpPr>
      <dsp:spPr>
        <a:xfrm rot="10800000">
          <a:off x="0" y="827"/>
          <a:ext cx="5349921" cy="1778821"/>
        </a:xfrm>
        <a:prstGeom prst="upArrowCallou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kumimoji="0" lang="en-US" sz="2000" b="1" i="0" u="none" strike="noStrike" kern="1200" cap="none" spc="0" normalizeH="0" baseline="0" noProof="0" dirty="0">
              <a:ln/>
              <a:solidFill>
                <a:srgbClr val="FF8AD8"/>
              </a:solidFill>
              <a:effectLst/>
              <a:uLnTx/>
              <a:uFillTx/>
              <a:latin typeface="+mj-lt"/>
              <a:ea typeface="+mj-ea"/>
              <a:cs typeface="+mj-cs"/>
            </a:rPr>
            <a:t>1. Tunica </a:t>
          </a:r>
          <a:r>
            <a:rPr kumimoji="0" lang="en-US" sz="2000" b="1" i="0" u="none" strike="noStrike" kern="1200" cap="none" spc="0" normalizeH="0" baseline="0" noProof="0" dirty="0" err="1">
              <a:ln/>
              <a:solidFill>
                <a:srgbClr val="FF8AD8"/>
              </a:solidFill>
              <a:effectLst/>
              <a:uLnTx/>
              <a:uFillTx/>
              <a:latin typeface="+mj-lt"/>
              <a:ea typeface="+mj-ea"/>
              <a:cs typeface="+mj-cs"/>
            </a:rPr>
            <a:t>vaginalis</a:t>
          </a:r>
          <a:endParaRPr lang="en-US" sz="2000" kern="1200" dirty="0">
            <a:solidFill>
              <a:srgbClr val="FF8AD8"/>
            </a:solidFill>
          </a:endParaRPr>
        </a:p>
      </dsp:txBody>
      <dsp:txXfrm rot="-10800000">
        <a:off x="0" y="827"/>
        <a:ext cx="5349921" cy="624366"/>
      </dsp:txXfrm>
    </dsp:sp>
    <dsp:sp modelId="{6E9B9BB6-D497-4DF0-9003-BB07B51AA940}">
      <dsp:nvSpPr>
        <dsp:cNvPr id="0" name=""/>
        <dsp:cNvSpPr/>
      </dsp:nvSpPr>
      <dsp:spPr>
        <a:xfrm>
          <a:off x="0" y="625193"/>
          <a:ext cx="5349921" cy="531867"/>
        </a:xfrm>
        <a:prstGeom prst="rect">
          <a:avLst/>
        </a:prstGeom>
        <a:solidFill>
          <a:schemeClr val="bg2">
            <a:alpha val="9000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kumimoji="0" lang="en-US" sz="1600" b="0" i="0" u="none" strike="noStrike" kern="1200" cap="none" spc="0" normalizeH="0" baseline="0" noProof="0" dirty="0">
              <a:ln/>
              <a:effectLst/>
              <a:uLnTx/>
              <a:uFillTx/>
              <a:latin typeface="+mj-lt"/>
              <a:ea typeface="+mj-ea"/>
              <a:cs typeface="+mj-cs"/>
            </a:rPr>
            <a:t>It is formed of </a:t>
          </a:r>
          <a:r>
            <a:rPr kumimoji="0" lang="en-US" sz="1600" b="1" i="0" u="none" strike="noStrike" kern="1200" cap="none" spc="0" normalizeH="0" baseline="0" noProof="0" dirty="0">
              <a:ln/>
              <a:solidFill>
                <a:srgbClr val="FF0000"/>
              </a:solidFill>
              <a:effectLst/>
              <a:uLnTx/>
              <a:uFillTx/>
              <a:latin typeface="+mj-lt"/>
              <a:ea typeface="+mj-ea"/>
              <a:cs typeface="+mj-cs"/>
            </a:rPr>
            <a:t>mesothelial </a:t>
          </a:r>
          <a:r>
            <a:rPr kumimoji="0" lang="en-US" sz="1400" b="0" i="0" u="none" strike="noStrike" kern="1200" cap="none" spc="0" normalizeH="0" baseline="0" noProof="0" dirty="0">
              <a:ln/>
              <a:solidFill>
                <a:srgbClr val="008F00"/>
              </a:solidFill>
              <a:effectLst/>
              <a:uLnTx/>
              <a:uFillTx/>
              <a:latin typeface="+mj-lt"/>
              <a:ea typeface="+mj-ea"/>
              <a:cs typeface="+mj-cs"/>
            </a:rPr>
            <a:t>epithelial</a:t>
          </a:r>
          <a:r>
            <a:rPr kumimoji="0" lang="en-US" sz="1600" b="1" i="0" u="none" strike="noStrike" kern="1200" cap="none" spc="0" normalizeH="0" baseline="0" noProof="0" dirty="0">
              <a:ln/>
              <a:solidFill>
                <a:srgbClr val="FF0000"/>
              </a:solidFill>
              <a:effectLst/>
              <a:uLnTx/>
              <a:uFillTx/>
              <a:latin typeface="+mj-lt"/>
              <a:ea typeface="+mj-ea"/>
              <a:cs typeface="+mj-cs"/>
            </a:rPr>
            <a:t> cells. </a:t>
          </a:r>
          <a:r>
            <a:rPr kumimoji="0" lang="en-US" sz="1400" b="0" i="0" u="none" strike="noStrike" kern="1200" cap="none" spc="0" normalizeH="0" baseline="0" noProof="0" dirty="0">
              <a:ln/>
              <a:solidFill>
                <a:srgbClr val="00B050"/>
              </a:solidFill>
              <a:effectLst/>
              <a:uLnTx/>
              <a:uFillTx/>
              <a:latin typeface="+mj-lt"/>
              <a:ea typeface="+mj-ea"/>
              <a:cs typeface="+mj-cs"/>
            </a:rPr>
            <a:t>Peritoneum covering of the testes </a:t>
          </a:r>
          <a:endParaRPr lang="en-US" sz="1600" b="0" kern="1200" dirty="0">
            <a:solidFill>
              <a:srgbClr val="00B050"/>
            </a:solidFill>
          </a:endParaRPr>
        </a:p>
      </dsp:txBody>
      <dsp:txXfrm>
        <a:off x="0" y="625193"/>
        <a:ext cx="5349921" cy="53186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0040C9-A672-5948-9B29-AE5423BD5FC3}" type="datetimeFigureOut">
              <a:rPr lang="en-US" smtClean="0"/>
              <a:pPr/>
              <a:t>3/24/2018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23A235-18DE-4845-8ACD-449801954E74}" type="slidenum">
              <a:rPr lang="en-US" smtClean="0"/>
              <a:pPr/>
              <a:t>‹#›</a:t>
            </a:fld>
            <a:endParaRPr lang="en-US" dirty="0"/>
          </a:p>
        </p:txBody>
      </p:sp>
    </p:spTree>
    <p:extLst>
      <p:ext uri="{BB962C8B-B14F-4D97-AF65-F5344CB8AC3E}">
        <p14:creationId xmlns:p14="http://schemas.microsoft.com/office/powerpoint/2010/main" val="1933101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23A235-18DE-4845-8ACD-449801954E74}" type="slidenum">
              <a:rPr lang="en-US" smtClean="0"/>
              <a:pPr/>
              <a:t>4</a:t>
            </a:fld>
            <a:endParaRPr lang="en-US" dirty="0"/>
          </a:p>
        </p:txBody>
      </p:sp>
    </p:spTree>
    <p:extLst>
      <p:ext uri="{BB962C8B-B14F-4D97-AF65-F5344CB8AC3E}">
        <p14:creationId xmlns:p14="http://schemas.microsoft.com/office/powerpoint/2010/main" val="1522829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23A235-18DE-4845-8ACD-449801954E74}" type="slidenum">
              <a:rPr lang="en-US" smtClean="0"/>
              <a:pPr/>
              <a:t>9</a:t>
            </a:fld>
            <a:endParaRPr lang="en-US" dirty="0"/>
          </a:p>
        </p:txBody>
      </p:sp>
    </p:spTree>
    <p:extLst>
      <p:ext uri="{BB962C8B-B14F-4D97-AF65-F5344CB8AC3E}">
        <p14:creationId xmlns:p14="http://schemas.microsoft.com/office/powerpoint/2010/main" val="1224768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23A235-18DE-4845-8ACD-449801954E74}" type="slidenum">
              <a:rPr lang="en-US" smtClean="0"/>
              <a:pPr/>
              <a:t>10</a:t>
            </a:fld>
            <a:endParaRPr lang="en-US" dirty="0"/>
          </a:p>
        </p:txBody>
      </p:sp>
    </p:spTree>
    <p:extLst>
      <p:ext uri="{BB962C8B-B14F-4D97-AF65-F5344CB8AC3E}">
        <p14:creationId xmlns:p14="http://schemas.microsoft.com/office/powerpoint/2010/main" val="3397170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9E0EB0C-2DBE-2E47-B69A-DE66AE3C7562}" type="datetimeFigureOut">
              <a:rPr lang="en-US" smtClean="0"/>
              <a:pPr/>
              <a:t>3/24/2018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0D6603-AD69-E740-8B54-8F6D20424BB5}" type="slidenum">
              <a:rPr lang="en-US" smtClean="0"/>
              <a:pPr/>
              <a:t>‹#›</a:t>
            </a:fld>
            <a:endParaRPr lang="en-US" dirty="0"/>
          </a:p>
        </p:txBody>
      </p:sp>
    </p:spTree>
    <p:extLst>
      <p:ext uri="{BB962C8B-B14F-4D97-AF65-F5344CB8AC3E}">
        <p14:creationId xmlns:p14="http://schemas.microsoft.com/office/powerpoint/2010/main" val="1544469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E0EB0C-2DBE-2E47-B69A-DE66AE3C7562}" type="datetimeFigureOut">
              <a:rPr lang="en-US" smtClean="0"/>
              <a:pPr/>
              <a:t>3/24/2018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0D6603-AD69-E740-8B54-8F6D20424BB5}" type="slidenum">
              <a:rPr lang="en-US" smtClean="0"/>
              <a:pPr/>
              <a:t>‹#›</a:t>
            </a:fld>
            <a:endParaRPr lang="en-US" dirty="0"/>
          </a:p>
        </p:txBody>
      </p:sp>
    </p:spTree>
    <p:extLst>
      <p:ext uri="{BB962C8B-B14F-4D97-AF65-F5344CB8AC3E}">
        <p14:creationId xmlns:p14="http://schemas.microsoft.com/office/powerpoint/2010/main" val="203762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E0EB0C-2DBE-2E47-B69A-DE66AE3C7562}" type="datetimeFigureOut">
              <a:rPr lang="en-US" smtClean="0"/>
              <a:pPr/>
              <a:t>3/24/2018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0D6603-AD69-E740-8B54-8F6D20424BB5}" type="slidenum">
              <a:rPr lang="en-US" smtClean="0"/>
              <a:pPr/>
              <a:t>‹#›</a:t>
            </a:fld>
            <a:endParaRPr lang="en-US" dirty="0"/>
          </a:p>
        </p:txBody>
      </p:sp>
    </p:spTree>
    <p:extLst>
      <p:ext uri="{BB962C8B-B14F-4D97-AF65-F5344CB8AC3E}">
        <p14:creationId xmlns:p14="http://schemas.microsoft.com/office/powerpoint/2010/main" val="1552732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E0EB0C-2DBE-2E47-B69A-DE66AE3C7562}" type="datetimeFigureOut">
              <a:rPr lang="en-US" smtClean="0"/>
              <a:pPr/>
              <a:t>3/24/2018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0D6603-AD69-E740-8B54-8F6D20424BB5}" type="slidenum">
              <a:rPr lang="en-US" smtClean="0"/>
              <a:pPr/>
              <a:t>‹#›</a:t>
            </a:fld>
            <a:endParaRPr lang="en-US" dirty="0"/>
          </a:p>
        </p:txBody>
      </p:sp>
    </p:spTree>
    <p:extLst>
      <p:ext uri="{BB962C8B-B14F-4D97-AF65-F5344CB8AC3E}">
        <p14:creationId xmlns:p14="http://schemas.microsoft.com/office/powerpoint/2010/main" val="591742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E0EB0C-2DBE-2E47-B69A-DE66AE3C7562}" type="datetimeFigureOut">
              <a:rPr lang="en-US" smtClean="0"/>
              <a:pPr/>
              <a:t>3/24/2018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0D6603-AD69-E740-8B54-8F6D20424BB5}" type="slidenum">
              <a:rPr lang="en-US" smtClean="0"/>
              <a:pPr/>
              <a:t>‹#›</a:t>
            </a:fld>
            <a:endParaRPr lang="en-US" dirty="0"/>
          </a:p>
        </p:txBody>
      </p:sp>
    </p:spTree>
    <p:extLst>
      <p:ext uri="{BB962C8B-B14F-4D97-AF65-F5344CB8AC3E}">
        <p14:creationId xmlns:p14="http://schemas.microsoft.com/office/powerpoint/2010/main" val="41626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E0EB0C-2DBE-2E47-B69A-DE66AE3C7562}" type="datetimeFigureOut">
              <a:rPr lang="en-US" smtClean="0"/>
              <a:pPr/>
              <a:t>3/24/2018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0D6603-AD69-E740-8B54-8F6D20424BB5}" type="slidenum">
              <a:rPr lang="en-US" smtClean="0"/>
              <a:pPr/>
              <a:t>‹#›</a:t>
            </a:fld>
            <a:endParaRPr lang="en-US" dirty="0"/>
          </a:p>
        </p:txBody>
      </p:sp>
    </p:spTree>
    <p:extLst>
      <p:ext uri="{BB962C8B-B14F-4D97-AF65-F5344CB8AC3E}">
        <p14:creationId xmlns:p14="http://schemas.microsoft.com/office/powerpoint/2010/main" val="1870895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E0EB0C-2DBE-2E47-B69A-DE66AE3C7562}" type="datetimeFigureOut">
              <a:rPr lang="en-US" smtClean="0"/>
              <a:pPr/>
              <a:t>3/24/2018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00D6603-AD69-E740-8B54-8F6D20424BB5}" type="slidenum">
              <a:rPr lang="en-US" smtClean="0"/>
              <a:pPr/>
              <a:t>‹#›</a:t>
            </a:fld>
            <a:endParaRPr lang="en-US" dirty="0"/>
          </a:p>
        </p:txBody>
      </p:sp>
    </p:spTree>
    <p:extLst>
      <p:ext uri="{BB962C8B-B14F-4D97-AF65-F5344CB8AC3E}">
        <p14:creationId xmlns:p14="http://schemas.microsoft.com/office/powerpoint/2010/main" val="676873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E0EB0C-2DBE-2E47-B69A-DE66AE3C7562}" type="datetimeFigureOut">
              <a:rPr lang="en-US" smtClean="0"/>
              <a:pPr/>
              <a:t>3/24/2018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00D6603-AD69-E740-8B54-8F6D20424BB5}" type="slidenum">
              <a:rPr lang="en-US" smtClean="0"/>
              <a:pPr/>
              <a:t>‹#›</a:t>
            </a:fld>
            <a:endParaRPr lang="en-US" dirty="0"/>
          </a:p>
        </p:txBody>
      </p:sp>
    </p:spTree>
    <p:extLst>
      <p:ext uri="{BB962C8B-B14F-4D97-AF65-F5344CB8AC3E}">
        <p14:creationId xmlns:p14="http://schemas.microsoft.com/office/powerpoint/2010/main" val="99533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E0EB0C-2DBE-2E47-B69A-DE66AE3C7562}" type="datetimeFigureOut">
              <a:rPr lang="en-US" smtClean="0"/>
              <a:pPr/>
              <a:t>3/24/2018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00D6603-AD69-E740-8B54-8F6D20424BB5}" type="slidenum">
              <a:rPr lang="en-US" smtClean="0"/>
              <a:pPr/>
              <a:t>‹#›</a:t>
            </a:fld>
            <a:endParaRPr lang="en-US" dirty="0"/>
          </a:p>
        </p:txBody>
      </p:sp>
    </p:spTree>
    <p:extLst>
      <p:ext uri="{BB962C8B-B14F-4D97-AF65-F5344CB8AC3E}">
        <p14:creationId xmlns:p14="http://schemas.microsoft.com/office/powerpoint/2010/main" val="1769805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E0EB0C-2DBE-2E47-B69A-DE66AE3C7562}" type="datetimeFigureOut">
              <a:rPr lang="en-US" smtClean="0"/>
              <a:pPr/>
              <a:t>3/24/2018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0D6603-AD69-E740-8B54-8F6D20424BB5}" type="slidenum">
              <a:rPr lang="en-US" smtClean="0"/>
              <a:pPr/>
              <a:t>‹#›</a:t>
            </a:fld>
            <a:endParaRPr lang="en-US" dirty="0"/>
          </a:p>
        </p:txBody>
      </p:sp>
    </p:spTree>
    <p:extLst>
      <p:ext uri="{BB962C8B-B14F-4D97-AF65-F5344CB8AC3E}">
        <p14:creationId xmlns:p14="http://schemas.microsoft.com/office/powerpoint/2010/main" val="325178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E0EB0C-2DBE-2E47-B69A-DE66AE3C7562}" type="datetimeFigureOut">
              <a:rPr lang="en-US" smtClean="0"/>
              <a:pPr/>
              <a:t>3/24/2018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0D6603-AD69-E740-8B54-8F6D20424BB5}" type="slidenum">
              <a:rPr lang="en-US" smtClean="0"/>
              <a:pPr/>
              <a:t>‹#›</a:t>
            </a:fld>
            <a:endParaRPr lang="en-US" dirty="0"/>
          </a:p>
        </p:txBody>
      </p:sp>
    </p:spTree>
    <p:extLst>
      <p:ext uri="{BB962C8B-B14F-4D97-AF65-F5344CB8AC3E}">
        <p14:creationId xmlns:p14="http://schemas.microsoft.com/office/powerpoint/2010/main" val="2074281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0EB0C-2DBE-2E47-B69A-DE66AE3C7562}" type="datetimeFigureOut">
              <a:rPr lang="en-US" smtClean="0"/>
              <a:pPr/>
              <a:t>3/24/2018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0D6603-AD69-E740-8B54-8F6D20424BB5}" type="slidenum">
              <a:rPr lang="en-US" smtClean="0"/>
              <a:pPr/>
              <a:t>‹#›</a:t>
            </a:fld>
            <a:endParaRPr lang="en-US" dirty="0"/>
          </a:p>
        </p:txBody>
      </p:sp>
    </p:spTree>
    <p:extLst>
      <p:ext uri="{BB962C8B-B14F-4D97-AF65-F5344CB8AC3E}">
        <p14:creationId xmlns:p14="http://schemas.microsoft.com/office/powerpoint/2010/main" val="16446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hyperlink" Target="https://twitter.com/Histology436" TargetMode="External"/><Relationship Id="rId12" Type="http://schemas.openxmlformats.org/officeDocument/2006/relationships/hyperlink" Target="https://goo.gl/forms/EjyUeY3lcODsmHTz2" TargetMode="External"/><Relationship Id="rId2" Type="http://schemas.openxmlformats.org/officeDocument/2006/relationships/notesSlide" Target="../notesSlides/notesSlide3.xml"/><Relationship Id="rId16" Type="http://schemas.openxmlformats.org/officeDocument/2006/relationships/image" Target="../media/image32.sv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29.svg"/><Relationship Id="rId5" Type="http://schemas.openxmlformats.org/officeDocument/2006/relationships/hyperlink" Target="mailto:HistologyTeam436@gmail.com" TargetMode="External"/><Relationship Id="rId15" Type="http://schemas.openxmlformats.org/officeDocument/2006/relationships/image" Target="../media/image31.png"/><Relationship Id="rId10" Type="http://schemas.openxmlformats.org/officeDocument/2006/relationships/image" Target="../media/image28.png"/><Relationship Id="rId4" Type="http://schemas.openxmlformats.org/officeDocument/2006/relationships/image" Target="../media/image1.jpeg"/><Relationship Id="rId9" Type="http://schemas.openxmlformats.org/officeDocument/2006/relationships/hyperlink" Target="https://docs.google.com/presentation/d/1UJDaUDZrQceFOgC2gpyJRuN18XnlFSG4jwxzybwwNIA/edit?usp=sharing" TargetMode="External"/><Relationship Id="rId14" Type="http://schemas.openxmlformats.org/officeDocument/2006/relationships/hyperlink" Target="http://franchisesaysso.blogspot.com/p/choice-suggestions.html"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tmp"/><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achea-02.jpg"/>
          <p:cNvPicPr>
            <a:picLocks noGrp="1" noChangeAspect="1"/>
          </p:cNvPicPr>
          <p:nvPr isPhoto="1"/>
        </p:nvPicPr>
        <p:blipFill>
          <a:blip r:embed="rId2">
            <a:alphaModFix amt="35000"/>
            <a:extLst>
              <a:ext uri="{28A0092B-C50C-407E-A947-70E740481C1C}">
                <a14:useLocalDpi xmlns:a14="http://schemas.microsoft.com/office/drawing/2010/main" val="0"/>
              </a:ext>
            </a:extLst>
          </a:blip>
          <a:srcRect/>
          <a:stretch>
            <a:fillRect/>
          </a:stretch>
        </p:blipFill>
        <p:spPr bwMode="auto">
          <a:xfrm>
            <a:off x="0" y="0"/>
            <a:ext cx="286183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563" t="6425" r="55775" b="66127"/>
          <a:stretch/>
        </p:blipFill>
        <p:spPr>
          <a:xfrm>
            <a:off x="3015861" y="299546"/>
            <a:ext cx="2580897" cy="110229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5752" y="116584"/>
            <a:ext cx="1608944" cy="1484638"/>
          </a:xfrm>
          <a:prstGeom prst="rect">
            <a:avLst/>
          </a:prstGeom>
        </p:spPr>
      </p:pic>
      <p:sp>
        <p:nvSpPr>
          <p:cNvPr id="10" name="TextBox 9"/>
          <p:cNvSpPr txBox="1"/>
          <p:nvPr/>
        </p:nvSpPr>
        <p:spPr>
          <a:xfrm>
            <a:off x="3128047" y="6148725"/>
            <a:ext cx="2866767" cy="553998"/>
          </a:xfrm>
          <a:prstGeom prst="rect">
            <a:avLst/>
          </a:prstGeom>
          <a:noFill/>
        </p:spPr>
        <p:txBody>
          <a:bodyPr wrap="square" rtlCol="0">
            <a:spAutoFit/>
          </a:bodyPr>
          <a:lstStyle/>
          <a:p>
            <a:r>
              <a:rPr lang="en-US" sz="1600" b="1" dirty="0">
                <a:solidFill>
                  <a:srgbClr val="FF2F92"/>
                </a:solidFill>
              </a:rPr>
              <a:t>Color index:</a:t>
            </a:r>
          </a:p>
          <a:p>
            <a:r>
              <a:rPr lang="en-US" sz="1400" dirty="0"/>
              <a:t>Slides.. </a:t>
            </a:r>
            <a:r>
              <a:rPr lang="en-US" sz="1400" dirty="0">
                <a:solidFill>
                  <a:srgbClr val="FF0000"/>
                </a:solidFill>
              </a:rPr>
              <a:t>Important ..</a:t>
            </a:r>
            <a:r>
              <a:rPr lang="en-US" sz="1400" dirty="0">
                <a:solidFill>
                  <a:srgbClr val="008F00"/>
                </a:solidFill>
              </a:rPr>
              <a:t>Notes ..</a:t>
            </a:r>
            <a:r>
              <a:rPr lang="en-US" sz="1400" dirty="0">
                <a:solidFill>
                  <a:schemeClr val="bg2">
                    <a:lumMod val="50000"/>
                  </a:schemeClr>
                </a:solidFill>
              </a:rPr>
              <a:t>Extra.. </a:t>
            </a:r>
            <a:endParaRPr lang="en-US" dirty="0">
              <a:solidFill>
                <a:schemeClr val="bg2">
                  <a:lumMod val="50000"/>
                </a:schemeClr>
              </a:solidFill>
            </a:endParaRPr>
          </a:p>
        </p:txBody>
      </p:sp>
      <p:sp>
        <p:nvSpPr>
          <p:cNvPr id="2" name="Frame 1"/>
          <p:cNvSpPr/>
          <p:nvPr/>
        </p:nvSpPr>
        <p:spPr>
          <a:xfrm>
            <a:off x="3005841" y="6055833"/>
            <a:ext cx="3111180" cy="739783"/>
          </a:xfrm>
          <a:prstGeom prst="frame">
            <a:avLst>
              <a:gd name="adj1" fmla="val 211"/>
            </a:avLst>
          </a:prstGeom>
          <a:solidFill>
            <a:srgbClr val="FF2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1" name="Picture 10">
            <a:extLst>
              <a:ext uri="{FF2B5EF4-FFF2-40B4-BE49-F238E27FC236}">
                <a16:creationId xmlns:a16="http://schemas.microsoft.com/office/drawing/2014/main" id="{8E668F83-80BB-064D-9D35-D586277DE5C5}"/>
              </a:ext>
            </a:extLst>
          </p:cNvPr>
          <p:cNvPicPr>
            <a:picLocks noChangeAspect="1"/>
          </p:cNvPicPr>
          <p:nvPr/>
        </p:nvPicPr>
        <p:blipFill rotWithShape="1">
          <a:blip r:embed="rId5"/>
          <a:srcRect l="10361" r="41184" b="50594"/>
          <a:stretch/>
        </p:blipFill>
        <p:spPr>
          <a:xfrm>
            <a:off x="6495482" y="536967"/>
            <a:ext cx="3101546" cy="627449"/>
          </a:xfrm>
          <a:prstGeom prst="rect">
            <a:avLst/>
          </a:prstGeom>
        </p:spPr>
      </p:pic>
      <p:sp>
        <p:nvSpPr>
          <p:cNvPr id="13" name="TextBox 12">
            <a:extLst>
              <a:ext uri="{FF2B5EF4-FFF2-40B4-BE49-F238E27FC236}">
                <a16:creationId xmlns:a16="http://schemas.microsoft.com/office/drawing/2014/main" id="{1D8D1442-445A-0D43-8472-F25150524928}"/>
              </a:ext>
            </a:extLst>
          </p:cNvPr>
          <p:cNvSpPr txBox="1"/>
          <p:nvPr/>
        </p:nvSpPr>
        <p:spPr>
          <a:xfrm>
            <a:off x="3760560" y="1601222"/>
            <a:ext cx="6939261" cy="707886"/>
          </a:xfrm>
          <a:prstGeom prst="rect">
            <a:avLst/>
          </a:prstGeom>
          <a:noFill/>
        </p:spPr>
        <p:txBody>
          <a:bodyPr wrap="square" rtlCol="0">
            <a:spAutoFit/>
          </a:bodyPr>
          <a:lstStyle/>
          <a:p>
            <a:pPr algn="ctr"/>
            <a:r>
              <a:rPr lang="en-US" sz="4000" b="1" dirty="0">
                <a:solidFill>
                  <a:srgbClr val="FF8AD8"/>
                </a:solidFill>
                <a:latin typeface="+mj-lt"/>
              </a:rPr>
              <a:t>MALE REPRODUCTIVE SYSTEM</a:t>
            </a:r>
          </a:p>
        </p:txBody>
      </p:sp>
      <p:sp>
        <p:nvSpPr>
          <p:cNvPr id="14" name="Content Placeholder 2">
            <a:extLst>
              <a:ext uri="{FF2B5EF4-FFF2-40B4-BE49-F238E27FC236}">
                <a16:creationId xmlns:a16="http://schemas.microsoft.com/office/drawing/2014/main" id="{794FA9C4-494B-7A40-A89D-893F4D83D352}"/>
              </a:ext>
            </a:extLst>
          </p:cNvPr>
          <p:cNvSpPr txBox="1">
            <a:spLocks/>
          </p:cNvSpPr>
          <p:nvPr/>
        </p:nvSpPr>
        <p:spPr>
          <a:xfrm>
            <a:off x="3760560" y="2718201"/>
            <a:ext cx="8222504" cy="29285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b="1" dirty="0">
                <a:solidFill>
                  <a:srgbClr val="FF8AD8"/>
                </a:solidFill>
                <a:latin typeface="+mj-lt"/>
              </a:rPr>
              <a:t>By the end of the lecture the student should be able to:</a:t>
            </a:r>
          </a:p>
          <a:p>
            <a:pPr algn="l">
              <a:buFont typeface="Wingdings" charset="2"/>
              <a:buChar char="ü"/>
            </a:pPr>
            <a:r>
              <a:rPr lang="en-US" sz="2000" b="1" dirty="0">
                <a:latin typeface="+mj-lt"/>
              </a:rPr>
              <a:t>Describe the microscopic structure of :</a:t>
            </a:r>
          </a:p>
          <a:p>
            <a:pPr algn="l"/>
            <a:r>
              <a:rPr lang="en-US" sz="2000" dirty="0">
                <a:latin typeface="+mj-lt"/>
              </a:rPr>
              <a:t>1. Testis and epididymis.</a:t>
            </a:r>
          </a:p>
          <a:p>
            <a:pPr algn="l"/>
            <a:r>
              <a:rPr lang="en-US" sz="2000" dirty="0">
                <a:latin typeface="+mj-lt"/>
              </a:rPr>
              <a:t>2. Vas deferens.</a:t>
            </a:r>
          </a:p>
          <a:p>
            <a:pPr algn="l"/>
            <a:r>
              <a:rPr lang="en-US" sz="2000" dirty="0">
                <a:latin typeface="+mj-lt"/>
              </a:rPr>
              <a:t>3. Seminal vesicles.</a:t>
            </a:r>
          </a:p>
          <a:p>
            <a:pPr algn="l"/>
            <a:r>
              <a:rPr lang="en-US" sz="2000" dirty="0">
                <a:latin typeface="+mj-lt"/>
              </a:rPr>
              <a:t>4. Prostate.</a:t>
            </a:r>
          </a:p>
          <a:p>
            <a:pPr algn="l">
              <a:buFont typeface="Wingdings" charset="2"/>
              <a:buChar char="ü"/>
            </a:pPr>
            <a:endParaRPr lang="en-US" sz="2000" b="1" dirty="0">
              <a:latin typeface="+mj-lt"/>
            </a:endParaRPr>
          </a:p>
        </p:txBody>
      </p:sp>
    </p:spTree>
    <p:extLst>
      <p:ext uri="{BB962C8B-B14F-4D97-AF65-F5344CB8AC3E}">
        <p14:creationId xmlns:p14="http://schemas.microsoft.com/office/powerpoint/2010/main" val="491256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55780" y="513656"/>
            <a:ext cx="8031892" cy="1708160"/>
          </a:xfrm>
          <a:prstGeom prst="rect">
            <a:avLst/>
          </a:prstGeom>
          <a:noFill/>
        </p:spPr>
        <p:txBody>
          <a:bodyPr wrap="square" rtlCol="0">
            <a:spAutoFit/>
          </a:bodyPr>
          <a:lstStyle/>
          <a:p>
            <a:pPr algn="r" rtl="1"/>
            <a:r>
              <a:rPr lang="ar-SA" sz="1400" dirty="0">
                <a:latin typeface="+mj-lt"/>
              </a:rPr>
              <a:t>* الحمدُلله الذي بنعمتِه تتم الصالحات. </a:t>
            </a:r>
          </a:p>
          <a:p>
            <a:pPr algn="r" rtl="1"/>
            <a:r>
              <a:rPr lang="ar-SA" sz="1400" dirty="0">
                <a:latin typeface="+mj-lt"/>
              </a:rPr>
              <a:t> تمّ الانتهاء من آخر مُحاضرة هيستولوجي للسنوات الاساسية. </a:t>
            </a:r>
          </a:p>
          <a:p>
            <a:pPr algn="r" rtl="1"/>
            <a:r>
              <a:rPr lang="ar-SA" sz="1400" dirty="0">
                <a:latin typeface="+mj-lt"/>
              </a:rPr>
              <a:t>فمَا هذا إلّا جهد مُقل ولاندعي فيه الكَمال ولكن عذرنا انّا بذلنا فِيه قصارى جُهدنا فإن اصبنا فذاك مُرادنا وان أخطئنا فلنا شرف المُحاولة والتعلّم.</a:t>
            </a:r>
          </a:p>
          <a:p>
            <a:pPr algn="r" rtl="1"/>
            <a:r>
              <a:rPr lang="ar-SA" sz="1400" dirty="0">
                <a:latin typeface="+mj-lt"/>
              </a:rPr>
              <a:t>ولأنه .. " لا يَشْكُرُ اللَّهَ مَنْ لا يَشْكُرُ النَّاسَ " / حديث حسن .. فإننا نشكُر الله أولا أن وفقَنَا و أعاننا جميعاً ، ونسأل الله الاخْلاص والقبول للجميع .. ونشكُر جميع من ساهَم في العمل خِلال هاتين السنتين راجِين من المولَى عز وجل أن يجعلَه فِي ميزان حسناتِنا</a:t>
            </a:r>
            <a:r>
              <a:rPr lang="en-US" sz="1400" dirty="0">
                <a:latin typeface="+mj-lt"/>
              </a:rPr>
              <a:t>.</a:t>
            </a:r>
            <a:endParaRPr lang="en-US" sz="1100" i="1" dirty="0">
              <a:latin typeface="+mj-lt"/>
            </a:endParaRPr>
          </a:p>
          <a:p>
            <a:pPr algn="ctr" rtl="1"/>
            <a:endParaRPr lang="en-US" sz="400" i="1" dirty="0">
              <a:latin typeface="+mj-lt"/>
            </a:endParaRPr>
          </a:p>
          <a:p>
            <a:pPr algn="l" rtl="1"/>
            <a:r>
              <a:rPr lang="en-US" sz="1400" b="1" dirty="0">
                <a:latin typeface="+mj-lt"/>
              </a:rPr>
              <a:t>- Histology team </a:t>
            </a:r>
          </a:p>
        </p:txBody>
      </p:sp>
      <p:sp>
        <p:nvSpPr>
          <p:cNvPr id="4" name="TextBox 3"/>
          <p:cNvSpPr txBox="1"/>
          <p:nvPr/>
        </p:nvSpPr>
        <p:spPr>
          <a:xfrm>
            <a:off x="4509809" y="2093862"/>
            <a:ext cx="2594919" cy="3416320"/>
          </a:xfrm>
          <a:prstGeom prst="rect">
            <a:avLst/>
          </a:prstGeom>
          <a:noFill/>
        </p:spPr>
        <p:txBody>
          <a:bodyPr wrap="square" rtlCol="0">
            <a:spAutoFit/>
          </a:bodyPr>
          <a:lstStyle/>
          <a:p>
            <a:r>
              <a:rPr lang="en-US" b="1" dirty="0">
                <a:solidFill>
                  <a:schemeClr val="bg2">
                    <a:lumMod val="25000"/>
                  </a:schemeClr>
                </a:solidFill>
              </a:rPr>
              <a:t>Team members:</a:t>
            </a:r>
          </a:p>
          <a:p>
            <a:pPr marL="285750" indent="-285750">
              <a:buFont typeface="Wingdings" panose="05000000000000000000" pitchFamily="2" charset="2"/>
              <a:buChar char="ü"/>
            </a:pPr>
            <a:r>
              <a:rPr lang="en-US" dirty="0">
                <a:ea typeface="Georgia" charset="0"/>
                <a:cs typeface="Georgia" charset="0"/>
              </a:rPr>
              <a:t>Amal </a:t>
            </a:r>
            <a:r>
              <a:rPr lang="en-US" dirty="0" err="1">
                <a:ea typeface="Georgia" charset="0"/>
                <a:cs typeface="Georgia" charset="0"/>
              </a:rPr>
              <a:t>AlQarni</a:t>
            </a:r>
            <a:endParaRPr lang="en-US" dirty="0">
              <a:ea typeface="Georgia" charset="0"/>
              <a:cs typeface="Georgia" charset="0"/>
            </a:endParaRPr>
          </a:p>
          <a:p>
            <a:pPr marL="285750" indent="-285750">
              <a:buFont typeface="Wingdings" panose="05000000000000000000" pitchFamily="2" charset="2"/>
              <a:buChar char="ü"/>
            </a:pPr>
            <a:r>
              <a:rPr lang="en-US" dirty="0" err="1">
                <a:ea typeface="Georgia" charset="0"/>
                <a:cs typeface="Georgia" charset="0"/>
              </a:rPr>
              <a:t>Allulu</a:t>
            </a:r>
            <a:r>
              <a:rPr lang="en-US" dirty="0">
                <a:ea typeface="Georgia" charset="0"/>
                <a:cs typeface="Georgia" charset="0"/>
              </a:rPr>
              <a:t> </a:t>
            </a:r>
            <a:r>
              <a:rPr lang="en-US" dirty="0" err="1">
                <a:ea typeface="Georgia" charset="0"/>
                <a:cs typeface="Georgia" charset="0"/>
              </a:rPr>
              <a:t>Alsulayhim</a:t>
            </a:r>
            <a:endParaRPr lang="en-US" dirty="0">
              <a:ea typeface="Georgia" charset="0"/>
              <a:cs typeface="Georgia" charset="0"/>
            </a:endParaRPr>
          </a:p>
          <a:p>
            <a:pPr marL="285750" indent="-285750">
              <a:buFont typeface="Wingdings" panose="05000000000000000000" pitchFamily="2" charset="2"/>
              <a:buChar char="ü"/>
            </a:pPr>
            <a:r>
              <a:rPr lang="en-US" dirty="0" err="1">
                <a:ea typeface="Georgia" charset="0"/>
                <a:cs typeface="Georgia" charset="0"/>
              </a:rPr>
              <a:t>Do’aa</a:t>
            </a:r>
            <a:r>
              <a:rPr lang="en-US" dirty="0">
                <a:ea typeface="Georgia" charset="0"/>
                <a:cs typeface="Georgia" charset="0"/>
              </a:rPr>
              <a:t> </a:t>
            </a:r>
            <a:r>
              <a:rPr lang="en-US" dirty="0" err="1">
                <a:ea typeface="Georgia" charset="0"/>
                <a:cs typeface="Georgia" charset="0"/>
              </a:rPr>
              <a:t>Walid</a:t>
            </a:r>
            <a:endParaRPr lang="ar-SA" dirty="0">
              <a:ea typeface="Georgia" charset="0"/>
              <a:cs typeface="Georgia" charset="0"/>
            </a:endParaRPr>
          </a:p>
          <a:p>
            <a:pPr marL="285750" indent="-285750">
              <a:buFont typeface="Wingdings" panose="05000000000000000000" pitchFamily="2" charset="2"/>
              <a:buChar char="ü"/>
            </a:pPr>
            <a:r>
              <a:rPr lang="en-US" dirty="0" err="1">
                <a:ea typeface="Georgia" charset="0"/>
                <a:cs typeface="Georgia" charset="0"/>
              </a:rPr>
              <a:t>Heba</a:t>
            </a:r>
            <a:r>
              <a:rPr lang="en-US" dirty="0">
                <a:ea typeface="Georgia" charset="0"/>
                <a:cs typeface="Georgia" charset="0"/>
              </a:rPr>
              <a:t> </a:t>
            </a:r>
            <a:r>
              <a:rPr lang="en-US" dirty="0" err="1">
                <a:ea typeface="Georgia" charset="0"/>
                <a:cs typeface="Georgia" charset="0"/>
              </a:rPr>
              <a:t>AlNasser</a:t>
            </a:r>
            <a:endParaRPr lang="en-US" dirty="0">
              <a:ea typeface="Georgia" charset="0"/>
              <a:cs typeface="Georgia" charset="0"/>
            </a:endParaRPr>
          </a:p>
          <a:p>
            <a:pPr marL="285750" indent="-285750">
              <a:buFont typeface="Wingdings" panose="05000000000000000000" pitchFamily="2" charset="2"/>
              <a:buChar char="ü"/>
            </a:pPr>
            <a:r>
              <a:rPr lang="en-US" dirty="0" err="1">
                <a:ea typeface="Georgia" charset="0"/>
                <a:cs typeface="Georgia" charset="0"/>
              </a:rPr>
              <a:t>Shahad</a:t>
            </a:r>
            <a:r>
              <a:rPr lang="en-US" dirty="0">
                <a:ea typeface="Georgia" charset="0"/>
                <a:cs typeface="Georgia" charset="0"/>
              </a:rPr>
              <a:t> </a:t>
            </a:r>
            <a:r>
              <a:rPr lang="en-US" dirty="0" err="1">
                <a:ea typeface="Georgia" charset="0"/>
                <a:cs typeface="Georgia" charset="0"/>
              </a:rPr>
              <a:t>AlAnzan</a:t>
            </a:r>
            <a:endParaRPr lang="en-US" dirty="0">
              <a:ea typeface="Georgia" charset="0"/>
              <a:cs typeface="Georgia" charset="0"/>
            </a:endParaRPr>
          </a:p>
          <a:p>
            <a:pPr marL="285750" indent="-285750">
              <a:buFont typeface="Wingdings" panose="05000000000000000000" pitchFamily="2" charset="2"/>
              <a:buChar char="ü"/>
            </a:pPr>
            <a:r>
              <a:rPr lang="en-US" dirty="0" err="1">
                <a:ea typeface="Georgia" charset="0"/>
                <a:cs typeface="Georgia" charset="0"/>
              </a:rPr>
              <a:t>We’am</a:t>
            </a:r>
            <a:r>
              <a:rPr lang="en-US" dirty="0">
                <a:ea typeface="Georgia" charset="0"/>
                <a:cs typeface="Georgia" charset="0"/>
              </a:rPr>
              <a:t> </a:t>
            </a:r>
            <a:r>
              <a:rPr lang="en-US" dirty="0" err="1">
                <a:ea typeface="Georgia" charset="0"/>
                <a:cs typeface="Georgia" charset="0"/>
              </a:rPr>
              <a:t>Babaier</a:t>
            </a:r>
            <a:endParaRPr lang="en-US" dirty="0">
              <a:ea typeface="Georgia" charset="0"/>
              <a:cs typeface="Georgia" charset="0"/>
            </a:endParaRPr>
          </a:p>
          <a:p>
            <a:pPr marL="285750" indent="-285750">
              <a:buFont typeface="Wingdings" panose="05000000000000000000" pitchFamily="2" charset="2"/>
              <a:buChar char="ü"/>
            </a:pPr>
            <a:r>
              <a:rPr lang="en-US" dirty="0">
                <a:ea typeface="Georgia" charset="0"/>
                <a:cs typeface="Georgia" charset="0"/>
              </a:rPr>
              <a:t>Ahmed </a:t>
            </a:r>
            <a:r>
              <a:rPr lang="en-US" dirty="0" err="1">
                <a:ea typeface="Georgia" charset="0"/>
                <a:cs typeface="Georgia" charset="0"/>
              </a:rPr>
              <a:t>Badahdah</a:t>
            </a:r>
            <a:endParaRPr lang="en-US" dirty="0">
              <a:ea typeface="Georgia" charset="0"/>
              <a:cs typeface="Georgia" charset="0"/>
            </a:endParaRPr>
          </a:p>
          <a:p>
            <a:pPr marL="285750" indent="-285750">
              <a:buFont typeface="Wingdings" panose="05000000000000000000" pitchFamily="2" charset="2"/>
              <a:buChar char="ü"/>
            </a:pPr>
            <a:r>
              <a:rPr lang="en-US" dirty="0" err="1">
                <a:ea typeface="Georgia" charset="0"/>
                <a:cs typeface="Georgia" charset="0"/>
              </a:rPr>
              <a:t>Mutasem</a:t>
            </a:r>
            <a:r>
              <a:rPr lang="en-US" dirty="0">
                <a:ea typeface="Georgia" charset="0"/>
                <a:cs typeface="Georgia" charset="0"/>
              </a:rPr>
              <a:t> </a:t>
            </a:r>
            <a:r>
              <a:rPr lang="en-US" dirty="0" err="1">
                <a:ea typeface="Georgia" charset="0"/>
                <a:cs typeface="Georgia" charset="0"/>
              </a:rPr>
              <a:t>Alhasani</a:t>
            </a:r>
            <a:endParaRPr lang="en-US" dirty="0">
              <a:ea typeface="Georgia" charset="0"/>
              <a:cs typeface="Georgia" charset="0"/>
            </a:endParaRPr>
          </a:p>
          <a:p>
            <a:pPr marL="285750" indent="-285750">
              <a:buFont typeface="Wingdings" panose="05000000000000000000" pitchFamily="2" charset="2"/>
              <a:buChar char="ü"/>
            </a:pPr>
            <a:r>
              <a:rPr lang="en-US" dirty="0">
                <a:ea typeface="Georgia" charset="0"/>
                <a:cs typeface="Georgia" charset="0"/>
              </a:rPr>
              <a:t>Omar </a:t>
            </a:r>
            <a:r>
              <a:rPr lang="en-US" dirty="0" err="1">
                <a:ea typeface="Georgia" charset="0"/>
                <a:cs typeface="Georgia" charset="0"/>
              </a:rPr>
              <a:t>Turkistani</a:t>
            </a:r>
            <a:endParaRPr lang="en-US" dirty="0">
              <a:ea typeface="Georgia" charset="0"/>
              <a:cs typeface="Georgia" charset="0"/>
            </a:endParaRPr>
          </a:p>
          <a:p>
            <a:pPr marL="285750" indent="-285750">
              <a:buFont typeface="Wingdings" panose="05000000000000000000" pitchFamily="2" charset="2"/>
              <a:buChar char="ü"/>
            </a:pPr>
            <a:r>
              <a:rPr lang="en-US" dirty="0">
                <a:ea typeface="Georgia" charset="0"/>
                <a:cs typeface="Georgia" charset="0"/>
              </a:rPr>
              <a:t>Nawaf </a:t>
            </a:r>
            <a:r>
              <a:rPr lang="en-US" dirty="0" err="1">
                <a:ea typeface="Georgia" charset="0"/>
                <a:cs typeface="Georgia" charset="0"/>
              </a:rPr>
              <a:t>Aldarweesh</a:t>
            </a:r>
            <a:endParaRPr lang="en-US" dirty="0">
              <a:ea typeface="Georgia" charset="0"/>
              <a:cs typeface="Georgia" charset="0"/>
            </a:endParaRPr>
          </a:p>
          <a:p>
            <a:pPr marL="285750" indent="-285750">
              <a:buFont typeface="Wingdings" panose="05000000000000000000" pitchFamily="2" charset="2"/>
              <a:buChar char="ü"/>
            </a:pPr>
            <a:r>
              <a:rPr lang="en-US" dirty="0">
                <a:ea typeface="Georgia" charset="0"/>
                <a:cs typeface="Georgia" charset="0"/>
              </a:rPr>
              <a:t>Mohammed </a:t>
            </a:r>
            <a:r>
              <a:rPr lang="en-US" dirty="0" err="1">
                <a:ea typeface="Georgia" charset="0"/>
                <a:cs typeface="Georgia" charset="0"/>
              </a:rPr>
              <a:t>Khojah</a:t>
            </a:r>
            <a:r>
              <a:rPr lang="en-US" dirty="0">
                <a:ea typeface="Georgia" charset="0"/>
                <a:cs typeface="Georgia" charset="0"/>
              </a:rPr>
              <a:t> </a:t>
            </a:r>
          </a:p>
        </p:txBody>
      </p:sp>
      <p:sp>
        <p:nvSpPr>
          <p:cNvPr id="5" name="TextBox 4"/>
          <p:cNvSpPr txBox="1"/>
          <p:nvPr/>
        </p:nvSpPr>
        <p:spPr>
          <a:xfrm>
            <a:off x="8407046" y="2792352"/>
            <a:ext cx="2483708" cy="923330"/>
          </a:xfrm>
          <a:prstGeom prst="rect">
            <a:avLst/>
          </a:prstGeom>
          <a:noFill/>
        </p:spPr>
        <p:txBody>
          <a:bodyPr wrap="square" rtlCol="0">
            <a:spAutoFit/>
          </a:bodyPr>
          <a:lstStyle/>
          <a:p>
            <a:r>
              <a:rPr lang="en-US" b="1" dirty="0">
                <a:solidFill>
                  <a:schemeClr val="bg2">
                    <a:lumMod val="25000"/>
                  </a:schemeClr>
                </a:solidFill>
              </a:rPr>
              <a:t>Team leaders:</a:t>
            </a:r>
          </a:p>
          <a:p>
            <a:pPr marL="285750" indent="-285750">
              <a:buFont typeface="Wingdings" panose="05000000000000000000" pitchFamily="2" charset="2"/>
              <a:buChar char="ü"/>
            </a:pPr>
            <a:r>
              <a:rPr lang="en-US" dirty="0">
                <a:solidFill>
                  <a:schemeClr val="bg2">
                    <a:lumMod val="25000"/>
                  </a:schemeClr>
                </a:solidFill>
              </a:rPr>
              <a:t>Rana </a:t>
            </a:r>
            <a:r>
              <a:rPr lang="en-US" dirty="0" err="1">
                <a:solidFill>
                  <a:schemeClr val="bg2">
                    <a:lumMod val="25000"/>
                  </a:schemeClr>
                </a:solidFill>
              </a:rPr>
              <a:t>Barasain</a:t>
            </a:r>
            <a:endParaRPr lang="en-US" dirty="0">
              <a:solidFill>
                <a:schemeClr val="bg2">
                  <a:lumMod val="25000"/>
                </a:schemeClr>
              </a:solidFill>
            </a:endParaRPr>
          </a:p>
          <a:p>
            <a:pPr marL="285750" indent="-285750">
              <a:buFont typeface="Wingdings" panose="05000000000000000000" pitchFamily="2" charset="2"/>
              <a:buChar char="ü"/>
            </a:pPr>
            <a:r>
              <a:rPr lang="en-US" dirty="0">
                <a:solidFill>
                  <a:schemeClr val="bg2">
                    <a:lumMod val="25000"/>
                  </a:schemeClr>
                </a:solidFill>
              </a:rPr>
              <a:t>Faisal Alrabaii </a:t>
            </a:r>
          </a:p>
        </p:txBody>
      </p:sp>
      <p:pic>
        <p:nvPicPr>
          <p:cNvPr id="6" name="Picture 5"/>
          <p:cNvPicPr>
            <a:picLocks noChangeAspect="1"/>
          </p:cNvPicPr>
          <p:nvPr/>
        </p:nvPicPr>
        <p:blipFill rotWithShape="1">
          <a:blip r:embed="rId3">
            <a:alphaModFix amt="70000"/>
            <a:extLst>
              <a:ext uri="{28A0092B-C50C-407E-A947-70E740481C1C}">
                <a14:useLocalDpi xmlns:a14="http://schemas.microsoft.com/office/drawing/2010/main" val="0"/>
              </a:ext>
            </a:extLst>
          </a:blip>
          <a:srcRect l="39758" t="37287" r="-352" b="33474"/>
          <a:stretch/>
        </p:blipFill>
        <p:spPr>
          <a:xfrm>
            <a:off x="10231821" y="5095801"/>
            <a:ext cx="1960179" cy="1762200"/>
          </a:xfrm>
          <a:prstGeom prst="rect">
            <a:avLst/>
          </a:prstGeom>
        </p:spPr>
      </p:pic>
      <p:pic>
        <p:nvPicPr>
          <p:cNvPr id="7" name="Picture 6" descr="Trachea-02.jpg"/>
          <p:cNvPicPr>
            <a:picLocks noGrp="1" noChangeAspect="1"/>
          </p:cNvPicPr>
          <p:nvPr isPhoto="1"/>
        </p:nvPicPr>
        <p:blipFill>
          <a:blip r:embed="rId4">
            <a:alphaModFix amt="35000"/>
            <a:extLst>
              <a:ext uri="{28A0092B-C50C-407E-A947-70E740481C1C}">
                <a14:useLocalDpi xmlns:a14="http://schemas.microsoft.com/office/drawing/2010/main" val="0"/>
              </a:ext>
            </a:extLst>
          </a:blip>
          <a:srcRect/>
          <a:stretch>
            <a:fillRect/>
          </a:stretch>
        </p:blipFill>
        <p:spPr bwMode="auto">
          <a:xfrm>
            <a:off x="0" y="0"/>
            <a:ext cx="286183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523231" y="4961027"/>
            <a:ext cx="4572000" cy="646331"/>
          </a:xfrm>
          <a:prstGeom prst="rect">
            <a:avLst/>
          </a:prstGeom>
          <a:noFill/>
        </p:spPr>
        <p:txBody>
          <a:bodyPr wrap="square" rtlCol="0">
            <a:spAutoFit/>
          </a:bodyPr>
          <a:lstStyle/>
          <a:p>
            <a:endParaRPr lang="en-US" u="sng" dirty="0">
              <a:solidFill>
                <a:srgbClr val="FF2F92"/>
              </a:solidFill>
            </a:endParaRPr>
          </a:p>
          <a:p>
            <a:endParaRPr lang="en-US" dirty="0"/>
          </a:p>
        </p:txBody>
      </p:sp>
      <p:pic>
        <p:nvPicPr>
          <p:cNvPr id="10" name="Picture 9">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8893" y="4536374"/>
            <a:ext cx="336900" cy="433969"/>
          </a:xfrm>
          <a:prstGeom prst="rect">
            <a:avLst/>
          </a:prstGeom>
        </p:spPr>
      </p:pic>
      <p:pic>
        <p:nvPicPr>
          <p:cNvPr id="11" name="Picture 10">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64982" y="5093216"/>
            <a:ext cx="407298" cy="325750"/>
          </a:xfrm>
          <a:prstGeom prst="rect">
            <a:avLst/>
          </a:prstGeom>
        </p:spPr>
      </p:pic>
      <p:pic>
        <p:nvPicPr>
          <p:cNvPr id="8" name="Graphic 7" descr="Document">
            <a:hlinkClick r:id="rId9"/>
            <a:extLst>
              <a:ext uri="{FF2B5EF4-FFF2-40B4-BE49-F238E27FC236}">
                <a16:creationId xmlns:a16="http://schemas.microsoft.com/office/drawing/2014/main" id="{CB1899F6-6B1C-472A-B52E-68021BEA733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155780" y="5429281"/>
            <a:ext cx="625701" cy="625701"/>
          </a:xfrm>
          <a:prstGeom prst="rect">
            <a:avLst/>
          </a:prstGeom>
        </p:spPr>
      </p:pic>
      <p:pic>
        <p:nvPicPr>
          <p:cNvPr id="13" name="Picture 12">
            <a:hlinkClick r:id="rId12"/>
            <a:extLst>
              <a:ext uri="{FF2B5EF4-FFF2-40B4-BE49-F238E27FC236}">
                <a16:creationId xmlns:a16="http://schemas.microsoft.com/office/drawing/2014/main" id="{770017FE-A636-4F5B-9B07-FF713E1ECFD3}"/>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3264982" y="6048179"/>
            <a:ext cx="516499" cy="645624"/>
          </a:xfrm>
          <a:prstGeom prst="rect">
            <a:avLst/>
          </a:prstGeom>
        </p:spPr>
      </p:pic>
      <p:sp>
        <p:nvSpPr>
          <p:cNvPr id="15" name="مربع نص 1">
            <a:extLst>
              <a:ext uri="{FF2B5EF4-FFF2-40B4-BE49-F238E27FC236}">
                <a16:creationId xmlns:a16="http://schemas.microsoft.com/office/drawing/2014/main" id="{126562DF-1A67-40F1-B3A1-0F24EFB480D7}"/>
              </a:ext>
            </a:extLst>
          </p:cNvPr>
          <p:cNvSpPr txBox="1"/>
          <p:nvPr/>
        </p:nvSpPr>
        <p:spPr>
          <a:xfrm>
            <a:off x="3985406" y="5622958"/>
            <a:ext cx="5490774" cy="707886"/>
          </a:xfrm>
          <a:prstGeom prst="rect">
            <a:avLst/>
          </a:prstGeom>
          <a:noFill/>
          <a:ln>
            <a:solidFill>
              <a:schemeClr val="accent1">
                <a:lumMod val="40000"/>
                <a:lumOff val="60000"/>
              </a:schemeClr>
            </a:solidFill>
          </a:ln>
        </p:spPr>
        <p:txBody>
          <a:bodyPr wrap="square" rtlCol="0">
            <a:spAutoFit/>
          </a:bodyPr>
          <a:lstStyle/>
          <a:p>
            <a:pPr defTabSz="914400"/>
            <a:r>
              <a:rPr lang="en-US" sz="1600" b="1" dirty="0">
                <a:solidFill>
                  <a:srgbClr val="FF2F92"/>
                </a:solidFill>
                <a:latin typeface="+mj-lt"/>
                <a:ea typeface="+mj-ea"/>
                <a:cs typeface="+mj-cs"/>
              </a:rPr>
              <a:t>References: </a:t>
            </a:r>
          </a:p>
          <a:p>
            <a:pPr marL="285750" indent="-285750" defTabSz="914400">
              <a:buFont typeface="Wingdings" panose="05000000000000000000" pitchFamily="2" charset="2"/>
              <a:buChar char="ü"/>
            </a:pPr>
            <a:r>
              <a:rPr lang="en-US" sz="1200" dirty="0">
                <a:solidFill>
                  <a:srgbClr val="464653"/>
                </a:solidFill>
              </a:rPr>
              <a:t>Females’ and Males’ slides.</a:t>
            </a:r>
          </a:p>
          <a:p>
            <a:pPr marL="285750" indent="-285750" defTabSz="914400">
              <a:buFont typeface="Wingdings" panose="05000000000000000000" pitchFamily="2" charset="2"/>
              <a:buChar char="ü"/>
            </a:pPr>
            <a:r>
              <a:rPr lang="en-US" sz="1200" dirty="0">
                <a:solidFill>
                  <a:srgbClr val="464653"/>
                </a:solidFill>
              </a:rPr>
              <a:t>Doctors’ notes </a:t>
            </a:r>
          </a:p>
        </p:txBody>
      </p:sp>
      <p:pic>
        <p:nvPicPr>
          <p:cNvPr id="12" name="Graphic 11" descr="Heart">
            <a:extLst>
              <a:ext uri="{FF2B5EF4-FFF2-40B4-BE49-F238E27FC236}">
                <a16:creationId xmlns:a16="http://schemas.microsoft.com/office/drawing/2014/main" id="{EB7A2554-5BEE-4E74-9493-29D805CBACF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602348" y="1616328"/>
            <a:ext cx="204030" cy="213213"/>
          </a:xfrm>
          <a:prstGeom prst="rect">
            <a:avLst/>
          </a:prstGeom>
        </p:spPr>
      </p:pic>
    </p:spTree>
    <p:extLst>
      <p:ext uri="{BB962C8B-B14F-4D97-AF65-F5344CB8AC3E}">
        <p14:creationId xmlns:p14="http://schemas.microsoft.com/office/powerpoint/2010/main" val="1820574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70596" y="0"/>
            <a:ext cx="2340591" cy="639763"/>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u="none" strike="noStrike" kern="1200" cap="none" spc="0" normalizeH="0" baseline="0" noProof="0" dirty="0">
                <a:ln>
                  <a:noFill/>
                </a:ln>
                <a:solidFill>
                  <a:srgbClr val="FF2F92"/>
                </a:solidFill>
                <a:uLnTx/>
                <a:uFillTx/>
                <a:latin typeface="+mj-lt"/>
                <a:ea typeface="+mj-ea"/>
                <a:cs typeface="+mj-cs"/>
              </a:rPr>
              <a:t>TESTIS</a:t>
            </a:r>
          </a:p>
        </p:txBody>
      </p:sp>
      <p:graphicFrame>
        <p:nvGraphicFramePr>
          <p:cNvPr id="7" name="رسم تخطيطي 6"/>
          <p:cNvGraphicFramePr/>
          <p:nvPr/>
        </p:nvGraphicFramePr>
        <p:xfrm>
          <a:off x="395782" y="1105469"/>
          <a:ext cx="7820170" cy="5308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4" descr="F21_02"/>
          <p:cNvPicPr>
            <a:picLocks noChangeAspect="1" noChangeArrowheads="1"/>
          </p:cNvPicPr>
          <p:nvPr/>
        </p:nvPicPr>
        <p:blipFill>
          <a:blip r:embed="rId7"/>
          <a:srcRect/>
          <a:stretch>
            <a:fillRect/>
          </a:stretch>
        </p:blipFill>
        <p:spPr bwMode="auto">
          <a:xfrm>
            <a:off x="8318310" y="967853"/>
            <a:ext cx="3810000" cy="5241877"/>
          </a:xfrm>
          <a:prstGeom prst="rect">
            <a:avLst/>
          </a:prstGeom>
          <a:noFill/>
          <a:ln w="9525">
            <a:solidFill>
              <a:srgbClr val="FF2F92"/>
            </a:solid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89934" y="236561"/>
            <a:ext cx="5240740" cy="800669"/>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1" u="none" strike="noStrike" kern="1200" cap="none" spc="0" normalizeH="0" baseline="0" noProof="0" dirty="0">
                <a:ln>
                  <a:noFill/>
                </a:ln>
                <a:solidFill>
                  <a:srgbClr val="FF0066"/>
                </a:solidFill>
                <a:effectLst/>
                <a:uLnTx/>
                <a:uFillTx/>
                <a:latin typeface="+mj-lt"/>
                <a:ea typeface="+mj-ea"/>
                <a:cs typeface="+mj-cs"/>
              </a:rPr>
              <a:t>      </a:t>
            </a:r>
            <a:r>
              <a:rPr kumimoji="0" lang="en-US" sz="2400" b="1" u="none" strike="noStrike" kern="1200" cap="none" spc="0" normalizeH="0" baseline="0" noProof="0" dirty="0" err="1">
                <a:ln>
                  <a:noFill/>
                </a:ln>
                <a:solidFill>
                  <a:srgbClr val="FF2F92"/>
                </a:solidFill>
                <a:uLnTx/>
                <a:uFillTx/>
                <a:latin typeface="+mj-lt"/>
                <a:ea typeface="+mj-ea"/>
                <a:cs typeface="+mj-cs"/>
              </a:rPr>
              <a:t>Stroma</a:t>
            </a:r>
            <a:r>
              <a:rPr kumimoji="0" lang="en-US" sz="2400" b="1" u="none" strike="noStrike" kern="1200" cap="none" spc="0" normalizeH="0" baseline="0" noProof="0" dirty="0">
                <a:ln>
                  <a:noFill/>
                </a:ln>
                <a:solidFill>
                  <a:srgbClr val="FF2F92"/>
                </a:solidFill>
                <a:uLnTx/>
                <a:uFillTx/>
                <a:latin typeface="+mj-lt"/>
                <a:ea typeface="+mj-ea"/>
                <a:cs typeface="+mj-cs"/>
              </a:rPr>
              <a:t> of the testis:</a:t>
            </a:r>
            <a:br>
              <a:rPr kumimoji="0" lang="en-US" sz="2400" b="1" u="none" strike="noStrike" kern="1200" cap="none" spc="0" normalizeH="0" baseline="0" noProof="0" dirty="0">
                <a:ln>
                  <a:noFill/>
                </a:ln>
                <a:solidFill>
                  <a:srgbClr val="FF2F92"/>
                </a:solidFill>
                <a:uLnTx/>
                <a:uFillTx/>
                <a:latin typeface="+mj-lt"/>
                <a:ea typeface="+mj-ea"/>
                <a:cs typeface="+mj-cs"/>
              </a:rPr>
            </a:br>
            <a:endParaRPr kumimoji="0" lang="en-US" sz="2400" b="0" u="none" strike="noStrike" kern="1200" cap="none" spc="0" normalizeH="0" baseline="0" noProof="0" dirty="0">
              <a:ln>
                <a:noFill/>
              </a:ln>
              <a:solidFill>
                <a:srgbClr val="FF2F92"/>
              </a:solidFill>
              <a:uLnTx/>
              <a:uFillTx/>
              <a:latin typeface="+mj-lt"/>
              <a:ea typeface="+mj-ea"/>
              <a:cs typeface="+mj-cs"/>
            </a:endParaRPr>
          </a:p>
        </p:txBody>
      </p:sp>
      <p:sp>
        <p:nvSpPr>
          <p:cNvPr id="3" name="Rectangle 3"/>
          <p:cNvSpPr txBox="1">
            <a:spLocks noChangeArrowheads="1"/>
          </p:cNvSpPr>
          <p:nvPr/>
        </p:nvSpPr>
        <p:spPr>
          <a:xfrm>
            <a:off x="6141493" y="1064920"/>
            <a:ext cx="5377217" cy="1687835"/>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altLang="en-US" b="0" i="0" u="none" strike="noStrike" kern="1200" cap="none" spc="0" normalizeH="0" baseline="0" noProof="0" dirty="0">
                <a:ln>
                  <a:noFill/>
                </a:ln>
                <a:effectLst/>
                <a:uLnTx/>
                <a:uFillTx/>
                <a:latin typeface="+mn-lt"/>
                <a:ea typeface="+mn-ea"/>
                <a:cs typeface="+mn-cs"/>
              </a:rPr>
              <a:t>Dense irregular </a:t>
            </a:r>
            <a:r>
              <a:rPr kumimoji="0" lang="en-US" altLang="en-US" b="0" i="0" u="none" strike="noStrike" kern="1200" cap="none" spc="0" normalizeH="0" baseline="0" noProof="0" dirty="0" err="1">
                <a:ln>
                  <a:noFill/>
                </a:ln>
                <a:effectLst/>
                <a:uLnTx/>
                <a:uFillTx/>
                <a:latin typeface="+mn-lt"/>
                <a:ea typeface="+mn-ea"/>
                <a:cs typeface="+mn-cs"/>
              </a:rPr>
              <a:t>collagenous</a:t>
            </a:r>
            <a:r>
              <a:rPr kumimoji="0" lang="en-US" altLang="en-US" b="0" i="0" u="none" strike="noStrike" kern="1200" cap="none" spc="0" normalizeH="0" baseline="0" noProof="0" dirty="0">
                <a:ln>
                  <a:noFill/>
                </a:ln>
                <a:effectLst/>
                <a:uLnTx/>
                <a:uFillTx/>
                <a:latin typeface="+mn-lt"/>
                <a:ea typeface="+mn-ea"/>
                <a:cs typeface="+mn-cs"/>
              </a:rPr>
              <a:t> C.T.</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altLang="en-US" b="0" i="0" u="none" strike="noStrike" kern="1200" cap="none" spc="0" normalizeH="0" baseline="0" noProof="0" dirty="0">
                <a:ln>
                  <a:noFill/>
                </a:ln>
                <a:effectLst/>
                <a:uLnTx/>
                <a:uFillTx/>
                <a:latin typeface="+mn-lt"/>
                <a:ea typeface="+mn-ea"/>
                <a:cs typeface="+mn-cs"/>
              </a:rPr>
              <a:t>Divide the testis into </a:t>
            </a:r>
            <a:r>
              <a:rPr kumimoji="0" lang="en-US" altLang="en-US" b="1" i="0" u="none" strike="noStrike" kern="1200" cap="none" spc="0" normalizeH="0" baseline="0" noProof="0" dirty="0">
                <a:ln>
                  <a:noFill/>
                </a:ln>
                <a:solidFill>
                  <a:srgbClr val="FF0000"/>
                </a:solidFill>
                <a:effectLst/>
                <a:uLnTx/>
                <a:uFillTx/>
                <a:latin typeface="+mn-lt"/>
                <a:ea typeface="+mn-ea"/>
                <a:cs typeface="+mn-cs"/>
              </a:rPr>
              <a:t>about 250 </a:t>
            </a:r>
            <a:r>
              <a:rPr kumimoji="0" lang="en-US" altLang="en-US" b="0" i="0" u="none" strike="noStrike" kern="1200" cap="none" spc="0" normalizeH="0" baseline="0" noProof="0" dirty="0">
                <a:ln>
                  <a:noFill/>
                </a:ln>
                <a:effectLst/>
                <a:uLnTx/>
                <a:uFillTx/>
                <a:latin typeface="+mn-lt"/>
                <a:ea typeface="+mn-ea"/>
                <a:cs typeface="+mn-cs"/>
              </a:rPr>
              <a:t>intercommunicating compartments </a:t>
            </a:r>
            <a:r>
              <a:rPr kumimoji="0" lang="en-US" altLang="en-US" sz="1400" b="0" i="0" u="none" strike="noStrike" kern="1200" cap="none" spc="0" normalizeH="0" baseline="0" noProof="0" dirty="0">
                <a:ln>
                  <a:noFill/>
                </a:ln>
                <a:solidFill>
                  <a:srgbClr val="00B050"/>
                </a:solidFill>
                <a:effectLst/>
                <a:uLnTx/>
                <a:uFillTx/>
                <a:latin typeface="+mn-lt"/>
                <a:ea typeface="+mn-ea"/>
                <a:cs typeface="+mn-cs"/>
              </a:rPr>
              <a:t>or lobules , each lobule contains 1-3 seminiferous tubules </a:t>
            </a:r>
          </a:p>
          <a:p>
            <a:pPr marL="228600" marR="0" lvl="0" indent="-228600" algn="l" defTabSz="914400" rtl="0" eaLnBrk="1" fontAlgn="auto" latinLnBrk="0" hangingPunct="1">
              <a:lnSpc>
                <a:spcPct val="90000"/>
              </a:lnSpc>
              <a:spcBef>
                <a:spcPts val="1000"/>
              </a:spcBef>
              <a:spcAft>
                <a:spcPts val="0"/>
              </a:spcAft>
              <a:buClrTx/>
              <a:buSzTx/>
              <a:buFontTx/>
              <a:buNone/>
              <a:tabLst/>
              <a:defRPr/>
            </a:pPr>
            <a:r>
              <a:rPr kumimoji="0" lang="en-US" altLang="en-US" b="0" i="0" u="none" strike="noStrike" kern="1200" cap="none" spc="0" normalizeH="0" baseline="0" noProof="0" dirty="0">
                <a:ln>
                  <a:noFill/>
                </a:ln>
                <a:effectLst/>
                <a:uLnTx/>
                <a:uFillTx/>
                <a:latin typeface="+mn-lt"/>
                <a:ea typeface="+mn-ea"/>
                <a:cs typeface="+mn-cs"/>
              </a:rPr>
              <a:t>   (testicular lobules = </a:t>
            </a:r>
            <a:r>
              <a:rPr kumimoji="0" lang="en-US" altLang="en-US" b="0" i="0" u="none" strike="noStrike" kern="1200" cap="none" spc="0" normalizeH="0" baseline="0" noProof="0" dirty="0" err="1">
                <a:ln>
                  <a:noFill/>
                </a:ln>
                <a:effectLst/>
                <a:uLnTx/>
                <a:uFillTx/>
                <a:latin typeface="+mn-lt"/>
                <a:ea typeface="+mn-ea"/>
                <a:cs typeface="+mn-cs"/>
              </a:rPr>
              <a:t>lobuli</a:t>
            </a:r>
            <a:r>
              <a:rPr kumimoji="0" lang="en-US" altLang="en-US" b="0" i="0" u="none" strike="noStrike" kern="1200" cap="none" spc="0" normalizeH="0" baseline="0" noProof="0" dirty="0">
                <a:ln>
                  <a:noFill/>
                </a:ln>
                <a:effectLst/>
                <a:uLnTx/>
                <a:uFillTx/>
                <a:latin typeface="+mn-lt"/>
                <a:ea typeface="+mn-ea"/>
                <a:cs typeface="+mn-cs"/>
              </a:rPr>
              <a:t> testis).</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US" altLang="en-US" sz="2800" b="0" i="0" u="none" strike="noStrike" kern="1200" cap="none" spc="0" normalizeH="0" baseline="0" noProof="0" dirty="0">
              <a:ln>
                <a:noFill/>
              </a:ln>
              <a:solidFill>
                <a:schemeClr val="bg1"/>
              </a:solidFill>
              <a:effectLst/>
              <a:uLnTx/>
              <a:uFillTx/>
              <a:latin typeface="+mn-lt"/>
              <a:ea typeface="+mn-ea"/>
              <a:cs typeface="+mn-cs"/>
            </a:endParaRPr>
          </a:p>
        </p:txBody>
      </p:sp>
      <p:graphicFrame>
        <p:nvGraphicFramePr>
          <p:cNvPr id="5" name="رسم تخطيطي 4"/>
          <p:cNvGraphicFramePr/>
          <p:nvPr>
            <p:extLst>
              <p:ext uri="{D42A27DB-BD31-4B8C-83A1-F6EECF244321}">
                <p14:modId xmlns:p14="http://schemas.microsoft.com/office/powerpoint/2010/main" val="657093056"/>
              </p:ext>
            </p:extLst>
          </p:nvPr>
        </p:nvGraphicFramePr>
        <p:xfrm>
          <a:off x="189934" y="1037230"/>
          <a:ext cx="5349921" cy="4681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رابط مستقيم 6"/>
          <p:cNvCxnSpPr/>
          <p:nvPr/>
        </p:nvCxnSpPr>
        <p:spPr>
          <a:xfrm rot="5400000">
            <a:off x="3574919" y="3506681"/>
            <a:ext cx="4421875" cy="1588"/>
          </a:xfrm>
          <a:prstGeom prst="line">
            <a:avLst/>
          </a:prstGeom>
          <a:ln>
            <a:solidFill>
              <a:srgbClr val="FF2F92"/>
            </a:solidFill>
          </a:ln>
        </p:spPr>
        <p:style>
          <a:lnRef idx="1">
            <a:schemeClr val="accent1"/>
          </a:lnRef>
          <a:fillRef idx="0">
            <a:schemeClr val="accent1"/>
          </a:fillRef>
          <a:effectRef idx="0">
            <a:schemeClr val="accent1"/>
          </a:effectRef>
          <a:fontRef idx="minor">
            <a:schemeClr val="tx1"/>
          </a:fontRef>
        </p:style>
      </p:cxnSp>
      <p:sp>
        <p:nvSpPr>
          <p:cNvPr id="8" name="مستطيل: زوايا مستديرة 3"/>
          <p:cNvSpPr/>
          <p:nvPr/>
        </p:nvSpPr>
        <p:spPr>
          <a:xfrm>
            <a:off x="6095999" y="863902"/>
            <a:ext cx="5422711" cy="1808166"/>
          </a:xfrm>
          <a:prstGeom prst="roundRect">
            <a:avLst/>
          </a:prstGeom>
          <a:noFill/>
          <a:ln w="28575">
            <a:solidFill>
              <a:srgbClr val="FF8AD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2"/>
          <p:cNvSpPr txBox="1">
            <a:spLocks noChangeArrowheads="1"/>
          </p:cNvSpPr>
          <p:nvPr/>
        </p:nvSpPr>
        <p:spPr>
          <a:xfrm>
            <a:off x="6141493" y="346079"/>
            <a:ext cx="3024568" cy="491320"/>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en-US" sz="2400" b="1" dirty="0">
                <a:solidFill>
                  <a:srgbClr val="FF2F92"/>
                </a:solidFill>
                <a:latin typeface="+mj-lt"/>
                <a:ea typeface="+mj-ea"/>
                <a:cs typeface="+mj-cs"/>
              </a:rPr>
              <a:t>Septa of the Testis:</a:t>
            </a:r>
          </a:p>
        </p:txBody>
      </p:sp>
      <p:cxnSp>
        <p:nvCxnSpPr>
          <p:cNvPr id="10" name="رابط مستقيم 9"/>
          <p:cNvCxnSpPr/>
          <p:nvPr/>
        </p:nvCxnSpPr>
        <p:spPr>
          <a:xfrm rot="10800000">
            <a:off x="6141493" y="3016155"/>
            <a:ext cx="5636184" cy="3"/>
          </a:xfrm>
          <a:prstGeom prst="line">
            <a:avLst/>
          </a:prstGeom>
          <a:ln>
            <a:solidFill>
              <a:srgbClr val="FF2F92"/>
            </a:solidFill>
          </a:ln>
        </p:spPr>
        <p:style>
          <a:lnRef idx="1">
            <a:schemeClr val="accent1"/>
          </a:lnRef>
          <a:fillRef idx="0">
            <a:schemeClr val="accent1"/>
          </a:fillRef>
          <a:effectRef idx="0">
            <a:schemeClr val="accent1"/>
          </a:effectRef>
          <a:fontRef idx="minor">
            <a:schemeClr val="tx1"/>
          </a:fontRef>
        </p:style>
      </p:cxnSp>
      <p:sp>
        <p:nvSpPr>
          <p:cNvPr id="12" name="مستطيل 11"/>
          <p:cNvSpPr/>
          <p:nvPr/>
        </p:nvSpPr>
        <p:spPr>
          <a:xfrm>
            <a:off x="6141493" y="3753531"/>
            <a:ext cx="5490874" cy="1477328"/>
          </a:xfrm>
          <a:prstGeom prst="rect">
            <a:avLst/>
          </a:prstGeom>
        </p:spPr>
        <p:txBody>
          <a:bodyPr wrap="square">
            <a:spAutoFit/>
          </a:bodyPr>
          <a:lstStyle/>
          <a:p>
            <a:pPr>
              <a:defRPr/>
            </a:pPr>
            <a:r>
              <a:rPr lang="en-US" dirty="0"/>
              <a:t>Loose</a:t>
            </a:r>
            <a:r>
              <a:rPr lang="ar-SA" dirty="0"/>
              <a:t> </a:t>
            </a:r>
            <a:r>
              <a:rPr lang="en-US" dirty="0" err="1">
                <a:solidFill>
                  <a:srgbClr val="008F00"/>
                </a:solidFill>
              </a:rPr>
              <a:t>areolar</a:t>
            </a:r>
            <a:r>
              <a:rPr lang="en-US" dirty="0"/>
              <a:t> vascular C.T. in between the seminiferous tubules </a:t>
            </a:r>
            <a:r>
              <a:rPr lang="en-US" dirty="0">
                <a:solidFill>
                  <a:schemeClr val="bg1">
                    <a:lumMod val="50000"/>
                  </a:schemeClr>
                </a:solidFill>
              </a:rPr>
              <a:t>of parenchyma.</a:t>
            </a:r>
            <a:endParaRPr lang="en-US" dirty="0"/>
          </a:p>
          <a:p>
            <a:pPr>
              <a:defRPr/>
            </a:pPr>
            <a:r>
              <a:rPr lang="en-US" dirty="0"/>
              <a:t>Contents:</a:t>
            </a:r>
          </a:p>
          <a:p>
            <a:pPr marL="796925" indent="-796925">
              <a:defRPr/>
            </a:pPr>
            <a:r>
              <a:rPr lang="en-US" dirty="0"/>
              <a:t>  1- Loose vascular C.T.</a:t>
            </a:r>
          </a:p>
          <a:p>
            <a:pPr marL="796925" indent="-796925">
              <a:defRPr/>
            </a:pPr>
            <a:r>
              <a:rPr lang="en-US" dirty="0"/>
              <a:t>  2- </a:t>
            </a:r>
            <a:r>
              <a:rPr lang="en-US" dirty="0">
                <a:solidFill>
                  <a:srgbClr val="FF0000"/>
                </a:solidFill>
              </a:rPr>
              <a:t>Interstitial cells of </a:t>
            </a:r>
            <a:r>
              <a:rPr lang="en-US" dirty="0" err="1">
                <a:solidFill>
                  <a:srgbClr val="FF0000"/>
                </a:solidFill>
              </a:rPr>
              <a:t>Leydig</a:t>
            </a:r>
            <a:r>
              <a:rPr lang="en-US" dirty="0"/>
              <a:t>.</a:t>
            </a:r>
          </a:p>
        </p:txBody>
      </p:sp>
      <p:sp>
        <p:nvSpPr>
          <p:cNvPr id="15" name="مستطيل مستدير الزوايا 14"/>
          <p:cNvSpPr/>
          <p:nvPr/>
        </p:nvSpPr>
        <p:spPr>
          <a:xfrm>
            <a:off x="6128189" y="284163"/>
            <a:ext cx="2961220" cy="491320"/>
          </a:xfrm>
          <a:prstGeom prst="roundRect">
            <a:avLst/>
          </a:prstGeom>
          <a:noFill/>
          <a:ln>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مستطيل مستدير الزوايا 15"/>
          <p:cNvSpPr/>
          <p:nvPr/>
        </p:nvSpPr>
        <p:spPr>
          <a:xfrm>
            <a:off x="6078145" y="3235709"/>
            <a:ext cx="2947916" cy="491320"/>
          </a:xfrm>
          <a:prstGeom prst="roundRect">
            <a:avLst/>
          </a:prstGeom>
          <a:noFill/>
          <a:ln>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
          <p:cNvSpPr txBox="1">
            <a:spLocks noChangeArrowheads="1"/>
          </p:cNvSpPr>
          <p:nvPr/>
        </p:nvSpPr>
        <p:spPr>
          <a:xfrm>
            <a:off x="6141493" y="3235709"/>
            <a:ext cx="2884568" cy="517822"/>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en-US" sz="2400" b="1" dirty="0">
                <a:solidFill>
                  <a:srgbClr val="FF2F92"/>
                </a:solidFill>
                <a:latin typeface="+mj-lt"/>
                <a:ea typeface="+mj-ea"/>
                <a:cs typeface="+mj-cs"/>
              </a:rPr>
              <a:t>Interstitial Tissue:</a:t>
            </a:r>
          </a:p>
        </p:txBody>
      </p:sp>
      <p:pic>
        <p:nvPicPr>
          <p:cNvPr id="18" name="Picture 7" descr="http://www.lab.anhb.uwa.edu.au/mb140/CorePages/MaleRepro/Images/tey011he.jpg"/>
          <p:cNvPicPr>
            <a:picLocks noChangeAspect="1" noChangeArrowheads="1"/>
          </p:cNvPicPr>
          <p:nvPr/>
        </p:nvPicPr>
        <p:blipFill>
          <a:blip r:embed="rId7"/>
          <a:srcRect/>
          <a:stretch>
            <a:fillRect/>
          </a:stretch>
        </p:blipFill>
        <p:spPr bwMode="auto">
          <a:xfrm>
            <a:off x="9089409" y="4160596"/>
            <a:ext cx="2989242" cy="2565504"/>
          </a:xfrm>
          <a:prstGeom prst="rect">
            <a:avLst/>
          </a:prstGeom>
          <a:noFill/>
          <a:ln w="9525">
            <a:solidFill>
              <a:srgbClr val="FF2F92"/>
            </a:solidFill>
            <a:miter lim="800000"/>
            <a:headEnd/>
            <a:tailEnd/>
          </a:ln>
        </p:spPr>
      </p:pic>
      <p:sp>
        <p:nvSpPr>
          <p:cNvPr id="20" name="مستطيل مستدير الزوايا 19"/>
          <p:cNvSpPr/>
          <p:nvPr/>
        </p:nvSpPr>
        <p:spPr>
          <a:xfrm>
            <a:off x="741680" y="346079"/>
            <a:ext cx="3202523" cy="491320"/>
          </a:xfrm>
          <a:prstGeom prst="roundRect">
            <a:avLst/>
          </a:prstGeom>
          <a:noFill/>
          <a:ln>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5"/>
          <p:cNvSpPr/>
          <p:nvPr/>
        </p:nvSpPr>
        <p:spPr>
          <a:xfrm>
            <a:off x="485985" y="1144795"/>
            <a:ext cx="3235884" cy="1019444"/>
          </a:xfrm>
          <a:prstGeom prst="roundRect">
            <a:avLst/>
          </a:prstGeom>
          <a:solidFill>
            <a:srgbClr val="FF8AD8">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457200" algn="ctr">
              <a:lnSpc>
                <a:spcPct val="90000"/>
              </a:lnSpc>
              <a:spcBef>
                <a:spcPts val="1000"/>
              </a:spcBef>
              <a:buSzPct val="100000"/>
              <a:defRPr/>
            </a:pPr>
            <a:r>
              <a:rPr lang="en-US" sz="2400" b="1" dirty="0">
                <a:solidFill>
                  <a:srgbClr val="FF8AD8"/>
                </a:solidFill>
                <a:latin typeface="+mj-lt"/>
              </a:rPr>
              <a:t>Endocrine part: </a:t>
            </a:r>
          </a:p>
          <a:p>
            <a:pPr marL="228600" indent="-228600">
              <a:lnSpc>
                <a:spcPct val="90000"/>
              </a:lnSpc>
              <a:spcBef>
                <a:spcPts val="500"/>
              </a:spcBef>
              <a:buFont typeface="Arial"/>
              <a:buChar char="•"/>
              <a:defRPr/>
            </a:pPr>
            <a:r>
              <a:rPr lang="en-US" sz="1600" b="1" dirty="0">
                <a:solidFill>
                  <a:schemeClr val="tx1"/>
                </a:solidFill>
                <a:latin typeface="+mj-lt"/>
              </a:rPr>
              <a:t>interstitial cells of </a:t>
            </a:r>
            <a:r>
              <a:rPr lang="en-US" sz="1600" b="1" dirty="0" err="1">
                <a:solidFill>
                  <a:schemeClr val="tx1"/>
                </a:solidFill>
                <a:latin typeface="+mj-lt"/>
              </a:rPr>
              <a:t>Leydig</a:t>
            </a:r>
            <a:r>
              <a:rPr lang="en-US" sz="1600" b="1" dirty="0">
                <a:solidFill>
                  <a:schemeClr val="tx1"/>
                </a:solidFill>
                <a:latin typeface="+mj-lt"/>
              </a:rPr>
              <a:t> </a:t>
            </a:r>
            <a:r>
              <a:rPr lang="en-US" sz="1600" dirty="0">
                <a:solidFill>
                  <a:schemeClr val="tx1"/>
                </a:solidFill>
                <a:latin typeface="+mj-lt"/>
              </a:rPr>
              <a:t>which produce</a:t>
            </a:r>
            <a:r>
              <a:rPr lang="en-US" sz="1600" b="1" dirty="0">
                <a:solidFill>
                  <a:schemeClr val="tx1"/>
                </a:solidFill>
                <a:latin typeface="+mj-lt"/>
              </a:rPr>
              <a:t> </a:t>
            </a:r>
            <a:r>
              <a:rPr lang="en-US" sz="1600" b="1" dirty="0">
                <a:solidFill>
                  <a:srgbClr val="FF0000"/>
                </a:solidFill>
                <a:latin typeface="+mj-lt"/>
              </a:rPr>
              <a:t>testosterone</a:t>
            </a:r>
            <a:r>
              <a:rPr lang="en-US" sz="1600" b="1" dirty="0">
                <a:solidFill>
                  <a:schemeClr val="tx1"/>
                </a:solidFill>
                <a:latin typeface="+mj-lt"/>
              </a:rPr>
              <a:t>.</a:t>
            </a:r>
            <a:endParaRPr lang="en-US" sz="3200" b="1" dirty="0">
              <a:solidFill>
                <a:srgbClr val="FF2F92"/>
              </a:solidFill>
              <a:latin typeface="+mj-lt"/>
            </a:endParaRPr>
          </a:p>
        </p:txBody>
      </p:sp>
      <p:sp>
        <p:nvSpPr>
          <p:cNvPr id="6" name="Rounded Rectangle 5"/>
          <p:cNvSpPr/>
          <p:nvPr/>
        </p:nvSpPr>
        <p:spPr>
          <a:xfrm>
            <a:off x="485985" y="4457311"/>
            <a:ext cx="3458900" cy="1132948"/>
          </a:xfrm>
          <a:prstGeom prst="roundRect">
            <a:avLst/>
          </a:prstGeom>
          <a:solidFill>
            <a:srgbClr val="FF8AD8">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457200" algn="ctr">
              <a:lnSpc>
                <a:spcPct val="90000"/>
              </a:lnSpc>
              <a:spcBef>
                <a:spcPts val="1000"/>
              </a:spcBef>
              <a:buSzPct val="100000"/>
              <a:defRPr/>
            </a:pPr>
            <a:r>
              <a:rPr lang="en-US" sz="2400" b="1" dirty="0">
                <a:solidFill>
                  <a:srgbClr val="FF2F92"/>
                </a:solidFill>
                <a:latin typeface="+mj-lt"/>
              </a:rPr>
              <a:t> </a:t>
            </a:r>
            <a:r>
              <a:rPr lang="en-US" sz="2400" b="1" dirty="0">
                <a:solidFill>
                  <a:srgbClr val="FF8AD8"/>
                </a:solidFill>
                <a:latin typeface="+mj-lt"/>
              </a:rPr>
              <a:t>Exocrine part:</a:t>
            </a:r>
          </a:p>
          <a:p>
            <a:pPr marL="228600" indent="-228600">
              <a:lnSpc>
                <a:spcPct val="90000"/>
              </a:lnSpc>
              <a:spcBef>
                <a:spcPts val="500"/>
              </a:spcBef>
              <a:buFont typeface="Arial"/>
              <a:buChar char="•"/>
              <a:defRPr/>
            </a:pPr>
            <a:r>
              <a:rPr lang="en-US" sz="1600" b="1" dirty="0">
                <a:solidFill>
                  <a:schemeClr val="tx1"/>
                </a:solidFill>
                <a:latin typeface="+mj-lt"/>
              </a:rPr>
              <a:t>The </a:t>
            </a:r>
            <a:r>
              <a:rPr lang="en-US" sz="1600" b="1" dirty="0" err="1">
                <a:solidFill>
                  <a:schemeClr val="tx1"/>
                </a:solidFill>
                <a:latin typeface="+mj-lt"/>
              </a:rPr>
              <a:t>seminiferous</a:t>
            </a:r>
            <a:r>
              <a:rPr lang="en-US" sz="1600" b="1" dirty="0">
                <a:solidFill>
                  <a:schemeClr val="tx1"/>
                </a:solidFill>
                <a:latin typeface="+mj-lt"/>
              </a:rPr>
              <a:t> tubules which produce spermatozoa.</a:t>
            </a:r>
            <a:endParaRPr lang="en-US" sz="3200" b="1" dirty="0">
              <a:solidFill>
                <a:srgbClr val="FF2F92"/>
              </a:solidFill>
              <a:latin typeface="+mj-lt"/>
            </a:endParaRPr>
          </a:p>
        </p:txBody>
      </p:sp>
      <p:sp>
        <p:nvSpPr>
          <p:cNvPr id="11" name="Rectangle 2"/>
          <p:cNvSpPr txBox="1">
            <a:spLocks noChangeArrowheads="1"/>
          </p:cNvSpPr>
          <p:nvPr/>
        </p:nvSpPr>
        <p:spPr>
          <a:xfrm>
            <a:off x="0" y="111761"/>
            <a:ext cx="3944885" cy="552154"/>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400" b="1" dirty="0">
                <a:solidFill>
                  <a:srgbClr val="FF2F92"/>
                </a:solidFill>
              </a:rPr>
              <a:t>PARENCHYMA OF THE TESTIS</a:t>
            </a:r>
          </a:p>
        </p:txBody>
      </p:sp>
      <p:pic>
        <p:nvPicPr>
          <p:cNvPr id="12" name="Picture 4" descr="F21_04"/>
          <p:cNvPicPr>
            <a:picLocks noChangeAspect="1" noChangeArrowheads="1"/>
          </p:cNvPicPr>
          <p:nvPr/>
        </p:nvPicPr>
        <p:blipFill>
          <a:blip r:embed="rId3"/>
          <a:srcRect/>
          <a:stretch>
            <a:fillRect/>
          </a:stretch>
        </p:blipFill>
        <p:spPr bwMode="auto">
          <a:xfrm>
            <a:off x="485354" y="2359888"/>
            <a:ext cx="3236515" cy="1977648"/>
          </a:xfrm>
          <a:prstGeom prst="rect">
            <a:avLst/>
          </a:prstGeom>
          <a:noFill/>
          <a:ln w="9525">
            <a:solidFill>
              <a:srgbClr val="FF2F92"/>
            </a:solidFill>
            <a:miter lim="800000"/>
            <a:headEnd/>
            <a:tailEnd/>
          </a:ln>
        </p:spPr>
      </p:pic>
      <p:cxnSp>
        <p:nvCxnSpPr>
          <p:cNvPr id="20" name="رابط بشكل مرفق 19"/>
          <p:cNvCxnSpPr>
            <a:cxnSpLocks/>
          </p:cNvCxnSpPr>
          <p:nvPr/>
        </p:nvCxnSpPr>
        <p:spPr>
          <a:xfrm flipV="1">
            <a:off x="3744282" y="1465040"/>
            <a:ext cx="2606476" cy="417154"/>
          </a:xfrm>
          <a:prstGeom prst="bentConnector3">
            <a:avLst>
              <a:gd name="adj1" fmla="val 50000"/>
            </a:avLst>
          </a:prstGeom>
          <a:ln w="28575" cmpd="dbl">
            <a:prstDash val="sysDash"/>
            <a:tailEnd type="arrow"/>
          </a:ln>
        </p:spPr>
        <p:style>
          <a:lnRef idx="3">
            <a:schemeClr val="dk1"/>
          </a:lnRef>
          <a:fillRef idx="0">
            <a:schemeClr val="dk1"/>
          </a:fillRef>
          <a:effectRef idx="2">
            <a:schemeClr val="dk1"/>
          </a:effectRef>
          <a:fontRef idx="minor">
            <a:schemeClr val="tx1"/>
          </a:fontRef>
        </p:style>
      </p:cxnSp>
      <p:sp>
        <p:nvSpPr>
          <p:cNvPr id="25" name="مستطيل 24"/>
          <p:cNvSpPr/>
          <p:nvPr/>
        </p:nvSpPr>
        <p:spPr>
          <a:xfrm>
            <a:off x="3800905" y="918418"/>
            <a:ext cx="2374464" cy="338554"/>
          </a:xfrm>
          <a:prstGeom prst="rect">
            <a:avLst/>
          </a:prstGeom>
          <a:ln w="3175">
            <a:solidFill>
              <a:srgbClr val="FF2F92"/>
            </a:solidFill>
          </a:ln>
        </p:spPr>
        <p:txBody>
          <a:bodyPr wrap="square">
            <a:spAutoFit/>
          </a:bodyPr>
          <a:lstStyle/>
          <a:p>
            <a:r>
              <a:rPr lang="en-US" sz="1600" b="1" dirty="0">
                <a:solidFill>
                  <a:srgbClr val="FF2F92"/>
                </a:solidFill>
              </a:rPr>
              <a:t>Interstitial Cells of </a:t>
            </a:r>
            <a:r>
              <a:rPr lang="en-US" sz="1600" b="1" dirty="0" err="1">
                <a:solidFill>
                  <a:srgbClr val="FF2F92"/>
                </a:solidFill>
              </a:rPr>
              <a:t>Leydig</a:t>
            </a:r>
            <a:endParaRPr lang="en-US" sz="1600" b="1" dirty="0">
              <a:solidFill>
                <a:srgbClr val="FF2F92"/>
              </a:solidFill>
            </a:endParaRPr>
          </a:p>
        </p:txBody>
      </p:sp>
      <p:sp>
        <p:nvSpPr>
          <p:cNvPr id="26" name="مستطيل: زوايا مستديرة 3"/>
          <p:cNvSpPr/>
          <p:nvPr/>
        </p:nvSpPr>
        <p:spPr>
          <a:xfrm>
            <a:off x="6328345" y="478217"/>
            <a:ext cx="5609229" cy="2161246"/>
          </a:xfrm>
          <a:prstGeom prst="roundRect">
            <a:avLst/>
          </a:prstGeom>
          <a:noFill/>
          <a:ln w="28575">
            <a:solidFill>
              <a:srgbClr val="FF8AD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GB"/>
          </a:p>
        </p:txBody>
      </p:sp>
      <p:sp>
        <p:nvSpPr>
          <p:cNvPr id="27" name="Rectangle 3"/>
          <p:cNvSpPr txBox="1">
            <a:spLocks noChangeArrowheads="1"/>
          </p:cNvSpPr>
          <p:nvPr/>
        </p:nvSpPr>
        <p:spPr>
          <a:xfrm>
            <a:off x="6407381" y="562090"/>
            <a:ext cx="5377217" cy="1483134"/>
          </a:xfrm>
          <a:prstGeom prst="rect">
            <a:avLst/>
          </a:prstGeom>
        </p:spPr>
        <p:txBody>
          <a:bodyPr/>
          <a:lstStyle/>
          <a:p>
            <a:pPr marL="228600" lvl="0" indent="-228600">
              <a:lnSpc>
                <a:spcPct val="90000"/>
              </a:lnSpc>
              <a:spcBef>
                <a:spcPts val="1200"/>
              </a:spcBef>
              <a:buFont typeface="Arial"/>
              <a:buChar char="•"/>
            </a:pPr>
            <a:r>
              <a:rPr lang="en-US" altLang="en-US" sz="1600" dirty="0">
                <a:latin typeface="+mj-lt"/>
              </a:rPr>
              <a:t>Are rounded or polygonal cells with central rounded nucleus. </a:t>
            </a:r>
            <a:r>
              <a:rPr lang="en-US" sz="1600" b="1" dirty="0">
                <a:solidFill>
                  <a:srgbClr val="FF0000"/>
                </a:solidFill>
              </a:rPr>
              <a:t>Located in the </a:t>
            </a:r>
            <a:r>
              <a:rPr lang="en-US" sz="1600" b="1" dirty="0" err="1">
                <a:solidFill>
                  <a:srgbClr val="FF0000"/>
                </a:solidFill>
              </a:rPr>
              <a:t>interstitium</a:t>
            </a:r>
            <a:endParaRPr lang="en-US" altLang="en-US" sz="1600" b="1" dirty="0">
              <a:solidFill>
                <a:srgbClr val="FF0000"/>
              </a:solidFill>
              <a:latin typeface="+mj-lt"/>
            </a:endParaRPr>
          </a:p>
          <a:p>
            <a:pPr marL="228600" marR="0" lvl="0" indent="-228600" algn="l" defTabSz="914400" rtl="0" eaLnBrk="1" fontAlgn="auto" latinLnBrk="0" hangingPunct="1">
              <a:lnSpc>
                <a:spcPct val="90000"/>
              </a:lnSpc>
              <a:spcBef>
                <a:spcPts val="1200"/>
              </a:spcBef>
              <a:spcAft>
                <a:spcPts val="0"/>
              </a:spcAft>
              <a:buClrTx/>
              <a:buSzTx/>
              <a:buFont typeface="Arial"/>
              <a:buChar char="•"/>
              <a:tabLst/>
              <a:defRPr/>
            </a:pPr>
            <a:r>
              <a:rPr lang="en-US" altLang="en-US" sz="1600" dirty="0">
                <a:latin typeface="+mj-lt"/>
              </a:rPr>
              <a:t>Cytoplasm:  acidophilic &amp; vacuolated.</a:t>
            </a:r>
          </a:p>
          <a:p>
            <a:pPr marL="228600" marR="0" lvl="0" indent="-228600" algn="l" defTabSz="914400" rtl="0" eaLnBrk="1" fontAlgn="auto" latinLnBrk="0" hangingPunct="1">
              <a:lnSpc>
                <a:spcPct val="90000"/>
              </a:lnSpc>
              <a:spcBef>
                <a:spcPts val="1200"/>
              </a:spcBef>
              <a:spcAft>
                <a:spcPts val="0"/>
              </a:spcAft>
              <a:buClrTx/>
              <a:buSzTx/>
              <a:buFont typeface="Arial"/>
              <a:buChar char="•"/>
              <a:tabLst/>
              <a:defRPr/>
            </a:pPr>
            <a:r>
              <a:rPr lang="en-US" altLang="en-US" sz="1600" dirty="0">
                <a:solidFill>
                  <a:srgbClr val="FF0000"/>
                </a:solidFill>
                <a:latin typeface="+mj-lt"/>
              </a:rPr>
              <a:t>Function</a:t>
            </a:r>
            <a:r>
              <a:rPr lang="en-US" altLang="en-US" sz="1600" dirty="0">
                <a:latin typeface="+mj-lt"/>
              </a:rPr>
              <a:t>: Secrete testosterone</a:t>
            </a:r>
            <a:r>
              <a:rPr lang="en-US" altLang="en-US" sz="1600" b="1" dirty="0">
                <a:latin typeface="+mj-lt"/>
              </a:rPr>
              <a:t>.</a:t>
            </a:r>
          </a:p>
          <a:p>
            <a:pPr marL="228600" marR="0" lvl="0" indent="-228600" algn="l" defTabSz="914400" rtl="0" eaLnBrk="1" fontAlgn="auto" latinLnBrk="0" hangingPunct="1">
              <a:lnSpc>
                <a:spcPct val="90000"/>
              </a:lnSpc>
              <a:spcBef>
                <a:spcPts val="1200"/>
              </a:spcBef>
              <a:spcAft>
                <a:spcPts val="0"/>
              </a:spcAft>
              <a:buClrTx/>
              <a:buSzTx/>
              <a:buFont typeface="Arial"/>
              <a:buChar char="•"/>
              <a:tabLst/>
              <a:defRPr/>
            </a:pPr>
            <a:endParaRPr lang="en-US" altLang="en-US" sz="1600" b="1" dirty="0">
              <a:latin typeface="+mj-lt"/>
            </a:endParaRPr>
          </a:p>
        </p:txBody>
      </p:sp>
      <p:cxnSp>
        <p:nvCxnSpPr>
          <p:cNvPr id="30" name="رابط بشكل مرفق 29"/>
          <p:cNvCxnSpPr>
            <a:cxnSpLocks/>
          </p:cNvCxnSpPr>
          <p:nvPr/>
        </p:nvCxnSpPr>
        <p:spPr>
          <a:xfrm>
            <a:off x="3944885" y="5121508"/>
            <a:ext cx="2405873" cy="266671"/>
          </a:xfrm>
          <a:prstGeom prst="bentConnector3">
            <a:avLst>
              <a:gd name="adj1" fmla="val 50000"/>
            </a:avLst>
          </a:prstGeom>
          <a:ln w="28575" cmpd="dbl">
            <a:prstDash val="sysDash"/>
            <a:tailEnd type="arrow"/>
          </a:ln>
        </p:spPr>
        <p:style>
          <a:lnRef idx="3">
            <a:schemeClr val="dk1"/>
          </a:lnRef>
          <a:fillRef idx="0">
            <a:schemeClr val="dk1"/>
          </a:fillRef>
          <a:effectRef idx="2">
            <a:schemeClr val="dk1"/>
          </a:effectRef>
          <a:fontRef idx="minor">
            <a:schemeClr val="tx1"/>
          </a:fontRef>
        </p:style>
      </p:cxnSp>
      <p:sp>
        <p:nvSpPr>
          <p:cNvPr id="41" name="Rectangle 3"/>
          <p:cNvSpPr txBox="1">
            <a:spLocks noChangeArrowheads="1"/>
          </p:cNvSpPr>
          <p:nvPr/>
        </p:nvSpPr>
        <p:spPr>
          <a:xfrm>
            <a:off x="6536157" y="3143201"/>
            <a:ext cx="5586816" cy="1558028"/>
          </a:xfrm>
          <a:prstGeom prst="rect">
            <a:avLst/>
          </a:prstGeom>
        </p:spPr>
        <p:txBody>
          <a:bodyPr/>
          <a:lstStyle/>
          <a:p>
            <a:pPr marL="228600" indent="-228600">
              <a:lnSpc>
                <a:spcPct val="90000"/>
              </a:lnSpc>
              <a:spcBef>
                <a:spcPts val="1000"/>
              </a:spcBef>
              <a:buFont typeface="Arial"/>
              <a:buChar char="•"/>
              <a:defRPr/>
            </a:pPr>
            <a:r>
              <a:rPr lang="en-US" altLang="en-US" sz="1600" dirty="0"/>
              <a:t>Each tubule is surrounded by a basement membrane</a:t>
            </a:r>
            <a:r>
              <a:rPr lang="en-US" altLang="en-US" sz="1600" b="1" dirty="0"/>
              <a:t>.</a:t>
            </a:r>
            <a:endParaRPr lang="ar-SA" altLang="en-US" sz="1600" dirty="0">
              <a:latin typeface="+mj-lt"/>
            </a:endParaRPr>
          </a:p>
          <a:p>
            <a:pPr marL="228600" lvl="0" indent="-228600">
              <a:lnSpc>
                <a:spcPct val="90000"/>
              </a:lnSpc>
              <a:spcBef>
                <a:spcPts val="100"/>
              </a:spcBef>
              <a:buFont typeface="Arial"/>
              <a:buChar char="•"/>
              <a:defRPr/>
            </a:pPr>
            <a:r>
              <a:rPr lang="en-US" altLang="en-US" sz="1600" dirty="0"/>
              <a:t>Each tubule </a:t>
            </a:r>
            <a:r>
              <a:rPr lang="en-US" altLang="en-US" sz="1600" dirty="0">
                <a:latin typeface="+mj-lt"/>
              </a:rPr>
              <a:t>is lined with a </a:t>
            </a:r>
            <a:r>
              <a:rPr lang="en-US" altLang="en-US" sz="1600" b="1" dirty="0">
                <a:solidFill>
                  <a:srgbClr val="FF0000"/>
                </a:solidFill>
                <a:latin typeface="+mj-lt"/>
              </a:rPr>
              <a:t>stratified epithelium called seminiferous epithelium</a:t>
            </a:r>
            <a:r>
              <a:rPr lang="en-US" altLang="en-US" sz="1600" dirty="0">
                <a:latin typeface="+mj-lt"/>
              </a:rPr>
              <a:t> which is formed of 2 types of cells:</a:t>
            </a:r>
          </a:p>
          <a:p>
            <a:pPr marL="228600" marR="0" lvl="0" indent="-228600" algn="l" defTabSz="914400" rtl="0" eaLnBrk="1" fontAlgn="auto" latinLnBrk="0" hangingPunct="1">
              <a:lnSpc>
                <a:spcPct val="90000"/>
              </a:lnSpc>
              <a:spcBef>
                <a:spcPts val="1000"/>
              </a:spcBef>
              <a:spcAft>
                <a:spcPts val="0"/>
              </a:spcAft>
              <a:buClrTx/>
              <a:buSzTx/>
              <a:buFontTx/>
              <a:buNone/>
              <a:tabLst/>
              <a:defRPr/>
            </a:pPr>
            <a:r>
              <a:rPr lang="en-US" altLang="en-US" sz="1600" dirty="0">
                <a:latin typeface="+mj-lt"/>
              </a:rPr>
              <a:t>1-  </a:t>
            </a:r>
            <a:r>
              <a:rPr lang="en-US" altLang="en-US" sz="1600" dirty="0" err="1">
                <a:latin typeface="+mj-lt"/>
              </a:rPr>
              <a:t>Spermatogenic</a:t>
            </a:r>
            <a:r>
              <a:rPr lang="en-US" altLang="en-US" sz="1600" dirty="0">
                <a:latin typeface="+mj-lt"/>
              </a:rPr>
              <a:t> cells.</a:t>
            </a:r>
          </a:p>
          <a:p>
            <a:pPr marL="228600" marR="0" lvl="0" indent="-228600" algn="l" defTabSz="914400" rtl="0" eaLnBrk="1" fontAlgn="auto" latinLnBrk="0" hangingPunct="1">
              <a:lnSpc>
                <a:spcPct val="90000"/>
              </a:lnSpc>
              <a:spcBef>
                <a:spcPts val="1000"/>
              </a:spcBef>
              <a:spcAft>
                <a:spcPts val="0"/>
              </a:spcAft>
              <a:buClrTx/>
              <a:buSzTx/>
              <a:buFontTx/>
              <a:buNone/>
              <a:tabLst/>
              <a:defRPr/>
            </a:pPr>
            <a:r>
              <a:rPr lang="en-US" altLang="en-US" sz="1600" dirty="0">
                <a:latin typeface="+mj-lt"/>
              </a:rPr>
              <a:t>2-  </a:t>
            </a:r>
            <a:r>
              <a:rPr lang="en-US" altLang="en-US" sz="1600" dirty="0" err="1">
                <a:latin typeface="+mj-lt"/>
              </a:rPr>
              <a:t>Sertoli</a:t>
            </a:r>
            <a:r>
              <a:rPr lang="en-US" altLang="en-US" sz="1600" dirty="0">
                <a:latin typeface="+mj-lt"/>
              </a:rPr>
              <a:t> cells.</a:t>
            </a:r>
            <a:r>
              <a:rPr lang="en-US" altLang="en-US" sz="1600" b="1" dirty="0">
                <a:latin typeface="+mj-lt"/>
              </a:rPr>
              <a:t>          </a:t>
            </a:r>
          </a:p>
        </p:txBody>
      </p:sp>
      <p:sp>
        <p:nvSpPr>
          <p:cNvPr id="43" name="مستطيل: زوايا مستديرة 3"/>
          <p:cNvSpPr/>
          <p:nvPr/>
        </p:nvSpPr>
        <p:spPr>
          <a:xfrm>
            <a:off x="6350758" y="3014930"/>
            <a:ext cx="5749802" cy="3715653"/>
          </a:xfrm>
          <a:prstGeom prst="roundRect">
            <a:avLst/>
          </a:prstGeom>
          <a:noFill/>
          <a:ln w="28575">
            <a:solidFill>
              <a:srgbClr val="FF8AD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GB"/>
          </a:p>
        </p:txBody>
      </p:sp>
      <p:sp>
        <p:nvSpPr>
          <p:cNvPr id="46" name="Rectangle 2"/>
          <p:cNvSpPr txBox="1">
            <a:spLocks noChangeArrowheads="1"/>
          </p:cNvSpPr>
          <p:nvPr/>
        </p:nvSpPr>
        <p:spPr>
          <a:xfrm>
            <a:off x="4020238" y="4662158"/>
            <a:ext cx="2032151" cy="254503"/>
          </a:xfrm>
          <a:prstGeom prst="rect">
            <a:avLst/>
          </a:prstGeom>
          <a:ln w="3175">
            <a:solidFill>
              <a:srgbClr val="FF2F92"/>
            </a:solidFill>
          </a:ln>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1600" b="1" dirty="0" err="1">
                <a:solidFill>
                  <a:srgbClr val="FF2F92"/>
                </a:solidFill>
              </a:rPr>
              <a:t>Seminiferous</a:t>
            </a:r>
            <a:r>
              <a:rPr lang="en-US" sz="1600" b="1" dirty="0">
                <a:solidFill>
                  <a:srgbClr val="FF2F92"/>
                </a:solidFill>
              </a:rPr>
              <a:t> Tubules</a:t>
            </a:r>
          </a:p>
        </p:txBody>
      </p:sp>
      <p:sp>
        <p:nvSpPr>
          <p:cNvPr id="53" name="مربع نص 52"/>
          <p:cNvSpPr txBox="1"/>
          <p:nvPr/>
        </p:nvSpPr>
        <p:spPr>
          <a:xfrm>
            <a:off x="6565256" y="1767898"/>
            <a:ext cx="4917210" cy="830997"/>
          </a:xfrm>
          <a:prstGeom prst="rect">
            <a:avLst/>
          </a:prstGeom>
          <a:noFill/>
        </p:spPr>
        <p:txBody>
          <a:bodyPr wrap="square" rtlCol="0">
            <a:spAutoFit/>
          </a:bodyPr>
          <a:lstStyle/>
          <a:p>
            <a:r>
              <a:rPr lang="en-US" sz="1600" dirty="0">
                <a:solidFill>
                  <a:srgbClr val="008F00"/>
                </a:solidFill>
              </a:rPr>
              <a:t>It secrets steroid hormone ,so it has:</a:t>
            </a:r>
          </a:p>
          <a:p>
            <a:r>
              <a:rPr lang="en-US" sz="1600" dirty="0">
                <a:solidFill>
                  <a:srgbClr val="008F00"/>
                </a:solidFill>
              </a:rPr>
              <a:t> Lipids droplets , </a:t>
            </a:r>
            <a:r>
              <a:rPr lang="en-US" altLang="en-US" sz="1600" dirty="0">
                <a:solidFill>
                  <a:srgbClr val="008F00"/>
                </a:solidFill>
              </a:rPr>
              <a:t>acidophilic Cytoplasm ,  abundant SER  + mitochondria with </a:t>
            </a:r>
            <a:r>
              <a:rPr lang="en-US" sz="1600" dirty="0" err="1">
                <a:solidFill>
                  <a:srgbClr val="008F00"/>
                </a:solidFill>
              </a:rPr>
              <a:t>with</a:t>
            </a:r>
            <a:r>
              <a:rPr lang="en-US" sz="1600" dirty="0">
                <a:solidFill>
                  <a:srgbClr val="008F00"/>
                </a:solidFill>
              </a:rPr>
              <a:t> tubular </a:t>
            </a:r>
            <a:r>
              <a:rPr lang="en-US" sz="1600" dirty="0" err="1">
                <a:solidFill>
                  <a:srgbClr val="008F00"/>
                </a:solidFill>
              </a:rPr>
              <a:t>cristae</a:t>
            </a:r>
            <a:r>
              <a:rPr lang="en-US" sz="1600" dirty="0">
                <a:solidFill>
                  <a:srgbClr val="008F00"/>
                </a:solidFill>
              </a:rPr>
              <a:t>.</a:t>
            </a:r>
          </a:p>
        </p:txBody>
      </p:sp>
      <p:pic>
        <p:nvPicPr>
          <p:cNvPr id="54" name="Picture 4" descr="F21_05"/>
          <p:cNvPicPr>
            <a:picLocks noChangeAspect="1" noChangeArrowheads="1"/>
          </p:cNvPicPr>
          <p:nvPr/>
        </p:nvPicPr>
        <p:blipFill>
          <a:blip r:embed="rId4"/>
          <a:srcRect/>
          <a:stretch>
            <a:fillRect/>
          </a:stretch>
        </p:blipFill>
        <p:spPr bwMode="auto">
          <a:xfrm>
            <a:off x="8458262" y="4472525"/>
            <a:ext cx="3215637" cy="2084217"/>
          </a:xfrm>
          <a:prstGeom prst="rect">
            <a:avLst/>
          </a:prstGeom>
          <a:noFill/>
          <a:ln w="9525">
            <a:solidFill>
              <a:srgbClr val="FF2F92"/>
            </a:solidFill>
            <a:miter lim="800000"/>
            <a:headEnd/>
            <a:tailEnd/>
          </a:ln>
        </p:spPr>
      </p:pic>
    </p:spTree>
    <p:extLst>
      <p:ext uri="{BB962C8B-B14F-4D97-AF65-F5344CB8AC3E}">
        <p14:creationId xmlns:p14="http://schemas.microsoft.com/office/powerpoint/2010/main" val="1867825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25590808"/>
              </p:ext>
            </p:extLst>
          </p:nvPr>
        </p:nvGraphicFramePr>
        <p:xfrm>
          <a:off x="210119" y="481817"/>
          <a:ext cx="4872536" cy="3373539"/>
        </p:xfrm>
        <a:graphic>
          <a:graphicData uri="http://schemas.openxmlformats.org/drawingml/2006/table">
            <a:tbl>
              <a:tblPr firstRow="1" bandRow="1">
                <a:tableStyleId>{5C22544A-7EE6-4342-B048-85BDC9FD1C3A}</a:tableStyleId>
              </a:tblPr>
              <a:tblGrid>
                <a:gridCol w="1004341">
                  <a:extLst>
                    <a:ext uri="{9D8B030D-6E8A-4147-A177-3AD203B41FA5}">
                      <a16:colId xmlns:a16="http://schemas.microsoft.com/office/drawing/2014/main" val="20000"/>
                    </a:ext>
                  </a:extLst>
                </a:gridCol>
                <a:gridCol w="3868195">
                  <a:extLst>
                    <a:ext uri="{9D8B030D-6E8A-4147-A177-3AD203B41FA5}">
                      <a16:colId xmlns:a16="http://schemas.microsoft.com/office/drawing/2014/main" val="20001"/>
                    </a:ext>
                  </a:extLst>
                </a:gridCol>
              </a:tblGrid>
              <a:tr h="29668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400" b="0" kern="1200" dirty="0">
                          <a:solidFill>
                            <a:schemeClr val="tx1"/>
                          </a:solidFill>
                          <a:latin typeface="+mj-lt"/>
                          <a:ea typeface="+mn-ea"/>
                          <a:cs typeface="+mn-cs"/>
                        </a:rPr>
                        <a:t>Are </a:t>
                      </a:r>
                      <a:r>
                        <a:rPr lang="en-US" altLang="en-US" sz="1400" b="0" kern="1200" dirty="0">
                          <a:solidFill>
                            <a:srgbClr val="FF0000"/>
                          </a:solidFill>
                          <a:latin typeface="+mj-lt"/>
                          <a:ea typeface="+mn-ea"/>
                          <a:cs typeface="+mn-cs"/>
                        </a:rPr>
                        <a:t>columnar or pyramidal </a:t>
                      </a:r>
                      <a:r>
                        <a:rPr lang="en-US" altLang="en-US" sz="1400" b="0" kern="1200" dirty="0">
                          <a:solidFill>
                            <a:schemeClr val="tx1"/>
                          </a:solidFill>
                          <a:latin typeface="+mj-lt"/>
                          <a:ea typeface="+mn-ea"/>
                          <a:cs typeface="+mn-cs"/>
                        </a:rPr>
                        <a:t>cells </a:t>
                      </a:r>
                      <a:r>
                        <a:rPr lang="en-US" altLang="en-US" sz="1400" b="0" kern="1200" dirty="0">
                          <a:solidFill>
                            <a:srgbClr val="008F00"/>
                          </a:solidFill>
                          <a:latin typeface="+mj-lt"/>
                          <a:ea typeface="+mn-ea"/>
                          <a:cs typeface="+mn-cs"/>
                        </a:rPr>
                        <a:t>(</a:t>
                      </a:r>
                      <a:r>
                        <a:rPr lang="en-US" sz="1400" b="0" kern="1200" dirty="0">
                          <a:solidFill>
                            <a:srgbClr val="008F00"/>
                          </a:solidFill>
                          <a:latin typeface="+mj-lt"/>
                          <a:ea typeface="+mn-ea"/>
                          <a:cs typeface="+mn-cs"/>
                        </a:rPr>
                        <a:t>cytoplasm is pale basophilic)</a:t>
                      </a:r>
                      <a:endParaRPr lang="en-US" altLang="en-US" sz="1400" b="0" kern="1200" dirty="0">
                        <a:solidFill>
                          <a:srgbClr val="008F00"/>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b="0"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56019">
                <a:tc>
                  <a:txBody>
                    <a:bodyPr/>
                    <a:lstStyle/>
                    <a:p>
                      <a:pPr algn="ctr"/>
                      <a:r>
                        <a:rPr lang="en-US" altLang="en-US" sz="1600" kern="1200" dirty="0">
                          <a:solidFill>
                            <a:srgbClr val="FF8AD8"/>
                          </a:solidFill>
                          <a:latin typeface="+mj-lt"/>
                          <a:ea typeface="+mn-ea"/>
                          <a:cs typeface="+mj-cs"/>
                        </a:rPr>
                        <a:t>Nucleus</a:t>
                      </a:r>
                      <a:endParaRPr lang="en-US" sz="1400" kern="1200" dirty="0">
                        <a:solidFill>
                          <a:srgbClr val="FF8AD8"/>
                        </a:solidFill>
                        <a:latin typeface="+mj-lt"/>
                        <a:ea typeface="+mn-ea"/>
                        <a:cs typeface="+mj-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0" kern="1200" dirty="0">
                          <a:solidFill>
                            <a:schemeClr val="tx1"/>
                          </a:solidFill>
                          <a:latin typeface="+mj-lt"/>
                          <a:ea typeface="+mn-ea"/>
                          <a:cs typeface="+mn-cs"/>
                        </a:rPr>
                        <a:t>Basal, vesicular, irregular with prominent nucleolus.</a:t>
                      </a:r>
                      <a:endParaRPr lang="en-US" sz="1400" b="0" i="0" kern="1200" dirty="0">
                        <a:solidFill>
                          <a:schemeClr val="tx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96682">
                <a:tc rowSpan="4">
                  <a:txBody>
                    <a:bodyPr/>
                    <a:lstStyle/>
                    <a:p>
                      <a:pPr algn="ctr"/>
                      <a:r>
                        <a:rPr lang="en-US" altLang="en-US" sz="1600" b="0" kern="1200" dirty="0">
                          <a:solidFill>
                            <a:srgbClr val="FF8AD8"/>
                          </a:solidFill>
                          <a:latin typeface="+mj-lt"/>
                          <a:ea typeface="+mn-ea"/>
                          <a:cs typeface="+mn-cs"/>
                        </a:rPr>
                        <a:t>Functions</a:t>
                      </a:r>
                      <a:endParaRPr lang="en-US" sz="1600" b="0" kern="1200" dirty="0">
                        <a:solidFill>
                          <a:srgbClr val="FF8AD8"/>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0" kern="1200" dirty="0">
                          <a:solidFill>
                            <a:schemeClr val="tx1"/>
                          </a:solidFill>
                          <a:latin typeface="+mj-lt"/>
                          <a:ea typeface="+mn-ea"/>
                          <a:cs typeface="+mn-cs"/>
                        </a:rPr>
                        <a:t>1- </a:t>
                      </a:r>
                      <a:r>
                        <a:rPr lang="en-US" altLang="en-US" sz="1400" b="0" u="sng" kern="1200" dirty="0">
                          <a:solidFill>
                            <a:schemeClr val="tx1"/>
                          </a:solidFill>
                          <a:latin typeface="+mj-lt"/>
                          <a:ea typeface="+mn-ea"/>
                          <a:cs typeface="+mn-cs"/>
                        </a:rPr>
                        <a:t>Support &amp; Nutrition </a:t>
                      </a:r>
                      <a:r>
                        <a:rPr lang="en-US" altLang="en-US" sz="1400" b="0" kern="1200" dirty="0">
                          <a:solidFill>
                            <a:schemeClr val="tx1"/>
                          </a:solidFill>
                          <a:latin typeface="+mj-lt"/>
                          <a:ea typeface="+mn-ea"/>
                          <a:cs typeface="+mn-cs"/>
                        </a:rPr>
                        <a:t>of </a:t>
                      </a:r>
                      <a:r>
                        <a:rPr lang="en-US" altLang="en-US" sz="1400" b="0" kern="1200" dirty="0" err="1">
                          <a:solidFill>
                            <a:schemeClr val="tx1"/>
                          </a:solidFill>
                          <a:latin typeface="+mj-lt"/>
                          <a:ea typeface="+mn-ea"/>
                          <a:cs typeface="+mn-cs"/>
                        </a:rPr>
                        <a:t>spermatogenic</a:t>
                      </a:r>
                      <a:r>
                        <a:rPr lang="en-US" altLang="en-US" sz="1400" b="0" kern="1200" dirty="0">
                          <a:solidFill>
                            <a:schemeClr val="tx1"/>
                          </a:solidFill>
                          <a:latin typeface="+mj-lt"/>
                          <a:ea typeface="+mn-ea"/>
                          <a:cs typeface="+mn-cs"/>
                        </a:rPr>
                        <a:t> cells.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04360">
                <a:tc vMerge="1">
                  <a:txBody>
                    <a:bodyPr/>
                    <a:lstStyle/>
                    <a:p>
                      <a:endParaRPr lang="en-US" dirty="0">
                        <a:solidFill>
                          <a:srgbClr val="FF8AD8"/>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0" kern="1200" dirty="0">
                          <a:solidFill>
                            <a:schemeClr val="tx1"/>
                          </a:solidFill>
                          <a:latin typeface="+mj-lt"/>
                          <a:ea typeface="+mn-ea"/>
                          <a:cs typeface="+mn-cs"/>
                        </a:rPr>
                        <a:t>2- </a:t>
                      </a:r>
                      <a:r>
                        <a:rPr lang="en-US" altLang="en-US" sz="1400" b="0" u="sng" kern="1200" dirty="0">
                          <a:solidFill>
                            <a:schemeClr val="tx1"/>
                          </a:solidFill>
                          <a:latin typeface="+mj-lt"/>
                          <a:ea typeface="+mn-ea"/>
                          <a:cs typeface="+mn-cs"/>
                        </a:rPr>
                        <a:t>Phagocytosis</a:t>
                      </a:r>
                      <a:r>
                        <a:rPr lang="en-US" altLang="en-US" sz="1400" b="0" kern="1200" dirty="0">
                          <a:solidFill>
                            <a:schemeClr val="tx1"/>
                          </a:solidFill>
                          <a:latin typeface="+mj-lt"/>
                          <a:ea typeface="+mn-ea"/>
                          <a:cs typeface="+mn-cs"/>
                        </a:rPr>
                        <a:t> of cytoplasmic remnants of spermatogenesis.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179312">
                <a:tc vMerge="1">
                  <a:txBody>
                    <a:bodyPr/>
                    <a:lstStyle/>
                    <a:p>
                      <a:pPr algn="ctr"/>
                      <a:endParaRPr lang="en-US" dirty="0">
                        <a:solidFill>
                          <a:srgbClr val="FF8AD8"/>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0" u="none" kern="1200" dirty="0">
                          <a:solidFill>
                            <a:schemeClr val="tx1"/>
                          </a:solidFill>
                          <a:latin typeface="+mj-lt"/>
                          <a:ea typeface="+mn-ea"/>
                          <a:cs typeface="+mn-cs"/>
                        </a:rPr>
                        <a:t>3- </a:t>
                      </a:r>
                      <a:r>
                        <a:rPr lang="en-US" altLang="en-US" sz="1400" b="0" u="sng" kern="1200" dirty="0">
                          <a:solidFill>
                            <a:schemeClr val="tx1"/>
                          </a:solidFill>
                          <a:latin typeface="+mj-lt"/>
                          <a:ea typeface="+mn-ea"/>
                          <a:cs typeface="+mn-cs"/>
                        </a:rPr>
                        <a:t>Secretion:</a:t>
                      </a:r>
                      <a:r>
                        <a:rPr lang="en-US" altLang="en-US" sz="1400" b="0" u="none" kern="1200" dirty="0">
                          <a:solidFill>
                            <a:schemeClr val="tx1"/>
                          </a:solidFill>
                          <a:latin typeface="+mj-lt"/>
                          <a:ea typeface="+mn-ea"/>
                          <a:cs typeface="+mn-cs"/>
                        </a:rPr>
                        <a:t> -</a:t>
                      </a:r>
                      <a:r>
                        <a:rPr lang="en-US" altLang="en-US" sz="1400" b="0" kern="1200" dirty="0">
                          <a:solidFill>
                            <a:schemeClr val="tx1"/>
                          </a:solidFill>
                          <a:latin typeface="+mj-lt"/>
                          <a:ea typeface="+mn-ea"/>
                          <a:cs typeface="+mn-cs"/>
                        </a:rPr>
                        <a:t>Testicular fluid</a:t>
                      </a:r>
                      <a:r>
                        <a:rPr lang="en-US" altLang="en-US" sz="1400" b="0" kern="1200" dirty="0">
                          <a:solidFill>
                            <a:srgbClr val="008F00"/>
                          </a:solidFill>
                          <a:latin typeface="+mj-lt"/>
                          <a:ea typeface="+mn-ea"/>
                          <a:cs typeface="+mn-cs"/>
                        </a:rPr>
                        <a:t>(</a:t>
                      </a:r>
                      <a:r>
                        <a:rPr lang="en-US" sz="1400" b="0" kern="1200" dirty="0">
                          <a:solidFill>
                            <a:srgbClr val="008F00"/>
                          </a:solidFill>
                          <a:latin typeface="+mj-lt"/>
                          <a:ea typeface="+mn-ea"/>
                          <a:cs typeface="+mn-cs"/>
                        </a:rPr>
                        <a:t>nutritive medium for transport of immotile spermatozoa).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j-lt"/>
                          <a:ea typeface="+mn-ea"/>
                          <a:cs typeface="+mn-cs"/>
                        </a:rPr>
                        <a:t>-</a:t>
                      </a:r>
                      <a:r>
                        <a:rPr lang="en-US" altLang="en-US" sz="1400" b="0" kern="1200" dirty="0">
                          <a:solidFill>
                            <a:schemeClr val="tx1"/>
                          </a:solidFill>
                          <a:latin typeface="+mj-lt"/>
                          <a:ea typeface="+mn-ea"/>
                          <a:cs typeface="+mn-cs"/>
                        </a:rPr>
                        <a:t>Androgen Binding Protein (ABP)</a:t>
                      </a:r>
                      <a:r>
                        <a:rPr lang="en-US" altLang="en-US" sz="1400" b="0" kern="1200" dirty="0">
                          <a:solidFill>
                            <a:srgbClr val="008F00"/>
                          </a:solidFill>
                          <a:latin typeface="+mj-lt"/>
                          <a:ea typeface="+mn-ea"/>
                          <a:cs typeface="+mn-cs"/>
                        </a:rPr>
                        <a:t>(</a:t>
                      </a:r>
                      <a:r>
                        <a:rPr lang="en-US" sz="1400" b="0" kern="1200" dirty="0">
                          <a:solidFill>
                            <a:srgbClr val="008F00"/>
                          </a:solidFill>
                          <a:latin typeface="+mj-lt"/>
                          <a:ea typeface="+mn-ea"/>
                          <a:cs typeface="+mn-cs"/>
                        </a:rPr>
                        <a:t>combines with testosterone and concentrate it inside the seminiferous tubules).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j-lt"/>
                          <a:ea typeface="+mn-ea"/>
                          <a:cs typeface="+mn-cs"/>
                        </a:rPr>
                        <a:t>-</a:t>
                      </a:r>
                      <a:r>
                        <a:rPr lang="en-US" altLang="en-US" sz="1400" b="0" kern="1200" dirty="0">
                          <a:solidFill>
                            <a:schemeClr val="tx1"/>
                          </a:solidFill>
                          <a:latin typeface="+mj-lt"/>
                          <a:ea typeface="+mn-ea"/>
                          <a:cs typeface="+mn-cs"/>
                        </a:rPr>
                        <a:t>Inhibin hormone</a:t>
                      </a:r>
                      <a:r>
                        <a:rPr lang="en-US" altLang="en-US" sz="1400" b="0" kern="1200" dirty="0">
                          <a:solidFill>
                            <a:srgbClr val="008F00"/>
                          </a:solidFill>
                          <a:latin typeface="+mj-lt"/>
                          <a:ea typeface="+mn-ea"/>
                          <a:cs typeface="+mn-cs"/>
                        </a:rPr>
                        <a:t>(</a:t>
                      </a:r>
                      <a:r>
                        <a:rPr lang="en-US" sz="1400" b="0" kern="1200" dirty="0">
                          <a:solidFill>
                            <a:srgbClr val="008F00"/>
                          </a:solidFill>
                          <a:latin typeface="+mj-lt"/>
                          <a:ea typeface="+mn-ea"/>
                          <a:cs typeface="+mn-cs"/>
                        </a:rPr>
                        <a:t>inhibits FSH and LH thus controlling rate of spermatogenesis).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42058">
                <a:tc vMerge="1">
                  <a:txBody>
                    <a:bodyPr/>
                    <a:lstStyle/>
                    <a:p>
                      <a:pPr algn="ctr"/>
                      <a:endParaRPr lang="en-US" sz="1800" b="0" kern="1200" dirty="0">
                        <a:solidFill>
                          <a:srgbClr val="FF8AD8"/>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0" kern="1200" dirty="0">
                          <a:solidFill>
                            <a:schemeClr val="tx1"/>
                          </a:solidFill>
                          <a:latin typeface="+mj-lt"/>
                          <a:ea typeface="+mn-ea"/>
                          <a:cs typeface="+mn-cs"/>
                        </a:rPr>
                        <a:t>4- Formation of </a:t>
                      </a:r>
                      <a:r>
                        <a:rPr lang="en-US" altLang="en-US" sz="1400" b="0" u="sng" kern="1200" dirty="0">
                          <a:solidFill>
                            <a:schemeClr val="tx1"/>
                          </a:solidFill>
                          <a:latin typeface="+mj-lt"/>
                          <a:ea typeface="+mn-ea"/>
                          <a:cs typeface="+mn-cs"/>
                        </a:rPr>
                        <a:t>blood-testis barrier</a:t>
                      </a:r>
                      <a:r>
                        <a:rPr lang="en-US" altLang="en-US" sz="1400" b="0" kern="1200" dirty="0">
                          <a:solidFill>
                            <a:schemeClr val="tx1"/>
                          </a:solidFill>
                          <a:latin typeface="+mj-lt"/>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3" name="Rectangle 2"/>
          <p:cNvSpPr/>
          <p:nvPr/>
        </p:nvSpPr>
        <p:spPr>
          <a:xfrm>
            <a:off x="1758927" y="-18757"/>
            <a:ext cx="1476879" cy="461665"/>
          </a:xfrm>
          <a:prstGeom prst="rect">
            <a:avLst/>
          </a:prstGeom>
        </p:spPr>
        <p:txBody>
          <a:bodyPr wrap="none">
            <a:spAutoFit/>
          </a:bodyPr>
          <a:lstStyle/>
          <a:p>
            <a:r>
              <a:rPr lang="en-US" altLang="en-US" sz="2400" b="1" dirty="0" err="1">
                <a:solidFill>
                  <a:srgbClr val="FF2F92"/>
                </a:solidFill>
                <a:latin typeface="+mj-lt"/>
              </a:rPr>
              <a:t>Sertoli</a:t>
            </a:r>
            <a:r>
              <a:rPr lang="en-US" altLang="en-US" sz="2400" b="1" dirty="0">
                <a:solidFill>
                  <a:srgbClr val="FF2F92"/>
                </a:solidFill>
                <a:latin typeface="+mj-lt"/>
              </a:rPr>
              <a:t> Cell</a:t>
            </a:r>
            <a:endParaRPr lang="ar-SA" sz="2400" b="1" dirty="0">
              <a:solidFill>
                <a:srgbClr val="FF2F92"/>
              </a:solidFill>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344158569"/>
              </p:ext>
            </p:extLst>
          </p:nvPr>
        </p:nvGraphicFramePr>
        <p:xfrm>
          <a:off x="5309718" y="497997"/>
          <a:ext cx="6759241" cy="1828800"/>
        </p:xfrm>
        <a:graphic>
          <a:graphicData uri="http://schemas.openxmlformats.org/drawingml/2006/table">
            <a:tbl>
              <a:tblPr firstRow="1" bandRow="1">
                <a:tableStyleId>{5C22544A-7EE6-4342-B048-85BDC9FD1C3A}</a:tableStyleId>
              </a:tblPr>
              <a:tblGrid>
                <a:gridCol w="1109272">
                  <a:extLst>
                    <a:ext uri="{9D8B030D-6E8A-4147-A177-3AD203B41FA5}">
                      <a16:colId xmlns:a16="http://schemas.microsoft.com/office/drawing/2014/main" val="20000"/>
                    </a:ext>
                  </a:extLst>
                </a:gridCol>
                <a:gridCol w="1819169">
                  <a:extLst>
                    <a:ext uri="{9D8B030D-6E8A-4147-A177-3AD203B41FA5}">
                      <a16:colId xmlns:a16="http://schemas.microsoft.com/office/drawing/2014/main" val="20001"/>
                    </a:ext>
                  </a:extLst>
                </a:gridCol>
                <a:gridCol w="3830800">
                  <a:extLst>
                    <a:ext uri="{9D8B030D-6E8A-4147-A177-3AD203B41FA5}">
                      <a16:colId xmlns:a16="http://schemas.microsoft.com/office/drawing/2014/main" val="20002"/>
                    </a:ext>
                  </a:extLst>
                </a:gridCol>
              </a:tblGrid>
              <a:tr h="459892">
                <a:tc gridSpan="3">
                  <a:txBody>
                    <a:bodyPr/>
                    <a:lstStyle/>
                    <a:p>
                      <a:pPr algn="ctr" rtl="0" eaLnBrk="1" hangingPunct="1">
                        <a:lnSpc>
                          <a:spcPct val="90000"/>
                        </a:lnSpc>
                        <a:defRPr/>
                      </a:pPr>
                      <a:r>
                        <a:rPr lang="en-US" sz="1400" b="0" kern="1200" dirty="0">
                          <a:solidFill>
                            <a:schemeClr val="tx1"/>
                          </a:solidFill>
                          <a:latin typeface="+mj-lt"/>
                          <a:ea typeface="+mn-ea"/>
                          <a:cs typeface="+mn-cs"/>
                        </a:rPr>
                        <a:t>It is formed by </a:t>
                      </a:r>
                      <a:r>
                        <a:rPr lang="en-US" sz="1400" b="0" kern="1200" dirty="0">
                          <a:solidFill>
                            <a:srgbClr val="FF0000"/>
                          </a:solidFill>
                          <a:latin typeface="+mj-lt"/>
                          <a:ea typeface="+mn-ea"/>
                          <a:cs typeface="+mn-cs"/>
                        </a:rPr>
                        <a:t>the tight junctions </a:t>
                      </a:r>
                      <a:r>
                        <a:rPr lang="en-US" sz="1400" b="0" kern="1200" dirty="0">
                          <a:solidFill>
                            <a:schemeClr val="tx1"/>
                          </a:solidFill>
                          <a:latin typeface="+mj-lt"/>
                          <a:ea typeface="+mn-ea"/>
                          <a:cs typeface="+mn-cs"/>
                        </a:rPr>
                        <a:t>between the basal parts </a:t>
                      </a:r>
                    </a:p>
                    <a:p>
                      <a:pPr algn="ctr" rtl="0" eaLnBrk="1" hangingPunct="1">
                        <a:lnSpc>
                          <a:spcPct val="90000"/>
                        </a:lnSpc>
                        <a:defRPr/>
                      </a:pPr>
                      <a:r>
                        <a:rPr lang="en-US" sz="1400" b="0" kern="1200" dirty="0">
                          <a:solidFill>
                            <a:schemeClr val="tx1"/>
                          </a:solidFill>
                          <a:latin typeface="+mj-lt"/>
                          <a:ea typeface="+mn-ea"/>
                          <a:cs typeface="+mn-cs"/>
                        </a:rPr>
                        <a:t>of the lateral borders of adjacent </a:t>
                      </a:r>
                      <a:r>
                        <a:rPr lang="en-US" sz="1400" b="0" kern="1200" dirty="0" err="1">
                          <a:solidFill>
                            <a:schemeClr val="tx1"/>
                          </a:solidFill>
                          <a:latin typeface="+mj-lt"/>
                          <a:ea typeface="+mn-ea"/>
                          <a:cs typeface="+mn-cs"/>
                        </a:rPr>
                        <a:t>Sertoli</a:t>
                      </a:r>
                      <a:r>
                        <a:rPr lang="en-US" sz="1400" b="0" kern="1200" dirty="0">
                          <a:solidFill>
                            <a:schemeClr val="tx1"/>
                          </a:solidFill>
                          <a:latin typeface="+mj-lt"/>
                          <a:ea typeface="+mn-ea"/>
                          <a:cs typeface="+mn-cs"/>
                        </a:rPr>
                        <a:t> cells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b="0"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rtl="1"/>
                      <a:endParaRPr lang="ar-SA"/>
                    </a:p>
                  </a:txBody>
                  <a:tcPr/>
                </a:tc>
                <a:extLst>
                  <a:ext uri="{0D108BD9-81ED-4DB2-BD59-A6C34878D82A}">
                    <a16:rowId xmlns:a16="http://schemas.microsoft.com/office/drawing/2014/main" val="10000"/>
                  </a:ext>
                </a:extLst>
              </a:tr>
              <a:tr h="274166">
                <a:tc gridSpan="3">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400" b="0" kern="1200" dirty="0">
                          <a:solidFill>
                            <a:schemeClr val="tx1"/>
                          </a:solidFill>
                          <a:latin typeface="+mj-lt"/>
                          <a:ea typeface="+mn-ea"/>
                          <a:cs typeface="+mn-cs"/>
                        </a:rPr>
                        <a:t>It divides the seminiferous tubule into 2 compartments: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10001"/>
                  </a:ext>
                </a:extLst>
              </a:tr>
              <a:tr h="459054">
                <a:tc gridSpan="2">
                  <a:txBody>
                    <a:bodyPr/>
                    <a:lstStyle/>
                    <a:p>
                      <a:pPr algn="ctr" rtl="0" eaLnBrk="1" hangingPunct="1">
                        <a:lnSpc>
                          <a:spcPct val="90000"/>
                        </a:lnSpc>
                        <a:defRPr/>
                      </a:pPr>
                      <a:r>
                        <a:rPr lang="en-US" sz="1600" b="0" kern="1200" dirty="0">
                          <a:solidFill>
                            <a:srgbClr val="FF8AD8"/>
                          </a:solidFill>
                          <a:latin typeface="+mj-lt"/>
                          <a:ea typeface="+mn-ea"/>
                          <a:cs typeface="+mn-cs"/>
                        </a:rPr>
                        <a:t>1-Basal compartment:</a:t>
                      </a:r>
                      <a:r>
                        <a:rPr lang="en-US" sz="1400" b="0" kern="1200" dirty="0">
                          <a:solidFill>
                            <a:schemeClr val="tx1"/>
                          </a:solidFill>
                          <a:latin typeface="+mj-lt"/>
                          <a:ea typeface="+mn-ea"/>
                          <a:cs typeface="+mn-cs"/>
                        </a:rPr>
                        <a:t> contains </a:t>
                      </a:r>
                      <a:r>
                        <a:rPr lang="en-US" sz="1400" b="0" kern="1200" dirty="0" err="1">
                          <a:solidFill>
                            <a:schemeClr val="tx1"/>
                          </a:solidFill>
                          <a:latin typeface="+mj-lt"/>
                          <a:ea typeface="+mn-ea"/>
                          <a:cs typeface="+mn-cs"/>
                        </a:rPr>
                        <a:t>spermatogonia</a:t>
                      </a:r>
                      <a:endParaRPr lang="en-US" sz="1400" b="0" kern="1200" dirty="0">
                        <a:solidFill>
                          <a:schemeClr val="tx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rtl="1"/>
                      <a:endParaRPr lang="ar-SA"/>
                    </a:p>
                  </a:txBody>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600" b="0" kern="1200" dirty="0">
                          <a:solidFill>
                            <a:srgbClr val="FF8AD8"/>
                          </a:solidFill>
                          <a:latin typeface="+mj-lt"/>
                          <a:ea typeface="+mn-ea"/>
                          <a:cs typeface="+mn-cs"/>
                        </a:rPr>
                        <a:t>2-Adluminal compartment: </a:t>
                      </a:r>
                      <a:r>
                        <a:rPr lang="en-US" sz="1400" b="0" kern="1200" dirty="0">
                          <a:solidFill>
                            <a:schemeClr val="tx1"/>
                          </a:solidFill>
                          <a:latin typeface="+mj-lt"/>
                          <a:ea typeface="+mn-ea"/>
                          <a:cs typeface="+mn-cs"/>
                        </a:rPr>
                        <a:t>contains the other</a:t>
                      </a:r>
                      <a:r>
                        <a:rPr lang="en-US" sz="1400" b="0" kern="1200" baseline="0" dirty="0">
                          <a:solidFill>
                            <a:schemeClr val="tx1"/>
                          </a:solidFill>
                          <a:latin typeface="+mj-lt"/>
                          <a:ea typeface="+mn-ea"/>
                          <a:cs typeface="+mn-cs"/>
                        </a:rPr>
                        <a:t> </a:t>
                      </a:r>
                      <a:r>
                        <a:rPr lang="en-US" sz="1400" b="0" kern="1200" dirty="0" err="1">
                          <a:solidFill>
                            <a:schemeClr val="tx1"/>
                          </a:solidFill>
                          <a:latin typeface="+mj-lt"/>
                          <a:ea typeface="+mn-ea"/>
                          <a:cs typeface="+mn-cs"/>
                        </a:rPr>
                        <a:t>spermatogenic</a:t>
                      </a:r>
                      <a:r>
                        <a:rPr lang="en-US" sz="1400" b="0" kern="1200" dirty="0">
                          <a:solidFill>
                            <a:schemeClr val="tx1"/>
                          </a:solidFill>
                          <a:latin typeface="+mj-lt"/>
                          <a:ea typeface="+mn-ea"/>
                          <a:cs typeface="+mn-cs"/>
                        </a:rPr>
                        <a:t> cells.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76142">
                <a:tc rowSpan="2">
                  <a:txBody>
                    <a:bodyPr/>
                    <a:lstStyle/>
                    <a:p>
                      <a:pPr algn="ctr"/>
                      <a:r>
                        <a:rPr lang="en-US" altLang="en-US" sz="1600" b="0" kern="1200" dirty="0">
                          <a:solidFill>
                            <a:srgbClr val="FF8AD8"/>
                          </a:solidFill>
                          <a:latin typeface="+mj-lt"/>
                          <a:ea typeface="+mn-ea"/>
                          <a:cs typeface="+mn-cs"/>
                        </a:rPr>
                        <a:t>Functions</a:t>
                      </a:r>
                      <a:endParaRPr lang="en-US" sz="1800" b="0" kern="1200" dirty="0">
                        <a:solidFill>
                          <a:srgbClr val="FF8AD8"/>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742950" marR="0" lvl="0" indent="-742950" algn="l" defTabSz="914400" rtl="0" eaLnBrk="1" fontAlgn="auto" latinLnBrk="0" hangingPunct="1">
                        <a:lnSpc>
                          <a:spcPct val="90000"/>
                        </a:lnSpc>
                        <a:spcBef>
                          <a:spcPts val="0"/>
                        </a:spcBef>
                        <a:spcAft>
                          <a:spcPts val="0"/>
                        </a:spcAft>
                        <a:buClrTx/>
                        <a:buSzTx/>
                        <a:buFontTx/>
                        <a:buNone/>
                        <a:tabLst/>
                        <a:defRPr/>
                      </a:pPr>
                      <a:r>
                        <a:rPr lang="en-US" sz="1400" b="0" kern="1200" dirty="0">
                          <a:solidFill>
                            <a:schemeClr val="tx1"/>
                          </a:solidFill>
                          <a:latin typeface="+mj-lt"/>
                          <a:ea typeface="+mn-ea"/>
                          <a:cs typeface="+mn-cs"/>
                        </a:rPr>
                        <a:t>1- It protects developing </a:t>
                      </a:r>
                      <a:r>
                        <a:rPr lang="en-US" sz="1400" b="0" kern="1200" dirty="0" err="1">
                          <a:solidFill>
                            <a:schemeClr val="tx1"/>
                          </a:solidFill>
                          <a:latin typeface="+mj-lt"/>
                          <a:ea typeface="+mn-ea"/>
                          <a:cs typeface="+mn-cs"/>
                        </a:rPr>
                        <a:t>spermatogenic</a:t>
                      </a:r>
                      <a:r>
                        <a:rPr lang="en-US" sz="1400" b="0" kern="1200" baseline="0" dirty="0">
                          <a:solidFill>
                            <a:schemeClr val="tx1"/>
                          </a:solidFill>
                          <a:latin typeface="+mj-lt"/>
                          <a:ea typeface="+mn-ea"/>
                          <a:cs typeface="+mn-cs"/>
                        </a:rPr>
                        <a:t> </a:t>
                      </a:r>
                      <a:r>
                        <a:rPr lang="en-US" sz="1400" b="0" kern="1200" dirty="0">
                          <a:solidFill>
                            <a:schemeClr val="tx1"/>
                          </a:solidFill>
                          <a:latin typeface="+mj-lt"/>
                          <a:ea typeface="+mn-ea"/>
                          <a:cs typeface="+mn-cs"/>
                        </a:rPr>
                        <a:t>cells from</a:t>
                      </a:r>
                      <a:r>
                        <a:rPr lang="en-US" sz="1400" b="0" kern="1200" baseline="0" dirty="0">
                          <a:solidFill>
                            <a:schemeClr val="tx1"/>
                          </a:solidFill>
                          <a:latin typeface="+mj-lt"/>
                          <a:ea typeface="+mn-ea"/>
                          <a:cs typeface="+mn-cs"/>
                        </a:rPr>
                        <a:t> </a:t>
                      </a:r>
                      <a:r>
                        <a:rPr lang="en-US" sz="1400" b="0" kern="1200" dirty="0">
                          <a:solidFill>
                            <a:schemeClr val="tx1"/>
                          </a:solidFill>
                          <a:latin typeface="+mj-lt"/>
                          <a:ea typeface="+mn-ea"/>
                          <a:cs typeface="+mn-cs"/>
                        </a:rPr>
                        <a:t>drugs and toxic materials.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rtl="1"/>
                      <a:endParaRPr lang="ar-SA"/>
                    </a:p>
                  </a:txBody>
                  <a:tcPr/>
                </a:tc>
                <a:extLst>
                  <a:ext uri="{0D108BD9-81ED-4DB2-BD59-A6C34878D82A}">
                    <a16:rowId xmlns:a16="http://schemas.microsoft.com/office/drawing/2014/main" val="10002"/>
                  </a:ext>
                </a:extLst>
              </a:tr>
              <a:tr h="256446">
                <a:tc vMerge="1">
                  <a:txBody>
                    <a:bodyPr/>
                    <a:lstStyle/>
                    <a:p>
                      <a:pPr rtl="1"/>
                      <a:endParaRPr lang="ar-SA"/>
                    </a:p>
                  </a:txBody>
                  <a:tcPr/>
                </a:tc>
                <a:tc gridSpan="2">
                  <a:txBody>
                    <a:bodyPr/>
                    <a:lstStyle/>
                    <a:p>
                      <a:pPr marL="742950" marR="0" lvl="0" indent="-742950" algn="l" defTabSz="914400" rtl="0" eaLnBrk="1" fontAlgn="auto" latinLnBrk="0" hangingPunct="1">
                        <a:lnSpc>
                          <a:spcPct val="90000"/>
                        </a:lnSpc>
                        <a:spcBef>
                          <a:spcPts val="0"/>
                        </a:spcBef>
                        <a:spcAft>
                          <a:spcPts val="0"/>
                        </a:spcAft>
                        <a:buClrTx/>
                        <a:buSzTx/>
                        <a:buFontTx/>
                        <a:buNone/>
                        <a:tabLst/>
                        <a:defRPr/>
                      </a:pPr>
                      <a:r>
                        <a:rPr lang="en-US" sz="1400" b="0" kern="1200" baseline="0" dirty="0">
                          <a:solidFill>
                            <a:schemeClr val="tx1"/>
                          </a:solidFill>
                          <a:latin typeface="+mj-lt"/>
                          <a:ea typeface="+mn-ea"/>
                          <a:cs typeface="+mn-cs"/>
                        </a:rPr>
                        <a:t>2-  It prevents autoimmune infertility.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rtl="1"/>
                      <a:endParaRPr lang="ar-SA"/>
                    </a:p>
                  </a:txBody>
                  <a:tcPr/>
                </a:tc>
                <a:extLst>
                  <a:ext uri="{0D108BD9-81ED-4DB2-BD59-A6C34878D82A}">
                    <a16:rowId xmlns:a16="http://schemas.microsoft.com/office/drawing/2014/main" val="10004"/>
                  </a:ext>
                </a:extLst>
              </a:tr>
            </a:tbl>
          </a:graphicData>
        </a:graphic>
      </p:graphicFrame>
      <p:sp>
        <p:nvSpPr>
          <p:cNvPr id="5" name="Rectangle 4"/>
          <p:cNvSpPr/>
          <p:nvPr/>
        </p:nvSpPr>
        <p:spPr>
          <a:xfrm>
            <a:off x="7599950" y="16412"/>
            <a:ext cx="2528706" cy="461665"/>
          </a:xfrm>
          <a:prstGeom prst="rect">
            <a:avLst/>
          </a:prstGeom>
        </p:spPr>
        <p:txBody>
          <a:bodyPr wrap="none">
            <a:spAutoFit/>
          </a:bodyPr>
          <a:lstStyle/>
          <a:p>
            <a:r>
              <a:rPr lang="en-US" altLang="en-US" sz="2400" b="1" dirty="0">
                <a:solidFill>
                  <a:srgbClr val="FF2F92"/>
                </a:solidFill>
                <a:latin typeface="+mj-lt"/>
              </a:rPr>
              <a:t>Blood-Testis</a:t>
            </a:r>
            <a:r>
              <a:rPr lang="en-US" altLang="en-US" b="1" dirty="0"/>
              <a:t> </a:t>
            </a:r>
            <a:r>
              <a:rPr lang="en-US" altLang="en-US" sz="2400" b="1" dirty="0">
                <a:solidFill>
                  <a:srgbClr val="FF2F92"/>
                </a:solidFill>
                <a:latin typeface="+mj-lt"/>
              </a:rPr>
              <a:t>Barrier</a:t>
            </a:r>
            <a:endParaRPr lang="ar-SA" sz="2400" b="1" dirty="0">
              <a:solidFill>
                <a:srgbClr val="FF2F92"/>
              </a:solidFill>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val="3470792668"/>
              </p:ext>
            </p:extLst>
          </p:nvPr>
        </p:nvGraphicFramePr>
        <p:xfrm>
          <a:off x="212318" y="4460085"/>
          <a:ext cx="4749820" cy="2164080"/>
        </p:xfrm>
        <a:graphic>
          <a:graphicData uri="http://schemas.openxmlformats.org/drawingml/2006/table">
            <a:tbl>
              <a:tblPr firstRow="1" bandRow="1">
                <a:tableStyleId>{5C22544A-7EE6-4342-B048-85BDC9FD1C3A}</a:tableStyleId>
              </a:tblPr>
              <a:tblGrid>
                <a:gridCol w="952729">
                  <a:extLst>
                    <a:ext uri="{9D8B030D-6E8A-4147-A177-3AD203B41FA5}">
                      <a16:colId xmlns:a16="http://schemas.microsoft.com/office/drawing/2014/main" val="20000"/>
                    </a:ext>
                  </a:extLst>
                </a:gridCol>
                <a:gridCol w="3797091">
                  <a:extLst>
                    <a:ext uri="{9D8B030D-6E8A-4147-A177-3AD203B41FA5}">
                      <a16:colId xmlns:a16="http://schemas.microsoft.com/office/drawing/2014/main" val="20001"/>
                    </a:ext>
                  </a:extLst>
                </a:gridCol>
              </a:tblGrid>
              <a:tr h="43266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j-lt"/>
                          <a:ea typeface="+mn-ea"/>
                          <a:cs typeface="+mn-cs"/>
                        </a:rPr>
                        <a:t>A series of cells lining the  seminiferous tubules extending from the BM to the lumen</a:t>
                      </a:r>
                      <a:endParaRPr lang="en-US" altLang="en-US" sz="1600" b="0" kern="1200" dirty="0">
                        <a:solidFill>
                          <a:schemeClr val="tx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b="0"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323437">
                <a:tc>
                  <a:txBody>
                    <a:bodyPr/>
                    <a:lstStyle/>
                    <a:p>
                      <a:pPr algn="ctr"/>
                      <a:r>
                        <a:rPr lang="en-US" sz="1600" b="0" kern="1200" dirty="0">
                          <a:solidFill>
                            <a:srgbClr val="FF8AD8"/>
                          </a:solidFill>
                          <a:latin typeface="+mj-lt"/>
                          <a:ea typeface="+mn-ea"/>
                          <a:cs typeface="+mn-cs"/>
                        </a:rPr>
                        <a:t>Include</a:t>
                      </a:r>
                      <a:endParaRPr lang="en-US" sz="1400" b="0" kern="1200" dirty="0">
                        <a:solidFill>
                          <a:srgbClr val="FF8AD8"/>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0" kern="1200" dirty="0">
                          <a:solidFill>
                            <a:schemeClr val="tx1"/>
                          </a:solidFill>
                          <a:latin typeface="+mj-lt"/>
                          <a:ea typeface="+mn-ea"/>
                          <a:cs typeface="+mn-cs"/>
                        </a:rPr>
                        <a:t>1-</a:t>
                      </a:r>
                      <a:r>
                        <a:rPr lang="en-US" sz="1400" b="0" kern="1200" dirty="0">
                          <a:solidFill>
                            <a:schemeClr val="tx1"/>
                          </a:solidFill>
                          <a:latin typeface="+mj-lt"/>
                          <a:ea typeface="+mn-ea"/>
                          <a:cs typeface="+mn-cs"/>
                        </a:rPr>
                        <a:t>Spermatogonia.</a:t>
                      </a:r>
                      <a:r>
                        <a:rPr lang="ar-SA" sz="1400" b="0" kern="1200" dirty="0">
                          <a:solidFill>
                            <a:schemeClr val="tx1"/>
                          </a:solidFill>
                          <a:latin typeface="+mj-lt"/>
                          <a:ea typeface="+mn-ea"/>
                          <a:cs typeface="+mn-cs"/>
                        </a:rPr>
                        <a:t> </a:t>
                      </a:r>
                      <a:r>
                        <a:rPr lang="en-US" sz="1400" b="0" kern="1200" dirty="0">
                          <a:solidFill>
                            <a:srgbClr val="008F00"/>
                          </a:solidFill>
                          <a:latin typeface="+mj-lt"/>
                          <a:ea typeface="+mn-ea"/>
                          <a:cs typeface="+mn-cs"/>
                        </a:rPr>
                        <a:t>(It is oval or rounded,</a:t>
                      </a:r>
                      <a:r>
                        <a:rPr lang="ar-SA" sz="1400" b="0" kern="1200" dirty="0">
                          <a:solidFill>
                            <a:srgbClr val="008F00"/>
                          </a:solidFill>
                          <a:latin typeface="+mj-lt"/>
                          <a:ea typeface="+mn-ea"/>
                          <a:cs typeface="+mn-cs"/>
                        </a:rPr>
                        <a:t> </a:t>
                      </a:r>
                      <a:r>
                        <a:rPr lang="en-US" sz="1400" b="0" kern="1200" dirty="0">
                          <a:solidFill>
                            <a:srgbClr val="008F00"/>
                          </a:solidFill>
                          <a:latin typeface="+mj-lt"/>
                          <a:ea typeface="+mn-ea"/>
                          <a:cs typeface="+mn-cs"/>
                        </a:rPr>
                        <a:t>has only </a:t>
                      </a:r>
                      <a:r>
                        <a:rPr lang="en-US" sz="1400" b="0" kern="1200" baseline="0" dirty="0">
                          <a:solidFill>
                            <a:srgbClr val="008F00"/>
                          </a:solidFill>
                          <a:latin typeface="+mj-lt"/>
                          <a:ea typeface="+mn-ea"/>
                          <a:cs typeface="+mn-cs"/>
                        </a:rPr>
                        <a:t>one</a:t>
                      </a:r>
                      <a:r>
                        <a:rPr lang="en-US" sz="1400" b="0" kern="1200" dirty="0">
                          <a:solidFill>
                            <a:srgbClr val="008F00"/>
                          </a:solidFill>
                          <a:latin typeface="+mj-lt"/>
                          <a:ea typeface="+mn-ea"/>
                          <a:cs typeface="+mn-cs"/>
                        </a:rPr>
                        <a:t> layer,</a:t>
                      </a:r>
                      <a:r>
                        <a:rPr lang="ar-SA" sz="1400" b="0" kern="1200" dirty="0">
                          <a:solidFill>
                            <a:srgbClr val="008F00"/>
                          </a:solidFill>
                          <a:latin typeface="+mj-lt"/>
                          <a:ea typeface="+mn-ea"/>
                          <a:cs typeface="+mn-cs"/>
                        </a:rPr>
                        <a:t> </a:t>
                      </a:r>
                      <a:r>
                        <a:rPr lang="en-US" sz="1400" b="0" kern="1200" dirty="0">
                          <a:solidFill>
                            <a:srgbClr val="008F00"/>
                          </a:solidFill>
                          <a:latin typeface="+mj-lt"/>
                          <a:ea typeface="+mn-ea"/>
                          <a:cs typeface="+mn-cs"/>
                        </a:rPr>
                        <a:t>and 3 types: dark type A,</a:t>
                      </a:r>
                      <a:r>
                        <a:rPr lang="ar-SA" sz="1400" b="0" kern="1200" dirty="0">
                          <a:solidFill>
                            <a:srgbClr val="008F00"/>
                          </a:solidFill>
                          <a:latin typeface="+mj-lt"/>
                          <a:ea typeface="+mn-ea"/>
                          <a:cs typeface="+mn-cs"/>
                        </a:rPr>
                        <a:t> </a:t>
                      </a:r>
                      <a:r>
                        <a:rPr lang="en-US" sz="1400" b="0" kern="1200" dirty="0">
                          <a:solidFill>
                            <a:srgbClr val="008F00"/>
                          </a:solidFill>
                          <a:latin typeface="+mj-lt"/>
                          <a:ea typeface="+mn-ea"/>
                          <a:cs typeface="+mn-cs"/>
                        </a:rPr>
                        <a:t>pale</a:t>
                      </a:r>
                      <a:r>
                        <a:rPr lang="en-US" sz="1400" b="0" kern="1200" baseline="0" dirty="0">
                          <a:solidFill>
                            <a:srgbClr val="008F00"/>
                          </a:solidFill>
                          <a:latin typeface="+mj-lt"/>
                          <a:ea typeface="+mn-ea"/>
                          <a:cs typeface="+mn-cs"/>
                        </a:rPr>
                        <a:t> type A,</a:t>
                      </a:r>
                      <a:r>
                        <a:rPr lang="ar-SA" sz="1400" b="0" kern="1200" baseline="0" dirty="0">
                          <a:solidFill>
                            <a:srgbClr val="008F00"/>
                          </a:solidFill>
                          <a:latin typeface="+mj-lt"/>
                          <a:ea typeface="+mn-ea"/>
                          <a:cs typeface="+mn-cs"/>
                        </a:rPr>
                        <a:t> </a:t>
                      </a:r>
                      <a:r>
                        <a:rPr lang="en-US" sz="1400" b="0" kern="1200" baseline="0" dirty="0">
                          <a:solidFill>
                            <a:srgbClr val="008F00"/>
                          </a:solidFill>
                          <a:latin typeface="+mj-lt"/>
                          <a:ea typeface="+mn-ea"/>
                          <a:cs typeface="+mn-cs"/>
                        </a:rPr>
                        <a:t>type B</a:t>
                      </a:r>
                      <a:r>
                        <a:rPr lang="en-US" sz="1400" b="0" kern="1200" dirty="0">
                          <a:solidFill>
                            <a:srgbClr val="008F00"/>
                          </a:solidFill>
                          <a:latin typeface="+mj-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0" kern="1200" dirty="0">
                          <a:solidFill>
                            <a:schemeClr val="tx1"/>
                          </a:solidFill>
                          <a:latin typeface="+mj-lt"/>
                          <a:ea typeface="+mn-ea"/>
                          <a:cs typeface="+mn-cs"/>
                        </a:rPr>
                        <a:t>2-</a:t>
                      </a:r>
                      <a:r>
                        <a:rPr lang="en-US" sz="1400" b="0" kern="1200" dirty="0">
                          <a:solidFill>
                            <a:schemeClr val="tx1"/>
                          </a:solidFill>
                          <a:latin typeface="+mj-lt"/>
                          <a:ea typeface="+mn-ea"/>
                          <a:cs typeface="+mn-cs"/>
                        </a:rPr>
                        <a:t>1ry spermatocytes.</a:t>
                      </a:r>
                      <a:r>
                        <a:rPr lang="ar-SA" sz="1400" b="0" kern="1200" dirty="0">
                          <a:solidFill>
                            <a:schemeClr val="tx1"/>
                          </a:solidFill>
                          <a:latin typeface="+mj-lt"/>
                          <a:ea typeface="+mn-ea"/>
                          <a:cs typeface="+mn-cs"/>
                        </a:rPr>
                        <a:t> </a:t>
                      </a:r>
                      <a:r>
                        <a:rPr lang="en-US" sz="1400" b="0" kern="1200" baseline="0" dirty="0">
                          <a:solidFill>
                            <a:srgbClr val="008F00"/>
                          </a:solidFill>
                          <a:latin typeface="+mj-lt"/>
                          <a:ea typeface="+mn-ea"/>
                          <a:cs typeface="+mn-cs"/>
                        </a:rPr>
                        <a:t>(It has 2 or 3 layers)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j-lt"/>
                          <a:ea typeface="+mn-ea"/>
                          <a:cs typeface="+mn-cs"/>
                        </a:rPr>
                        <a:t>3-2ry spermatocytes.</a:t>
                      </a:r>
                      <a:r>
                        <a:rPr lang="ar-SA" sz="1400" b="0" kern="1200" dirty="0">
                          <a:solidFill>
                            <a:schemeClr val="tx1"/>
                          </a:solidFill>
                          <a:latin typeface="+mj-lt"/>
                          <a:ea typeface="+mn-ea"/>
                          <a:cs typeface="+mn-cs"/>
                        </a:rPr>
                        <a:t> </a:t>
                      </a:r>
                      <a:r>
                        <a:rPr lang="en-US" sz="1400" b="0" kern="1200" baseline="0" dirty="0">
                          <a:solidFill>
                            <a:srgbClr val="008F00"/>
                          </a:solidFill>
                          <a:latin typeface="+mj-lt"/>
                          <a:ea typeface="+mn-ea"/>
                          <a:cs typeface="+mn-cs"/>
                        </a:rPr>
                        <a:t>(it is hardly to detect)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j-lt"/>
                          <a:ea typeface="+mn-ea"/>
                          <a:cs typeface="+mn-cs"/>
                        </a:rPr>
                        <a:t>4-Spermatids.</a:t>
                      </a:r>
                      <a:r>
                        <a:rPr lang="ar-SA" sz="1400" b="0" kern="1200" dirty="0">
                          <a:solidFill>
                            <a:schemeClr val="tx1"/>
                          </a:solidFill>
                          <a:latin typeface="+mj-lt"/>
                          <a:ea typeface="+mn-ea"/>
                          <a:cs typeface="+mn-cs"/>
                        </a:rPr>
                        <a:t> </a:t>
                      </a:r>
                      <a:r>
                        <a:rPr lang="en-US" sz="1400" b="0" kern="1200" baseline="0" dirty="0">
                          <a:solidFill>
                            <a:srgbClr val="008F00"/>
                          </a:solidFill>
                          <a:latin typeface="+mj-lt"/>
                          <a:ea typeface="+mn-ea"/>
                          <a:cs typeface="+mn-cs"/>
                        </a:rPr>
                        <a:t>(has 23 Single chromosomes)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j-lt"/>
                          <a:ea typeface="+mn-ea"/>
                          <a:cs typeface="+mn-cs"/>
                        </a:rPr>
                        <a:t>5-Spermatozoa.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8" name="Rectangle 7"/>
          <p:cNvSpPr/>
          <p:nvPr/>
        </p:nvSpPr>
        <p:spPr>
          <a:xfrm>
            <a:off x="1277542" y="3998420"/>
            <a:ext cx="2619371" cy="461665"/>
          </a:xfrm>
          <a:prstGeom prst="rect">
            <a:avLst/>
          </a:prstGeom>
        </p:spPr>
        <p:txBody>
          <a:bodyPr wrap="none">
            <a:spAutoFit/>
          </a:bodyPr>
          <a:lstStyle/>
          <a:p>
            <a:r>
              <a:rPr lang="en-US" altLang="en-US" sz="2400" b="1" dirty="0" err="1">
                <a:solidFill>
                  <a:srgbClr val="FF2F92"/>
                </a:solidFill>
                <a:latin typeface="+mj-lt"/>
              </a:rPr>
              <a:t>Spermatogenic</a:t>
            </a:r>
            <a:r>
              <a:rPr lang="en-US" altLang="en-US" b="1" dirty="0"/>
              <a:t> </a:t>
            </a:r>
            <a:r>
              <a:rPr lang="en-US" altLang="en-US" sz="2400" b="1" dirty="0">
                <a:solidFill>
                  <a:srgbClr val="FF2F92"/>
                </a:solidFill>
                <a:latin typeface="+mj-lt"/>
              </a:rPr>
              <a:t>Cells</a:t>
            </a:r>
            <a:endParaRPr lang="ar-SA" sz="2400" b="1" dirty="0">
              <a:solidFill>
                <a:srgbClr val="FF2F92"/>
              </a:solidFill>
              <a:latin typeface="+mj-lt"/>
            </a:endParaRPr>
          </a:p>
        </p:txBody>
      </p:sp>
      <p:pic>
        <p:nvPicPr>
          <p:cNvPr id="9" name="Picture 4" descr="F21_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1888" y="3930161"/>
            <a:ext cx="2990112" cy="292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F21_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3898" y="3930162"/>
            <a:ext cx="3934933" cy="292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4146605B-9CD2-CB4E-BBA7-90CCC728B1E9}"/>
              </a:ext>
            </a:extLst>
          </p:cNvPr>
          <p:cNvSpPr txBox="1"/>
          <p:nvPr/>
        </p:nvSpPr>
        <p:spPr>
          <a:xfrm>
            <a:off x="5224060" y="2403869"/>
            <a:ext cx="6798058" cy="1446550"/>
          </a:xfrm>
          <a:prstGeom prst="rect">
            <a:avLst/>
          </a:prstGeom>
          <a:noFill/>
        </p:spPr>
        <p:txBody>
          <a:bodyPr wrap="square" rtlCol="0">
            <a:spAutoFit/>
          </a:bodyPr>
          <a:lstStyle/>
          <a:p>
            <a:r>
              <a:rPr lang="en-US" sz="1100" dirty="0">
                <a:solidFill>
                  <a:srgbClr val="008F00"/>
                </a:solidFill>
              </a:rPr>
              <a:t>The barrier separates the tissue fluid outside the tubule from the </a:t>
            </a:r>
            <a:r>
              <a:rPr lang="en-US" sz="1100" dirty="0" err="1">
                <a:solidFill>
                  <a:srgbClr val="008F00"/>
                </a:solidFill>
              </a:rPr>
              <a:t>spermatogenic</a:t>
            </a:r>
            <a:r>
              <a:rPr lang="en-US" sz="1100" dirty="0">
                <a:solidFill>
                  <a:srgbClr val="008F00"/>
                </a:solidFill>
              </a:rPr>
              <a:t> cells inside the seminiferous tubule.</a:t>
            </a:r>
          </a:p>
          <a:p>
            <a:pPr>
              <a:spcBef>
                <a:spcPct val="0"/>
              </a:spcBef>
            </a:pPr>
            <a:r>
              <a:rPr lang="en-US" altLang="en-US" sz="1100" b="1" u="sng" dirty="0">
                <a:solidFill>
                  <a:srgbClr val="008F00"/>
                </a:solidFill>
              </a:rPr>
              <a:t>Isolation</a:t>
            </a:r>
            <a:r>
              <a:rPr lang="en-US" altLang="en-US" sz="1100" dirty="0">
                <a:solidFill>
                  <a:srgbClr val="008F00"/>
                </a:solidFill>
              </a:rPr>
              <a:t> </a:t>
            </a:r>
            <a:r>
              <a:rPr lang="en-US" altLang="en-US" sz="1050" dirty="0">
                <a:solidFill>
                  <a:srgbClr val="008F00"/>
                </a:solidFill>
              </a:rPr>
              <a:t>and protection </a:t>
            </a:r>
            <a:r>
              <a:rPr lang="en-US" altLang="en-US" sz="1100" dirty="0">
                <a:solidFill>
                  <a:srgbClr val="008F00"/>
                </a:solidFill>
              </a:rPr>
              <a:t>of the sensitive developing </a:t>
            </a:r>
            <a:r>
              <a:rPr lang="en-US" altLang="en-US" sz="1100" dirty="0" err="1">
                <a:solidFill>
                  <a:srgbClr val="008F00"/>
                </a:solidFill>
              </a:rPr>
              <a:t>spermatogenic</a:t>
            </a:r>
            <a:r>
              <a:rPr lang="en-US" altLang="en-US" sz="1100" dirty="0">
                <a:solidFill>
                  <a:srgbClr val="008F00"/>
                </a:solidFill>
              </a:rPr>
              <a:t> cells from any harmful substance </a:t>
            </a:r>
            <a:r>
              <a:rPr lang="en-US" altLang="en-US" sz="1050" dirty="0">
                <a:solidFill>
                  <a:srgbClr val="008F00"/>
                </a:solidFill>
              </a:rPr>
              <a:t>in the blood stream.</a:t>
            </a:r>
            <a:endParaRPr lang="en-US" altLang="en-US" sz="1100" dirty="0">
              <a:solidFill>
                <a:srgbClr val="008F00"/>
              </a:solidFill>
            </a:endParaRPr>
          </a:p>
          <a:p>
            <a:pPr>
              <a:spcBef>
                <a:spcPct val="0"/>
              </a:spcBef>
            </a:pPr>
            <a:r>
              <a:rPr lang="en-US" altLang="en-US" sz="1100" b="1" u="sng" dirty="0">
                <a:solidFill>
                  <a:srgbClr val="008F00"/>
                </a:solidFill>
              </a:rPr>
              <a:t>Prevention of autoimmune reaction: </a:t>
            </a:r>
            <a:r>
              <a:rPr lang="en-US" altLang="en-US" sz="1100" dirty="0">
                <a:solidFill>
                  <a:srgbClr val="008F00"/>
                </a:solidFill>
              </a:rPr>
              <a:t>prevents the passage of autoantibodies against the developing gametes into the tubule.</a:t>
            </a:r>
          </a:p>
          <a:p>
            <a:pPr>
              <a:spcBef>
                <a:spcPct val="0"/>
              </a:spcBef>
            </a:pPr>
            <a:r>
              <a:rPr lang="en-US" altLang="en-US" sz="1100" dirty="0">
                <a:solidFill>
                  <a:srgbClr val="008F00"/>
                </a:solidFill>
              </a:rPr>
              <a:t>It isolates the </a:t>
            </a:r>
            <a:r>
              <a:rPr lang="en-US" altLang="en-US" sz="1100" dirty="0" err="1">
                <a:solidFill>
                  <a:srgbClr val="008F00"/>
                </a:solidFill>
              </a:rPr>
              <a:t>adluminal</a:t>
            </a:r>
            <a:r>
              <a:rPr lang="en-US" altLang="en-US" sz="1100" dirty="0">
                <a:solidFill>
                  <a:srgbClr val="008F00"/>
                </a:solidFill>
              </a:rPr>
              <a:t> compartment from connective tissue influences, thereby protecting the developing gametes from the immune system. Because spermatogenesis begins after puberty, the newly differentiating germ cells would be considered "foreign cells" by the immune system. </a:t>
            </a:r>
          </a:p>
        </p:txBody>
      </p:sp>
    </p:spTree>
    <p:extLst>
      <p:ext uri="{BB962C8B-B14F-4D97-AF65-F5344CB8AC3E}">
        <p14:creationId xmlns:p14="http://schemas.microsoft.com/office/powerpoint/2010/main" val="1982253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81772702"/>
              </p:ext>
            </p:extLst>
          </p:nvPr>
        </p:nvGraphicFramePr>
        <p:xfrm>
          <a:off x="237868" y="435940"/>
          <a:ext cx="5694650" cy="1956323"/>
        </p:xfrm>
        <a:graphic>
          <a:graphicData uri="http://schemas.openxmlformats.org/drawingml/2006/table">
            <a:tbl>
              <a:tblPr firstRow="1" bandRow="1">
                <a:tableStyleId>{5C22544A-7EE6-4342-B048-85BDC9FD1C3A}</a:tableStyleId>
              </a:tblPr>
              <a:tblGrid>
                <a:gridCol w="1142244">
                  <a:extLst>
                    <a:ext uri="{9D8B030D-6E8A-4147-A177-3AD203B41FA5}">
                      <a16:colId xmlns:a16="http://schemas.microsoft.com/office/drawing/2014/main" val="20000"/>
                    </a:ext>
                  </a:extLst>
                </a:gridCol>
                <a:gridCol w="4552406">
                  <a:extLst>
                    <a:ext uri="{9D8B030D-6E8A-4147-A177-3AD203B41FA5}">
                      <a16:colId xmlns:a16="http://schemas.microsoft.com/office/drawing/2014/main" val="20001"/>
                    </a:ext>
                  </a:extLst>
                </a:gridCol>
              </a:tblGrid>
              <a:tr h="11189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FF8AD8"/>
                          </a:solidFill>
                          <a:latin typeface="+mj-lt"/>
                          <a:ea typeface="+mn-ea"/>
                          <a:cs typeface="+mj-cs"/>
                        </a:rPr>
                        <a:t>Structure</a:t>
                      </a:r>
                      <a:endParaRPr lang="en-US" altLang="en-US" sz="1600" b="0" kern="1200" dirty="0">
                        <a:solidFill>
                          <a:srgbClr val="FF8AD8"/>
                        </a:solidFill>
                        <a:latin typeface="+mj-lt"/>
                        <a:ea typeface="+mn-ea"/>
                        <a:cs typeface="+mj-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b="0" kern="1200" dirty="0">
                          <a:solidFill>
                            <a:schemeClr val="tx1"/>
                          </a:solidFill>
                          <a:latin typeface="+mj-lt"/>
                          <a:ea typeface="+mn-ea"/>
                          <a:cs typeface="+mn-cs"/>
                        </a:rPr>
                        <a:t>1-Epithelium: pseudostratified columnar epithelium with stereocilia. </a:t>
                      </a:r>
                      <a:r>
                        <a:rPr lang="en-US" sz="1200" b="0" kern="1200" dirty="0">
                          <a:solidFill>
                            <a:srgbClr val="008F00"/>
                          </a:solidFill>
                          <a:latin typeface="+mj-lt"/>
                          <a:ea typeface="+mn-ea"/>
                          <a:cs typeface="+mn-cs"/>
                        </a:rPr>
                        <a:t>(stereocilia is elongated microvilli and it doesn’t has any microtubules)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j-lt"/>
                          <a:ea typeface="+mn-ea"/>
                          <a:cs typeface="+mn-cs"/>
                        </a:rPr>
                        <a:t>2-Basal lamina.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j-lt"/>
                          <a:ea typeface="+mn-ea"/>
                          <a:cs typeface="+mn-cs"/>
                        </a:rPr>
                        <a:t>3-Loose 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j-lt"/>
                          <a:ea typeface="+mn-ea"/>
                          <a:cs typeface="+mn-cs"/>
                        </a:rPr>
                        <a:t>4-Layer of circularly-arranged smooth muscle cells.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615203">
                <a:tc>
                  <a:txBody>
                    <a:bodyPr/>
                    <a:lstStyle/>
                    <a:p>
                      <a:pPr algn="ctr"/>
                      <a:r>
                        <a:rPr lang="en-US" altLang="en-US" sz="1600" b="0" kern="1200" dirty="0">
                          <a:solidFill>
                            <a:srgbClr val="FF8AD8"/>
                          </a:solidFill>
                          <a:latin typeface="+mj-lt"/>
                          <a:ea typeface="+mn-ea"/>
                          <a:cs typeface="+mn-cs"/>
                        </a:rPr>
                        <a:t>Functions</a:t>
                      </a:r>
                      <a:endParaRPr lang="en-US" sz="1800" b="0" kern="1200" dirty="0">
                        <a:solidFill>
                          <a:srgbClr val="FF8AD8"/>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u="none" kern="1200" dirty="0">
                          <a:solidFill>
                            <a:schemeClr val="tx1"/>
                          </a:solidFill>
                          <a:latin typeface="+mj-lt"/>
                          <a:ea typeface="+mn-ea"/>
                          <a:cs typeface="+mn-cs"/>
                        </a:rPr>
                        <a:t>a. </a:t>
                      </a:r>
                      <a:r>
                        <a:rPr lang="en-US" sz="1400" b="1" u="sng" kern="1200" dirty="0">
                          <a:solidFill>
                            <a:schemeClr val="tx1"/>
                          </a:solidFill>
                          <a:latin typeface="+mj-lt"/>
                          <a:ea typeface="+mn-ea"/>
                          <a:cs typeface="+mn-cs"/>
                        </a:rPr>
                        <a:t>Storage &amp; maturation </a:t>
                      </a:r>
                      <a:r>
                        <a:rPr lang="en-US" sz="1400" b="0" kern="1200" dirty="0">
                          <a:solidFill>
                            <a:schemeClr val="tx1"/>
                          </a:solidFill>
                          <a:latin typeface="+mj-lt"/>
                          <a:ea typeface="+mn-ea"/>
                          <a:cs typeface="+mn-cs"/>
                        </a:rPr>
                        <a:t>of spermatozoa.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j-lt"/>
                          <a:ea typeface="+mn-ea"/>
                          <a:cs typeface="+mn-cs"/>
                        </a:rPr>
                        <a:t>b. </a:t>
                      </a:r>
                      <a:r>
                        <a:rPr lang="en-US" sz="1400" b="1" u="sng" kern="1200" dirty="0">
                          <a:solidFill>
                            <a:schemeClr val="tx1"/>
                          </a:solidFill>
                          <a:latin typeface="+mj-lt"/>
                          <a:ea typeface="+mn-ea"/>
                          <a:cs typeface="+mn-cs"/>
                        </a:rPr>
                        <a:t>Propelling</a:t>
                      </a:r>
                      <a:r>
                        <a:rPr lang="en-US" sz="1400" b="0" kern="1200" dirty="0">
                          <a:solidFill>
                            <a:schemeClr val="tx1"/>
                          </a:solidFill>
                          <a:latin typeface="+mj-lt"/>
                          <a:ea typeface="+mn-ea"/>
                          <a:cs typeface="+mn-cs"/>
                        </a:rPr>
                        <a:t> spermatozoa to the vas deferens.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11" name="Rectangle 10"/>
          <p:cNvSpPr/>
          <p:nvPr/>
        </p:nvSpPr>
        <p:spPr>
          <a:xfrm>
            <a:off x="1079668" y="36490"/>
            <a:ext cx="4038600" cy="400110"/>
          </a:xfrm>
          <a:prstGeom prst="rect">
            <a:avLst/>
          </a:prstGeom>
        </p:spPr>
        <p:txBody>
          <a:bodyPr wrap="square">
            <a:spAutoFit/>
          </a:bodyPr>
          <a:lstStyle/>
          <a:p>
            <a:r>
              <a:rPr lang="en-US" sz="2000" b="1" dirty="0">
                <a:solidFill>
                  <a:srgbClr val="FF2F92"/>
                </a:solidFill>
              </a:rPr>
              <a:t>EPIDIDYMIS (DUCTUS EPIDIDYMIS)</a:t>
            </a:r>
            <a:endParaRPr lang="ar-SA" sz="2000" b="1" dirty="0">
              <a:solidFill>
                <a:srgbClr val="FF2F92"/>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1436270186"/>
              </p:ext>
            </p:extLst>
          </p:nvPr>
        </p:nvGraphicFramePr>
        <p:xfrm>
          <a:off x="6224954" y="416762"/>
          <a:ext cx="5855677" cy="1999192"/>
        </p:xfrm>
        <a:graphic>
          <a:graphicData uri="http://schemas.openxmlformats.org/drawingml/2006/table">
            <a:tbl>
              <a:tblPr firstRow="1" bandRow="1">
                <a:tableStyleId>{5C22544A-7EE6-4342-B048-85BDC9FD1C3A}</a:tableStyleId>
              </a:tblPr>
              <a:tblGrid>
                <a:gridCol w="1174544">
                  <a:extLst>
                    <a:ext uri="{9D8B030D-6E8A-4147-A177-3AD203B41FA5}">
                      <a16:colId xmlns:a16="http://schemas.microsoft.com/office/drawing/2014/main" val="20000"/>
                    </a:ext>
                  </a:extLst>
                </a:gridCol>
                <a:gridCol w="4681133">
                  <a:extLst>
                    <a:ext uri="{9D8B030D-6E8A-4147-A177-3AD203B41FA5}">
                      <a16:colId xmlns:a16="http://schemas.microsoft.com/office/drawing/2014/main" val="20001"/>
                    </a:ext>
                  </a:extLst>
                </a:gridCol>
              </a:tblGrid>
              <a:tr h="27500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j-lt"/>
                          <a:ea typeface="+mn-ea"/>
                          <a:cs typeface="+mn-cs"/>
                        </a:rPr>
                        <a:t>It is a muscular narrow tube with</a:t>
                      </a:r>
                      <a:r>
                        <a:rPr lang="en-US" sz="1400" b="0" kern="1200" baseline="0" dirty="0">
                          <a:solidFill>
                            <a:schemeClr val="tx1"/>
                          </a:solidFill>
                          <a:latin typeface="+mj-lt"/>
                          <a:ea typeface="+mn-ea"/>
                          <a:cs typeface="+mn-cs"/>
                        </a:rPr>
                        <a:t> </a:t>
                      </a:r>
                      <a:r>
                        <a:rPr lang="en-US" sz="1400" b="0" kern="1200" dirty="0">
                          <a:solidFill>
                            <a:schemeClr val="tx1"/>
                          </a:solidFill>
                          <a:latin typeface="+mj-lt"/>
                          <a:ea typeface="+mn-ea"/>
                          <a:cs typeface="+mn-cs"/>
                        </a:rPr>
                        <a:t>irregular lumen.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b="0"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29005">
                <a:tc rowSpan="3">
                  <a:txBody>
                    <a:bodyPr/>
                    <a:lstStyle/>
                    <a:p>
                      <a:pPr algn="ctr"/>
                      <a:r>
                        <a:rPr lang="en-US" sz="1600" b="0" kern="1200" dirty="0">
                          <a:solidFill>
                            <a:srgbClr val="FF8AD8"/>
                          </a:solidFill>
                          <a:latin typeface="+mj-lt"/>
                          <a:ea typeface="+mn-ea"/>
                          <a:cs typeface="+mn-cs"/>
                        </a:rPr>
                        <a:t>Structure</a:t>
                      </a:r>
                      <a:endParaRPr lang="en-US" sz="1800" b="0" kern="1200" dirty="0">
                        <a:solidFill>
                          <a:srgbClr val="FF8AD8"/>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71500" indent="-571500" algn="ctr" rtl="0" eaLnBrk="1" hangingPunct="1">
                        <a:lnSpc>
                          <a:spcPct val="90000"/>
                        </a:lnSpc>
                        <a:buFontTx/>
                        <a:buNone/>
                        <a:defRPr/>
                      </a:pPr>
                      <a:r>
                        <a:rPr lang="en-US" altLang="en-US" sz="1400" b="0" kern="1200" dirty="0">
                          <a:solidFill>
                            <a:schemeClr val="tx1"/>
                          </a:solidFill>
                          <a:latin typeface="+mj-lt"/>
                          <a:ea typeface="+mn-ea"/>
                          <a:cs typeface="+mn-cs"/>
                        </a:rPr>
                        <a:t>1- </a:t>
                      </a:r>
                      <a:r>
                        <a:rPr lang="en-US" sz="1400" b="1" kern="1200" dirty="0">
                          <a:solidFill>
                            <a:schemeClr val="tx1"/>
                          </a:solidFill>
                          <a:latin typeface="+mj-lt"/>
                          <a:ea typeface="+mn-ea"/>
                          <a:cs typeface="+mn-cs"/>
                        </a:rPr>
                        <a:t>Mucosa</a:t>
                      </a:r>
                      <a:r>
                        <a:rPr lang="en-US" sz="1400" b="0" kern="1200" dirty="0">
                          <a:solidFill>
                            <a:schemeClr val="tx1"/>
                          </a:solidFill>
                          <a:latin typeface="+mj-lt"/>
                          <a:ea typeface="+mn-ea"/>
                          <a:cs typeface="+mn-cs"/>
                        </a:rPr>
                        <a:t>: Ps. Str. Col. E. with</a:t>
                      </a:r>
                      <a:r>
                        <a:rPr lang="en-US" sz="1400" b="0" kern="1200" baseline="0" dirty="0">
                          <a:solidFill>
                            <a:schemeClr val="tx1"/>
                          </a:solidFill>
                          <a:latin typeface="+mj-lt"/>
                          <a:ea typeface="+mn-ea"/>
                          <a:cs typeface="+mn-cs"/>
                        </a:rPr>
                        <a:t> </a:t>
                      </a:r>
                      <a:r>
                        <a:rPr lang="en-US" sz="1400" b="0" kern="1200" dirty="0" err="1">
                          <a:solidFill>
                            <a:schemeClr val="tx1"/>
                          </a:solidFill>
                          <a:latin typeface="+mj-lt"/>
                          <a:ea typeface="+mn-ea"/>
                          <a:cs typeface="+mn-cs"/>
                        </a:rPr>
                        <a:t>stereocilia</a:t>
                      </a:r>
                      <a:r>
                        <a:rPr lang="en-US" sz="1400" b="0" kern="1200" dirty="0">
                          <a:solidFill>
                            <a:schemeClr val="tx1"/>
                          </a:solidFill>
                          <a:latin typeface="+mj-lt"/>
                          <a:ea typeface="+mn-ea"/>
                          <a:cs typeface="+mn-cs"/>
                        </a:rPr>
                        <a:t> (immotile cilia) on a</a:t>
                      </a:r>
                      <a:r>
                        <a:rPr lang="en-US" sz="1400" b="0" kern="1200" baseline="0" dirty="0">
                          <a:solidFill>
                            <a:schemeClr val="tx1"/>
                          </a:solidFill>
                          <a:latin typeface="+mj-lt"/>
                          <a:ea typeface="+mn-ea"/>
                          <a:cs typeface="+mn-cs"/>
                        </a:rPr>
                        <a:t> </a:t>
                      </a:r>
                      <a:r>
                        <a:rPr lang="en-US" sz="1400" b="0" kern="1200" dirty="0">
                          <a:solidFill>
                            <a:schemeClr val="tx1"/>
                          </a:solidFill>
                          <a:latin typeface="+mj-lt"/>
                          <a:ea typeface="+mn-ea"/>
                          <a:cs typeface="+mn-cs"/>
                        </a:rPr>
                        <a:t>corium of loose 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29005">
                <a:tc vMerge="1">
                  <a:txBody>
                    <a:bodyPr/>
                    <a:lstStyle/>
                    <a:p>
                      <a:endParaRPr lang="en-US" dirty="0">
                        <a:solidFill>
                          <a:srgbClr val="FF8AD8"/>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571500" algn="l" defTabSz="914400" rtl="0" eaLnBrk="1" latinLnBrk="0" hangingPunct="1">
                        <a:lnSpc>
                          <a:spcPct val="90000"/>
                        </a:lnSpc>
                        <a:spcBef>
                          <a:spcPct val="0"/>
                        </a:spcBef>
                        <a:buFontTx/>
                        <a:buNone/>
                        <a:defRPr/>
                      </a:pPr>
                      <a:r>
                        <a:rPr lang="en-US" altLang="en-US" sz="1400" b="0" kern="1200" dirty="0">
                          <a:solidFill>
                            <a:schemeClr val="tx1"/>
                          </a:solidFill>
                          <a:latin typeface="+mj-lt"/>
                          <a:ea typeface="+mn-ea"/>
                          <a:cs typeface="+mn-cs"/>
                        </a:rPr>
                        <a:t>2- </a:t>
                      </a:r>
                      <a:r>
                        <a:rPr lang="en-US" sz="1400" b="1" dirty="0" err="1">
                          <a:latin typeface="+mj-lt"/>
                        </a:rPr>
                        <a:t>Musculosa</a:t>
                      </a:r>
                      <a:r>
                        <a:rPr lang="en-US" sz="1400" baseline="0" dirty="0">
                          <a:latin typeface="+mj-lt"/>
                        </a:rPr>
                        <a:t> (</a:t>
                      </a:r>
                      <a:r>
                        <a:rPr lang="en-US" sz="1400" b="0" kern="1200" dirty="0">
                          <a:solidFill>
                            <a:schemeClr val="tx1"/>
                          </a:solidFill>
                          <a:latin typeface="+mj-lt"/>
                          <a:ea typeface="+mn-ea"/>
                          <a:cs typeface="+mn-cs"/>
                        </a:rPr>
                        <a:t>thick 3 layers) :Inner longitudinal muscle layer,</a:t>
                      </a:r>
                      <a:r>
                        <a:rPr lang="en-US" sz="1400" b="0" kern="1200" baseline="0" dirty="0">
                          <a:solidFill>
                            <a:schemeClr val="tx1"/>
                          </a:solidFill>
                          <a:latin typeface="+mj-lt"/>
                          <a:ea typeface="+mn-ea"/>
                          <a:cs typeface="+mn-cs"/>
                        </a:rPr>
                        <a:t> </a:t>
                      </a:r>
                      <a:r>
                        <a:rPr lang="en-US" sz="1400" b="0" kern="1200" dirty="0">
                          <a:solidFill>
                            <a:schemeClr val="tx1"/>
                          </a:solidFill>
                          <a:latin typeface="+mj-lt"/>
                          <a:ea typeface="+mn-ea"/>
                          <a:cs typeface="+mn-cs"/>
                        </a:rPr>
                        <a:t>Middle circular, and</a:t>
                      </a:r>
                      <a:r>
                        <a:rPr lang="en-US" sz="1400" b="0" kern="1200" baseline="0" dirty="0">
                          <a:solidFill>
                            <a:schemeClr val="tx1"/>
                          </a:solidFill>
                          <a:latin typeface="+mj-lt"/>
                          <a:ea typeface="+mn-ea"/>
                          <a:cs typeface="+mn-cs"/>
                        </a:rPr>
                        <a:t> </a:t>
                      </a:r>
                      <a:r>
                        <a:rPr lang="en-US" sz="1400" b="0" kern="1200" dirty="0">
                          <a:solidFill>
                            <a:schemeClr val="tx1"/>
                          </a:solidFill>
                          <a:latin typeface="+mj-lt"/>
                          <a:ea typeface="+mn-ea"/>
                          <a:cs typeface="+mn-cs"/>
                        </a:rPr>
                        <a:t>Outer longitudinal . </a:t>
                      </a:r>
                      <a:r>
                        <a:rPr lang="en-US" sz="1000" kern="1200" dirty="0">
                          <a:solidFill>
                            <a:srgbClr val="008F00"/>
                          </a:solidFill>
                          <a:latin typeface="+mj-lt"/>
                          <a:ea typeface="+mn-ea"/>
                          <a:cs typeface="+mn-cs"/>
                        </a:rPr>
                        <a:t>(smooth muscles)</a:t>
                      </a:r>
                      <a:endParaRPr lang="en-US" altLang="en-US" sz="1000" kern="1200" dirty="0">
                        <a:solidFill>
                          <a:srgbClr val="008F00"/>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75003">
                <a:tc vMerge="1">
                  <a:txBody>
                    <a:bodyPr/>
                    <a:lstStyle/>
                    <a:p>
                      <a:pPr algn="ctr"/>
                      <a:endParaRPr lang="en-US" dirty="0">
                        <a:solidFill>
                          <a:srgbClr val="FF8AD8"/>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0" kern="1200" dirty="0">
                          <a:solidFill>
                            <a:schemeClr val="tx1"/>
                          </a:solidFill>
                          <a:latin typeface="+mj-lt"/>
                          <a:ea typeface="+mn-ea"/>
                          <a:cs typeface="+mn-cs"/>
                        </a:rPr>
                        <a:t>4- </a:t>
                      </a:r>
                      <a:r>
                        <a:rPr lang="en-US" sz="1400" b="1" kern="1200" dirty="0">
                          <a:solidFill>
                            <a:schemeClr val="dk1"/>
                          </a:solidFill>
                          <a:latin typeface="+mj-lt"/>
                          <a:ea typeface="+mn-ea"/>
                          <a:cs typeface="+mn-cs"/>
                        </a:rPr>
                        <a:t>Adventitia:</a:t>
                      </a:r>
                      <a:r>
                        <a:rPr lang="en-US" sz="1400" b="1" kern="1200" dirty="0">
                          <a:solidFill>
                            <a:schemeClr val="tx1"/>
                          </a:solidFill>
                          <a:latin typeface="+mj-lt"/>
                          <a:ea typeface="+mn-ea"/>
                          <a:cs typeface="+mn-cs"/>
                        </a:rPr>
                        <a:t> </a:t>
                      </a:r>
                      <a:r>
                        <a:rPr lang="en-US" sz="1400" b="0" kern="1200" dirty="0">
                          <a:solidFill>
                            <a:schemeClr val="tx1"/>
                          </a:solidFill>
                          <a:latin typeface="+mj-lt"/>
                          <a:ea typeface="+mn-ea"/>
                          <a:cs typeface="+mn-cs"/>
                        </a:rPr>
                        <a:t>loose </a:t>
                      </a:r>
                      <a:r>
                        <a:rPr lang="en-US" sz="1400" kern="1200" dirty="0">
                          <a:solidFill>
                            <a:schemeClr val="dk1"/>
                          </a:solidFill>
                          <a:latin typeface="+mj-lt"/>
                          <a:ea typeface="+mn-ea"/>
                          <a:cs typeface="+mn-cs"/>
                        </a:rPr>
                        <a:t>C.T</a:t>
                      </a:r>
                      <a:r>
                        <a:rPr lang="en-US" sz="1400" b="0" kern="1200" dirty="0">
                          <a:solidFill>
                            <a:schemeClr val="tx1"/>
                          </a:solidFill>
                          <a:latin typeface="+mj-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38616">
                <a:tc>
                  <a:txBody>
                    <a:bodyPr/>
                    <a:lstStyle/>
                    <a:p>
                      <a:pPr algn="ctr"/>
                      <a:r>
                        <a:rPr lang="en-US" altLang="en-US" sz="1800" b="0" kern="1200" dirty="0">
                          <a:solidFill>
                            <a:srgbClr val="FF8AD8"/>
                          </a:solidFill>
                          <a:latin typeface="+mj-lt"/>
                          <a:ea typeface="+mn-ea"/>
                          <a:cs typeface="+mn-cs"/>
                        </a:rPr>
                        <a:t>Functions</a:t>
                      </a:r>
                      <a:endParaRPr lang="en-US" sz="1800" b="0" kern="1200" dirty="0">
                        <a:solidFill>
                          <a:srgbClr val="FF8AD8"/>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j-lt"/>
                          <a:ea typeface="+mn-ea"/>
                          <a:cs typeface="+mn-cs"/>
                        </a:rPr>
                        <a:t>Propelling of </a:t>
                      </a:r>
                      <a:r>
                        <a:rPr lang="en-US" sz="1400" b="1" kern="1200" dirty="0">
                          <a:solidFill>
                            <a:schemeClr val="tx1"/>
                          </a:solidFill>
                          <a:latin typeface="+mj-lt"/>
                          <a:ea typeface="+mn-ea"/>
                          <a:cs typeface="+mn-cs"/>
                        </a:rPr>
                        <a:t>spermatozoa</a:t>
                      </a:r>
                      <a:r>
                        <a:rPr lang="en-US" sz="1400" b="0" kern="1200" baseline="0" dirty="0">
                          <a:solidFill>
                            <a:schemeClr val="tx1"/>
                          </a:solidFill>
                          <a:latin typeface="+mj-lt"/>
                          <a:ea typeface="+mn-ea"/>
                          <a:cs typeface="+mn-cs"/>
                        </a:rPr>
                        <a:t> </a:t>
                      </a:r>
                      <a:r>
                        <a:rPr lang="en-US" sz="1400" b="0" kern="1200" dirty="0">
                          <a:solidFill>
                            <a:schemeClr val="tx1"/>
                          </a:solidFill>
                          <a:latin typeface="+mj-lt"/>
                          <a:ea typeface="+mn-ea"/>
                          <a:cs typeface="+mn-cs"/>
                        </a:rPr>
                        <a:t>by strong </a:t>
                      </a:r>
                      <a:r>
                        <a:rPr lang="en-US" sz="1400" b="1" kern="1200" dirty="0">
                          <a:solidFill>
                            <a:schemeClr val="tx1"/>
                          </a:solidFill>
                          <a:latin typeface="+mj-lt"/>
                          <a:ea typeface="+mn-ea"/>
                          <a:cs typeface="+mn-cs"/>
                        </a:rPr>
                        <a:t>peristalsis</a:t>
                      </a:r>
                      <a:r>
                        <a:rPr lang="en-US" sz="1400" b="0" kern="1200" dirty="0">
                          <a:solidFill>
                            <a:schemeClr val="tx1"/>
                          </a:solidFill>
                          <a:latin typeface="+mj-lt"/>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13" name="Rectangle 12"/>
          <p:cNvSpPr/>
          <p:nvPr/>
        </p:nvSpPr>
        <p:spPr>
          <a:xfrm>
            <a:off x="7021482" y="35829"/>
            <a:ext cx="4038600" cy="400110"/>
          </a:xfrm>
          <a:prstGeom prst="rect">
            <a:avLst/>
          </a:prstGeom>
        </p:spPr>
        <p:txBody>
          <a:bodyPr wrap="square">
            <a:spAutoFit/>
          </a:bodyPr>
          <a:lstStyle/>
          <a:p>
            <a:r>
              <a:rPr lang="en-US" sz="2000" b="1" dirty="0">
                <a:solidFill>
                  <a:srgbClr val="FF2F92"/>
                </a:solidFill>
              </a:rPr>
              <a:t>DUCTUS DEFERENS (VAS DEFERENS)</a:t>
            </a:r>
            <a:endParaRPr lang="ar-SA" sz="2000" b="1" dirty="0">
              <a:solidFill>
                <a:srgbClr val="FF2F92"/>
              </a:solidFill>
            </a:endParaRPr>
          </a:p>
        </p:txBody>
      </p:sp>
      <p:sp>
        <p:nvSpPr>
          <p:cNvPr id="14" name="Rectangle 13"/>
          <p:cNvSpPr/>
          <p:nvPr/>
        </p:nvSpPr>
        <p:spPr>
          <a:xfrm>
            <a:off x="1079668" y="2428311"/>
            <a:ext cx="3991427" cy="830997"/>
          </a:xfrm>
          <a:prstGeom prst="rect">
            <a:avLst/>
          </a:prstGeom>
          <a:ln>
            <a:solidFill>
              <a:schemeClr val="tx1"/>
            </a:solidFill>
          </a:ln>
        </p:spPr>
        <p:txBody>
          <a:bodyPr wrap="square">
            <a:spAutoFit/>
          </a:bodyPr>
          <a:lstStyle/>
          <a:p>
            <a:pPr>
              <a:spcBef>
                <a:spcPct val="0"/>
              </a:spcBef>
            </a:pPr>
            <a:r>
              <a:rPr lang="en-US" altLang="en-US" sz="1200" dirty="0">
                <a:solidFill>
                  <a:srgbClr val="008F00"/>
                </a:solidFill>
              </a:rPr>
              <a:t>A single tubule; 4-6 m in length.</a:t>
            </a:r>
          </a:p>
          <a:p>
            <a:pPr>
              <a:spcBef>
                <a:spcPct val="0"/>
              </a:spcBef>
            </a:pPr>
            <a:r>
              <a:rPr lang="en-US" altLang="en-US" sz="1200" dirty="0">
                <a:solidFill>
                  <a:srgbClr val="008F00"/>
                </a:solidFill>
              </a:rPr>
              <a:t>Highly convoluted to form a compact organ 7.5 cm long.</a:t>
            </a:r>
          </a:p>
          <a:p>
            <a:pPr>
              <a:spcBef>
                <a:spcPct val="0"/>
              </a:spcBef>
            </a:pPr>
            <a:r>
              <a:rPr lang="en-US" altLang="en-US" sz="1200" dirty="0">
                <a:solidFill>
                  <a:srgbClr val="008F00"/>
                </a:solidFill>
              </a:rPr>
              <a:t>Divided into head, body &amp; tail.</a:t>
            </a:r>
          </a:p>
          <a:p>
            <a:pPr>
              <a:spcBef>
                <a:spcPct val="0"/>
              </a:spcBef>
            </a:pPr>
            <a:r>
              <a:rPr lang="en-US" altLang="en-US" sz="1200" dirty="0">
                <a:solidFill>
                  <a:srgbClr val="008F00"/>
                </a:solidFill>
              </a:rPr>
              <a:t>Its tail gives rise to the vas deferens.</a:t>
            </a:r>
          </a:p>
        </p:txBody>
      </p:sp>
      <p:sp>
        <p:nvSpPr>
          <p:cNvPr id="15" name="Rectangle 14"/>
          <p:cNvSpPr/>
          <p:nvPr/>
        </p:nvSpPr>
        <p:spPr>
          <a:xfrm>
            <a:off x="6975596" y="2473721"/>
            <a:ext cx="5105035" cy="646331"/>
          </a:xfrm>
          <a:prstGeom prst="rect">
            <a:avLst/>
          </a:prstGeom>
          <a:ln>
            <a:solidFill>
              <a:schemeClr val="tx1"/>
            </a:solidFill>
          </a:ln>
        </p:spPr>
        <p:txBody>
          <a:bodyPr wrap="square">
            <a:spAutoFit/>
          </a:bodyPr>
          <a:lstStyle/>
          <a:p>
            <a:pPr>
              <a:spcBef>
                <a:spcPct val="0"/>
              </a:spcBef>
            </a:pPr>
            <a:r>
              <a:rPr lang="en-US" altLang="en-US" sz="1200" dirty="0">
                <a:solidFill>
                  <a:srgbClr val="008F00"/>
                </a:solidFill>
              </a:rPr>
              <a:t>starting at the tail of the epididymis, enters the abdomen through the inguinal canal to join the duct of the seminal vesicle to form the ejaculatory duct. </a:t>
            </a:r>
          </a:p>
          <a:p>
            <a:pPr>
              <a:spcBef>
                <a:spcPct val="0"/>
              </a:spcBef>
            </a:pPr>
            <a:r>
              <a:rPr lang="en-US" altLang="en-US" sz="1200" dirty="0">
                <a:solidFill>
                  <a:srgbClr val="008F00"/>
                </a:solidFill>
              </a:rPr>
              <a:t>Length is about 30 </a:t>
            </a:r>
            <a:r>
              <a:rPr lang="en-US" altLang="en-US" sz="1200" dirty="0">
                <a:solidFill>
                  <a:schemeClr val="bg1"/>
                </a:solidFill>
              </a:rPr>
              <a:t>m.</a:t>
            </a:r>
            <a:endParaRPr lang="en-US" altLang="en-US" sz="1200" dirty="0"/>
          </a:p>
        </p:txBody>
      </p:sp>
      <p:pic>
        <p:nvPicPr>
          <p:cNvPr id="16" name="Picture 4" descr="F21_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0" y="3553190"/>
            <a:ext cx="2943225" cy="306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epi20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8501" y="3639546"/>
            <a:ext cx="2818546" cy="297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F21_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2791" y="3215219"/>
            <a:ext cx="3001963" cy="340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descr="vas02h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4954" y="3215218"/>
            <a:ext cx="2815828" cy="3400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9453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a:extLst>
              <a:ext uri="{FF2B5EF4-FFF2-40B4-BE49-F238E27FC236}">
                <a16:creationId xmlns:a16="http://schemas.microsoft.com/office/drawing/2014/main" id="{4657DACA-1EE8-4EFE-A926-516C777858F8}"/>
              </a:ext>
            </a:extLst>
          </p:cNvPr>
          <p:cNvGraphicFramePr>
            <a:graphicFrameLocks noGrp="1"/>
          </p:cNvGraphicFramePr>
          <p:nvPr>
            <p:extLst>
              <p:ext uri="{D42A27DB-BD31-4B8C-83A1-F6EECF244321}">
                <p14:modId xmlns:p14="http://schemas.microsoft.com/office/powerpoint/2010/main" val="551816883"/>
              </p:ext>
            </p:extLst>
          </p:nvPr>
        </p:nvGraphicFramePr>
        <p:xfrm>
          <a:off x="272116" y="772305"/>
          <a:ext cx="4996508" cy="2756707"/>
        </p:xfrm>
        <a:graphic>
          <a:graphicData uri="http://schemas.openxmlformats.org/drawingml/2006/table">
            <a:tbl>
              <a:tblPr firstRow="1" bandRow="1">
                <a:tableStyleId>{5940675A-B579-460E-94D1-54222C63F5DA}</a:tableStyleId>
              </a:tblPr>
              <a:tblGrid>
                <a:gridCol w="2042459">
                  <a:extLst>
                    <a:ext uri="{9D8B030D-6E8A-4147-A177-3AD203B41FA5}">
                      <a16:colId xmlns:a16="http://schemas.microsoft.com/office/drawing/2014/main" val="262574677"/>
                    </a:ext>
                  </a:extLst>
                </a:gridCol>
                <a:gridCol w="1757363">
                  <a:extLst>
                    <a:ext uri="{9D8B030D-6E8A-4147-A177-3AD203B41FA5}">
                      <a16:colId xmlns:a16="http://schemas.microsoft.com/office/drawing/2014/main" val="2526504066"/>
                    </a:ext>
                  </a:extLst>
                </a:gridCol>
                <a:gridCol w="1196686">
                  <a:extLst>
                    <a:ext uri="{9D8B030D-6E8A-4147-A177-3AD203B41FA5}">
                      <a16:colId xmlns:a16="http://schemas.microsoft.com/office/drawing/2014/main" val="3022599528"/>
                    </a:ext>
                  </a:extLst>
                </a:gridCol>
              </a:tblGrid>
              <a:tr h="434604">
                <a:tc>
                  <a:txBody>
                    <a:bodyPr/>
                    <a:lstStyle/>
                    <a:p>
                      <a:pPr algn="ctr"/>
                      <a:r>
                        <a:rPr lang="en-US" sz="1400" dirty="0">
                          <a:solidFill>
                            <a:srgbClr val="FF8AD8"/>
                          </a:solidFill>
                        </a:rPr>
                        <a:t>Mucosa: </a:t>
                      </a:r>
                    </a:p>
                  </a:txBody>
                  <a:tcPr marL="58066" marR="58066" marT="29033" marB="29033" anchor="ctr"/>
                </a:tc>
                <a:tc>
                  <a:txBody>
                    <a:bodyPr/>
                    <a:lstStyle/>
                    <a:p>
                      <a:pPr marL="0" marR="0" lvl="0" indent="0" algn="ctr" defTabSz="1439997" rtl="0" eaLnBrk="1" fontAlgn="auto" latinLnBrk="0" hangingPunct="1">
                        <a:lnSpc>
                          <a:spcPct val="100000"/>
                        </a:lnSpc>
                        <a:spcBef>
                          <a:spcPts val="0"/>
                        </a:spcBef>
                        <a:spcAft>
                          <a:spcPts val="0"/>
                        </a:spcAft>
                        <a:buClrTx/>
                        <a:buSzTx/>
                        <a:buFontTx/>
                        <a:buNone/>
                        <a:tabLst/>
                        <a:defRPr/>
                      </a:pPr>
                      <a:r>
                        <a:rPr lang="en-US" sz="1400" kern="1200" dirty="0">
                          <a:solidFill>
                            <a:srgbClr val="FF8AD8"/>
                          </a:solidFill>
                          <a:latin typeface="+mn-lt"/>
                          <a:ea typeface="+mn-ea"/>
                          <a:cs typeface="+mn-cs"/>
                        </a:rPr>
                        <a:t>Musculosa</a:t>
                      </a:r>
                      <a:r>
                        <a:rPr lang="en-US" sz="1400" dirty="0">
                          <a:solidFill>
                            <a:srgbClr val="FF8AD8"/>
                          </a:solidFill>
                        </a:rPr>
                        <a:t>:</a:t>
                      </a:r>
                    </a:p>
                  </a:txBody>
                  <a:tcPr marL="58066" marR="58066" marT="29033" marB="29033" anchor="ctr"/>
                </a:tc>
                <a:tc>
                  <a:txBody>
                    <a:bodyPr/>
                    <a:lstStyle/>
                    <a:p>
                      <a:pPr algn="ctr"/>
                      <a:r>
                        <a:rPr lang="en-US" sz="1400" dirty="0">
                          <a:solidFill>
                            <a:srgbClr val="FF8AD8"/>
                          </a:solidFill>
                        </a:rPr>
                        <a:t>Adventitia: </a:t>
                      </a:r>
                    </a:p>
                  </a:txBody>
                  <a:tcPr marL="58066" marR="58066" marT="29033" marB="29033" anchor="ctr"/>
                </a:tc>
                <a:extLst>
                  <a:ext uri="{0D108BD9-81ED-4DB2-BD59-A6C34878D82A}">
                    <a16:rowId xmlns:a16="http://schemas.microsoft.com/office/drawing/2014/main" val="820585957"/>
                  </a:ext>
                </a:extLst>
              </a:tr>
              <a:tr h="1593441">
                <a:tc>
                  <a:txBody>
                    <a:bodyPr/>
                    <a:lstStyle/>
                    <a:p>
                      <a:pPr marL="0" indent="0">
                        <a:buFont typeface="Arial" panose="020B0604020202020204" pitchFamily="34" charset="0"/>
                        <a:buNone/>
                      </a:pPr>
                      <a:r>
                        <a:rPr lang="en-US" sz="1400" dirty="0"/>
                        <a:t>Is highly folded.</a:t>
                      </a:r>
                    </a:p>
                    <a:p>
                      <a:pPr marL="0" indent="0">
                        <a:buFont typeface="Arial" panose="020B0604020202020204" pitchFamily="34" charset="0"/>
                        <a:buNone/>
                      </a:pPr>
                      <a:endParaRPr lang="en-US" sz="1400" dirty="0"/>
                    </a:p>
                    <a:p>
                      <a:pPr marL="0" indent="0">
                        <a:buFont typeface="Arial" panose="020B0604020202020204" pitchFamily="34" charset="0"/>
                        <a:buNone/>
                      </a:pPr>
                      <a:r>
                        <a:rPr lang="en-US" sz="1400" b="1" dirty="0"/>
                        <a:t>Epithelium: </a:t>
                      </a:r>
                      <a:r>
                        <a:rPr lang="en-US" sz="1400" dirty="0"/>
                        <a:t>Ps. Str. Col. E. (Pseudostratified columnar epithelium)</a:t>
                      </a:r>
                    </a:p>
                    <a:p>
                      <a:pPr marL="0" indent="0">
                        <a:buFont typeface="Arial" panose="020B0604020202020204" pitchFamily="34" charset="0"/>
                        <a:buNone/>
                      </a:pPr>
                      <a:endParaRPr lang="en-US" sz="1400" dirty="0"/>
                    </a:p>
                    <a:p>
                      <a:pPr marL="0" indent="0">
                        <a:buFont typeface="Arial" panose="020B0604020202020204" pitchFamily="34" charset="0"/>
                        <a:buNone/>
                      </a:pPr>
                      <a:r>
                        <a:rPr lang="en-US" sz="1400" dirty="0"/>
                        <a:t>Lamina propria of C.T</a:t>
                      </a:r>
                    </a:p>
                  </a:txBody>
                  <a:tcPr marL="182880" marT="29033" marB="29033" anchor="ctr"/>
                </a:tc>
                <a:tc>
                  <a:txBody>
                    <a:bodyPr/>
                    <a:lstStyle/>
                    <a:p>
                      <a:pPr marL="0" indent="0">
                        <a:buFont typeface="Arial" panose="020B0604020202020204" pitchFamily="34" charset="0"/>
                        <a:buNone/>
                      </a:pPr>
                      <a:r>
                        <a:rPr lang="en-US" sz="1400" dirty="0"/>
                        <a:t>Inner circular layer.</a:t>
                      </a:r>
                    </a:p>
                    <a:p>
                      <a:pPr marL="0" indent="0">
                        <a:buFont typeface="Arial" panose="020B0604020202020204" pitchFamily="34" charset="0"/>
                        <a:buNone/>
                      </a:pPr>
                      <a:endParaRPr lang="en-US" sz="1400" dirty="0"/>
                    </a:p>
                    <a:p>
                      <a:pPr marL="0" indent="0">
                        <a:buFont typeface="Arial" panose="020B0604020202020204" pitchFamily="34" charset="0"/>
                        <a:buNone/>
                      </a:pPr>
                      <a:r>
                        <a:rPr lang="en-US" sz="1400" dirty="0"/>
                        <a:t>Outer longitudinal layer.</a:t>
                      </a:r>
                    </a:p>
                    <a:p>
                      <a:pPr marL="0" indent="0">
                        <a:buFont typeface="Arial" panose="020B0604020202020204" pitchFamily="34" charset="0"/>
                        <a:buNone/>
                      </a:pPr>
                      <a:endParaRPr lang="en-US" sz="1400" dirty="0"/>
                    </a:p>
                  </a:txBody>
                  <a:tcPr marL="182880" marR="58066" marT="29033" marB="29033" anchor="ctr"/>
                </a:tc>
                <a:tc>
                  <a:txBody>
                    <a:bodyPr/>
                    <a:lstStyle/>
                    <a:p>
                      <a:pPr marL="0" indent="0">
                        <a:buFont typeface="Arial" panose="020B0604020202020204" pitchFamily="34" charset="0"/>
                        <a:buNone/>
                      </a:pPr>
                      <a:r>
                        <a:rPr lang="en-US" sz="1400" dirty="0"/>
                        <a:t>Connective tissue (C.T.).</a:t>
                      </a:r>
                    </a:p>
                  </a:txBody>
                  <a:tcPr marL="182880" marR="58066" marT="29033" marB="29033" anchor="ctr"/>
                </a:tc>
                <a:extLst>
                  <a:ext uri="{0D108BD9-81ED-4DB2-BD59-A6C34878D82A}">
                    <a16:rowId xmlns:a16="http://schemas.microsoft.com/office/drawing/2014/main" val="3883992785"/>
                  </a:ext>
                </a:extLst>
              </a:tr>
              <a:tr h="728662">
                <a:tc gridSpan="3">
                  <a:txBody>
                    <a:bodyPr/>
                    <a:lstStyle/>
                    <a:p>
                      <a:r>
                        <a:rPr lang="en-US" sz="1400" dirty="0">
                          <a:solidFill>
                            <a:srgbClr val="FF8AD8"/>
                          </a:solidFill>
                        </a:rPr>
                        <a:t>Function:</a:t>
                      </a:r>
                    </a:p>
                    <a:p>
                      <a:r>
                        <a:rPr lang="en-US" sz="1400" dirty="0">
                          <a:solidFill>
                            <a:srgbClr val="FF8AD8"/>
                          </a:solidFill>
                        </a:rPr>
                        <a:t> </a:t>
                      </a:r>
                      <a:r>
                        <a:rPr lang="en-US" sz="1400" dirty="0">
                          <a:solidFill>
                            <a:schemeClr val="tx1"/>
                          </a:solidFill>
                        </a:rPr>
                        <a:t>Secretion of most of seminal fluid, rich in fructose &amp; </a:t>
                      </a:r>
                      <a:r>
                        <a:rPr lang="en-US" sz="1400" dirty="0" err="1">
                          <a:solidFill>
                            <a:schemeClr val="tx1"/>
                          </a:solidFill>
                        </a:rPr>
                        <a:t>vit</a:t>
                      </a:r>
                      <a:r>
                        <a:rPr lang="en-US" sz="1400" dirty="0">
                          <a:solidFill>
                            <a:schemeClr val="tx1"/>
                          </a:solidFill>
                        </a:rPr>
                        <a:t>. C. which are the main nutrients for spermatozoa. </a:t>
                      </a:r>
                      <a:endParaRPr lang="en-US" sz="1400" dirty="0">
                        <a:solidFill>
                          <a:srgbClr val="FF8AD8"/>
                        </a:solidFill>
                      </a:endParaRPr>
                    </a:p>
                  </a:txBody>
                  <a:tcPr marL="58066" marR="58066" marT="29033" marB="29033"/>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7651252"/>
                  </a:ext>
                </a:extLst>
              </a:tr>
            </a:tbl>
          </a:graphicData>
        </a:graphic>
      </p:graphicFrame>
      <p:sp>
        <p:nvSpPr>
          <p:cNvPr id="5" name="مربع نص 4">
            <a:extLst>
              <a:ext uri="{FF2B5EF4-FFF2-40B4-BE49-F238E27FC236}">
                <a16:creationId xmlns:a16="http://schemas.microsoft.com/office/drawing/2014/main" id="{3170C6CD-D050-4FE5-9BB0-D9274A25CB5F}"/>
              </a:ext>
            </a:extLst>
          </p:cNvPr>
          <p:cNvSpPr txBox="1"/>
          <p:nvPr/>
        </p:nvSpPr>
        <p:spPr>
          <a:xfrm>
            <a:off x="952248" y="328831"/>
            <a:ext cx="3636244" cy="365934"/>
          </a:xfrm>
          <a:prstGeom prst="rect">
            <a:avLst/>
          </a:prstGeom>
          <a:noFill/>
        </p:spPr>
        <p:txBody>
          <a:bodyPr wrap="square" rtlCol="0">
            <a:spAutoFit/>
          </a:bodyPr>
          <a:lstStyle/>
          <a:p>
            <a:pPr lvl="0"/>
            <a:r>
              <a:rPr lang="en-US" sz="1778" b="1" dirty="0">
                <a:solidFill>
                  <a:srgbClr val="FF2F92"/>
                </a:solidFill>
              </a:rPr>
              <a:t>SEMINAL VESICLES:</a:t>
            </a:r>
          </a:p>
        </p:txBody>
      </p:sp>
      <p:graphicFrame>
        <p:nvGraphicFramePr>
          <p:cNvPr id="6" name="جدول 5">
            <a:extLst>
              <a:ext uri="{FF2B5EF4-FFF2-40B4-BE49-F238E27FC236}">
                <a16:creationId xmlns:a16="http://schemas.microsoft.com/office/drawing/2014/main" id="{EBD3E8D1-5A27-4F4E-9434-33784EF9D546}"/>
              </a:ext>
            </a:extLst>
          </p:cNvPr>
          <p:cNvGraphicFramePr>
            <a:graphicFrameLocks noGrp="1"/>
          </p:cNvGraphicFramePr>
          <p:nvPr>
            <p:extLst>
              <p:ext uri="{D42A27DB-BD31-4B8C-83A1-F6EECF244321}">
                <p14:modId xmlns:p14="http://schemas.microsoft.com/office/powerpoint/2010/main" val="3520597156"/>
              </p:ext>
            </p:extLst>
          </p:nvPr>
        </p:nvGraphicFramePr>
        <p:xfrm>
          <a:off x="5537948" y="749708"/>
          <a:ext cx="6306388" cy="3540770"/>
        </p:xfrm>
        <a:graphic>
          <a:graphicData uri="http://schemas.openxmlformats.org/drawingml/2006/table">
            <a:tbl>
              <a:tblPr firstRow="1" bandRow="1">
                <a:tableStyleId>{5940675A-B579-460E-94D1-54222C63F5DA}</a:tableStyleId>
              </a:tblPr>
              <a:tblGrid>
                <a:gridCol w="1317799">
                  <a:extLst>
                    <a:ext uri="{9D8B030D-6E8A-4147-A177-3AD203B41FA5}">
                      <a16:colId xmlns:a16="http://schemas.microsoft.com/office/drawing/2014/main" val="2528187672"/>
                    </a:ext>
                  </a:extLst>
                </a:gridCol>
                <a:gridCol w="1835395">
                  <a:extLst>
                    <a:ext uri="{9D8B030D-6E8A-4147-A177-3AD203B41FA5}">
                      <a16:colId xmlns:a16="http://schemas.microsoft.com/office/drawing/2014/main" val="1628668140"/>
                    </a:ext>
                  </a:extLst>
                </a:gridCol>
                <a:gridCol w="1277689">
                  <a:extLst>
                    <a:ext uri="{9D8B030D-6E8A-4147-A177-3AD203B41FA5}">
                      <a16:colId xmlns:a16="http://schemas.microsoft.com/office/drawing/2014/main" val="964910263"/>
                    </a:ext>
                  </a:extLst>
                </a:gridCol>
                <a:gridCol w="1875505">
                  <a:extLst>
                    <a:ext uri="{9D8B030D-6E8A-4147-A177-3AD203B41FA5}">
                      <a16:colId xmlns:a16="http://schemas.microsoft.com/office/drawing/2014/main" val="166447050"/>
                    </a:ext>
                  </a:extLst>
                </a:gridCol>
              </a:tblGrid>
              <a:tr h="636180">
                <a:tc>
                  <a:txBody>
                    <a:bodyPr/>
                    <a:lstStyle/>
                    <a:p>
                      <a:pPr algn="ctr"/>
                      <a:r>
                        <a:rPr lang="en-US" sz="1500" kern="1200" dirty="0">
                          <a:solidFill>
                            <a:srgbClr val="FF8AD8"/>
                          </a:solidFill>
                          <a:latin typeface="+mn-lt"/>
                          <a:ea typeface="+mn-ea"/>
                          <a:cs typeface="+mn-cs"/>
                        </a:rPr>
                        <a:t>Stroma: </a:t>
                      </a:r>
                    </a:p>
                  </a:txBody>
                  <a:tcPr marL="58066" marR="58066" marT="29033" marB="29033" anchor="ctr"/>
                </a:tc>
                <a:tc>
                  <a:txBody>
                    <a:bodyPr/>
                    <a:lstStyle/>
                    <a:p>
                      <a:pPr algn="ctr"/>
                      <a:r>
                        <a:rPr lang="en-US" sz="1500" kern="1200" dirty="0">
                          <a:solidFill>
                            <a:srgbClr val="FF8AD8"/>
                          </a:solidFill>
                          <a:latin typeface="+mn-lt"/>
                          <a:ea typeface="+mn-ea"/>
                          <a:cs typeface="+mn-cs"/>
                        </a:rPr>
                        <a:t>Parenchyma: </a:t>
                      </a:r>
                    </a:p>
                  </a:txBody>
                  <a:tcPr marL="58066" marR="58066" marT="29033" marB="29033" anchor="ctr"/>
                </a:tc>
                <a:tc>
                  <a:txBody>
                    <a:bodyPr/>
                    <a:lstStyle/>
                    <a:p>
                      <a:pPr algn="ctr"/>
                      <a:r>
                        <a:rPr lang="en-US" sz="1500" kern="1200" dirty="0">
                          <a:solidFill>
                            <a:srgbClr val="FF8AD8"/>
                          </a:solidFill>
                          <a:latin typeface="+mn-lt"/>
                          <a:ea typeface="+mn-ea"/>
                          <a:cs typeface="+mn-cs"/>
                        </a:rPr>
                        <a:t>Acini and ducts:</a:t>
                      </a:r>
                    </a:p>
                  </a:txBody>
                  <a:tcPr marL="58066" marR="58066" marT="29033" marB="29033" anchor="ctr"/>
                </a:tc>
                <a:tc>
                  <a:txBody>
                    <a:bodyPr/>
                    <a:lstStyle/>
                    <a:p>
                      <a:pPr algn="ctr"/>
                      <a:r>
                        <a:rPr lang="en-US" sz="1500" kern="1200" dirty="0">
                          <a:solidFill>
                            <a:srgbClr val="FF8AD8"/>
                          </a:solidFill>
                          <a:latin typeface="+mn-lt"/>
                          <a:ea typeface="+mn-ea"/>
                          <a:cs typeface="+mn-cs"/>
                        </a:rPr>
                        <a:t>Prostatic concretions (corpora </a:t>
                      </a:r>
                      <a:r>
                        <a:rPr lang="en-US" sz="1500" kern="1200" dirty="0" err="1">
                          <a:solidFill>
                            <a:srgbClr val="FF8AD8"/>
                          </a:solidFill>
                          <a:latin typeface="+mn-lt"/>
                          <a:ea typeface="+mn-ea"/>
                          <a:cs typeface="+mn-cs"/>
                        </a:rPr>
                        <a:t>amylacea</a:t>
                      </a:r>
                      <a:r>
                        <a:rPr lang="en-US" sz="1500" kern="1200" dirty="0">
                          <a:solidFill>
                            <a:srgbClr val="FF8AD8"/>
                          </a:solidFill>
                          <a:latin typeface="+mn-lt"/>
                          <a:ea typeface="+mn-ea"/>
                          <a:cs typeface="+mn-cs"/>
                        </a:rPr>
                        <a:t>):</a:t>
                      </a:r>
                    </a:p>
                  </a:txBody>
                  <a:tcPr marL="58066" marR="58066" marT="29033" marB="29033" anchor="ctr"/>
                </a:tc>
                <a:extLst>
                  <a:ext uri="{0D108BD9-81ED-4DB2-BD59-A6C34878D82A}">
                    <a16:rowId xmlns:a16="http://schemas.microsoft.com/office/drawing/2014/main" val="3547333287"/>
                  </a:ext>
                </a:extLst>
              </a:tr>
              <a:tr h="2187140">
                <a:tc>
                  <a:txBody>
                    <a:bodyPr/>
                    <a:lstStyle/>
                    <a:p>
                      <a:pPr marL="0" indent="0">
                        <a:buFont typeface="Arial" panose="020B0604020202020204" pitchFamily="34" charset="0"/>
                        <a:buNone/>
                      </a:pPr>
                      <a:r>
                        <a:rPr lang="en-US" sz="1400" dirty="0"/>
                        <a:t>fibromuscular capsule &amp; trabeculae.</a:t>
                      </a:r>
                    </a:p>
                    <a:p>
                      <a:pPr marL="0" indent="0">
                        <a:buFont typeface="Arial" panose="020B0604020202020204" pitchFamily="34" charset="0"/>
                        <a:buNone/>
                      </a:pPr>
                      <a:endParaRPr lang="en-US" sz="1400" dirty="0"/>
                    </a:p>
                  </a:txBody>
                  <a:tcPr marR="58066" marT="29033" marB="29033" anchor="ctr"/>
                </a:tc>
                <a:tc>
                  <a:txBody>
                    <a:bodyPr/>
                    <a:lstStyle/>
                    <a:p>
                      <a:pPr marL="0" indent="0">
                        <a:buFont typeface="Arial" panose="020B0604020202020204" pitchFamily="34" charset="0"/>
                        <a:buNone/>
                      </a:pPr>
                      <a:r>
                        <a:rPr lang="en-US" sz="1400" dirty="0"/>
                        <a:t> 30-50 glands in 3 concentric groups around the prostatic urethra:</a:t>
                      </a:r>
                    </a:p>
                    <a:p>
                      <a:pPr marL="0" indent="0">
                        <a:buFont typeface="Arial" panose="020B0604020202020204" pitchFamily="34" charset="0"/>
                        <a:buNone/>
                      </a:pPr>
                      <a:endParaRPr lang="en-US" sz="300" dirty="0"/>
                    </a:p>
                    <a:p>
                      <a:pPr marL="0" indent="0">
                        <a:buFont typeface="Arial" panose="020B0604020202020204" pitchFamily="34" charset="0"/>
                        <a:buNone/>
                      </a:pPr>
                      <a:r>
                        <a:rPr lang="en-US" sz="1400" b="1" i="0" dirty="0"/>
                        <a:t>Mucosal group: </a:t>
                      </a:r>
                      <a:r>
                        <a:rPr lang="en-US" sz="1400" dirty="0"/>
                        <a:t>small.</a:t>
                      </a:r>
                    </a:p>
                    <a:p>
                      <a:pPr marL="0" indent="0">
                        <a:buFont typeface="Arial" panose="020B0604020202020204" pitchFamily="34" charset="0"/>
                        <a:buNone/>
                      </a:pPr>
                      <a:r>
                        <a:rPr lang="en-US" sz="1400" b="1" dirty="0"/>
                        <a:t>Submucosal group: </a:t>
                      </a:r>
                      <a:r>
                        <a:rPr lang="en-US" sz="1400" dirty="0"/>
                        <a:t>medium-sized.</a:t>
                      </a:r>
                    </a:p>
                    <a:p>
                      <a:pPr marL="0" indent="0">
                        <a:buFont typeface="Arial" panose="020B0604020202020204" pitchFamily="34" charset="0"/>
                        <a:buNone/>
                      </a:pPr>
                      <a:r>
                        <a:rPr lang="en-US" sz="1400" b="1" dirty="0"/>
                        <a:t>Main group</a:t>
                      </a:r>
                      <a:r>
                        <a:rPr lang="en-US" sz="1400" dirty="0"/>
                        <a:t>: Large, 70% of all glands.</a:t>
                      </a:r>
                    </a:p>
                  </a:txBody>
                  <a:tcPr marR="58066" marT="29033" marB="29033" anchor="ctr"/>
                </a:tc>
                <a:tc>
                  <a:txBody>
                    <a:bodyPr/>
                    <a:lstStyle/>
                    <a:p>
                      <a:pPr marL="0" indent="0">
                        <a:buFont typeface="Arial" panose="020B0604020202020204" pitchFamily="34" charset="0"/>
                        <a:buNone/>
                      </a:pPr>
                      <a:r>
                        <a:rPr lang="en-US" sz="1400" dirty="0"/>
                        <a:t>are lined with simple Col. or Ps. Str. Col. E. according to activity of the glands.</a:t>
                      </a:r>
                    </a:p>
                  </a:txBody>
                  <a:tcPr marR="58066" marT="29033" marB="29033" anchor="ctr"/>
                </a:tc>
                <a:tc>
                  <a:txBody>
                    <a:bodyPr/>
                    <a:lstStyle/>
                    <a:p>
                      <a:pPr marL="0" indent="0">
                        <a:buFont typeface="Arial" panose="020B0604020202020204" pitchFamily="34" charset="0"/>
                        <a:buNone/>
                      </a:pPr>
                      <a:r>
                        <a:rPr lang="en-US" sz="1400" dirty="0"/>
                        <a:t>Round or oval masses of glycoprotein in the lumen of some glands.</a:t>
                      </a:r>
                    </a:p>
                    <a:p>
                      <a:pPr marL="0" indent="0">
                        <a:buFont typeface="Arial" panose="020B0604020202020204" pitchFamily="34" charset="0"/>
                        <a:buNone/>
                      </a:pPr>
                      <a:endParaRPr lang="en-US" sz="1400" dirty="0"/>
                    </a:p>
                    <a:p>
                      <a:pPr marL="0" indent="0">
                        <a:buFont typeface="Arial" panose="020B0604020202020204" pitchFamily="34" charset="0"/>
                        <a:buNone/>
                      </a:pPr>
                      <a:r>
                        <a:rPr lang="en-US" sz="1400" dirty="0"/>
                        <a:t>Increase with advancement of age &amp; become calcified.</a:t>
                      </a:r>
                    </a:p>
                  </a:txBody>
                  <a:tcPr marR="58066" marT="29033" marB="29033" anchor="ctr"/>
                </a:tc>
                <a:extLst>
                  <a:ext uri="{0D108BD9-81ED-4DB2-BD59-A6C34878D82A}">
                    <a16:rowId xmlns:a16="http://schemas.microsoft.com/office/drawing/2014/main" val="3102095920"/>
                  </a:ext>
                </a:extLst>
              </a:tr>
              <a:tr h="717450">
                <a:tc gridSpan="4">
                  <a:txBody>
                    <a:bodyPr/>
                    <a:lstStyle/>
                    <a:p>
                      <a:r>
                        <a:rPr lang="en-US" sz="1400" kern="1200" dirty="0">
                          <a:solidFill>
                            <a:srgbClr val="FF8AD8"/>
                          </a:solidFill>
                          <a:latin typeface="+mn-lt"/>
                          <a:ea typeface="+mn-ea"/>
                          <a:cs typeface="+mn-cs"/>
                        </a:rPr>
                        <a:t>Function: </a:t>
                      </a:r>
                    </a:p>
                    <a:p>
                      <a:r>
                        <a:rPr lang="en-US" sz="1400" dirty="0"/>
                        <a:t>participates in the secretion of  the seminal fluid. Its secretion is rich in acid phosphatase &amp; proteolytic enzymes.</a:t>
                      </a:r>
                    </a:p>
                  </a:txBody>
                  <a:tcPr marL="58066" marR="58066" marT="29033" marB="29033"/>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87021070"/>
                  </a:ext>
                </a:extLst>
              </a:tr>
            </a:tbl>
          </a:graphicData>
        </a:graphic>
      </p:graphicFrame>
      <p:sp>
        <p:nvSpPr>
          <p:cNvPr id="7" name="مربع نص 6">
            <a:extLst>
              <a:ext uri="{FF2B5EF4-FFF2-40B4-BE49-F238E27FC236}">
                <a16:creationId xmlns:a16="http://schemas.microsoft.com/office/drawing/2014/main" id="{300F2A94-71A0-4CF0-AB15-9D39B829D08A}"/>
              </a:ext>
            </a:extLst>
          </p:cNvPr>
          <p:cNvSpPr txBox="1"/>
          <p:nvPr/>
        </p:nvSpPr>
        <p:spPr>
          <a:xfrm>
            <a:off x="5537948" y="306991"/>
            <a:ext cx="3757523" cy="365934"/>
          </a:xfrm>
          <a:prstGeom prst="rect">
            <a:avLst/>
          </a:prstGeom>
          <a:noFill/>
        </p:spPr>
        <p:txBody>
          <a:bodyPr wrap="square" rtlCol="0">
            <a:spAutoFit/>
          </a:bodyPr>
          <a:lstStyle/>
          <a:p>
            <a:r>
              <a:rPr lang="en-US" sz="1778" b="1" dirty="0">
                <a:solidFill>
                  <a:srgbClr val="FF2F92"/>
                </a:solidFill>
              </a:rPr>
              <a:t>PROSTATE</a:t>
            </a:r>
            <a:r>
              <a:rPr lang="en-US" sz="1778" dirty="0">
                <a:solidFill>
                  <a:srgbClr val="FF2F92"/>
                </a:solidFill>
              </a:rPr>
              <a:t>:</a:t>
            </a:r>
          </a:p>
        </p:txBody>
      </p:sp>
      <p:pic>
        <p:nvPicPr>
          <p:cNvPr id="8" name="صورة 7">
            <a:extLst>
              <a:ext uri="{FF2B5EF4-FFF2-40B4-BE49-F238E27FC236}">
                <a16:creationId xmlns:a16="http://schemas.microsoft.com/office/drawing/2014/main" id="{50D30186-9346-44C6-A69A-BAC30649AFC4}"/>
              </a:ext>
            </a:extLst>
          </p:cNvPr>
          <p:cNvPicPr>
            <a:picLocks noChangeAspect="1"/>
          </p:cNvPicPr>
          <p:nvPr/>
        </p:nvPicPr>
        <p:blipFill>
          <a:blip r:embed="rId2"/>
          <a:stretch>
            <a:fillRect/>
          </a:stretch>
        </p:blipFill>
        <p:spPr>
          <a:xfrm>
            <a:off x="336698" y="3747390"/>
            <a:ext cx="1776059" cy="2310752"/>
          </a:xfrm>
          <a:prstGeom prst="rect">
            <a:avLst/>
          </a:prstGeom>
        </p:spPr>
      </p:pic>
      <p:pic>
        <p:nvPicPr>
          <p:cNvPr id="9" name="صورة 8">
            <a:extLst>
              <a:ext uri="{FF2B5EF4-FFF2-40B4-BE49-F238E27FC236}">
                <a16:creationId xmlns:a16="http://schemas.microsoft.com/office/drawing/2014/main" id="{785B4B6B-CB5F-4B8E-898E-BE44918EE725}"/>
              </a:ext>
            </a:extLst>
          </p:cNvPr>
          <p:cNvPicPr>
            <a:picLocks noChangeAspect="1"/>
          </p:cNvPicPr>
          <p:nvPr/>
        </p:nvPicPr>
        <p:blipFill>
          <a:blip r:embed="rId3"/>
          <a:stretch>
            <a:fillRect/>
          </a:stretch>
        </p:blipFill>
        <p:spPr>
          <a:xfrm>
            <a:off x="2189841" y="3747390"/>
            <a:ext cx="3064898" cy="2310752"/>
          </a:xfrm>
          <a:prstGeom prst="rect">
            <a:avLst/>
          </a:prstGeom>
        </p:spPr>
      </p:pic>
      <p:pic>
        <p:nvPicPr>
          <p:cNvPr id="10" name="صورة 9">
            <a:extLst>
              <a:ext uri="{FF2B5EF4-FFF2-40B4-BE49-F238E27FC236}">
                <a16:creationId xmlns:a16="http://schemas.microsoft.com/office/drawing/2014/main" id="{379F90CD-8491-42F9-95B1-2B8EA4E5CDE9}"/>
              </a:ext>
            </a:extLst>
          </p:cNvPr>
          <p:cNvPicPr>
            <a:picLocks noChangeAspect="1"/>
          </p:cNvPicPr>
          <p:nvPr/>
        </p:nvPicPr>
        <p:blipFill>
          <a:blip r:embed="rId4"/>
          <a:stretch>
            <a:fillRect/>
          </a:stretch>
        </p:blipFill>
        <p:spPr>
          <a:xfrm>
            <a:off x="5543736" y="4502836"/>
            <a:ext cx="1607337" cy="1555306"/>
          </a:xfrm>
          <a:prstGeom prst="rect">
            <a:avLst/>
          </a:prstGeom>
        </p:spPr>
      </p:pic>
      <p:pic>
        <p:nvPicPr>
          <p:cNvPr id="11" name="صورة 10">
            <a:extLst>
              <a:ext uri="{FF2B5EF4-FFF2-40B4-BE49-F238E27FC236}">
                <a16:creationId xmlns:a16="http://schemas.microsoft.com/office/drawing/2014/main" id="{76872BA9-3102-431E-906A-92C67DEF2935}"/>
              </a:ext>
            </a:extLst>
          </p:cNvPr>
          <p:cNvPicPr>
            <a:picLocks noChangeAspect="1"/>
          </p:cNvPicPr>
          <p:nvPr/>
        </p:nvPicPr>
        <p:blipFill>
          <a:blip r:embed="rId5"/>
          <a:stretch>
            <a:fillRect/>
          </a:stretch>
        </p:blipFill>
        <p:spPr>
          <a:xfrm>
            <a:off x="7397938" y="4486650"/>
            <a:ext cx="1501009" cy="1632089"/>
          </a:xfrm>
          <a:prstGeom prst="rect">
            <a:avLst/>
          </a:prstGeom>
        </p:spPr>
      </p:pic>
      <p:pic>
        <p:nvPicPr>
          <p:cNvPr id="12" name="صورة 11">
            <a:extLst>
              <a:ext uri="{FF2B5EF4-FFF2-40B4-BE49-F238E27FC236}">
                <a16:creationId xmlns:a16="http://schemas.microsoft.com/office/drawing/2014/main" id="{F4AC98E5-1D65-4E9D-843B-C3036FB0DA6A}"/>
              </a:ext>
            </a:extLst>
          </p:cNvPr>
          <p:cNvPicPr>
            <a:picLocks noChangeAspect="1"/>
          </p:cNvPicPr>
          <p:nvPr/>
        </p:nvPicPr>
        <p:blipFill>
          <a:blip r:embed="rId6"/>
          <a:stretch>
            <a:fillRect/>
          </a:stretch>
        </p:blipFill>
        <p:spPr>
          <a:xfrm>
            <a:off x="8972553" y="4464445"/>
            <a:ext cx="1423102" cy="1632089"/>
          </a:xfrm>
          <a:prstGeom prst="rect">
            <a:avLst/>
          </a:prstGeom>
        </p:spPr>
      </p:pic>
      <p:pic>
        <p:nvPicPr>
          <p:cNvPr id="13" name="صورة 12">
            <a:extLst>
              <a:ext uri="{FF2B5EF4-FFF2-40B4-BE49-F238E27FC236}">
                <a16:creationId xmlns:a16="http://schemas.microsoft.com/office/drawing/2014/main" id="{C0AE16BC-F929-4B6B-95D9-0CC4D4EB5DF3}"/>
              </a:ext>
            </a:extLst>
          </p:cNvPr>
          <p:cNvPicPr>
            <a:picLocks noChangeAspect="1"/>
          </p:cNvPicPr>
          <p:nvPr/>
        </p:nvPicPr>
        <p:blipFill>
          <a:blip r:embed="rId7"/>
          <a:stretch>
            <a:fillRect/>
          </a:stretch>
        </p:blipFill>
        <p:spPr>
          <a:xfrm>
            <a:off x="10472739" y="4464446"/>
            <a:ext cx="1371598" cy="1632089"/>
          </a:xfrm>
          <a:prstGeom prst="rect">
            <a:avLst/>
          </a:prstGeom>
        </p:spPr>
      </p:pic>
    </p:spTree>
    <p:extLst>
      <p:ext uri="{BB962C8B-B14F-4D97-AF65-F5344CB8AC3E}">
        <p14:creationId xmlns:p14="http://schemas.microsoft.com/office/powerpoint/2010/main" val="351943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unqueira's Basic Histology Text and Atlas, 13th ED.pdf - Adobe Acrobat Reader DC">
            <a:extLst>
              <a:ext uri="{FF2B5EF4-FFF2-40B4-BE49-F238E27FC236}">
                <a16:creationId xmlns:a16="http://schemas.microsoft.com/office/drawing/2014/main" id="{9E3ED584-C8F4-42F9-84C8-EFCC02C0416A}"/>
              </a:ext>
            </a:extLst>
          </p:cNvPr>
          <p:cNvPicPr>
            <a:picLocks noChangeAspect="1"/>
          </p:cNvPicPr>
          <p:nvPr/>
        </p:nvPicPr>
        <p:blipFill rotWithShape="1">
          <a:blip r:embed="rId2"/>
          <a:srcRect l="16417" t="16530" r="20416"/>
          <a:stretch/>
        </p:blipFill>
        <p:spPr>
          <a:xfrm>
            <a:off x="1635760" y="812799"/>
            <a:ext cx="8188960" cy="5806125"/>
          </a:xfrm>
          <a:prstGeom prst="rect">
            <a:avLst/>
          </a:prstGeom>
        </p:spPr>
      </p:pic>
      <p:sp>
        <p:nvSpPr>
          <p:cNvPr id="4" name="TextBox 3">
            <a:extLst>
              <a:ext uri="{FF2B5EF4-FFF2-40B4-BE49-F238E27FC236}">
                <a16:creationId xmlns:a16="http://schemas.microsoft.com/office/drawing/2014/main" id="{8BDA79EF-2C8E-4CD8-9C08-63A744942F84}"/>
              </a:ext>
            </a:extLst>
          </p:cNvPr>
          <p:cNvSpPr txBox="1"/>
          <p:nvPr/>
        </p:nvSpPr>
        <p:spPr>
          <a:xfrm>
            <a:off x="985520" y="121920"/>
            <a:ext cx="2082800" cy="584775"/>
          </a:xfrm>
          <a:prstGeom prst="rect">
            <a:avLst/>
          </a:prstGeom>
          <a:noFill/>
        </p:spPr>
        <p:txBody>
          <a:bodyPr wrap="square" rtlCol="0">
            <a:spAutoFit/>
          </a:bodyPr>
          <a:lstStyle/>
          <a:p>
            <a:r>
              <a:rPr lang="en-GB" sz="3200" dirty="0">
                <a:solidFill>
                  <a:schemeClr val="bg1">
                    <a:lumMod val="65000"/>
                  </a:schemeClr>
                </a:solidFill>
              </a:rPr>
              <a:t>EXTRA</a:t>
            </a:r>
          </a:p>
        </p:txBody>
      </p:sp>
      <p:sp>
        <p:nvSpPr>
          <p:cNvPr id="6" name="TextBox 5">
            <a:extLst>
              <a:ext uri="{FF2B5EF4-FFF2-40B4-BE49-F238E27FC236}">
                <a16:creationId xmlns:a16="http://schemas.microsoft.com/office/drawing/2014/main" id="{F4A0759A-836E-42A0-9C5D-F73CBB8E4EC9}"/>
              </a:ext>
            </a:extLst>
          </p:cNvPr>
          <p:cNvSpPr txBox="1"/>
          <p:nvPr/>
        </p:nvSpPr>
        <p:spPr>
          <a:xfrm>
            <a:off x="6626860" y="1114510"/>
            <a:ext cx="3688080" cy="1200329"/>
          </a:xfrm>
          <a:prstGeom prst="rect">
            <a:avLst/>
          </a:prstGeom>
          <a:noFill/>
        </p:spPr>
        <p:txBody>
          <a:bodyPr wrap="square" rtlCol="0">
            <a:spAutoFit/>
          </a:bodyPr>
          <a:lstStyle/>
          <a:p>
            <a:r>
              <a:rPr lang="ar-SA" dirty="0">
                <a:solidFill>
                  <a:srgbClr val="00B050"/>
                </a:solidFill>
                <a:cs typeface="+mj-cs"/>
              </a:rPr>
              <a:t>* زي ما تشوفون هنا " سيرتولي سيلز" تكون في الطرف لانها هي اللي تكون" بلود تيست بارير"</a:t>
            </a:r>
          </a:p>
          <a:p>
            <a:endParaRPr lang="ar-SA" dirty="0">
              <a:solidFill>
                <a:srgbClr val="00B050"/>
              </a:solidFill>
              <a:cs typeface="+mj-cs"/>
            </a:endParaRPr>
          </a:p>
          <a:p>
            <a:r>
              <a:rPr lang="ar-SA" dirty="0">
                <a:solidFill>
                  <a:srgbClr val="00B050"/>
                </a:solidFill>
                <a:cs typeface="+mj-cs"/>
              </a:rPr>
              <a:t> </a:t>
            </a:r>
            <a:endParaRPr lang="en-GB" dirty="0">
              <a:solidFill>
                <a:srgbClr val="00B050"/>
              </a:solidFill>
              <a:cs typeface="+mj-cs"/>
            </a:endParaRPr>
          </a:p>
        </p:txBody>
      </p:sp>
      <p:pic>
        <p:nvPicPr>
          <p:cNvPr id="8" name="Graphic 7" descr="Line Arrow: Slight curve">
            <a:extLst>
              <a:ext uri="{FF2B5EF4-FFF2-40B4-BE49-F238E27FC236}">
                <a16:creationId xmlns:a16="http://schemas.microsoft.com/office/drawing/2014/main" id="{B8F81B74-3D75-4924-BA9D-5D31E7215F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559684">
            <a:off x="7342621" y="2227993"/>
            <a:ext cx="1276120" cy="375920"/>
          </a:xfrm>
          <a:prstGeom prst="rect">
            <a:avLst/>
          </a:prstGeom>
        </p:spPr>
      </p:pic>
      <p:sp>
        <p:nvSpPr>
          <p:cNvPr id="11" name="TextBox 10">
            <a:extLst>
              <a:ext uri="{FF2B5EF4-FFF2-40B4-BE49-F238E27FC236}">
                <a16:creationId xmlns:a16="http://schemas.microsoft.com/office/drawing/2014/main" id="{A0AF52D0-6228-43B4-9A86-11D377C98AE9}"/>
              </a:ext>
            </a:extLst>
          </p:cNvPr>
          <p:cNvSpPr txBox="1"/>
          <p:nvPr/>
        </p:nvSpPr>
        <p:spPr>
          <a:xfrm>
            <a:off x="7980680" y="5060243"/>
            <a:ext cx="2824480" cy="646331"/>
          </a:xfrm>
          <a:prstGeom prst="rect">
            <a:avLst/>
          </a:prstGeom>
          <a:noFill/>
        </p:spPr>
        <p:txBody>
          <a:bodyPr wrap="square" rtlCol="0">
            <a:spAutoFit/>
          </a:bodyPr>
          <a:lstStyle/>
          <a:p>
            <a:r>
              <a:rPr lang="ar-SA" dirty="0">
                <a:solidFill>
                  <a:srgbClr val="00B050"/>
                </a:solidFill>
              </a:rPr>
              <a:t>وهنا خلايا الليدنق تكون بين التوبيولز في الانترستيشم </a:t>
            </a:r>
            <a:endParaRPr lang="en-GB" dirty="0">
              <a:solidFill>
                <a:srgbClr val="00B050"/>
              </a:solidFill>
            </a:endParaRPr>
          </a:p>
        </p:txBody>
      </p:sp>
      <p:pic>
        <p:nvPicPr>
          <p:cNvPr id="16" name="Graphic 15" descr="Line Arrow: Clockwise curve">
            <a:extLst>
              <a:ext uri="{FF2B5EF4-FFF2-40B4-BE49-F238E27FC236}">
                <a16:creationId xmlns:a16="http://schemas.microsoft.com/office/drawing/2014/main" id="{C7AB185A-043B-4B73-BF29-873C7C9702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8471451">
            <a:off x="7354383" y="4588017"/>
            <a:ext cx="390617" cy="914400"/>
          </a:xfrm>
          <a:prstGeom prst="rect">
            <a:avLst/>
          </a:prstGeom>
        </p:spPr>
      </p:pic>
    </p:spTree>
    <p:extLst>
      <p:ext uri="{BB962C8B-B14F-4D97-AF65-F5344CB8AC3E}">
        <p14:creationId xmlns:p14="http://schemas.microsoft.com/office/powerpoint/2010/main" val="3495555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alphaModFix amt="70000"/>
            <a:extLst>
              <a:ext uri="{28A0092B-C50C-407E-A947-70E740481C1C}">
                <a14:useLocalDpi xmlns:a14="http://schemas.microsoft.com/office/drawing/2010/main" val="0"/>
              </a:ext>
            </a:extLst>
          </a:blip>
          <a:srcRect l="39758" t="37287" r="-352" b="33474"/>
          <a:stretch/>
        </p:blipFill>
        <p:spPr>
          <a:xfrm>
            <a:off x="10231821" y="5095801"/>
            <a:ext cx="1960179" cy="1762200"/>
          </a:xfrm>
          <a:prstGeom prst="rect">
            <a:avLst/>
          </a:prstGeom>
        </p:spPr>
      </p:pic>
      <p:pic>
        <p:nvPicPr>
          <p:cNvPr id="7" name="Picture 6" descr="Trachea-02.jpg"/>
          <p:cNvPicPr>
            <a:picLocks noGrp="1" noChangeAspect="1"/>
          </p:cNvPicPr>
          <p:nvPr isPhoto="1"/>
        </p:nvPicPr>
        <p:blipFill>
          <a:blip r:embed="rId4">
            <a:alphaModFix amt="35000"/>
            <a:extLst>
              <a:ext uri="{28A0092B-C50C-407E-A947-70E740481C1C}">
                <a14:useLocalDpi xmlns:a14="http://schemas.microsoft.com/office/drawing/2010/main" val="0"/>
              </a:ext>
            </a:extLst>
          </a:blip>
          <a:srcRect/>
          <a:stretch>
            <a:fillRect/>
          </a:stretch>
        </p:blipFill>
        <p:spPr bwMode="auto">
          <a:xfrm>
            <a:off x="0" y="0"/>
            <a:ext cx="286183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مربع نص 21"/>
          <p:cNvSpPr txBox="1"/>
          <p:nvPr/>
        </p:nvSpPr>
        <p:spPr>
          <a:xfrm rot="10800000">
            <a:off x="2085228" y="4821160"/>
            <a:ext cx="650925" cy="1477328"/>
          </a:xfrm>
          <a:prstGeom prst="rect">
            <a:avLst/>
          </a:prstGeom>
          <a:noFill/>
        </p:spPr>
        <p:txBody>
          <a:bodyPr wrap="square" rtlCol="0">
            <a:spAutoFit/>
          </a:bodyPr>
          <a:lstStyle/>
          <a:p>
            <a:r>
              <a:rPr lang="en-US" dirty="0"/>
              <a:t>1-A</a:t>
            </a:r>
            <a:endParaRPr lang="en-GB" dirty="0"/>
          </a:p>
          <a:p>
            <a:r>
              <a:rPr lang="en-US" dirty="0"/>
              <a:t>2-C</a:t>
            </a:r>
            <a:endParaRPr lang="en-GB" dirty="0"/>
          </a:p>
          <a:p>
            <a:r>
              <a:rPr lang="en-US" dirty="0"/>
              <a:t>3-D</a:t>
            </a:r>
            <a:endParaRPr lang="en-GB" dirty="0"/>
          </a:p>
          <a:p>
            <a:r>
              <a:rPr lang="en-US" dirty="0"/>
              <a:t>4-B</a:t>
            </a:r>
            <a:endParaRPr lang="en-GB" dirty="0"/>
          </a:p>
          <a:p>
            <a:r>
              <a:rPr lang="en-US" dirty="0"/>
              <a:t>5-C</a:t>
            </a:r>
            <a:endParaRPr lang="en-GB" dirty="0"/>
          </a:p>
        </p:txBody>
      </p:sp>
      <p:sp>
        <p:nvSpPr>
          <p:cNvPr id="23" name="مربع نص 22"/>
          <p:cNvSpPr txBox="1"/>
          <p:nvPr/>
        </p:nvSpPr>
        <p:spPr>
          <a:xfrm>
            <a:off x="6920584" y="47111"/>
            <a:ext cx="3311237" cy="369332"/>
          </a:xfrm>
          <a:prstGeom prst="rect">
            <a:avLst/>
          </a:prstGeom>
          <a:noFill/>
        </p:spPr>
        <p:txBody>
          <a:bodyPr wrap="square" rtlCol="0">
            <a:spAutoFit/>
          </a:bodyPr>
          <a:lstStyle/>
          <a:p>
            <a:r>
              <a:rPr lang="en-US" b="1" dirty="0"/>
              <a:t>MCQs</a:t>
            </a:r>
          </a:p>
        </p:txBody>
      </p:sp>
      <p:sp>
        <p:nvSpPr>
          <p:cNvPr id="2" name="Rectangle 1">
            <a:extLst>
              <a:ext uri="{FF2B5EF4-FFF2-40B4-BE49-F238E27FC236}">
                <a16:creationId xmlns:a16="http://schemas.microsoft.com/office/drawing/2014/main" id="{ADA68B5D-E3AE-47DB-96AC-CD1C11B628B7}"/>
              </a:ext>
            </a:extLst>
          </p:cNvPr>
          <p:cNvSpPr/>
          <p:nvPr/>
        </p:nvSpPr>
        <p:spPr>
          <a:xfrm>
            <a:off x="3043722" y="231777"/>
            <a:ext cx="5063958" cy="6740307"/>
          </a:xfrm>
          <a:prstGeom prst="rect">
            <a:avLst/>
          </a:prstGeom>
        </p:spPr>
        <p:txBody>
          <a:bodyPr wrap="square">
            <a:spAutoFit/>
          </a:bodyPr>
          <a:lstStyle/>
          <a:p>
            <a:r>
              <a:rPr lang="en-US" b="1" dirty="0"/>
              <a:t>1)Mesothelial cell forms ?</a:t>
            </a:r>
            <a:endParaRPr lang="en-GB" b="1" dirty="0"/>
          </a:p>
          <a:p>
            <a:r>
              <a:rPr lang="en-US" dirty="0"/>
              <a:t>A-Tunica vaginalis       B-Tunica albuginea </a:t>
            </a:r>
            <a:endParaRPr lang="en-GB" dirty="0"/>
          </a:p>
          <a:p>
            <a:r>
              <a:rPr lang="en-US" dirty="0"/>
              <a:t>C-Tunica </a:t>
            </a:r>
            <a:r>
              <a:rPr lang="en-US" dirty="0" err="1"/>
              <a:t>vasculosa</a:t>
            </a:r>
            <a:r>
              <a:rPr lang="en-US" dirty="0"/>
              <a:t>     D-Septa </a:t>
            </a:r>
            <a:endParaRPr lang="en-GB" dirty="0"/>
          </a:p>
          <a:p>
            <a:r>
              <a:rPr lang="en-US" dirty="0"/>
              <a:t> </a:t>
            </a:r>
            <a:endParaRPr lang="en-GB" dirty="0"/>
          </a:p>
          <a:p>
            <a:r>
              <a:rPr lang="en-US" b="1" dirty="0"/>
              <a:t>2)Which cell forms the blood testis barrier?</a:t>
            </a:r>
            <a:endParaRPr lang="en-GB" b="1" dirty="0"/>
          </a:p>
          <a:p>
            <a:r>
              <a:rPr lang="en-US" dirty="0"/>
              <a:t>A-interstitial cells of </a:t>
            </a:r>
            <a:r>
              <a:rPr lang="en-US" dirty="0" err="1"/>
              <a:t>leyding</a:t>
            </a:r>
            <a:r>
              <a:rPr lang="en-US" dirty="0"/>
              <a:t>  </a:t>
            </a:r>
          </a:p>
          <a:p>
            <a:r>
              <a:rPr lang="en-US" dirty="0"/>
              <a:t>B-spermatogenic cell </a:t>
            </a:r>
            <a:endParaRPr lang="en-GB" dirty="0"/>
          </a:p>
          <a:p>
            <a:r>
              <a:rPr lang="en-US" dirty="0"/>
              <a:t>C-Sertoli cells     </a:t>
            </a:r>
          </a:p>
          <a:p>
            <a:r>
              <a:rPr lang="en-US" dirty="0"/>
              <a:t>D-B cells </a:t>
            </a:r>
            <a:endParaRPr lang="en-GB" dirty="0"/>
          </a:p>
          <a:p>
            <a:r>
              <a:rPr lang="en-US" dirty="0"/>
              <a:t> </a:t>
            </a:r>
            <a:endParaRPr lang="en-GB" dirty="0"/>
          </a:p>
          <a:p>
            <a:r>
              <a:rPr lang="en-US" b="1" dirty="0"/>
              <a:t>3)The basal compartment contains?</a:t>
            </a:r>
            <a:endParaRPr lang="en-GB" b="1" dirty="0"/>
          </a:p>
          <a:p>
            <a:r>
              <a:rPr lang="en-US" dirty="0"/>
              <a:t>A-1ry spermatocytes      B-2ry spermatocytes     </a:t>
            </a:r>
            <a:endParaRPr lang="en-GB" dirty="0"/>
          </a:p>
          <a:p>
            <a:r>
              <a:rPr lang="en-US" dirty="0"/>
              <a:t>C-Spermatids                   D-Spermatogonia </a:t>
            </a:r>
          </a:p>
          <a:p>
            <a:endParaRPr lang="en-US" dirty="0"/>
          </a:p>
          <a:p>
            <a:r>
              <a:rPr lang="en-US" b="1" dirty="0"/>
              <a:t>4) A part of male genital duct that has a strong peristaltic movement due to thick muscular layer?</a:t>
            </a:r>
            <a:endParaRPr lang="en-GB" b="1" dirty="0"/>
          </a:p>
          <a:p>
            <a:r>
              <a:rPr lang="en-US" dirty="0"/>
              <a:t>A- Seminiferous tubules        B- Ductus deferens  </a:t>
            </a:r>
            <a:endParaRPr lang="en-GB" dirty="0"/>
          </a:p>
          <a:p>
            <a:r>
              <a:rPr lang="en-US" dirty="0"/>
              <a:t>C-Epididymis                           D-Sertoli cells </a:t>
            </a:r>
            <a:endParaRPr lang="en-GB" dirty="0"/>
          </a:p>
          <a:p>
            <a:r>
              <a:rPr lang="en-US" b="1" dirty="0"/>
              <a:t> </a:t>
            </a:r>
            <a:endParaRPr lang="en-GB" dirty="0"/>
          </a:p>
          <a:p>
            <a:r>
              <a:rPr lang="en-US" b="1" dirty="0"/>
              <a:t>5) Site of maturation of spermatozoa?</a:t>
            </a:r>
            <a:endParaRPr lang="en-GB" b="1" dirty="0"/>
          </a:p>
          <a:p>
            <a:r>
              <a:rPr lang="en-US" dirty="0"/>
              <a:t> </a:t>
            </a:r>
            <a:endParaRPr lang="en-GB" dirty="0"/>
          </a:p>
          <a:p>
            <a:r>
              <a:rPr lang="en-US" dirty="0"/>
              <a:t>A- Seminiferous tubules        B- Ductus deferens  </a:t>
            </a:r>
            <a:r>
              <a:rPr lang="en-GB" dirty="0"/>
              <a:t>    </a:t>
            </a:r>
            <a:r>
              <a:rPr lang="en-US" dirty="0"/>
              <a:t>C-Epididymis                           D-</a:t>
            </a:r>
            <a:r>
              <a:rPr lang="en-US" dirty="0" err="1"/>
              <a:t>Sertoli</a:t>
            </a:r>
            <a:r>
              <a:rPr lang="en-US" dirty="0"/>
              <a:t> cells </a:t>
            </a:r>
            <a:endParaRPr lang="en-GB" dirty="0"/>
          </a:p>
          <a:p>
            <a:endParaRPr lang="en-GB" dirty="0"/>
          </a:p>
        </p:txBody>
      </p:sp>
    </p:spTree>
    <p:extLst>
      <p:ext uri="{BB962C8B-B14F-4D97-AF65-F5344CB8AC3E}">
        <p14:creationId xmlns:p14="http://schemas.microsoft.com/office/powerpoint/2010/main" val="32920704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539</TotalTime>
  <Words>1169</Words>
  <Application>Microsoft Office PowerPoint</Application>
  <PresentationFormat>Widescreen</PresentationFormat>
  <Paragraphs>199</Paragraphs>
  <Slides>10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Georgia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Feisal Alrubaei;Rana B</dc:creator>
  <cp:lastModifiedBy>qq.faisal.pp@gmail.com</cp:lastModifiedBy>
  <cp:revision>102</cp:revision>
  <dcterms:created xsi:type="dcterms:W3CDTF">2017-02-05T14:21:38Z</dcterms:created>
  <dcterms:modified xsi:type="dcterms:W3CDTF">2018-03-24T10:54:43Z</dcterms:modified>
</cp:coreProperties>
</file>