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3" r:id="rId4"/>
    <p:sldId id="280" r:id="rId5"/>
    <p:sldId id="264" r:id="rId6"/>
    <p:sldId id="281" r:id="rId7"/>
    <p:sldId id="282" r:id="rId8"/>
    <p:sldId id="283" r:id="rId9"/>
    <p:sldId id="284" r:id="rId10"/>
    <p:sldId id="266" r:id="rId11"/>
    <p:sldId id="28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9" r:id="rId24"/>
    <p:sldId id="279" r:id="rId25"/>
    <p:sldId id="286" r:id="rId26"/>
    <p:sldId id="288" r:id="rId27"/>
    <p:sldId id="287" r:id="rId28"/>
    <p:sldId id="25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F3F3F3"/>
    <a:srgbClr val="FEA298"/>
    <a:srgbClr val="2FA1DB"/>
    <a:srgbClr val="F0F4FA"/>
    <a:srgbClr val="F3F6FB"/>
    <a:srgbClr val="F7F7F7"/>
    <a:srgbClr val="F9FBFD"/>
    <a:srgbClr val="E7E6E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1C13-A127-412C-8EE3-D944F2E7E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6944CF-E688-42FB-9910-13E5C523D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BC12F-6CA0-4CE4-90A2-9ECBE1CCA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7034-4597-4EFD-BCAD-00E94A98556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0D1E6-F95F-4D06-8AC3-3404AB802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89232-51A9-452E-9E07-0562AEC24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6FE5-E3CB-44D3-AA9D-7AEB246B4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4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9F627-29B0-4A7D-848E-041BBB1F6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C99EC2-8FCA-4329-8832-65922B041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9AA86-D3AE-4977-8DE9-2F6C6C531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7034-4597-4EFD-BCAD-00E94A98556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B6B6A-DE6B-481B-AE34-BAC40B509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2DFFC-4552-4F13-B297-4A621799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6FE5-E3CB-44D3-AA9D-7AEB246B4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5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CC1E44-CDD7-4F63-83FE-C69EC9767F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610B8A-5952-41C0-BF91-EEAB7FDB2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3E5E5-EA06-42B1-8AA1-CA9517511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7034-4597-4EFD-BCAD-00E94A98556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0AEA6-FA08-49F3-91FF-EB2D98DE1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68D1F-9DD4-4DC8-AEAA-E569FD61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6FE5-E3CB-44D3-AA9D-7AEB246B4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4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061B0-23CF-4FB9-8842-06B984245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20954-8585-4696-82BD-B8F332276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87223-5CB5-4482-806B-ADAF0ABAD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7034-4597-4EFD-BCAD-00E94A98556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FC9C2-DA63-421E-A70A-6D960B5C6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88CE3-C7FC-4966-ADCC-6E12F6089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6FE5-E3CB-44D3-AA9D-7AEB246B4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7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C3221-FA18-4D0C-8C8D-F21978D80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93C13-7DFF-47B4-8EAA-2E496B2E5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AC550-052C-4B83-8D98-837CBAB9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7034-4597-4EFD-BCAD-00E94A98556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2766C-8D43-4043-9F45-9CA745A8E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F61A6-1D77-478F-9703-5384C1AE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6FE5-E3CB-44D3-AA9D-7AEB246B4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2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07D55-C45A-4F3A-A8FC-7DF50EE3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F838E-8D47-4324-93E6-CA6C71510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BB218-A90A-4363-A0BD-C041CD525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3B894A-2244-4E7C-93DE-B1ABACF9B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7034-4597-4EFD-BCAD-00E94A98556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0EC911-5324-4352-AA2F-D4E48C030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ADF12-E46A-4854-A4D6-2B9000534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6FE5-E3CB-44D3-AA9D-7AEB246B4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5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16A61-22E9-44B1-B73C-95295755C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A39E7-7661-4EFA-A025-B0C131E95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76325-6280-44F2-B164-34692873E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4CA83C-6F02-4046-ACF9-3E7DE4191E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8976CC-1F11-4C74-A028-C57F1CE02E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63C2EA-6C53-4936-B77A-8A6E4C91F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7034-4597-4EFD-BCAD-00E94A98556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30A40E-EEB1-47FB-B8EF-BAEEC1525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BB0803-D500-43A5-96D8-551981A70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6FE5-E3CB-44D3-AA9D-7AEB246B4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6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14603-C9AB-4A0F-9B3A-501CA1A2D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BF6C53-8652-48E9-A888-407966A10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7034-4597-4EFD-BCAD-00E94A98556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01A4A9-4D70-455B-B2D4-53181F793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A4A4E-4632-4133-97C0-1DADE182D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6FE5-E3CB-44D3-AA9D-7AEB246B4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421345-EFBA-4B64-9C1B-8004ACAA1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7034-4597-4EFD-BCAD-00E94A98556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E9B558-C028-4882-9071-A48215E16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95EFA-3361-48F2-A909-06A1F15EF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6FE5-E3CB-44D3-AA9D-7AEB246B4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2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F4123-D667-4A63-A44D-AB0FC1672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9DE2A-5C7A-43AC-B26A-E560091B7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6BE85-43CB-4D3A-B638-427502211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EB757-D732-4C94-B04F-ECAA94F5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7034-4597-4EFD-BCAD-00E94A98556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678E85-7FC9-4334-9F15-E610157CE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7C60D-0124-4EEC-85AF-FFFE23F33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6FE5-E3CB-44D3-AA9D-7AEB246B4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1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99B17-357A-4801-831F-D4BA6CB91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7151E6-47F5-4804-B8FE-B8F9099867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1CC002-DD98-42F1-BE46-4DB986C42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464701-A206-403C-8F16-AD542A43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7034-4597-4EFD-BCAD-00E94A98556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7FEB4-649B-43E4-9FA0-647DE8AE5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385721-78A5-4146-97B8-B818791D6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6FE5-E3CB-44D3-AA9D-7AEB246B4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5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791D0B-7F10-408C-A37A-B6A748788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BF602-3C08-49FF-9A37-C4B17916A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27AA6-72C8-41C7-81C1-9B9CC8AE43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67034-4597-4EFD-BCAD-00E94A98556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4DC07-1DD2-4917-81B4-DC14E67D99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89F19-1403-4343-81CC-EAE64FEF4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86FE5-E3CB-44D3-AA9D-7AEB246B4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3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.google.com/presentation/d/10fP6QK-MrlVT5Kx7WV1_CBKvbV7MR6qchVcIelh6pJ0/edit?usp=sharing" TargetMode="External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4.wdp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e_6VWwLtOE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YQG8o5b4lK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endocrineonline.org/ts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radswiki.net/main/index.php?title=File:Turners-syndrome-hand-001.jpg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0.png"/><Relationship Id="rId7" Type="http://schemas.openxmlformats.org/officeDocument/2006/relationships/image" Target="../media/image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hyperlink" Target="https://www.youtube.com/watch?v=2i0Ms71DN44" TargetMode="Externa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5.wdp"/><Relationship Id="rId7" Type="http://schemas.openxmlformats.org/officeDocument/2006/relationships/hyperlink" Target="mailto:humangenetics436@gmail.com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hyperlink" Target="https://twitter.com/436genetics" TargetMode="External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hyperlink" Target="https://docs.google.com/forms/d/e/1FAIpQLSfeprw2CgfcH5e9M3BwLC3vQrEF3K-70rnCv_3DmM2pwmbH8Q/viewfor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7iAVCLZWu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RNwJbMovnVQ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3.wdp"/><Relationship Id="rId2" Type="http://schemas.openxmlformats.org/officeDocument/2006/relationships/hyperlink" Target="https://www.youtube.com/watch?v=MNq015d03M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3F19E95-DE01-46EA-BE20-13976F33FBB1}"/>
              </a:ext>
            </a:extLst>
          </p:cNvPr>
          <p:cNvGrpSpPr/>
          <p:nvPr/>
        </p:nvGrpSpPr>
        <p:grpSpPr>
          <a:xfrm>
            <a:off x="-167664" y="-495617"/>
            <a:ext cx="11950250" cy="7353617"/>
            <a:chOff x="-167664" y="-495617"/>
            <a:chExt cx="11950250" cy="735361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AB01FE2-71E3-49A4-B3BB-84A56A21627C}"/>
                </a:ext>
              </a:extLst>
            </p:cNvPr>
            <p:cNvGrpSpPr/>
            <p:nvPr/>
          </p:nvGrpSpPr>
          <p:grpSpPr>
            <a:xfrm>
              <a:off x="515499" y="0"/>
              <a:ext cx="11267087" cy="6858000"/>
              <a:chOff x="515499" y="0"/>
              <a:chExt cx="11267087" cy="685800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9061139" y="5482272"/>
                <a:ext cx="1479430" cy="1280967"/>
              </a:xfrm>
              <a:prstGeom prst="roundRect">
                <a:avLst/>
              </a:prstGeom>
              <a:solidFill>
                <a:srgbClr val="F0F4FA"/>
              </a:solidFill>
              <a:ln>
                <a:solidFill>
                  <a:srgbClr val="F0F4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73BEB37F-6376-4AF2-9655-32BF3C5F35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936300" y="0"/>
                <a:ext cx="3846286" cy="6858000"/>
              </a:xfrm>
              <a:prstGeom prst="rect">
                <a:avLst/>
              </a:prstGeom>
            </p:spPr>
          </p:pic>
          <p:sp>
            <p:nvSpPr>
              <p:cNvPr id="9" name="Rounded Rectangle 8"/>
              <p:cNvSpPr/>
              <p:nvPr/>
            </p:nvSpPr>
            <p:spPr>
              <a:xfrm>
                <a:off x="9142713" y="324373"/>
                <a:ext cx="1380227" cy="1141164"/>
              </a:xfrm>
              <a:prstGeom prst="roundRect">
                <a:avLst/>
              </a:prstGeom>
              <a:solidFill>
                <a:srgbClr val="F0F4FA"/>
              </a:solidFill>
              <a:ln>
                <a:solidFill>
                  <a:srgbClr val="F0F4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9142713" y="2587048"/>
                <a:ext cx="1553218" cy="1138388"/>
              </a:xfrm>
              <a:prstGeom prst="roundRect">
                <a:avLst/>
              </a:prstGeom>
              <a:solidFill>
                <a:srgbClr val="F0F4FA"/>
              </a:solidFill>
              <a:ln>
                <a:solidFill>
                  <a:srgbClr val="F0F4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0E83550-8F3A-4DB9-A1E2-3CA8CF7834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489" b="96509" l="948" r="96445">
                            <a14:foregroundMark x1="41469" y1="9227" x2="41469" y2="9227"/>
                            <a14:foregroundMark x1="27962" y1="4738" x2="27962" y2="4738"/>
                            <a14:foregroundMark x1="39336" y1="4738" x2="39336" y2="4738"/>
                            <a14:foregroundMark x1="6161" y1="35411" x2="6161" y2="35411"/>
                            <a14:foregroundMark x1="1185" y1="30175" x2="1185" y2="30175"/>
                            <a14:foregroundMark x1="39100" y1="88778" x2="39100" y2="88778"/>
                            <a14:foregroundMark x1="37678" y1="88279" x2="37678" y2="88279"/>
                            <a14:foregroundMark x1="948" y1="48379" x2="948" y2="48379"/>
                            <a14:foregroundMark x1="37204" y1="88279" x2="37204" y2="88279"/>
                            <a14:foregroundMark x1="48578" y1="67830" x2="48578" y2="67830"/>
                            <a14:foregroundMark x1="56398" y1="67830" x2="56398" y2="67830"/>
                            <a14:foregroundMark x1="63507" y1="67830" x2="63507" y2="67830"/>
                            <a14:foregroundMark x1="73697" y1="68828" x2="73697" y2="68828"/>
                            <a14:foregroundMark x1="80332" y1="67082" x2="80332" y2="67082"/>
                            <a14:foregroundMark x1="53081" y1="80798" x2="53081" y2="80798"/>
                            <a14:foregroundMark x1="55687" y1="80798" x2="55687" y2="80798"/>
                            <a14:foregroundMark x1="61848" y1="79551" x2="61848" y2="79551"/>
                            <a14:foregroundMark x1="68957" y1="79551" x2="68957" y2="79551"/>
                            <a14:foregroundMark x1="76303" y1="78803" x2="76303" y2="78803"/>
                            <a14:foregroundMark x1="80569" y1="79551" x2="80569" y2="79551"/>
                            <a14:foregroundMark x1="80332" y1="75810" x2="80332" y2="75810"/>
                            <a14:foregroundMark x1="83649" y1="79052" x2="83649" y2="79052"/>
                            <a14:foregroundMark x1="88863" y1="79052" x2="88863" y2="79052"/>
                            <a14:foregroundMark x1="50474" y1="88529" x2="50474" y2="88529"/>
                            <a14:foregroundMark x1="50474" y1="93766" x2="50474" y2="93766"/>
                            <a14:foregroundMark x1="48578" y1="80050" x2="48578" y2="80050"/>
                            <a14:foregroundMark x1="66825" y1="80050" x2="66825" y2="80050"/>
                            <a14:foregroundMark x1="67299" y1="68579" x2="67299" y2="68579"/>
                            <a14:foregroundMark x1="53318" y1="66584" x2="53318" y2="66584"/>
                            <a14:foregroundMark x1="92180" y1="77307" x2="92180" y2="77307"/>
                            <a14:foregroundMark x1="58531" y1="91272" x2="58531" y2="91272"/>
                            <a14:foregroundMark x1="61848" y1="92020" x2="61848" y2="92020"/>
                            <a14:foregroundMark x1="68483" y1="92020" x2="68483" y2="92020"/>
                            <a14:foregroundMark x1="82227" y1="93766" x2="82227" y2="93766"/>
                            <a14:foregroundMark x1="83412" y1="88529" x2="83412" y2="88529"/>
                            <a14:foregroundMark x1="84123" y1="88529" x2="84123" y2="88529"/>
                            <a14:foregroundMark x1="83649" y1="96010" x2="83649" y2="96010"/>
                            <a14:foregroundMark x1="90047" y1="94514" x2="90047" y2="94514"/>
                            <a14:foregroundMark x1="87678" y1="96758" x2="87678" y2="96758"/>
                            <a14:foregroundMark x1="87204" y1="96509" x2="87204" y2="96509"/>
                            <a14:foregroundMark x1="86730" y1="96509" x2="86730" y2="96509"/>
                            <a14:foregroundMark x1="87678" y1="92269" x2="86967" y2="91771"/>
                            <a14:foregroundMark x1="87204" y1="88778" x2="86730" y2="88778"/>
                            <a14:foregroundMark x1="94557" y1="89037" x2="92891" y2="91521"/>
                            <a14:foregroundMark x1="95735" y1="87282" x2="95102" y2="88225"/>
                            <a14:foregroundMark x1="72038" y1="91272" x2="72038" y2="91272"/>
                            <a14:foregroundMark x1="76303" y1="91022" x2="76303" y2="91022"/>
                            <a14:foregroundMark x1="80569" y1="93267" x2="80569" y2="93267"/>
                            <a14:foregroundMark x1="85071" y1="93516" x2="85071" y2="93516"/>
                            <a14:foregroundMark x1="96445" y1="86534" x2="96445" y2="86534"/>
                            <a14:foregroundMark x1="81517" y1="90773" x2="81517" y2="90773"/>
                            <a14:foregroundMark x1="81517" y1="90773" x2="80332" y2="91771"/>
                            <a14:backgroundMark x1="57820" y1="78554" x2="57820" y2="78554"/>
                            <a14:backgroundMark x1="61611" y1="79551" x2="61611" y2="79551"/>
                            <a14:backgroundMark x1="70853" y1="78803" x2="70853" y2="78803"/>
                            <a14:backgroundMark x1="75118" y1="68828" x2="75118" y2="68828"/>
                            <a14:backgroundMark x1="57109" y1="90274" x2="57109" y2="90274"/>
                            <a14:backgroundMark x1="63270" y1="92020" x2="63270" y2="92020"/>
                            <a14:backgroundMark x1="95972" y1="88529" x2="95972" y2="88529"/>
                            <a14:backgroundMark x1="94313" y1="92269" x2="94313" y2="92269"/>
                            <a14:backgroundMark x1="94550" y1="92768" x2="94550" y2="92768"/>
                            <a14:backgroundMark x1="94550" y1="92768" x2="95261" y2="93017"/>
                            <a14:backgroundMark x1="95498" y1="88778" x2="95498" y2="88778"/>
                            <a14:backgroundMark x1="95498" y1="88778" x2="94550" y2="8902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5011" y="2595277"/>
                <a:ext cx="1189345" cy="1130159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C1DED96-50B9-4972-8171-771C050CB9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30985" y="407102"/>
                <a:ext cx="656916" cy="1028137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4A4956F-574D-4F47-9964-BF07DA870C91}"/>
                  </a:ext>
                </a:extLst>
              </p:cNvPr>
              <p:cNvSpPr txBox="1"/>
              <p:nvPr/>
            </p:nvSpPr>
            <p:spPr>
              <a:xfrm>
                <a:off x="1892906" y="136667"/>
                <a:ext cx="4385733" cy="3662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600" b="1" dirty="0">
                    <a:solidFill>
                      <a:schemeClr val="tx2"/>
                    </a:solidFill>
                    <a:latin typeface="Felix Titling" panose="04060505060202020A04" pitchFamily="82" charset="0"/>
                  </a:rPr>
                  <a:t>H</a:t>
                </a:r>
                <a:r>
                  <a:rPr lang="en-US" sz="6600" b="1" dirty="0">
                    <a:solidFill>
                      <a:schemeClr val="tx2"/>
                    </a:solidFill>
                    <a:latin typeface="Felix Titling" panose="04060505060202020A04" pitchFamily="82" charset="0"/>
                  </a:rPr>
                  <a:t>uman Genetics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5E41BE-867D-4DF8-B0F6-19537442E1B3}"/>
                  </a:ext>
                </a:extLst>
              </p:cNvPr>
              <p:cNvSpPr txBox="1"/>
              <p:nvPr/>
            </p:nvSpPr>
            <p:spPr>
              <a:xfrm>
                <a:off x="673326" y="4086558"/>
                <a:ext cx="682489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solidFill>
                      <a:schemeClr val="bg2">
                        <a:lumMod val="25000"/>
                      </a:schemeClr>
                    </a:solidFill>
                    <a:latin typeface="Baskerville Old Face" panose="02020602080505020303" pitchFamily="18" charset="0"/>
                  </a:rPr>
                  <a:t>K</a:t>
                </a:r>
                <a:r>
                  <a:rPr lang="en-US" sz="4000" dirty="0">
                    <a:solidFill>
                      <a:schemeClr val="bg2">
                        <a:lumMod val="25000"/>
                      </a:schemeClr>
                    </a:solidFill>
                    <a:latin typeface="Baskerville Old Face" panose="02020602080505020303" pitchFamily="18" charset="0"/>
                  </a:rPr>
                  <a:t>linefelter, </a:t>
                </a:r>
                <a:r>
                  <a:rPr lang="en-US" sz="4800" dirty="0">
                    <a:solidFill>
                      <a:schemeClr val="bg2">
                        <a:lumMod val="25000"/>
                      </a:schemeClr>
                    </a:solidFill>
                    <a:latin typeface="Baskerville Old Face" panose="02020602080505020303" pitchFamily="18" charset="0"/>
                  </a:rPr>
                  <a:t>T</a:t>
                </a:r>
                <a:r>
                  <a:rPr lang="en-US" sz="4000" dirty="0">
                    <a:solidFill>
                      <a:schemeClr val="bg2">
                        <a:lumMod val="25000"/>
                      </a:schemeClr>
                    </a:solidFill>
                    <a:latin typeface="Baskerville Old Face" panose="02020602080505020303" pitchFamily="18" charset="0"/>
                  </a:rPr>
                  <a:t>urner and </a:t>
                </a:r>
                <a:r>
                  <a:rPr lang="en-US" sz="4800" dirty="0">
                    <a:solidFill>
                      <a:schemeClr val="bg2">
                        <a:lumMod val="25000"/>
                      </a:schemeClr>
                    </a:solidFill>
                    <a:latin typeface="Baskerville Old Face" panose="02020602080505020303" pitchFamily="18" charset="0"/>
                  </a:rPr>
                  <a:t>D</a:t>
                </a:r>
                <a:r>
                  <a:rPr lang="en-US" sz="4000" dirty="0">
                    <a:solidFill>
                      <a:schemeClr val="bg2">
                        <a:lumMod val="25000"/>
                      </a:schemeClr>
                    </a:solidFill>
                    <a:latin typeface="Baskerville Old Face" panose="02020602080505020303" pitchFamily="18" charset="0"/>
                  </a:rPr>
                  <a:t>own </a:t>
                </a:r>
                <a:r>
                  <a:rPr lang="en-US" sz="4800" dirty="0">
                    <a:solidFill>
                      <a:schemeClr val="bg2">
                        <a:lumMod val="25000"/>
                      </a:schemeClr>
                    </a:solidFill>
                    <a:latin typeface="Baskerville Old Face" panose="02020602080505020303" pitchFamily="18" charset="0"/>
                  </a:rPr>
                  <a:t>S</a:t>
                </a:r>
                <a:r>
                  <a:rPr lang="en-US" sz="4000" dirty="0">
                    <a:solidFill>
                      <a:schemeClr val="bg2">
                        <a:lumMod val="25000"/>
                      </a:schemeClr>
                    </a:solidFill>
                    <a:latin typeface="Baskerville Old Face" panose="02020602080505020303" pitchFamily="18" charset="0"/>
                  </a:rPr>
                  <a:t>yndromes</a:t>
                </a:r>
              </a:p>
            </p:txBody>
          </p:sp>
          <p:sp>
            <p:nvSpPr>
              <p:cNvPr id="23" name="TextBox 5">
                <a:extLst>
                  <a:ext uri="{FF2B5EF4-FFF2-40B4-BE49-F238E27FC236}">
                    <a16:creationId xmlns:a16="http://schemas.microsoft.com/office/drawing/2014/main" id="{2F286EDC-C43F-4196-80A6-BD061C58EAEF}"/>
                  </a:ext>
                </a:extLst>
              </p:cNvPr>
              <p:cNvSpPr txBox="1"/>
              <p:nvPr/>
            </p:nvSpPr>
            <p:spPr>
              <a:xfrm>
                <a:off x="515499" y="5886992"/>
                <a:ext cx="1510748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Notes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sz="1600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Important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sz="1600" dirty="0">
                    <a:solidFill>
                      <a:schemeClr val="bg1">
                        <a:lumMod val="65000"/>
                      </a:schemeClr>
                    </a:solidFill>
                    <a:latin typeface="Cambria" panose="02040503050406030204" pitchFamily="18" charset="0"/>
                  </a:rPr>
                  <a:t>Extra</a:t>
                </a:r>
              </a:p>
            </p:txBody>
          </p:sp>
          <p:sp>
            <p:nvSpPr>
              <p:cNvPr id="24" name="Rounded Rectangle 12">
                <a:extLst>
                  <a:ext uri="{FF2B5EF4-FFF2-40B4-BE49-F238E27FC236}">
                    <a16:creationId xmlns:a16="http://schemas.microsoft.com/office/drawing/2014/main" id="{01D64727-8D37-4B2F-9CA5-B08663F5EC96}"/>
                  </a:ext>
                </a:extLst>
              </p:cNvPr>
              <p:cNvSpPr/>
              <p:nvPr/>
            </p:nvSpPr>
            <p:spPr>
              <a:xfrm>
                <a:off x="8977503" y="5391313"/>
                <a:ext cx="1763881" cy="1280967"/>
              </a:xfrm>
              <a:prstGeom prst="roundRect">
                <a:avLst>
                  <a:gd name="adj" fmla="val 21839"/>
                </a:avLst>
              </a:prstGeom>
              <a:solidFill>
                <a:srgbClr val="F0F4FA"/>
              </a:solidFill>
              <a:ln>
                <a:solidFill>
                  <a:srgbClr val="F0F4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64167452-CFE0-4AE3-AA05-890413882E53}"/>
                  </a:ext>
                </a:extLst>
              </p:cNvPr>
              <p:cNvGrpSpPr/>
              <p:nvPr/>
            </p:nvGrpSpPr>
            <p:grpSpPr>
              <a:xfrm>
                <a:off x="8801722" y="5457330"/>
                <a:ext cx="2235200" cy="1299351"/>
                <a:chOff x="-53524" y="664691"/>
                <a:chExt cx="2235200" cy="1299351"/>
              </a:xfrm>
            </p:grpSpPr>
            <p:sp>
              <p:nvSpPr>
                <p:cNvPr id="19" name="TextBox 18">
                  <a:hlinkClick r:id="rId6"/>
                  <a:extLst>
                    <a:ext uri="{FF2B5EF4-FFF2-40B4-BE49-F238E27FC236}">
                      <a16:creationId xmlns:a16="http://schemas.microsoft.com/office/drawing/2014/main" id="{B4C48195-9277-4FF4-8059-00236595A8C4}"/>
                    </a:ext>
                  </a:extLst>
                </p:cNvPr>
                <p:cNvSpPr txBox="1"/>
                <p:nvPr/>
              </p:nvSpPr>
              <p:spPr>
                <a:xfrm>
                  <a:off x="-53524" y="1317711"/>
                  <a:ext cx="22352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Agency FB" panose="020B0503020202020204" pitchFamily="34" charset="0"/>
                    </a:rPr>
                    <a:t>EDITING </a:t>
                  </a:r>
                </a:p>
                <a:p>
                  <a:pPr algn="ctr"/>
                  <a:r>
                    <a:rPr lang="en-US" b="1" dirty="0">
                      <a:latin typeface="Agency FB" panose="020B0503020202020204" pitchFamily="34" charset="0"/>
                    </a:rPr>
                    <a:t>FILE</a:t>
                  </a:r>
                </a:p>
              </p:txBody>
            </p:sp>
            <p:pic>
              <p:nvPicPr>
                <p:cNvPr id="18" name="Picture 17">
                  <a:hlinkClick r:id="rId6"/>
                  <a:extLst>
                    <a:ext uri="{FF2B5EF4-FFF2-40B4-BE49-F238E27FC236}">
                      <a16:creationId xmlns:a16="http://schemas.microsoft.com/office/drawing/2014/main" id="{170BE0A8-1659-4883-B00A-0A261C4DEC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2042" y="664691"/>
                  <a:ext cx="877662" cy="877662"/>
                </a:xfrm>
                <a:prstGeom prst="rect">
                  <a:avLst/>
                </a:prstGeom>
              </p:spPr>
            </p:pic>
          </p:grp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3987D7E-DA63-48C0-9E9F-292522905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10" y="1683227"/>
              <a:ext cx="1202162" cy="106552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3F79B66-FD58-42CC-B3B2-DCA586833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58646" y1="44479" x2="58646" y2="44479"/>
                          <a14:foregroundMark x1="61771" y1="44740" x2="61771" y2="44740"/>
                          <a14:foregroundMark x1="65833" y1="45469" x2="65833" y2="45469"/>
                          <a14:foregroundMark x1="20729" y1="73750" x2="20729" y2="73750"/>
                          <a14:foregroundMark x1="22656" y1="74271" x2="22656" y2="74271"/>
                          <a14:foregroundMark x1="24583" y1="74271" x2="24583" y2="74271"/>
                          <a14:foregroundMark x1="24583" y1="74271" x2="24583" y2="76406"/>
                          <a14:foregroundMark x1="29375" y1="74740" x2="29375" y2="75938"/>
                          <a14:foregroundMark x1="29635" y1="73281" x2="29635" y2="72813"/>
                          <a14:foregroundMark x1="32240" y1="72083" x2="32240" y2="72083"/>
                          <a14:foregroundMark x1="37760" y1="73073" x2="37760" y2="75208"/>
                          <a14:foregroundMark x1="40625" y1="72083" x2="41146" y2="72552"/>
                          <a14:foregroundMark x1="47135" y1="74740" x2="47135" y2="74740"/>
                          <a14:foregroundMark x1="47344" y1="73750" x2="47344" y2="74479"/>
                          <a14:foregroundMark x1="52656" y1="74271" x2="53390" y2="74844"/>
                          <a14:foregroundMark x1="61979" y1="74740" x2="62500" y2="74271"/>
                          <a14:foregroundMark x1="67292" y1="77135" x2="67292" y2="74271"/>
                          <a14:foregroundMark x1="67292" y1="73281" x2="68229" y2="73542"/>
                          <a14:foregroundMark x1="71094" y1="73221" x2="72083" y2="73073"/>
                          <a14:foregroundMark x1="68958" y1="73542" x2="70100" y2="73371"/>
                          <a14:foregroundMark x1="80260" y1="72083" x2="80350" y2="73333"/>
                          <a14:foregroundMark x1="77604" y1="74010" x2="77604" y2="74010"/>
                          <a14:foregroundMark x1="19271" y1="73073" x2="19271" y2="73073"/>
                          <a14:foregroundMark x1="20000" y1="72552" x2="20000" y2="72552"/>
                          <a14:foregroundMark x1="32708" y1="74479" x2="30104" y2="74479"/>
                          <a14:foregroundMark x1="19271" y1="72813" x2="19063" y2="76406"/>
                          <a14:foregroundMark x1="32500" y1="72344" x2="32500" y2="72344"/>
                          <a14:foregroundMark x1="29844" y1="77135" x2="29844" y2="77135"/>
                          <a14:foregroundMark x1="29844" y1="77135" x2="32500" y2="77135"/>
                          <a14:foregroundMark x1="32500" y1="77135" x2="32500" y2="77135"/>
                          <a14:foregroundMark x1="32500" y1="77135" x2="32500" y2="77135"/>
                          <a14:foregroundMark x1="39125" y1="74919" x2="37552" y2="76406"/>
                          <a14:foregroundMark x1="42083" y1="75677" x2="42083" y2="75677"/>
                          <a14:foregroundMark x1="42083" y1="74479" x2="42083" y2="74479"/>
                          <a14:foregroundMark x1="42083" y1="74479" x2="42083" y2="76198"/>
                          <a14:foregroundMark x1="46875" y1="74740" x2="46875" y2="74479"/>
                          <a14:foregroundMark x1="47604" y1="72813" x2="47604" y2="72813"/>
                          <a14:foregroundMark x1="53125" y1="73281" x2="53125" y2="73281"/>
                          <a14:foregroundMark x1="53125" y1="73281" x2="53125" y2="73281"/>
                          <a14:foregroundMark x1="56510" y1="71875" x2="56510" y2="71875"/>
                          <a14:foregroundMark x1="56510" y1="71875" x2="56510" y2="71875"/>
                          <a14:foregroundMark x1="61771" y1="74271" x2="61771" y2="74271"/>
                          <a14:foregroundMark x1="61771" y1="74271" x2="61771" y2="74271"/>
                          <a14:foregroundMark x1="61771" y1="76667" x2="61771" y2="76667"/>
                          <a14:foregroundMark x1="70885" y1="75469" x2="70885" y2="75469"/>
                          <a14:foregroundMark x1="70885" y1="75469" x2="70885" y2="75469"/>
                          <a14:foregroundMark x1="72552" y1="74271" x2="72552" y2="74271"/>
                          <a14:foregroundMark x1="77604" y1="75469" x2="77604" y2="75469"/>
                          <a14:foregroundMark x1="77604" y1="75469" x2="77604" y2="75469"/>
                          <a14:foregroundMark x1="77604" y1="77135" x2="77604" y2="77135"/>
                          <a14:foregroundMark x1="79740" y1="77604" x2="79740" y2="77604"/>
                          <a14:foregroundMark x1="27760" y1="81510" x2="27760" y2="81510"/>
                          <a14:foregroundMark x1="29167" y1="81510" x2="28854" y2="81823"/>
                          <a14:foregroundMark x1="27813" y1="81875" x2="27813" y2="81875"/>
                          <a14:foregroundMark x1="27813" y1="81875" x2="27865" y2="83854"/>
                          <a14:foregroundMark x1="28542" y1="83021" x2="28542" y2="83021"/>
                          <a14:foregroundMark x1="28542" y1="83021" x2="29375" y2="84063"/>
                          <a14:foregroundMark x1="30312" y1="81667" x2="30208" y2="83854"/>
                          <a14:foregroundMark x1="32763" y1="82344" x2="33333" y2="81563"/>
                          <a14:foregroundMark x1="32156" y1="83177" x2="32763" y2="82344"/>
                          <a14:foregroundMark x1="53490" y1="76354" x2="53490" y2="76354"/>
                          <a14:foregroundMark x1="52969" y1="75417" x2="57083" y2="76927"/>
                          <a14:foregroundMark x1="36302" y1="83229" x2="36302" y2="83229"/>
                          <a14:foregroundMark x1="36406" y1="81510" x2="36406" y2="81510"/>
                          <a14:foregroundMark x1="35000" y1="81510" x2="35000" y2="81510"/>
                          <a14:foregroundMark x1="35521" y1="81510" x2="35521" y2="81510"/>
                          <a14:foregroundMark x1="38438" y1="82083" x2="38438" y2="82083"/>
                          <a14:foregroundMark x1="38438" y1="82083" x2="38438" y2="82083"/>
                          <a14:foregroundMark x1="39635" y1="83385" x2="39635" y2="83385"/>
                          <a14:foregroundMark x1="39635" y1="83958" x2="39635" y2="83958"/>
                          <a14:foregroundMark x1="39427" y1="81563" x2="39427" y2="81563"/>
                          <a14:foregroundMark x1="38698" y1="84115" x2="38698" y2="84115"/>
                          <a14:foregroundMark x1="40469" y1="83750" x2="40469" y2="83750"/>
                          <a14:foregroundMark x1="41354" y1="83385" x2="41354" y2="83385"/>
                          <a14:foregroundMark x1="40938" y1="82344" x2="40938" y2="82344"/>
                          <a14:foregroundMark x1="41458" y1="81563" x2="41458" y2="81563"/>
                          <a14:foregroundMark x1="43385" y1="82813" x2="43385" y2="82813"/>
                          <a14:foregroundMark x1="45104" y1="83229" x2="45104" y2="83229"/>
                          <a14:foregroundMark x1="46354" y1="83333" x2="46354" y2="83333"/>
                          <a14:foregroundMark x1="46354" y1="83333" x2="46354" y2="83333"/>
                          <a14:foregroundMark x1="48177" y1="83333" x2="48177" y2="83333"/>
                          <a14:foregroundMark x1="48073" y1="82292" x2="48073" y2="82292"/>
                          <a14:foregroundMark x1="47500" y1="84167" x2="47500" y2="84167"/>
                          <a14:foregroundMark x1="50677" y1="84271" x2="50677" y2="84271"/>
                          <a14:foregroundMark x1="50104" y1="82813" x2="50104" y2="82813"/>
                          <a14:foregroundMark x1="52031" y1="82865" x2="52031" y2="82865"/>
                          <a14:foregroundMark x1="50156" y1="82135" x2="50156" y2="82135"/>
                          <a14:foregroundMark x1="51771" y1="83958" x2="51771" y2="83958"/>
                          <a14:foregroundMark x1="53229" y1="82865" x2="53229" y2="82865"/>
                          <a14:foregroundMark x1="53906" y1="82083" x2="53906" y2="82500"/>
                          <a14:foregroundMark x1="54896" y1="84063" x2="54896" y2="84063"/>
                          <a14:foregroundMark x1="55052" y1="82344" x2="55052" y2="82344"/>
                          <a14:foregroundMark x1="56354" y1="82448" x2="56354" y2="82448"/>
                          <a14:foregroundMark x1="56354" y1="82448" x2="56354" y2="82448"/>
                          <a14:foregroundMark x1="57396" y1="82031" x2="57396" y2="82031"/>
                          <a14:foregroundMark x1="57396" y1="82031" x2="57396" y2="82031"/>
                          <a14:foregroundMark x1="58906" y1="82240" x2="58906" y2="82240"/>
                          <a14:foregroundMark x1="58906" y1="82240" x2="58906" y2="82240"/>
                          <a14:foregroundMark x1="58125" y1="84219" x2="58125" y2="84219"/>
                          <a14:foregroundMark x1="58125" y1="84219" x2="58125" y2="84219"/>
                          <a14:foregroundMark x1="57917" y1="83906" x2="57917" y2="83906"/>
                          <a14:foregroundMark x1="57917" y1="83906" x2="57917" y2="83906"/>
                          <a14:foregroundMark x1="58854" y1="82344" x2="58854" y2="82344"/>
                          <a14:foregroundMark x1="58854" y1="82344" x2="58854" y2="82344"/>
                          <a14:foregroundMark x1="58854" y1="82344" x2="59010" y2="81823"/>
                          <a14:foregroundMark x1="59010" y1="81823" x2="59010" y2="81823"/>
                          <a14:foregroundMark x1="60885" y1="82708" x2="60885" y2="82708"/>
                          <a14:foregroundMark x1="63698" y1="82240" x2="63698" y2="82240"/>
                          <a14:foregroundMark x1="63698" y1="82240" x2="63698" y2="82240"/>
                          <a14:foregroundMark x1="63698" y1="82240" x2="63698" y2="82240"/>
                          <a14:foregroundMark x1="63698" y1="82240" x2="63698" y2="82240"/>
                          <a14:foregroundMark x1="63698" y1="82240" x2="63698" y2="82240"/>
                          <a14:foregroundMark x1="62344" y1="82292" x2="62344" y2="82292"/>
                          <a14:foregroundMark x1="63750" y1="83542" x2="63750" y2="83542"/>
                          <a14:foregroundMark x1="65521" y1="82656" x2="65521" y2="82656"/>
                          <a14:foregroundMark x1="65521" y1="82656" x2="65521" y2="82656"/>
                          <a14:foregroundMark x1="66042" y1="83385" x2="66042" y2="83385"/>
                          <a14:foregroundMark x1="65156" y1="81563" x2="65156" y2="81563"/>
                          <a14:foregroundMark x1="65156" y1="81563" x2="65156" y2="81563"/>
                          <a14:foregroundMark x1="65833" y1="84063" x2="65833" y2="84063"/>
                          <a14:foregroundMark x1="65833" y1="84063" x2="65833" y2="84063"/>
                          <a14:foregroundMark x1="67240" y1="82917" x2="67240" y2="82917"/>
                          <a14:foregroundMark x1="67240" y1="82917" x2="67240" y2="82917"/>
                          <a14:foregroundMark x1="68906" y1="82656" x2="68906" y2="82656"/>
                          <a14:foregroundMark x1="68906" y1="82656" x2="68906" y2="82656"/>
                          <a14:foregroundMark x1="71146" y1="82917" x2="71146" y2="82917"/>
                          <a14:foregroundMark x1="71146" y1="82917" x2="71146" y2="82917"/>
                          <a14:foregroundMark x1="70573" y1="82344" x2="70573" y2="82344"/>
                          <a14:foregroundMark x1="70573" y1="82344" x2="70573" y2="82344"/>
                          <a14:foregroundMark x1="71510" y1="81979" x2="71510" y2="81979"/>
                          <a14:foregroundMark x1="71510" y1="81979" x2="71510" y2="81979"/>
                          <a14:foregroundMark x1="31406" y1="82656" x2="31406" y2="82656"/>
                          <a14:foregroundMark x1="33333" y1="84219" x2="33333" y2="84219"/>
                          <a14:foregroundMark x1="34375" y1="83177" x2="34375" y2="83177"/>
                          <a14:foregroundMark x1="36302" y1="83906" x2="36302" y2="83906"/>
                          <a14:foregroundMark x1="36302" y1="83906" x2="35885" y2="84010"/>
                          <a14:foregroundMark x1="42031" y1="82865" x2="42031" y2="82865"/>
                          <a14:foregroundMark x1="43906" y1="84167" x2="43906" y2="84167"/>
                          <a14:foregroundMark x1="45104" y1="82969" x2="45104" y2="82969"/>
                          <a14:foregroundMark x1="45104" y1="83802" x2="45104" y2="83802"/>
                          <a14:foregroundMark x1="46354" y1="82656" x2="46354" y2="82656"/>
                          <a14:foregroundMark x1="46406" y1="83958" x2="46406" y2="83958"/>
                          <a14:foregroundMark x1="53281" y1="83333" x2="53281" y2="83333"/>
                          <a14:foregroundMark x1="57917" y1="83229" x2="57917" y2="83229"/>
                          <a14:foregroundMark x1="60208" y1="82865" x2="60208" y2="82865"/>
                          <a14:foregroundMark x1="62448" y1="82708" x2="62448" y2="82708"/>
                          <a14:foregroundMark x1="63438" y1="82917" x2="63438" y2="82917"/>
                          <a14:foregroundMark x1="63906" y1="84063" x2="63906" y2="84063"/>
                          <a14:foregroundMark x1="65000" y1="84063" x2="65000" y2="84063"/>
                          <a14:foregroundMark x1="66979" y1="82969" x2="66979" y2="82969"/>
                          <a14:foregroundMark x1="68802" y1="81979" x2="68802" y2="81979"/>
                          <a14:foregroundMark x1="70313" y1="81667" x2="70313" y2="81667"/>
                          <a14:backgroundMark x1="40104" y1="74167" x2="40104" y2="74167"/>
                          <a14:backgroundMark x1="40104" y1="74167" x2="40052" y2="74948"/>
                          <a14:backgroundMark x1="39323" y1="73646" x2="39323" y2="73646"/>
                          <a14:backgroundMark x1="39948" y1="74063" x2="39479" y2="74063"/>
                          <a14:backgroundMark x1="40313" y1="73906" x2="40313" y2="73854"/>
                          <a14:backgroundMark x1="39271" y1="74375" x2="39271" y2="74792"/>
                          <a14:backgroundMark x1="40260" y1="73385" x2="40573" y2="73542"/>
                          <a14:backgroundMark x1="39792" y1="74167" x2="40469" y2="73750"/>
                          <a14:backgroundMark x1="40156" y1="73750" x2="39167" y2="74948"/>
                          <a14:backgroundMark x1="40729" y1="73177" x2="40781" y2="73490"/>
                          <a14:backgroundMark x1="39010" y1="74375" x2="39010" y2="75208"/>
                          <a14:backgroundMark x1="71146" y1="73333" x2="71094" y2="74375"/>
                          <a14:backgroundMark x1="79271" y1="73750" x2="78542" y2="73229"/>
                          <a14:backgroundMark x1="70990" y1="73073" x2="70000" y2="73229"/>
                          <a14:backgroundMark x1="80417" y1="73333" x2="80417" y2="73385"/>
                          <a14:backgroundMark x1="80417" y1="73385" x2="80052" y2="73385"/>
                          <a14:backgroundMark x1="29375" y1="82240" x2="29688" y2="83021"/>
                          <a14:backgroundMark x1="28229" y1="82031" x2="28229" y2="82031"/>
                          <a14:backgroundMark x1="31979" y1="83177" x2="31979" y2="83177"/>
                          <a14:backgroundMark x1="32865" y1="82656" x2="32865" y2="82656"/>
                          <a14:backgroundMark x1="32760" y1="82344" x2="32760" y2="82344"/>
                          <a14:backgroundMark x1="32031" y1="83385" x2="31927" y2="83490"/>
                          <a14:backgroundMark x1="33021" y1="82188" x2="32760" y2="82344"/>
                          <a14:backgroundMark x1="32188" y1="82917" x2="32188" y2="83281"/>
                          <a14:backgroundMark x1="31823" y1="83333" x2="31823" y2="83906"/>
                          <a14:backgroundMark x1="41458" y1="82917" x2="41458" y2="82917"/>
                          <a14:backgroundMark x1="47292" y1="82760" x2="47292" y2="82760"/>
                          <a14:backgroundMark x1="35625" y1="83646" x2="35625" y2="836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664" y="-495617"/>
              <a:ext cx="2193911" cy="2193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9929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6FB03D5-6420-4DC7-979C-AD09CBDB8B9A}"/>
              </a:ext>
            </a:extLst>
          </p:cNvPr>
          <p:cNvGrpSpPr/>
          <p:nvPr/>
        </p:nvGrpSpPr>
        <p:grpSpPr>
          <a:xfrm>
            <a:off x="1511420" y="592724"/>
            <a:ext cx="8388834" cy="2452416"/>
            <a:chOff x="1511420" y="592724"/>
            <a:chExt cx="8388834" cy="245241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7B470E8-C4F1-409D-8C17-59F36AD5891B}"/>
                </a:ext>
              </a:extLst>
            </p:cNvPr>
            <p:cNvSpPr/>
            <p:nvPr/>
          </p:nvSpPr>
          <p:spPr>
            <a:xfrm>
              <a:off x="1551177" y="1012395"/>
              <a:ext cx="8295863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Baskerville Old Face" panose="02020602080505020303" pitchFamily="18" charset="0"/>
                </a:rPr>
                <a:t> </a:t>
              </a:r>
              <a:r>
                <a:rPr lang="en-US" sz="2000" b="1" dirty="0">
                  <a:latin typeface="Baskerville Old Face" panose="02020602080505020303" pitchFamily="18" charset="0"/>
                </a:rPr>
                <a:t>It</a:t>
              </a:r>
              <a:r>
                <a:rPr lang="en-US" dirty="0">
                  <a:latin typeface="Baskerville Old Face" panose="02020602080505020303" pitchFamily="18" charset="0"/>
                </a:rPr>
                <a:t> is the failure of a chromosome pair to separate properly during meiosis I or of two chromatids of a chromosome to separate properly during meiosis II or mitosis.</a:t>
              </a:r>
              <a:endParaRPr lang="en-US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9A3DD3F-A2D2-4AAD-AB2A-01566F5CF9E9}"/>
                </a:ext>
              </a:extLst>
            </p:cNvPr>
            <p:cNvSpPr/>
            <p:nvPr/>
          </p:nvSpPr>
          <p:spPr>
            <a:xfrm>
              <a:off x="1604391" y="1859490"/>
              <a:ext cx="82958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Baskerville Old Face" panose="02020602080505020303" pitchFamily="18" charset="0"/>
                </a:rPr>
                <a:t>It can affect each pair each pair of chromosomes and </a:t>
              </a:r>
              <a:r>
                <a:rPr lang="en-US" b="1" dirty="0">
                  <a:latin typeface="Baskerville Old Face" panose="02020602080505020303" pitchFamily="18" charset="0"/>
                </a:rPr>
                <a:t>is not a rare event</a:t>
              </a:r>
              <a:r>
                <a:rPr lang="en-US" dirty="0">
                  <a:latin typeface="Baskerville Old Face" panose="02020602080505020303" pitchFamily="18" charset="0"/>
                </a:rPr>
                <a:t>.</a:t>
              </a:r>
              <a:endParaRPr lang="en-US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49DC9BC-4987-4778-84C5-36F9A0DF4B62}"/>
                </a:ext>
              </a:extLst>
            </p:cNvPr>
            <p:cNvSpPr/>
            <p:nvPr/>
          </p:nvSpPr>
          <p:spPr>
            <a:xfrm>
              <a:off x="1511420" y="2398809"/>
              <a:ext cx="82958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Baskerville Old Face" panose="02020602080505020303" pitchFamily="18" charset="0"/>
                </a:rPr>
                <a:t> As a result, one daughter cell has two chromosomes or two chromatids and the other has none. </a:t>
              </a: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Baskerville Old Face" panose="02020602080505020303" pitchFamily="18" charset="0"/>
                </a:rPr>
                <a:t>(The aim of cell division is to get an equal number of chromosomes in each cell)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7FCC4B-7243-42FC-9163-AC5A03215B5E}"/>
                </a:ext>
              </a:extLst>
            </p:cNvPr>
            <p:cNvSpPr txBox="1"/>
            <p:nvPr/>
          </p:nvSpPr>
          <p:spPr>
            <a:xfrm>
              <a:off x="1590935" y="592724"/>
              <a:ext cx="49047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Baskerville Old Face" panose="02020602080505020303" pitchFamily="18" charset="0"/>
                </a:rPr>
                <a:t>Nondisjunction (Not coming apart):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C461FEF-B00A-44C2-A5A0-190D87AC0C80}"/>
              </a:ext>
            </a:extLst>
          </p:cNvPr>
          <p:cNvSpPr txBox="1"/>
          <p:nvPr/>
        </p:nvSpPr>
        <p:spPr>
          <a:xfrm>
            <a:off x="13578" y="371059"/>
            <a:ext cx="615553" cy="611587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Non-disjunction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F16018-7D7C-4EAC-A409-75683127486D}"/>
              </a:ext>
            </a:extLst>
          </p:cNvPr>
          <p:cNvGrpSpPr/>
          <p:nvPr/>
        </p:nvGrpSpPr>
        <p:grpSpPr>
          <a:xfrm>
            <a:off x="1551177" y="3515947"/>
            <a:ext cx="8627992" cy="3247111"/>
            <a:chOff x="1551177" y="3409675"/>
            <a:chExt cx="8504895" cy="324711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A338C16-574E-456B-BA46-5C0E5C756A56}"/>
                </a:ext>
              </a:extLst>
            </p:cNvPr>
            <p:cNvGrpSpPr/>
            <p:nvPr/>
          </p:nvGrpSpPr>
          <p:grpSpPr>
            <a:xfrm>
              <a:off x="1551177" y="3409675"/>
              <a:ext cx="8309319" cy="1407419"/>
              <a:chOff x="1590934" y="3604223"/>
              <a:chExt cx="8309319" cy="140741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695109-ABF5-4E18-A6EC-73609AD0116D}"/>
                  </a:ext>
                </a:extLst>
              </p:cNvPr>
              <p:cNvSpPr txBox="1"/>
              <p:nvPr/>
            </p:nvSpPr>
            <p:spPr>
              <a:xfrm>
                <a:off x="1590934" y="3604223"/>
                <a:ext cx="41081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2"/>
                    </a:solidFill>
                    <a:latin typeface="Baskerville Old Face" panose="02020602080505020303" pitchFamily="18" charset="0"/>
                  </a:rPr>
                  <a:t>Aneuploidy: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55B9DA6-B697-470D-9ADA-A518D9884468}"/>
                  </a:ext>
                </a:extLst>
              </p:cNvPr>
              <p:cNvSpPr/>
              <p:nvPr/>
            </p:nvSpPr>
            <p:spPr>
              <a:xfrm>
                <a:off x="1604390" y="4088312"/>
                <a:ext cx="829586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Baskerville Old Face" panose="02020602080505020303" pitchFamily="18" charset="0"/>
                  </a:rPr>
                  <a:t>It is the resulting cell of an imbalance of chromosomes due to nondisjunction. </a:t>
                </a: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  <a:latin typeface="Baskerville Old Face" panose="02020602080505020303" pitchFamily="18" charset="0"/>
                  </a:rPr>
                  <a:t>(A cell with the correct number of chromosomes is called a euploid cell).</a:t>
                </a:r>
              </a:p>
              <a:p>
                <a:endParaRPr lang="en-US" dirty="0">
                  <a:solidFill>
                    <a:schemeClr val="bg2">
                      <a:lumMod val="50000"/>
                    </a:schemeClr>
                  </a:solidFill>
                  <a:latin typeface="Baskerville Old Face" panose="02020602080505020303" pitchFamily="18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8B4804-64D6-4D3B-AD21-5A4F2B085FAA}"/>
                </a:ext>
              </a:extLst>
            </p:cNvPr>
            <p:cNvSpPr txBox="1"/>
            <p:nvPr/>
          </p:nvSpPr>
          <p:spPr>
            <a:xfrm>
              <a:off x="1604391" y="4705412"/>
              <a:ext cx="170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Baskerville Old Face" panose="02020602080505020303" pitchFamily="18" charset="0"/>
                </a:rPr>
                <a:t>Examples: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0F3C876-70EF-4A42-BCE7-87DA73E2BCB2}"/>
                </a:ext>
              </a:extLst>
            </p:cNvPr>
            <p:cNvGrpSpPr/>
            <p:nvPr/>
          </p:nvGrpSpPr>
          <p:grpSpPr>
            <a:xfrm>
              <a:off x="1564632" y="5240061"/>
              <a:ext cx="5174213" cy="1008000"/>
              <a:chOff x="1542324" y="5443949"/>
              <a:chExt cx="5174213" cy="1008000"/>
            </a:xfrm>
          </p:grpSpPr>
          <p:sp>
            <p:nvSpPr>
              <p:cNvPr id="19" name="Rectangle: Rounded Corners 15">
                <a:extLst>
                  <a:ext uri="{FF2B5EF4-FFF2-40B4-BE49-F238E27FC236}">
                    <a16:creationId xmlns:a16="http://schemas.microsoft.com/office/drawing/2014/main" id="{959E287C-6530-43D6-988D-BBD62C16A627}"/>
                  </a:ext>
                </a:extLst>
              </p:cNvPr>
              <p:cNvSpPr/>
              <p:nvPr/>
            </p:nvSpPr>
            <p:spPr>
              <a:xfrm>
                <a:off x="1542324" y="5443949"/>
                <a:ext cx="2088000" cy="10080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2"/>
                    </a:solidFill>
                    <a:latin typeface="Baskerville Old Face" panose="02020602080505020303" pitchFamily="18" charset="0"/>
                  </a:rPr>
                  <a:t>Autosomal: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Baskerville Old Face" panose="02020602080505020303" pitchFamily="18" charset="0"/>
                  </a:rPr>
                  <a:t>Trisomy21 (Down Syndrome)</a:t>
                </a:r>
              </a:p>
            </p:txBody>
          </p:sp>
          <p:sp>
            <p:nvSpPr>
              <p:cNvPr id="20" name="Rectangle: Rounded Corners 17">
                <a:extLst>
                  <a:ext uri="{FF2B5EF4-FFF2-40B4-BE49-F238E27FC236}">
                    <a16:creationId xmlns:a16="http://schemas.microsoft.com/office/drawing/2014/main" id="{50AF38F1-7242-4BB2-8897-076A36F3A5E3}"/>
                  </a:ext>
                </a:extLst>
              </p:cNvPr>
              <p:cNvSpPr/>
              <p:nvPr/>
            </p:nvSpPr>
            <p:spPr>
              <a:xfrm>
                <a:off x="4628537" y="5443949"/>
                <a:ext cx="2088000" cy="10080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2"/>
                    </a:solidFill>
                    <a:latin typeface="Baskerville Old Face" panose="02020602080505020303" pitchFamily="18" charset="0"/>
                  </a:rPr>
                  <a:t>Sex Chromosome:</a:t>
                </a:r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7D1CEBB-6DDD-445B-8F25-6DB2579554E5}"/>
                </a:ext>
              </a:extLst>
            </p:cNvPr>
            <p:cNvCxnSpPr>
              <a:cxnSpLocks/>
            </p:cNvCxnSpPr>
            <p:nvPr/>
          </p:nvCxnSpPr>
          <p:spPr>
            <a:xfrm>
              <a:off x="6723775" y="5624681"/>
              <a:ext cx="1423437" cy="638219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71F77E3-9AA0-4F10-A216-25568DB85F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25658" y="5368881"/>
              <a:ext cx="1467616" cy="511601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: Rounded Corners 31">
              <a:extLst>
                <a:ext uri="{FF2B5EF4-FFF2-40B4-BE49-F238E27FC236}">
                  <a16:creationId xmlns:a16="http://schemas.microsoft.com/office/drawing/2014/main" id="{5357701E-EC5D-4A6D-B127-6BB8EE1369EC}"/>
                </a:ext>
              </a:extLst>
            </p:cNvPr>
            <p:cNvSpPr/>
            <p:nvPr/>
          </p:nvSpPr>
          <p:spPr>
            <a:xfrm>
              <a:off x="8147211" y="4878381"/>
              <a:ext cx="1908861" cy="81100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Baskerville Old Face" panose="02020602080505020303" pitchFamily="18" charset="0"/>
                </a:rPr>
                <a:t>47XXY (Klinefelter syndrome)</a:t>
              </a:r>
            </a:p>
          </p:txBody>
        </p:sp>
        <p:sp>
          <p:nvSpPr>
            <p:cNvPr id="18" name="Rectangle: Rounded Corners 32">
              <a:extLst>
                <a:ext uri="{FF2B5EF4-FFF2-40B4-BE49-F238E27FC236}">
                  <a16:creationId xmlns:a16="http://schemas.microsoft.com/office/drawing/2014/main" id="{1B5BAF00-8AEF-4A85-A605-697BC30151B0}"/>
                </a:ext>
              </a:extLst>
            </p:cNvPr>
            <p:cNvSpPr/>
            <p:nvPr/>
          </p:nvSpPr>
          <p:spPr>
            <a:xfrm>
              <a:off x="8147212" y="5839335"/>
              <a:ext cx="1908860" cy="8174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Baskerville Old Face" panose="02020602080505020303" pitchFamily="18" charset="0"/>
                </a:rPr>
                <a:t>45X (Turner syndrome)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78691C1-1734-49DE-A0EB-9D565FC57E1A}"/>
              </a:ext>
            </a:extLst>
          </p:cNvPr>
          <p:cNvGrpSpPr/>
          <p:nvPr/>
        </p:nvGrpSpPr>
        <p:grpSpPr>
          <a:xfrm>
            <a:off x="675860" y="539774"/>
            <a:ext cx="662489" cy="5552661"/>
            <a:chOff x="9569275" y="883501"/>
            <a:chExt cx="662489" cy="5552661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DE62E48-61C7-4BFD-919B-3D049DF7CBF4}"/>
                </a:ext>
              </a:extLst>
            </p:cNvPr>
            <p:cNvCxnSpPr/>
            <p:nvPr/>
          </p:nvCxnSpPr>
          <p:spPr>
            <a:xfrm>
              <a:off x="9569275" y="883501"/>
              <a:ext cx="0" cy="5552661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7633827-51D9-45CC-8572-F3AC8E59E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254" b="89941" l="9778" r="97778">
                          <a14:foregroundMark x1="79556" y1="28402" x2="79556" y2="28402"/>
                          <a14:foregroundMark x1="56000" y1="31657" x2="56000" y2="31657"/>
                          <a14:foregroundMark x1="36444" y1="56805" x2="36444" y2="56805"/>
                          <a14:foregroundMark x1="38667" y1="61243" x2="65333" y2="39053"/>
                          <a14:foregroundMark x1="60000" y1="25444" x2="56000" y2="9467"/>
                          <a14:foregroundMark x1="56000" y1="9467" x2="79556" y2="4438"/>
                          <a14:foregroundMark x1="79556" y1="4438" x2="96889" y2="14201"/>
                          <a14:foregroundMark x1="96889" y1="14201" x2="97778" y2="18047"/>
                          <a14:foregroundMark x1="87111" y1="3254" x2="87111" y2="32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69275" y="883501"/>
              <a:ext cx="662489" cy="99520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B4F425C-C819-4A92-8D3E-2E3C2EA2FAFF}"/>
              </a:ext>
            </a:extLst>
          </p:cNvPr>
          <p:cNvSpPr txBox="1"/>
          <p:nvPr/>
        </p:nvSpPr>
        <p:spPr>
          <a:xfrm>
            <a:off x="1551177" y="3039071"/>
            <a:ext cx="9383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What do we mean by “not rare” event?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Those errors happen in daily basis during our life but since we have DNA repair, those errors cause no harm.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8E467B-AD12-4989-A9C3-155A273E99F3}"/>
              </a:ext>
            </a:extLst>
          </p:cNvPr>
          <p:cNvSpPr txBox="1"/>
          <p:nvPr/>
        </p:nvSpPr>
        <p:spPr>
          <a:xfrm>
            <a:off x="1590935" y="4526897"/>
            <a:ext cx="6613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Old age means slow cell division so nondisjunction increases.</a:t>
            </a:r>
          </a:p>
        </p:txBody>
      </p:sp>
    </p:spTree>
    <p:extLst>
      <p:ext uri="{BB962C8B-B14F-4D97-AF65-F5344CB8AC3E}">
        <p14:creationId xmlns:p14="http://schemas.microsoft.com/office/powerpoint/2010/main" val="13924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0C9CD22-F631-4348-A4B2-850CBAFE075C}"/>
              </a:ext>
            </a:extLst>
          </p:cNvPr>
          <p:cNvSpPr txBox="1"/>
          <p:nvPr/>
        </p:nvSpPr>
        <p:spPr>
          <a:xfrm>
            <a:off x="19158" y="371059"/>
            <a:ext cx="615553" cy="611587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Non-disjunction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6785CB-3E78-41DC-B8F2-2DE2D8233323}"/>
              </a:ext>
            </a:extLst>
          </p:cNvPr>
          <p:cNvGrpSpPr/>
          <p:nvPr/>
        </p:nvGrpSpPr>
        <p:grpSpPr>
          <a:xfrm>
            <a:off x="1427767" y="-498886"/>
            <a:ext cx="6790298" cy="5395894"/>
            <a:chOff x="1309146" y="-398262"/>
            <a:chExt cx="6790298" cy="5395894"/>
          </a:xfrm>
        </p:grpSpPr>
        <p:pic>
          <p:nvPicPr>
            <p:cNvPr id="2" name="Picture 1" descr="http://clem.mscd.edu/~churchcy/BIO3600/bio3600_images/nondisjunction_pix.jpg">
              <a:extLst>
                <a:ext uri="{FF2B5EF4-FFF2-40B4-BE49-F238E27FC236}">
                  <a16:creationId xmlns:a16="http://schemas.microsoft.com/office/drawing/2014/main" id="{B41BA12B-0064-49AF-8C72-7D8B6A142B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04493" y="666603"/>
              <a:ext cx="6094951" cy="4331029"/>
            </a:xfrm>
            <a:prstGeom prst="rect">
              <a:avLst/>
            </a:prstGeom>
            <a:noFill/>
            <a:ln w="28575">
              <a:solidFill>
                <a:schemeClr val="bg2">
                  <a:lumMod val="75000"/>
                  <a:lumOff val="25000"/>
                </a:schemeClr>
              </a:solidFill>
            </a:ln>
            <a:extLst/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2603" y="3694866"/>
              <a:ext cx="567659" cy="54367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6200000">
              <a:off x="-566082" y="1491833"/>
              <a:ext cx="43649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Baskerville Old Face" panose="02020602080505020303" pitchFamily="18" charset="0"/>
                </a:rPr>
                <a:t>Non Disjunction in </a:t>
              </a:r>
            </a:p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Baskerville Old Face" panose="02020602080505020303" pitchFamily="18" charset="0"/>
                </a:rPr>
                <a:t>Meiosis 1</a:t>
              </a:r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700486" y="3762317"/>
              <a:ext cx="180209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Baskerville Old Face" panose="02020602080505020303" pitchFamily="18" charset="0"/>
                </a:rPr>
                <a:t>Non Disjunction in </a:t>
              </a:r>
            </a:p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Baskerville Old Face" panose="02020602080505020303" pitchFamily="18" charset="0"/>
                </a:rPr>
                <a:t>Meiosis 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C0BD30A-9C9D-4B03-A785-70335B1AB6D3}"/>
              </a:ext>
            </a:extLst>
          </p:cNvPr>
          <p:cNvGrpSpPr/>
          <p:nvPr/>
        </p:nvGrpSpPr>
        <p:grpSpPr>
          <a:xfrm>
            <a:off x="8867953" y="2106590"/>
            <a:ext cx="3075787" cy="2031325"/>
            <a:chOff x="8969971" y="4897008"/>
            <a:chExt cx="3075787" cy="2031325"/>
          </a:xfrm>
        </p:grpSpPr>
        <p:sp>
          <p:nvSpPr>
            <p:cNvPr id="11" name="TextBox 10"/>
            <p:cNvSpPr txBox="1"/>
            <p:nvPr/>
          </p:nvSpPr>
          <p:spPr>
            <a:xfrm>
              <a:off x="8969971" y="4897008"/>
              <a:ext cx="3075787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Baskerville Old Face" panose="02020602080505020303" pitchFamily="18" charset="0"/>
                </a:rPr>
                <a:t>To Understand:</a:t>
              </a:r>
            </a:p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Baskerville Old Face" panose="02020602080505020303" pitchFamily="18" charset="0"/>
                </a:rPr>
                <a:t>Diploid (Diosomy)</a:t>
              </a:r>
            </a:p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Baskerville Old Face" panose="02020602080505020303" pitchFamily="18" charset="0"/>
                </a:rPr>
                <a:t> </a:t>
              </a:r>
            </a:p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Baskerville Old Face" panose="02020602080505020303" pitchFamily="18" charset="0"/>
                </a:rPr>
                <a:t>Haploid (monosomy)</a:t>
              </a:r>
            </a:p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Baskerville Old Face" panose="02020602080505020303" pitchFamily="18" charset="0"/>
                </a:rPr>
                <a:t> </a:t>
              </a:r>
            </a:p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Baskerville Old Face" panose="02020602080505020303" pitchFamily="18" charset="0"/>
                </a:rPr>
                <a:t>Nullisomy</a:t>
              </a:r>
            </a:p>
            <a:p>
              <a:endParaRPr lang="en-US" dirty="0"/>
            </a:p>
          </p:txBody>
        </p:sp>
        <p:pic>
          <p:nvPicPr>
            <p:cNvPr id="12" name="Picture 11"/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677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4532" y="5052345"/>
              <a:ext cx="432000" cy="43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44532" y="6289243"/>
              <a:ext cx="432000" cy="3953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69319" y="5670794"/>
              <a:ext cx="382425" cy="4320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1442634" y="5052345"/>
            <a:ext cx="6965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Baskerville Old Face" panose="02020602080505020303" pitchFamily="18" charset="0"/>
              </a:rPr>
              <a:t>The Non Disjunction happened at which phase? </a:t>
            </a:r>
            <a:r>
              <a:rPr lang="en-US" dirty="0">
                <a:solidFill>
                  <a:srgbClr val="FF0000"/>
                </a:solidFill>
                <a:latin typeface="Baskerville Old Face" panose="02020602080505020303" pitchFamily="18" charset="0"/>
              </a:rPr>
              <a:t> Anaphase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Baskerville Old Face" panose="02020602080505020303" pitchFamily="18" charset="0"/>
              </a:rPr>
              <a:t>(in MEIOSIS which is the topic of this lecture mainly).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Baskerville Old Face" panose="02020602080505020303" pitchFamily="18" charset="0"/>
              </a:rPr>
              <a:t>Results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(Please MEMORIZE them they are </a:t>
            </a:r>
            <a:r>
              <a:rPr lang="en-US" dirty="0">
                <a:solidFill>
                  <a:srgbClr val="FF0000"/>
                </a:solidFill>
                <a:latin typeface="Baskerville Old Face" panose="02020602080505020303" pitchFamily="18" charset="0"/>
              </a:rPr>
              <a:t>IMPORTANT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):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Baskerville Old Face" panose="02020602080505020303" pitchFamily="18" charset="0"/>
              </a:rPr>
              <a:t>Non disjunction in meiosis 1 :  </a:t>
            </a:r>
            <a:r>
              <a:rPr lang="en-US" dirty="0">
                <a:solidFill>
                  <a:srgbClr val="FF0000"/>
                </a:solidFill>
                <a:latin typeface="Baskerville Old Face" panose="02020602080505020303" pitchFamily="18" charset="0"/>
              </a:rPr>
              <a:t>2 Diosomy (50%) ,  2 nullisomy (50%)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Baskerville Old Face" panose="02020602080505020303" pitchFamily="18" charset="0"/>
              </a:rPr>
              <a:t>Non disjunction in meiosis 2 :  </a:t>
            </a:r>
            <a:r>
              <a:rPr lang="en-US" dirty="0">
                <a:solidFill>
                  <a:srgbClr val="FF0000"/>
                </a:solidFill>
                <a:latin typeface="Baskerville Old Face" panose="02020602080505020303" pitchFamily="18" charset="0"/>
              </a:rPr>
              <a:t>2 haploid , 1 nullisomy , 1 Diosomy</a:t>
            </a:r>
          </a:p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1893DCB-75A0-49E2-A095-93F1F2C81198}"/>
              </a:ext>
            </a:extLst>
          </p:cNvPr>
          <p:cNvGrpSpPr/>
          <p:nvPr/>
        </p:nvGrpSpPr>
        <p:grpSpPr>
          <a:xfrm>
            <a:off x="675860" y="539774"/>
            <a:ext cx="662489" cy="5552661"/>
            <a:chOff x="9569275" y="883501"/>
            <a:chExt cx="662489" cy="555266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2558AC9-4905-4389-9A35-208CECB23E5C}"/>
                </a:ext>
              </a:extLst>
            </p:cNvPr>
            <p:cNvCxnSpPr/>
            <p:nvPr/>
          </p:nvCxnSpPr>
          <p:spPr>
            <a:xfrm>
              <a:off x="9569275" y="883501"/>
              <a:ext cx="0" cy="5552661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FEB673A-E7A9-43CD-8323-EA1685A2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254" b="89941" l="9778" r="97778">
                          <a14:foregroundMark x1="79556" y1="28402" x2="79556" y2="28402"/>
                          <a14:foregroundMark x1="56000" y1="31657" x2="56000" y2="31657"/>
                          <a14:foregroundMark x1="36444" y1="56805" x2="36444" y2="56805"/>
                          <a14:foregroundMark x1="38667" y1="61243" x2="65333" y2="39053"/>
                          <a14:foregroundMark x1="60000" y1="25444" x2="56000" y2="9467"/>
                          <a14:foregroundMark x1="56000" y1="9467" x2="79556" y2="4438"/>
                          <a14:foregroundMark x1="79556" y1="4438" x2="96889" y2="14201"/>
                          <a14:foregroundMark x1="96889" y1="14201" x2="97778" y2="18047"/>
                          <a14:foregroundMark x1="87111" y1="3254" x2="87111" y2="32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69275" y="883501"/>
              <a:ext cx="662489" cy="995205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06051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C9CD22-F631-4348-A4B2-850CBAFE075C}"/>
              </a:ext>
            </a:extLst>
          </p:cNvPr>
          <p:cNvSpPr txBox="1"/>
          <p:nvPr/>
        </p:nvSpPr>
        <p:spPr>
          <a:xfrm>
            <a:off x="20155" y="371059"/>
            <a:ext cx="615553" cy="611587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Non-disjunction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9C05DC-6C5C-42FF-B844-A5E45A492970}"/>
              </a:ext>
            </a:extLst>
          </p:cNvPr>
          <p:cNvSpPr txBox="1"/>
          <p:nvPr/>
        </p:nvSpPr>
        <p:spPr>
          <a:xfrm>
            <a:off x="1418656" y="526464"/>
            <a:ext cx="7751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Resulting Cells during normal segregation and Nondisjunction in Meiosis: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DBE4B8-3924-4A8B-8125-C64A573C0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40"/>
          <a:stretch>
            <a:fillRect/>
          </a:stretch>
        </p:blipFill>
        <p:spPr bwMode="auto">
          <a:xfrm>
            <a:off x="7120540" y="3539774"/>
            <a:ext cx="4647390" cy="284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74EE30-FC1A-420E-8161-4F12DFEF3020}"/>
              </a:ext>
            </a:extLst>
          </p:cNvPr>
          <p:cNvSpPr txBox="1"/>
          <p:nvPr/>
        </p:nvSpPr>
        <p:spPr>
          <a:xfrm>
            <a:off x="1111862" y="1717371"/>
            <a:ext cx="8365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Normal </a:t>
            </a:r>
            <a:r>
              <a:rPr lang="en-US" dirty="0">
                <a:latin typeface="Baskerville Old Face" panose="02020602080505020303" pitchFamily="18" charset="0"/>
              </a:rPr>
              <a:t>: 4 Haploid gametes.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Nondisjunction in meiosis I </a:t>
            </a:r>
            <a:r>
              <a:rPr lang="en-US" dirty="0">
                <a:latin typeface="Baskerville Old Face" panose="02020602080505020303" pitchFamily="18" charset="0"/>
              </a:rPr>
              <a:t>: 2 gametes with diploid number of X chromosome and 2 gametes lacking X chromosome.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2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fgdgd"/>
              </a:rPr>
              <a:t>Nondisjunction in meiosis II</a:t>
            </a:r>
            <a:r>
              <a:rPr lang="en-US" altLang="en-US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en-US" dirty="0">
                <a:latin typeface="Baskerville Old Face" panose="02020602080505020303" pitchFamily="18" charset="0"/>
              </a:rPr>
              <a:t>: </a:t>
            </a:r>
            <a:r>
              <a:rPr lang="en-US" altLang="en-US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fgdgd"/>
              </a:rPr>
              <a:t>2 gametes with haploid number of X chromosome, 1 gamete with diploid number of X chromosome, and 1 gamete lacking X chromosome.</a:t>
            </a:r>
            <a:endParaRPr lang="en-US" dirty="0">
              <a:latin typeface="Baskerville Old Face" panose="0202060208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Baskerville Old Face" panose="0202060208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Baskerville Old Face" panose="020206020805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6166" y="3869533"/>
            <a:ext cx="56440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When I ask you why does the defect occur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Because of excess or loss of expression of the genes 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How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When you have an extra chromosome it will lead to extra expression of the gene so you will have an extra feature and vice versa for the loss of chromosome)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C46656C-2711-4FB6-B272-3D32A2344204}"/>
              </a:ext>
            </a:extLst>
          </p:cNvPr>
          <p:cNvGrpSpPr/>
          <p:nvPr/>
        </p:nvGrpSpPr>
        <p:grpSpPr>
          <a:xfrm>
            <a:off x="675860" y="539774"/>
            <a:ext cx="662489" cy="5552661"/>
            <a:chOff x="9569275" y="883501"/>
            <a:chExt cx="662489" cy="555266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350EEAC-FF85-4ED7-AE5F-F87DA5B6D9CD}"/>
                </a:ext>
              </a:extLst>
            </p:cNvPr>
            <p:cNvCxnSpPr/>
            <p:nvPr/>
          </p:nvCxnSpPr>
          <p:spPr>
            <a:xfrm>
              <a:off x="9569275" y="883501"/>
              <a:ext cx="0" cy="5552661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684DD0-03F2-48D8-B1C8-FC5A33DC6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254" b="89941" l="9778" r="97778">
                          <a14:foregroundMark x1="79556" y1="28402" x2="79556" y2="28402"/>
                          <a14:foregroundMark x1="56000" y1="31657" x2="56000" y2="31657"/>
                          <a14:foregroundMark x1="36444" y1="56805" x2="36444" y2="56805"/>
                          <a14:foregroundMark x1="38667" y1="61243" x2="65333" y2="39053"/>
                          <a14:foregroundMark x1="60000" y1="25444" x2="56000" y2="9467"/>
                          <a14:foregroundMark x1="56000" y1="9467" x2="79556" y2="4438"/>
                          <a14:foregroundMark x1="79556" y1="4438" x2="96889" y2="14201"/>
                          <a14:foregroundMark x1="96889" y1="14201" x2="97778" y2="18047"/>
                          <a14:foregroundMark x1="87111" y1="3254" x2="87111" y2="32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69275" y="883501"/>
              <a:ext cx="662489" cy="995205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42765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AEF755-C9E6-43DD-880C-B8CF5EA1B6C9}"/>
              </a:ext>
            </a:extLst>
          </p:cNvPr>
          <p:cNvSpPr txBox="1"/>
          <p:nvPr/>
        </p:nvSpPr>
        <p:spPr>
          <a:xfrm>
            <a:off x="21092" y="371059"/>
            <a:ext cx="615553" cy="611587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Chromosome Anomalies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ED4CEB-F5C4-4CF2-8518-CE513E274890}"/>
              </a:ext>
            </a:extLst>
          </p:cNvPr>
          <p:cNvSpPr txBox="1"/>
          <p:nvPr/>
        </p:nvSpPr>
        <p:spPr>
          <a:xfrm>
            <a:off x="1338349" y="516184"/>
            <a:ext cx="4108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Down Syndrome: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176BB6E-7F7E-448F-9A06-9872C6AFC6B8}"/>
              </a:ext>
            </a:extLst>
          </p:cNvPr>
          <p:cNvGrpSpPr/>
          <p:nvPr/>
        </p:nvGrpSpPr>
        <p:grpSpPr>
          <a:xfrm>
            <a:off x="1338349" y="1162779"/>
            <a:ext cx="8993550" cy="4532437"/>
            <a:chOff x="1445066" y="1186911"/>
            <a:chExt cx="10549670" cy="453243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445B9E6-5A59-414B-861E-6F2554C38DE6}"/>
                </a:ext>
              </a:extLst>
            </p:cNvPr>
            <p:cNvSpPr/>
            <p:nvPr/>
          </p:nvSpPr>
          <p:spPr>
            <a:xfrm>
              <a:off x="1551178" y="1186911"/>
              <a:ext cx="796907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b="1" dirty="0">
                  <a:latin typeface="Baskerville Old Face" panose="02020602080505020303" pitchFamily="18" charset="0"/>
                </a:rPr>
                <a:t>Also</a:t>
              </a:r>
              <a:r>
                <a:rPr lang="en-US" dirty="0">
                  <a:latin typeface="Baskerville Old Face" panose="02020602080505020303" pitchFamily="18" charset="0"/>
                </a:rPr>
                <a:t> known as trisomy 21, is a genetic disorder caused by the presence of all or part of a third copy of chromosome 21. </a:t>
              </a: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Baskerville Old Face" panose="02020602080505020303" pitchFamily="18" charset="0"/>
                </a:rPr>
                <a:t>(Extra)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B18A13F-944F-4C4A-B17D-2C3396B83D2B}"/>
                </a:ext>
              </a:extLst>
            </p:cNvPr>
            <p:cNvSpPr/>
            <p:nvPr/>
          </p:nvSpPr>
          <p:spPr>
            <a:xfrm>
              <a:off x="1551178" y="1987250"/>
              <a:ext cx="686395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000" b="1" dirty="0">
                  <a:solidFill>
                    <a:schemeClr val="tx2"/>
                  </a:solidFill>
                  <a:latin typeface="Baskerville Old Face" panose="02020602080505020303" pitchFamily="18" charset="0"/>
                </a:rPr>
                <a:t>Karyotype:</a:t>
              </a:r>
              <a:endParaRPr lang="en-US" dirty="0">
                <a:solidFill>
                  <a:schemeClr val="tx2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9FBFD77-015F-45E2-B307-CBE172CB24D2}"/>
                </a:ext>
              </a:extLst>
            </p:cNvPr>
            <p:cNvSpPr txBox="1"/>
            <p:nvPr/>
          </p:nvSpPr>
          <p:spPr>
            <a:xfrm>
              <a:off x="1817984" y="2387360"/>
              <a:ext cx="42665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Baskerville Old Face" panose="02020602080505020303" pitchFamily="18" charset="0"/>
                </a:rPr>
                <a:t>47, XY, +21 (Trisomy 21)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Baskerville Old Face" panose="02020602080505020303" pitchFamily="18" charset="0"/>
                </a:rPr>
                <a:t>Three copies of chromosome 21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2314E46-91A9-4F4D-A436-8C76E00338CE}"/>
                </a:ext>
              </a:extLst>
            </p:cNvPr>
            <p:cNvSpPr/>
            <p:nvPr/>
          </p:nvSpPr>
          <p:spPr>
            <a:xfrm>
              <a:off x="6351315" y="1987250"/>
              <a:ext cx="564342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000" b="1" dirty="0">
                  <a:solidFill>
                    <a:schemeClr val="tx2"/>
                  </a:solidFill>
                  <a:latin typeface="Baskerville Old Face" panose="02020602080505020303" pitchFamily="18" charset="0"/>
                </a:rPr>
                <a:t>Type of anomaly:</a:t>
              </a:r>
              <a:endParaRPr lang="en-US" dirty="0">
                <a:solidFill>
                  <a:schemeClr val="tx2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E4DE08D-B1E2-45DD-B63C-0402A53EAC34}"/>
                </a:ext>
              </a:extLst>
            </p:cNvPr>
            <p:cNvSpPr txBox="1"/>
            <p:nvPr/>
          </p:nvSpPr>
          <p:spPr>
            <a:xfrm>
              <a:off x="6555416" y="2395577"/>
              <a:ext cx="4266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Baskerville Old Face" panose="02020602080505020303" pitchFamily="18" charset="0"/>
                </a:rPr>
                <a:t>Numerical anomaly in autosome </a:t>
              </a: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Baskerville Old Face" panose="02020602080505020303" pitchFamily="18" charset="0"/>
                </a:rPr>
                <a:t>(Extra)</a:t>
              </a:r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D9BFE11F-5B74-4316-A706-8800D8ED5D8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45066" y="2872677"/>
              <a:ext cx="8755932" cy="2846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b="1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endParaRPr kumimoji="0" lang="en-US" alt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</a:endParaRPr>
            </a:p>
            <a:p>
              <a:pPr eaLnBrk="1" hangingPunct="1">
                <a:buFont typeface="Arial" panose="020B0604020202020204" pitchFamily="34" charset="0"/>
                <a:buChar char="•"/>
                <a:defRPr/>
              </a:pPr>
              <a:r>
                <a:rPr lang="en-US" altLang="en-US" sz="1800" dirty="0">
                  <a:solidFill>
                    <a:srgbClr val="000000"/>
                  </a:solidFill>
                  <a:latin typeface="Baskerville Old Face" panose="02020602080505020303" pitchFamily="18" charset="0"/>
                  <a:ea typeface="ＭＳ Ｐゴシック" panose="020B0600070205080204" pitchFamily="34" charset="-128"/>
                </a:rPr>
                <a:t>Most cases arise from nondisjunction restricted to meiotic errors in the egg.</a:t>
              </a:r>
              <a:endParaRPr kumimoji="0" lang="en-US" altLang="en-US" sz="1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anose="02020602080505020303" pitchFamily="18" charset="0"/>
              </a:endParaRPr>
            </a:p>
            <a:p>
              <a:pPr marR="0" lvl="0" algn="l" defTabSz="914400" rtl="0" eaLnBrk="1" fontAlgn="base" latinLnBrk="0" hangingPunct="1"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en-US" sz="18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askerville Old Face" panose="02020602080505020303" pitchFamily="18" charset="0"/>
                </a:rPr>
                <a:t>Mothers are the source of the extra chromosome in the majority of cases. 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US" altLang="en-US" sz="1800" dirty="0">
                  <a:solidFill>
                    <a:srgbClr val="FF0000"/>
                  </a:solidFill>
                  <a:latin typeface="Baskerville Old Face" panose="02020602080505020303" pitchFamily="18" charset="0"/>
                  <a:ea typeface="ＭＳ Ｐゴシック" panose="020B0600070205080204" pitchFamily="34" charset="-128"/>
                </a:rPr>
                <a:t>Advanced maternal age was significantly associated with both meiosis I (MI) and meiosis II (MII).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US" altLang="en-US" sz="1800" dirty="0">
                  <a:solidFill>
                    <a:srgbClr val="FF0000"/>
                  </a:solidFill>
                  <a:latin typeface="Baskerville Old Face" panose="02020602080505020303" pitchFamily="18" charset="0"/>
                  <a:ea typeface="ＭＳ Ｐゴシック" panose="020B0600070205080204" pitchFamily="34" charset="-128"/>
                </a:rPr>
                <a:t>Nondisjunction occurred in MII, mothers were 15.1 times more likely to be ≥40 years compared to 8.5 times of nondisjunction in MI</a:t>
              </a:r>
              <a:endParaRPr kumimoji="0" lang="en-US" altLang="en-US" sz="1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anose="02020602080505020303" pitchFamily="18" charset="0"/>
              </a:endParaRPr>
            </a:p>
            <a:p>
              <a:pPr marR="0" lvl="0" algn="l" defTabSz="914400" rtl="0" eaLnBrk="1" fontAlgn="base" latinLnBrk="0" hangingPunct="1"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en-US" sz="180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Baskerville Old Face" panose="02020602080505020303" pitchFamily="18" charset="0"/>
                </a:rPr>
                <a:t>The father contributing the extra chromosome in 15% of cases (i.e. Down syndrome can also be the result of nondisjunction of the father's chromosome 21).</a:t>
              </a:r>
            </a:p>
            <a:p>
              <a:pPr marR="0" lvl="0" algn="l" defTabSz="914400" rtl="0" eaLnBrk="1" fontAlgn="base" latinLnBrk="0" hangingPunct="1"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en-US" sz="18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skerville Old Face" panose="02020602080505020303" pitchFamily="18" charset="0"/>
                </a:rPr>
                <a:t>A small proportion of cases are mosaic and these probably arise from a nondisjunction event in an early zygotic division</a:t>
              </a:r>
              <a:r>
                <a:rPr kumimoji="0" lang="en-US" altLang="en-US" sz="180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skerville Old Face" panose="02020602080505020303" pitchFamily="18" charset="0"/>
                </a:rPr>
                <a:t> =Mitotic.</a:t>
              </a:r>
              <a:endParaRPr kumimoji="0" lang="en-US" alt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3A764DB-197C-498A-BFE8-595282D511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8"/>
          <a:stretch/>
        </p:blipFill>
        <p:spPr>
          <a:xfrm>
            <a:off x="8802745" y="363443"/>
            <a:ext cx="2759035" cy="1181475"/>
          </a:xfrm>
          <a:prstGeom prst="rect">
            <a:avLst/>
          </a:prstGeom>
          <a:ln w="57150">
            <a:noFill/>
          </a:ln>
        </p:spPr>
      </p:pic>
      <p:pic>
        <p:nvPicPr>
          <p:cNvPr id="16" name="Picture 1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507" y="5603206"/>
            <a:ext cx="965493" cy="125479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488932" y="5603206"/>
            <a:ext cx="2027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Baskerville Old Face" panose="02020602080505020303" pitchFamily="18" charset="0"/>
                <a:hlinkClick r:id="rId3"/>
              </a:rPr>
              <a:t>Down Syndrome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Baskerville Old Face" panose="02020602080505020303" pitchFamily="18" charset="0"/>
                <a:hlinkClick r:id="rId3"/>
              </a:rPr>
              <a:t>(osmosis)</a:t>
            </a:r>
            <a:endParaRPr lang="en-US" sz="2000" b="1" dirty="0">
              <a:solidFill>
                <a:schemeClr val="tx2"/>
              </a:solidFill>
              <a:latin typeface="Baskerville Old Face" panose="02020602080505020303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D68C931-E8C6-4B6F-BC27-CBC3A6BBFAF0}"/>
              </a:ext>
            </a:extLst>
          </p:cNvPr>
          <p:cNvGrpSpPr/>
          <p:nvPr/>
        </p:nvGrpSpPr>
        <p:grpSpPr>
          <a:xfrm>
            <a:off x="675860" y="539774"/>
            <a:ext cx="662489" cy="5552661"/>
            <a:chOff x="9569275" y="883501"/>
            <a:chExt cx="662489" cy="555266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5E46CAB-84A3-4466-A515-6ECF7E3D3819}"/>
                </a:ext>
              </a:extLst>
            </p:cNvPr>
            <p:cNvCxnSpPr/>
            <p:nvPr/>
          </p:nvCxnSpPr>
          <p:spPr>
            <a:xfrm>
              <a:off x="9569275" y="883501"/>
              <a:ext cx="0" cy="5552661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76483B9-F47F-4E25-9348-A12BC1062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54" b="89941" l="9778" r="97778">
                          <a14:foregroundMark x1="79556" y1="28402" x2="79556" y2="28402"/>
                          <a14:foregroundMark x1="56000" y1="31657" x2="56000" y2="31657"/>
                          <a14:foregroundMark x1="36444" y1="56805" x2="36444" y2="56805"/>
                          <a14:foregroundMark x1="38667" y1="61243" x2="65333" y2="39053"/>
                          <a14:foregroundMark x1="60000" y1="25444" x2="56000" y2="9467"/>
                          <a14:foregroundMark x1="56000" y1="9467" x2="79556" y2="4438"/>
                          <a14:foregroundMark x1="79556" y1="4438" x2="96889" y2="14201"/>
                          <a14:foregroundMark x1="96889" y1="14201" x2="97778" y2="18047"/>
                          <a14:foregroundMark x1="87111" y1="3254" x2="87111" y2="32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69275" y="883501"/>
              <a:ext cx="662489" cy="995205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47508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8F8807-35DD-4B2E-83E8-16C4D7D38609}"/>
              </a:ext>
            </a:extLst>
          </p:cNvPr>
          <p:cNvSpPr txBox="1"/>
          <p:nvPr/>
        </p:nvSpPr>
        <p:spPr>
          <a:xfrm>
            <a:off x="46378" y="371059"/>
            <a:ext cx="615553" cy="611587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Chromosome Anomalies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085225-C1E9-47C3-96F2-EE72A7459A90}"/>
              </a:ext>
            </a:extLst>
          </p:cNvPr>
          <p:cNvSpPr txBox="1"/>
          <p:nvPr/>
        </p:nvSpPr>
        <p:spPr>
          <a:xfrm>
            <a:off x="1338349" y="462903"/>
            <a:ext cx="4108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Down Syndrome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4076A4B-1C04-45E2-B9DF-6D7F1811E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292" y="1001439"/>
            <a:ext cx="4518870" cy="54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lnSpc>
                <a:spcPct val="80000"/>
              </a:lnSpc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The incidence of trisomy 21 rises sharply with increasing maternal age.</a:t>
            </a:r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9105" y="3656102"/>
            <a:ext cx="3688691" cy="243198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72759" y="3089178"/>
            <a:ext cx="49232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Meiosis II oocytes from younger and older women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72759" y="3997046"/>
            <a:ext cx="3717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As you can see the oocyte is disturbed with the increased age (basically the ovum also got aged), which increase the risk of the abnormality.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0E7D690-943B-402E-A7E2-C21CB657BEFE}"/>
              </a:ext>
            </a:extLst>
          </p:cNvPr>
          <p:cNvGrpSpPr/>
          <p:nvPr/>
        </p:nvGrpSpPr>
        <p:grpSpPr>
          <a:xfrm>
            <a:off x="675860" y="539774"/>
            <a:ext cx="662489" cy="5552661"/>
            <a:chOff x="9569275" y="883501"/>
            <a:chExt cx="662489" cy="555266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9800D35-9EC8-461D-86ED-29B61869FA2F}"/>
                </a:ext>
              </a:extLst>
            </p:cNvPr>
            <p:cNvCxnSpPr/>
            <p:nvPr/>
          </p:nvCxnSpPr>
          <p:spPr>
            <a:xfrm>
              <a:off x="9569275" y="883501"/>
              <a:ext cx="0" cy="5552661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F0EF8E0-85AA-405A-87D7-D04709CBF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254" b="89941" l="9778" r="97778">
                          <a14:foregroundMark x1="79556" y1="28402" x2="79556" y2="28402"/>
                          <a14:foregroundMark x1="56000" y1="31657" x2="56000" y2="31657"/>
                          <a14:foregroundMark x1="36444" y1="56805" x2="36444" y2="56805"/>
                          <a14:foregroundMark x1="38667" y1="61243" x2="65333" y2="39053"/>
                          <a14:foregroundMark x1="60000" y1="25444" x2="56000" y2="9467"/>
                          <a14:foregroundMark x1="56000" y1="9467" x2="79556" y2="4438"/>
                          <a14:foregroundMark x1="79556" y1="4438" x2="96889" y2="14201"/>
                          <a14:foregroundMark x1="96889" y1="14201" x2="97778" y2="18047"/>
                          <a14:foregroundMark x1="87111" y1="3254" x2="87111" y2="32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69275" y="883501"/>
              <a:ext cx="662489" cy="995205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A69211-B5D9-4D2F-985E-A4AA1005D0B5}"/>
              </a:ext>
            </a:extLst>
          </p:cNvPr>
          <p:cNvGrpSpPr/>
          <p:nvPr/>
        </p:nvGrpSpPr>
        <p:grpSpPr>
          <a:xfrm>
            <a:off x="5599105" y="371059"/>
            <a:ext cx="4035225" cy="2428933"/>
            <a:chOff x="5599105" y="371059"/>
            <a:chExt cx="4035225" cy="2428933"/>
          </a:xfrm>
        </p:grpSpPr>
        <p:pic>
          <p:nvPicPr>
            <p:cNvPr id="7" name="Picture 3" descr="0820C">
              <a:extLst>
                <a:ext uri="{FF2B5EF4-FFF2-40B4-BE49-F238E27FC236}">
                  <a16:creationId xmlns:a16="http://schemas.microsoft.com/office/drawing/2014/main" id="{9B5192D5-ED5E-48CD-9DC3-828A0370CE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9" t="3901" r="2111" b="8605"/>
            <a:stretch/>
          </p:blipFill>
          <p:spPr bwMode="auto">
            <a:xfrm>
              <a:off x="5599105" y="371059"/>
              <a:ext cx="3685864" cy="2428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898C01B-15D2-4C33-BC42-4E812272C47E}"/>
                </a:ext>
              </a:extLst>
            </p:cNvPr>
            <p:cNvSpPr/>
            <p:nvPr/>
          </p:nvSpPr>
          <p:spPr>
            <a:xfrm>
              <a:off x="8786191" y="539774"/>
              <a:ext cx="225287" cy="361374"/>
            </a:xfrm>
            <a:prstGeom prst="ellipse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9980C8C-A283-4723-BABB-994517DBF42A}"/>
                </a:ext>
              </a:extLst>
            </p:cNvPr>
            <p:cNvCxnSpPr>
              <a:stCxn id="16" idx="6"/>
            </p:cNvCxnSpPr>
            <p:nvPr/>
          </p:nvCxnSpPr>
          <p:spPr>
            <a:xfrm>
              <a:off x="9011478" y="720461"/>
              <a:ext cx="622852" cy="615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AD99334-FE58-412A-80E8-ECF8A3D53A20}"/>
              </a:ext>
            </a:extLst>
          </p:cNvPr>
          <p:cNvSpPr txBox="1"/>
          <p:nvPr/>
        </p:nvSpPr>
        <p:spPr>
          <a:xfrm>
            <a:off x="9634330" y="489628"/>
            <a:ext cx="2040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Peak age for mothers with down syndrome babies</a:t>
            </a:r>
          </a:p>
        </p:txBody>
      </p:sp>
    </p:spTree>
    <p:extLst>
      <p:ext uri="{BB962C8B-B14F-4D97-AF65-F5344CB8AC3E}">
        <p14:creationId xmlns:p14="http://schemas.microsoft.com/office/powerpoint/2010/main" val="1617143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35663F-1AA7-4656-AEB5-49A39F785FD4}"/>
              </a:ext>
            </a:extLst>
          </p:cNvPr>
          <p:cNvSpPr txBox="1"/>
          <p:nvPr/>
        </p:nvSpPr>
        <p:spPr>
          <a:xfrm>
            <a:off x="60307" y="371059"/>
            <a:ext cx="615553" cy="611587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Chromosome Anomalies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EADFCA-39DC-4AA8-8CF9-16976A7D1986}"/>
              </a:ext>
            </a:extLst>
          </p:cNvPr>
          <p:cNvSpPr txBox="1"/>
          <p:nvPr/>
        </p:nvSpPr>
        <p:spPr>
          <a:xfrm>
            <a:off x="1291413" y="517855"/>
            <a:ext cx="4108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Down Syndrome Features: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D660CF-FA2C-4506-B86A-C056F7C33EA6}"/>
              </a:ext>
            </a:extLst>
          </p:cNvPr>
          <p:cNvGrpSpPr/>
          <p:nvPr/>
        </p:nvGrpSpPr>
        <p:grpSpPr>
          <a:xfrm>
            <a:off x="675860" y="539774"/>
            <a:ext cx="662489" cy="5552661"/>
            <a:chOff x="9569275" y="883501"/>
            <a:chExt cx="662489" cy="55526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67344E4-F1C3-4086-8593-B2ED9730B7D1}"/>
                </a:ext>
              </a:extLst>
            </p:cNvPr>
            <p:cNvCxnSpPr/>
            <p:nvPr/>
          </p:nvCxnSpPr>
          <p:spPr>
            <a:xfrm>
              <a:off x="9569275" y="883501"/>
              <a:ext cx="0" cy="5552661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263BBA2-6D2A-4221-81D4-D8672D8E9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254" b="89941" l="9778" r="97778">
                          <a14:foregroundMark x1="79556" y1="28402" x2="79556" y2="28402"/>
                          <a14:foregroundMark x1="56000" y1="31657" x2="56000" y2="31657"/>
                          <a14:foregroundMark x1="36444" y1="56805" x2="36444" y2="56805"/>
                          <a14:foregroundMark x1="38667" y1="61243" x2="65333" y2="39053"/>
                          <a14:foregroundMark x1="60000" y1="25444" x2="56000" y2="9467"/>
                          <a14:foregroundMark x1="56000" y1="9467" x2="79556" y2="4438"/>
                          <a14:foregroundMark x1="79556" y1="4438" x2="96889" y2="14201"/>
                          <a14:foregroundMark x1="96889" y1="14201" x2="97778" y2="18047"/>
                          <a14:foregroundMark x1="87111" y1="3254" x2="87111" y2="32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69275" y="883501"/>
              <a:ext cx="662489" cy="99520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50B3D63-2C9F-4E9B-A194-110CDDD4718C}"/>
              </a:ext>
            </a:extLst>
          </p:cNvPr>
          <p:cNvSpPr txBox="1"/>
          <p:nvPr/>
        </p:nvSpPr>
        <p:spPr>
          <a:xfrm>
            <a:off x="4903980" y="580119"/>
            <a:ext cx="377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Dr Maram said read it with coffee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116690" y="1150271"/>
            <a:ext cx="8128000" cy="5202585"/>
            <a:chOff x="2032000" y="827706"/>
            <a:chExt cx="8128000" cy="5202585"/>
          </a:xfrm>
        </p:grpSpPr>
        <p:sp>
          <p:nvSpPr>
            <p:cNvPr id="38" name="Freeform 37"/>
            <p:cNvSpPr/>
            <p:nvPr/>
          </p:nvSpPr>
          <p:spPr>
            <a:xfrm>
              <a:off x="3984345" y="4061113"/>
              <a:ext cx="2283968" cy="1969178"/>
            </a:xfrm>
            <a:custGeom>
              <a:avLst/>
              <a:gdLst>
                <a:gd name="connsiteX0" fmla="*/ 0 w 2283968"/>
                <a:gd name="connsiteY0" fmla="*/ 984589 h 1969178"/>
                <a:gd name="connsiteX1" fmla="*/ 492295 w 2283968"/>
                <a:gd name="connsiteY1" fmla="*/ 0 h 1969178"/>
                <a:gd name="connsiteX2" fmla="*/ 1791674 w 2283968"/>
                <a:gd name="connsiteY2" fmla="*/ 0 h 1969178"/>
                <a:gd name="connsiteX3" fmla="*/ 2283968 w 2283968"/>
                <a:gd name="connsiteY3" fmla="*/ 984589 h 1969178"/>
                <a:gd name="connsiteX4" fmla="*/ 1791674 w 2283968"/>
                <a:gd name="connsiteY4" fmla="*/ 1969178 h 1969178"/>
                <a:gd name="connsiteX5" fmla="*/ 492295 w 2283968"/>
                <a:gd name="connsiteY5" fmla="*/ 1969178 h 1969178"/>
                <a:gd name="connsiteX6" fmla="*/ 0 w 2283968"/>
                <a:gd name="connsiteY6" fmla="*/ 984589 h 196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3968" h="1969178">
                  <a:moveTo>
                    <a:pt x="0" y="984589"/>
                  </a:moveTo>
                  <a:lnTo>
                    <a:pt x="492295" y="0"/>
                  </a:lnTo>
                  <a:lnTo>
                    <a:pt x="1791674" y="0"/>
                  </a:lnTo>
                  <a:lnTo>
                    <a:pt x="2283968" y="984589"/>
                  </a:lnTo>
                  <a:lnTo>
                    <a:pt x="1791674" y="1969178"/>
                  </a:lnTo>
                  <a:lnTo>
                    <a:pt x="492295" y="1969178"/>
                  </a:lnTo>
                  <a:lnTo>
                    <a:pt x="0" y="98458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429" tIns="374159" rIns="354429" bIns="374159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400" kern="1200"/>
            </a:p>
          </p:txBody>
        </p:sp>
        <p:sp>
          <p:nvSpPr>
            <p:cNvPr id="39" name="Hexagon 38"/>
            <p:cNvSpPr/>
            <p:nvPr/>
          </p:nvSpPr>
          <p:spPr>
            <a:xfrm>
              <a:off x="2032000" y="3003427"/>
              <a:ext cx="2283968" cy="1969178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930188" y="2980016"/>
              <a:ext cx="2283968" cy="1969178"/>
            </a:xfrm>
            <a:custGeom>
              <a:avLst/>
              <a:gdLst>
                <a:gd name="connsiteX0" fmla="*/ 0 w 2283968"/>
                <a:gd name="connsiteY0" fmla="*/ 984589 h 1969178"/>
                <a:gd name="connsiteX1" fmla="*/ 492295 w 2283968"/>
                <a:gd name="connsiteY1" fmla="*/ 0 h 1969178"/>
                <a:gd name="connsiteX2" fmla="*/ 1791674 w 2283968"/>
                <a:gd name="connsiteY2" fmla="*/ 0 h 1969178"/>
                <a:gd name="connsiteX3" fmla="*/ 2283968 w 2283968"/>
                <a:gd name="connsiteY3" fmla="*/ 984589 h 1969178"/>
                <a:gd name="connsiteX4" fmla="*/ 1791674 w 2283968"/>
                <a:gd name="connsiteY4" fmla="*/ 1969178 h 1969178"/>
                <a:gd name="connsiteX5" fmla="*/ 492295 w 2283968"/>
                <a:gd name="connsiteY5" fmla="*/ 1969178 h 1969178"/>
                <a:gd name="connsiteX6" fmla="*/ 0 w 2283968"/>
                <a:gd name="connsiteY6" fmla="*/ 984589 h 196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3968" h="1969178">
                  <a:moveTo>
                    <a:pt x="0" y="984589"/>
                  </a:moveTo>
                  <a:lnTo>
                    <a:pt x="492295" y="0"/>
                  </a:lnTo>
                  <a:lnTo>
                    <a:pt x="1791674" y="0"/>
                  </a:lnTo>
                  <a:lnTo>
                    <a:pt x="2283968" y="984589"/>
                  </a:lnTo>
                  <a:lnTo>
                    <a:pt x="1791674" y="1969178"/>
                  </a:lnTo>
                  <a:lnTo>
                    <a:pt x="492295" y="1969178"/>
                  </a:lnTo>
                  <a:lnTo>
                    <a:pt x="0" y="98458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429" tIns="374159" rIns="354429" bIns="374159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400" kern="1200"/>
            </a:p>
          </p:txBody>
        </p:sp>
        <p:sp>
          <p:nvSpPr>
            <p:cNvPr id="41" name="Hexagon 40"/>
            <p:cNvSpPr/>
            <p:nvPr/>
          </p:nvSpPr>
          <p:spPr>
            <a:xfrm>
              <a:off x="7876032" y="4061113"/>
              <a:ext cx="2283968" cy="196917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EA298">
                <a:alpha val="90000"/>
              </a:srgbClr>
            </a:solidFill>
            <a:ln>
              <a:solidFill>
                <a:srgbClr val="FEA298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84345" y="1903601"/>
              <a:ext cx="2283968" cy="1969178"/>
            </a:xfrm>
            <a:custGeom>
              <a:avLst/>
              <a:gdLst>
                <a:gd name="connsiteX0" fmla="*/ 0 w 2283968"/>
                <a:gd name="connsiteY0" fmla="*/ 984589 h 1969178"/>
                <a:gd name="connsiteX1" fmla="*/ 492295 w 2283968"/>
                <a:gd name="connsiteY1" fmla="*/ 0 h 1969178"/>
                <a:gd name="connsiteX2" fmla="*/ 1791674 w 2283968"/>
                <a:gd name="connsiteY2" fmla="*/ 0 h 1969178"/>
                <a:gd name="connsiteX3" fmla="*/ 2283968 w 2283968"/>
                <a:gd name="connsiteY3" fmla="*/ 984589 h 1969178"/>
                <a:gd name="connsiteX4" fmla="*/ 1791674 w 2283968"/>
                <a:gd name="connsiteY4" fmla="*/ 1969178 h 1969178"/>
                <a:gd name="connsiteX5" fmla="*/ 492295 w 2283968"/>
                <a:gd name="connsiteY5" fmla="*/ 1969178 h 1969178"/>
                <a:gd name="connsiteX6" fmla="*/ 0 w 2283968"/>
                <a:gd name="connsiteY6" fmla="*/ 984589 h 196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3968" h="1969178">
                  <a:moveTo>
                    <a:pt x="0" y="984589"/>
                  </a:moveTo>
                  <a:lnTo>
                    <a:pt x="492295" y="0"/>
                  </a:lnTo>
                  <a:lnTo>
                    <a:pt x="1791674" y="0"/>
                  </a:lnTo>
                  <a:lnTo>
                    <a:pt x="2283968" y="984589"/>
                  </a:lnTo>
                  <a:lnTo>
                    <a:pt x="1791674" y="1969178"/>
                  </a:lnTo>
                  <a:lnTo>
                    <a:pt x="492295" y="1969178"/>
                  </a:lnTo>
                  <a:lnTo>
                    <a:pt x="0" y="984589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429" tIns="374159" rIns="354429" bIns="374159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400" kern="1200"/>
            </a:p>
          </p:txBody>
        </p:sp>
        <p:sp>
          <p:nvSpPr>
            <p:cNvPr id="43" name="Hexagon 42"/>
            <p:cNvSpPr/>
            <p:nvPr/>
          </p:nvSpPr>
          <p:spPr>
            <a:xfrm>
              <a:off x="5930188" y="827706"/>
              <a:ext cx="2283968" cy="196917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2">
                <a:lumMod val="90000"/>
                <a:alpha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187116" y="3964004"/>
            <a:ext cx="2192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Low muscle tone = loose and floppy side</a:t>
            </a:r>
          </a:p>
        </p:txBody>
      </p:sp>
      <p:sp>
        <p:nvSpPr>
          <p:cNvPr id="3" name="Rectangle 2"/>
          <p:cNvSpPr/>
          <p:nvPr/>
        </p:nvSpPr>
        <p:spPr>
          <a:xfrm>
            <a:off x="2968464" y="2563621"/>
            <a:ext cx="248511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700" dirty="0"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Head and facial malformations: (Small round face, protruding tongue = Sticks to the mouth floor)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89439" y="4657160"/>
            <a:ext cx="2043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Abnormalities of the extremities: (Short and broad hands, Stubby fingers), single deep crease across the center of the palm</a:t>
            </a:r>
          </a:p>
        </p:txBody>
      </p:sp>
      <p:sp>
        <p:nvSpPr>
          <p:cNvPr id="7" name="Rectangle 6"/>
          <p:cNvSpPr/>
          <p:nvPr/>
        </p:nvSpPr>
        <p:spPr>
          <a:xfrm>
            <a:off x="5144886" y="1627760"/>
            <a:ext cx="20239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Developmental delays (mental retardation)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144886" y="4099494"/>
            <a:ext cx="2136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dirty="0"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Heart malformations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119267" y="4753010"/>
            <a:ext cx="19668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Impotency in males = Inability to sustain an erection sufficient for sexual intercourse or the inability to ejaculate</a:t>
            </a:r>
          </a:p>
        </p:txBody>
      </p:sp>
      <p:sp>
        <p:nvSpPr>
          <p:cNvPr id="46" name="Freeform 45"/>
          <p:cNvSpPr/>
          <p:nvPr/>
        </p:nvSpPr>
        <p:spPr>
          <a:xfrm>
            <a:off x="7044500" y="2174181"/>
            <a:ext cx="2283968" cy="1969178"/>
          </a:xfrm>
          <a:custGeom>
            <a:avLst/>
            <a:gdLst>
              <a:gd name="connsiteX0" fmla="*/ 0 w 2283968"/>
              <a:gd name="connsiteY0" fmla="*/ 984589 h 1969178"/>
              <a:gd name="connsiteX1" fmla="*/ 492295 w 2283968"/>
              <a:gd name="connsiteY1" fmla="*/ 0 h 1969178"/>
              <a:gd name="connsiteX2" fmla="*/ 1791674 w 2283968"/>
              <a:gd name="connsiteY2" fmla="*/ 0 h 1969178"/>
              <a:gd name="connsiteX3" fmla="*/ 2283968 w 2283968"/>
              <a:gd name="connsiteY3" fmla="*/ 984589 h 1969178"/>
              <a:gd name="connsiteX4" fmla="*/ 1791674 w 2283968"/>
              <a:gd name="connsiteY4" fmla="*/ 1969178 h 1969178"/>
              <a:gd name="connsiteX5" fmla="*/ 492295 w 2283968"/>
              <a:gd name="connsiteY5" fmla="*/ 1969178 h 1969178"/>
              <a:gd name="connsiteX6" fmla="*/ 0 w 2283968"/>
              <a:gd name="connsiteY6" fmla="*/ 984589 h 196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968" h="1969178">
                <a:moveTo>
                  <a:pt x="0" y="984589"/>
                </a:moveTo>
                <a:lnTo>
                  <a:pt x="492295" y="0"/>
                </a:lnTo>
                <a:lnTo>
                  <a:pt x="1791674" y="0"/>
                </a:lnTo>
                <a:lnTo>
                  <a:pt x="2283968" y="984589"/>
                </a:lnTo>
                <a:lnTo>
                  <a:pt x="1791674" y="1969178"/>
                </a:lnTo>
                <a:lnTo>
                  <a:pt x="492295" y="1969178"/>
                </a:lnTo>
                <a:lnTo>
                  <a:pt x="0" y="98458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4429" tIns="374159" rIns="354429" bIns="374159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dirty="0">
                <a:solidFill>
                  <a:schemeClr val="tx1"/>
                </a:solidFill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Life expectancy increased from 25 in 1983 to 60 today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756" y="2803335"/>
            <a:ext cx="4381500" cy="24669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484" y="642437"/>
            <a:ext cx="237785" cy="23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22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7104" y="435524"/>
            <a:ext cx="73484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altLang="en-US" sz="24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Sex chromosome imbalance is much less deleterious</a:t>
            </a:r>
          </a:p>
          <a:p>
            <a:pPr lvl="1">
              <a:defRPr/>
            </a:pPr>
            <a:r>
              <a:rPr lang="en-US" altLang="en-US" b="1" dirty="0">
                <a:solidFill>
                  <a:schemeClr val="bg1">
                    <a:lumMod val="65000"/>
                  </a:schemeClr>
                </a:solidFill>
                <a:latin typeface="Baskerville Old Face" panose="02020602080505020303" pitchFamily="18" charset="0"/>
              </a:rPr>
              <a:t>(Please memorize the karyotype of each disorder)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3336990" y="3412617"/>
            <a:ext cx="7348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Sex chromosome imbalance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AB9C99-CA8B-4BCC-AA28-89652124414C}"/>
              </a:ext>
            </a:extLst>
          </p:cNvPr>
          <p:cNvGrpSpPr/>
          <p:nvPr/>
        </p:nvGrpSpPr>
        <p:grpSpPr>
          <a:xfrm>
            <a:off x="1153698" y="1348673"/>
            <a:ext cx="8277849" cy="5124539"/>
            <a:chOff x="848898" y="1576804"/>
            <a:chExt cx="8277849" cy="5124539"/>
          </a:xfrm>
        </p:grpSpPr>
        <p:sp>
          <p:nvSpPr>
            <p:cNvPr id="10" name="Rectangle: Rounded Corners 6">
              <a:extLst>
                <a:ext uri="{FF2B5EF4-FFF2-40B4-BE49-F238E27FC236}">
                  <a16:creationId xmlns:a16="http://schemas.microsoft.com/office/drawing/2014/main" id="{EE345A97-C901-4788-A374-3F1CB8C4959F}"/>
                </a:ext>
              </a:extLst>
            </p:cNvPr>
            <p:cNvSpPr/>
            <p:nvPr/>
          </p:nvSpPr>
          <p:spPr>
            <a:xfrm>
              <a:off x="1199071" y="1576804"/>
              <a:ext cx="3600000" cy="2448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ctr">
                <a:spcBef>
                  <a:spcPct val="0"/>
                </a:spcBef>
              </a:pPr>
              <a:endParaRPr lang="en-US" altLang="en-US" sz="2000" dirty="0">
                <a:solidFill>
                  <a:schemeClr val="tx2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: Rounded Corners 6">
              <a:extLst>
                <a:ext uri="{FF2B5EF4-FFF2-40B4-BE49-F238E27FC236}">
                  <a16:creationId xmlns:a16="http://schemas.microsoft.com/office/drawing/2014/main" id="{EE345A97-C901-4788-A374-3F1CB8C4959F}"/>
                </a:ext>
              </a:extLst>
            </p:cNvPr>
            <p:cNvSpPr/>
            <p:nvPr/>
          </p:nvSpPr>
          <p:spPr>
            <a:xfrm>
              <a:off x="5526657" y="1576805"/>
              <a:ext cx="3600090" cy="2448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13" name="Rectangle: Rounded Corners 6">
              <a:extLst>
                <a:ext uri="{FF2B5EF4-FFF2-40B4-BE49-F238E27FC236}">
                  <a16:creationId xmlns:a16="http://schemas.microsoft.com/office/drawing/2014/main" id="{EE345A97-C901-4788-A374-3F1CB8C4959F}"/>
                </a:ext>
              </a:extLst>
            </p:cNvPr>
            <p:cNvSpPr/>
            <p:nvPr/>
          </p:nvSpPr>
          <p:spPr>
            <a:xfrm>
              <a:off x="1199071" y="4253343"/>
              <a:ext cx="3600000" cy="2448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14" name="Rectangle: Rounded Corners 6">
              <a:extLst>
                <a:ext uri="{FF2B5EF4-FFF2-40B4-BE49-F238E27FC236}">
                  <a16:creationId xmlns:a16="http://schemas.microsoft.com/office/drawing/2014/main" id="{EE345A97-C901-4788-A374-3F1CB8C4959F}"/>
                </a:ext>
              </a:extLst>
            </p:cNvPr>
            <p:cNvSpPr/>
            <p:nvPr/>
          </p:nvSpPr>
          <p:spPr>
            <a:xfrm>
              <a:off x="5526656" y="4239493"/>
              <a:ext cx="3600000" cy="24480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26657" y="1782693"/>
              <a:ext cx="360009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spcBef>
                  <a:spcPct val="0"/>
                </a:spcBef>
              </a:pPr>
              <a:r>
                <a:rPr lang="en-US" altLang="en-US" sz="2000" b="1" dirty="0">
                  <a:solidFill>
                    <a:schemeClr val="tx2"/>
                  </a:solidFill>
                  <a:latin typeface="Baskerville Old Face" panose="02020602080505020303" pitchFamily="18" charset="0"/>
                  <a:cs typeface="Times New Roman" panose="02020603050405020304" pitchFamily="18" charset="0"/>
                </a:rPr>
                <a:t>47,XYY Syndrome : </a:t>
              </a:r>
            </a:p>
            <a:p>
              <a:pPr marL="742950" lvl="1" indent="-28575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b="1" dirty="0">
                  <a:latin typeface="Baskerville Old Face" panose="02020602080505020303" pitchFamily="18" charset="0"/>
                  <a:cs typeface="Times New Roman" panose="02020603050405020304" pitchFamily="18" charset="0"/>
                </a:rPr>
                <a:t>(May be without any symptoms).</a:t>
              </a:r>
            </a:p>
            <a:p>
              <a:pPr marL="742950" lvl="1" indent="-28575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b="1" dirty="0">
                  <a:latin typeface="Baskerville Old Face" panose="02020602080505020303" pitchFamily="18" charset="0"/>
                  <a:cs typeface="Times New Roman" panose="02020603050405020304" pitchFamily="18" charset="0"/>
                </a:rPr>
                <a:t> Males are tall but normally proportioned. </a:t>
              </a:r>
            </a:p>
            <a:p>
              <a:pPr marL="742950" lvl="1" indent="-28575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b="1" dirty="0">
                  <a:latin typeface="Baskerville Old Face" panose="02020602080505020303" pitchFamily="18" charset="0"/>
                  <a:cs typeface="Times New Roman" panose="02020603050405020304" pitchFamily="18" charset="0"/>
                </a:rPr>
                <a:t>10 - 15 points reduction in IQ compared to sibs.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15700" y="2446861"/>
              <a:ext cx="2964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spcBef>
                  <a:spcPct val="0"/>
                </a:spcBef>
              </a:pPr>
              <a:r>
                <a:rPr lang="en-US" altLang="en-US" sz="2000" b="1" dirty="0">
                  <a:solidFill>
                    <a:schemeClr val="tx2"/>
                  </a:solidFill>
                  <a:latin typeface="Baskerville Old Face" panose="02020602080505020303" pitchFamily="18" charset="0"/>
                  <a:cs typeface="Times New Roman" panose="02020603050405020304" pitchFamily="18" charset="0"/>
                </a:rPr>
                <a:t>Klinefelter Syndrome (47,XXY)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48898" y="4813954"/>
              <a:ext cx="389856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lvl="1" indent="-28575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dirty="0">
                  <a:solidFill>
                    <a:srgbClr val="000000"/>
                  </a:solidFill>
                  <a:latin typeface="Baskerville Old Face" panose="02020602080505020303" pitchFamily="18" charset="0"/>
                  <a:cs typeface="Times New Roman" panose="02020603050405020304" pitchFamily="18" charset="0"/>
                </a:rPr>
                <a:t>It seems to do little harm.  </a:t>
              </a:r>
            </a:p>
            <a:p>
              <a:pPr marL="742950" lvl="1" indent="-28575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dirty="0">
                  <a:solidFill>
                    <a:srgbClr val="000000"/>
                  </a:solidFill>
                  <a:latin typeface="Baskerville Old Face" panose="02020602080505020303" pitchFamily="18" charset="0"/>
                  <a:cs typeface="Times New Roman" panose="02020603050405020304" pitchFamily="18" charset="0"/>
                </a:rPr>
                <a:t>Individuals are fertile and do not transmit the extra chromosome. </a:t>
              </a:r>
            </a:p>
            <a:p>
              <a:pPr marL="742950" lvl="1" indent="-28575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dirty="0">
                  <a:solidFill>
                    <a:srgbClr val="000000"/>
                  </a:solidFill>
                  <a:latin typeface="Baskerville Old Face" panose="02020602080505020303" pitchFamily="18" charset="0"/>
                  <a:cs typeface="Times New Roman" panose="02020603050405020304" pitchFamily="18" charset="0"/>
                </a:rPr>
                <a:t>They do have a reduction in IQ comparable to that of Klinfelter males.</a:t>
              </a:r>
              <a:endParaRPr lang="en-US" altLang="en-US" dirty="0">
                <a:solidFill>
                  <a:srgbClr val="7030A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05774" y="4385360"/>
              <a:ext cx="38416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spcBef>
                  <a:spcPct val="0"/>
                </a:spcBef>
              </a:pPr>
              <a:r>
                <a:rPr lang="en-US" altLang="en-US" sz="2000" b="1" dirty="0">
                  <a:solidFill>
                    <a:srgbClr val="FF0000"/>
                  </a:solidFill>
                  <a:latin typeface="Baskerville Old Face" panose="02020602080505020303" pitchFamily="18" charset="0"/>
                  <a:cs typeface="Times New Roman" panose="02020603050405020304" pitchFamily="18" charset="0"/>
                </a:rPr>
                <a:t>Trisomy X (47,XXX) females: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09094" y="5109550"/>
              <a:ext cx="270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spcBef>
                  <a:spcPct val="0"/>
                </a:spcBef>
              </a:pPr>
              <a:r>
                <a:rPr lang="en-US" altLang="en-US" sz="2000" b="1" dirty="0">
                  <a:solidFill>
                    <a:schemeClr val="tx2"/>
                  </a:solidFill>
                  <a:latin typeface="Baskerville Old Face" panose="02020602080505020303" pitchFamily="18" charset="0"/>
                  <a:cs typeface="Times New Roman" panose="02020603050405020304" pitchFamily="18" charset="0"/>
                </a:rPr>
                <a:t>Turner Syndrome (45,X and variants)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3DC1B9C-4C03-4D69-A7D3-BD4CFBCF05AA}"/>
              </a:ext>
            </a:extLst>
          </p:cNvPr>
          <p:cNvGrpSpPr/>
          <p:nvPr/>
        </p:nvGrpSpPr>
        <p:grpSpPr>
          <a:xfrm>
            <a:off x="675860" y="539774"/>
            <a:ext cx="662489" cy="5552661"/>
            <a:chOff x="9569275" y="883501"/>
            <a:chExt cx="662489" cy="5552661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B58A6D-C128-4055-B311-8159FB1BC40C}"/>
                </a:ext>
              </a:extLst>
            </p:cNvPr>
            <p:cNvCxnSpPr/>
            <p:nvPr/>
          </p:nvCxnSpPr>
          <p:spPr>
            <a:xfrm>
              <a:off x="9569275" y="883501"/>
              <a:ext cx="0" cy="5552661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B240207-D257-4B97-9FB1-2856B2761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254" b="89941" l="9778" r="97778">
                          <a14:foregroundMark x1="79556" y1="28402" x2="79556" y2="28402"/>
                          <a14:foregroundMark x1="56000" y1="31657" x2="56000" y2="31657"/>
                          <a14:foregroundMark x1="36444" y1="56805" x2="36444" y2="56805"/>
                          <a14:foregroundMark x1="38667" y1="61243" x2="65333" y2="39053"/>
                          <a14:foregroundMark x1="60000" y1="25444" x2="56000" y2="9467"/>
                          <a14:foregroundMark x1="56000" y1="9467" x2="79556" y2="4438"/>
                          <a14:foregroundMark x1="79556" y1="4438" x2="96889" y2="14201"/>
                          <a14:foregroundMark x1="96889" y1="14201" x2="97778" y2="18047"/>
                          <a14:foregroundMark x1="87111" y1="3254" x2="87111" y2="32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69275" y="883501"/>
              <a:ext cx="662489" cy="995205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6565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6200000">
            <a:off x="-1004250" y="3167390"/>
            <a:ext cx="2757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>
                <a:solidFill>
                  <a:schemeClr val="tx2"/>
                </a:solidFill>
                <a:latin typeface="Baskerville Old Face" panose="02020602080505020303" pitchFamily="18" charset="0"/>
              </a:rPr>
              <a:t>Turner syndrome</a:t>
            </a:r>
            <a:endParaRPr lang="en-US" sz="2800" dirty="0">
              <a:solidFill>
                <a:schemeClr val="tx2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7104" y="519316"/>
            <a:ext cx="7263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ct val="0"/>
              </a:spcBef>
            </a:pPr>
            <a:r>
              <a:rPr lang="en-US" altLang="en-US" sz="2400" b="1" dirty="0">
                <a:solidFill>
                  <a:schemeClr val="tx2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Turner Syndrome (45,X and variants) :</a:t>
            </a:r>
          </a:p>
          <a:p>
            <a:pPr lvl="1">
              <a:spcBef>
                <a:spcPct val="0"/>
              </a:spcBef>
            </a:pPr>
            <a:r>
              <a:rPr lang="en-US" altLang="en-US" b="1" dirty="0">
                <a:solidFill>
                  <a:schemeClr val="bg1">
                    <a:lumMod val="6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(Now we moved to sex chromosome linked , Remember that Down Syndrome was Autosomal)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338349" y="1961969"/>
            <a:ext cx="7399338" cy="3763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Monosomy of sex chromosome: (Monosomy X: 45, XO) i.e. only one X chromosome is present.</a:t>
            </a:r>
          </a:p>
          <a:p>
            <a:r>
              <a:rPr lang="en-US" altLang="en-US" sz="1800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Note that it can be written 45,X  or  45,XO ( the O is just to show that there is a missing chromosome).</a:t>
            </a:r>
            <a:endParaRPr lang="en-US" altLang="en-US" sz="1800" dirty="0">
              <a:latin typeface="Baskerville Old Face" panose="02020602080505020303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z="1800" dirty="0"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Occurrence – 1 in 2500 live female births.</a:t>
            </a:r>
          </a:p>
          <a:p>
            <a:r>
              <a:rPr lang="en-US" altLang="en-US" sz="1800" dirty="0"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The only viable monosomy in humans.</a:t>
            </a:r>
          </a:p>
          <a:p>
            <a:r>
              <a:rPr lang="en-US" altLang="en-US" sz="1800" b="1" dirty="0"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Individuals are genetically female, not mature sexually and sterile.</a:t>
            </a:r>
            <a:endParaRPr lang="en-US" altLang="en-US" sz="2400" b="1" dirty="0">
              <a:solidFill>
                <a:schemeClr val="bg2"/>
              </a:solidFill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>
              <a:solidFill>
                <a:schemeClr val="bg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4" name="Picture 1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085" y="5484392"/>
            <a:ext cx="1056915" cy="1373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90648" y="5725932"/>
            <a:ext cx="184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Baskerville Old Face" panose="02020602080505020303" pitchFamily="18" charset="0"/>
                <a:hlinkClick r:id="rId2"/>
              </a:rPr>
              <a:t>Turner Syndrome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Baskerville Old Face" panose="02020602080505020303" pitchFamily="18" charset="0"/>
                <a:hlinkClick r:id="rId2"/>
              </a:rPr>
              <a:t>(Video)</a:t>
            </a:r>
            <a:endParaRPr lang="en-US" b="1" dirty="0">
              <a:solidFill>
                <a:schemeClr val="tx2"/>
              </a:solidFill>
              <a:latin typeface="Baskerville Old Face" panose="02020602080505020303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975BDAC-7257-4361-A227-7E3DC2D326AF}"/>
              </a:ext>
            </a:extLst>
          </p:cNvPr>
          <p:cNvGrpSpPr/>
          <p:nvPr/>
        </p:nvGrpSpPr>
        <p:grpSpPr>
          <a:xfrm>
            <a:off x="675860" y="539774"/>
            <a:ext cx="662489" cy="5552661"/>
            <a:chOff x="9569275" y="883501"/>
            <a:chExt cx="662489" cy="55526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2484BB1-6CCD-49D5-AFCE-4DE3F4458420}"/>
                </a:ext>
              </a:extLst>
            </p:cNvPr>
            <p:cNvCxnSpPr/>
            <p:nvPr/>
          </p:nvCxnSpPr>
          <p:spPr>
            <a:xfrm>
              <a:off x="9569275" y="883501"/>
              <a:ext cx="0" cy="5552661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31828D7-618D-4040-A16F-7F8F4DC9D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254" b="89941" l="9778" r="97778">
                          <a14:foregroundMark x1="79556" y1="28402" x2="79556" y2="28402"/>
                          <a14:foregroundMark x1="56000" y1="31657" x2="56000" y2="31657"/>
                          <a14:foregroundMark x1="36444" y1="56805" x2="36444" y2="56805"/>
                          <a14:foregroundMark x1="38667" y1="61243" x2="65333" y2="39053"/>
                          <a14:foregroundMark x1="60000" y1="25444" x2="56000" y2="9467"/>
                          <a14:foregroundMark x1="56000" y1="9467" x2="79556" y2="4438"/>
                          <a14:foregroundMark x1="79556" y1="4438" x2="96889" y2="14201"/>
                          <a14:foregroundMark x1="96889" y1="14201" x2="97778" y2="18047"/>
                          <a14:foregroundMark x1="87111" y1="3254" x2="87111" y2="32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69275" y="883501"/>
              <a:ext cx="662489" cy="99520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612312D-C6F6-4F23-9B32-50E52C4AF4FC}"/>
              </a:ext>
            </a:extLst>
          </p:cNvPr>
          <p:cNvSpPr txBox="1"/>
          <p:nvPr/>
        </p:nvSpPr>
        <p:spPr>
          <a:xfrm>
            <a:off x="6277155" y="539774"/>
            <a:ext cx="377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Dr Maram said read it with coffee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39" y="605547"/>
            <a:ext cx="237785" cy="23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12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D7CBDB2-F71E-4D06-85DF-5F5F306926A6}"/>
              </a:ext>
            </a:extLst>
          </p:cNvPr>
          <p:cNvGrpSpPr/>
          <p:nvPr/>
        </p:nvGrpSpPr>
        <p:grpSpPr>
          <a:xfrm>
            <a:off x="93944" y="503770"/>
            <a:ext cx="11711821" cy="5828284"/>
            <a:chOff x="93944" y="503770"/>
            <a:chExt cx="11711821" cy="5828284"/>
          </a:xfrm>
        </p:grpSpPr>
        <p:sp>
          <p:nvSpPr>
            <p:cNvPr id="5" name="Rectangle 4"/>
            <p:cNvSpPr/>
            <p:nvPr/>
          </p:nvSpPr>
          <p:spPr>
            <a:xfrm rot="16200000">
              <a:off x="-1023189" y="3167389"/>
              <a:ext cx="27574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kern="0" dirty="0">
                  <a:solidFill>
                    <a:schemeClr val="tx2"/>
                  </a:solidFill>
                  <a:latin typeface="Baskerville Old Face" panose="02020602080505020303" pitchFamily="18" charset="0"/>
                </a:rPr>
                <a:t>Turner syndrome</a:t>
              </a:r>
              <a:endParaRPr lang="en-US" sz="2800" dirty="0">
                <a:solidFill>
                  <a:schemeClr val="tx2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18247" y="503770"/>
              <a:ext cx="60039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tx2"/>
                  </a:solidFill>
                  <a:latin typeface="Baskerville Old Face" panose="02020602080505020303" pitchFamily="18" charset="0"/>
                </a:rPr>
                <a:t>Features of Turner Syndrome: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200641" y="1129469"/>
              <a:ext cx="8128000" cy="5202585"/>
              <a:chOff x="2032000" y="827706"/>
              <a:chExt cx="8128000" cy="5202585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3984345" y="4061113"/>
                <a:ext cx="2283968" cy="1969178"/>
              </a:xfrm>
              <a:custGeom>
                <a:avLst/>
                <a:gdLst>
                  <a:gd name="connsiteX0" fmla="*/ 0 w 2283968"/>
                  <a:gd name="connsiteY0" fmla="*/ 984589 h 1969178"/>
                  <a:gd name="connsiteX1" fmla="*/ 492295 w 2283968"/>
                  <a:gd name="connsiteY1" fmla="*/ 0 h 1969178"/>
                  <a:gd name="connsiteX2" fmla="*/ 1791674 w 2283968"/>
                  <a:gd name="connsiteY2" fmla="*/ 0 h 1969178"/>
                  <a:gd name="connsiteX3" fmla="*/ 2283968 w 2283968"/>
                  <a:gd name="connsiteY3" fmla="*/ 984589 h 1969178"/>
                  <a:gd name="connsiteX4" fmla="*/ 1791674 w 2283968"/>
                  <a:gd name="connsiteY4" fmla="*/ 1969178 h 1969178"/>
                  <a:gd name="connsiteX5" fmla="*/ 492295 w 2283968"/>
                  <a:gd name="connsiteY5" fmla="*/ 1969178 h 1969178"/>
                  <a:gd name="connsiteX6" fmla="*/ 0 w 2283968"/>
                  <a:gd name="connsiteY6" fmla="*/ 984589 h 1969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3968" h="1969178">
                    <a:moveTo>
                      <a:pt x="0" y="984589"/>
                    </a:moveTo>
                    <a:lnTo>
                      <a:pt x="492295" y="0"/>
                    </a:lnTo>
                    <a:lnTo>
                      <a:pt x="1791674" y="0"/>
                    </a:lnTo>
                    <a:lnTo>
                      <a:pt x="2283968" y="984589"/>
                    </a:lnTo>
                    <a:lnTo>
                      <a:pt x="1791674" y="1969178"/>
                    </a:lnTo>
                    <a:lnTo>
                      <a:pt x="492295" y="1969178"/>
                    </a:lnTo>
                    <a:lnTo>
                      <a:pt x="0" y="984589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54429" tIns="374159" rIns="354429" bIns="374159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2400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400" kern="1200"/>
              </a:p>
            </p:txBody>
          </p:sp>
          <p:sp>
            <p:nvSpPr>
              <p:cNvPr id="9" name="Hexagon 8"/>
              <p:cNvSpPr/>
              <p:nvPr/>
            </p:nvSpPr>
            <p:spPr>
              <a:xfrm>
                <a:off x="2032000" y="3003427"/>
                <a:ext cx="2283968" cy="1969178"/>
              </a:xfrm>
              <a:prstGeom prst="hexagon">
                <a:avLst>
                  <a:gd name="adj" fmla="val 25000"/>
                  <a:gd name="vf" fmla="val 115470"/>
                </a:avLst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5930188" y="2980016"/>
                <a:ext cx="2283968" cy="1969178"/>
              </a:xfrm>
              <a:custGeom>
                <a:avLst/>
                <a:gdLst>
                  <a:gd name="connsiteX0" fmla="*/ 0 w 2283968"/>
                  <a:gd name="connsiteY0" fmla="*/ 984589 h 1969178"/>
                  <a:gd name="connsiteX1" fmla="*/ 492295 w 2283968"/>
                  <a:gd name="connsiteY1" fmla="*/ 0 h 1969178"/>
                  <a:gd name="connsiteX2" fmla="*/ 1791674 w 2283968"/>
                  <a:gd name="connsiteY2" fmla="*/ 0 h 1969178"/>
                  <a:gd name="connsiteX3" fmla="*/ 2283968 w 2283968"/>
                  <a:gd name="connsiteY3" fmla="*/ 984589 h 1969178"/>
                  <a:gd name="connsiteX4" fmla="*/ 1791674 w 2283968"/>
                  <a:gd name="connsiteY4" fmla="*/ 1969178 h 1969178"/>
                  <a:gd name="connsiteX5" fmla="*/ 492295 w 2283968"/>
                  <a:gd name="connsiteY5" fmla="*/ 1969178 h 1969178"/>
                  <a:gd name="connsiteX6" fmla="*/ 0 w 2283968"/>
                  <a:gd name="connsiteY6" fmla="*/ 984589 h 1969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3968" h="1969178">
                    <a:moveTo>
                      <a:pt x="0" y="984589"/>
                    </a:moveTo>
                    <a:lnTo>
                      <a:pt x="492295" y="0"/>
                    </a:lnTo>
                    <a:lnTo>
                      <a:pt x="1791674" y="0"/>
                    </a:lnTo>
                    <a:lnTo>
                      <a:pt x="2283968" y="984589"/>
                    </a:lnTo>
                    <a:lnTo>
                      <a:pt x="1791674" y="1969178"/>
                    </a:lnTo>
                    <a:lnTo>
                      <a:pt x="492295" y="1969178"/>
                    </a:lnTo>
                    <a:lnTo>
                      <a:pt x="0" y="984589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54429" tIns="374159" rIns="354429" bIns="374159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2400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400" kern="1200"/>
              </a:p>
            </p:txBody>
          </p:sp>
          <p:sp>
            <p:nvSpPr>
              <p:cNvPr id="11" name="Hexagon 10"/>
              <p:cNvSpPr/>
              <p:nvPr/>
            </p:nvSpPr>
            <p:spPr>
              <a:xfrm>
                <a:off x="7876032" y="4061113"/>
                <a:ext cx="2283968" cy="19691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EA298">
                  <a:alpha val="89804"/>
                </a:srgbClr>
              </a:solidFill>
              <a:ln>
                <a:solidFill>
                  <a:srgbClr val="FEA298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3984345" y="1903601"/>
                <a:ext cx="2283968" cy="1969178"/>
              </a:xfrm>
              <a:custGeom>
                <a:avLst/>
                <a:gdLst>
                  <a:gd name="connsiteX0" fmla="*/ 0 w 2283968"/>
                  <a:gd name="connsiteY0" fmla="*/ 984589 h 1969178"/>
                  <a:gd name="connsiteX1" fmla="*/ 492295 w 2283968"/>
                  <a:gd name="connsiteY1" fmla="*/ 0 h 1969178"/>
                  <a:gd name="connsiteX2" fmla="*/ 1791674 w 2283968"/>
                  <a:gd name="connsiteY2" fmla="*/ 0 h 1969178"/>
                  <a:gd name="connsiteX3" fmla="*/ 2283968 w 2283968"/>
                  <a:gd name="connsiteY3" fmla="*/ 984589 h 1969178"/>
                  <a:gd name="connsiteX4" fmla="*/ 1791674 w 2283968"/>
                  <a:gd name="connsiteY4" fmla="*/ 1969178 h 1969178"/>
                  <a:gd name="connsiteX5" fmla="*/ 492295 w 2283968"/>
                  <a:gd name="connsiteY5" fmla="*/ 1969178 h 1969178"/>
                  <a:gd name="connsiteX6" fmla="*/ 0 w 2283968"/>
                  <a:gd name="connsiteY6" fmla="*/ 984589 h 1969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3968" h="1969178">
                    <a:moveTo>
                      <a:pt x="0" y="984589"/>
                    </a:moveTo>
                    <a:lnTo>
                      <a:pt x="492295" y="0"/>
                    </a:lnTo>
                    <a:lnTo>
                      <a:pt x="1791674" y="0"/>
                    </a:lnTo>
                    <a:lnTo>
                      <a:pt x="2283968" y="984589"/>
                    </a:lnTo>
                    <a:lnTo>
                      <a:pt x="1791674" y="1969178"/>
                    </a:lnTo>
                    <a:lnTo>
                      <a:pt x="492295" y="1969178"/>
                    </a:lnTo>
                    <a:lnTo>
                      <a:pt x="0" y="984589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54429" tIns="374159" rIns="354429" bIns="374159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2400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400" kern="1200"/>
              </a:p>
            </p:txBody>
          </p:sp>
          <p:sp>
            <p:nvSpPr>
              <p:cNvPr id="13" name="Hexagon 12"/>
              <p:cNvSpPr/>
              <p:nvPr/>
            </p:nvSpPr>
            <p:spPr>
              <a:xfrm>
                <a:off x="5930188" y="827706"/>
                <a:ext cx="2283968" cy="19691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bg2">
                  <a:lumMod val="90000"/>
                  <a:alpha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Freeform 13"/>
            <p:cNvSpPr/>
            <p:nvPr/>
          </p:nvSpPr>
          <p:spPr>
            <a:xfrm>
              <a:off x="7044500" y="2174181"/>
              <a:ext cx="2283968" cy="1969178"/>
            </a:xfrm>
            <a:custGeom>
              <a:avLst/>
              <a:gdLst>
                <a:gd name="connsiteX0" fmla="*/ 0 w 2283968"/>
                <a:gd name="connsiteY0" fmla="*/ 984589 h 1969178"/>
                <a:gd name="connsiteX1" fmla="*/ 492295 w 2283968"/>
                <a:gd name="connsiteY1" fmla="*/ 0 h 1969178"/>
                <a:gd name="connsiteX2" fmla="*/ 1791674 w 2283968"/>
                <a:gd name="connsiteY2" fmla="*/ 0 h 1969178"/>
                <a:gd name="connsiteX3" fmla="*/ 2283968 w 2283968"/>
                <a:gd name="connsiteY3" fmla="*/ 984589 h 1969178"/>
                <a:gd name="connsiteX4" fmla="*/ 1791674 w 2283968"/>
                <a:gd name="connsiteY4" fmla="*/ 1969178 h 1969178"/>
                <a:gd name="connsiteX5" fmla="*/ 492295 w 2283968"/>
                <a:gd name="connsiteY5" fmla="*/ 1969178 h 1969178"/>
                <a:gd name="connsiteX6" fmla="*/ 0 w 2283968"/>
                <a:gd name="connsiteY6" fmla="*/ 984589 h 196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3968" h="1969178">
                  <a:moveTo>
                    <a:pt x="0" y="984589"/>
                  </a:moveTo>
                  <a:lnTo>
                    <a:pt x="492295" y="0"/>
                  </a:lnTo>
                  <a:lnTo>
                    <a:pt x="1791674" y="0"/>
                  </a:lnTo>
                  <a:lnTo>
                    <a:pt x="2283968" y="984589"/>
                  </a:lnTo>
                  <a:lnTo>
                    <a:pt x="1791674" y="1969178"/>
                  </a:lnTo>
                  <a:lnTo>
                    <a:pt x="492295" y="1969178"/>
                  </a:lnTo>
                  <a:lnTo>
                    <a:pt x="0" y="98458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429" tIns="374159" rIns="354429" bIns="374159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  <a:latin typeface="Baskerville Old Face" panose="02020602080505020303" pitchFamily="18" charset="0"/>
                  <a:ea typeface="ＭＳ Ｐゴシック" panose="020B0600070205080204" pitchFamily="34" charset="-128"/>
                </a:rPr>
                <a:t>Normal life span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85135" y="3636015"/>
              <a:ext cx="1903581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en-US" dirty="0">
                  <a:solidFill>
                    <a:srgbClr val="FF0000"/>
                  </a:solidFill>
                  <a:latin typeface="Baskerville Old Face" panose="02020602080505020303" pitchFamily="18" charset="0"/>
                  <a:ea typeface="ＭＳ Ｐゴシック" panose="020B0600070205080204" pitchFamily="34" charset="-128"/>
                </a:rPr>
                <a:t>Short stature</a:t>
              </a:r>
              <a:r>
                <a:rPr lang="en-US" altLang="en-US" dirty="0">
                  <a:latin typeface="Baskerville Old Face" panose="02020602080505020303" pitchFamily="18" charset="0"/>
                  <a:ea typeface="ＭＳ Ｐゴシック" panose="020B0600070205080204" pitchFamily="34" charset="-128"/>
                </a:rPr>
                <a:t>, Broad chest, Low hairline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98832" y="2814186"/>
              <a:ext cx="2042813" cy="8824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en-US" dirty="0">
                  <a:latin typeface="Baskerville Old Face" panose="02020602080505020303" pitchFamily="18" charset="0"/>
                  <a:ea typeface="ＭＳ Ｐゴシック" panose="020B0600070205080204" pitchFamily="34" charset="-128"/>
                </a:rPr>
                <a:t>Neck abnormalities </a:t>
              </a:r>
              <a:r>
                <a:rPr lang="en-US" altLang="en-US" dirty="0">
                  <a:solidFill>
                    <a:srgbClr val="FF0000"/>
                  </a:solidFill>
                  <a:latin typeface="Baskerville Old Face" panose="02020602080505020303" pitchFamily="18" charset="0"/>
                  <a:ea typeface="ＭＳ Ｐゴシック" panose="020B0600070205080204" pitchFamily="34" charset="-128"/>
                </a:rPr>
                <a:t>(webbed neck)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03539" y="4606317"/>
              <a:ext cx="178286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en-US" sz="1600" dirty="0">
                  <a:latin typeface="Baskerville Old Face" panose="02020602080505020303" pitchFamily="18" charset="0"/>
                  <a:ea typeface="ＭＳ Ｐゴシック" panose="020B0600070205080204" pitchFamily="34" charset="-128"/>
                </a:rPr>
                <a:t>Skeletal disorders (e.g. scoliosis, dislocated hips/elbows)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20686" y="1277346"/>
              <a:ext cx="2224015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en-US" dirty="0">
                  <a:solidFill>
                    <a:srgbClr val="FF0000"/>
                  </a:solidFill>
                  <a:latin typeface="Baskerville Old Face" panose="02020602080505020303" pitchFamily="18" charset="0"/>
                  <a:ea typeface="ＭＳ Ｐゴシック" panose="020B0600070205080204" pitchFamily="34" charset="-128"/>
                </a:rPr>
                <a:t>Lack of ovarian development (Streak ovaries) = </a:t>
              </a:r>
              <a:r>
                <a:rPr lang="en-US" altLang="en-US" dirty="0">
                  <a:solidFill>
                    <a:schemeClr val="accent6">
                      <a:lumMod val="75000"/>
                    </a:schemeClr>
                  </a:solidFill>
                  <a:latin typeface="Baskerville Old Face" panose="02020602080505020303" pitchFamily="18" charset="0"/>
                  <a:ea typeface="ＭＳ Ｐゴシック" panose="020B0600070205080204" pitchFamily="34" charset="-128"/>
                </a:rPr>
                <a:t>No ovaries 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en-US" dirty="0">
                  <a:solidFill>
                    <a:schemeClr val="accent6">
                      <a:lumMod val="75000"/>
                    </a:schemeClr>
                  </a:solidFill>
                  <a:latin typeface="Baskerville Old Face" panose="02020602080505020303" pitchFamily="18" charset="0"/>
                  <a:ea typeface="ＭＳ Ｐゴシック" panose="020B0600070205080204" pitchFamily="34" charset="-128"/>
                </a:rPr>
                <a:t>(infertile)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56311" y="3354580"/>
              <a:ext cx="2152763" cy="1823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en-US" sz="1500" dirty="0">
                  <a:latin typeface="Baskerville Old Face" panose="02020602080505020303" pitchFamily="18" charset="0"/>
                  <a:ea typeface="ＭＳ Ｐゴシック" panose="020B0600070205080204" pitchFamily="34" charset="-128"/>
                </a:rPr>
                <a:t>Increased risk of osteoporosis, cardiovascular anomalies e.g. constriction of aorta and hypertension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005861" y="5008809"/>
              <a:ext cx="236124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dirty="0">
                  <a:latin typeface="Baskerville Old Face" panose="02020602080505020303" pitchFamily="18" charset="0"/>
                  <a:ea typeface="ＭＳ Ｐゴシック" panose="020B0600070205080204" pitchFamily="34" charset="-128"/>
                </a:rPr>
                <a:t>No developmental delays, Normal intelligence</a:t>
              </a:r>
            </a:p>
          </p:txBody>
        </p:sp>
        <p:pic>
          <p:nvPicPr>
            <p:cNvPr id="22" name="Picture 8" descr="Ullrich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9951" y="2325179"/>
              <a:ext cx="1825814" cy="2742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8037DFD-73EB-4153-BA7B-AA83FD30751F}"/>
                </a:ext>
              </a:extLst>
            </p:cNvPr>
            <p:cNvGrpSpPr/>
            <p:nvPr/>
          </p:nvGrpSpPr>
          <p:grpSpPr>
            <a:xfrm>
              <a:off x="675860" y="539774"/>
              <a:ext cx="662489" cy="5552661"/>
              <a:chOff x="9569275" y="883501"/>
              <a:chExt cx="662489" cy="555266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C4AD7C7-9690-42AC-B4B4-EE85DBD00BB8}"/>
                  </a:ext>
                </a:extLst>
              </p:cNvPr>
              <p:cNvCxnSpPr/>
              <p:nvPr/>
            </p:nvCxnSpPr>
            <p:spPr>
              <a:xfrm>
                <a:off x="9569275" y="883501"/>
                <a:ext cx="0" cy="5552661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C57CF85F-2D7D-42C2-B3BD-FE885E2208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254" b="89941" l="9778" r="97778">
                            <a14:foregroundMark x1="79556" y1="28402" x2="79556" y2="28402"/>
                            <a14:foregroundMark x1="56000" y1="31657" x2="56000" y2="31657"/>
                            <a14:foregroundMark x1="36444" y1="56805" x2="36444" y2="56805"/>
                            <a14:foregroundMark x1="38667" y1="61243" x2="65333" y2="39053"/>
                            <a14:foregroundMark x1="60000" y1="25444" x2="56000" y2="9467"/>
                            <a14:foregroundMark x1="56000" y1="9467" x2="79556" y2="4438"/>
                            <a14:foregroundMark x1="79556" y1="4438" x2="96889" y2="14201"/>
                            <a14:foregroundMark x1="96889" y1="14201" x2="97778" y2="18047"/>
                            <a14:foregroundMark x1="87111" y1="3254" x2="87111" y2="32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569275" y="883501"/>
                <a:ext cx="662489" cy="995205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EEFAB87-4010-4C49-80A9-E48FB13D5245}"/>
              </a:ext>
            </a:extLst>
          </p:cNvPr>
          <p:cNvSpPr txBox="1"/>
          <p:nvPr/>
        </p:nvSpPr>
        <p:spPr>
          <a:xfrm>
            <a:off x="5156311" y="585048"/>
            <a:ext cx="377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Dr Maram said read it with coffee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126" y="650821"/>
            <a:ext cx="237785" cy="23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94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6200000">
            <a:off x="-1030908" y="3167388"/>
            <a:ext cx="2757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>
                <a:solidFill>
                  <a:schemeClr val="tx2"/>
                </a:solidFill>
                <a:latin typeface="Baskerville Old Face" panose="02020602080505020303" pitchFamily="18" charset="0"/>
              </a:rPr>
              <a:t>Turner syndrome</a:t>
            </a:r>
            <a:endParaRPr lang="en-US" sz="2800" dirty="0">
              <a:solidFill>
                <a:schemeClr val="tx2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8349" y="544681"/>
            <a:ext cx="6003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Features of Turner Syndrome </a:t>
            </a:r>
            <a:r>
              <a:rPr lang="en-US" sz="12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Continued…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38349" y="1417011"/>
            <a:ext cx="79449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0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Cardiovascular</a:t>
            </a:r>
            <a:r>
              <a:rPr lang="en-US" altLang="en-US" b="1" dirty="0">
                <a:latin typeface="Baskerville Old Face" panose="02020602080505020303" pitchFamily="18" charset="0"/>
              </a:rPr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Baskerville Old Face" panose="02020602080505020303" pitchFamily="18" charset="0"/>
              </a:rPr>
              <a:t>Bicuspid aortic valve.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Baskerville Old Face" panose="02020602080505020303" pitchFamily="18" charset="0"/>
              </a:rPr>
              <a:t>Coarctation of aorta.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Baskerville Old Face" panose="02020602080505020303" pitchFamily="18" charset="0"/>
              </a:rPr>
              <a:t>Thoracic aortic aneurysm (aortic root dilatation).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38349" y="2913723"/>
            <a:ext cx="738421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0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Skeletal 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Baskerville Old Face" panose="02020602080505020303" pitchFamily="18" charset="0"/>
              </a:rPr>
              <a:t>Short stature 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Baskerville Old Face" panose="02020602080505020303" pitchFamily="18" charset="0"/>
              </a:rPr>
              <a:t>Short 4</a:t>
            </a:r>
            <a:r>
              <a:rPr lang="en-US" altLang="en-US" baseline="30000" dirty="0">
                <a:latin typeface="Baskerville Old Face" panose="02020602080505020303" pitchFamily="18" charset="0"/>
              </a:rPr>
              <a:t>th</a:t>
            </a:r>
            <a:r>
              <a:rPr lang="en-US" altLang="en-US" dirty="0">
                <a:latin typeface="Baskerville Old Face" panose="02020602080505020303" pitchFamily="18" charset="0"/>
              </a:rPr>
              <a:t> metacarpal/metatarsal bone (± short 3</a:t>
            </a:r>
            <a:r>
              <a:rPr lang="en-US" altLang="en-US" baseline="30000" dirty="0">
                <a:latin typeface="Baskerville Old Face" panose="02020602080505020303" pitchFamily="18" charset="0"/>
              </a:rPr>
              <a:t>rd</a:t>
            </a:r>
            <a:r>
              <a:rPr lang="en-US" altLang="en-US" dirty="0">
                <a:latin typeface="Baskerville Old Face" panose="02020602080505020303" pitchFamily="18" charset="0"/>
              </a:rPr>
              <a:t> and 5</a:t>
            </a:r>
            <a:r>
              <a:rPr lang="en-US" altLang="en-US" baseline="30000" dirty="0">
                <a:latin typeface="Baskerville Old Face" panose="02020602080505020303" pitchFamily="18" charset="0"/>
              </a:rPr>
              <a:t>th</a:t>
            </a:r>
            <a:r>
              <a:rPr lang="en-US" altLang="en-US" dirty="0">
                <a:latin typeface="Baskerville Old Face" panose="02020602080505020303" pitchFamily="18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Baskerville Old Face" panose="02020602080505020303" pitchFamily="18" charset="0"/>
              </a:rPr>
              <a:t>Osteoporosis (due to lack of estrogen).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Baskerville Old Face" panose="02020602080505020303" pitchFamily="18" charset="0"/>
              </a:rPr>
              <a:t>Scoliosis.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38350" y="4807741"/>
            <a:ext cx="7617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0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Reproductive:</a:t>
            </a:r>
            <a:endParaRPr lang="en-US" altLang="en-US" b="1" dirty="0">
              <a:latin typeface="Baskerville Old Face" panose="0202060208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FF0000"/>
                </a:solidFill>
                <a:latin typeface="Baskerville Old Face" panose="02020602080505020303" pitchFamily="18" charset="0"/>
              </a:rPr>
              <a:t>Women with Turner syndrome are almost universally infertile</a:t>
            </a:r>
            <a:r>
              <a:rPr lang="en-US" altLang="en-US" dirty="0">
                <a:latin typeface="Baskerville Old Face" panose="02020602080505020303" pitchFamily="18" charset="0"/>
              </a:rPr>
              <a:t>.</a:t>
            </a:r>
          </a:p>
        </p:txBody>
      </p:sp>
      <p:pic>
        <p:nvPicPr>
          <p:cNvPr id="20" name="Picture 2" descr="Turners-syndrome-hand-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475" y="662677"/>
            <a:ext cx="1792784" cy="230975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0822AB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4" r="1435"/>
          <a:stretch/>
        </p:blipFill>
        <p:spPr bwMode="auto">
          <a:xfrm>
            <a:off x="8877108" y="3429000"/>
            <a:ext cx="1871151" cy="283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CCAD7F4-5EF5-4ED6-AE9A-A4E68185D617}"/>
              </a:ext>
            </a:extLst>
          </p:cNvPr>
          <p:cNvGrpSpPr/>
          <p:nvPr/>
        </p:nvGrpSpPr>
        <p:grpSpPr>
          <a:xfrm>
            <a:off x="675860" y="539774"/>
            <a:ext cx="662489" cy="5552661"/>
            <a:chOff x="9569275" y="883501"/>
            <a:chExt cx="662489" cy="555266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A608244-3AB7-46B9-B7E5-630673A60427}"/>
                </a:ext>
              </a:extLst>
            </p:cNvPr>
            <p:cNvCxnSpPr/>
            <p:nvPr/>
          </p:nvCxnSpPr>
          <p:spPr>
            <a:xfrm>
              <a:off x="9569275" y="883501"/>
              <a:ext cx="0" cy="5552661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EA3894B-02F5-4828-BE52-6E283990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54" b="89941" l="9778" r="97778">
                          <a14:foregroundMark x1="79556" y1="28402" x2="79556" y2="28402"/>
                          <a14:foregroundMark x1="56000" y1="31657" x2="56000" y2="31657"/>
                          <a14:foregroundMark x1="36444" y1="56805" x2="36444" y2="56805"/>
                          <a14:foregroundMark x1="38667" y1="61243" x2="65333" y2="39053"/>
                          <a14:foregroundMark x1="60000" y1="25444" x2="56000" y2="9467"/>
                          <a14:foregroundMark x1="56000" y1="9467" x2="79556" y2="4438"/>
                          <a14:foregroundMark x1="79556" y1="4438" x2="96889" y2="14201"/>
                          <a14:foregroundMark x1="96889" y1="14201" x2="97778" y2="18047"/>
                          <a14:foregroundMark x1="87111" y1="3254" x2="87111" y2="32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69275" y="883501"/>
              <a:ext cx="662489" cy="995205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99752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41CBC5-DF31-48B7-A354-D1A89CB8AD51}"/>
              </a:ext>
            </a:extLst>
          </p:cNvPr>
          <p:cNvSpPr/>
          <p:nvPr/>
        </p:nvSpPr>
        <p:spPr>
          <a:xfrm>
            <a:off x="1447051" y="758192"/>
            <a:ext cx="625633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n-US" sz="2000" dirty="0">
              <a:latin typeface="Baskerville Old Face" panose="02020602080505020303" pitchFamily="18" charset="0"/>
            </a:endParaRP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>
                <a:latin typeface="Baskerville Old Face" panose="02020602080505020303" pitchFamily="18" charset="0"/>
              </a:rPr>
              <a:t>Describe cell cycle and stages of Mitosis and Meiosis.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>
                <a:latin typeface="Baskerville Old Face" panose="02020602080505020303" pitchFamily="18" charset="0"/>
              </a:rPr>
              <a:t>Define nondisjunction and describe its consequences for meiosis and mitosis. 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>
                <a:latin typeface="Baskerville Old Face" panose="02020602080505020303" pitchFamily="18" charset="0"/>
              </a:rPr>
              <a:t>Classify chromosomal abnormalities.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>
                <a:latin typeface="Baskerville Old Face" panose="02020602080505020303" pitchFamily="18" charset="0"/>
              </a:rPr>
              <a:t>Understand the common numerical chromosomal disorders: monosomy and trisomy.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000" dirty="0">
                <a:latin typeface="Baskerville Old Face" panose="02020602080505020303" pitchFamily="18" charset="0"/>
              </a:rPr>
              <a:t>Understand the common numerical sex chromosome disorders: Down , Turner &amp; Klinefelter syndromes.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7A01C7-A6F9-4126-82F6-52981D260118}"/>
              </a:ext>
            </a:extLst>
          </p:cNvPr>
          <p:cNvCxnSpPr/>
          <p:nvPr/>
        </p:nvCxnSpPr>
        <p:spPr>
          <a:xfrm>
            <a:off x="675861" y="652669"/>
            <a:ext cx="0" cy="555266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3A7C97C-EF08-4538-8E41-863A49685C04}"/>
              </a:ext>
            </a:extLst>
          </p:cNvPr>
          <p:cNvSpPr txBox="1"/>
          <p:nvPr/>
        </p:nvSpPr>
        <p:spPr>
          <a:xfrm>
            <a:off x="13372" y="377686"/>
            <a:ext cx="615553" cy="58276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908222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2579" y="495720"/>
            <a:ext cx="28757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Klinefelter Syndrome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-1292114" y="3167389"/>
            <a:ext cx="3252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Klinefelter Syndrome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344889" y="1129949"/>
            <a:ext cx="900903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Baskerville Old Face" panose="02020602080505020303" pitchFamily="18" charset="0"/>
              </a:rPr>
              <a:t>1 in 1,100 births.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Baskerville Old Face" panose="02020602080505020303" pitchFamily="18" charset="0"/>
              </a:rPr>
              <a:t>47 chromosomes.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en-US" sz="2000" b="1" dirty="0">
                <a:solidFill>
                  <a:schemeClr val="bg2">
                    <a:lumMod val="25000"/>
                  </a:schemeClr>
                </a:solidFill>
                <a:latin typeface="Baskerville Old Face" panose="02020602080505020303" pitchFamily="18" charset="0"/>
              </a:rPr>
              <a:t>Karyotype: </a:t>
            </a:r>
            <a:r>
              <a:rPr lang="en-US" altLang="en-US" sz="1800" dirty="0">
                <a:latin typeface="Baskerville Old Face" panose="02020602080505020303" pitchFamily="18" charset="0"/>
              </a:rPr>
              <a:t>47, XXY.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Baskerville Old Face" panose="02020602080505020303" pitchFamily="18" charset="0"/>
              </a:rPr>
              <a:t>Very rarely more extreme forms of Klinefelter syndrome occur where the patient has 48, XXXY or even 49, XXXXY karyotype. (These individuals are generally severely retarded).</a:t>
            </a:r>
            <a:endParaRPr lang="en-US" altLang="en-US" sz="2400" b="1" dirty="0"/>
          </a:p>
        </p:txBody>
      </p:sp>
      <p:pic>
        <p:nvPicPr>
          <p:cNvPr id="11" name="Picture 6" descr="klinefelter p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889" y="3199854"/>
            <a:ext cx="1233271" cy="289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klinefel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188" y="3160556"/>
            <a:ext cx="3305298" cy="293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http://www.japi.org/november2011/images/cr3_fi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2" r="5643"/>
          <a:stretch>
            <a:fillRect/>
          </a:stretch>
        </p:blipFill>
        <p:spPr bwMode="auto">
          <a:xfrm>
            <a:off x="7071718" y="3227403"/>
            <a:ext cx="1899556" cy="289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52" y="5602966"/>
            <a:ext cx="901148" cy="1255034"/>
          </a:xfrm>
          <a:prstGeom prst="rect">
            <a:avLst/>
          </a:prstGeom>
        </p:spPr>
      </p:pic>
      <p:sp>
        <p:nvSpPr>
          <p:cNvPr id="16" name="TextBox 15">
            <a:hlinkClick r:id="rId5"/>
          </p:cNvPr>
          <p:cNvSpPr txBox="1"/>
          <p:nvPr/>
        </p:nvSpPr>
        <p:spPr>
          <a:xfrm>
            <a:off x="9896638" y="5484392"/>
            <a:ext cx="1751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  <a:latin typeface="Baskerville Old Face" panose="02020602080505020303" pitchFamily="18" charset="0"/>
                <a:hlinkClick r:id="rId5"/>
              </a:rPr>
              <a:t>Klinefelter Syndrome</a:t>
            </a:r>
          </a:p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  <a:latin typeface="Baskerville Old Face" panose="02020602080505020303" pitchFamily="18" charset="0"/>
                <a:hlinkClick r:id="rId5"/>
              </a:rPr>
              <a:t>(Osmosis)</a:t>
            </a:r>
            <a:endParaRPr lang="en-US" b="1" dirty="0">
              <a:solidFill>
                <a:schemeClr val="tx2"/>
              </a:solidFill>
              <a:latin typeface="Baskerville Old Face" panose="02020602080505020303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E56EBAD-945F-4FD9-8E35-498341EFD5A0}"/>
              </a:ext>
            </a:extLst>
          </p:cNvPr>
          <p:cNvGrpSpPr/>
          <p:nvPr/>
        </p:nvGrpSpPr>
        <p:grpSpPr>
          <a:xfrm>
            <a:off x="675860" y="539774"/>
            <a:ext cx="662489" cy="5552661"/>
            <a:chOff x="9569275" y="883501"/>
            <a:chExt cx="662489" cy="555266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D38E04E-E6D1-4256-985F-C6CAD1E5737A}"/>
                </a:ext>
              </a:extLst>
            </p:cNvPr>
            <p:cNvCxnSpPr/>
            <p:nvPr/>
          </p:nvCxnSpPr>
          <p:spPr>
            <a:xfrm>
              <a:off x="9569275" y="883501"/>
              <a:ext cx="0" cy="5552661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238BE7D-3EE3-4D5D-A6FD-AC8E29EC7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254" b="89941" l="9778" r="97778">
                          <a14:foregroundMark x1="79556" y1="28402" x2="79556" y2="28402"/>
                          <a14:foregroundMark x1="56000" y1="31657" x2="56000" y2="31657"/>
                          <a14:foregroundMark x1="36444" y1="56805" x2="36444" y2="56805"/>
                          <a14:foregroundMark x1="38667" y1="61243" x2="65333" y2="39053"/>
                          <a14:foregroundMark x1="60000" y1="25444" x2="56000" y2="9467"/>
                          <a14:foregroundMark x1="56000" y1="9467" x2="79556" y2="4438"/>
                          <a14:foregroundMark x1="79556" y1="4438" x2="96889" y2="14201"/>
                          <a14:foregroundMark x1="96889" y1="14201" x2="97778" y2="18047"/>
                          <a14:foregroundMark x1="87111" y1="3254" x2="87111" y2="32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69275" y="883501"/>
              <a:ext cx="662489" cy="99520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AA64FFE-1513-4975-AD96-730F08086E03}"/>
              </a:ext>
            </a:extLst>
          </p:cNvPr>
          <p:cNvSpPr/>
          <p:nvPr/>
        </p:nvSpPr>
        <p:spPr>
          <a:xfrm>
            <a:off x="5581637" y="5484392"/>
            <a:ext cx="792974" cy="6080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65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-1306242" y="3178031"/>
            <a:ext cx="3252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Klinefelter Syndrome</a:t>
            </a:r>
          </a:p>
        </p:txBody>
      </p:sp>
      <p:sp>
        <p:nvSpPr>
          <p:cNvPr id="6" name="Rectangle 5"/>
          <p:cNvSpPr/>
          <p:nvPr/>
        </p:nvSpPr>
        <p:spPr>
          <a:xfrm>
            <a:off x="1262989" y="512713"/>
            <a:ext cx="4326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Features of Klinefelter Syndrome:</a:t>
            </a:r>
            <a:endParaRPr lang="en-US" altLang="en-US" sz="2800" b="1" dirty="0">
              <a:solidFill>
                <a:schemeClr val="tx2"/>
              </a:solidFill>
              <a:latin typeface="Baskerville Old Face" panose="02020602080505020303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16690" y="1150271"/>
            <a:ext cx="8128000" cy="5202585"/>
            <a:chOff x="2032000" y="827706"/>
            <a:chExt cx="8128000" cy="5202585"/>
          </a:xfrm>
        </p:grpSpPr>
        <p:sp>
          <p:nvSpPr>
            <p:cNvPr id="9" name="Freeform 8"/>
            <p:cNvSpPr/>
            <p:nvPr/>
          </p:nvSpPr>
          <p:spPr>
            <a:xfrm>
              <a:off x="3984345" y="4061113"/>
              <a:ext cx="2283968" cy="1969178"/>
            </a:xfrm>
            <a:custGeom>
              <a:avLst/>
              <a:gdLst>
                <a:gd name="connsiteX0" fmla="*/ 0 w 2283968"/>
                <a:gd name="connsiteY0" fmla="*/ 984589 h 1969178"/>
                <a:gd name="connsiteX1" fmla="*/ 492295 w 2283968"/>
                <a:gd name="connsiteY1" fmla="*/ 0 h 1969178"/>
                <a:gd name="connsiteX2" fmla="*/ 1791674 w 2283968"/>
                <a:gd name="connsiteY2" fmla="*/ 0 h 1969178"/>
                <a:gd name="connsiteX3" fmla="*/ 2283968 w 2283968"/>
                <a:gd name="connsiteY3" fmla="*/ 984589 h 1969178"/>
                <a:gd name="connsiteX4" fmla="*/ 1791674 w 2283968"/>
                <a:gd name="connsiteY4" fmla="*/ 1969178 h 1969178"/>
                <a:gd name="connsiteX5" fmla="*/ 492295 w 2283968"/>
                <a:gd name="connsiteY5" fmla="*/ 1969178 h 1969178"/>
                <a:gd name="connsiteX6" fmla="*/ 0 w 2283968"/>
                <a:gd name="connsiteY6" fmla="*/ 984589 h 196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3968" h="1969178">
                  <a:moveTo>
                    <a:pt x="0" y="984589"/>
                  </a:moveTo>
                  <a:lnTo>
                    <a:pt x="492295" y="0"/>
                  </a:lnTo>
                  <a:lnTo>
                    <a:pt x="1791674" y="0"/>
                  </a:lnTo>
                  <a:lnTo>
                    <a:pt x="2283968" y="984589"/>
                  </a:lnTo>
                  <a:lnTo>
                    <a:pt x="1791674" y="1969178"/>
                  </a:lnTo>
                  <a:lnTo>
                    <a:pt x="492295" y="1969178"/>
                  </a:lnTo>
                  <a:lnTo>
                    <a:pt x="0" y="98458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429" tIns="374159" rIns="354429" bIns="374159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400" kern="1200"/>
            </a:p>
          </p:txBody>
        </p:sp>
        <p:sp>
          <p:nvSpPr>
            <p:cNvPr id="10" name="Hexagon 9"/>
            <p:cNvSpPr/>
            <p:nvPr/>
          </p:nvSpPr>
          <p:spPr>
            <a:xfrm>
              <a:off x="2032000" y="3003427"/>
              <a:ext cx="2283968" cy="1969178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930188" y="2980016"/>
              <a:ext cx="2283968" cy="1969178"/>
            </a:xfrm>
            <a:custGeom>
              <a:avLst/>
              <a:gdLst>
                <a:gd name="connsiteX0" fmla="*/ 0 w 2283968"/>
                <a:gd name="connsiteY0" fmla="*/ 984589 h 1969178"/>
                <a:gd name="connsiteX1" fmla="*/ 492295 w 2283968"/>
                <a:gd name="connsiteY1" fmla="*/ 0 h 1969178"/>
                <a:gd name="connsiteX2" fmla="*/ 1791674 w 2283968"/>
                <a:gd name="connsiteY2" fmla="*/ 0 h 1969178"/>
                <a:gd name="connsiteX3" fmla="*/ 2283968 w 2283968"/>
                <a:gd name="connsiteY3" fmla="*/ 984589 h 1969178"/>
                <a:gd name="connsiteX4" fmla="*/ 1791674 w 2283968"/>
                <a:gd name="connsiteY4" fmla="*/ 1969178 h 1969178"/>
                <a:gd name="connsiteX5" fmla="*/ 492295 w 2283968"/>
                <a:gd name="connsiteY5" fmla="*/ 1969178 h 1969178"/>
                <a:gd name="connsiteX6" fmla="*/ 0 w 2283968"/>
                <a:gd name="connsiteY6" fmla="*/ 984589 h 196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3968" h="1969178">
                  <a:moveTo>
                    <a:pt x="0" y="984589"/>
                  </a:moveTo>
                  <a:lnTo>
                    <a:pt x="492295" y="0"/>
                  </a:lnTo>
                  <a:lnTo>
                    <a:pt x="1791674" y="0"/>
                  </a:lnTo>
                  <a:lnTo>
                    <a:pt x="2283968" y="984589"/>
                  </a:lnTo>
                  <a:lnTo>
                    <a:pt x="1791674" y="1969178"/>
                  </a:lnTo>
                  <a:lnTo>
                    <a:pt x="492295" y="1969178"/>
                  </a:lnTo>
                  <a:lnTo>
                    <a:pt x="0" y="98458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429" tIns="374159" rIns="354429" bIns="374159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400" kern="1200"/>
            </a:p>
          </p:txBody>
        </p:sp>
        <p:sp>
          <p:nvSpPr>
            <p:cNvPr id="12" name="Hexagon 11"/>
            <p:cNvSpPr/>
            <p:nvPr/>
          </p:nvSpPr>
          <p:spPr>
            <a:xfrm>
              <a:off x="7876032" y="4061113"/>
              <a:ext cx="2283968" cy="196917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EA298">
                <a:alpha val="90000"/>
              </a:srgbClr>
            </a:solidFill>
            <a:ln>
              <a:solidFill>
                <a:srgbClr val="FEA298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984345" y="1903601"/>
              <a:ext cx="2283968" cy="1969178"/>
            </a:xfrm>
            <a:custGeom>
              <a:avLst/>
              <a:gdLst>
                <a:gd name="connsiteX0" fmla="*/ 0 w 2283968"/>
                <a:gd name="connsiteY0" fmla="*/ 984589 h 1969178"/>
                <a:gd name="connsiteX1" fmla="*/ 492295 w 2283968"/>
                <a:gd name="connsiteY1" fmla="*/ 0 h 1969178"/>
                <a:gd name="connsiteX2" fmla="*/ 1791674 w 2283968"/>
                <a:gd name="connsiteY2" fmla="*/ 0 h 1969178"/>
                <a:gd name="connsiteX3" fmla="*/ 2283968 w 2283968"/>
                <a:gd name="connsiteY3" fmla="*/ 984589 h 1969178"/>
                <a:gd name="connsiteX4" fmla="*/ 1791674 w 2283968"/>
                <a:gd name="connsiteY4" fmla="*/ 1969178 h 1969178"/>
                <a:gd name="connsiteX5" fmla="*/ 492295 w 2283968"/>
                <a:gd name="connsiteY5" fmla="*/ 1969178 h 1969178"/>
                <a:gd name="connsiteX6" fmla="*/ 0 w 2283968"/>
                <a:gd name="connsiteY6" fmla="*/ 984589 h 196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3968" h="1969178">
                  <a:moveTo>
                    <a:pt x="0" y="984589"/>
                  </a:moveTo>
                  <a:lnTo>
                    <a:pt x="492295" y="0"/>
                  </a:lnTo>
                  <a:lnTo>
                    <a:pt x="1791674" y="0"/>
                  </a:lnTo>
                  <a:lnTo>
                    <a:pt x="2283968" y="984589"/>
                  </a:lnTo>
                  <a:lnTo>
                    <a:pt x="1791674" y="1969178"/>
                  </a:lnTo>
                  <a:lnTo>
                    <a:pt x="492295" y="1969178"/>
                  </a:lnTo>
                  <a:lnTo>
                    <a:pt x="0" y="984589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429" tIns="374159" rIns="354429" bIns="374159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400" kern="1200"/>
            </a:p>
          </p:txBody>
        </p:sp>
        <p:sp>
          <p:nvSpPr>
            <p:cNvPr id="14" name="Hexagon 13"/>
            <p:cNvSpPr/>
            <p:nvPr/>
          </p:nvSpPr>
          <p:spPr>
            <a:xfrm>
              <a:off x="5930188" y="827706"/>
              <a:ext cx="2283968" cy="196917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2">
                <a:lumMod val="90000"/>
                <a:alpha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967875" y="4139444"/>
            <a:ext cx="553357" cy="342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Tall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69034" y="2666251"/>
            <a:ext cx="238241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Sexually underdeveloped &amp; infertile* (no spermatogenesis)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62196" y="5097202"/>
            <a:ext cx="175637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dirty="0"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Sparse facial and body hair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72870" y="3995542"/>
            <a:ext cx="1967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Delays in speech and motor skills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48477" y="1385689"/>
            <a:ext cx="15781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Deficits in attention, auditory processing and social skills.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177040" y="4741282"/>
            <a:ext cx="18513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Low mental ability (slight reduction in IQ, but usually normal intelligence)</a:t>
            </a:r>
          </a:p>
        </p:txBody>
      </p:sp>
      <p:sp>
        <p:nvSpPr>
          <p:cNvPr id="21" name="Freeform 20"/>
          <p:cNvSpPr/>
          <p:nvPr/>
        </p:nvSpPr>
        <p:spPr>
          <a:xfrm>
            <a:off x="7044500" y="2174181"/>
            <a:ext cx="2283968" cy="1969178"/>
          </a:xfrm>
          <a:custGeom>
            <a:avLst/>
            <a:gdLst>
              <a:gd name="connsiteX0" fmla="*/ 0 w 2283968"/>
              <a:gd name="connsiteY0" fmla="*/ 984589 h 1969178"/>
              <a:gd name="connsiteX1" fmla="*/ 492295 w 2283968"/>
              <a:gd name="connsiteY1" fmla="*/ 0 h 1969178"/>
              <a:gd name="connsiteX2" fmla="*/ 1791674 w 2283968"/>
              <a:gd name="connsiteY2" fmla="*/ 0 h 1969178"/>
              <a:gd name="connsiteX3" fmla="*/ 2283968 w 2283968"/>
              <a:gd name="connsiteY3" fmla="*/ 984589 h 1969178"/>
              <a:gd name="connsiteX4" fmla="*/ 1791674 w 2283968"/>
              <a:gd name="connsiteY4" fmla="*/ 1969178 h 1969178"/>
              <a:gd name="connsiteX5" fmla="*/ 492295 w 2283968"/>
              <a:gd name="connsiteY5" fmla="*/ 1969178 h 1969178"/>
              <a:gd name="connsiteX6" fmla="*/ 0 w 2283968"/>
              <a:gd name="connsiteY6" fmla="*/ 984589 h 196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968" h="1969178">
                <a:moveTo>
                  <a:pt x="0" y="984589"/>
                </a:moveTo>
                <a:lnTo>
                  <a:pt x="492295" y="0"/>
                </a:lnTo>
                <a:lnTo>
                  <a:pt x="1791674" y="0"/>
                </a:lnTo>
                <a:lnTo>
                  <a:pt x="2283968" y="984589"/>
                </a:lnTo>
                <a:lnTo>
                  <a:pt x="1791674" y="1969178"/>
                </a:lnTo>
                <a:lnTo>
                  <a:pt x="492295" y="1969178"/>
                </a:lnTo>
                <a:lnTo>
                  <a:pt x="0" y="98458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4429" tIns="374159" rIns="354429" bIns="374159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en-US" dirty="0">
              <a:solidFill>
                <a:schemeClr val="tx1"/>
              </a:solidFill>
              <a:latin typeface="Baskerville Old Face" panose="020206020805050203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7182381" y="2818541"/>
            <a:ext cx="2062308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Baskerville Old Face" panose="02020602080505020303" pitchFamily="18" charset="0"/>
              </a:rPr>
              <a:t>* In some cases testicular function is preserved</a:t>
            </a:r>
          </a:p>
        </p:txBody>
      </p:sp>
      <p:grpSp>
        <p:nvGrpSpPr>
          <p:cNvPr id="23" name="Group 6"/>
          <p:cNvGrpSpPr>
            <a:grpSpLocks/>
          </p:cNvGrpSpPr>
          <p:nvPr/>
        </p:nvGrpSpPr>
        <p:grpSpPr bwMode="auto">
          <a:xfrm>
            <a:off x="9784622" y="2375542"/>
            <a:ext cx="1980000" cy="3240000"/>
            <a:chOff x="4953000" y="914400"/>
            <a:chExt cx="3657600" cy="5608638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914400"/>
              <a:ext cx="3657600" cy="560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5-Point Star 24"/>
            <p:cNvSpPr/>
            <p:nvPr/>
          </p:nvSpPr>
          <p:spPr>
            <a:xfrm>
              <a:off x="6603999" y="3664790"/>
              <a:ext cx="457200" cy="458398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26" name="Freeform 25"/>
          <p:cNvSpPr/>
          <p:nvPr/>
        </p:nvSpPr>
        <p:spPr>
          <a:xfrm>
            <a:off x="7006248" y="138023"/>
            <a:ext cx="2283968" cy="1876678"/>
          </a:xfrm>
          <a:custGeom>
            <a:avLst/>
            <a:gdLst>
              <a:gd name="connsiteX0" fmla="*/ 0 w 2283968"/>
              <a:gd name="connsiteY0" fmla="*/ 984589 h 1969178"/>
              <a:gd name="connsiteX1" fmla="*/ 492295 w 2283968"/>
              <a:gd name="connsiteY1" fmla="*/ 0 h 1969178"/>
              <a:gd name="connsiteX2" fmla="*/ 1791674 w 2283968"/>
              <a:gd name="connsiteY2" fmla="*/ 0 h 1969178"/>
              <a:gd name="connsiteX3" fmla="*/ 2283968 w 2283968"/>
              <a:gd name="connsiteY3" fmla="*/ 984589 h 1969178"/>
              <a:gd name="connsiteX4" fmla="*/ 1791674 w 2283968"/>
              <a:gd name="connsiteY4" fmla="*/ 1969178 h 1969178"/>
              <a:gd name="connsiteX5" fmla="*/ 492295 w 2283968"/>
              <a:gd name="connsiteY5" fmla="*/ 1969178 h 1969178"/>
              <a:gd name="connsiteX6" fmla="*/ 0 w 2283968"/>
              <a:gd name="connsiteY6" fmla="*/ 984589 h 196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968" h="1969178">
                <a:moveTo>
                  <a:pt x="0" y="984589"/>
                </a:moveTo>
                <a:lnTo>
                  <a:pt x="492295" y="0"/>
                </a:lnTo>
                <a:lnTo>
                  <a:pt x="1791674" y="0"/>
                </a:lnTo>
                <a:lnTo>
                  <a:pt x="2283968" y="984589"/>
                </a:lnTo>
                <a:lnTo>
                  <a:pt x="1791674" y="1969178"/>
                </a:lnTo>
                <a:lnTo>
                  <a:pt x="492295" y="1969178"/>
                </a:lnTo>
                <a:lnTo>
                  <a:pt x="0" y="984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4429" tIns="374159" rIns="354429" bIns="374159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Normal life span</a:t>
            </a:r>
            <a:endParaRPr lang="en-US" altLang="en-US" dirty="0">
              <a:solidFill>
                <a:schemeClr val="tx1"/>
              </a:solidFill>
              <a:latin typeface="Baskerville Old Face" panose="02020602080505020303" pitchFamily="18" charset="0"/>
              <a:ea typeface="ＭＳ Ｐゴシック" panose="020B0600070205080204" pitchFamily="34" charset="-128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2565AC-6D19-4741-A8EE-483146EF2674}"/>
              </a:ext>
            </a:extLst>
          </p:cNvPr>
          <p:cNvGrpSpPr/>
          <p:nvPr/>
        </p:nvGrpSpPr>
        <p:grpSpPr>
          <a:xfrm>
            <a:off x="675860" y="539774"/>
            <a:ext cx="662489" cy="5552661"/>
            <a:chOff x="9569275" y="883501"/>
            <a:chExt cx="662489" cy="5552661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BF3ED0E-D8C2-4951-9E8B-3D1D017F05CE}"/>
                </a:ext>
              </a:extLst>
            </p:cNvPr>
            <p:cNvCxnSpPr/>
            <p:nvPr/>
          </p:nvCxnSpPr>
          <p:spPr>
            <a:xfrm>
              <a:off x="9569275" y="883501"/>
              <a:ext cx="0" cy="5552661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27BFFAE-6BDC-4D28-A112-CF4DFABE0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254" b="89941" l="9778" r="97778">
                          <a14:foregroundMark x1="79556" y1="28402" x2="79556" y2="28402"/>
                          <a14:foregroundMark x1="56000" y1="31657" x2="56000" y2="31657"/>
                          <a14:foregroundMark x1="36444" y1="56805" x2="36444" y2="56805"/>
                          <a14:foregroundMark x1="38667" y1="61243" x2="65333" y2="39053"/>
                          <a14:foregroundMark x1="60000" y1="25444" x2="56000" y2="9467"/>
                          <a14:foregroundMark x1="56000" y1="9467" x2="79556" y2="4438"/>
                          <a14:foregroundMark x1="79556" y1="4438" x2="96889" y2="14201"/>
                          <a14:foregroundMark x1="96889" y1="14201" x2="97778" y2="18047"/>
                          <a14:foregroundMark x1="87111" y1="3254" x2="87111" y2="32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69275" y="883501"/>
              <a:ext cx="662489" cy="99520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4F7141D-516B-47DE-B4DA-3042E36101BC}"/>
              </a:ext>
            </a:extLst>
          </p:cNvPr>
          <p:cNvSpPr txBox="1"/>
          <p:nvPr/>
        </p:nvSpPr>
        <p:spPr>
          <a:xfrm>
            <a:off x="9028371" y="199846"/>
            <a:ext cx="3776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Dr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Maram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 said read it with coffee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5835" y="216659"/>
            <a:ext cx="237785" cy="23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67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-1283246" y="3167389"/>
            <a:ext cx="3252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Klinefelter Syndrome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8349" y="542064"/>
            <a:ext cx="6003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Features of </a:t>
            </a:r>
            <a:r>
              <a:rPr lang="en-US" altLang="en-US" sz="24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Klinefelter </a:t>
            </a:r>
            <a:r>
              <a:rPr lang="en-US" sz="24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Syndrome </a:t>
            </a:r>
            <a:r>
              <a:rPr lang="en-US" sz="12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Continued…</a:t>
            </a:r>
          </a:p>
        </p:txBody>
      </p: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EE345A97-C901-4788-A374-3F1CB8C4959F}"/>
              </a:ext>
            </a:extLst>
          </p:cNvPr>
          <p:cNvSpPr/>
          <p:nvPr/>
        </p:nvSpPr>
        <p:spPr>
          <a:xfrm>
            <a:off x="1338350" y="1332391"/>
            <a:ext cx="3204000" cy="111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Longer fingers and arms</a:t>
            </a:r>
          </a:p>
        </p:txBody>
      </p:sp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id="{EE345A97-C901-4788-A374-3F1CB8C4959F}"/>
              </a:ext>
            </a:extLst>
          </p:cNvPr>
          <p:cNvSpPr/>
          <p:nvPr/>
        </p:nvSpPr>
        <p:spPr>
          <a:xfrm>
            <a:off x="5096592" y="1332391"/>
            <a:ext cx="3204000" cy="115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Delicate skin</a:t>
            </a: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EE345A97-C901-4788-A374-3F1CB8C4959F}"/>
              </a:ext>
            </a:extLst>
          </p:cNvPr>
          <p:cNvSpPr/>
          <p:nvPr/>
        </p:nvSpPr>
        <p:spPr>
          <a:xfrm>
            <a:off x="1338350" y="2830431"/>
            <a:ext cx="3204000" cy="1116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Gynecomastia and other feminine body characteristic</a:t>
            </a:r>
          </a:p>
        </p:txBody>
      </p:sp>
      <p:sp>
        <p:nvSpPr>
          <p:cNvPr id="12" name="Rectangle: Rounded Corners 6">
            <a:extLst>
              <a:ext uri="{FF2B5EF4-FFF2-40B4-BE49-F238E27FC236}">
                <a16:creationId xmlns:a16="http://schemas.microsoft.com/office/drawing/2014/main" id="{EE345A97-C901-4788-A374-3F1CB8C4959F}"/>
              </a:ext>
            </a:extLst>
          </p:cNvPr>
          <p:cNvSpPr/>
          <p:nvPr/>
        </p:nvSpPr>
        <p:spPr>
          <a:xfrm>
            <a:off x="5096592" y="2830431"/>
            <a:ext cx="3204000" cy="1116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altLang="en-US" sz="1700" dirty="0">
                <a:solidFill>
                  <a:schemeClr val="tx1"/>
                </a:solidFill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Increased risk of autoimmune disorders, breast cancer, osteoporosis, leg ulcers, depression, and dental problems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80393" y="4575898"/>
            <a:ext cx="3319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Treatment: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38349" y="5107148"/>
            <a:ext cx="5094664" cy="342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Includes testosterone therapy and assisted learning.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991" y="4048524"/>
            <a:ext cx="2541775" cy="110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klinefelter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667" y="5449421"/>
            <a:ext cx="2722422" cy="114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910D47F-E759-4E46-9183-B9A825557FEC}"/>
              </a:ext>
            </a:extLst>
          </p:cNvPr>
          <p:cNvGrpSpPr/>
          <p:nvPr/>
        </p:nvGrpSpPr>
        <p:grpSpPr>
          <a:xfrm>
            <a:off x="675860" y="539774"/>
            <a:ext cx="662489" cy="5552661"/>
            <a:chOff x="9569275" y="883501"/>
            <a:chExt cx="662489" cy="5552661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7C706F-26FF-421F-B47E-964F567C3080}"/>
                </a:ext>
              </a:extLst>
            </p:cNvPr>
            <p:cNvCxnSpPr/>
            <p:nvPr/>
          </p:nvCxnSpPr>
          <p:spPr>
            <a:xfrm>
              <a:off x="9569275" y="883501"/>
              <a:ext cx="0" cy="5552661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2446F68-BC3A-4F28-8E40-9A32B413E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254" b="89941" l="9778" r="97778">
                          <a14:foregroundMark x1="79556" y1="28402" x2="79556" y2="28402"/>
                          <a14:foregroundMark x1="56000" y1="31657" x2="56000" y2="31657"/>
                          <a14:foregroundMark x1="36444" y1="56805" x2="36444" y2="56805"/>
                          <a14:foregroundMark x1="38667" y1="61243" x2="65333" y2="39053"/>
                          <a14:foregroundMark x1="60000" y1="25444" x2="56000" y2="9467"/>
                          <a14:foregroundMark x1="56000" y1="9467" x2="79556" y2="4438"/>
                          <a14:foregroundMark x1="79556" y1="4438" x2="96889" y2="14201"/>
                          <a14:foregroundMark x1="96889" y1="14201" x2="97778" y2="18047"/>
                          <a14:foregroundMark x1="87111" y1="3254" x2="87111" y2="32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69275" y="883501"/>
              <a:ext cx="662489" cy="99520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C340DBE-3486-40CB-B33C-D56B82475B60}"/>
              </a:ext>
            </a:extLst>
          </p:cNvPr>
          <p:cNvSpPr txBox="1"/>
          <p:nvPr/>
        </p:nvSpPr>
        <p:spPr>
          <a:xfrm>
            <a:off x="6412157" y="594056"/>
            <a:ext cx="377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Dr Maram said read it with coffee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209" y="654003"/>
            <a:ext cx="237785" cy="23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6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699570-1D49-4F41-837F-40308A2D8E27}"/>
              </a:ext>
            </a:extLst>
          </p:cNvPr>
          <p:cNvSpPr txBox="1"/>
          <p:nvPr/>
        </p:nvSpPr>
        <p:spPr>
          <a:xfrm rot="16200000">
            <a:off x="-1501317" y="3054494"/>
            <a:ext cx="3692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Tests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B82452-2436-4603-A890-651F3BC81A63}"/>
              </a:ext>
            </a:extLst>
          </p:cNvPr>
          <p:cNvSpPr/>
          <p:nvPr/>
        </p:nvSpPr>
        <p:spPr>
          <a:xfrm>
            <a:off x="1241794" y="539774"/>
            <a:ext cx="4277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When to do a chromosomal test: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44E745-9D9C-4BFB-9578-948C6BEFA250}"/>
              </a:ext>
            </a:extLst>
          </p:cNvPr>
          <p:cNvGrpSpPr/>
          <p:nvPr/>
        </p:nvGrpSpPr>
        <p:grpSpPr>
          <a:xfrm>
            <a:off x="675860" y="539774"/>
            <a:ext cx="662489" cy="5552661"/>
            <a:chOff x="9569275" y="883501"/>
            <a:chExt cx="662489" cy="555266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0E73C4F-3732-49D8-B344-FB300943CDA8}"/>
                </a:ext>
              </a:extLst>
            </p:cNvPr>
            <p:cNvCxnSpPr/>
            <p:nvPr/>
          </p:nvCxnSpPr>
          <p:spPr>
            <a:xfrm>
              <a:off x="9569275" y="883501"/>
              <a:ext cx="0" cy="5552661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52EA580-D30C-4097-818A-96F303E87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254" b="89941" l="9778" r="97778">
                          <a14:foregroundMark x1="79556" y1="28402" x2="79556" y2="28402"/>
                          <a14:foregroundMark x1="56000" y1="31657" x2="56000" y2="31657"/>
                          <a14:foregroundMark x1="36444" y1="56805" x2="36444" y2="56805"/>
                          <a14:foregroundMark x1="38667" y1="61243" x2="65333" y2="39053"/>
                          <a14:foregroundMark x1="60000" y1="25444" x2="56000" y2="9467"/>
                          <a14:foregroundMark x1="56000" y1="9467" x2="79556" y2="4438"/>
                          <a14:foregroundMark x1="79556" y1="4438" x2="96889" y2="14201"/>
                          <a14:foregroundMark x1="96889" y1="14201" x2="97778" y2="18047"/>
                          <a14:foregroundMark x1="87111" y1="3254" x2="87111" y2="32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69275" y="883501"/>
              <a:ext cx="662489" cy="995205"/>
            </a:xfrm>
            <a:prstGeom prst="rect">
              <a:avLst/>
            </a:prstGeom>
            <a:ln>
              <a:noFill/>
            </a:ln>
          </p:spPr>
        </p:pic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6E1B3CF-5973-4309-9F82-0A38D3DDD9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317211"/>
              </p:ext>
            </p:extLst>
          </p:nvPr>
        </p:nvGraphicFramePr>
        <p:xfrm>
          <a:off x="1338349" y="1037376"/>
          <a:ext cx="10274348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587">
                  <a:extLst>
                    <a:ext uri="{9D8B030D-6E8A-4147-A177-3AD203B41FA5}">
                      <a16:colId xmlns:a16="http://schemas.microsoft.com/office/drawing/2014/main" val="4142786638"/>
                    </a:ext>
                  </a:extLst>
                </a:gridCol>
                <a:gridCol w="2568587">
                  <a:extLst>
                    <a:ext uri="{9D8B030D-6E8A-4147-A177-3AD203B41FA5}">
                      <a16:colId xmlns:a16="http://schemas.microsoft.com/office/drawing/2014/main" val="1195428987"/>
                    </a:ext>
                  </a:extLst>
                </a:gridCol>
                <a:gridCol w="2568587">
                  <a:extLst>
                    <a:ext uri="{9D8B030D-6E8A-4147-A177-3AD203B41FA5}">
                      <a16:colId xmlns:a16="http://schemas.microsoft.com/office/drawing/2014/main" val="2656104965"/>
                    </a:ext>
                  </a:extLst>
                </a:gridCol>
                <a:gridCol w="2568587">
                  <a:extLst>
                    <a:ext uri="{9D8B030D-6E8A-4147-A177-3AD203B41FA5}">
                      <a16:colId xmlns:a16="http://schemas.microsoft.com/office/drawing/2014/main" val="689513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</a:rPr>
                        <a:t>Test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</a:rPr>
                        <a:t>Measurement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</a:rPr>
                        <a:t>Indication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</a:rPr>
                        <a:t>Interpretation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758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Baskerville Old Face" panose="02020602080505020303" pitchFamily="18" charset="0"/>
                        </a:rPr>
                        <a:t>Pre-natal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skerville Old Face" panose="02020602080505020303" pitchFamily="18" charset="0"/>
                        </a:rPr>
                        <a:t>Ultrasound changes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Baskerville Old Face" panose="02020602080505020303" pitchFamily="18" charset="0"/>
                        </a:rPr>
                        <a:t>Maternal age &gt;37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  <a:latin typeface="Baskerville Old Face" panose="02020602080505020303" pitchFamily="18" charset="0"/>
                        </a:rPr>
                        <a:t>yrs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Baskerville Old Face" panose="02020602080505020303" pitchFamily="18" charset="0"/>
                        </a:rPr>
                        <a:t> </a:t>
                      </a:r>
                      <a:r>
                        <a:rPr lang="en-US" dirty="0">
                          <a:latin typeface="Baskerville Old Face" panose="02020602080505020303" pitchFamily="18" charset="0"/>
                        </a:rPr>
                        <a:t>, family history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skerville Old Face" panose="02020602080505020303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992524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skerville Old Face" panose="02020602080505020303" pitchFamily="18" charset="0"/>
                        </a:rPr>
                        <a:t>Triple Test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Baskerville Old Face" panose="02020602080505020303" pitchFamily="18" charset="0"/>
                        </a:rPr>
                        <a:t>Alpha fetoprotein (AFP)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Baskerville Old Face" panose="02020602080505020303" pitchFamily="18" charset="0"/>
                          <a:ea typeface="ＭＳ Ｐゴシック" panose="020B0600070205080204" pitchFamily="34" charset="-128"/>
                        </a:rPr>
                        <a:t>To detect the vast majority of neural tube defects and  a small portion of </a:t>
                      </a:r>
                      <a:r>
                        <a:rPr lang="en-US" altLang="en-US" sz="1800" dirty="0">
                          <a:solidFill>
                            <a:srgbClr val="FF0000"/>
                          </a:solidFill>
                          <a:latin typeface="Baskerville Old Face" panose="02020602080505020303" pitchFamily="18" charset="0"/>
                          <a:ea typeface="ＭＳ Ｐゴシック" panose="020B0600070205080204" pitchFamily="34" charset="-128"/>
                        </a:rPr>
                        <a:t>trisomy 21–affected pregnancies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skerville Old Face" panose="02020602080505020303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657415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skerville Old Face" panose="02020602080505020303" pitchFamily="18" charset="0"/>
                        </a:rPr>
                        <a:t>Human Chorionic Gonadotropin (hCG) and Estriol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skerville Old Face" panose="02020602080505020303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dirty="0">
                          <a:latin typeface="Baskerville Old Face" panose="02020602080505020303" pitchFamily="18" charset="0"/>
                          <a:ea typeface="ＭＳ Ｐゴシック" panose="020B0600070205080204" pitchFamily="34" charset="-128"/>
                        </a:rPr>
                        <a:t>if positive it indicates an increased risk of trisomy 21 and 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02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skerville Old Face" panose="02020602080505020303" pitchFamily="18" charset="0"/>
                        </a:rPr>
                        <a:t>Post natal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skerville Old Face" panose="02020602080505020303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dirty="0">
                          <a:latin typeface="Baskerville Old Face" panose="02020602080505020303" pitchFamily="18" charset="0"/>
                          <a:ea typeface="ＭＳ Ｐゴシック" panose="020B0600070205080204" pitchFamily="34" charset="-128"/>
                        </a:rPr>
                        <a:t>Learning &amp; developmental disability; growth retardation.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skerville Old Face" panose="02020602080505020303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2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skerville Old Face" panose="02020602080505020303" pitchFamily="18" charset="0"/>
                        </a:rPr>
                        <a:t>Infertility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skerville Old Face" panose="02020602080505020303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1800" dirty="0">
                          <a:latin typeface="Baskerville Old Face" panose="02020602080505020303" pitchFamily="18" charset="0"/>
                          <a:ea typeface="ＭＳ Ｐゴシック" panose="020B0600070205080204" pitchFamily="34" charset="-128"/>
                        </a:rPr>
                        <a:t>Recurrent miscarriage, primary infertility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skerville Old Face" panose="02020602080505020303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81190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C9BB799-EE44-4002-814B-EF4EE09EAF9E}"/>
              </a:ext>
            </a:extLst>
          </p:cNvPr>
          <p:cNvSpPr txBox="1"/>
          <p:nvPr/>
        </p:nvSpPr>
        <p:spPr>
          <a:xfrm>
            <a:off x="1241794" y="6032325"/>
            <a:ext cx="932018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IMPORTANT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 and you have to know : the most important Tests are?  </a:t>
            </a:r>
            <a:r>
              <a:rPr lang="en-US" sz="16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FISH and Karyotyping.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During pregnancy, ultrasound can be used to detect down syndrome by observing special signs in the fetus such as increase the thickness of back of the baby neck.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059" y="139989"/>
            <a:ext cx="609327" cy="79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30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1492844" y="3232317"/>
            <a:ext cx="3692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Tests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338348" y="411841"/>
            <a:ext cx="8561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Rapid Aneuploidy Screening by Fluorescence in situ hybridization (FISH):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38348" y="1348106"/>
            <a:ext cx="7315200" cy="2971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800" dirty="0"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Available on amniocentesis sample.</a:t>
            </a:r>
          </a:p>
          <a:p>
            <a:r>
              <a:rPr lang="en-GB" altLang="en-US" sz="1800" dirty="0"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Uncultured amniocytes.</a:t>
            </a:r>
          </a:p>
          <a:p>
            <a:r>
              <a:rPr lang="en-GB" altLang="en-US" sz="1800" dirty="0"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FISH probes for X,Y, 21 </a:t>
            </a:r>
          </a:p>
          <a:p>
            <a:r>
              <a:rPr lang="en-GB" altLang="en-US" sz="1800" dirty="0"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Result in 24-48 hours.</a:t>
            </a:r>
          </a:p>
          <a:p>
            <a:r>
              <a:rPr lang="en-GB" altLang="en-US" sz="1800" dirty="0"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Proceed onto full karyotype (11-14 days).</a:t>
            </a:r>
          </a:p>
        </p:txBody>
      </p:sp>
      <p:sp>
        <p:nvSpPr>
          <p:cNvPr id="9" name="Rectangle 8"/>
          <p:cNvSpPr/>
          <p:nvPr/>
        </p:nvSpPr>
        <p:spPr>
          <a:xfrm>
            <a:off x="1338347" y="3360335"/>
            <a:ext cx="2204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New techniques: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B865259-560B-4022-B6CD-4B48396FA132}"/>
              </a:ext>
            </a:extLst>
          </p:cNvPr>
          <p:cNvGrpSpPr/>
          <p:nvPr/>
        </p:nvGrpSpPr>
        <p:grpSpPr>
          <a:xfrm>
            <a:off x="1179320" y="3937272"/>
            <a:ext cx="7823672" cy="2448000"/>
            <a:chOff x="1338347" y="3937666"/>
            <a:chExt cx="7823672" cy="2448000"/>
          </a:xfrm>
        </p:grpSpPr>
        <p:sp>
          <p:nvSpPr>
            <p:cNvPr id="14" name="Rectangle: Rounded Corners 6">
              <a:extLst>
                <a:ext uri="{FF2B5EF4-FFF2-40B4-BE49-F238E27FC236}">
                  <a16:creationId xmlns:a16="http://schemas.microsoft.com/office/drawing/2014/main" id="{EE345A97-C901-4788-A374-3F1CB8C4959F}"/>
                </a:ext>
              </a:extLst>
            </p:cNvPr>
            <p:cNvSpPr/>
            <p:nvPr/>
          </p:nvSpPr>
          <p:spPr>
            <a:xfrm>
              <a:off x="5454019" y="3937666"/>
              <a:ext cx="3708000" cy="24480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  <a:latin typeface="Baskerville Old Face" panose="02020602080505020303" pitchFamily="18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199B46C-B653-4802-8D4B-6FBAEDCF55EA}"/>
                </a:ext>
              </a:extLst>
            </p:cNvPr>
            <p:cNvGrpSpPr/>
            <p:nvPr/>
          </p:nvGrpSpPr>
          <p:grpSpPr>
            <a:xfrm>
              <a:off x="1338347" y="3937666"/>
              <a:ext cx="7543434" cy="2448000"/>
              <a:chOff x="1338348" y="4285498"/>
              <a:chExt cx="7543434" cy="2448000"/>
            </a:xfrm>
          </p:grpSpPr>
          <p:sp>
            <p:nvSpPr>
              <p:cNvPr id="12" name="Rectangle: Rounded Corners 6">
                <a:extLst>
                  <a:ext uri="{FF2B5EF4-FFF2-40B4-BE49-F238E27FC236}">
                    <a16:creationId xmlns:a16="http://schemas.microsoft.com/office/drawing/2014/main" id="{EE345A97-C901-4788-A374-3F1CB8C4959F}"/>
                  </a:ext>
                </a:extLst>
              </p:cNvPr>
              <p:cNvSpPr/>
              <p:nvPr/>
            </p:nvSpPr>
            <p:spPr>
              <a:xfrm>
                <a:off x="1338348" y="4285498"/>
                <a:ext cx="3708000" cy="24480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 algn="ctr">
                  <a:spcBef>
                    <a:spcPct val="0"/>
                  </a:spcBef>
                </a:pPr>
                <a:endParaRPr lang="en-US" altLang="en-US" sz="2000" dirty="0">
                  <a:solidFill>
                    <a:schemeClr val="tx2"/>
                  </a:solidFill>
                  <a:latin typeface="Baskerville Old Face" panose="020206020805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445220" y="4701777"/>
                <a:ext cx="3199994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GB" altLang="en-US" dirty="0">
                    <a:latin typeface="Baskerville Old Face" panose="02020602080505020303" pitchFamily="18" charset="0"/>
                    <a:ea typeface="ＭＳ Ｐゴシック" panose="020B0600070205080204" pitchFamily="34" charset="-128"/>
                  </a:rPr>
                  <a:t> </a:t>
                </a:r>
                <a:r>
                  <a:rPr lang="en-GB" altLang="en-US" b="1" dirty="0">
                    <a:solidFill>
                      <a:srgbClr val="FF0000"/>
                    </a:solidFill>
                    <a:latin typeface="Baskerville Old Face" panose="02020602080505020303" pitchFamily="18" charset="0"/>
                    <a:ea typeface="ＭＳ Ｐゴシック" panose="020B0600070205080204" pitchFamily="34" charset="-128"/>
                  </a:rPr>
                  <a:t>Quantitative Fluorescence PCR (qf PCR):</a:t>
                </a:r>
              </a:p>
              <a:p>
                <a:pPr algn="ctr"/>
                <a:r>
                  <a:rPr lang="en-GB" altLang="en-US" dirty="0">
                    <a:solidFill>
                      <a:srgbClr val="FF0000"/>
                    </a:solidFill>
                    <a:latin typeface="Baskerville Old Face" panose="02020602080505020303" pitchFamily="18" charset="0"/>
                    <a:ea typeface="ＭＳ Ｐゴシック" panose="020B0600070205080204" pitchFamily="34" charset="-128"/>
                  </a:rPr>
                  <a:t> </a:t>
                </a:r>
                <a:r>
                  <a:rPr lang="en-GB" altLang="en-US" dirty="0">
                    <a:latin typeface="Baskerville Old Face" panose="02020602080505020303" pitchFamily="18" charset="0"/>
                    <a:ea typeface="ＭＳ Ｐゴシック" panose="020B0600070205080204" pitchFamily="34" charset="-128"/>
                  </a:rPr>
                  <a:t>is</a:t>
                </a:r>
                <a:r>
                  <a:rPr lang="en-GB" altLang="en-US" dirty="0">
                    <a:solidFill>
                      <a:srgbClr val="FF0000"/>
                    </a:solidFill>
                    <a:latin typeface="Baskerville Old Face" panose="02020602080505020303" pitchFamily="18" charset="0"/>
                    <a:ea typeface="ＭＳ Ｐゴシック" panose="020B0600070205080204" pitchFamily="34" charset="-128"/>
                  </a:rPr>
                  <a:t> </a:t>
                </a:r>
                <a:r>
                  <a:rPr lang="en-GB" altLang="en-US" dirty="0">
                    <a:latin typeface="Baskerville Old Face" panose="02020602080505020303" pitchFamily="18" charset="0"/>
                    <a:ea typeface="ＭＳ Ｐゴシック" panose="020B0600070205080204" pitchFamily="34" charset="-128"/>
                  </a:rPr>
                  <a:t>able to measure number of copies of a chromosome – used for trisomy screening.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08834" y="4478446"/>
                <a:ext cx="3172948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altLang="en-US" sz="1600" b="1" dirty="0">
                    <a:latin typeface="Baskerville Old Face" panose="02020602080505020303" pitchFamily="18" charset="0"/>
                    <a:ea typeface="ＭＳ Ｐゴシック" panose="020B0600070205080204" pitchFamily="34" charset="-128"/>
                  </a:rPr>
                  <a:t>Cell-free fetal DNA from maternal plasma </a:t>
                </a:r>
                <a:r>
                  <a:rPr lang="en-GB" altLang="en-US" sz="1600" b="1" dirty="0">
                    <a:latin typeface="Baskerville Old Face" panose="02020602080505020303" pitchFamily="18" charset="0"/>
                    <a:ea typeface="ＭＳ Ｐゴシック" panose="020B0600070205080204" pitchFamily="34" charset="-128"/>
                  </a:rPr>
                  <a:t>– at 6-8 weeks of gestation:</a:t>
                </a:r>
              </a:p>
              <a:p>
                <a:pPr algn="ctr"/>
                <a:r>
                  <a:rPr lang="en-GB" altLang="en-US" sz="1600" dirty="0">
                    <a:latin typeface="Baskerville Old Face" panose="02020602080505020303" pitchFamily="18" charset="0"/>
                    <a:ea typeface="ＭＳ Ｐゴシック" panose="020B0600070205080204" pitchFamily="34" charset="-128"/>
                  </a:rPr>
                  <a:t>It is a non-invasive prenatal diagnostic tool for chromosomal aneuploidy. It can be used to determine the fetus sex–: look for presence of Y chromosome material.</a:t>
                </a: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DFA5FF-4757-4D9E-A05A-B6B38D66899A}"/>
              </a:ext>
            </a:extLst>
          </p:cNvPr>
          <p:cNvGrpSpPr/>
          <p:nvPr/>
        </p:nvGrpSpPr>
        <p:grpSpPr>
          <a:xfrm>
            <a:off x="675860" y="539774"/>
            <a:ext cx="662489" cy="5552661"/>
            <a:chOff x="9569275" y="883501"/>
            <a:chExt cx="662489" cy="555266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D72EE6-E941-4337-A3AE-17B1DAA8C07C}"/>
                </a:ext>
              </a:extLst>
            </p:cNvPr>
            <p:cNvCxnSpPr/>
            <p:nvPr/>
          </p:nvCxnSpPr>
          <p:spPr>
            <a:xfrm>
              <a:off x="9569275" y="883501"/>
              <a:ext cx="0" cy="5552661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5235834-23F9-49F9-8E7A-6F470303F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254" b="89941" l="9778" r="97778">
                          <a14:foregroundMark x1="79556" y1="28402" x2="79556" y2="28402"/>
                          <a14:foregroundMark x1="56000" y1="31657" x2="56000" y2="31657"/>
                          <a14:foregroundMark x1="36444" y1="56805" x2="36444" y2="56805"/>
                          <a14:foregroundMark x1="38667" y1="61243" x2="65333" y2="39053"/>
                          <a14:foregroundMark x1="60000" y1="25444" x2="56000" y2="9467"/>
                          <a14:foregroundMark x1="56000" y1="9467" x2="79556" y2="4438"/>
                          <a14:foregroundMark x1="79556" y1="4438" x2="96889" y2="14201"/>
                          <a14:foregroundMark x1="96889" y1="14201" x2="97778" y2="18047"/>
                          <a14:foregroundMark x1="87111" y1="3254" x2="87111" y2="32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69275" y="883501"/>
              <a:ext cx="662489" cy="995205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80470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2415065" y="3054495"/>
            <a:ext cx="5514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Take Home Messages 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Baskerville Old Face" panose="02020602080505020303" pitchFamily="18" charset="0"/>
              </a:rPr>
              <a:t>(don’t Skip!!)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38349" y="1368035"/>
            <a:ext cx="86868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dirty="0">
                <a:latin typeface="Baskerville Old Face" panose="02020602080505020303" pitchFamily="18" charset="0"/>
              </a:rPr>
              <a:t>Normal human karyotype is 46,XY or 46,XX</a:t>
            </a:r>
          </a:p>
          <a:p>
            <a:pPr>
              <a:defRPr/>
            </a:pPr>
            <a:endParaRPr lang="en-US" sz="1800" dirty="0">
              <a:latin typeface="Baskerville Old Face" panose="02020602080505020303" pitchFamily="18" charset="0"/>
            </a:endParaRPr>
          </a:p>
          <a:p>
            <a:pPr>
              <a:defRPr/>
            </a:pPr>
            <a:r>
              <a:rPr lang="en-US" sz="1800" dirty="0">
                <a:latin typeface="Baskerville Old Face" panose="02020602080505020303" pitchFamily="18" charset="0"/>
              </a:rPr>
              <a:t>Chromosome abnormalities can be numerical or structural.</a:t>
            </a:r>
          </a:p>
          <a:p>
            <a:pPr marL="0" indent="0">
              <a:buFontTx/>
              <a:buNone/>
              <a:defRPr/>
            </a:pPr>
            <a:endParaRPr lang="en-US" sz="1800" dirty="0">
              <a:latin typeface="Baskerville Old Face" panose="02020602080505020303" pitchFamily="18" charset="0"/>
            </a:endParaRPr>
          </a:p>
          <a:p>
            <a:pPr>
              <a:defRPr/>
            </a:pPr>
            <a:r>
              <a:rPr lang="en-US" sz="1800" dirty="0">
                <a:latin typeface="Baskerville Old Face" panose="02020602080505020303" pitchFamily="18" charset="0"/>
              </a:rPr>
              <a:t>Numerical abnormalities include aneuploidy and polyploidy.</a:t>
            </a:r>
          </a:p>
          <a:p>
            <a:pPr>
              <a:defRPr/>
            </a:pPr>
            <a:endParaRPr lang="en-US" sz="1800" dirty="0">
              <a:latin typeface="Baskerville Old Face" panose="02020602080505020303" pitchFamily="18" charset="0"/>
            </a:endParaRPr>
          </a:p>
          <a:p>
            <a:pPr>
              <a:defRPr/>
            </a:pPr>
            <a:r>
              <a:rPr lang="en-US" sz="1800" dirty="0">
                <a:latin typeface="Baskerville Old Face" panose="02020602080505020303" pitchFamily="18" charset="0"/>
              </a:rPr>
              <a:t>In monosomy or trisomy, a single extra chromosome is absent or present, usually as a result of nondisjunction in the 1</a:t>
            </a:r>
            <a:r>
              <a:rPr lang="en-US" sz="1800" baseline="30000" dirty="0">
                <a:latin typeface="Baskerville Old Face" panose="02020602080505020303" pitchFamily="18" charset="0"/>
              </a:rPr>
              <a:t>st</a:t>
            </a:r>
            <a:r>
              <a:rPr lang="en-US" sz="1800" dirty="0">
                <a:latin typeface="Baskerville Old Face" panose="02020602080505020303" pitchFamily="18" charset="0"/>
              </a:rPr>
              <a:t> or 2</a:t>
            </a:r>
            <a:r>
              <a:rPr lang="en-US" sz="1800" baseline="30000" dirty="0">
                <a:latin typeface="Baskerville Old Face" panose="02020602080505020303" pitchFamily="18" charset="0"/>
              </a:rPr>
              <a:t>nd</a:t>
            </a:r>
            <a:r>
              <a:rPr lang="en-US" sz="1800" dirty="0">
                <a:latin typeface="Baskerville Old Face" panose="02020602080505020303" pitchFamily="18" charset="0"/>
              </a:rPr>
              <a:t> meiotic division.</a:t>
            </a:r>
          </a:p>
          <a:p>
            <a:pPr>
              <a:defRPr/>
            </a:pPr>
            <a:endParaRPr lang="en-US" sz="1800" dirty="0">
              <a:latin typeface="Baskerville Old Face" panose="02020602080505020303" pitchFamily="18" charset="0"/>
            </a:endParaRPr>
          </a:p>
          <a:p>
            <a:pPr>
              <a:defRPr/>
            </a:pPr>
            <a:r>
              <a:rPr lang="en-US" sz="1800" dirty="0">
                <a:latin typeface="Baskerville Old Face" panose="02020602080505020303" pitchFamily="18" charset="0"/>
              </a:rPr>
              <a:t>Structural abnormalities include translocations, inversions, deletions, </a:t>
            </a:r>
            <a:r>
              <a:rPr lang="en-US" sz="1800" dirty="0" err="1">
                <a:latin typeface="Baskerville Old Face" panose="02020602080505020303" pitchFamily="18" charset="0"/>
              </a:rPr>
              <a:t>isochromosome</a:t>
            </a:r>
            <a:r>
              <a:rPr lang="en-US" sz="1800" dirty="0">
                <a:latin typeface="Baskerville Old Face" panose="02020602080505020303" pitchFamily="18" charset="0"/>
              </a:rPr>
              <a:t> &amp; rings.</a:t>
            </a:r>
          </a:p>
          <a:p>
            <a:pPr marL="0" indent="0">
              <a:buNone/>
              <a:defRPr/>
            </a:pPr>
            <a:endParaRPr lang="en-US" sz="1800" dirty="0">
              <a:latin typeface="Baskerville Old Face" panose="02020602080505020303" pitchFamily="18" charset="0"/>
            </a:endParaRPr>
          </a:p>
          <a:p>
            <a:pPr marL="0" indent="0">
              <a:buNone/>
              <a:defRPr/>
            </a:pPr>
            <a:endParaRPr lang="en-US" sz="1800" dirty="0">
              <a:latin typeface="Baskerville Old Face" panose="02020602080505020303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7AE72B9-9966-4C88-BE55-E9B49E45F8C8}"/>
              </a:ext>
            </a:extLst>
          </p:cNvPr>
          <p:cNvGrpSpPr/>
          <p:nvPr/>
        </p:nvGrpSpPr>
        <p:grpSpPr>
          <a:xfrm>
            <a:off x="675860" y="539774"/>
            <a:ext cx="662489" cy="5552661"/>
            <a:chOff x="9569275" y="883501"/>
            <a:chExt cx="662489" cy="555266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FD930FC-074A-4D4B-A1E6-C2758F1D0956}"/>
                </a:ext>
              </a:extLst>
            </p:cNvPr>
            <p:cNvCxnSpPr/>
            <p:nvPr/>
          </p:nvCxnSpPr>
          <p:spPr>
            <a:xfrm>
              <a:off x="9569275" y="883501"/>
              <a:ext cx="0" cy="5552661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2C0F1B4-A14A-4FBD-8C30-6DD0C4C36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254" b="89941" l="9778" r="97778">
                          <a14:foregroundMark x1="79556" y1="28402" x2="79556" y2="28402"/>
                          <a14:foregroundMark x1="56000" y1="31657" x2="56000" y2="31657"/>
                          <a14:foregroundMark x1="36444" y1="56805" x2="36444" y2="56805"/>
                          <a14:foregroundMark x1="38667" y1="61243" x2="65333" y2="39053"/>
                          <a14:foregroundMark x1="60000" y1="25444" x2="56000" y2="9467"/>
                          <a14:foregroundMark x1="56000" y1="9467" x2="79556" y2="4438"/>
                          <a14:foregroundMark x1="79556" y1="4438" x2="96889" y2="14201"/>
                          <a14:foregroundMark x1="96889" y1="14201" x2="97778" y2="18047"/>
                          <a14:foregroundMark x1="87111" y1="3254" x2="87111" y2="32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69275" y="883501"/>
              <a:ext cx="662489" cy="995205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53065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CEC5063-108C-4CDB-9FA6-AD92AD08DDFA}"/>
              </a:ext>
            </a:extLst>
          </p:cNvPr>
          <p:cNvGrpSpPr/>
          <p:nvPr/>
        </p:nvGrpSpPr>
        <p:grpSpPr>
          <a:xfrm>
            <a:off x="675860" y="539774"/>
            <a:ext cx="662489" cy="5552661"/>
            <a:chOff x="9569275" y="883501"/>
            <a:chExt cx="662489" cy="5552661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24AF73B-8E5A-4464-A2ED-879F3148F4C6}"/>
                </a:ext>
              </a:extLst>
            </p:cNvPr>
            <p:cNvCxnSpPr/>
            <p:nvPr/>
          </p:nvCxnSpPr>
          <p:spPr>
            <a:xfrm>
              <a:off x="9569275" y="883501"/>
              <a:ext cx="0" cy="5552661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EDA9F3B-7C5F-4DA5-90CA-47AA1A771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254" b="89941" l="9778" r="97778">
                          <a14:foregroundMark x1="79556" y1="28402" x2="79556" y2="28402"/>
                          <a14:foregroundMark x1="56000" y1="31657" x2="56000" y2="31657"/>
                          <a14:foregroundMark x1="36444" y1="56805" x2="36444" y2="56805"/>
                          <a14:foregroundMark x1="38667" y1="61243" x2="65333" y2="39053"/>
                          <a14:foregroundMark x1="60000" y1="25444" x2="56000" y2="9467"/>
                          <a14:foregroundMark x1="56000" y1="9467" x2="79556" y2="4438"/>
                          <a14:foregroundMark x1="79556" y1="4438" x2="96889" y2="14201"/>
                          <a14:foregroundMark x1="96889" y1="14201" x2="97778" y2="18047"/>
                          <a14:foregroundMark x1="87111" y1="3254" x2="87111" y2="32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69275" y="883501"/>
              <a:ext cx="662489" cy="99520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78CB8A4-C011-4828-906C-E065FA52C2A9}"/>
              </a:ext>
            </a:extLst>
          </p:cNvPr>
          <p:cNvSpPr txBox="1"/>
          <p:nvPr/>
        </p:nvSpPr>
        <p:spPr>
          <a:xfrm rot="16200000">
            <a:off x="-1492844" y="3232317"/>
            <a:ext cx="3692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SUMMARY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70F554-0285-AF45-9AE1-A81919D7DAC4}"/>
              </a:ext>
            </a:extLst>
          </p:cNvPr>
          <p:cNvSpPr txBox="1"/>
          <p:nvPr/>
        </p:nvSpPr>
        <p:spPr>
          <a:xfrm>
            <a:off x="1232925" y="282467"/>
            <a:ext cx="95759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Cell cycle include interphase ( where </a:t>
            </a:r>
            <a:r>
              <a:rPr lang="en-US" altLang="en-US" sz="1600" dirty="0"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Cellular components are replicated ) mitosis (type of cell division occur in somatic cells 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Mitosis &gt;</a:t>
            </a:r>
            <a:r>
              <a:rPr lang="en-US" sz="1600" dirty="0"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 One Division&gt;Two daughter cells per cycle(diploid )&gt;somatic cells.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Meiosis &gt;Two Divisions&gt;Four daughter cells per cycle (Haploid)&gt; germ line cells .</a:t>
            </a:r>
          </a:p>
          <a:p>
            <a:endParaRPr lang="en-US" sz="1600" dirty="0"/>
          </a:p>
          <a:p>
            <a:endParaRPr lang="en-US" altLang="en-US" sz="1600" dirty="0">
              <a:latin typeface="Baskerville Old Face" panose="02020602080505020303" pitchFamily="18" charset="0"/>
              <a:ea typeface="ＭＳ Ｐゴシック" panose="020B0600070205080204" pitchFamily="34" charset="-128"/>
            </a:endParaRPr>
          </a:p>
          <a:p>
            <a:endParaRPr lang="en-US" altLang="en-US" sz="1600" dirty="0">
              <a:latin typeface="Baskerville Old Face" panose="02020602080505020303" pitchFamily="18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0ED764C-7A00-3848-B95E-303E58BAC7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870314"/>
              </p:ext>
            </p:extLst>
          </p:nvPr>
        </p:nvGraphicFramePr>
        <p:xfrm>
          <a:off x="1232925" y="1534979"/>
          <a:ext cx="10410385" cy="28426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0540">
                  <a:extLst>
                    <a:ext uri="{9D8B030D-6E8A-4147-A177-3AD203B41FA5}">
                      <a16:colId xmlns:a16="http://schemas.microsoft.com/office/drawing/2014/main" val="2025017010"/>
                    </a:ext>
                  </a:extLst>
                </a:gridCol>
                <a:gridCol w="2996615">
                  <a:extLst>
                    <a:ext uri="{9D8B030D-6E8A-4147-A177-3AD203B41FA5}">
                      <a16:colId xmlns:a16="http://schemas.microsoft.com/office/drawing/2014/main" val="2017264149"/>
                    </a:ext>
                  </a:extLst>
                </a:gridCol>
                <a:gridCol w="2996615">
                  <a:extLst>
                    <a:ext uri="{9D8B030D-6E8A-4147-A177-3AD203B41FA5}">
                      <a16:colId xmlns:a16="http://schemas.microsoft.com/office/drawing/2014/main" val="4198187997"/>
                    </a:ext>
                  </a:extLst>
                </a:gridCol>
                <a:gridCol w="2996615">
                  <a:extLst>
                    <a:ext uri="{9D8B030D-6E8A-4147-A177-3AD203B41FA5}">
                      <a16:colId xmlns:a16="http://schemas.microsoft.com/office/drawing/2014/main" val="1096072240"/>
                    </a:ext>
                  </a:extLst>
                </a:gridCol>
              </a:tblGrid>
              <a:tr h="374257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skerville Old Face" panose="02020602080505020303" pitchFamily="18" charset="0"/>
                        </a:rPr>
                        <a:t>Nondisjunction 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450287"/>
                  </a:ext>
                </a:extLst>
              </a:tr>
              <a:tr h="343192">
                <a:tc>
                  <a:txBody>
                    <a:bodyPr/>
                    <a:lstStyle/>
                    <a:p>
                      <a:r>
                        <a:rPr lang="en-US" dirty="0">
                          <a:latin typeface="Baskerville Old Face" panose="02020602080505020303" pitchFamily="18" charset="0"/>
                        </a:rPr>
                        <a:t>Result in 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800" dirty="0">
                          <a:latin typeface="Baskerville Old Face" panose="02020602080505020303" pitchFamily="18" charset="0"/>
                        </a:rPr>
                        <a:t>Aneuploidy  </a:t>
                      </a:r>
                      <a:r>
                        <a:rPr lang="en-US" sz="1800" kern="1200" dirty="0">
                          <a:latin typeface="Baskerville Old Face" panose="02020602080505020303" pitchFamily="18" charset="0"/>
                        </a:rPr>
                        <a:t>( inc</a:t>
                      </a:r>
                      <a:r>
                        <a:rPr lang="en-US" dirty="0">
                          <a:latin typeface="Baskerville Old Face" panose="02020602080505020303" pitchFamily="18" charset="0"/>
                        </a:rPr>
                        <a:t>orrect number of chromosomes 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367839"/>
                  </a:ext>
                </a:extLst>
              </a:tr>
              <a:tr h="2102666">
                <a:tc>
                  <a:txBody>
                    <a:bodyPr/>
                    <a:lstStyle/>
                    <a:p>
                      <a:r>
                        <a:rPr lang="en-US" dirty="0">
                          <a:latin typeface="Baskerville Old Face" panose="02020602080505020303" pitchFamily="18" charset="0"/>
                        </a:rPr>
                        <a:t>Examples 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askerville Old Face" panose="02020602080505020303" pitchFamily="18" charset="0"/>
                        </a:rPr>
                        <a:t>1-Down Syndrome: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Baskerville Old Face" panose="02020602080505020303" pitchFamily="18" charset="0"/>
                        </a:rPr>
                        <a:t>trisomy 21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altLang="en-US" sz="18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Baskerville Old Face" panose="02020602080505020303" pitchFamily="18" charset="0"/>
                        </a:rPr>
                        <a:t>Nondisjunction mainly in the first meiotic division.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altLang="en-US" sz="180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skerville Old Face" panose="02020602080505020303" pitchFamily="18" charset="0"/>
                        </a:rPr>
                        <a:t>Mothers are the source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n-US" altLang="en-US" sz="1800" dirty="0">
                          <a:solidFill>
                            <a:srgbClr val="FF0000"/>
                          </a:solidFill>
                          <a:latin typeface="Baskerville Old Face" panose="02020602080505020303" pitchFamily="18" charset="0"/>
                        </a:rPr>
                        <a:t>associated with Advanced maternal.</a:t>
                      </a:r>
                      <a:endParaRPr lang="en-US" dirty="0">
                        <a:solidFill>
                          <a:srgbClr val="FF0000"/>
                        </a:solidFill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askerville Old Face" panose="02020602080505020303" pitchFamily="18" charset="0"/>
                        </a:rPr>
                        <a:t>2-</a:t>
                      </a:r>
                      <a:r>
                        <a:rPr lang="en-US" sz="1800" dirty="0">
                          <a:latin typeface="Baskerville Old Face" panose="02020602080505020303" pitchFamily="18" charset="0"/>
                        </a:rPr>
                        <a:t>Klinefelter syndrome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800" dirty="0">
                          <a:latin typeface="Baskerville Old Face" panose="02020602080505020303" pitchFamily="18" charset="0"/>
                        </a:rPr>
                        <a:t>47, XXY.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dirty="0">
                          <a:latin typeface="Baskerville Old Face" panose="02020602080505020303" pitchFamily="18" charset="0"/>
                        </a:rPr>
                        <a:t>Sexually underdeveloped &amp; </a:t>
                      </a:r>
                      <a:r>
                        <a:rPr lang="en-US" altLang="en-US" dirty="0">
                          <a:solidFill>
                            <a:srgbClr val="FF0000"/>
                          </a:solidFill>
                          <a:latin typeface="Baskerville Old Face" panose="02020602080505020303" pitchFamily="18" charset="0"/>
                        </a:rPr>
                        <a:t>infertile (no spermatogenesis).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dirty="0">
                          <a:latin typeface="Baskerville Old Face" panose="02020602080505020303" pitchFamily="18" charset="0"/>
                        </a:rPr>
                        <a:t>Low mental ability (reduction in IQ).</a:t>
                      </a:r>
                      <a:endParaRPr lang="en-US" altLang="en-US" dirty="0">
                        <a:solidFill>
                          <a:srgbClr val="FF0000"/>
                        </a:solidFill>
                        <a:latin typeface="Baskerville Old Face" panose="02020602080505020303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askerville Old Face" panose="02020602080505020303" pitchFamily="18" charset="0"/>
                        </a:rPr>
                        <a:t>3-</a:t>
                      </a:r>
                      <a:r>
                        <a:rPr lang="en-US" sz="1800" dirty="0">
                          <a:latin typeface="Baskerville Old Face" panose="02020602080505020303" pitchFamily="18" charset="0"/>
                        </a:rPr>
                        <a:t>Turner syndrome: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800" dirty="0">
                          <a:latin typeface="Baskerville Old Face" panose="02020602080505020303" pitchFamily="18" charset="0"/>
                        </a:rPr>
                        <a:t>Monosomy of sex chromosome, 45,X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800" dirty="0">
                          <a:latin typeface="Baskerville Old Face" panose="02020602080505020303" pitchFamily="18" charset="0"/>
                        </a:rPr>
                        <a:t>Individuals are genetically female, not mature sexually and </a:t>
                      </a:r>
                      <a:r>
                        <a:rPr lang="en-US" altLang="en-US" sz="1800" dirty="0">
                          <a:solidFill>
                            <a:srgbClr val="FF0000"/>
                          </a:solidFill>
                          <a:latin typeface="Baskerville Old Face" panose="02020602080505020303" pitchFamily="18" charset="0"/>
                        </a:rPr>
                        <a:t>infertile.</a:t>
                      </a:r>
                      <a:endParaRPr lang="en-US" altLang="en-US" sz="2400" dirty="0">
                        <a:solidFill>
                          <a:srgbClr val="FF0000"/>
                        </a:solidFill>
                        <a:latin typeface="Baskerville Old Face" panose="02020602080505020303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01865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D074DF8-100E-4048-A6D8-B5EAF87E3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775716"/>
              </p:ext>
            </p:extLst>
          </p:nvPr>
        </p:nvGraphicFramePr>
        <p:xfrm>
          <a:off x="1232924" y="4571777"/>
          <a:ext cx="10410386" cy="21167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9810">
                  <a:extLst>
                    <a:ext uri="{9D8B030D-6E8A-4147-A177-3AD203B41FA5}">
                      <a16:colId xmlns:a16="http://schemas.microsoft.com/office/drawing/2014/main" val="3516385743"/>
                    </a:ext>
                  </a:extLst>
                </a:gridCol>
                <a:gridCol w="3773776">
                  <a:extLst>
                    <a:ext uri="{9D8B030D-6E8A-4147-A177-3AD203B41FA5}">
                      <a16:colId xmlns:a16="http://schemas.microsoft.com/office/drawing/2014/main" val="2957716300"/>
                    </a:ext>
                  </a:extLst>
                </a:gridCol>
                <a:gridCol w="2417137">
                  <a:extLst>
                    <a:ext uri="{9D8B030D-6E8A-4147-A177-3AD203B41FA5}">
                      <a16:colId xmlns:a16="http://schemas.microsoft.com/office/drawing/2014/main" val="1667471885"/>
                    </a:ext>
                  </a:extLst>
                </a:gridCol>
                <a:gridCol w="1919663">
                  <a:extLst>
                    <a:ext uri="{9D8B030D-6E8A-4147-A177-3AD203B41FA5}">
                      <a16:colId xmlns:a16="http://schemas.microsoft.com/office/drawing/2014/main" val="3712177509"/>
                    </a:ext>
                  </a:extLst>
                </a:gridCol>
              </a:tblGrid>
              <a:tr h="379433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latin typeface="Baskerville Old Face" panose="02020602080505020303" pitchFamily="18" charset="0"/>
                        </a:rPr>
                        <a:t>When to do a chromosomal test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Baskerville Old Face" panose="020206020805050203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301558"/>
                  </a:ext>
                </a:extLst>
              </a:tr>
              <a:tr h="1722511">
                <a:tc>
                  <a:txBody>
                    <a:bodyPr/>
                    <a:lstStyle/>
                    <a:p>
                      <a:r>
                        <a:rPr lang="en-GB" altLang="en-US" sz="1800" dirty="0">
                          <a:latin typeface="Baskerville Old Face" panose="02020602080505020303" pitchFamily="18" charset="0"/>
                        </a:rPr>
                        <a:t>Prenatal: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altLang="en-US" sz="1800" dirty="0">
                          <a:solidFill>
                            <a:srgbClr val="FF0000"/>
                          </a:solidFill>
                          <a:latin typeface="Baskerville Old Face" panose="02020602080505020303" pitchFamily="18" charset="0"/>
                        </a:rPr>
                        <a:t>Maternal age&gt;37yrs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altLang="en-US" sz="1800" dirty="0">
                          <a:latin typeface="Baskerville Old Face" panose="02020602080505020303" pitchFamily="18" charset="0"/>
                        </a:rPr>
                        <a:t>Ultrasound scan changes.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altLang="en-US" sz="1800" dirty="0">
                          <a:latin typeface="Baskerville Old Face" panose="02020602080505020303" pitchFamily="18" charset="0"/>
                        </a:rPr>
                        <a:t>Family history.</a:t>
                      </a:r>
                      <a:endParaRPr lang="en-GB" altLang="en-US" sz="1800" dirty="0">
                        <a:latin typeface="Baskerville Old Face" panose="02020602080505020303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dirty="0">
                          <a:latin typeface="Baskerville Old Face" panose="02020602080505020303" pitchFamily="18" charset="0"/>
                        </a:rPr>
                        <a:t>Triple test: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altLang="en-US" sz="1800" dirty="0">
                          <a:solidFill>
                            <a:srgbClr val="FF0000"/>
                          </a:solidFill>
                          <a:latin typeface="Baskerville Old Face" panose="02020602080505020303" pitchFamily="18" charset="0"/>
                        </a:rPr>
                        <a:t>alpha fetoprotein (AFP) level </a:t>
                      </a:r>
                      <a:r>
                        <a:rPr lang="en-GB" altLang="en-US" sz="1800" dirty="0">
                          <a:latin typeface="Baskerville Old Face" panose="02020602080505020303" pitchFamily="18" charset="0"/>
                        </a:rPr>
                        <a:t>= </a:t>
                      </a:r>
                      <a:r>
                        <a:rPr lang="en-US" altLang="en-US" sz="1800" dirty="0">
                          <a:latin typeface="Baskerville Old Face" panose="02020602080505020303" pitchFamily="18" charset="0"/>
                        </a:rPr>
                        <a:t>detect small portion of </a:t>
                      </a:r>
                      <a:r>
                        <a:rPr lang="en-US" altLang="en-US" sz="1800" dirty="0">
                          <a:solidFill>
                            <a:srgbClr val="FF0000"/>
                          </a:solidFill>
                          <a:latin typeface="Baskerville Old Face" panose="02020602080505020303" pitchFamily="18" charset="0"/>
                        </a:rPr>
                        <a:t>trisomy 21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altLang="en-US" sz="1800" dirty="0">
                          <a:latin typeface="Baskerville Old Face" panose="02020602080505020303" pitchFamily="18" charset="0"/>
                        </a:rPr>
                        <a:t>(</a:t>
                      </a:r>
                      <a:r>
                        <a:rPr lang="en-GB" altLang="en-US" sz="1800" dirty="0" err="1">
                          <a:latin typeface="Baskerville Old Face" panose="02020602080505020303" pitchFamily="18" charset="0"/>
                        </a:rPr>
                        <a:t>hCG</a:t>
                      </a:r>
                      <a:r>
                        <a:rPr lang="en-GB" altLang="en-US" sz="1800" dirty="0">
                          <a:latin typeface="Baskerville Old Face" panose="02020602080505020303" pitchFamily="18" charset="0"/>
                        </a:rPr>
                        <a:t>), and </a:t>
                      </a:r>
                      <a:r>
                        <a:rPr lang="en-GB" altLang="en-US" sz="1800" dirty="0" err="1">
                          <a:latin typeface="Baskerville Old Face" panose="02020602080505020303" pitchFamily="18" charset="0"/>
                        </a:rPr>
                        <a:t>estriol</a:t>
                      </a:r>
                      <a:r>
                        <a:rPr lang="en-GB" altLang="en-US" sz="1800" dirty="0">
                          <a:latin typeface="Baskerville Old Face" panose="02020602080505020303" pitchFamily="18" charset="0"/>
                        </a:rPr>
                        <a:t> positive that indicates an increased risk of trisomy 21 and 18</a:t>
                      </a:r>
                      <a:endParaRPr lang="en-GB" altLang="en-US" sz="1800" dirty="0">
                        <a:latin typeface="Baskerville Old Face" panose="02020602080505020303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dirty="0">
                          <a:latin typeface="Baskerville Old Face" panose="02020602080505020303" pitchFamily="18" charset="0"/>
                        </a:rPr>
                        <a:t>Postnatal: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altLang="en-US" sz="1800" kern="1200" dirty="0">
                          <a:latin typeface="Baskerville Old Face" panose="02020602080505020303" pitchFamily="18" charset="0"/>
                        </a:rPr>
                        <a:t>Problem in learning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altLang="en-US" sz="1800" dirty="0">
                          <a:latin typeface="Baskerville Old Face" panose="02020602080505020303" pitchFamily="18" charset="0"/>
                        </a:rPr>
                        <a:t>Developmental disability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altLang="en-US" sz="1800" kern="1200" dirty="0">
                          <a:latin typeface="Baskerville Old Face" panose="02020602080505020303" pitchFamily="18" charset="0"/>
                        </a:rPr>
                        <a:t>Growth</a:t>
                      </a:r>
                      <a:r>
                        <a:rPr lang="en-GB" altLang="en-US" sz="1800" dirty="0">
                          <a:latin typeface="Baskerville Old Face" panose="02020602080505020303" pitchFamily="18" charset="0"/>
                        </a:rPr>
                        <a:t> retardation.</a:t>
                      </a:r>
                    </a:p>
                    <a:p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Baskerville Old Face" panose="02020602080505020303" pitchFamily="18" charset="0"/>
                        </a:rPr>
                        <a:t> </a:t>
                      </a:r>
                      <a:r>
                        <a:rPr lang="en-GB" altLang="en-US" sz="1800" dirty="0">
                          <a:latin typeface="Baskerville Old Face" panose="02020602080505020303" pitchFamily="18" charset="0"/>
                        </a:rPr>
                        <a:t>Infertility: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altLang="en-US" sz="1800" dirty="0">
                          <a:latin typeface="Baskerville Old Face" panose="02020602080505020303" pitchFamily="18" charset="0"/>
                        </a:rPr>
                        <a:t>Recurrent miscarriage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altLang="en-US" sz="1800" dirty="0">
                          <a:latin typeface="Baskerville Old Face" panose="02020602080505020303" pitchFamily="18" charset="0"/>
                        </a:rPr>
                        <a:t>Primary infertility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768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387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2087593" y="3167388"/>
            <a:ext cx="4865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Test Yourself !!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8350" y="652669"/>
            <a:ext cx="46668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Q1. Non-Disjunction Defect in the meiotic cell division happens at which phase?</a:t>
            </a:r>
          </a:p>
          <a:p>
            <a:pPr marL="342900" indent="-342900">
              <a:buAutoNum type="alphaUcPeriod"/>
            </a:pPr>
            <a:r>
              <a:rPr lang="en-US" sz="1600" dirty="0">
                <a:latin typeface="Baskerville Old Face" panose="02020602080505020303" pitchFamily="18" charset="0"/>
              </a:rPr>
              <a:t>Prophase </a:t>
            </a:r>
          </a:p>
          <a:p>
            <a:pPr marL="342900" indent="-342900">
              <a:buAutoNum type="alphaUcPeriod"/>
            </a:pPr>
            <a:r>
              <a:rPr lang="en-US" sz="1600" dirty="0">
                <a:latin typeface="Baskerville Old Face" panose="02020602080505020303" pitchFamily="18" charset="0"/>
              </a:rPr>
              <a:t>Metaphase </a:t>
            </a:r>
          </a:p>
          <a:p>
            <a:pPr marL="342900" indent="-342900">
              <a:buAutoNum type="alphaUcPeriod"/>
            </a:pPr>
            <a:r>
              <a:rPr lang="en-US" sz="1600" dirty="0">
                <a:latin typeface="Baskerville Old Face" panose="02020602080505020303" pitchFamily="18" charset="0"/>
              </a:rPr>
              <a:t>Anaphase </a:t>
            </a:r>
          </a:p>
          <a:p>
            <a:pPr marL="342900" indent="-342900">
              <a:buAutoNum type="alphaUcPeriod"/>
            </a:pPr>
            <a:r>
              <a:rPr lang="en-US" sz="1600" dirty="0">
                <a:latin typeface="Baskerville Old Face" panose="02020602080505020303" pitchFamily="18" charset="0"/>
              </a:rPr>
              <a:t>Telophase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8350" y="2406995"/>
            <a:ext cx="43033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Q2. Meiosis Occurs in which one of the following cells ?</a:t>
            </a:r>
          </a:p>
          <a:p>
            <a:r>
              <a:rPr lang="en-US" sz="1600" dirty="0">
                <a:latin typeface="Baskerville Old Face" panose="02020602080505020303" pitchFamily="18" charset="0"/>
              </a:rPr>
              <a:t>A. Somatic cells</a:t>
            </a:r>
          </a:p>
          <a:p>
            <a:r>
              <a:rPr lang="en-US" sz="1600" dirty="0">
                <a:latin typeface="Baskerville Old Face" panose="02020602080505020303" pitchFamily="18" charset="0"/>
              </a:rPr>
              <a:t>B. Germline cells</a:t>
            </a:r>
          </a:p>
          <a:p>
            <a:r>
              <a:rPr lang="en-US" sz="1600" dirty="0">
                <a:latin typeface="Baskerville Old Face" panose="02020602080505020303" pitchFamily="18" charset="0"/>
              </a:rPr>
              <a:t>C. Ovum and sperm</a:t>
            </a:r>
          </a:p>
          <a:p>
            <a:r>
              <a:rPr lang="en-US" sz="1600" dirty="0">
                <a:latin typeface="Baskerville Old Face" panose="02020602080505020303" pitchFamily="18" charset="0"/>
              </a:rPr>
              <a:t>D. B &amp; C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819808" y="4166558"/>
            <a:ext cx="460650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Q6. which one of the following is the result of non-disjunction in meiosis 1 ?</a:t>
            </a:r>
          </a:p>
          <a:p>
            <a:r>
              <a:rPr lang="en-US" sz="1600" dirty="0">
                <a:latin typeface="Baskerville Old Face" panose="02020602080505020303" pitchFamily="18" charset="0"/>
              </a:rPr>
              <a:t>A. 2 haploid , 1 nullisomy , 1 Diosomy</a:t>
            </a:r>
          </a:p>
          <a:p>
            <a:r>
              <a:rPr lang="en-US" sz="1600" dirty="0">
                <a:latin typeface="Baskerville Old Face" panose="02020602080505020303" pitchFamily="18" charset="0"/>
              </a:rPr>
              <a:t>B. 2 Diosomy , 2 nullisomy </a:t>
            </a:r>
          </a:p>
          <a:p>
            <a:r>
              <a:rPr lang="en-US" sz="1600" dirty="0">
                <a:latin typeface="Baskerville Old Face" panose="02020602080505020303" pitchFamily="18" charset="0"/>
              </a:rPr>
              <a:t>C. 4 Haploid</a:t>
            </a:r>
          </a:p>
          <a:p>
            <a:r>
              <a:rPr lang="en-US" sz="1600" dirty="0">
                <a:latin typeface="Baskerville Old Face" panose="02020602080505020303" pitchFamily="18" charset="0"/>
              </a:rPr>
              <a:t>D. 3 Haploid , 1 nullisomy</a:t>
            </a:r>
          </a:p>
          <a:p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819808" y="652669"/>
            <a:ext cx="46065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Q4.Which one of the following tests is the best for detecting a chromosomal abnormality?</a:t>
            </a:r>
          </a:p>
          <a:p>
            <a:pPr marL="342900" indent="-342900">
              <a:buAutoNum type="alphaUcPeriod"/>
            </a:pPr>
            <a:r>
              <a:rPr lang="en-US" sz="1600" dirty="0">
                <a:latin typeface="Baskerville Old Face" panose="02020602080505020303" pitchFamily="18" charset="0"/>
              </a:rPr>
              <a:t>FISH</a:t>
            </a:r>
          </a:p>
          <a:p>
            <a:pPr marL="342900" indent="-342900">
              <a:buAutoNum type="alphaUcPeriod"/>
            </a:pPr>
            <a:r>
              <a:rPr lang="en-US" sz="1600" dirty="0">
                <a:latin typeface="Baskerville Old Face" panose="02020602080505020303" pitchFamily="18" charset="0"/>
              </a:rPr>
              <a:t>Karyotyping</a:t>
            </a:r>
          </a:p>
          <a:p>
            <a:pPr marL="342900" indent="-342900">
              <a:buAutoNum type="alphaUcPeriod"/>
            </a:pPr>
            <a:r>
              <a:rPr lang="en-US" sz="1600" dirty="0">
                <a:latin typeface="Baskerville Old Face" panose="02020602080505020303" pitchFamily="18" charset="0"/>
              </a:rPr>
              <a:t>PCR</a:t>
            </a:r>
          </a:p>
          <a:p>
            <a:pPr marL="342900" indent="-342900">
              <a:buAutoNum type="alphaUcPeriod"/>
            </a:pPr>
            <a:r>
              <a:rPr lang="en-US" sz="1600" dirty="0">
                <a:latin typeface="Baskerville Old Face" panose="02020602080505020303" pitchFamily="18" charset="0"/>
              </a:rPr>
              <a:t>A &amp; 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9808" y="2412232"/>
            <a:ext cx="5011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Q5.Which one of the following chromosomal disorders correlates with the karyotype 47,XXY ?</a:t>
            </a:r>
          </a:p>
          <a:p>
            <a:pPr marL="342900" indent="-342900">
              <a:buFontTx/>
              <a:buAutoNum type="alphaUcPeriod"/>
            </a:pPr>
            <a:r>
              <a:rPr lang="en-US" sz="1600" dirty="0">
                <a:latin typeface="Baskerville Old Face" panose="02020602080505020303" pitchFamily="18" charset="0"/>
              </a:rPr>
              <a:t>Klinefelter Syndrome</a:t>
            </a:r>
          </a:p>
          <a:p>
            <a:pPr marL="342900" indent="-342900">
              <a:buAutoNum type="alphaUcPeriod"/>
            </a:pPr>
            <a:r>
              <a:rPr lang="en-US" sz="1600" dirty="0">
                <a:latin typeface="Baskerville Old Face" panose="02020602080505020303" pitchFamily="18" charset="0"/>
              </a:rPr>
              <a:t>Down Syndrome</a:t>
            </a:r>
          </a:p>
          <a:p>
            <a:pPr marL="342900" indent="-342900">
              <a:buAutoNum type="alphaUcPeriod"/>
            </a:pPr>
            <a:r>
              <a:rPr lang="en-US" sz="1600" dirty="0">
                <a:latin typeface="Baskerville Old Face" panose="02020602080505020303" pitchFamily="18" charset="0"/>
              </a:rPr>
              <a:t>Turner Syndrome</a:t>
            </a:r>
          </a:p>
          <a:p>
            <a:pPr marL="342900" indent="-342900">
              <a:buAutoNum type="alphaUcPeriod"/>
            </a:pPr>
            <a:r>
              <a:rPr lang="en-US" sz="1600" dirty="0">
                <a:latin typeface="Baskerville Old Face" panose="02020602080505020303" pitchFamily="18" charset="0"/>
              </a:rPr>
              <a:t>Trisomy 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38350" y="4171795"/>
            <a:ext cx="518447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Q3. A 16 years old Girl presented to the hospital complaining of delayed puberty, on examination the doctor noticed the that patient is short with a webbed neck, Chromosomal karyotyping showed 45,X . What is the diagnosis?</a:t>
            </a:r>
          </a:p>
          <a:p>
            <a:pPr marL="342900" indent="-342900">
              <a:buAutoNum type="alphaUcPeriod"/>
            </a:pPr>
            <a:r>
              <a:rPr lang="en-US" sz="1600" dirty="0">
                <a:latin typeface="Baskerville Old Face" panose="02020602080505020303" pitchFamily="18" charset="0"/>
              </a:rPr>
              <a:t>Klinefelter syndrome </a:t>
            </a:r>
          </a:p>
          <a:p>
            <a:pPr marL="342900" indent="-342900">
              <a:buAutoNum type="alphaUcPeriod"/>
            </a:pPr>
            <a:r>
              <a:rPr lang="en-US" sz="1600" dirty="0">
                <a:latin typeface="Baskerville Old Face" panose="02020602080505020303" pitchFamily="18" charset="0"/>
              </a:rPr>
              <a:t>Down Syndrome</a:t>
            </a:r>
          </a:p>
          <a:p>
            <a:pPr marL="342900" indent="-342900">
              <a:buAutoNum type="alphaUcPeriod"/>
            </a:pPr>
            <a:r>
              <a:rPr lang="en-US" sz="1600" dirty="0">
                <a:latin typeface="Baskerville Old Face" panose="02020602080505020303" pitchFamily="18" charset="0"/>
              </a:rPr>
              <a:t>Turner Syndrome</a:t>
            </a:r>
          </a:p>
          <a:p>
            <a:pPr marL="342900" indent="-342900">
              <a:buAutoNum type="alphaUcPeriod"/>
            </a:pPr>
            <a:r>
              <a:rPr lang="en-US" sz="1600" dirty="0">
                <a:latin typeface="Baskerville Old Face" panose="02020602080505020303" pitchFamily="18" charset="0"/>
              </a:rPr>
              <a:t>Constitutional delayed puberty</a:t>
            </a:r>
          </a:p>
          <a:p>
            <a:pPr marL="342900" indent="-342900">
              <a:buAutoNum type="alphaUcPeriod"/>
            </a:pP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9123061" y="6194613"/>
            <a:ext cx="3485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Answer key:</a:t>
            </a:r>
          </a:p>
          <a:p>
            <a:r>
              <a:rPr lang="en-US" sz="1400" dirty="0">
                <a:solidFill>
                  <a:schemeClr val="bg2">
                    <a:lumMod val="90000"/>
                  </a:schemeClr>
                </a:solidFill>
                <a:latin typeface="Baskerville Old Face" panose="02020602080505020303" pitchFamily="18" charset="0"/>
              </a:rPr>
              <a:t>1:C    2:D     3:C     4:D    5:A     6:B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4BCC71A-E53B-4324-9F14-73ADF3F7B7CD}"/>
              </a:ext>
            </a:extLst>
          </p:cNvPr>
          <p:cNvGrpSpPr/>
          <p:nvPr/>
        </p:nvGrpSpPr>
        <p:grpSpPr>
          <a:xfrm>
            <a:off x="675860" y="539774"/>
            <a:ext cx="662489" cy="5552661"/>
            <a:chOff x="9569275" y="883501"/>
            <a:chExt cx="662489" cy="555266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68AD80E-1A08-4DCD-8C13-EB22E82C1F9F}"/>
                </a:ext>
              </a:extLst>
            </p:cNvPr>
            <p:cNvCxnSpPr/>
            <p:nvPr/>
          </p:nvCxnSpPr>
          <p:spPr>
            <a:xfrm>
              <a:off x="9569275" y="883501"/>
              <a:ext cx="0" cy="5552661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6450EBD-6331-4918-AFDE-048E11091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254" b="89941" l="9778" r="97778">
                          <a14:foregroundMark x1="79556" y1="28402" x2="79556" y2="28402"/>
                          <a14:foregroundMark x1="56000" y1="31657" x2="56000" y2="31657"/>
                          <a14:foregroundMark x1="36444" y1="56805" x2="36444" y2="56805"/>
                          <a14:foregroundMark x1="38667" y1="61243" x2="65333" y2="39053"/>
                          <a14:foregroundMark x1="60000" y1="25444" x2="56000" y2="9467"/>
                          <a14:foregroundMark x1="56000" y1="9467" x2="79556" y2="4438"/>
                          <a14:foregroundMark x1="79556" y1="4438" x2="96889" y2="14201"/>
                          <a14:foregroundMark x1="96889" y1="14201" x2="97778" y2="18047"/>
                          <a14:foregroundMark x1="87111" y1="3254" x2="87111" y2="32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69275" y="883501"/>
              <a:ext cx="662489" cy="995205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61440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A210715-4AB3-4ACB-94FF-F122E844CAE8}"/>
              </a:ext>
            </a:extLst>
          </p:cNvPr>
          <p:cNvGrpSpPr/>
          <p:nvPr/>
        </p:nvGrpSpPr>
        <p:grpSpPr>
          <a:xfrm>
            <a:off x="2107097" y="0"/>
            <a:ext cx="6851373" cy="2506536"/>
            <a:chOff x="2107097" y="0"/>
            <a:chExt cx="6851373" cy="250653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57D69EC-1A63-4890-9379-F78A20E8C7F1}"/>
                </a:ext>
              </a:extLst>
            </p:cNvPr>
            <p:cNvCxnSpPr/>
            <p:nvPr/>
          </p:nvCxnSpPr>
          <p:spPr>
            <a:xfrm>
              <a:off x="2782957" y="2146853"/>
              <a:ext cx="617551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2A73AB5-3411-472D-9E75-7C17D5EFF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123" b="92632" l="10000" r="90000">
                          <a14:foregroundMark x1="58772" y1="92807" x2="58772" y2="92807"/>
                          <a14:foregroundMark x1="22982" y1="16842" x2="22982" y2="16842"/>
                          <a14:foregroundMark x1="47368" y1="19474" x2="47368" y2="19474"/>
                          <a14:foregroundMark x1="42982" y1="19474" x2="42982" y2="19474"/>
                          <a14:foregroundMark x1="50351" y1="9123" x2="50351" y2="9123"/>
                          <a14:foregroundMark x1="53860" y1="9123" x2="53860" y2="9123"/>
                          <a14:foregroundMark x1="65439" y1="24912" x2="65439" y2="24912"/>
                          <a14:foregroundMark x1="61579" y1="39825" x2="61579" y2="39825"/>
                          <a14:foregroundMark x1="30175" y1="34912" x2="30175" y2="34912"/>
                          <a14:foregroundMark x1="30000" y1="34912" x2="30000" y2="34912"/>
                          <a14:foregroundMark x1="30175" y1="34386" x2="30175" y2="34386"/>
                          <a14:foregroundMark x1="30175" y1="34035" x2="30175" y2="34035"/>
                          <a14:foregroundMark x1="30000" y1="34737" x2="30000" y2="34737"/>
                          <a14:foregroundMark x1="30702" y1="34737" x2="30702" y2="34737"/>
                          <a14:foregroundMark x1="29825" y1="33158" x2="29825" y2="33158"/>
                          <a14:backgroundMark x1="30702" y1="50000" x2="30702" y2="50000"/>
                          <a14:backgroundMark x1="30000" y1="54211" x2="30000" y2="54211"/>
                          <a14:backgroundMark x1="41754" y1="21053" x2="41754" y2="21053"/>
                          <a14:backgroundMark x1="50000" y1="20351" x2="50000" y2="20351"/>
                          <a14:backgroundMark x1="55439" y1="19123" x2="55439" y2="19123"/>
                          <a14:backgroundMark x1="22982" y1="16842" x2="22982" y2="168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097" y="0"/>
              <a:ext cx="2506536" cy="250653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B1185A2-2DDC-45CE-A94E-C38F30DA5EF1}"/>
              </a:ext>
            </a:extLst>
          </p:cNvPr>
          <p:cNvSpPr txBox="1"/>
          <p:nvPr/>
        </p:nvSpPr>
        <p:spPr>
          <a:xfrm>
            <a:off x="3360365" y="1253268"/>
            <a:ext cx="575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“One page can </a:t>
            </a:r>
            <a:r>
              <a:rPr lang="en-US" sz="2000" dirty="0">
                <a:solidFill>
                  <a:schemeClr val="tx2"/>
                </a:solidFill>
                <a:latin typeface="Baskerville Old Face" panose="02020602080505020303" pitchFamily="18" charset="0"/>
              </a:rPr>
              <a:t>change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 you, many will change the world”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B1ABDD-44F1-4E81-B139-ECD4435A4C23}"/>
              </a:ext>
            </a:extLst>
          </p:cNvPr>
          <p:cNvSpPr txBox="1"/>
          <p:nvPr/>
        </p:nvSpPr>
        <p:spPr>
          <a:xfrm>
            <a:off x="4717773" y="2293398"/>
            <a:ext cx="2756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Baskerville Old Face" panose="02020602080505020303" pitchFamily="18" charset="0"/>
              </a:rPr>
              <a:t>Team Leaders: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9F692-DEA9-4168-BA1F-05BA7E25512F}"/>
              </a:ext>
            </a:extLst>
          </p:cNvPr>
          <p:cNvSpPr txBox="1"/>
          <p:nvPr/>
        </p:nvSpPr>
        <p:spPr>
          <a:xfrm>
            <a:off x="3201337" y="3010694"/>
            <a:ext cx="2298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askerville Old Face" panose="02020602080505020303" pitchFamily="18" charset="0"/>
              </a:rPr>
              <a:t>M</a:t>
            </a:r>
            <a:r>
              <a:rPr lang="en-US" sz="2000" b="1" dirty="0">
                <a:latin typeface="Baskerville Old Face" panose="02020602080505020303" pitchFamily="18" charset="0"/>
              </a:rPr>
              <a:t>ohammed Habib.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7F81CD-C643-48F1-8FB8-ADE66D2B4EDB}"/>
              </a:ext>
            </a:extLst>
          </p:cNvPr>
          <p:cNvSpPr txBox="1"/>
          <p:nvPr/>
        </p:nvSpPr>
        <p:spPr>
          <a:xfrm>
            <a:off x="6692352" y="3010694"/>
            <a:ext cx="3087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askerville Old Face" panose="02020602080505020303" pitchFamily="18" charset="0"/>
              </a:rPr>
              <a:t>A</a:t>
            </a:r>
            <a:r>
              <a:rPr lang="en-US" sz="2000" b="1" dirty="0">
                <a:latin typeface="Baskerville Old Face" panose="02020602080505020303" pitchFamily="18" charset="0"/>
              </a:rPr>
              <a:t>seel Badukhon.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377D1E3-7F27-4025-B7FA-E401401ABC73}"/>
              </a:ext>
            </a:extLst>
          </p:cNvPr>
          <p:cNvGrpSpPr/>
          <p:nvPr/>
        </p:nvGrpSpPr>
        <p:grpSpPr>
          <a:xfrm>
            <a:off x="181534" y="5115345"/>
            <a:ext cx="2839275" cy="1054604"/>
            <a:chOff x="214475" y="5314128"/>
            <a:chExt cx="2839275" cy="105460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6D7E2D-59D9-42E8-8BCF-988D76A9884B}"/>
                </a:ext>
              </a:extLst>
            </p:cNvPr>
            <p:cNvSpPr txBox="1"/>
            <p:nvPr/>
          </p:nvSpPr>
          <p:spPr>
            <a:xfrm>
              <a:off x="950377" y="5450724"/>
              <a:ext cx="18325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Baskerville Old Face" panose="02020602080505020303" pitchFamily="18" charset="0"/>
                </a:rPr>
                <a:t>Reference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1E19462-30F8-4EA9-BA64-114C712ECA15}"/>
                </a:ext>
              </a:extLst>
            </p:cNvPr>
            <p:cNvGrpSpPr/>
            <p:nvPr/>
          </p:nvGrpSpPr>
          <p:grpSpPr>
            <a:xfrm>
              <a:off x="214475" y="5314128"/>
              <a:ext cx="2839275" cy="1054604"/>
              <a:chOff x="214475" y="5314128"/>
              <a:chExt cx="2839275" cy="1054604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521660F-068A-408E-8C72-789D42CA5266}"/>
                  </a:ext>
                </a:extLst>
              </p:cNvPr>
              <p:cNvGrpSpPr/>
              <p:nvPr/>
            </p:nvGrpSpPr>
            <p:grpSpPr>
              <a:xfrm>
                <a:off x="272609" y="5314128"/>
                <a:ext cx="2192296" cy="685272"/>
                <a:chOff x="272609" y="5314128"/>
                <a:chExt cx="2192296" cy="685272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7F99C967-585F-4A4E-B1E2-BCF4E25BAE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2609" y="5314128"/>
                  <a:ext cx="685272" cy="685272"/>
                </a:xfrm>
                <a:prstGeom prst="rect">
                  <a:avLst/>
                </a:prstGeom>
              </p:spPr>
            </p:pic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C9837957-29F4-49BE-B0B5-959CB0A79E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2609" y="5864087"/>
                  <a:ext cx="2192296" cy="0"/>
                </a:xfrm>
                <a:prstGeom prst="line">
                  <a:avLst/>
                </a:prstGeom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TextBox 5"/>
              <p:cNvSpPr txBox="1"/>
              <p:nvPr/>
            </p:nvSpPr>
            <p:spPr>
              <a:xfrm>
                <a:off x="214475" y="5999400"/>
                <a:ext cx="28392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Baskerville Old Face" panose="02020602080505020303" pitchFamily="18" charset="0"/>
                  </a:rPr>
                  <a:t>Male’s and Female’s Slides</a:t>
                </a:r>
              </a:p>
            </p:txBody>
          </p:sp>
        </p:grpSp>
      </p:grpSp>
      <p:pic>
        <p:nvPicPr>
          <p:cNvPr id="15" name="Picture 14">
            <a:hlinkClick r:id="rId5"/>
            <a:extLst>
              <a:ext uri="{FF2B5EF4-FFF2-40B4-BE49-F238E27FC236}">
                <a16:creationId xmlns:a16="http://schemas.microsoft.com/office/drawing/2014/main" id="{4659FB1F-FB03-4981-9975-BFA157F3E3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083" y="6389307"/>
            <a:ext cx="302817" cy="302817"/>
          </a:xfrm>
          <a:prstGeom prst="rect">
            <a:avLst/>
          </a:prstGeom>
        </p:spPr>
      </p:pic>
      <p:pic>
        <p:nvPicPr>
          <p:cNvPr id="16" name="Picture 15">
            <a:hlinkClick r:id="rId7"/>
            <a:extLst>
              <a:ext uri="{FF2B5EF4-FFF2-40B4-BE49-F238E27FC236}">
                <a16:creationId xmlns:a16="http://schemas.microsoft.com/office/drawing/2014/main" id="{C614BFF7-952B-4CD9-BDCF-AE1144171D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34" y="6309132"/>
            <a:ext cx="405457" cy="405457"/>
          </a:xfrm>
          <a:prstGeom prst="rect">
            <a:avLst/>
          </a:prstGeom>
        </p:spPr>
      </p:pic>
      <p:pic>
        <p:nvPicPr>
          <p:cNvPr id="17" name="Picture 16">
            <a:hlinkClick r:id="rId9"/>
            <a:extLst>
              <a:ext uri="{FF2B5EF4-FFF2-40B4-BE49-F238E27FC236}">
                <a16:creationId xmlns:a16="http://schemas.microsoft.com/office/drawing/2014/main" id="{853003F1-490A-478D-9391-616C43C8190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59" y="6327633"/>
            <a:ext cx="405457" cy="405457"/>
          </a:xfrm>
          <a:prstGeom prst="rect">
            <a:avLst/>
          </a:prstGeom>
        </p:spPr>
      </p:pic>
      <p:sp>
        <p:nvSpPr>
          <p:cNvPr id="18" name="TextBox 17">
            <a:hlinkClick r:id="rId9"/>
            <a:extLst>
              <a:ext uri="{FF2B5EF4-FFF2-40B4-BE49-F238E27FC236}">
                <a16:creationId xmlns:a16="http://schemas.microsoft.com/office/drawing/2014/main" id="{C0702F11-B780-4010-B60E-944D11862BAF}"/>
              </a:ext>
            </a:extLst>
          </p:cNvPr>
          <p:cNvSpPr txBox="1"/>
          <p:nvPr/>
        </p:nvSpPr>
        <p:spPr>
          <a:xfrm>
            <a:off x="9206557" y="6372557"/>
            <a:ext cx="2796215" cy="36933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n-US" sz="1100" b="1" dirty="0"/>
              <a:t>Your feedback?</a:t>
            </a:r>
          </a:p>
        </p:txBody>
      </p:sp>
      <p:sp>
        <p:nvSpPr>
          <p:cNvPr id="20" name="TextBox 19">
            <a:hlinkClick r:id="rId5"/>
            <a:extLst>
              <a:ext uri="{FF2B5EF4-FFF2-40B4-BE49-F238E27FC236}">
                <a16:creationId xmlns:a16="http://schemas.microsoft.com/office/drawing/2014/main" id="{B5250EDB-FE12-4CCE-8E90-3151D09CCB85}"/>
              </a:ext>
            </a:extLst>
          </p:cNvPr>
          <p:cNvSpPr txBox="1"/>
          <p:nvPr/>
        </p:nvSpPr>
        <p:spPr>
          <a:xfrm>
            <a:off x="4885900" y="6356049"/>
            <a:ext cx="2595326" cy="36933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n-US" sz="1100" b="1" dirty="0"/>
              <a:t>@436Genetics</a:t>
            </a:r>
          </a:p>
        </p:txBody>
      </p:sp>
      <p:sp>
        <p:nvSpPr>
          <p:cNvPr id="21" name="TextBox 20">
            <a:hlinkClick r:id="rId7"/>
            <a:extLst>
              <a:ext uri="{FF2B5EF4-FFF2-40B4-BE49-F238E27FC236}">
                <a16:creationId xmlns:a16="http://schemas.microsoft.com/office/drawing/2014/main" id="{0CD5F370-3F05-4313-AB30-4351533B7658}"/>
              </a:ext>
            </a:extLst>
          </p:cNvPr>
          <p:cNvSpPr txBox="1"/>
          <p:nvPr/>
        </p:nvSpPr>
        <p:spPr>
          <a:xfrm>
            <a:off x="519929" y="6327194"/>
            <a:ext cx="3398879" cy="36933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n-US" sz="1100" b="1" dirty="0"/>
              <a:t>Humangenetics436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7DEA66-0940-424C-9F4F-0A341D3EAE4D}"/>
              </a:ext>
            </a:extLst>
          </p:cNvPr>
          <p:cNvSpPr txBox="1"/>
          <p:nvPr/>
        </p:nvSpPr>
        <p:spPr>
          <a:xfrm>
            <a:off x="4717772" y="3748995"/>
            <a:ext cx="275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Baskerville Old Face" panose="02020602080505020303" pitchFamily="18" charset="0"/>
              </a:rPr>
              <a:t>Special thanks to: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662D58-4500-445D-B409-A34E1D7DA2D9}"/>
              </a:ext>
            </a:extLst>
          </p:cNvPr>
          <p:cNvSpPr txBox="1"/>
          <p:nvPr/>
        </p:nvSpPr>
        <p:spPr>
          <a:xfrm>
            <a:off x="4552119" y="4246332"/>
            <a:ext cx="3087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askerville Old Face" panose="02020602080505020303" pitchFamily="18" charset="0"/>
              </a:rPr>
              <a:t>R</a:t>
            </a:r>
            <a:r>
              <a:rPr lang="en-US" sz="2000" b="1" dirty="0">
                <a:latin typeface="Baskerville Old Face" panose="02020602080505020303" pitchFamily="18" charset="0"/>
              </a:rPr>
              <a:t>eema Al-</a:t>
            </a:r>
            <a:r>
              <a:rPr lang="en-US" sz="2000" b="1" dirty="0" err="1">
                <a:latin typeface="Baskerville Old Face" panose="02020602080505020303" pitchFamily="18" charset="0"/>
              </a:rPr>
              <a:t>Barrak</a:t>
            </a:r>
            <a:endParaRPr lang="en-US" sz="20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063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2CB0C9-7179-47A9-9A5B-650575F1A213}"/>
              </a:ext>
            </a:extLst>
          </p:cNvPr>
          <p:cNvGrpSpPr/>
          <p:nvPr/>
        </p:nvGrpSpPr>
        <p:grpSpPr>
          <a:xfrm>
            <a:off x="675860" y="539774"/>
            <a:ext cx="662489" cy="5552661"/>
            <a:chOff x="9569275" y="883501"/>
            <a:chExt cx="662489" cy="555266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F7A01C7-A6F9-4126-82F6-52981D260118}"/>
                </a:ext>
              </a:extLst>
            </p:cNvPr>
            <p:cNvCxnSpPr/>
            <p:nvPr/>
          </p:nvCxnSpPr>
          <p:spPr>
            <a:xfrm>
              <a:off x="9569275" y="883501"/>
              <a:ext cx="0" cy="5552661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764F8FF-2439-47FF-B7D6-71C3E74F5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254" b="89941" l="9778" r="97778">
                          <a14:foregroundMark x1="79556" y1="28402" x2="79556" y2="28402"/>
                          <a14:foregroundMark x1="56000" y1="31657" x2="56000" y2="31657"/>
                          <a14:foregroundMark x1="36444" y1="56805" x2="36444" y2="56805"/>
                          <a14:foregroundMark x1="38667" y1="61243" x2="65333" y2="39053"/>
                          <a14:foregroundMark x1="60000" y1="25444" x2="56000" y2="9467"/>
                          <a14:foregroundMark x1="56000" y1="9467" x2="79556" y2="4438"/>
                          <a14:foregroundMark x1="79556" y1="4438" x2="96889" y2="14201"/>
                          <a14:foregroundMark x1="96889" y1="14201" x2="97778" y2="18047"/>
                          <a14:foregroundMark x1="87111" y1="3254" x2="87111" y2="32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69275" y="883501"/>
              <a:ext cx="662489" cy="995205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A02871D-DBD8-4124-B305-6DF48CDADBAB}"/>
              </a:ext>
            </a:extLst>
          </p:cNvPr>
          <p:cNvGrpSpPr/>
          <p:nvPr/>
        </p:nvGrpSpPr>
        <p:grpSpPr>
          <a:xfrm>
            <a:off x="1338350" y="652669"/>
            <a:ext cx="7659082" cy="1138773"/>
            <a:chOff x="1551178" y="795131"/>
            <a:chExt cx="7659082" cy="113877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AE7C1B-53F7-4BC1-99A7-6C90E9CBD774}"/>
                </a:ext>
              </a:extLst>
            </p:cNvPr>
            <p:cNvSpPr txBox="1"/>
            <p:nvPr/>
          </p:nvSpPr>
          <p:spPr>
            <a:xfrm>
              <a:off x="1551178" y="795131"/>
              <a:ext cx="4108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Baskerville Old Face" panose="02020602080505020303" pitchFamily="18" charset="0"/>
                </a:rPr>
                <a:t>What is Chromosome?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52DDF6-4A83-475A-9C40-8530EF95B99D}"/>
                </a:ext>
              </a:extLst>
            </p:cNvPr>
            <p:cNvSpPr/>
            <p:nvPr/>
          </p:nvSpPr>
          <p:spPr>
            <a:xfrm>
              <a:off x="1656521" y="1256796"/>
              <a:ext cx="7553739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222222"/>
                  </a:solidFill>
                  <a:latin typeface="Baskerville Old Face" panose="02020602080505020303" pitchFamily="18" charset="0"/>
                </a:rPr>
                <a:t>A</a:t>
              </a:r>
              <a:r>
                <a:rPr lang="en-US" dirty="0">
                  <a:solidFill>
                    <a:srgbClr val="222222"/>
                  </a:solidFill>
                  <a:latin typeface="Baskerville Old Face" panose="02020602080505020303" pitchFamily="18" charset="0"/>
                </a:rPr>
                <a:t> thread-like structure of nucleic acids and protein found in the nucleus of most living cells, carrying genetic information in the form of genes.</a:t>
              </a:r>
              <a:endParaRPr lang="en-US" dirty="0">
                <a:latin typeface="Baskerville Old Face" panose="02020602080505020303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6092E16-08E5-4567-BF50-6EF6497E6702}"/>
              </a:ext>
            </a:extLst>
          </p:cNvPr>
          <p:cNvSpPr txBox="1"/>
          <p:nvPr/>
        </p:nvSpPr>
        <p:spPr>
          <a:xfrm>
            <a:off x="83776" y="371059"/>
            <a:ext cx="615553" cy="611587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RECALL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Baskerville Old Face" panose="02020602080505020303" pitchFamily="18" charset="0"/>
              </a:rPr>
              <a:t>(Extra)</a:t>
            </a:r>
            <a:endParaRPr lang="en-US" sz="2800" b="1" dirty="0">
              <a:solidFill>
                <a:schemeClr val="bg1">
                  <a:lumMod val="65000"/>
                </a:schemeClr>
              </a:solidFill>
              <a:latin typeface="Baskerville Old Face" panose="02020602080505020303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4A9ACA-027F-461F-9E2B-677518CFEB20}"/>
              </a:ext>
            </a:extLst>
          </p:cNvPr>
          <p:cNvGrpSpPr/>
          <p:nvPr/>
        </p:nvGrpSpPr>
        <p:grpSpPr>
          <a:xfrm>
            <a:off x="1338349" y="2100243"/>
            <a:ext cx="7553739" cy="1838452"/>
            <a:chOff x="1656520" y="2133959"/>
            <a:chExt cx="7553739" cy="183845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7C52F58-4E1E-4028-A304-39F51EC71CF8}"/>
                </a:ext>
              </a:extLst>
            </p:cNvPr>
            <p:cNvSpPr txBox="1"/>
            <p:nvPr/>
          </p:nvSpPr>
          <p:spPr>
            <a:xfrm>
              <a:off x="1656521" y="2133959"/>
              <a:ext cx="4108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Baskerville Old Face" panose="02020602080505020303" pitchFamily="18" charset="0"/>
                </a:rPr>
                <a:t>Human Chromosome: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782E5C-7AC6-400B-A00E-D9CFC6ACF073}"/>
                </a:ext>
              </a:extLst>
            </p:cNvPr>
            <p:cNvSpPr/>
            <p:nvPr/>
          </p:nvSpPr>
          <p:spPr>
            <a:xfrm>
              <a:off x="1656520" y="2595624"/>
              <a:ext cx="7553739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Baskerville Old Face" panose="02020602080505020303" pitchFamily="18" charset="0"/>
                </a:rPr>
                <a:t>In</a:t>
              </a:r>
              <a:r>
                <a:rPr lang="en-US" dirty="0">
                  <a:latin typeface="Baskerville Old Face" panose="02020602080505020303" pitchFamily="18" charset="0"/>
                </a:rPr>
                <a:t> humans cells, there is a set of 46 chromosomes organized in pairs -23 pairs per cell- and </a:t>
              </a:r>
              <a:r>
                <a:rPr lang="en-US" b="1" dirty="0">
                  <a:latin typeface="Baskerville Old Face" panose="02020602080505020303" pitchFamily="18" charset="0"/>
                </a:rPr>
                <a:t>it is divided into two types: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3D1F6C-7432-4E7E-8004-22AA77CA5E66}"/>
                </a:ext>
              </a:extLst>
            </p:cNvPr>
            <p:cNvSpPr txBox="1"/>
            <p:nvPr/>
          </p:nvSpPr>
          <p:spPr>
            <a:xfrm>
              <a:off x="1656520" y="3326080"/>
              <a:ext cx="6056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Baskerville Old Face" panose="02020602080505020303" pitchFamily="18" charset="0"/>
                </a:rPr>
                <a:t>22 pairs of autosomes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Baskerville Old Face" panose="02020602080505020303" pitchFamily="18" charset="0"/>
                </a:rPr>
                <a:t>One pair of sex chromosomes (Either XX or XY)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9BA9077-9C5B-4676-A0E1-348F7C36FC5E}"/>
              </a:ext>
            </a:extLst>
          </p:cNvPr>
          <p:cNvGrpSpPr/>
          <p:nvPr/>
        </p:nvGrpSpPr>
        <p:grpSpPr>
          <a:xfrm>
            <a:off x="1338349" y="4254024"/>
            <a:ext cx="7553739" cy="1489642"/>
            <a:chOff x="1656520" y="4466550"/>
            <a:chExt cx="7553739" cy="148964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87FA789-27BA-40D6-A4E4-74745A1F07B2}"/>
                </a:ext>
              </a:extLst>
            </p:cNvPr>
            <p:cNvSpPr txBox="1"/>
            <p:nvPr/>
          </p:nvSpPr>
          <p:spPr>
            <a:xfrm>
              <a:off x="1656520" y="4466550"/>
              <a:ext cx="4108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Baskerville Old Face" panose="02020602080505020303" pitchFamily="18" charset="0"/>
                </a:rPr>
                <a:t>Role of Chromosome: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CD60011-116D-4EAE-91A5-A2A439559E33}"/>
                </a:ext>
              </a:extLst>
            </p:cNvPr>
            <p:cNvSpPr/>
            <p:nvPr/>
          </p:nvSpPr>
          <p:spPr>
            <a:xfrm>
              <a:off x="1656520" y="5032862"/>
              <a:ext cx="755373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Baskerville Old Face" panose="02020602080505020303" pitchFamily="18" charset="0"/>
                </a:rPr>
                <a:t>Carry genetic material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Baskerville Old Face" panose="02020602080505020303" pitchFamily="18" charset="0"/>
                </a:rPr>
                <a:t>Heredity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Baskerville Old Face" panose="02020602080505020303" pitchFamily="18" charset="0"/>
                </a:rPr>
                <a:t>The intact set is passed to each daughter cell at every mitosis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6377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38349" y="658806"/>
            <a:ext cx="2101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Baskerville Old Face" panose="02020602080505020303" pitchFamily="18" charset="0"/>
                <a:ea typeface="ＭＳ Ｐゴシック" charset="-128"/>
              </a:rPr>
              <a:t>The Cell Cycle:</a:t>
            </a:r>
            <a:endParaRPr lang="en-US" sz="2400" b="1" dirty="0">
              <a:solidFill>
                <a:schemeClr val="tx2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1338349" y="1235772"/>
            <a:ext cx="4881786" cy="46910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Cellular components are replicated = </a:t>
            </a:r>
            <a:r>
              <a:rPr lang="en-US" altLang="en-US" sz="1800" b="1" dirty="0"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Interphase</a:t>
            </a:r>
            <a:endParaRPr lang="en-US" altLang="en-US" sz="1800" dirty="0">
              <a:latin typeface="Baskerville Old Face" panose="02020602080505020303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z="1800" dirty="0"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 Cell distributes its contents into two daughter cells = </a:t>
            </a:r>
            <a:r>
              <a:rPr lang="en-US" altLang="en-US" sz="1800" b="1" dirty="0"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Mitosis</a:t>
            </a:r>
            <a:endParaRPr lang="en-US" altLang="en-US" sz="1800" dirty="0">
              <a:latin typeface="Baskerville Old Face" panose="02020602080505020303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z="1800" b="1" dirty="0"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G1 and G 2 </a:t>
            </a:r>
            <a:r>
              <a:rPr lang="en-US" altLang="en-US" sz="1800" dirty="0"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= cell duplicates specific molecules and structures</a:t>
            </a:r>
          </a:p>
          <a:p>
            <a:r>
              <a:rPr lang="en-US" altLang="en-US" sz="1800" b="1" dirty="0"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S phase </a:t>
            </a:r>
            <a:r>
              <a:rPr lang="en-US" altLang="en-US" sz="1800" dirty="0"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= cell replicates DNA</a:t>
            </a:r>
          </a:p>
        </p:txBody>
      </p:sp>
      <p:pic>
        <p:nvPicPr>
          <p:cNvPr id="9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41131" y="654902"/>
            <a:ext cx="2813614" cy="28215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76012" y="3581303"/>
            <a:ext cx="8602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Baskerville Old Face" panose="02020602080505020303" pitchFamily="18" charset="0"/>
              </a:rPr>
              <a:t>EXPLANATION 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Baskerville Old Face" panose="02020602080505020303" pitchFamily="18" charset="0"/>
              </a:rPr>
              <a:t>The first step in the Cell Cycle is the INTERPHASE, which is divided into : G1 , S , G2 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Baskerville Old Face" panose="02020602080505020303" pitchFamily="18" charset="0"/>
              </a:rPr>
              <a:t>Interphase :the cell is growing and preparing to divide (it copies the DNA in preparation for mitosis), it spends most of its life in this phase.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G1: the chromosomes will UNTWISTED.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S: the genetic material will be replicated.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G2 : after replication they will be condensed again.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Baskerville Old Face" panose="02020602080505020303" pitchFamily="18" charset="0"/>
              </a:rPr>
              <a:t>Following the interphase, the cell enter into MITOSIS which has FOUR phases : Prophase, Metaphase, Anaphase , Telophase.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Baskerville Old Face" panose="02020602080505020303" pitchFamily="18" charset="0"/>
              </a:rPr>
              <a:t>The last step is the CYTOKINESIS : which is the division of the cytoplasm.</a:t>
            </a:r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234" y="5710319"/>
            <a:ext cx="761766" cy="9900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078572" y="5722203"/>
            <a:ext cx="1585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askerville Old Face" panose="02020602080505020303" pitchFamily="18" charset="0"/>
                <a:hlinkClick r:id="rId3"/>
              </a:rPr>
              <a:t>The Cell Cycle  </a:t>
            </a:r>
          </a:p>
          <a:p>
            <a:pPr algn="ctr"/>
            <a:r>
              <a:rPr lang="en-US" b="1" dirty="0">
                <a:latin typeface="Baskerville Old Face" panose="02020602080505020303" pitchFamily="18" charset="0"/>
                <a:hlinkClick r:id="rId3"/>
              </a:rPr>
              <a:t>(video)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BAFCB3-50E2-412A-A16F-59E2D431ABA3}"/>
              </a:ext>
            </a:extLst>
          </p:cNvPr>
          <p:cNvSpPr txBox="1"/>
          <p:nvPr/>
        </p:nvSpPr>
        <p:spPr>
          <a:xfrm>
            <a:off x="53350" y="371059"/>
            <a:ext cx="615553" cy="611587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Cell Division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C5D20AF-D7C5-4203-9146-58825503144F}"/>
              </a:ext>
            </a:extLst>
          </p:cNvPr>
          <p:cNvGrpSpPr/>
          <p:nvPr/>
        </p:nvGrpSpPr>
        <p:grpSpPr>
          <a:xfrm>
            <a:off x="675860" y="539774"/>
            <a:ext cx="662489" cy="5552661"/>
            <a:chOff x="9569275" y="883501"/>
            <a:chExt cx="662489" cy="555266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672808-14F4-4512-A056-971F550810C0}"/>
                </a:ext>
              </a:extLst>
            </p:cNvPr>
            <p:cNvCxnSpPr/>
            <p:nvPr/>
          </p:nvCxnSpPr>
          <p:spPr>
            <a:xfrm>
              <a:off x="9569275" y="883501"/>
              <a:ext cx="0" cy="5552661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3A0F66A-E9EB-4CAC-AEF1-75F871944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54" b="89941" l="9778" r="97778">
                          <a14:foregroundMark x1="79556" y1="28402" x2="79556" y2="28402"/>
                          <a14:foregroundMark x1="56000" y1="31657" x2="56000" y2="31657"/>
                          <a14:foregroundMark x1="36444" y1="56805" x2="36444" y2="56805"/>
                          <a14:foregroundMark x1="38667" y1="61243" x2="65333" y2="39053"/>
                          <a14:foregroundMark x1="60000" y1="25444" x2="56000" y2="9467"/>
                          <a14:foregroundMark x1="56000" y1="9467" x2="79556" y2="4438"/>
                          <a14:foregroundMark x1="79556" y1="4438" x2="96889" y2="14201"/>
                          <a14:foregroundMark x1="96889" y1="14201" x2="97778" y2="18047"/>
                          <a14:foregroundMark x1="87111" y1="3254" x2="87111" y2="32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69275" y="883501"/>
              <a:ext cx="662489" cy="99520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F1D4847-0825-41FD-BD8A-2C5D4094A768}"/>
              </a:ext>
            </a:extLst>
          </p:cNvPr>
          <p:cNvSpPr txBox="1"/>
          <p:nvPr/>
        </p:nvSpPr>
        <p:spPr>
          <a:xfrm>
            <a:off x="1338349" y="294708"/>
            <a:ext cx="7302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Dr. Maram went through this quickly but she said (focus on the finale result of cell division).</a:t>
            </a:r>
          </a:p>
        </p:txBody>
      </p:sp>
    </p:spTree>
    <p:extLst>
      <p:ext uri="{BB962C8B-B14F-4D97-AF65-F5344CB8AC3E}">
        <p14:creationId xmlns:p14="http://schemas.microsoft.com/office/powerpoint/2010/main" val="3529517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092E16-08E5-4567-BF50-6EF6497E6702}"/>
              </a:ext>
            </a:extLst>
          </p:cNvPr>
          <p:cNvSpPr txBox="1"/>
          <p:nvPr/>
        </p:nvSpPr>
        <p:spPr>
          <a:xfrm>
            <a:off x="53350" y="371059"/>
            <a:ext cx="615553" cy="611587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Cell Division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Baskerville Old Face" panose="02020602080505020303" pitchFamily="18" charset="0"/>
              </a:rPr>
              <a:t>(Extra)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4F937D5-5B74-4E7C-9AA8-389E24D613F0}"/>
              </a:ext>
            </a:extLst>
          </p:cNvPr>
          <p:cNvGrpSpPr/>
          <p:nvPr/>
        </p:nvGrpSpPr>
        <p:grpSpPr>
          <a:xfrm>
            <a:off x="1456677" y="544369"/>
            <a:ext cx="8304841" cy="2847321"/>
            <a:chOff x="1550550" y="594258"/>
            <a:chExt cx="8304841" cy="284732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86439B6-FC3A-403F-91F0-D1466BF12B42}"/>
                </a:ext>
              </a:extLst>
            </p:cNvPr>
            <p:cNvGrpSpPr/>
            <p:nvPr/>
          </p:nvGrpSpPr>
          <p:grpSpPr>
            <a:xfrm>
              <a:off x="1550550" y="594258"/>
              <a:ext cx="8304841" cy="2847321"/>
              <a:chOff x="1550550" y="594258"/>
              <a:chExt cx="8304841" cy="2847321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C1C915-164B-4C4D-808E-5E3AEC70EEDC}"/>
                  </a:ext>
                </a:extLst>
              </p:cNvPr>
              <p:cNvSpPr txBox="1"/>
              <p:nvPr/>
            </p:nvSpPr>
            <p:spPr>
              <a:xfrm>
                <a:off x="1559528" y="594258"/>
                <a:ext cx="82958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2"/>
                    </a:solidFill>
                    <a:latin typeface="Baskerville Old Face" panose="02020602080505020303" pitchFamily="18" charset="0"/>
                  </a:rPr>
                  <a:t>Cell division is </a:t>
                </a:r>
                <a:r>
                  <a:rPr lang="en-US" sz="2400" b="1" dirty="0">
                    <a:solidFill>
                      <a:schemeClr val="bg1">
                        <a:lumMod val="65000"/>
                      </a:schemeClr>
                    </a:solidFill>
                    <a:latin typeface="Baskerville Old Face" panose="02020602080505020303" pitchFamily="18" charset="0"/>
                  </a:rPr>
                  <a:t>( EXTRA but READ IT for better understanding) </a:t>
                </a:r>
                <a:r>
                  <a:rPr lang="en-US" sz="2400" b="1" dirty="0">
                    <a:solidFill>
                      <a:schemeClr val="tx2"/>
                    </a:solidFill>
                    <a:latin typeface="Baskerville Old Face" panose="02020602080505020303" pitchFamily="18" charset="0"/>
                  </a:rPr>
                  <a:t>:</a:t>
                </a:r>
                <a:r>
                  <a:rPr lang="en-US" sz="2400" b="1" dirty="0">
                    <a:solidFill>
                      <a:schemeClr val="bg1">
                        <a:lumMod val="65000"/>
                      </a:schemeClr>
                    </a:solidFill>
                    <a:latin typeface="Baskerville Old Face" panose="02020602080505020303" pitchFamily="18" charset="0"/>
                  </a:rPr>
                  <a:t> </a:t>
                </a:r>
              </a:p>
              <a:p>
                <a:endParaRPr lang="en-US" sz="2400" b="1" dirty="0">
                  <a:solidFill>
                    <a:schemeClr val="tx2"/>
                  </a:solidFill>
                  <a:latin typeface="Baskerville Old Face" panose="02020602080505020303" pitchFamily="18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FE739F3-DDD3-4719-B5FB-8660D51C0D30}"/>
                  </a:ext>
                </a:extLst>
              </p:cNvPr>
              <p:cNvSpPr/>
              <p:nvPr/>
            </p:nvSpPr>
            <p:spPr>
              <a:xfrm>
                <a:off x="1551178" y="1149003"/>
                <a:ext cx="8295863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latin typeface="Baskerville Old Face" panose="02020602080505020303" pitchFamily="18" charset="0"/>
                  </a:rPr>
                  <a:t>The</a:t>
                </a:r>
                <a:r>
                  <a:rPr lang="en-US" dirty="0">
                    <a:latin typeface="Baskerville Old Face" panose="02020602080505020303" pitchFamily="18" charset="0"/>
                  </a:rPr>
                  <a:t> series of events that take place in a cell leading to its division and duplication of its DNA (DNA replication) to produce two daughter cells. </a:t>
                </a:r>
                <a:endParaRPr lang="en-US" dirty="0">
                  <a:solidFill>
                    <a:schemeClr val="bg2">
                      <a:lumMod val="50000"/>
                    </a:schemeClr>
                  </a:solidFill>
                  <a:latin typeface="Baskerville Old Face" panose="02020602080505020303" pitchFamily="18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156D02-E7F3-4820-81E2-A33A27834A09}"/>
                  </a:ext>
                </a:extLst>
              </p:cNvPr>
              <p:cNvSpPr txBox="1"/>
              <p:nvPr/>
            </p:nvSpPr>
            <p:spPr>
              <a:xfrm>
                <a:off x="1550550" y="1956328"/>
                <a:ext cx="57249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b="1" dirty="0">
                    <a:latin typeface="Baskerville Old Face" panose="02020602080505020303" pitchFamily="18" charset="0"/>
                  </a:rPr>
                  <a:t>There are two distinct types of cell division which are:</a:t>
                </a: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6F8765B5-A9BE-4720-A1A1-A3C6B80BFA6A}"/>
                  </a:ext>
                </a:extLst>
              </p:cNvPr>
              <p:cNvGrpSpPr/>
              <p:nvPr/>
            </p:nvGrpSpPr>
            <p:grpSpPr>
              <a:xfrm>
                <a:off x="2416869" y="2685578"/>
                <a:ext cx="4581545" cy="756001"/>
                <a:chOff x="1942117" y="2682265"/>
                <a:chExt cx="4581545" cy="756001"/>
              </a:xfrm>
            </p:grpSpPr>
            <p:sp>
              <p:nvSpPr>
                <p:cNvPr id="15" name="Rectangle: Rounded Corners 9">
                  <a:extLst>
                    <a:ext uri="{FF2B5EF4-FFF2-40B4-BE49-F238E27FC236}">
                      <a16:creationId xmlns:a16="http://schemas.microsoft.com/office/drawing/2014/main" id="{51F525DA-B236-49B3-BA87-D3672EE54208}"/>
                    </a:ext>
                  </a:extLst>
                </p:cNvPr>
                <p:cNvSpPr/>
                <p:nvPr/>
              </p:nvSpPr>
              <p:spPr>
                <a:xfrm>
                  <a:off x="1942117" y="2682266"/>
                  <a:ext cx="1980000" cy="756000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latin typeface="Baskerville Old Face" panose="02020602080505020303" pitchFamily="18" charset="0"/>
                    </a:rPr>
                    <a:t>Mitosis</a:t>
                  </a:r>
                </a:p>
              </p:txBody>
            </p:sp>
            <p:sp>
              <p:nvSpPr>
                <p:cNvPr id="16" name="Rectangle: Rounded Corners 10">
                  <a:extLst>
                    <a:ext uri="{FF2B5EF4-FFF2-40B4-BE49-F238E27FC236}">
                      <a16:creationId xmlns:a16="http://schemas.microsoft.com/office/drawing/2014/main" id="{C0B7ADB9-967C-4FC9-BC47-004C88D95796}"/>
                    </a:ext>
                  </a:extLst>
                </p:cNvPr>
                <p:cNvSpPr/>
                <p:nvPr/>
              </p:nvSpPr>
              <p:spPr>
                <a:xfrm>
                  <a:off x="4543662" y="2682265"/>
                  <a:ext cx="1980000" cy="756000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latin typeface="Baskerville Old Face" panose="02020602080505020303" pitchFamily="18" charset="0"/>
                    </a:rPr>
                    <a:t>Meiosis</a:t>
                  </a:r>
                </a:p>
              </p:txBody>
            </p:sp>
          </p:grp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41E776-1AC3-40C1-B7D8-6CE19B9F2757}"/>
                </a:ext>
              </a:extLst>
            </p:cNvPr>
            <p:cNvSpPr txBox="1"/>
            <p:nvPr/>
          </p:nvSpPr>
          <p:spPr>
            <a:xfrm>
              <a:off x="1932692" y="2856733"/>
              <a:ext cx="1060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①</a:t>
              </a:r>
              <a:endParaRPr lang="en-US" sz="20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C2024F-9950-4138-A307-84B78F236C03}"/>
                </a:ext>
              </a:extLst>
            </p:cNvPr>
            <p:cNvSpPr txBox="1"/>
            <p:nvPr/>
          </p:nvSpPr>
          <p:spPr>
            <a:xfrm>
              <a:off x="4528017" y="2872122"/>
              <a:ext cx="1179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❷</a:t>
              </a:r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EE54E0F-01ED-41DE-883D-64C60CF82C3C}"/>
              </a:ext>
            </a:extLst>
          </p:cNvPr>
          <p:cNvGrpSpPr/>
          <p:nvPr/>
        </p:nvGrpSpPr>
        <p:grpSpPr>
          <a:xfrm>
            <a:off x="1517890" y="4021640"/>
            <a:ext cx="8998180" cy="2070795"/>
            <a:chOff x="1550550" y="3919403"/>
            <a:chExt cx="8998180" cy="207079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5DCCF97-A61B-4D0F-BE69-802CA9165BBC}"/>
                </a:ext>
              </a:extLst>
            </p:cNvPr>
            <p:cNvSpPr txBox="1"/>
            <p:nvPr/>
          </p:nvSpPr>
          <p:spPr>
            <a:xfrm>
              <a:off x="1551178" y="3919403"/>
              <a:ext cx="4108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Baskerville Old Face" panose="02020602080505020303" pitchFamily="18" charset="0"/>
                </a:rPr>
                <a:t>Mitosis VS Meiosis: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E771E28-EA06-44BF-9823-51AAD02B058D}"/>
                </a:ext>
              </a:extLst>
            </p:cNvPr>
            <p:cNvSpPr/>
            <p:nvPr/>
          </p:nvSpPr>
          <p:spPr>
            <a:xfrm>
              <a:off x="1551178" y="4548306"/>
              <a:ext cx="8997552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Baskerville Old Face" panose="02020602080505020303" pitchFamily="18" charset="0"/>
                </a:rPr>
                <a:t> </a:t>
              </a:r>
              <a:r>
                <a:rPr lang="en-US" sz="2000" b="1" dirty="0">
                  <a:latin typeface="Baskerville Old Face" panose="02020602080505020303" pitchFamily="18" charset="0"/>
                </a:rPr>
                <a:t>Mitosis</a:t>
              </a:r>
              <a:r>
                <a:rPr lang="en-US" dirty="0">
                  <a:latin typeface="Baskerville Old Face" panose="02020602080505020303" pitchFamily="18" charset="0"/>
                </a:rPr>
                <a:t> is a vegetative division, whereby each daughter cell is genetically identical to the parent cell.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D4184F4-9A10-4CA1-9262-1ECCB6B0D9D8}"/>
                </a:ext>
              </a:extLst>
            </p:cNvPr>
            <p:cNvSpPr/>
            <p:nvPr/>
          </p:nvSpPr>
          <p:spPr>
            <a:xfrm>
              <a:off x="1550550" y="5313090"/>
              <a:ext cx="8997552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Baskerville Old Face" panose="02020602080505020303" pitchFamily="18" charset="0"/>
                </a:rPr>
                <a:t> </a:t>
              </a:r>
              <a:r>
                <a:rPr lang="en-US" sz="2000" b="1" dirty="0">
                  <a:latin typeface="Baskerville Old Face" panose="02020602080505020303" pitchFamily="18" charset="0"/>
                </a:rPr>
                <a:t>Meiosis</a:t>
              </a:r>
              <a:r>
                <a:rPr lang="en-US" dirty="0">
                  <a:latin typeface="Baskerville Old Face" panose="02020602080505020303" pitchFamily="18" charset="0"/>
                </a:rPr>
                <a:t> is a reproductive cell division, whereby the number of chromosomes in the daughter cells is reduced by half to produce haploid gametes.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0B7B89B-198C-4C38-AEA2-339A7EBF037C}"/>
              </a:ext>
            </a:extLst>
          </p:cNvPr>
          <p:cNvGrpSpPr/>
          <p:nvPr/>
        </p:nvGrpSpPr>
        <p:grpSpPr>
          <a:xfrm>
            <a:off x="675860" y="539774"/>
            <a:ext cx="662489" cy="5552661"/>
            <a:chOff x="9569275" y="883501"/>
            <a:chExt cx="662489" cy="555266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5FC5C3A-F69E-4DDD-9C37-64CC80BD2D8F}"/>
                </a:ext>
              </a:extLst>
            </p:cNvPr>
            <p:cNvCxnSpPr/>
            <p:nvPr/>
          </p:nvCxnSpPr>
          <p:spPr>
            <a:xfrm>
              <a:off x="9569275" y="883501"/>
              <a:ext cx="0" cy="5552661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8E94779-9EEE-4FF4-B383-921B513CA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254" b="89941" l="9778" r="97778">
                          <a14:foregroundMark x1="79556" y1="28402" x2="79556" y2="28402"/>
                          <a14:foregroundMark x1="56000" y1="31657" x2="56000" y2="31657"/>
                          <a14:foregroundMark x1="36444" y1="56805" x2="36444" y2="56805"/>
                          <a14:foregroundMark x1="38667" y1="61243" x2="65333" y2="39053"/>
                          <a14:foregroundMark x1="60000" y1="25444" x2="56000" y2="9467"/>
                          <a14:foregroundMark x1="56000" y1="9467" x2="79556" y2="4438"/>
                          <a14:foregroundMark x1="79556" y1="4438" x2="96889" y2="14201"/>
                          <a14:foregroundMark x1="96889" y1="14201" x2="97778" y2="18047"/>
                          <a14:foregroundMark x1="87111" y1="3254" x2="87111" y2="32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69275" y="883501"/>
              <a:ext cx="662489" cy="995205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64385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38349" y="539774"/>
            <a:ext cx="8475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Mitosis in a human cell </a:t>
            </a:r>
            <a:r>
              <a:rPr lang="en-US" altLang="en-US" b="1" dirty="0">
                <a:solidFill>
                  <a:schemeClr val="bg1">
                    <a:lumMod val="65000"/>
                  </a:schemeClr>
                </a:solidFill>
                <a:latin typeface="Baskerville Old Face" panose="02020602080505020303" pitchFamily="18" charset="0"/>
              </a:rPr>
              <a:t>(Watch the Video for better understanding)</a:t>
            </a: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5002" y="1273813"/>
            <a:ext cx="4308734" cy="4004902"/>
          </a:xfrm>
          <a:prstGeom prst="rect">
            <a:avLst/>
          </a:prstGeom>
        </p:spPr>
      </p:pic>
      <p:pic>
        <p:nvPicPr>
          <p:cNvPr id="9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1158" y="1275076"/>
            <a:ext cx="4308948" cy="4003639"/>
          </a:xfrm>
          <a:prstGeom prst="rect">
            <a:avLst/>
          </a:prstGeom>
        </p:spPr>
      </p:pic>
      <p:pic>
        <p:nvPicPr>
          <p:cNvPr id="10" name="Picture 9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756" y="5378266"/>
            <a:ext cx="856244" cy="11128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55149" y="5474262"/>
            <a:ext cx="1811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Baskerville Old Face" panose="02020602080505020303" pitchFamily="18" charset="0"/>
                <a:hlinkClick r:id="rId4"/>
              </a:rPr>
              <a:t>Mitosis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Baskerville Old Face" panose="02020602080505020303" pitchFamily="18" charset="0"/>
                <a:hlinkClick r:id="rId4"/>
              </a:rPr>
              <a:t>(Video)</a:t>
            </a:r>
            <a:endParaRPr lang="en-US" b="1" dirty="0">
              <a:solidFill>
                <a:schemeClr val="tx2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9111" y="5492270"/>
            <a:ext cx="7832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It is </a:t>
            </a:r>
            <a:r>
              <a:rPr lang="en-US" dirty="0">
                <a:solidFill>
                  <a:srgbClr val="FF0000"/>
                </a:solidFill>
                <a:latin typeface="Baskerville Old Face" panose="02020602080505020303" pitchFamily="18" charset="0"/>
              </a:rPr>
              <a:t>IMPORTANT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 to know that </a:t>
            </a:r>
            <a:r>
              <a:rPr lang="en-US" dirty="0">
                <a:solidFill>
                  <a:srgbClr val="FF0000"/>
                </a:solidFill>
                <a:latin typeface="Baskerville Old Face" panose="02020602080505020303" pitchFamily="18" charset="0"/>
              </a:rPr>
              <a:t>NON DISJUNCTION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(Not getting separated) happens at the </a:t>
            </a:r>
            <a:r>
              <a:rPr lang="en-US" dirty="0">
                <a:solidFill>
                  <a:srgbClr val="FF0000"/>
                </a:solidFill>
                <a:latin typeface="Baskerville Old Face" panose="02020602080505020303" pitchFamily="18" charset="0"/>
              </a:rPr>
              <a:t>ANAPHASE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(the stage of separation), Either in Mitosis or Meiosis.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Chromosomes align during metaphase to be prepared for anaphase.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6AB9D9-5DDA-42A7-A0D7-BFF55940580B}"/>
              </a:ext>
            </a:extLst>
          </p:cNvPr>
          <p:cNvSpPr txBox="1"/>
          <p:nvPr/>
        </p:nvSpPr>
        <p:spPr>
          <a:xfrm>
            <a:off x="53350" y="371059"/>
            <a:ext cx="615553" cy="611587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Cell Division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79D1CA9-A8E3-4361-A1BC-CB26B45ED08F}"/>
              </a:ext>
            </a:extLst>
          </p:cNvPr>
          <p:cNvGrpSpPr/>
          <p:nvPr/>
        </p:nvGrpSpPr>
        <p:grpSpPr>
          <a:xfrm>
            <a:off x="675860" y="539774"/>
            <a:ext cx="662489" cy="5552661"/>
            <a:chOff x="9569275" y="883501"/>
            <a:chExt cx="662489" cy="555266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3FA1EA7-79AA-4EF3-8519-8C35ED11751E}"/>
                </a:ext>
              </a:extLst>
            </p:cNvPr>
            <p:cNvCxnSpPr/>
            <p:nvPr/>
          </p:nvCxnSpPr>
          <p:spPr>
            <a:xfrm>
              <a:off x="9569275" y="883501"/>
              <a:ext cx="0" cy="5552661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F0CD882-F8FB-43BD-91EF-7F6476A13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254" b="89941" l="9778" r="97778">
                          <a14:foregroundMark x1="79556" y1="28402" x2="79556" y2="28402"/>
                          <a14:foregroundMark x1="56000" y1="31657" x2="56000" y2="31657"/>
                          <a14:foregroundMark x1="36444" y1="56805" x2="36444" y2="56805"/>
                          <a14:foregroundMark x1="38667" y1="61243" x2="65333" y2="39053"/>
                          <a14:foregroundMark x1="60000" y1="25444" x2="56000" y2="9467"/>
                          <a14:foregroundMark x1="56000" y1="9467" x2="79556" y2="4438"/>
                          <a14:foregroundMark x1="79556" y1="4438" x2="96889" y2="14201"/>
                          <a14:foregroundMark x1="96889" y1="14201" x2="97778" y2="18047"/>
                          <a14:foregroundMark x1="87111" y1="3254" x2="87111" y2="32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69275" y="883501"/>
              <a:ext cx="662489" cy="99520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7A215BE-66A0-49B9-8568-D719FFD3CC4B}"/>
              </a:ext>
            </a:extLst>
          </p:cNvPr>
          <p:cNvSpPr/>
          <p:nvPr/>
        </p:nvSpPr>
        <p:spPr>
          <a:xfrm>
            <a:off x="6121888" y="4704520"/>
            <a:ext cx="86200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4B945C-EFB6-43DF-9D9E-B6D2B88FD352}"/>
              </a:ext>
            </a:extLst>
          </p:cNvPr>
          <p:cNvSpPr txBox="1"/>
          <p:nvPr/>
        </p:nvSpPr>
        <p:spPr>
          <a:xfrm>
            <a:off x="9592010" y="169293"/>
            <a:ext cx="2737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Dr Maram said events during the cells division are  not important except METAPHASE</a:t>
            </a:r>
          </a:p>
        </p:txBody>
      </p:sp>
    </p:spTree>
    <p:extLst>
      <p:ext uri="{BB962C8B-B14F-4D97-AF65-F5344CB8AC3E}">
        <p14:creationId xmlns:p14="http://schemas.microsoft.com/office/powerpoint/2010/main" val="4164028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05718" y="539774"/>
            <a:ext cx="7916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tx2"/>
                </a:solidFill>
                <a:latin typeface="Baskerville Old Face" panose="02020602080505020303" pitchFamily="18" charset="0"/>
                <a:ea typeface="ＭＳ Ｐゴシック" charset="-128"/>
              </a:rPr>
              <a:t>Meiosis in human cell </a:t>
            </a:r>
            <a:r>
              <a:rPr lang="en-US" altLang="en-US" b="1" dirty="0">
                <a:solidFill>
                  <a:schemeClr val="bg1">
                    <a:lumMod val="65000"/>
                  </a:schemeClr>
                </a:solidFill>
                <a:latin typeface="Baskerville Old Face" panose="02020602080505020303" pitchFamily="18" charset="0"/>
              </a:rPr>
              <a:t>(Watch the Video for better understanding)</a:t>
            </a:r>
          </a:p>
          <a:p>
            <a:pPr>
              <a:spcBef>
                <a:spcPct val="0"/>
              </a:spcBef>
              <a:defRPr/>
            </a:pPr>
            <a:endParaRPr lang="en-US" altLang="en-US" sz="2400" b="1" dirty="0">
              <a:solidFill>
                <a:schemeClr val="tx2"/>
              </a:solidFill>
              <a:latin typeface="Baskerville Old Face" panose="02020602080505020303" pitchFamily="18" charset="0"/>
              <a:ea typeface="ＭＳ Ｐゴシック" charset="-128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8682272" y="1199541"/>
            <a:ext cx="1423788" cy="425629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  <a:ea typeface="ＭＳ Ｐゴシック" charset="-128"/>
              </a:rPr>
              <a:t>Meiosis II</a:t>
            </a:r>
            <a:endParaRPr lang="en-US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  <a:ea typeface="ＭＳ Ｐゴシック" charset="-128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2699093" y="1199541"/>
            <a:ext cx="1655762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  <a:ea typeface="ＭＳ Ｐゴシック" charset="-128"/>
              </a:rPr>
              <a:t>Meiosis I</a:t>
            </a:r>
            <a:endParaRPr lang="en-US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  <a:ea typeface="ＭＳ Ｐゴシック" charset="-128"/>
            </a:endParaRPr>
          </a:p>
        </p:txBody>
      </p:sp>
      <p:pic>
        <p:nvPicPr>
          <p:cNvPr id="12" name="Picture 1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085" y="5484392"/>
            <a:ext cx="1056915" cy="13736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03125" y="5719313"/>
            <a:ext cx="1397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Baskerville Old Face" panose="02020602080505020303" pitchFamily="18" charset="0"/>
                <a:hlinkClick r:id="rId2"/>
              </a:rPr>
              <a:t>Meiosis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Baskerville Old Face" panose="02020602080505020303" pitchFamily="18" charset="0"/>
                <a:hlinkClick r:id="rId2"/>
              </a:rPr>
              <a:t>(Video)</a:t>
            </a:r>
            <a:endParaRPr lang="en-US" b="1" dirty="0">
              <a:solidFill>
                <a:schemeClr val="tx2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7937" y="5545743"/>
            <a:ext cx="8019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It is </a:t>
            </a:r>
            <a:r>
              <a:rPr lang="en-US" dirty="0">
                <a:solidFill>
                  <a:srgbClr val="FF0000"/>
                </a:solidFill>
                <a:latin typeface="Baskerville Old Face" panose="02020602080505020303" pitchFamily="18" charset="0"/>
              </a:rPr>
              <a:t>IMPORTANT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 to know that </a:t>
            </a:r>
            <a:r>
              <a:rPr lang="en-US" dirty="0">
                <a:solidFill>
                  <a:srgbClr val="FF0000"/>
                </a:solidFill>
                <a:latin typeface="Baskerville Old Face" panose="02020602080505020303" pitchFamily="18" charset="0"/>
              </a:rPr>
              <a:t>NON DISJUNCTION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 at the </a:t>
            </a:r>
            <a:r>
              <a:rPr lang="en-US" dirty="0">
                <a:solidFill>
                  <a:srgbClr val="FF0000"/>
                </a:solidFill>
                <a:latin typeface="Baskerville Old Face" panose="02020602080505020303" pitchFamily="18" charset="0"/>
              </a:rPr>
              <a:t>ANAPHASE 1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is more susceptible to have the abnormality.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7F5D6CC-F02A-4F85-BA88-16AE81AEBA43}"/>
              </a:ext>
            </a:extLst>
          </p:cNvPr>
          <p:cNvGrpSpPr/>
          <p:nvPr/>
        </p:nvGrpSpPr>
        <p:grpSpPr>
          <a:xfrm>
            <a:off x="1527937" y="1742631"/>
            <a:ext cx="10178201" cy="3497285"/>
            <a:chOff x="1527937" y="1742631"/>
            <a:chExt cx="10178201" cy="3497285"/>
          </a:xfrm>
        </p:grpSpPr>
        <p:pic>
          <p:nvPicPr>
            <p:cNvPr id="8" name="Content Placeholder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399"/>
            <a:stretch/>
          </p:blipFill>
          <p:spPr>
            <a:xfrm>
              <a:off x="1527937" y="1742631"/>
              <a:ext cx="4568063" cy="3497284"/>
            </a:xfrm>
            <a:prstGeom prst="rect">
              <a:avLst/>
            </a:prstGeom>
          </p:spPr>
        </p:pic>
        <p:pic>
          <p:nvPicPr>
            <p:cNvPr id="9" name="Content Placeholder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7"/>
            <a:stretch/>
          </p:blipFill>
          <p:spPr>
            <a:xfrm>
              <a:off x="6834407" y="1742631"/>
              <a:ext cx="4871731" cy="3497285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EB59335-9F5E-43E3-8B82-3C83821B7C8D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3140765"/>
              <a:ext cx="901148" cy="0"/>
            </a:xfrm>
            <a:prstGeom prst="line">
              <a:avLst/>
            </a:prstGeom>
            <a:ln w="76200">
              <a:solidFill>
                <a:srgbClr val="2FA1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61D7E20-28C4-4C27-8C6A-06025B2C89F9}"/>
              </a:ext>
            </a:extLst>
          </p:cNvPr>
          <p:cNvSpPr txBox="1"/>
          <p:nvPr/>
        </p:nvSpPr>
        <p:spPr>
          <a:xfrm>
            <a:off x="53350" y="371059"/>
            <a:ext cx="615553" cy="611587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Cell Division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6ABA698-9710-4A5C-8DC5-1E1AE76311B4}"/>
              </a:ext>
            </a:extLst>
          </p:cNvPr>
          <p:cNvGrpSpPr/>
          <p:nvPr/>
        </p:nvGrpSpPr>
        <p:grpSpPr>
          <a:xfrm>
            <a:off x="675860" y="539774"/>
            <a:ext cx="662489" cy="5552661"/>
            <a:chOff x="9569275" y="883501"/>
            <a:chExt cx="662489" cy="5552661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7CF1EC0-64A6-4F07-951E-6500DB936AB2}"/>
                </a:ext>
              </a:extLst>
            </p:cNvPr>
            <p:cNvCxnSpPr/>
            <p:nvPr/>
          </p:nvCxnSpPr>
          <p:spPr>
            <a:xfrm>
              <a:off x="9569275" y="883501"/>
              <a:ext cx="0" cy="5552661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88AC123-65A8-4D14-BF71-A5BF54A54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254" b="89941" l="9778" r="97778">
                          <a14:foregroundMark x1="79556" y1="28402" x2="79556" y2="28402"/>
                          <a14:foregroundMark x1="56000" y1="31657" x2="56000" y2="31657"/>
                          <a14:foregroundMark x1="36444" y1="56805" x2="36444" y2="56805"/>
                          <a14:foregroundMark x1="38667" y1="61243" x2="65333" y2="39053"/>
                          <a14:foregroundMark x1="60000" y1="25444" x2="56000" y2="9467"/>
                          <a14:foregroundMark x1="56000" y1="9467" x2="79556" y2="4438"/>
                          <a14:foregroundMark x1="79556" y1="4438" x2="96889" y2="14201"/>
                          <a14:foregroundMark x1="96889" y1="14201" x2="97778" y2="18047"/>
                          <a14:foregroundMark x1="87111" y1="3254" x2="87111" y2="32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69275" y="883501"/>
              <a:ext cx="662489" cy="99520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95E71072-4E57-4CFE-8A81-242B219C8575}"/>
              </a:ext>
            </a:extLst>
          </p:cNvPr>
          <p:cNvSpPr/>
          <p:nvPr/>
        </p:nvSpPr>
        <p:spPr>
          <a:xfrm>
            <a:off x="4903303" y="4320209"/>
            <a:ext cx="1086680" cy="9197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A64FFE-1513-4975-AD96-730F08086E03}"/>
              </a:ext>
            </a:extLst>
          </p:cNvPr>
          <p:cNvSpPr/>
          <p:nvPr/>
        </p:nvSpPr>
        <p:spPr>
          <a:xfrm>
            <a:off x="10913164" y="4485286"/>
            <a:ext cx="792974" cy="4404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60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899568"/>
              </p:ext>
            </p:extLst>
          </p:nvPr>
        </p:nvGraphicFramePr>
        <p:xfrm>
          <a:off x="1338349" y="1468812"/>
          <a:ext cx="8564114" cy="4420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2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2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33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Baskerville Old Face" panose="02020602080505020303" pitchFamily="18" charset="0"/>
                          <a:ea typeface="ＭＳ Ｐゴシック" charset="-128"/>
                        </a:rPr>
                        <a:t>Mitosis</a:t>
                      </a:r>
                      <a:endParaRPr lang="en-US" altLang="en-US" sz="2400" b="1" dirty="0">
                        <a:solidFill>
                          <a:schemeClr val="tx2"/>
                        </a:solidFill>
                        <a:latin typeface="Baskerville Old Face" panose="02020602080505020303" pitchFamily="18" charset="0"/>
                        <a:ea typeface="ＭＳ Ｐゴシック" charset="-128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Baskerville Old Face" panose="02020602080505020303" pitchFamily="18" charset="0"/>
                          <a:ea typeface="ＭＳ Ｐゴシック" charset="-128"/>
                        </a:rPr>
                        <a:t>Meiosis</a:t>
                      </a:r>
                      <a:endParaRPr lang="en-US" altLang="en-US" sz="2400" b="1" dirty="0">
                        <a:solidFill>
                          <a:schemeClr val="tx2"/>
                        </a:solidFill>
                        <a:latin typeface="Baskerville Old Face" panose="02020602080505020303" pitchFamily="18" charset="0"/>
                        <a:ea typeface="ＭＳ Ｐゴシック" charset="-128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3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Baskerville Old Face" panose="02020602080505020303" pitchFamily="18" charset="0"/>
                        </a:rPr>
                        <a:t>One Division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Baskerville Old Face" panose="02020602080505020303" pitchFamily="18" charset="0"/>
                        </a:rPr>
                        <a:t>Two Divisions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3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Baskerville Old Face" panose="02020602080505020303" pitchFamily="18" charset="0"/>
                        </a:rPr>
                        <a:t>Two daughter cells per 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Baskerville Old Face" panose="02020602080505020303" pitchFamily="18" charset="0"/>
                        </a:rPr>
                        <a:t>Four daughter cells per cycle </a:t>
                      </a: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askerville Old Face" panose="02020602080505020303" pitchFamily="18" charset="0"/>
                        </a:rPr>
                        <a:t>(Haploid)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3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skerville Old Face" panose="02020602080505020303" pitchFamily="18" charset="0"/>
                        </a:rPr>
                        <a:t>Daughter cells</a:t>
                      </a:r>
                      <a:r>
                        <a:rPr lang="en-US" sz="1800" baseline="0" dirty="0">
                          <a:latin typeface="Baskerville Old Face" panose="02020602080505020303" pitchFamily="18" charset="0"/>
                        </a:rPr>
                        <a:t> genetically identical</a:t>
                      </a:r>
                      <a:endParaRPr lang="en-US" sz="1800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Baskerville Old Face" panose="02020602080505020303" pitchFamily="18" charset="0"/>
                        </a:rPr>
                        <a:t>Daughter cells</a:t>
                      </a:r>
                      <a:r>
                        <a:rPr lang="en-US" sz="1800" baseline="0" dirty="0">
                          <a:latin typeface="Baskerville Old Face" panose="02020602080505020303" pitchFamily="18" charset="0"/>
                        </a:rPr>
                        <a:t> genetically Different</a:t>
                      </a:r>
                      <a:endParaRPr lang="en-US" sz="1800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skerville Old Face" panose="02020602080505020303" pitchFamily="18" charset="0"/>
                        </a:rPr>
                        <a:t>Chromosome</a:t>
                      </a:r>
                      <a:r>
                        <a:rPr lang="en-US" baseline="0" dirty="0">
                          <a:latin typeface="Baskerville Old Face" panose="02020602080505020303" pitchFamily="18" charset="0"/>
                        </a:rPr>
                        <a:t> number of daughter cells same as that of parent cells (</a:t>
                      </a:r>
                      <a:r>
                        <a:rPr lang="en-US" i="1" baseline="0" dirty="0">
                          <a:latin typeface="Baskerville Old Face" panose="02020602080505020303" pitchFamily="18" charset="0"/>
                        </a:rPr>
                        <a:t>2n</a:t>
                      </a:r>
                      <a:r>
                        <a:rPr lang="en-US" baseline="0" dirty="0">
                          <a:latin typeface="Baskerville Old Face" panose="02020602080505020303" pitchFamily="18" charset="0"/>
                        </a:rPr>
                        <a:t>)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Baskerville Old Face" panose="02020602080505020303" pitchFamily="18" charset="0"/>
                        </a:rPr>
                        <a:t>Chromosome</a:t>
                      </a:r>
                      <a:r>
                        <a:rPr lang="en-US" baseline="0" dirty="0">
                          <a:latin typeface="Baskerville Old Face" panose="02020602080505020303" pitchFamily="18" charset="0"/>
                        </a:rPr>
                        <a:t> number of daughter cells half  that of parent cells (</a:t>
                      </a:r>
                      <a:r>
                        <a:rPr lang="en-US" i="1" baseline="0" dirty="0">
                          <a:latin typeface="Baskerville Old Face" panose="02020602080505020303" pitchFamily="18" charset="0"/>
                        </a:rPr>
                        <a:t>1n</a:t>
                      </a:r>
                      <a:r>
                        <a:rPr lang="en-US" baseline="0" dirty="0">
                          <a:latin typeface="Baskerville Old Face" panose="02020602080505020303" pitchFamily="18" charset="0"/>
                        </a:rPr>
                        <a:t>)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skerville Old Face" panose="02020602080505020303" pitchFamily="18" charset="0"/>
                        </a:rPr>
                        <a:t>Occurs in 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Baskerville Old Face" panose="02020602080505020303" pitchFamily="18" charset="0"/>
                        </a:rPr>
                        <a:t>somatic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Baskerville Old Face" panose="02020602080505020303" pitchFamily="18" charset="0"/>
                        </a:rPr>
                        <a:t>Occurs in 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Baskerville Old Face" panose="02020602080505020303" pitchFamily="18" charset="0"/>
                        </a:rPr>
                        <a:t>germline cells </a:t>
                      </a: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askerville Old Face" panose="02020602080505020303" pitchFamily="18" charset="0"/>
                        </a:rPr>
                        <a:t>(ovum and sperm)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skerville Old Face" panose="02020602080505020303" pitchFamily="18" charset="0"/>
                        </a:rPr>
                        <a:t>Occurs throughout life 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skerville Old Face" panose="02020602080505020303" pitchFamily="18" charset="0"/>
                        </a:rPr>
                        <a:t>In humans, completes</a:t>
                      </a:r>
                      <a:r>
                        <a:rPr lang="en-US" baseline="0" dirty="0">
                          <a:latin typeface="Baskerville Old Face" panose="02020602080505020303" pitchFamily="18" charset="0"/>
                        </a:rPr>
                        <a:t> after sexual maturity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skerville Old Face" panose="02020602080505020303" pitchFamily="18" charset="0"/>
                        </a:rPr>
                        <a:t>Used for growth, repair,</a:t>
                      </a:r>
                      <a:r>
                        <a:rPr lang="en-US" baseline="0" dirty="0">
                          <a:latin typeface="Baskerville Old Face" panose="02020602080505020303" pitchFamily="18" charset="0"/>
                        </a:rPr>
                        <a:t> and asexual reproduction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skerville Old Face" panose="02020602080505020303" pitchFamily="18" charset="0"/>
                        </a:rPr>
                        <a:t>Used for sexual reproduction,</a:t>
                      </a:r>
                      <a:r>
                        <a:rPr lang="en-US" baseline="0" dirty="0">
                          <a:latin typeface="Baskerville Old Face" panose="02020602080505020303" pitchFamily="18" charset="0"/>
                        </a:rPr>
                        <a:t> producing new gene combinations</a:t>
                      </a:r>
                      <a:endParaRPr lang="en-US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 rot="16200000">
            <a:off x="-2298683" y="3167389"/>
            <a:ext cx="5293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Comparison of Mitosis and Meiosis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46737" y="652669"/>
            <a:ext cx="6167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This table is IMORTANT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(Focus on the Red)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DE9119-FD03-4F60-A4B8-69BD9446C57B}"/>
              </a:ext>
            </a:extLst>
          </p:cNvPr>
          <p:cNvGrpSpPr/>
          <p:nvPr/>
        </p:nvGrpSpPr>
        <p:grpSpPr>
          <a:xfrm>
            <a:off x="675860" y="539774"/>
            <a:ext cx="662489" cy="5552661"/>
            <a:chOff x="9569275" y="883501"/>
            <a:chExt cx="662489" cy="555266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5303090-77A6-4550-A7A7-614A88074CB5}"/>
                </a:ext>
              </a:extLst>
            </p:cNvPr>
            <p:cNvCxnSpPr/>
            <p:nvPr/>
          </p:nvCxnSpPr>
          <p:spPr>
            <a:xfrm>
              <a:off x="9569275" y="883501"/>
              <a:ext cx="0" cy="5552661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5ADE9D1-79AA-4CEF-A346-9E76C3207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254" b="89941" l="9778" r="97778">
                          <a14:foregroundMark x1="79556" y1="28402" x2="79556" y2="28402"/>
                          <a14:foregroundMark x1="56000" y1="31657" x2="56000" y2="31657"/>
                          <a14:foregroundMark x1="36444" y1="56805" x2="36444" y2="56805"/>
                          <a14:foregroundMark x1="38667" y1="61243" x2="65333" y2="39053"/>
                          <a14:foregroundMark x1="60000" y1="25444" x2="56000" y2="9467"/>
                          <a14:foregroundMark x1="56000" y1="9467" x2="79556" y2="4438"/>
                          <a14:foregroundMark x1="79556" y1="4438" x2="96889" y2="14201"/>
                          <a14:foregroundMark x1="96889" y1="14201" x2="97778" y2="18047"/>
                          <a14:foregroundMark x1="87111" y1="3254" x2="87111" y2="32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69275" y="883501"/>
              <a:ext cx="662489" cy="995205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29753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-2298683" y="3167389"/>
            <a:ext cx="5293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Comparison of Mitosis and Meiosis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1338350" y="414129"/>
            <a:ext cx="827786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Summary of the chromosome and chromatid number during Mitosis, Meiosis I &amp; II in humans: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“you Don’t have to worry about it just focus on the end product”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248DB7-8C71-4426-A17F-8BD3954BA3BC}"/>
              </a:ext>
            </a:extLst>
          </p:cNvPr>
          <p:cNvGrpSpPr/>
          <p:nvPr/>
        </p:nvGrpSpPr>
        <p:grpSpPr>
          <a:xfrm>
            <a:off x="1585156" y="1534979"/>
            <a:ext cx="8693546" cy="4908892"/>
            <a:chOff x="1338349" y="1533756"/>
            <a:chExt cx="8839200" cy="5091163"/>
          </a:xfrm>
        </p:grpSpPr>
        <p:pic>
          <p:nvPicPr>
            <p:cNvPr id="7" name="Content Placeholder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38349" y="1595719"/>
              <a:ext cx="8839200" cy="5029200"/>
            </a:xfrm>
            <a:prstGeom prst="rect">
              <a:avLst/>
            </a:prstGeom>
            <a:ln w="12700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9261077" y="1533756"/>
              <a:ext cx="85266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solidFill>
                    <a:schemeClr val="accent6">
                      <a:lumMod val="75000"/>
                    </a:schemeClr>
                  </a:solidFill>
                  <a:latin typeface="Baskerville Old Face" panose="02020602080505020303" pitchFamily="18" charset="0"/>
                </a:rPr>
                <a:t>(Haploid)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603236-BF45-41EB-B359-43D05E14D790}"/>
              </a:ext>
            </a:extLst>
          </p:cNvPr>
          <p:cNvGrpSpPr/>
          <p:nvPr/>
        </p:nvGrpSpPr>
        <p:grpSpPr>
          <a:xfrm>
            <a:off x="675860" y="539774"/>
            <a:ext cx="662489" cy="5552661"/>
            <a:chOff x="9569275" y="883501"/>
            <a:chExt cx="662489" cy="555266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A3A7F22-CDAB-4D5E-AFA0-E4F72779EC99}"/>
                </a:ext>
              </a:extLst>
            </p:cNvPr>
            <p:cNvCxnSpPr/>
            <p:nvPr/>
          </p:nvCxnSpPr>
          <p:spPr>
            <a:xfrm>
              <a:off x="9569275" y="883501"/>
              <a:ext cx="0" cy="5552661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BB68724-F60D-4ED8-A720-8D09A7E55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254" b="89941" l="9778" r="97778">
                          <a14:foregroundMark x1="79556" y1="28402" x2="79556" y2="28402"/>
                          <a14:foregroundMark x1="56000" y1="31657" x2="56000" y2="31657"/>
                          <a14:foregroundMark x1="36444" y1="56805" x2="36444" y2="56805"/>
                          <a14:foregroundMark x1="38667" y1="61243" x2="65333" y2="39053"/>
                          <a14:foregroundMark x1="60000" y1="25444" x2="56000" y2="9467"/>
                          <a14:foregroundMark x1="56000" y1="9467" x2="79556" y2="4438"/>
                          <a14:foregroundMark x1="79556" y1="4438" x2="96889" y2="14201"/>
                          <a14:foregroundMark x1="96889" y1="14201" x2="97778" y2="18047"/>
                          <a14:foregroundMark x1="87111" y1="3254" x2="87111" y2="32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69275" y="883501"/>
              <a:ext cx="662489" cy="99520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58B3968-A5D9-4233-96F6-F018FE27547D}"/>
              </a:ext>
            </a:extLst>
          </p:cNvPr>
          <p:cNvSpPr/>
          <p:nvPr/>
        </p:nvSpPr>
        <p:spPr>
          <a:xfrm>
            <a:off x="5931929" y="2782957"/>
            <a:ext cx="432115" cy="2486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122F63-BF79-472E-8B3D-6F75904D9075}"/>
              </a:ext>
            </a:extLst>
          </p:cNvPr>
          <p:cNvSpPr/>
          <p:nvPr/>
        </p:nvSpPr>
        <p:spPr>
          <a:xfrm>
            <a:off x="8588990" y="2782957"/>
            <a:ext cx="432115" cy="2486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C31925-368B-4AAA-99D8-2E8C514AE316}"/>
              </a:ext>
            </a:extLst>
          </p:cNvPr>
          <p:cNvSpPr/>
          <p:nvPr/>
        </p:nvSpPr>
        <p:spPr>
          <a:xfrm>
            <a:off x="5868669" y="4489112"/>
            <a:ext cx="432115" cy="2486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239BA6-CA56-4A71-AE8A-CB407DDE165F}"/>
              </a:ext>
            </a:extLst>
          </p:cNvPr>
          <p:cNvSpPr/>
          <p:nvPr/>
        </p:nvSpPr>
        <p:spPr>
          <a:xfrm>
            <a:off x="8588990" y="4489112"/>
            <a:ext cx="432115" cy="2486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91E43F-D3B0-43A0-B4A5-89FFAB93D654}"/>
              </a:ext>
            </a:extLst>
          </p:cNvPr>
          <p:cNvSpPr/>
          <p:nvPr/>
        </p:nvSpPr>
        <p:spPr>
          <a:xfrm>
            <a:off x="5868669" y="6195267"/>
            <a:ext cx="432115" cy="2486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FE49F6-D0F2-4B65-A5CF-C052598EF941}"/>
              </a:ext>
            </a:extLst>
          </p:cNvPr>
          <p:cNvSpPr/>
          <p:nvPr/>
        </p:nvSpPr>
        <p:spPr>
          <a:xfrm>
            <a:off x="8588990" y="6157648"/>
            <a:ext cx="432115" cy="2486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91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2761</Words>
  <Application>Microsoft Office PowerPoint</Application>
  <PresentationFormat>Widescreen</PresentationFormat>
  <Paragraphs>367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ＭＳ Ｐゴシック</vt:lpstr>
      <vt:lpstr>Agency FB</vt:lpstr>
      <vt:lpstr>Arial</vt:lpstr>
      <vt:lpstr>Baskerville Old Face</vt:lpstr>
      <vt:lpstr>Calibri</vt:lpstr>
      <vt:lpstr>Calibri Light</vt:lpstr>
      <vt:lpstr>Cambria</vt:lpstr>
      <vt:lpstr>Courier New</vt:lpstr>
      <vt:lpstr>Felix Titling</vt:lpstr>
      <vt:lpstr>fgdgd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Aseel Badu</dc:creator>
  <cp:lastModifiedBy>Aseel Badu</cp:lastModifiedBy>
  <cp:revision>174</cp:revision>
  <dcterms:created xsi:type="dcterms:W3CDTF">2018-03-12T15:31:28Z</dcterms:created>
  <dcterms:modified xsi:type="dcterms:W3CDTF">2018-03-29T10:25:26Z</dcterms:modified>
</cp:coreProperties>
</file>