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257" r:id="rId3"/>
    <p:sldId id="309" r:id="rId4"/>
    <p:sldId id="310" r:id="rId5"/>
    <p:sldId id="291" r:id="rId6"/>
    <p:sldId id="292" r:id="rId7"/>
    <p:sldId id="293" r:id="rId8"/>
    <p:sldId id="286" r:id="rId9"/>
    <p:sldId id="296" r:id="rId10"/>
    <p:sldId id="297" r:id="rId11"/>
    <p:sldId id="298" r:id="rId12"/>
    <p:sldId id="299" r:id="rId13"/>
    <p:sldId id="300" r:id="rId14"/>
    <p:sldId id="301" r:id="rId15"/>
    <p:sldId id="302" r:id="rId16"/>
    <p:sldId id="303" r:id="rId17"/>
    <p:sldId id="304" r:id="rId18"/>
    <p:sldId id="295" r:id="rId19"/>
    <p:sldId id="308" r:id="rId20"/>
    <p:sldId id="305"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298"/>
    <a:srgbClr val="E7E6E6"/>
    <a:srgbClr val="666699"/>
    <a:srgbClr val="F3F3F3"/>
    <a:srgbClr val="2FA1DB"/>
    <a:srgbClr val="F0F4FA"/>
    <a:srgbClr val="F3F6FB"/>
    <a:srgbClr val="F7F7F7"/>
    <a:srgbClr val="F9FBF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72" d="100"/>
          <a:sy n="72"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F14C9-1F44-41E1-8D69-BD0763F39401}"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B0A77-4BFF-4BBB-B46D-7F028508A706}" type="slidenum">
              <a:rPr lang="en-US" smtClean="0"/>
              <a:t>‹#›</a:t>
            </a:fld>
            <a:endParaRPr lang="en-US"/>
          </a:p>
        </p:txBody>
      </p:sp>
    </p:spTree>
    <p:extLst>
      <p:ext uri="{BB962C8B-B14F-4D97-AF65-F5344CB8AC3E}">
        <p14:creationId xmlns:p14="http://schemas.microsoft.com/office/powerpoint/2010/main" val="9953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14496E-F987-4C3E-A83E-2263C2337E4E}" type="slidenum">
              <a:rPr lang="en-US" smtClean="0"/>
              <a:t>16</a:t>
            </a:fld>
            <a:endParaRPr lang="en-US"/>
          </a:p>
        </p:txBody>
      </p:sp>
    </p:spTree>
    <p:extLst>
      <p:ext uri="{BB962C8B-B14F-4D97-AF65-F5344CB8AC3E}">
        <p14:creationId xmlns:p14="http://schemas.microsoft.com/office/powerpoint/2010/main" val="261214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C1C13-A127-412C-8EE3-D944F2E7E9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6944CF-E688-42FB-9910-13E5C523D2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4BC12F-6CA0-4CE4-90A2-9ECBE1CCA957}"/>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5" name="Footer Placeholder 4">
            <a:extLst>
              <a:ext uri="{FF2B5EF4-FFF2-40B4-BE49-F238E27FC236}">
                <a16:creationId xmlns:a16="http://schemas.microsoft.com/office/drawing/2014/main" id="{4230D1E6-F95F-4D06-8AC3-3404AB802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89232-51A9-452E-9E07-0562AEC241CF}"/>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316394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9F627-29B0-4A7D-848E-041BBB1F66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C99EC2-8FCA-4329-8832-65922B0419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9AA86-D3AE-4977-8DE9-2F6C6C531DA3}"/>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5" name="Footer Placeholder 4">
            <a:extLst>
              <a:ext uri="{FF2B5EF4-FFF2-40B4-BE49-F238E27FC236}">
                <a16:creationId xmlns:a16="http://schemas.microsoft.com/office/drawing/2014/main" id="{EA6B6B6A-DE6B-481B-AE34-BAC40B509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2DFFC-4552-4F13-B297-4A621799F987}"/>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190345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C1E44-CDD7-4F63-83FE-C69EC9767F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610B8A-5952-41C0-BF91-EEAB7FDB277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3E5E5-EA06-42B1-8AA1-CA9517511610}"/>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5" name="Footer Placeholder 4">
            <a:extLst>
              <a:ext uri="{FF2B5EF4-FFF2-40B4-BE49-F238E27FC236}">
                <a16:creationId xmlns:a16="http://schemas.microsoft.com/office/drawing/2014/main" id="{45D0AEA6-FA08-49F3-91FF-EB2D98DE1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68D1F-9DD4-4DC8-AEAA-E569FD61779B}"/>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346234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61B0-23CF-4FB9-8842-06B984245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20954-8585-4696-82BD-B8F3322766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87223-5CB5-4482-806B-ADAF0ABAD22D}"/>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5" name="Footer Placeholder 4">
            <a:extLst>
              <a:ext uri="{FF2B5EF4-FFF2-40B4-BE49-F238E27FC236}">
                <a16:creationId xmlns:a16="http://schemas.microsoft.com/office/drawing/2014/main" id="{27FFC9C2-DA63-421E-A70A-6D960B5C6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88CE3-C7FC-4966-ADCC-6E12F6089053}"/>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53547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3221-FA18-4D0C-8C8D-F21978D802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A93C13-7DFF-47B4-8EAA-2E496B2E5B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2AC550-052C-4B83-8D98-837CBAB954D0}"/>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5" name="Footer Placeholder 4">
            <a:extLst>
              <a:ext uri="{FF2B5EF4-FFF2-40B4-BE49-F238E27FC236}">
                <a16:creationId xmlns:a16="http://schemas.microsoft.com/office/drawing/2014/main" id="{E902766C-8D43-4043-9F45-9CA745A8E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F61A6-1D77-478F-9703-5384C1AE08A0}"/>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228362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7D55-C45A-4F3A-A8FC-7DF50EE366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F838E-8D47-4324-93E6-CA6C71510F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EBB218-A90A-4363-A0BD-C041CD525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3B894A-2244-4E7C-93DE-B1ABACF9B6D2}"/>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6" name="Footer Placeholder 5">
            <a:extLst>
              <a:ext uri="{FF2B5EF4-FFF2-40B4-BE49-F238E27FC236}">
                <a16:creationId xmlns:a16="http://schemas.microsoft.com/office/drawing/2014/main" id="{FC0EC911-5324-4352-AA2F-D4E48C030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CADF12-E46A-4854-A4D6-2B9000534B3A}"/>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153305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6A61-22E9-44B1-B73C-95295755C3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0A39E7-7661-4EFA-A025-B0C131E95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B76325-6280-44F2-B164-34692873E5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4CA83C-6F02-4046-ACF9-3E7DE4191E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8976CC-1F11-4C74-A028-C57F1CE02E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3C2EA-6C53-4936-B77A-8A6E4C91F16D}"/>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8" name="Footer Placeholder 7">
            <a:extLst>
              <a:ext uri="{FF2B5EF4-FFF2-40B4-BE49-F238E27FC236}">
                <a16:creationId xmlns:a16="http://schemas.microsoft.com/office/drawing/2014/main" id="{6630A40E-EEB1-47FB-B8EF-BAEEC15257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BB0803-D500-43A5-96D8-551981A704C8}"/>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359896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4603-C9AB-4A0F-9B3A-501CA1A2D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BF6C53-8652-48E9-A888-407966A10442}"/>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4" name="Footer Placeholder 3">
            <a:extLst>
              <a:ext uri="{FF2B5EF4-FFF2-40B4-BE49-F238E27FC236}">
                <a16:creationId xmlns:a16="http://schemas.microsoft.com/office/drawing/2014/main" id="{1301A4A9-4D70-455B-B2D4-53181F793B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DA4A4E-4632-4133-97C0-1DADE182DE31}"/>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35887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421345-EFBA-4B64-9C1B-8004ACAA117A}"/>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3" name="Footer Placeholder 2">
            <a:extLst>
              <a:ext uri="{FF2B5EF4-FFF2-40B4-BE49-F238E27FC236}">
                <a16:creationId xmlns:a16="http://schemas.microsoft.com/office/drawing/2014/main" id="{FDE9B558-C028-4882-9071-A48215E167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795EFA-3361-48F2-A909-06A1F15EF129}"/>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198942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4123-D667-4A63-A44D-AB0FC1672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49DE2A-5C7A-43AC-B26A-E560091B7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6BE85-43CB-4D3A-B638-427502211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8EB757-D732-4C94-B04F-ECAA94F5DB7C}"/>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6" name="Footer Placeholder 5">
            <a:extLst>
              <a:ext uri="{FF2B5EF4-FFF2-40B4-BE49-F238E27FC236}">
                <a16:creationId xmlns:a16="http://schemas.microsoft.com/office/drawing/2014/main" id="{69678E85-7FC9-4334-9F15-E610157CE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7C60D-0124-4EEC-85AF-FFFE23F33D13}"/>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15119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9B17-357A-4801-831F-D4BA6CB91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7151E6-47F5-4804-B8FE-B8F909986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1CC002-DD98-42F1-BE46-4DB986C42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464701-A206-403C-8F16-AD542A43E6BB}"/>
              </a:ext>
            </a:extLst>
          </p:cNvPr>
          <p:cNvSpPr>
            <a:spLocks noGrp="1"/>
          </p:cNvSpPr>
          <p:nvPr>
            <p:ph type="dt" sz="half" idx="10"/>
          </p:nvPr>
        </p:nvSpPr>
        <p:spPr/>
        <p:txBody>
          <a:bodyPr/>
          <a:lstStyle/>
          <a:p>
            <a:fld id="{36C67034-4597-4EFD-BCAD-00E94A98556B}" type="datetimeFigureOut">
              <a:rPr lang="en-US" smtClean="0"/>
              <a:t>4/23/2018</a:t>
            </a:fld>
            <a:endParaRPr lang="en-US"/>
          </a:p>
        </p:txBody>
      </p:sp>
      <p:sp>
        <p:nvSpPr>
          <p:cNvPr id="6" name="Footer Placeholder 5">
            <a:extLst>
              <a:ext uri="{FF2B5EF4-FFF2-40B4-BE49-F238E27FC236}">
                <a16:creationId xmlns:a16="http://schemas.microsoft.com/office/drawing/2014/main" id="{B7D7FEB4-649B-43E4-9FA0-647DE8AE5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85721-78A5-4146-97B8-B818791D62A4}"/>
              </a:ext>
            </a:extLst>
          </p:cNvPr>
          <p:cNvSpPr>
            <a:spLocks noGrp="1"/>
          </p:cNvSpPr>
          <p:nvPr>
            <p:ph type="sldNum" sz="quarter" idx="12"/>
          </p:nvPr>
        </p:nvSpPr>
        <p:spPr/>
        <p:txBody>
          <a:bodyPr/>
          <a:lstStyle/>
          <a:p>
            <a:fld id="{9A386FE5-E3CB-44D3-AA9D-7AEB246B428C}" type="slidenum">
              <a:rPr lang="en-US" smtClean="0"/>
              <a:t>‹#›</a:t>
            </a:fld>
            <a:endParaRPr lang="en-US"/>
          </a:p>
        </p:txBody>
      </p:sp>
    </p:spTree>
    <p:extLst>
      <p:ext uri="{BB962C8B-B14F-4D97-AF65-F5344CB8AC3E}">
        <p14:creationId xmlns:p14="http://schemas.microsoft.com/office/powerpoint/2010/main" val="334805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4F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91D0B-7F10-408C-A37A-B6A748788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FBF602-3C08-49FF-9A37-C4B17916A3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27AA6-72C8-41C7-81C1-9B9CC8AE43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67034-4597-4EFD-BCAD-00E94A98556B}" type="datetimeFigureOut">
              <a:rPr lang="en-US" smtClean="0"/>
              <a:t>4/23/2018</a:t>
            </a:fld>
            <a:endParaRPr lang="en-US"/>
          </a:p>
        </p:txBody>
      </p:sp>
      <p:sp>
        <p:nvSpPr>
          <p:cNvPr id="5" name="Footer Placeholder 4">
            <a:extLst>
              <a:ext uri="{FF2B5EF4-FFF2-40B4-BE49-F238E27FC236}">
                <a16:creationId xmlns:a16="http://schemas.microsoft.com/office/drawing/2014/main" id="{04B4DC07-1DD2-4917-81B4-DC14E67D9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389F19-1403-4343-81CC-EAE64FEF4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6FE5-E3CB-44D3-AA9D-7AEB246B428C}" type="slidenum">
              <a:rPr lang="en-US" smtClean="0"/>
              <a:t>‹#›</a:t>
            </a:fld>
            <a:endParaRPr lang="en-US"/>
          </a:p>
        </p:txBody>
      </p:sp>
    </p:spTree>
    <p:extLst>
      <p:ext uri="{BB962C8B-B14F-4D97-AF65-F5344CB8AC3E}">
        <p14:creationId xmlns:p14="http://schemas.microsoft.com/office/powerpoint/2010/main" val="2322438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docs.google.com/presentation/d/10fP6QK-MrlVT5Kx7WV1_CBKvbV7MR6qchVcIelh6pJ0/edit?usp=sharing" TargetMode="External"/><Relationship Id="rId5" Type="http://schemas.openxmlformats.org/officeDocument/2006/relationships/image" Target="../media/image3.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7.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5.wdp"/><Relationship Id="rId7" Type="http://schemas.openxmlformats.org/officeDocument/2006/relationships/hyperlink" Target="mailto:humangenetics436@gmail.com" TargetMode="External"/><Relationship Id="rId12" Type="http://schemas.openxmlformats.org/officeDocument/2006/relationships/image" Target="../media/image10.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9.png"/><Relationship Id="rId5" Type="http://schemas.openxmlformats.org/officeDocument/2006/relationships/hyperlink" Target="https://twitter.com/436genetics" TargetMode="External"/><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hyperlink" Target="https://docs.google.com/forms/d/e/1FAIpQLSfeprw2CgfcH5e9M3BwLC3vQrEF3K-70rnCv_3DmM2pwmbH8Q/viewform"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3F19E95-DE01-46EA-BE20-13976F33FBB1}"/>
              </a:ext>
            </a:extLst>
          </p:cNvPr>
          <p:cNvGrpSpPr/>
          <p:nvPr/>
        </p:nvGrpSpPr>
        <p:grpSpPr>
          <a:xfrm>
            <a:off x="-167664" y="-495617"/>
            <a:ext cx="11950250" cy="7353617"/>
            <a:chOff x="-167664" y="-495617"/>
            <a:chExt cx="11950250" cy="7353617"/>
          </a:xfrm>
        </p:grpSpPr>
        <p:grpSp>
          <p:nvGrpSpPr>
            <p:cNvPr id="6" name="Group 5">
              <a:extLst>
                <a:ext uri="{FF2B5EF4-FFF2-40B4-BE49-F238E27FC236}">
                  <a16:creationId xmlns:a16="http://schemas.microsoft.com/office/drawing/2014/main" id="{DAB01FE2-71E3-49A4-B3BB-84A56A21627C}"/>
                </a:ext>
              </a:extLst>
            </p:cNvPr>
            <p:cNvGrpSpPr/>
            <p:nvPr/>
          </p:nvGrpSpPr>
          <p:grpSpPr>
            <a:xfrm>
              <a:off x="515499" y="0"/>
              <a:ext cx="11267087" cy="6858000"/>
              <a:chOff x="515499" y="0"/>
              <a:chExt cx="11267087" cy="6858000"/>
            </a:xfrm>
          </p:grpSpPr>
          <p:sp>
            <p:nvSpPr>
              <p:cNvPr id="14" name="Rounded Rectangle 13"/>
              <p:cNvSpPr/>
              <p:nvPr/>
            </p:nvSpPr>
            <p:spPr>
              <a:xfrm>
                <a:off x="9061139" y="5482272"/>
                <a:ext cx="1479430" cy="1280967"/>
              </a:xfrm>
              <a:prstGeom prst="roundRect">
                <a:avLst/>
              </a:prstGeom>
              <a:solidFill>
                <a:srgbClr val="F0F4FA"/>
              </a:solidFill>
              <a:ln>
                <a:solidFill>
                  <a:srgbClr val="F0F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BEB37F-6376-4AF2-9655-32BF3C5F357E}"/>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7936300" y="0"/>
                <a:ext cx="3846286" cy="6858000"/>
              </a:xfrm>
              <a:prstGeom prst="rect">
                <a:avLst/>
              </a:prstGeom>
            </p:spPr>
          </p:pic>
          <p:sp>
            <p:nvSpPr>
              <p:cNvPr id="9" name="Rounded Rectangle 8"/>
              <p:cNvSpPr/>
              <p:nvPr/>
            </p:nvSpPr>
            <p:spPr>
              <a:xfrm>
                <a:off x="9142713" y="324373"/>
                <a:ext cx="1380227" cy="1141164"/>
              </a:xfrm>
              <a:prstGeom prst="roundRect">
                <a:avLst/>
              </a:prstGeom>
              <a:solidFill>
                <a:srgbClr val="F0F4FA"/>
              </a:solidFill>
              <a:ln>
                <a:solidFill>
                  <a:srgbClr val="F0F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142713" y="2587048"/>
                <a:ext cx="1553218" cy="1138388"/>
              </a:xfrm>
              <a:prstGeom prst="roundRect">
                <a:avLst/>
              </a:prstGeom>
              <a:solidFill>
                <a:srgbClr val="F0F4FA"/>
              </a:solidFill>
              <a:ln>
                <a:solidFill>
                  <a:srgbClr val="F0F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0E83550-8F3A-4DB9-A1E2-3CA8CF78344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489" b="96509" l="948" r="96445">
                            <a14:foregroundMark x1="41469" y1="9227" x2="41469" y2="9227"/>
                            <a14:foregroundMark x1="27962" y1="4738" x2="27962" y2="4738"/>
                            <a14:foregroundMark x1="39336" y1="4738" x2="39336" y2="4738"/>
                            <a14:foregroundMark x1="6161" y1="35411" x2="6161" y2="35411"/>
                            <a14:foregroundMark x1="1185" y1="30175" x2="1185" y2="30175"/>
                            <a14:foregroundMark x1="39100" y1="88778" x2="39100" y2="88778"/>
                            <a14:foregroundMark x1="37678" y1="88279" x2="37678" y2="88279"/>
                            <a14:foregroundMark x1="948" y1="48379" x2="948" y2="48379"/>
                            <a14:foregroundMark x1="37204" y1="88279" x2="37204" y2="88279"/>
                            <a14:foregroundMark x1="48578" y1="67830" x2="48578" y2="67830"/>
                            <a14:foregroundMark x1="56398" y1="67830" x2="56398" y2="67830"/>
                            <a14:foregroundMark x1="63507" y1="67830" x2="63507" y2="67830"/>
                            <a14:foregroundMark x1="73697" y1="68828" x2="73697" y2="68828"/>
                            <a14:foregroundMark x1="80332" y1="67082" x2="80332" y2="67082"/>
                            <a14:foregroundMark x1="53081" y1="80798" x2="53081" y2="80798"/>
                            <a14:foregroundMark x1="55687" y1="80798" x2="55687" y2="80798"/>
                            <a14:foregroundMark x1="61848" y1="79551" x2="61848" y2="79551"/>
                            <a14:foregroundMark x1="68957" y1="79551" x2="68957" y2="79551"/>
                            <a14:foregroundMark x1="76303" y1="78803" x2="76303" y2="78803"/>
                            <a14:foregroundMark x1="80569" y1="79551" x2="80569" y2="79551"/>
                            <a14:foregroundMark x1="80332" y1="75810" x2="80332" y2="75810"/>
                            <a14:foregroundMark x1="83649" y1="79052" x2="83649" y2="79052"/>
                            <a14:foregroundMark x1="88863" y1="79052" x2="88863" y2="79052"/>
                            <a14:foregroundMark x1="50474" y1="88529" x2="50474" y2="88529"/>
                            <a14:foregroundMark x1="50474" y1="93766" x2="50474" y2="93766"/>
                            <a14:foregroundMark x1="48578" y1="80050" x2="48578" y2="80050"/>
                            <a14:foregroundMark x1="66825" y1="80050" x2="66825" y2="80050"/>
                            <a14:foregroundMark x1="67299" y1="68579" x2="67299" y2="68579"/>
                            <a14:foregroundMark x1="53318" y1="66584" x2="53318" y2="66584"/>
                            <a14:foregroundMark x1="92180" y1="77307" x2="92180" y2="77307"/>
                            <a14:foregroundMark x1="58531" y1="91272" x2="58531" y2="91272"/>
                            <a14:foregroundMark x1="61848" y1="92020" x2="61848" y2="92020"/>
                            <a14:foregroundMark x1="68483" y1="92020" x2="68483" y2="92020"/>
                            <a14:foregroundMark x1="82227" y1="93766" x2="82227" y2="93766"/>
                            <a14:foregroundMark x1="83412" y1="88529" x2="83412" y2="88529"/>
                            <a14:foregroundMark x1="84123" y1="88529" x2="84123" y2="88529"/>
                            <a14:foregroundMark x1="83649" y1="96010" x2="83649" y2="96010"/>
                            <a14:foregroundMark x1="90047" y1="94514" x2="90047" y2="94514"/>
                            <a14:foregroundMark x1="87678" y1="96758" x2="87678" y2="96758"/>
                            <a14:foregroundMark x1="87204" y1="96509" x2="87204" y2="96509"/>
                            <a14:foregroundMark x1="86730" y1="96509" x2="86730" y2="96509"/>
                            <a14:foregroundMark x1="87678" y1="92269" x2="86967" y2="91771"/>
                            <a14:foregroundMark x1="87204" y1="88778" x2="86730" y2="88778"/>
                            <a14:foregroundMark x1="94557" y1="89037" x2="92891" y2="91521"/>
                            <a14:foregroundMark x1="95735" y1="87282" x2="95102" y2="88225"/>
                            <a14:foregroundMark x1="72038" y1="91272" x2="72038" y2="91272"/>
                            <a14:foregroundMark x1="76303" y1="91022" x2="76303" y2="91022"/>
                            <a14:foregroundMark x1="80569" y1="93267" x2="80569" y2="93267"/>
                            <a14:foregroundMark x1="85071" y1="93516" x2="85071" y2="93516"/>
                            <a14:foregroundMark x1="96445" y1="86534" x2="96445" y2="86534"/>
                            <a14:foregroundMark x1="81517" y1="90773" x2="81517" y2="90773"/>
                            <a14:foregroundMark x1="81517" y1="90773" x2="80332" y2="91771"/>
                            <a14:backgroundMark x1="57820" y1="78554" x2="57820" y2="78554"/>
                            <a14:backgroundMark x1="61611" y1="79551" x2="61611" y2="79551"/>
                            <a14:backgroundMark x1="70853" y1="78803" x2="70853" y2="78803"/>
                            <a14:backgroundMark x1="75118" y1="68828" x2="75118" y2="68828"/>
                            <a14:backgroundMark x1="57109" y1="90274" x2="57109" y2="90274"/>
                            <a14:backgroundMark x1="63270" y1="92020" x2="63270" y2="92020"/>
                            <a14:backgroundMark x1="95972" y1="88529" x2="95972" y2="88529"/>
                            <a14:backgroundMark x1="94313" y1="92269" x2="94313" y2="92269"/>
                            <a14:backgroundMark x1="94550" y1="92768" x2="94550" y2="92768"/>
                            <a14:backgroundMark x1="94550" y1="92768" x2="95261" y2="93017"/>
                            <a14:backgroundMark x1="95498" y1="88778" x2="95498" y2="88778"/>
                            <a14:backgroundMark x1="95498" y1="88778" x2="94550" y2="89027"/>
                          </a14:backgroundRemoval>
                        </a14:imgEffect>
                      </a14:imgLayer>
                    </a14:imgProps>
                  </a:ext>
                  <a:ext uri="{28A0092B-C50C-407E-A947-70E740481C1C}">
                    <a14:useLocalDpi xmlns:a14="http://schemas.microsoft.com/office/drawing/2010/main" val="0"/>
                  </a:ext>
                </a:extLst>
              </a:blip>
              <a:stretch>
                <a:fillRect/>
              </a:stretch>
            </p:blipFill>
            <p:spPr>
              <a:xfrm>
                <a:off x="9425011" y="2595277"/>
                <a:ext cx="1189345" cy="1130159"/>
              </a:xfrm>
              <a:prstGeom prst="rect">
                <a:avLst/>
              </a:prstGeom>
            </p:spPr>
          </p:pic>
          <p:pic>
            <p:nvPicPr>
              <p:cNvPr id="16" name="Picture 15">
                <a:extLst>
                  <a:ext uri="{FF2B5EF4-FFF2-40B4-BE49-F238E27FC236}">
                    <a16:creationId xmlns:a16="http://schemas.microsoft.com/office/drawing/2014/main" id="{6C1DED96-50B9-4972-8171-771C050CB9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0985" y="407102"/>
                <a:ext cx="656916" cy="1028137"/>
              </a:xfrm>
              <a:prstGeom prst="rect">
                <a:avLst/>
              </a:prstGeom>
            </p:spPr>
          </p:pic>
          <p:sp>
            <p:nvSpPr>
              <p:cNvPr id="20" name="TextBox 19">
                <a:extLst>
                  <a:ext uri="{FF2B5EF4-FFF2-40B4-BE49-F238E27FC236}">
                    <a16:creationId xmlns:a16="http://schemas.microsoft.com/office/drawing/2014/main" id="{34A4956F-574D-4F47-9964-BF07DA870C91}"/>
                  </a:ext>
                </a:extLst>
              </p:cNvPr>
              <p:cNvSpPr txBox="1"/>
              <p:nvPr/>
            </p:nvSpPr>
            <p:spPr>
              <a:xfrm>
                <a:off x="1892906" y="136667"/>
                <a:ext cx="4385733" cy="3662541"/>
              </a:xfrm>
              <a:prstGeom prst="rect">
                <a:avLst/>
              </a:prstGeom>
              <a:noFill/>
            </p:spPr>
            <p:txBody>
              <a:bodyPr wrap="square" rtlCol="0">
                <a:spAutoFit/>
              </a:bodyPr>
              <a:lstStyle/>
              <a:p>
                <a:r>
                  <a:rPr lang="en-US" sz="16600" b="1" dirty="0">
                    <a:solidFill>
                      <a:schemeClr val="tx2"/>
                    </a:solidFill>
                    <a:latin typeface="Felix Titling" panose="04060505060202020A04" pitchFamily="82" charset="0"/>
                  </a:rPr>
                  <a:t>H</a:t>
                </a:r>
                <a:r>
                  <a:rPr lang="en-US" sz="6600" b="1" dirty="0">
                    <a:solidFill>
                      <a:schemeClr val="tx2"/>
                    </a:solidFill>
                    <a:latin typeface="Felix Titling" panose="04060505060202020A04" pitchFamily="82" charset="0"/>
                  </a:rPr>
                  <a:t>uman Genetics</a:t>
                </a:r>
              </a:p>
            </p:txBody>
          </p:sp>
          <p:sp>
            <p:nvSpPr>
              <p:cNvPr id="21" name="TextBox 20">
                <a:extLst>
                  <a:ext uri="{FF2B5EF4-FFF2-40B4-BE49-F238E27FC236}">
                    <a16:creationId xmlns:a16="http://schemas.microsoft.com/office/drawing/2014/main" id="{0E5E41BE-867D-4DF8-B0F6-19537442E1B3}"/>
                  </a:ext>
                </a:extLst>
              </p:cNvPr>
              <p:cNvSpPr txBox="1"/>
              <p:nvPr/>
            </p:nvSpPr>
            <p:spPr>
              <a:xfrm>
                <a:off x="673326" y="4005537"/>
                <a:ext cx="6824892" cy="830997"/>
              </a:xfrm>
              <a:prstGeom prst="rect">
                <a:avLst/>
              </a:prstGeom>
              <a:noFill/>
            </p:spPr>
            <p:txBody>
              <a:bodyPr wrap="square" rtlCol="0">
                <a:spAutoFit/>
              </a:bodyPr>
              <a:lstStyle/>
              <a:p>
                <a:pPr algn="ctr"/>
                <a:r>
                  <a:rPr lang="en-US" sz="4800" dirty="0">
                    <a:solidFill>
                      <a:schemeClr val="bg2">
                        <a:lumMod val="25000"/>
                      </a:schemeClr>
                    </a:solidFill>
                    <a:latin typeface="Baskerville Old Face" panose="02020602080505020303" pitchFamily="18" charset="0"/>
                  </a:rPr>
                  <a:t>G</a:t>
                </a:r>
                <a:r>
                  <a:rPr lang="en-US" sz="4000" dirty="0">
                    <a:solidFill>
                      <a:schemeClr val="bg2">
                        <a:lumMod val="25000"/>
                      </a:schemeClr>
                    </a:solidFill>
                    <a:latin typeface="Baskerville Old Face" panose="02020602080505020303" pitchFamily="18" charset="0"/>
                  </a:rPr>
                  <a:t>enetics</a:t>
                </a:r>
                <a:r>
                  <a:rPr lang="en-US" sz="4800" dirty="0">
                    <a:solidFill>
                      <a:schemeClr val="bg2">
                        <a:lumMod val="25000"/>
                      </a:schemeClr>
                    </a:solidFill>
                    <a:latin typeface="Baskerville Old Face" panose="02020602080505020303" pitchFamily="18" charset="0"/>
                  </a:rPr>
                  <a:t> o</a:t>
                </a:r>
                <a:r>
                  <a:rPr lang="en-US" sz="4000" dirty="0">
                    <a:solidFill>
                      <a:schemeClr val="bg2">
                        <a:lumMod val="25000"/>
                      </a:schemeClr>
                    </a:solidFill>
                    <a:latin typeface="Baskerville Old Face" panose="02020602080505020303" pitchFamily="18" charset="0"/>
                  </a:rPr>
                  <a:t>f</a:t>
                </a:r>
                <a:r>
                  <a:rPr lang="en-US" sz="4800" dirty="0">
                    <a:solidFill>
                      <a:schemeClr val="bg2">
                        <a:lumMod val="25000"/>
                      </a:schemeClr>
                    </a:solidFill>
                    <a:latin typeface="Baskerville Old Face" panose="02020602080505020303" pitchFamily="18" charset="0"/>
                  </a:rPr>
                  <a:t> B</a:t>
                </a:r>
                <a:r>
                  <a:rPr lang="en-US" sz="4000" dirty="0">
                    <a:solidFill>
                      <a:schemeClr val="bg2">
                        <a:lumMod val="25000"/>
                      </a:schemeClr>
                    </a:solidFill>
                    <a:latin typeface="Baskerville Old Face" panose="02020602080505020303" pitchFamily="18" charset="0"/>
                  </a:rPr>
                  <a:t>reast</a:t>
                </a:r>
                <a:r>
                  <a:rPr lang="en-US" sz="4800" dirty="0">
                    <a:solidFill>
                      <a:schemeClr val="bg2">
                        <a:lumMod val="25000"/>
                      </a:schemeClr>
                    </a:solidFill>
                    <a:latin typeface="Baskerville Old Face" panose="02020602080505020303" pitchFamily="18" charset="0"/>
                  </a:rPr>
                  <a:t> C</a:t>
                </a:r>
                <a:r>
                  <a:rPr lang="en-US" sz="4000" dirty="0">
                    <a:solidFill>
                      <a:schemeClr val="bg2">
                        <a:lumMod val="25000"/>
                      </a:schemeClr>
                    </a:solidFill>
                    <a:latin typeface="Baskerville Old Face" panose="02020602080505020303" pitchFamily="18" charset="0"/>
                  </a:rPr>
                  <a:t>ancer</a:t>
                </a:r>
              </a:p>
            </p:txBody>
          </p:sp>
          <p:sp>
            <p:nvSpPr>
              <p:cNvPr id="23" name="TextBox 5">
                <a:extLst>
                  <a:ext uri="{FF2B5EF4-FFF2-40B4-BE49-F238E27FC236}">
                    <a16:creationId xmlns:a16="http://schemas.microsoft.com/office/drawing/2014/main" id="{2F286EDC-C43F-4196-80A6-BD061C58EAEF}"/>
                  </a:ext>
                </a:extLst>
              </p:cNvPr>
              <p:cNvSpPr txBox="1"/>
              <p:nvPr/>
            </p:nvSpPr>
            <p:spPr>
              <a:xfrm>
                <a:off x="515499" y="5886992"/>
                <a:ext cx="1510748"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ü"/>
                </a:pPr>
                <a:r>
                  <a:rPr lang="en-US" sz="1600" dirty="0">
                    <a:solidFill>
                      <a:schemeClr val="accent6">
                        <a:lumMod val="75000"/>
                      </a:schemeClr>
                    </a:solidFill>
                    <a:latin typeface="Cambria" panose="02040503050406030204" pitchFamily="18" charset="0"/>
                  </a:rPr>
                  <a:t>Notes</a:t>
                </a:r>
              </a:p>
              <a:p>
                <a:pPr marL="285750" indent="-285750">
                  <a:buFont typeface="Wingdings" panose="05000000000000000000" pitchFamily="2" charset="2"/>
                  <a:buChar char="ü"/>
                </a:pPr>
                <a:r>
                  <a:rPr lang="en-US" sz="1600" dirty="0">
                    <a:solidFill>
                      <a:srgbClr val="C00000"/>
                    </a:solidFill>
                    <a:latin typeface="Cambria" panose="02040503050406030204" pitchFamily="18" charset="0"/>
                  </a:rPr>
                  <a:t>Important</a:t>
                </a:r>
              </a:p>
              <a:p>
                <a:pPr marL="285750" indent="-285750">
                  <a:buFont typeface="Wingdings" panose="05000000000000000000" pitchFamily="2" charset="2"/>
                  <a:buChar char="ü"/>
                </a:pPr>
                <a:r>
                  <a:rPr lang="en-US" sz="1600" dirty="0">
                    <a:solidFill>
                      <a:schemeClr val="bg1">
                        <a:lumMod val="65000"/>
                      </a:schemeClr>
                    </a:solidFill>
                    <a:latin typeface="Cambria" panose="02040503050406030204" pitchFamily="18" charset="0"/>
                  </a:rPr>
                  <a:t>Extra</a:t>
                </a:r>
              </a:p>
            </p:txBody>
          </p:sp>
          <p:sp>
            <p:nvSpPr>
              <p:cNvPr id="24" name="Rounded Rectangle 12">
                <a:extLst>
                  <a:ext uri="{FF2B5EF4-FFF2-40B4-BE49-F238E27FC236}">
                    <a16:creationId xmlns:a16="http://schemas.microsoft.com/office/drawing/2014/main" id="{01D64727-8D37-4B2F-9CA5-B08663F5EC96}"/>
                  </a:ext>
                </a:extLst>
              </p:cNvPr>
              <p:cNvSpPr/>
              <p:nvPr/>
            </p:nvSpPr>
            <p:spPr>
              <a:xfrm>
                <a:off x="8977503" y="5391313"/>
                <a:ext cx="1763881" cy="1280967"/>
              </a:xfrm>
              <a:prstGeom prst="roundRect">
                <a:avLst>
                  <a:gd name="adj" fmla="val 21839"/>
                </a:avLst>
              </a:prstGeom>
              <a:solidFill>
                <a:srgbClr val="F0F4FA"/>
              </a:solidFill>
              <a:ln>
                <a:solidFill>
                  <a:srgbClr val="F0F4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4167452-CFE0-4AE3-AA05-890413882E53}"/>
                  </a:ext>
                </a:extLst>
              </p:cNvPr>
              <p:cNvGrpSpPr/>
              <p:nvPr/>
            </p:nvGrpSpPr>
            <p:grpSpPr>
              <a:xfrm>
                <a:off x="8801722" y="5457330"/>
                <a:ext cx="2235200" cy="1299351"/>
                <a:chOff x="-53524" y="664691"/>
                <a:chExt cx="2235200" cy="1299351"/>
              </a:xfrm>
            </p:grpSpPr>
            <p:sp>
              <p:nvSpPr>
                <p:cNvPr id="19" name="TextBox 18">
                  <a:hlinkClick r:id="rId6"/>
                  <a:extLst>
                    <a:ext uri="{FF2B5EF4-FFF2-40B4-BE49-F238E27FC236}">
                      <a16:creationId xmlns:a16="http://schemas.microsoft.com/office/drawing/2014/main" id="{B4C48195-9277-4FF4-8059-00236595A8C4}"/>
                    </a:ext>
                  </a:extLst>
                </p:cNvPr>
                <p:cNvSpPr txBox="1"/>
                <p:nvPr/>
              </p:nvSpPr>
              <p:spPr>
                <a:xfrm>
                  <a:off x="-53524" y="1317711"/>
                  <a:ext cx="2235200" cy="646331"/>
                </a:xfrm>
                <a:prstGeom prst="rect">
                  <a:avLst/>
                </a:prstGeom>
                <a:noFill/>
              </p:spPr>
              <p:txBody>
                <a:bodyPr wrap="square" rtlCol="0">
                  <a:spAutoFit/>
                </a:bodyPr>
                <a:lstStyle/>
                <a:p>
                  <a:pPr algn="ctr"/>
                  <a:r>
                    <a:rPr lang="en-US" b="1" dirty="0">
                      <a:latin typeface="Agency FB" panose="020B0503020202020204" pitchFamily="34" charset="0"/>
                    </a:rPr>
                    <a:t>EDITING </a:t>
                  </a:r>
                </a:p>
                <a:p>
                  <a:pPr algn="ctr"/>
                  <a:r>
                    <a:rPr lang="en-US" b="1" dirty="0">
                      <a:latin typeface="Agency FB" panose="020B0503020202020204" pitchFamily="34" charset="0"/>
                    </a:rPr>
                    <a:t>FILE</a:t>
                  </a:r>
                </a:p>
              </p:txBody>
            </p:sp>
            <p:pic>
              <p:nvPicPr>
                <p:cNvPr id="18" name="Picture 17">
                  <a:hlinkClick r:id="rId6"/>
                  <a:extLst>
                    <a:ext uri="{FF2B5EF4-FFF2-40B4-BE49-F238E27FC236}">
                      <a16:creationId xmlns:a16="http://schemas.microsoft.com/office/drawing/2014/main" id="{170BE0A8-1659-4883-B00A-0A261C4DEC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042" y="664691"/>
                  <a:ext cx="877662" cy="877662"/>
                </a:xfrm>
                <a:prstGeom prst="rect">
                  <a:avLst/>
                </a:prstGeom>
              </p:spPr>
            </p:pic>
          </p:grpSp>
        </p:grpSp>
        <p:pic>
          <p:nvPicPr>
            <p:cNvPr id="3" name="Picture 2">
              <a:extLst>
                <a:ext uri="{FF2B5EF4-FFF2-40B4-BE49-F238E27FC236}">
                  <a16:creationId xmlns:a16="http://schemas.microsoft.com/office/drawing/2014/main" id="{33987D7E-DA63-48C0-9E9F-292522905B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210" y="1683227"/>
              <a:ext cx="1202162" cy="1065523"/>
            </a:xfrm>
            <a:prstGeom prst="rect">
              <a:avLst/>
            </a:prstGeom>
          </p:spPr>
        </p:pic>
        <p:pic>
          <p:nvPicPr>
            <p:cNvPr id="11" name="Picture 10">
              <a:extLst>
                <a:ext uri="{FF2B5EF4-FFF2-40B4-BE49-F238E27FC236}">
                  <a16:creationId xmlns:a16="http://schemas.microsoft.com/office/drawing/2014/main" id="{B3F79B66-FD58-42CC-B3B2-DCA586833C7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58646" y1="44479" x2="58646" y2="44479"/>
                          <a14:foregroundMark x1="61771" y1="44740" x2="61771" y2="44740"/>
                          <a14:foregroundMark x1="65833" y1="45469" x2="65833" y2="45469"/>
                          <a14:foregroundMark x1="20729" y1="73750" x2="20729" y2="73750"/>
                          <a14:foregroundMark x1="22656" y1="74271" x2="22656" y2="74271"/>
                          <a14:foregroundMark x1="24583" y1="74271" x2="24583" y2="74271"/>
                          <a14:foregroundMark x1="24583" y1="74271" x2="24583" y2="76406"/>
                          <a14:foregroundMark x1="29375" y1="74740" x2="29375" y2="75938"/>
                          <a14:foregroundMark x1="29635" y1="73281" x2="29635" y2="72813"/>
                          <a14:foregroundMark x1="32240" y1="72083" x2="32240" y2="72083"/>
                          <a14:foregroundMark x1="37760" y1="73073" x2="37760" y2="75208"/>
                          <a14:foregroundMark x1="40625" y1="72083" x2="41146" y2="72552"/>
                          <a14:foregroundMark x1="47135" y1="74740" x2="47135" y2="74740"/>
                          <a14:foregroundMark x1="47344" y1="73750" x2="47344" y2="74479"/>
                          <a14:foregroundMark x1="52656" y1="74271" x2="53390" y2="74844"/>
                          <a14:foregroundMark x1="61979" y1="74740" x2="62500" y2="74271"/>
                          <a14:foregroundMark x1="67292" y1="77135" x2="67292" y2="74271"/>
                          <a14:foregroundMark x1="67292" y1="73281" x2="68229" y2="73542"/>
                          <a14:foregroundMark x1="71094" y1="73221" x2="72083" y2="73073"/>
                          <a14:foregroundMark x1="68958" y1="73542" x2="70100" y2="73371"/>
                          <a14:foregroundMark x1="80260" y1="72083" x2="80350" y2="73333"/>
                          <a14:foregroundMark x1="77604" y1="74010" x2="77604" y2="74010"/>
                          <a14:foregroundMark x1="19271" y1="73073" x2="19271" y2="73073"/>
                          <a14:foregroundMark x1="20000" y1="72552" x2="20000" y2="72552"/>
                          <a14:foregroundMark x1="32708" y1="74479" x2="30104" y2="74479"/>
                          <a14:foregroundMark x1="19271" y1="72813" x2="19063" y2="76406"/>
                          <a14:foregroundMark x1="32500" y1="72344" x2="32500" y2="72344"/>
                          <a14:foregroundMark x1="29844" y1="77135" x2="29844" y2="77135"/>
                          <a14:foregroundMark x1="29844" y1="77135" x2="32500" y2="77135"/>
                          <a14:foregroundMark x1="32500" y1="77135" x2="32500" y2="77135"/>
                          <a14:foregroundMark x1="32500" y1="77135" x2="32500" y2="77135"/>
                          <a14:foregroundMark x1="39125" y1="74919" x2="37552" y2="76406"/>
                          <a14:foregroundMark x1="42083" y1="75677" x2="42083" y2="75677"/>
                          <a14:foregroundMark x1="42083" y1="74479" x2="42083" y2="74479"/>
                          <a14:foregroundMark x1="42083" y1="74479" x2="42083" y2="76198"/>
                          <a14:foregroundMark x1="46875" y1="74740" x2="46875" y2="74479"/>
                          <a14:foregroundMark x1="47604" y1="72813" x2="47604" y2="72813"/>
                          <a14:foregroundMark x1="53125" y1="73281" x2="53125" y2="73281"/>
                          <a14:foregroundMark x1="53125" y1="73281" x2="53125" y2="73281"/>
                          <a14:foregroundMark x1="56510" y1="71875" x2="56510" y2="71875"/>
                          <a14:foregroundMark x1="56510" y1="71875" x2="56510" y2="71875"/>
                          <a14:foregroundMark x1="61771" y1="74271" x2="61771" y2="74271"/>
                          <a14:foregroundMark x1="61771" y1="74271" x2="61771" y2="74271"/>
                          <a14:foregroundMark x1="61771" y1="76667" x2="61771" y2="76667"/>
                          <a14:foregroundMark x1="70885" y1="75469" x2="70885" y2="75469"/>
                          <a14:foregroundMark x1="70885" y1="75469" x2="70885" y2="75469"/>
                          <a14:foregroundMark x1="72552" y1="74271" x2="72552" y2="74271"/>
                          <a14:foregroundMark x1="77604" y1="75469" x2="77604" y2="75469"/>
                          <a14:foregroundMark x1="77604" y1="75469" x2="77604" y2="75469"/>
                          <a14:foregroundMark x1="77604" y1="77135" x2="77604" y2="77135"/>
                          <a14:foregroundMark x1="79740" y1="77604" x2="79740" y2="77604"/>
                          <a14:foregroundMark x1="27760" y1="81510" x2="27760" y2="81510"/>
                          <a14:foregroundMark x1="29167" y1="81510" x2="28854" y2="81823"/>
                          <a14:foregroundMark x1="27813" y1="81875" x2="27813" y2="81875"/>
                          <a14:foregroundMark x1="27813" y1="81875" x2="27865" y2="83854"/>
                          <a14:foregroundMark x1="28542" y1="83021" x2="28542" y2="83021"/>
                          <a14:foregroundMark x1="28542" y1="83021" x2="29375" y2="84063"/>
                          <a14:foregroundMark x1="30312" y1="81667" x2="30208" y2="83854"/>
                          <a14:foregroundMark x1="32763" y1="82344" x2="33333" y2="81563"/>
                          <a14:foregroundMark x1="32156" y1="83177" x2="32763" y2="82344"/>
                          <a14:foregroundMark x1="53490" y1="76354" x2="53490" y2="76354"/>
                          <a14:foregroundMark x1="52969" y1="75417" x2="57083" y2="76927"/>
                          <a14:foregroundMark x1="36302" y1="83229" x2="36302" y2="83229"/>
                          <a14:foregroundMark x1="36406" y1="81510" x2="36406" y2="81510"/>
                          <a14:foregroundMark x1="35000" y1="81510" x2="35000" y2="81510"/>
                          <a14:foregroundMark x1="35521" y1="81510" x2="35521" y2="81510"/>
                          <a14:foregroundMark x1="38438" y1="82083" x2="38438" y2="82083"/>
                          <a14:foregroundMark x1="38438" y1="82083" x2="38438" y2="82083"/>
                          <a14:foregroundMark x1="39635" y1="83385" x2="39635" y2="83385"/>
                          <a14:foregroundMark x1="39635" y1="83958" x2="39635" y2="83958"/>
                          <a14:foregroundMark x1="39427" y1="81563" x2="39427" y2="81563"/>
                          <a14:foregroundMark x1="38698" y1="84115" x2="38698" y2="84115"/>
                          <a14:foregroundMark x1="40469" y1="83750" x2="40469" y2="83750"/>
                          <a14:foregroundMark x1="41354" y1="83385" x2="41354" y2="83385"/>
                          <a14:foregroundMark x1="40938" y1="82344" x2="40938" y2="82344"/>
                          <a14:foregroundMark x1="41458" y1="81563" x2="41458" y2="81563"/>
                          <a14:foregroundMark x1="43385" y1="82813" x2="43385" y2="82813"/>
                          <a14:foregroundMark x1="45104" y1="83229" x2="45104" y2="83229"/>
                          <a14:foregroundMark x1="46354" y1="83333" x2="46354" y2="83333"/>
                          <a14:foregroundMark x1="46354" y1="83333" x2="46354" y2="83333"/>
                          <a14:foregroundMark x1="48177" y1="83333" x2="48177" y2="83333"/>
                          <a14:foregroundMark x1="48073" y1="82292" x2="48073" y2="82292"/>
                          <a14:foregroundMark x1="47500" y1="84167" x2="47500" y2="84167"/>
                          <a14:foregroundMark x1="50677" y1="84271" x2="50677" y2="84271"/>
                          <a14:foregroundMark x1="50104" y1="82813" x2="50104" y2="82813"/>
                          <a14:foregroundMark x1="52031" y1="82865" x2="52031" y2="82865"/>
                          <a14:foregroundMark x1="50156" y1="82135" x2="50156" y2="82135"/>
                          <a14:foregroundMark x1="51771" y1="83958" x2="51771" y2="83958"/>
                          <a14:foregroundMark x1="53229" y1="82865" x2="53229" y2="82865"/>
                          <a14:foregroundMark x1="53906" y1="82083" x2="53906" y2="82500"/>
                          <a14:foregroundMark x1="54896" y1="84063" x2="54896" y2="84063"/>
                          <a14:foregroundMark x1="55052" y1="82344" x2="55052" y2="82344"/>
                          <a14:foregroundMark x1="56354" y1="82448" x2="56354" y2="82448"/>
                          <a14:foregroundMark x1="56354" y1="82448" x2="56354" y2="82448"/>
                          <a14:foregroundMark x1="57396" y1="82031" x2="57396" y2="82031"/>
                          <a14:foregroundMark x1="57396" y1="82031" x2="57396" y2="82031"/>
                          <a14:foregroundMark x1="58906" y1="82240" x2="58906" y2="82240"/>
                          <a14:foregroundMark x1="58906" y1="82240" x2="58906" y2="82240"/>
                          <a14:foregroundMark x1="58125" y1="84219" x2="58125" y2="84219"/>
                          <a14:foregroundMark x1="58125" y1="84219" x2="58125" y2="84219"/>
                          <a14:foregroundMark x1="57917" y1="83906" x2="57917" y2="83906"/>
                          <a14:foregroundMark x1="57917" y1="83906" x2="57917" y2="83906"/>
                          <a14:foregroundMark x1="58854" y1="82344" x2="58854" y2="82344"/>
                          <a14:foregroundMark x1="58854" y1="82344" x2="58854" y2="82344"/>
                          <a14:foregroundMark x1="58854" y1="82344" x2="59010" y2="81823"/>
                          <a14:foregroundMark x1="59010" y1="81823" x2="59010" y2="81823"/>
                          <a14:foregroundMark x1="60885" y1="82708" x2="60885" y2="82708"/>
                          <a14:foregroundMark x1="63698" y1="82240" x2="63698" y2="82240"/>
                          <a14:foregroundMark x1="63698" y1="82240" x2="63698" y2="82240"/>
                          <a14:foregroundMark x1="63698" y1="82240" x2="63698" y2="82240"/>
                          <a14:foregroundMark x1="63698" y1="82240" x2="63698" y2="82240"/>
                          <a14:foregroundMark x1="63698" y1="82240" x2="63698" y2="82240"/>
                          <a14:foregroundMark x1="62344" y1="82292" x2="62344" y2="82292"/>
                          <a14:foregroundMark x1="63750" y1="83542" x2="63750" y2="83542"/>
                          <a14:foregroundMark x1="65521" y1="82656" x2="65521" y2="82656"/>
                          <a14:foregroundMark x1="65521" y1="82656" x2="65521" y2="82656"/>
                          <a14:foregroundMark x1="66042" y1="83385" x2="66042" y2="83385"/>
                          <a14:foregroundMark x1="65156" y1="81563" x2="65156" y2="81563"/>
                          <a14:foregroundMark x1="65156" y1="81563" x2="65156" y2="81563"/>
                          <a14:foregroundMark x1="65833" y1="84063" x2="65833" y2="84063"/>
                          <a14:foregroundMark x1="65833" y1="84063" x2="65833" y2="84063"/>
                          <a14:foregroundMark x1="67240" y1="82917" x2="67240" y2="82917"/>
                          <a14:foregroundMark x1="67240" y1="82917" x2="67240" y2="82917"/>
                          <a14:foregroundMark x1="68906" y1="82656" x2="68906" y2="82656"/>
                          <a14:foregroundMark x1="68906" y1="82656" x2="68906" y2="82656"/>
                          <a14:foregroundMark x1="71146" y1="82917" x2="71146" y2="82917"/>
                          <a14:foregroundMark x1="71146" y1="82917" x2="71146" y2="82917"/>
                          <a14:foregroundMark x1="70573" y1="82344" x2="70573" y2="82344"/>
                          <a14:foregroundMark x1="70573" y1="82344" x2="70573" y2="82344"/>
                          <a14:foregroundMark x1="71510" y1="81979" x2="71510" y2="81979"/>
                          <a14:foregroundMark x1="71510" y1="81979" x2="71510" y2="81979"/>
                          <a14:foregroundMark x1="31406" y1="82656" x2="31406" y2="82656"/>
                          <a14:foregroundMark x1="33333" y1="84219" x2="33333" y2="84219"/>
                          <a14:foregroundMark x1="34375" y1="83177" x2="34375" y2="83177"/>
                          <a14:foregroundMark x1="36302" y1="83906" x2="36302" y2="83906"/>
                          <a14:foregroundMark x1="36302" y1="83906" x2="35885" y2="84010"/>
                          <a14:foregroundMark x1="42031" y1="82865" x2="42031" y2="82865"/>
                          <a14:foregroundMark x1="43906" y1="84167" x2="43906" y2="84167"/>
                          <a14:foregroundMark x1="45104" y1="82969" x2="45104" y2="82969"/>
                          <a14:foregroundMark x1="45104" y1="83802" x2="45104" y2="83802"/>
                          <a14:foregroundMark x1="46354" y1="82656" x2="46354" y2="82656"/>
                          <a14:foregroundMark x1="46406" y1="83958" x2="46406" y2="83958"/>
                          <a14:foregroundMark x1="53281" y1="83333" x2="53281" y2="83333"/>
                          <a14:foregroundMark x1="57917" y1="83229" x2="57917" y2="83229"/>
                          <a14:foregroundMark x1="60208" y1="82865" x2="60208" y2="82865"/>
                          <a14:foregroundMark x1="62448" y1="82708" x2="62448" y2="82708"/>
                          <a14:foregroundMark x1="63438" y1="82917" x2="63438" y2="82917"/>
                          <a14:foregroundMark x1="63906" y1="84063" x2="63906" y2="84063"/>
                          <a14:foregroundMark x1="65000" y1="84063" x2="65000" y2="84063"/>
                          <a14:foregroundMark x1="66979" y1="82969" x2="66979" y2="82969"/>
                          <a14:foregroundMark x1="68802" y1="81979" x2="68802" y2="81979"/>
                          <a14:foregroundMark x1="70313" y1="81667" x2="70313" y2="81667"/>
                          <a14:backgroundMark x1="40104" y1="74167" x2="40104" y2="74167"/>
                          <a14:backgroundMark x1="40104" y1="74167" x2="40052" y2="74948"/>
                          <a14:backgroundMark x1="39323" y1="73646" x2="39323" y2="73646"/>
                          <a14:backgroundMark x1="39948" y1="74063" x2="39479" y2="74063"/>
                          <a14:backgroundMark x1="40313" y1="73906" x2="40313" y2="73854"/>
                          <a14:backgroundMark x1="39271" y1="74375" x2="39271" y2="74792"/>
                          <a14:backgroundMark x1="40260" y1="73385" x2="40573" y2="73542"/>
                          <a14:backgroundMark x1="39792" y1="74167" x2="40469" y2="73750"/>
                          <a14:backgroundMark x1="40156" y1="73750" x2="39167" y2="74948"/>
                          <a14:backgroundMark x1="40729" y1="73177" x2="40781" y2="73490"/>
                          <a14:backgroundMark x1="39010" y1="74375" x2="39010" y2="75208"/>
                          <a14:backgroundMark x1="71146" y1="73333" x2="71094" y2="74375"/>
                          <a14:backgroundMark x1="79271" y1="73750" x2="78542" y2="73229"/>
                          <a14:backgroundMark x1="70990" y1="73073" x2="70000" y2="73229"/>
                          <a14:backgroundMark x1="80417" y1="73333" x2="80417" y2="73385"/>
                          <a14:backgroundMark x1="80417" y1="73385" x2="80052" y2="73385"/>
                          <a14:backgroundMark x1="29375" y1="82240" x2="29688" y2="83021"/>
                          <a14:backgroundMark x1="28229" y1="82031" x2="28229" y2="82031"/>
                          <a14:backgroundMark x1="31979" y1="83177" x2="31979" y2="83177"/>
                          <a14:backgroundMark x1="32865" y1="82656" x2="32865" y2="82656"/>
                          <a14:backgroundMark x1="32760" y1="82344" x2="32760" y2="82344"/>
                          <a14:backgroundMark x1="32031" y1="83385" x2="31927" y2="83490"/>
                          <a14:backgroundMark x1="33021" y1="82188" x2="32760" y2="82344"/>
                          <a14:backgroundMark x1="32188" y1="82917" x2="32188" y2="83281"/>
                          <a14:backgroundMark x1="31823" y1="83333" x2="31823" y2="83906"/>
                          <a14:backgroundMark x1="41458" y1="82917" x2="41458" y2="82917"/>
                          <a14:backgroundMark x1="47292" y1="82760" x2="47292" y2="82760"/>
                          <a14:backgroundMark x1="35625" y1="83646" x2="35625" y2="83646"/>
                        </a14:backgroundRemoval>
                      </a14:imgEffect>
                    </a14:imgLayer>
                  </a14:imgProps>
                </a:ext>
                <a:ext uri="{28A0092B-C50C-407E-A947-70E740481C1C}">
                  <a14:useLocalDpi xmlns:a14="http://schemas.microsoft.com/office/drawing/2010/main" val="0"/>
                </a:ext>
              </a:extLst>
            </a:blip>
            <a:stretch>
              <a:fillRect/>
            </a:stretch>
          </p:blipFill>
          <p:spPr>
            <a:xfrm>
              <a:off x="-167664" y="-495617"/>
              <a:ext cx="2193911" cy="2193911"/>
            </a:xfrm>
            <a:prstGeom prst="rect">
              <a:avLst/>
            </a:prstGeom>
          </p:spPr>
        </p:pic>
      </p:grpSp>
    </p:spTree>
    <p:extLst>
      <p:ext uri="{BB962C8B-B14F-4D97-AF65-F5344CB8AC3E}">
        <p14:creationId xmlns:p14="http://schemas.microsoft.com/office/powerpoint/2010/main" val="86992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TextBox 4"/>
          <p:cNvSpPr txBox="1"/>
          <p:nvPr/>
        </p:nvSpPr>
        <p:spPr>
          <a:xfrm rot="16200000">
            <a:off x="-3036499" y="3054493"/>
            <a:ext cx="6754483" cy="523220"/>
          </a:xfrm>
          <a:prstGeom prst="rect">
            <a:avLst/>
          </a:prstGeom>
          <a:noFill/>
        </p:spPr>
        <p:txBody>
          <a:bodyPr wrap="square" rtlCol="0">
            <a:spAutoFit/>
          </a:bodyPr>
          <a:lstStyle/>
          <a:p>
            <a:pPr algn="ctr"/>
            <a:r>
              <a:rPr lang="en-US" sz="2800" b="1" dirty="0">
                <a:solidFill>
                  <a:schemeClr val="tx2"/>
                </a:solidFill>
                <a:latin typeface="Baskerville Old Face" panose="02020602080505020303" pitchFamily="18" charset="0"/>
              </a:rPr>
              <a:t>Case Scenario</a:t>
            </a:r>
          </a:p>
        </p:txBody>
      </p:sp>
      <p:sp>
        <p:nvSpPr>
          <p:cNvPr id="6" name="TextBox 5"/>
          <p:cNvSpPr txBox="1"/>
          <p:nvPr/>
        </p:nvSpPr>
        <p:spPr>
          <a:xfrm>
            <a:off x="1338349" y="3878196"/>
            <a:ext cx="6575940" cy="1477328"/>
          </a:xfrm>
          <a:prstGeom prst="rect">
            <a:avLst/>
          </a:prstGeom>
          <a:noFill/>
        </p:spPr>
        <p:txBody>
          <a:bodyPr wrap="square" rtlCol="0">
            <a:spAutoFit/>
          </a:bodyPr>
          <a:lstStyle/>
          <a:p>
            <a:r>
              <a:rPr lang="en-US" b="1" dirty="0">
                <a:solidFill>
                  <a:schemeClr val="bg1">
                    <a:lumMod val="50000"/>
                  </a:schemeClr>
                </a:solidFill>
                <a:latin typeface="Baskerville Old Face" panose="02020602080505020303" pitchFamily="18" charset="0"/>
              </a:rPr>
              <a:t>3</a:t>
            </a:r>
            <a:r>
              <a:rPr lang="en-US" b="1" baseline="30000" dirty="0">
                <a:solidFill>
                  <a:schemeClr val="bg1">
                    <a:lumMod val="50000"/>
                  </a:schemeClr>
                </a:solidFill>
                <a:latin typeface="Baskerville Old Face" panose="02020602080505020303" pitchFamily="18" charset="0"/>
              </a:rPr>
              <a:t>rd</a:t>
            </a:r>
            <a:r>
              <a:rPr lang="en-US" b="1" dirty="0">
                <a:solidFill>
                  <a:schemeClr val="bg1">
                    <a:lumMod val="50000"/>
                  </a:schemeClr>
                </a:solidFill>
                <a:latin typeface="Baskerville Old Face" panose="02020602080505020303" pitchFamily="18" charset="0"/>
              </a:rPr>
              <a:t> Step in this case  :</a:t>
            </a:r>
          </a:p>
          <a:p>
            <a:r>
              <a:rPr lang="en-US" dirty="0">
                <a:solidFill>
                  <a:schemeClr val="accent6">
                    <a:lumMod val="75000"/>
                  </a:schemeClr>
                </a:solidFill>
                <a:latin typeface="Baskerville Old Face" panose="02020602080505020303" pitchFamily="18" charset="0"/>
              </a:rPr>
              <a:t>After that we </a:t>
            </a:r>
            <a:r>
              <a:rPr lang="en-US" dirty="0">
                <a:solidFill>
                  <a:srgbClr val="C00000"/>
                </a:solidFill>
                <a:latin typeface="Baskerville Old Face" panose="02020602080505020303" pitchFamily="18" charset="0"/>
              </a:rPr>
              <a:t>look for </a:t>
            </a:r>
            <a:r>
              <a:rPr lang="en-US" b="1" dirty="0">
                <a:solidFill>
                  <a:srgbClr val="C00000"/>
                </a:solidFill>
                <a:latin typeface="Baskerville Old Face" panose="02020602080505020303" pitchFamily="18" charset="0"/>
              </a:rPr>
              <a:t>estrogen receptors</a:t>
            </a:r>
            <a:r>
              <a:rPr lang="en-US" dirty="0">
                <a:solidFill>
                  <a:srgbClr val="C00000"/>
                </a:solidFill>
                <a:latin typeface="Baskerville Old Face" panose="02020602080505020303" pitchFamily="18" charset="0"/>
              </a:rPr>
              <a:t> </a:t>
            </a:r>
            <a:r>
              <a:rPr lang="en-US" dirty="0">
                <a:solidFill>
                  <a:schemeClr val="accent6">
                    <a:lumMod val="75000"/>
                  </a:schemeClr>
                </a:solidFill>
                <a:latin typeface="Baskerville Old Face" panose="02020602080505020303" pitchFamily="18" charset="0"/>
              </a:rPr>
              <a:t>in the tumor cells , we can look for it by immunohistochemistry with a stain , if she has positive receptors it should look brown (as in this picture) , so we can give her </a:t>
            </a:r>
            <a:r>
              <a:rPr lang="en-US" b="1" dirty="0">
                <a:solidFill>
                  <a:schemeClr val="accent6">
                    <a:lumMod val="75000"/>
                  </a:schemeClr>
                </a:solidFill>
                <a:latin typeface="Baskerville Old Face" panose="02020602080505020303" pitchFamily="18" charset="0"/>
              </a:rPr>
              <a:t>Tamoxifen</a:t>
            </a:r>
            <a:r>
              <a:rPr lang="en-US" dirty="0">
                <a:solidFill>
                  <a:schemeClr val="accent6">
                    <a:lumMod val="75000"/>
                  </a:schemeClr>
                </a:solidFill>
                <a:latin typeface="Baskerville Old Face" panose="02020602080505020303" pitchFamily="18" charset="0"/>
              </a:rPr>
              <a:t> for the rest of her life.</a:t>
            </a:r>
          </a:p>
        </p:txBody>
      </p:sp>
      <p:sp>
        <p:nvSpPr>
          <p:cNvPr id="7" name="TextBox 6"/>
          <p:cNvSpPr txBox="1"/>
          <p:nvPr/>
        </p:nvSpPr>
        <p:spPr>
          <a:xfrm>
            <a:off x="1338349" y="539774"/>
            <a:ext cx="6575940" cy="2862322"/>
          </a:xfrm>
          <a:prstGeom prst="rect">
            <a:avLst/>
          </a:prstGeom>
          <a:noFill/>
        </p:spPr>
        <p:txBody>
          <a:bodyPr wrap="square" rtlCol="0">
            <a:spAutoFit/>
          </a:bodyPr>
          <a:lstStyle/>
          <a:p>
            <a:r>
              <a:rPr lang="en-GB" b="1" dirty="0">
                <a:solidFill>
                  <a:schemeClr val="bg1">
                    <a:lumMod val="50000"/>
                  </a:schemeClr>
                </a:solidFill>
                <a:latin typeface="Baskerville Old Face" panose="02020602080505020303" pitchFamily="18" charset="0"/>
              </a:rPr>
              <a:t>2</a:t>
            </a:r>
            <a:r>
              <a:rPr lang="en-GB" b="1" baseline="30000" dirty="0">
                <a:solidFill>
                  <a:schemeClr val="bg1">
                    <a:lumMod val="50000"/>
                  </a:schemeClr>
                </a:solidFill>
                <a:latin typeface="Baskerville Old Face" panose="02020602080505020303" pitchFamily="18" charset="0"/>
              </a:rPr>
              <a:t>nd</a:t>
            </a:r>
            <a:r>
              <a:rPr lang="en-GB" b="1" dirty="0">
                <a:solidFill>
                  <a:schemeClr val="bg1">
                    <a:lumMod val="50000"/>
                  </a:schemeClr>
                </a:solidFill>
                <a:latin typeface="Baskerville Old Face" panose="02020602080505020303" pitchFamily="18" charset="0"/>
              </a:rPr>
              <a:t> step in this case : </a:t>
            </a:r>
          </a:p>
          <a:p>
            <a:r>
              <a:rPr lang="en-GB" dirty="0">
                <a:solidFill>
                  <a:schemeClr val="bg1">
                    <a:lumMod val="50000"/>
                  </a:schemeClr>
                </a:solidFill>
                <a:latin typeface="Baskerville Old Face" panose="02020602080505020303" pitchFamily="18" charset="0"/>
              </a:rPr>
              <a:t>The biopsy specimen is taken to the lab.</a:t>
            </a:r>
          </a:p>
          <a:p>
            <a:pPr marL="285750" indent="-285750">
              <a:buFont typeface="Arial" panose="020B0604020202020204" pitchFamily="34" charset="0"/>
              <a:buChar char="•"/>
            </a:pPr>
            <a:r>
              <a:rPr lang="en-GB" dirty="0">
                <a:solidFill>
                  <a:schemeClr val="accent6">
                    <a:lumMod val="75000"/>
                  </a:schemeClr>
                </a:solidFill>
                <a:latin typeface="Baskerville Old Face" panose="02020602080505020303" pitchFamily="18" charset="0"/>
              </a:rPr>
              <a:t>In the breast cancer grading (degree of differentiation) we look for three criteria:</a:t>
            </a:r>
          </a:p>
          <a:p>
            <a:pPr marL="342900" indent="-342900">
              <a:buAutoNum type="arabicPeriod"/>
            </a:pPr>
            <a:r>
              <a:rPr lang="en-GB" dirty="0">
                <a:solidFill>
                  <a:schemeClr val="accent6">
                    <a:lumMod val="75000"/>
                  </a:schemeClr>
                </a:solidFill>
                <a:latin typeface="Baskerville Old Face" panose="02020602080505020303" pitchFamily="18" charset="0"/>
              </a:rPr>
              <a:t>Is the tumor producing </a:t>
            </a:r>
            <a:r>
              <a:rPr lang="en-GB" b="1" dirty="0">
                <a:solidFill>
                  <a:schemeClr val="accent6">
                    <a:lumMod val="75000"/>
                  </a:schemeClr>
                </a:solidFill>
                <a:latin typeface="Baskerville Old Face" panose="02020602080505020303" pitchFamily="18" charset="0"/>
              </a:rPr>
              <a:t>tubules</a:t>
            </a:r>
            <a:r>
              <a:rPr lang="en-GB" dirty="0">
                <a:solidFill>
                  <a:schemeClr val="accent6">
                    <a:lumMod val="75000"/>
                  </a:schemeClr>
                </a:solidFill>
                <a:latin typeface="Baskerville Old Face" panose="02020602080505020303" pitchFamily="18" charset="0"/>
              </a:rPr>
              <a:t>? The more the tubules the better the degree of differentiation.</a:t>
            </a:r>
          </a:p>
          <a:p>
            <a:pPr marL="342900" indent="-342900">
              <a:buAutoNum type="arabicPeriod"/>
            </a:pPr>
            <a:r>
              <a:rPr lang="en-GB" dirty="0">
                <a:solidFill>
                  <a:schemeClr val="accent6">
                    <a:lumMod val="75000"/>
                  </a:schemeClr>
                </a:solidFill>
                <a:latin typeface="Baskerville Old Face" panose="02020602080505020303" pitchFamily="18" charset="0"/>
              </a:rPr>
              <a:t>The degree of </a:t>
            </a:r>
            <a:r>
              <a:rPr lang="en-GB" b="1" dirty="0">
                <a:solidFill>
                  <a:schemeClr val="accent6">
                    <a:lumMod val="75000"/>
                  </a:schemeClr>
                </a:solidFill>
                <a:latin typeface="Baskerville Old Face" panose="02020602080505020303" pitchFamily="18" charset="0"/>
              </a:rPr>
              <a:t>pleomorphism</a:t>
            </a:r>
            <a:r>
              <a:rPr lang="en-GB" dirty="0">
                <a:solidFill>
                  <a:schemeClr val="accent6">
                    <a:lumMod val="75000"/>
                  </a:schemeClr>
                </a:solidFill>
                <a:latin typeface="Baskerville Old Face" panose="02020602080505020303" pitchFamily="18" charset="0"/>
              </a:rPr>
              <a:t> (variation in the size and the shape of the cells).</a:t>
            </a:r>
          </a:p>
          <a:p>
            <a:pPr marL="342900" indent="-342900">
              <a:buAutoNum type="arabicPeriod"/>
            </a:pPr>
            <a:r>
              <a:rPr lang="en-GB" dirty="0">
                <a:solidFill>
                  <a:schemeClr val="accent6">
                    <a:lumMod val="75000"/>
                  </a:schemeClr>
                </a:solidFill>
                <a:latin typeface="Baskerville Old Face" panose="02020602080505020303" pitchFamily="18" charset="0"/>
              </a:rPr>
              <a:t>The degree of </a:t>
            </a:r>
            <a:r>
              <a:rPr lang="en-GB" b="1" dirty="0">
                <a:solidFill>
                  <a:schemeClr val="accent6">
                    <a:lumMod val="75000"/>
                  </a:schemeClr>
                </a:solidFill>
                <a:latin typeface="Baskerville Old Face" panose="02020602080505020303" pitchFamily="18" charset="0"/>
              </a:rPr>
              <a:t>mitosis</a:t>
            </a:r>
            <a:r>
              <a:rPr lang="en-GB" dirty="0">
                <a:solidFill>
                  <a:schemeClr val="accent6">
                    <a:lumMod val="75000"/>
                  </a:schemeClr>
                </a:solidFill>
                <a:latin typeface="Baskerville Old Face" panose="02020602080505020303" pitchFamily="18" charset="0"/>
              </a:rPr>
              <a:t>.</a:t>
            </a:r>
          </a:p>
          <a:p>
            <a:pPr marL="342900" indent="-342900">
              <a:buAutoNum type="arabicPeriod"/>
            </a:pPr>
            <a:endParaRPr lang="en-GB" dirty="0"/>
          </a:p>
        </p:txBody>
      </p:sp>
      <p:sp>
        <p:nvSpPr>
          <p:cNvPr id="8" name="object 8"/>
          <p:cNvSpPr/>
          <p:nvPr/>
        </p:nvSpPr>
        <p:spPr>
          <a:xfrm>
            <a:off x="8186467" y="539774"/>
            <a:ext cx="3312000" cy="2700000"/>
          </a:xfrm>
          <a:prstGeom prst="rect">
            <a:avLst/>
          </a:prstGeom>
          <a:blipFill>
            <a:blip r:embed="rId4" cstate="print"/>
            <a:srcRect/>
            <a:stretch>
              <a:fillRect t="-1" b="-101303"/>
            </a:stretch>
          </a:blipFill>
        </p:spPr>
        <p:txBody>
          <a:bodyPr wrap="square" lIns="0" tIns="0" rIns="0" bIns="0" rtlCol="0"/>
          <a:lstStyle/>
          <a:p>
            <a:endParaRPr/>
          </a:p>
        </p:txBody>
      </p:sp>
      <p:sp>
        <p:nvSpPr>
          <p:cNvPr id="9" name="object 8"/>
          <p:cNvSpPr/>
          <p:nvPr/>
        </p:nvSpPr>
        <p:spPr>
          <a:xfrm>
            <a:off x="8186467" y="3543858"/>
            <a:ext cx="3312000" cy="2700000"/>
          </a:xfrm>
          <a:prstGeom prst="rect">
            <a:avLst/>
          </a:prstGeom>
          <a:blipFill>
            <a:blip r:embed="rId4" cstate="print"/>
            <a:srcRect/>
            <a:stretch>
              <a:fillRect t="-100000"/>
            </a:stretch>
          </a:blipFill>
        </p:spPr>
        <p:txBody>
          <a:bodyPr wrap="square" lIns="0" tIns="0" rIns="0" bIns="0" rtlCol="0"/>
          <a:lstStyle/>
          <a:p>
            <a:endParaRPr/>
          </a:p>
        </p:txBody>
      </p:sp>
      <p:sp>
        <p:nvSpPr>
          <p:cNvPr id="10" name="TextBox 9">
            <a:extLst>
              <a:ext uri="{FF2B5EF4-FFF2-40B4-BE49-F238E27FC236}">
                <a16:creationId xmlns:a16="http://schemas.microsoft.com/office/drawing/2014/main" id="{1EAA5884-5209-43B0-B6E5-255E3FF6C366}"/>
              </a:ext>
            </a:extLst>
          </p:cNvPr>
          <p:cNvSpPr txBox="1"/>
          <p:nvPr/>
        </p:nvSpPr>
        <p:spPr>
          <a:xfrm>
            <a:off x="1338349" y="5336442"/>
            <a:ext cx="7238427"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If the patient has ER, PR and HER2 positive then it means Luminal B. (Exam will be case scenario)</a:t>
            </a:r>
          </a:p>
        </p:txBody>
      </p:sp>
    </p:spTree>
    <p:extLst>
      <p:ext uri="{BB962C8B-B14F-4D97-AF65-F5344CB8AC3E}">
        <p14:creationId xmlns:p14="http://schemas.microsoft.com/office/powerpoint/2010/main" val="248962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TextBox 4"/>
          <p:cNvSpPr txBox="1"/>
          <p:nvPr/>
        </p:nvSpPr>
        <p:spPr>
          <a:xfrm rot="16200000">
            <a:off x="-2587925" y="3054494"/>
            <a:ext cx="5857336" cy="523220"/>
          </a:xfrm>
          <a:prstGeom prst="rect">
            <a:avLst/>
          </a:prstGeom>
          <a:noFill/>
        </p:spPr>
        <p:txBody>
          <a:bodyPr wrap="square" rtlCol="0">
            <a:spAutoFit/>
          </a:bodyPr>
          <a:lstStyle/>
          <a:p>
            <a:pPr algn="ctr"/>
            <a:r>
              <a:rPr lang="en-US" sz="2800" b="1" dirty="0">
                <a:solidFill>
                  <a:schemeClr val="tx2"/>
                </a:solidFill>
                <a:latin typeface="Baskerville Old Face" panose="02020602080505020303" pitchFamily="18" charset="0"/>
              </a:rPr>
              <a:t>HER2 Gene</a:t>
            </a:r>
          </a:p>
        </p:txBody>
      </p:sp>
      <p:sp>
        <p:nvSpPr>
          <p:cNvPr id="6" name="Rectangle 5"/>
          <p:cNvSpPr/>
          <p:nvPr/>
        </p:nvSpPr>
        <p:spPr>
          <a:xfrm>
            <a:off x="1338348" y="647783"/>
            <a:ext cx="5942346" cy="461665"/>
          </a:xfrm>
          <a:prstGeom prst="rect">
            <a:avLst/>
          </a:prstGeom>
        </p:spPr>
        <p:txBody>
          <a:bodyPr wrap="square">
            <a:spAutoFit/>
          </a:bodyPr>
          <a:lstStyle/>
          <a:p>
            <a:r>
              <a:rPr lang="en-US" sz="2400" b="1" dirty="0">
                <a:solidFill>
                  <a:schemeClr val="tx2"/>
                </a:solidFill>
                <a:latin typeface="Baskerville Old Face" panose="02020602080505020303" pitchFamily="18" charset="0"/>
              </a:rPr>
              <a:t>HER2 Gene </a:t>
            </a:r>
            <a:r>
              <a:rPr lang="en-US" sz="2400" dirty="0">
                <a:solidFill>
                  <a:schemeClr val="bg1">
                    <a:lumMod val="50000"/>
                  </a:schemeClr>
                </a:solidFill>
                <a:latin typeface="Baskerville Old Face" panose="02020602080505020303" pitchFamily="18" charset="0"/>
              </a:rPr>
              <a:t>(Also called </a:t>
            </a:r>
            <a:r>
              <a:rPr lang="en-US" sz="2400" b="1" dirty="0">
                <a:solidFill>
                  <a:schemeClr val="bg1">
                    <a:lumMod val="50000"/>
                  </a:schemeClr>
                </a:solidFill>
                <a:latin typeface="Baskerville Old Face" panose="02020602080505020303" pitchFamily="18" charset="0"/>
              </a:rPr>
              <a:t>HER2-neu</a:t>
            </a:r>
            <a:r>
              <a:rPr lang="en-US" sz="2400" dirty="0">
                <a:solidFill>
                  <a:schemeClr val="bg1">
                    <a:lumMod val="50000"/>
                  </a:schemeClr>
                </a:solidFill>
                <a:latin typeface="Baskerville Old Face" panose="02020602080505020303" pitchFamily="18" charset="0"/>
              </a:rPr>
              <a:t>)</a:t>
            </a:r>
          </a:p>
        </p:txBody>
      </p:sp>
      <p:sp>
        <p:nvSpPr>
          <p:cNvPr id="13" name="Rounded Rectangle 12"/>
          <p:cNvSpPr/>
          <p:nvPr/>
        </p:nvSpPr>
        <p:spPr>
          <a:xfrm>
            <a:off x="1338348" y="1268693"/>
            <a:ext cx="3260785" cy="29318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lnSpc>
                <a:spcPct val="100000"/>
              </a:lnSpc>
              <a:spcBef>
                <a:spcPts val="105"/>
              </a:spcBef>
            </a:pPr>
            <a:r>
              <a:rPr lang="en-US" dirty="0">
                <a:solidFill>
                  <a:schemeClr val="tx1"/>
                </a:solidFill>
                <a:latin typeface="Baskerville Old Face" panose="02020602080505020303" pitchFamily="18" charset="0"/>
                <a:cs typeface="Arial"/>
              </a:rPr>
              <a:t>Normal </a:t>
            </a:r>
            <a:r>
              <a:rPr lang="en-US" spc="-5" dirty="0">
                <a:solidFill>
                  <a:schemeClr val="tx1"/>
                </a:solidFill>
                <a:latin typeface="Baskerville Old Face" panose="02020602080505020303" pitchFamily="18" charset="0"/>
                <a:cs typeface="Arial"/>
              </a:rPr>
              <a:t>cells </a:t>
            </a:r>
            <a:r>
              <a:rPr lang="en-US" dirty="0">
                <a:solidFill>
                  <a:schemeClr val="tx1"/>
                </a:solidFill>
                <a:latin typeface="Baskerville Old Face" panose="02020602080505020303" pitchFamily="18" charset="0"/>
                <a:cs typeface="Arial"/>
              </a:rPr>
              <a:t>have </a:t>
            </a:r>
            <a:r>
              <a:rPr lang="en-US" spc="-5" dirty="0">
                <a:solidFill>
                  <a:schemeClr val="tx1"/>
                </a:solidFill>
                <a:latin typeface="Baskerville Old Face" panose="02020602080505020303" pitchFamily="18" charset="0"/>
                <a:cs typeface="Arial"/>
              </a:rPr>
              <a:t>one </a:t>
            </a:r>
            <a:r>
              <a:rPr lang="en-US" spc="-10" dirty="0">
                <a:solidFill>
                  <a:schemeClr val="tx1"/>
                </a:solidFill>
                <a:latin typeface="Baskerville Old Face" panose="02020602080505020303" pitchFamily="18" charset="0"/>
                <a:cs typeface="Arial"/>
              </a:rPr>
              <a:t>copy </a:t>
            </a:r>
            <a:r>
              <a:rPr lang="en-US" dirty="0">
                <a:solidFill>
                  <a:schemeClr val="tx1"/>
                </a:solidFill>
                <a:latin typeface="Baskerville Old Face" panose="02020602080505020303" pitchFamily="18" charset="0"/>
                <a:cs typeface="Arial"/>
              </a:rPr>
              <a:t>of </a:t>
            </a:r>
            <a:r>
              <a:rPr lang="en-US" spc="-10" dirty="0">
                <a:solidFill>
                  <a:schemeClr val="tx1"/>
                </a:solidFill>
                <a:latin typeface="Baskerville Old Face" panose="02020602080505020303" pitchFamily="18" charset="0"/>
                <a:cs typeface="Arial"/>
              </a:rPr>
              <a:t>the  </a:t>
            </a:r>
            <a:r>
              <a:rPr lang="en-US" dirty="0">
                <a:solidFill>
                  <a:srgbClr val="C00000"/>
                </a:solidFill>
                <a:latin typeface="Baskerville Old Face" panose="02020602080505020303" pitchFamily="18" charset="0"/>
                <a:cs typeface="Arial"/>
              </a:rPr>
              <a:t>HER 2 gene </a:t>
            </a:r>
            <a:r>
              <a:rPr lang="en-US" spc="-10" dirty="0">
                <a:solidFill>
                  <a:srgbClr val="C00000"/>
                </a:solidFill>
                <a:latin typeface="Baskerville Old Face" panose="02020602080505020303" pitchFamily="18" charset="0"/>
                <a:cs typeface="Arial"/>
              </a:rPr>
              <a:t>on each </a:t>
            </a:r>
            <a:r>
              <a:rPr lang="en-US" spc="-5" dirty="0">
                <a:solidFill>
                  <a:srgbClr val="C00000"/>
                </a:solidFill>
                <a:latin typeface="Baskerville Old Face" panose="02020602080505020303" pitchFamily="18" charset="0"/>
                <a:cs typeface="Arial"/>
              </a:rPr>
              <a:t>chromosome </a:t>
            </a:r>
            <a:r>
              <a:rPr lang="en-US" spc="-10" dirty="0">
                <a:solidFill>
                  <a:srgbClr val="C00000"/>
                </a:solidFill>
                <a:latin typeface="Baskerville Old Face" panose="02020602080505020303" pitchFamily="18" charset="0"/>
                <a:cs typeface="Arial"/>
              </a:rPr>
              <a:t>17  </a:t>
            </a:r>
            <a:r>
              <a:rPr lang="en-US" spc="-5" dirty="0">
                <a:solidFill>
                  <a:srgbClr val="C00000"/>
                </a:solidFill>
                <a:latin typeface="Baskerville Old Face" panose="02020602080505020303" pitchFamily="18" charset="0"/>
                <a:cs typeface="Arial"/>
              </a:rPr>
              <a:t>(CHR17)</a:t>
            </a:r>
            <a:r>
              <a:rPr lang="en-US" spc="-5" dirty="0">
                <a:solidFill>
                  <a:schemeClr val="tx1"/>
                </a:solidFill>
                <a:latin typeface="Baskerville Old Face" panose="02020602080505020303" pitchFamily="18" charset="0"/>
                <a:cs typeface="Arial"/>
              </a:rPr>
              <a:t> and when </a:t>
            </a:r>
            <a:r>
              <a:rPr lang="en-US" dirty="0">
                <a:solidFill>
                  <a:schemeClr val="tx1"/>
                </a:solidFill>
                <a:latin typeface="Baskerville Old Face" panose="02020602080505020303" pitchFamily="18" charset="0"/>
                <a:cs typeface="Arial"/>
              </a:rPr>
              <a:t>this gene </a:t>
            </a:r>
            <a:r>
              <a:rPr lang="en-US" spc="-15" dirty="0">
                <a:solidFill>
                  <a:schemeClr val="tx1"/>
                </a:solidFill>
                <a:latin typeface="Baskerville Old Face" panose="02020602080505020303" pitchFamily="18" charset="0"/>
                <a:cs typeface="Arial"/>
              </a:rPr>
              <a:t>is  </a:t>
            </a:r>
            <a:r>
              <a:rPr lang="en-US" spc="-5" dirty="0">
                <a:solidFill>
                  <a:schemeClr val="tx1"/>
                </a:solidFill>
                <a:latin typeface="Baskerville Old Face" panose="02020602080505020303" pitchFamily="18" charset="0"/>
                <a:cs typeface="Arial"/>
              </a:rPr>
              <a:t>expressed </a:t>
            </a:r>
            <a:r>
              <a:rPr lang="en-US" dirty="0">
                <a:solidFill>
                  <a:schemeClr val="tx1"/>
                </a:solidFill>
                <a:latin typeface="Baskerville Old Face" panose="02020602080505020303" pitchFamily="18" charset="0"/>
                <a:cs typeface="Arial"/>
              </a:rPr>
              <a:t>in </a:t>
            </a:r>
            <a:r>
              <a:rPr lang="en-US" spc="-5" dirty="0">
                <a:solidFill>
                  <a:schemeClr val="tx1"/>
                </a:solidFill>
                <a:latin typeface="Baskerville Old Face" panose="02020602080505020303" pitchFamily="18" charset="0"/>
                <a:cs typeface="Arial"/>
              </a:rPr>
              <a:t>normal epithelial cells,  </a:t>
            </a:r>
            <a:r>
              <a:rPr lang="en-US" b="1" spc="-5" dirty="0">
                <a:solidFill>
                  <a:schemeClr val="tx1"/>
                </a:solidFill>
                <a:latin typeface="Baskerville Old Face" panose="02020602080505020303" pitchFamily="18" charset="0"/>
                <a:cs typeface="Arial"/>
              </a:rPr>
              <a:t>it is </a:t>
            </a:r>
            <a:r>
              <a:rPr lang="en-US" b="1" dirty="0">
                <a:solidFill>
                  <a:schemeClr val="tx1"/>
                </a:solidFill>
                <a:latin typeface="Baskerville Old Face" panose="02020602080505020303" pitchFamily="18" charset="0"/>
                <a:cs typeface="Arial"/>
              </a:rPr>
              <a:t>transmits </a:t>
            </a:r>
            <a:r>
              <a:rPr lang="en-US" b="1" spc="-5" dirty="0">
                <a:solidFill>
                  <a:schemeClr val="tx1"/>
                </a:solidFill>
                <a:latin typeface="Baskerville Old Face" panose="02020602080505020303" pitchFamily="18" charset="0"/>
                <a:cs typeface="Arial"/>
              </a:rPr>
              <a:t>signals regulating </a:t>
            </a:r>
            <a:r>
              <a:rPr lang="en-US" b="1" spc="-10" dirty="0">
                <a:solidFill>
                  <a:schemeClr val="tx1"/>
                </a:solidFill>
                <a:latin typeface="Baskerville Old Face" panose="02020602080505020303" pitchFamily="18" charset="0"/>
                <a:cs typeface="Arial"/>
              </a:rPr>
              <a:t>cell  </a:t>
            </a:r>
            <a:r>
              <a:rPr lang="en-US" b="1" dirty="0">
                <a:solidFill>
                  <a:schemeClr val="tx1"/>
                </a:solidFill>
                <a:latin typeface="Baskerville Old Face" panose="02020602080505020303" pitchFamily="18" charset="0"/>
                <a:cs typeface="Arial"/>
              </a:rPr>
              <a:t>growth and</a:t>
            </a:r>
            <a:r>
              <a:rPr lang="en-US" b="1" spc="-60" dirty="0">
                <a:solidFill>
                  <a:schemeClr val="tx1"/>
                </a:solidFill>
                <a:latin typeface="Baskerville Old Face" panose="02020602080505020303" pitchFamily="18" charset="0"/>
                <a:cs typeface="Arial"/>
              </a:rPr>
              <a:t> </a:t>
            </a:r>
            <a:r>
              <a:rPr lang="en-US" b="1" spc="-5" dirty="0">
                <a:solidFill>
                  <a:schemeClr val="tx1"/>
                </a:solidFill>
                <a:latin typeface="Baskerville Old Face" panose="02020602080505020303" pitchFamily="18" charset="0"/>
                <a:cs typeface="Arial"/>
              </a:rPr>
              <a:t>survival.</a:t>
            </a:r>
            <a:endParaRPr lang="en-US" b="1" dirty="0">
              <a:solidFill>
                <a:schemeClr val="tx1"/>
              </a:solidFill>
              <a:latin typeface="Baskerville Old Face" panose="02020602080505020303" pitchFamily="18" charset="0"/>
              <a:cs typeface="Arial"/>
            </a:endParaRPr>
          </a:p>
        </p:txBody>
      </p:sp>
      <p:sp>
        <p:nvSpPr>
          <p:cNvPr id="14" name="Rounded Rectangle 13"/>
          <p:cNvSpPr/>
          <p:nvPr/>
        </p:nvSpPr>
        <p:spPr>
          <a:xfrm>
            <a:off x="4820544" y="1268692"/>
            <a:ext cx="3260785" cy="293184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105"/>
              </a:spcBef>
              <a:tabLst>
                <a:tab pos="730250" algn="l"/>
              </a:tabLst>
            </a:pPr>
            <a:r>
              <a:rPr lang="en-US" spc="-5" dirty="0">
                <a:solidFill>
                  <a:schemeClr val="tx1"/>
                </a:solidFill>
                <a:latin typeface="Baskerville Old Face" panose="02020602080505020303" pitchFamily="18" charset="0"/>
                <a:cs typeface="Arial"/>
              </a:rPr>
              <a:t>I</a:t>
            </a:r>
            <a:r>
              <a:rPr lang="en-US" dirty="0">
                <a:solidFill>
                  <a:schemeClr val="tx1"/>
                </a:solidFill>
                <a:latin typeface="Baskerville Old Face" panose="02020602080505020303" pitchFamily="18" charset="0"/>
                <a:cs typeface="Arial"/>
              </a:rPr>
              <a:t>n a</a:t>
            </a:r>
            <a:r>
              <a:rPr lang="en-US" spc="-20" dirty="0">
                <a:solidFill>
                  <a:schemeClr val="tx1"/>
                </a:solidFill>
                <a:latin typeface="Baskerville Old Face" panose="02020602080505020303" pitchFamily="18" charset="0"/>
                <a:cs typeface="Arial"/>
              </a:rPr>
              <a:t>p</a:t>
            </a:r>
            <a:r>
              <a:rPr lang="en-US" spc="-15" dirty="0">
                <a:solidFill>
                  <a:schemeClr val="tx1"/>
                </a:solidFill>
                <a:latin typeface="Baskerville Old Face" panose="02020602080505020303" pitchFamily="18" charset="0"/>
                <a:cs typeface="Arial"/>
              </a:rPr>
              <a:t>p</a:t>
            </a:r>
            <a:r>
              <a:rPr lang="en-US" dirty="0">
                <a:solidFill>
                  <a:schemeClr val="tx1"/>
                </a:solidFill>
                <a:latin typeface="Baskerville Old Face" panose="02020602080505020303" pitchFamily="18" charset="0"/>
                <a:cs typeface="Arial"/>
              </a:rPr>
              <a:t>roxi</a:t>
            </a:r>
            <a:r>
              <a:rPr lang="en-US" spc="-15" dirty="0">
                <a:solidFill>
                  <a:schemeClr val="tx1"/>
                </a:solidFill>
                <a:latin typeface="Baskerville Old Face" panose="02020602080505020303" pitchFamily="18" charset="0"/>
                <a:cs typeface="Arial"/>
              </a:rPr>
              <a:t>m</a:t>
            </a:r>
            <a:r>
              <a:rPr lang="en-US" dirty="0">
                <a:solidFill>
                  <a:schemeClr val="tx1"/>
                </a:solidFill>
                <a:latin typeface="Baskerville Old Face" panose="02020602080505020303" pitchFamily="18" charset="0"/>
                <a:cs typeface="Arial"/>
              </a:rPr>
              <a:t>a</a:t>
            </a:r>
            <a:r>
              <a:rPr lang="en-US" spc="-20" dirty="0">
                <a:solidFill>
                  <a:schemeClr val="tx1"/>
                </a:solidFill>
                <a:latin typeface="Baskerville Old Face" panose="02020602080505020303" pitchFamily="18" charset="0"/>
                <a:cs typeface="Arial"/>
              </a:rPr>
              <a:t>t</a:t>
            </a:r>
            <a:r>
              <a:rPr lang="en-US" dirty="0">
                <a:solidFill>
                  <a:schemeClr val="tx1"/>
                </a:solidFill>
                <a:latin typeface="Baskerville Old Face" panose="02020602080505020303" pitchFamily="18" charset="0"/>
                <a:cs typeface="Arial"/>
              </a:rPr>
              <a:t>ely 15% to 25% of breast cancer, the HER2 gene is found to be amplified 2 folds to greater than 20 folds in each tumor cell nucleus.  </a:t>
            </a:r>
          </a:p>
        </p:txBody>
      </p:sp>
      <p:sp>
        <p:nvSpPr>
          <p:cNvPr id="15" name="Rounded Rectangle 14"/>
          <p:cNvSpPr/>
          <p:nvPr/>
        </p:nvSpPr>
        <p:spPr>
          <a:xfrm>
            <a:off x="8302740" y="1268692"/>
            <a:ext cx="3260785" cy="293184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 dirty="0">
                <a:solidFill>
                  <a:schemeClr val="tx1"/>
                </a:solidFill>
                <a:latin typeface="Baskerville Old Face" panose="02020602080505020303" pitchFamily="18" charset="0"/>
              </a:rPr>
              <a:t>A</a:t>
            </a:r>
            <a:r>
              <a:rPr lang="en-US" b="1" dirty="0">
                <a:solidFill>
                  <a:schemeClr val="tx1"/>
                </a:solidFill>
                <a:latin typeface="Baskerville Old Face" panose="02020602080505020303" pitchFamily="18" charset="0"/>
              </a:rPr>
              <a:t>s a res</a:t>
            </a:r>
            <a:r>
              <a:rPr lang="en-US" b="1" spc="-10" dirty="0">
                <a:solidFill>
                  <a:schemeClr val="tx1"/>
                </a:solidFill>
                <a:latin typeface="Baskerville Old Face" panose="02020602080505020303" pitchFamily="18" charset="0"/>
              </a:rPr>
              <a:t>u</a:t>
            </a:r>
            <a:r>
              <a:rPr lang="en-US" b="1" dirty="0">
                <a:solidFill>
                  <a:schemeClr val="tx1"/>
                </a:solidFill>
                <a:latin typeface="Baskerville Old Face" panose="02020602080505020303" pitchFamily="18" charset="0"/>
              </a:rPr>
              <a:t>lt, HER2 pos</a:t>
            </a:r>
            <a:r>
              <a:rPr lang="en-US" b="1" spc="-25" dirty="0">
                <a:solidFill>
                  <a:schemeClr val="tx1"/>
                </a:solidFill>
                <a:latin typeface="Baskerville Old Face" panose="02020602080505020303" pitchFamily="18" charset="0"/>
              </a:rPr>
              <a:t>i</a:t>
            </a:r>
            <a:r>
              <a:rPr lang="en-US" b="1" dirty="0">
                <a:solidFill>
                  <a:schemeClr val="tx1"/>
                </a:solidFill>
                <a:latin typeface="Baskerville Old Face" panose="02020602080505020303" pitchFamily="18" charset="0"/>
              </a:rPr>
              <a:t>tive bre</a:t>
            </a:r>
            <a:r>
              <a:rPr lang="en-US" b="1" spc="-10" dirty="0">
                <a:solidFill>
                  <a:schemeClr val="tx1"/>
                </a:solidFill>
                <a:latin typeface="Baskerville Old Face" panose="02020602080505020303" pitchFamily="18" charset="0"/>
              </a:rPr>
              <a:t>a</a:t>
            </a:r>
            <a:r>
              <a:rPr lang="en-US" b="1" dirty="0">
                <a:solidFill>
                  <a:schemeClr val="tx1"/>
                </a:solidFill>
                <a:latin typeface="Baskerville Old Face" panose="02020602080505020303" pitchFamily="18" charset="0"/>
              </a:rPr>
              <a:t>st  </a:t>
            </a:r>
            <a:r>
              <a:rPr lang="en-US" b="1" spc="-5" dirty="0">
                <a:solidFill>
                  <a:schemeClr val="tx1"/>
                </a:solidFill>
                <a:latin typeface="Baskerville Old Face" panose="02020602080505020303" pitchFamily="18" charset="0"/>
              </a:rPr>
              <a:t>cancers </a:t>
            </a:r>
            <a:r>
              <a:rPr lang="en-US" b="1" dirty="0">
                <a:solidFill>
                  <a:schemeClr val="tx1"/>
                </a:solidFill>
                <a:latin typeface="Baskerville Old Face" panose="02020602080505020303" pitchFamily="18" charset="0"/>
              </a:rPr>
              <a:t>tend to </a:t>
            </a:r>
            <a:r>
              <a:rPr lang="en-US" b="1" spc="-5" dirty="0">
                <a:solidFill>
                  <a:schemeClr val="tx1"/>
                </a:solidFill>
                <a:latin typeface="Baskerville Old Face" panose="02020602080505020303" pitchFamily="18" charset="0"/>
              </a:rPr>
              <a:t>be</a:t>
            </a:r>
            <a:r>
              <a:rPr lang="en-US" b="1" spc="-75" dirty="0">
                <a:solidFill>
                  <a:schemeClr val="tx1"/>
                </a:solidFill>
                <a:latin typeface="Baskerville Old Face" panose="02020602080505020303" pitchFamily="18" charset="0"/>
              </a:rPr>
              <a:t> </a:t>
            </a:r>
            <a:r>
              <a:rPr lang="en-US" b="1" spc="-5" dirty="0">
                <a:solidFill>
                  <a:schemeClr val="tx1"/>
                </a:solidFill>
                <a:latin typeface="Baskerville Old Face" panose="02020602080505020303" pitchFamily="18" charset="0"/>
              </a:rPr>
              <a:t>aggressive</a:t>
            </a:r>
            <a:r>
              <a:rPr lang="en-US" b="1" spc="-5" dirty="0">
                <a:solidFill>
                  <a:schemeClr val="tx1"/>
                </a:solidFill>
              </a:rPr>
              <a:t>. </a:t>
            </a:r>
            <a:r>
              <a:rPr lang="en-US" spc="-5" dirty="0">
                <a:solidFill>
                  <a:schemeClr val="accent6">
                    <a:lumMod val="75000"/>
                  </a:schemeClr>
                </a:solidFill>
                <a:latin typeface="Baskerville Old Face" panose="02020602080505020303" pitchFamily="18" charset="0"/>
              </a:rPr>
              <a:t>(The most aggressive breast cancer).</a:t>
            </a:r>
          </a:p>
          <a:p>
            <a:pPr algn="ctr"/>
            <a:r>
              <a:rPr lang="en-US" dirty="0">
                <a:solidFill>
                  <a:schemeClr val="accent6">
                    <a:lumMod val="75000"/>
                  </a:schemeClr>
                </a:solidFill>
                <a:latin typeface="Baskerville Old Face" panose="02020602080505020303" pitchFamily="18" charset="0"/>
              </a:rPr>
              <a:t>Also, triple negative** has a really bad prognosis.</a:t>
            </a:r>
          </a:p>
          <a:p>
            <a:pPr algn="ctr"/>
            <a:endParaRPr lang="en-US" dirty="0">
              <a:solidFill>
                <a:schemeClr val="accent6">
                  <a:lumMod val="75000"/>
                </a:schemeClr>
              </a:solidFill>
              <a:latin typeface="Baskerville Old Face" panose="02020602080505020303" pitchFamily="18" charset="0"/>
            </a:endParaRPr>
          </a:p>
        </p:txBody>
      </p:sp>
      <p:grpSp>
        <p:nvGrpSpPr>
          <p:cNvPr id="10" name="Group 9">
            <a:extLst>
              <a:ext uri="{FF2B5EF4-FFF2-40B4-BE49-F238E27FC236}">
                <a16:creationId xmlns:a16="http://schemas.microsoft.com/office/drawing/2014/main" id="{039339AA-29CF-4FBB-BFF1-C3091907D530}"/>
              </a:ext>
            </a:extLst>
          </p:cNvPr>
          <p:cNvGrpSpPr/>
          <p:nvPr/>
        </p:nvGrpSpPr>
        <p:grpSpPr>
          <a:xfrm>
            <a:off x="1338348" y="4359785"/>
            <a:ext cx="8591910" cy="2585323"/>
            <a:chOff x="1338348" y="4359785"/>
            <a:chExt cx="8591910" cy="2585323"/>
          </a:xfrm>
        </p:grpSpPr>
        <p:sp>
          <p:nvSpPr>
            <p:cNvPr id="17" name="TextBox 16"/>
            <p:cNvSpPr txBox="1"/>
            <p:nvPr/>
          </p:nvSpPr>
          <p:spPr>
            <a:xfrm>
              <a:off x="1338348" y="4359785"/>
              <a:ext cx="8591910" cy="2585323"/>
            </a:xfrm>
            <a:prstGeom prst="rect">
              <a:avLst/>
            </a:prstGeom>
            <a:noFill/>
          </p:spPr>
          <p:txBody>
            <a:bodyPr wrap="square" rtlCol="0">
              <a:spAutoFit/>
            </a:bodyPr>
            <a:lstStyle/>
            <a:p>
              <a:r>
                <a:rPr lang="en-US" b="1" dirty="0">
                  <a:solidFill>
                    <a:schemeClr val="accent6">
                      <a:lumMod val="75000"/>
                    </a:schemeClr>
                  </a:solidFill>
                  <a:latin typeface="Baskerville Old Face" panose="02020602080505020303" pitchFamily="18" charset="0"/>
                </a:rPr>
                <a:t>HER2-neu Gene:</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This gene is present on the cytoplasmic membrane of the cell, and it produce some proteins that enhance the proliferation of the cell, sometimes in the cancer cells, this gene is over expressed.</a:t>
              </a:r>
            </a:p>
            <a:p>
              <a:pPr marL="285750" indent="-285750">
                <a:buFont typeface="Arial" panose="020B0604020202020204" pitchFamily="34" charset="0"/>
                <a:buChar char="•"/>
              </a:pPr>
              <a:r>
                <a:rPr lang="en-US" b="1" dirty="0">
                  <a:solidFill>
                    <a:srgbClr val="C00000"/>
                  </a:solidFill>
                  <a:latin typeface="Baskerville Old Face" panose="02020602080505020303" pitchFamily="18" charset="0"/>
                </a:rPr>
                <a:t>A patient with a mutation in this gene would  present later with a possible lymph node metastasis.</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**Triple negative is basically when ER, PR and HER2 are all negative. The only option of treatment is chemotherapy and it is not really effective </a:t>
              </a:r>
            </a:p>
            <a:p>
              <a:endParaRPr lang="en-US" dirty="0"/>
            </a:p>
          </p:txBody>
        </p:sp>
        <p:pic>
          <p:nvPicPr>
            <p:cNvPr id="9" name="Graphic 8" descr="Sad Face with No Fill">
              <a:extLst>
                <a:ext uri="{FF2B5EF4-FFF2-40B4-BE49-F238E27FC236}">
                  <a16:creationId xmlns:a16="http://schemas.microsoft.com/office/drawing/2014/main" id="{CC8A436C-1F44-488C-BBCE-07F4E169B7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0912" y="6330497"/>
              <a:ext cx="304863" cy="304863"/>
            </a:xfrm>
            <a:prstGeom prst="rect">
              <a:avLst/>
            </a:prstGeom>
          </p:spPr>
        </p:pic>
      </p:grpSp>
    </p:spTree>
    <p:extLst>
      <p:ext uri="{BB962C8B-B14F-4D97-AF65-F5344CB8AC3E}">
        <p14:creationId xmlns:p14="http://schemas.microsoft.com/office/powerpoint/2010/main" val="2083790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458" y="621049"/>
            <a:ext cx="5777556" cy="461665"/>
          </a:xfrm>
          <a:prstGeom prst="rect">
            <a:avLst/>
          </a:prstGeom>
        </p:spPr>
        <p:txBody>
          <a:bodyPr wrap="square">
            <a:spAutoFit/>
          </a:bodyPr>
          <a:lstStyle/>
          <a:p>
            <a:r>
              <a:rPr lang="en-US" sz="2400" b="1" dirty="0">
                <a:solidFill>
                  <a:schemeClr val="tx2"/>
                </a:solidFill>
                <a:latin typeface="Baskerville Old Face" panose="02020602080505020303" pitchFamily="18" charset="0"/>
              </a:rPr>
              <a:t>  Treatment for Her2 Gene Mutation :</a:t>
            </a:r>
          </a:p>
        </p:txBody>
      </p:sp>
      <p:sp>
        <p:nvSpPr>
          <p:cNvPr id="3" name="Rounded Rectangle 2"/>
          <p:cNvSpPr/>
          <p:nvPr/>
        </p:nvSpPr>
        <p:spPr>
          <a:xfrm>
            <a:off x="1338349" y="1389077"/>
            <a:ext cx="6728604" cy="236341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30724" y="1901607"/>
            <a:ext cx="5304502" cy="1200329"/>
          </a:xfrm>
          <a:prstGeom prst="rect">
            <a:avLst/>
          </a:prstGeom>
          <a:noFill/>
        </p:spPr>
        <p:txBody>
          <a:bodyPr wrap="square" rtlCol="0">
            <a:spAutoFit/>
          </a:bodyPr>
          <a:lstStyle/>
          <a:p>
            <a:pPr marL="12700">
              <a:lnSpc>
                <a:spcPct val="100000"/>
              </a:lnSpc>
              <a:spcBef>
                <a:spcPts val="105"/>
              </a:spcBef>
              <a:tabLst>
                <a:tab pos="2222500" algn="l"/>
              </a:tabLst>
            </a:pPr>
            <a:r>
              <a:rPr lang="en-US" spc="-5" dirty="0">
                <a:latin typeface="Baskerville Old Face" panose="02020602080505020303" pitchFamily="18" charset="0"/>
                <a:cs typeface="Arial"/>
              </a:rPr>
              <a:t>Th</a:t>
            </a:r>
            <a:r>
              <a:rPr lang="en-US" dirty="0">
                <a:latin typeface="Baskerville Old Face" panose="02020602080505020303" pitchFamily="18" charset="0"/>
                <a:cs typeface="Arial"/>
              </a:rPr>
              <a:t>e </a:t>
            </a:r>
            <a:r>
              <a:rPr lang="en-US" b="1" dirty="0">
                <a:solidFill>
                  <a:srgbClr val="C00000"/>
                </a:solidFill>
                <a:latin typeface="Baskerville Old Face" panose="02020602080505020303" pitchFamily="18" charset="0"/>
                <a:cs typeface="Arial"/>
              </a:rPr>
              <a:t>her</a:t>
            </a:r>
            <a:r>
              <a:rPr lang="en-US" b="1" spc="-10" dirty="0">
                <a:solidFill>
                  <a:srgbClr val="C00000"/>
                </a:solidFill>
                <a:latin typeface="Baskerville Old Face" panose="02020602080505020303" pitchFamily="18" charset="0"/>
                <a:cs typeface="Arial"/>
              </a:rPr>
              <a:t>c</a:t>
            </a:r>
            <a:r>
              <a:rPr lang="en-US" b="1" dirty="0">
                <a:solidFill>
                  <a:srgbClr val="C00000"/>
                </a:solidFill>
                <a:latin typeface="Baskerville Old Face" panose="02020602080505020303" pitchFamily="18" charset="0"/>
                <a:cs typeface="Arial"/>
              </a:rPr>
              <a:t>e</a:t>
            </a:r>
            <a:r>
              <a:rPr lang="en-US" b="1" spc="-20" dirty="0">
                <a:solidFill>
                  <a:srgbClr val="C00000"/>
                </a:solidFill>
                <a:latin typeface="Baskerville Old Face" panose="02020602080505020303" pitchFamily="18" charset="0"/>
                <a:cs typeface="Arial"/>
              </a:rPr>
              <a:t>p</a:t>
            </a:r>
            <a:r>
              <a:rPr lang="en-US" b="1" spc="-10" dirty="0">
                <a:solidFill>
                  <a:srgbClr val="C00000"/>
                </a:solidFill>
                <a:latin typeface="Baskerville Old Face" panose="02020602080505020303" pitchFamily="18" charset="0"/>
                <a:cs typeface="Arial"/>
              </a:rPr>
              <a:t>t</a:t>
            </a:r>
            <a:r>
              <a:rPr lang="en-US" b="1" dirty="0">
                <a:solidFill>
                  <a:srgbClr val="C00000"/>
                </a:solidFill>
                <a:latin typeface="Baskerville Old Face" panose="02020602080505020303" pitchFamily="18" charset="0"/>
                <a:cs typeface="Arial"/>
              </a:rPr>
              <a:t>in molecule </a:t>
            </a:r>
            <a:r>
              <a:rPr lang="en-US" dirty="0">
                <a:solidFill>
                  <a:srgbClr val="C00000"/>
                </a:solidFill>
                <a:latin typeface="Baskerville Old Face" panose="02020602080505020303" pitchFamily="18" charset="0"/>
                <a:cs typeface="Arial"/>
              </a:rPr>
              <a:t>(</a:t>
            </a:r>
            <a:r>
              <a:rPr lang="en-US" b="1" dirty="0">
                <a:solidFill>
                  <a:srgbClr val="C00000"/>
                </a:solidFill>
                <a:latin typeface="Baskerville Old Face" panose="02020602080505020303" pitchFamily="18" charset="0"/>
                <a:cs typeface="Arial"/>
              </a:rPr>
              <a:t>Transtuzumab</a:t>
            </a:r>
            <a:r>
              <a:rPr lang="en-US" dirty="0">
                <a:solidFill>
                  <a:srgbClr val="C00000"/>
                </a:solidFill>
                <a:latin typeface="Baskerville Old Face" panose="02020602080505020303" pitchFamily="18" charset="0"/>
                <a:cs typeface="Arial"/>
              </a:rPr>
              <a:t>) </a:t>
            </a:r>
            <a:r>
              <a:rPr lang="en-US" dirty="0">
                <a:latin typeface="Baskerville Old Face" panose="02020602080505020303" pitchFamily="18" charset="0"/>
                <a:cs typeface="Arial"/>
              </a:rPr>
              <a:t>has been shown to demonstrate a high specificity and affinity for the HER2 receptor and also act as a biologic targeted therapeutic agent against HER2 receptors.</a:t>
            </a:r>
          </a:p>
        </p:txBody>
      </p:sp>
      <p:grpSp>
        <p:nvGrpSpPr>
          <p:cNvPr id="5" name="Group 4">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6" name="Straight Connector 5">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8" name="TextBox 7"/>
          <p:cNvSpPr txBox="1"/>
          <p:nvPr/>
        </p:nvSpPr>
        <p:spPr>
          <a:xfrm rot="16200000">
            <a:off x="-2587925" y="3054494"/>
            <a:ext cx="5857336" cy="523220"/>
          </a:xfrm>
          <a:prstGeom prst="rect">
            <a:avLst/>
          </a:prstGeom>
          <a:noFill/>
        </p:spPr>
        <p:txBody>
          <a:bodyPr wrap="square" rtlCol="0">
            <a:spAutoFit/>
          </a:bodyPr>
          <a:lstStyle/>
          <a:p>
            <a:pPr algn="ctr"/>
            <a:r>
              <a:rPr lang="en-US" sz="2800" b="1" dirty="0">
                <a:solidFill>
                  <a:schemeClr val="tx2"/>
                </a:solidFill>
                <a:latin typeface="Baskerville Old Face" panose="02020602080505020303" pitchFamily="18" charset="0"/>
              </a:rPr>
              <a:t>HER2 Gene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6953" y="3752490"/>
            <a:ext cx="4280770" cy="3036054"/>
          </a:xfrm>
          <a:prstGeom prst="rect">
            <a:avLst/>
          </a:prstGeom>
        </p:spPr>
      </p:pic>
    </p:spTree>
    <p:extLst>
      <p:ext uri="{BB962C8B-B14F-4D97-AF65-F5344CB8AC3E}">
        <p14:creationId xmlns:p14="http://schemas.microsoft.com/office/powerpoint/2010/main" val="2251168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TextBox 4"/>
          <p:cNvSpPr txBox="1"/>
          <p:nvPr/>
        </p:nvSpPr>
        <p:spPr>
          <a:xfrm rot="16200000">
            <a:off x="-2587925" y="3054494"/>
            <a:ext cx="5857336" cy="523220"/>
          </a:xfrm>
          <a:prstGeom prst="rect">
            <a:avLst/>
          </a:prstGeom>
          <a:noFill/>
        </p:spPr>
        <p:txBody>
          <a:bodyPr wrap="square" rtlCol="0">
            <a:spAutoFit/>
          </a:bodyPr>
          <a:lstStyle/>
          <a:p>
            <a:pPr algn="ctr"/>
            <a:r>
              <a:rPr lang="en-US" sz="2800" b="1" dirty="0">
                <a:solidFill>
                  <a:schemeClr val="tx2"/>
                </a:solidFill>
                <a:latin typeface="Baskerville Old Face" panose="02020602080505020303" pitchFamily="18" charset="0"/>
              </a:rPr>
              <a:t>HER2 Gene</a:t>
            </a:r>
          </a:p>
        </p:txBody>
      </p:sp>
      <p:sp>
        <p:nvSpPr>
          <p:cNvPr id="6" name="object 8"/>
          <p:cNvSpPr/>
          <p:nvPr/>
        </p:nvSpPr>
        <p:spPr>
          <a:xfrm>
            <a:off x="1450492" y="1955906"/>
            <a:ext cx="3708000" cy="1692000"/>
          </a:xfrm>
          <a:prstGeom prst="rect">
            <a:avLst/>
          </a:prstGeom>
          <a:blipFill>
            <a:blip r:embed="rId4" cstate="print"/>
            <a:srcRect/>
            <a:stretch>
              <a:fillRect r="-102444"/>
            </a:stretch>
          </a:blipFill>
        </p:spPr>
        <p:txBody>
          <a:bodyPr wrap="square" lIns="0" tIns="0" rIns="0" bIns="0" rtlCol="0"/>
          <a:lstStyle/>
          <a:p>
            <a:endParaRPr/>
          </a:p>
        </p:txBody>
      </p:sp>
      <p:sp>
        <p:nvSpPr>
          <p:cNvPr id="7" name="object 9"/>
          <p:cNvSpPr txBox="1"/>
          <p:nvPr/>
        </p:nvSpPr>
        <p:spPr>
          <a:xfrm>
            <a:off x="1450492" y="660544"/>
            <a:ext cx="8142081" cy="57467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chemeClr val="tx2"/>
                </a:solidFill>
                <a:latin typeface="Baskerville Old Face" panose="02020602080505020303" pitchFamily="18" charset="0"/>
                <a:cs typeface="Arial"/>
              </a:rPr>
              <a:t>Immunohistochemistry (IHC) for the assessment </a:t>
            </a:r>
            <a:r>
              <a:rPr sz="1800" b="1" dirty="0">
                <a:solidFill>
                  <a:schemeClr val="tx2"/>
                </a:solidFill>
                <a:latin typeface="Baskerville Old Face" panose="02020602080505020303" pitchFamily="18" charset="0"/>
                <a:cs typeface="Arial"/>
              </a:rPr>
              <a:t>of the</a:t>
            </a:r>
            <a:r>
              <a:rPr sz="1800" b="1" spc="100" dirty="0">
                <a:solidFill>
                  <a:schemeClr val="tx2"/>
                </a:solidFill>
                <a:latin typeface="Baskerville Old Face" panose="02020602080505020303" pitchFamily="18" charset="0"/>
                <a:cs typeface="Arial"/>
              </a:rPr>
              <a:t> </a:t>
            </a:r>
            <a:r>
              <a:rPr sz="1800" b="1" spc="-10" dirty="0">
                <a:solidFill>
                  <a:schemeClr val="tx2"/>
                </a:solidFill>
                <a:latin typeface="Baskerville Old Face" panose="02020602080505020303" pitchFamily="18" charset="0"/>
                <a:cs typeface="Arial"/>
              </a:rPr>
              <a:t>level</a:t>
            </a:r>
            <a:r>
              <a:rPr lang="en-US" dirty="0">
                <a:solidFill>
                  <a:schemeClr val="tx2"/>
                </a:solidFill>
                <a:latin typeface="Baskerville Old Face" panose="02020602080505020303" pitchFamily="18" charset="0"/>
                <a:cs typeface="Arial"/>
              </a:rPr>
              <a:t> </a:t>
            </a:r>
            <a:r>
              <a:rPr sz="1800" b="1" dirty="0">
                <a:solidFill>
                  <a:schemeClr val="tx2"/>
                </a:solidFill>
                <a:latin typeface="Baskerville Old Face" panose="02020602080505020303" pitchFamily="18" charset="0"/>
                <a:cs typeface="Arial"/>
              </a:rPr>
              <a:t>of </a:t>
            </a:r>
            <a:r>
              <a:rPr sz="1800" b="1" spc="-5" dirty="0">
                <a:solidFill>
                  <a:schemeClr val="tx2"/>
                </a:solidFill>
                <a:latin typeface="Baskerville Old Face" panose="02020602080505020303" pitchFamily="18" charset="0"/>
                <a:cs typeface="Arial"/>
              </a:rPr>
              <a:t>HER2 protein expression at </a:t>
            </a:r>
            <a:r>
              <a:rPr sz="1800" b="1" dirty="0">
                <a:solidFill>
                  <a:schemeClr val="tx2"/>
                </a:solidFill>
                <a:latin typeface="Baskerville Old Face" panose="02020602080505020303" pitchFamily="18" charset="0"/>
                <a:cs typeface="Arial"/>
              </a:rPr>
              <a:t>the tumor </a:t>
            </a:r>
            <a:r>
              <a:rPr sz="1800" b="1" spc="-5" dirty="0">
                <a:solidFill>
                  <a:schemeClr val="tx2"/>
                </a:solidFill>
                <a:latin typeface="Baskerville Old Face" panose="02020602080505020303" pitchFamily="18" charset="0"/>
                <a:cs typeface="Arial"/>
              </a:rPr>
              <a:t>cell membrane.</a:t>
            </a:r>
            <a:endParaRPr sz="1800" dirty="0">
              <a:solidFill>
                <a:schemeClr val="tx2"/>
              </a:solidFill>
              <a:latin typeface="Baskerville Old Face" panose="02020602080505020303" pitchFamily="18" charset="0"/>
              <a:cs typeface="Arial"/>
            </a:endParaRPr>
          </a:p>
        </p:txBody>
      </p:sp>
      <p:sp>
        <p:nvSpPr>
          <p:cNvPr id="9" name="TextBox 8"/>
          <p:cNvSpPr txBox="1"/>
          <p:nvPr/>
        </p:nvSpPr>
        <p:spPr>
          <a:xfrm>
            <a:off x="1450492" y="1235220"/>
            <a:ext cx="7167297" cy="646331"/>
          </a:xfrm>
          <a:prstGeom prst="rect">
            <a:avLst/>
          </a:prstGeom>
          <a:noFill/>
        </p:spPr>
        <p:txBody>
          <a:bodyPr wrap="square" rtlCol="0">
            <a:spAutoFit/>
          </a:bodyPr>
          <a:lstStyle/>
          <a:p>
            <a:r>
              <a:rPr lang="en-US" dirty="0">
                <a:solidFill>
                  <a:schemeClr val="bg1">
                    <a:lumMod val="50000"/>
                  </a:schemeClr>
                </a:solidFill>
                <a:latin typeface="Baskerville Old Face" panose="02020602080505020303" pitchFamily="18" charset="0"/>
              </a:rPr>
              <a:t>To check for HER2 gene over expression we do immunohistochemistry. The results can be either 0 , 1+ , 2 + , 3+ .</a:t>
            </a:r>
          </a:p>
        </p:txBody>
      </p:sp>
      <p:sp>
        <p:nvSpPr>
          <p:cNvPr id="10" name="object 8"/>
          <p:cNvSpPr/>
          <p:nvPr/>
        </p:nvSpPr>
        <p:spPr>
          <a:xfrm>
            <a:off x="7185803" y="1955906"/>
            <a:ext cx="3708000" cy="1692000"/>
          </a:xfrm>
          <a:prstGeom prst="rect">
            <a:avLst/>
          </a:prstGeom>
          <a:blipFill>
            <a:blip r:embed="rId4" cstate="print"/>
            <a:srcRect/>
            <a:stretch>
              <a:fillRect l="-99658"/>
            </a:stretch>
          </a:blipFill>
        </p:spPr>
        <p:txBody>
          <a:bodyPr wrap="square" lIns="0" tIns="0" rIns="0" bIns="0" rtlCol="0"/>
          <a:lstStyle/>
          <a:p>
            <a:endParaRPr/>
          </a:p>
        </p:txBody>
      </p:sp>
      <p:sp>
        <p:nvSpPr>
          <p:cNvPr id="11" name="TextBox 10"/>
          <p:cNvSpPr txBox="1"/>
          <p:nvPr/>
        </p:nvSpPr>
        <p:spPr>
          <a:xfrm>
            <a:off x="1450492" y="3647906"/>
            <a:ext cx="3925645" cy="646331"/>
          </a:xfrm>
          <a:prstGeom prst="rect">
            <a:avLst/>
          </a:prstGeom>
          <a:noFill/>
        </p:spPr>
        <p:txBody>
          <a:bodyPr wrap="square" rtlCol="0">
            <a:spAutoFit/>
          </a:bodyPr>
          <a:lstStyle/>
          <a:p>
            <a:r>
              <a:rPr lang="en-US" b="1" dirty="0">
                <a:solidFill>
                  <a:schemeClr val="accent6">
                    <a:lumMod val="75000"/>
                  </a:schemeClr>
                </a:solidFill>
                <a:latin typeface="Baskerville Old Face" panose="02020602080505020303" pitchFamily="18" charset="0"/>
              </a:rPr>
              <a:t>(0) </a:t>
            </a:r>
            <a:r>
              <a:rPr lang="en-US" dirty="0">
                <a:solidFill>
                  <a:schemeClr val="accent6">
                    <a:lumMod val="75000"/>
                  </a:schemeClr>
                </a:solidFill>
                <a:latin typeface="Baskerville Old Face" panose="02020602080505020303" pitchFamily="18" charset="0"/>
              </a:rPr>
              <a:t>Negative: This one doesn’t benefit from</a:t>
            </a:r>
            <a:r>
              <a:rPr lang="en-US" b="1" dirty="0">
                <a:latin typeface="Baskerville Old Face" panose="02020602080505020303" pitchFamily="18" charset="0"/>
                <a:cs typeface="Arial"/>
              </a:rPr>
              <a:t> </a:t>
            </a:r>
            <a:r>
              <a:rPr lang="en-US" dirty="0">
                <a:solidFill>
                  <a:schemeClr val="accent6">
                    <a:lumMod val="75000"/>
                  </a:schemeClr>
                </a:solidFill>
                <a:latin typeface="Baskerville Old Face" panose="02020602080505020303" pitchFamily="18" charset="0"/>
                <a:cs typeface="Arial"/>
              </a:rPr>
              <a:t>Transtuzumab.</a:t>
            </a:r>
            <a:endParaRPr lang="en-US" dirty="0">
              <a:solidFill>
                <a:schemeClr val="accent6">
                  <a:lumMod val="75000"/>
                </a:schemeClr>
              </a:solidFill>
              <a:latin typeface="Baskerville Old Face" panose="02020602080505020303" pitchFamily="18" charset="0"/>
            </a:endParaRPr>
          </a:p>
        </p:txBody>
      </p:sp>
      <p:sp>
        <p:nvSpPr>
          <p:cNvPr id="12" name="TextBox 11"/>
          <p:cNvSpPr txBox="1"/>
          <p:nvPr/>
        </p:nvSpPr>
        <p:spPr>
          <a:xfrm>
            <a:off x="7185803" y="3647905"/>
            <a:ext cx="3778370" cy="646331"/>
          </a:xfrm>
          <a:prstGeom prst="rect">
            <a:avLst/>
          </a:prstGeom>
          <a:noFill/>
        </p:spPr>
        <p:txBody>
          <a:bodyPr wrap="square" rtlCol="0">
            <a:spAutoFit/>
          </a:bodyPr>
          <a:lstStyle/>
          <a:p>
            <a:r>
              <a:rPr lang="en-US" b="1" dirty="0">
                <a:solidFill>
                  <a:schemeClr val="accent6">
                    <a:lumMod val="75000"/>
                  </a:schemeClr>
                </a:solidFill>
                <a:latin typeface="Baskerville Old Face" panose="02020602080505020303" pitchFamily="18" charset="0"/>
              </a:rPr>
              <a:t>(1+) </a:t>
            </a:r>
            <a:r>
              <a:rPr lang="en-US" dirty="0">
                <a:solidFill>
                  <a:schemeClr val="accent6">
                    <a:lumMod val="75000"/>
                  </a:schemeClr>
                </a:solidFill>
                <a:latin typeface="Baskerville Old Face" panose="02020602080505020303" pitchFamily="18" charset="0"/>
              </a:rPr>
              <a:t>Also negative : very faint cytoplasmic stain. </a:t>
            </a:r>
          </a:p>
        </p:txBody>
      </p:sp>
      <p:sp>
        <p:nvSpPr>
          <p:cNvPr id="13" name="object 8"/>
          <p:cNvSpPr/>
          <p:nvPr/>
        </p:nvSpPr>
        <p:spPr>
          <a:xfrm>
            <a:off x="1450492" y="4294237"/>
            <a:ext cx="3708000" cy="1692000"/>
          </a:xfrm>
          <a:prstGeom prst="rect">
            <a:avLst/>
          </a:prstGeom>
          <a:blipFill>
            <a:blip r:embed="rId5" cstate="print"/>
            <a:srcRect/>
            <a:stretch>
              <a:fillRect r="-102576"/>
            </a:stretch>
          </a:blipFill>
        </p:spPr>
        <p:txBody>
          <a:bodyPr wrap="square" lIns="0" tIns="0" rIns="0" bIns="0" rtlCol="0"/>
          <a:lstStyle/>
          <a:p>
            <a:endParaRPr/>
          </a:p>
        </p:txBody>
      </p:sp>
      <p:sp>
        <p:nvSpPr>
          <p:cNvPr id="14" name="object 8"/>
          <p:cNvSpPr/>
          <p:nvPr/>
        </p:nvSpPr>
        <p:spPr>
          <a:xfrm>
            <a:off x="7185803" y="4294236"/>
            <a:ext cx="3708000" cy="1692000"/>
          </a:xfrm>
          <a:prstGeom prst="rect">
            <a:avLst/>
          </a:prstGeom>
          <a:blipFill>
            <a:blip r:embed="rId5" cstate="print"/>
            <a:srcRect/>
            <a:stretch>
              <a:fillRect l="-99098"/>
            </a:stretch>
          </a:blipFill>
        </p:spPr>
        <p:txBody>
          <a:bodyPr wrap="square" lIns="0" tIns="0" rIns="0" bIns="0" rtlCol="0"/>
          <a:lstStyle/>
          <a:p>
            <a:endParaRPr/>
          </a:p>
        </p:txBody>
      </p:sp>
      <p:sp>
        <p:nvSpPr>
          <p:cNvPr id="15" name="TextBox 14"/>
          <p:cNvSpPr txBox="1"/>
          <p:nvPr/>
        </p:nvSpPr>
        <p:spPr>
          <a:xfrm>
            <a:off x="7185803" y="6048807"/>
            <a:ext cx="3881887" cy="646331"/>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(3+) This one is positive </a:t>
            </a:r>
            <a:r>
              <a:rPr lang="en-US" dirty="0">
                <a:solidFill>
                  <a:schemeClr val="accent6">
                    <a:lumMod val="75000"/>
                  </a:schemeClr>
                </a:solidFill>
                <a:latin typeface="Baskerville Old Face" panose="02020602080505020303" pitchFamily="18" charset="0"/>
              </a:rPr>
              <a:t>and we can give her Transtuzumab.</a:t>
            </a:r>
          </a:p>
        </p:txBody>
      </p:sp>
      <p:sp>
        <p:nvSpPr>
          <p:cNvPr id="16" name="TextBox 15"/>
          <p:cNvSpPr txBox="1"/>
          <p:nvPr/>
        </p:nvSpPr>
        <p:spPr>
          <a:xfrm>
            <a:off x="1298197" y="6012843"/>
            <a:ext cx="5004128" cy="830997"/>
          </a:xfrm>
          <a:prstGeom prst="rect">
            <a:avLst/>
          </a:prstGeom>
          <a:noFill/>
        </p:spPr>
        <p:txBody>
          <a:bodyPr wrap="square" rtlCol="0">
            <a:spAutoFit/>
          </a:bodyPr>
          <a:lstStyle/>
          <a:p>
            <a:r>
              <a:rPr lang="en-US" sz="1600" b="1" dirty="0">
                <a:solidFill>
                  <a:schemeClr val="accent6">
                    <a:lumMod val="75000"/>
                  </a:schemeClr>
                </a:solidFill>
                <a:latin typeface="Baskerville Old Face" panose="02020602080505020303" pitchFamily="18" charset="0"/>
              </a:rPr>
              <a:t>(2+) </a:t>
            </a:r>
            <a:r>
              <a:rPr lang="en-US" sz="1600" dirty="0">
                <a:solidFill>
                  <a:schemeClr val="accent6">
                    <a:lumMod val="75000"/>
                  </a:schemeClr>
                </a:solidFill>
                <a:latin typeface="Baskerville Old Face" panose="02020602080505020303" pitchFamily="18" charset="0"/>
              </a:rPr>
              <a:t>Either positive or negative for HER2 (Histopathology study can not tell the different), so we have to </a:t>
            </a:r>
            <a:r>
              <a:rPr lang="en-US" sz="1600" dirty="0">
                <a:solidFill>
                  <a:srgbClr val="C00000"/>
                </a:solidFill>
                <a:latin typeface="Baskerville Old Face" panose="02020602080505020303" pitchFamily="18" charset="0"/>
              </a:rPr>
              <a:t>use another method in this case which is FISH</a:t>
            </a:r>
            <a:r>
              <a:rPr lang="en-US" sz="1600" dirty="0">
                <a:solidFill>
                  <a:schemeClr val="accent6">
                    <a:lumMod val="75000"/>
                  </a:schemeClr>
                </a:solidFill>
                <a:latin typeface="Baskerville Old Face" panose="02020602080505020303" pitchFamily="18" charset="0"/>
              </a:rPr>
              <a:t>.</a:t>
            </a:r>
          </a:p>
        </p:txBody>
      </p:sp>
      <p:sp>
        <p:nvSpPr>
          <p:cNvPr id="8" name="TextBox 7">
            <a:extLst>
              <a:ext uri="{FF2B5EF4-FFF2-40B4-BE49-F238E27FC236}">
                <a16:creationId xmlns:a16="http://schemas.microsoft.com/office/drawing/2014/main" id="{CB80A5A4-A88B-470D-ACB9-8F3E98121BF1}"/>
              </a:ext>
            </a:extLst>
          </p:cNvPr>
          <p:cNvSpPr txBox="1"/>
          <p:nvPr/>
        </p:nvSpPr>
        <p:spPr>
          <a:xfrm rot="16200000">
            <a:off x="393368" y="4656043"/>
            <a:ext cx="1809659" cy="369332"/>
          </a:xfrm>
          <a:prstGeom prst="rect">
            <a:avLst/>
          </a:prstGeom>
          <a:noFill/>
        </p:spPr>
        <p:txBody>
          <a:bodyPr wrap="square" rtlCol="0">
            <a:spAutoFit/>
          </a:bodyPr>
          <a:lstStyle/>
          <a:p>
            <a:r>
              <a:rPr lang="en-US" dirty="0">
                <a:solidFill>
                  <a:srgbClr val="C00000"/>
                </a:solidFill>
                <a:latin typeface="Baskerville Old Face" panose="02020602080505020303" pitchFamily="18" charset="0"/>
              </a:rPr>
              <a:t>Important.</a:t>
            </a:r>
          </a:p>
        </p:txBody>
      </p:sp>
    </p:spTree>
    <p:extLst>
      <p:ext uri="{BB962C8B-B14F-4D97-AF65-F5344CB8AC3E}">
        <p14:creationId xmlns:p14="http://schemas.microsoft.com/office/powerpoint/2010/main" val="307032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TextBox 4"/>
          <p:cNvSpPr txBox="1"/>
          <p:nvPr/>
        </p:nvSpPr>
        <p:spPr>
          <a:xfrm rot="16200000">
            <a:off x="-1889186" y="3054493"/>
            <a:ext cx="4468483" cy="523220"/>
          </a:xfrm>
          <a:prstGeom prst="rect">
            <a:avLst/>
          </a:prstGeom>
          <a:noFill/>
        </p:spPr>
        <p:txBody>
          <a:bodyPr wrap="square" rtlCol="0">
            <a:spAutoFit/>
          </a:bodyPr>
          <a:lstStyle/>
          <a:p>
            <a:pPr algn="ctr"/>
            <a:r>
              <a:rPr lang="en-US" sz="2800" b="1" dirty="0">
                <a:solidFill>
                  <a:schemeClr val="tx2"/>
                </a:solidFill>
                <a:latin typeface="Baskerville Old Face" panose="02020602080505020303" pitchFamily="18" charset="0"/>
              </a:rPr>
              <a:t>FISH</a:t>
            </a:r>
          </a:p>
        </p:txBody>
      </p:sp>
      <p:sp>
        <p:nvSpPr>
          <p:cNvPr id="6" name="Rectangle 5"/>
          <p:cNvSpPr/>
          <p:nvPr/>
        </p:nvSpPr>
        <p:spPr>
          <a:xfrm>
            <a:off x="1338349" y="539774"/>
            <a:ext cx="5113900" cy="461665"/>
          </a:xfrm>
          <a:prstGeom prst="rect">
            <a:avLst/>
          </a:prstGeom>
        </p:spPr>
        <p:txBody>
          <a:bodyPr wrap="none">
            <a:spAutoFit/>
          </a:bodyPr>
          <a:lstStyle/>
          <a:p>
            <a:r>
              <a:rPr lang="en-US" sz="2400" b="1" dirty="0">
                <a:solidFill>
                  <a:schemeClr val="tx2"/>
                </a:solidFill>
                <a:latin typeface="Baskerville Old Face" panose="02020602080505020303" pitchFamily="18" charset="0"/>
              </a:rPr>
              <a:t> FISH </a:t>
            </a:r>
            <a:r>
              <a:rPr lang="en-US" sz="2400" b="1" dirty="0">
                <a:solidFill>
                  <a:schemeClr val="bg1">
                    <a:lumMod val="50000"/>
                  </a:schemeClr>
                </a:solidFill>
                <a:latin typeface="Baskerville Old Face" panose="02020602080505020303" pitchFamily="18" charset="0"/>
              </a:rPr>
              <a:t>(</a:t>
            </a:r>
            <a:r>
              <a:rPr lang="en-US" sz="2400" dirty="0">
                <a:solidFill>
                  <a:schemeClr val="bg1">
                    <a:lumMod val="50000"/>
                  </a:schemeClr>
                </a:solidFill>
                <a:latin typeface="Baskerville Old Face" panose="02020602080505020303" pitchFamily="18" charset="0"/>
              </a:rPr>
              <a:t>Fluorescent in situ hybridization)</a:t>
            </a:r>
          </a:p>
        </p:txBody>
      </p:sp>
      <p:sp>
        <p:nvSpPr>
          <p:cNvPr id="7" name="TextBox 6"/>
          <p:cNvSpPr txBox="1"/>
          <p:nvPr/>
        </p:nvSpPr>
        <p:spPr>
          <a:xfrm>
            <a:off x="1338349" y="1211813"/>
            <a:ext cx="7720641"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We do it for </a:t>
            </a:r>
            <a:r>
              <a:rPr lang="en-US" b="1" dirty="0">
                <a:solidFill>
                  <a:srgbClr val="C00000"/>
                </a:solidFill>
                <a:latin typeface="Baskerville Old Face" panose="02020602080505020303" pitchFamily="18" charset="0"/>
              </a:rPr>
              <a:t>patients with the result (2+)</a:t>
            </a:r>
            <a:r>
              <a:rPr lang="en-US" dirty="0">
                <a:solidFill>
                  <a:srgbClr val="C00000"/>
                </a:solidFill>
                <a:latin typeface="Baskerville Old Face" panose="02020602080505020303" pitchFamily="18" charset="0"/>
              </a:rPr>
              <a:t> </a:t>
            </a:r>
            <a:r>
              <a:rPr lang="en-US" dirty="0">
                <a:solidFill>
                  <a:schemeClr val="accent6">
                    <a:lumMod val="75000"/>
                  </a:schemeClr>
                </a:solidFill>
                <a:latin typeface="Baskerville Old Face" panose="02020602080505020303" pitchFamily="18" charset="0"/>
              </a:rPr>
              <a:t>after the imaging with immunohistochemistry for HER2.</a:t>
            </a:r>
          </a:p>
        </p:txBody>
      </p:sp>
      <p:sp>
        <p:nvSpPr>
          <p:cNvPr id="8" name="TextBox 7"/>
          <p:cNvSpPr txBox="1"/>
          <p:nvPr/>
        </p:nvSpPr>
        <p:spPr>
          <a:xfrm>
            <a:off x="1338349" y="2405380"/>
            <a:ext cx="8918459"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First return to the structure of the DNA, the DNA is a double helix composed of a sequence of amino acids, held together by bonds.</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The first step we do is the Denaturation of DNA , we do that by heat or alkaline to break the bonds between the DNA, so we will have a single strand instead of the double stranded DNA.</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Then we will bring a hybrid strand that is labeled with flurochrome, and it will be hybridized with the single strand that we have.</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This process will show us how many copies of the HER2 gene is expressed.</a:t>
            </a:r>
          </a:p>
          <a:p>
            <a:pPr marL="285750" indent="-285750">
              <a:buFont typeface="Arial" panose="020B0604020202020204" pitchFamily="34" charset="0"/>
              <a:buChar char="•"/>
            </a:pPr>
            <a:endParaRPr lang="en-US" dirty="0">
              <a:solidFill>
                <a:schemeClr val="accent6">
                  <a:lumMod val="75000"/>
                </a:schemeClr>
              </a:solidFill>
              <a:latin typeface="Baskerville Old Face" panose="02020602080505020303" pitchFamily="18" charset="0"/>
            </a:endParaRPr>
          </a:p>
          <a:p>
            <a:pPr rtl="1"/>
            <a:r>
              <a:rPr lang="en-US" dirty="0">
                <a:solidFill>
                  <a:schemeClr val="accent6">
                    <a:lumMod val="75000"/>
                  </a:schemeClr>
                </a:solidFill>
                <a:latin typeface="Baskerville Old Face" panose="02020602080505020303" pitchFamily="18" charset="0"/>
              </a:rPr>
              <a:t> </a:t>
            </a:r>
          </a:p>
        </p:txBody>
      </p:sp>
      <p:sp>
        <p:nvSpPr>
          <p:cNvPr id="9" name="object 7"/>
          <p:cNvSpPr/>
          <p:nvPr/>
        </p:nvSpPr>
        <p:spPr>
          <a:xfrm>
            <a:off x="1753797" y="4676778"/>
            <a:ext cx="7305193" cy="1938818"/>
          </a:xfrm>
          <a:prstGeom prst="rect">
            <a:avLst/>
          </a:prstGeom>
          <a:blipFill>
            <a:blip r:embed="rId4" cstate="print"/>
            <a:stretch>
              <a:fillRect/>
            </a:stretch>
          </a:blipFill>
        </p:spPr>
        <p:txBody>
          <a:bodyPr wrap="square" lIns="0" tIns="0" rIns="0" bIns="0" rtlCol="0"/>
          <a:lstStyle/>
          <a:p>
            <a:endParaRPr/>
          </a:p>
        </p:txBody>
      </p:sp>
      <p:sp>
        <p:nvSpPr>
          <p:cNvPr id="10" name="TextBox 9"/>
          <p:cNvSpPr txBox="1"/>
          <p:nvPr/>
        </p:nvSpPr>
        <p:spPr>
          <a:xfrm>
            <a:off x="1338349" y="1943715"/>
            <a:ext cx="7400209"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How to do the FISH ? </a:t>
            </a:r>
            <a:r>
              <a:rPr lang="ar-SA" sz="2000" dirty="0">
                <a:solidFill>
                  <a:schemeClr val="bg1">
                    <a:lumMod val="50000"/>
                  </a:schemeClr>
                </a:solidFill>
                <a:latin typeface="Baskerville Old Face" panose="02020602080505020303" pitchFamily="18" charset="0"/>
              </a:rPr>
              <a:t>(</a:t>
            </a:r>
            <a:r>
              <a:rPr lang="ar-SA" sz="2000" dirty="0" err="1">
                <a:solidFill>
                  <a:schemeClr val="bg1">
                    <a:lumMod val="50000"/>
                  </a:schemeClr>
                </a:solidFill>
                <a:latin typeface="Baskerville Old Face" panose="02020602080505020303" pitchFamily="18" charset="0"/>
              </a:rPr>
              <a:t>اقرؤوها</a:t>
            </a:r>
            <a:r>
              <a:rPr lang="ar-SA" sz="2000" dirty="0">
                <a:solidFill>
                  <a:schemeClr val="bg1">
                    <a:lumMod val="50000"/>
                  </a:schemeClr>
                </a:solidFill>
                <a:latin typeface="Baskerville Old Face" panose="02020602080505020303" pitchFamily="18" charset="0"/>
              </a:rPr>
              <a:t> عشان تفهمون السلايد اللي بعدها)</a:t>
            </a:r>
            <a:r>
              <a:rPr lang="en-US" sz="2400" b="1" dirty="0">
                <a:solidFill>
                  <a:schemeClr val="tx2"/>
                </a:solidFill>
                <a:latin typeface="Baskerville Old Face" panose="02020602080505020303" pitchFamily="18" charset="0"/>
              </a:rPr>
              <a:t> </a:t>
            </a:r>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99607" l="0" r="100000">
                        <a14:foregroundMark x1="93000" y1="76031" x2="92571" y2="75049"/>
                        <a14:foregroundMark x1="95571" y1="64440" x2="95857" y2="62868"/>
                        <a14:foregroundMark x1="98714" y1="54813" x2="97714" y2="54420"/>
                      </a14:backgroundRemoval>
                    </a14:imgEffect>
                  </a14:imgLayer>
                </a14:imgProps>
              </a:ext>
              <a:ext uri="{28A0092B-C50C-407E-A947-70E740481C1C}">
                <a14:useLocalDpi xmlns:a14="http://schemas.microsoft.com/office/drawing/2010/main" val="0"/>
              </a:ext>
            </a:extLst>
          </a:blip>
          <a:stretch>
            <a:fillRect/>
          </a:stretch>
        </p:blipFill>
        <p:spPr>
          <a:xfrm>
            <a:off x="10044472" y="542525"/>
            <a:ext cx="1809299" cy="1315619"/>
          </a:xfrm>
          <a:prstGeom prst="rect">
            <a:avLst/>
          </a:prstGeom>
        </p:spPr>
      </p:pic>
    </p:spTree>
    <p:extLst>
      <p:ext uri="{BB962C8B-B14F-4D97-AF65-F5344CB8AC3E}">
        <p14:creationId xmlns:p14="http://schemas.microsoft.com/office/powerpoint/2010/main" val="192114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TextBox 4"/>
          <p:cNvSpPr txBox="1"/>
          <p:nvPr/>
        </p:nvSpPr>
        <p:spPr>
          <a:xfrm rot="16200000">
            <a:off x="-1889186" y="3054494"/>
            <a:ext cx="4468483" cy="523220"/>
          </a:xfrm>
          <a:prstGeom prst="rect">
            <a:avLst/>
          </a:prstGeom>
          <a:noFill/>
        </p:spPr>
        <p:txBody>
          <a:bodyPr wrap="square" rtlCol="0">
            <a:spAutoFit/>
          </a:bodyPr>
          <a:lstStyle/>
          <a:p>
            <a:pPr algn="ctr"/>
            <a:r>
              <a:rPr lang="en-US" sz="2800" b="1">
                <a:solidFill>
                  <a:schemeClr val="tx2"/>
                </a:solidFill>
                <a:latin typeface="Baskerville Old Face" panose="02020602080505020303" pitchFamily="18" charset="0"/>
              </a:rPr>
              <a:t>FISH</a:t>
            </a:r>
            <a:endParaRPr lang="en-US" sz="2800" b="1" dirty="0">
              <a:solidFill>
                <a:schemeClr val="tx2"/>
              </a:solidFill>
              <a:latin typeface="Baskerville Old Face" panose="02020602080505020303" pitchFamily="18" charset="0"/>
            </a:endParaRPr>
          </a:p>
        </p:txBody>
      </p:sp>
      <p:sp>
        <p:nvSpPr>
          <p:cNvPr id="6" name="object 2"/>
          <p:cNvSpPr txBox="1">
            <a:spLocks/>
          </p:cNvSpPr>
          <p:nvPr/>
        </p:nvSpPr>
        <p:spPr>
          <a:xfrm>
            <a:off x="1338349" y="654579"/>
            <a:ext cx="5126990" cy="382797"/>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5"/>
              </a:spcBef>
            </a:pPr>
            <a:r>
              <a:rPr lang="en-US" sz="2400" b="1" dirty="0">
                <a:solidFill>
                  <a:schemeClr val="tx2"/>
                </a:solidFill>
                <a:uFill>
                  <a:solidFill>
                    <a:srgbClr val="C00000"/>
                  </a:solidFill>
                </a:uFill>
                <a:latin typeface="Baskerville Old Face" panose="02020602080505020303" pitchFamily="18" charset="0"/>
              </a:rPr>
              <a:t>Principles </a:t>
            </a:r>
            <a:r>
              <a:rPr lang="en-US" sz="2400" b="1" spc="-5" dirty="0">
                <a:solidFill>
                  <a:schemeClr val="tx2"/>
                </a:solidFill>
                <a:uFill>
                  <a:solidFill>
                    <a:srgbClr val="C00000"/>
                  </a:solidFill>
                </a:uFill>
                <a:latin typeface="Baskerville Old Face" panose="02020602080505020303" pitchFamily="18" charset="0"/>
              </a:rPr>
              <a:t>of</a:t>
            </a:r>
            <a:r>
              <a:rPr lang="en-US" sz="2400" b="1" spc="-120" dirty="0">
                <a:solidFill>
                  <a:schemeClr val="tx2"/>
                </a:solidFill>
                <a:uFill>
                  <a:solidFill>
                    <a:srgbClr val="C00000"/>
                  </a:solidFill>
                </a:uFill>
                <a:latin typeface="Baskerville Old Face" panose="02020602080505020303" pitchFamily="18" charset="0"/>
              </a:rPr>
              <a:t> </a:t>
            </a:r>
            <a:r>
              <a:rPr lang="en-US" sz="2400" b="1" dirty="0">
                <a:solidFill>
                  <a:schemeClr val="tx2"/>
                </a:solidFill>
                <a:uFill>
                  <a:solidFill>
                    <a:srgbClr val="C00000"/>
                  </a:solidFill>
                </a:uFill>
                <a:latin typeface="Baskerville Old Face" panose="02020602080505020303" pitchFamily="18" charset="0"/>
              </a:rPr>
              <a:t>hybridization</a:t>
            </a:r>
          </a:p>
        </p:txBody>
      </p:sp>
      <p:sp>
        <p:nvSpPr>
          <p:cNvPr id="7" name="Rectangle 6"/>
          <p:cNvSpPr/>
          <p:nvPr/>
        </p:nvSpPr>
        <p:spPr>
          <a:xfrm>
            <a:off x="1417606" y="1432310"/>
            <a:ext cx="6820619" cy="2875146"/>
          </a:xfrm>
          <a:prstGeom prst="rect">
            <a:avLst/>
          </a:prstGeom>
        </p:spPr>
        <p:txBody>
          <a:bodyPr wrap="square">
            <a:spAutoFit/>
          </a:bodyPr>
          <a:lstStyle/>
          <a:p>
            <a:pPr marL="298450" indent="-285750">
              <a:lnSpc>
                <a:spcPct val="100000"/>
              </a:lnSpc>
              <a:spcBef>
                <a:spcPts val="100"/>
              </a:spcBef>
              <a:buFont typeface="Courier New" panose="02070309020205020404" pitchFamily="49" charset="0"/>
              <a:buChar char="o"/>
            </a:pPr>
            <a:r>
              <a:rPr lang="en-US" spc="-10" dirty="0">
                <a:latin typeface="Baskerville Old Face" panose="02020602080505020303" pitchFamily="18" charset="0"/>
                <a:cs typeface="Arial"/>
              </a:rPr>
              <a:t>DNA </a:t>
            </a:r>
            <a:r>
              <a:rPr lang="en-US" dirty="0">
                <a:latin typeface="Baskerville Old Face" panose="02020602080505020303" pitchFamily="18" charset="0"/>
                <a:cs typeface="Arial"/>
              </a:rPr>
              <a:t>is double</a:t>
            </a:r>
            <a:r>
              <a:rPr lang="en-US" spc="-114" dirty="0">
                <a:latin typeface="Baskerville Old Face" panose="02020602080505020303" pitchFamily="18" charset="0"/>
                <a:cs typeface="Arial"/>
              </a:rPr>
              <a:t> </a:t>
            </a:r>
            <a:r>
              <a:rPr lang="en-US" spc="-5" dirty="0">
                <a:latin typeface="Baskerville Old Face" panose="02020602080505020303" pitchFamily="18" charset="0"/>
                <a:cs typeface="Arial"/>
              </a:rPr>
              <a:t>stranded.</a:t>
            </a:r>
            <a:endParaRPr lang="en-US" dirty="0">
              <a:latin typeface="Baskerville Old Face" panose="02020602080505020303" pitchFamily="18" charset="0"/>
              <a:cs typeface="Arial"/>
            </a:endParaRPr>
          </a:p>
          <a:p>
            <a:pPr marL="298450" indent="-285750">
              <a:lnSpc>
                <a:spcPct val="100000"/>
              </a:lnSpc>
              <a:spcBef>
                <a:spcPts val="5"/>
              </a:spcBef>
              <a:buFont typeface="Courier New" panose="02070309020205020404" pitchFamily="49" charset="0"/>
              <a:buChar char="o"/>
            </a:pPr>
            <a:r>
              <a:rPr lang="en-US" spc="-5" dirty="0">
                <a:latin typeface="Baskerville Old Face" panose="02020602080505020303" pitchFamily="18" charset="0"/>
                <a:cs typeface="Arial"/>
              </a:rPr>
              <a:t>Bonds </a:t>
            </a:r>
            <a:r>
              <a:rPr lang="en-US" dirty="0">
                <a:latin typeface="Baskerville Old Face" panose="02020602080505020303" pitchFamily="18" charset="0"/>
                <a:cs typeface="Arial"/>
              </a:rPr>
              <a:t>between </a:t>
            </a:r>
            <a:r>
              <a:rPr lang="en-US" spc="-5" dirty="0">
                <a:latin typeface="Baskerville Old Face" panose="02020602080505020303" pitchFamily="18" charset="0"/>
                <a:cs typeface="Arial"/>
              </a:rPr>
              <a:t>complementary bases </a:t>
            </a:r>
            <a:r>
              <a:rPr lang="en-US" dirty="0">
                <a:latin typeface="Baskerville Old Face" panose="02020602080505020303" pitchFamily="18" charset="0"/>
                <a:cs typeface="Arial"/>
              </a:rPr>
              <a:t>hold.</a:t>
            </a:r>
          </a:p>
          <a:p>
            <a:pPr marL="298450" indent="-285750">
              <a:spcBef>
                <a:spcPts val="5"/>
              </a:spcBef>
              <a:buFont typeface="Courier New" panose="02070309020205020404" pitchFamily="49" charset="0"/>
              <a:buChar char="o"/>
            </a:pPr>
            <a:r>
              <a:rPr lang="en-US" spc="-5" dirty="0">
                <a:latin typeface="Baskerville Old Face" panose="02020602080505020303" pitchFamily="18" charset="0"/>
                <a:cs typeface="Arial"/>
              </a:rPr>
              <a:t>strands together</a:t>
            </a:r>
            <a:r>
              <a:rPr lang="en-US" spc="-10" dirty="0">
                <a:latin typeface="Baskerville Old Face" panose="02020602080505020303" pitchFamily="18" charset="0"/>
                <a:cs typeface="Arial"/>
              </a:rPr>
              <a:t> </a:t>
            </a:r>
            <a:r>
              <a:rPr lang="en-US" spc="-5" dirty="0">
                <a:latin typeface="Baskerville Old Face" panose="02020602080505020303" pitchFamily="18" charset="0"/>
                <a:cs typeface="Arial"/>
              </a:rPr>
              <a:t>(C</a:t>
            </a:r>
            <a:r>
              <a:rPr lang="en-US" spc="-35" dirty="0">
                <a:latin typeface="Baskerville Old Face" panose="02020602080505020303" pitchFamily="18" charset="0"/>
                <a:cs typeface="Arial"/>
              </a:rPr>
              <a:t>y</a:t>
            </a:r>
            <a:r>
              <a:rPr lang="en-US" spc="-5" dirty="0">
                <a:latin typeface="Baskerville Old Face" panose="02020602080505020303" pitchFamily="18" charset="0"/>
                <a:cs typeface="Arial"/>
              </a:rPr>
              <a:t>tosine</a:t>
            </a:r>
            <a:r>
              <a:rPr lang="en-US" dirty="0">
                <a:latin typeface="Baskerville Old Face" panose="02020602080505020303" pitchFamily="18" charset="0"/>
                <a:cs typeface="Arial"/>
              </a:rPr>
              <a:t>     </a:t>
            </a:r>
            <a:r>
              <a:rPr lang="ar-SA" dirty="0">
                <a:latin typeface="Baskerville Old Face" panose="02020602080505020303" pitchFamily="18" charset="0"/>
                <a:cs typeface="Arial"/>
              </a:rPr>
              <a:t>       </a:t>
            </a:r>
            <a:r>
              <a:rPr lang="en-US" dirty="0">
                <a:latin typeface="Baskerville Old Face" panose="02020602080505020303" pitchFamily="18" charset="0"/>
                <a:cs typeface="Arial"/>
              </a:rPr>
              <a:t>Guanine;  </a:t>
            </a:r>
            <a:r>
              <a:rPr lang="en-US" spc="-5" dirty="0">
                <a:latin typeface="Baskerville Old Face" panose="02020602080505020303" pitchFamily="18" charset="0"/>
                <a:cs typeface="Arial"/>
              </a:rPr>
              <a:t>Adenine	</a:t>
            </a:r>
            <a:r>
              <a:rPr lang="ar-SA" spc="-5" dirty="0">
                <a:latin typeface="Baskerville Old Face" panose="02020602080505020303" pitchFamily="18" charset="0"/>
                <a:cs typeface="Arial"/>
              </a:rPr>
              <a:t>   </a:t>
            </a:r>
            <a:r>
              <a:rPr lang="en-US" spc="-5" dirty="0">
                <a:latin typeface="Baskerville Old Face" panose="02020602080505020303" pitchFamily="18" charset="0"/>
                <a:cs typeface="Arial"/>
              </a:rPr>
              <a:t>thymine).</a:t>
            </a:r>
          </a:p>
          <a:p>
            <a:pPr marL="298450" indent="-285750">
              <a:lnSpc>
                <a:spcPct val="100000"/>
              </a:lnSpc>
              <a:spcBef>
                <a:spcPts val="100"/>
              </a:spcBef>
              <a:buFont typeface="Courier New" panose="02070309020205020404" pitchFamily="49" charset="0"/>
              <a:buChar char="o"/>
            </a:pPr>
            <a:r>
              <a:rPr lang="en-US" dirty="0">
                <a:latin typeface="Baskerville Old Face" panose="02020602080505020303" pitchFamily="18" charset="0"/>
              </a:rPr>
              <a:t>Heat/</a:t>
            </a:r>
            <a:r>
              <a:rPr lang="en-US" dirty="0" err="1">
                <a:latin typeface="Baskerville Old Face" panose="02020602080505020303" pitchFamily="18" charset="0"/>
              </a:rPr>
              <a:t>alkalinise</a:t>
            </a:r>
            <a:r>
              <a:rPr lang="en-US" dirty="0">
                <a:latin typeface="Baskerville Old Face" panose="02020602080505020303" pitchFamily="18" charset="0"/>
              </a:rPr>
              <a:t> DNA – separation </a:t>
            </a:r>
            <a:r>
              <a:rPr lang="en-US" spc="-5" dirty="0">
                <a:latin typeface="Baskerville Old Face" panose="02020602080505020303" pitchFamily="18" charset="0"/>
              </a:rPr>
              <a:t>of</a:t>
            </a:r>
            <a:r>
              <a:rPr lang="en-US" spc="465" dirty="0">
                <a:latin typeface="Baskerville Old Face" panose="02020602080505020303" pitchFamily="18" charset="0"/>
              </a:rPr>
              <a:t> </a:t>
            </a:r>
            <a:r>
              <a:rPr lang="en-US" spc="-5" dirty="0">
                <a:latin typeface="Baskerville Old Face" panose="02020602080505020303" pitchFamily="18" charset="0"/>
              </a:rPr>
              <a:t>strands </a:t>
            </a:r>
            <a:r>
              <a:rPr lang="en-US" dirty="0">
                <a:latin typeface="Baskerville Old Face" panose="02020602080505020303" pitchFamily="18" charset="0"/>
              </a:rPr>
              <a:t>(denaturation)</a:t>
            </a:r>
            <a:r>
              <a:rPr lang="en-US" spc="-45" dirty="0">
                <a:latin typeface="Baskerville Old Face" panose="02020602080505020303" pitchFamily="18" charset="0"/>
              </a:rPr>
              <a:t> </a:t>
            </a:r>
            <a:r>
              <a:rPr lang="en-US" spc="-5" dirty="0">
                <a:latin typeface="Baskerville Old Face" panose="02020602080505020303" pitchFamily="18" charset="0"/>
              </a:rPr>
              <a:t>occurs.</a:t>
            </a:r>
          </a:p>
          <a:p>
            <a:pPr marL="298450" indent="-285750">
              <a:lnSpc>
                <a:spcPct val="100000"/>
              </a:lnSpc>
              <a:buFont typeface="Courier New" panose="02070309020205020404" pitchFamily="49" charset="0"/>
              <a:buChar char="o"/>
              <a:tabLst>
                <a:tab pos="871855" algn="l"/>
                <a:tab pos="2493645" algn="l"/>
                <a:tab pos="3776979" algn="l"/>
                <a:tab pos="4129404" algn="l"/>
              </a:tabLst>
            </a:pPr>
            <a:r>
              <a:rPr lang="en-US" spc="-5" dirty="0">
                <a:latin typeface="Baskerville Old Face" panose="02020602080505020303" pitchFamily="18" charset="0"/>
              </a:rPr>
              <a:t>Cool	separated strands	</a:t>
            </a:r>
            <a:r>
              <a:rPr lang="en-US" dirty="0">
                <a:latin typeface="Baskerville Old Face" panose="02020602080505020303" pitchFamily="18" charset="0"/>
              </a:rPr>
              <a:t>–</a:t>
            </a:r>
            <a:r>
              <a:rPr lang="en-US" i="1" spc="-5" dirty="0">
                <a:latin typeface="Baskerville Old Face" panose="02020602080505020303" pitchFamily="18" charset="0"/>
                <a:cs typeface="Arial"/>
              </a:rPr>
              <a:t>complementary </a:t>
            </a:r>
            <a:r>
              <a:rPr lang="en-US" spc="-5" dirty="0">
                <a:latin typeface="Baskerville Old Face" panose="02020602080505020303" pitchFamily="18" charset="0"/>
              </a:rPr>
              <a:t>double strands re-form.</a:t>
            </a:r>
          </a:p>
          <a:p>
            <a:pPr marL="298450" indent="-285750">
              <a:buFont typeface="Courier New" panose="02070309020205020404" pitchFamily="49" charset="0"/>
              <a:buChar char="o"/>
            </a:pPr>
            <a:r>
              <a:rPr lang="en-US" spc="-5" dirty="0">
                <a:latin typeface="Baskerville Old Face" panose="02020602080505020303" pitchFamily="18" charset="0"/>
              </a:rPr>
              <a:t>Labelled complementary </a:t>
            </a:r>
            <a:r>
              <a:rPr lang="en-US" dirty="0">
                <a:latin typeface="Baskerville Old Face" panose="02020602080505020303" pitchFamily="18" charset="0"/>
              </a:rPr>
              <a:t>single-strand</a:t>
            </a:r>
            <a:r>
              <a:rPr lang="en-US" spc="480" dirty="0">
                <a:latin typeface="Baskerville Old Face" panose="02020602080505020303" pitchFamily="18" charset="0"/>
              </a:rPr>
              <a:t> </a:t>
            </a:r>
            <a:r>
              <a:rPr lang="en-US" spc="-10" dirty="0">
                <a:latin typeface="Baskerville Old Face" panose="02020602080505020303" pitchFamily="18" charset="0"/>
              </a:rPr>
              <a:t>DNA </a:t>
            </a:r>
            <a:r>
              <a:rPr lang="en-US" spc="-5" dirty="0">
                <a:latin typeface="Baskerville Old Face" panose="02020602080505020303" pitchFamily="18" charset="0"/>
              </a:rPr>
              <a:t>can identify	a DNA</a:t>
            </a:r>
            <a:r>
              <a:rPr lang="en-US" spc="310" dirty="0">
                <a:latin typeface="Baskerville Old Face" panose="02020602080505020303" pitchFamily="18" charset="0"/>
              </a:rPr>
              <a:t> </a:t>
            </a:r>
            <a:r>
              <a:rPr lang="en-US" spc="-5" dirty="0">
                <a:latin typeface="Baskerville Old Face" panose="02020602080505020303" pitchFamily="18" charset="0"/>
              </a:rPr>
              <a:t>sequence (e.g. a </a:t>
            </a:r>
            <a:r>
              <a:rPr lang="en-US" spc="-10" dirty="0">
                <a:latin typeface="Baskerville Old Face" panose="02020602080505020303" pitchFamily="18" charset="0"/>
              </a:rPr>
              <a:t>gene) </a:t>
            </a:r>
            <a:r>
              <a:rPr lang="en-US" spc="5" dirty="0">
                <a:latin typeface="Baskerville Old Face" panose="02020602080505020303" pitchFamily="18" charset="0"/>
                <a:cs typeface="Arial"/>
              </a:rPr>
              <a:t>i</a:t>
            </a:r>
            <a:r>
              <a:rPr lang="en-US" dirty="0">
                <a:latin typeface="Baskerville Old Face" panose="02020602080505020303" pitchFamily="18" charset="0"/>
                <a:cs typeface="Arial"/>
              </a:rPr>
              <a:t>n in</a:t>
            </a:r>
            <a:r>
              <a:rPr lang="en-US" spc="5" dirty="0">
                <a:latin typeface="Baskerville Old Face" panose="02020602080505020303" pitchFamily="18" charset="0"/>
                <a:cs typeface="Arial"/>
              </a:rPr>
              <a:t>t</a:t>
            </a:r>
            <a:r>
              <a:rPr lang="en-US" spc="-5" dirty="0">
                <a:latin typeface="Baskerville Old Face" panose="02020602080505020303" pitchFamily="18" charset="0"/>
                <a:cs typeface="Arial"/>
              </a:rPr>
              <a:t>act</a:t>
            </a:r>
            <a:r>
              <a:rPr lang="en-US" dirty="0">
                <a:latin typeface="Baskerville Old Face" panose="02020602080505020303" pitchFamily="18" charset="0"/>
                <a:cs typeface="Arial"/>
              </a:rPr>
              <a:t> </a:t>
            </a:r>
            <a:r>
              <a:rPr lang="en-US" spc="-5" dirty="0">
                <a:latin typeface="Baskerville Old Face" panose="02020602080505020303" pitchFamily="18" charset="0"/>
                <a:cs typeface="Arial"/>
              </a:rPr>
              <a:t>ce</a:t>
            </a:r>
            <a:r>
              <a:rPr lang="en-US" spc="-20" dirty="0">
                <a:latin typeface="Baskerville Old Face" panose="02020602080505020303" pitchFamily="18" charset="0"/>
                <a:cs typeface="Arial"/>
              </a:rPr>
              <a:t>l</a:t>
            </a:r>
            <a:r>
              <a:rPr lang="en-US" spc="-5" dirty="0">
                <a:latin typeface="Baskerville Old Face" panose="02020602080505020303" pitchFamily="18" charset="0"/>
                <a:cs typeface="Arial"/>
              </a:rPr>
              <a:t>ls</a:t>
            </a:r>
            <a:r>
              <a:rPr lang="en-US" dirty="0">
                <a:latin typeface="Baskerville Old Face" panose="02020602080505020303" pitchFamily="18" charset="0"/>
                <a:cs typeface="Arial"/>
              </a:rPr>
              <a:t> </a:t>
            </a:r>
            <a:r>
              <a:rPr lang="en-US" spc="-10" dirty="0">
                <a:latin typeface="Baskerville Old Face" panose="02020602080505020303" pitchFamily="18" charset="0"/>
                <a:cs typeface="Arial"/>
              </a:rPr>
              <a:t>o</a:t>
            </a:r>
            <a:r>
              <a:rPr lang="en-US" spc="-5" dirty="0">
                <a:latin typeface="Baskerville Old Face" panose="02020602080505020303" pitchFamily="18" charset="0"/>
                <a:cs typeface="Arial"/>
              </a:rPr>
              <a:t>r</a:t>
            </a:r>
            <a:r>
              <a:rPr lang="en-US" dirty="0">
                <a:latin typeface="Baskerville Old Face" panose="02020602080505020303" pitchFamily="18" charset="0"/>
                <a:cs typeface="Arial"/>
              </a:rPr>
              <a:t> </a:t>
            </a:r>
            <a:r>
              <a:rPr lang="en-US" spc="-15" dirty="0">
                <a:latin typeface="Baskerville Old Face" panose="02020602080505020303" pitchFamily="18" charset="0"/>
                <a:cs typeface="Arial"/>
              </a:rPr>
              <a:t>d</a:t>
            </a:r>
            <a:r>
              <a:rPr lang="en-US" spc="-5" dirty="0">
                <a:latin typeface="Baskerville Old Face" panose="02020602080505020303" pitchFamily="18" charset="0"/>
                <a:cs typeface="Arial"/>
              </a:rPr>
              <a:t>i</a:t>
            </a:r>
            <a:r>
              <a:rPr lang="en-US" spc="-15" dirty="0">
                <a:latin typeface="Baskerville Old Face" panose="02020602080505020303" pitchFamily="18" charset="0"/>
                <a:cs typeface="Arial"/>
              </a:rPr>
              <a:t>s</a:t>
            </a:r>
            <a:r>
              <a:rPr lang="en-US" spc="-5" dirty="0">
                <a:latin typeface="Baskerville Old Face" panose="02020602080505020303" pitchFamily="18" charset="0"/>
                <a:cs typeface="Arial"/>
              </a:rPr>
              <a:t>rupted</a:t>
            </a:r>
            <a:r>
              <a:rPr lang="en-US" dirty="0">
                <a:latin typeface="Baskerville Old Face" panose="02020602080505020303" pitchFamily="18" charset="0"/>
                <a:cs typeface="Arial"/>
              </a:rPr>
              <a:t> </a:t>
            </a:r>
            <a:r>
              <a:rPr lang="en-US" spc="-5" dirty="0">
                <a:latin typeface="Baskerville Old Face" panose="02020602080505020303" pitchFamily="18" charset="0"/>
                <a:cs typeface="Arial"/>
              </a:rPr>
              <a:t>ce</a:t>
            </a:r>
            <a:r>
              <a:rPr lang="en-US" spc="-20" dirty="0">
                <a:latin typeface="Baskerville Old Face" panose="02020602080505020303" pitchFamily="18" charset="0"/>
                <a:cs typeface="Arial"/>
              </a:rPr>
              <a:t>l</a:t>
            </a:r>
            <a:r>
              <a:rPr lang="en-US" dirty="0">
                <a:latin typeface="Baskerville Old Face" panose="02020602080505020303" pitchFamily="18" charset="0"/>
                <a:cs typeface="Arial"/>
              </a:rPr>
              <a:t>l  </a:t>
            </a:r>
            <a:r>
              <a:rPr lang="en-US" spc="-5" dirty="0">
                <a:latin typeface="Baskerville Old Face" panose="02020602080505020303" pitchFamily="18" charset="0"/>
                <a:cs typeface="Arial"/>
              </a:rPr>
              <a:t>preparations.</a:t>
            </a:r>
            <a:endParaRPr lang="en-US" dirty="0">
              <a:latin typeface="Baskerville Old Face" panose="02020602080505020303" pitchFamily="18" charset="0"/>
              <a:cs typeface="Arial"/>
            </a:endParaRPr>
          </a:p>
          <a:p>
            <a:pPr marL="298450" indent="-285750">
              <a:lnSpc>
                <a:spcPct val="100000"/>
              </a:lnSpc>
              <a:buFont typeface="Arial" panose="020B0604020202020204" pitchFamily="34" charset="0"/>
              <a:buChar char="•"/>
            </a:pPr>
            <a:endParaRPr lang="en-US" spc="-10" dirty="0">
              <a:latin typeface="Baskerville Old Face" panose="02020602080505020303" pitchFamily="18" charset="0"/>
            </a:endParaRPr>
          </a:p>
          <a:p>
            <a:pPr marL="298450" indent="-285750">
              <a:spcBef>
                <a:spcPts val="5"/>
              </a:spcBef>
              <a:buFont typeface="Arial" panose="020B0604020202020204" pitchFamily="34" charset="0"/>
              <a:buChar char="•"/>
            </a:pPr>
            <a:endParaRPr lang="en-US" dirty="0">
              <a:latin typeface="Baskerville Old Face" panose="02020602080505020303" pitchFamily="18" charset="0"/>
              <a:cs typeface="Arial"/>
            </a:endParaRPr>
          </a:p>
          <a:p>
            <a:pPr marL="298450" indent="-285750">
              <a:lnSpc>
                <a:spcPct val="100000"/>
              </a:lnSpc>
              <a:spcBef>
                <a:spcPts val="5"/>
              </a:spcBef>
              <a:buFont typeface="Arial" panose="020B0604020202020204" pitchFamily="34" charset="0"/>
              <a:buChar char="•"/>
            </a:pPr>
            <a:endParaRPr lang="en-US" dirty="0">
              <a:latin typeface="Baskerville Old Face" panose="02020602080505020303" pitchFamily="18" charset="0"/>
              <a:cs typeface="Arial"/>
            </a:endParaRPr>
          </a:p>
        </p:txBody>
      </p:sp>
      <p:grpSp>
        <p:nvGrpSpPr>
          <p:cNvPr id="11" name="Group 10">
            <a:extLst>
              <a:ext uri="{FF2B5EF4-FFF2-40B4-BE49-F238E27FC236}">
                <a16:creationId xmlns:a16="http://schemas.microsoft.com/office/drawing/2014/main" id="{914FC75C-F1D0-4054-81A4-045C4330240C}"/>
              </a:ext>
            </a:extLst>
          </p:cNvPr>
          <p:cNvGrpSpPr/>
          <p:nvPr/>
        </p:nvGrpSpPr>
        <p:grpSpPr>
          <a:xfrm>
            <a:off x="1417606" y="4057890"/>
            <a:ext cx="8902927" cy="2384097"/>
            <a:chOff x="1338349" y="3795621"/>
            <a:chExt cx="9587740" cy="2734575"/>
          </a:xfrm>
        </p:grpSpPr>
        <p:sp>
          <p:nvSpPr>
            <p:cNvPr id="9" name="object 7"/>
            <p:cNvSpPr/>
            <p:nvPr/>
          </p:nvSpPr>
          <p:spPr>
            <a:xfrm>
              <a:off x="6606089" y="3795621"/>
              <a:ext cx="4320000" cy="2734575"/>
            </a:xfrm>
            <a:prstGeom prst="rect">
              <a:avLst/>
            </a:prstGeom>
            <a:blipFill>
              <a:blip r:embed="rId4" cstate="print"/>
              <a:stretch>
                <a:fillRect/>
              </a:stretch>
            </a:blipFill>
          </p:spPr>
          <p:txBody>
            <a:bodyPr wrap="square" lIns="0" tIns="0" rIns="0" bIns="0" rtlCol="0"/>
            <a:lstStyle/>
            <a:p>
              <a:endParaRPr/>
            </a:p>
          </p:txBody>
        </p:sp>
        <p:sp>
          <p:nvSpPr>
            <p:cNvPr id="10" name="object 8"/>
            <p:cNvSpPr/>
            <p:nvPr/>
          </p:nvSpPr>
          <p:spPr>
            <a:xfrm>
              <a:off x="1338349" y="3795621"/>
              <a:ext cx="4320000" cy="2734575"/>
            </a:xfrm>
            <a:prstGeom prst="rect">
              <a:avLst/>
            </a:prstGeom>
            <a:blipFill>
              <a:blip r:embed="rId5" cstate="print"/>
              <a:stretch>
                <a:fillRect/>
              </a:stretch>
            </a:blipFill>
          </p:spPr>
          <p:txBody>
            <a:bodyPr wrap="square" lIns="0" tIns="0" rIns="0" bIns="0" rtlCol="0"/>
            <a:lstStyle/>
            <a:p>
              <a:endParaRPr/>
            </a:p>
          </p:txBody>
        </p:sp>
      </p:grpSp>
      <p:cxnSp>
        <p:nvCxnSpPr>
          <p:cNvPr id="12" name="Straight Arrow Connector 11"/>
          <p:cNvCxnSpPr/>
          <p:nvPr/>
        </p:nvCxnSpPr>
        <p:spPr>
          <a:xfrm flipV="1">
            <a:off x="4207416" y="2157372"/>
            <a:ext cx="522025" cy="8626"/>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606089" y="2153059"/>
            <a:ext cx="522025" cy="8626"/>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EBD0762-19A4-4A6B-922A-17EEB14703AB}"/>
              </a:ext>
            </a:extLst>
          </p:cNvPr>
          <p:cNvSpPr txBox="1"/>
          <p:nvPr/>
        </p:nvSpPr>
        <p:spPr>
          <a:xfrm>
            <a:off x="1831898" y="151273"/>
            <a:ext cx="9266881" cy="338554"/>
          </a:xfrm>
          <a:prstGeom prst="rect">
            <a:avLst/>
          </a:prstGeom>
          <a:noFill/>
        </p:spPr>
        <p:txBody>
          <a:bodyPr wrap="square" rtlCol="0">
            <a:spAutoFit/>
          </a:bodyPr>
          <a:lstStyle/>
          <a:p>
            <a:pPr algn="ctr"/>
            <a:r>
              <a:rPr lang="en-US" sz="1600" dirty="0">
                <a:solidFill>
                  <a:schemeClr val="accent6">
                    <a:lumMod val="75000"/>
                  </a:schemeClr>
                </a:solidFill>
                <a:latin typeface="Baskerville Old Face" panose="02020602080505020303" pitchFamily="18" charset="0"/>
              </a:rPr>
              <a:t>(If you are interested in Genetics then go ahead and study it, otherwise it is just an extra reading)</a:t>
            </a:r>
          </a:p>
        </p:txBody>
      </p:sp>
    </p:spTree>
    <p:extLst>
      <p:ext uri="{BB962C8B-B14F-4D97-AF65-F5344CB8AC3E}">
        <p14:creationId xmlns:p14="http://schemas.microsoft.com/office/powerpoint/2010/main" val="336033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9" name="Straight Connector 8">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2C0F1B4-A14A-4FBD-8C30-6DD0C4C36ACB}"/>
                </a:ext>
              </a:extLst>
            </p:cNvPr>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graphicFrame>
        <p:nvGraphicFramePr>
          <p:cNvPr id="2" name="Table 1"/>
          <p:cNvGraphicFramePr>
            <a:graphicFrameLocks noGrp="1"/>
          </p:cNvGraphicFramePr>
          <p:nvPr>
            <p:extLst>
              <p:ext uri="{D42A27DB-BD31-4B8C-83A1-F6EECF244321}">
                <p14:modId xmlns:p14="http://schemas.microsoft.com/office/powerpoint/2010/main" val="1465578094"/>
              </p:ext>
            </p:extLst>
          </p:nvPr>
        </p:nvGraphicFramePr>
        <p:xfrm>
          <a:off x="1466490" y="1936738"/>
          <a:ext cx="9427415" cy="4178148"/>
        </p:xfrm>
        <a:graphic>
          <a:graphicData uri="http://schemas.openxmlformats.org/drawingml/2006/table">
            <a:tbl>
              <a:tblPr firstRow="1" bandRow="1">
                <a:tableStyleId>{5940675A-B579-460E-94D1-54222C63F5DA}</a:tableStyleId>
              </a:tblPr>
              <a:tblGrid>
                <a:gridCol w="1885483">
                  <a:extLst>
                    <a:ext uri="{9D8B030D-6E8A-4147-A177-3AD203B41FA5}">
                      <a16:colId xmlns:a16="http://schemas.microsoft.com/office/drawing/2014/main" val="20000"/>
                    </a:ext>
                  </a:extLst>
                </a:gridCol>
                <a:gridCol w="1885483">
                  <a:extLst>
                    <a:ext uri="{9D8B030D-6E8A-4147-A177-3AD203B41FA5}">
                      <a16:colId xmlns:a16="http://schemas.microsoft.com/office/drawing/2014/main" val="20001"/>
                    </a:ext>
                  </a:extLst>
                </a:gridCol>
                <a:gridCol w="1885483">
                  <a:extLst>
                    <a:ext uri="{9D8B030D-6E8A-4147-A177-3AD203B41FA5}">
                      <a16:colId xmlns:a16="http://schemas.microsoft.com/office/drawing/2014/main" val="20002"/>
                    </a:ext>
                  </a:extLst>
                </a:gridCol>
                <a:gridCol w="1885483">
                  <a:extLst>
                    <a:ext uri="{9D8B030D-6E8A-4147-A177-3AD203B41FA5}">
                      <a16:colId xmlns:a16="http://schemas.microsoft.com/office/drawing/2014/main" val="20003"/>
                    </a:ext>
                  </a:extLst>
                </a:gridCol>
                <a:gridCol w="1885483">
                  <a:extLst>
                    <a:ext uri="{9D8B030D-6E8A-4147-A177-3AD203B41FA5}">
                      <a16:colId xmlns:a16="http://schemas.microsoft.com/office/drawing/2014/main" val="20004"/>
                    </a:ext>
                  </a:extLst>
                </a:gridCol>
              </a:tblGrid>
              <a:tr h="745440">
                <a:tc gridSpan="5">
                  <a:txBody>
                    <a:bodyPr/>
                    <a:lstStyle/>
                    <a:p>
                      <a:pPr algn="ctr"/>
                      <a:r>
                        <a:rPr lang="en-US" dirty="0">
                          <a:latin typeface="Baskerville Old Face" panose="02020602080505020303" pitchFamily="18" charset="0"/>
                        </a:rPr>
                        <a:t>Immunophenotyping as a Surrogate for molecular category using Estrogen</a:t>
                      </a:r>
                      <a:r>
                        <a:rPr lang="en-US" baseline="0" dirty="0">
                          <a:latin typeface="Baskerville Old Face" panose="02020602080505020303" pitchFamily="18" charset="0"/>
                        </a:rPr>
                        <a:t> receptor, progesterone receptor and HER2 Status</a:t>
                      </a:r>
                      <a:endParaRPr lang="en-US" dirty="0">
                        <a:latin typeface="Baskerville Old Face" panose="02020602080505020303" pitchFamily="18" charset="0"/>
                      </a:endParaRPr>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31882">
                <a:tc gridSpan="5">
                  <a:txBody>
                    <a:bodyPr/>
                    <a:lstStyle/>
                    <a:p>
                      <a:pPr algn="ctr"/>
                      <a:r>
                        <a:rPr lang="en-US" dirty="0">
                          <a:latin typeface="Baskerville Old Face" panose="02020602080505020303" pitchFamily="18" charset="0"/>
                        </a:rPr>
                        <a:t>Molecular Category</a:t>
                      </a:r>
                    </a:p>
                  </a:txBody>
                  <a:tcPr>
                    <a:solidFill>
                      <a:schemeClr val="tx2">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431882">
                <a:tc>
                  <a:txBody>
                    <a:bodyPr/>
                    <a:lstStyle/>
                    <a:p>
                      <a:endParaRPr lang="en-US" dirty="0"/>
                    </a:p>
                  </a:txBody>
                  <a:tcPr>
                    <a:solidFill>
                      <a:schemeClr val="accent3">
                        <a:lumMod val="20000"/>
                        <a:lumOff val="80000"/>
                      </a:schemeClr>
                    </a:solidFill>
                  </a:tcPr>
                </a:tc>
                <a:tc>
                  <a:txBody>
                    <a:bodyPr/>
                    <a:lstStyle/>
                    <a:p>
                      <a:pPr algn="ctr"/>
                      <a:r>
                        <a:rPr lang="en-US" dirty="0">
                          <a:latin typeface="Baskerville Old Face" panose="02020602080505020303" pitchFamily="18" charset="0"/>
                        </a:rPr>
                        <a:t>Luminal</a:t>
                      </a:r>
                      <a:r>
                        <a:rPr lang="en-US" baseline="0" dirty="0">
                          <a:latin typeface="Baskerville Old Face" panose="02020602080505020303" pitchFamily="18" charset="0"/>
                        </a:rPr>
                        <a:t> A</a:t>
                      </a:r>
                      <a:endParaRPr lang="en-US" dirty="0">
                        <a:latin typeface="Baskerville Old Face" panose="02020602080505020303" pitchFamily="18" charset="0"/>
                      </a:endParaRPr>
                    </a:p>
                  </a:txBody>
                  <a:tcPr>
                    <a:solidFill>
                      <a:schemeClr val="accent2">
                        <a:lumMod val="20000"/>
                        <a:lumOff val="80000"/>
                      </a:schemeClr>
                    </a:solidFill>
                  </a:tcPr>
                </a:tc>
                <a:tc>
                  <a:txBody>
                    <a:bodyPr/>
                    <a:lstStyle/>
                    <a:p>
                      <a:pPr algn="ctr"/>
                      <a:r>
                        <a:rPr lang="en-US" dirty="0">
                          <a:latin typeface="Baskerville Old Face" panose="02020602080505020303" pitchFamily="18" charset="0"/>
                        </a:rPr>
                        <a:t>Luminal B</a:t>
                      </a:r>
                    </a:p>
                  </a:txBody>
                  <a:tcPr>
                    <a:solidFill>
                      <a:schemeClr val="accent2">
                        <a:lumMod val="20000"/>
                        <a:lumOff val="80000"/>
                      </a:schemeClr>
                    </a:solidFill>
                  </a:tcPr>
                </a:tc>
                <a:tc>
                  <a:txBody>
                    <a:bodyPr/>
                    <a:lstStyle/>
                    <a:p>
                      <a:pPr algn="ctr"/>
                      <a:r>
                        <a:rPr lang="en-US" dirty="0">
                          <a:latin typeface="Baskerville Old Face" panose="02020602080505020303" pitchFamily="18" charset="0"/>
                        </a:rPr>
                        <a:t>HER2</a:t>
                      </a:r>
                    </a:p>
                  </a:txBody>
                  <a:tcPr>
                    <a:solidFill>
                      <a:schemeClr val="accent2">
                        <a:lumMod val="20000"/>
                        <a:lumOff val="80000"/>
                      </a:schemeClr>
                    </a:solidFill>
                  </a:tcPr>
                </a:tc>
                <a:tc>
                  <a:txBody>
                    <a:bodyPr/>
                    <a:lstStyle/>
                    <a:p>
                      <a:pPr algn="ctr"/>
                      <a:r>
                        <a:rPr lang="en-US" dirty="0">
                          <a:latin typeface="Baskerville Old Face" panose="02020602080505020303" pitchFamily="18" charset="0"/>
                        </a:rPr>
                        <a:t>Basal-Like</a:t>
                      </a:r>
                    </a:p>
                  </a:txBody>
                  <a:tcPr>
                    <a:solidFill>
                      <a:schemeClr val="accent2">
                        <a:lumMod val="20000"/>
                        <a:lumOff val="80000"/>
                      </a:schemeClr>
                    </a:solidFill>
                  </a:tcPr>
                </a:tc>
                <a:extLst>
                  <a:ext uri="{0D108BD9-81ED-4DB2-BD59-A6C34878D82A}">
                    <a16:rowId xmlns:a16="http://schemas.microsoft.com/office/drawing/2014/main" val="10002"/>
                  </a:ext>
                </a:extLst>
              </a:tr>
              <a:tr h="712354">
                <a:tc>
                  <a:txBody>
                    <a:bodyPr/>
                    <a:lstStyle/>
                    <a:p>
                      <a:r>
                        <a:rPr lang="en-US" dirty="0">
                          <a:latin typeface="Baskerville Old Face" panose="02020602080505020303" pitchFamily="18" charset="0"/>
                        </a:rPr>
                        <a:t>ER </a:t>
                      </a:r>
                      <a:r>
                        <a:rPr lang="en-US" dirty="0">
                          <a:solidFill>
                            <a:schemeClr val="bg1">
                              <a:lumMod val="50000"/>
                            </a:schemeClr>
                          </a:solidFill>
                          <a:latin typeface="Baskerville Old Face" panose="02020602080505020303" pitchFamily="18" charset="0"/>
                        </a:rPr>
                        <a:t>(Estrogen receptor)</a:t>
                      </a:r>
                    </a:p>
                  </a:txBody>
                  <a:tcPr>
                    <a:solidFill>
                      <a:schemeClr val="accent3">
                        <a:lumMod val="20000"/>
                        <a:lumOff val="80000"/>
                      </a:schemeClr>
                    </a:solidFill>
                  </a:tcPr>
                </a:tc>
                <a:tc>
                  <a:txBody>
                    <a:bodyPr/>
                    <a:lstStyle/>
                    <a:p>
                      <a:pPr algn="ctr"/>
                      <a:r>
                        <a:rPr lang="en-US" dirty="0">
                          <a:latin typeface="Baskerville Old Face" panose="02020602080505020303" pitchFamily="18" charset="0"/>
                        </a:rPr>
                        <a:t>+</a:t>
                      </a:r>
                    </a:p>
                  </a:txBody>
                  <a:tcPr/>
                </a:tc>
                <a:tc>
                  <a:txBody>
                    <a:bodyPr/>
                    <a:lstStyle/>
                    <a:p>
                      <a:pPr algn="ctr"/>
                      <a:r>
                        <a:rPr lang="en-US" dirty="0">
                          <a:latin typeface="Baskerville Old Face" panose="02020602080505020303" pitchFamily="18" charset="0"/>
                        </a:rPr>
                        <a:t>+</a:t>
                      </a:r>
                    </a:p>
                  </a:txBody>
                  <a:tcPr/>
                </a:tc>
                <a:tc>
                  <a:txBody>
                    <a:bodyPr/>
                    <a:lstStyle/>
                    <a:p>
                      <a:pPr algn="ctr"/>
                      <a:r>
                        <a:rPr lang="en-US" dirty="0">
                          <a:latin typeface="Baskerville Old Face" panose="02020602080505020303" pitchFamily="18" charset="0"/>
                        </a:rPr>
                        <a:t>-</a:t>
                      </a:r>
                    </a:p>
                  </a:txBody>
                  <a:tcPr/>
                </a:tc>
                <a:tc>
                  <a:txBody>
                    <a:bodyPr/>
                    <a:lstStyle/>
                    <a:p>
                      <a:pPr algn="ctr"/>
                      <a:r>
                        <a:rPr lang="en-US" dirty="0">
                          <a:latin typeface="Baskerville Old Face" panose="02020602080505020303" pitchFamily="18" charset="0"/>
                        </a:rPr>
                        <a:t>-</a:t>
                      </a:r>
                    </a:p>
                  </a:txBody>
                  <a:tcPr/>
                </a:tc>
                <a:extLst>
                  <a:ext uri="{0D108BD9-81ED-4DB2-BD59-A6C34878D82A}">
                    <a16:rowId xmlns:a16="http://schemas.microsoft.com/office/drawing/2014/main" val="10003"/>
                  </a:ext>
                </a:extLst>
              </a:tr>
              <a:tr h="712354">
                <a:tc>
                  <a:txBody>
                    <a:bodyPr/>
                    <a:lstStyle/>
                    <a:p>
                      <a:r>
                        <a:rPr lang="en-US" dirty="0">
                          <a:latin typeface="Baskerville Old Face" panose="02020602080505020303" pitchFamily="18" charset="0"/>
                        </a:rPr>
                        <a:t>PR </a:t>
                      </a:r>
                      <a:r>
                        <a:rPr lang="en-US" dirty="0">
                          <a:solidFill>
                            <a:schemeClr val="bg1">
                              <a:lumMod val="50000"/>
                            </a:schemeClr>
                          </a:solidFill>
                          <a:latin typeface="Baskerville Old Face" panose="02020602080505020303" pitchFamily="18" charset="0"/>
                        </a:rPr>
                        <a:t>(Progesterone</a:t>
                      </a:r>
                      <a:r>
                        <a:rPr lang="en-US" baseline="0" dirty="0">
                          <a:solidFill>
                            <a:schemeClr val="bg1">
                              <a:lumMod val="50000"/>
                            </a:schemeClr>
                          </a:solidFill>
                          <a:latin typeface="Baskerville Old Face" panose="02020602080505020303" pitchFamily="18" charset="0"/>
                        </a:rPr>
                        <a:t> receptor)</a:t>
                      </a:r>
                      <a:endParaRPr lang="en-US" dirty="0">
                        <a:solidFill>
                          <a:schemeClr val="bg1">
                            <a:lumMod val="50000"/>
                          </a:schemeClr>
                        </a:solidFill>
                        <a:latin typeface="Baskerville Old Face" panose="02020602080505020303" pitchFamily="18" charset="0"/>
                      </a:endParaRPr>
                    </a:p>
                  </a:txBody>
                  <a:tcPr>
                    <a:solidFill>
                      <a:schemeClr val="accent3">
                        <a:lumMod val="20000"/>
                        <a:lumOff val="80000"/>
                      </a:schemeClr>
                    </a:solidFill>
                  </a:tcPr>
                </a:tc>
                <a:tc>
                  <a:txBody>
                    <a:bodyPr/>
                    <a:lstStyle/>
                    <a:p>
                      <a:pPr algn="ctr"/>
                      <a:r>
                        <a:rPr lang="en-US" dirty="0">
                          <a:latin typeface="Baskerville Old Face" panose="02020602080505020303" pitchFamily="18" charset="0"/>
                        </a:rPr>
                        <a:t>+</a:t>
                      </a:r>
                    </a:p>
                  </a:txBody>
                  <a:tcPr/>
                </a:tc>
                <a:tc>
                  <a:txBody>
                    <a:bodyPr/>
                    <a:lstStyle/>
                    <a:p>
                      <a:pPr algn="ctr"/>
                      <a:r>
                        <a:rPr lang="en-US" dirty="0">
                          <a:latin typeface="Baskerville Old Face" panose="02020602080505020303" pitchFamily="18" charset="0"/>
                        </a:rPr>
                        <a:t>+</a:t>
                      </a:r>
                    </a:p>
                  </a:txBody>
                  <a:tcPr/>
                </a:tc>
                <a:tc>
                  <a:txBody>
                    <a:bodyPr/>
                    <a:lstStyle/>
                    <a:p>
                      <a:pPr algn="ctr"/>
                      <a:r>
                        <a:rPr lang="en-US" dirty="0">
                          <a:latin typeface="Baskerville Old Face" panose="02020602080505020303" pitchFamily="18" charset="0"/>
                        </a:rPr>
                        <a:t>-</a:t>
                      </a:r>
                    </a:p>
                  </a:txBody>
                  <a:tcPr/>
                </a:tc>
                <a:tc>
                  <a:txBody>
                    <a:bodyPr/>
                    <a:lstStyle/>
                    <a:p>
                      <a:pPr algn="ctr"/>
                      <a:r>
                        <a:rPr lang="en-US" dirty="0">
                          <a:latin typeface="Baskerville Old Face" panose="02020602080505020303" pitchFamily="18" charset="0"/>
                        </a:rPr>
                        <a:t>-</a:t>
                      </a:r>
                    </a:p>
                  </a:txBody>
                  <a:tcPr/>
                </a:tc>
                <a:extLst>
                  <a:ext uri="{0D108BD9-81ED-4DB2-BD59-A6C34878D82A}">
                    <a16:rowId xmlns:a16="http://schemas.microsoft.com/office/drawing/2014/main" val="10004"/>
                  </a:ext>
                </a:extLst>
              </a:tr>
              <a:tr h="431882">
                <a:tc>
                  <a:txBody>
                    <a:bodyPr/>
                    <a:lstStyle/>
                    <a:p>
                      <a:r>
                        <a:rPr lang="en-US" dirty="0">
                          <a:latin typeface="Baskerville Old Face" panose="02020602080505020303" pitchFamily="18" charset="0"/>
                        </a:rPr>
                        <a:t>HER2</a:t>
                      </a:r>
                    </a:p>
                  </a:txBody>
                  <a:tcPr>
                    <a:solidFill>
                      <a:schemeClr val="accent3">
                        <a:lumMod val="20000"/>
                        <a:lumOff val="80000"/>
                      </a:schemeClr>
                    </a:solidFill>
                  </a:tcPr>
                </a:tc>
                <a:tc>
                  <a:txBody>
                    <a:bodyPr/>
                    <a:lstStyle/>
                    <a:p>
                      <a:pPr algn="ctr"/>
                      <a:r>
                        <a:rPr lang="en-US" dirty="0">
                          <a:latin typeface="Baskerville Old Face" panose="02020602080505020303" pitchFamily="18" charset="0"/>
                        </a:rPr>
                        <a:t>-</a:t>
                      </a:r>
                    </a:p>
                  </a:txBody>
                  <a:tcPr/>
                </a:tc>
                <a:tc>
                  <a:txBody>
                    <a:bodyPr/>
                    <a:lstStyle/>
                    <a:p>
                      <a:pPr algn="ctr"/>
                      <a:r>
                        <a:rPr lang="en-US" dirty="0">
                          <a:latin typeface="Baskerville Old Face" panose="02020602080505020303" pitchFamily="18" charset="0"/>
                        </a:rPr>
                        <a:t>+</a:t>
                      </a:r>
                    </a:p>
                  </a:txBody>
                  <a:tcPr/>
                </a:tc>
                <a:tc>
                  <a:txBody>
                    <a:bodyPr/>
                    <a:lstStyle/>
                    <a:p>
                      <a:pPr algn="ctr"/>
                      <a:r>
                        <a:rPr lang="en-US" dirty="0">
                          <a:latin typeface="Baskerville Old Face" panose="02020602080505020303" pitchFamily="18" charset="0"/>
                        </a:rPr>
                        <a:t>+</a:t>
                      </a:r>
                    </a:p>
                  </a:txBody>
                  <a:tcPr/>
                </a:tc>
                <a:tc>
                  <a:txBody>
                    <a:bodyPr/>
                    <a:lstStyle/>
                    <a:p>
                      <a:pPr algn="ctr"/>
                      <a:r>
                        <a:rPr lang="en-US" dirty="0">
                          <a:latin typeface="Baskerville Old Face" panose="02020602080505020303" pitchFamily="18" charset="0"/>
                        </a:rPr>
                        <a:t>-</a:t>
                      </a:r>
                    </a:p>
                  </a:txBody>
                  <a:tcPr/>
                </a:tc>
                <a:extLst>
                  <a:ext uri="{0D108BD9-81ED-4DB2-BD59-A6C34878D82A}">
                    <a16:rowId xmlns:a16="http://schemas.microsoft.com/office/drawing/2014/main" val="10005"/>
                  </a:ext>
                </a:extLst>
              </a:tr>
              <a:tr h="712354">
                <a:tc>
                  <a:txBody>
                    <a:bodyPr/>
                    <a:lstStyle/>
                    <a:p>
                      <a:r>
                        <a:rPr lang="en-US" dirty="0">
                          <a:latin typeface="Baskerville Old Face" panose="02020602080505020303" pitchFamily="18" charset="0"/>
                        </a:rPr>
                        <a:t>Treated with</a:t>
                      </a:r>
                    </a:p>
                  </a:txBody>
                  <a:tcPr>
                    <a:solidFill>
                      <a:schemeClr val="accent3">
                        <a:lumMod val="20000"/>
                        <a:lumOff val="80000"/>
                      </a:schemeClr>
                    </a:solidFill>
                  </a:tcPr>
                </a:tc>
                <a:tc>
                  <a:txBody>
                    <a:bodyPr/>
                    <a:lstStyle/>
                    <a:p>
                      <a:pPr algn="ctr"/>
                      <a:r>
                        <a:rPr lang="en-US" dirty="0">
                          <a:solidFill>
                            <a:schemeClr val="accent6">
                              <a:lumMod val="75000"/>
                            </a:schemeClr>
                          </a:solidFill>
                          <a:latin typeface="Baskerville Old Face" panose="02020602080505020303" pitchFamily="18" charset="0"/>
                        </a:rPr>
                        <a:t>Tamoxiphen </a:t>
                      </a:r>
                    </a:p>
                  </a:txBody>
                  <a:tcPr anchor="ctr"/>
                </a:tc>
                <a:tc>
                  <a:txBody>
                    <a:bodyPr/>
                    <a:lstStyle/>
                    <a:p>
                      <a:pPr algn="ctr"/>
                      <a:r>
                        <a:rPr lang="en-US" dirty="0">
                          <a:solidFill>
                            <a:schemeClr val="accent6">
                              <a:lumMod val="75000"/>
                            </a:schemeClr>
                          </a:solidFill>
                          <a:latin typeface="Baskerville Old Face" panose="02020602080505020303" pitchFamily="18" charset="0"/>
                        </a:rPr>
                        <a:t>Tamoxiphen and Transtuzumab</a:t>
                      </a:r>
                    </a:p>
                  </a:txBody>
                  <a:tcPr/>
                </a:tc>
                <a:tc>
                  <a:txBody>
                    <a:bodyPr/>
                    <a:lstStyle/>
                    <a:p>
                      <a:pPr algn="ctr"/>
                      <a:r>
                        <a:rPr lang="en-US" dirty="0">
                          <a:solidFill>
                            <a:schemeClr val="accent6">
                              <a:lumMod val="75000"/>
                            </a:schemeClr>
                          </a:solidFill>
                          <a:latin typeface="Baskerville Old Face" panose="02020602080505020303" pitchFamily="18" charset="0"/>
                        </a:rPr>
                        <a:t>Transtuzumab</a:t>
                      </a:r>
                    </a:p>
                  </a:txBody>
                  <a:tcPr anchor="ctr"/>
                </a:tc>
                <a:tc>
                  <a:txBody>
                    <a:bodyPr/>
                    <a:lstStyle/>
                    <a:p>
                      <a:pPr algn="ctr"/>
                      <a:r>
                        <a:rPr lang="en-US" dirty="0">
                          <a:solidFill>
                            <a:schemeClr val="accent6">
                              <a:lumMod val="75000"/>
                            </a:schemeClr>
                          </a:solidFill>
                          <a:latin typeface="Baskerville Old Face" panose="02020602080505020303" pitchFamily="18" charset="0"/>
                        </a:rPr>
                        <a:t>Chemotherapy</a:t>
                      </a:r>
                      <a:r>
                        <a:rPr lang="en-US" baseline="0" dirty="0">
                          <a:solidFill>
                            <a:schemeClr val="accent6">
                              <a:lumMod val="75000"/>
                            </a:schemeClr>
                          </a:solidFill>
                          <a:latin typeface="Baskerville Old Face" panose="02020602080505020303" pitchFamily="18" charset="0"/>
                        </a:rPr>
                        <a:t> </a:t>
                      </a:r>
                    </a:p>
                    <a:p>
                      <a:pPr algn="ctr"/>
                      <a:r>
                        <a:rPr lang="en-US" baseline="0" dirty="0">
                          <a:solidFill>
                            <a:schemeClr val="accent6">
                              <a:lumMod val="75000"/>
                            </a:schemeClr>
                          </a:solidFill>
                          <a:latin typeface="Baskerville Old Face" panose="02020602080505020303" pitchFamily="18" charset="0"/>
                        </a:rPr>
                        <a:t>(Triple negative)</a:t>
                      </a:r>
                      <a:endParaRPr lang="en-US" dirty="0">
                        <a:solidFill>
                          <a:schemeClr val="accent6">
                            <a:lumMod val="75000"/>
                          </a:schemeClr>
                        </a:solidFill>
                        <a:latin typeface="Baskerville Old Face" panose="02020602080505020303" pitchFamily="18" charset="0"/>
                      </a:endParaRPr>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1466490" y="539774"/>
            <a:ext cx="6797615" cy="830997"/>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According to all the mutations before, we classified the breast cancer into:</a:t>
            </a:r>
          </a:p>
        </p:txBody>
      </p:sp>
      <p:sp>
        <p:nvSpPr>
          <p:cNvPr id="4" name="TextBox 3"/>
          <p:cNvSpPr txBox="1"/>
          <p:nvPr/>
        </p:nvSpPr>
        <p:spPr>
          <a:xfrm>
            <a:off x="1587259" y="1457864"/>
            <a:ext cx="7315201"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lumMod val="50000"/>
                  </a:schemeClr>
                </a:solidFill>
                <a:latin typeface="Baskerville Old Face" panose="02020602080505020303" pitchFamily="18" charset="0"/>
              </a:rPr>
              <a:t>Each one of the patients with a breast cancer has to be under one of these.</a:t>
            </a:r>
          </a:p>
        </p:txBody>
      </p:sp>
      <p:sp>
        <p:nvSpPr>
          <p:cNvPr id="6" name="TextBox 5"/>
          <p:cNvSpPr txBox="1"/>
          <p:nvPr/>
        </p:nvSpPr>
        <p:spPr>
          <a:xfrm rot="16200000">
            <a:off x="-2522417" y="3053118"/>
            <a:ext cx="5745193" cy="523220"/>
          </a:xfrm>
          <a:prstGeom prst="rect">
            <a:avLst/>
          </a:prstGeom>
          <a:noFill/>
        </p:spPr>
        <p:txBody>
          <a:bodyPr wrap="square" rtlCol="0">
            <a:spAutoFit/>
          </a:bodyPr>
          <a:lstStyle/>
          <a:p>
            <a:pPr algn="ctr"/>
            <a:r>
              <a:rPr lang="en-US" sz="2800" b="1" dirty="0">
                <a:solidFill>
                  <a:schemeClr val="tx2"/>
                </a:solidFill>
                <a:latin typeface="Baskerville Old Face" panose="02020602080505020303" pitchFamily="18" charset="0"/>
              </a:rPr>
              <a:t>Classification with the treatment</a:t>
            </a:r>
          </a:p>
        </p:txBody>
      </p:sp>
      <p:sp>
        <p:nvSpPr>
          <p:cNvPr id="5" name="TextBox 4">
            <a:extLst>
              <a:ext uri="{FF2B5EF4-FFF2-40B4-BE49-F238E27FC236}">
                <a16:creationId xmlns:a16="http://schemas.microsoft.com/office/drawing/2014/main" id="{B1A94D4C-5ED7-4A7E-97DF-582A5F0526D2}"/>
              </a:ext>
            </a:extLst>
          </p:cNvPr>
          <p:cNvSpPr txBox="1"/>
          <p:nvPr/>
        </p:nvSpPr>
        <p:spPr>
          <a:xfrm>
            <a:off x="9318324" y="216608"/>
            <a:ext cx="3151162" cy="646331"/>
          </a:xfrm>
          <a:prstGeom prst="rect">
            <a:avLst/>
          </a:prstGeom>
          <a:noFill/>
        </p:spPr>
        <p:txBody>
          <a:bodyPr wrap="square" rtlCol="0">
            <a:spAutoFit/>
          </a:bodyPr>
          <a:lstStyle/>
          <a:p>
            <a:pPr algn="ctr"/>
            <a:r>
              <a:rPr lang="en-US" dirty="0">
                <a:solidFill>
                  <a:srgbClr val="C00000"/>
                </a:solidFill>
                <a:latin typeface="Baskerville Old Face" panose="02020602080505020303" pitchFamily="18" charset="0"/>
              </a:rPr>
              <a:t>This is extremely IMPORTANT</a:t>
            </a:r>
          </a:p>
        </p:txBody>
      </p:sp>
      <p:sp>
        <p:nvSpPr>
          <p:cNvPr id="7" name="TextBox 6">
            <a:extLst>
              <a:ext uri="{FF2B5EF4-FFF2-40B4-BE49-F238E27FC236}">
                <a16:creationId xmlns:a16="http://schemas.microsoft.com/office/drawing/2014/main" id="{17D582CC-F866-45F9-928A-30BB5498A42C}"/>
              </a:ext>
            </a:extLst>
          </p:cNvPr>
          <p:cNvSpPr txBox="1"/>
          <p:nvPr/>
        </p:nvSpPr>
        <p:spPr>
          <a:xfrm>
            <a:off x="675860" y="6165698"/>
            <a:ext cx="1151716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6">
                    <a:lumMod val="75000"/>
                  </a:schemeClr>
                </a:solidFill>
                <a:latin typeface="Baskerville Old Face" panose="02020602080505020303" pitchFamily="18" charset="0"/>
              </a:rPr>
              <a:t>Number one bad mutation is HER2 and then Triple negative.</a:t>
            </a:r>
          </a:p>
          <a:p>
            <a:pPr marL="285750" indent="-285750">
              <a:buFont typeface="Arial" panose="020B0604020202020204" pitchFamily="34" charset="0"/>
              <a:buChar char="•"/>
            </a:pPr>
            <a:r>
              <a:rPr lang="en-US" sz="1600" dirty="0">
                <a:solidFill>
                  <a:schemeClr val="bg2">
                    <a:lumMod val="75000"/>
                  </a:schemeClr>
                </a:solidFill>
                <a:latin typeface="Baskerville Old Face" panose="02020602080505020303" pitchFamily="18" charset="0"/>
              </a:rPr>
              <a:t>Being negative is not meant to sound good, it means we don’t know where is the mutation so treatment will be empirical (Chemotherapy).</a:t>
            </a:r>
          </a:p>
        </p:txBody>
      </p:sp>
    </p:spTree>
    <p:extLst>
      <p:ext uri="{BB962C8B-B14F-4D97-AF65-F5344CB8AC3E}">
        <p14:creationId xmlns:p14="http://schemas.microsoft.com/office/powerpoint/2010/main" val="2216125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object 11"/>
          <p:cNvSpPr/>
          <p:nvPr/>
        </p:nvSpPr>
        <p:spPr>
          <a:xfrm>
            <a:off x="1457864" y="1305464"/>
            <a:ext cx="3708000" cy="1692000"/>
          </a:xfrm>
          <a:prstGeom prst="rect">
            <a:avLst/>
          </a:prstGeom>
          <a:blipFill>
            <a:blip r:embed="rId4" cstate="print"/>
            <a:stretch>
              <a:fillRect/>
            </a:stretch>
          </a:blipFill>
        </p:spPr>
        <p:txBody>
          <a:bodyPr wrap="square" lIns="0" tIns="0" rIns="0" bIns="0" rtlCol="0"/>
          <a:lstStyle/>
          <a:p>
            <a:endParaRPr/>
          </a:p>
        </p:txBody>
      </p:sp>
      <p:sp>
        <p:nvSpPr>
          <p:cNvPr id="6" name="object 11"/>
          <p:cNvSpPr/>
          <p:nvPr/>
        </p:nvSpPr>
        <p:spPr>
          <a:xfrm>
            <a:off x="7126338" y="1305464"/>
            <a:ext cx="3708000" cy="1692000"/>
          </a:xfrm>
          <a:prstGeom prst="rect">
            <a:avLst/>
          </a:prstGeom>
          <a:blipFill>
            <a:blip r:embed="rId5" cstate="print"/>
            <a:stretch>
              <a:fillRect/>
            </a:stretch>
          </a:blipFill>
        </p:spPr>
        <p:txBody>
          <a:bodyPr wrap="square" lIns="0" tIns="0" rIns="0" bIns="0" rtlCol="0"/>
          <a:lstStyle/>
          <a:p>
            <a:endParaRPr/>
          </a:p>
        </p:txBody>
      </p:sp>
      <p:sp>
        <p:nvSpPr>
          <p:cNvPr id="7" name="TextBox 6"/>
          <p:cNvSpPr txBox="1"/>
          <p:nvPr/>
        </p:nvSpPr>
        <p:spPr>
          <a:xfrm rot="16200000">
            <a:off x="-1889186" y="3054493"/>
            <a:ext cx="4468483" cy="523220"/>
          </a:xfrm>
          <a:prstGeom prst="rect">
            <a:avLst/>
          </a:prstGeom>
          <a:noFill/>
        </p:spPr>
        <p:txBody>
          <a:bodyPr wrap="square" rtlCol="0">
            <a:spAutoFit/>
          </a:bodyPr>
          <a:lstStyle/>
          <a:p>
            <a:pPr algn="ctr"/>
            <a:r>
              <a:rPr lang="en-US" sz="2800" b="1" dirty="0">
                <a:solidFill>
                  <a:schemeClr val="tx2"/>
                </a:solidFill>
                <a:latin typeface="Baskerville Old Face" panose="02020602080505020303" pitchFamily="18" charset="0"/>
              </a:rPr>
              <a:t>FISH and SISH</a:t>
            </a:r>
          </a:p>
        </p:txBody>
      </p:sp>
      <p:sp>
        <p:nvSpPr>
          <p:cNvPr id="8" name="TextBox 7"/>
          <p:cNvSpPr txBox="1"/>
          <p:nvPr/>
        </p:nvSpPr>
        <p:spPr>
          <a:xfrm>
            <a:off x="1457864" y="620196"/>
            <a:ext cx="7142672"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Florescence in Situ Hybridization images  </a:t>
            </a:r>
          </a:p>
        </p:txBody>
      </p:sp>
      <p:sp>
        <p:nvSpPr>
          <p:cNvPr id="9" name="TextBox 8"/>
          <p:cNvSpPr txBox="1"/>
          <p:nvPr/>
        </p:nvSpPr>
        <p:spPr>
          <a:xfrm>
            <a:off x="1457864" y="2997464"/>
            <a:ext cx="4321834" cy="923330"/>
          </a:xfrm>
          <a:prstGeom prst="rect">
            <a:avLst/>
          </a:prstGeom>
          <a:noFill/>
        </p:spPr>
        <p:txBody>
          <a:bodyPr wrap="square" rtlCol="0">
            <a:spAutoFit/>
          </a:bodyPr>
          <a:lstStyle/>
          <a:p>
            <a:r>
              <a:rPr lang="en-US" dirty="0">
                <a:solidFill>
                  <a:schemeClr val="accent6">
                    <a:lumMod val="75000"/>
                  </a:schemeClr>
                </a:solidFill>
                <a:latin typeface="Baskerville Old Face" panose="02020602080505020303" pitchFamily="18" charset="0"/>
              </a:rPr>
              <a:t>This one is negative </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Chromosome 17 is the green dot. </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HER2 is the red dot.</a:t>
            </a:r>
          </a:p>
        </p:txBody>
      </p:sp>
      <p:sp>
        <p:nvSpPr>
          <p:cNvPr id="10" name="TextBox 9"/>
          <p:cNvSpPr txBox="1"/>
          <p:nvPr/>
        </p:nvSpPr>
        <p:spPr>
          <a:xfrm>
            <a:off x="7126338" y="3065937"/>
            <a:ext cx="4080294" cy="646331"/>
          </a:xfrm>
          <a:prstGeom prst="rect">
            <a:avLst/>
          </a:prstGeom>
          <a:noFill/>
        </p:spPr>
        <p:txBody>
          <a:bodyPr wrap="square" rtlCol="0">
            <a:spAutoFit/>
          </a:bodyPr>
          <a:lstStyle/>
          <a:p>
            <a:r>
              <a:rPr lang="en-US" dirty="0">
                <a:solidFill>
                  <a:schemeClr val="accent6">
                    <a:lumMod val="75000"/>
                  </a:schemeClr>
                </a:solidFill>
                <a:latin typeface="Baskerville Old Face" panose="02020602080505020303" pitchFamily="18" charset="0"/>
              </a:rPr>
              <a:t>This one is Positive </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Many copies of HER2 (red dots).</a:t>
            </a:r>
          </a:p>
        </p:txBody>
      </p:sp>
      <p:sp>
        <p:nvSpPr>
          <p:cNvPr id="12" name="TextBox 11"/>
          <p:cNvSpPr txBox="1"/>
          <p:nvPr/>
        </p:nvSpPr>
        <p:spPr>
          <a:xfrm>
            <a:off x="1457864" y="3989267"/>
            <a:ext cx="7125419"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SISH and Dual color silver in situ hybridization </a:t>
            </a:r>
          </a:p>
        </p:txBody>
      </p:sp>
      <p:sp>
        <p:nvSpPr>
          <p:cNvPr id="13" name="object 9"/>
          <p:cNvSpPr/>
          <p:nvPr/>
        </p:nvSpPr>
        <p:spPr>
          <a:xfrm>
            <a:off x="1457864" y="4596735"/>
            <a:ext cx="3708000" cy="1692000"/>
          </a:xfrm>
          <a:prstGeom prst="rect">
            <a:avLst/>
          </a:prstGeom>
          <a:blipFill>
            <a:blip r:embed="rId6" cstate="print"/>
            <a:stretch>
              <a:fillRect/>
            </a:stretch>
          </a:blipFill>
        </p:spPr>
        <p:txBody>
          <a:bodyPr wrap="square" lIns="0" tIns="0" rIns="0" bIns="0" rtlCol="0"/>
          <a:lstStyle/>
          <a:p>
            <a:endParaRPr/>
          </a:p>
        </p:txBody>
      </p:sp>
      <p:sp>
        <p:nvSpPr>
          <p:cNvPr id="14" name="object 9"/>
          <p:cNvSpPr/>
          <p:nvPr/>
        </p:nvSpPr>
        <p:spPr>
          <a:xfrm>
            <a:off x="7126338" y="4596735"/>
            <a:ext cx="3708000" cy="1692000"/>
          </a:xfrm>
          <a:prstGeom prst="rect">
            <a:avLst/>
          </a:prstGeom>
          <a:blipFill>
            <a:blip r:embed="rId7" cstate="print"/>
            <a:stretch>
              <a:fillRect/>
            </a:stretch>
          </a:blipFill>
        </p:spPr>
        <p:txBody>
          <a:bodyPr wrap="square" lIns="0" tIns="0" rIns="0" bIns="0" rtlCol="0"/>
          <a:lstStyle/>
          <a:p>
            <a:endParaRPr/>
          </a:p>
        </p:txBody>
      </p:sp>
      <p:sp>
        <p:nvSpPr>
          <p:cNvPr id="16" name="TextBox 15"/>
          <p:cNvSpPr txBox="1"/>
          <p:nvPr/>
        </p:nvSpPr>
        <p:spPr>
          <a:xfrm>
            <a:off x="1457864" y="6235265"/>
            <a:ext cx="3821502" cy="369332"/>
          </a:xfrm>
          <a:prstGeom prst="rect">
            <a:avLst/>
          </a:prstGeom>
          <a:noFill/>
        </p:spPr>
        <p:txBody>
          <a:bodyPr wrap="square" rtlCol="0">
            <a:spAutoFit/>
          </a:bodyPr>
          <a:lstStyle/>
          <a:p>
            <a:r>
              <a:rPr lang="en-US" dirty="0">
                <a:solidFill>
                  <a:schemeClr val="accent6">
                    <a:lumMod val="75000"/>
                  </a:schemeClr>
                </a:solidFill>
                <a:latin typeface="Baskerville Old Face" panose="02020602080505020303" pitchFamily="18" charset="0"/>
              </a:rPr>
              <a:t>SISH uses </a:t>
            </a:r>
            <a:r>
              <a:rPr lang="en-US" b="1" dirty="0">
                <a:solidFill>
                  <a:schemeClr val="accent6">
                    <a:lumMod val="75000"/>
                  </a:schemeClr>
                </a:solidFill>
                <a:latin typeface="Baskerville Old Face" panose="02020602080505020303" pitchFamily="18" charset="0"/>
              </a:rPr>
              <a:t>Silver</a:t>
            </a:r>
            <a:r>
              <a:rPr lang="en-US" dirty="0">
                <a:solidFill>
                  <a:schemeClr val="accent6">
                    <a:lumMod val="75000"/>
                  </a:schemeClr>
                </a:solidFill>
                <a:latin typeface="Baskerville Old Face" panose="02020602080505020303" pitchFamily="18" charset="0"/>
              </a:rPr>
              <a:t> instead of Florescence</a:t>
            </a:r>
          </a:p>
        </p:txBody>
      </p:sp>
      <p:sp>
        <p:nvSpPr>
          <p:cNvPr id="17" name="TextBox 16"/>
          <p:cNvSpPr txBox="1"/>
          <p:nvPr/>
        </p:nvSpPr>
        <p:spPr>
          <a:xfrm>
            <a:off x="7239840" y="6255731"/>
            <a:ext cx="3321169" cy="369332"/>
          </a:xfrm>
          <a:prstGeom prst="rect">
            <a:avLst/>
          </a:prstGeom>
          <a:noFill/>
        </p:spPr>
        <p:txBody>
          <a:bodyPr wrap="square" rtlCol="0">
            <a:spAutoFit/>
          </a:bodyPr>
          <a:lstStyle/>
          <a:p>
            <a:pPr algn="ctr"/>
            <a:r>
              <a:rPr lang="en-US" dirty="0">
                <a:solidFill>
                  <a:schemeClr val="bg1">
                    <a:lumMod val="50000"/>
                  </a:schemeClr>
                </a:solidFill>
                <a:latin typeface="Baskerville Old Face" panose="02020602080505020303" pitchFamily="18" charset="0"/>
              </a:rPr>
              <a:t>Dual Color</a:t>
            </a:r>
          </a:p>
        </p:txBody>
      </p:sp>
      <p:sp>
        <p:nvSpPr>
          <p:cNvPr id="11" name="TextBox 10">
            <a:extLst>
              <a:ext uri="{FF2B5EF4-FFF2-40B4-BE49-F238E27FC236}">
                <a16:creationId xmlns:a16="http://schemas.microsoft.com/office/drawing/2014/main" id="{2374D789-44C1-4311-9D66-AF8F21194910}"/>
              </a:ext>
            </a:extLst>
          </p:cNvPr>
          <p:cNvSpPr txBox="1"/>
          <p:nvPr/>
        </p:nvSpPr>
        <p:spPr>
          <a:xfrm>
            <a:off x="5002677" y="68737"/>
            <a:ext cx="2912013" cy="369332"/>
          </a:xfrm>
          <a:prstGeom prst="rect">
            <a:avLst/>
          </a:prstGeom>
          <a:noFill/>
        </p:spPr>
        <p:txBody>
          <a:bodyPr wrap="square" rtlCol="0">
            <a:spAutoFit/>
          </a:bodyPr>
          <a:lstStyle/>
          <a:p>
            <a:pPr algn="ctr"/>
            <a:r>
              <a:rPr lang="en-US" dirty="0">
                <a:solidFill>
                  <a:schemeClr val="accent6">
                    <a:lumMod val="75000"/>
                  </a:schemeClr>
                </a:solidFill>
                <a:latin typeface="Baskerville Old Face" panose="02020602080505020303" pitchFamily="18" charset="0"/>
              </a:rPr>
              <a:t>(Don’t worry about it)</a:t>
            </a:r>
          </a:p>
        </p:txBody>
      </p:sp>
    </p:spTree>
    <p:extLst>
      <p:ext uri="{BB962C8B-B14F-4D97-AF65-F5344CB8AC3E}">
        <p14:creationId xmlns:p14="http://schemas.microsoft.com/office/powerpoint/2010/main" val="3268703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4" name="Straight Connector 3">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6" name="Rectangle 5"/>
          <p:cNvSpPr/>
          <p:nvPr/>
        </p:nvSpPr>
        <p:spPr>
          <a:xfrm>
            <a:off x="1338349" y="287826"/>
            <a:ext cx="8291372" cy="1225977"/>
          </a:xfrm>
          <a:prstGeom prst="rect">
            <a:avLst/>
          </a:prstGeom>
        </p:spPr>
        <p:txBody>
          <a:bodyPr wrap="none">
            <a:spAutoFit/>
          </a:bodyPr>
          <a:lstStyle/>
          <a:p>
            <a:pPr marL="12700">
              <a:spcBef>
                <a:spcPts val="105"/>
              </a:spcBef>
              <a:tabLst>
                <a:tab pos="1555115" algn="l"/>
                <a:tab pos="2875280" algn="l"/>
              </a:tabLst>
            </a:pPr>
            <a:r>
              <a:rPr lang="en-US" sz="2400" b="1" dirty="0">
                <a:solidFill>
                  <a:schemeClr val="tx2"/>
                </a:solidFill>
                <a:latin typeface="Baskerville Old Face" panose="02020602080505020303" pitchFamily="18" charset="0"/>
                <a:cs typeface="Arial"/>
              </a:rPr>
              <a:t>ASCO/CAP </a:t>
            </a:r>
            <a:r>
              <a:rPr lang="en-US" sz="2400" b="1" spc="-5" dirty="0">
                <a:solidFill>
                  <a:schemeClr val="tx2"/>
                </a:solidFill>
                <a:latin typeface="Baskerville Old Face" panose="02020602080505020303" pitchFamily="18" charset="0"/>
                <a:cs typeface="Arial"/>
              </a:rPr>
              <a:t>guideline recommendations for the optimal </a:t>
            </a:r>
            <a:r>
              <a:rPr lang="en-US" sz="2400" b="1" dirty="0">
                <a:solidFill>
                  <a:schemeClr val="tx2"/>
                </a:solidFill>
                <a:latin typeface="Baskerville Old Face" panose="02020602080505020303" pitchFamily="18" charset="0"/>
                <a:cs typeface="Arial"/>
              </a:rPr>
              <a:t>algorithm</a:t>
            </a:r>
          </a:p>
          <a:p>
            <a:pPr marL="12700">
              <a:spcBef>
                <a:spcPts val="105"/>
              </a:spcBef>
              <a:tabLst>
                <a:tab pos="1555115" algn="l"/>
                <a:tab pos="2875280" algn="l"/>
              </a:tabLst>
            </a:pPr>
            <a:r>
              <a:rPr lang="en-US" sz="2400" b="1" dirty="0">
                <a:solidFill>
                  <a:schemeClr val="tx2"/>
                </a:solidFill>
                <a:latin typeface="Baskerville Old Face" panose="02020602080505020303" pitchFamily="18" charset="0"/>
                <a:cs typeface="Arial"/>
              </a:rPr>
              <a:t> for HER2 testing </a:t>
            </a:r>
            <a:r>
              <a:rPr lang="en-US" sz="2400" b="1" spc="-5" dirty="0">
                <a:solidFill>
                  <a:schemeClr val="tx2"/>
                </a:solidFill>
                <a:latin typeface="Baskerville Old Face" panose="02020602080505020303" pitchFamily="18" charset="0"/>
                <a:cs typeface="Arial"/>
              </a:rPr>
              <a:t>by</a:t>
            </a:r>
            <a:r>
              <a:rPr lang="en-US" sz="2400" b="1" spc="-114" dirty="0">
                <a:solidFill>
                  <a:schemeClr val="tx2"/>
                </a:solidFill>
                <a:latin typeface="Baskerville Old Face" panose="02020602080505020303" pitchFamily="18" charset="0"/>
                <a:cs typeface="Arial"/>
              </a:rPr>
              <a:t> </a:t>
            </a:r>
            <a:r>
              <a:rPr lang="en-US" sz="2400" b="1" dirty="0">
                <a:solidFill>
                  <a:schemeClr val="tx2"/>
                </a:solidFill>
                <a:latin typeface="Baskerville Old Face" panose="02020602080505020303" pitchFamily="18" charset="0"/>
                <a:cs typeface="Arial"/>
              </a:rPr>
              <a:t>IHC</a:t>
            </a:r>
          </a:p>
          <a:p>
            <a:pPr marL="12700">
              <a:lnSpc>
                <a:spcPct val="100000"/>
              </a:lnSpc>
              <a:spcBef>
                <a:spcPts val="105"/>
              </a:spcBef>
              <a:tabLst>
                <a:tab pos="1555115" algn="l"/>
                <a:tab pos="2875280" algn="l"/>
              </a:tabLst>
            </a:pPr>
            <a:endParaRPr lang="en-US" sz="2400" dirty="0">
              <a:latin typeface="Baskerville Old Face" panose="02020602080505020303" pitchFamily="18" charset="0"/>
              <a:cs typeface="Arial"/>
            </a:endParaRPr>
          </a:p>
        </p:txBody>
      </p:sp>
      <p:grpSp>
        <p:nvGrpSpPr>
          <p:cNvPr id="15" name="Group 14">
            <a:extLst>
              <a:ext uri="{FF2B5EF4-FFF2-40B4-BE49-F238E27FC236}">
                <a16:creationId xmlns:a16="http://schemas.microsoft.com/office/drawing/2014/main" id="{A4C3190E-8AA3-4DE6-B20C-6781681E68E3}"/>
              </a:ext>
            </a:extLst>
          </p:cNvPr>
          <p:cNvGrpSpPr/>
          <p:nvPr/>
        </p:nvGrpSpPr>
        <p:grpSpPr>
          <a:xfrm>
            <a:off x="1152818" y="900814"/>
            <a:ext cx="10520663" cy="5493802"/>
            <a:chOff x="1338349" y="1303784"/>
            <a:chExt cx="10520663" cy="5493802"/>
          </a:xfrm>
        </p:grpSpPr>
        <p:sp>
          <p:nvSpPr>
            <p:cNvPr id="7" name="Rounded Rectangle 6"/>
            <p:cNvSpPr/>
            <p:nvPr/>
          </p:nvSpPr>
          <p:spPr>
            <a:xfrm>
              <a:off x="5403578" y="1303784"/>
              <a:ext cx="2872596" cy="68201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Baskerville Old Face" panose="02020602080505020303" pitchFamily="18" charset="0"/>
                </a:rPr>
                <a:t>Breast cancer specimen</a:t>
              </a:r>
            </a:p>
            <a:p>
              <a:pPr algn="ctr"/>
              <a:r>
                <a:rPr lang="en-US" b="1" dirty="0">
                  <a:solidFill>
                    <a:schemeClr val="tx1"/>
                  </a:solidFill>
                  <a:latin typeface="Baskerville Old Face" panose="02020602080505020303" pitchFamily="18" charset="0"/>
                </a:rPr>
                <a:t>(invasive Component)</a:t>
              </a:r>
            </a:p>
          </p:txBody>
        </p:sp>
        <p:sp>
          <p:nvSpPr>
            <p:cNvPr id="8" name="Rounded Rectangle 7"/>
            <p:cNvSpPr/>
            <p:nvPr/>
          </p:nvSpPr>
          <p:spPr>
            <a:xfrm>
              <a:off x="4325276" y="2205837"/>
              <a:ext cx="5029200" cy="8624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Baskerville Old Face" panose="02020602080505020303" pitchFamily="18" charset="0"/>
                </a:rPr>
                <a:t>HER2 testing by validated Immunohistochemistry assay for HER2 protein expression</a:t>
              </a:r>
            </a:p>
          </p:txBody>
        </p:sp>
        <p:sp>
          <p:nvSpPr>
            <p:cNvPr id="9" name="Rounded Rectangle 8"/>
            <p:cNvSpPr/>
            <p:nvPr/>
          </p:nvSpPr>
          <p:spPr>
            <a:xfrm>
              <a:off x="5355260" y="3212194"/>
              <a:ext cx="2969232" cy="104925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Baskerville Old Face" panose="02020602080505020303" pitchFamily="18" charset="0"/>
                </a:rPr>
                <a:t>Equivocal </a:t>
              </a:r>
              <a:r>
                <a:rPr lang="en-US" sz="1600" dirty="0">
                  <a:solidFill>
                    <a:schemeClr val="bg1">
                      <a:lumMod val="50000"/>
                    </a:schemeClr>
                  </a:solidFill>
                  <a:latin typeface="Baskerville Old Face" panose="02020602080505020303" pitchFamily="18" charset="0"/>
                </a:rPr>
                <a:t>(unclear) </a:t>
              </a:r>
              <a:r>
                <a:rPr lang="en-US" sz="1600" dirty="0">
                  <a:solidFill>
                    <a:schemeClr val="tx1"/>
                  </a:solidFill>
                  <a:latin typeface="Baskerville Old Face" panose="02020602080505020303" pitchFamily="18" charset="0"/>
                </a:rPr>
                <a:t>for HER2 protein expression Immunohistochemistry (2+)</a:t>
              </a:r>
            </a:p>
          </p:txBody>
        </p:sp>
        <p:sp>
          <p:nvSpPr>
            <p:cNvPr id="10" name="Rounded Rectangle 9"/>
            <p:cNvSpPr/>
            <p:nvPr/>
          </p:nvSpPr>
          <p:spPr>
            <a:xfrm>
              <a:off x="1338349" y="3212194"/>
              <a:ext cx="3682225" cy="1049255"/>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Baskerville Old Face" panose="02020602080505020303" pitchFamily="18" charset="0"/>
                </a:rPr>
                <a:t>Positive for HER2 protein expression (3+) (defined as uniform intense membrane staining of &gt;30% of invasive tumor cells</a:t>
              </a:r>
            </a:p>
          </p:txBody>
        </p:sp>
        <p:sp>
          <p:nvSpPr>
            <p:cNvPr id="11" name="Rounded Rectangle 10"/>
            <p:cNvSpPr/>
            <p:nvPr/>
          </p:nvSpPr>
          <p:spPr>
            <a:xfrm>
              <a:off x="8659178" y="3212194"/>
              <a:ext cx="3085381" cy="104925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Baskerville Old Face" panose="02020602080505020303" pitchFamily="18" charset="0"/>
                </a:rPr>
                <a:t>Negative for HER2 protein expression immunohistochemistry (0) or (1+) </a:t>
              </a:r>
            </a:p>
          </p:txBody>
        </p:sp>
        <p:sp>
          <p:nvSpPr>
            <p:cNvPr id="12" name="Rounded Rectangle 11"/>
            <p:cNvSpPr/>
            <p:nvPr/>
          </p:nvSpPr>
          <p:spPr>
            <a:xfrm>
              <a:off x="4152747" y="4549222"/>
              <a:ext cx="5374258" cy="7674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Baskerville Old Face" panose="02020602080505020303" pitchFamily="18" charset="0"/>
                </a:rPr>
                <a:t>Test with validated assay for HER2 gene amplification </a:t>
              </a:r>
              <a:r>
                <a:rPr lang="en-US" sz="1600" dirty="0">
                  <a:solidFill>
                    <a:schemeClr val="bg1">
                      <a:lumMod val="50000"/>
                    </a:schemeClr>
                  </a:solidFill>
                  <a:latin typeface="Baskerville Old Face" panose="02020602080505020303" pitchFamily="18" charset="0"/>
                </a:rPr>
                <a:t>(FISH) </a:t>
              </a:r>
            </a:p>
          </p:txBody>
        </p:sp>
        <p:sp>
          <p:nvSpPr>
            <p:cNvPr id="13" name="Rounded Rectangle 12"/>
            <p:cNvSpPr/>
            <p:nvPr/>
          </p:nvSpPr>
          <p:spPr>
            <a:xfrm>
              <a:off x="1724104" y="5492980"/>
              <a:ext cx="2969232" cy="119891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Baskerville Old Face" panose="02020602080505020303" pitchFamily="18" charset="0"/>
                </a:rPr>
                <a:t>Positive for HER2 gene amplification </a:t>
              </a:r>
            </a:p>
          </p:txBody>
        </p:sp>
        <p:sp>
          <p:nvSpPr>
            <p:cNvPr id="14" name="Rounded Rectangle 13"/>
            <p:cNvSpPr/>
            <p:nvPr/>
          </p:nvSpPr>
          <p:spPr>
            <a:xfrm>
              <a:off x="5355260" y="5598676"/>
              <a:ext cx="2969232" cy="11989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Baskerville Old Face" panose="02020602080505020303" pitchFamily="18" charset="0"/>
                </a:rPr>
                <a:t>Equivocal </a:t>
              </a:r>
              <a:r>
                <a:rPr lang="en-US" sz="1400" dirty="0">
                  <a:solidFill>
                    <a:schemeClr val="bg1">
                      <a:lumMod val="50000"/>
                    </a:schemeClr>
                  </a:solidFill>
                  <a:latin typeface="Baskerville Old Face" panose="02020602080505020303" pitchFamily="18" charset="0"/>
                </a:rPr>
                <a:t>(Unclear) </a:t>
              </a:r>
              <a:r>
                <a:rPr lang="en-US" sz="1400" dirty="0">
                  <a:solidFill>
                    <a:schemeClr val="tx1"/>
                  </a:solidFill>
                  <a:latin typeface="Baskerville Old Face" panose="02020602080505020303" pitchFamily="18" charset="0"/>
                </a:rPr>
                <a:t>HER2 gene amplification (patients with HER2</a:t>
              </a:r>
              <a:r>
                <a:rPr lang="ar-SA" sz="1400" dirty="0">
                  <a:solidFill>
                    <a:schemeClr val="tx1"/>
                  </a:solidFill>
                  <a:latin typeface="Baskerville Old Face" panose="02020602080505020303" pitchFamily="18" charset="0"/>
                </a:rPr>
                <a:t>/</a:t>
              </a:r>
              <a:r>
                <a:rPr lang="en-GB" sz="1400" dirty="0">
                  <a:solidFill>
                    <a:schemeClr val="tx1"/>
                  </a:solidFill>
                  <a:latin typeface="Baskerville Old Face" panose="02020602080505020303" pitchFamily="18" charset="0"/>
                </a:rPr>
                <a:t>CER17 ratio &gt;</a:t>
              </a:r>
              <a:r>
                <a:rPr lang="en-US" sz="1400" dirty="0">
                  <a:solidFill>
                    <a:schemeClr val="tx1"/>
                  </a:solidFill>
                  <a:latin typeface="Baskerville Old Face" panose="02020602080505020303" pitchFamily="18" charset="0"/>
                </a:rPr>
                <a:t> 2.0 were eligible for the adjuvant Transtuzumab trials</a:t>
              </a:r>
            </a:p>
          </p:txBody>
        </p:sp>
        <p:sp>
          <p:nvSpPr>
            <p:cNvPr id="16" name="Rounded Rectangle 15"/>
            <p:cNvSpPr/>
            <p:nvPr/>
          </p:nvSpPr>
          <p:spPr>
            <a:xfrm>
              <a:off x="8889780" y="5492980"/>
              <a:ext cx="2969232" cy="119891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Baskerville Old Face" panose="02020602080505020303" pitchFamily="18" charset="0"/>
                </a:rPr>
                <a:t>Negative for HER2 gene amplification </a:t>
              </a:r>
            </a:p>
          </p:txBody>
        </p:sp>
        <p:cxnSp>
          <p:nvCxnSpPr>
            <p:cNvPr id="18" name="Straight Arrow Connector 17"/>
            <p:cNvCxnSpPr>
              <a:stCxn id="8" idx="1"/>
              <a:endCxn id="10" idx="0"/>
            </p:cNvCxnSpPr>
            <p:nvPr/>
          </p:nvCxnSpPr>
          <p:spPr>
            <a:xfrm flipH="1">
              <a:off x="3179462" y="2637078"/>
              <a:ext cx="1145814" cy="57511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11" idx="0"/>
            </p:cNvCxnSpPr>
            <p:nvPr/>
          </p:nvCxnSpPr>
          <p:spPr>
            <a:xfrm>
              <a:off x="9354476" y="2637078"/>
              <a:ext cx="847393" cy="57511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2"/>
              <a:endCxn id="9" idx="0"/>
            </p:cNvCxnSpPr>
            <p:nvPr/>
          </p:nvCxnSpPr>
          <p:spPr>
            <a:xfrm>
              <a:off x="6839876" y="3068318"/>
              <a:ext cx="0" cy="14387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2"/>
              <a:endCxn id="12" idx="0"/>
            </p:cNvCxnSpPr>
            <p:nvPr/>
          </p:nvCxnSpPr>
          <p:spPr>
            <a:xfrm>
              <a:off x="6839876" y="4261449"/>
              <a:ext cx="0" cy="28777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1"/>
              <a:endCxn id="13" idx="0"/>
            </p:cNvCxnSpPr>
            <p:nvPr/>
          </p:nvCxnSpPr>
          <p:spPr>
            <a:xfrm flipH="1">
              <a:off x="3208720" y="4932952"/>
              <a:ext cx="944027" cy="5600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2"/>
              <a:endCxn id="14" idx="0"/>
            </p:cNvCxnSpPr>
            <p:nvPr/>
          </p:nvCxnSpPr>
          <p:spPr>
            <a:xfrm>
              <a:off x="6839876" y="5316682"/>
              <a:ext cx="0" cy="28199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a:endCxn id="16" idx="0"/>
            </p:cNvCxnSpPr>
            <p:nvPr/>
          </p:nvCxnSpPr>
          <p:spPr>
            <a:xfrm>
              <a:off x="9527005" y="4932952"/>
              <a:ext cx="847391" cy="5600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2"/>
              <a:endCxn id="8" idx="0"/>
            </p:cNvCxnSpPr>
            <p:nvPr/>
          </p:nvCxnSpPr>
          <p:spPr>
            <a:xfrm>
              <a:off x="6839876" y="1985794"/>
              <a:ext cx="0" cy="22004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rot="16200000">
            <a:off x="-1965888" y="3475211"/>
            <a:ext cx="4654134" cy="523220"/>
          </a:xfrm>
          <a:prstGeom prst="rect">
            <a:avLst/>
          </a:prstGeom>
          <a:noFill/>
        </p:spPr>
        <p:txBody>
          <a:bodyPr wrap="square" rtlCol="0">
            <a:spAutoFit/>
          </a:bodyPr>
          <a:lstStyle/>
          <a:p>
            <a:pPr algn="ctr"/>
            <a:r>
              <a:rPr lang="en-GB" sz="2800" b="1" dirty="0">
                <a:solidFill>
                  <a:schemeClr val="tx2"/>
                </a:solidFill>
                <a:latin typeface="Baskerville Old Face" panose="02020602080505020303" pitchFamily="18" charset="0"/>
              </a:rPr>
              <a:t>Summary for HER2 mutation </a:t>
            </a:r>
            <a:endParaRPr lang="en-US" sz="2800" b="1" dirty="0">
              <a:solidFill>
                <a:schemeClr val="tx2"/>
              </a:solidFill>
              <a:latin typeface="Baskerville Old Face" panose="02020602080505020303" pitchFamily="18" charset="0"/>
            </a:endParaRPr>
          </a:p>
        </p:txBody>
      </p:sp>
      <p:sp>
        <p:nvSpPr>
          <p:cNvPr id="17" name="TextBox 16">
            <a:extLst>
              <a:ext uri="{FF2B5EF4-FFF2-40B4-BE49-F238E27FC236}">
                <a16:creationId xmlns:a16="http://schemas.microsoft.com/office/drawing/2014/main" id="{DD98D58E-000E-4BE7-B905-E27F20DAD475}"/>
              </a:ext>
            </a:extLst>
          </p:cNvPr>
          <p:cNvSpPr txBox="1"/>
          <p:nvPr/>
        </p:nvSpPr>
        <p:spPr>
          <a:xfrm>
            <a:off x="10534856" y="103160"/>
            <a:ext cx="1657144" cy="369332"/>
          </a:xfrm>
          <a:prstGeom prst="rect">
            <a:avLst/>
          </a:prstGeom>
          <a:noFill/>
        </p:spPr>
        <p:txBody>
          <a:bodyPr wrap="square" rtlCol="0">
            <a:spAutoFit/>
          </a:bodyPr>
          <a:lstStyle/>
          <a:p>
            <a:pPr algn="ctr"/>
            <a:r>
              <a:rPr lang="en-US" dirty="0">
                <a:solidFill>
                  <a:srgbClr val="C00000"/>
                </a:solidFill>
                <a:latin typeface="Baskerville Old Face" panose="02020602080505020303" pitchFamily="18" charset="0"/>
              </a:rPr>
              <a:t>Important</a:t>
            </a:r>
          </a:p>
        </p:txBody>
      </p:sp>
    </p:spTree>
    <p:extLst>
      <p:ext uri="{BB962C8B-B14F-4D97-AF65-F5344CB8AC3E}">
        <p14:creationId xmlns:p14="http://schemas.microsoft.com/office/powerpoint/2010/main" val="28651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AD4FC83-01B0-4112-9385-80156A11E31B}"/>
              </a:ext>
            </a:extLst>
          </p:cNvPr>
          <p:cNvGraphicFramePr>
            <a:graphicFrameLocks noGrp="1"/>
          </p:cNvGraphicFramePr>
          <p:nvPr>
            <p:extLst>
              <p:ext uri="{D42A27DB-BD31-4B8C-83A1-F6EECF244321}">
                <p14:modId xmlns:p14="http://schemas.microsoft.com/office/powerpoint/2010/main" val="855473827"/>
              </p:ext>
            </p:extLst>
          </p:nvPr>
        </p:nvGraphicFramePr>
        <p:xfrm>
          <a:off x="0" y="0"/>
          <a:ext cx="12192000" cy="6858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466362727"/>
                    </a:ext>
                  </a:extLst>
                </a:gridCol>
                <a:gridCol w="2438400">
                  <a:extLst>
                    <a:ext uri="{9D8B030D-6E8A-4147-A177-3AD203B41FA5}">
                      <a16:colId xmlns:a16="http://schemas.microsoft.com/office/drawing/2014/main" val="3225749179"/>
                    </a:ext>
                  </a:extLst>
                </a:gridCol>
                <a:gridCol w="1219200">
                  <a:extLst>
                    <a:ext uri="{9D8B030D-6E8A-4147-A177-3AD203B41FA5}">
                      <a16:colId xmlns:a16="http://schemas.microsoft.com/office/drawing/2014/main" val="2026424714"/>
                    </a:ext>
                  </a:extLst>
                </a:gridCol>
                <a:gridCol w="715617">
                  <a:extLst>
                    <a:ext uri="{9D8B030D-6E8A-4147-A177-3AD203B41FA5}">
                      <a16:colId xmlns:a16="http://schemas.microsoft.com/office/drawing/2014/main" val="355551794"/>
                    </a:ext>
                  </a:extLst>
                </a:gridCol>
                <a:gridCol w="503583">
                  <a:extLst>
                    <a:ext uri="{9D8B030D-6E8A-4147-A177-3AD203B41FA5}">
                      <a16:colId xmlns:a16="http://schemas.microsoft.com/office/drawing/2014/main" val="260920595"/>
                    </a:ext>
                  </a:extLst>
                </a:gridCol>
                <a:gridCol w="2438400">
                  <a:extLst>
                    <a:ext uri="{9D8B030D-6E8A-4147-A177-3AD203B41FA5}">
                      <a16:colId xmlns:a16="http://schemas.microsoft.com/office/drawing/2014/main" val="2191689764"/>
                    </a:ext>
                  </a:extLst>
                </a:gridCol>
                <a:gridCol w="2438400">
                  <a:extLst>
                    <a:ext uri="{9D8B030D-6E8A-4147-A177-3AD203B41FA5}">
                      <a16:colId xmlns:a16="http://schemas.microsoft.com/office/drawing/2014/main" val="959291820"/>
                    </a:ext>
                  </a:extLst>
                </a:gridCol>
              </a:tblGrid>
              <a:tr h="584943">
                <a:tc gridSpan="7">
                  <a:txBody>
                    <a:bodyPr/>
                    <a:lstStyle/>
                    <a:p>
                      <a:pPr algn="ctr"/>
                      <a:r>
                        <a:rPr lang="en-US" sz="2400" spc="600" dirty="0">
                          <a:latin typeface="Baskerville Old Face" panose="02020602080505020303" pitchFamily="18" charset="0"/>
                        </a:rPr>
                        <a:t>SUMMARY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4196183"/>
                  </a:ext>
                </a:extLst>
              </a:tr>
              <a:tr h="87144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Baskerville Old Face" panose="02020602080505020303" pitchFamily="18" charset="0"/>
                        </a:rPr>
                        <a:t>BRCA1 and BRCA2 are mutated in familial breast cancer.</a:t>
                      </a:r>
                    </a:p>
                    <a:p>
                      <a:pPr marL="285750" indent="-285750" algn="ctr">
                        <a:buFont typeface="Arial" panose="020B0604020202020204" pitchFamily="34" charset="0"/>
                        <a:buChar char="•"/>
                      </a:pPr>
                      <a:r>
                        <a:rPr lang="en-US" sz="1600" dirty="0">
                          <a:solidFill>
                            <a:srgbClr val="C00000"/>
                          </a:solidFill>
                          <a:latin typeface="Baskerville Old Face" panose="02020602080505020303" pitchFamily="18" charset="0"/>
                        </a:rPr>
                        <a:t>BRCAI is located on chromosome 17q. </a:t>
                      </a:r>
                    </a:p>
                    <a:p>
                      <a:pPr marL="285750" indent="-285750" algn="ctr">
                        <a:buFont typeface="Arial" panose="020B0604020202020204" pitchFamily="34" charset="0"/>
                        <a:buChar char="•"/>
                      </a:pPr>
                      <a:r>
                        <a:rPr lang="en-US" sz="1600" dirty="0">
                          <a:solidFill>
                            <a:srgbClr val="C00000"/>
                          </a:solidFill>
                          <a:latin typeface="Baskerville Old Face" panose="02020602080505020303" pitchFamily="18" charset="0"/>
                        </a:rPr>
                        <a:t>BRCA2 is located on chromosome 13q.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Baskerville Old Face" panose="02020602080505020303" pitchFamily="18" charset="0"/>
                        </a:rPr>
                        <a:t>Most types of breast cancers are hormone dependent : estrogen (ER) , progesterone (PR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5860892"/>
                  </a:ext>
                </a:extLst>
              </a:tr>
              <a:tr h="983909">
                <a:tc gridSpan="3">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C00000"/>
                          </a:solidFill>
                          <a:latin typeface="Baskerville Old Face" panose="02020602080505020303" pitchFamily="18" charset="0"/>
                        </a:rPr>
                        <a:t>HER2 positive breast cancers tend to be aggressive.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latin typeface="Baskerville Old Face" panose="02020602080505020303" pitchFamily="18" charset="0"/>
                          <a:cs typeface="Arial"/>
                        </a:rPr>
                        <a:t>Normal </a:t>
                      </a:r>
                      <a:r>
                        <a:rPr lang="en-US" spc="-5" dirty="0">
                          <a:solidFill>
                            <a:schemeClr val="tx1"/>
                          </a:solidFill>
                          <a:latin typeface="Baskerville Old Face" panose="02020602080505020303" pitchFamily="18" charset="0"/>
                          <a:cs typeface="Arial"/>
                        </a:rPr>
                        <a:t>cells </a:t>
                      </a:r>
                      <a:r>
                        <a:rPr lang="en-US" dirty="0">
                          <a:solidFill>
                            <a:schemeClr val="tx1"/>
                          </a:solidFill>
                          <a:latin typeface="Baskerville Old Face" panose="02020602080505020303" pitchFamily="18" charset="0"/>
                          <a:cs typeface="Arial"/>
                        </a:rPr>
                        <a:t>have </a:t>
                      </a:r>
                      <a:r>
                        <a:rPr lang="en-US" spc="-5" dirty="0">
                          <a:solidFill>
                            <a:schemeClr val="tx1"/>
                          </a:solidFill>
                          <a:latin typeface="Baskerville Old Face" panose="02020602080505020303" pitchFamily="18" charset="0"/>
                          <a:cs typeface="Arial"/>
                        </a:rPr>
                        <a:t>one </a:t>
                      </a:r>
                      <a:r>
                        <a:rPr lang="en-US" spc="-10" dirty="0">
                          <a:solidFill>
                            <a:schemeClr val="tx1"/>
                          </a:solidFill>
                          <a:latin typeface="Baskerville Old Face" panose="02020602080505020303" pitchFamily="18" charset="0"/>
                          <a:cs typeface="Arial"/>
                        </a:rPr>
                        <a:t>copy </a:t>
                      </a:r>
                      <a:r>
                        <a:rPr lang="en-US" dirty="0">
                          <a:solidFill>
                            <a:schemeClr val="tx1"/>
                          </a:solidFill>
                          <a:latin typeface="Baskerville Old Face" panose="02020602080505020303" pitchFamily="18" charset="0"/>
                          <a:cs typeface="Arial"/>
                        </a:rPr>
                        <a:t>of </a:t>
                      </a:r>
                      <a:r>
                        <a:rPr lang="en-US" spc="-10" dirty="0">
                          <a:solidFill>
                            <a:schemeClr val="tx1"/>
                          </a:solidFill>
                          <a:latin typeface="Baskerville Old Face" panose="02020602080505020303" pitchFamily="18" charset="0"/>
                          <a:cs typeface="Arial"/>
                        </a:rPr>
                        <a:t>the  </a:t>
                      </a:r>
                      <a:r>
                        <a:rPr lang="en-US" dirty="0">
                          <a:solidFill>
                            <a:srgbClr val="C00000"/>
                          </a:solidFill>
                          <a:latin typeface="Baskerville Old Face" panose="02020602080505020303" pitchFamily="18" charset="0"/>
                          <a:cs typeface="Arial"/>
                        </a:rPr>
                        <a:t>HER 2 gene </a:t>
                      </a:r>
                      <a:r>
                        <a:rPr lang="en-US" spc="-10" dirty="0">
                          <a:solidFill>
                            <a:srgbClr val="C00000"/>
                          </a:solidFill>
                          <a:latin typeface="Baskerville Old Face" panose="02020602080505020303" pitchFamily="18" charset="0"/>
                          <a:cs typeface="Arial"/>
                        </a:rPr>
                        <a:t>on each </a:t>
                      </a:r>
                      <a:r>
                        <a:rPr lang="en-US" spc="-5" dirty="0">
                          <a:solidFill>
                            <a:srgbClr val="C00000"/>
                          </a:solidFill>
                          <a:latin typeface="Baskerville Old Face" panose="02020602080505020303" pitchFamily="18" charset="0"/>
                          <a:cs typeface="Arial"/>
                        </a:rPr>
                        <a:t>chromosome </a:t>
                      </a:r>
                      <a:r>
                        <a:rPr lang="en-US" spc="-10" dirty="0">
                          <a:solidFill>
                            <a:srgbClr val="C00000"/>
                          </a:solidFill>
                          <a:latin typeface="Baskerville Old Face" panose="02020602080505020303" pitchFamily="18" charset="0"/>
                          <a:cs typeface="Arial"/>
                        </a:rPr>
                        <a:t>17  </a:t>
                      </a:r>
                      <a:r>
                        <a:rPr lang="en-US" spc="-5" dirty="0">
                          <a:solidFill>
                            <a:srgbClr val="C00000"/>
                          </a:solidFill>
                          <a:latin typeface="Baskerville Old Face" panose="02020602080505020303" pitchFamily="18" charset="0"/>
                          <a:cs typeface="Arial"/>
                        </a:rPr>
                        <a:t>(CHR17)</a:t>
                      </a:r>
                      <a:r>
                        <a:rPr lang="en-US" spc="-5" dirty="0">
                          <a:solidFill>
                            <a:schemeClr val="tx1"/>
                          </a:solidFill>
                          <a:latin typeface="Baskerville Old Face" panose="02020602080505020303" pitchFamily="18" charset="0"/>
                          <a:cs typeface="Arial"/>
                        </a:rPr>
                        <a:t>.</a:t>
                      </a:r>
                      <a:endParaRPr lang="en-US" dirty="0">
                        <a:solidFill>
                          <a:srgbClr val="C00000"/>
                        </a:solidFill>
                        <a:latin typeface="Baskerville Old Face" panose="020206020805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Baskerville Old Face" panose="02020602080505020303" pitchFamily="18" charset="0"/>
                        </a:rPr>
                        <a:t>Treatment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3">
                  <a:txBody>
                    <a:bodyPr/>
                    <a:lstStyle/>
                    <a:p>
                      <a:pPr marL="285750" indent="-285750" fontAlgn="base">
                        <a:buFont typeface="Arial" panose="020B0604020202020204" pitchFamily="34" charset="0"/>
                        <a:buChar char="•"/>
                      </a:pPr>
                      <a:r>
                        <a:rPr lang="en-US" dirty="0">
                          <a:latin typeface="Baskerville Old Face" panose="02020602080505020303" pitchFamily="18" charset="0"/>
                        </a:rPr>
                        <a:t>ER : tamoxifen or aromatase inhibitor therapy .</a:t>
                      </a:r>
                    </a:p>
                    <a:p>
                      <a:pPr marL="285750" indent="-285750" fontAlgn="base">
                        <a:buFont typeface="Arial" panose="020B0604020202020204" pitchFamily="34" charset="0"/>
                        <a:buChar char="•"/>
                      </a:pPr>
                      <a:r>
                        <a:rPr lang="en-US" dirty="0">
                          <a:latin typeface="Baskerville Old Face" panose="02020602080505020303" pitchFamily="18" charset="0"/>
                        </a:rPr>
                        <a:t>HER2: Herceptin molecule (Trastuzumab)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3951253"/>
                  </a:ext>
                </a:extLst>
              </a:tr>
              <a:tr h="1755229">
                <a:tc gridSpan="3">
                  <a:txBody>
                    <a:bodyPr/>
                    <a:lstStyle/>
                    <a:p>
                      <a:pPr marL="285750" indent="-285750" fontAlgn="base">
                        <a:buFont typeface="Arial" panose="020B0604020202020204" pitchFamily="34" charset="0"/>
                        <a:buChar char="•"/>
                      </a:pPr>
                      <a:r>
                        <a:rPr lang="en-US" b="1" dirty="0">
                          <a:solidFill>
                            <a:schemeClr val="tx2"/>
                          </a:solidFill>
                          <a:latin typeface="Baskerville Old Face" panose="02020602080505020303" pitchFamily="18" charset="0"/>
                        </a:rPr>
                        <a:t>Diagnostics for genetic mutations in Brest cancer: </a:t>
                      </a:r>
                    </a:p>
                    <a:p>
                      <a:r>
                        <a:rPr lang="en-US" dirty="0">
                          <a:latin typeface="Baskerville Old Face" panose="02020602080505020303" pitchFamily="18" charset="0"/>
                        </a:rPr>
                        <a:t>   1/ Immunohistochemistry (IHC) ,for knowing level of HER2 protein expression. </a:t>
                      </a:r>
                    </a:p>
                    <a:p>
                      <a:r>
                        <a:rPr lang="en-US" dirty="0">
                          <a:latin typeface="Baskerville Old Face" panose="02020602080505020303" pitchFamily="18" charset="0"/>
                        </a:rPr>
                        <a:t> </a:t>
                      </a:r>
                      <a:r>
                        <a:rPr lang="en-US" dirty="0">
                          <a:solidFill>
                            <a:srgbClr val="C00000"/>
                          </a:solidFill>
                          <a:latin typeface="Baskerville Old Face" panose="02020602080505020303" pitchFamily="18" charset="0"/>
                        </a:rPr>
                        <a:t>  2/ Fluorescent in situ hybridization (FISH ) , for patients with           (2+) in IHC.</a:t>
                      </a:r>
                    </a:p>
                    <a:p>
                      <a:r>
                        <a:rPr lang="en-US" dirty="0">
                          <a:latin typeface="Baskerville Old Face" panose="02020602080505020303" pitchFamily="18" charset="0"/>
                        </a:rPr>
                        <a:t>   3/ Silver in situ hybridization (SISH).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marL="285750" indent="-285750" fontAlgn="base">
                        <a:buFont typeface="Arial" panose="020B0604020202020204" pitchFamily="34" charset="0"/>
                        <a:buChar char="•"/>
                      </a:pPr>
                      <a:r>
                        <a:rPr lang="en-US" dirty="0">
                          <a:latin typeface="Baskerville Old Face" panose="02020602080505020303" pitchFamily="18" charset="0"/>
                        </a:rPr>
                        <a:t>Steps of Investigating Breast cancer :</a:t>
                      </a:r>
                    </a:p>
                    <a:p>
                      <a:r>
                        <a:rPr lang="en-US" dirty="0">
                          <a:latin typeface="Baskerville Old Face" panose="02020602080505020303" pitchFamily="18" charset="0"/>
                        </a:rPr>
                        <a:t>      1/Screening (mammogram ).</a:t>
                      </a:r>
                    </a:p>
                    <a:p>
                      <a:r>
                        <a:rPr lang="en-US" dirty="0">
                          <a:latin typeface="Baskerville Old Face" panose="02020602080505020303" pitchFamily="18" charset="0"/>
                        </a:rPr>
                        <a:t>      2/ biopsy (grading ).</a:t>
                      </a:r>
                    </a:p>
                    <a:p>
                      <a:r>
                        <a:rPr lang="en-US" dirty="0">
                          <a:latin typeface="Baskerville Old Face" panose="02020602080505020303" pitchFamily="18" charset="0"/>
                        </a:rPr>
                        <a:t>       3/ IHC.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285750" indent="-285750" fontAlgn="base">
                        <a:buFont typeface="Arial" panose="020B0604020202020204" pitchFamily="34" charset="0"/>
                        <a:buChar char="•"/>
                      </a:pPr>
                      <a:endParaRPr lang="en-US" dirty="0">
                        <a:latin typeface="Baskerville Old Face" panose="020206020805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9115744"/>
                  </a:ext>
                </a:extLst>
              </a:tr>
              <a:tr h="530608">
                <a:tc gridSpan="7">
                  <a:txBody>
                    <a:bodyPr/>
                    <a:lstStyle/>
                    <a:p>
                      <a:pPr algn="ctr"/>
                      <a:r>
                        <a:rPr lang="en-US" sz="2000" dirty="0">
                          <a:solidFill>
                            <a:srgbClr val="C00000"/>
                          </a:solidFill>
                          <a:latin typeface="Baskerville Old Face" panose="02020602080505020303" pitchFamily="18" charset="0"/>
                        </a:rPr>
                        <a:t>Molecular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dirty="0">
                        <a:latin typeface="Baskerville Old Face" panose="020206020805050203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0626894"/>
                  </a:ext>
                </a:extLst>
              </a:tr>
              <a:tr h="530608">
                <a:tc>
                  <a:txBody>
                    <a:bodyPr/>
                    <a:lstStyle/>
                    <a:p>
                      <a:pPr algn="ctr"/>
                      <a:r>
                        <a:rPr lang="en-US" sz="2000" dirty="0">
                          <a:solidFill>
                            <a:srgbClr val="C00000"/>
                          </a:solidFill>
                          <a:latin typeface="Baskerville Old Face" panose="02020602080505020303" pitchFamily="18" charset="0"/>
                        </a:rPr>
                        <a:t>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C00000"/>
                          </a:solidFill>
                          <a:latin typeface="Baskerville Old Face" panose="02020602080505020303" pitchFamily="18" charset="0"/>
                        </a:rPr>
                        <a:t>Luminal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2000" dirty="0">
                          <a:solidFill>
                            <a:srgbClr val="C00000"/>
                          </a:solidFill>
                          <a:latin typeface="Baskerville Old Face" panose="02020602080505020303" pitchFamily="18" charset="0"/>
                        </a:rPr>
                        <a:t>Luminal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2000" dirty="0">
                          <a:solidFill>
                            <a:srgbClr val="C00000"/>
                          </a:solidFill>
                          <a:latin typeface="Baskerville Old Face" panose="02020602080505020303" pitchFamily="18" charset="0"/>
                        </a:rPr>
                        <a:t>HER2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rgbClr val="C00000"/>
                          </a:solidFill>
                          <a:latin typeface="Baskerville Old Face" panose="02020602080505020303" pitchFamily="18" charset="0"/>
                        </a:rPr>
                        <a:t>Basal-Like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475167"/>
                  </a:ext>
                </a:extLst>
              </a:tr>
              <a:tr h="400315">
                <a:tc>
                  <a:txBody>
                    <a:bodyPr/>
                    <a:lstStyle/>
                    <a:p>
                      <a:pPr algn="ctr"/>
                      <a:r>
                        <a:rPr lang="en-US" sz="2000" dirty="0">
                          <a:solidFill>
                            <a:schemeClr val="tx1"/>
                          </a:solidFill>
                          <a:latin typeface="Baskerville Old Face" panose="02020602080505020303" pitchFamily="18" charset="0"/>
                        </a:rPr>
                        <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825196"/>
                  </a:ext>
                </a:extLst>
              </a:tr>
              <a:tr h="400315">
                <a:tc>
                  <a:txBody>
                    <a:bodyPr/>
                    <a:lstStyle/>
                    <a:p>
                      <a:pPr algn="ctr"/>
                      <a:r>
                        <a:rPr lang="en-US" sz="2000" dirty="0">
                          <a:solidFill>
                            <a:schemeClr val="tx1"/>
                          </a:solidFill>
                          <a:latin typeface="Baskerville Old Face" panose="02020602080505020303" pitchFamily="18" charset="0"/>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6910318"/>
                  </a:ext>
                </a:extLst>
              </a:tr>
              <a:tr h="400315">
                <a:tc>
                  <a:txBody>
                    <a:bodyPr/>
                    <a:lstStyle/>
                    <a:p>
                      <a:pPr algn="ctr"/>
                      <a:r>
                        <a:rPr lang="en-US" sz="2000" dirty="0">
                          <a:solidFill>
                            <a:schemeClr val="tx1"/>
                          </a:solidFill>
                          <a:latin typeface="Baskerville Old Face" panose="02020602080505020303" pitchFamily="18" charset="0"/>
                        </a:rPr>
                        <a:t>HER2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Baskerville Old Face" panose="02020602080505020303"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467315"/>
                  </a:ext>
                </a:extLst>
              </a:tr>
              <a:tr h="400315">
                <a:tc>
                  <a:txBody>
                    <a:bodyPr/>
                    <a:lstStyle/>
                    <a:p>
                      <a:pPr algn="ctr"/>
                      <a:r>
                        <a:rPr lang="en-US" sz="2000" dirty="0">
                          <a:solidFill>
                            <a:schemeClr val="tx1"/>
                          </a:solidFill>
                          <a:latin typeface="Baskerville Old Face" panose="02020602080505020303" pitchFamily="18" charset="0"/>
                        </a:rPr>
                        <a:t>Treated with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Baskerville Old Face" panose="02020602080505020303" pitchFamily="18" charset="0"/>
                        </a:rPr>
                        <a:t>Tamoxifen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1600" dirty="0">
                          <a:solidFill>
                            <a:schemeClr val="tx1"/>
                          </a:solidFill>
                          <a:latin typeface="Baskerville Old Face" panose="02020602080505020303" pitchFamily="18" charset="0"/>
                        </a:rPr>
                        <a:t>Tamoxifen &amp; Trastuzumab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a:r>
                        <a:rPr lang="en-US" sz="2000" dirty="0">
                          <a:solidFill>
                            <a:schemeClr val="tx1"/>
                          </a:solidFill>
                          <a:latin typeface="Baskerville Old Face" panose="02020602080505020303" pitchFamily="18" charset="0"/>
                        </a:rPr>
                        <a:t>Trastuzumab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latin typeface="Baskerville Old Face" panose="02020602080505020303" pitchFamily="18" charset="0"/>
                        </a:rPr>
                        <a:t>Chemotherapy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71953"/>
                  </a:ext>
                </a:extLst>
              </a:tr>
            </a:tbl>
          </a:graphicData>
        </a:graphic>
      </p:graphicFrame>
    </p:spTree>
    <p:extLst>
      <p:ext uri="{BB962C8B-B14F-4D97-AF65-F5344CB8AC3E}">
        <p14:creationId xmlns:p14="http://schemas.microsoft.com/office/powerpoint/2010/main" val="255448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F7A01C7-A6F9-4126-82F6-52981D260118}"/>
              </a:ext>
            </a:extLst>
          </p:cNvPr>
          <p:cNvCxnSpPr/>
          <p:nvPr/>
        </p:nvCxnSpPr>
        <p:spPr>
          <a:xfrm>
            <a:off x="675861" y="652669"/>
            <a:ext cx="0" cy="555266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3A7C97C-EF08-4538-8E41-863A49685C04}"/>
              </a:ext>
            </a:extLst>
          </p:cNvPr>
          <p:cNvSpPr txBox="1"/>
          <p:nvPr/>
        </p:nvSpPr>
        <p:spPr>
          <a:xfrm>
            <a:off x="13372" y="377686"/>
            <a:ext cx="615553" cy="5827644"/>
          </a:xfrm>
          <a:prstGeom prst="rect">
            <a:avLst/>
          </a:prstGeom>
          <a:noFill/>
        </p:spPr>
        <p:txBody>
          <a:bodyPr vert="vert270" wrap="square" rtlCol="0">
            <a:spAutoFit/>
          </a:bodyPr>
          <a:lstStyle/>
          <a:p>
            <a:pPr algn="ctr"/>
            <a:r>
              <a:rPr lang="en-US" sz="2800" b="1" dirty="0">
                <a:solidFill>
                  <a:schemeClr val="tx2"/>
                </a:solidFill>
                <a:latin typeface="Baskerville Old Face" panose="02020602080505020303" pitchFamily="18" charset="0"/>
              </a:rPr>
              <a:t>Objectives</a:t>
            </a:r>
          </a:p>
        </p:txBody>
      </p:sp>
      <p:sp>
        <p:nvSpPr>
          <p:cNvPr id="2" name="TextBox 1"/>
          <p:cNvSpPr txBox="1"/>
          <p:nvPr/>
        </p:nvSpPr>
        <p:spPr>
          <a:xfrm>
            <a:off x="1147312" y="1388853"/>
            <a:ext cx="7444597" cy="3323987"/>
          </a:xfrm>
          <a:prstGeom prst="rect">
            <a:avLst/>
          </a:prstGeom>
          <a:noFill/>
        </p:spPr>
        <p:txBody>
          <a:bodyPr wrap="square" rtlCol="0">
            <a:spAutoFit/>
          </a:bodyPr>
          <a:lstStyle/>
          <a:p>
            <a:pPr marL="514350" indent="-514350">
              <a:lnSpc>
                <a:spcPct val="150000"/>
              </a:lnSpc>
              <a:buFont typeface="+mj-lt"/>
              <a:buAutoNum type="romanUcPeriod"/>
            </a:pPr>
            <a:r>
              <a:rPr lang="en-US" sz="2000" dirty="0">
                <a:latin typeface="Baskerville Old Face" panose="02020602080505020303" pitchFamily="18" charset="0"/>
              </a:rPr>
              <a:t>Recognize carcinoma of the female Breast as the leading cause of cancer morbidity and mortality among women.</a:t>
            </a:r>
          </a:p>
          <a:p>
            <a:pPr marL="514350" indent="-514350">
              <a:lnSpc>
                <a:spcPct val="150000"/>
              </a:lnSpc>
              <a:buFont typeface="+mj-lt"/>
              <a:buAutoNum type="romanUcPeriod"/>
            </a:pPr>
            <a:r>
              <a:rPr lang="en-US" sz="2000" dirty="0">
                <a:latin typeface="Baskerville Old Face" panose="02020602080505020303" pitchFamily="18" charset="0"/>
              </a:rPr>
              <a:t>Know the risk factors of breast cancer with special emphasis on the genetics and importance of family history. </a:t>
            </a:r>
          </a:p>
          <a:p>
            <a:pPr marL="514350" indent="-514350">
              <a:lnSpc>
                <a:spcPct val="150000"/>
              </a:lnSpc>
              <a:buFont typeface="+mj-lt"/>
              <a:buAutoNum type="romanUcPeriod"/>
            </a:pPr>
            <a:r>
              <a:rPr lang="en-US" sz="2000" dirty="0">
                <a:latin typeface="Baskerville Old Face" panose="02020602080505020303" pitchFamily="18" charset="0"/>
              </a:rPr>
              <a:t>Know the role of molecular prognostic and predictive factors in breast cancer with special emphasis on hormonal receptors and Her2-neu status.</a:t>
            </a:r>
          </a:p>
        </p:txBody>
      </p:sp>
    </p:spTree>
    <p:extLst>
      <p:ext uri="{BB962C8B-B14F-4D97-AF65-F5344CB8AC3E}">
        <p14:creationId xmlns:p14="http://schemas.microsoft.com/office/powerpoint/2010/main" val="90822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6" name="TextBox 5"/>
          <p:cNvSpPr txBox="1"/>
          <p:nvPr/>
        </p:nvSpPr>
        <p:spPr>
          <a:xfrm rot="16200000">
            <a:off x="-2699454" y="3054494"/>
            <a:ext cx="6116128" cy="523220"/>
          </a:xfrm>
          <a:prstGeom prst="rect">
            <a:avLst/>
          </a:prstGeom>
          <a:noFill/>
        </p:spPr>
        <p:txBody>
          <a:bodyPr wrap="square" rtlCol="0">
            <a:spAutoFit/>
          </a:bodyPr>
          <a:lstStyle/>
          <a:p>
            <a:pPr algn="ctr"/>
            <a:r>
              <a:rPr lang="en-GB" sz="2800" b="1" dirty="0">
                <a:solidFill>
                  <a:schemeClr val="tx2"/>
                </a:solidFill>
                <a:latin typeface="Baskerville Old Face" panose="02020602080505020303" pitchFamily="18" charset="0"/>
              </a:rPr>
              <a:t>Test Yourself!!</a:t>
            </a:r>
            <a:endParaRPr lang="en-US" sz="2800" b="1" dirty="0">
              <a:solidFill>
                <a:schemeClr val="tx2"/>
              </a:solidFill>
              <a:latin typeface="Baskerville Old Face" panose="02020602080505020303" pitchFamily="18" charset="0"/>
            </a:endParaRPr>
          </a:p>
        </p:txBody>
      </p:sp>
      <p:sp>
        <p:nvSpPr>
          <p:cNvPr id="7" name="TextBox 6"/>
          <p:cNvSpPr txBox="1"/>
          <p:nvPr/>
        </p:nvSpPr>
        <p:spPr>
          <a:xfrm>
            <a:off x="1338349" y="539774"/>
            <a:ext cx="4753155" cy="1569660"/>
          </a:xfrm>
          <a:prstGeom prst="rect">
            <a:avLst/>
          </a:prstGeom>
          <a:noFill/>
        </p:spPr>
        <p:txBody>
          <a:bodyPr wrap="square" rtlCol="0">
            <a:spAutoFit/>
          </a:bodyPr>
          <a:lstStyle/>
          <a:p>
            <a:r>
              <a:rPr lang="en-GB" sz="1600" b="1" dirty="0">
                <a:solidFill>
                  <a:schemeClr val="tx2"/>
                </a:solidFill>
                <a:latin typeface="Baskerville Old Face" panose="02020602080505020303" pitchFamily="18" charset="0"/>
              </a:rPr>
              <a:t>Q1. which one of the following is FALSE regarding BRCA 1 gene?</a:t>
            </a:r>
          </a:p>
          <a:p>
            <a:pPr marL="342900" indent="-342900">
              <a:buAutoNum type="alphaUcPeriod"/>
            </a:pPr>
            <a:r>
              <a:rPr lang="en-GB" sz="1600" dirty="0">
                <a:latin typeface="Baskerville Old Face" panose="02020602080505020303" pitchFamily="18" charset="0"/>
              </a:rPr>
              <a:t>It is a DNA repair gene </a:t>
            </a:r>
          </a:p>
          <a:p>
            <a:pPr marL="342900" indent="-342900">
              <a:buAutoNum type="alphaUcPeriod"/>
            </a:pPr>
            <a:r>
              <a:rPr lang="en-GB" sz="1600" dirty="0">
                <a:latin typeface="Baskerville Old Face" panose="02020602080505020303" pitchFamily="18" charset="0"/>
              </a:rPr>
              <a:t>It is located on the chromosome 17q</a:t>
            </a:r>
          </a:p>
          <a:p>
            <a:pPr marL="342900" indent="-342900">
              <a:buAutoNum type="alphaUcPeriod"/>
            </a:pPr>
            <a:r>
              <a:rPr lang="en-GB" sz="1600" dirty="0">
                <a:latin typeface="Baskerville Old Face" panose="02020602080505020303" pitchFamily="18" charset="0"/>
              </a:rPr>
              <a:t>It is only involved in breast cancer</a:t>
            </a:r>
          </a:p>
          <a:p>
            <a:pPr marL="342900" indent="-342900">
              <a:buAutoNum type="alphaUcPeriod"/>
            </a:pPr>
            <a:r>
              <a:rPr lang="en-GB" sz="1600" dirty="0">
                <a:latin typeface="Baskerville Old Face" panose="02020602080505020303" pitchFamily="18" charset="0"/>
              </a:rPr>
              <a:t>Mutation in it is more aggressive than BRCA 2</a:t>
            </a:r>
            <a:endParaRPr lang="en-US" sz="1600" dirty="0">
              <a:latin typeface="Baskerville Old Face" panose="02020602080505020303" pitchFamily="18" charset="0"/>
            </a:endParaRPr>
          </a:p>
        </p:txBody>
      </p:sp>
      <p:sp>
        <p:nvSpPr>
          <p:cNvPr id="8" name="TextBox 7"/>
          <p:cNvSpPr txBox="1"/>
          <p:nvPr/>
        </p:nvSpPr>
        <p:spPr>
          <a:xfrm>
            <a:off x="1338349" y="2275825"/>
            <a:ext cx="4933055" cy="2308324"/>
          </a:xfrm>
          <a:prstGeom prst="rect">
            <a:avLst/>
          </a:prstGeom>
          <a:noFill/>
        </p:spPr>
        <p:txBody>
          <a:bodyPr wrap="square" rtlCol="0">
            <a:spAutoFit/>
          </a:bodyPr>
          <a:lstStyle/>
          <a:p>
            <a:r>
              <a:rPr lang="en-GB" sz="1600" b="1" dirty="0">
                <a:solidFill>
                  <a:srgbClr val="C00000"/>
                </a:solidFill>
                <a:latin typeface="Baskerville Old Face" panose="02020602080505020303" pitchFamily="18" charset="0"/>
              </a:rPr>
              <a:t>Q2. A 39 years female presented for a routine check up, on examination a mass was found in her right breast, a biopsy was taken from the mass and ERs was seen ,some degree of mitosis in the ductal cells. Which one of the following is the best to be used for the treatment?</a:t>
            </a:r>
          </a:p>
          <a:p>
            <a:pPr marL="342900" indent="-342900">
              <a:buAutoNum type="alphaUcPeriod"/>
            </a:pPr>
            <a:r>
              <a:rPr lang="en-US" sz="1600" dirty="0">
                <a:latin typeface="Baskerville Old Face" panose="02020602080505020303" pitchFamily="18" charset="0"/>
              </a:rPr>
              <a:t>Transtuzumab</a:t>
            </a:r>
          </a:p>
          <a:p>
            <a:pPr marL="342900" indent="-342900">
              <a:buAutoNum type="alphaUcPeriod"/>
            </a:pPr>
            <a:r>
              <a:rPr lang="en-GB" sz="1600" dirty="0">
                <a:latin typeface="Baskerville Old Face" panose="02020602080505020303" pitchFamily="18" charset="0"/>
              </a:rPr>
              <a:t>Aromatase inhibitor Thereby</a:t>
            </a:r>
          </a:p>
          <a:p>
            <a:pPr marL="342900" indent="-342900">
              <a:buAutoNum type="alphaUcPeriod"/>
            </a:pPr>
            <a:r>
              <a:rPr lang="en-GB" sz="1600" dirty="0">
                <a:latin typeface="Baskerville Old Face" panose="02020602080505020303" pitchFamily="18" charset="0"/>
              </a:rPr>
              <a:t>Tamoxiphen</a:t>
            </a:r>
          </a:p>
          <a:p>
            <a:pPr marL="342900" indent="-342900">
              <a:buAutoNum type="alphaUcPeriod"/>
            </a:pPr>
            <a:r>
              <a:rPr lang="en-GB" sz="1600" dirty="0">
                <a:latin typeface="Baskerville Old Face" panose="02020602080505020303" pitchFamily="18" charset="0"/>
              </a:rPr>
              <a:t>B&amp;C</a:t>
            </a:r>
          </a:p>
        </p:txBody>
      </p:sp>
      <p:sp>
        <p:nvSpPr>
          <p:cNvPr id="9" name="TextBox 8"/>
          <p:cNvSpPr txBox="1"/>
          <p:nvPr/>
        </p:nvSpPr>
        <p:spPr>
          <a:xfrm>
            <a:off x="1338349" y="4750540"/>
            <a:ext cx="5027945" cy="2092881"/>
          </a:xfrm>
          <a:prstGeom prst="rect">
            <a:avLst/>
          </a:prstGeom>
          <a:noFill/>
        </p:spPr>
        <p:txBody>
          <a:bodyPr wrap="square" rtlCol="0">
            <a:spAutoFit/>
          </a:bodyPr>
          <a:lstStyle/>
          <a:p>
            <a:r>
              <a:rPr lang="en-GB" sz="1600" b="1" dirty="0">
                <a:solidFill>
                  <a:srgbClr val="C00000"/>
                </a:solidFill>
                <a:latin typeface="Baskerville Old Face" panose="02020602080505020303" pitchFamily="18" charset="0"/>
              </a:rPr>
              <a:t>Q3. Immunohistochemistry for HER2 gene from a breast specimen was found to be (2+). What should be the next step?</a:t>
            </a:r>
          </a:p>
          <a:p>
            <a:pPr marL="342900" indent="-342900">
              <a:buAutoNum type="alphaUcPeriod"/>
            </a:pPr>
            <a:r>
              <a:rPr lang="en-GB" sz="1600" dirty="0">
                <a:latin typeface="Baskerville Old Face" panose="02020602080505020303" pitchFamily="18" charset="0"/>
              </a:rPr>
              <a:t>Start trantuzumab</a:t>
            </a:r>
          </a:p>
          <a:p>
            <a:pPr marL="342900" indent="-342900">
              <a:buAutoNum type="alphaUcPeriod"/>
            </a:pPr>
            <a:r>
              <a:rPr lang="en-GB" sz="1600" dirty="0">
                <a:latin typeface="Baskerville Old Face" panose="02020602080505020303" pitchFamily="18" charset="0"/>
              </a:rPr>
              <a:t>Chemotherapy</a:t>
            </a:r>
          </a:p>
          <a:p>
            <a:pPr marL="342900" indent="-342900">
              <a:buAutoNum type="alphaUcPeriod"/>
            </a:pPr>
            <a:r>
              <a:rPr lang="en-GB" sz="1600" dirty="0">
                <a:latin typeface="Baskerville Old Face" panose="02020602080505020303" pitchFamily="18" charset="0"/>
              </a:rPr>
              <a:t>Use FISH method </a:t>
            </a:r>
          </a:p>
          <a:p>
            <a:pPr marL="342900" indent="-342900">
              <a:buAutoNum type="alphaUcPeriod"/>
            </a:pPr>
            <a:r>
              <a:rPr lang="en-GB" sz="1600" dirty="0">
                <a:latin typeface="Baskerville Old Face" panose="02020602080505020303" pitchFamily="18" charset="0"/>
              </a:rPr>
              <a:t>Start Tamoxiphen</a:t>
            </a:r>
          </a:p>
          <a:p>
            <a:pPr marL="342900" indent="-342900">
              <a:buAutoNum type="alphaUcPeriod"/>
            </a:pPr>
            <a:endParaRPr lang="en-US" dirty="0"/>
          </a:p>
        </p:txBody>
      </p:sp>
      <p:sp>
        <p:nvSpPr>
          <p:cNvPr id="10" name="TextBox 9"/>
          <p:cNvSpPr txBox="1"/>
          <p:nvPr/>
        </p:nvSpPr>
        <p:spPr>
          <a:xfrm>
            <a:off x="6858000" y="539774"/>
            <a:ext cx="4597879" cy="1569660"/>
          </a:xfrm>
          <a:prstGeom prst="rect">
            <a:avLst/>
          </a:prstGeom>
          <a:noFill/>
        </p:spPr>
        <p:txBody>
          <a:bodyPr wrap="square" rtlCol="0">
            <a:spAutoFit/>
          </a:bodyPr>
          <a:lstStyle/>
          <a:p>
            <a:r>
              <a:rPr lang="en-GB" sz="1600" b="1" dirty="0">
                <a:solidFill>
                  <a:schemeClr val="tx2"/>
                </a:solidFill>
                <a:latin typeface="Baskerville Old Face" panose="02020602080505020303" pitchFamily="18" charset="0"/>
              </a:rPr>
              <a:t>Q4. How many copies of HER2-neu gene is normally expressed on cells?</a:t>
            </a:r>
          </a:p>
          <a:p>
            <a:pPr marL="342900" indent="-342900">
              <a:buAutoNum type="alphaUcPeriod"/>
            </a:pPr>
            <a:r>
              <a:rPr lang="en-GB" sz="1600" dirty="0">
                <a:latin typeface="Baskerville Old Face" panose="02020602080505020303" pitchFamily="18" charset="0"/>
              </a:rPr>
              <a:t>One copy</a:t>
            </a:r>
          </a:p>
          <a:p>
            <a:pPr marL="342900" indent="-342900">
              <a:buAutoNum type="alphaUcPeriod"/>
            </a:pPr>
            <a:r>
              <a:rPr lang="en-GB" sz="1600" dirty="0">
                <a:latin typeface="Baskerville Old Face" panose="02020602080505020303" pitchFamily="18" charset="0"/>
              </a:rPr>
              <a:t>Two copies </a:t>
            </a:r>
          </a:p>
          <a:p>
            <a:pPr marL="342900" indent="-342900">
              <a:buAutoNum type="alphaUcPeriod"/>
            </a:pPr>
            <a:r>
              <a:rPr lang="en-GB" sz="1600" dirty="0">
                <a:latin typeface="Baskerville Old Face" panose="02020602080505020303" pitchFamily="18" charset="0"/>
              </a:rPr>
              <a:t>Five copies</a:t>
            </a:r>
          </a:p>
          <a:p>
            <a:pPr marL="342900" indent="-342900">
              <a:buAutoNum type="alphaUcPeriod"/>
            </a:pPr>
            <a:r>
              <a:rPr lang="en-GB" sz="1600" dirty="0">
                <a:latin typeface="Baskerville Old Face" panose="02020602080505020303" pitchFamily="18" charset="0"/>
              </a:rPr>
              <a:t>20 Copies</a:t>
            </a:r>
            <a:endParaRPr lang="en-US" sz="1600" dirty="0">
              <a:latin typeface="Baskerville Old Face" panose="02020602080505020303" pitchFamily="18" charset="0"/>
            </a:endParaRPr>
          </a:p>
        </p:txBody>
      </p:sp>
      <p:sp>
        <p:nvSpPr>
          <p:cNvPr id="11" name="TextBox 10"/>
          <p:cNvSpPr txBox="1"/>
          <p:nvPr/>
        </p:nvSpPr>
        <p:spPr>
          <a:xfrm>
            <a:off x="6858000" y="4750540"/>
            <a:ext cx="4597879" cy="1631216"/>
          </a:xfrm>
          <a:prstGeom prst="rect">
            <a:avLst/>
          </a:prstGeom>
          <a:noFill/>
        </p:spPr>
        <p:txBody>
          <a:bodyPr wrap="square" rtlCol="0">
            <a:spAutoFit/>
          </a:bodyPr>
          <a:lstStyle/>
          <a:p>
            <a:r>
              <a:rPr lang="en-GB" sz="1600" b="1" dirty="0">
                <a:solidFill>
                  <a:schemeClr val="tx2"/>
                </a:solidFill>
                <a:latin typeface="Baskerville Old Face" panose="02020602080505020303" pitchFamily="18" charset="0"/>
              </a:rPr>
              <a:t>Q6. BRCA2 gene is located in which chromosome?</a:t>
            </a:r>
          </a:p>
          <a:p>
            <a:pPr marL="342900" indent="-342900">
              <a:buAutoNum type="alphaUcPeriod"/>
            </a:pPr>
            <a:r>
              <a:rPr lang="en-GB" sz="1600" dirty="0">
                <a:latin typeface="Baskerville Old Face" panose="02020602080505020303" pitchFamily="18" charset="0"/>
              </a:rPr>
              <a:t>Chromosome 11p</a:t>
            </a:r>
          </a:p>
          <a:p>
            <a:pPr marL="342900" indent="-342900">
              <a:buAutoNum type="alphaUcPeriod"/>
            </a:pPr>
            <a:r>
              <a:rPr lang="en-GB" sz="1600" dirty="0">
                <a:latin typeface="Baskerville Old Face" panose="02020602080505020303" pitchFamily="18" charset="0"/>
              </a:rPr>
              <a:t>Chromosome 17q</a:t>
            </a:r>
          </a:p>
          <a:p>
            <a:pPr marL="342900" indent="-342900">
              <a:buAutoNum type="alphaUcPeriod"/>
            </a:pPr>
            <a:r>
              <a:rPr lang="en-GB" sz="1600" dirty="0">
                <a:latin typeface="Baskerville Old Face" panose="02020602080505020303" pitchFamily="18" charset="0"/>
              </a:rPr>
              <a:t>Chromosome 13q</a:t>
            </a:r>
          </a:p>
          <a:p>
            <a:pPr marL="342900" indent="-342900">
              <a:buAutoNum type="alphaUcPeriod"/>
            </a:pPr>
            <a:r>
              <a:rPr lang="en-GB" sz="1600" dirty="0">
                <a:latin typeface="Baskerville Old Face" panose="02020602080505020303" pitchFamily="18" charset="0"/>
              </a:rPr>
              <a:t>Chromosome 13p</a:t>
            </a:r>
          </a:p>
          <a:p>
            <a:pPr marL="342900" indent="-342900">
              <a:buAutoNum type="alphaUcPeriod"/>
            </a:pPr>
            <a:endParaRPr lang="en-GB" dirty="0"/>
          </a:p>
        </p:txBody>
      </p:sp>
      <p:sp>
        <p:nvSpPr>
          <p:cNvPr id="12" name="TextBox 11"/>
          <p:cNvSpPr txBox="1"/>
          <p:nvPr/>
        </p:nvSpPr>
        <p:spPr>
          <a:xfrm>
            <a:off x="6858000" y="2275825"/>
            <a:ext cx="4839419" cy="1354217"/>
          </a:xfrm>
          <a:prstGeom prst="rect">
            <a:avLst/>
          </a:prstGeom>
          <a:noFill/>
        </p:spPr>
        <p:txBody>
          <a:bodyPr wrap="square" rtlCol="0">
            <a:spAutoFit/>
          </a:bodyPr>
          <a:lstStyle/>
          <a:p>
            <a:r>
              <a:rPr lang="en-GB" sz="1600" b="1" dirty="0">
                <a:solidFill>
                  <a:schemeClr val="tx2"/>
                </a:solidFill>
                <a:latin typeface="Baskerville Old Face" panose="02020602080505020303" pitchFamily="18" charset="0"/>
              </a:rPr>
              <a:t>Q5. Normal function of HER2-neu gene is ?</a:t>
            </a:r>
          </a:p>
          <a:p>
            <a:pPr marL="342900" indent="-342900">
              <a:buAutoNum type="alphaUcPeriod"/>
            </a:pPr>
            <a:r>
              <a:rPr lang="en-GB" sz="1600" dirty="0">
                <a:latin typeface="Baskerville Old Face" panose="02020602080505020303" pitchFamily="18" charset="0"/>
              </a:rPr>
              <a:t>Tumor suppressor gene</a:t>
            </a:r>
          </a:p>
          <a:p>
            <a:pPr marL="342900" indent="-342900">
              <a:buAutoNum type="alphaUcPeriod"/>
            </a:pPr>
            <a:r>
              <a:rPr lang="en-GB" sz="1600" dirty="0">
                <a:latin typeface="Baskerville Old Face" panose="02020602080505020303" pitchFamily="18" charset="0"/>
              </a:rPr>
              <a:t>DNA Repair gene </a:t>
            </a:r>
          </a:p>
          <a:p>
            <a:pPr marL="342900" indent="-342900">
              <a:buAutoNum type="alphaUcPeriod"/>
            </a:pPr>
            <a:r>
              <a:rPr lang="en-GB" sz="1600" dirty="0">
                <a:latin typeface="Baskerville Old Face" panose="02020602080505020303" pitchFamily="18" charset="0"/>
              </a:rPr>
              <a:t>Sex determination gene</a:t>
            </a:r>
          </a:p>
          <a:p>
            <a:pPr marL="342900" indent="-342900">
              <a:buAutoNum type="alphaUcPeriod"/>
            </a:pPr>
            <a:r>
              <a:rPr lang="en-GB" sz="1600" dirty="0">
                <a:latin typeface="Baskerville Old Face" panose="02020602080505020303" pitchFamily="18" charset="0"/>
              </a:rPr>
              <a:t>Regulates cell growth by protein production </a:t>
            </a:r>
            <a:endParaRPr lang="en-US" sz="1600" dirty="0">
              <a:latin typeface="Baskerville Old Face" panose="02020602080505020303" pitchFamily="18" charset="0"/>
            </a:endParaRPr>
          </a:p>
        </p:txBody>
      </p:sp>
      <p:sp>
        <p:nvSpPr>
          <p:cNvPr id="14" name="TextBox 13"/>
          <p:cNvSpPr txBox="1"/>
          <p:nvPr/>
        </p:nvSpPr>
        <p:spPr>
          <a:xfrm>
            <a:off x="8551653" y="6092435"/>
            <a:ext cx="3640347" cy="646331"/>
          </a:xfrm>
          <a:prstGeom prst="rect">
            <a:avLst/>
          </a:prstGeom>
          <a:noFill/>
        </p:spPr>
        <p:txBody>
          <a:bodyPr wrap="square" rtlCol="0">
            <a:spAutoFit/>
          </a:bodyPr>
          <a:lstStyle/>
          <a:p>
            <a:pPr algn="ctr"/>
            <a:r>
              <a:rPr lang="en-GB" b="1" dirty="0">
                <a:solidFill>
                  <a:schemeClr val="tx2"/>
                </a:solidFill>
                <a:latin typeface="Baskerville Old Face" panose="02020602080505020303" pitchFamily="18" charset="0"/>
              </a:rPr>
              <a:t>Answer key:</a:t>
            </a:r>
          </a:p>
          <a:p>
            <a:r>
              <a:rPr lang="en-GB" dirty="0">
                <a:solidFill>
                  <a:schemeClr val="bg1">
                    <a:lumMod val="85000"/>
                  </a:schemeClr>
                </a:solidFill>
                <a:latin typeface="Baskerville Old Face" panose="02020602080505020303" pitchFamily="18" charset="0"/>
              </a:rPr>
              <a:t>1:C    2:D    3:C     4:B     5:D     6:C</a:t>
            </a:r>
            <a:endParaRPr lang="en-US" dirty="0">
              <a:solidFill>
                <a:schemeClr val="bg1">
                  <a:lumMod val="85000"/>
                </a:schemeClr>
              </a:solidFill>
              <a:latin typeface="Baskerville Old Face" panose="02020602080505020303" pitchFamily="18" charset="0"/>
            </a:endParaRPr>
          </a:p>
        </p:txBody>
      </p:sp>
    </p:spTree>
    <p:extLst>
      <p:ext uri="{BB962C8B-B14F-4D97-AF65-F5344CB8AC3E}">
        <p14:creationId xmlns:p14="http://schemas.microsoft.com/office/powerpoint/2010/main" val="307975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A210715-4AB3-4ACB-94FF-F122E844CAE8}"/>
              </a:ext>
            </a:extLst>
          </p:cNvPr>
          <p:cNvGrpSpPr/>
          <p:nvPr/>
        </p:nvGrpSpPr>
        <p:grpSpPr>
          <a:xfrm>
            <a:off x="2107097" y="0"/>
            <a:ext cx="6851373" cy="2506536"/>
            <a:chOff x="2107097" y="0"/>
            <a:chExt cx="6851373" cy="2506536"/>
          </a:xfrm>
        </p:grpSpPr>
        <p:cxnSp>
          <p:nvCxnSpPr>
            <p:cNvPr id="3" name="Straight Connector 2">
              <a:extLst>
                <a:ext uri="{FF2B5EF4-FFF2-40B4-BE49-F238E27FC236}">
                  <a16:creationId xmlns:a16="http://schemas.microsoft.com/office/drawing/2014/main" id="{F57D69EC-1A63-4890-9379-F78A20E8C7F1}"/>
                </a:ext>
              </a:extLst>
            </p:cNvPr>
            <p:cNvCxnSpPr/>
            <p:nvPr/>
          </p:nvCxnSpPr>
          <p:spPr>
            <a:xfrm>
              <a:off x="2782957" y="2146853"/>
              <a:ext cx="61755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2A73AB5-3411-472D-9E75-7C17D5EFFB8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23" b="92632" l="10000" r="90000">
                          <a14:foregroundMark x1="58772" y1="92807" x2="58772" y2="92807"/>
                          <a14:foregroundMark x1="22982" y1="16842" x2="22982" y2="16842"/>
                          <a14:foregroundMark x1="47368" y1="19474" x2="47368" y2="19474"/>
                          <a14:foregroundMark x1="42982" y1="19474" x2="42982" y2="19474"/>
                          <a14:foregroundMark x1="50351" y1="9123" x2="50351" y2="9123"/>
                          <a14:foregroundMark x1="53860" y1="9123" x2="53860" y2="9123"/>
                          <a14:foregroundMark x1="65439" y1="24912" x2="65439" y2="24912"/>
                          <a14:foregroundMark x1="61579" y1="39825" x2="61579" y2="39825"/>
                          <a14:foregroundMark x1="30175" y1="34912" x2="30175" y2="34912"/>
                          <a14:foregroundMark x1="30000" y1="34912" x2="30000" y2="34912"/>
                          <a14:foregroundMark x1="30175" y1="34386" x2="30175" y2="34386"/>
                          <a14:foregroundMark x1="30175" y1="34035" x2="30175" y2="34035"/>
                          <a14:foregroundMark x1="30000" y1="34737" x2="30000" y2="34737"/>
                          <a14:foregroundMark x1="30702" y1="34737" x2="30702" y2="34737"/>
                          <a14:foregroundMark x1="29825" y1="33158" x2="29825" y2="33158"/>
                          <a14:backgroundMark x1="30702" y1="50000" x2="30702" y2="50000"/>
                          <a14:backgroundMark x1="30000" y1="54211" x2="30000" y2="54211"/>
                          <a14:backgroundMark x1="41754" y1="21053" x2="41754" y2="21053"/>
                          <a14:backgroundMark x1="50000" y1="20351" x2="50000" y2="20351"/>
                          <a14:backgroundMark x1="55439" y1="19123" x2="55439" y2="19123"/>
                          <a14:backgroundMark x1="22982" y1="16842" x2="22982" y2="16842"/>
                        </a14:backgroundRemoval>
                      </a14:imgEffect>
                    </a14:imgLayer>
                  </a14:imgProps>
                </a:ext>
                <a:ext uri="{28A0092B-C50C-407E-A947-70E740481C1C}">
                  <a14:useLocalDpi xmlns:a14="http://schemas.microsoft.com/office/drawing/2010/main" val="0"/>
                </a:ext>
              </a:extLst>
            </a:blip>
            <a:stretch>
              <a:fillRect/>
            </a:stretch>
          </p:blipFill>
          <p:spPr>
            <a:xfrm>
              <a:off x="2107097" y="0"/>
              <a:ext cx="2506536" cy="2506536"/>
            </a:xfrm>
            <a:prstGeom prst="rect">
              <a:avLst/>
            </a:prstGeom>
          </p:spPr>
        </p:pic>
      </p:grpSp>
      <p:sp>
        <p:nvSpPr>
          <p:cNvPr id="9" name="TextBox 8">
            <a:extLst>
              <a:ext uri="{FF2B5EF4-FFF2-40B4-BE49-F238E27FC236}">
                <a16:creationId xmlns:a16="http://schemas.microsoft.com/office/drawing/2014/main" id="{EB1185A2-2DDC-45CE-A94E-C38F30DA5EF1}"/>
              </a:ext>
            </a:extLst>
          </p:cNvPr>
          <p:cNvSpPr txBox="1"/>
          <p:nvPr/>
        </p:nvSpPr>
        <p:spPr>
          <a:xfrm>
            <a:off x="3360365" y="1253268"/>
            <a:ext cx="5751443" cy="707886"/>
          </a:xfrm>
          <a:prstGeom prst="rect">
            <a:avLst/>
          </a:prstGeom>
          <a:noFill/>
        </p:spPr>
        <p:txBody>
          <a:bodyPr wrap="square" rtlCol="0">
            <a:spAutoFit/>
          </a:bodyPr>
          <a:lstStyle/>
          <a:p>
            <a:pPr algn="ctr"/>
            <a:r>
              <a:rPr lang="en-US" sz="2000" dirty="0">
                <a:solidFill>
                  <a:schemeClr val="tx2">
                    <a:lumMod val="75000"/>
                  </a:schemeClr>
                </a:solidFill>
                <a:latin typeface="Baskerville Old Face" panose="02020602080505020303" pitchFamily="18" charset="0"/>
              </a:rPr>
              <a:t>“One page can </a:t>
            </a:r>
            <a:r>
              <a:rPr lang="en-US" sz="2000" dirty="0">
                <a:solidFill>
                  <a:schemeClr val="tx2"/>
                </a:solidFill>
                <a:latin typeface="Baskerville Old Face" panose="02020602080505020303" pitchFamily="18" charset="0"/>
              </a:rPr>
              <a:t>change</a:t>
            </a:r>
            <a:r>
              <a:rPr lang="en-US" sz="2000" dirty="0">
                <a:solidFill>
                  <a:schemeClr val="tx2">
                    <a:lumMod val="75000"/>
                  </a:schemeClr>
                </a:solidFill>
                <a:latin typeface="Baskerville Old Face" panose="02020602080505020303" pitchFamily="18" charset="0"/>
              </a:rPr>
              <a:t> you, many will change the world”</a:t>
            </a:r>
          </a:p>
        </p:txBody>
      </p:sp>
      <p:sp>
        <p:nvSpPr>
          <p:cNvPr id="2" name="TextBox 1">
            <a:extLst>
              <a:ext uri="{FF2B5EF4-FFF2-40B4-BE49-F238E27FC236}">
                <a16:creationId xmlns:a16="http://schemas.microsoft.com/office/drawing/2014/main" id="{F7B1ABDD-44F1-4E81-B139-ECD4435A4C23}"/>
              </a:ext>
            </a:extLst>
          </p:cNvPr>
          <p:cNvSpPr txBox="1"/>
          <p:nvPr/>
        </p:nvSpPr>
        <p:spPr>
          <a:xfrm>
            <a:off x="4717773" y="2293398"/>
            <a:ext cx="2756453" cy="584775"/>
          </a:xfrm>
          <a:prstGeom prst="rect">
            <a:avLst/>
          </a:prstGeom>
          <a:noFill/>
        </p:spPr>
        <p:txBody>
          <a:bodyPr wrap="square" rtlCol="0">
            <a:spAutoFit/>
          </a:bodyPr>
          <a:lstStyle/>
          <a:p>
            <a:pPr algn="ctr"/>
            <a:r>
              <a:rPr lang="en-US" sz="3200" dirty="0">
                <a:solidFill>
                  <a:schemeClr val="tx2"/>
                </a:solidFill>
                <a:latin typeface="Baskerville Old Face" panose="02020602080505020303" pitchFamily="18" charset="0"/>
              </a:rPr>
              <a:t>Team Leaders:</a:t>
            </a:r>
          </a:p>
        </p:txBody>
      </p:sp>
      <p:sp>
        <p:nvSpPr>
          <p:cNvPr id="4" name="TextBox 3">
            <a:extLst>
              <a:ext uri="{FF2B5EF4-FFF2-40B4-BE49-F238E27FC236}">
                <a16:creationId xmlns:a16="http://schemas.microsoft.com/office/drawing/2014/main" id="{3CF9F692-DEA9-4168-BA1F-05BA7E25512F}"/>
              </a:ext>
            </a:extLst>
          </p:cNvPr>
          <p:cNvSpPr txBox="1"/>
          <p:nvPr/>
        </p:nvSpPr>
        <p:spPr>
          <a:xfrm>
            <a:off x="3201337" y="3010694"/>
            <a:ext cx="2298313" cy="523220"/>
          </a:xfrm>
          <a:prstGeom prst="rect">
            <a:avLst/>
          </a:prstGeom>
          <a:noFill/>
        </p:spPr>
        <p:txBody>
          <a:bodyPr wrap="square" rtlCol="0">
            <a:spAutoFit/>
          </a:bodyPr>
          <a:lstStyle/>
          <a:p>
            <a:r>
              <a:rPr lang="en-US" sz="2800" b="1" dirty="0">
                <a:latin typeface="Baskerville Old Face" panose="02020602080505020303" pitchFamily="18" charset="0"/>
              </a:rPr>
              <a:t>M</a:t>
            </a:r>
            <a:r>
              <a:rPr lang="en-US" sz="2000" b="1" dirty="0">
                <a:latin typeface="Baskerville Old Face" panose="02020602080505020303" pitchFamily="18" charset="0"/>
              </a:rPr>
              <a:t>ohammed Habib.</a:t>
            </a:r>
          </a:p>
        </p:txBody>
      </p:sp>
      <p:sp>
        <p:nvSpPr>
          <p:cNvPr id="5" name="TextBox 4">
            <a:extLst>
              <a:ext uri="{FF2B5EF4-FFF2-40B4-BE49-F238E27FC236}">
                <a16:creationId xmlns:a16="http://schemas.microsoft.com/office/drawing/2014/main" id="{AF7F81CD-C643-48F1-8FB8-ADE66D2B4EDB}"/>
              </a:ext>
            </a:extLst>
          </p:cNvPr>
          <p:cNvSpPr txBox="1"/>
          <p:nvPr/>
        </p:nvSpPr>
        <p:spPr>
          <a:xfrm>
            <a:off x="6692352" y="3010694"/>
            <a:ext cx="3087758" cy="523220"/>
          </a:xfrm>
          <a:prstGeom prst="rect">
            <a:avLst/>
          </a:prstGeom>
          <a:noFill/>
        </p:spPr>
        <p:txBody>
          <a:bodyPr wrap="square" rtlCol="0">
            <a:spAutoFit/>
          </a:bodyPr>
          <a:lstStyle/>
          <a:p>
            <a:r>
              <a:rPr lang="en-US" sz="2800" b="1" dirty="0">
                <a:latin typeface="Baskerville Old Face" panose="02020602080505020303" pitchFamily="18" charset="0"/>
              </a:rPr>
              <a:t>A</a:t>
            </a:r>
            <a:r>
              <a:rPr lang="en-US" sz="2000" b="1" dirty="0">
                <a:latin typeface="Baskerville Old Face" panose="02020602080505020303" pitchFamily="18" charset="0"/>
              </a:rPr>
              <a:t>seel Badukhon.</a:t>
            </a:r>
          </a:p>
        </p:txBody>
      </p:sp>
      <p:grpSp>
        <p:nvGrpSpPr>
          <p:cNvPr id="19" name="Group 18">
            <a:extLst>
              <a:ext uri="{FF2B5EF4-FFF2-40B4-BE49-F238E27FC236}">
                <a16:creationId xmlns:a16="http://schemas.microsoft.com/office/drawing/2014/main" id="{3377D1E3-7F27-4025-B7FA-E401401ABC73}"/>
              </a:ext>
            </a:extLst>
          </p:cNvPr>
          <p:cNvGrpSpPr/>
          <p:nvPr/>
        </p:nvGrpSpPr>
        <p:grpSpPr>
          <a:xfrm>
            <a:off x="181534" y="5115345"/>
            <a:ext cx="2839275" cy="1054604"/>
            <a:chOff x="214475" y="5314128"/>
            <a:chExt cx="2839275" cy="1054604"/>
          </a:xfrm>
        </p:grpSpPr>
        <p:sp>
          <p:nvSpPr>
            <p:cNvPr id="14" name="TextBox 13">
              <a:extLst>
                <a:ext uri="{FF2B5EF4-FFF2-40B4-BE49-F238E27FC236}">
                  <a16:creationId xmlns:a16="http://schemas.microsoft.com/office/drawing/2014/main" id="{116D7E2D-59D9-42E8-8BCF-988D76A9884B}"/>
                </a:ext>
              </a:extLst>
            </p:cNvPr>
            <p:cNvSpPr txBox="1"/>
            <p:nvPr/>
          </p:nvSpPr>
          <p:spPr>
            <a:xfrm>
              <a:off x="950377" y="5450724"/>
              <a:ext cx="1832580" cy="400110"/>
            </a:xfrm>
            <a:prstGeom prst="rect">
              <a:avLst/>
            </a:prstGeom>
            <a:noFill/>
          </p:spPr>
          <p:txBody>
            <a:bodyPr wrap="square" rtlCol="0">
              <a:spAutoFit/>
            </a:bodyPr>
            <a:lstStyle/>
            <a:p>
              <a:r>
                <a:rPr lang="en-US" sz="2000" dirty="0">
                  <a:solidFill>
                    <a:schemeClr val="tx2">
                      <a:lumMod val="75000"/>
                    </a:schemeClr>
                  </a:solidFill>
                  <a:latin typeface="Baskerville Old Face" panose="02020602080505020303" pitchFamily="18" charset="0"/>
                </a:rPr>
                <a:t>Reference</a:t>
              </a:r>
            </a:p>
          </p:txBody>
        </p:sp>
        <p:grpSp>
          <p:nvGrpSpPr>
            <p:cNvPr id="12" name="Group 11">
              <a:extLst>
                <a:ext uri="{FF2B5EF4-FFF2-40B4-BE49-F238E27FC236}">
                  <a16:creationId xmlns:a16="http://schemas.microsoft.com/office/drawing/2014/main" id="{A1E19462-30F8-4EA9-BA64-114C712ECA15}"/>
                </a:ext>
              </a:extLst>
            </p:cNvPr>
            <p:cNvGrpSpPr/>
            <p:nvPr/>
          </p:nvGrpSpPr>
          <p:grpSpPr>
            <a:xfrm>
              <a:off x="214475" y="5314128"/>
              <a:ext cx="2839275" cy="1054604"/>
              <a:chOff x="214475" y="5314128"/>
              <a:chExt cx="2839275" cy="1054604"/>
            </a:xfrm>
          </p:grpSpPr>
          <p:grpSp>
            <p:nvGrpSpPr>
              <p:cNvPr id="13" name="Group 12">
                <a:extLst>
                  <a:ext uri="{FF2B5EF4-FFF2-40B4-BE49-F238E27FC236}">
                    <a16:creationId xmlns:a16="http://schemas.microsoft.com/office/drawing/2014/main" id="{2521660F-068A-408E-8C72-789D42CA5266}"/>
                  </a:ext>
                </a:extLst>
              </p:cNvPr>
              <p:cNvGrpSpPr/>
              <p:nvPr/>
            </p:nvGrpSpPr>
            <p:grpSpPr>
              <a:xfrm>
                <a:off x="272609" y="5314128"/>
                <a:ext cx="2192296" cy="685272"/>
                <a:chOff x="272609" y="5314128"/>
                <a:chExt cx="2192296" cy="685272"/>
              </a:xfrm>
            </p:grpSpPr>
            <p:pic>
              <p:nvPicPr>
                <p:cNvPr id="10" name="Picture 9">
                  <a:extLst>
                    <a:ext uri="{FF2B5EF4-FFF2-40B4-BE49-F238E27FC236}">
                      <a16:creationId xmlns:a16="http://schemas.microsoft.com/office/drawing/2014/main" id="{7F99C967-585F-4A4E-B1E2-BCF4E25BA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09" y="5314128"/>
                  <a:ext cx="685272" cy="685272"/>
                </a:xfrm>
                <a:prstGeom prst="rect">
                  <a:avLst/>
                </a:prstGeom>
              </p:spPr>
            </p:pic>
            <p:cxnSp>
              <p:nvCxnSpPr>
                <p:cNvPr id="11" name="Straight Connector 10">
                  <a:extLst>
                    <a:ext uri="{FF2B5EF4-FFF2-40B4-BE49-F238E27FC236}">
                      <a16:creationId xmlns:a16="http://schemas.microsoft.com/office/drawing/2014/main" id="{C9837957-29F4-49BE-B0B5-959CB0A79E4A}"/>
                    </a:ext>
                  </a:extLst>
                </p:cNvPr>
                <p:cNvCxnSpPr>
                  <a:cxnSpLocks/>
                </p:cNvCxnSpPr>
                <p:nvPr/>
              </p:nvCxnSpPr>
              <p:spPr>
                <a:xfrm>
                  <a:off x="272609" y="5864087"/>
                  <a:ext cx="2192296"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14475" y="5999400"/>
                <a:ext cx="2839275" cy="369332"/>
              </a:xfrm>
              <a:prstGeom prst="rect">
                <a:avLst/>
              </a:prstGeom>
              <a:noFill/>
            </p:spPr>
            <p:txBody>
              <a:bodyPr wrap="square" rtlCol="0">
                <a:spAutoFit/>
              </a:bodyPr>
              <a:lstStyle/>
              <a:p>
                <a:r>
                  <a:rPr lang="en-US" dirty="0">
                    <a:latin typeface="Baskerville Old Face" panose="02020602080505020303" pitchFamily="18" charset="0"/>
                  </a:rPr>
                  <a:t>Male’s and Female’s Slides</a:t>
                </a:r>
              </a:p>
            </p:txBody>
          </p:sp>
        </p:grpSp>
      </p:grpSp>
      <p:pic>
        <p:nvPicPr>
          <p:cNvPr id="15" name="Picture 14">
            <a:hlinkClick r:id="rId5"/>
            <a:extLst>
              <a:ext uri="{FF2B5EF4-FFF2-40B4-BE49-F238E27FC236}">
                <a16:creationId xmlns:a16="http://schemas.microsoft.com/office/drawing/2014/main" id="{4659FB1F-FB03-4981-9975-BFA157F3E3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3083" y="6389307"/>
            <a:ext cx="302817" cy="302817"/>
          </a:xfrm>
          <a:prstGeom prst="rect">
            <a:avLst/>
          </a:prstGeom>
        </p:spPr>
      </p:pic>
      <p:pic>
        <p:nvPicPr>
          <p:cNvPr id="16" name="Picture 15">
            <a:hlinkClick r:id="rId7"/>
            <a:extLst>
              <a:ext uri="{FF2B5EF4-FFF2-40B4-BE49-F238E27FC236}">
                <a16:creationId xmlns:a16="http://schemas.microsoft.com/office/drawing/2014/main" id="{C614BFF7-952B-4CD9-BDCF-AE1144171D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534" y="6309132"/>
            <a:ext cx="405457" cy="405457"/>
          </a:xfrm>
          <a:prstGeom prst="rect">
            <a:avLst/>
          </a:prstGeom>
        </p:spPr>
      </p:pic>
      <p:pic>
        <p:nvPicPr>
          <p:cNvPr id="17" name="Picture 16">
            <a:hlinkClick r:id="rId9"/>
            <a:extLst>
              <a:ext uri="{FF2B5EF4-FFF2-40B4-BE49-F238E27FC236}">
                <a16:creationId xmlns:a16="http://schemas.microsoft.com/office/drawing/2014/main" id="{853003F1-490A-478D-9391-616C43C819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63259" y="6327633"/>
            <a:ext cx="405457" cy="405457"/>
          </a:xfrm>
          <a:prstGeom prst="rect">
            <a:avLst/>
          </a:prstGeom>
        </p:spPr>
      </p:pic>
      <p:sp>
        <p:nvSpPr>
          <p:cNvPr id="18" name="TextBox 17">
            <a:hlinkClick r:id="rId9"/>
            <a:extLst>
              <a:ext uri="{FF2B5EF4-FFF2-40B4-BE49-F238E27FC236}">
                <a16:creationId xmlns:a16="http://schemas.microsoft.com/office/drawing/2014/main" id="{C0702F11-B780-4010-B60E-944D11862BAF}"/>
              </a:ext>
            </a:extLst>
          </p:cNvPr>
          <p:cNvSpPr txBox="1"/>
          <p:nvPr/>
        </p:nvSpPr>
        <p:spPr>
          <a:xfrm>
            <a:off x="9206557" y="6372557"/>
            <a:ext cx="2796215" cy="369332"/>
          </a:xfrm>
          <a:prstGeom prst="rect">
            <a:avLst/>
          </a:prstGeom>
          <a:noFill/>
        </p:spPr>
        <p:txBody>
          <a:bodyPr vert="wordArtVert" wrap="square" rtlCol="0">
            <a:spAutoFit/>
          </a:bodyPr>
          <a:lstStyle/>
          <a:p>
            <a:pPr algn="ctr"/>
            <a:r>
              <a:rPr lang="en-US" sz="1100" b="1" dirty="0"/>
              <a:t>Your feedback?</a:t>
            </a:r>
          </a:p>
        </p:txBody>
      </p:sp>
      <p:sp>
        <p:nvSpPr>
          <p:cNvPr id="20" name="TextBox 19">
            <a:hlinkClick r:id="rId5"/>
            <a:extLst>
              <a:ext uri="{FF2B5EF4-FFF2-40B4-BE49-F238E27FC236}">
                <a16:creationId xmlns:a16="http://schemas.microsoft.com/office/drawing/2014/main" id="{B5250EDB-FE12-4CCE-8E90-3151D09CCB85}"/>
              </a:ext>
            </a:extLst>
          </p:cNvPr>
          <p:cNvSpPr txBox="1"/>
          <p:nvPr/>
        </p:nvSpPr>
        <p:spPr>
          <a:xfrm>
            <a:off x="4885900" y="6356049"/>
            <a:ext cx="2595326" cy="369332"/>
          </a:xfrm>
          <a:prstGeom prst="rect">
            <a:avLst/>
          </a:prstGeom>
          <a:noFill/>
        </p:spPr>
        <p:txBody>
          <a:bodyPr vert="wordArtVert" wrap="square" rtlCol="0">
            <a:spAutoFit/>
          </a:bodyPr>
          <a:lstStyle/>
          <a:p>
            <a:pPr algn="ctr"/>
            <a:r>
              <a:rPr lang="en-US" sz="1100" b="1" dirty="0"/>
              <a:t>@436Genetics</a:t>
            </a:r>
          </a:p>
        </p:txBody>
      </p:sp>
      <p:sp>
        <p:nvSpPr>
          <p:cNvPr id="21" name="TextBox 20">
            <a:hlinkClick r:id="rId7"/>
            <a:extLst>
              <a:ext uri="{FF2B5EF4-FFF2-40B4-BE49-F238E27FC236}">
                <a16:creationId xmlns:a16="http://schemas.microsoft.com/office/drawing/2014/main" id="{0CD5F370-3F05-4313-AB30-4351533B7658}"/>
              </a:ext>
            </a:extLst>
          </p:cNvPr>
          <p:cNvSpPr txBox="1"/>
          <p:nvPr/>
        </p:nvSpPr>
        <p:spPr>
          <a:xfrm>
            <a:off x="519929" y="6327194"/>
            <a:ext cx="3398879" cy="369332"/>
          </a:xfrm>
          <a:prstGeom prst="rect">
            <a:avLst/>
          </a:prstGeom>
          <a:noFill/>
        </p:spPr>
        <p:txBody>
          <a:bodyPr vert="wordArtVert" wrap="square" rtlCol="0">
            <a:spAutoFit/>
          </a:bodyPr>
          <a:lstStyle/>
          <a:p>
            <a:pPr algn="ctr"/>
            <a:r>
              <a:rPr lang="en-US" sz="1100" b="1" dirty="0"/>
              <a:t>Humangenetics436</a:t>
            </a:r>
          </a:p>
        </p:txBody>
      </p:sp>
      <p:sp>
        <p:nvSpPr>
          <p:cNvPr id="22" name="TextBox 21">
            <a:extLst>
              <a:ext uri="{FF2B5EF4-FFF2-40B4-BE49-F238E27FC236}">
                <a16:creationId xmlns:a16="http://schemas.microsoft.com/office/drawing/2014/main" id="{E555CB2C-CA9A-45B0-A135-EC1DD71566FA}"/>
              </a:ext>
            </a:extLst>
          </p:cNvPr>
          <p:cNvSpPr txBox="1"/>
          <p:nvPr/>
        </p:nvSpPr>
        <p:spPr>
          <a:xfrm>
            <a:off x="4636184" y="3668740"/>
            <a:ext cx="2919630" cy="461665"/>
          </a:xfrm>
          <a:prstGeom prst="rect">
            <a:avLst/>
          </a:prstGeom>
          <a:noFill/>
        </p:spPr>
        <p:txBody>
          <a:bodyPr wrap="square" rtlCol="0">
            <a:spAutoFit/>
          </a:bodyPr>
          <a:lstStyle/>
          <a:p>
            <a:pPr algn="ctr"/>
            <a:r>
              <a:rPr lang="en-US" sz="2400" b="1" dirty="0">
                <a:solidFill>
                  <a:schemeClr val="tx2"/>
                </a:solidFill>
                <a:latin typeface="Baskerville Old Face" panose="02020602080505020303" pitchFamily="18" charset="0"/>
              </a:rPr>
              <a:t>Special thanks to:</a:t>
            </a:r>
          </a:p>
        </p:txBody>
      </p:sp>
      <p:sp>
        <p:nvSpPr>
          <p:cNvPr id="23" name="TextBox 22">
            <a:extLst>
              <a:ext uri="{FF2B5EF4-FFF2-40B4-BE49-F238E27FC236}">
                <a16:creationId xmlns:a16="http://schemas.microsoft.com/office/drawing/2014/main" id="{88124EE8-B06E-47A2-8353-68836A460DC9}"/>
              </a:ext>
            </a:extLst>
          </p:cNvPr>
          <p:cNvSpPr txBox="1"/>
          <p:nvPr/>
        </p:nvSpPr>
        <p:spPr>
          <a:xfrm>
            <a:off x="4552120" y="4062871"/>
            <a:ext cx="3087758" cy="523220"/>
          </a:xfrm>
          <a:prstGeom prst="rect">
            <a:avLst/>
          </a:prstGeom>
          <a:noFill/>
        </p:spPr>
        <p:txBody>
          <a:bodyPr wrap="square" rtlCol="0">
            <a:spAutoFit/>
          </a:bodyPr>
          <a:lstStyle/>
          <a:p>
            <a:pPr algn="ctr"/>
            <a:r>
              <a:rPr lang="en-US" sz="2800" b="1" dirty="0">
                <a:latin typeface="Baskerville Old Face" panose="02020602080505020303" pitchFamily="18" charset="0"/>
              </a:rPr>
              <a:t>N</a:t>
            </a:r>
            <a:r>
              <a:rPr lang="en-US" sz="2000" b="1" dirty="0">
                <a:latin typeface="Baskerville Old Face" panose="02020602080505020303" pitchFamily="18" charset="0"/>
              </a:rPr>
              <a:t>ada Al-Somali.</a:t>
            </a:r>
          </a:p>
        </p:txBody>
      </p:sp>
      <p:grpSp>
        <p:nvGrpSpPr>
          <p:cNvPr id="26" name="Group 25">
            <a:extLst>
              <a:ext uri="{FF2B5EF4-FFF2-40B4-BE49-F238E27FC236}">
                <a16:creationId xmlns:a16="http://schemas.microsoft.com/office/drawing/2014/main" id="{2224196A-5432-4185-AD7C-87EDC8DCBB99}"/>
              </a:ext>
            </a:extLst>
          </p:cNvPr>
          <p:cNvGrpSpPr/>
          <p:nvPr/>
        </p:nvGrpSpPr>
        <p:grpSpPr>
          <a:xfrm>
            <a:off x="3469224" y="4681389"/>
            <a:ext cx="5253549" cy="1015663"/>
            <a:chOff x="3469224" y="4681389"/>
            <a:chExt cx="5253549" cy="1015663"/>
          </a:xfrm>
        </p:grpSpPr>
        <p:sp>
          <p:nvSpPr>
            <p:cNvPr id="24" name="TextBox 23">
              <a:extLst>
                <a:ext uri="{FF2B5EF4-FFF2-40B4-BE49-F238E27FC236}">
                  <a16:creationId xmlns:a16="http://schemas.microsoft.com/office/drawing/2014/main" id="{183F2D18-4A8D-4493-9C22-7A641B496ADD}"/>
                </a:ext>
              </a:extLst>
            </p:cNvPr>
            <p:cNvSpPr txBox="1"/>
            <p:nvPr/>
          </p:nvSpPr>
          <p:spPr>
            <a:xfrm>
              <a:off x="3469224" y="4681389"/>
              <a:ext cx="5253549" cy="1015663"/>
            </a:xfrm>
            <a:prstGeom prst="rect">
              <a:avLst/>
            </a:prstGeom>
            <a:noFill/>
          </p:spPr>
          <p:txBody>
            <a:bodyPr wrap="square" rtlCol="0">
              <a:spAutoFit/>
            </a:bodyPr>
            <a:lstStyle/>
            <a:p>
              <a:pPr algn="ctr"/>
              <a:r>
                <a:rPr lang="ar-SA" sz="2000" dirty="0">
                  <a:solidFill>
                    <a:schemeClr val="tx1">
                      <a:lumMod val="50000"/>
                      <a:lumOff val="50000"/>
                    </a:schemeClr>
                  </a:solidFill>
                  <a:latin typeface="Arabic Typesetting" panose="03020402040406030203" pitchFamily="66" charset="-78"/>
                  <a:cs typeface="Arabic Typesetting" panose="03020402040406030203" pitchFamily="66" charset="-78"/>
                </a:rPr>
                <a:t>"تم بفضل الله </a:t>
              </a:r>
            </a:p>
            <a:p>
              <a:pPr algn="ctr"/>
              <a:r>
                <a:rPr lang="ar-SA" sz="2000" dirty="0">
                  <a:solidFill>
                    <a:schemeClr val="tx1">
                      <a:lumMod val="50000"/>
                      <a:lumOff val="50000"/>
                    </a:schemeClr>
                  </a:solidFill>
                  <a:latin typeface="Arabic Typesetting" panose="03020402040406030203" pitchFamily="66" charset="-78"/>
                  <a:cs typeface="Arabic Typesetting" panose="03020402040406030203" pitchFamily="66" charset="-78"/>
                </a:rPr>
                <a:t>آخر محاضرة لمقرر الوراثة البشرية في مسيرة دراستنا في كلية الطب و كل ما نتمناه هو أن يكون هذا العمل في ميزان حسناتنا و علم ينتفع به بإذن الله و دعواتنا لكم بالتوفيق و النجاح"</a:t>
              </a:r>
              <a:endParaRPr lang="en-US" sz="2000" dirty="0">
                <a:solidFill>
                  <a:schemeClr val="tx1">
                    <a:lumMod val="50000"/>
                    <a:lumOff val="50000"/>
                  </a:schemeClr>
                </a:solidFill>
                <a:latin typeface="Arabic Typesetting" panose="03020402040406030203" pitchFamily="66" charset="-78"/>
                <a:cs typeface="Arabic Typesetting" panose="03020402040406030203" pitchFamily="66" charset="-78"/>
              </a:endParaRPr>
            </a:p>
          </p:txBody>
        </p:sp>
        <p:pic>
          <p:nvPicPr>
            <p:cNvPr id="25" name="Graphic 24" descr="Heart">
              <a:extLst>
                <a:ext uri="{FF2B5EF4-FFF2-40B4-BE49-F238E27FC236}">
                  <a16:creationId xmlns:a16="http://schemas.microsoft.com/office/drawing/2014/main" id="{9610F999-0A81-4F32-BFD8-4F160902097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38041" y="4718613"/>
              <a:ext cx="261609" cy="261609"/>
            </a:xfrm>
            <a:prstGeom prst="rect">
              <a:avLst/>
            </a:prstGeom>
          </p:spPr>
        </p:pic>
      </p:grpSp>
    </p:spTree>
    <p:extLst>
      <p:ext uri="{BB962C8B-B14F-4D97-AF65-F5344CB8AC3E}">
        <p14:creationId xmlns:p14="http://schemas.microsoft.com/office/powerpoint/2010/main" val="397506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2CB0C9-7179-47A9-9A5B-650575F1A213}"/>
              </a:ext>
            </a:extLst>
          </p:cNvPr>
          <p:cNvGrpSpPr/>
          <p:nvPr/>
        </p:nvGrpSpPr>
        <p:grpSpPr>
          <a:xfrm>
            <a:off x="675860" y="539774"/>
            <a:ext cx="662489" cy="5552661"/>
            <a:chOff x="9569275" y="883501"/>
            <a:chExt cx="662489" cy="5552661"/>
          </a:xfrm>
        </p:grpSpPr>
        <p:cxnSp>
          <p:nvCxnSpPr>
            <p:cNvPr id="5" name="Straight Connector 4">
              <a:extLst>
                <a:ext uri="{FF2B5EF4-FFF2-40B4-BE49-F238E27FC236}">
                  <a16:creationId xmlns:a16="http://schemas.microsoft.com/office/drawing/2014/main" id="{EF7A01C7-A6F9-4126-82F6-52981D260118}"/>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764F8FF-2439-47FF-B7D6-71C3E74F5B57}"/>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12" name="TextBox 11">
            <a:extLst>
              <a:ext uri="{FF2B5EF4-FFF2-40B4-BE49-F238E27FC236}">
                <a16:creationId xmlns:a16="http://schemas.microsoft.com/office/drawing/2014/main" id="{D6092E16-08E5-4567-BF50-6EF6497E6702}"/>
              </a:ext>
            </a:extLst>
          </p:cNvPr>
          <p:cNvSpPr txBox="1"/>
          <p:nvPr/>
        </p:nvSpPr>
        <p:spPr>
          <a:xfrm>
            <a:off x="83776" y="371059"/>
            <a:ext cx="615553" cy="6115879"/>
          </a:xfrm>
          <a:prstGeom prst="rect">
            <a:avLst/>
          </a:prstGeom>
          <a:noFill/>
        </p:spPr>
        <p:txBody>
          <a:bodyPr vert="vert270" wrap="square" rtlCol="0">
            <a:spAutoFit/>
          </a:bodyPr>
          <a:lstStyle/>
          <a:p>
            <a:pPr algn="ctr"/>
            <a:r>
              <a:rPr lang="en-US" sz="2800" b="1" dirty="0">
                <a:solidFill>
                  <a:schemeClr val="tx2"/>
                </a:solidFill>
                <a:latin typeface="Baskerville Old Face" panose="02020602080505020303" pitchFamily="18" charset="0"/>
              </a:rPr>
              <a:t>GENES</a:t>
            </a:r>
            <a:r>
              <a:rPr lang="en-US" sz="2800" b="1" dirty="0">
                <a:solidFill>
                  <a:schemeClr val="tx2">
                    <a:lumMod val="75000"/>
                  </a:schemeClr>
                </a:solidFill>
                <a:latin typeface="Baskerville Old Face" panose="02020602080505020303" pitchFamily="18" charset="0"/>
              </a:rPr>
              <a:t> </a:t>
            </a:r>
            <a:r>
              <a:rPr lang="en-US" sz="2000" b="1" dirty="0">
                <a:solidFill>
                  <a:schemeClr val="bg1">
                    <a:lumMod val="65000"/>
                  </a:schemeClr>
                </a:solidFill>
                <a:latin typeface="Baskerville Old Face" panose="02020602080505020303" pitchFamily="18" charset="0"/>
              </a:rPr>
              <a:t>(EXTRA)</a:t>
            </a:r>
            <a:endParaRPr lang="en-US" sz="2800" b="1" dirty="0">
              <a:solidFill>
                <a:schemeClr val="bg1">
                  <a:lumMod val="65000"/>
                </a:schemeClr>
              </a:solidFill>
              <a:latin typeface="Baskerville Old Face" panose="02020602080505020303" pitchFamily="18" charset="0"/>
            </a:endParaRPr>
          </a:p>
        </p:txBody>
      </p:sp>
      <p:grpSp>
        <p:nvGrpSpPr>
          <p:cNvPr id="22" name="Group 21">
            <a:extLst>
              <a:ext uri="{FF2B5EF4-FFF2-40B4-BE49-F238E27FC236}">
                <a16:creationId xmlns:a16="http://schemas.microsoft.com/office/drawing/2014/main" id="{1DAF7CA6-B25B-4816-9042-69EC26081519}"/>
              </a:ext>
            </a:extLst>
          </p:cNvPr>
          <p:cNvGrpSpPr/>
          <p:nvPr/>
        </p:nvGrpSpPr>
        <p:grpSpPr>
          <a:xfrm>
            <a:off x="1338349" y="575711"/>
            <a:ext cx="7416800" cy="1918534"/>
            <a:chOff x="1338349" y="575711"/>
            <a:chExt cx="7416800" cy="1918534"/>
          </a:xfrm>
        </p:grpSpPr>
        <p:sp>
          <p:nvSpPr>
            <p:cNvPr id="3" name="TextBox 2">
              <a:extLst>
                <a:ext uri="{FF2B5EF4-FFF2-40B4-BE49-F238E27FC236}">
                  <a16:creationId xmlns:a16="http://schemas.microsoft.com/office/drawing/2014/main" id="{57C770A9-D0A1-4FD4-8239-8FFD752911AB}"/>
                </a:ext>
              </a:extLst>
            </p:cNvPr>
            <p:cNvSpPr txBox="1"/>
            <p:nvPr/>
          </p:nvSpPr>
          <p:spPr>
            <a:xfrm>
              <a:off x="1338349" y="575711"/>
              <a:ext cx="2264228"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What is a Gene?</a:t>
              </a:r>
            </a:p>
          </p:txBody>
        </p:sp>
        <p:sp>
          <p:nvSpPr>
            <p:cNvPr id="4" name="TextBox 3">
              <a:extLst>
                <a:ext uri="{FF2B5EF4-FFF2-40B4-BE49-F238E27FC236}">
                  <a16:creationId xmlns:a16="http://schemas.microsoft.com/office/drawing/2014/main" id="{89FA2798-18E6-46F6-9FF2-733465A40A05}"/>
                </a:ext>
              </a:extLst>
            </p:cNvPr>
            <p:cNvSpPr txBox="1"/>
            <p:nvPr/>
          </p:nvSpPr>
          <p:spPr>
            <a:xfrm>
              <a:off x="1338349" y="1073313"/>
              <a:ext cx="7416800" cy="738664"/>
            </a:xfrm>
            <a:prstGeom prst="rect">
              <a:avLst/>
            </a:prstGeom>
            <a:noFill/>
          </p:spPr>
          <p:txBody>
            <a:bodyPr wrap="square" rtlCol="0">
              <a:spAutoFit/>
            </a:bodyPr>
            <a:lstStyle/>
            <a:p>
              <a:r>
                <a:rPr lang="en-US" sz="2400" dirty="0">
                  <a:solidFill>
                    <a:schemeClr val="bg1">
                      <a:lumMod val="50000"/>
                    </a:schemeClr>
                  </a:solidFill>
                  <a:latin typeface="Baskerville Old Face" panose="02020602080505020303" pitchFamily="18" charset="0"/>
                </a:rPr>
                <a:t>A</a:t>
              </a:r>
              <a:r>
                <a:rPr lang="en-US" dirty="0">
                  <a:solidFill>
                    <a:schemeClr val="bg1">
                      <a:lumMod val="50000"/>
                    </a:schemeClr>
                  </a:solidFill>
                  <a:latin typeface="Baskerville Old Face" panose="02020602080505020303" pitchFamily="18" charset="0"/>
                </a:rPr>
                <a:t> gene is the basic physical and functional unit of heredity. Genes, which are made up of DNA, act as instructions to make molecules called proteins.</a:t>
              </a:r>
            </a:p>
          </p:txBody>
        </p:sp>
        <p:sp>
          <p:nvSpPr>
            <p:cNvPr id="10" name="TextBox 9">
              <a:extLst>
                <a:ext uri="{FF2B5EF4-FFF2-40B4-BE49-F238E27FC236}">
                  <a16:creationId xmlns:a16="http://schemas.microsoft.com/office/drawing/2014/main" id="{FBB12F8C-6492-4A7E-A268-B0702DB33E02}"/>
                </a:ext>
              </a:extLst>
            </p:cNvPr>
            <p:cNvSpPr txBox="1"/>
            <p:nvPr/>
          </p:nvSpPr>
          <p:spPr>
            <a:xfrm>
              <a:off x="1338349" y="1847914"/>
              <a:ext cx="6763660" cy="646331"/>
            </a:xfrm>
            <a:prstGeom prst="rect">
              <a:avLst/>
            </a:prstGeom>
            <a:noFill/>
          </p:spPr>
          <p:txBody>
            <a:bodyPr wrap="square" rtlCol="0">
              <a:spAutoFit/>
            </a:bodyPr>
            <a:lstStyle/>
            <a:p>
              <a:r>
                <a:rPr lang="en-US" dirty="0">
                  <a:solidFill>
                    <a:schemeClr val="bg1">
                      <a:lumMod val="50000"/>
                    </a:schemeClr>
                  </a:solidFill>
                  <a:latin typeface="Baskerville Old Face" panose="02020602080505020303" pitchFamily="18" charset="0"/>
                </a:rPr>
                <a:t>Every person has two copies of each gene, one inherited from each parent.</a:t>
              </a:r>
            </a:p>
          </p:txBody>
        </p:sp>
      </p:grpSp>
      <p:grpSp>
        <p:nvGrpSpPr>
          <p:cNvPr id="11" name="Group 10">
            <a:extLst>
              <a:ext uri="{FF2B5EF4-FFF2-40B4-BE49-F238E27FC236}">
                <a16:creationId xmlns:a16="http://schemas.microsoft.com/office/drawing/2014/main" id="{47E017E2-1AFD-4754-9F25-69A9FFA5F9FA}"/>
              </a:ext>
            </a:extLst>
          </p:cNvPr>
          <p:cNvGrpSpPr/>
          <p:nvPr/>
        </p:nvGrpSpPr>
        <p:grpSpPr>
          <a:xfrm>
            <a:off x="1291413" y="4302066"/>
            <a:ext cx="9048677" cy="1754327"/>
            <a:chOff x="1227437" y="2658511"/>
            <a:chExt cx="9048677" cy="1754327"/>
          </a:xfrm>
        </p:grpSpPr>
        <p:sp>
          <p:nvSpPr>
            <p:cNvPr id="20" name="TextBox 19">
              <a:extLst>
                <a:ext uri="{FF2B5EF4-FFF2-40B4-BE49-F238E27FC236}">
                  <a16:creationId xmlns:a16="http://schemas.microsoft.com/office/drawing/2014/main" id="{3E901472-E7F4-47D0-8BD4-06FD588D43C4}"/>
                </a:ext>
              </a:extLst>
            </p:cNvPr>
            <p:cNvSpPr txBox="1"/>
            <p:nvPr/>
          </p:nvSpPr>
          <p:spPr>
            <a:xfrm>
              <a:off x="1227437" y="2658511"/>
              <a:ext cx="2264228"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Mutations:</a:t>
              </a:r>
            </a:p>
          </p:txBody>
        </p:sp>
        <p:sp>
          <p:nvSpPr>
            <p:cNvPr id="21" name="TextBox 20">
              <a:extLst>
                <a:ext uri="{FF2B5EF4-FFF2-40B4-BE49-F238E27FC236}">
                  <a16:creationId xmlns:a16="http://schemas.microsoft.com/office/drawing/2014/main" id="{768E654B-2A2B-400D-8154-7A9D03516312}"/>
                </a:ext>
              </a:extLst>
            </p:cNvPr>
            <p:cNvSpPr txBox="1"/>
            <p:nvPr/>
          </p:nvSpPr>
          <p:spPr>
            <a:xfrm>
              <a:off x="1338349" y="3120176"/>
              <a:ext cx="8937765" cy="1292662"/>
            </a:xfrm>
            <a:prstGeom prst="rect">
              <a:avLst/>
            </a:prstGeom>
            <a:noFill/>
          </p:spPr>
          <p:txBody>
            <a:bodyPr wrap="square" rtlCol="0">
              <a:spAutoFit/>
            </a:bodyPr>
            <a:lstStyle/>
            <a:p>
              <a:r>
                <a:rPr lang="en-US" sz="2400" dirty="0">
                  <a:solidFill>
                    <a:schemeClr val="bg1">
                      <a:lumMod val="50000"/>
                    </a:schemeClr>
                  </a:solidFill>
                  <a:latin typeface="Baskerville Old Face" panose="02020602080505020303" pitchFamily="18" charset="0"/>
                </a:rPr>
                <a:t>DNA</a:t>
              </a:r>
              <a:r>
                <a:rPr lang="en-US" dirty="0">
                  <a:solidFill>
                    <a:schemeClr val="bg1">
                      <a:lumMod val="50000"/>
                    </a:schemeClr>
                  </a:solidFill>
                  <a:latin typeface="Baskerville Old Face" panose="02020602080505020303" pitchFamily="18" charset="0"/>
                </a:rPr>
                <a:t> replication is to an extent extremely accurate, but errors can occur during this process and those errors are called </a:t>
              </a:r>
              <a:r>
                <a:rPr lang="en-US" i="1" dirty="0">
                  <a:solidFill>
                    <a:schemeClr val="bg1">
                      <a:lumMod val="50000"/>
                    </a:schemeClr>
                  </a:solidFill>
                  <a:latin typeface="Baskerville Old Face" panose="02020602080505020303" pitchFamily="18" charset="0"/>
                </a:rPr>
                <a:t>“Mutations”. </a:t>
              </a:r>
              <a:r>
                <a:rPr lang="en-US" dirty="0">
                  <a:solidFill>
                    <a:schemeClr val="bg1">
                      <a:lumMod val="50000"/>
                    </a:schemeClr>
                  </a:solidFill>
                  <a:latin typeface="Baskerville Old Face" panose="02020602080505020303" pitchFamily="18" charset="0"/>
                </a:rPr>
                <a:t>Once those mutations happen, many cellular functions will be affected and in turn, many functions in our body will be affected too; </a:t>
              </a:r>
              <a:r>
                <a:rPr lang="en-US" i="1" dirty="0">
                  <a:solidFill>
                    <a:schemeClr val="bg1">
                      <a:lumMod val="50000"/>
                    </a:schemeClr>
                  </a:solidFill>
                  <a:latin typeface="Baskerville Old Face" panose="02020602080505020303" pitchFamily="18" charset="0"/>
                </a:rPr>
                <a:t>cancer can be due to genetic mutations</a:t>
              </a:r>
              <a:r>
                <a:rPr lang="en-US" dirty="0">
                  <a:solidFill>
                    <a:schemeClr val="bg1">
                      <a:lumMod val="50000"/>
                    </a:schemeClr>
                  </a:solidFill>
                  <a:latin typeface="Baskerville Old Face" panose="02020602080505020303" pitchFamily="18" charset="0"/>
                </a:rPr>
                <a:t>. </a:t>
              </a:r>
            </a:p>
          </p:txBody>
        </p:sp>
      </p:grpSp>
      <p:grpSp>
        <p:nvGrpSpPr>
          <p:cNvPr id="25" name="Group 24">
            <a:extLst>
              <a:ext uri="{FF2B5EF4-FFF2-40B4-BE49-F238E27FC236}">
                <a16:creationId xmlns:a16="http://schemas.microsoft.com/office/drawing/2014/main" id="{3E6B744A-F04B-427A-ACCB-D231105D6F29}"/>
              </a:ext>
            </a:extLst>
          </p:cNvPr>
          <p:cNvGrpSpPr/>
          <p:nvPr/>
        </p:nvGrpSpPr>
        <p:grpSpPr>
          <a:xfrm>
            <a:off x="1243027" y="2687569"/>
            <a:ext cx="10222659" cy="1477328"/>
            <a:chOff x="1243027" y="2687569"/>
            <a:chExt cx="10222659" cy="1477328"/>
          </a:xfrm>
        </p:grpSpPr>
        <p:sp>
          <p:nvSpPr>
            <p:cNvPr id="23" name="TextBox 22">
              <a:extLst>
                <a:ext uri="{FF2B5EF4-FFF2-40B4-BE49-F238E27FC236}">
                  <a16:creationId xmlns:a16="http://schemas.microsoft.com/office/drawing/2014/main" id="{DF97CD8C-6BD2-47A7-BC55-F42F40F01FD1}"/>
                </a:ext>
              </a:extLst>
            </p:cNvPr>
            <p:cNvSpPr txBox="1"/>
            <p:nvPr/>
          </p:nvSpPr>
          <p:spPr>
            <a:xfrm>
              <a:off x="1243027" y="2687569"/>
              <a:ext cx="3944851"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Regions of the Gene:</a:t>
              </a:r>
            </a:p>
          </p:txBody>
        </p:sp>
        <p:sp>
          <p:nvSpPr>
            <p:cNvPr id="24" name="TextBox 23">
              <a:extLst>
                <a:ext uri="{FF2B5EF4-FFF2-40B4-BE49-F238E27FC236}">
                  <a16:creationId xmlns:a16="http://schemas.microsoft.com/office/drawing/2014/main" id="{EA72A07B-56E2-4F82-BD5E-55A5CB579AAB}"/>
                </a:ext>
              </a:extLst>
            </p:cNvPr>
            <p:cNvSpPr txBox="1"/>
            <p:nvPr/>
          </p:nvSpPr>
          <p:spPr>
            <a:xfrm>
              <a:off x="1338349" y="3149234"/>
              <a:ext cx="10127337" cy="1015663"/>
            </a:xfrm>
            <a:prstGeom prst="rect">
              <a:avLst/>
            </a:prstGeom>
            <a:noFill/>
          </p:spPr>
          <p:txBody>
            <a:bodyPr wrap="square" rtlCol="0">
              <a:spAutoFit/>
            </a:bodyPr>
            <a:lstStyle/>
            <a:p>
              <a:r>
                <a:rPr lang="en-US" sz="2400" dirty="0">
                  <a:solidFill>
                    <a:schemeClr val="bg1">
                      <a:lumMod val="50000"/>
                    </a:schemeClr>
                  </a:solidFill>
                  <a:latin typeface="Baskerville Old Face" panose="02020602080505020303" pitchFamily="18" charset="0"/>
                </a:rPr>
                <a:t>Genes</a:t>
              </a:r>
              <a:r>
                <a:rPr lang="en-US" dirty="0">
                  <a:solidFill>
                    <a:schemeClr val="bg1">
                      <a:lumMod val="50000"/>
                    </a:schemeClr>
                  </a:solidFill>
                  <a:latin typeface="Baskerville Old Face" panose="02020602080505020303" pitchFamily="18" charset="0"/>
                </a:rPr>
                <a:t> have three regions, the promoter, coding region, and termination sequence. The promoter turns the gene on. The coding region has the protein building information, and the termination sequence indicates the end of a gene.</a:t>
              </a:r>
            </a:p>
          </p:txBody>
        </p:sp>
      </p:grpSp>
    </p:spTree>
    <p:extLst>
      <p:ext uri="{BB962C8B-B14F-4D97-AF65-F5344CB8AC3E}">
        <p14:creationId xmlns:p14="http://schemas.microsoft.com/office/powerpoint/2010/main" val="346522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E2CB54-5609-44CF-935C-454ED74D86AB}"/>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9DB37C6D-6C70-4EA8-BA63-690279D9CCF1}"/>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2AADE88-F08C-4FDD-BDE8-0D997F7EBD33}"/>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TextBox 4">
            <a:extLst>
              <a:ext uri="{FF2B5EF4-FFF2-40B4-BE49-F238E27FC236}">
                <a16:creationId xmlns:a16="http://schemas.microsoft.com/office/drawing/2014/main" id="{51665D73-E133-4BD3-A7E6-B8C0D6D1964B}"/>
              </a:ext>
            </a:extLst>
          </p:cNvPr>
          <p:cNvSpPr txBox="1"/>
          <p:nvPr/>
        </p:nvSpPr>
        <p:spPr>
          <a:xfrm>
            <a:off x="83776" y="371059"/>
            <a:ext cx="615553" cy="6115879"/>
          </a:xfrm>
          <a:prstGeom prst="rect">
            <a:avLst/>
          </a:prstGeom>
          <a:noFill/>
        </p:spPr>
        <p:txBody>
          <a:bodyPr vert="vert270" wrap="square" rtlCol="0">
            <a:spAutoFit/>
          </a:bodyPr>
          <a:lstStyle/>
          <a:p>
            <a:pPr algn="ctr"/>
            <a:r>
              <a:rPr lang="en-US" sz="2800" b="1" dirty="0">
                <a:solidFill>
                  <a:schemeClr val="tx2"/>
                </a:solidFill>
                <a:latin typeface="Baskerville Old Face" panose="02020602080505020303" pitchFamily="18" charset="0"/>
              </a:rPr>
              <a:t>Cancer and Genetics </a:t>
            </a:r>
            <a:r>
              <a:rPr lang="en-US" sz="2000" b="1" dirty="0">
                <a:solidFill>
                  <a:schemeClr val="bg1">
                    <a:lumMod val="65000"/>
                  </a:schemeClr>
                </a:solidFill>
                <a:latin typeface="Baskerville Old Face" panose="02020602080505020303" pitchFamily="18" charset="0"/>
              </a:rPr>
              <a:t>(EXTRA)</a:t>
            </a:r>
            <a:endParaRPr lang="en-US" sz="2800" b="1" dirty="0">
              <a:solidFill>
                <a:schemeClr val="bg1">
                  <a:lumMod val="65000"/>
                </a:schemeClr>
              </a:solidFill>
              <a:latin typeface="Baskerville Old Face" panose="02020602080505020303" pitchFamily="18" charset="0"/>
            </a:endParaRPr>
          </a:p>
        </p:txBody>
      </p:sp>
      <p:sp>
        <p:nvSpPr>
          <p:cNvPr id="6" name="TextBox 5">
            <a:extLst>
              <a:ext uri="{FF2B5EF4-FFF2-40B4-BE49-F238E27FC236}">
                <a16:creationId xmlns:a16="http://schemas.microsoft.com/office/drawing/2014/main" id="{EC75A410-5594-498B-B120-0AFD747CC456}"/>
              </a:ext>
            </a:extLst>
          </p:cNvPr>
          <p:cNvSpPr txBox="1"/>
          <p:nvPr/>
        </p:nvSpPr>
        <p:spPr>
          <a:xfrm>
            <a:off x="1338349" y="965030"/>
            <a:ext cx="8287657" cy="738664"/>
          </a:xfrm>
          <a:prstGeom prst="rect">
            <a:avLst/>
          </a:prstGeom>
          <a:noFill/>
        </p:spPr>
        <p:txBody>
          <a:bodyPr wrap="square" rtlCol="0">
            <a:spAutoFit/>
          </a:bodyPr>
          <a:lstStyle/>
          <a:p>
            <a:r>
              <a:rPr lang="en-US" sz="2400" dirty="0">
                <a:solidFill>
                  <a:schemeClr val="bg1">
                    <a:lumMod val="50000"/>
                  </a:schemeClr>
                </a:solidFill>
                <a:latin typeface="Baskerville Old Face" panose="02020602080505020303" pitchFamily="18" charset="0"/>
              </a:rPr>
              <a:t>Cancer</a:t>
            </a:r>
            <a:r>
              <a:rPr lang="en-US" dirty="0">
                <a:solidFill>
                  <a:schemeClr val="bg1">
                    <a:lumMod val="50000"/>
                  </a:schemeClr>
                </a:solidFill>
                <a:latin typeface="Baskerville Old Face" panose="02020602080505020303" pitchFamily="18" charset="0"/>
              </a:rPr>
              <a:t> is a genetic disease, cancer is caused by certain changes to genes that control the way our cells function, especially how they grow and divide.</a:t>
            </a:r>
          </a:p>
        </p:txBody>
      </p:sp>
      <p:sp>
        <p:nvSpPr>
          <p:cNvPr id="7" name="TextBox 6">
            <a:extLst>
              <a:ext uri="{FF2B5EF4-FFF2-40B4-BE49-F238E27FC236}">
                <a16:creationId xmlns:a16="http://schemas.microsoft.com/office/drawing/2014/main" id="{80841A0C-0758-4B01-A51A-AEFBC3217FB6}"/>
              </a:ext>
            </a:extLst>
          </p:cNvPr>
          <p:cNvSpPr txBox="1"/>
          <p:nvPr/>
        </p:nvSpPr>
        <p:spPr>
          <a:xfrm>
            <a:off x="1338349" y="1964023"/>
            <a:ext cx="5454337"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Patterns of genetic changes causing cancer:</a:t>
            </a:r>
          </a:p>
        </p:txBody>
      </p:sp>
      <p:grpSp>
        <p:nvGrpSpPr>
          <p:cNvPr id="14" name="Group 13">
            <a:extLst>
              <a:ext uri="{FF2B5EF4-FFF2-40B4-BE49-F238E27FC236}">
                <a16:creationId xmlns:a16="http://schemas.microsoft.com/office/drawing/2014/main" id="{80E1C96D-E904-4DA7-8B89-DE4FA5141408}"/>
              </a:ext>
            </a:extLst>
          </p:cNvPr>
          <p:cNvGrpSpPr/>
          <p:nvPr/>
        </p:nvGrpSpPr>
        <p:grpSpPr>
          <a:xfrm>
            <a:off x="1338349" y="2707182"/>
            <a:ext cx="1986272" cy="636232"/>
            <a:chOff x="1220522" y="3093939"/>
            <a:chExt cx="1986272" cy="636232"/>
          </a:xfrm>
        </p:grpSpPr>
        <p:sp>
          <p:nvSpPr>
            <p:cNvPr id="8" name="Rectangle: Rounded Corners 7">
              <a:extLst>
                <a:ext uri="{FF2B5EF4-FFF2-40B4-BE49-F238E27FC236}">
                  <a16:creationId xmlns:a16="http://schemas.microsoft.com/office/drawing/2014/main" id="{A00C14D1-24CA-4AE0-A188-FB983B91CA46}"/>
                </a:ext>
              </a:extLst>
            </p:cNvPr>
            <p:cNvSpPr/>
            <p:nvPr/>
          </p:nvSpPr>
          <p:spPr>
            <a:xfrm>
              <a:off x="1220522" y="3093939"/>
              <a:ext cx="1319478" cy="636232"/>
            </a:xfrm>
            <a:prstGeom prst="roundRect">
              <a:avLst/>
            </a:prstGeom>
            <a:solidFill>
              <a:srgbClr val="FE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askerville Old Face" panose="02020602080505020303" pitchFamily="18" charset="0"/>
                </a:rPr>
                <a:t>Inherited changes</a:t>
              </a:r>
            </a:p>
          </p:txBody>
        </p:sp>
        <p:pic>
          <p:nvPicPr>
            <p:cNvPr id="12" name="Picture 11">
              <a:extLst>
                <a:ext uri="{FF2B5EF4-FFF2-40B4-BE49-F238E27FC236}">
                  <a16:creationId xmlns:a16="http://schemas.microsoft.com/office/drawing/2014/main" id="{EBF4634D-BA65-4AB8-9D82-A43DA80CD0F8}"/>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55281" y="3078658"/>
              <a:ext cx="636232" cy="666794"/>
            </a:xfrm>
            <a:prstGeom prst="rect">
              <a:avLst/>
            </a:prstGeom>
          </p:spPr>
        </p:pic>
      </p:grpSp>
      <p:grpSp>
        <p:nvGrpSpPr>
          <p:cNvPr id="15" name="Group 14">
            <a:extLst>
              <a:ext uri="{FF2B5EF4-FFF2-40B4-BE49-F238E27FC236}">
                <a16:creationId xmlns:a16="http://schemas.microsoft.com/office/drawing/2014/main" id="{47D90A87-5ED0-443E-865C-303D14070C79}"/>
              </a:ext>
            </a:extLst>
          </p:cNvPr>
          <p:cNvGrpSpPr/>
          <p:nvPr/>
        </p:nvGrpSpPr>
        <p:grpSpPr>
          <a:xfrm>
            <a:off x="1338349" y="3692262"/>
            <a:ext cx="1986272" cy="637393"/>
            <a:chOff x="1220522" y="3985551"/>
            <a:chExt cx="1986272" cy="637393"/>
          </a:xfrm>
        </p:grpSpPr>
        <p:sp>
          <p:nvSpPr>
            <p:cNvPr id="10" name="Rectangle: Rounded Corners 9">
              <a:extLst>
                <a:ext uri="{FF2B5EF4-FFF2-40B4-BE49-F238E27FC236}">
                  <a16:creationId xmlns:a16="http://schemas.microsoft.com/office/drawing/2014/main" id="{96700FAA-2087-407D-97BA-57752F21347B}"/>
                </a:ext>
              </a:extLst>
            </p:cNvPr>
            <p:cNvSpPr/>
            <p:nvPr/>
          </p:nvSpPr>
          <p:spPr>
            <a:xfrm>
              <a:off x="1220522" y="3986712"/>
              <a:ext cx="1319478" cy="636232"/>
            </a:xfrm>
            <a:prstGeom prst="roundRect">
              <a:avLst/>
            </a:prstGeom>
            <a:solidFill>
              <a:srgbClr val="FE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askerville Old Face" panose="02020602080505020303" pitchFamily="18" charset="0"/>
                </a:rPr>
                <a:t>Acquired changes</a:t>
              </a:r>
            </a:p>
          </p:txBody>
        </p:sp>
        <p:pic>
          <p:nvPicPr>
            <p:cNvPr id="13" name="Picture 12">
              <a:extLst>
                <a:ext uri="{FF2B5EF4-FFF2-40B4-BE49-F238E27FC236}">
                  <a16:creationId xmlns:a16="http://schemas.microsoft.com/office/drawing/2014/main" id="{8729BF23-07EE-4EE2-AA6F-581F7BEA98A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2555281" y="3970270"/>
              <a:ext cx="636232" cy="666794"/>
            </a:xfrm>
            <a:prstGeom prst="rect">
              <a:avLst/>
            </a:prstGeom>
          </p:spPr>
        </p:pic>
      </p:grpSp>
      <p:sp>
        <p:nvSpPr>
          <p:cNvPr id="16" name="TextBox 15">
            <a:extLst>
              <a:ext uri="{FF2B5EF4-FFF2-40B4-BE49-F238E27FC236}">
                <a16:creationId xmlns:a16="http://schemas.microsoft.com/office/drawing/2014/main" id="{E71403BE-BD15-49DA-BD23-279F7E276AB3}"/>
              </a:ext>
            </a:extLst>
          </p:cNvPr>
          <p:cNvSpPr txBox="1"/>
          <p:nvPr/>
        </p:nvSpPr>
        <p:spPr>
          <a:xfrm>
            <a:off x="1338349" y="4677341"/>
            <a:ext cx="9440148" cy="1200329"/>
          </a:xfrm>
          <a:prstGeom prst="rect">
            <a:avLst/>
          </a:prstGeom>
          <a:noFill/>
        </p:spPr>
        <p:txBody>
          <a:bodyPr wrap="square" rtlCol="0">
            <a:spAutoFit/>
          </a:bodyPr>
          <a:lstStyle/>
          <a:p>
            <a:r>
              <a:rPr lang="en-US" dirty="0">
                <a:solidFill>
                  <a:schemeClr val="bg1">
                    <a:lumMod val="50000"/>
                  </a:schemeClr>
                </a:solidFill>
                <a:latin typeface="Baskerville Old Face" panose="02020602080505020303" pitchFamily="18" charset="0"/>
              </a:rPr>
              <a:t>In general, cancer cells have more genetic changes than normal cells. But each person’s cancer has a unique combination of genetic alterations. Some of these changes may be the result of cancer, rather than the cause. As the cancer continues to grow, additional changes will occur. Even within the same tumor, cancer cells may have different genetic changes.</a:t>
            </a:r>
          </a:p>
        </p:txBody>
      </p:sp>
    </p:spTree>
    <p:extLst>
      <p:ext uri="{BB962C8B-B14F-4D97-AF65-F5344CB8AC3E}">
        <p14:creationId xmlns:p14="http://schemas.microsoft.com/office/powerpoint/2010/main" val="189885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D34A65-1CCC-4B85-8CBF-50E273CF6309}"/>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6743DC47-643E-47FC-AD29-E8A587906DF8}"/>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FFAC00A-EC8C-47DB-964B-907A2F13A585}"/>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TextBox 4">
            <a:extLst>
              <a:ext uri="{FF2B5EF4-FFF2-40B4-BE49-F238E27FC236}">
                <a16:creationId xmlns:a16="http://schemas.microsoft.com/office/drawing/2014/main" id="{18D73AC6-C5D7-4767-B014-150DEC603043}"/>
              </a:ext>
            </a:extLst>
          </p:cNvPr>
          <p:cNvSpPr txBox="1"/>
          <p:nvPr/>
        </p:nvSpPr>
        <p:spPr>
          <a:xfrm>
            <a:off x="83776" y="371059"/>
            <a:ext cx="615553" cy="6115879"/>
          </a:xfrm>
          <a:prstGeom prst="rect">
            <a:avLst/>
          </a:prstGeom>
          <a:noFill/>
        </p:spPr>
        <p:txBody>
          <a:bodyPr vert="vert270" wrap="square" rtlCol="0">
            <a:spAutoFit/>
          </a:bodyPr>
          <a:lstStyle/>
          <a:p>
            <a:pPr algn="ctr"/>
            <a:r>
              <a:rPr lang="en-US" sz="2800" b="1" dirty="0">
                <a:solidFill>
                  <a:schemeClr val="tx2"/>
                </a:solidFill>
                <a:latin typeface="Baskerville Old Face" panose="02020602080505020303" pitchFamily="18" charset="0"/>
              </a:rPr>
              <a:t>Breast Cancer </a:t>
            </a:r>
            <a:r>
              <a:rPr lang="en-US" sz="2000" b="1" dirty="0">
                <a:solidFill>
                  <a:schemeClr val="bg2">
                    <a:lumMod val="75000"/>
                  </a:schemeClr>
                </a:solidFill>
                <a:latin typeface="Baskerville Old Face" panose="02020602080505020303" pitchFamily="18" charset="0"/>
              </a:rPr>
              <a:t>(EXTRA)</a:t>
            </a:r>
            <a:endParaRPr lang="en-US" sz="2800" b="1" dirty="0">
              <a:solidFill>
                <a:schemeClr val="bg2">
                  <a:lumMod val="75000"/>
                </a:schemeClr>
              </a:solidFill>
              <a:latin typeface="Baskerville Old Face" panose="02020602080505020303" pitchFamily="18" charset="0"/>
            </a:endParaRPr>
          </a:p>
        </p:txBody>
      </p:sp>
      <p:grpSp>
        <p:nvGrpSpPr>
          <p:cNvPr id="10" name="Group 9">
            <a:extLst>
              <a:ext uri="{FF2B5EF4-FFF2-40B4-BE49-F238E27FC236}">
                <a16:creationId xmlns:a16="http://schemas.microsoft.com/office/drawing/2014/main" id="{BE91CA5A-F01F-4230-B600-C20B8E873225}"/>
              </a:ext>
            </a:extLst>
          </p:cNvPr>
          <p:cNvGrpSpPr/>
          <p:nvPr/>
        </p:nvGrpSpPr>
        <p:grpSpPr>
          <a:xfrm>
            <a:off x="1267945" y="575711"/>
            <a:ext cx="9303657" cy="461665"/>
            <a:chOff x="1267945" y="575711"/>
            <a:chExt cx="9303657" cy="461665"/>
          </a:xfrm>
        </p:grpSpPr>
        <p:sp>
          <p:nvSpPr>
            <p:cNvPr id="7" name="TextBox 6">
              <a:extLst>
                <a:ext uri="{FF2B5EF4-FFF2-40B4-BE49-F238E27FC236}">
                  <a16:creationId xmlns:a16="http://schemas.microsoft.com/office/drawing/2014/main" id="{10A9269B-B7AA-4B6E-AA64-530694C0C536}"/>
                </a:ext>
              </a:extLst>
            </p:cNvPr>
            <p:cNvSpPr txBox="1"/>
            <p:nvPr/>
          </p:nvSpPr>
          <p:spPr>
            <a:xfrm>
              <a:off x="1267945" y="575711"/>
              <a:ext cx="9303657"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Key points about breast cancer: </a:t>
              </a:r>
              <a:r>
                <a:rPr lang="en-US" dirty="0">
                  <a:solidFill>
                    <a:schemeClr val="bg1">
                      <a:lumMod val="50000"/>
                    </a:schemeClr>
                  </a:solidFill>
                </a:rPr>
                <a:t>(</a:t>
              </a:r>
              <a:r>
                <a:rPr lang="en-US" dirty="0">
                  <a:solidFill>
                    <a:schemeClr val="bg1">
                      <a:lumMod val="50000"/>
                    </a:schemeClr>
                  </a:solidFill>
                  <a:latin typeface="Baskerville Old Face" panose="02020602080505020303" pitchFamily="18" charset="0"/>
                </a:rPr>
                <a:t>more details in Pathology lecture; check our team</a:t>
              </a:r>
              <a:r>
                <a:rPr lang="en-US" dirty="0">
                  <a:solidFill>
                    <a:schemeClr val="bg1">
                      <a:lumMod val="50000"/>
                    </a:schemeClr>
                  </a:solidFill>
                </a:rPr>
                <a:t>)</a:t>
              </a:r>
            </a:p>
          </p:txBody>
        </p:sp>
        <p:pic>
          <p:nvPicPr>
            <p:cNvPr id="9" name="Graphic 8" descr="Heart">
              <a:extLst>
                <a:ext uri="{FF2B5EF4-FFF2-40B4-BE49-F238E27FC236}">
                  <a16:creationId xmlns:a16="http://schemas.microsoft.com/office/drawing/2014/main" id="{DE4410F0-1AE3-4F73-B11C-0CA06FE0FF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3625" y="620805"/>
              <a:ext cx="371475" cy="371475"/>
            </a:xfrm>
            <a:prstGeom prst="rect">
              <a:avLst/>
            </a:prstGeom>
          </p:spPr>
        </p:pic>
      </p:grpSp>
      <p:sp>
        <p:nvSpPr>
          <p:cNvPr id="11" name="TextBox 10">
            <a:extLst>
              <a:ext uri="{FF2B5EF4-FFF2-40B4-BE49-F238E27FC236}">
                <a16:creationId xmlns:a16="http://schemas.microsoft.com/office/drawing/2014/main" id="{065AD9DA-BC2B-40A4-99B3-BB20B4111CF5}"/>
              </a:ext>
            </a:extLst>
          </p:cNvPr>
          <p:cNvSpPr txBox="1"/>
          <p:nvPr/>
        </p:nvSpPr>
        <p:spPr>
          <a:xfrm>
            <a:off x="1291413" y="1073313"/>
            <a:ext cx="9513427" cy="2031325"/>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bg1">
                    <a:lumMod val="50000"/>
                  </a:schemeClr>
                </a:solidFill>
                <a:latin typeface="Baskerville Old Face" panose="02020602080505020303" pitchFamily="18" charset="0"/>
              </a:rPr>
              <a:t>Breast cancer is the most common cancer among women.</a:t>
            </a:r>
          </a:p>
          <a:p>
            <a:pPr marL="285750" indent="-285750">
              <a:buFont typeface="Courier New" panose="02070309020205020404" pitchFamily="49" charset="0"/>
              <a:buChar char="o"/>
            </a:pPr>
            <a:r>
              <a:rPr lang="en-US" dirty="0">
                <a:solidFill>
                  <a:schemeClr val="bg1">
                    <a:lumMod val="50000"/>
                  </a:schemeClr>
                </a:solidFill>
                <a:latin typeface="Baskerville Old Face" panose="02020602080505020303" pitchFamily="18" charset="0"/>
              </a:rPr>
              <a:t>Symptoms include a lump or thickening of the breast, and changes to the skin or the nipple.</a:t>
            </a:r>
          </a:p>
          <a:p>
            <a:pPr marL="285750" indent="-285750">
              <a:buFont typeface="Courier New" panose="02070309020205020404" pitchFamily="49" charset="0"/>
              <a:buChar char="o"/>
            </a:pPr>
            <a:r>
              <a:rPr lang="en-US" dirty="0">
                <a:solidFill>
                  <a:schemeClr val="bg1">
                    <a:lumMod val="50000"/>
                  </a:schemeClr>
                </a:solidFill>
                <a:latin typeface="Baskerville Old Face" panose="02020602080505020303" pitchFamily="18" charset="0"/>
              </a:rPr>
              <a:t>Risk factors can be genetic, but some lifestyle factors, such as alcohol intake, make it more likely to happen.</a:t>
            </a:r>
          </a:p>
          <a:p>
            <a:pPr marL="285750" indent="-285750">
              <a:buFont typeface="Courier New" panose="02070309020205020404" pitchFamily="49" charset="0"/>
              <a:buChar char="o"/>
            </a:pPr>
            <a:r>
              <a:rPr lang="en-US" dirty="0">
                <a:solidFill>
                  <a:schemeClr val="bg1">
                    <a:lumMod val="50000"/>
                  </a:schemeClr>
                </a:solidFill>
                <a:latin typeface="Baskerville Old Face" panose="02020602080505020303" pitchFamily="18" charset="0"/>
              </a:rPr>
              <a:t>A range of treatments is available, including surgery, radiation therapy, and chemotherapy.</a:t>
            </a:r>
          </a:p>
          <a:p>
            <a:pPr marL="285750" indent="-285750">
              <a:buFont typeface="Courier New" panose="02070309020205020404" pitchFamily="49" charset="0"/>
              <a:buChar char="o"/>
            </a:pPr>
            <a:r>
              <a:rPr lang="en-US" dirty="0">
                <a:solidFill>
                  <a:schemeClr val="bg1">
                    <a:lumMod val="50000"/>
                  </a:schemeClr>
                </a:solidFill>
                <a:latin typeface="Baskerville Old Face" panose="02020602080505020303" pitchFamily="18" charset="0"/>
              </a:rPr>
              <a:t>Many breast lumps are not cancerous, but any woman who is concerned about a lump or change should see a doctor.</a:t>
            </a:r>
          </a:p>
        </p:txBody>
      </p:sp>
      <p:sp>
        <p:nvSpPr>
          <p:cNvPr id="12" name="TextBox 11">
            <a:extLst>
              <a:ext uri="{FF2B5EF4-FFF2-40B4-BE49-F238E27FC236}">
                <a16:creationId xmlns:a16="http://schemas.microsoft.com/office/drawing/2014/main" id="{5E46EEA9-9516-4EF9-A2DB-E174F58E09E5}"/>
              </a:ext>
            </a:extLst>
          </p:cNvPr>
          <p:cNvSpPr txBox="1"/>
          <p:nvPr/>
        </p:nvSpPr>
        <p:spPr>
          <a:xfrm>
            <a:off x="1267945" y="3140575"/>
            <a:ext cx="4437530"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Classification of Breast cancer:</a:t>
            </a:r>
          </a:p>
        </p:txBody>
      </p:sp>
      <p:grpSp>
        <p:nvGrpSpPr>
          <p:cNvPr id="13" name="Group 12">
            <a:extLst>
              <a:ext uri="{FF2B5EF4-FFF2-40B4-BE49-F238E27FC236}">
                <a16:creationId xmlns:a16="http://schemas.microsoft.com/office/drawing/2014/main" id="{0FDE62CD-9EC5-4FEE-A1FA-111B9A29CADD}"/>
              </a:ext>
            </a:extLst>
          </p:cNvPr>
          <p:cNvGrpSpPr/>
          <p:nvPr/>
        </p:nvGrpSpPr>
        <p:grpSpPr>
          <a:xfrm>
            <a:off x="1483846" y="3905552"/>
            <a:ext cx="2561952" cy="804946"/>
            <a:chOff x="549103" y="3093938"/>
            <a:chExt cx="1990897" cy="640643"/>
          </a:xfrm>
        </p:grpSpPr>
        <p:sp>
          <p:nvSpPr>
            <p:cNvPr id="14" name="Rectangle: Rounded Corners 13">
              <a:extLst>
                <a:ext uri="{FF2B5EF4-FFF2-40B4-BE49-F238E27FC236}">
                  <a16:creationId xmlns:a16="http://schemas.microsoft.com/office/drawing/2014/main" id="{F393EBC1-3A24-4953-ABBD-EC13453D28D1}"/>
                </a:ext>
              </a:extLst>
            </p:cNvPr>
            <p:cNvSpPr/>
            <p:nvPr/>
          </p:nvSpPr>
          <p:spPr>
            <a:xfrm>
              <a:off x="1220522" y="3093939"/>
              <a:ext cx="1319478" cy="636232"/>
            </a:xfrm>
            <a:prstGeom prst="roundRect">
              <a:avLst/>
            </a:prstGeom>
            <a:solidFill>
              <a:srgbClr val="FE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Baskerville Old Face" panose="02020602080505020303" pitchFamily="18" charset="0"/>
                </a:rPr>
                <a:t>Based on etiology</a:t>
              </a:r>
            </a:p>
          </p:txBody>
        </p:sp>
        <p:pic>
          <p:nvPicPr>
            <p:cNvPr id="15" name="Picture 14">
              <a:extLst>
                <a:ext uri="{FF2B5EF4-FFF2-40B4-BE49-F238E27FC236}">
                  <a16:creationId xmlns:a16="http://schemas.microsoft.com/office/drawing/2014/main" id="{70FE226F-475C-4256-8DD5-1D7532EA875F}"/>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64489" y="3078552"/>
              <a:ext cx="640643" cy="671416"/>
            </a:xfrm>
            <a:prstGeom prst="rect">
              <a:avLst/>
            </a:prstGeom>
          </p:spPr>
        </p:pic>
      </p:grpSp>
      <p:grpSp>
        <p:nvGrpSpPr>
          <p:cNvPr id="28" name="Group 27">
            <a:extLst>
              <a:ext uri="{FF2B5EF4-FFF2-40B4-BE49-F238E27FC236}">
                <a16:creationId xmlns:a16="http://schemas.microsoft.com/office/drawing/2014/main" id="{00441E0F-9E70-4467-A7E4-C02B01808027}"/>
              </a:ext>
            </a:extLst>
          </p:cNvPr>
          <p:cNvGrpSpPr/>
          <p:nvPr/>
        </p:nvGrpSpPr>
        <p:grpSpPr>
          <a:xfrm>
            <a:off x="7780068" y="4446418"/>
            <a:ext cx="659739" cy="562052"/>
            <a:chOff x="2366682" y="4534383"/>
            <a:chExt cx="659739" cy="562052"/>
          </a:xfrm>
        </p:grpSpPr>
        <p:cxnSp>
          <p:nvCxnSpPr>
            <p:cNvPr id="29" name="Straight Arrow Connector 28">
              <a:extLst>
                <a:ext uri="{FF2B5EF4-FFF2-40B4-BE49-F238E27FC236}">
                  <a16:creationId xmlns:a16="http://schemas.microsoft.com/office/drawing/2014/main" id="{F9C39AAE-542C-4E9B-ABFA-8415A5CFABAD}"/>
                </a:ext>
              </a:extLst>
            </p:cNvPr>
            <p:cNvCxnSpPr>
              <a:cxnSpLocks/>
            </p:cNvCxnSpPr>
            <p:nvPr/>
          </p:nvCxnSpPr>
          <p:spPr>
            <a:xfrm flipH="1">
              <a:off x="2366682" y="4534383"/>
              <a:ext cx="288396" cy="562052"/>
            </a:xfrm>
            <a:prstGeom prst="straightConnector1">
              <a:avLst/>
            </a:prstGeom>
            <a:ln>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968ED71-254D-404A-B84D-8CD55947A58C}"/>
                </a:ext>
              </a:extLst>
            </p:cNvPr>
            <p:cNvCxnSpPr>
              <a:cxnSpLocks/>
            </p:cNvCxnSpPr>
            <p:nvPr/>
          </p:nvCxnSpPr>
          <p:spPr>
            <a:xfrm>
              <a:off x="2655078" y="4534383"/>
              <a:ext cx="371343" cy="562052"/>
            </a:xfrm>
            <a:prstGeom prst="straightConnector1">
              <a:avLst/>
            </a:prstGeom>
            <a:ln>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777C3DF-D63E-492E-8435-B9743EC82A69}"/>
              </a:ext>
            </a:extLst>
          </p:cNvPr>
          <p:cNvGrpSpPr/>
          <p:nvPr/>
        </p:nvGrpSpPr>
        <p:grpSpPr>
          <a:xfrm>
            <a:off x="6350809" y="3905548"/>
            <a:ext cx="2617202" cy="806400"/>
            <a:chOff x="506167" y="3980450"/>
            <a:chExt cx="2033833" cy="681617"/>
          </a:xfrm>
        </p:grpSpPr>
        <p:sp>
          <p:nvSpPr>
            <p:cNvPr id="17" name="Rectangle: Rounded Corners 16">
              <a:extLst>
                <a:ext uri="{FF2B5EF4-FFF2-40B4-BE49-F238E27FC236}">
                  <a16:creationId xmlns:a16="http://schemas.microsoft.com/office/drawing/2014/main" id="{66BA189A-03DC-4AC2-81B6-5426BFD185CC}"/>
                </a:ext>
              </a:extLst>
            </p:cNvPr>
            <p:cNvSpPr/>
            <p:nvPr/>
          </p:nvSpPr>
          <p:spPr>
            <a:xfrm>
              <a:off x="1220522" y="3986710"/>
              <a:ext cx="1319478" cy="669445"/>
            </a:xfrm>
            <a:prstGeom prst="roundRect">
              <a:avLst/>
            </a:prstGeom>
            <a:solidFill>
              <a:srgbClr val="FE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Baskerville Old Face" panose="02020602080505020303" pitchFamily="18" charset="0"/>
                </a:rPr>
                <a:t>Based on site and extension</a:t>
              </a:r>
            </a:p>
          </p:txBody>
        </p:sp>
        <p:pic>
          <p:nvPicPr>
            <p:cNvPr id="18" name="Picture 17">
              <a:extLst>
                <a:ext uri="{FF2B5EF4-FFF2-40B4-BE49-F238E27FC236}">
                  <a16:creationId xmlns:a16="http://schemas.microsoft.com/office/drawing/2014/main" id="{69D60F57-CEF3-4E4D-B6B6-764CA43A76DF}"/>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22536" y="3964081"/>
              <a:ext cx="681617" cy="714356"/>
            </a:xfrm>
            <a:prstGeom prst="rect">
              <a:avLst/>
            </a:prstGeom>
          </p:spPr>
        </p:pic>
      </p:grpSp>
      <p:grpSp>
        <p:nvGrpSpPr>
          <p:cNvPr id="27" name="Group 26">
            <a:extLst>
              <a:ext uri="{FF2B5EF4-FFF2-40B4-BE49-F238E27FC236}">
                <a16:creationId xmlns:a16="http://schemas.microsoft.com/office/drawing/2014/main" id="{F788762F-DAF0-4549-9C9A-64A9249012EE}"/>
              </a:ext>
            </a:extLst>
          </p:cNvPr>
          <p:cNvGrpSpPr/>
          <p:nvPr/>
        </p:nvGrpSpPr>
        <p:grpSpPr>
          <a:xfrm>
            <a:off x="1648927" y="4991264"/>
            <a:ext cx="3044494" cy="651538"/>
            <a:chOff x="1488315" y="4954949"/>
            <a:chExt cx="2579275" cy="598363"/>
          </a:xfrm>
        </p:grpSpPr>
        <p:sp>
          <p:nvSpPr>
            <p:cNvPr id="25" name="Rectangle: Rounded Corners 24">
              <a:extLst>
                <a:ext uri="{FF2B5EF4-FFF2-40B4-BE49-F238E27FC236}">
                  <a16:creationId xmlns:a16="http://schemas.microsoft.com/office/drawing/2014/main" id="{FC10037D-7299-4206-990A-C810300111F1}"/>
                </a:ext>
              </a:extLst>
            </p:cNvPr>
            <p:cNvSpPr/>
            <p:nvPr/>
          </p:nvSpPr>
          <p:spPr>
            <a:xfrm>
              <a:off x="1488315" y="4954949"/>
              <a:ext cx="1036965" cy="562052"/>
            </a:xfrm>
            <a:prstGeom prst="round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latin typeface="Baskerville Old Face" panose="02020602080505020303" pitchFamily="18" charset="0"/>
                </a:rPr>
                <a:t>Hereditary</a:t>
              </a:r>
            </a:p>
          </p:txBody>
        </p:sp>
        <p:sp>
          <p:nvSpPr>
            <p:cNvPr id="26" name="Rectangle: Rounded Corners 25">
              <a:extLst>
                <a:ext uri="{FF2B5EF4-FFF2-40B4-BE49-F238E27FC236}">
                  <a16:creationId xmlns:a16="http://schemas.microsoft.com/office/drawing/2014/main" id="{FE7E8668-AFCC-41AE-9C47-C9BB66B50B00}"/>
                </a:ext>
              </a:extLst>
            </p:cNvPr>
            <p:cNvSpPr/>
            <p:nvPr/>
          </p:nvSpPr>
          <p:spPr>
            <a:xfrm>
              <a:off x="3030625" y="4991260"/>
              <a:ext cx="1036965" cy="562052"/>
            </a:xfrm>
            <a:prstGeom prst="round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50000"/>
                    </a:schemeClr>
                  </a:solidFill>
                  <a:latin typeface="Baskerville Old Face" panose="02020602080505020303" pitchFamily="18" charset="0"/>
                </a:rPr>
                <a:t>Sporadic</a:t>
              </a:r>
            </a:p>
          </p:txBody>
        </p:sp>
      </p:grpSp>
      <p:grpSp>
        <p:nvGrpSpPr>
          <p:cNvPr id="31" name="Group 30">
            <a:extLst>
              <a:ext uri="{FF2B5EF4-FFF2-40B4-BE49-F238E27FC236}">
                <a16:creationId xmlns:a16="http://schemas.microsoft.com/office/drawing/2014/main" id="{38B2B66E-9D75-4299-A63C-2AEF1AC1DC94}"/>
              </a:ext>
            </a:extLst>
          </p:cNvPr>
          <p:cNvGrpSpPr/>
          <p:nvPr/>
        </p:nvGrpSpPr>
        <p:grpSpPr>
          <a:xfrm>
            <a:off x="6506903" y="5022288"/>
            <a:ext cx="3350713" cy="612000"/>
            <a:chOff x="1393633" y="4991260"/>
            <a:chExt cx="2870700" cy="562052"/>
          </a:xfrm>
        </p:grpSpPr>
        <p:sp>
          <p:nvSpPr>
            <p:cNvPr id="32" name="Rectangle: Rounded Corners 31">
              <a:extLst>
                <a:ext uri="{FF2B5EF4-FFF2-40B4-BE49-F238E27FC236}">
                  <a16:creationId xmlns:a16="http://schemas.microsoft.com/office/drawing/2014/main" id="{4D6554AB-BC8A-4075-9BD7-5B46F9EC4DA8}"/>
                </a:ext>
              </a:extLst>
            </p:cNvPr>
            <p:cNvSpPr/>
            <p:nvPr/>
          </p:nvSpPr>
          <p:spPr>
            <a:xfrm>
              <a:off x="1393633" y="4991260"/>
              <a:ext cx="1233709" cy="562052"/>
            </a:xfrm>
            <a:prstGeom prst="round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50000"/>
                    </a:schemeClr>
                  </a:solidFill>
                  <a:latin typeface="Baskerville Old Face" panose="02020602080505020303" pitchFamily="18" charset="0"/>
                </a:rPr>
                <a:t>Carcinoma in situ</a:t>
              </a:r>
            </a:p>
          </p:txBody>
        </p:sp>
        <p:sp>
          <p:nvSpPr>
            <p:cNvPr id="33" name="Rectangle: Rounded Corners 32">
              <a:extLst>
                <a:ext uri="{FF2B5EF4-FFF2-40B4-BE49-F238E27FC236}">
                  <a16:creationId xmlns:a16="http://schemas.microsoft.com/office/drawing/2014/main" id="{0A4E8CAF-D73B-40D0-8B92-1991375D7A93}"/>
                </a:ext>
              </a:extLst>
            </p:cNvPr>
            <p:cNvSpPr/>
            <p:nvPr/>
          </p:nvSpPr>
          <p:spPr>
            <a:xfrm>
              <a:off x="3030623" y="4991260"/>
              <a:ext cx="1233710" cy="562052"/>
            </a:xfrm>
            <a:prstGeom prst="round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50000"/>
                    </a:schemeClr>
                  </a:solidFill>
                  <a:latin typeface="Baskerville Old Face" panose="02020602080505020303" pitchFamily="18" charset="0"/>
                </a:rPr>
                <a:t>Invasive Carcinoma</a:t>
              </a:r>
            </a:p>
          </p:txBody>
        </p:sp>
      </p:grpSp>
      <p:cxnSp>
        <p:nvCxnSpPr>
          <p:cNvPr id="35" name="Straight Arrow Connector 34">
            <a:extLst>
              <a:ext uri="{FF2B5EF4-FFF2-40B4-BE49-F238E27FC236}">
                <a16:creationId xmlns:a16="http://schemas.microsoft.com/office/drawing/2014/main" id="{09CE87EB-15F2-491C-9C2E-274DD6B6EF78}"/>
              </a:ext>
            </a:extLst>
          </p:cNvPr>
          <p:cNvCxnSpPr>
            <a:stCxn id="25" idx="2"/>
            <a:endCxn id="37" idx="0"/>
          </p:cNvCxnSpPr>
          <p:nvPr/>
        </p:nvCxnSpPr>
        <p:spPr>
          <a:xfrm flipH="1">
            <a:off x="2248089" y="5603264"/>
            <a:ext cx="12838" cy="427138"/>
          </a:xfrm>
          <a:prstGeom prst="straightConnector1">
            <a:avLst/>
          </a:prstGeom>
          <a:ln>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8AC13A5-6F99-497C-8855-71E545F01CF0}"/>
              </a:ext>
            </a:extLst>
          </p:cNvPr>
          <p:cNvCxnSpPr/>
          <p:nvPr/>
        </p:nvCxnSpPr>
        <p:spPr>
          <a:xfrm>
            <a:off x="4081421" y="5603264"/>
            <a:ext cx="0" cy="403735"/>
          </a:xfrm>
          <a:prstGeom prst="straightConnector1">
            <a:avLst/>
          </a:prstGeom>
          <a:ln>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7E2EF8B-570E-420C-9A1B-FA2891E882BD}"/>
              </a:ext>
            </a:extLst>
          </p:cNvPr>
          <p:cNvGrpSpPr/>
          <p:nvPr/>
        </p:nvGrpSpPr>
        <p:grpSpPr>
          <a:xfrm>
            <a:off x="1648927" y="6030402"/>
            <a:ext cx="3147926" cy="734184"/>
            <a:chOff x="1338349" y="6037200"/>
            <a:chExt cx="2670071" cy="562052"/>
          </a:xfrm>
        </p:grpSpPr>
        <p:sp>
          <p:nvSpPr>
            <p:cNvPr id="37" name="Rectangle: Rounded Corners 36">
              <a:extLst>
                <a:ext uri="{FF2B5EF4-FFF2-40B4-BE49-F238E27FC236}">
                  <a16:creationId xmlns:a16="http://schemas.microsoft.com/office/drawing/2014/main" id="{B94EBAE7-3246-405E-97CB-E88E942B385D}"/>
                </a:ext>
              </a:extLst>
            </p:cNvPr>
            <p:cNvSpPr/>
            <p:nvPr/>
          </p:nvSpPr>
          <p:spPr>
            <a:xfrm>
              <a:off x="1338349" y="6037200"/>
              <a:ext cx="1016418" cy="562052"/>
            </a:xfrm>
            <a:prstGeom prst="round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latin typeface="Baskerville Old Face" panose="02020602080505020303" pitchFamily="18" charset="0"/>
                </a:rPr>
                <a:t>BRCA1&amp;</a:t>
              </a:r>
            </a:p>
            <a:p>
              <a:pPr algn="ctr"/>
              <a:r>
                <a:rPr lang="en-US" sz="1600" dirty="0">
                  <a:solidFill>
                    <a:srgbClr val="C00000"/>
                  </a:solidFill>
                  <a:latin typeface="Baskerville Old Face" panose="02020602080505020303" pitchFamily="18" charset="0"/>
                </a:rPr>
                <a:t>BRCA2</a:t>
              </a:r>
            </a:p>
          </p:txBody>
        </p:sp>
        <p:sp>
          <p:nvSpPr>
            <p:cNvPr id="38" name="Rectangle: Rounded Corners 37">
              <a:extLst>
                <a:ext uri="{FF2B5EF4-FFF2-40B4-BE49-F238E27FC236}">
                  <a16:creationId xmlns:a16="http://schemas.microsoft.com/office/drawing/2014/main" id="{7B2C1094-AD33-4368-99BB-4B20FB7F83E1}"/>
                </a:ext>
              </a:extLst>
            </p:cNvPr>
            <p:cNvSpPr/>
            <p:nvPr/>
          </p:nvSpPr>
          <p:spPr>
            <a:xfrm>
              <a:off x="2992002" y="6037200"/>
              <a:ext cx="1016418" cy="562052"/>
            </a:xfrm>
            <a:prstGeom prst="round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50000"/>
                    </a:schemeClr>
                  </a:solidFill>
                  <a:latin typeface="Baskerville Old Face" panose="02020602080505020303" pitchFamily="18" charset="0"/>
                </a:rPr>
                <a:t>Hormone exposure </a:t>
              </a:r>
            </a:p>
          </p:txBody>
        </p:sp>
      </p:grpSp>
      <p:cxnSp>
        <p:nvCxnSpPr>
          <p:cNvPr id="43" name="Straight Arrow Connector 42">
            <a:extLst>
              <a:ext uri="{FF2B5EF4-FFF2-40B4-BE49-F238E27FC236}">
                <a16:creationId xmlns:a16="http://schemas.microsoft.com/office/drawing/2014/main" id="{08AC13A5-6F99-497C-8855-71E545F01CF0}"/>
              </a:ext>
            </a:extLst>
          </p:cNvPr>
          <p:cNvCxnSpPr/>
          <p:nvPr/>
        </p:nvCxnSpPr>
        <p:spPr>
          <a:xfrm>
            <a:off x="3196823" y="4704959"/>
            <a:ext cx="529788" cy="286301"/>
          </a:xfrm>
          <a:prstGeom prst="straightConnector1">
            <a:avLst/>
          </a:prstGeom>
          <a:ln>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8AC13A5-6F99-497C-8855-71E545F01CF0}"/>
              </a:ext>
            </a:extLst>
          </p:cNvPr>
          <p:cNvCxnSpPr/>
          <p:nvPr/>
        </p:nvCxnSpPr>
        <p:spPr>
          <a:xfrm flipH="1">
            <a:off x="2717321" y="4685939"/>
            <a:ext cx="468300" cy="322531"/>
          </a:xfrm>
          <a:prstGeom prst="straightConnector1">
            <a:avLst/>
          </a:prstGeom>
          <a:ln>
            <a:solidFill>
              <a:schemeClr val="bg2">
                <a:lumMod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61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B54D79-CBA1-48DE-AAE5-3FA2D5CCF36F}"/>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30E5F98C-9244-447D-BF6B-20C12A7ABF1F}"/>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C4CE111-F15B-4C6A-9DA4-7BE5662920BA}"/>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TextBox 4">
            <a:extLst>
              <a:ext uri="{FF2B5EF4-FFF2-40B4-BE49-F238E27FC236}">
                <a16:creationId xmlns:a16="http://schemas.microsoft.com/office/drawing/2014/main" id="{68A67150-3048-40E6-B891-E8069F727410}"/>
              </a:ext>
            </a:extLst>
          </p:cNvPr>
          <p:cNvSpPr txBox="1"/>
          <p:nvPr/>
        </p:nvSpPr>
        <p:spPr>
          <a:xfrm>
            <a:off x="83776" y="371059"/>
            <a:ext cx="615553" cy="6115879"/>
          </a:xfrm>
          <a:prstGeom prst="rect">
            <a:avLst/>
          </a:prstGeom>
          <a:noFill/>
        </p:spPr>
        <p:txBody>
          <a:bodyPr vert="vert270" wrap="square" rtlCol="0">
            <a:spAutoFit/>
          </a:bodyPr>
          <a:lstStyle/>
          <a:p>
            <a:pPr algn="ctr"/>
            <a:r>
              <a:rPr lang="en-US" sz="2800" b="1" dirty="0">
                <a:solidFill>
                  <a:schemeClr val="tx2"/>
                </a:solidFill>
                <a:latin typeface="Baskerville Old Face" panose="02020602080505020303" pitchFamily="18" charset="0"/>
              </a:rPr>
              <a:t>Genetics in Breast Cancer</a:t>
            </a:r>
            <a:endParaRPr lang="en-US" sz="2800" b="1" dirty="0">
              <a:solidFill>
                <a:schemeClr val="bg2">
                  <a:lumMod val="75000"/>
                </a:schemeClr>
              </a:solidFill>
              <a:latin typeface="Baskerville Old Face" panose="02020602080505020303" pitchFamily="18" charset="0"/>
            </a:endParaRPr>
          </a:p>
        </p:txBody>
      </p:sp>
      <p:sp>
        <p:nvSpPr>
          <p:cNvPr id="6" name="TextBox 5">
            <a:extLst>
              <a:ext uri="{FF2B5EF4-FFF2-40B4-BE49-F238E27FC236}">
                <a16:creationId xmlns:a16="http://schemas.microsoft.com/office/drawing/2014/main" id="{674D371C-1F87-4C11-BBAB-0DD013311DF6}"/>
              </a:ext>
            </a:extLst>
          </p:cNvPr>
          <p:cNvSpPr txBox="1"/>
          <p:nvPr/>
        </p:nvSpPr>
        <p:spPr>
          <a:xfrm>
            <a:off x="1375013" y="1349268"/>
            <a:ext cx="5190565"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Baskerville Old Face" panose="02020602080505020303" pitchFamily="18" charset="0"/>
              </a:rPr>
              <a:t>About 5% to 10% of breast cancers are related to specific inherited mutations. </a:t>
            </a:r>
            <a:r>
              <a:rPr lang="en-US" sz="1600" dirty="0">
                <a:solidFill>
                  <a:schemeClr val="accent6">
                    <a:lumMod val="75000"/>
                  </a:schemeClr>
                </a:solidFill>
                <a:latin typeface="Baskerville Old Face" panose="02020602080505020303" pitchFamily="18" charset="0"/>
              </a:rPr>
              <a:t>(Read it only)</a:t>
            </a:r>
            <a:endParaRPr lang="en-US" dirty="0">
              <a:solidFill>
                <a:schemeClr val="accent6">
                  <a:lumMod val="75000"/>
                </a:schemeClr>
              </a:solidFill>
              <a:latin typeface="Baskerville Old Face" panose="02020602080505020303" pitchFamily="18" charset="0"/>
            </a:endParaRPr>
          </a:p>
        </p:txBody>
      </p:sp>
      <p:sp>
        <p:nvSpPr>
          <p:cNvPr id="7" name="TextBox 6">
            <a:extLst>
              <a:ext uri="{FF2B5EF4-FFF2-40B4-BE49-F238E27FC236}">
                <a16:creationId xmlns:a16="http://schemas.microsoft.com/office/drawing/2014/main" id="{349DE7B7-4379-4B07-89A9-77AC7EA04730}"/>
              </a:ext>
            </a:extLst>
          </p:cNvPr>
          <p:cNvSpPr txBox="1"/>
          <p:nvPr/>
        </p:nvSpPr>
        <p:spPr>
          <a:xfrm>
            <a:off x="1375013" y="2265084"/>
            <a:ext cx="4356847" cy="369332"/>
          </a:xfrm>
          <a:prstGeom prst="rect">
            <a:avLst/>
          </a:prstGeom>
          <a:noFill/>
        </p:spPr>
        <p:txBody>
          <a:bodyPr wrap="square" rtlCol="0">
            <a:spAutoFit/>
          </a:bodyPr>
          <a:lstStyle/>
          <a:p>
            <a:r>
              <a:rPr lang="en-US" dirty="0">
                <a:solidFill>
                  <a:schemeClr val="bg1">
                    <a:lumMod val="50000"/>
                  </a:schemeClr>
                </a:solidFill>
                <a:latin typeface="Baskerville Old Face" panose="02020602080505020303" pitchFamily="18" charset="0"/>
              </a:rPr>
              <a:t>Those mutations happen in those genes:</a:t>
            </a:r>
          </a:p>
        </p:txBody>
      </p:sp>
      <p:grpSp>
        <p:nvGrpSpPr>
          <p:cNvPr id="17" name="Group 16">
            <a:extLst>
              <a:ext uri="{FF2B5EF4-FFF2-40B4-BE49-F238E27FC236}">
                <a16:creationId xmlns:a16="http://schemas.microsoft.com/office/drawing/2014/main" id="{26324EF2-9CD2-4716-80C1-5EC8FE69FC9A}"/>
              </a:ext>
            </a:extLst>
          </p:cNvPr>
          <p:cNvGrpSpPr/>
          <p:nvPr/>
        </p:nvGrpSpPr>
        <p:grpSpPr>
          <a:xfrm>
            <a:off x="1375013" y="2903901"/>
            <a:ext cx="4824325" cy="824406"/>
            <a:chOff x="1338349" y="2256518"/>
            <a:chExt cx="4824325" cy="824406"/>
          </a:xfrm>
        </p:grpSpPr>
        <p:grpSp>
          <p:nvGrpSpPr>
            <p:cNvPr id="11" name="Group 10">
              <a:extLst>
                <a:ext uri="{FF2B5EF4-FFF2-40B4-BE49-F238E27FC236}">
                  <a16:creationId xmlns:a16="http://schemas.microsoft.com/office/drawing/2014/main" id="{0E87566A-19AD-4903-AA0D-F2F65CBBECE0}"/>
                </a:ext>
              </a:extLst>
            </p:cNvPr>
            <p:cNvGrpSpPr/>
            <p:nvPr/>
          </p:nvGrpSpPr>
          <p:grpSpPr>
            <a:xfrm>
              <a:off x="1338349" y="2256518"/>
              <a:ext cx="4824325" cy="824406"/>
              <a:chOff x="1338349" y="2256518"/>
              <a:chExt cx="4824325" cy="824406"/>
            </a:xfrm>
          </p:grpSpPr>
          <p:sp>
            <p:nvSpPr>
              <p:cNvPr id="8" name="Rectangle: Rounded Corners 7">
                <a:extLst>
                  <a:ext uri="{FF2B5EF4-FFF2-40B4-BE49-F238E27FC236}">
                    <a16:creationId xmlns:a16="http://schemas.microsoft.com/office/drawing/2014/main" id="{D4DC0671-0F82-41F0-80F8-603FCCFC2F6D}"/>
                  </a:ext>
                </a:extLst>
              </p:cNvPr>
              <p:cNvSpPr/>
              <p:nvPr/>
            </p:nvSpPr>
            <p:spPr>
              <a:xfrm>
                <a:off x="1338349" y="2260653"/>
                <a:ext cx="1075765" cy="820271"/>
              </a:xfrm>
              <a:prstGeom prst="roundRect">
                <a:avLst/>
              </a:prstGeom>
              <a:solidFill>
                <a:srgbClr val="FE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Baskerville Old Face" panose="02020602080505020303" pitchFamily="18" charset="0"/>
                  </a:rPr>
                  <a:t>BRCA1&amp;BRCA2</a:t>
                </a:r>
              </a:p>
            </p:txBody>
          </p:sp>
          <p:sp>
            <p:nvSpPr>
              <p:cNvPr id="9" name="Rectangle: Rounded Corners 8">
                <a:extLst>
                  <a:ext uri="{FF2B5EF4-FFF2-40B4-BE49-F238E27FC236}">
                    <a16:creationId xmlns:a16="http://schemas.microsoft.com/office/drawing/2014/main" id="{9C603677-8B56-4716-93B7-08E8CC3E3BB5}"/>
                  </a:ext>
                </a:extLst>
              </p:cNvPr>
              <p:cNvSpPr/>
              <p:nvPr/>
            </p:nvSpPr>
            <p:spPr>
              <a:xfrm>
                <a:off x="3212629" y="2256518"/>
                <a:ext cx="1075765" cy="820271"/>
              </a:xfrm>
              <a:prstGeom prst="roundRect">
                <a:avLst/>
              </a:prstGeom>
              <a:solidFill>
                <a:srgbClr val="FE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Baskerville Old Face" panose="02020602080505020303" pitchFamily="18" charset="0"/>
                  </a:rPr>
                  <a:t>ERs &amp; PRs</a:t>
                </a:r>
              </a:p>
            </p:txBody>
          </p:sp>
          <p:sp>
            <p:nvSpPr>
              <p:cNvPr id="10" name="Rectangle: Rounded Corners 9">
                <a:extLst>
                  <a:ext uri="{FF2B5EF4-FFF2-40B4-BE49-F238E27FC236}">
                    <a16:creationId xmlns:a16="http://schemas.microsoft.com/office/drawing/2014/main" id="{21214C7B-D4C7-4D02-9114-A4C4A98F64B2}"/>
                  </a:ext>
                </a:extLst>
              </p:cNvPr>
              <p:cNvSpPr/>
              <p:nvPr/>
            </p:nvSpPr>
            <p:spPr>
              <a:xfrm>
                <a:off x="5086909" y="2256518"/>
                <a:ext cx="1075765" cy="820271"/>
              </a:xfrm>
              <a:prstGeom prst="roundRect">
                <a:avLst/>
              </a:prstGeom>
              <a:solidFill>
                <a:srgbClr val="FEA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askerville Old Face" panose="02020602080505020303" pitchFamily="18" charset="0"/>
                  </a:rPr>
                  <a:t>HER 2</a:t>
                </a:r>
              </a:p>
            </p:txBody>
          </p:sp>
        </p:grpSp>
        <p:grpSp>
          <p:nvGrpSpPr>
            <p:cNvPr id="16" name="Group 15">
              <a:extLst>
                <a:ext uri="{FF2B5EF4-FFF2-40B4-BE49-F238E27FC236}">
                  <a16:creationId xmlns:a16="http://schemas.microsoft.com/office/drawing/2014/main" id="{60B3DC39-A14F-4725-9C07-2B50F764DBAF}"/>
                </a:ext>
              </a:extLst>
            </p:cNvPr>
            <p:cNvGrpSpPr/>
            <p:nvPr/>
          </p:nvGrpSpPr>
          <p:grpSpPr>
            <a:xfrm>
              <a:off x="2628705" y="2256518"/>
              <a:ext cx="2243613" cy="810246"/>
              <a:chOff x="2628705" y="2256518"/>
              <a:chExt cx="2243613" cy="810246"/>
            </a:xfrm>
          </p:grpSpPr>
          <p:pic>
            <p:nvPicPr>
              <p:cNvPr id="14" name="Picture 13">
                <a:extLst>
                  <a:ext uri="{FF2B5EF4-FFF2-40B4-BE49-F238E27FC236}">
                    <a16:creationId xmlns:a16="http://schemas.microsoft.com/office/drawing/2014/main" id="{991FBB30-6B5B-46C1-B489-FC21D41522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628705" y="2266542"/>
                <a:ext cx="369333" cy="800222"/>
              </a:xfrm>
              <a:prstGeom prst="rect">
                <a:avLst/>
              </a:prstGeom>
            </p:spPr>
          </p:pic>
          <p:pic>
            <p:nvPicPr>
              <p:cNvPr id="15" name="Picture 14">
                <a:extLst>
                  <a:ext uri="{FF2B5EF4-FFF2-40B4-BE49-F238E27FC236}">
                    <a16:creationId xmlns:a16="http://schemas.microsoft.com/office/drawing/2014/main" id="{8ACBD39D-6502-4851-B565-F5619DF43D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02985" y="2256518"/>
                <a:ext cx="369333" cy="800222"/>
              </a:xfrm>
              <a:prstGeom prst="rect">
                <a:avLst/>
              </a:prstGeom>
            </p:spPr>
          </p:pic>
        </p:grpSp>
      </p:grpSp>
      <p:sp>
        <p:nvSpPr>
          <p:cNvPr id="12" name="TextBox 11">
            <a:extLst>
              <a:ext uri="{FF2B5EF4-FFF2-40B4-BE49-F238E27FC236}">
                <a16:creationId xmlns:a16="http://schemas.microsoft.com/office/drawing/2014/main" id="{F5B68E61-C40A-4F18-91B8-B9134BB52ABE}"/>
              </a:ext>
            </a:extLst>
          </p:cNvPr>
          <p:cNvSpPr txBox="1"/>
          <p:nvPr/>
        </p:nvSpPr>
        <p:spPr>
          <a:xfrm>
            <a:off x="1338349" y="4077303"/>
            <a:ext cx="9272142"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6">
                    <a:lumMod val="75000"/>
                  </a:schemeClr>
                </a:solidFill>
                <a:latin typeface="Baskerville Old Face" panose="02020602080505020303" pitchFamily="18" charset="0"/>
              </a:rPr>
              <a:t>Before genetic revolution, all types of breast cancer were treated by the same method; chemotherapy.</a:t>
            </a:r>
          </a:p>
          <a:p>
            <a:pPr marL="285750" indent="-285750">
              <a:buFont typeface="Arial" panose="020B0604020202020204" pitchFamily="34" charset="0"/>
              <a:buChar char="•"/>
            </a:pPr>
            <a:r>
              <a:rPr lang="en-US" sz="1600" dirty="0">
                <a:solidFill>
                  <a:schemeClr val="accent6">
                    <a:lumMod val="75000"/>
                  </a:schemeClr>
                </a:solidFill>
                <a:latin typeface="Baskerville Old Face" panose="02020602080505020303" pitchFamily="18" charset="0"/>
              </a:rPr>
              <a:t>Familial cases of breast cancer –BRCA mutations- are treated by breast removal “mastectomy”. </a:t>
            </a:r>
          </a:p>
          <a:p>
            <a:pPr marL="285750" indent="-285750">
              <a:buFont typeface="Arial" panose="020B0604020202020204" pitchFamily="34" charset="0"/>
              <a:buChar char="•"/>
            </a:pPr>
            <a:r>
              <a:rPr lang="en-US" sz="1600" dirty="0">
                <a:solidFill>
                  <a:schemeClr val="accent6">
                    <a:lumMod val="75000"/>
                  </a:schemeClr>
                </a:solidFill>
                <a:latin typeface="Baskerville Old Face" panose="02020602080505020303" pitchFamily="18" charset="0"/>
              </a:rPr>
              <a:t>BRCA1 and BRCA2 are strong indicators of ovarian cancer as well. </a:t>
            </a:r>
          </a:p>
          <a:p>
            <a:pPr marL="285750" indent="-285750">
              <a:buFont typeface="Arial" panose="020B0604020202020204" pitchFamily="34" charset="0"/>
              <a:buChar char="•"/>
            </a:pPr>
            <a:r>
              <a:rPr lang="en-US" sz="1600" dirty="0">
                <a:solidFill>
                  <a:schemeClr val="accent6">
                    <a:lumMod val="75000"/>
                  </a:schemeClr>
                </a:solidFill>
                <a:latin typeface="Baskerville Old Face" panose="02020602080505020303" pitchFamily="18" charset="0"/>
              </a:rPr>
              <a:t>ERs and PRs positive patients are treated by hormonal therapy. </a:t>
            </a:r>
          </a:p>
          <a:p>
            <a:pPr marL="285750" indent="-285750">
              <a:buFont typeface="Arial" panose="020B0604020202020204" pitchFamily="34" charset="0"/>
              <a:buChar char="•"/>
            </a:pPr>
            <a:r>
              <a:rPr lang="en-US" sz="1600" dirty="0">
                <a:solidFill>
                  <a:schemeClr val="accent6">
                    <a:lumMod val="75000"/>
                  </a:schemeClr>
                </a:solidFill>
                <a:latin typeface="Baskerville Old Face" panose="02020602080505020303" pitchFamily="18" charset="0"/>
              </a:rPr>
              <a:t>HER2 is a growth factor receptor; treated with monoclonal antibodies that block those mutated receptors. </a:t>
            </a:r>
          </a:p>
          <a:p>
            <a:pPr marL="285750" indent="-285750">
              <a:buFont typeface="Arial" panose="020B0604020202020204" pitchFamily="34" charset="0"/>
              <a:buChar char="•"/>
            </a:pPr>
            <a:r>
              <a:rPr lang="en-US" sz="1600" dirty="0">
                <a:solidFill>
                  <a:schemeClr val="accent6">
                    <a:lumMod val="75000"/>
                  </a:schemeClr>
                </a:solidFill>
                <a:latin typeface="Baskerville Old Face" panose="02020602080505020303" pitchFamily="18" charset="0"/>
              </a:rPr>
              <a:t>It is VERY IMPORTANT to know the genetic profile of breast cancer patients to know how to treat them since different genes are treated differently. </a:t>
            </a:r>
          </a:p>
        </p:txBody>
      </p:sp>
      <p:sp>
        <p:nvSpPr>
          <p:cNvPr id="13" name="TextBox 12"/>
          <p:cNvSpPr txBox="1"/>
          <p:nvPr/>
        </p:nvSpPr>
        <p:spPr>
          <a:xfrm>
            <a:off x="1375013" y="574080"/>
            <a:ext cx="4787661"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Genes involved in Breast Cancer</a:t>
            </a:r>
          </a:p>
        </p:txBody>
      </p:sp>
    </p:spTree>
    <p:extLst>
      <p:ext uri="{BB962C8B-B14F-4D97-AF65-F5344CB8AC3E}">
        <p14:creationId xmlns:p14="http://schemas.microsoft.com/office/powerpoint/2010/main" val="34130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055083-D77A-4272-A575-837286F37C94}"/>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A09F596B-3E7F-40A2-AC4C-A706AD842329}"/>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740E568-5BB8-4CFF-8844-5DCF5EC638AF}"/>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TextBox 4">
            <a:extLst>
              <a:ext uri="{FF2B5EF4-FFF2-40B4-BE49-F238E27FC236}">
                <a16:creationId xmlns:a16="http://schemas.microsoft.com/office/drawing/2014/main" id="{C64A69FF-EA80-4896-9BFF-35C37422D477}"/>
              </a:ext>
            </a:extLst>
          </p:cNvPr>
          <p:cNvSpPr txBox="1"/>
          <p:nvPr/>
        </p:nvSpPr>
        <p:spPr>
          <a:xfrm>
            <a:off x="83776" y="371059"/>
            <a:ext cx="615553" cy="6115879"/>
          </a:xfrm>
          <a:prstGeom prst="rect">
            <a:avLst/>
          </a:prstGeom>
          <a:noFill/>
        </p:spPr>
        <p:txBody>
          <a:bodyPr vert="vert270" wrap="square" rtlCol="0">
            <a:spAutoFit/>
          </a:bodyPr>
          <a:lstStyle/>
          <a:p>
            <a:pPr algn="ctr"/>
            <a:r>
              <a:rPr lang="en-US" sz="2800" b="1" dirty="0">
                <a:solidFill>
                  <a:schemeClr val="tx2"/>
                </a:solidFill>
                <a:latin typeface="Baskerville Old Face" panose="02020602080505020303" pitchFamily="18" charset="0"/>
              </a:rPr>
              <a:t>BRCA1 &amp; BRCA2</a:t>
            </a:r>
            <a:endParaRPr lang="en-US" sz="2800" b="1" dirty="0">
              <a:solidFill>
                <a:schemeClr val="bg2">
                  <a:lumMod val="75000"/>
                </a:schemeClr>
              </a:solidFill>
              <a:latin typeface="Baskerville Old Face" panose="02020602080505020303" pitchFamily="18" charset="0"/>
            </a:endParaRPr>
          </a:p>
        </p:txBody>
      </p:sp>
      <p:grpSp>
        <p:nvGrpSpPr>
          <p:cNvPr id="21" name="Group 20">
            <a:extLst>
              <a:ext uri="{FF2B5EF4-FFF2-40B4-BE49-F238E27FC236}">
                <a16:creationId xmlns:a16="http://schemas.microsoft.com/office/drawing/2014/main" id="{BA87A6BB-17A0-4470-9BC5-B57955235488}"/>
              </a:ext>
            </a:extLst>
          </p:cNvPr>
          <p:cNvGrpSpPr/>
          <p:nvPr/>
        </p:nvGrpSpPr>
        <p:grpSpPr>
          <a:xfrm>
            <a:off x="1267945" y="539811"/>
            <a:ext cx="9841398" cy="5632135"/>
            <a:chOff x="1204842" y="700629"/>
            <a:chExt cx="9841398" cy="5632135"/>
          </a:xfrm>
        </p:grpSpPr>
        <p:grpSp>
          <p:nvGrpSpPr>
            <p:cNvPr id="14" name="Group 13">
              <a:extLst>
                <a:ext uri="{FF2B5EF4-FFF2-40B4-BE49-F238E27FC236}">
                  <a16:creationId xmlns:a16="http://schemas.microsoft.com/office/drawing/2014/main" id="{A853C1FF-6E63-4EDA-B51D-1853C1B0CCE6}"/>
                </a:ext>
              </a:extLst>
            </p:cNvPr>
            <p:cNvGrpSpPr/>
            <p:nvPr/>
          </p:nvGrpSpPr>
          <p:grpSpPr>
            <a:xfrm>
              <a:off x="1204842" y="700629"/>
              <a:ext cx="9161391" cy="3614613"/>
              <a:chOff x="1204842" y="945540"/>
              <a:chExt cx="9161391" cy="3614613"/>
            </a:xfrm>
          </p:grpSpPr>
          <p:sp>
            <p:nvSpPr>
              <p:cNvPr id="10" name="Rectangle 9">
                <a:extLst>
                  <a:ext uri="{FF2B5EF4-FFF2-40B4-BE49-F238E27FC236}">
                    <a16:creationId xmlns:a16="http://schemas.microsoft.com/office/drawing/2014/main" id="{AC8E9079-2FD9-4209-A718-84539C68A726}"/>
                  </a:ext>
                </a:extLst>
              </p:cNvPr>
              <p:cNvSpPr/>
              <p:nvPr/>
            </p:nvSpPr>
            <p:spPr>
              <a:xfrm>
                <a:off x="1204842" y="3636823"/>
                <a:ext cx="9161391" cy="923330"/>
              </a:xfrm>
              <a:prstGeom prst="rect">
                <a:avLst/>
              </a:prstGeom>
            </p:spPr>
            <p:txBody>
              <a:bodyPr wrap="square">
                <a:spAutoFit/>
              </a:bodyPr>
              <a:lstStyle/>
              <a:p>
                <a:pPr marL="285750" indent="-285750">
                  <a:buFont typeface="Courier New" panose="02070309020205020404" pitchFamily="49" charset="0"/>
                  <a:buChar char="o"/>
                </a:pPr>
                <a:r>
                  <a:rPr lang="en-US" dirty="0">
                    <a:latin typeface="Baskerville Old Face" panose="02020602080505020303" pitchFamily="18" charset="0"/>
                  </a:rPr>
                  <a:t>BRCA1 and BRCA2 which are mutated in familial breast cancers are involved in DNA repair.</a:t>
                </a:r>
              </a:p>
              <a:p>
                <a:pPr marL="285750" indent="-285750">
                  <a:buFont typeface="Courier New" panose="02070309020205020404" pitchFamily="49" charset="0"/>
                  <a:buChar char="o"/>
                </a:pPr>
                <a:r>
                  <a:rPr lang="en-GB" dirty="0">
                    <a:solidFill>
                      <a:srgbClr val="C00000"/>
                    </a:solidFill>
                    <a:latin typeface="Baskerville Old Face" panose="02020602080505020303" pitchFamily="18" charset="0"/>
                  </a:rPr>
                  <a:t>BRCA1 is more aggressive </a:t>
                </a:r>
                <a:r>
                  <a:rPr lang="en-GB" dirty="0">
                    <a:solidFill>
                      <a:schemeClr val="accent6">
                        <a:lumMod val="75000"/>
                      </a:schemeClr>
                    </a:solidFill>
                    <a:latin typeface="Baskerville Old Face" panose="02020602080505020303" pitchFamily="18" charset="0"/>
                  </a:rPr>
                  <a:t>than BRCA2.</a:t>
                </a:r>
                <a:endParaRPr lang="en-US" dirty="0">
                  <a:solidFill>
                    <a:schemeClr val="accent6">
                      <a:lumMod val="75000"/>
                    </a:schemeClr>
                  </a:solidFill>
                  <a:latin typeface="Baskerville Old Face" panose="02020602080505020303" pitchFamily="18" charset="0"/>
                </a:endParaRPr>
              </a:p>
              <a:p>
                <a:pPr marL="285750" indent="-285750">
                  <a:buFont typeface="Courier New" panose="02070309020205020404" pitchFamily="49" charset="0"/>
                  <a:buChar char="o"/>
                </a:pPr>
                <a:endParaRPr lang="en-US" dirty="0">
                  <a:latin typeface="Baskerville Old Face" panose="02020602080505020303" pitchFamily="18" charset="0"/>
                </a:endParaRPr>
              </a:p>
            </p:txBody>
          </p:sp>
          <p:sp>
            <p:nvSpPr>
              <p:cNvPr id="11" name="TextBox 10">
                <a:extLst>
                  <a:ext uri="{FF2B5EF4-FFF2-40B4-BE49-F238E27FC236}">
                    <a16:creationId xmlns:a16="http://schemas.microsoft.com/office/drawing/2014/main" id="{535A2D48-1D0E-454F-B0C5-06C219C0A792}"/>
                  </a:ext>
                </a:extLst>
              </p:cNvPr>
              <p:cNvSpPr txBox="1"/>
              <p:nvPr/>
            </p:nvSpPr>
            <p:spPr>
              <a:xfrm>
                <a:off x="1228310" y="945540"/>
                <a:ext cx="2372139"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BRCA’s gene:</a:t>
                </a:r>
              </a:p>
            </p:txBody>
          </p:sp>
        </p:grpSp>
        <p:grpSp>
          <p:nvGrpSpPr>
            <p:cNvPr id="15" name="Group 14">
              <a:extLst>
                <a:ext uri="{FF2B5EF4-FFF2-40B4-BE49-F238E27FC236}">
                  <a16:creationId xmlns:a16="http://schemas.microsoft.com/office/drawing/2014/main" id="{A47BFC3E-C0FF-4C5F-9531-A575A80E366A}"/>
                </a:ext>
              </a:extLst>
            </p:cNvPr>
            <p:cNvGrpSpPr/>
            <p:nvPr/>
          </p:nvGrpSpPr>
          <p:grpSpPr>
            <a:xfrm>
              <a:off x="1212021" y="4095993"/>
              <a:ext cx="6096000" cy="1086318"/>
              <a:chOff x="1212021" y="4340904"/>
              <a:chExt cx="6096000" cy="1086318"/>
            </a:xfrm>
          </p:grpSpPr>
          <p:sp>
            <p:nvSpPr>
              <p:cNvPr id="6" name="TextBox 5">
                <a:extLst>
                  <a:ext uri="{FF2B5EF4-FFF2-40B4-BE49-F238E27FC236}">
                    <a16:creationId xmlns:a16="http://schemas.microsoft.com/office/drawing/2014/main" id="{482A484D-7A64-46BC-9838-F3CE962AB41D}"/>
                  </a:ext>
                </a:extLst>
              </p:cNvPr>
              <p:cNvSpPr txBox="1"/>
              <p:nvPr/>
            </p:nvSpPr>
            <p:spPr>
              <a:xfrm>
                <a:off x="1212021" y="4340904"/>
                <a:ext cx="3731040"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Location of these genes:</a:t>
                </a:r>
              </a:p>
            </p:txBody>
          </p:sp>
          <p:sp>
            <p:nvSpPr>
              <p:cNvPr id="13" name="Rectangle 12">
                <a:extLst>
                  <a:ext uri="{FF2B5EF4-FFF2-40B4-BE49-F238E27FC236}">
                    <a16:creationId xmlns:a16="http://schemas.microsoft.com/office/drawing/2014/main" id="{9F0C6002-7C37-4924-BC05-A4D0324E1AD9}"/>
                  </a:ext>
                </a:extLst>
              </p:cNvPr>
              <p:cNvSpPr/>
              <p:nvPr/>
            </p:nvSpPr>
            <p:spPr>
              <a:xfrm>
                <a:off x="1212021" y="4780891"/>
                <a:ext cx="6096000" cy="646331"/>
              </a:xfrm>
              <a:prstGeom prst="rect">
                <a:avLst/>
              </a:prstGeom>
            </p:spPr>
            <p:txBody>
              <a:bodyPr>
                <a:spAutoFit/>
              </a:bodyPr>
              <a:lstStyle/>
              <a:p>
                <a:pPr marL="285750" indent="-285750">
                  <a:buFont typeface="Arial" panose="020B0604020202020204" pitchFamily="34" charset="0"/>
                  <a:buChar char="•"/>
                </a:pPr>
                <a:r>
                  <a:rPr lang="en-US" dirty="0">
                    <a:solidFill>
                      <a:srgbClr val="C00000"/>
                    </a:solidFill>
                    <a:latin typeface="Baskerville Old Face" panose="02020602080505020303" pitchFamily="18" charset="0"/>
                  </a:rPr>
                  <a:t>BRCAI is located on chromosome 17q 21.3</a:t>
                </a:r>
              </a:p>
              <a:p>
                <a:pPr marL="285750" indent="-285750">
                  <a:buFont typeface="Arial" panose="020B0604020202020204" pitchFamily="34" charset="0"/>
                  <a:buChar char="•"/>
                </a:pPr>
                <a:r>
                  <a:rPr lang="en-US" dirty="0">
                    <a:solidFill>
                      <a:srgbClr val="C00000"/>
                    </a:solidFill>
                    <a:latin typeface="Baskerville Old Face" panose="02020602080505020303" pitchFamily="18" charset="0"/>
                  </a:rPr>
                  <a:t>BRCA2 is located on chromosome 13q 12-13.</a:t>
                </a:r>
              </a:p>
            </p:txBody>
          </p:sp>
        </p:grpSp>
        <p:sp>
          <p:nvSpPr>
            <p:cNvPr id="18" name="Rectangle 17">
              <a:extLst>
                <a:ext uri="{FF2B5EF4-FFF2-40B4-BE49-F238E27FC236}">
                  <a16:creationId xmlns:a16="http://schemas.microsoft.com/office/drawing/2014/main" id="{A24AF769-9039-4698-88F5-B7855745FAD2}"/>
                </a:ext>
              </a:extLst>
            </p:cNvPr>
            <p:cNvSpPr/>
            <p:nvPr/>
          </p:nvSpPr>
          <p:spPr>
            <a:xfrm>
              <a:off x="1262667" y="5686433"/>
              <a:ext cx="8766866" cy="646331"/>
            </a:xfrm>
            <a:prstGeom prst="rect">
              <a:avLst/>
            </a:prstGeom>
          </p:spPr>
          <p:txBody>
            <a:bodyPr wrap="square">
              <a:spAutoFit/>
            </a:bodyPr>
            <a:lstStyle/>
            <a:p>
              <a:r>
                <a:rPr lang="en-US" dirty="0">
                  <a:latin typeface="Baskerville Old Face" panose="02020602080505020303" pitchFamily="18" charset="0"/>
                </a:rPr>
                <a:t>Most carriers of those mutant genes will develop breast cancer by the age of 70 years, as compared with only 7% of women who do not carry a mutation.</a:t>
              </a:r>
            </a:p>
          </p:txBody>
        </p:sp>
        <p:sp>
          <p:nvSpPr>
            <p:cNvPr id="19" name="TextBox 18">
              <a:extLst>
                <a:ext uri="{FF2B5EF4-FFF2-40B4-BE49-F238E27FC236}">
                  <a16:creationId xmlns:a16="http://schemas.microsoft.com/office/drawing/2014/main" id="{453BE16C-1DEC-4129-8092-46F4BF1FC15F}"/>
                </a:ext>
              </a:extLst>
            </p:cNvPr>
            <p:cNvSpPr txBox="1"/>
            <p:nvPr/>
          </p:nvSpPr>
          <p:spPr>
            <a:xfrm>
              <a:off x="1204842" y="5244957"/>
              <a:ext cx="5659784"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Epidemiology of this familial mutation:</a:t>
              </a:r>
            </a:p>
          </p:txBody>
        </p:sp>
        <p:sp>
          <p:nvSpPr>
            <p:cNvPr id="12" name="Right Brace 11">
              <a:extLst>
                <a:ext uri="{FF2B5EF4-FFF2-40B4-BE49-F238E27FC236}">
                  <a16:creationId xmlns:a16="http://schemas.microsoft.com/office/drawing/2014/main" id="{38746678-6FA2-463C-98EF-CC0CB5BD7D86}"/>
                </a:ext>
              </a:extLst>
            </p:cNvPr>
            <p:cNvSpPr/>
            <p:nvPr/>
          </p:nvSpPr>
          <p:spPr>
            <a:xfrm>
              <a:off x="5857461" y="4539509"/>
              <a:ext cx="238539" cy="646331"/>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069C5165-7B8D-466C-AF61-0D02EEB7635A}"/>
                </a:ext>
              </a:extLst>
            </p:cNvPr>
            <p:cNvSpPr txBox="1"/>
            <p:nvPr/>
          </p:nvSpPr>
          <p:spPr>
            <a:xfrm>
              <a:off x="6096000" y="4574647"/>
              <a:ext cx="4950240" cy="523220"/>
            </a:xfrm>
            <a:prstGeom prst="rect">
              <a:avLst/>
            </a:prstGeom>
            <a:noFill/>
          </p:spPr>
          <p:txBody>
            <a:bodyPr wrap="square" rtlCol="0">
              <a:spAutoFit/>
            </a:bodyPr>
            <a:lstStyle/>
            <a:p>
              <a:r>
                <a:rPr lang="en-US" sz="1400" dirty="0">
                  <a:solidFill>
                    <a:schemeClr val="accent6">
                      <a:lumMod val="75000"/>
                    </a:schemeClr>
                  </a:solidFill>
                  <a:latin typeface="Baskerville Old Face" panose="02020602080505020303" pitchFamily="18" charset="0"/>
                </a:rPr>
                <a:t>You only have to know that BRCA1 is located on chromosome 17 and BRCA2 on chromosome 13. </a:t>
              </a:r>
            </a:p>
          </p:txBody>
        </p:sp>
        <p:sp>
          <p:nvSpPr>
            <p:cNvPr id="17" name="TextBox 16">
              <a:extLst>
                <a:ext uri="{FF2B5EF4-FFF2-40B4-BE49-F238E27FC236}">
                  <a16:creationId xmlns:a16="http://schemas.microsoft.com/office/drawing/2014/main" id="{F0BC07C9-50B8-4C23-87AC-B1D9B21A6324}"/>
                </a:ext>
              </a:extLst>
            </p:cNvPr>
            <p:cNvSpPr txBox="1"/>
            <p:nvPr/>
          </p:nvSpPr>
          <p:spPr>
            <a:xfrm>
              <a:off x="6096000" y="5326105"/>
              <a:ext cx="3690805" cy="338554"/>
            </a:xfrm>
            <a:prstGeom prst="rect">
              <a:avLst/>
            </a:prstGeom>
            <a:noFill/>
          </p:spPr>
          <p:txBody>
            <a:bodyPr wrap="square" rtlCol="0">
              <a:spAutoFit/>
            </a:bodyPr>
            <a:lstStyle/>
            <a:p>
              <a:r>
                <a:rPr lang="en-US" sz="1600" dirty="0">
                  <a:solidFill>
                    <a:schemeClr val="accent6">
                      <a:lumMod val="75000"/>
                    </a:schemeClr>
                  </a:solidFill>
                  <a:latin typeface="Baskerville Old Face" panose="02020602080505020303" pitchFamily="18" charset="0"/>
                </a:rPr>
                <a:t>(Read it only)</a:t>
              </a:r>
            </a:p>
          </p:txBody>
        </p:sp>
      </p:grpSp>
      <p:sp>
        <p:nvSpPr>
          <p:cNvPr id="20" name="TextBox 19">
            <a:extLst>
              <a:ext uri="{FF2B5EF4-FFF2-40B4-BE49-F238E27FC236}">
                <a16:creationId xmlns:a16="http://schemas.microsoft.com/office/drawing/2014/main" id="{CE66C11D-3B7C-4142-90C5-1B009C728438}"/>
              </a:ext>
            </a:extLst>
          </p:cNvPr>
          <p:cNvSpPr txBox="1"/>
          <p:nvPr/>
        </p:nvSpPr>
        <p:spPr>
          <a:xfrm>
            <a:off x="1325770" y="6194550"/>
            <a:ext cx="9716041"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6">
                    <a:lumMod val="75000"/>
                  </a:schemeClr>
                </a:solidFill>
                <a:latin typeface="Baskerville Old Face" panose="02020602080505020303" pitchFamily="18" charset="0"/>
              </a:rPr>
              <a:t>Being positive for those two genes put you at really high risk ,so we have to do both hysterectomy and mastectomy but if you want to delay it for any purpose you must be followed up regularly.</a:t>
            </a:r>
          </a:p>
        </p:txBody>
      </p:sp>
      <p:sp>
        <p:nvSpPr>
          <p:cNvPr id="9" name="Rounded Rectangle 8"/>
          <p:cNvSpPr/>
          <p:nvPr/>
        </p:nvSpPr>
        <p:spPr>
          <a:xfrm>
            <a:off x="1267945" y="1069514"/>
            <a:ext cx="9023230" cy="207515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94CBC54-139D-4B33-B355-C1B7FF305A47}"/>
              </a:ext>
            </a:extLst>
          </p:cNvPr>
          <p:cNvSpPr txBox="1"/>
          <p:nvPr/>
        </p:nvSpPr>
        <p:spPr>
          <a:xfrm>
            <a:off x="1461207" y="1140080"/>
            <a:ext cx="7089913" cy="369332"/>
          </a:xfrm>
          <a:prstGeom prst="rect">
            <a:avLst/>
          </a:prstGeom>
          <a:noFill/>
        </p:spPr>
        <p:txBody>
          <a:bodyPr wrap="square" rtlCol="0">
            <a:spAutoFit/>
          </a:bodyPr>
          <a:lstStyle/>
          <a:p>
            <a:r>
              <a:rPr lang="en-US" i="1" dirty="0">
                <a:solidFill>
                  <a:schemeClr val="bg2">
                    <a:lumMod val="50000"/>
                  </a:schemeClr>
                </a:solidFill>
                <a:latin typeface="Baskerville Old Face" panose="02020602080505020303" pitchFamily="18" charset="0"/>
              </a:rPr>
              <a:t>The name “BRCA” is an abbreviation for “BReast CAncer gene.” </a:t>
            </a:r>
          </a:p>
        </p:txBody>
      </p:sp>
      <p:sp>
        <p:nvSpPr>
          <p:cNvPr id="24" name="TextBox 23">
            <a:extLst>
              <a:ext uri="{FF2B5EF4-FFF2-40B4-BE49-F238E27FC236}">
                <a16:creationId xmlns:a16="http://schemas.microsoft.com/office/drawing/2014/main" id="{A19CF105-1764-468A-B6CB-4A5FF99BB4B8}"/>
              </a:ext>
            </a:extLst>
          </p:cNvPr>
          <p:cNvSpPr txBox="1"/>
          <p:nvPr/>
        </p:nvSpPr>
        <p:spPr>
          <a:xfrm>
            <a:off x="1504866" y="1518850"/>
            <a:ext cx="8481351" cy="1323439"/>
          </a:xfrm>
          <a:prstGeom prst="rect">
            <a:avLst/>
          </a:prstGeom>
          <a:noFill/>
        </p:spPr>
        <p:txBody>
          <a:bodyPr wrap="square" rtlCol="0">
            <a:spAutoFit/>
          </a:bodyPr>
          <a:lstStyle/>
          <a:p>
            <a:r>
              <a:rPr lang="en-US" sz="1600" dirty="0">
                <a:solidFill>
                  <a:schemeClr val="bg2">
                    <a:lumMod val="50000"/>
                  </a:schemeClr>
                </a:solidFill>
                <a:latin typeface="Baskerville Old Face" panose="02020602080505020303" pitchFamily="18" charset="0"/>
              </a:rPr>
              <a:t>BRCA1 and BRCA2 are human genes that produce </a:t>
            </a:r>
            <a:r>
              <a:rPr lang="en-US" sz="1600" b="1" dirty="0">
                <a:solidFill>
                  <a:schemeClr val="bg2">
                    <a:lumMod val="50000"/>
                  </a:schemeClr>
                </a:solidFill>
                <a:latin typeface="Baskerville Old Face" panose="02020602080505020303" pitchFamily="18" charset="0"/>
              </a:rPr>
              <a:t>tumor suppressor proteins</a:t>
            </a:r>
            <a:r>
              <a:rPr lang="en-US" sz="1600" dirty="0">
                <a:solidFill>
                  <a:schemeClr val="bg2">
                    <a:lumMod val="50000"/>
                  </a:schemeClr>
                </a:solidFill>
                <a:latin typeface="Baskerville Old Face" panose="02020602080505020303" pitchFamily="18" charset="0"/>
              </a:rPr>
              <a:t>. These proteins help </a:t>
            </a:r>
            <a:r>
              <a:rPr lang="en-US" sz="1600" b="1" dirty="0">
                <a:solidFill>
                  <a:schemeClr val="bg2">
                    <a:lumMod val="50000"/>
                  </a:schemeClr>
                </a:solidFill>
                <a:latin typeface="Baskerville Old Face" panose="02020602080505020303" pitchFamily="18" charset="0"/>
              </a:rPr>
              <a:t>repair damaged DNA </a:t>
            </a:r>
            <a:r>
              <a:rPr lang="en-US" sz="1600" dirty="0">
                <a:solidFill>
                  <a:schemeClr val="bg2">
                    <a:lumMod val="50000"/>
                  </a:schemeClr>
                </a:solidFill>
                <a:latin typeface="Baskerville Old Face" panose="02020602080505020303" pitchFamily="18" charset="0"/>
              </a:rPr>
              <a:t>and, therefore, play a role in ensuring the stability of each cell’s genetic material. </a:t>
            </a:r>
          </a:p>
          <a:p>
            <a:r>
              <a:rPr lang="en-US" sz="1600" dirty="0">
                <a:solidFill>
                  <a:schemeClr val="bg2">
                    <a:lumMod val="50000"/>
                  </a:schemeClr>
                </a:solidFill>
                <a:latin typeface="Baskerville Old Face" panose="02020602080505020303" pitchFamily="18" charset="0"/>
              </a:rPr>
              <a:t>When either of these genes is mutated, or altered, such that its protein product is not made or does not function correctly, DNA damage may not be repaired properly. As a result, cells are more likely to develop additional genetic alterations that can lead to cancer.</a:t>
            </a:r>
          </a:p>
        </p:txBody>
      </p:sp>
    </p:spTree>
    <p:extLst>
      <p:ext uri="{BB962C8B-B14F-4D97-AF65-F5344CB8AC3E}">
        <p14:creationId xmlns:p14="http://schemas.microsoft.com/office/powerpoint/2010/main" val="348484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4279564" y="3228946"/>
            <a:ext cx="9298943" cy="400110"/>
          </a:xfrm>
          <a:prstGeom prst="rect">
            <a:avLst/>
          </a:prstGeom>
          <a:noFill/>
        </p:spPr>
        <p:txBody>
          <a:bodyPr wrap="square" rtlCol="0">
            <a:spAutoFit/>
          </a:bodyPr>
          <a:lstStyle/>
          <a:p>
            <a:pPr algn="ctr"/>
            <a:r>
              <a:rPr lang="en-US" sz="2000" b="1" dirty="0">
                <a:solidFill>
                  <a:schemeClr val="tx2"/>
                </a:solidFill>
                <a:latin typeface="Baskerville Old Face" panose="02020602080505020303" pitchFamily="18" charset="0"/>
              </a:rPr>
              <a:t>Estrogen (ERs), Progesterone (PRs) receptors</a:t>
            </a:r>
          </a:p>
        </p:txBody>
      </p:sp>
      <p:grpSp>
        <p:nvGrpSpPr>
          <p:cNvPr id="8" name="Group 7">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9" name="Straight Connector 8">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2" name="TextBox 1"/>
          <p:cNvSpPr txBox="1"/>
          <p:nvPr/>
        </p:nvSpPr>
        <p:spPr>
          <a:xfrm>
            <a:off x="1338349" y="575711"/>
            <a:ext cx="8462513" cy="461665"/>
          </a:xfrm>
          <a:prstGeom prst="rect">
            <a:avLst/>
          </a:prstGeom>
          <a:noFill/>
        </p:spPr>
        <p:txBody>
          <a:bodyPr wrap="square" rtlCol="0">
            <a:spAutoFit/>
          </a:bodyPr>
          <a:lstStyle/>
          <a:p>
            <a:r>
              <a:rPr lang="en-US" sz="2400" b="1" dirty="0">
                <a:solidFill>
                  <a:schemeClr val="tx2"/>
                </a:solidFill>
                <a:latin typeface="Baskerville Old Face" panose="02020602080505020303" pitchFamily="18" charset="0"/>
              </a:rPr>
              <a:t>Estrogen (ERs) and Progesterone (PRs) receptors</a:t>
            </a:r>
          </a:p>
        </p:txBody>
      </p:sp>
      <p:sp>
        <p:nvSpPr>
          <p:cNvPr id="3" name="Rectangle 2"/>
          <p:cNvSpPr/>
          <p:nvPr/>
        </p:nvSpPr>
        <p:spPr>
          <a:xfrm>
            <a:off x="1338349" y="1355149"/>
            <a:ext cx="8217971" cy="1225977"/>
          </a:xfrm>
          <a:prstGeom prst="rect">
            <a:avLst/>
          </a:prstGeom>
        </p:spPr>
        <p:txBody>
          <a:bodyPr wrap="square">
            <a:spAutoFit/>
          </a:bodyPr>
          <a:lstStyle/>
          <a:p>
            <a:pPr marL="298450" indent="-285750">
              <a:spcBef>
                <a:spcPts val="105"/>
              </a:spcBef>
              <a:buFont typeface="Courier New" panose="02070309020205020404" pitchFamily="49" charset="0"/>
              <a:buChar char="o"/>
              <a:tabLst>
                <a:tab pos="1108075" algn="l"/>
              </a:tabLst>
            </a:pPr>
            <a:r>
              <a:rPr lang="en-US" spc="-10" dirty="0">
                <a:latin typeface="Baskerville Old Face" panose="02020602080505020303" pitchFamily="18" charset="0"/>
                <a:cs typeface="Arial"/>
              </a:rPr>
              <a:t>6</a:t>
            </a:r>
            <a:r>
              <a:rPr lang="en-US" spc="-5" dirty="0">
                <a:latin typeface="Baskerville Old Face" panose="02020602080505020303" pitchFamily="18" charset="0"/>
                <a:cs typeface="Arial"/>
              </a:rPr>
              <a:t>0</a:t>
            </a:r>
            <a:r>
              <a:rPr lang="en-US" dirty="0">
                <a:latin typeface="Baskerville Old Face" panose="02020602080505020303" pitchFamily="18" charset="0"/>
                <a:cs typeface="Arial"/>
              </a:rPr>
              <a:t>% to </a:t>
            </a:r>
            <a:r>
              <a:rPr lang="en-US" spc="-10" dirty="0">
                <a:latin typeface="Baskerville Old Face" panose="02020602080505020303" pitchFamily="18" charset="0"/>
                <a:cs typeface="Arial"/>
              </a:rPr>
              <a:t>7</a:t>
            </a:r>
            <a:r>
              <a:rPr lang="en-US" spc="-5" dirty="0">
                <a:latin typeface="Baskerville Old Face" panose="02020602080505020303" pitchFamily="18" charset="0"/>
                <a:cs typeface="Arial"/>
              </a:rPr>
              <a:t>0</a:t>
            </a:r>
            <a:r>
              <a:rPr lang="en-US" dirty="0">
                <a:latin typeface="Baskerville Old Face" panose="02020602080505020303" pitchFamily="18" charset="0"/>
                <a:cs typeface="Arial"/>
              </a:rPr>
              <a:t>% </a:t>
            </a:r>
            <a:r>
              <a:rPr lang="en-US" spc="-5" dirty="0">
                <a:latin typeface="Baskerville Old Face" panose="02020602080505020303" pitchFamily="18" charset="0"/>
                <a:cs typeface="Arial"/>
              </a:rPr>
              <a:t>o</a:t>
            </a:r>
            <a:r>
              <a:rPr lang="en-US" dirty="0">
                <a:latin typeface="Baskerville Old Face" panose="02020602080505020303" pitchFamily="18" charset="0"/>
                <a:cs typeface="Arial"/>
              </a:rPr>
              <a:t>f bre</a:t>
            </a:r>
            <a:r>
              <a:rPr lang="en-US" spc="-20" dirty="0">
                <a:latin typeface="Baskerville Old Face" panose="02020602080505020303" pitchFamily="18" charset="0"/>
                <a:cs typeface="Arial"/>
              </a:rPr>
              <a:t>a</a:t>
            </a:r>
            <a:r>
              <a:rPr lang="en-US" dirty="0">
                <a:latin typeface="Baskerville Old Face" panose="02020602080505020303" pitchFamily="18" charset="0"/>
                <a:cs typeface="Arial"/>
              </a:rPr>
              <a:t>st carcinomas e</a:t>
            </a:r>
            <a:r>
              <a:rPr lang="en-US" spc="-10" dirty="0">
                <a:latin typeface="Baskerville Old Face" panose="02020602080505020303" pitchFamily="18" charset="0"/>
                <a:cs typeface="Arial"/>
              </a:rPr>
              <a:t>x</a:t>
            </a:r>
            <a:r>
              <a:rPr lang="en-US" dirty="0">
                <a:latin typeface="Baskerville Old Face" panose="02020602080505020303" pitchFamily="18" charset="0"/>
                <a:cs typeface="Arial"/>
              </a:rPr>
              <a:t>pre</a:t>
            </a:r>
            <a:r>
              <a:rPr lang="en-US" spc="-10" dirty="0">
                <a:latin typeface="Baskerville Old Face" panose="02020602080505020303" pitchFamily="18" charset="0"/>
                <a:cs typeface="Arial"/>
              </a:rPr>
              <a:t>s</a:t>
            </a:r>
            <a:r>
              <a:rPr lang="en-US" dirty="0">
                <a:latin typeface="Baskerville Old Face" panose="02020602080505020303" pitchFamily="18" charset="0"/>
                <a:cs typeface="Arial"/>
              </a:rPr>
              <a:t>s estr</a:t>
            </a:r>
            <a:r>
              <a:rPr lang="en-US" spc="-10" dirty="0">
                <a:latin typeface="Baskerville Old Face" panose="02020602080505020303" pitchFamily="18" charset="0"/>
                <a:cs typeface="Arial"/>
              </a:rPr>
              <a:t>o</a:t>
            </a:r>
            <a:r>
              <a:rPr lang="en-US" dirty="0">
                <a:latin typeface="Baskerville Old Face" panose="02020602080505020303" pitchFamily="18" charset="0"/>
                <a:cs typeface="Arial"/>
              </a:rPr>
              <a:t>gen rec</a:t>
            </a:r>
            <a:r>
              <a:rPr lang="en-US" spc="-20" dirty="0">
                <a:latin typeface="Baskerville Old Face" panose="02020602080505020303" pitchFamily="18" charset="0"/>
                <a:cs typeface="Arial"/>
              </a:rPr>
              <a:t>e</a:t>
            </a:r>
            <a:r>
              <a:rPr lang="en-US" dirty="0">
                <a:latin typeface="Baskerville Old Face" panose="02020602080505020303" pitchFamily="18" charset="0"/>
                <a:cs typeface="Arial"/>
              </a:rPr>
              <a:t>p</a:t>
            </a:r>
            <a:r>
              <a:rPr lang="en-US" spc="-15" dirty="0">
                <a:latin typeface="Baskerville Old Face" panose="02020602080505020303" pitchFamily="18" charset="0"/>
                <a:cs typeface="Arial"/>
              </a:rPr>
              <a:t>t</a:t>
            </a:r>
            <a:r>
              <a:rPr lang="en-US" dirty="0">
                <a:latin typeface="Baskerville Old Face" panose="02020602080505020303" pitchFamily="18" charset="0"/>
                <a:cs typeface="Arial"/>
              </a:rPr>
              <a:t>ors (ER</a:t>
            </a:r>
            <a:r>
              <a:rPr lang="en-US" spc="-20" dirty="0">
                <a:latin typeface="Baskerville Old Face" panose="02020602080505020303" pitchFamily="18" charset="0"/>
                <a:cs typeface="Arial"/>
              </a:rPr>
              <a:t>s</a:t>
            </a:r>
            <a:r>
              <a:rPr lang="en-US" dirty="0">
                <a:latin typeface="Baskerville Old Face" panose="02020602080505020303" pitchFamily="18" charset="0"/>
                <a:cs typeface="Arial"/>
              </a:rPr>
              <a:t>)  and progesterone receptors</a:t>
            </a:r>
            <a:r>
              <a:rPr lang="en-US" spc="-130" dirty="0">
                <a:latin typeface="Baskerville Old Face" panose="02020602080505020303" pitchFamily="18" charset="0"/>
                <a:cs typeface="Arial"/>
              </a:rPr>
              <a:t> </a:t>
            </a:r>
            <a:r>
              <a:rPr lang="en-US" dirty="0">
                <a:latin typeface="Baskerville Old Face" panose="02020602080505020303" pitchFamily="18" charset="0"/>
                <a:cs typeface="Arial"/>
              </a:rPr>
              <a:t>(PRS).</a:t>
            </a:r>
          </a:p>
          <a:p>
            <a:pPr marL="12700">
              <a:spcBef>
                <a:spcPts val="105"/>
              </a:spcBef>
              <a:tabLst>
                <a:tab pos="1108075" algn="l"/>
              </a:tabLst>
            </a:pPr>
            <a:r>
              <a:rPr lang="en-US" b="1" dirty="0">
                <a:solidFill>
                  <a:srgbClr val="001F5F"/>
                </a:solidFill>
                <a:latin typeface="Arial"/>
                <a:cs typeface="Arial"/>
              </a:rPr>
              <a:t> </a:t>
            </a:r>
            <a:endParaRPr lang="en-US" dirty="0">
              <a:latin typeface="Arial"/>
              <a:cs typeface="Arial"/>
            </a:endParaRPr>
          </a:p>
          <a:p>
            <a:pPr marL="12700">
              <a:lnSpc>
                <a:spcPct val="100000"/>
              </a:lnSpc>
              <a:spcBef>
                <a:spcPts val="105"/>
              </a:spcBef>
              <a:tabLst>
                <a:tab pos="1108075" algn="l"/>
              </a:tabLst>
            </a:pPr>
            <a:r>
              <a:rPr lang="en-US" b="1" dirty="0">
                <a:solidFill>
                  <a:srgbClr val="001F5F"/>
                </a:solidFill>
                <a:latin typeface="Arial"/>
                <a:cs typeface="Arial"/>
              </a:rPr>
              <a:t> </a:t>
            </a:r>
            <a:endParaRPr lang="en-US" dirty="0">
              <a:latin typeface="Arial"/>
              <a:cs typeface="Arial"/>
            </a:endParaRPr>
          </a:p>
        </p:txBody>
      </p:sp>
      <p:sp>
        <p:nvSpPr>
          <p:cNvPr id="11" name="Rectangle 10"/>
          <p:cNvSpPr/>
          <p:nvPr/>
        </p:nvSpPr>
        <p:spPr>
          <a:xfrm>
            <a:off x="1338348" y="2097079"/>
            <a:ext cx="8217972" cy="923330"/>
          </a:xfrm>
          <a:prstGeom prst="rect">
            <a:avLst/>
          </a:prstGeom>
        </p:spPr>
        <p:txBody>
          <a:bodyPr wrap="square">
            <a:spAutoFit/>
          </a:bodyPr>
          <a:lstStyle/>
          <a:p>
            <a:pPr marL="285750" indent="-285750">
              <a:buFont typeface="Courier New" panose="02070309020205020404" pitchFamily="49" charset="0"/>
              <a:buChar char="o"/>
            </a:pPr>
            <a:r>
              <a:rPr lang="en-US" spc="-5" dirty="0">
                <a:latin typeface="Baskerville Old Face" panose="02020602080505020303" pitchFamily="18" charset="0"/>
              </a:rPr>
              <a:t>The presence </a:t>
            </a:r>
            <a:r>
              <a:rPr lang="en-US" spc="-10" dirty="0">
                <a:latin typeface="Baskerville Old Face" panose="02020602080505020303" pitchFamily="18" charset="0"/>
              </a:rPr>
              <a:t>of </a:t>
            </a:r>
            <a:r>
              <a:rPr lang="en-US" dirty="0">
                <a:latin typeface="Baskerville Old Face" panose="02020602080505020303" pitchFamily="18" charset="0"/>
              </a:rPr>
              <a:t>ERS </a:t>
            </a:r>
            <a:r>
              <a:rPr lang="en-US" spc="-5" dirty="0">
                <a:latin typeface="Baskerville Old Face" panose="02020602080505020303" pitchFamily="18" charset="0"/>
              </a:rPr>
              <a:t>in </a:t>
            </a:r>
            <a:r>
              <a:rPr lang="en-US" dirty="0">
                <a:latin typeface="Baskerville Old Face" panose="02020602080505020303" pitchFamily="18" charset="0"/>
              </a:rPr>
              <a:t>breast</a:t>
            </a:r>
            <a:r>
              <a:rPr lang="en-US" spc="-70" dirty="0">
                <a:latin typeface="Baskerville Old Face" panose="02020602080505020303" pitchFamily="18" charset="0"/>
              </a:rPr>
              <a:t> </a:t>
            </a:r>
            <a:r>
              <a:rPr lang="en-US" spc="-5" dirty="0">
                <a:latin typeface="Baskerville Old Face" panose="02020602080505020303" pitchFamily="18" charset="0"/>
              </a:rPr>
              <a:t>cancer  is </a:t>
            </a:r>
            <a:r>
              <a:rPr lang="en-US" dirty="0">
                <a:latin typeface="Baskerville Old Face" panose="02020602080505020303" pitchFamily="18" charset="0"/>
              </a:rPr>
              <a:t>a </a:t>
            </a:r>
            <a:r>
              <a:rPr lang="en-US" spc="-5" dirty="0">
                <a:latin typeface="Baskerville Old Face" panose="02020602080505020303" pitchFamily="18" charset="0"/>
              </a:rPr>
              <a:t>weak prognostic </a:t>
            </a:r>
            <a:r>
              <a:rPr lang="en-US" spc="-30" dirty="0">
                <a:latin typeface="Baskerville Old Face" panose="02020602080505020303" pitchFamily="18" charset="0"/>
              </a:rPr>
              <a:t>factor, however,  </a:t>
            </a:r>
            <a:r>
              <a:rPr lang="en-US" spc="-5" dirty="0">
                <a:latin typeface="Baskerville Old Face" panose="02020602080505020303" pitchFamily="18" charset="0"/>
              </a:rPr>
              <a:t>it is optimally useful as</a:t>
            </a:r>
            <a:r>
              <a:rPr lang="en-US" spc="-45" dirty="0">
                <a:latin typeface="Baskerville Old Face" panose="02020602080505020303" pitchFamily="18" charset="0"/>
              </a:rPr>
              <a:t> </a:t>
            </a:r>
            <a:r>
              <a:rPr lang="en-US" dirty="0">
                <a:latin typeface="Baskerville Old Face" panose="02020602080505020303" pitchFamily="18" charset="0"/>
              </a:rPr>
              <a:t>a predictive factor for the benefit  of adjuvant </a:t>
            </a:r>
            <a:r>
              <a:rPr lang="en-US" b="1" dirty="0">
                <a:solidFill>
                  <a:srgbClr val="C00000"/>
                </a:solidFill>
                <a:latin typeface="Baskerville Old Face" panose="02020602080505020303" pitchFamily="18" charset="0"/>
              </a:rPr>
              <a:t>tamoxifen</a:t>
            </a:r>
            <a:r>
              <a:rPr lang="en-US" b="1" dirty="0">
                <a:latin typeface="Baskerville Old Face" panose="02020602080505020303" pitchFamily="18" charset="0"/>
              </a:rPr>
              <a:t> </a:t>
            </a:r>
            <a:r>
              <a:rPr lang="en-US" dirty="0">
                <a:latin typeface="Baskerville Old Face" panose="02020602080505020303" pitchFamily="18" charset="0"/>
              </a:rPr>
              <a:t>or </a:t>
            </a:r>
            <a:r>
              <a:rPr lang="en-US" b="1" dirty="0">
                <a:solidFill>
                  <a:srgbClr val="C00000"/>
                </a:solidFill>
                <a:latin typeface="Baskerville Old Face" panose="02020602080505020303" pitchFamily="18" charset="0"/>
              </a:rPr>
              <a:t>aromatase inhibitor therapy</a:t>
            </a:r>
            <a:r>
              <a:rPr lang="en-US" dirty="0">
                <a:latin typeface="Baskerville Old Face" panose="02020602080505020303" pitchFamily="18" charset="0"/>
              </a:rPr>
              <a:t>.</a:t>
            </a:r>
          </a:p>
        </p:txBody>
      </p:sp>
      <p:sp>
        <p:nvSpPr>
          <p:cNvPr id="7" name="Rounded Rectangle 6"/>
          <p:cNvSpPr/>
          <p:nvPr/>
        </p:nvSpPr>
        <p:spPr>
          <a:xfrm>
            <a:off x="1338348" y="3143226"/>
            <a:ext cx="8616535" cy="347317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50569" y="5220427"/>
            <a:ext cx="8217972"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It is also common in obese women. Why? Because fat cells produce estrogen in small amounts.</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Patients with HER 2 mutations used to be on Tamoxifen for 5 years but now it is exceeded to 10 years!</a:t>
            </a:r>
          </a:p>
        </p:txBody>
      </p:sp>
      <p:sp>
        <p:nvSpPr>
          <p:cNvPr id="13" name="TextBox 12"/>
          <p:cNvSpPr txBox="1"/>
          <p:nvPr/>
        </p:nvSpPr>
        <p:spPr>
          <a:xfrm>
            <a:off x="1582890" y="3258490"/>
            <a:ext cx="82179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Most of the types of breast cancers are hormonal dependent, they depend on their growth on estrogen and progesterone, why?</a:t>
            </a:r>
          </a:p>
          <a:p>
            <a:r>
              <a:rPr lang="en-US" dirty="0">
                <a:solidFill>
                  <a:schemeClr val="accent6">
                    <a:lumMod val="75000"/>
                  </a:schemeClr>
                </a:solidFill>
                <a:latin typeface="Baskerville Old Face" panose="02020602080505020303" pitchFamily="18" charset="0"/>
              </a:rPr>
              <a:t>Because the cancer cells have receptors on their nuclei and their cytoplasmic membrane which are under the influence of estrogen</a:t>
            </a:r>
            <a:r>
              <a:rPr lang="en-US" dirty="0">
                <a:solidFill>
                  <a:schemeClr val="accent6">
                    <a:lumMod val="75000"/>
                  </a:schemeClr>
                </a:solidFill>
              </a:rPr>
              <a:t>.</a:t>
            </a:r>
          </a:p>
          <a:p>
            <a:r>
              <a:rPr lang="en-US" dirty="0">
                <a:solidFill>
                  <a:schemeClr val="accent6">
                    <a:lumMod val="75000"/>
                  </a:schemeClr>
                </a:solidFill>
                <a:latin typeface="Baskerville Old Face" panose="02020602080505020303" pitchFamily="18" charset="0"/>
              </a:rPr>
              <a:t>So if you cut the source of estrogen from them the tumor will shrink.</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Normal breast have estrogen receptors but in case of a cancer it would be over expressed.</a:t>
            </a:r>
          </a:p>
        </p:txBody>
      </p:sp>
    </p:spTree>
    <p:extLst>
      <p:ext uri="{BB962C8B-B14F-4D97-AF65-F5344CB8AC3E}">
        <p14:creationId xmlns:p14="http://schemas.microsoft.com/office/powerpoint/2010/main" val="115306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AE72B9-9966-4C88-BE55-E9B49E45F8C8}"/>
              </a:ext>
            </a:extLst>
          </p:cNvPr>
          <p:cNvGrpSpPr/>
          <p:nvPr/>
        </p:nvGrpSpPr>
        <p:grpSpPr>
          <a:xfrm>
            <a:off x="675860" y="539774"/>
            <a:ext cx="662489" cy="5552661"/>
            <a:chOff x="9569275" y="883501"/>
            <a:chExt cx="662489" cy="5552661"/>
          </a:xfrm>
        </p:grpSpPr>
        <p:cxnSp>
          <p:nvCxnSpPr>
            <p:cNvPr id="3" name="Straight Connector 2">
              <a:extLst>
                <a:ext uri="{FF2B5EF4-FFF2-40B4-BE49-F238E27FC236}">
                  <a16:creationId xmlns:a16="http://schemas.microsoft.com/office/drawing/2014/main" id="{5FD930FC-074A-4D4B-A1E6-C2758F1D0956}"/>
                </a:ext>
              </a:extLst>
            </p:cNvPr>
            <p:cNvCxnSpPr/>
            <p:nvPr/>
          </p:nvCxnSpPr>
          <p:spPr>
            <a:xfrm>
              <a:off x="9569275" y="883501"/>
              <a:ext cx="0" cy="555266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C0F1B4-A14A-4FBD-8C30-6DD0C4C36ACB}"/>
                </a:ext>
              </a:extLst>
            </p:cNvPr>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3254" b="89941" l="9778" r="97778">
                          <a14:foregroundMark x1="79556" y1="28402" x2="79556" y2="28402"/>
                          <a14:foregroundMark x1="56000" y1="31657" x2="56000" y2="31657"/>
                          <a14:foregroundMark x1="36444" y1="56805" x2="36444" y2="56805"/>
                          <a14:foregroundMark x1="38667" y1="61243" x2="65333" y2="39053"/>
                          <a14:foregroundMark x1="60000" y1="25444" x2="56000" y2="9467"/>
                          <a14:foregroundMark x1="56000" y1="9467" x2="79556" y2="4438"/>
                          <a14:foregroundMark x1="79556" y1="4438" x2="96889" y2="14201"/>
                          <a14:foregroundMark x1="96889" y1="14201" x2="97778" y2="18047"/>
                          <a14:foregroundMark x1="87111" y1="3254" x2="87111" y2="3254"/>
                        </a14:backgroundRemoval>
                      </a14:imgEffect>
                    </a14:imgLayer>
                  </a14:imgProps>
                </a:ext>
                <a:ext uri="{28A0092B-C50C-407E-A947-70E740481C1C}">
                  <a14:useLocalDpi xmlns:a14="http://schemas.microsoft.com/office/drawing/2010/main" val="0"/>
                </a:ext>
              </a:extLst>
            </a:blip>
            <a:stretch>
              <a:fillRect/>
            </a:stretch>
          </p:blipFill>
          <p:spPr>
            <a:xfrm flipH="1">
              <a:off x="9569275" y="883501"/>
              <a:ext cx="662489" cy="995205"/>
            </a:xfrm>
            <a:prstGeom prst="rect">
              <a:avLst/>
            </a:prstGeom>
            <a:ln>
              <a:noFill/>
            </a:ln>
          </p:spPr>
        </p:pic>
      </p:grpSp>
      <p:sp>
        <p:nvSpPr>
          <p:cNvPr id="5" name="TextBox 4"/>
          <p:cNvSpPr txBox="1"/>
          <p:nvPr/>
        </p:nvSpPr>
        <p:spPr>
          <a:xfrm rot="16200000">
            <a:off x="-3036499" y="3054493"/>
            <a:ext cx="6754483" cy="523220"/>
          </a:xfrm>
          <a:prstGeom prst="rect">
            <a:avLst/>
          </a:prstGeom>
          <a:noFill/>
        </p:spPr>
        <p:txBody>
          <a:bodyPr wrap="square" rtlCol="0">
            <a:spAutoFit/>
          </a:bodyPr>
          <a:lstStyle/>
          <a:p>
            <a:pPr algn="ctr"/>
            <a:r>
              <a:rPr lang="en-US" sz="2800" b="1" dirty="0">
                <a:solidFill>
                  <a:schemeClr val="tx2"/>
                </a:solidFill>
                <a:latin typeface="Baskerville Old Face" panose="02020602080505020303" pitchFamily="18" charset="0"/>
              </a:rPr>
              <a:t>Case Scenario (Important)</a:t>
            </a:r>
          </a:p>
        </p:txBody>
      </p:sp>
      <p:sp>
        <p:nvSpPr>
          <p:cNvPr id="6" name="TextBox 5"/>
          <p:cNvSpPr txBox="1"/>
          <p:nvPr/>
        </p:nvSpPr>
        <p:spPr>
          <a:xfrm>
            <a:off x="1338349" y="603796"/>
            <a:ext cx="6235643" cy="461665"/>
          </a:xfrm>
          <a:prstGeom prst="rect">
            <a:avLst/>
          </a:prstGeom>
          <a:noFill/>
        </p:spPr>
        <p:txBody>
          <a:bodyPr wrap="square" rtlCol="0">
            <a:spAutoFit/>
          </a:bodyPr>
          <a:lstStyle/>
          <a:p>
            <a:r>
              <a:rPr lang="en-US" sz="2400" b="1" dirty="0">
                <a:solidFill>
                  <a:schemeClr val="bg1">
                    <a:lumMod val="50000"/>
                  </a:schemeClr>
                </a:solidFill>
                <a:latin typeface="Baskerville Old Face" panose="02020602080505020303" pitchFamily="18" charset="0"/>
              </a:rPr>
              <a:t>Case Scenario </a:t>
            </a:r>
          </a:p>
        </p:txBody>
      </p:sp>
      <p:sp>
        <p:nvSpPr>
          <p:cNvPr id="7" name="TextBox 6"/>
          <p:cNvSpPr txBox="1"/>
          <p:nvPr/>
        </p:nvSpPr>
        <p:spPr>
          <a:xfrm>
            <a:off x="1338349" y="1285336"/>
            <a:ext cx="10057145" cy="1754326"/>
          </a:xfrm>
          <a:prstGeom prst="rect">
            <a:avLst/>
          </a:prstGeom>
          <a:noFill/>
        </p:spPr>
        <p:txBody>
          <a:bodyPr wrap="square" rtlCol="0">
            <a:spAutoFit/>
          </a:bodyPr>
          <a:lstStyle/>
          <a:p>
            <a:r>
              <a:rPr lang="en-US" dirty="0">
                <a:solidFill>
                  <a:schemeClr val="bg1">
                    <a:lumMod val="50000"/>
                  </a:schemeClr>
                </a:solidFill>
                <a:latin typeface="Baskerville Old Face" panose="02020602080505020303" pitchFamily="18" charset="0"/>
              </a:rPr>
              <a:t>Lets now take a scenario about a woman called Badriah</a:t>
            </a:r>
            <a:r>
              <a:rPr lang="ar-SA" dirty="0">
                <a:solidFill>
                  <a:schemeClr val="bg1">
                    <a:lumMod val="50000"/>
                  </a:schemeClr>
                </a:solidFill>
                <a:latin typeface="Baskerville Old Face" panose="02020602080505020303" pitchFamily="18" charset="0"/>
              </a:rPr>
              <a:t>:</a:t>
            </a:r>
          </a:p>
          <a:p>
            <a:pPr algn="r"/>
            <a:r>
              <a:rPr lang="ar-SA" dirty="0">
                <a:solidFill>
                  <a:schemeClr val="bg1">
                    <a:lumMod val="50000"/>
                  </a:schemeClr>
                </a:solidFill>
                <a:latin typeface="Baskerville Old Face" panose="02020602080505020303" pitchFamily="18" charset="0"/>
              </a:rPr>
              <a:t>بدرية هذي راحت اشترت مجلة سيدتي ولقت على الغلاف عنوان خوفها (سرطان الثدي يفتك بالنساء) , فقررت تروح تفحص وجت لباص فحص سرطان الثدي اللي عندنا برى المستشفى , ممتاز؟ , سوولها                   </a:t>
            </a:r>
            <a:r>
              <a:rPr lang="ar-SA" b="1" dirty="0">
                <a:solidFill>
                  <a:schemeClr val="bg1">
                    <a:lumMod val="50000"/>
                  </a:schemeClr>
                </a:solidFill>
                <a:latin typeface="Baskerville Old Face" panose="02020602080505020303" pitchFamily="18" charset="0"/>
              </a:rPr>
              <a:t>وهي الخطوة الاولى.  </a:t>
            </a:r>
            <a:r>
              <a:rPr lang="ar-SA" dirty="0">
                <a:solidFill>
                  <a:schemeClr val="bg1">
                    <a:lumMod val="50000"/>
                  </a:schemeClr>
                </a:solidFill>
                <a:latin typeface="Baskerville Old Face" panose="02020602080505020303" pitchFamily="18" charset="0"/>
              </a:rPr>
              <a:t>لقواعندها                                                                                                                            </a:t>
            </a:r>
          </a:p>
          <a:p>
            <a:pPr algn="r"/>
            <a:r>
              <a:rPr lang="ar-SA" dirty="0">
                <a:solidFill>
                  <a:schemeClr val="bg1">
                    <a:lumMod val="50000"/>
                  </a:schemeClr>
                </a:solidFill>
                <a:latin typeface="Baskerville Old Face" panose="02020602080505020303" pitchFamily="18" charset="0"/>
              </a:rPr>
              <a:t>عادة يبدأ الموضوع كذا , بعد كذا اخذوا منها                وطلع عندها                                                .  </a:t>
            </a:r>
          </a:p>
          <a:p>
            <a:endParaRPr lang="en-US" dirty="0"/>
          </a:p>
        </p:txBody>
      </p:sp>
      <p:sp>
        <p:nvSpPr>
          <p:cNvPr id="8" name="TextBox 7"/>
          <p:cNvSpPr txBox="1"/>
          <p:nvPr/>
        </p:nvSpPr>
        <p:spPr>
          <a:xfrm>
            <a:off x="5445201" y="1823937"/>
            <a:ext cx="1095555" cy="369332"/>
          </a:xfrm>
          <a:prstGeom prst="rect">
            <a:avLst/>
          </a:prstGeom>
          <a:noFill/>
        </p:spPr>
        <p:txBody>
          <a:bodyPr wrap="square" rtlCol="0">
            <a:spAutoFit/>
          </a:bodyPr>
          <a:lstStyle/>
          <a:p>
            <a:r>
              <a:rPr lang="en-US" dirty="0">
                <a:solidFill>
                  <a:schemeClr val="bg1">
                    <a:lumMod val="50000"/>
                  </a:schemeClr>
                </a:solidFill>
                <a:latin typeface="Baskerville Old Face" panose="02020602080505020303" pitchFamily="18" charset="0"/>
              </a:rPr>
              <a:t>Screening</a:t>
            </a:r>
          </a:p>
        </p:txBody>
      </p:sp>
      <p:sp>
        <p:nvSpPr>
          <p:cNvPr id="9" name="TextBox 8"/>
          <p:cNvSpPr txBox="1"/>
          <p:nvPr/>
        </p:nvSpPr>
        <p:spPr>
          <a:xfrm>
            <a:off x="5678793" y="2112556"/>
            <a:ext cx="4968815" cy="369332"/>
          </a:xfrm>
          <a:prstGeom prst="rect">
            <a:avLst/>
          </a:prstGeom>
          <a:noFill/>
        </p:spPr>
        <p:txBody>
          <a:bodyPr wrap="square" rtlCol="0">
            <a:spAutoFit/>
          </a:bodyPr>
          <a:lstStyle/>
          <a:p>
            <a:r>
              <a:rPr lang="en-US" dirty="0">
                <a:solidFill>
                  <a:schemeClr val="bg1">
                    <a:lumMod val="50000"/>
                  </a:schemeClr>
                </a:solidFill>
                <a:latin typeface="Baskerville Old Face" panose="02020602080505020303" pitchFamily="18" charset="0"/>
              </a:rPr>
              <a:t>Irregular area with calcification</a:t>
            </a:r>
            <a:r>
              <a:rPr lang="ar-SA" dirty="0">
                <a:solidFill>
                  <a:schemeClr val="bg1">
                    <a:lumMod val="50000"/>
                  </a:schemeClr>
                </a:solidFill>
                <a:latin typeface="Baskerville Old Face" panose="02020602080505020303" pitchFamily="18" charset="0"/>
              </a:rPr>
              <a:t> </a:t>
            </a:r>
            <a:r>
              <a:rPr lang="en-GB" dirty="0">
                <a:solidFill>
                  <a:schemeClr val="bg1">
                    <a:lumMod val="50000"/>
                  </a:schemeClr>
                </a:solidFill>
                <a:latin typeface="Baskerville Old Face" panose="02020602080505020303" pitchFamily="18" charset="0"/>
              </a:rPr>
              <a:t> in the mammogram </a:t>
            </a:r>
            <a:endParaRPr lang="en-US" dirty="0">
              <a:solidFill>
                <a:schemeClr val="bg1">
                  <a:lumMod val="50000"/>
                </a:schemeClr>
              </a:solidFill>
              <a:latin typeface="Baskerville Old Face" panose="02020602080505020303" pitchFamily="18" charset="0"/>
            </a:endParaRPr>
          </a:p>
        </p:txBody>
      </p:sp>
      <p:sp>
        <p:nvSpPr>
          <p:cNvPr id="10" name="TextBox 9"/>
          <p:cNvSpPr txBox="1"/>
          <p:nvPr/>
        </p:nvSpPr>
        <p:spPr>
          <a:xfrm>
            <a:off x="7233248" y="2388561"/>
            <a:ext cx="847135" cy="369332"/>
          </a:xfrm>
          <a:prstGeom prst="rect">
            <a:avLst/>
          </a:prstGeom>
          <a:noFill/>
        </p:spPr>
        <p:txBody>
          <a:bodyPr wrap="square" rtlCol="0">
            <a:spAutoFit/>
          </a:bodyPr>
          <a:lstStyle/>
          <a:p>
            <a:r>
              <a:rPr lang="en-US" dirty="0">
                <a:solidFill>
                  <a:schemeClr val="bg1">
                    <a:lumMod val="50000"/>
                  </a:schemeClr>
                </a:solidFill>
                <a:latin typeface="Baskerville Old Face" panose="02020602080505020303" pitchFamily="18" charset="0"/>
              </a:rPr>
              <a:t>Biopsy</a:t>
            </a:r>
            <a:endParaRPr lang="ar-SA" dirty="0">
              <a:solidFill>
                <a:schemeClr val="bg1">
                  <a:lumMod val="50000"/>
                </a:schemeClr>
              </a:solidFill>
              <a:latin typeface="Baskerville Old Face" panose="02020602080505020303" pitchFamily="18" charset="0"/>
            </a:endParaRPr>
          </a:p>
        </p:txBody>
      </p:sp>
      <p:sp>
        <p:nvSpPr>
          <p:cNvPr id="11" name="TextBox 10"/>
          <p:cNvSpPr txBox="1"/>
          <p:nvPr/>
        </p:nvSpPr>
        <p:spPr>
          <a:xfrm>
            <a:off x="3208904" y="2388561"/>
            <a:ext cx="3073618" cy="369332"/>
          </a:xfrm>
          <a:prstGeom prst="rect">
            <a:avLst/>
          </a:prstGeom>
          <a:noFill/>
        </p:spPr>
        <p:txBody>
          <a:bodyPr wrap="square" rtlCol="0">
            <a:spAutoFit/>
          </a:bodyPr>
          <a:lstStyle/>
          <a:p>
            <a:r>
              <a:rPr lang="en-US" dirty="0">
                <a:solidFill>
                  <a:schemeClr val="bg1">
                    <a:lumMod val="50000"/>
                  </a:schemeClr>
                </a:solidFill>
                <a:latin typeface="Baskerville Old Face" panose="02020602080505020303" pitchFamily="18" charset="0"/>
              </a:rPr>
              <a:t>Ductal carcinoma of the Breast</a:t>
            </a:r>
          </a:p>
        </p:txBody>
      </p:sp>
      <p:sp>
        <p:nvSpPr>
          <p:cNvPr id="12" name="TextBox 11"/>
          <p:cNvSpPr txBox="1"/>
          <p:nvPr/>
        </p:nvSpPr>
        <p:spPr>
          <a:xfrm>
            <a:off x="1354345" y="3081270"/>
            <a:ext cx="9238891"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It is important to see calcification in the mammogram, in a benign breast we can see calcification, but the calcification in the breast cancer it is usually with a unique shape.</a:t>
            </a:r>
          </a:p>
          <a:p>
            <a:pPr marL="285750" indent="-285750">
              <a:buFont typeface="Arial" panose="020B0604020202020204" pitchFamily="34" charset="0"/>
              <a:buChar char="•"/>
            </a:pPr>
            <a:r>
              <a:rPr lang="en-US" dirty="0">
                <a:solidFill>
                  <a:schemeClr val="accent6">
                    <a:lumMod val="75000"/>
                  </a:schemeClr>
                </a:solidFill>
                <a:latin typeface="Baskerville Old Face" panose="02020602080505020303" pitchFamily="18" charset="0"/>
              </a:rPr>
              <a:t>Most of the breast cancers arise from the duct of the breast, and some from the lobules or the tubules, the one arising from the ducts is called ductal carcinoma of the breast.</a:t>
            </a:r>
          </a:p>
        </p:txBody>
      </p:sp>
      <p:sp>
        <p:nvSpPr>
          <p:cNvPr id="16" name="TextBox 15"/>
          <p:cNvSpPr txBox="1"/>
          <p:nvPr/>
        </p:nvSpPr>
        <p:spPr>
          <a:xfrm>
            <a:off x="5554400" y="2102824"/>
            <a:ext cx="248786" cy="369332"/>
          </a:xfrm>
          <a:prstGeom prst="rect">
            <a:avLst/>
          </a:prstGeom>
          <a:noFill/>
        </p:spPr>
        <p:txBody>
          <a:bodyPr wrap="none" rtlCol="0">
            <a:spAutoFit/>
          </a:bodyPr>
          <a:lstStyle/>
          <a:p>
            <a:r>
              <a:rPr lang="ar-SA" dirty="0">
                <a:solidFill>
                  <a:schemeClr val="bg1">
                    <a:lumMod val="50000"/>
                  </a:schemeClr>
                </a:solidFill>
              </a:rPr>
              <a:t>.</a:t>
            </a:r>
            <a:endParaRPr lang="en-US" dirty="0">
              <a:solidFill>
                <a:schemeClr val="bg1">
                  <a:lumMod val="50000"/>
                </a:schemeClr>
              </a:solidFill>
            </a:endParaRPr>
          </a:p>
        </p:txBody>
      </p:sp>
      <p:sp>
        <p:nvSpPr>
          <p:cNvPr id="17" name="Right Arrow 16"/>
          <p:cNvSpPr/>
          <p:nvPr/>
        </p:nvSpPr>
        <p:spPr>
          <a:xfrm>
            <a:off x="10856343" y="6330938"/>
            <a:ext cx="1078302" cy="32705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566030" y="6288657"/>
            <a:ext cx="2242868" cy="369332"/>
          </a:xfrm>
          <a:prstGeom prst="rect">
            <a:avLst/>
          </a:prstGeom>
          <a:noFill/>
        </p:spPr>
        <p:txBody>
          <a:bodyPr wrap="square" rtlCol="0">
            <a:spAutoFit/>
          </a:bodyPr>
          <a:lstStyle/>
          <a:p>
            <a:r>
              <a:rPr lang="en-US" dirty="0">
                <a:solidFill>
                  <a:schemeClr val="bg1">
                    <a:lumMod val="50000"/>
                  </a:schemeClr>
                </a:solidFill>
                <a:latin typeface="Baskerville Old Face" panose="02020602080505020303" pitchFamily="18" charset="0"/>
              </a:rPr>
              <a:t>The case continues…</a:t>
            </a:r>
          </a:p>
        </p:txBody>
      </p:sp>
    </p:spTree>
    <p:extLst>
      <p:ext uri="{BB962C8B-B14F-4D97-AF65-F5344CB8AC3E}">
        <p14:creationId xmlns:p14="http://schemas.microsoft.com/office/powerpoint/2010/main" val="952653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2701</Words>
  <Application>Microsoft Office PowerPoint</Application>
  <PresentationFormat>Widescreen</PresentationFormat>
  <Paragraphs>295</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Agency FB</vt:lpstr>
      <vt:lpstr>Arabic Typesetting</vt:lpstr>
      <vt:lpstr>Arial</vt:lpstr>
      <vt:lpstr>Baskerville Old Face</vt:lpstr>
      <vt:lpstr>Calibri</vt:lpstr>
      <vt:lpstr>Calibri Light</vt:lpstr>
      <vt:lpstr>Cambria</vt:lpstr>
      <vt:lpstr>Courier New</vt:lpstr>
      <vt:lpstr>Felix Titling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Aseel Badu</dc:creator>
  <cp:lastModifiedBy>Aseel Badu</cp:lastModifiedBy>
  <cp:revision>281</cp:revision>
  <dcterms:created xsi:type="dcterms:W3CDTF">2018-03-12T15:31:28Z</dcterms:created>
  <dcterms:modified xsi:type="dcterms:W3CDTF">2018-04-23T19:46:48Z</dcterms:modified>
</cp:coreProperties>
</file>