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6" r:id="rId1"/>
  </p:sldMasterIdLst>
  <p:notesMasterIdLst>
    <p:notesMasterId r:id="rId18"/>
  </p:notesMasterIdLst>
  <p:sldIdLst>
    <p:sldId id="259" r:id="rId2"/>
    <p:sldId id="257" r:id="rId3"/>
    <p:sldId id="260" r:id="rId4"/>
    <p:sldId id="273" r:id="rId5"/>
    <p:sldId id="267" r:id="rId6"/>
    <p:sldId id="280" r:id="rId7"/>
    <p:sldId id="281" r:id="rId8"/>
    <p:sldId id="282" r:id="rId9"/>
    <p:sldId id="275" r:id="rId10"/>
    <p:sldId id="268" r:id="rId11"/>
    <p:sldId id="270" r:id="rId12"/>
    <p:sldId id="283" r:id="rId13"/>
    <p:sldId id="284" r:id="rId14"/>
    <p:sldId id="285" r:id="rId15"/>
    <p:sldId id="263" r:id="rId16"/>
    <p:sldId id="26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CCE"/>
    <a:srgbClr val="E2E2E2"/>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61" d="100"/>
          <a:sy n="61" d="100"/>
        </p:scale>
        <p:origin x="78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21484D-C995-41C5-A759-41BA997A7482}" type="doc">
      <dgm:prSet loTypeId="urn:microsoft.com/office/officeart/2005/8/layout/hChevron3" loCatId="process" qsTypeId="urn:microsoft.com/office/officeart/2005/8/quickstyle/simple1" qsCatId="simple" csTypeId="urn:microsoft.com/office/officeart/2005/8/colors/accent3_1" csCatId="accent3" phldr="1"/>
      <dgm:spPr/>
    </dgm:pt>
    <dgm:pt modelId="{882FE874-CE46-4000-8005-281FCAFD8BBE}">
      <dgm:prSet phldrT="[نص]"/>
      <dgm:spPr/>
      <dgm:t>
        <a:bodyPr/>
        <a:lstStyle/>
        <a:p>
          <a:pPr rtl="1"/>
          <a:r>
            <a:rPr lang="en-CA" b="1" dirty="0"/>
            <a:t>Biologic specificity </a:t>
          </a:r>
          <a:endParaRPr lang="ar-SA" dirty="0"/>
        </a:p>
      </dgm:t>
    </dgm:pt>
    <dgm:pt modelId="{1AF5B7BD-CA6D-452F-BB53-277718009C6E}" type="parTrans" cxnId="{129FF190-AAFF-408C-95C9-FC11D2FFD065}">
      <dgm:prSet/>
      <dgm:spPr/>
      <dgm:t>
        <a:bodyPr/>
        <a:lstStyle/>
        <a:p>
          <a:pPr rtl="1"/>
          <a:endParaRPr lang="ar-SA"/>
        </a:p>
      </dgm:t>
    </dgm:pt>
    <dgm:pt modelId="{BDCE60D2-07ED-40E2-9733-004D440C28A3}" type="sibTrans" cxnId="{129FF190-AAFF-408C-95C9-FC11D2FFD065}">
      <dgm:prSet/>
      <dgm:spPr/>
      <dgm:t>
        <a:bodyPr/>
        <a:lstStyle/>
        <a:p>
          <a:pPr rtl="1"/>
          <a:endParaRPr lang="ar-SA"/>
        </a:p>
      </dgm:t>
    </dgm:pt>
    <dgm:pt modelId="{332463E7-3694-41E7-A135-2FBB2384D9AD}">
      <dgm:prSet phldrT="[نص]"/>
      <dgm:spPr/>
      <dgm:t>
        <a:bodyPr/>
        <a:lstStyle/>
        <a:p>
          <a:pPr rtl="1">
            <a:buFont typeface="Wingdings" panose="05000000000000000000" pitchFamily="2" charset="2"/>
            <a:buChar char=""/>
          </a:pPr>
          <a:r>
            <a:rPr lang="en-CA" b="1" dirty="0"/>
            <a:t>Important for brain and retinal development</a:t>
          </a:r>
          <a:endParaRPr lang="ar-SA" dirty="0"/>
        </a:p>
      </dgm:t>
    </dgm:pt>
    <dgm:pt modelId="{FF7F52C7-C4AA-48E9-99CF-99812AF0F4D1}" type="parTrans" cxnId="{9744DB2A-AF7D-4F3B-BDD1-4166A6F3135C}">
      <dgm:prSet/>
      <dgm:spPr/>
      <dgm:t>
        <a:bodyPr/>
        <a:lstStyle/>
        <a:p>
          <a:pPr rtl="1"/>
          <a:endParaRPr lang="ar-SA"/>
        </a:p>
      </dgm:t>
    </dgm:pt>
    <dgm:pt modelId="{F063BBF0-A42E-4790-A3C2-65C5D5D0FD2A}" type="sibTrans" cxnId="{9744DB2A-AF7D-4F3B-BDD1-4166A6F3135C}">
      <dgm:prSet/>
      <dgm:spPr/>
      <dgm:t>
        <a:bodyPr/>
        <a:lstStyle/>
        <a:p>
          <a:pPr rtl="1"/>
          <a:endParaRPr lang="ar-SA"/>
        </a:p>
      </dgm:t>
    </dgm:pt>
    <dgm:pt modelId="{562A2E92-C15A-49F6-BC90-5707568655B5}">
      <dgm:prSet phldrT="[نص]"/>
      <dgm:spPr/>
      <dgm:t>
        <a:bodyPr/>
        <a:lstStyle/>
        <a:p>
          <a:pPr rtl="1"/>
          <a:r>
            <a:rPr lang="en-CA" b="1" dirty="0"/>
            <a:t>Higher I</a:t>
          </a:r>
          <a:r>
            <a:rPr lang="en-US" b="1" dirty="0"/>
            <a:t>Q</a:t>
          </a:r>
          <a:r>
            <a:rPr lang="en-CA" b="1" dirty="0"/>
            <a:t>s </a:t>
          </a:r>
          <a:endParaRPr lang="ar-SA" dirty="0"/>
        </a:p>
      </dgm:t>
    </dgm:pt>
    <dgm:pt modelId="{9CEEA213-E2C6-4E21-B964-3F1F88063628}" type="parTrans" cxnId="{5819B8A5-FB9D-4188-8DF9-D5BE8F82F4DA}">
      <dgm:prSet/>
      <dgm:spPr/>
      <dgm:t>
        <a:bodyPr/>
        <a:lstStyle/>
        <a:p>
          <a:pPr rtl="1"/>
          <a:endParaRPr lang="ar-SA"/>
        </a:p>
      </dgm:t>
    </dgm:pt>
    <dgm:pt modelId="{4E834972-6652-4E81-9BE1-E1506A117CED}" type="sibTrans" cxnId="{5819B8A5-FB9D-4188-8DF9-D5BE8F82F4DA}">
      <dgm:prSet/>
      <dgm:spPr/>
      <dgm:t>
        <a:bodyPr/>
        <a:lstStyle/>
        <a:p>
          <a:pPr rtl="1"/>
          <a:endParaRPr lang="ar-SA"/>
        </a:p>
      </dgm:t>
    </dgm:pt>
    <dgm:pt modelId="{C7360877-E8AD-456B-97EC-499C51EE9F93}" type="pres">
      <dgm:prSet presAssocID="{B621484D-C995-41C5-A759-41BA997A7482}" presName="Name0" presStyleCnt="0">
        <dgm:presLayoutVars>
          <dgm:dir/>
          <dgm:resizeHandles val="exact"/>
        </dgm:presLayoutVars>
      </dgm:prSet>
      <dgm:spPr/>
    </dgm:pt>
    <dgm:pt modelId="{904693CB-C412-48D1-8028-4E954F2EB1A8}" type="pres">
      <dgm:prSet presAssocID="{882FE874-CE46-4000-8005-281FCAFD8BBE}" presName="parTxOnly" presStyleLbl="node1" presStyleIdx="0" presStyleCnt="3">
        <dgm:presLayoutVars>
          <dgm:bulletEnabled val="1"/>
        </dgm:presLayoutVars>
      </dgm:prSet>
      <dgm:spPr/>
      <dgm:t>
        <a:bodyPr/>
        <a:lstStyle/>
        <a:p>
          <a:endParaRPr lang="en-US"/>
        </a:p>
      </dgm:t>
    </dgm:pt>
    <dgm:pt modelId="{AC00D775-CAC7-4408-8E3C-DABD83BFF878}" type="pres">
      <dgm:prSet presAssocID="{BDCE60D2-07ED-40E2-9733-004D440C28A3}" presName="parSpace" presStyleCnt="0"/>
      <dgm:spPr/>
    </dgm:pt>
    <dgm:pt modelId="{4F573A4A-BC5B-452E-AAFA-32AA2B71A22F}" type="pres">
      <dgm:prSet presAssocID="{332463E7-3694-41E7-A135-2FBB2384D9AD}" presName="parTxOnly" presStyleLbl="node1" presStyleIdx="1" presStyleCnt="3">
        <dgm:presLayoutVars>
          <dgm:bulletEnabled val="1"/>
        </dgm:presLayoutVars>
      </dgm:prSet>
      <dgm:spPr/>
      <dgm:t>
        <a:bodyPr/>
        <a:lstStyle/>
        <a:p>
          <a:endParaRPr lang="en-US"/>
        </a:p>
      </dgm:t>
    </dgm:pt>
    <dgm:pt modelId="{D49A8626-316D-491F-8553-09D8C43BD035}" type="pres">
      <dgm:prSet presAssocID="{F063BBF0-A42E-4790-A3C2-65C5D5D0FD2A}" presName="parSpace" presStyleCnt="0"/>
      <dgm:spPr/>
    </dgm:pt>
    <dgm:pt modelId="{2D1A19D5-8DE9-4B23-A046-6586A2BC9845}" type="pres">
      <dgm:prSet presAssocID="{562A2E92-C15A-49F6-BC90-5707568655B5}" presName="parTxOnly" presStyleLbl="node1" presStyleIdx="2" presStyleCnt="3">
        <dgm:presLayoutVars>
          <dgm:bulletEnabled val="1"/>
        </dgm:presLayoutVars>
      </dgm:prSet>
      <dgm:spPr/>
      <dgm:t>
        <a:bodyPr/>
        <a:lstStyle/>
        <a:p>
          <a:endParaRPr lang="en-US"/>
        </a:p>
      </dgm:t>
    </dgm:pt>
  </dgm:ptLst>
  <dgm:cxnLst>
    <dgm:cxn modelId="{18E781D1-C927-4E54-9FB6-BCFC8ECE2DD2}" type="presOf" srcId="{332463E7-3694-41E7-A135-2FBB2384D9AD}" destId="{4F573A4A-BC5B-452E-AAFA-32AA2B71A22F}" srcOrd="0" destOrd="0" presId="urn:microsoft.com/office/officeart/2005/8/layout/hChevron3"/>
    <dgm:cxn modelId="{9744DB2A-AF7D-4F3B-BDD1-4166A6F3135C}" srcId="{B621484D-C995-41C5-A759-41BA997A7482}" destId="{332463E7-3694-41E7-A135-2FBB2384D9AD}" srcOrd="1" destOrd="0" parTransId="{FF7F52C7-C4AA-48E9-99CF-99812AF0F4D1}" sibTransId="{F063BBF0-A42E-4790-A3C2-65C5D5D0FD2A}"/>
    <dgm:cxn modelId="{65FAB74B-CA30-4DA6-82E7-E7050EB6B2EC}" type="presOf" srcId="{562A2E92-C15A-49F6-BC90-5707568655B5}" destId="{2D1A19D5-8DE9-4B23-A046-6586A2BC9845}" srcOrd="0" destOrd="0" presId="urn:microsoft.com/office/officeart/2005/8/layout/hChevron3"/>
    <dgm:cxn modelId="{129FF190-AAFF-408C-95C9-FC11D2FFD065}" srcId="{B621484D-C995-41C5-A759-41BA997A7482}" destId="{882FE874-CE46-4000-8005-281FCAFD8BBE}" srcOrd="0" destOrd="0" parTransId="{1AF5B7BD-CA6D-452F-BB53-277718009C6E}" sibTransId="{BDCE60D2-07ED-40E2-9733-004D440C28A3}"/>
    <dgm:cxn modelId="{5819B8A5-FB9D-4188-8DF9-D5BE8F82F4DA}" srcId="{B621484D-C995-41C5-A759-41BA997A7482}" destId="{562A2E92-C15A-49F6-BC90-5707568655B5}" srcOrd="2" destOrd="0" parTransId="{9CEEA213-E2C6-4E21-B964-3F1F88063628}" sibTransId="{4E834972-6652-4E81-9BE1-E1506A117CED}"/>
    <dgm:cxn modelId="{D908F88A-5419-4067-B255-C0B133249D2F}" type="presOf" srcId="{B621484D-C995-41C5-A759-41BA997A7482}" destId="{C7360877-E8AD-456B-97EC-499C51EE9F93}" srcOrd="0" destOrd="0" presId="urn:microsoft.com/office/officeart/2005/8/layout/hChevron3"/>
    <dgm:cxn modelId="{6EF819F5-32E7-4685-9A1E-55A37DFC7CB3}" type="presOf" srcId="{882FE874-CE46-4000-8005-281FCAFD8BBE}" destId="{904693CB-C412-48D1-8028-4E954F2EB1A8}" srcOrd="0" destOrd="0" presId="urn:microsoft.com/office/officeart/2005/8/layout/hChevron3"/>
    <dgm:cxn modelId="{CBD2EFBF-B2A5-4058-AC51-7CEE2A1745FC}" type="presParOf" srcId="{C7360877-E8AD-456B-97EC-499C51EE9F93}" destId="{904693CB-C412-48D1-8028-4E954F2EB1A8}" srcOrd="0" destOrd="0" presId="urn:microsoft.com/office/officeart/2005/8/layout/hChevron3"/>
    <dgm:cxn modelId="{E643ECCA-F5E1-41A9-B616-A22B40AB38FF}" type="presParOf" srcId="{C7360877-E8AD-456B-97EC-499C51EE9F93}" destId="{AC00D775-CAC7-4408-8E3C-DABD83BFF878}" srcOrd="1" destOrd="0" presId="urn:microsoft.com/office/officeart/2005/8/layout/hChevron3"/>
    <dgm:cxn modelId="{3CCE062F-3549-436D-908F-4E6B93D38D8F}" type="presParOf" srcId="{C7360877-E8AD-456B-97EC-499C51EE9F93}" destId="{4F573A4A-BC5B-452E-AAFA-32AA2B71A22F}" srcOrd="2" destOrd="0" presId="urn:microsoft.com/office/officeart/2005/8/layout/hChevron3"/>
    <dgm:cxn modelId="{57447FDB-070F-4B98-8296-61A67D25CF1F}" type="presParOf" srcId="{C7360877-E8AD-456B-97EC-499C51EE9F93}" destId="{D49A8626-316D-491F-8553-09D8C43BD035}" srcOrd="3" destOrd="0" presId="urn:microsoft.com/office/officeart/2005/8/layout/hChevron3"/>
    <dgm:cxn modelId="{3265E809-59D7-45F8-9EAF-F4DC03A50486}" type="presParOf" srcId="{C7360877-E8AD-456B-97EC-499C51EE9F93}" destId="{2D1A19D5-8DE9-4B23-A046-6586A2BC9845}"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693CB-C412-48D1-8028-4E954F2EB1A8}">
      <dsp:nvSpPr>
        <dsp:cNvPr id="0" name=""/>
        <dsp:cNvSpPr/>
      </dsp:nvSpPr>
      <dsp:spPr>
        <a:xfrm>
          <a:off x="2632" y="0"/>
          <a:ext cx="2301764" cy="571822"/>
        </a:xfrm>
        <a:prstGeom prst="homePlate">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lvl="0" algn="ctr" defTabSz="577850" rtl="1">
            <a:lnSpc>
              <a:spcPct val="90000"/>
            </a:lnSpc>
            <a:spcBef>
              <a:spcPct val="0"/>
            </a:spcBef>
            <a:spcAft>
              <a:spcPct val="35000"/>
            </a:spcAft>
          </a:pPr>
          <a:r>
            <a:rPr lang="en-CA" sz="1300" b="1" kern="1200" dirty="0"/>
            <a:t>Biologic specificity </a:t>
          </a:r>
          <a:endParaRPr lang="ar-SA" sz="1300" kern="1200" dirty="0"/>
        </a:p>
      </dsp:txBody>
      <dsp:txXfrm>
        <a:off x="2632" y="0"/>
        <a:ext cx="2158809" cy="571822"/>
      </dsp:txXfrm>
    </dsp:sp>
    <dsp:sp modelId="{4F573A4A-BC5B-452E-AAFA-32AA2B71A22F}">
      <dsp:nvSpPr>
        <dsp:cNvPr id="0" name=""/>
        <dsp:cNvSpPr/>
      </dsp:nvSpPr>
      <dsp:spPr>
        <a:xfrm>
          <a:off x="1844043" y="0"/>
          <a:ext cx="2301764" cy="571822"/>
        </a:xfrm>
        <a:prstGeom prst="chevron">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rtl="1">
            <a:lnSpc>
              <a:spcPct val="90000"/>
            </a:lnSpc>
            <a:spcBef>
              <a:spcPct val="0"/>
            </a:spcBef>
            <a:spcAft>
              <a:spcPct val="35000"/>
            </a:spcAft>
            <a:buFont typeface="Wingdings" panose="05000000000000000000" pitchFamily="2" charset="2"/>
            <a:buChar char=""/>
          </a:pPr>
          <a:r>
            <a:rPr lang="en-CA" sz="1300" b="1" kern="1200" dirty="0"/>
            <a:t>Important for brain and retinal development</a:t>
          </a:r>
          <a:endParaRPr lang="ar-SA" sz="1300" kern="1200" dirty="0"/>
        </a:p>
      </dsp:txBody>
      <dsp:txXfrm>
        <a:off x="2129954" y="0"/>
        <a:ext cx="1729942" cy="571822"/>
      </dsp:txXfrm>
    </dsp:sp>
    <dsp:sp modelId="{2D1A19D5-8DE9-4B23-A046-6586A2BC9845}">
      <dsp:nvSpPr>
        <dsp:cNvPr id="0" name=""/>
        <dsp:cNvSpPr/>
      </dsp:nvSpPr>
      <dsp:spPr>
        <a:xfrm>
          <a:off x="3685455" y="0"/>
          <a:ext cx="2301764" cy="571822"/>
        </a:xfrm>
        <a:prstGeom prst="chevron">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rtl="1">
            <a:lnSpc>
              <a:spcPct val="90000"/>
            </a:lnSpc>
            <a:spcBef>
              <a:spcPct val="0"/>
            </a:spcBef>
            <a:spcAft>
              <a:spcPct val="35000"/>
            </a:spcAft>
          </a:pPr>
          <a:r>
            <a:rPr lang="en-CA" sz="1300" b="1" kern="1200" dirty="0"/>
            <a:t>Higher I</a:t>
          </a:r>
          <a:r>
            <a:rPr lang="en-US" sz="1300" b="1" kern="1200" dirty="0"/>
            <a:t>Q</a:t>
          </a:r>
          <a:r>
            <a:rPr lang="en-CA" sz="1300" b="1" kern="1200" dirty="0"/>
            <a:t>s </a:t>
          </a:r>
          <a:endParaRPr lang="ar-SA" sz="1300" kern="1200" dirty="0"/>
        </a:p>
      </dsp:txBody>
      <dsp:txXfrm>
        <a:off x="3971366" y="0"/>
        <a:ext cx="1729942" cy="57182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6A63621-C113-40BF-97FC-9B5DB9EF1F90}" type="datetimeFigureOut">
              <a:rPr lang="ar-SA" smtClean="0"/>
              <a:t>19/07/39</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F0FFB87-BDE4-4C5A-93DC-4F1A1DA8FE74}" type="slidenum">
              <a:rPr lang="ar-SA" smtClean="0"/>
              <a:t>‹#›</a:t>
            </a:fld>
            <a:endParaRPr lang="ar-SA"/>
          </a:p>
        </p:txBody>
      </p:sp>
    </p:spTree>
    <p:extLst>
      <p:ext uri="{BB962C8B-B14F-4D97-AF65-F5344CB8AC3E}">
        <p14:creationId xmlns:p14="http://schemas.microsoft.com/office/powerpoint/2010/main" val="237071565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8F0FFB87-BDE4-4C5A-93DC-4F1A1DA8FE74}" type="slidenum">
              <a:rPr lang="ar-SA" smtClean="0"/>
              <a:t>5</a:t>
            </a:fld>
            <a:endParaRPr lang="ar-SA"/>
          </a:p>
        </p:txBody>
      </p:sp>
    </p:spTree>
    <p:extLst>
      <p:ext uri="{BB962C8B-B14F-4D97-AF65-F5344CB8AC3E}">
        <p14:creationId xmlns:p14="http://schemas.microsoft.com/office/powerpoint/2010/main" val="1646088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8F0FFB87-BDE4-4C5A-93DC-4F1A1DA8FE74}" type="slidenum">
              <a:rPr lang="ar-SA" smtClean="0"/>
              <a:t>6</a:t>
            </a:fld>
            <a:endParaRPr lang="ar-SA"/>
          </a:p>
        </p:txBody>
      </p:sp>
    </p:spTree>
    <p:extLst>
      <p:ext uri="{BB962C8B-B14F-4D97-AF65-F5344CB8AC3E}">
        <p14:creationId xmlns:p14="http://schemas.microsoft.com/office/powerpoint/2010/main" val="1429080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lvl1pPr algn="l">
              <a:defRPr/>
            </a:lvl1pPr>
          </a:lstStyle>
          <a:p>
            <a:fld id="{B882B671-DFBD-4187-BDB4-B92B6748D24A}" type="datetimeFigureOut">
              <a:rPr lang="ar-SA" smtClean="0"/>
              <a:t>19/07/39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A77FF7A-AF31-47F0-AFF9-61CEAF9916AA}" type="slidenum">
              <a:rPr lang="ar-SA" smtClean="0"/>
              <a:t>‹#›</a:t>
            </a:fld>
            <a:endParaRPr lang="ar-SA"/>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984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882B671-DFBD-4187-BDB4-B92B6748D24A}" type="datetimeFigureOut">
              <a:rPr lang="ar-SA" smtClean="0"/>
              <a:t>19/07/39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A77FF7A-AF31-47F0-AFF9-61CEAF9916AA}" type="slidenum">
              <a:rPr lang="ar-SA" smtClean="0"/>
              <a:t>‹#›</a:t>
            </a:fld>
            <a:endParaRPr lang="ar-SA"/>
          </a:p>
        </p:txBody>
      </p:sp>
    </p:spTree>
    <p:extLst>
      <p:ext uri="{BB962C8B-B14F-4D97-AF65-F5344CB8AC3E}">
        <p14:creationId xmlns:p14="http://schemas.microsoft.com/office/powerpoint/2010/main" val="1737999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882B671-DFBD-4187-BDB4-B92B6748D24A}" type="datetimeFigureOut">
              <a:rPr lang="ar-SA" smtClean="0"/>
              <a:t>19/07/39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A77FF7A-AF31-47F0-AFF9-61CEAF9916AA}" type="slidenum">
              <a:rPr lang="ar-SA" smtClean="0"/>
              <a:t>‹#›</a:t>
            </a:fld>
            <a:endParaRPr lang="ar-SA"/>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19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882B671-DFBD-4187-BDB4-B92B6748D24A}" type="datetimeFigureOut">
              <a:rPr lang="ar-SA" smtClean="0"/>
              <a:t>19/07/39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A77FF7A-AF31-47F0-AFF9-61CEAF9916AA}" type="slidenum">
              <a:rPr lang="ar-SA" smtClean="0"/>
              <a:t>‹#›</a:t>
            </a:fld>
            <a:endParaRPr lang="ar-SA"/>
          </a:p>
        </p:txBody>
      </p:sp>
    </p:spTree>
    <p:extLst>
      <p:ext uri="{BB962C8B-B14F-4D97-AF65-F5344CB8AC3E}">
        <p14:creationId xmlns:p14="http://schemas.microsoft.com/office/powerpoint/2010/main" val="2091578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B882B671-DFBD-4187-BDB4-B92B6748D24A}" type="datetimeFigureOut">
              <a:rPr lang="ar-SA" smtClean="0"/>
              <a:t>19/07/39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A77FF7A-AF31-47F0-AFF9-61CEAF9916AA}" type="slidenum">
              <a:rPr lang="ar-SA" smtClean="0"/>
              <a:t>‹#›</a:t>
            </a:fld>
            <a:endParaRPr lang="ar-SA"/>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39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B882B671-DFBD-4187-BDB4-B92B6748D24A}" type="datetimeFigureOut">
              <a:rPr lang="ar-SA" smtClean="0"/>
              <a:t>19/07/39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FA77FF7A-AF31-47F0-AFF9-61CEAF9916AA}" type="slidenum">
              <a:rPr lang="ar-SA" smtClean="0"/>
              <a:t>‹#›</a:t>
            </a:fld>
            <a:endParaRPr lang="ar-SA"/>
          </a:p>
        </p:txBody>
      </p:sp>
    </p:spTree>
    <p:extLst>
      <p:ext uri="{BB962C8B-B14F-4D97-AF65-F5344CB8AC3E}">
        <p14:creationId xmlns:p14="http://schemas.microsoft.com/office/powerpoint/2010/main" val="3531361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ar-SA"/>
              <a:t>حرر أنماط نص الشكل الرئيسي</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B882B671-DFBD-4187-BDB4-B92B6748D24A}" type="datetimeFigureOut">
              <a:rPr lang="ar-SA" smtClean="0"/>
              <a:t>19/07/39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FA77FF7A-AF31-47F0-AFF9-61CEAF9916AA}" type="slidenum">
              <a:rPr lang="ar-SA" smtClean="0"/>
              <a:t>‹#›</a:t>
            </a:fld>
            <a:endParaRPr lang="ar-SA"/>
          </a:p>
        </p:txBody>
      </p:sp>
    </p:spTree>
    <p:extLst>
      <p:ext uri="{BB962C8B-B14F-4D97-AF65-F5344CB8AC3E}">
        <p14:creationId xmlns:p14="http://schemas.microsoft.com/office/powerpoint/2010/main" val="2362502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B882B671-DFBD-4187-BDB4-B92B6748D24A}" type="datetimeFigureOut">
              <a:rPr lang="ar-SA" smtClean="0"/>
              <a:t>19/07/39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FA77FF7A-AF31-47F0-AFF9-61CEAF9916AA}" type="slidenum">
              <a:rPr lang="ar-SA" smtClean="0"/>
              <a:t>‹#›</a:t>
            </a:fld>
            <a:endParaRPr lang="ar-SA"/>
          </a:p>
        </p:txBody>
      </p:sp>
    </p:spTree>
    <p:extLst>
      <p:ext uri="{BB962C8B-B14F-4D97-AF65-F5344CB8AC3E}">
        <p14:creationId xmlns:p14="http://schemas.microsoft.com/office/powerpoint/2010/main" val="3262249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82B671-DFBD-4187-BDB4-B92B6748D24A}" type="datetimeFigureOut">
              <a:rPr lang="ar-SA" smtClean="0"/>
              <a:t>19/07/39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FA77FF7A-AF31-47F0-AFF9-61CEAF9916AA}" type="slidenum">
              <a:rPr lang="ar-SA" smtClean="0"/>
              <a:t>‹#›</a:t>
            </a:fld>
            <a:endParaRPr lang="ar-SA"/>
          </a:p>
        </p:txBody>
      </p:sp>
    </p:spTree>
    <p:extLst>
      <p:ext uri="{BB962C8B-B14F-4D97-AF65-F5344CB8AC3E}">
        <p14:creationId xmlns:p14="http://schemas.microsoft.com/office/powerpoint/2010/main" val="2468423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B882B671-DFBD-4187-BDB4-B92B6748D24A}" type="datetimeFigureOut">
              <a:rPr lang="ar-SA" smtClean="0"/>
              <a:t>19/07/39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FA77FF7A-AF31-47F0-AFF9-61CEAF9916AA}" type="slidenum">
              <a:rPr lang="ar-SA" smtClean="0"/>
              <a:t>‹#›</a:t>
            </a:fld>
            <a:endParaRPr lang="ar-SA"/>
          </a:p>
        </p:txBody>
      </p:sp>
    </p:spTree>
    <p:extLst>
      <p:ext uri="{BB962C8B-B14F-4D97-AF65-F5344CB8AC3E}">
        <p14:creationId xmlns:p14="http://schemas.microsoft.com/office/powerpoint/2010/main" val="3816073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B882B671-DFBD-4187-BDB4-B92B6748D24A}" type="datetimeFigureOut">
              <a:rPr lang="ar-SA" smtClean="0"/>
              <a:t>19/07/39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FA77FF7A-AF31-47F0-AFF9-61CEAF9916AA}" type="slidenum">
              <a:rPr lang="ar-SA" smtClean="0"/>
              <a:t>‹#›</a:t>
            </a:fld>
            <a:endParaRPr lang="ar-SA"/>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117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B882B671-DFBD-4187-BDB4-B92B6748D24A}" type="datetimeFigureOut">
              <a:rPr lang="ar-SA" smtClean="0"/>
              <a:t>19/07/39</a:t>
            </a:fld>
            <a:endParaRPr lang="ar-SA"/>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ar-SA"/>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FA77FF7A-AF31-47F0-AFF9-61CEAF9916AA}" type="slidenum">
              <a:rPr lang="ar-SA" smtClean="0"/>
              <a:t>‹#›</a:t>
            </a:fld>
            <a:endParaRPr lang="ar-SA"/>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53360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1"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r" defTabSz="914400" rtl="1"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r" defTabSz="914400" rtl="1"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r" defTabSz="914400" rtl="1"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r" defTabSz="914400" rtl="1"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r" defTabSz="914400" rtl="1"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r" defTabSz="914400" rtl="1"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r" defTabSz="914400" rtl="1"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r" defTabSz="914400" rtl="1"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9.xml"/><Relationship Id="rId6" Type="http://schemas.openxmlformats.org/officeDocument/2006/relationships/hyperlink" Target="mailto:https://docs.google.com/presentation/d/10_Lu6XcY5qJD5TFm64GH5RFm86Jr_gsLTPIyK3utwTw/edit?usp=sharing" TargetMode="External"/><Relationship Id="rId11" Type="http://schemas.openxmlformats.org/officeDocument/2006/relationships/hyperlink" Target="https://creativecommons.org/licenses/by-sa/3.0/" TargetMode="External"/><Relationship Id="rId5" Type="http://schemas.openxmlformats.org/officeDocument/2006/relationships/image" Target="../media/image6.jpg"/><Relationship Id="rId10" Type="http://schemas.openxmlformats.org/officeDocument/2006/relationships/hyperlink" Target="https://en.wikipedia.org/wiki/Heart_(symbol)" TargetMode="External"/><Relationship Id="rId4" Type="http://schemas.openxmlformats.org/officeDocument/2006/relationships/image" Target="../media/image5.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9.xml"/><Relationship Id="rId6" Type="http://schemas.openxmlformats.org/officeDocument/2006/relationships/hyperlink" Target="mailto:436.MEDICINE@HOTMAIL.COM" TargetMode="External"/><Relationship Id="rId5" Type="http://schemas.openxmlformats.org/officeDocument/2006/relationships/image" Target="../media/image14.png"/><Relationship Id="rId4" Type="http://schemas.openxmlformats.org/officeDocument/2006/relationships/hyperlink" Target="mailto:https://twitter.com/medicine436"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0">
            <a:extLst>
              <a:ext uri="{FF2B5EF4-FFF2-40B4-BE49-F238E27FC236}">
                <a16:creationId xmlns:a16="http://schemas.microsoft.com/office/drawing/2014/main" id="{B0AD926A-6A49-4FAF-A392-4534F4E9391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عنصر نائب للصورة 5" descr="صورة تحتوي على ثياب, شخص&#10;&#10;وصف منشأ بثقة عالية جداً">
            <a:extLst>
              <a:ext uri="{FF2B5EF4-FFF2-40B4-BE49-F238E27FC236}">
                <a16:creationId xmlns:a16="http://schemas.microsoft.com/office/drawing/2014/main" id="{7A5E7735-7050-40B4-B340-6711A593569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7003" r="9091" b="7770"/>
          <a:stretch/>
        </p:blipFill>
        <p:spPr>
          <a:xfrm>
            <a:off x="20" y="-9448"/>
            <a:ext cx="12191980" cy="6857990"/>
          </a:xfrm>
          <a:prstGeom prst="rect">
            <a:avLst/>
          </a:prstGeom>
        </p:spPr>
      </p:pic>
      <p:sp>
        <p:nvSpPr>
          <p:cNvPr id="17" name="Rectangle 12">
            <a:extLst>
              <a:ext uri="{FF2B5EF4-FFF2-40B4-BE49-F238E27FC236}">
                <a16:creationId xmlns:a16="http://schemas.microsoft.com/office/drawing/2014/main" id="{FAD9FB75-5E1A-4AE8-99C7-1089F2031C2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5"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5BD3C60-BA10-42C4-9F11-282AEE6A2F5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عنوان 1">
            <a:extLst>
              <a:ext uri="{FF2B5EF4-FFF2-40B4-BE49-F238E27FC236}">
                <a16:creationId xmlns:a16="http://schemas.microsoft.com/office/drawing/2014/main" id="{A0768968-BE92-49E2-BD91-236B35BEEC53}"/>
              </a:ext>
            </a:extLst>
          </p:cNvPr>
          <p:cNvSpPr>
            <a:spLocks noGrp="1"/>
          </p:cNvSpPr>
          <p:nvPr>
            <p:ph type="title"/>
          </p:nvPr>
        </p:nvSpPr>
        <p:spPr>
          <a:xfrm>
            <a:off x="1128678" y="886022"/>
            <a:ext cx="6066816" cy="1499616"/>
          </a:xfrm>
        </p:spPr>
        <p:txBody>
          <a:bodyPr vert="horz" lIns="91440" tIns="45720" rIns="91440" bIns="45720" rtlCol="0" anchor="ctr">
            <a:noAutofit/>
          </a:bodyPr>
          <a:lstStyle/>
          <a:p>
            <a:pPr algn="l" rtl="0"/>
            <a:r>
              <a:rPr lang="en-US" sz="12000" spc="100" dirty="0">
                <a:solidFill>
                  <a:schemeClr val="tx2"/>
                </a:solidFill>
              </a:rPr>
              <a:t>M</a:t>
            </a:r>
            <a:r>
              <a:rPr lang="en-US" sz="12000" spc="100" dirty="0">
                <a:solidFill>
                  <a:srgbClr val="000000"/>
                </a:solidFill>
              </a:rPr>
              <a:t>EDICINE</a:t>
            </a:r>
          </a:p>
        </p:txBody>
      </p:sp>
      <p:cxnSp>
        <p:nvCxnSpPr>
          <p:cNvPr id="8" name="رابط مستقيم 7">
            <a:extLst>
              <a:ext uri="{FF2B5EF4-FFF2-40B4-BE49-F238E27FC236}">
                <a16:creationId xmlns:a16="http://schemas.microsoft.com/office/drawing/2014/main" id="{2A90E7B3-42C0-4C0B-87E1-96C3F02BC856}"/>
              </a:ext>
            </a:extLst>
          </p:cNvPr>
          <p:cNvCxnSpPr/>
          <p:nvPr/>
        </p:nvCxnSpPr>
        <p:spPr>
          <a:xfrm flipH="1">
            <a:off x="374753" y="3460771"/>
            <a:ext cx="4701915" cy="0"/>
          </a:xfrm>
          <a:prstGeom prst="line">
            <a:avLst/>
          </a:prstGeom>
          <a:ln>
            <a:solidFill>
              <a:srgbClr val="083CCE"/>
            </a:solidFill>
          </a:ln>
        </p:spPr>
        <p:style>
          <a:lnRef idx="3">
            <a:schemeClr val="accent1"/>
          </a:lnRef>
          <a:fillRef idx="0">
            <a:schemeClr val="accent1"/>
          </a:fillRef>
          <a:effectRef idx="2">
            <a:schemeClr val="accent1"/>
          </a:effectRef>
          <a:fontRef idx="minor">
            <a:schemeClr val="tx1"/>
          </a:fontRef>
        </p:style>
      </p:cxnSp>
      <p:pic>
        <p:nvPicPr>
          <p:cNvPr id="10" name="صورة 9">
            <a:extLst>
              <a:ext uri="{FF2B5EF4-FFF2-40B4-BE49-F238E27FC236}">
                <a16:creationId xmlns:a16="http://schemas.microsoft.com/office/drawing/2014/main" id="{B452FB9E-7616-4576-9FCA-A08C40519D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7794"/>
          <a:stretch/>
        </p:blipFill>
        <p:spPr>
          <a:xfrm>
            <a:off x="99002" y="164811"/>
            <a:ext cx="1325995" cy="420400"/>
          </a:xfrm>
          <a:prstGeom prst="rect">
            <a:avLst/>
          </a:prstGeom>
        </p:spPr>
      </p:pic>
      <p:pic>
        <p:nvPicPr>
          <p:cNvPr id="14" name="صورة 13">
            <a:extLst>
              <a:ext uri="{FF2B5EF4-FFF2-40B4-BE49-F238E27FC236}">
                <a16:creationId xmlns:a16="http://schemas.microsoft.com/office/drawing/2014/main" id="{5B49BB72-B6A6-4C41-B551-05D69C47F3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668" y="2482838"/>
            <a:ext cx="1839755" cy="1630646"/>
          </a:xfrm>
          <a:prstGeom prst="rect">
            <a:avLst/>
          </a:prstGeom>
        </p:spPr>
      </p:pic>
      <p:sp>
        <p:nvSpPr>
          <p:cNvPr id="18" name="مربع نص 17">
            <a:extLst>
              <a:ext uri="{FF2B5EF4-FFF2-40B4-BE49-F238E27FC236}">
                <a16:creationId xmlns:a16="http://schemas.microsoft.com/office/drawing/2014/main" id="{8251B023-A8D9-4BC2-BAEB-35BA56195FA0}"/>
              </a:ext>
            </a:extLst>
          </p:cNvPr>
          <p:cNvSpPr txBox="1"/>
          <p:nvPr/>
        </p:nvSpPr>
        <p:spPr>
          <a:xfrm>
            <a:off x="605711" y="6195829"/>
            <a:ext cx="6340840" cy="369332"/>
          </a:xfrm>
          <a:prstGeom prst="rect">
            <a:avLst/>
          </a:prstGeom>
          <a:noFill/>
        </p:spPr>
        <p:txBody>
          <a:bodyPr wrap="square" rtlCol="1">
            <a:spAutoFit/>
          </a:bodyPr>
          <a:lstStyle/>
          <a:p>
            <a:r>
              <a:rPr lang="en-US" b="1" dirty="0"/>
              <a:t>COLOR INDEX </a:t>
            </a:r>
            <a:r>
              <a:rPr lang="en-US" dirty="0"/>
              <a:t>I </a:t>
            </a:r>
            <a:r>
              <a:rPr lang="en-US" dirty="0">
                <a:solidFill>
                  <a:srgbClr val="FF0000"/>
                </a:solidFill>
              </a:rPr>
              <a:t>IMPORTANT</a:t>
            </a:r>
            <a:r>
              <a:rPr lang="en-US" dirty="0"/>
              <a:t> I </a:t>
            </a:r>
            <a:r>
              <a:rPr lang="en-US" dirty="0">
                <a:solidFill>
                  <a:srgbClr val="92D050"/>
                </a:solidFill>
              </a:rPr>
              <a:t>DOCTORS NOTE </a:t>
            </a:r>
            <a:r>
              <a:rPr lang="en-US" dirty="0"/>
              <a:t>I </a:t>
            </a:r>
            <a:r>
              <a:rPr lang="en-US" dirty="0">
                <a:solidFill>
                  <a:schemeClr val="bg1">
                    <a:lumMod val="50000"/>
                  </a:schemeClr>
                </a:solidFill>
              </a:rPr>
              <a:t>EXTRA</a:t>
            </a:r>
            <a:r>
              <a:rPr lang="en-US" dirty="0"/>
              <a:t> .</a:t>
            </a:r>
            <a:endParaRPr lang="ar-SA" dirty="0"/>
          </a:p>
        </p:txBody>
      </p:sp>
      <p:pic>
        <p:nvPicPr>
          <p:cNvPr id="20" name="صورة 19">
            <a:extLst>
              <a:ext uri="{FF2B5EF4-FFF2-40B4-BE49-F238E27FC236}">
                <a16:creationId xmlns:a16="http://schemas.microsoft.com/office/drawing/2014/main" id="{3EE96159-E63C-4998-ADD9-85F579B73BF8}"/>
              </a:ext>
            </a:extLst>
          </p:cNvPr>
          <p:cNvPicPr>
            <a:picLocks noChangeAspect="1"/>
          </p:cNvPicPr>
          <p:nvPr/>
        </p:nvPicPr>
        <p:blipFill rotWithShape="1">
          <a:blip r:embed="rId5">
            <a:extLst>
              <a:ext uri="{28A0092B-C50C-407E-A947-70E740481C1C}">
                <a14:useLocalDpi xmlns:a14="http://schemas.microsoft.com/office/drawing/2010/main" val="0"/>
              </a:ext>
            </a:extLst>
          </a:blip>
          <a:srcRect t="27225" b="46234"/>
          <a:stretch/>
        </p:blipFill>
        <p:spPr>
          <a:xfrm>
            <a:off x="566530" y="4719942"/>
            <a:ext cx="5488898" cy="869429"/>
          </a:xfrm>
          <a:prstGeom prst="rect">
            <a:avLst/>
          </a:prstGeom>
        </p:spPr>
      </p:pic>
      <p:sp>
        <p:nvSpPr>
          <p:cNvPr id="22" name="عنصر نائب للنص 21">
            <a:extLst>
              <a:ext uri="{FF2B5EF4-FFF2-40B4-BE49-F238E27FC236}">
                <a16:creationId xmlns:a16="http://schemas.microsoft.com/office/drawing/2014/main" id="{4BD919CF-27B6-4260-B297-0C901C85E497}"/>
              </a:ext>
            </a:extLst>
          </p:cNvPr>
          <p:cNvSpPr>
            <a:spLocks noGrp="1"/>
          </p:cNvSpPr>
          <p:nvPr>
            <p:ph type="body" sz="half" idx="2"/>
          </p:nvPr>
        </p:nvSpPr>
        <p:spPr>
          <a:xfrm>
            <a:off x="7195494" y="5763115"/>
            <a:ext cx="4330870" cy="617380"/>
          </a:xfrm>
        </p:spPr>
        <p:txBody>
          <a:bodyPr>
            <a:normAutofit/>
          </a:bodyPr>
          <a:lstStyle/>
          <a:p>
            <a:r>
              <a:rPr lang="en-US" sz="2000" b="1" dirty="0">
                <a:highlight>
                  <a:srgbClr val="C0C0C0"/>
                </a:highlight>
              </a:rPr>
              <a:t>You are gonna be a great doctor</a:t>
            </a:r>
            <a:endParaRPr lang="ar-SA" sz="2000" b="1" dirty="0">
              <a:highlight>
                <a:srgbClr val="C0C0C0"/>
              </a:highlight>
            </a:endParaRPr>
          </a:p>
        </p:txBody>
      </p:sp>
      <p:sp>
        <p:nvSpPr>
          <p:cNvPr id="23" name="عنصر نائب للنص 3">
            <a:extLst>
              <a:ext uri="{FF2B5EF4-FFF2-40B4-BE49-F238E27FC236}">
                <a16:creationId xmlns:a16="http://schemas.microsoft.com/office/drawing/2014/main" id="{BDB764D9-6EC5-4756-9A1F-323FBDA72253}"/>
              </a:ext>
            </a:extLst>
          </p:cNvPr>
          <p:cNvSpPr txBox="1">
            <a:spLocks/>
          </p:cNvSpPr>
          <p:nvPr/>
        </p:nvSpPr>
        <p:spPr>
          <a:xfrm>
            <a:off x="771908" y="2632564"/>
            <a:ext cx="6066816" cy="786984"/>
          </a:xfrm>
          <a:prstGeom prst="rect">
            <a:avLst/>
          </a:prstGeom>
        </p:spPr>
        <p:txBody>
          <a:bodyPr vert="horz" lIns="45720" tIns="45720" rIns="45720" bIns="45720" rtlCol="0" anchor="ctr">
            <a:normAutofit/>
          </a:bodyPr>
          <a:lstStyle>
            <a:lvl1pPr marL="0" indent="0" algn="r" defTabSz="914400" rtl="1"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mn-lt"/>
                <a:ea typeface="+mn-ea"/>
                <a:cs typeface="+mn-cs"/>
              </a:defRPr>
            </a:lvl1pPr>
            <a:lvl2pPr marL="457200" indent="0" algn="r" defTabSz="914400" rtl="1" eaLnBrk="1" latinLnBrk="0" hangingPunct="1">
              <a:lnSpc>
                <a:spcPct val="90000"/>
              </a:lnSpc>
              <a:spcBef>
                <a:spcPts val="200"/>
              </a:spcBef>
              <a:spcAft>
                <a:spcPts val="400"/>
              </a:spcAft>
              <a:buClr>
                <a:schemeClr val="accent2"/>
              </a:buClr>
              <a:buFont typeface="Wingdings 3" pitchFamily="18" charset="2"/>
              <a:buNone/>
              <a:defRPr sz="1400" kern="1200">
                <a:solidFill>
                  <a:schemeClr val="tx1"/>
                </a:solidFill>
                <a:latin typeface="+mn-lt"/>
                <a:ea typeface="+mn-ea"/>
                <a:cs typeface="+mn-cs"/>
              </a:defRPr>
            </a:lvl2pPr>
            <a:lvl3pPr marL="914400" indent="0" algn="r" defTabSz="914400" rtl="1" eaLnBrk="1" latinLnBrk="0" hangingPunct="1">
              <a:lnSpc>
                <a:spcPct val="90000"/>
              </a:lnSpc>
              <a:spcBef>
                <a:spcPts val="200"/>
              </a:spcBef>
              <a:spcAft>
                <a:spcPts val="400"/>
              </a:spcAft>
              <a:buClr>
                <a:schemeClr val="accent2"/>
              </a:buClr>
              <a:buFont typeface="Wingdings 3" pitchFamily="18" charset="2"/>
              <a:buNone/>
              <a:defRPr sz="1200" kern="1200">
                <a:solidFill>
                  <a:schemeClr val="tx1"/>
                </a:solidFill>
                <a:latin typeface="+mn-lt"/>
                <a:ea typeface="+mn-ea"/>
                <a:cs typeface="+mn-cs"/>
              </a:defRPr>
            </a:lvl3pPr>
            <a:lvl4pPr marL="1371600" indent="0" algn="r" defTabSz="914400" rtl="1" eaLnBrk="1" latinLnBrk="0" hangingPunct="1">
              <a:lnSpc>
                <a:spcPct val="90000"/>
              </a:lnSpc>
              <a:spcBef>
                <a:spcPts val="200"/>
              </a:spcBef>
              <a:spcAft>
                <a:spcPts val="400"/>
              </a:spcAft>
              <a:buClr>
                <a:schemeClr val="accent2"/>
              </a:buClr>
              <a:buFont typeface="Wingdings 3" pitchFamily="18" charset="2"/>
              <a:buNone/>
              <a:defRPr sz="1000" kern="1200">
                <a:solidFill>
                  <a:schemeClr val="tx1"/>
                </a:solidFill>
                <a:latin typeface="+mn-lt"/>
                <a:ea typeface="+mn-ea"/>
                <a:cs typeface="+mn-cs"/>
              </a:defRPr>
            </a:lvl4pPr>
            <a:lvl5pPr marL="1828800" indent="0" algn="r" defTabSz="914400" rtl="1" eaLnBrk="1" latinLnBrk="0" hangingPunct="1">
              <a:lnSpc>
                <a:spcPct val="90000"/>
              </a:lnSpc>
              <a:spcBef>
                <a:spcPts val="200"/>
              </a:spcBef>
              <a:spcAft>
                <a:spcPts val="400"/>
              </a:spcAft>
              <a:buClr>
                <a:schemeClr val="accent2"/>
              </a:buClr>
              <a:buFont typeface="Wingdings 3" pitchFamily="18" charset="2"/>
              <a:buNone/>
              <a:defRPr sz="1000" kern="1200">
                <a:solidFill>
                  <a:schemeClr val="tx1"/>
                </a:solidFill>
                <a:latin typeface="+mn-lt"/>
                <a:ea typeface="+mn-ea"/>
                <a:cs typeface="+mn-cs"/>
              </a:defRPr>
            </a:lvl5pPr>
            <a:lvl6pPr marL="2286000" indent="0" algn="r" defTabSz="914400" rtl="1" eaLnBrk="1" latinLnBrk="0" hangingPunct="1">
              <a:lnSpc>
                <a:spcPct val="90000"/>
              </a:lnSpc>
              <a:spcBef>
                <a:spcPts val="200"/>
              </a:spcBef>
              <a:spcAft>
                <a:spcPts val="400"/>
              </a:spcAft>
              <a:buClr>
                <a:schemeClr val="accent2"/>
              </a:buClr>
              <a:buFont typeface="Wingdings 3" pitchFamily="18" charset="2"/>
              <a:buNone/>
              <a:defRPr sz="1000" kern="1200">
                <a:solidFill>
                  <a:schemeClr val="tx1"/>
                </a:solidFill>
                <a:latin typeface="+mn-lt"/>
                <a:ea typeface="+mn-ea"/>
                <a:cs typeface="+mn-cs"/>
              </a:defRPr>
            </a:lvl6pPr>
            <a:lvl7pPr marL="2743200" indent="0" algn="r" defTabSz="914400" rtl="1" eaLnBrk="1" latinLnBrk="0" hangingPunct="1">
              <a:lnSpc>
                <a:spcPct val="90000"/>
              </a:lnSpc>
              <a:spcBef>
                <a:spcPts val="200"/>
              </a:spcBef>
              <a:spcAft>
                <a:spcPts val="400"/>
              </a:spcAft>
              <a:buClr>
                <a:schemeClr val="accent2"/>
              </a:buClr>
              <a:buFont typeface="Wingdings 3" pitchFamily="18" charset="2"/>
              <a:buNone/>
              <a:defRPr sz="1000" kern="1200">
                <a:solidFill>
                  <a:schemeClr val="tx1"/>
                </a:solidFill>
                <a:latin typeface="+mn-lt"/>
                <a:ea typeface="+mn-ea"/>
                <a:cs typeface="+mn-cs"/>
              </a:defRPr>
            </a:lvl7pPr>
            <a:lvl8pPr marL="3200400" indent="0" algn="r" defTabSz="914400" rtl="1" eaLnBrk="1" latinLnBrk="0" hangingPunct="1">
              <a:lnSpc>
                <a:spcPct val="90000"/>
              </a:lnSpc>
              <a:spcBef>
                <a:spcPts val="200"/>
              </a:spcBef>
              <a:spcAft>
                <a:spcPts val="400"/>
              </a:spcAft>
              <a:buClr>
                <a:schemeClr val="accent2"/>
              </a:buClr>
              <a:buFont typeface="Wingdings 3" pitchFamily="18" charset="2"/>
              <a:buNone/>
              <a:defRPr sz="1000" kern="1200">
                <a:solidFill>
                  <a:schemeClr val="tx1"/>
                </a:solidFill>
                <a:latin typeface="+mn-lt"/>
                <a:ea typeface="+mn-ea"/>
                <a:cs typeface="+mn-cs"/>
              </a:defRPr>
            </a:lvl8pPr>
            <a:lvl9pPr marL="3657600" indent="0" algn="r" defTabSz="914400" rtl="1" eaLnBrk="1" latinLnBrk="0" hangingPunct="1">
              <a:lnSpc>
                <a:spcPct val="90000"/>
              </a:lnSpc>
              <a:spcBef>
                <a:spcPts val="200"/>
              </a:spcBef>
              <a:spcAft>
                <a:spcPts val="400"/>
              </a:spcAft>
              <a:buClr>
                <a:schemeClr val="accent2"/>
              </a:buClr>
              <a:buFont typeface="Wingdings 3" pitchFamily="18" charset="2"/>
              <a:buNone/>
              <a:defRPr sz="1000" kern="1200">
                <a:solidFill>
                  <a:schemeClr val="tx1"/>
                </a:solidFill>
                <a:latin typeface="+mn-lt"/>
                <a:ea typeface="+mn-ea"/>
                <a:cs typeface="+mn-cs"/>
              </a:defRPr>
            </a:lvl9pPr>
          </a:lstStyle>
          <a:p>
            <a:pPr algn="l" rtl="0">
              <a:lnSpc>
                <a:spcPct val="90000"/>
              </a:lnSpc>
            </a:pPr>
            <a:r>
              <a:rPr lang="en-US" sz="4400" dirty="0">
                <a:solidFill>
                  <a:srgbClr val="000000"/>
                </a:solidFill>
              </a:rPr>
              <a:t>BREASTFEEDING</a:t>
            </a:r>
          </a:p>
        </p:txBody>
      </p:sp>
      <p:sp>
        <p:nvSpPr>
          <p:cNvPr id="24" name="مربع نص 23">
            <a:hlinkClick r:id="rId6"/>
            <a:extLst>
              <a:ext uri="{FF2B5EF4-FFF2-40B4-BE49-F238E27FC236}">
                <a16:creationId xmlns:a16="http://schemas.microsoft.com/office/drawing/2014/main" id="{79048870-4275-4BA1-ACE8-36C6A2609263}"/>
              </a:ext>
            </a:extLst>
          </p:cNvPr>
          <p:cNvSpPr txBox="1"/>
          <p:nvPr/>
        </p:nvSpPr>
        <p:spPr>
          <a:xfrm>
            <a:off x="771908" y="3714727"/>
            <a:ext cx="1696387" cy="369332"/>
          </a:xfrm>
          <a:prstGeom prst="rect">
            <a:avLst/>
          </a:prstGeom>
          <a:noFill/>
        </p:spPr>
        <p:txBody>
          <a:bodyPr wrap="square" rtlCol="1">
            <a:spAutoFit/>
          </a:bodyPr>
          <a:lstStyle/>
          <a:p>
            <a:r>
              <a:rPr lang="en-US" dirty="0"/>
              <a:t>EDITING FILE =)</a:t>
            </a:r>
            <a:endParaRPr lang="ar-SA" dirty="0"/>
          </a:p>
        </p:txBody>
      </p:sp>
      <p:pic>
        <p:nvPicPr>
          <p:cNvPr id="4" name="صورة 3">
            <a:extLst>
              <a:ext uri="{FF2B5EF4-FFF2-40B4-BE49-F238E27FC236}">
                <a16:creationId xmlns:a16="http://schemas.microsoft.com/office/drawing/2014/main" id="{88B9F7CF-4A2B-4A42-A792-BDDB5FF3CE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55782" y="989446"/>
            <a:ext cx="690769" cy="1081120"/>
          </a:xfrm>
          <a:prstGeom prst="rect">
            <a:avLst/>
          </a:prstGeom>
        </p:spPr>
      </p:pic>
      <p:pic>
        <p:nvPicPr>
          <p:cNvPr id="7" name="صورة 6">
            <a:extLst>
              <a:ext uri="{FF2B5EF4-FFF2-40B4-BE49-F238E27FC236}">
                <a16:creationId xmlns:a16="http://schemas.microsoft.com/office/drawing/2014/main" id="{8EFBF6D6-A695-4D78-A705-CC1D1A44FF1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51364" y="4746191"/>
            <a:ext cx="764273" cy="764273"/>
          </a:xfrm>
          <a:prstGeom prst="rect">
            <a:avLst/>
          </a:prstGeom>
        </p:spPr>
      </p:pic>
      <p:pic>
        <p:nvPicPr>
          <p:cNvPr id="11" name="صورة 10">
            <a:extLst>
              <a:ext uri="{FF2B5EF4-FFF2-40B4-BE49-F238E27FC236}">
                <a16:creationId xmlns:a16="http://schemas.microsoft.com/office/drawing/2014/main" id="{4C5E480F-492D-4B16-99F1-4FFF8AB4734A}"/>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rot="737213">
            <a:off x="11526002" y="5880511"/>
            <a:ext cx="434350" cy="434350"/>
          </a:xfrm>
          <a:prstGeom prst="rect">
            <a:avLst/>
          </a:prstGeom>
        </p:spPr>
      </p:pic>
      <p:sp>
        <p:nvSpPr>
          <p:cNvPr id="12" name="مربع نص 11">
            <a:extLst>
              <a:ext uri="{FF2B5EF4-FFF2-40B4-BE49-F238E27FC236}">
                <a16:creationId xmlns:a16="http://schemas.microsoft.com/office/drawing/2014/main" id="{D85048B9-D40E-4C8B-86D3-AA5D39A376B7}"/>
              </a:ext>
            </a:extLst>
          </p:cNvPr>
          <p:cNvSpPr txBox="1"/>
          <p:nvPr/>
        </p:nvSpPr>
        <p:spPr>
          <a:xfrm>
            <a:off x="11273227" y="7297790"/>
            <a:ext cx="622110" cy="1061829"/>
          </a:xfrm>
          <a:prstGeom prst="rect">
            <a:avLst/>
          </a:prstGeom>
          <a:noFill/>
        </p:spPr>
        <p:txBody>
          <a:bodyPr wrap="square" rtlCol="1">
            <a:spAutoFit/>
          </a:bodyPr>
          <a:lstStyle/>
          <a:p>
            <a:r>
              <a:rPr lang="ar-SA" sz="900">
                <a:hlinkClick r:id="rId10" tooltip="https://en.wikipedia.org/wiki/Heart_(symbol)"/>
              </a:rPr>
              <a:t>هذه الصورة</a:t>
            </a:r>
            <a:r>
              <a:rPr lang="ar-SA" sz="900"/>
              <a:t> بواسطة كاتب غير معروف مرخصة بالاسم </a:t>
            </a:r>
            <a:r>
              <a:rPr lang="ar-SA" sz="900">
                <a:hlinkClick r:id="rId11" tooltip="https://creativecommons.org/licenses/by-sa/3.0/"/>
              </a:rPr>
              <a:t>CC BY-SA</a:t>
            </a:r>
            <a:endParaRPr lang="ar-SA" sz="900"/>
          </a:p>
        </p:txBody>
      </p:sp>
    </p:spTree>
    <p:extLst>
      <p:ext uri="{BB962C8B-B14F-4D97-AF65-F5344CB8AC3E}">
        <p14:creationId xmlns:p14="http://schemas.microsoft.com/office/powerpoint/2010/main" val="1703973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964A0050-3A23-47C8-88B3-21CAC757DBE0}"/>
              </a:ext>
            </a:extLst>
          </p:cNvPr>
          <p:cNvSpPr/>
          <p:nvPr/>
        </p:nvSpPr>
        <p:spPr>
          <a:xfrm>
            <a:off x="1424997" y="164811"/>
            <a:ext cx="10679783" cy="861774"/>
          </a:xfrm>
          <a:prstGeom prst="rect">
            <a:avLst/>
          </a:prstGeom>
          <a:noFill/>
        </p:spPr>
        <p:txBody>
          <a:bodyPr wrap="none" lIns="91440" tIns="45720" rIns="91440" bIns="45720">
            <a:spAutoFit/>
          </a:bodyPr>
          <a:lstStyle/>
          <a:p>
            <a:pPr marL="685800" indent="-685800">
              <a:buFont typeface="Wingdings" panose="05000000000000000000" pitchFamily="2" charset="2"/>
              <a:buChar char="v"/>
            </a:pPr>
            <a:r>
              <a:rPr lang="en-US" sz="5000" cap="all" spc="100" dirty="0">
                <a:solidFill>
                  <a:schemeClr val="accent2">
                    <a:lumMod val="75000"/>
                  </a:schemeClr>
                </a:solidFill>
                <a:latin typeface="+mj-lt"/>
                <a:ea typeface="+mj-ea"/>
                <a:cs typeface="+mj-cs"/>
              </a:rPr>
              <a:t>Why some mothers choose formula instead?</a:t>
            </a:r>
            <a:endParaRPr lang="ar-SA" sz="5000" cap="all" spc="100" dirty="0">
              <a:solidFill>
                <a:schemeClr val="accent2">
                  <a:lumMod val="75000"/>
                </a:schemeClr>
              </a:solidFill>
              <a:latin typeface="+mj-lt"/>
              <a:ea typeface="+mj-ea"/>
              <a:cs typeface="+mj-cs"/>
            </a:endParaRPr>
          </a:p>
        </p:txBody>
      </p:sp>
      <p:sp>
        <p:nvSpPr>
          <p:cNvPr id="7" name="مربع نص 6">
            <a:extLst>
              <a:ext uri="{FF2B5EF4-FFF2-40B4-BE49-F238E27FC236}">
                <a16:creationId xmlns:a16="http://schemas.microsoft.com/office/drawing/2014/main" id="{9B96C4F9-8D20-4792-89C1-19E8B6AD24BF}"/>
              </a:ext>
            </a:extLst>
          </p:cNvPr>
          <p:cNvSpPr txBox="1"/>
          <p:nvPr/>
        </p:nvSpPr>
        <p:spPr>
          <a:xfrm>
            <a:off x="914400" y="1234298"/>
            <a:ext cx="10768084" cy="4801314"/>
          </a:xfrm>
          <a:prstGeom prst="rect">
            <a:avLst/>
          </a:prstGeom>
          <a:solidFill>
            <a:schemeClr val="bg1"/>
          </a:solidFill>
          <a:ln>
            <a:solidFill>
              <a:schemeClr val="bg1">
                <a:lumMod val="85000"/>
              </a:schemeClr>
            </a:solidFill>
          </a:ln>
        </p:spPr>
        <p:txBody>
          <a:bodyPr wrap="square" rtlCol="1">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ar-SA" dirty="0"/>
          </a:p>
        </p:txBody>
      </p:sp>
      <p:sp>
        <p:nvSpPr>
          <p:cNvPr id="3" name="مربع نص 2">
            <a:extLst>
              <a:ext uri="{FF2B5EF4-FFF2-40B4-BE49-F238E27FC236}">
                <a16:creationId xmlns:a16="http://schemas.microsoft.com/office/drawing/2014/main" id="{914933D1-6448-4588-9861-0F6C5C8A3747}"/>
              </a:ext>
            </a:extLst>
          </p:cNvPr>
          <p:cNvSpPr txBox="1"/>
          <p:nvPr/>
        </p:nvSpPr>
        <p:spPr>
          <a:xfrm>
            <a:off x="1191984" y="1434352"/>
            <a:ext cx="4740164" cy="4401205"/>
          </a:xfrm>
          <a:prstGeom prst="rect">
            <a:avLst/>
          </a:prstGeom>
          <a:noFill/>
        </p:spPr>
        <p:txBody>
          <a:bodyPr wrap="square" rtlCol="1">
            <a:spAutoFit/>
          </a:bodyPr>
          <a:lstStyle/>
          <a:p>
            <a:pPr marL="285750" lvl="0" indent="-285750">
              <a:buFont typeface="Courier New" panose="02070309020205020404" pitchFamily="49" charset="0"/>
              <a:buChar char="o"/>
            </a:pPr>
            <a:r>
              <a:rPr lang="en-US" sz="2000" dirty="0"/>
              <a:t>Distressed by physical discomfort of early breastfeeding problems.</a:t>
            </a:r>
          </a:p>
          <a:p>
            <a:pPr marL="285750" lvl="0" indent="-285750">
              <a:buFont typeface="Courier New" panose="02070309020205020404" pitchFamily="49" charset="0"/>
              <a:buChar char="o"/>
            </a:pPr>
            <a:endParaRPr lang="en-US" sz="2000" dirty="0"/>
          </a:p>
          <a:p>
            <a:pPr marL="285750" lvl="0" indent="-285750">
              <a:buFont typeface="Courier New" panose="02070309020205020404" pitchFamily="49" charset="0"/>
              <a:buChar char="o"/>
            </a:pPr>
            <a:r>
              <a:rPr lang="en-US" sz="2000" dirty="0"/>
              <a:t>Convenience issues</a:t>
            </a:r>
          </a:p>
          <a:p>
            <a:pPr marL="285750" lvl="0" indent="-285750">
              <a:buFont typeface="Courier New" panose="02070309020205020404" pitchFamily="49" charset="0"/>
              <a:buChar char="o"/>
            </a:pPr>
            <a:endParaRPr lang="en-US" sz="2000" dirty="0"/>
          </a:p>
          <a:p>
            <a:pPr marL="285750" lvl="0" indent="-285750">
              <a:buFont typeface="Courier New" panose="02070309020205020404" pitchFamily="49" charset="0"/>
              <a:buChar char="o"/>
            </a:pPr>
            <a:r>
              <a:rPr lang="en-US" sz="2000" dirty="0"/>
              <a:t>Pressures of employment/school</a:t>
            </a:r>
          </a:p>
          <a:p>
            <a:pPr marL="285750" lvl="0" indent="-285750">
              <a:buFont typeface="Courier New" panose="02070309020205020404" pitchFamily="49" charset="0"/>
              <a:buChar char="o"/>
            </a:pPr>
            <a:endParaRPr lang="en-US" sz="2000" dirty="0"/>
          </a:p>
          <a:p>
            <a:pPr marL="285750" lvl="0" indent="-285750">
              <a:buFont typeface="Courier New" panose="02070309020205020404" pitchFamily="49" charset="0"/>
              <a:buChar char="o"/>
            </a:pPr>
            <a:r>
              <a:rPr lang="en-US" sz="2000" dirty="0"/>
              <a:t>Worries that breast shape will change</a:t>
            </a:r>
          </a:p>
          <a:p>
            <a:pPr marL="285750" lvl="0" indent="-285750">
              <a:buFont typeface="Courier New" panose="02070309020205020404" pitchFamily="49" charset="0"/>
              <a:buChar char="o"/>
            </a:pPr>
            <a:endParaRPr lang="en-US" sz="2000" dirty="0"/>
          </a:p>
          <a:p>
            <a:pPr marL="285750" lvl="0" indent="-285750">
              <a:buFont typeface="Courier New" panose="02070309020205020404" pitchFamily="49" charset="0"/>
              <a:buChar char="o"/>
            </a:pPr>
            <a:r>
              <a:rPr lang="en-US" sz="2000" dirty="0"/>
              <a:t>Formula manufacturers manipulate people through their advantages</a:t>
            </a:r>
          </a:p>
          <a:p>
            <a:pPr marL="285750" lvl="0" indent="-285750">
              <a:buFont typeface="Courier New" panose="02070309020205020404" pitchFamily="49" charset="0"/>
              <a:buChar char="o"/>
            </a:pPr>
            <a:endParaRPr lang="en-US" sz="2000" dirty="0"/>
          </a:p>
          <a:p>
            <a:pPr marL="285750" lvl="0" indent="-285750">
              <a:buFont typeface="Courier New" panose="02070309020205020404" pitchFamily="49" charset="0"/>
              <a:buChar char="o"/>
            </a:pPr>
            <a:r>
              <a:rPr lang="en-US" sz="2000" dirty="0"/>
              <a:t>Doctors and nurses need more lactation training</a:t>
            </a:r>
            <a:r>
              <a:rPr lang="en-US" sz="2000" dirty="0">
                <a:solidFill>
                  <a:srgbClr val="92D050"/>
                </a:solidFill>
              </a:rPr>
              <a:t>(1)</a:t>
            </a:r>
          </a:p>
        </p:txBody>
      </p:sp>
      <p:sp>
        <p:nvSpPr>
          <p:cNvPr id="8" name="مربع نص 7">
            <a:extLst>
              <a:ext uri="{FF2B5EF4-FFF2-40B4-BE49-F238E27FC236}">
                <a16:creationId xmlns:a16="http://schemas.microsoft.com/office/drawing/2014/main" id="{F7C65FD4-90B9-4970-9663-A949A2B9FA5F}"/>
              </a:ext>
            </a:extLst>
          </p:cNvPr>
          <p:cNvSpPr txBox="1"/>
          <p:nvPr/>
        </p:nvSpPr>
        <p:spPr>
          <a:xfrm>
            <a:off x="736979" y="6070990"/>
            <a:ext cx="10945505" cy="369332"/>
          </a:xfrm>
          <a:prstGeom prst="rect">
            <a:avLst/>
          </a:prstGeom>
          <a:noFill/>
          <a:ln>
            <a:solidFill>
              <a:srgbClr val="92D050"/>
            </a:solidFill>
          </a:ln>
        </p:spPr>
        <p:txBody>
          <a:bodyPr wrap="square" rtlCol="1">
            <a:spAutoFit/>
          </a:bodyPr>
          <a:lstStyle/>
          <a:p>
            <a:r>
              <a:rPr lang="en-US" dirty="0">
                <a:solidFill>
                  <a:srgbClr val="92D050"/>
                </a:solidFill>
              </a:rPr>
              <a:t> (1) You need to advise your patient. </a:t>
            </a:r>
          </a:p>
        </p:txBody>
      </p:sp>
      <p:pic>
        <p:nvPicPr>
          <p:cNvPr id="9" name="صورة 8">
            <a:extLst>
              <a:ext uri="{FF2B5EF4-FFF2-40B4-BE49-F238E27FC236}">
                <a16:creationId xmlns:a16="http://schemas.microsoft.com/office/drawing/2014/main" id="{89F498B3-1267-40D0-980C-A50A86FDEE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7794"/>
          <a:stretch/>
        </p:blipFill>
        <p:spPr>
          <a:xfrm>
            <a:off x="99002" y="164811"/>
            <a:ext cx="1325995" cy="420400"/>
          </a:xfrm>
          <a:prstGeom prst="rect">
            <a:avLst/>
          </a:prstGeom>
        </p:spPr>
      </p:pic>
      <p:sp>
        <p:nvSpPr>
          <p:cNvPr id="2" name="نجمة ذات 5 نقاط 1"/>
          <p:cNvSpPr/>
          <p:nvPr/>
        </p:nvSpPr>
        <p:spPr>
          <a:xfrm>
            <a:off x="201881" y="6232572"/>
            <a:ext cx="380010" cy="323165"/>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ربع نص 9">
            <a:extLst>
              <a:ext uri="{FF2B5EF4-FFF2-40B4-BE49-F238E27FC236}">
                <a16:creationId xmlns:a16="http://schemas.microsoft.com/office/drawing/2014/main" id="{EA2D9607-E085-4380-B6D0-179EE627EADF}"/>
              </a:ext>
            </a:extLst>
          </p:cNvPr>
          <p:cNvSpPr txBox="1"/>
          <p:nvPr/>
        </p:nvSpPr>
        <p:spPr>
          <a:xfrm>
            <a:off x="6487311" y="1434352"/>
            <a:ext cx="4917593" cy="4093428"/>
          </a:xfrm>
          <a:prstGeom prst="rect">
            <a:avLst/>
          </a:prstGeom>
          <a:noFill/>
        </p:spPr>
        <p:txBody>
          <a:bodyPr wrap="square" rtlCol="1">
            <a:spAutoFit/>
          </a:bodyPr>
          <a:lstStyle/>
          <a:p>
            <a:pPr marL="285750" lvl="0" indent="-285750">
              <a:buFont typeface="Courier New" panose="02070309020205020404" pitchFamily="49" charset="0"/>
              <a:buChar char="o"/>
            </a:pPr>
            <a:r>
              <a:rPr lang="en-US" sz="2000" dirty="0"/>
              <a:t>Moms given very little time to adjust to changes of postpartum</a:t>
            </a:r>
          </a:p>
          <a:p>
            <a:pPr marL="285750" lvl="0" indent="-285750">
              <a:buFont typeface="Courier New" panose="02070309020205020404" pitchFamily="49" charset="0"/>
              <a:buChar char="o"/>
            </a:pPr>
            <a:endParaRPr lang="en-US" sz="2000" dirty="0"/>
          </a:p>
          <a:p>
            <a:pPr marL="285750" lvl="0" indent="-285750">
              <a:buFont typeface="Courier New" panose="02070309020205020404" pitchFamily="49" charset="0"/>
              <a:buChar char="o"/>
            </a:pPr>
            <a:r>
              <a:rPr lang="en-US" sz="2000" dirty="0"/>
              <a:t>Family demands</a:t>
            </a:r>
          </a:p>
          <a:p>
            <a:pPr marL="285750" lvl="0" indent="-285750">
              <a:buFont typeface="Courier New" panose="02070309020205020404" pitchFamily="49" charset="0"/>
              <a:buChar char="o"/>
            </a:pPr>
            <a:endParaRPr lang="en-US" sz="2000" dirty="0"/>
          </a:p>
          <a:p>
            <a:pPr marL="285750" lvl="0" indent="-285750">
              <a:buFont typeface="Courier New" panose="02070309020205020404" pitchFamily="49" charset="0"/>
              <a:buChar char="o"/>
            </a:pPr>
            <a:r>
              <a:rPr lang="en-US" sz="2000" dirty="0"/>
              <a:t>Non-supportive family/health professionals</a:t>
            </a:r>
          </a:p>
          <a:p>
            <a:pPr marL="285750" lvl="0" indent="-285750">
              <a:buFont typeface="Courier New" panose="02070309020205020404" pitchFamily="49" charset="0"/>
              <a:buChar char="o"/>
            </a:pPr>
            <a:endParaRPr lang="en-US" sz="2000" dirty="0"/>
          </a:p>
          <a:p>
            <a:pPr marL="285750" lvl="0" indent="-285750">
              <a:buFont typeface="Courier New" panose="02070309020205020404" pitchFamily="49" charset="0"/>
              <a:buChar char="o"/>
            </a:pPr>
            <a:r>
              <a:rPr lang="en-US" sz="2000" dirty="0">
                <a:solidFill>
                  <a:srgbClr val="C00000"/>
                </a:solidFill>
              </a:rPr>
              <a:t>Embarrassment</a:t>
            </a:r>
          </a:p>
          <a:p>
            <a:pPr marL="285750" lvl="0" indent="-285750">
              <a:buFont typeface="Courier New" panose="02070309020205020404" pitchFamily="49" charset="0"/>
              <a:buChar char="o"/>
            </a:pPr>
            <a:endParaRPr lang="en-US" sz="2000" dirty="0"/>
          </a:p>
          <a:p>
            <a:pPr marL="285750" lvl="0" indent="-285750">
              <a:buFont typeface="Courier New" panose="02070309020205020404" pitchFamily="49" charset="0"/>
              <a:buChar char="o"/>
            </a:pPr>
            <a:r>
              <a:rPr lang="en-US" sz="2000" dirty="0"/>
              <a:t>Lack of confidence in self</a:t>
            </a:r>
          </a:p>
          <a:p>
            <a:pPr marL="285750" lvl="0" indent="-285750">
              <a:buFont typeface="Courier New" panose="02070309020205020404" pitchFamily="49" charset="0"/>
              <a:buChar char="o"/>
            </a:pPr>
            <a:endParaRPr lang="en-US" sz="2000" dirty="0"/>
          </a:p>
          <a:p>
            <a:pPr marL="285750" lvl="0" indent="-285750">
              <a:buFont typeface="Courier New" panose="02070309020205020404" pitchFamily="49" charset="0"/>
              <a:buChar char="o"/>
            </a:pPr>
            <a:r>
              <a:rPr lang="en-US" sz="2000" dirty="0"/>
              <a:t>Feeling that one cannot produce enough milk</a:t>
            </a:r>
          </a:p>
        </p:txBody>
      </p:sp>
      <p:cxnSp>
        <p:nvCxnSpPr>
          <p:cNvPr id="11" name="رابط مستقيم 10">
            <a:extLst>
              <a:ext uri="{FF2B5EF4-FFF2-40B4-BE49-F238E27FC236}">
                <a16:creationId xmlns:a16="http://schemas.microsoft.com/office/drawing/2014/main" id="{B228C298-AA19-4018-BFAF-274BA81D9FB9}"/>
              </a:ext>
            </a:extLst>
          </p:cNvPr>
          <p:cNvCxnSpPr>
            <a:cxnSpLocks/>
          </p:cNvCxnSpPr>
          <p:nvPr/>
        </p:nvCxnSpPr>
        <p:spPr>
          <a:xfrm>
            <a:off x="6209731" y="1840627"/>
            <a:ext cx="0" cy="282984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15875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964A0050-3A23-47C8-88B3-21CAC757DBE0}"/>
              </a:ext>
            </a:extLst>
          </p:cNvPr>
          <p:cNvSpPr/>
          <p:nvPr/>
        </p:nvSpPr>
        <p:spPr>
          <a:xfrm>
            <a:off x="1424997" y="164811"/>
            <a:ext cx="8028160" cy="861774"/>
          </a:xfrm>
          <a:prstGeom prst="rect">
            <a:avLst/>
          </a:prstGeom>
          <a:noFill/>
        </p:spPr>
        <p:txBody>
          <a:bodyPr wrap="none" lIns="91440" tIns="45720" rIns="91440" bIns="45720">
            <a:spAutoFit/>
          </a:bodyPr>
          <a:lstStyle/>
          <a:p>
            <a:pPr marL="685800" indent="-685800">
              <a:buFont typeface="Wingdings" panose="05000000000000000000" pitchFamily="2" charset="2"/>
              <a:buChar char="v"/>
            </a:pPr>
            <a:r>
              <a:rPr lang="en-US" sz="5000" cap="all" spc="100" dirty="0">
                <a:solidFill>
                  <a:schemeClr val="accent2">
                    <a:lumMod val="75000"/>
                  </a:schemeClr>
                </a:solidFill>
                <a:latin typeface="+mj-lt"/>
                <a:ea typeface="+mj-ea"/>
                <a:cs typeface="+mj-cs"/>
              </a:rPr>
              <a:t>Harmful effect of formula milk</a:t>
            </a:r>
            <a:endParaRPr lang="ar-SA" sz="5000" cap="all" spc="100" dirty="0">
              <a:solidFill>
                <a:schemeClr val="accent2">
                  <a:lumMod val="75000"/>
                </a:schemeClr>
              </a:solidFill>
              <a:latin typeface="+mj-lt"/>
              <a:ea typeface="+mj-ea"/>
              <a:cs typeface="+mj-cs"/>
            </a:endParaRPr>
          </a:p>
        </p:txBody>
      </p:sp>
      <p:sp>
        <p:nvSpPr>
          <p:cNvPr id="7" name="مربع نص 6">
            <a:extLst>
              <a:ext uri="{FF2B5EF4-FFF2-40B4-BE49-F238E27FC236}">
                <a16:creationId xmlns:a16="http://schemas.microsoft.com/office/drawing/2014/main" id="{9B96C4F9-8D20-4792-89C1-19E8B6AD24BF}"/>
              </a:ext>
            </a:extLst>
          </p:cNvPr>
          <p:cNvSpPr txBox="1"/>
          <p:nvPr/>
        </p:nvSpPr>
        <p:spPr>
          <a:xfrm>
            <a:off x="914400" y="1234298"/>
            <a:ext cx="10768084" cy="4801314"/>
          </a:xfrm>
          <a:prstGeom prst="rect">
            <a:avLst/>
          </a:prstGeom>
          <a:solidFill>
            <a:schemeClr val="bg1"/>
          </a:solidFill>
          <a:ln>
            <a:solidFill>
              <a:schemeClr val="bg1">
                <a:lumMod val="85000"/>
              </a:schemeClr>
            </a:solidFill>
          </a:ln>
        </p:spPr>
        <p:txBody>
          <a:bodyPr wrap="square" rtlCol="1">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ar-SA" dirty="0"/>
          </a:p>
        </p:txBody>
      </p:sp>
      <p:pic>
        <p:nvPicPr>
          <p:cNvPr id="9" name="صورة 8">
            <a:extLst>
              <a:ext uri="{FF2B5EF4-FFF2-40B4-BE49-F238E27FC236}">
                <a16:creationId xmlns:a16="http://schemas.microsoft.com/office/drawing/2014/main" id="{89F498B3-1267-40D0-980C-A50A86FDEE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7794"/>
          <a:stretch/>
        </p:blipFill>
        <p:spPr>
          <a:xfrm>
            <a:off x="99002" y="164811"/>
            <a:ext cx="1325995" cy="420400"/>
          </a:xfrm>
          <a:prstGeom prst="rect">
            <a:avLst/>
          </a:prstGeom>
        </p:spPr>
      </p:pic>
      <p:sp>
        <p:nvSpPr>
          <p:cNvPr id="10" name="مربع نص 9">
            <a:extLst>
              <a:ext uri="{FF2B5EF4-FFF2-40B4-BE49-F238E27FC236}">
                <a16:creationId xmlns:a16="http://schemas.microsoft.com/office/drawing/2014/main" id="{03846E53-FB12-4B89-A9E1-890204F00FE7}"/>
              </a:ext>
            </a:extLst>
          </p:cNvPr>
          <p:cNvSpPr txBox="1"/>
          <p:nvPr/>
        </p:nvSpPr>
        <p:spPr>
          <a:xfrm>
            <a:off x="998700" y="1669648"/>
            <a:ext cx="5211031" cy="4093428"/>
          </a:xfrm>
          <a:prstGeom prst="rect">
            <a:avLst/>
          </a:prstGeom>
          <a:noFill/>
        </p:spPr>
        <p:txBody>
          <a:bodyPr wrap="square" rtlCol="1">
            <a:spAutoFit/>
          </a:bodyPr>
          <a:lstStyle/>
          <a:p>
            <a:pPr marL="342900" lvl="0" indent="-342900">
              <a:buFont typeface="Wingdings" panose="05000000000000000000" pitchFamily="2" charset="2"/>
              <a:buChar char="ü"/>
            </a:pPr>
            <a:r>
              <a:rPr lang="en-US" sz="2000" dirty="0"/>
              <a:t>Allergies, eczema 2 to 7 times</a:t>
            </a:r>
          </a:p>
          <a:p>
            <a:pPr marL="342900" lvl="0" indent="-342900">
              <a:buFont typeface="Wingdings" panose="05000000000000000000" pitchFamily="2" charset="2"/>
              <a:buChar char="ü"/>
            </a:pPr>
            <a:endParaRPr lang="en-US" sz="2000" dirty="0"/>
          </a:p>
          <a:p>
            <a:pPr marL="342900" lvl="0" indent="-342900">
              <a:buFont typeface="Wingdings" panose="05000000000000000000" pitchFamily="2" charset="2"/>
              <a:buChar char="ü"/>
            </a:pPr>
            <a:r>
              <a:rPr lang="en-US" sz="2000" dirty="0"/>
              <a:t>Urinary tract infections 2.6 to 5.5 times</a:t>
            </a:r>
          </a:p>
          <a:p>
            <a:pPr marL="342900" lvl="0" indent="-342900">
              <a:buFont typeface="Wingdings" panose="05000000000000000000" pitchFamily="2" charset="2"/>
              <a:buChar char="ü"/>
            </a:pPr>
            <a:endParaRPr lang="en-US" sz="2000" dirty="0"/>
          </a:p>
          <a:p>
            <a:pPr marL="342900" lvl="0" indent="-342900">
              <a:buFont typeface="Wingdings" panose="05000000000000000000" pitchFamily="2" charset="2"/>
              <a:buChar char="ü"/>
            </a:pPr>
            <a:r>
              <a:rPr lang="en-US" sz="2000" dirty="0"/>
              <a:t>Inflammatory bowel disease 1.5 to 1.9 times</a:t>
            </a:r>
          </a:p>
          <a:p>
            <a:pPr marL="342900" lvl="0" indent="-342900">
              <a:buFont typeface="Wingdings" panose="05000000000000000000" pitchFamily="2" charset="2"/>
              <a:buChar char="ü"/>
            </a:pPr>
            <a:endParaRPr lang="en-US" sz="2000" dirty="0"/>
          </a:p>
          <a:p>
            <a:pPr marL="342900" lvl="0" indent="-342900">
              <a:buFont typeface="Wingdings" panose="05000000000000000000" pitchFamily="2" charset="2"/>
              <a:buChar char="ü"/>
            </a:pPr>
            <a:r>
              <a:rPr lang="en-US" sz="2000" dirty="0"/>
              <a:t>Diabetes, type 1:   2.4 times</a:t>
            </a:r>
          </a:p>
          <a:p>
            <a:pPr marL="342900" lvl="0" indent="-342900">
              <a:buFont typeface="Wingdings" panose="05000000000000000000" pitchFamily="2" charset="2"/>
              <a:buChar char="ü"/>
            </a:pPr>
            <a:endParaRPr lang="en-US" sz="2000" dirty="0"/>
          </a:p>
          <a:p>
            <a:pPr marL="342900" lvl="0" indent="-342900">
              <a:buFont typeface="Wingdings" panose="05000000000000000000" pitchFamily="2" charset="2"/>
              <a:buChar char="ü"/>
            </a:pPr>
            <a:r>
              <a:rPr lang="en-US" sz="2000" dirty="0"/>
              <a:t>Gastroenteritis 3 times</a:t>
            </a:r>
          </a:p>
          <a:p>
            <a:pPr marL="342900" lvl="0" indent="-342900">
              <a:buFont typeface="Wingdings" panose="05000000000000000000" pitchFamily="2" charset="2"/>
              <a:buChar char="ü"/>
            </a:pPr>
            <a:endParaRPr lang="en-US" sz="2000" dirty="0"/>
          </a:p>
          <a:p>
            <a:pPr marL="342900" lvl="0" indent="-342900">
              <a:buFont typeface="Wingdings" panose="05000000000000000000" pitchFamily="2" charset="2"/>
              <a:buChar char="ü"/>
            </a:pPr>
            <a:r>
              <a:rPr lang="en-US" sz="2000" dirty="0"/>
              <a:t>Hodgkin's lymphoma 1.8 to 6.7 times</a:t>
            </a:r>
          </a:p>
          <a:p>
            <a:pPr marL="342900" lvl="0" indent="-342900">
              <a:buFont typeface="Wingdings" panose="05000000000000000000" pitchFamily="2" charset="2"/>
              <a:buChar char="ü"/>
            </a:pPr>
            <a:endParaRPr lang="en-US" sz="2000" dirty="0"/>
          </a:p>
          <a:p>
            <a:pPr marL="342900" lvl="0" indent="-342900">
              <a:buFont typeface="Wingdings" panose="05000000000000000000" pitchFamily="2" charset="2"/>
              <a:buChar char="ü"/>
            </a:pPr>
            <a:r>
              <a:rPr lang="en-US" sz="2000" dirty="0"/>
              <a:t>Otitis media 2.4 times</a:t>
            </a:r>
          </a:p>
        </p:txBody>
      </p:sp>
      <p:sp>
        <p:nvSpPr>
          <p:cNvPr id="11" name="مربع نص 10">
            <a:extLst>
              <a:ext uri="{FF2B5EF4-FFF2-40B4-BE49-F238E27FC236}">
                <a16:creationId xmlns:a16="http://schemas.microsoft.com/office/drawing/2014/main" id="{A9E5A9F3-C7A7-40C4-AB09-30E18233C26E}"/>
              </a:ext>
            </a:extLst>
          </p:cNvPr>
          <p:cNvSpPr txBox="1"/>
          <p:nvPr/>
        </p:nvSpPr>
        <p:spPr>
          <a:xfrm>
            <a:off x="6383220" y="1536173"/>
            <a:ext cx="5195170" cy="4401205"/>
          </a:xfrm>
          <a:prstGeom prst="rect">
            <a:avLst/>
          </a:prstGeom>
          <a:noFill/>
        </p:spPr>
        <p:txBody>
          <a:bodyPr wrap="square" rtlCol="1">
            <a:spAutoFit/>
          </a:bodyPr>
          <a:lstStyle/>
          <a:p>
            <a:pPr marL="342900" indent="-342900">
              <a:buFont typeface="Wingdings" panose="05000000000000000000" pitchFamily="2" charset="2"/>
              <a:buChar char="ü"/>
            </a:pPr>
            <a:r>
              <a:rPr lang="en-US" sz="2000" i="1" dirty="0" err="1"/>
              <a:t>Haemophilus</a:t>
            </a:r>
            <a:r>
              <a:rPr lang="en-US" sz="2000" i="1" dirty="0"/>
              <a:t> influenzae </a:t>
            </a:r>
            <a:r>
              <a:rPr lang="en-US" sz="2000" dirty="0"/>
              <a:t>meningitis 3.8 times</a:t>
            </a:r>
          </a:p>
          <a:p>
            <a:pPr marL="342900" lvl="0" indent="-342900">
              <a:buFont typeface="Wingdings" panose="05000000000000000000" pitchFamily="2" charset="2"/>
              <a:buChar char="ü"/>
            </a:pPr>
            <a:endParaRPr lang="en-US" sz="2000" dirty="0"/>
          </a:p>
          <a:p>
            <a:pPr marL="342900" lvl="0" indent="-342900">
              <a:buFont typeface="Wingdings" panose="05000000000000000000" pitchFamily="2" charset="2"/>
              <a:buChar char="ü"/>
            </a:pPr>
            <a:r>
              <a:rPr lang="en-US" sz="2000" dirty="0"/>
              <a:t>Necrotizing enterocolitis 6 to 10 times</a:t>
            </a:r>
          </a:p>
          <a:p>
            <a:pPr marL="342900" lvl="0" indent="-342900">
              <a:buFont typeface="Wingdings" panose="05000000000000000000" pitchFamily="2" charset="2"/>
              <a:buChar char="ü"/>
            </a:pPr>
            <a:endParaRPr lang="en-US" sz="2000" dirty="0"/>
          </a:p>
          <a:p>
            <a:pPr marL="342900" lvl="0" indent="-342900">
              <a:buFont typeface="Wingdings" panose="05000000000000000000" pitchFamily="2" charset="2"/>
              <a:buChar char="ü"/>
            </a:pPr>
            <a:r>
              <a:rPr lang="en-US" sz="2000" dirty="0"/>
              <a:t>Pneumonia/lower respiratory tract infection 1.7 to 5 times</a:t>
            </a:r>
          </a:p>
          <a:p>
            <a:pPr marL="342900" lvl="0" indent="-342900">
              <a:buFont typeface="Wingdings" panose="05000000000000000000" pitchFamily="2" charset="2"/>
              <a:buChar char="ü"/>
            </a:pPr>
            <a:endParaRPr lang="en-US" sz="2000" dirty="0"/>
          </a:p>
          <a:p>
            <a:pPr marL="342900" lvl="0" indent="-342900">
              <a:buFont typeface="Wingdings" panose="05000000000000000000" pitchFamily="2" charset="2"/>
              <a:buChar char="ü"/>
            </a:pPr>
            <a:r>
              <a:rPr lang="en-US" sz="2000" dirty="0"/>
              <a:t>Respiratory syncytial virus infection 3.9 times</a:t>
            </a:r>
          </a:p>
          <a:p>
            <a:pPr marL="342900" lvl="0" indent="-342900">
              <a:buFont typeface="Wingdings" panose="05000000000000000000" pitchFamily="2" charset="2"/>
              <a:buChar char="ü"/>
            </a:pPr>
            <a:endParaRPr lang="en-US" sz="2000" dirty="0"/>
          </a:p>
          <a:p>
            <a:pPr marL="342900" lvl="0" indent="-342900">
              <a:buFont typeface="Wingdings" panose="05000000000000000000" pitchFamily="2" charset="2"/>
              <a:buChar char="ü"/>
            </a:pPr>
            <a:r>
              <a:rPr lang="en-US" sz="2000" dirty="0"/>
              <a:t>Sepsis 2.1 times</a:t>
            </a:r>
          </a:p>
          <a:p>
            <a:pPr marL="342900" lvl="0" indent="-342900">
              <a:buFont typeface="Wingdings" panose="05000000000000000000" pitchFamily="2" charset="2"/>
              <a:buChar char="ü"/>
            </a:pPr>
            <a:endParaRPr lang="en-US" sz="2000" dirty="0"/>
          </a:p>
          <a:p>
            <a:pPr marL="342900" lvl="0" indent="-342900">
              <a:buFont typeface="Wingdings" panose="05000000000000000000" pitchFamily="2" charset="2"/>
              <a:buChar char="ü"/>
            </a:pPr>
            <a:r>
              <a:rPr lang="en-US" sz="2000" dirty="0"/>
              <a:t>Sudden infant death syndrome 2.0 times</a:t>
            </a:r>
          </a:p>
          <a:p>
            <a:pPr marL="342900" lvl="0" indent="-342900">
              <a:buFont typeface="Wingdings" panose="05000000000000000000" pitchFamily="2" charset="2"/>
              <a:buChar char="ü"/>
            </a:pPr>
            <a:endParaRPr lang="en-US" sz="2000" dirty="0"/>
          </a:p>
          <a:p>
            <a:pPr marL="342900" lvl="0" indent="-342900">
              <a:buFont typeface="Wingdings" panose="05000000000000000000" pitchFamily="2" charset="2"/>
              <a:buChar char="ü"/>
            </a:pPr>
            <a:r>
              <a:rPr lang="en-US" sz="2000" dirty="0"/>
              <a:t>Industrialized-world hospitalization 3 times</a:t>
            </a:r>
          </a:p>
        </p:txBody>
      </p:sp>
      <p:cxnSp>
        <p:nvCxnSpPr>
          <p:cNvPr id="12" name="رابط مستقيم 11">
            <a:extLst>
              <a:ext uri="{FF2B5EF4-FFF2-40B4-BE49-F238E27FC236}">
                <a16:creationId xmlns:a16="http://schemas.microsoft.com/office/drawing/2014/main" id="{E3080E62-1B0B-4DAC-9F7D-5565980828F0}"/>
              </a:ext>
            </a:extLst>
          </p:cNvPr>
          <p:cNvCxnSpPr>
            <a:cxnSpLocks/>
          </p:cNvCxnSpPr>
          <p:nvPr/>
        </p:nvCxnSpPr>
        <p:spPr>
          <a:xfrm>
            <a:off x="6209731" y="1536173"/>
            <a:ext cx="0" cy="4093428"/>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29297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964A0050-3A23-47C8-88B3-21CAC757DBE0}"/>
              </a:ext>
            </a:extLst>
          </p:cNvPr>
          <p:cNvSpPr/>
          <p:nvPr/>
        </p:nvSpPr>
        <p:spPr>
          <a:xfrm>
            <a:off x="1424997" y="164811"/>
            <a:ext cx="7503977" cy="861774"/>
          </a:xfrm>
          <a:prstGeom prst="rect">
            <a:avLst/>
          </a:prstGeom>
          <a:noFill/>
        </p:spPr>
        <p:txBody>
          <a:bodyPr wrap="none" lIns="91440" tIns="45720" rIns="91440" bIns="45720">
            <a:spAutoFit/>
          </a:bodyPr>
          <a:lstStyle/>
          <a:p>
            <a:pPr marL="685800" indent="-685800">
              <a:buFont typeface="Wingdings" panose="05000000000000000000" pitchFamily="2" charset="2"/>
              <a:buChar char="v"/>
            </a:pPr>
            <a:r>
              <a:rPr lang="en-US" sz="5000" cap="all" spc="100" dirty="0">
                <a:solidFill>
                  <a:schemeClr val="accent2">
                    <a:lumMod val="75000"/>
                  </a:schemeClr>
                </a:solidFill>
                <a:latin typeface="+mj-lt"/>
                <a:ea typeface="+mj-ea"/>
                <a:cs typeface="+mj-cs"/>
              </a:rPr>
              <a:t>Risk Reduction of Breast milk</a:t>
            </a:r>
            <a:endParaRPr lang="ar-SA" sz="5000" cap="all" spc="100" dirty="0">
              <a:solidFill>
                <a:schemeClr val="accent2">
                  <a:lumMod val="75000"/>
                </a:schemeClr>
              </a:solidFill>
              <a:latin typeface="+mj-lt"/>
              <a:ea typeface="+mj-ea"/>
              <a:cs typeface="+mj-cs"/>
            </a:endParaRPr>
          </a:p>
        </p:txBody>
      </p:sp>
      <p:sp>
        <p:nvSpPr>
          <p:cNvPr id="7" name="مربع نص 6">
            <a:extLst>
              <a:ext uri="{FF2B5EF4-FFF2-40B4-BE49-F238E27FC236}">
                <a16:creationId xmlns:a16="http://schemas.microsoft.com/office/drawing/2014/main" id="{9B96C4F9-8D20-4792-89C1-19E8B6AD24BF}"/>
              </a:ext>
            </a:extLst>
          </p:cNvPr>
          <p:cNvSpPr txBox="1"/>
          <p:nvPr/>
        </p:nvSpPr>
        <p:spPr>
          <a:xfrm>
            <a:off x="913394" y="1042988"/>
            <a:ext cx="10568059" cy="4801314"/>
          </a:xfrm>
          <a:prstGeom prst="rect">
            <a:avLst/>
          </a:prstGeom>
          <a:solidFill>
            <a:schemeClr val="bg1"/>
          </a:solidFill>
          <a:ln>
            <a:solidFill>
              <a:schemeClr val="bg1">
                <a:lumMod val="85000"/>
              </a:schemeClr>
            </a:solidFill>
          </a:ln>
        </p:spPr>
        <p:txBody>
          <a:bodyPr wrap="square" rtlCol="1">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ar-SA" dirty="0"/>
          </a:p>
        </p:txBody>
      </p:sp>
      <p:sp>
        <p:nvSpPr>
          <p:cNvPr id="8" name="مربع نص 7">
            <a:extLst>
              <a:ext uri="{FF2B5EF4-FFF2-40B4-BE49-F238E27FC236}">
                <a16:creationId xmlns:a16="http://schemas.microsoft.com/office/drawing/2014/main" id="{F7C65FD4-90B9-4970-9663-A949A2B9FA5F}"/>
              </a:ext>
            </a:extLst>
          </p:cNvPr>
          <p:cNvSpPr txBox="1"/>
          <p:nvPr/>
        </p:nvSpPr>
        <p:spPr>
          <a:xfrm>
            <a:off x="736979" y="6070990"/>
            <a:ext cx="10945505" cy="646331"/>
          </a:xfrm>
          <a:prstGeom prst="rect">
            <a:avLst/>
          </a:prstGeom>
          <a:noFill/>
          <a:ln>
            <a:solidFill>
              <a:srgbClr val="92D050"/>
            </a:solidFill>
          </a:ln>
        </p:spPr>
        <p:txBody>
          <a:bodyPr wrap="square" rtlCol="1">
            <a:spAutoFit/>
          </a:bodyPr>
          <a:lstStyle/>
          <a:p>
            <a:r>
              <a:rPr lang="en-US" dirty="0">
                <a:solidFill>
                  <a:srgbClr val="92D050"/>
                </a:solidFill>
              </a:rPr>
              <a:t> (1) T1DM is not inherited </a:t>
            </a:r>
          </a:p>
          <a:p>
            <a:r>
              <a:rPr lang="en-US" dirty="0">
                <a:solidFill>
                  <a:srgbClr val="92D050"/>
                </a:solidFill>
              </a:rPr>
              <a:t> (2) </a:t>
            </a:r>
            <a:r>
              <a:rPr lang="ar-SA" dirty="0">
                <a:solidFill>
                  <a:srgbClr val="92D050"/>
                </a:solidFill>
              </a:rPr>
              <a:t> ، الحليب مايطلع بسهوله , ممكن يسبب إذا الطفل يرضع من ثدي واحد فقط </a:t>
            </a:r>
            <a:r>
              <a:rPr lang="en-US" dirty="0">
                <a:solidFill>
                  <a:srgbClr val="92D050"/>
                </a:solidFill>
              </a:rPr>
              <a:t>(3) No antibiotics </a:t>
            </a:r>
          </a:p>
        </p:txBody>
      </p:sp>
      <p:pic>
        <p:nvPicPr>
          <p:cNvPr id="9" name="صورة 8">
            <a:extLst>
              <a:ext uri="{FF2B5EF4-FFF2-40B4-BE49-F238E27FC236}">
                <a16:creationId xmlns:a16="http://schemas.microsoft.com/office/drawing/2014/main" id="{89F498B3-1267-40D0-980C-A50A86FDEE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7794"/>
          <a:stretch/>
        </p:blipFill>
        <p:spPr>
          <a:xfrm>
            <a:off x="99002" y="164811"/>
            <a:ext cx="1325995" cy="420400"/>
          </a:xfrm>
          <a:prstGeom prst="rect">
            <a:avLst/>
          </a:prstGeom>
        </p:spPr>
      </p:pic>
      <p:sp>
        <p:nvSpPr>
          <p:cNvPr id="2" name="نجمة ذات 5 نقاط 1"/>
          <p:cNvSpPr/>
          <p:nvPr/>
        </p:nvSpPr>
        <p:spPr>
          <a:xfrm>
            <a:off x="201881" y="6232572"/>
            <a:ext cx="380010" cy="323165"/>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0" name="رابط مستقيم 9">
            <a:extLst>
              <a:ext uri="{FF2B5EF4-FFF2-40B4-BE49-F238E27FC236}">
                <a16:creationId xmlns:a16="http://schemas.microsoft.com/office/drawing/2014/main" id="{6E6C199B-8095-40C9-888D-644FE3EB989D}"/>
              </a:ext>
            </a:extLst>
          </p:cNvPr>
          <p:cNvCxnSpPr>
            <a:cxnSpLocks/>
          </p:cNvCxnSpPr>
          <p:nvPr/>
        </p:nvCxnSpPr>
        <p:spPr>
          <a:xfrm>
            <a:off x="5848499" y="1092862"/>
            <a:ext cx="0" cy="282984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رابط مستقيم 10">
            <a:extLst>
              <a:ext uri="{FF2B5EF4-FFF2-40B4-BE49-F238E27FC236}">
                <a16:creationId xmlns:a16="http://schemas.microsoft.com/office/drawing/2014/main" id="{F1D85647-519C-4030-AA71-BB6E88C87EE1}"/>
              </a:ext>
            </a:extLst>
          </p:cNvPr>
          <p:cNvCxnSpPr>
            <a:cxnSpLocks/>
          </p:cNvCxnSpPr>
          <p:nvPr/>
        </p:nvCxnSpPr>
        <p:spPr>
          <a:xfrm>
            <a:off x="7739777" y="1188903"/>
            <a:ext cx="0" cy="282984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رابط مستقيم 11">
            <a:extLst>
              <a:ext uri="{FF2B5EF4-FFF2-40B4-BE49-F238E27FC236}">
                <a16:creationId xmlns:a16="http://schemas.microsoft.com/office/drawing/2014/main" id="{C645E67C-6571-45DE-9CD5-25FF300F723B}"/>
              </a:ext>
            </a:extLst>
          </p:cNvPr>
          <p:cNvCxnSpPr>
            <a:cxnSpLocks/>
          </p:cNvCxnSpPr>
          <p:nvPr/>
        </p:nvCxnSpPr>
        <p:spPr>
          <a:xfrm>
            <a:off x="3109848" y="1092862"/>
            <a:ext cx="0" cy="282984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مربع نص 2">
            <a:extLst>
              <a:ext uri="{FF2B5EF4-FFF2-40B4-BE49-F238E27FC236}">
                <a16:creationId xmlns:a16="http://schemas.microsoft.com/office/drawing/2014/main" id="{F524F064-586E-4FDE-B77B-715903D61E78}"/>
              </a:ext>
            </a:extLst>
          </p:cNvPr>
          <p:cNvSpPr txBox="1"/>
          <p:nvPr/>
        </p:nvSpPr>
        <p:spPr>
          <a:xfrm>
            <a:off x="1153291" y="1210009"/>
            <a:ext cx="1760560" cy="3139321"/>
          </a:xfrm>
          <a:prstGeom prst="rect">
            <a:avLst/>
          </a:prstGeom>
          <a:solidFill>
            <a:schemeClr val="accent2">
              <a:lumMod val="60000"/>
              <a:lumOff val="40000"/>
            </a:schemeClr>
          </a:solidFill>
        </p:spPr>
        <p:txBody>
          <a:bodyPr wrap="square" rtlCol="1">
            <a:spAutoFit/>
          </a:bodyPr>
          <a:lstStyle/>
          <a:p>
            <a:r>
              <a:rPr lang="en-US" b="1" dirty="0">
                <a:solidFill>
                  <a:schemeClr val="tx2">
                    <a:lumMod val="75000"/>
                  </a:schemeClr>
                </a:solidFill>
              </a:rPr>
              <a:t>Diabetes:</a:t>
            </a:r>
            <a:endParaRPr lang="en-US" dirty="0">
              <a:solidFill>
                <a:schemeClr val="tx2">
                  <a:lumMod val="75000"/>
                </a:schemeClr>
              </a:solidFill>
            </a:endParaRPr>
          </a:p>
          <a:p>
            <a:r>
              <a:rPr lang="en-US" dirty="0">
                <a:solidFill>
                  <a:schemeClr val="bg1"/>
                </a:solidFill>
              </a:rPr>
              <a:t>Up to </a:t>
            </a:r>
            <a:r>
              <a:rPr lang="en-US" dirty="0">
                <a:solidFill>
                  <a:srgbClr val="C00000"/>
                </a:solidFill>
              </a:rPr>
              <a:t>a 30% reduction in the incidence </a:t>
            </a:r>
            <a:r>
              <a:rPr lang="en-US" dirty="0">
                <a:solidFill>
                  <a:srgbClr val="FF0000"/>
                </a:solidFill>
              </a:rPr>
              <a:t>of type 1 DM</a:t>
            </a:r>
            <a:r>
              <a:rPr lang="en-US" dirty="0">
                <a:solidFill>
                  <a:srgbClr val="92D050"/>
                </a:solidFill>
              </a:rPr>
              <a:t>(1)</a:t>
            </a:r>
            <a:r>
              <a:rPr lang="en-US" dirty="0">
                <a:solidFill>
                  <a:schemeClr val="bg1"/>
                </a:solidFill>
              </a:rPr>
              <a:t> is reported for infants who exclusively breastfed for at least </a:t>
            </a:r>
            <a:r>
              <a:rPr lang="en-US" dirty="0">
                <a:solidFill>
                  <a:srgbClr val="FF0000"/>
                </a:solidFill>
              </a:rPr>
              <a:t>3 months.</a:t>
            </a:r>
          </a:p>
          <a:p>
            <a:endParaRPr lang="ar-SA" dirty="0">
              <a:solidFill>
                <a:schemeClr val="bg1"/>
              </a:solidFill>
            </a:endParaRPr>
          </a:p>
        </p:txBody>
      </p:sp>
      <p:sp>
        <p:nvSpPr>
          <p:cNvPr id="13" name="مربع نص 12">
            <a:extLst>
              <a:ext uri="{FF2B5EF4-FFF2-40B4-BE49-F238E27FC236}">
                <a16:creationId xmlns:a16="http://schemas.microsoft.com/office/drawing/2014/main" id="{1E396963-FD75-459B-B5D0-4598550EF7C3}"/>
              </a:ext>
            </a:extLst>
          </p:cNvPr>
          <p:cNvSpPr txBox="1"/>
          <p:nvPr/>
        </p:nvSpPr>
        <p:spPr>
          <a:xfrm>
            <a:off x="3276636" y="1215121"/>
            <a:ext cx="2302768" cy="2585323"/>
          </a:xfrm>
          <a:prstGeom prst="rect">
            <a:avLst/>
          </a:prstGeom>
          <a:solidFill>
            <a:schemeClr val="accent2">
              <a:lumMod val="60000"/>
              <a:lumOff val="40000"/>
            </a:schemeClr>
          </a:solidFill>
        </p:spPr>
        <p:txBody>
          <a:bodyPr wrap="square" rtlCol="1">
            <a:spAutoFit/>
          </a:bodyPr>
          <a:lstStyle/>
          <a:p>
            <a:r>
              <a:rPr lang="en-US" b="1" dirty="0">
                <a:solidFill>
                  <a:schemeClr val="tx2">
                    <a:lumMod val="75000"/>
                  </a:schemeClr>
                </a:solidFill>
              </a:rPr>
              <a:t>Childhood </a:t>
            </a:r>
            <a:r>
              <a:rPr lang="en-US" b="1" dirty="0" err="1">
                <a:solidFill>
                  <a:schemeClr val="tx2">
                    <a:lumMod val="75000"/>
                  </a:schemeClr>
                </a:solidFill>
              </a:rPr>
              <a:t>leukaemia</a:t>
            </a:r>
            <a:r>
              <a:rPr lang="en-US" b="1" dirty="0">
                <a:solidFill>
                  <a:schemeClr val="tx2">
                    <a:lumMod val="75000"/>
                  </a:schemeClr>
                </a:solidFill>
              </a:rPr>
              <a:t>:</a:t>
            </a:r>
            <a:endParaRPr lang="en-US" dirty="0">
              <a:solidFill>
                <a:schemeClr val="tx2">
                  <a:lumMod val="75000"/>
                </a:schemeClr>
              </a:solidFill>
            </a:endParaRPr>
          </a:p>
          <a:p>
            <a:r>
              <a:rPr lang="en-US" dirty="0">
                <a:solidFill>
                  <a:schemeClr val="bg1"/>
                </a:solidFill>
              </a:rPr>
              <a:t>A reduction </a:t>
            </a:r>
            <a:r>
              <a:rPr lang="en-US" dirty="0">
                <a:solidFill>
                  <a:srgbClr val="FF0000"/>
                </a:solidFill>
              </a:rPr>
              <a:t>of 20% </a:t>
            </a:r>
            <a:r>
              <a:rPr lang="en-US" dirty="0">
                <a:solidFill>
                  <a:schemeClr val="bg1"/>
                </a:solidFill>
              </a:rPr>
              <a:t>in the risk of acute lymphocytic </a:t>
            </a:r>
            <a:r>
              <a:rPr lang="en-US" dirty="0" err="1">
                <a:solidFill>
                  <a:schemeClr val="bg1"/>
                </a:solidFill>
              </a:rPr>
              <a:t>leukaemia</a:t>
            </a:r>
            <a:r>
              <a:rPr lang="en-US" dirty="0">
                <a:solidFill>
                  <a:schemeClr val="bg1"/>
                </a:solidFill>
              </a:rPr>
              <a:t> and 15% in the risk of acute myeloid </a:t>
            </a:r>
            <a:r>
              <a:rPr lang="en-US" dirty="0" err="1">
                <a:solidFill>
                  <a:schemeClr val="bg1"/>
                </a:solidFill>
              </a:rPr>
              <a:t>leukaemia</a:t>
            </a:r>
            <a:r>
              <a:rPr lang="en-US" dirty="0">
                <a:solidFill>
                  <a:schemeClr val="bg1"/>
                </a:solidFill>
              </a:rPr>
              <a:t> in infants breastfed </a:t>
            </a:r>
            <a:r>
              <a:rPr lang="en-US" dirty="0">
                <a:solidFill>
                  <a:srgbClr val="FF0000"/>
                </a:solidFill>
              </a:rPr>
              <a:t>for 6 months </a:t>
            </a:r>
            <a:r>
              <a:rPr lang="en-US" dirty="0">
                <a:solidFill>
                  <a:schemeClr val="bg1"/>
                </a:solidFill>
              </a:rPr>
              <a:t>or longer.</a:t>
            </a:r>
          </a:p>
        </p:txBody>
      </p:sp>
      <p:sp>
        <p:nvSpPr>
          <p:cNvPr id="14" name="مربع نص 13">
            <a:extLst>
              <a:ext uri="{FF2B5EF4-FFF2-40B4-BE49-F238E27FC236}">
                <a16:creationId xmlns:a16="http://schemas.microsoft.com/office/drawing/2014/main" id="{2C3C2D86-7AEE-4054-8754-4D6AFFBAD4A3}"/>
              </a:ext>
            </a:extLst>
          </p:cNvPr>
          <p:cNvSpPr txBox="1"/>
          <p:nvPr/>
        </p:nvSpPr>
        <p:spPr>
          <a:xfrm>
            <a:off x="6209731" y="1210009"/>
            <a:ext cx="1287436" cy="2308324"/>
          </a:xfrm>
          <a:prstGeom prst="rect">
            <a:avLst/>
          </a:prstGeom>
          <a:solidFill>
            <a:schemeClr val="accent2">
              <a:lumMod val="60000"/>
              <a:lumOff val="40000"/>
            </a:schemeClr>
          </a:solidFill>
        </p:spPr>
        <p:txBody>
          <a:bodyPr wrap="square" rtlCol="1">
            <a:spAutoFit/>
          </a:bodyPr>
          <a:lstStyle/>
          <a:p>
            <a:r>
              <a:rPr lang="en-US" b="1" dirty="0">
                <a:solidFill>
                  <a:schemeClr val="tx2">
                    <a:lumMod val="75000"/>
                  </a:schemeClr>
                </a:solidFill>
              </a:rPr>
              <a:t>Sudden Infant Death Syndrome (SIDS):</a:t>
            </a:r>
            <a:endParaRPr lang="en-US" dirty="0">
              <a:solidFill>
                <a:schemeClr val="tx2">
                  <a:lumMod val="75000"/>
                </a:schemeClr>
              </a:solidFill>
            </a:endParaRPr>
          </a:p>
          <a:p>
            <a:r>
              <a:rPr lang="en-US" dirty="0">
                <a:solidFill>
                  <a:srgbClr val="FF0000"/>
                </a:solidFill>
              </a:rPr>
              <a:t>A 36% </a:t>
            </a:r>
            <a:r>
              <a:rPr lang="en-US" dirty="0">
                <a:solidFill>
                  <a:schemeClr val="bg1"/>
                </a:solidFill>
              </a:rPr>
              <a:t>reduction in risk of SIDS</a:t>
            </a:r>
            <a:endParaRPr lang="ar-SA" dirty="0">
              <a:solidFill>
                <a:schemeClr val="bg1"/>
              </a:solidFill>
            </a:endParaRPr>
          </a:p>
        </p:txBody>
      </p:sp>
      <p:sp>
        <p:nvSpPr>
          <p:cNvPr id="15" name="مربع نص 14">
            <a:extLst>
              <a:ext uri="{FF2B5EF4-FFF2-40B4-BE49-F238E27FC236}">
                <a16:creationId xmlns:a16="http://schemas.microsoft.com/office/drawing/2014/main" id="{E078FAE0-13FC-476C-96AE-4BBDCE90444C}"/>
              </a:ext>
            </a:extLst>
          </p:cNvPr>
          <p:cNvSpPr txBox="1"/>
          <p:nvPr/>
        </p:nvSpPr>
        <p:spPr>
          <a:xfrm>
            <a:off x="8030702" y="1188903"/>
            <a:ext cx="3120057" cy="2585323"/>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1">
            <a:spAutoFit/>
          </a:bodyPr>
          <a:lstStyle/>
          <a:p>
            <a:r>
              <a:rPr lang="en-US" b="1" dirty="0">
                <a:solidFill>
                  <a:schemeClr val="tx2">
                    <a:lumMod val="75000"/>
                  </a:schemeClr>
                </a:solidFill>
              </a:rPr>
              <a:t>Breast </a:t>
            </a:r>
            <a:r>
              <a:rPr lang="en-US" b="1" dirty="0" err="1">
                <a:solidFill>
                  <a:schemeClr val="tx2">
                    <a:lumMod val="75000"/>
                  </a:schemeClr>
                </a:solidFill>
              </a:rPr>
              <a:t>Engorgment</a:t>
            </a:r>
            <a:r>
              <a:rPr lang="en-US" b="1" dirty="0">
                <a:solidFill>
                  <a:schemeClr val="tx2">
                    <a:lumMod val="75000"/>
                  </a:schemeClr>
                </a:solidFill>
              </a:rPr>
              <a:t> </a:t>
            </a:r>
            <a:r>
              <a:rPr lang="en-US" b="1" dirty="0">
                <a:solidFill>
                  <a:srgbClr val="92D050"/>
                </a:solidFill>
              </a:rPr>
              <a:t>(2)</a:t>
            </a:r>
          </a:p>
          <a:p>
            <a:r>
              <a:rPr lang="en-US" dirty="0">
                <a:solidFill>
                  <a:schemeClr val="bg1"/>
                </a:solidFill>
              </a:rPr>
              <a:t>Engorgement refers to swelling within the breast tissue, which can be painful. In some women with engorgement, the breasts become firm, flushed, warm to the touch, and feel as if they are throbbing. Some women develop a slight fever .</a:t>
            </a:r>
          </a:p>
        </p:txBody>
      </p:sp>
      <p:sp>
        <p:nvSpPr>
          <p:cNvPr id="6" name="مربع نص 5">
            <a:extLst>
              <a:ext uri="{FF2B5EF4-FFF2-40B4-BE49-F238E27FC236}">
                <a16:creationId xmlns:a16="http://schemas.microsoft.com/office/drawing/2014/main" id="{ED005BF0-8C82-479C-8CA1-270847086DBC}"/>
              </a:ext>
            </a:extLst>
          </p:cNvPr>
          <p:cNvSpPr txBox="1"/>
          <p:nvPr/>
        </p:nvSpPr>
        <p:spPr>
          <a:xfrm>
            <a:off x="1041234" y="4258221"/>
            <a:ext cx="10345635"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en-US" b="1" dirty="0"/>
              <a:t>The best treatment for engorgement is to :</a:t>
            </a:r>
            <a:r>
              <a:rPr lang="en-US" b="1" dirty="0">
                <a:solidFill>
                  <a:srgbClr val="92D050"/>
                </a:solidFill>
              </a:rPr>
              <a:t> (3)</a:t>
            </a:r>
          </a:p>
          <a:p>
            <a:pPr marL="285750" lvl="0" indent="-285750">
              <a:buFont typeface="Wingdings" panose="05000000000000000000" pitchFamily="2" charset="2"/>
              <a:buChar char="§"/>
            </a:pPr>
            <a:r>
              <a:rPr lang="en-US" dirty="0"/>
              <a:t>Empty the breasts frequently and completely by breastfeeding. </a:t>
            </a:r>
          </a:p>
          <a:p>
            <a:pPr marL="285750" lvl="0" indent="-285750">
              <a:buFont typeface="Wingdings" panose="05000000000000000000" pitchFamily="2" charset="2"/>
              <a:buChar char="§"/>
            </a:pPr>
            <a:r>
              <a:rPr lang="en-US" dirty="0"/>
              <a:t>Expressing milk by hand or breast pump can help to soften the areola and allow the baby to latch on easily. </a:t>
            </a:r>
          </a:p>
          <a:p>
            <a:pPr marL="285750" lvl="0" indent="-285750">
              <a:buFont typeface="Wingdings" panose="05000000000000000000" pitchFamily="2" charset="2"/>
              <a:buChar char="§"/>
            </a:pPr>
            <a:r>
              <a:rPr lang="en-US" dirty="0"/>
              <a:t>Use of a cold compress or ice pack can be helpful in relieving the discomfort of engorgement. </a:t>
            </a:r>
          </a:p>
          <a:p>
            <a:pPr marL="285750" lvl="0" indent="-285750">
              <a:buFont typeface="Wingdings" panose="05000000000000000000" pitchFamily="2" charset="2"/>
              <a:buChar char="§"/>
            </a:pPr>
            <a:r>
              <a:rPr lang="en-US" dirty="0"/>
              <a:t>Pain medications : Paracetamol / Ibuprofen are safe </a:t>
            </a:r>
          </a:p>
        </p:txBody>
      </p:sp>
      <p:cxnSp>
        <p:nvCxnSpPr>
          <p:cNvPr id="17" name="رابط مستقيم 16">
            <a:extLst>
              <a:ext uri="{FF2B5EF4-FFF2-40B4-BE49-F238E27FC236}">
                <a16:creationId xmlns:a16="http://schemas.microsoft.com/office/drawing/2014/main" id="{7D8AF306-6850-4A55-8DEC-95E3060882E5}"/>
              </a:ext>
            </a:extLst>
          </p:cNvPr>
          <p:cNvCxnSpPr>
            <a:cxnSpLocks/>
            <a:stCxn id="15" idx="2"/>
          </p:cNvCxnSpPr>
          <p:nvPr/>
        </p:nvCxnSpPr>
        <p:spPr>
          <a:xfrm flipH="1">
            <a:off x="9445061" y="3774226"/>
            <a:ext cx="145670" cy="47129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685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964A0050-3A23-47C8-88B3-21CAC757DBE0}"/>
              </a:ext>
            </a:extLst>
          </p:cNvPr>
          <p:cNvSpPr/>
          <p:nvPr/>
        </p:nvSpPr>
        <p:spPr>
          <a:xfrm>
            <a:off x="1424997" y="164811"/>
            <a:ext cx="5026056" cy="861774"/>
          </a:xfrm>
          <a:prstGeom prst="rect">
            <a:avLst/>
          </a:prstGeom>
          <a:noFill/>
        </p:spPr>
        <p:txBody>
          <a:bodyPr wrap="none" lIns="91440" tIns="45720" rIns="91440" bIns="45720">
            <a:spAutoFit/>
          </a:bodyPr>
          <a:lstStyle/>
          <a:p>
            <a:pPr marL="685800" indent="-685800">
              <a:buFont typeface="Wingdings" panose="05000000000000000000" pitchFamily="2" charset="2"/>
              <a:buChar char="v"/>
            </a:pPr>
            <a:r>
              <a:rPr lang="en-US" sz="5000" cap="all" spc="100" dirty="0">
                <a:solidFill>
                  <a:schemeClr val="accent2">
                    <a:lumMod val="75000"/>
                  </a:schemeClr>
                </a:solidFill>
                <a:latin typeface="+mj-lt"/>
                <a:ea typeface="+mj-ea"/>
                <a:cs typeface="+mj-cs"/>
              </a:rPr>
              <a:t>contraindications</a:t>
            </a:r>
            <a:endParaRPr lang="ar-SA" sz="5000" cap="all" spc="100" dirty="0">
              <a:solidFill>
                <a:schemeClr val="accent2">
                  <a:lumMod val="75000"/>
                </a:schemeClr>
              </a:solidFill>
              <a:latin typeface="+mj-lt"/>
              <a:ea typeface="+mj-ea"/>
              <a:cs typeface="+mj-cs"/>
            </a:endParaRPr>
          </a:p>
        </p:txBody>
      </p:sp>
      <p:sp>
        <p:nvSpPr>
          <p:cNvPr id="7" name="مربع نص 6">
            <a:extLst>
              <a:ext uri="{FF2B5EF4-FFF2-40B4-BE49-F238E27FC236}">
                <a16:creationId xmlns:a16="http://schemas.microsoft.com/office/drawing/2014/main" id="{9B96C4F9-8D20-4792-89C1-19E8B6AD24BF}"/>
              </a:ext>
            </a:extLst>
          </p:cNvPr>
          <p:cNvSpPr txBox="1"/>
          <p:nvPr/>
        </p:nvSpPr>
        <p:spPr>
          <a:xfrm>
            <a:off x="914400" y="1234298"/>
            <a:ext cx="10768084" cy="4801314"/>
          </a:xfrm>
          <a:prstGeom prst="rect">
            <a:avLst/>
          </a:prstGeom>
          <a:solidFill>
            <a:schemeClr val="bg1"/>
          </a:solidFill>
          <a:ln>
            <a:solidFill>
              <a:schemeClr val="bg1">
                <a:lumMod val="85000"/>
              </a:schemeClr>
            </a:solidFill>
          </a:ln>
        </p:spPr>
        <p:txBody>
          <a:bodyPr wrap="square" rtlCol="1">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ar-SA" dirty="0"/>
          </a:p>
        </p:txBody>
      </p:sp>
      <p:sp>
        <p:nvSpPr>
          <p:cNvPr id="8" name="مربع نص 7">
            <a:extLst>
              <a:ext uri="{FF2B5EF4-FFF2-40B4-BE49-F238E27FC236}">
                <a16:creationId xmlns:a16="http://schemas.microsoft.com/office/drawing/2014/main" id="{F7C65FD4-90B9-4970-9663-A949A2B9FA5F}"/>
              </a:ext>
            </a:extLst>
          </p:cNvPr>
          <p:cNvSpPr txBox="1"/>
          <p:nvPr/>
        </p:nvSpPr>
        <p:spPr>
          <a:xfrm>
            <a:off x="736979" y="6070990"/>
            <a:ext cx="10945505" cy="646331"/>
          </a:xfrm>
          <a:prstGeom prst="rect">
            <a:avLst/>
          </a:prstGeom>
          <a:noFill/>
          <a:ln>
            <a:solidFill>
              <a:srgbClr val="92D050"/>
            </a:solidFill>
          </a:ln>
        </p:spPr>
        <p:txBody>
          <a:bodyPr wrap="square" rtlCol="1">
            <a:spAutoFit/>
          </a:bodyPr>
          <a:lstStyle/>
          <a:p>
            <a:r>
              <a:rPr lang="en-US" dirty="0">
                <a:solidFill>
                  <a:srgbClr val="92D050"/>
                </a:solidFill>
              </a:rPr>
              <a:t>(1) intolerant to galactose </a:t>
            </a:r>
          </a:p>
          <a:p>
            <a:r>
              <a:rPr lang="en-US" dirty="0">
                <a:solidFill>
                  <a:srgbClr val="92D050"/>
                </a:solidFill>
              </a:rPr>
              <a:t>(2) </a:t>
            </a:r>
            <a:r>
              <a:rPr lang="ar-SA" dirty="0">
                <a:solidFill>
                  <a:srgbClr val="92D050"/>
                </a:solidFill>
              </a:rPr>
              <a:t>كل ساعتيين تفضى </a:t>
            </a:r>
            <a:endParaRPr lang="en-US" dirty="0">
              <a:solidFill>
                <a:srgbClr val="92D050"/>
              </a:solidFill>
            </a:endParaRPr>
          </a:p>
        </p:txBody>
      </p:sp>
      <p:pic>
        <p:nvPicPr>
          <p:cNvPr id="9" name="صورة 8">
            <a:extLst>
              <a:ext uri="{FF2B5EF4-FFF2-40B4-BE49-F238E27FC236}">
                <a16:creationId xmlns:a16="http://schemas.microsoft.com/office/drawing/2014/main" id="{89F498B3-1267-40D0-980C-A50A86FDEE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7794"/>
          <a:stretch/>
        </p:blipFill>
        <p:spPr>
          <a:xfrm>
            <a:off x="99002" y="164811"/>
            <a:ext cx="1325995" cy="420400"/>
          </a:xfrm>
          <a:prstGeom prst="rect">
            <a:avLst/>
          </a:prstGeom>
        </p:spPr>
      </p:pic>
      <p:sp>
        <p:nvSpPr>
          <p:cNvPr id="2" name="نجمة ذات 5 نقاط 1"/>
          <p:cNvSpPr/>
          <p:nvPr/>
        </p:nvSpPr>
        <p:spPr>
          <a:xfrm>
            <a:off x="201881" y="6232572"/>
            <a:ext cx="380010" cy="323165"/>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TextBox 4"/>
          <p:cNvSpPr txBox="1"/>
          <p:nvPr/>
        </p:nvSpPr>
        <p:spPr>
          <a:xfrm>
            <a:off x="1047536" y="2003606"/>
            <a:ext cx="4941340" cy="3693319"/>
          </a:xfrm>
          <a:prstGeom prst="rect">
            <a:avLst/>
          </a:prstGeom>
          <a:noFill/>
        </p:spPr>
        <p:txBody>
          <a:bodyPr wrap="square" rtlCol="0">
            <a:spAutoFit/>
          </a:bodyPr>
          <a:lstStyle/>
          <a:p>
            <a:pPr marL="285750" lvl="0" indent="-285750">
              <a:buFont typeface="Wingdings" panose="05000000000000000000" pitchFamily="2" charset="2"/>
              <a:buChar char="v"/>
            </a:pPr>
            <a:r>
              <a:rPr lang="en-US" sz="2000" i="1" dirty="0"/>
              <a:t>Untreated brucellosis</a:t>
            </a:r>
          </a:p>
          <a:p>
            <a:pPr marL="285750" lvl="0" indent="-285750">
              <a:buFont typeface="Wingdings" panose="05000000000000000000" pitchFamily="2" charset="2"/>
              <a:buChar char="v"/>
            </a:pPr>
            <a:r>
              <a:rPr lang="en-US" sz="2000" i="1" dirty="0"/>
              <a:t>Active or untreated tuberculosis </a:t>
            </a:r>
          </a:p>
          <a:p>
            <a:pPr lvl="0"/>
            <a:r>
              <a:rPr lang="en-US" i="1" dirty="0"/>
              <a:t>(use expressed milk) </a:t>
            </a:r>
            <a:endParaRPr lang="en-US" sz="2000" i="1" dirty="0"/>
          </a:p>
          <a:p>
            <a:pPr marL="285750" lvl="0" indent="-285750">
              <a:buFont typeface="Wingdings" panose="05000000000000000000" pitchFamily="2" charset="2"/>
              <a:buChar char="v"/>
            </a:pPr>
            <a:r>
              <a:rPr lang="en-US" sz="2000" i="1" dirty="0"/>
              <a:t>Active herpes simplex on her breast </a:t>
            </a:r>
          </a:p>
          <a:p>
            <a:pPr lvl="0"/>
            <a:r>
              <a:rPr lang="en-US" i="1" dirty="0"/>
              <a:t>(use expressed milk)</a:t>
            </a:r>
            <a:endParaRPr lang="en-US" sz="2000" i="1" dirty="0"/>
          </a:p>
          <a:p>
            <a:pPr marL="285750" lvl="0" indent="-285750">
              <a:buFont typeface="Wingdings" panose="05000000000000000000" pitchFamily="2" charset="2"/>
              <a:buChar char="v"/>
            </a:pPr>
            <a:r>
              <a:rPr lang="en-US" sz="2000" i="1" dirty="0"/>
              <a:t>Mothers with H1N1 influenza, temporarily be isolated until become afebrile </a:t>
            </a:r>
          </a:p>
          <a:p>
            <a:pPr marL="285750" lvl="0" indent="-285750">
              <a:buFont typeface="Wingdings" panose="05000000000000000000" pitchFamily="2" charset="2"/>
              <a:buChar char="v"/>
            </a:pPr>
            <a:r>
              <a:rPr lang="en-US" sz="2000" i="1" dirty="0"/>
              <a:t>Mothers who are receiving diagnostic or therapeutic radioactive isotopes. </a:t>
            </a:r>
          </a:p>
          <a:p>
            <a:pPr marL="285750" lvl="0" indent="-285750">
              <a:buFont typeface="Wingdings" panose="05000000000000000000" pitchFamily="2" charset="2"/>
              <a:buChar char="v"/>
            </a:pPr>
            <a:r>
              <a:rPr lang="en-US" sz="2000" i="1" dirty="0"/>
              <a:t> Infant with </a:t>
            </a:r>
            <a:r>
              <a:rPr lang="en-US" sz="2000" i="1" dirty="0" err="1"/>
              <a:t>galactosaemia</a:t>
            </a:r>
            <a:r>
              <a:rPr lang="en-US" sz="2000" i="1" dirty="0">
                <a:solidFill>
                  <a:srgbClr val="92D050"/>
                </a:solidFill>
              </a:rPr>
              <a:t>(1)</a:t>
            </a:r>
          </a:p>
          <a:p>
            <a:r>
              <a:rPr lang="en-US" sz="2000" i="1" dirty="0"/>
              <a:t> </a:t>
            </a:r>
          </a:p>
          <a:p>
            <a:r>
              <a:rPr lang="en-US" sz="2000" i="1" dirty="0"/>
              <a:t> </a:t>
            </a:r>
          </a:p>
        </p:txBody>
      </p:sp>
      <p:cxnSp>
        <p:nvCxnSpPr>
          <p:cNvPr id="10" name="رابط مستقيم 9">
            <a:extLst>
              <a:ext uri="{FF2B5EF4-FFF2-40B4-BE49-F238E27FC236}">
                <a16:creationId xmlns:a16="http://schemas.microsoft.com/office/drawing/2014/main" id="{15301537-D602-4849-8A31-353F153B1266}"/>
              </a:ext>
            </a:extLst>
          </p:cNvPr>
          <p:cNvCxnSpPr>
            <a:cxnSpLocks/>
          </p:cNvCxnSpPr>
          <p:nvPr/>
        </p:nvCxnSpPr>
        <p:spPr>
          <a:xfrm>
            <a:off x="6122012" y="2198685"/>
            <a:ext cx="0" cy="282984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مربع نص 2">
            <a:extLst>
              <a:ext uri="{FF2B5EF4-FFF2-40B4-BE49-F238E27FC236}">
                <a16:creationId xmlns:a16="http://schemas.microsoft.com/office/drawing/2014/main" id="{FC1F6124-156B-4574-95B4-276662D7FBA6}"/>
              </a:ext>
            </a:extLst>
          </p:cNvPr>
          <p:cNvSpPr txBox="1"/>
          <p:nvPr/>
        </p:nvSpPr>
        <p:spPr>
          <a:xfrm>
            <a:off x="6298442" y="1849717"/>
            <a:ext cx="5360091" cy="4278094"/>
          </a:xfrm>
          <a:prstGeom prst="rect">
            <a:avLst/>
          </a:prstGeom>
          <a:noFill/>
        </p:spPr>
        <p:txBody>
          <a:bodyPr wrap="square" rtlCol="1">
            <a:spAutoFit/>
          </a:bodyPr>
          <a:lstStyle/>
          <a:p>
            <a:r>
              <a:rPr lang="en-US" b="1" i="1" dirty="0">
                <a:solidFill>
                  <a:schemeClr val="tx2">
                    <a:lumMod val="60000"/>
                    <a:lumOff val="40000"/>
                  </a:schemeClr>
                </a:solidFill>
              </a:rPr>
              <a:t>CONDITIONS THAT ARE NOT CONTRAINDICATIONS TO BREASTFEEDING : </a:t>
            </a:r>
          </a:p>
          <a:p>
            <a:endParaRPr lang="en-US" i="1" dirty="0"/>
          </a:p>
          <a:p>
            <a:r>
              <a:rPr lang="en-US" i="1" dirty="0"/>
              <a:t>Mothers with/ Hepatitis B, Hepatitis C</a:t>
            </a:r>
          </a:p>
          <a:p>
            <a:endParaRPr lang="en-US" i="1" dirty="0"/>
          </a:p>
          <a:p>
            <a:r>
              <a:rPr lang="en-US" sz="2000" b="1" i="1" dirty="0">
                <a:solidFill>
                  <a:schemeClr val="tx2">
                    <a:lumMod val="60000"/>
                    <a:lumOff val="40000"/>
                  </a:schemeClr>
                </a:solidFill>
              </a:rPr>
              <a:t>Other Options if Breastfeeding is Not Possible :</a:t>
            </a:r>
          </a:p>
          <a:p>
            <a:endParaRPr lang="en-US" i="1" dirty="0"/>
          </a:p>
          <a:p>
            <a:pPr marL="285750" lvl="0" indent="-285750">
              <a:buFont typeface="Wingdings" panose="05000000000000000000" pitchFamily="2" charset="2"/>
              <a:buChar char="§"/>
            </a:pPr>
            <a:r>
              <a:rPr lang="en-US" i="1" dirty="0"/>
              <a:t>Use a breast pump</a:t>
            </a:r>
            <a:r>
              <a:rPr lang="en-US" i="1" dirty="0">
                <a:solidFill>
                  <a:srgbClr val="92D050"/>
                </a:solidFill>
              </a:rPr>
              <a:t>(2) </a:t>
            </a:r>
            <a:r>
              <a:rPr lang="en-US" i="1" dirty="0"/>
              <a:t>(electric), efficient to produce milk.</a:t>
            </a:r>
          </a:p>
          <a:p>
            <a:pPr marL="285750" lvl="0" indent="-285750">
              <a:buFont typeface="Wingdings" panose="05000000000000000000" pitchFamily="2" charset="2"/>
              <a:buChar char="§"/>
            </a:pPr>
            <a:r>
              <a:rPr lang="en-US" i="1" dirty="0"/>
              <a:t>Cup or bowl feeding</a:t>
            </a:r>
          </a:p>
          <a:p>
            <a:pPr marL="285750" lvl="0" indent="-285750">
              <a:buFont typeface="Wingdings" panose="05000000000000000000" pitchFamily="2" charset="2"/>
              <a:buChar char="§"/>
            </a:pPr>
            <a:r>
              <a:rPr lang="en-US" i="1" dirty="0"/>
              <a:t>Spoon feeding</a:t>
            </a:r>
          </a:p>
          <a:p>
            <a:pPr marL="285750" lvl="0" indent="-285750">
              <a:buFont typeface="Wingdings" panose="05000000000000000000" pitchFamily="2" charset="2"/>
              <a:buChar char="§"/>
            </a:pPr>
            <a:r>
              <a:rPr lang="en-US" i="1" dirty="0"/>
              <a:t>Eyedropper or feeding syringe</a:t>
            </a:r>
          </a:p>
          <a:p>
            <a:pPr marL="285750" lvl="0" indent="-285750">
              <a:buFont typeface="Wingdings" panose="05000000000000000000" pitchFamily="2" charset="2"/>
              <a:buChar char="§"/>
            </a:pPr>
            <a:r>
              <a:rPr lang="en-US" i="1" dirty="0"/>
              <a:t>Nursing supplemented</a:t>
            </a:r>
          </a:p>
          <a:p>
            <a:r>
              <a:rPr lang="en-US" i="1" dirty="0"/>
              <a:t> </a:t>
            </a:r>
          </a:p>
          <a:p>
            <a:endParaRPr lang="ar-SA" dirty="0"/>
          </a:p>
        </p:txBody>
      </p:sp>
    </p:spTree>
    <p:extLst>
      <p:ext uri="{BB962C8B-B14F-4D97-AF65-F5344CB8AC3E}">
        <p14:creationId xmlns:p14="http://schemas.microsoft.com/office/powerpoint/2010/main" val="1199114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964A0050-3A23-47C8-88B3-21CAC757DBE0}"/>
              </a:ext>
            </a:extLst>
          </p:cNvPr>
          <p:cNvSpPr/>
          <p:nvPr/>
        </p:nvSpPr>
        <p:spPr>
          <a:xfrm>
            <a:off x="1424997" y="164811"/>
            <a:ext cx="6027932" cy="861774"/>
          </a:xfrm>
          <a:prstGeom prst="rect">
            <a:avLst/>
          </a:prstGeom>
          <a:noFill/>
        </p:spPr>
        <p:txBody>
          <a:bodyPr wrap="none" lIns="91440" tIns="45720" rIns="91440" bIns="45720">
            <a:spAutoFit/>
          </a:bodyPr>
          <a:lstStyle/>
          <a:p>
            <a:pPr marL="685800" indent="-685800">
              <a:buFont typeface="Wingdings" panose="05000000000000000000" pitchFamily="2" charset="2"/>
              <a:buChar char="v"/>
            </a:pPr>
            <a:r>
              <a:rPr lang="en-US" sz="5000" cap="all" spc="100" dirty="0">
                <a:solidFill>
                  <a:schemeClr val="accent2">
                    <a:lumMod val="75000"/>
                  </a:schemeClr>
                </a:solidFill>
                <a:latin typeface="+mj-lt"/>
                <a:ea typeface="+mj-ea"/>
                <a:cs typeface="+mj-cs"/>
              </a:rPr>
              <a:t>Contraindications </a:t>
            </a:r>
            <a:r>
              <a:rPr lang="en-US" sz="3600" cap="all" spc="100" dirty="0">
                <a:solidFill>
                  <a:schemeClr val="accent2">
                    <a:lumMod val="75000"/>
                  </a:schemeClr>
                </a:solidFill>
                <a:latin typeface="+mj-lt"/>
                <a:ea typeface="+mj-ea"/>
                <a:cs typeface="+mj-cs"/>
              </a:rPr>
              <a:t>CONT’</a:t>
            </a:r>
            <a:endParaRPr lang="ar-SA" sz="5000" cap="all" spc="100" dirty="0">
              <a:solidFill>
                <a:schemeClr val="accent2">
                  <a:lumMod val="75000"/>
                </a:schemeClr>
              </a:solidFill>
              <a:latin typeface="+mj-lt"/>
              <a:ea typeface="+mj-ea"/>
              <a:cs typeface="+mj-cs"/>
            </a:endParaRPr>
          </a:p>
        </p:txBody>
      </p:sp>
      <p:sp>
        <p:nvSpPr>
          <p:cNvPr id="7" name="مربع نص 6">
            <a:extLst>
              <a:ext uri="{FF2B5EF4-FFF2-40B4-BE49-F238E27FC236}">
                <a16:creationId xmlns:a16="http://schemas.microsoft.com/office/drawing/2014/main" id="{9B96C4F9-8D20-4792-89C1-19E8B6AD24BF}"/>
              </a:ext>
            </a:extLst>
          </p:cNvPr>
          <p:cNvSpPr txBox="1"/>
          <p:nvPr/>
        </p:nvSpPr>
        <p:spPr>
          <a:xfrm>
            <a:off x="914400" y="1234298"/>
            <a:ext cx="10768084" cy="4801314"/>
          </a:xfrm>
          <a:prstGeom prst="rect">
            <a:avLst/>
          </a:prstGeom>
          <a:solidFill>
            <a:schemeClr val="bg1"/>
          </a:solidFill>
          <a:ln>
            <a:solidFill>
              <a:schemeClr val="bg1">
                <a:lumMod val="85000"/>
              </a:schemeClr>
            </a:solidFill>
          </a:ln>
        </p:spPr>
        <p:txBody>
          <a:bodyPr wrap="square" rtlCol="1">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ar-SA" dirty="0"/>
          </a:p>
        </p:txBody>
      </p:sp>
      <p:pic>
        <p:nvPicPr>
          <p:cNvPr id="9" name="صورة 8">
            <a:extLst>
              <a:ext uri="{FF2B5EF4-FFF2-40B4-BE49-F238E27FC236}">
                <a16:creationId xmlns:a16="http://schemas.microsoft.com/office/drawing/2014/main" id="{89F498B3-1267-40D0-980C-A50A86FDEE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7794"/>
          <a:stretch/>
        </p:blipFill>
        <p:spPr>
          <a:xfrm>
            <a:off x="99002" y="164811"/>
            <a:ext cx="1325995" cy="420400"/>
          </a:xfrm>
          <a:prstGeom prst="rect">
            <a:avLst/>
          </a:prstGeom>
        </p:spPr>
      </p:pic>
      <p:sp>
        <p:nvSpPr>
          <p:cNvPr id="5" name="TextBox 4"/>
          <p:cNvSpPr txBox="1"/>
          <p:nvPr/>
        </p:nvSpPr>
        <p:spPr>
          <a:xfrm>
            <a:off x="1050877" y="1573774"/>
            <a:ext cx="10317708" cy="2031325"/>
          </a:xfrm>
          <a:prstGeom prst="rect">
            <a:avLst/>
          </a:prstGeom>
          <a:noFill/>
        </p:spPr>
        <p:txBody>
          <a:bodyPr wrap="square" rtlCol="0">
            <a:spAutoFit/>
          </a:bodyPr>
          <a:lstStyle/>
          <a:p>
            <a:pPr algn="ctr"/>
            <a:r>
              <a:rPr lang="en-US" sz="2000" b="1" dirty="0">
                <a:solidFill>
                  <a:schemeClr val="tx2">
                    <a:lumMod val="60000"/>
                    <a:lumOff val="40000"/>
                  </a:schemeClr>
                </a:solidFill>
              </a:rPr>
              <a:t>HIV and breastfeeding</a:t>
            </a:r>
          </a:p>
          <a:p>
            <a:pPr algn="ctr"/>
            <a:endParaRPr lang="en-US" sz="2000" dirty="0">
              <a:solidFill>
                <a:schemeClr val="tx2">
                  <a:lumMod val="60000"/>
                  <a:lumOff val="40000"/>
                </a:schemeClr>
              </a:solidFill>
            </a:endParaRPr>
          </a:p>
          <a:p>
            <a:pPr lvl="0"/>
            <a:r>
              <a:rPr lang="en-US" b="1" dirty="0"/>
              <a:t>An HIV-infected mother can pass the infection to her infant during pregnancy, delivery and through breastfeeding. However, antiretroviral (ARV) drugs given to either the mother or HIV-exposed infant reduces the risk of transmission. </a:t>
            </a:r>
          </a:p>
          <a:p>
            <a:pPr lvl="0"/>
            <a:endParaRPr lang="en-US" b="1" dirty="0"/>
          </a:p>
          <a:p>
            <a:pPr lvl="0"/>
            <a:r>
              <a:rPr lang="en-US" sz="1400" b="1" dirty="0">
                <a:solidFill>
                  <a:schemeClr val="bg1">
                    <a:lumMod val="65000"/>
                  </a:schemeClr>
                </a:solidFill>
              </a:rPr>
              <a:t>WHO recommends that when HIV-infected mothers breastfeed, they should receive ARVs and follow WHO guidance for infant feeding.</a:t>
            </a:r>
          </a:p>
        </p:txBody>
      </p:sp>
      <p:pic>
        <p:nvPicPr>
          <p:cNvPr id="10" name="Content Placeholder 3">
            <a:extLst>
              <a:ext uri="{FF2B5EF4-FFF2-40B4-BE49-F238E27FC236}">
                <a16:creationId xmlns:a16="http://schemas.microsoft.com/office/drawing/2014/main" id="{E53D70D8-9D1B-4B6E-A05D-ED03FB9AB22B}"/>
              </a:ext>
            </a:extLst>
          </p:cNvPr>
          <p:cNvPicPr/>
          <p:nvPr/>
        </p:nvPicPr>
        <p:blipFill>
          <a:blip r:embed="rId3">
            <a:extLst>
              <a:ext uri="{28A0092B-C50C-407E-A947-70E740481C1C}">
                <a14:useLocalDpi xmlns:a14="http://schemas.microsoft.com/office/drawing/2010/main" val="0"/>
              </a:ext>
            </a:extLst>
          </a:blip>
          <a:srcRect l="28328" t="22813" r="29808" b="38966"/>
          <a:stretch>
            <a:fillRect/>
          </a:stretch>
        </p:blipFill>
        <p:spPr bwMode="auto">
          <a:xfrm>
            <a:off x="1089892" y="3839407"/>
            <a:ext cx="4798135" cy="1824350"/>
          </a:xfrm>
          <a:prstGeom prst="rect">
            <a:avLst/>
          </a:prstGeom>
          <a:noFill/>
          <a:ln>
            <a:noFill/>
          </a:ln>
          <a:extLst/>
        </p:spPr>
      </p:pic>
      <p:pic>
        <p:nvPicPr>
          <p:cNvPr id="11" name="Picture 4">
            <a:extLst>
              <a:ext uri="{FF2B5EF4-FFF2-40B4-BE49-F238E27FC236}">
                <a16:creationId xmlns:a16="http://schemas.microsoft.com/office/drawing/2014/main" id="{247CC9D7-94A9-4B90-B5F8-69D3AAAAE450}"/>
              </a:ext>
            </a:extLst>
          </p:cNvPr>
          <p:cNvPicPr/>
          <p:nvPr/>
        </p:nvPicPr>
        <p:blipFill>
          <a:blip r:embed="rId4">
            <a:extLst>
              <a:ext uri="{28A0092B-C50C-407E-A947-70E740481C1C}">
                <a14:useLocalDpi xmlns:a14="http://schemas.microsoft.com/office/drawing/2010/main" val="0"/>
              </a:ext>
            </a:extLst>
          </a:blip>
          <a:srcRect l="27557" t="31799" r="29919" b="45799"/>
          <a:stretch>
            <a:fillRect/>
          </a:stretch>
        </p:blipFill>
        <p:spPr bwMode="auto">
          <a:xfrm>
            <a:off x="6303975" y="3944575"/>
            <a:ext cx="4973625" cy="1884526"/>
          </a:xfrm>
          <a:prstGeom prst="rect">
            <a:avLst/>
          </a:prstGeom>
          <a:noFill/>
          <a:ln>
            <a:noFill/>
          </a:ln>
          <a:extLst/>
        </p:spPr>
      </p:pic>
    </p:spTree>
    <p:extLst>
      <p:ext uri="{BB962C8B-B14F-4D97-AF65-F5344CB8AC3E}">
        <p14:creationId xmlns:p14="http://schemas.microsoft.com/office/powerpoint/2010/main" val="499607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8868461C-7FEC-4DA9-BF5C-77BAD0D70070}"/>
              </a:ext>
            </a:extLst>
          </p:cNvPr>
          <p:cNvSpPr/>
          <p:nvPr/>
        </p:nvSpPr>
        <p:spPr>
          <a:xfrm>
            <a:off x="929389" y="819170"/>
            <a:ext cx="4870308" cy="861774"/>
          </a:xfrm>
          <a:prstGeom prst="rect">
            <a:avLst/>
          </a:prstGeom>
          <a:noFill/>
        </p:spPr>
        <p:txBody>
          <a:bodyPr wrap="none" lIns="91440" tIns="45720" rIns="91440" bIns="45720">
            <a:spAutoFit/>
          </a:bodyPr>
          <a:lstStyle/>
          <a:p>
            <a:pPr marL="685800" indent="-685800" algn="ctr">
              <a:buFont typeface="Wingdings" panose="05000000000000000000" pitchFamily="2" charset="2"/>
              <a:buChar char="v"/>
            </a:pPr>
            <a:r>
              <a:rPr lang="en-US" sz="5000" cap="all" spc="100" dirty="0">
                <a:solidFill>
                  <a:schemeClr val="accent2">
                    <a:lumMod val="75000"/>
                  </a:schemeClr>
                </a:solidFill>
                <a:latin typeface="+mj-lt"/>
                <a:ea typeface="+mj-ea"/>
                <a:cs typeface="+mj-cs"/>
              </a:rPr>
              <a:t>EXAMIN YOUR SELF !</a:t>
            </a:r>
            <a:endParaRPr lang="ar-SA" sz="5000" cap="all" spc="100" dirty="0">
              <a:solidFill>
                <a:schemeClr val="accent2">
                  <a:lumMod val="75000"/>
                </a:schemeClr>
              </a:solidFill>
              <a:latin typeface="+mj-lt"/>
              <a:ea typeface="+mj-ea"/>
              <a:cs typeface="+mj-cs"/>
            </a:endParaRPr>
          </a:p>
        </p:txBody>
      </p:sp>
      <p:sp>
        <p:nvSpPr>
          <p:cNvPr id="5" name="مربع نص 4">
            <a:extLst>
              <a:ext uri="{FF2B5EF4-FFF2-40B4-BE49-F238E27FC236}">
                <a16:creationId xmlns:a16="http://schemas.microsoft.com/office/drawing/2014/main" id="{DE5550C6-BDB6-4DBA-8710-F3AECC694EB6}"/>
              </a:ext>
            </a:extLst>
          </p:cNvPr>
          <p:cNvSpPr txBox="1"/>
          <p:nvPr/>
        </p:nvSpPr>
        <p:spPr>
          <a:xfrm>
            <a:off x="929390" y="2033405"/>
            <a:ext cx="4495270" cy="1477328"/>
          </a:xfrm>
          <a:prstGeom prst="rect">
            <a:avLst/>
          </a:prstGeom>
          <a:noFill/>
        </p:spPr>
        <p:txBody>
          <a:bodyPr wrap="none" rtlCol="1">
            <a:spAutoFit/>
          </a:bodyPr>
          <a:lstStyle/>
          <a:p>
            <a:r>
              <a:rPr lang="en-US" dirty="0">
                <a:solidFill>
                  <a:schemeClr val="accent1">
                    <a:lumMod val="75000"/>
                  </a:schemeClr>
                </a:solidFill>
              </a:rPr>
              <a:t>How to know if baby’s getting enough of milk ?</a:t>
            </a:r>
          </a:p>
          <a:p>
            <a:pPr marL="342900" indent="-342900">
              <a:buFont typeface="+mj-lt"/>
              <a:buAutoNum type="alphaUcPeriod"/>
            </a:pPr>
            <a:r>
              <a:rPr lang="en-US" dirty="0"/>
              <a:t>4 wet diapers</a:t>
            </a:r>
          </a:p>
          <a:p>
            <a:pPr marL="342900" indent="-342900">
              <a:buFont typeface="+mj-lt"/>
              <a:buAutoNum type="alphaUcPeriod"/>
            </a:pPr>
            <a:r>
              <a:rPr lang="en-US" dirty="0"/>
              <a:t>4 or more bowel movements</a:t>
            </a:r>
          </a:p>
          <a:p>
            <a:pPr marL="342900" indent="-342900">
              <a:buFont typeface="+mj-lt"/>
              <a:buAutoNum type="alphaUcPeriod"/>
            </a:pPr>
            <a:r>
              <a:rPr lang="en-US" dirty="0"/>
              <a:t>A+B</a:t>
            </a:r>
          </a:p>
          <a:p>
            <a:r>
              <a:rPr lang="en-US" dirty="0" err="1">
                <a:solidFill>
                  <a:schemeClr val="bg1">
                    <a:lumMod val="85000"/>
                  </a:schemeClr>
                </a:solidFill>
              </a:rPr>
              <a:t>Ans</a:t>
            </a:r>
            <a:r>
              <a:rPr lang="en-US" dirty="0">
                <a:solidFill>
                  <a:schemeClr val="bg1">
                    <a:lumMod val="85000"/>
                  </a:schemeClr>
                </a:solidFill>
              </a:rPr>
              <a:t> B</a:t>
            </a:r>
          </a:p>
        </p:txBody>
      </p:sp>
      <p:sp>
        <p:nvSpPr>
          <p:cNvPr id="6" name="مربع نص 5">
            <a:extLst>
              <a:ext uri="{FF2B5EF4-FFF2-40B4-BE49-F238E27FC236}">
                <a16:creationId xmlns:a16="http://schemas.microsoft.com/office/drawing/2014/main" id="{22A112B7-5A79-482B-9D55-C42AE539639C}"/>
              </a:ext>
            </a:extLst>
          </p:cNvPr>
          <p:cNvSpPr txBox="1"/>
          <p:nvPr/>
        </p:nvSpPr>
        <p:spPr>
          <a:xfrm>
            <a:off x="929389" y="3582330"/>
            <a:ext cx="3903889" cy="2031325"/>
          </a:xfrm>
          <a:prstGeom prst="rect">
            <a:avLst/>
          </a:prstGeom>
          <a:noFill/>
        </p:spPr>
        <p:txBody>
          <a:bodyPr wrap="none" rtlCol="1">
            <a:spAutoFit/>
          </a:bodyPr>
          <a:lstStyle/>
          <a:p>
            <a:r>
              <a:rPr lang="en-US" dirty="0">
                <a:solidFill>
                  <a:schemeClr val="accent1">
                    <a:lumMod val="75000"/>
                  </a:schemeClr>
                </a:solidFill>
              </a:rPr>
              <a:t>Which one of the following if a benefit</a:t>
            </a:r>
          </a:p>
          <a:p>
            <a:r>
              <a:rPr lang="en-US" dirty="0">
                <a:solidFill>
                  <a:schemeClr val="accent1">
                    <a:lumMod val="75000"/>
                  </a:schemeClr>
                </a:solidFill>
              </a:rPr>
              <a:t>for breastfeeding mothers?</a:t>
            </a:r>
          </a:p>
          <a:p>
            <a:pPr marL="342900" indent="-342900">
              <a:buFont typeface="+mj-lt"/>
              <a:buAutoNum type="alphaUcPeriod"/>
            </a:pPr>
            <a:r>
              <a:rPr lang="en-US" dirty="0"/>
              <a:t>Decrease risk of cancers</a:t>
            </a:r>
          </a:p>
          <a:p>
            <a:pPr marL="342900" indent="-342900">
              <a:buFont typeface="+mj-lt"/>
              <a:buAutoNum type="alphaUcPeriod"/>
            </a:pPr>
            <a:r>
              <a:rPr lang="en-US" dirty="0"/>
              <a:t>Slower uterine involution</a:t>
            </a:r>
          </a:p>
          <a:p>
            <a:pPr marL="342900" indent="-342900">
              <a:buFont typeface="+mj-lt"/>
              <a:buAutoNum type="alphaUcPeriod"/>
            </a:pPr>
            <a:r>
              <a:rPr lang="en-US" dirty="0"/>
              <a:t>Increase chance for pregnancy early</a:t>
            </a:r>
          </a:p>
          <a:p>
            <a:r>
              <a:rPr lang="en-US" dirty="0" err="1">
                <a:solidFill>
                  <a:schemeClr val="bg1">
                    <a:lumMod val="85000"/>
                  </a:schemeClr>
                </a:solidFill>
              </a:rPr>
              <a:t>Ans</a:t>
            </a:r>
            <a:r>
              <a:rPr lang="en-US" dirty="0">
                <a:solidFill>
                  <a:schemeClr val="bg1">
                    <a:lumMod val="85000"/>
                  </a:schemeClr>
                </a:solidFill>
              </a:rPr>
              <a:t> A</a:t>
            </a:r>
          </a:p>
          <a:p>
            <a:endParaRPr lang="en-US" dirty="0"/>
          </a:p>
        </p:txBody>
      </p:sp>
      <p:sp>
        <p:nvSpPr>
          <p:cNvPr id="7" name="مربع نص 6">
            <a:extLst>
              <a:ext uri="{FF2B5EF4-FFF2-40B4-BE49-F238E27FC236}">
                <a16:creationId xmlns:a16="http://schemas.microsoft.com/office/drawing/2014/main" id="{FA469FB6-B7E5-4A76-8655-DB5A7DF16561}"/>
              </a:ext>
            </a:extLst>
          </p:cNvPr>
          <p:cNvSpPr txBox="1"/>
          <p:nvPr/>
        </p:nvSpPr>
        <p:spPr>
          <a:xfrm>
            <a:off x="929389" y="5392499"/>
            <a:ext cx="5281061" cy="2308324"/>
          </a:xfrm>
          <a:prstGeom prst="rect">
            <a:avLst/>
          </a:prstGeom>
          <a:noFill/>
        </p:spPr>
        <p:txBody>
          <a:bodyPr wrap="none" rtlCol="1">
            <a:spAutoFit/>
          </a:bodyPr>
          <a:lstStyle/>
          <a:p>
            <a:r>
              <a:rPr lang="en-US" dirty="0">
                <a:solidFill>
                  <a:schemeClr val="accent1">
                    <a:lumMod val="75000"/>
                  </a:schemeClr>
                </a:solidFill>
              </a:rPr>
              <a:t>Which of the following is a component of mother’s milk?</a:t>
            </a:r>
          </a:p>
          <a:p>
            <a:pPr marL="342900" indent="-342900">
              <a:buFont typeface="+mj-lt"/>
              <a:buAutoNum type="alphaUcPeriod"/>
            </a:pPr>
            <a:r>
              <a:rPr lang="en-US" dirty="0" err="1"/>
              <a:t>Vit</a:t>
            </a:r>
            <a:r>
              <a:rPr lang="en-US" dirty="0"/>
              <a:t> D</a:t>
            </a:r>
          </a:p>
          <a:p>
            <a:pPr marL="342900" indent="-342900">
              <a:buFont typeface="+mj-lt"/>
              <a:buAutoNum type="alphaUcPeriod"/>
            </a:pPr>
            <a:r>
              <a:rPr lang="en-US" dirty="0"/>
              <a:t>Fructose</a:t>
            </a:r>
          </a:p>
          <a:p>
            <a:pPr marL="342900" indent="-342900">
              <a:buFont typeface="+mj-lt"/>
              <a:buAutoNum type="alphaUcPeriod"/>
            </a:pPr>
            <a:r>
              <a:rPr lang="en-US" dirty="0"/>
              <a:t>Lactose</a:t>
            </a:r>
          </a:p>
          <a:p>
            <a:r>
              <a:rPr lang="en-US" dirty="0" err="1">
                <a:solidFill>
                  <a:schemeClr val="bg1">
                    <a:lumMod val="85000"/>
                  </a:schemeClr>
                </a:solidFill>
              </a:rPr>
              <a:t>Ans</a:t>
            </a:r>
            <a:r>
              <a:rPr lang="en-US" dirty="0">
                <a:solidFill>
                  <a:schemeClr val="bg1">
                    <a:lumMod val="85000"/>
                  </a:schemeClr>
                </a:solidFill>
              </a:rPr>
              <a:t> C </a:t>
            </a:r>
          </a:p>
          <a:p>
            <a:endParaRPr lang="en-US" dirty="0"/>
          </a:p>
          <a:p>
            <a:endParaRPr lang="en-US" dirty="0"/>
          </a:p>
          <a:p>
            <a:endParaRPr lang="en-US" dirty="0"/>
          </a:p>
        </p:txBody>
      </p:sp>
      <p:cxnSp>
        <p:nvCxnSpPr>
          <p:cNvPr id="3" name="رابط مستقيم 2">
            <a:extLst>
              <a:ext uri="{FF2B5EF4-FFF2-40B4-BE49-F238E27FC236}">
                <a16:creationId xmlns:a16="http://schemas.microsoft.com/office/drawing/2014/main" id="{076E6C37-7AB2-4CB4-A500-4D2F41AF0A32}"/>
              </a:ext>
            </a:extLst>
          </p:cNvPr>
          <p:cNvCxnSpPr/>
          <p:nvPr/>
        </p:nvCxnSpPr>
        <p:spPr>
          <a:xfrm>
            <a:off x="6345383" y="1929469"/>
            <a:ext cx="0" cy="458527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مربع نص 10">
            <a:extLst>
              <a:ext uri="{FF2B5EF4-FFF2-40B4-BE49-F238E27FC236}">
                <a16:creationId xmlns:a16="http://schemas.microsoft.com/office/drawing/2014/main" id="{8DC19263-57C5-4B44-B47A-776A699985FB}"/>
              </a:ext>
            </a:extLst>
          </p:cNvPr>
          <p:cNvSpPr txBox="1"/>
          <p:nvPr/>
        </p:nvSpPr>
        <p:spPr>
          <a:xfrm>
            <a:off x="6464136" y="1894906"/>
            <a:ext cx="5042214" cy="2031325"/>
          </a:xfrm>
          <a:prstGeom prst="rect">
            <a:avLst/>
          </a:prstGeom>
          <a:noFill/>
        </p:spPr>
        <p:txBody>
          <a:bodyPr wrap="none" rtlCol="1">
            <a:spAutoFit/>
          </a:bodyPr>
          <a:lstStyle/>
          <a:p>
            <a:r>
              <a:rPr lang="en-US" dirty="0">
                <a:solidFill>
                  <a:schemeClr val="accent1">
                    <a:lumMod val="75000"/>
                  </a:schemeClr>
                </a:solidFill>
              </a:rPr>
              <a:t>Which one of the following will be reduced if we use</a:t>
            </a:r>
          </a:p>
          <a:p>
            <a:r>
              <a:rPr lang="en-US" dirty="0">
                <a:solidFill>
                  <a:schemeClr val="accent1">
                    <a:lumMod val="75000"/>
                  </a:schemeClr>
                </a:solidFill>
              </a:rPr>
              <a:t>breast </a:t>
            </a:r>
            <a:r>
              <a:rPr lang="en-US" dirty="0" smtClean="0">
                <a:solidFill>
                  <a:schemeClr val="accent1">
                    <a:lumMod val="75000"/>
                  </a:schemeClr>
                </a:solidFill>
              </a:rPr>
              <a:t>milk for the baby?</a:t>
            </a:r>
            <a:endParaRPr lang="en-US" dirty="0">
              <a:solidFill>
                <a:schemeClr val="accent1">
                  <a:lumMod val="75000"/>
                </a:schemeClr>
              </a:solidFill>
            </a:endParaRPr>
          </a:p>
          <a:p>
            <a:pPr marL="342900" indent="-342900">
              <a:buFont typeface="+mj-lt"/>
              <a:buAutoNum type="alphaUcPeriod"/>
            </a:pPr>
            <a:r>
              <a:rPr lang="en-US" dirty="0"/>
              <a:t>Sudden Infant Death Syndrome (SIDS)</a:t>
            </a:r>
          </a:p>
          <a:p>
            <a:pPr marL="342900" indent="-342900">
              <a:buFont typeface="+mj-lt"/>
              <a:buAutoNum type="alphaUcPeriod"/>
            </a:pPr>
            <a:r>
              <a:rPr lang="en-US" dirty="0"/>
              <a:t>Type 2 DM</a:t>
            </a:r>
          </a:p>
          <a:p>
            <a:pPr marL="342900" indent="-342900">
              <a:buFont typeface="+mj-lt"/>
              <a:buAutoNum type="alphaUcPeriod"/>
            </a:pPr>
            <a:r>
              <a:rPr lang="en-US" dirty="0"/>
              <a:t>Ovarian cancer</a:t>
            </a:r>
          </a:p>
          <a:p>
            <a:r>
              <a:rPr lang="en-US" dirty="0" err="1">
                <a:solidFill>
                  <a:schemeClr val="bg1">
                    <a:lumMod val="85000"/>
                  </a:schemeClr>
                </a:solidFill>
              </a:rPr>
              <a:t>Ans</a:t>
            </a:r>
            <a:r>
              <a:rPr lang="en-US" dirty="0">
                <a:solidFill>
                  <a:schemeClr val="bg1">
                    <a:lumMod val="85000"/>
                  </a:schemeClr>
                </a:solidFill>
              </a:rPr>
              <a:t> A</a:t>
            </a:r>
          </a:p>
          <a:p>
            <a:endParaRPr lang="en-US" dirty="0"/>
          </a:p>
        </p:txBody>
      </p:sp>
      <p:sp>
        <p:nvSpPr>
          <p:cNvPr id="12" name="مربع نص 11">
            <a:extLst>
              <a:ext uri="{FF2B5EF4-FFF2-40B4-BE49-F238E27FC236}">
                <a16:creationId xmlns:a16="http://schemas.microsoft.com/office/drawing/2014/main" id="{44A10F22-0406-44E6-AC8D-92B865593047}"/>
              </a:ext>
            </a:extLst>
          </p:cNvPr>
          <p:cNvSpPr txBox="1"/>
          <p:nvPr/>
        </p:nvSpPr>
        <p:spPr>
          <a:xfrm>
            <a:off x="6464135" y="3720829"/>
            <a:ext cx="5292603" cy="2031325"/>
          </a:xfrm>
          <a:prstGeom prst="rect">
            <a:avLst/>
          </a:prstGeom>
          <a:noFill/>
        </p:spPr>
        <p:txBody>
          <a:bodyPr wrap="none" rtlCol="1">
            <a:spAutoFit/>
          </a:bodyPr>
          <a:lstStyle/>
          <a:p>
            <a:r>
              <a:rPr lang="en-US" dirty="0">
                <a:solidFill>
                  <a:schemeClr val="accent1">
                    <a:lumMod val="75000"/>
                  </a:schemeClr>
                </a:solidFill>
              </a:rPr>
              <a:t>Which one of the following conditions is contraindicated</a:t>
            </a:r>
          </a:p>
          <a:p>
            <a:r>
              <a:rPr lang="en-US" dirty="0">
                <a:solidFill>
                  <a:schemeClr val="accent1">
                    <a:lumMod val="75000"/>
                  </a:schemeClr>
                </a:solidFill>
              </a:rPr>
              <a:t>for break milk?</a:t>
            </a:r>
          </a:p>
          <a:p>
            <a:pPr marL="342900" indent="-342900">
              <a:buFont typeface="+mj-lt"/>
              <a:buAutoNum type="alphaUcPeriod"/>
            </a:pPr>
            <a:r>
              <a:rPr lang="en-US" dirty="0"/>
              <a:t>Hepatitis B</a:t>
            </a:r>
          </a:p>
          <a:p>
            <a:pPr marL="342900" indent="-342900">
              <a:buFont typeface="+mj-lt"/>
              <a:buAutoNum type="alphaUcPeriod"/>
            </a:pPr>
            <a:r>
              <a:rPr lang="en-US" dirty="0"/>
              <a:t>Mother with H1N1</a:t>
            </a:r>
          </a:p>
          <a:p>
            <a:pPr marL="342900" indent="-342900">
              <a:buFont typeface="+mj-lt"/>
              <a:buAutoNum type="alphaUcPeriod"/>
            </a:pPr>
            <a:r>
              <a:rPr lang="en-US" dirty="0"/>
              <a:t>Hepatitis C</a:t>
            </a:r>
          </a:p>
          <a:p>
            <a:r>
              <a:rPr lang="en-US" dirty="0" err="1">
                <a:solidFill>
                  <a:schemeClr val="bg1">
                    <a:lumMod val="85000"/>
                  </a:schemeClr>
                </a:solidFill>
              </a:rPr>
              <a:t>Ans</a:t>
            </a:r>
            <a:r>
              <a:rPr lang="en-US" dirty="0">
                <a:solidFill>
                  <a:schemeClr val="bg1">
                    <a:lumMod val="85000"/>
                  </a:schemeClr>
                </a:solidFill>
              </a:rPr>
              <a:t> B</a:t>
            </a:r>
          </a:p>
          <a:p>
            <a:endParaRPr lang="en-US" dirty="0"/>
          </a:p>
        </p:txBody>
      </p:sp>
      <p:sp>
        <p:nvSpPr>
          <p:cNvPr id="13" name="مربع نص 12">
            <a:extLst>
              <a:ext uri="{FF2B5EF4-FFF2-40B4-BE49-F238E27FC236}">
                <a16:creationId xmlns:a16="http://schemas.microsoft.com/office/drawing/2014/main" id="{B88E7182-F391-46CD-9C1F-B5DF33BE278A}"/>
              </a:ext>
            </a:extLst>
          </p:cNvPr>
          <p:cNvSpPr txBox="1"/>
          <p:nvPr/>
        </p:nvSpPr>
        <p:spPr>
          <a:xfrm>
            <a:off x="6464134" y="5393601"/>
            <a:ext cx="5745547" cy="1477328"/>
          </a:xfrm>
          <a:prstGeom prst="rect">
            <a:avLst/>
          </a:prstGeom>
          <a:noFill/>
        </p:spPr>
        <p:txBody>
          <a:bodyPr wrap="none" rtlCol="1">
            <a:spAutoFit/>
          </a:bodyPr>
          <a:lstStyle/>
          <a:p>
            <a:r>
              <a:rPr lang="en-US" dirty="0">
                <a:solidFill>
                  <a:schemeClr val="accent1">
                    <a:lumMod val="75000"/>
                  </a:schemeClr>
                </a:solidFill>
              </a:rPr>
              <a:t>Why some moms choose formula milk Instead of </a:t>
            </a:r>
            <a:r>
              <a:rPr lang="en-US" dirty="0" err="1">
                <a:solidFill>
                  <a:schemeClr val="accent1">
                    <a:lumMod val="75000"/>
                  </a:schemeClr>
                </a:solidFill>
              </a:rPr>
              <a:t>Breasr</a:t>
            </a:r>
            <a:r>
              <a:rPr lang="en-US" dirty="0">
                <a:solidFill>
                  <a:schemeClr val="accent1">
                    <a:lumMod val="75000"/>
                  </a:schemeClr>
                </a:solidFill>
              </a:rPr>
              <a:t> milk?</a:t>
            </a:r>
          </a:p>
          <a:p>
            <a:pPr marL="342900" indent="-342900">
              <a:buFont typeface="+mj-lt"/>
              <a:buAutoNum type="alphaUcPeriod"/>
            </a:pPr>
            <a:r>
              <a:rPr lang="en-US" dirty="0"/>
              <a:t>Embarrassment</a:t>
            </a:r>
          </a:p>
          <a:p>
            <a:pPr marL="342900" indent="-342900">
              <a:buFont typeface="+mj-lt"/>
              <a:buAutoNum type="alphaUcPeriod"/>
            </a:pPr>
            <a:r>
              <a:rPr lang="en-US" dirty="0"/>
              <a:t>Family demands</a:t>
            </a:r>
          </a:p>
          <a:p>
            <a:pPr marL="342900" indent="-342900">
              <a:buFont typeface="+mj-lt"/>
              <a:buAutoNum type="alphaUcPeriod"/>
            </a:pPr>
            <a:r>
              <a:rPr lang="en-US" dirty="0"/>
              <a:t>A+B</a:t>
            </a:r>
          </a:p>
          <a:p>
            <a:r>
              <a:rPr lang="en-US" dirty="0" err="1">
                <a:solidFill>
                  <a:schemeClr val="bg1">
                    <a:lumMod val="85000"/>
                  </a:schemeClr>
                </a:solidFill>
              </a:rPr>
              <a:t>Ans</a:t>
            </a:r>
            <a:r>
              <a:rPr lang="en-US" dirty="0">
                <a:solidFill>
                  <a:schemeClr val="bg1">
                    <a:lumMod val="85000"/>
                  </a:schemeClr>
                </a:solidFill>
              </a:rPr>
              <a:t> C</a:t>
            </a:r>
          </a:p>
        </p:txBody>
      </p:sp>
      <p:pic>
        <p:nvPicPr>
          <p:cNvPr id="10" name="صورة 9">
            <a:extLst>
              <a:ext uri="{FF2B5EF4-FFF2-40B4-BE49-F238E27FC236}">
                <a16:creationId xmlns:a16="http://schemas.microsoft.com/office/drawing/2014/main" id="{2D2D46AF-1159-4531-BDCE-C87DD3D44F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7794"/>
          <a:stretch/>
        </p:blipFill>
        <p:spPr>
          <a:xfrm>
            <a:off x="99002" y="164811"/>
            <a:ext cx="1325995" cy="420400"/>
          </a:xfrm>
          <a:prstGeom prst="rect">
            <a:avLst/>
          </a:prstGeom>
        </p:spPr>
      </p:pic>
    </p:spTree>
    <p:extLst>
      <p:ext uri="{BB962C8B-B14F-4D97-AF65-F5344CB8AC3E}">
        <p14:creationId xmlns:p14="http://schemas.microsoft.com/office/powerpoint/2010/main" val="1200547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0">
            <a:extLst>
              <a:ext uri="{FF2B5EF4-FFF2-40B4-BE49-F238E27FC236}">
                <a16:creationId xmlns:a16="http://schemas.microsoft.com/office/drawing/2014/main" id="{B0AD926A-6A49-4FAF-A392-4534F4E9391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عنصر نائب للصورة 5" descr="صورة تحتوي على ثياب, شخص&#10;&#10;وصف منشأ بثقة عالية جداً">
            <a:extLst>
              <a:ext uri="{FF2B5EF4-FFF2-40B4-BE49-F238E27FC236}">
                <a16:creationId xmlns:a16="http://schemas.microsoft.com/office/drawing/2014/main" id="{7A5E7735-7050-40B4-B340-6711A593569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7003" r="9091" b="7770"/>
          <a:stretch/>
        </p:blipFill>
        <p:spPr>
          <a:xfrm>
            <a:off x="20" y="-9448"/>
            <a:ext cx="12191980" cy="6857990"/>
          </a:xfrm>
          <a:prstGeom prst="rect">
            <a:avLst/>
          </a:prstGeom>
        </p:spPr>
      </p:pic>
      <p:sp>
        <p:nvSpPr>
          <p:cNvPr id="17" name="Rectangle 12">
            <a:extLst>
              <a:ext uri="{FF2B5EF4-FFF2-40B4-BE49-F238E27FC236}">
                <a16:creationId xmlns:a16="http://schemas.microsoft.com/office/drawing/2014/main" id="{FAD9FB75-5E1A-4AE8-99C7-1089F2031C2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5"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5BD3C60-BA10-42C4-9F11-282AEE6A2F5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عنوان 1">
            <a:extLst>
              <a:ext uri="{FF2B5EF4-FFF2-40B4-BE49-F238E27FC236}">
                <a16:creationId xmlns:a16="http://schemas.microsoft.com/office/drawing/2014/main" id="{A0768968-BE92-49E2-BD91-236B35BEEC53}"/>
              </a:ext>
            </a:extLst>
          </p:cNvPr>
          <p:cNvSpPr>
            <a:spLocks noGrp="1"/>
          </p:cNvSpPr>
          <p:nvPr>
            <p:ph type="title"/>
          </p:nvPr>
        </p:nvSpPr>
        <p:spPr>
          <a:xfrm>
            <a:off x="1048773" y="839175"/>
            <a:ext cx="6066816" cy="1499616"/>
          </a:xfrm>
        </p:spPr>
        <p:txBody>
          <a:bodyPr vert="horz" lIns="91440" tIns="45720" rIns="91440" bIns="45720" rtlCol="0" anchor="ctr">
            <a:noAutofit/>
          </a:bodyPr>
          <a:lstStyle/>
          <a:p>
            <a:pPr algn="l" rtl="0"/>
            <a:r>
              <a:rPr lang="en-US" sz="12000" spc="100" dirty="0">
                <a:solidFill>
                  <a:schemeClr val="tx2"/>
                </a:solidFill>
              </a:rPr>
              <a:t>T</a:t>
            </a:r>
            <a:r>
              <a:rPr lang="en-US" sz="12000" spc="100" dirty="0">
                <a:solidFill>
                  <a:schemeClr val="tx1"/>
                </a:solidFill>
              </a:rPr>
              <a:t>HANK YOU</a:t>
            </a:r>
          </a:p>
        </p:txBody>
      </p:sp>
      <p:pic>
        <p:nvPicPr>
          <p:cNvPr id="10" name="صورة 9">
            <a:extLst>
              <a:ext uri="{FF2B5EF4-FFF2-40B4-BE49-F238E27FC236}">
                <a16:creationId xmlns:a16="http://schemas.microsoft.com/office/drawing/2014/main" id="{B452FB9E-7616-4576-9FCA-A08C40519D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7794"/>
          <a:stretch/>
        </p:blipFill>
        <p:spPr>
          <a:xfrm>
            <a:off x="99002" y="164811"/>
            <a:ext cx="1325995" cy="420400"/>
          </a:xfrm>
          <a:prstGeom prst="rect">
            <a:avLst/>
          </a:prstGeom>
        </p:spPr>
      </p:pic>
      <p:sp>
        <p:nvSpPr>
          <p:cNvPr id="23" name="عنصر نائب للنص 3">
            <a:extLst>
              <a:ext uri="{FF2B5EF4-FFF2-40B4-BE49-F238E27FC236}">
                <a16:creationId xmlns:a16="http://schemas.microsoft.com/office/drawing/2014/main" id="{BDB764D9-6EC5-4756-9A1F-323FBDA72253}"/>
              </a:ext>
            </a:extLst>
          </p:cNvPr>
          <p:cNvSpPr txBox="1">
            <a:spLocks/>
          </p:cNvSpPr>
          <p:nvPr/>
        </p:nvSpPr>
        <p:spPr>
          <a:xfrm>
            <a:off x="1233724" y="2222076"/>
            <a:ext cx="6066816" cy="786984"/>
          </a:xfrm>
          <a:prstGeom prst="rect">
            <a:avLst/>
          </a:prstGeom>
        </p:spPr>
        <p:txBody>
          <a:bodyPr vert="horz" lIns="45720" tIns="45720" rIns="45720" bIns="45720" rtlCol="0" anchor="ctr">
            <a:normAutofit/>
          </a:bodyPr>
          <a:lstStyle>
            <a:lvl1pPr marL="0" indent="0" algn="r" defTabSz="914400" rtl="1"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mn-lt"/>
                <a:ea typeface="+mn-ea"/>
                <a:cs typeface="+mn-cs"/>
              </a:defRPr>
            </a:lvl1pPr>
            <a:lvl2pPr marL="457200" indent="0" algn="r" defTabSz="914400" rtl="1" eaLnBrk="1" latinLnBrk="0" hangingPunct="1">
              <a:lnSpc>
                <a:spcPct val="90000"/>
              </a:lnSpc>
              <a:spcBef>
                <a:spcPts val="200"/>
              </a:spcBef>
              <a:spcAft>
                <a:spcPts val="400"/>
              </a:spcAft>
              <a:buClr>
                <a:schemeClr val="accent2"/>
              </a:buClr>
              <a:buFont typeface="Wingdings 3" pitchFamily="18" charset="2"/>
              <a:buNone/>
              <a:defRPr sz="1400" kern="1200">
                <a:solidFill>
                  <a:schemeClr val="tx1"/>
                </a:solidFill>
                <a:latin typeface="+mn-lt"/>
                <a:ea typeface="+mn-ea"/>
                <a:cs typeface="+mn-cs"/>
              </a:defRPr>
            </a:lvl2pPr>
            <a:lvl3pPr marL="914400" indent="0" algn="r" defTabSz="914400" rtl="1" eaLnBrk="1" latinLnBrk="0" hangingPunct="1">
              <a:lnSpc>
                <a:spcPct val="90000"/>
              </a:lnSpc>
              <a:spcBef>
                <a:spcPts val="200"/>
              </a:spcBef>
              <a:spcAft>
                <a:spcPts val="400"/>
              </a:spcAft>
              <a:buClr>
                <a:schemeClr val="accent2"/>
              </a:buClr>
              <a:buFont typeface="Wingdings 3" pitchFamily="18" charset="2"/>
              <a:buNone/>
              <a:defRPr sz="1200" kern="1200">
                <a:solidFill>
                  <a:schemeClr val="tx1"/>
                </a:solidFill>
                <a:latin typeface="+mn-lt"/>
                <a:ea typeface="+mn-ea"/>
                <a:cs typeface="+mn-cs"/>
              </a:defRPr>
            </a:lvl3pPr>
            <a:lvl4pPr marL="1371600" indent="0" algn="r" defTabSz="914400" rtl="1" eaLnBrk="1" latinLnBrk="0" hangingPunct="1">
              <a:lnSpc>
                <a:spcPct val="90000"/>
              </a:lnSpc>
              <a:spcBef>
                <a:spcPts val="200"/>
              </a:spcBef>
              <a:spcAft>
                <a:spcPts val="400"/>
              </a:spcAft>
              <a:buClr>
                <a:schemeClr val="accent2"/>
              </a:buClr>
              <a:buFont typeface="Wingdings 3" pitchFamily="18" charset="2"/>
              <a:buNone/>
              <a:defRPr sz="1000" kern="1200">
                <a:solidFill>
                  <a:schemeClr val="tx1"/>
                </a:solidFill>
                <a:latin typeface="+mn-lt"/>
                <a:ea typeface="+mn-ea"/>
                <a:cs typeface="+mn-cs"/>
              </a:defRPr>
            </a:lvl4pPr>
            <a:lvl5pPr marL="1828800" indent="0" algn="r" defTabSz="914400" rtl="1" eaLnBrk="1" latinLnBrk="0" hangingPunct="1">
              <a:lnSpc>
                <a:spcPct val="90000"/>
              </a:lnSpc>
              <a:spcBef>
                <a:spcPts val="200"/>
              </a:spcBef>
              <a:spcAft>
                <a:spcPts val="400"/>
              </a:spcAft>
              <a:buClr>
                <a:schemeClr val="accent2"/>
              </a:buClr>
              <a:buFont typeface="Wingdings 3" pitchFamily="18" charset="2"/>
              <a:buNone/>
              <a:defRPr sz="1000" kern="1200">
                <a:solidFill>
                  <a:schemeClr val="tx1"/>
                </a:solidFill>
                <a:latin typeface="+mn-lt"/>
                <a:ea typeface="+mn-ea"/>
                <a:cs typeface="+mn-cs"/>
              </a:defRPr>
            </a:lvl5pPr>
            <a:lvl6pPr marL="2286000" indent="0" algn="r" defTabSz="914400" rtl="1" eaLnBrk="1" latinLnBrk="0" hangingPunct="1">
              <a:lnSpc>
                <a:spcPct val="90000"/>
              </a:lnSpc>
              <a:spcBef>
                <a:spcPts val="200"/>
              </a:spcBef>
              <a:spcAft>
                <a:spcPts val="400"/>
              </a:spcAft>
              <a:buClr>
                <a:schemeClr val="accent2"/>
              </a:buClr>
              <a:buFont typeface="Wingdings 3" pitchFamily="18" charset="2"/>
              <a:buNone/>
              <a:defRPr sz="1000" kern="1200">
                <a:solidFill>
                  <a:schemeClr val="tx1"/>
                </a:solidFill>
                <a:latin typeface="+mn-lt"/>
                <a:ea typeface="+mn-ea"/>
                <a:cs typeface="+mn-cs"/>
              </a:defRPr>
            </a:lvl6pPr>
            <a:lvl7pPr marL="2743200" indent="0" algn="r" defTabSz="914400" rtl="1" eaLnBrk="1" latinLnBrk="0" hangingPunct="1">
              <a:lnSpc>
                <a:spcPct val="90000"/>
              </a:lnSpc>
              <a:spcBef>
                <a:spcPts val="200"/>
              </a:spcBef>
              <a:spcAft>
                <a:spcPts val="400"/>
              </a:spcAft>
              <a:buClr>
                <a:schemeClr val="accent2"/>
              </a:buClr>
              <a:buFont typeface="Wingdings 3" pitchFamily="18" charset="2"/>
              <a:buNone/>
              <a:defRPr sz="1000" kern="1200">
                <a:solidFill>
                  <a:schemeClr val="tx1"/>
                </a:solidFill>
                <a:latin typeface="+mn-lt"/>
                <a:ea typeface="+mn-ea"/>
                <a:cs typeface="+mn-cs"/>
              </a:defRPr>
            </a:lvl7pPr>
            <a:lvl8pPr marL="3200400" indent="0" algn="r" defTabSz="914400" rtl="1" eaLnBrk="1" latinLnBrk="0" hangingPunct="1">
              <a:lnSpc>
                <a:spcPct val="90000"/>
              </a:lnSpc>
              <a:spcBef>
                <a:spcPts val="200"/>
              </a:spcBef>
              <a:spcAft>
                <a:spcPts val="400"/>
              </a:spcAft>
              <a:buClr>
                <a:schemeClr val="accent2"/>
              </a:buClr>
              <a:buFont typeface="Wingdings 3" pitchFamily="18" charset="2"/>
              <a:buNone/>
              <a:defRPr sz="1000" kern="1200">
                <a:solidFill>
                  <a:schemeClr val="tx1"/>
                </a:solidFill>
                <a:latin typeface="+mn-lt"/>
                <a:ea typeface="+mn-ea"/>
                <a:cs typeface="+mn-cs"/>
              </a:defRPr>
            </a:lvl8pPr>
            <a:lvl9pPr marL="3657600" indent="0" algn="r" defTabSz="914400" rtl="1" eaLnBrk="1" latinLnBrk="0" hangingPunct="1">
              <a:lnSpc>
                <a:spcPct val="90000"/>
              </a:lnSpc>
              <a:spcBef>
                <a:spcPts val="200"/>
              </a:spcBef>
              <a:spcAft>
                <a:spcPts val="400"/>
              </a:spcAft>
              <a:buClr>
                <a:schemeClr val="accent2"/>
              </a:buClr>
              <a:buFont typeface="Wingdings 3" pitchFamily="18" charset="2"/>
              <a:buNone/>
              <a:defRPr sz="1000" kern="1200">
                <a:solidFill>
                  <a:schemeClr val="tx1"/>
                </a:solidFill>
                <a:latin typeface="+mn-lt"/>
                <a:ea typeface="+mn-ea"/>
                <a:cs typeface="+mn-cs"/>
              </a:defRPr>
            </a:lvl9pPr>
          </a:lstStyle>
          <a:p>
            <a:pPr algn="l" rtl="0">
              <a:lnSpc>
                <a:spcPct val="90000"/>
              </a:lnSpc>
            </a:pPr>
            <a:r>
              <a:rPr lang="en-US" sz="2800" dirty="0">
                <a:solidFill>
                  <a:srgbClr val="000000"/>
                </a:solidFill>
              </a:rPr>
              <a:t>FOR CHECKING OUR TEAMWORK</a:t>
            </a:r>
          </a:p>
        </p:txBody>
      </p:sp>
      <p:sp>
        <p:nvSpPr>
          <p:cNvPr id="3" name="مربع نص 2">
            <a:extLst>
              <a:ext uri="{FF2B5EF4-FFF2-40B4-BE49-F238E27FC236}">
                <a16:creationId xmlns:a16="http://schemas.microsoft.com/office/drawing/2014/main" id="{49DA01B2-F02C-47C8-B554-335216FB320F}"/>
              </a:ext>
            </a:extLst>
          </p:cNvPr>
          <p:cNvSpPr txBox="1"/>
          <p:nvPr/>
        </p:nvSpPr>
        <p:spPr>
          <a:xfrm>
            <a:off x="99002" y="3485389"/>
            <a:ext cx="2269444" cy="1200329"/>
          </a:xfrm>
          <a:prstGeom prst="rect">
            <a:avLst/>
          </a:prstGeom>
          <a:noFill/>
        </p:spPr>
        <p:txBody>
          <a:bodyPr wrap="square" rtlCol="1">
            <a:spAutoFit/>
          </a:bodyPr>
          <a:lstStyle/>
          <a:p>
            <a:r>
              <a:rPr lang="en-US" dirty="0"/>
              <a:t>LEADERS :</a:t>
            </a:r>
          </a:p>
          <a:p>
            <a:endParaRPr lang="en-US" dirty="0"/>
          </a:p>
          <a:p>
            <a:r>
              <a:rPr lang="en-US" dirty="0"/>
              <a:t>Nasser AbuDujain</a:t>
            </a:r>
          </a:p>
          <a:p>
            <a:r>
              <a:rPr lang="en-US" dirty="0"/>
              <a:t>Jawaher </a:t>
            </a:r>
            <a:r>
              <a:rPr lang="en-US" dirty="0" err="1"/>
              <a:t>Alkhayyal</a:t>
            </a:r>
            <a:endParaRPr lang="ar-SA" dirty="0"/>
          </a:p>
        </p:txBody>
      </p:sp>
      <p:sp>
        <p:nvSpPr>
          <p:cNvPr id="19" name="مربع نص 18">
            <a:extLst>
              <a:ext uri="{FF2B5EF4-FFF2-40B4-BE49-F238E27FC236}">
                <a16:creationId xmlns:a16="http://schemas.microsoft.com/office/drawing/2014/main" id="{41A2D54A-4FA0-4CE0-8F1F-62AAB1792E76}"/>
              </a:ext>
            </a:extLst>
          </p:cNvPr>
          <p:cNvSpPr txBox="1"/>
          <p:nvPr/>
        </p:nvSpPr>
        <p:spPr>
          <a:xfrm>
            <a:off x="4677107" y="3463978"/>
            <a:ext cx="2269444" cy="2862322"/>
          </a:xfrm>
          <a:prstGeom prst="rect">
            <a:avLst/>
          </a:prstGeom>
          <a:noFill/>
        </p:spPr>
        <p:txBody>
          <a:bodyPr wrap="square" rtlCol="1">
            <a:spAutoFit/>
          </a:bodyPr>
          <a:lstStyle/>
          <a:p>
            <a:r>
              <a:rPr lang="en-US" dirty="0"/>
              <a:t>MEMBERS :</a:t>
            </a:r>
          </a:p>
          <a:p>
            <a:endParaRPr lang="en-US" dirty="0"/>
          </a:p>
          <a:p>
            <a:r>
              <a:rPr lang="en-US" dirty="0"/>
              <a:t>. </a:t>
            </a:r>
            <a:r>
              <a:rPr lang="en-US" dirty="0" err="1"/>
              <a:t>Naif</a:t>
            </a:r>
            <a:r>
              <a:rPr lang="en-US" dirty="0"/>
              <a:t> </a:t>
            </a:r>
            <a:r>
              <a:rPr lang="en-US" dirty="0" err="1"/>
              <a:t>Alziady</a:t>
            </a:r>
            <a:endParaRPr lang="en-US" dirty="0"/>
          </a:p>
          <a:p>
            <a:r>
              <a:rPr lang="en-US" dirty="0"/>
              <a:t>. </a:t>
            </a:r>
            <a:r>
              <a:rPr lang="en-US" dirty="0" err="1"/>
              <a:t>Hanin</a:t>
            </a:r>
            <a:r>
              <a:rPr lang="en-US" dirty="0"/>
              <a:t> </a:t>
            </a:r>
            <a:r>
              <a:rPr lang="en-US" dirty="0" err="1"/>
              <a:t>Bashaikh</a:t>
            </a:r>
            <a:endParaRPr lang="en-US" dirty="0"/>
          </a:p>
          <a:p>
            <a:r>
              <a:rPr lang="en-US" dirty="0"/>
              <a:t>. </a:t>
            </a:r>
            <a:r>
              <a:rPr lang="en-US" dirty="0" err="1"/>
              <a:t>Zyad</a:t>
            </a:r>
            <a:r>
              <a:rPr lang="en-US" dirty="0"/>
              <a:t> </a:t>
            </a:r>
          </a:p>
          <a:p>
            <a:r>
              <a:rPr lang="en-US" dirty="0"/>
              <a:t>. </a:t>
            </a:r>
            <a:r>
              <a:rPr lang="en-US" dirty="0" err="1"/>
              <a:t>Sama</a:t>
            </a:r>
            <a:r>
              <a:rPr lang="en-US" dirty="0"/>
              <a:t> </a:t>
            </a:r>
            <a:r>
              <a:rPr lang="en-US" dirty="0" err="1"/>
              <a:t>Alharbi</a:t>
            </a:r>
            <a:endParaRPr lang="en-US" dirty="0"/>
          </a:p>
          <a:p>
            <a:r>
              <a:rPr lang="en-US" dirty="0"/>
              <a:t>. </a:t>
            </a:r>
            <a:r>
              <a:rPr lang="en-US" dirty="0" err="1"/>
              <a:t>Abdulkarim</a:t>
            </a:r>
            <a:r>
              <a:rPr lang="en-US" dirty="0"/>
              <a:t> </a:t>
            </a:r>
            <a:r>
              <a:rPr lang="en-US" dirty="0" err="1"/>
              <a:t>Alharbi</a:t>
            </a:r>
            <a:endParaRPr lang="en-US" dirty="0"/>
          </a:p>
          <a:p>
            <a:r>
              <a:rPr lang="en-US" dirty="0"/>
              <a:t>. </a:t>
            </a:r>
            <a:r>
              <a:rPr lang="en-US" dirty="0" err="1"/>
              <a:t>Nujood</a:t>
            </a:r>
            <a:r>
              <a:rPr lang="en-US" dirty="0"/>
              <a:t> </a:t>
            </a:r>
            <a:r>
              <a:rPr lang="en-US" dirty="0" err="1"/>
              <a:t>Alenezy</a:t>
            </a:r>
            <a:endParaRPr lang="en-US" dirty="0"/>
          </a:p>
          <a:p>
            <a:r>
              <a:rPr lang="en-US" dirty="0"/>
              <a:t>. Hanen </a:t>
            </a:r>
            <a:r>
              <a:rPr lang="en-US" dirty="0" err="1"/>
              <a:t>Alsubki</a:t>
            </a:r>
            <a:endParaRPr lang="en-US" dirty="0"/>
          </a:p>
          <a:p>
            <a:r>
              <a:rPr lang="en-US" dirty="0"/>
              <a:t>. </a:t>
            </a:r>
            <a:r>
              <a:rPr lang="en-US" dirty="0" err="1"/>
              <a:t>Faris</a:t>
            </a:r>
            <a:r>
              <a:rPr lang="en-US" dirty="0"/>
              <a:t> </a:t>
            </a:r>
            <a:r>
              <a:rPr lang="en-US" dirty="0" err="1"/>
              <a:t>Nafisah</a:t>
            </a:r>
            <a:endParaRPr lang="en-US" dirty="0"/>
          </a:p>
        </p:txBody>
      </p:sp>
      <p:sp>
        <p:nvSpPr>
          <p:cNvPr id="21" name="مربع نص 20">
            <a:extLst>
              <a:ext uri="{FF2B5EF4-FFF2-40B4-BE49-F238E27FC236}">
                <a16:creationId xmlns:a16="http://schemas.microsoft.com/office/drawing/2014/main" id="{D9C4E3B0-E41F-416A-8172-DF8A7098A059}"/>
              </a:ext>
            </a:extLst>
          </p:cNvPr>
          <p:cNvSpPr txBox="1"/>
          <p:nvPr/>
        </p:nvSpPr>
        <p:spPr>
          <a:xfrm>
            <a:off x="2368446" y="3463978"/>
            <a:ext cx="2269444" cy="1200329"/>
          </a:xfrm>
          <a:prstGeom prst="rect">
            <a:avLst/>
          </a:prstGeom>
          <a:noFill/>
        </p:spPr>
        <p:txBody>
          <a:bodyPr wrap="square" rtlCol="1">
            <a:spAutoFit/>
          </a:bodyPr>
          <a:lstStyle/>
          <a:p>
            <a:r>
              <a:rPr lang="en-US" dirty="0"/>
              <a:t>REVISE :</a:t>
            </a:r>
          </a:p>
          <a:p>
            <a:endParaRPr lang="en-US" dirty="0"/>
          </a:p>
          <a:p>
            <a:r>
              <a:rPr lang="en-US" dirty="0"/>
              <a:t>. Nawaf Alharbi</a:t>
            </a:r>
          </a:p>
          <a:p>
            <a:r>
              <a:rPr lang="en-US" dirty="0"/>
              <a:t>. </a:t>
            </a:r>
            <a:r>
              <a:rPr lang="en-US" dirty="0" err="1"/>
              <a:t>Zaynah</a:t>
            </a:r>
            <a:r>
              <a:rPr lang="en-US" dirty="0"/>
              <a:t> </a:t>
            </a:r>
            <a:r>
              <a:rPr lang="en-US" dirty="0" err="1"/>
              <a:t>Alkaff</a:t>
            </a:r>
            <a:endParaRPr lang="en-US" dirty="0"/>
          </a:p>
        </p:txBody>
      </p:sp>
      <p:pic>
        <p:nvPicPr>
          <p:cNvPr id="5" name="صورة 4" descr="صورة تحتوي على فأس, رسوم المتجهات&#10;&#10;وصف منشأ بثقة عالية جداً">
            <a:hlinkClick r:id="rId4"/>
            <a:extLst>
              <a:ext uri="{FF2B5EF4-FFF2-40B4-BE49-F238E27FC236}">
                <a16:creationId xmlns:a16="http://schemas.microsoft.com/office/drawing/2014/main" id="{82F0BF42-333F-486A-B641-76C7377A74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616" y="5273824"/>
            <a:ext cx="577383" cy="467879"/>
          </a:xfrm>
          <a:prstGeom prst="rect">
            <a:avLst/>
          </a:prstGeom>
        </p:spPr>
      </p:pic>
      <p:pic>
        <p:nvPicPr>
          <p:cNvPr id="9" name="صورة 8">
            <a:hlinkClick r:id="rId6"/>
            <a:extLst>
              <a:ext uri="{FF2B5EF4-FFF2-40B4-BE49-F238E27FC236}">
                <a16:creationId xmlns:a16="http://schemas.microsoft.com/office/drawing/2014/main" id="{64F08661-6CA0-4D1A-A795-E05617A8C2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147" y="5927620"/>
            <a:ext cx="694319" cy="694319"/>
          </a:xfrm>
          <a:prstGeom prst="rect">
            <a:avLst/>
          </a:prstGeom>
        </p:spPr>
      </p:pic>
      <p:sp>
        <p:nvSpPr>
          <p:cNvPr id="11" name="مربع نص 10">
            <a:extLst>
              <a:ext uri="{FF2B5EF4-FFF2-40B4-BE49-F238E27FC236}">
                <a16:creationId xmlns:a16="http://schemas.microsoft.com/office/drawing/2014/main" id="{2D0EEAF0-5FC2-4282-9158-2C43E9299430}"/>
              </a:ext>
            </a:extLst>
          </p:cNvPr>
          <p:cNvSpPr txBox="1"/>
          <p:nvPr/>
        </p:nvSpPr>
        <p:spPr>
          <a:xfrm>
            <a:off x="654515" y="5507763"/>
            <a:ext cx="1713931" cy="369332"/>
          </a:xfrm>
          <a:prstGeom prst="rect">
            <a:avLst/>
          </a:prstGeom>
          <a:noFill/>
        </p:spPr>
        <p:txBody>
          <a:bodyPr wrap="none" rtlCol="1">
            <a:spAutoFit/>
          </a:bodyPr>
          <a:lstStyle/>
          <a:p>
            <a:r>
              <a:rPr lang="en-US" dirty="0"/>
              <a:t>@MEDICINE436</a:t>
            </a:r>
            <a:endParaRPr lang="ar-SA" dirty="0"/>
          </a:p>
        </p:txBody>
      </p:sp>
      <p:sp>
        <p:nvSpPr>
          <p:cNvPr id="12" name="مربع نص 11">
            <a:extLst>
              <a:ext uri="{FF2B5EF4-FFF2-40B4-BE49-F238E27FC236}">
                <a16:creationId xmlns:a16="http://schemas.microsoft.com/office/drawing/2014/main" id="{224939BA-A33C-42B0-B72B-23750075A02C}"/>
              </a:ext>
            </a:extLst>
          </p:cNvPr>
          <p:cNvSpPr txBox="1"/>
          <p:nvPr/>
        </p:nvSpPr>
        <p:spPr>
          <a:xfrm>
            <a:off x="654515" y="6396961"/>
            <a:ext cx="3182474" cy="369332"/>
          </a:xfrm>
          <a:prstGeom prst="rect">
            <a:avLst/>
          </a:prstGeom>
          <a:noFill/>
        </p:spPr>
        <p:txBody>
          <a:bodyPr wrap="none" rtlCol="1">
            <a:spAutoFit/>
          </a:bodyPr>
          <a:lstStyle/>
          <a:p>
            <a:r>
              <a:rPr lang="en-US" dirty="0"/>
              <a:t>436.MEDICINE@HOTMAIL.COM</a:t>
            </a:r>
            <a:endParaRPr lang="ar-SA" dirty="0"/>
          </a:p>
        </p:txBody>
      </p:sp>
    </p:spTree>
    <p:extLst>
      <p:ext uri="{BB962C8B-B14F-4D97-AF65-F5344CB8AC3E}">
        <p14:creationId xmlns:p14="http://schemas.microsoft.com/office/powerpoint/2010/main" val="634158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8868461C-7FEC-4DA9-BF5C-77BAD0D70070}"/>
              </a:ext>
            </a:extLst>
          </p:cNvPr>
          <p:cNvSpPr/>
          <p:nvPr/>
        </p:nvSpPr>
        <p:spPr>
          <a:xfrm>
            <a:off x="929390" y="875648"/>
            <a:ext cx="3148618" cy="861774"/>
          </a:xfrm>
          <a:prstGeom prst="rect">
            <a:avLst/>
          </a:prstGeom>
          <a:noFill/>
        </p:spPr>
        <p:txBody>
          <a:bodyPr wrap="none" lIns="91440" tIns="45720" rIns="91440" bIns="45720">
            <a:spAutoFit/>
          </a:bodyPr>
          <a:lstStyle/>
          <a:p>
            <a:pPr marL="685800" indent="-685800" algn="ctr">
              <a:buFont typeface="Wingdings" panose="05000000000000000000" pitchFamily="2" charset="2"/>
              <a:buChar char="v"/>
            </a:pPr>
            <a:r>
              <a:rPr lang="en-US" sz="5000" cap="all" spc="100" dirty="0">
                <a:solidFill>
                  <a:schemeClr val="accent2">
                    <a:lumMod val="75000"/>
                  </a:schemeClr>
                </a:solidFill>
                <a:latin typeface="+mj-lt"/>
                <a:ea typeface="+mj-ea"/>
                <a:cs typeface="+mj-cs"/>
              </a:rPr>
              <a:t>OBJECTIVES</a:t>
            </a:r>
            <a:endParaRPr lang="ar-SA" sz="5000" cap="all" spc="100" dirty="0">
              <a:solidFill>
                <a:schemeClr val="accent2">
                  <a:lumMod val="75000"/>
                </a:schemeClr>
              </a:solidFill>
              <a:latin typeface="+mj-lt"/>
              <a:ea typeface="+mj-ea"/>
              <a:cs typeface="+mj-cs"/>
            </a:endParaRPr>
          </a:p>
        </p:txBody>
      </p:sp>
      <p:sp>
        <p:nvSpPr>
          <p:cNvPr id="5" name="مربع نص 4">
            <a:extLst>
              <a:ext uri="{FF2B5EF4-FFF2-40B4-BE49-F238E27FC236}">
                <a16:creationId xmlns:a16="http://schemas.microsoft.com/office/drawing/2014/main" id="{DE5550C6-BDB6-4DBA-8710-F3AECC694EB6}"/>
              </a:ext>
            </a:extLst>
          </p:cNvPr>
          <p:cNvSpPr txBox="1"/>
          <p:nvPr/>
        </p:nvSpPr>
        <p:spPr>
          <a:xfrm>
            <a:off x="929390" y="2518691"/>
            <a:ext cx="9608849" cy="2677656"/>
          </a:xfrm>
          <a:prstGeom prst="rect">
            <a:avLst/>
          </a:prstGeom>
          <a:noFill/>
        </p:spPr>
        <p:txBody>
          <a:bodyPr wrap="none" rtlCol="1">
            <a:spAutoFit/>
          </a:bodyPr>
          <a:lstStyle/>
          <a:p>
            <a:pPr marL="285750" indent="-285750">
              <a:buFont typeface="Arial" panose="020B0604020202020204" pitchFamily="34" charset="0"/>
              <a:buChar char="•"/>
            </a:pPr>
            <a:r>
              <a:rPr lang="en-US" sz="2800" b="1" dirty="0"/>
              <a:t>To increase awareness about the benefits of breastfeeding.</a:t>
            </a:r>
          </a:p>
          <a:p>
            <a:pPr marL="285750" indent="-285750">
              <a:buFont typeface="Arial" panose="020B0604020202020204" pitchFamily="34" charset="0"/>
              <a:buChar char="•"/>
            </a:pPr>
            <a:r>
              <a:rPr lang="en-US" sz="2800" b="1" dirty="0"/>
              <a:t>To know about the properties of breastfeeding.</a:t>
            </a:r>
          </a:p>
          <a:p>
            <a:pPr marL="285750" indent="-285750">
              <a:buFont typeface="Arial" panose="020B0604020202020204" pitchFamily="34" charset="0"/>
              <a:buChar char="•"/>
            </a:pPr>
            <a:r>
              <a:rPr lang="en-US" sz="2800" b="1" dirty="0"/>
              <a:t>To educate about the basics of breastfeeding and</a:t>
            </a:r>
          </a:p>
          <a:p>
            <a:r>
              <a:rPr lang="en-US" sz="2800" b="1" dirty="0"/>
              <a:t> empower parents to make an informed choice.</a:t>
            </a:r>
          </a:p>
          <a:p>
            <a:pPr marL="285750" indent="-285750">
              <a:buFont typeface="Arial" panose="020B0604020202020204" pitchFamily="34" charset="0"/>
              <a:buChar char="•"/>
            </a:pPr>
            <a:r>
              <a:rPr lang="en-US" sz="2800" b="1" dirty="0"/>
              <a:t>To educate about the harms associated with formula feeding.</a:t>
            </a:r>
          </a:p>
          <a:p>
            <a:pPr marL="285750" indent="-285750">
              <a:buFont typeface="Arial" panose="020B0604020202020204" pitchFamily="34" charset="0"/>
              <a:buChar char="•"/>
            </a:pPr>
            <a:r>
              <a:rPr lang="en-US" sz="2800" b="1" dirty="0"/>
              <a:t>To know about the contraindication of breastfeeding </a:t>
            </a:r>
          </a:p>
        </p:txBody>
      </p:sp>
      <p:pic>
        <p:nvPicPr>
          <p:cNvPr id="6" name="صورة 5">
            <a:extLst>
              <a:ext uri="{FF2B5EF4-FFF2-40B4-BE49-F238E27FC236}">
                <a16:creationId xmlns:a16="http://schemas.microsoft.com/office/drawing/2014/main" id="{24E7DD69-EA93-4660-B01C-FA2AEB11D64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7794"/>
          <a:stretch/>
        </p:blipFill>
        <p:spPr>
          <a:xfrm>
            <a:off x="99002" y="164811"/>
            <a:ext cx="1325995" cy="420400"/>
          </a:xfrm>
          <a:prstGeom prst="rect">
            <a:avLst/>
          </a:prstGeom>
        </p:spPr>
      </p:pic>
    </p:spTree>
    <p:extLst>
      <p:ext uri="{BB962C8B-B14F-4D97-AF65-F5344CB8AC3E}">
        <p14:creationId xmlns:p14="http://schemas.microsoft.com/office/powerpoint/2010/main" val="442956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964A0050-3A23-47C8-88B3-21CAC757DBE0}"/>
              </a:ext>
            </a:extLst>
          </p:cNvPr>
          <p:cNvSpPr/>
          <p:nvPr/>
        </p:nvSpPr>
        <p:spPr>
          <a:xfrm>
            <a:off x="1424997" y="164811"/>
            <a:ext cx="8964955" cy="861774"/>
          </a:xfrm>
          <a:prstGeom prst="rect">
            <a:avLst/>
          </a:prstGeom>
          <a:noFill/>
        </p:spPr>
        <p:txBody>
          <a:bodyPr wrap="none" lIns="91440" tIns="45720" rIns="91440" bIns="45720">
            <a:spAutoFit/>
          </a:bodyPr>
          <a:lstStyle/>
          <a:p>
            <a:pPr marL="685800" indent="-685800" algn="ctr">
              <a:buFont typeface="Wingdings" panose="05000000000000000000" pitchFamily="2" charset="2"/>
              <a:buChar char="v"/>
            </a:pPr>
            <a:r>
              <a:rPr lang="en-US" sz="5000" cap="all" spc="100" dirty="0">
                <a:solidFill>
                  <a:schemeClr val="accent2">
                    <a:lumMod val="75000"/>
                  </a:schemeClr>
                </a:solidFill>
                <a:latin typeface="+mj-lt"/>
                <a:ea typeface="+mj-ea"/>
                <a:cs typeface="+mj-cs"/>
              </a:rPr>
              <a:t>Breastfeeding and recommendations</a:t>
            </a:r>
            <a:endParaRPr lang="ar-SA" sz="5000" cap="all" spc="100" dirty="0">
              <a:solidFill>
                <a:schemeClr val="accent2">
                  <a:lumMod val="75000"/>
                </a:schemeClr>
              </a:solidFill>
              <a:latin typeface="+mj-lt"/>
              <a:ea typeface="+mj-ea"/>
              <a:cs typeface="+mj-cs"/>
            </a:endParaRPr>
          </a:p>
        </p:txBody>
      </p:sp>
      <p:sp>
        <p:nvSpPr>
          <p:cNvPr id="7" name="مربع نص 6">
            <a:extLst>
              <a:ext uri="{FF2B5EF4-FFF2-40B4-BE49-F238E27FC236}">
                <a16:creationId xmlns:a16="http://schemas.microsoft.com/office/drawing/2014/main" id="{9B96C4F9-8D20-4792-89C1-19E8B6AD24BF}"/>
              </a:ext>
            </a:extLst>
          </p:cNvPr>
          <p:cNvSpPr txBox="1"/>
          <p:nvPr/>
        </p:nvSpPr>
        <p:spPr>
          <a:xfrm>
            <a:off x="914400" y="1234298"/>
            <a:ext cx="10768084" cy="4801314"/>
          </a:xfrm>
          <a:prstGeom prst="rect">
            <a:avLst/>
          </a:prstGeom>
          <a:solidFill>
            <a:schemeClr val="bg1"/>
          </a:solidFill>
          <a:ln>
            <a:solidFill>
              <a:schemeClr val="bg1">
                <a:lumMod val="85000"/>
              </a:schemeClr>
            </a:solidFill>
          </a:ln>
        </p:spPr>
        <p:txBody>
          <a:bodyPr wrap="square" rtlCol="1">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ar-SA" dirty="0"/>
          </a:p>
        </p:txBody>
      </p:sp>
      <p:sp>
        <p:nvSpPr>
          <p:cNvPr id="3" name="مربع نص 2">
            <a:extLst>
              <a:ext uri="{FF2B5EF4-FFF2-40B4-BE49-F238E27FC236}">
                <a16:creationId xmlns:a16="http://schemas.microsoft.com/office/drawing/2014/main" id="{914933D1-6448-4588-9861-0F6C5C8A3747}"/>
              </a:ext>
            </a:extLst>
          </p:cNvPr>
          <p:cNvSpPr txBox="1"/>
          <p:nvPr/>
        </p:nvSpPr>
        <p:spPr>
          <a:xfrm>
            <a:off x="1028131" y="1388186"/>
            <a:ext cx="10540621" cy="2123658"/>
          </a:xfrm>
          <a:prstGeom prst="rect">
            <a:avLst/>
          </a:prstGeom>
          <a:noFill/>
        </p:spPr>
        <p:txBody>
          <a:bodyPr wrap="square" rtlCol="1">
            <a:spAutoFit/>
          </a:bodyPr>
          <a:lstStyle/>
          <a:p>
            <a:r>
              <a:rPr lang="en-US" sz="2200" b="1" dirty="0">
                <a:solidFill>
                  <a:schemeClr val="accent1">
                    <a:lumMod val="75000"/>
                  </a:schemeClr>
                </a:solidFill>
              </a:rPr>
              <a:t>Breastfeeding</a:t>
            </a:r>
            <a:r>
              <a:rPr lang="en-US" sz="2200" dirty="0"/>
              <a:t> is one of the most effective ways to ensure child health and survival .</a:t>
            </a:r>
          </a:p>
          <a:p>
            <a:r>
              <a:rPr lang="en-US" sz="2200" dirty="0"/>
              <a:t> </a:t>
            </a:r>
          </a:p>
          <a:p>
            <a:r>
              <a:rPr lang="en-US" sz="2200" dirty="0"/>
              <a:t>If every child was breastfed within an hour of birth, given only breast milk for their first six months of life, and continued breastfeeding up to the age of two years, about 800 000 child lives would be saved every year .</a:t>
            </a:r>
          </a:p>
          <a:p>
            <a:r>
              <a:rPr lang="en-US" sz="2200" dirty="0"/>
              <a:t> </a:t>
            </a:r>
          </a:p>
        </p:txBody>
      </p:sp>
      <p:sp>
        <p:nvSpPr>
          <p:cNvPr id="8" name="مربع نص 7">
            <a:extLst>
              <a:ext uri="{FF2B5EF4-FFF2-40B4-BE49-F238E27FC236}">
                <a16:creationId xmlns:a16="http://schemas.microsoft.com/office/drawing/2014/main" id="{F7C65FD4-90B9-4970-9663-A949A2B9FA5F}"/>
              </a:ext>
            </a:extLst>
          </p:cNvPr>
          <p:cNvSpPr txBox="1"/>
          <p:nvPr/>
        </p:nvSpPr>
        <p:spPr>
          <a:xfrm>
            <a:off x="736979" y="6070990"/>
            <a:ext cx="10945505" cy="646331"/>
          </a:xfrm>
          <a:prstGeom prst="rect">
            <a:avLst/>
          </a:prstGeom>
          <a:noFill/>
          <a:ln>
            <a:solidFill>
              <a:srgbClr val="92D050"/>
            </a:solidFill>
          </a:ln>
        </p:spPr>
        <p:txBody>
          <a:bodyPr wrap="square" rtlCol="1">
            <a:spAutoFit/>
          </a:bodyPr>
          <a:lstStyle/>
          <a:p>
            <a:pPr marL="342900" indent="-342900">
              <a:buAutoNum type="arabicParenBoth"/>
            </a:pPr>
            <a:r>
              <a:rPr lang="en-US" dirty="0">
                <a:solidFill>
                  <a:srgbClr val="92D050"/>
                </a:solidFill>
              </a:rPr>
              <a:t>exclusively means only </a:t>
            </a:r>
          </a:p>
          <a:p>
            <a:pPr marL="342900" indent="-342900">
              <a:buAutoNum type="arabicParenBoth"/>
            </a:pPr>
            <a:r>
              <a:rPr lang="en-US" dirty="0">
                <a:solidFill>
                  <a:srgbClr val="92D050"/>
                </a:solidFill>
              </a:rPr>
              <a:t>(2) short stature </a:t>
            </a:r>
          </a:p>
        </p:txBody>
      </p:sp>
      <p:pic>
        <p:nvPicPr>
          <p:cNvPr id="9" name="صورة 8">
            <a:extLst>
              <a:ext uri="{FF2B5EF4-FFF2-40B4-BE49-F238E27FC236}">
                <a16:creationId xmlns:a16="http://schemas.microsoft.com/office/drawing/2014/main" id="{89F498B3-1267-40D0-980C-A50A86FDEE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7794"/>
          <a:stretch/>
        </p:blipFill>
        <p:spPr>
          <a:xfrm>
            <a:off x="99002" y="164811"/>
            <a:ext cx="1325995" cy="420400"/>
          </a:xfrm>
          <a:prstGeom prst="rect">
            <a:avLst/>
          </a:prstGeom>
        </p:spPr>
      </p:pic>
      <p:sp>
        <p:nvSpPr>
          <p:cNvPr id="2" name="نجمة ذات 5 نقاط 1"/>
          <p:cNvSpPr/>
          <p:nvPr/>
        </p:nvSpPr>
        <p:spPr>
          <a:xfrm>
            <a:off x="201881" y="6232572"/>
            <a:ext cx="380010" cy="323165"/>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ربع نص 9">
            <a:extLst>
              <a:ext uri="{FF2B5EF4-FFF2-40B4-BE49-F238E27FC236}">
                <a16:creationId xmlns:a16="http://schemas.microsoft.com/office/drawing/2014/main" id="{04741EAB-8AFB-46D3-94CA-F9B73A8B0FBB}"/>
              </a:ext>
            </a:extLst>
          </p:cNvPr>
          <p:cNvSpPr txBox="1"/>
          <p:nvPr/>
        </p:nvSpPr>
        <p:spPr>
          <a:xfrm>
            <a:off x="914399" y="2931669"/>
            <a:ext cx="10040203" cy="3139321"/>
          </a:xfrm>
          <a:prstGeom prst="rect">
            <a:avLst/>
          </a:prstGeom>
          <a:noFill/>
        </p:spPr>
        <p:txBody>
          <a:bodyPr wrap="square" rtlCol="1">
            <a:spAutoFit/>
          </a:bodyPr>
          <a:lstStyle/>
          <a:p>
            <a:r>
              <a:rPr lang="en-US" sz="2200" dirty="0"/>
              <a:t> </a:t>
            </a:r>
          </a:p>
          <a:p>
            <a:pPr algn="ctr"/>
            <a:r>
              <a:rPr lang="en-US" sz="2200" dirty="0">
                <a:solidFill>
                  <a:schemeClr val="bg2">
                    <a:lumMod val="50000"/>
                  </a:schemeClr>
                </a:solidFill>
              </a:rPr>
              <a:t>Globally, less than </a:t>
            </a:r>
            <a:r>
              <a:rPr lang="en-US" sz="2200" b="1" dirty="0">
                <a:solidFill>
                  <a:schemeClr val="bg2">
                    <a:lumMod val="50000"/>
                  </a:schemeClr>
                </a:solidFill>
              </a:rPr>
              <a:t>40%</a:t>
            </a:r>
            <a:r>
              <a:rPr lang="en-US" sz="2200" dirty="0">
                <a:solidFill>
                  <a:schemeClr val="bg2">
                    <a:lumMod val="50000"/>
                  </a:schemeClr>
                </a:solidFill>
              </a:rPr>
              <a:t> of infants </a:t>
            </a:r>
            <a:r>
              <a:rPr lang="en-US" sz="2200" dirty="0">
                <a:solidFill>
                  <a:srgbClr val="FF0000"/>
                </a:solidFill>
              </a:rPr>
              <a:t>under </a:t>
            </a:r>
            <a:r>
              <a:rPr lang="en-US" sz="2200" b="1" dirty="0">
                <a:solidFill>
                  <a:srgbClr val="FF0000"/>
                </a:solidFill>
              </a:rPr>
              <a:t>six months</a:t>
            </a:r>
          </a:p>
          <a:p>
            <a:pPr algn="ctr"/>
            <a:r>
              <a:rPr lang="en-US" sz="2200" dirty="0">
                <a:solidFill>
                  <a:schemeClr val="bg2">
                    <a:lumMod val="50000"/>
                  </a:schemeClr>
                </a:solidFill>
              </a:rPr>
              <a:t>of age are </a:t>
            </a:r>
            <a:r>
              <a:rPr lang="en-US" sz="2200" dirty="0">
                <a:solidFill>
                  <a:srgbClr val="FF0000"/>
                </a:solidFill>
              </a:rPr>
              <a:t>exclusively</a:t>
            </a:r>
            <a:r>
              <a:rPr lang="en-US" sz="2200" dirty="0">
                <a:solidFill>
                  <a:srgbClr val="92D050"/>
                </a:solidFill>
              </a:rPr>
              <a:t>(1)</a:t>
            </a:r>
            <a:r>
              <a:rPr lang="en-US" sz="2200" dirty="0">
                <a:solidFill>
                  <a:schemeClr val="bg2">
                    <a:lumMod val="50000"/>
                  </a:schemeClr>
                </a:solidFill>
              </a:rPr>
              <a:t> breastfed</a:t>
            </a:r>
          </a:p>
          <a:p>
            <a:r>
              <a:rPr lang="en-US" sz="2200" dirty="0">
                <a:solidFill>
                  <a:schemeClr val="bg2">
                    <a:lumMod val="50000"/>
                  </a:schemeClr>
                </a:solidFill>
              </a:rPr>
              <a:t> </a:t>
            </a:r>
          </a:p>
          <a:p>
            <a:r>
              <a:rPr lang="en-US" sz="2200" dirty="0"/>
              <a:t>Around 32% of children less than 5 years of age in developing countries are stunted</a:t>
            </a:r>
            <a:r>
              <a:rPr lang="en-US" sz="2200" dirty="0">
                <a:solidFill>
                  <a:srgbClr val="92D050"/>
                </a:solidFill>
              </a:rPr>
              <a:t>(2)</a:t>
            </a:r>
            <a:r>
              <a:rPr lang="en-US" sz="2200" dirty="0"/>
              <a:t> and 10% are wasted.</a:t>
            </a:r>
          </a:p>
          <a:p>
            <a:r>
              <a:rPr lang="en-US" sz="2200" dirty="0"/>
              <a:t>It is estimated that sub-optimal breastfeeding, especially non-exclusive breastfeeding in the </a:t>
            </a:r>
            <a:r>
              <a:rPr lang="en-US" sz="2200" b="1" dirty="0"/>
              <a:t>first 6 months </a:t>
            </a:r>
            <a:r>
              <a:rPr lang="en-US" sz="2200" dirty="0"/>
              <a:t>of life, results in </a:t>
            </a:r>
            <a:r>
              <a:rPr lang="en-US" sz="2200" b="1" dirty="0"/>
              <a:t>1.4 million </a:t>
            </a:r>
            <a:r>
              <a:rPr lang="en-US" sz="2200" dirty="0"/>
              <a:t>deaths and </a:t>
            </a:r>
            <a:r>
              <a:rPr lang="en-US" sz="2200" b="1" dirty="0"/>
              <a:t>10%</a:t>
            </a:r>
            <a:r>
              <a:rPr lang="en-US" sz="2200" dirty="0"/>
              <a:t> of the disease burden in children younger than 5 years. </a:t>
            </a:r>
          </a:p>
        </p:txBody>
      </p:sp>
      <p:pic>
        <p:nvPicPr>
          <p:cNvPr id="6" name="صورة 5" descr="صورة تحتوي على شخص, رضيع, داخلي, تشبث&#10;&#10;وصف منشأ بثقة عالية جداً">
            <a:extLst>
              <a:ext uri="{FF2B5EF4-FFF2-40B4-BE49-F238E27FC236}">
                <a16:creationId xmlns:a16="http://schemas.microsoft.com/office/drawing/2014/main" id="{82E95CA0-12B8-48A9-939D-DD4664B86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74169">
            <a:off x="9395646" y="3001770"/>
            <a:ext cx="1652885" cy="109090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83116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964A0050-3A23-47C8-88B3-21CAC757DBE0}"/>
              </a:ext>
            </a:extLst>
          </p:cNvPr>
          <p:cNvSpPr/>
          <p:nvPr/>
        </p:nvSpPr>
        <p:spPr>
          <a:xfrm>
            <a:off x="1424997" y="164811"/>
            <a:ext cx="10404451" cy="861774"/>
          </a:xfrm>
          <a:prstGeom prst="rect">
            <a:avLst/>
          </a:prstGeom>
          <a:noFill/>
        </p:spPr>
        <p:txBody>
          <a:bodyPr wrap="none" lIns="91440" tIns="45720" rIns="91440" bIns="45720">
            <a:spAutoFit/>
          </a:bodyPr>
          <a:lstStyle/>
          <a:p>
            <a:pPr marL="685800" indent="-685800">
              <a:buFont typeface="Wingdings" panose="05000000000000000000" pitchFamily="2" charset="2"/>
              <a:buChar char="v"/>
            </a:pPr>
            <a:r>
              <a:rPr lang="en-US" sz="5000" cap="all" spc="100" dirty="0">
                <a:solidFill>
                  <a:schemeClr val="accent2">
                    <a:lumMod val="75000"/>
                  </a:schemeClr>
                </a:solidFill>
                <a:latin typeface="+mj-lt"/>
                <a:ea typeface="+mj-ea"/>
                <a:cs typeface="+mj-cs"/>
              </a:rPr>
              <a:t>Breastfeeding and recommendations </a:t>
            </a:r>
            <a:r>
              <a:rPr lang="en-US" sz="3600" cap="all" spc="100" dirty="0">
                <a:solidFill>
                  <a:schemeClr val="accent2">
                    <a:lumMod val="75000"/>
                  </a:schemeClr>
                </a:solidFill>
              </a:rPr>
              <a:t>CONT’</a:t>
            </a:r>
            <a:endParaRPr lang="ar-SA" sz="5000" cap="all" spc="100" dirty="0">
              <a:solidFill>
                <a:schemeClr val="accent2">
                  <a:lumMod val="75000"/>
                </a:schemeClr>
              </a:solidFill>
              <a:latin typeface="+mj-lt"/>
              <a:ea typeface="+mj-ea"/>
              <a:cs typeface="+mj-cs"/>
            </a:endParaRPr>
          </a:p>
        </p:txBody>
      </p:sp>
      <p:sp>
        <p:nvSpPr>
          <p:cNvPr id="7" name="مربع نص 6">
            <a:extLst>
              <a:ext uri="{FF2B5EF4-FFF2-40B4-BE49-F238E27FC236}">
                <a16:creationId xmlns:a16="http://schemas.microsoft.com/office/drawing/2014/main" id="{9B96C4F9-8D20-4792-89C1-19E8B6AD24BF}"/>
              </a:ext>
            </a:extLst>
          </p:cNvPr>
          <p:cNvSpPr txBox="1"/>
          <p:nvPr/>
        </p:nvSpPr>
        <p:spPr>
          <a:xfrm>
            <a:off x="914400" y="1234298"/>
            <a:ext cx="10768084" cy="4801314"/>
          </a:xfrm>
          <a:prstGeom prst="rect">
            <a:avLst/>
          </a:prstGeom>
          <a:solidFill>
            <a:schemeClr val="bg1"/>
          </a:solidFill>
          <a:ln>
            <a:solidFill>
              <a:schemeClr val="bg1">
                <a:lumMod val="85000"/>
              </a:schemeClr>
            </a:solidFill>
          </a:ln>
        </p:spPr>
        <p:txBody>
          <a:bodyPr wrap="square" rtlCol="1">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ar-SA" dirty="0"/>
          </a:p>
        </p:txBody>
      </p:sp>
      <p:sp>
        <p:nvSpPr>
          <p:cNvPr id="3" name="مربع نص 2">
            <a:extLst>
              <a:ext uri="{FF2B5EF4-FFF2-40B4-BE49-F238E27FC236}">
                <a16:creationId xmlns:a16="http://schemas.microsoft.com/office/drawing/2014/main" id="{914933D1-6448-4588-9861-0F6C5C8A3747}"/>
              </a:ext>
            </a:extLst>
          </p:cNvPr>
          <p:cNvSpPr txBox="1"/>
          <p:nvPr/>
        </p:nvSpPr>
        <p:spPr>
          <a:xfrm>
            <a:off x="1116842" y="1388052"/>
            <a:ext cx="10363200" cy="2123658"/>
          </a:xfrm>
          <a:prstGeom prst="rect">
            <a:avLst/>
          </a:prstGeom>
          <a:noFill/>
        </p:spPr>
        <p:txBody>
          <a:bodyPr wrap="square" rtlCol="1">
            <a:spAutoFit/>
          </a:bodyPr>
          <a:lstStyle/>
          <a:p>
            <a:pPr marL="800100" lvl="1" indent="-342900">
              <a:buFont typeface="Wingdings" panose="05000000000000000000" pitchFamily="2" charset="2"/>
              <a:buChar char=""/>
              <a:tabLst>
                <a:tab pos="457200" algn="l"/>
              </a:tabLst>
            </a:pPr>
            <a:r>
              <a:rPr lang="en-CA" sz="2200" dirty="0"/>
              <a:t>Exclusive breastfeeding until </a:t>
            </a:r>
            <a:r>
              <a:rPr lang="en-CA" sz="2200" dirty="0">
                <a:solidFill>
                  <a:srgbClr val="FF0000"/>
                </a:solidFill>
              </a:rPr>
              <a:t>6 months</a:t>
            </a:r>
            <a:r>
              <a:rPr lang="en-CA" sz="2200" dirty="0"/>
              <a:t> of age</a:t>
            </a:r>
            <a:r>
              <a:rPr lang="en-CA" sz="2200" dirty="0">
                <a:solidFill>
                  <a:srgbClr val="92D050"/>
                </a:solidFill>
              </a:rPr>
              <a:t>(1)</a:t>
            </a:r>
            <a:endParaRPr lang="en-US" sz="2200" dirty="0">
              <a:solidFill>
                <a:srgbClr val="92D050"/>
              </a:solidFill>
            </a:endParaRPr>
          </a:p>
          <a:p>
            <a:pPr marL="342900" lvl="0" indent="-342900">
              <a:spcAft>
                <a:spcPts val="0"/>
              </a:spcAft>
              <a:buFont typeface="Wingdings" panose="05000000000000000000" pitchFamily="2" charset="2"/>
              <a:buChar char=""/>
              <a:tabLst>
                <a:tab pos="457200" algn="l"/>
              </a:tabLst>
            </a:pPr>
            <a:r>
              <a:rPr lang="en-CA" sz="2200" dirty="0"/>
              <a:t>Introduce </a:t>
            </a:r>
            <a:r>
              <a:rPr lang="en-CA" sz="2200" dirty="0">
                <a:solidFill>
                  <a:srgbClr val="FF0000"/>
                </a:solidFill>
              </a:rPr>
              <a:t>complimentary foods </a:t>
            </a:r>
            <a:r>
              <a:rPr lang="en-CA" sz="2200" dirty="0"/>
              <a:t>with continued breastfeeding up to 2 years. In addition:</a:t>
            </a:r>
            <a:endParaRPr lang="en-US" sz="2200" dirty="0"/>
          </a:p>
          <a:p>
            <a:pPr marL="342900" lvl="0" indent="-342900">
              <a:spcAft>
                <a:spcPts val="0"/>
              </a:spcAft>
              <a:buFont typeface="Wingdings" panose="05000000000000000000" pitchFamily="2" charset="2"/>
              <a:buChar char=""/>
              <a:tabLst>
                <a:tab pos="457200" algn="l"/>
              </a:tabLst>
            </a:pPr>
            <a:r>
              <a:rPr lang="en-US" sz="2200" dirty="0"/>
              <a:t>breastfeeding should begin within one hour of birth.</a:t>
            </a:r>
          </a:p>
          <a:p>
            <a:pPr marL="342900" lvl="0" indent="-342900">
              <a:spcAft>
                <a:spcPts val="0"/>
              </a:spcAft>
              <a:buFont typeface="Wingdings" panose="05000000000000000000" pitchFamily="2" charset="2"/>
              <a:buChar char=""/>
              <a:tabLst>
                <a:tab pos="457200" algn="l"/>
              </a:tabLst>
            </a:pPr>
            <a:r>
              <a:rPr lang="en-US" sz="2200" dirty="0"/>
              <a:t>breastfeeding should be </a:t>
            </a:r>
            <a:r>
              <a:rPr lang="en-US" sz="2200" b="1" dirty="0"/>
              <a:t>"on demand", </a:t>
            </a:r>
            <a:r>
              <a:rPr lang="en-US" sz="2200" dirty="0"/>
              <a:t>as often as the child wants day and night; and</a:t>
            </a:r>
          </a:p>
          <a:p>
            <a:pPr marL="342900" lvl="0" indent="-342900">
              <a:spcAft>
                <a:spcPts val="0"/>
              </a:spcAft>
              <a:buFont typeface="Wingdings" panose="05000000000000000000" pitchFamily="2" charset="2"/>
              <a:buChar char=""/>
              <a:tabLst>
                <a:tab pos="457200" algn="l"/>
              </a:tabLst>
            </a:pPr>
            <a:r>
              <a:rPr lang="en-US" sz="2200" dirty="0"/>
              <a:t>bottles or pacifiers should be avoided.</a:t>
            </a:r>
          </a:p>
          <a:p>
            <a:pPr marL="342900" lvl="0" indent="-342900">
              <a:spcAft>
                <a:spcPts val="0"/>
              </a:spcAft>
              <a:buFont typeface="Wingdings" panose="05000000000000000000" pitchFamily="2" charset="2"/>
              <a:buChar char=""/>
              <a:tabLst>
                <a:tab pos="457200" algn="l"/>
              </a:tabLst>
            </a:pPr>
            <a:r>
              <a:rPr lang="en-US" sz="2200" dirty="0"/>
              <a:t>breastfeeding should not be decreased when starting on solids.</a:t>
            </a:r>
          </a:p>
        </p:txBody>
      </p:sp>
      <p:sp>
        <p:nvSpPr>
          <p:cNvPr id="8" name="مربع نص 7">
            <a:extLst>
              <a:ext uri="{FF2B5EF4-FFF2-40B4-BE49-F238E27FC236}">
                <a16:creationId xmlns:a16="http://schemas.microsoft.com/office/drawing/2014/main" id="{F7C65FD4-90B9-4970-9663-A949A2B9FA5F}"/>
              </a:ext>
            </a:extLst>
          </p:cNvPr>
          <p:cNvSpPr txBox="1"/>
          <p:nvPr/>
        </p:nvSpPr>
        <p:spPr>
          <a:xfrm>
            <a:off x="736979" y="6070990"/>
            <a:ext cx="10945505" cy="646331"/>
          </a:xfrm>
          <a:prstGeom prst="rect">
            <a:avLst/>
          </a:prstGeom>
          <a:noFill/>
          <a:ln>
            <a:solidFill>
              <a:srgbClr val="92D050"/>
            </a:solidFill>
          </a:ln>
        </p:spPr>
        <p:txBody>
          <a:bodyPr wrap="square" rtlCol="1">
            <a:spAutoFit/>
          </a:bodyPr>
          <a:lstStyle/>
          <a:p>
            <a:r>
              <a:rPr lang="en-US" dirty="0">
                <a:solidFill>
                  <a:srgbClr val="92D050"/>
                </a:solidFill>
              </a:rPr>
              <a:t>* After 6 months we don’t call it exclusive any more  </a:t>
            </a:r>
          </a:p>
          <a:p>
            <a:r>
              <a:rPr lang="en-US" dirty="0">
                <a:solidFill>
                  <a:srgbClr val="92D050"/>
                </a:solidFill>
              </a:rPr>
              <a:t> (1) No intervention with any thing </a:t>
            </a:r>
          </a:p>
        </p:txBody>
      </p:sp>
      <p:pic>
        <p:nvPicPr>
          <p:cNvPr id="9" name="صورة 8">
            <a:extLst>
              <a:ext uri="{FF2B5EF4-FFF2-40B4-BE49-F238E27FC236}">
                <a16:creationId xmlns:a16="http://schemas.microsoft.com/office/drawing/2014/main" id="{89F498B3-1267-40D0-980C-A50A86FDEE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7794"/>
          <a:stretch/>
        </p:blipFill>
        <p:spPr>
          <a:xfrm>
            <a:off x="99002" y="164811"/>
            <a:ext cx="1325995" cy="420400"/>
          </a:xfrm>
          <a:prstGeom prst="rect">
            <a:avLst/>
          </a:prstGeom>
        </p:spPr>
      </p:pic>
      <p:sp>
        <p:nvSpPr>
          <p:cNvPr id="2" name="نجمة ذات 5 نقاط 1"/>
          <p:cNvSpPr/>
          <p:nvPr/>
        </p:nvSpPr>
        <p:spPr>
          <a:xfrm>
            <a:off x="201881" y="6232572"/>
            <a:ext cx="380010" cy="323165"/>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a:extLst>
              <a:ext uri="{FF2B5EF4-FFF2-40B4-BE49-F238E27FC236}">
                <a16:creationId xmlns:a16="http://schemas.microsoft.com/office/drawing/2014/main" id="{DEACBDEC-869C-4EC8-9B00-59DAA1101CB1}"/>
              </a:ext>
            </a:extLst>
          </p:cNvPr>
          <p:cNvSpPr txBox="1"/>
          <p:nvPr/>
        </p:nvSpPr>
        <p:spPr>
          <a:xfrm>
            <a:off x="1424997" y="3723275"/>
            <a:ext cx="3957851" cy="2169825"/>
          </a:xfrm>
          <a:prstGeom prst="rect">
            <a:avLst/>
          </a:prstGeom>
          <a:solidFill>
            <a:schemeClr val="bg2"/>
          </a:solidFill>
        </p:spPr>
        <p:txBody>
          <a:bodyPr wrap="square" rtlCol="1">
            <a:spAutoFit/>
          </a:bodyPr>
          <a:lstStyle/>
          <a:p>
            <a:r>
              <a:rPr lang="en-US" sz="1700" b="1" dirty="0"/>
              <a:t>Signs of baby that </a:t>
            </a:r>
            <a:r>
              <a:rPr lang="en-US" sz="1700" b="1" dirty="0" err="1"/>
              <a:t>He/She</a:t>
            </a:r>
            <a:r>
              <a:rPr lang="en-US" sz="1700" b="1" dirty="0"/>
              <a:t> is </a:t>
            </a:r>
            <a:r>
              <a:rPr lang="en-US" sz="1700" b="1" dirty="0">
                <a:solidFill>
                  <a:srgbClr val="FF0000"/>
                </a:solidFill>
              </a:rPr>
              <a:t>hungry</a:t>
            </a:r>
            <a:r>
              <a:rPr lang="en-US" sz="1700" b="1" dirty="0"/>
              <a:t>:</a:t>
            </a:r>
          </a:p>
          <a:p>
            <a:r>
              <a:rPr lang="en-US" sz="1700" dirty="0">
                <a:solidFill>
                  <a:srgbClr val="FF0000"/>
                </a:solidFill>
              </a:rPr>
              <a:t>A baby can show that he or she is hungry by:</a:t>
            </a:r>
          </a:p>
          <a:p>
            <a:pPr marL="285750" lvl="0" indent="-285750">
              <a:buFont typeface="Arial" panose="020B0604020202020204" pitchFamily="34" charset="0"/>
              <a:buChar char="•"/>
            </a:pPr>
            <a:r>
              <a:rPr lang="en-US" sz="1700" dirty="0"/>
              <a:t>Waking up from sleep.</a:t>
            </a:r>
          </a:p>
          <a:p>
            <a:pPr marL="285750" lvl="0" indent="-285750">
              <a:buFont typeface="Arial" panose="020B0604020202020204" pitchFamily="34" charset="0"/>
              <a:buChar char="•"/>
            </a:pPr>
            <a:r>
              <a:rPr lang="en-US" sz="1700" dirty="0"/>
              <a:t>Moving the head around .</a:t>
            </a:r>
          </a:p>
          <a:p>
            <a:pPr lvl="0"/>
            <a:r>
              <a:rPr lang="en-US" sz="1600" dirty="0"/>
              <a:t>( as if he or she is looking for the breast )</a:t>
            </a:r>
          </a:p>
          <a:p>
            <a:pPr marL="285750" lvl="0" indent="-285750">
              <a:buFont typeface="Arial" panose="020B0604020202020204" pitchFamily="34" charset="0"/>
              <a:buChar char="•"/>
            </a:pPr>
            <a:r>
              <a:rPr lang="en-US" sz="1700" dirty="0"/>
              <a:t>Sucking on his or her hands, lips, or tongue.</a:t>
            </a:r>
          </a:p>
        </p:txBody>
      </p:sp>
      <p:sp>
        <p:nvSpPr>
          <p:cNvPr id="10" name="مربع نص 9">
            <a:extLst>
              <a:ext uri="{FF2B5EF4-FFF2-40B4-BE49-F238E27FC236}">
                <a16:creationId xmlns:a16="http://schemas.microsoft.com/office/drawing/2014/main" id="{DBED426F-8E30-4CE1-B3E5-A93D7264AEEB}"/>
              </a:ext>
            </a:extLst>
          </p:cNvPr>
          <p:cNvSpPr txBox="1"/>
          <p:nvPr/>
        </p:nvSpPr>
        <p:spPr>
          <a:xfrm>
            <a:off x="6809154" y="3725848"/>
            <a:ext cx="3957851" cy="2169825"/>
          </a:xfrm>
          <a:prstGeom prst="rect">
            <a:avLst/>
          </a:prstGeom>
          <a:solidFill>
            <a:schemeClr val="bg2"/>
          </a:solidFill>
        </p:spPr>
        <p:txBody>
          <a:bodyPr wrap="square" rtlCol="1">
            <a:spAutoFit/>
          </a:bodyPr>
          <a:lstStyle/>
          <a:p>
            <a:r>
              <a:rPr lang="en-US" sz="1700" b="1" dirty="0"/>
              <a:t>Baby is getting enough milk if </a:t>
            </a:r>
            <a:r>
              <a:rPr lang="en-US" sz="1700" b="1" dirty="0" err="1"/>
              <a:t>He/She</a:t>
            </a:r>
            <a:r>
              <a:rPr lang="en-US" sz="1700" b="1" dirty="0"/>
              <a:t> :</a:t>
            </a:r>
          </a:p>
          <a:p>
            <a:endParaRPr lang="en-US" sz="1700" dirty="0"/>
          </a:p>
          <a:p>
            <a:pPr marL="285750" lvl="0" indent="-285750">
              <a:buFont typeface="Arial" panose="020B0604020202020204" pitchFamily="34" charset="0"/>
              <a:buChar char="•"/>
            </a:pPr>
            <a:r>
              <a:rPr lang="en-US" sz="1700" dirty="0"/>
              <a:t>at least </a:t>
            </a:r>
            <a:r>
              <a:rPr lang="en-US" sz="1700" dirty="0">
                <a:solidFill>
                  <a:srgbClr val="C00000"/>
                </a:solidFill>
              </a:rPr>
              <a:t>6 wet diapers </a:t>
            </a:r>
            <a:r>
              <a:rPr lang="en-US" sz="1700" dirty="0"/>
              <a:t>a day</a:t>
            </a:r>
          </a:p>
          <a:p>
            <a:pPr lvl="0"/>
            <a:r>
              <a:rPr lang="en-US" sz="1700" dirty="0"/>
              <a:t>( after 4</a:t>
            </a:r>
            <a:r>
              <a:rPr lang="en-US" sz="1700" baseline="30000" dirty="0"/>
              <a:t>th</a:t>
            </a:r>
            <a:r>
              <a:rPr lang="en-US" sz="1700" dirty="0"/>
              <a:t> or 5</a:t>
            </a:r>
            <a:r>
              <a:rPr lang="en-US" sz="1700" baseline="30000" dirty="0"/>
              <a:t>th</a:t>
            </a:r>
            <a:r>
              <a:rPr lang="en-US" sz="1700" dirty="0"/>
              <a:t> day of birth )</a:t>
            </a:r>
          </a:p>
          <a:p>
            <a:pPr marL="285750" lvl="0" indent="-285750">
              <a:buFont typeface="Arial" panose="020B0604020202020204" pitchFamily="34" charset="0"/>
              <a:buChar char="•"/>
            </a:pPr>
            <a:r>
              <a:rPr lang="en-US" sz="1700" dirty="0">
                <a:solidFill>
                  <a:srgbClr val="C00000"/>
                </a:solidFill>
              </a:rPr>
              <a:t>4 or more bowel movements </a:t>
            </a:r>
            <a:r>
              <a:rPr lang="en-US" sz="1700" dirty="0"/>
              <a:t>a day</a:t>
            </a:r>
          </a:p>
          <a:p>
            <a:pPr lvl="0"/>
            <a:r>
              <a:rPr lang="en-US" sz="1600" dirty="0"/>
              <a:t>( after 4</a:t>
            </a:r>
            <a:r>
              <a:rPr lang="en-US" sz="1600" baseline="30000" dirty="0"/>
              <a:t>th</a:t>
            </a:r>
            <a:r>
              <a:rPr lang="en-US" sz="1600" dirty="0"/>
              <a:t> day of birth )</a:t>
            </a:r>
          </a:p>
          <a:p>
            <a:pPr marL="285750" lvl="0" indent="-285750">
              <a:buFont typeface="Arial" panose="020B0604020202020204" pitchFamily="34" charset="0"/>
              <a:buChar char="•"/>
            </a:pPr>
            <a:r>
              <a:rPr lang="en-US" sz="1700" dirty="0"/>
              <a:t>Gaining weight .</a:t>
            </a:r>
          </a:p>
          <a:p>
            <a:endParaRPr lang="ar-SA" sz="1700" dirty="0"/>
          </a:p>
        </p:txBody>
      </p:sp>
      <p:sp>
        <p:nvSpPr>
          <p:cNvPr id="6" name="فقاعة الكلام: بيضاوية 5">
            <a:extLst>
              <a:ext uri="{FF2B5EF4-FFF2-40B4-BE49-F238E27FC236}">
                <a16:creationId xmlns:a16="http://schemas.microsoft.com/office/drawing/2014/main" id="{601DCFBC-D67B-4662-82CA-12D9E76C6EF9}"/>
              </a:ext>
            </a:extLst>
          </p:cNvPr>
          <p:cNvSpPr/>
          <p:nvPr/>
        </p:nvSpPr>
        <p:spPr>
          <a:xfrm rot="1112021">
            <a:off x="10256361" y="3955328"/>
            <a:ext cx="1269242" cy="1088764"/>
          </a:xfrm>
          <a:prstGeom prst="wedgeEllipse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a:t>Bowel movement by 5</a:t>
            </a:r>
            <a:r>
              <a:rPr lang="en-US" sz="1200" b="1" baseline="30000" dirty="0"/>
              <a:t>th</a:t>
            </a:r>
            <a:r>
              <a:rPr lang="en-US" sz="1200" b="1" dirty="0"/>
              <a:t> day should be yellow</a:t>
            </a:r>
            <a:endParaRPr lang="ar-SA" sz="1200" b="1" dirty="0"/>
          </a:p>
        </p:txBody>
      </p:sp>
      <p:cxnSp>
        <p:nvCxnSpPr>
          <p:cNvPr id="12" name="رابط مستقيم 11">
            <a:extLst>
              <a:ext uri="{FF2B5EF4-FFF2-40B4-BE49-F238E27FC236}">
                <a16:creationId xmlns:a16="http://schemas.microsoft.com/office/drawing/2014/main" id="{6DF29BA0-BC37-4880-AA83-DDB709D23B05}"/>
              </a:ext>
            </a:extLst>
          </p:cNvPr>
          <p:cNvCxnSpPr>
            <a:cxnSpLocks/>
            <a:endCxn id="5" idx="3"/>
          </p:cNvCxnSpPr>
          <p:nvPr/>
        </p:nvCxnSpPr>
        <p:spPr>
          <a:xfrm flipH="1">
            <a:off x="5382848" y="4808187"/>
            <a:ext cx="1426306" cy="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765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964A0050-3A23-47C8-88B3-21CAC757DBE0}"/>
              </a:ext>
            </a:extLst>
          </p:cNvPr>
          <p:cNvSpPr/>
          <p:nvPr/>
        </p:nvSpPr>
        <p:spPr>
          <a:xfrm>
            <a:off x="1302167" y="163396"/>
            <a:ext cx="11389593" cy="861774"/>
          </a:xfrm>
          <a:prstGeom prst="rect">
            <a:avLst/>
          </a:prstGeom>
          <a:noFill/>
        </p:spPr>
        <p:txBody>
          <a:bodyPr wrap="none" lIns="91440" tIns="45720" rIns="91440" bIns="45720">
            <a:spAutoFit/>
          </a:bodyPr>
          <a:lstStyle/>
          <a:p>
            <a:pPr marL="685800" indent="-685800">
              <a:buFont typeface="Wingdings" panose="05000000000000000000" pitchFamily="2" charset="2"/>
              <a:buChar char="v"/>
            </a:pPr>
            <a:r>
              <a:rPr lang="en-US" sz="4800" cap="all" spc="100" dirty="0">
                <a:solidFill>
                  <a:schemeClr val="accent2">
                    <a:lumMod val="75000"/>
                  </a:schemeClr>
                </a:solidFill>
                <a:latin typeface="+mj-lt"/>
                <a:ea typeface="+mj-ea"/>
                <a:cs typeface="+mj-cs"/>
              </a:rPr>
              <a:t>Properties of breast milk and ITS compositions</a:t>
            </a:r>
            <a:endParaRPr lang="ar-SA" sz="4800" cap="all" spc="100" dirty="0">
              <a:solidFill>
                <a:schemeClr val="accent2">
                  <a:lumMod val="75000"/>
                </a:schemeClr>
              </a:solidFill>
              <a:latin typeface="+mj-lt"/>
              <a:ea typeface="+mj-ea"/>
              <a:cs typeface="+mj-cs"/>
            </a:endParaRPr>
          </a:p>
        </p:txBody>
      </p:sp>
      <p:sp>
        <p:nvSpPr>
          <p:cNvPr id="7" name="مربع نص 6">
            <a:extLst>
              <a:ext uri="{FF2B5EF4-FFF2-40B4-BE49-F238E27FC236}">
                <a16:creationId xmlns:a16="http://schemas.microsoft.com/office/drawing/2014/main" id="{9B96C4F9-8D20-4792-89C1-19E8B6AD24BF}"/>
              </a:ext>
            </a:extLst>
          </p:cNvPr>
          <p:cNvSpPr txBox="1"/>
          <p:nvPr/>
        </p:nvSpPr>
        <p:spPr>
          <a:xfrm>
            <a:off x="825689" y="1257099"/>
            <a:ext cx="10768084" cy="4801314"/>
          </a:xfrm>
          <a:prstGeom prst="rect">
            <a:avLst/>
          </a:prstGeom>
          <a:solidFill>
            <a:schemeClr val="bg1"/>
          </a:solidFill>
          <a:ln>
            <a:solidFill>
              <a:schemeClr val="bg1">
                <a:lumMod val="85000"/>
              </a:schemeClr>
            </a:solidFill>
          </a:ln>
        </p:spPr>
        <p:txBody>
          <a:bodyPr wrap="square" rtlCol="1">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ar-SA" dirty="0"/>
          </a:p>
        </p:txBody>
      </p:sp>
      <p:sp>
        <p:nvSpPr>
          <p:cNvPr id="3" name="مربع نص 2">
            <a:extLst>
              <a:ext uri="{FF2B5EF4-FFF2-40B4-BE49-F238E27FC236}">
                <a16:creationId xmlns:a16="http://schemas.microsoft.com/office/drawing/2014/main" id="{914933D1-6448-4588-9861-0F6C5C8A3747}"/>
              </a:ext>
            </a:extLst>
          </p:cNvPr>
          <p:cNvSpPr txBox="1"/>
          <p:nvPr/>
        </p:nvSpPr>
        <p:spPr>
          <a:xfrm>
            <a:off x="8101399" y="2002718"/>
            <a:ext cx="3594735" cy="3970318"/>
          </a:xfrm>
          <a:prstGeom prst="rect">
            <a:avLst/>
          </a:prstGeom>
          <a:noFill/>
        </p:spPr>
        <p:txBody>
          <a:bodyPr wrap="square" rtlCol="1">
            <a:spAutoFit/>
          </a:bodyPr>
          <a:lstStyle/>
          <a:p>
            <a:r>
              <a:rPr lang="en-US" b="1" dirty="0">
                <a:solidFill>
                  <a:schemeClr val="accent2">
                    <a:lumMod val="75000"/>
                  </a:schemeClr>
                </a:solidFill>
              </a:rPr>
              <a:t>VITAMINS AND MENIRALS</a:t>
            </a:r>
          </a:p>
          <a:p>
            <a:r>
              <a:rPr lang="en-US" dirty="0"/>
              <a:t> </a:t>
            </a:r>
          </a:p>
          <a:p>
            <a:pPr lvl="0"/>
            <a:r>
              <a:rPr lang="en-US" dirty="0"/>
              <a:t>Breast milk normally contains sufficient vitamins for an infant, unless the mother herself is deficient. The exception is vitamin D</a:t>
            </a:r>
            <a:r>
              <a:rPr lang="en-US" dirty="0">
                <a:solidFill>
                  <a:srgbClr val="92D050"/>
                </a:solidFill>
              </a:rPr>
              <a:t>(2)</a:t>
            </a:r>
            <a:r>
              <a:rPr lang="en-US" dirty="0"/>
              <a:t>. The infant needs exposure to sunlight to generate endogenous vitamin D or, if this is not possible, a supplement.</a:t>
            </a:r>
          </a:p>
          <a:p>
            <a:pPr lvl="0"/>
            <a:r>
              <a:rPr lang="en-US" dirty="0"/>
              <a:t>The minerals iron and zinc are present in relatively low concentration, but their bioavailability and absorption is high.</a:t>
            </a:r>
          </a:p>
        </p:txBody>
      </p:sp>
      <p:sp>
        <p:nvSpPr>
          <p:cNvPr id="8" name="مربع نص 7">
            <a:extLst>
              <a:ext uri="{FF2B5EF4-FFF2-40B4-BE49-F238E27FC236}">
                <a16:creationId xmlns:a16="http://schemas.microsoft.com/office/drawing/2014/main" id="{F7C65FD4-90B9-4970-9663-A949A2B9FA5F}"/>
              </a:ext>
            </a:extLst>
          </p:cNvPr>
          <p:cNvSpPr txBox="1"/>
          <p:nvPr/>
        </p:nvSpPr>
        <p:spPr>
          <a:xfrm>
            <a:off x="736979" y="6070990"/>
            <a:ext cx="10945505" cy="646331"/>
          </a:xfrm>
          <a:prstGeom prst="rect">
            <a:avLst/>
          </a:prstGeom>
          <a:noFill/>
          <a:ln>
            <a:solidFill>
              <a:srgbClr val="92D050"/>
            </a:solidFill>
          </a:ln>
        </p:spPr>
        <p:txBody>
          <a:bodyPr wrap="square" rtlCol="1">
            <a:spAutoFit/>
          </a:bodyPr>
          <a:lstStyle/>
          <a:p>
            <a:r>
              <a:rPr lang="en-US" dirty="0">
                <a:solidFill>
                  <a:srgbClr val="92D050"/>
                </a:solidFill>
              </a:rPr>
              <a:t> (1) Considered as good amount.</a:t>
            </a:r>
          </a:p>
          <a:p>
            <a:r>
              <a:rPr lang="en-US" dirty="0">
                <a:solidFill>
                  <a:srgbClr val="92D050"/>
                </a:solidFill>
              </a:rPr>
              <a:t> (2) Total of 400 IU , </a:t>
            </a:r>
            <a:r>
              <a:rPr lang="ar-SA" dirty="0">
                <a:solidFill>
                  <a:srgbClr val="92D050"/>
                </a:solidFill>
              </a:rPr>
              <a:t>قليل في الحليب و بالعادة يعطى مكملات 4 قطرات </a:t>
            </a:r>
            <a:endParaRPr lang="en-US" dirty="0">
              <a:solidFill>
                <a:srgbClr val="92D050"/>
              </a:solidFill>
            </a:endParaRPr>
          </a:p>
        </p:txBody>
      </p:sp>
      <p:pic>
        <p:nvPicPr>
          <p:cNvPr id="9" name="صورة 8">
            <a:extLst>
              <a:ext uri="{FF2B5EF4-FFF2-40B4-BE49-F238E27FC236}">
                <a16:creationId xmlns:a16="http://schemas.microsoft.com/office/drawing/2014/main" id="{89F498B3-1267-40D0-980C-A50A86FDEE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7794"/>
          <a:stretch/>
        </p:blipFill>
        <p:spPr>
          <a:xfrm>
            <a:off x="99002" y="164811"/>
            <a:ext cx="1325995" cy="420400"/>
          </a:xfrm>
          <a:prstGeom prst="rect">
            <a:avLst/>
          </a:prstGeom>
        </p:spPr>
      </p:pic>
      <p:sp>
        <p:nvSpPr>
          <p:cNvPr id="2" name="نجمة ذات 5 نقاط 1"/>
          <p:cNvSpPr/>
          <p:nvPr/>
        </p:nvSpPr>
        <p:spPr>
          <a:xfrm>
            <a:off x="201881" y="6232572"/>
            <a:ext cx="380010" cy="323165"/>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aphicFrame>
        <p:nvGraphicFramePr>
          <p:cNvPr id="5" name="رسم تخطيطي 4">
            <a:extLst>
              <a:ext uri="{FF2B5EF4-FFF2-40B4-BE49-F238E27FC236}">
                <a16:creationId xmlns:a16="http://schemas.microsoft.com/office/drawing/2014/main" id="{269786D8-009E-496A-B687-4C1931F72C6B}"/>
              </a:ext>
            </a:extLst>
          </p:cNvPr>
          <p:cNvGraphicFramePr/>
          <p:nvPr>
            <p:extLst>
              <p:ext uri="{D42A27DB-BD31-4B8C-83A1-F6EECF244321}">
                <p14:modId xmlns:p14="http://schemas.microsoft.com/office/powerpoint/2010/main" val="2377429736"/>
              </p:ext>
            </p:extLst>
          </p:nvPr>
        </p:nvGraphicFramePr>
        <p:xfrm>
          <a:off x="3101074" y="1311563"/>
          <a:ext cx="5989852" cy="5718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مستطيل: زاوية واحدة مستديرة 5">
            <a:extLst>
              <a:ext uri="{FF2B5EF4-FFF2-40B4-BE49-F238E27FC236}">
                <a16:creationId xmlns:a16="http://schemas.microsoft.com/office/drawing/2014/main" id="{B3C453BA-9E3C-4811-B3B1-BBF78EDC034B}"/>
              </a:ext>
            </a:extLst>
          </p:cNvPr>
          <p:cNvSpPr/>
          <p:nvPr/>
        </p:nvSpPr>
        <p:spPr>
          <a:xfrm>
            <a:off x="2402005" y="1364416"/>
            <a:ext cx="981975" cy="585469"/>
          </a:xfrm>
          <a:prstGeom prst="round1Rect">
            <a:avLst/>
          </a:prstGeom>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en-CA" sz="1000" b="1" dirty="0">
                <a:solidFill>
                  <a:schemeClr val="bg1"/>
                </a:solidFill>
              </a:rPr>
              <a:t>Long- chain omega-3 Fatty Acids</a:t>
            </a:r>
            <a:endParaRPr lang="ar-SA" sz="1000" b="1" dirty="0">
              <a:ln w="22225">
                <a:solidFill>
                  <a:schemeClr val="accent2"/>
                </a:solidFill>
                <a:prstDash val="solid"/>
              </a:ln>
              <a:solidFill>
                <a:schemeClr val="bg1"/>
              </a:solidFill>
            </a:endParaRPr>
          </a:p>
        </p:txBody>
      </p:sp>
      <p:cxnSp>
        <p:nvCxnSpPr>
          <p:cNvPr id="13" name="رابط مستقيم 12">
            <a:extLst>
              <a:ext uri="{FF2B5EF4-FFF2-40B4-BE49-F238E27FC236}">
                <a16:creationId xmlns:a16="http://schemas.microsoft.com/office/drawing/2014/main" id="{F2870AB9-F340-4A12-9FBF-5099E6C346AB}"/>
              </a:ext>
            </a:extLst>
          </p:cNvPr>
          <p:cNvCxnSpPr>
            <a:cxnSpLocks/>
          </p:cNvCxnSpPr>
          <p:nvPr/>
        </p:nvCxnSpPr>
        <p:spPr>
          <a:xfrm>
            <a:off x="4366458" y="2988860"/>
            <a:ext cx="0" cy="282984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رابط مستقيم 14">
            <a:extLst>
              <a:ext uri="{FF2B5EF4-FFF2-40B4-BE49-F238E27FC236}">
                <a16:creationId xmlns:a16="http://schemas.microsoft.com/office/drawing/2014/main" id="{6A139FA1-C963-48AB-8A7E-AE6D7F8E46B5}"/>
              </a:ext>
            </a:extLst>
          </p:cNvPr>
          <p:cNvCxnSpPr>
            <a:cxnSpLocks/>
          </p:cNvCxnSpPr>
          <p:nvPr/>
        </p:nvCxnSpPr>
        <p:spPr>
          <a:xfrm>
            <a:off x="7999037" y="2988860"/>
            <a:ext cx="0" cy="282984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مربع نص 15">
            <a:extLst>
              <a:ext uri="{FF2B5EF4-FFF2-40B4-BE49-F238E27FC236}">
                <a16:creationId xmlns:a16="http://schemas.microsoft.com/office/drawing/2014/main" id="{D51C60FC-CB8B-42A5-9177-28A9CE68E466}"/>
              </a:ext>
            </a:extLst>
          </p:cNvPr>
          <p:cNvSpPr txBox="1"/>
          <p:nvPr/>
        </p:nvSpPr>
        <p:spPr>
          <a:xfrm>
            <a:off x="825689" y="2032323"/>
            <a:ext cx="3445047" cy="4247317"/>
          </a:xfrm>
          <a:prstGeom prst="rect">
            <a:avLst/>
          </a:prstGeom>
          <a:noFill/>
        </p:spPr>
        <p:txBody>
          <a:bodyPr wrap="square" rtlCol="1">
            <a:spAutoFit/>
          </a:bodyPr>
          <a:lstStyle/>
          <a:p>
            <a:r>
              <a:rPr lang="en-US" b="1" dirty="0">
                <a:solidFill>
                  <a:schemeClr val="accent2">
                    <a:lumMod val="75000"/>
                  </a:schemeClr>
                </a:solidFill>
              </a:rPr>
              <a:t>MILK VOLUME</a:t>
            </a:r>
          </a:p>
          <a:p>
            <a:r>
              <a:rPr lang="en-US" dirty="0"/>
              <a:t> </a:t>
            </a:r>
          </a:p>
          <a:p>
            <a:pPr lvl="0"/>
            <a:r>
              <a:rPr lang="en-US" dirty="0"/>
              <a:t> Healthy exclusively breastfeeding women produce approximately 750 to 800 mL per day of milk when lactation is fully established. </a:t>
            </a:r>
          </a:p>
          <a:p>
            <a:pPr lvl="0"/>
            <a:r>
              <a:rPr lang="en-US" dirty="0"/>
              <a:t>However, milk volume varies among individuals and can range from 450 to 1200 mL</a:t>
            </a:r>
            <a:r>
              <a:rPr lang="en-US" dirty="0">
                <a:solidFill>
                  <a:srgbClr val="92D050"/>
                </a:solidFill>
              </a:rPr>
              <a:t>(1) </a:t>
            </a:r>
            <a:r>
              <a:rPr lang="en-US" dirty="0"/>
              <a:t>per day.</a:t>
            </a:r>
          </a:p>
          <a:p>
            <a:pPr lvl="0"/>
            <a:r>
              <a:rPr lang="en-US" dirty="0"/>
              <a:t>Milk volume is low on the first two days postpartum, increases markedly on days three and four, then gradually increases to levels seen in full lactation. </a:t>
            </a:r>
          </a:p>
          <a:p>
            <a:endParaRPr lang="ar-SA" dirty="0"/>
          </a:p>
        </p:txBody>
      </p:sp>
      <p:sp>
        <p:nvSpPr>
          <p:cNvPr id="17" name="مربع نص 16">
            <a:extLst>
              <a:ext uri="{FF2B5EF4-FFF2-40B4-BE49-F238E27FC236}">
                <a16:creationId xmlns:a16="http://schemas.microsoft.com/office/drawing/2014/main" id="{E7B80257-92D3-48B7-9DD8-84E39D99797B}"/>
              </a:ext>
            </a:extLst>
          </p:cNvPr>
          <p:cNvSpPr txBox="1"/>
          <p:nvPr/>
        </p:nvSpPr>
        <p:spPr>
          <a:xfrm>
            <a:off x="4462181" y="2025360"/>
            <a:ext cx="3608011" cy="4031873"/>
          </a:xfrm>
          <a:prstGeom prst="rect">
            <a:avLst/>
          </a:prstGeom>
          <a:noFill/>
        </p:spPr>
        <p:txBody>
          <a:bodyPr wrap="square" rtlCol="1">
            <a:spAutoFit/>
          </a:bodyPr>
          <a:lstStyle/>
          <a:p>
            <a:r>
              <a:rPr lang="en-CA" sz="1600" b="1" dirty="0">
                <a:solidFill>
                  <a:schemeClr val="accent2">
                    <a:lumMod val="75000"/>
                  </a:schemeClr>
                </a:solidFill>
              </a:rPr>
              <a:t>BREAST MILK COMPOSITION</a:t>
            </a:r>
            <a:endParaRPr lang="en-US" sz="1600" b="1" dirty="0">
              <a:solidFill>
                <a:schemeClr val="accent2">
                  <a:lumMod val="75000"/>
                </a:schemeClr>
              </a:solidFill>
            </a:endParaRPr>
          </a:p>
          <a:p>
            <a:r>
              <a:rPr lang="en-US" sz="1600" dirty="0"/>
              <a:t> </a:t>
            </a:r>
          </a:p>
          <a:p>
            <a:pPr lvl="0"/>
            <a:r>
              <a:rPr lang="en-CA" sz="1600" dirty="0"/>
              <a:t>Protein: </a:t>
            </a:r>
            <a:r>
              <a:rPr lang="en-US" sz="1600" dirty="0"/>
              <a:t>The concentration of protein in breast milk (0.9 g per 100 ml) is lower than in animal milks.</a:t>
            </a:r>
          </a:p>
          <a:p>
            <a:pPr lvl="0"/>
            <a:r>
              <a:rPr lang="en-CA" sz="1600" dirty="0"/>
              <a:t>Fat: (3.5 g per 100ml) provides up to </a:t>
            </a:r>
            <a:r>
              <a:rPr lang="en-CA" sz="1600" dirty="0">
                <a:solidFill>
                  <a:srgbClr val="C00000"/>
                </a:solidFill>
              </a:rPr>
              <a:t>50%</a:t>
            </a:r>
            <a:r>
              <a:rPr lang="en-CA" sz="1600" dirty="0"/>
              <a:t> of </a:t>
            </a:r>
            <a:endParaRPr lang="en-US" sz="1600" dirty="0"/>
          </a:p>
          <a:p>
            <a:r>
              <a:rPr lang="en-CA" sz="1600" dirty="0"/>
              <a:t>    caloric needs, cholesterol levels constant, </a:t>
            </a:r>
            <a:endParaRPr lang="en-US" sz="1600" dirty="0"/>
          </a:p>
          <a:p>
            <a:r>
              <a:rPr lang="en-CA" sz="1600" dirty="0"/>
              <a:t>    lipolytic enzymes aid in fat digestion)</a:t>
            </a:r>
            <a:endParaRPr lang="en-US" sz="1600" dirty="0"/>
          </a:p>
          <a:p>
            <a:pPr lvl="0"/>
            <a:r>
              <a:rPr lang="en-CA" sz="1600" dirty="0"/>
              <a:t>Carbohydrates</a:t>
            </a:r>
            <a:r>
              <a:rPr lang="en-CA" sz="1600" dirty="0">
                <a:solidFill>
                  <a:srgbClr val="FF0000"/>
                </a:solidFill>
              </a:rPr>
              <a:t>: (lactose </a:t>
            </a:r>
            <a:r>
              <a:rPr lang="en-CA" sz="1600" dirty="0"/>
              <a:t>= milk sugar) predominantly in human milk (7 g per 100 ml) provides up to </a:t>
            </a:r>
            <a:r>
              <a:rPr lang="en-CA" sz="1600" dirty="0">
                <a:solidFill>
                  <a:srgbClr val="C00000"/>
                </a:solidFill>
              </a:rPr>
              <a:t>40% </a:t>
            </a:r>
            <a:r>
              <a:rPr lang="en-CA" sz="1600" dirty="0"/>
              <a:t>caloric needs, essential for development of CNS, enhances calcium &amp; iron absorption)</a:t>
            </a:r>
            <a:endParaRPr lang="en-US" sz="1600" dirty="0"/>
          </a:p>
          <a:p>
            <a:endParaRPr lang="ar-SA" sz="1600" dirty="0"/>
          </a:p>
        </p:txBody>
      </p:sp>
    </p:spTree>
    <p:extLst>
      <p:ext uri="{BB962C8B-B14F-4D97-AF65-F5344CB8AC3E}">
        <p14:creationId xmlns:p14="http://schemas.microsoft.com/office/powerpoint/2010/main" val="116867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964A0050-3A23-47C8-88B3-21CAC757DBE0}"/>
              </a:ext>
            </a:extLst>
          </p:cNvPr>
          <p:cNvSpPr/>
          <p:nvPr/>
        </p:nvSpPr>
        <p:spPr>
          <a:xfrm>
            <a:off x="1424997" y="203703"/>
            <a:ext cx="7584127" cy="861774"/>
          </a:xfrm>
          <a:prstGeom prst="rect">
            <a:avLst/>
          </a:prstGeom>
          <a:noFill/>
        </p:spPr>
        <p:txBody>
          <a:bodyPr wrap="none" lIns="91440" tIns="45720" rIns="91440" bIns="45720">
            <a:spAutoFit/>
          </a:bodyPr>
          <a:lstStyle/>
          <a:p>
            <a:pPr marL="685800" indent="-685800">
              <a:buFont typeface="Wingdings" panose="05000000000000000000" pitchFamily="2" charset="2"/>
              <a:buChar char="v"/>
            </a:pPr>
            <a:r>
              <a:rPr lang="en-US" sz="5000" cap="all" spc="100" dirty="0">
                <a:solidFill>
                  <a:schemeClr val="accent2">
                    <a:lumMod val="75000"/>
                  </a:schemeClr>
                </a:solidFill>
                <a:latin typeface="+mj-lt"/>
                <a:ea typeface="+mj-ea"/>
                <a:cs typeface="+mj-cs"/>
              </a:rPr>
              <a:t>breast milk compositions </a:t>
            </a:r>
            <a:r>
              <a:rPr lang="en-US" sz="3600" cap="all" spc="100" dirty="0">
                <a:solidFill>
                  <a:schemeClr val="accent2">
                    <a:lumMod val="75000"/>
                  </a:schemeClr>
                </a:solidFill>
                <a:latin typeface="+mj-lt"/>
                <a:ea typeface="+mj-ea"/>
                <a:cs typeface="+mj-cs"/>
              </a:rPr>
              <a:t>CONT’</a:t>
            </a:r>
            <a:endParaRPr lang="ar-SA" sz="5000" cap="all" spc="100" dirty="0">
              <a:solidFill>
                <a:schemeClr val="accent2">
                  <a:lumMod val="75000"/>
                </a:schemeClr>
              </a:solidFill>
              <a:latin typeface="+mj-lt"/>
              <a:ea typeface="+mj-ea"/>
              <a:cs typeface="+mj-cs"/>
            </a:endParaRPr>
          </a:p>
        </p:txBody>
      </p:sp>
      <p:sp>
        <p:nvSpPr>
          <p:cNvPr id="7" name="مربع نص 6">
            <a:extLst>
              <a:ext uri="{FF2B5EF4-FFF2-40B4-BE49-F238E27FC236}">
                <a16:creationId xmlns:a16="http://schemas.microsoft.com/office/drawing/2014/main" id="{9B96C4F9-8D20-4792-89C1-19E8B6AD24BF}"/>
              </a:ext>
            </a:extLst>
          </p:cNvPr>
          <p:cNvSpPr txBox="1"/>
          <p:nvPr/>
        </p:nvSpPr>
        <p:spPr>
          <a:xfrm>
            <a:off x="825689" y="1257099"/>
            <a:ext cx="10768084" cy="4801314"/>
          </a:xfrm>
          <a:prstGeom prst="rect">
            <a:avLst/>
          </a:prstGeom>
          <a:solidFill>
            <a:schemeClr val="bg1"/>
          </a:solidFill>
          <a:ln>
            <a:solidFill>
              <a:schemeClr val="bg1">
                <a:lumMod val="85000"/>
              </a:schemeClr>
            </a:solidFill>
          </a:ln>
        </p:spPr>
        <p:txBody>
          <a:bodyPr wrap="square" rtlCol="1">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ar-SA" dirty="0"/>
          </a:p>
        </p:txBody>
      </p:sp>
      <p:sp>
        <p:nvSpPr>
          <p:cNvPr id="3" name="مربع نص 2">
            <a:extLst>
              <a:ext uri="{FF2B5EF4-FFF2-40B4-BE49-F238E27FC236}">
                <a16:creationId xmlns:a16="http://schemas.microsoft.com/office/drawing/2014/main" id="{914933D1-6448-4588-9861-0F6C5C8A3747}"/>
              </a:ext>
            </a:extLst>
          </p:cNvPr>
          <p:cNvSpPr txBox="1"/>
          <p:nvPr/>
        </p:nvSpPr>
        <p:spPr>
          <a:xfrm>
            <a:off x="8786885" y="1336280"/>
            <a:ext cx="2579426" cy="4031873"/>
          </a:xfrm>
          <a:prstGeom prst="rect">
            <a:avLst/>
          </a:prstGeom>
          <a:noFill/>
        </p:spPr>
        <p:txBody>
          <a:bodyPr wrap="square" rtlCol="1">
            <a:spAutoFit/>
          </a:bodyPr>
          <a:lstStyle/>
          <a:p>
            <a:r>
              <a:rPr lang="en-US" sz="1600" b="1" dirty="0">
                <a:solidFill>
                  <a:schemeClr val="accent2">
                    <a:lumMod val="75000"/>
                  </a:schemeClr>
                </a:solidFill>
              </a:rPr>
              <a:t>HORMONAL CONTROL OF MILK PRODUCTION</a:t>
            </a:r>
          </a:p>
          <a:p>
            <a:r>
              <a:rPr lang="en-US" sz="1600" dirty="0"/>
              <a:t> </a:t>
            </a:r>
          </a:p>
          <a:p>
            <a:r>
              <a:rPr lang="en-US" sz="1600" dirty="0"/>
              <a:t>There are two hormones that directly affect breastfeeding:</a:t>
            </a:r>
          </a:p>
          <a:p>
            <a:r>
              <a:rPr lang="en-US" sz="1600" i="1" dirty="0">
                <a:solidFill>
                  <a:srgbClr val="FF0000"/>
                </a:solidFill>
              </a:rPr>
              <a:t>prolactin</a:t>
            </a:r>
            <a:r>
              <a:rPr lang="en-US" sz="1600" i="1" dirty="0"/>
              <a:t> </a:t>
            </a:r>
            <a:r>
              <a:rPr lang="en-US" sz="1600" dirty="0"/>
              <a:t>and </a:t>
            </a:r>
            <a:r>
              <a:rPr lang="en-US" sz="1600" i="1" dirty="0">
                <a:solidFill>
                  <a:srgbClr val="FF0000"/>
                </a:solidFill>
              </a:rPr>
              <a:t>oxytocin</a:t>
            </a:r>
            <a:r>
              <a:rPr lang="en-US" sz="1600" dirty="0">
                <a:solidFill>
                  <a:srgbClr val="FF0000"/>
                </a:solidFill>
              </a:rPr>
              <a:t>.</a:t>
            </a:r>
          </a:p>
          <a:p>
            <a:r>
              <a:rPr lang="en-US" sz="1600" dirty="0"/>
              <a:t>The prolactin level is highest about 30 minutes after the beginning of the feed, so its most important effect is to make milk for the next Feed.</a:t>
            </a:r>
          </a:p>
          <a:p>
            <a:r>
              <a:rPr lang="en-US" sz="1600" dirty="0"/>
              <a:t>More prolactin is produced </a:t>
            </a:r>
            <a:r>
              <a:rPr lang="en-US" sz="1600" b="1" dirty="0"/>
              <a:t>at night</a:t>
            </a:r>
            <a:r>
              <a:rPr lang="en-US" sz="1600" dirty="0"/>
              <a:t>, so breastfeeding</a:t>
            </a:r>
          </a:p>
          <a:p>
            <a:r>
              <a:rPr lang="en-US" sz="1600" dirty="0"/>
              <a:t>at night is especially helpful for keeping up the milk supply</a:t>
            </a:r>
            <a:r>
              <a:rPr lang="en-US" sz="1600" dirty="0">
                <a:solidFill>
                  <a:srgbClr val="92D050"/>
                </a:solidFill>
              </a:rPr>
              <a:t>.(2)</a:t>
            </a:r>
          </a:p>
        </p:txBody>
      </p:sp>
      <p:sp>
        <p:nvSpPr>
          <p:cNvPr id="8" name="مربع نص 7">
            <a:extLst>
              <a:ext uri="{FF2B5EF4-FFF2-40B4-BE49-F238E27FC236}">
                <a16:creationId xmlns:a16="http://schemas.microsoft.com/office/drawing/2014/main" id="{F7C65FD4-90B9-4970-9663-A949A2B9FA5F}"/>
              </a:ext>
            </a:extLst>
          </p:cNvPr>
          <p:cNvSpPr txBox="1"/>
          <p:nvPr/>
        </p:nvSpPr>
        <p:spPr>
          <a:xfrm>
            <a:off x="736979" y="6070990"/>
            <a:ext cx="10856793" cy="646331"/>
          </a:xfrm>
          <a:prstGeom prst="rect">
            <a:avLst/>
          </a:prstGeom>
          <a:noFill/>
          <a:ln>
            <a:solidFill>
              <a:srgbClr val="92D050"/>
            </a:solidFill>
          </a:ln>
        </p:spPr>
        <p:txBody>
          <a:bodyPr wrap="square" rtlCol="1">
            <a:spAutoFit/>
          </a:bodyPr>
          <a:lstStyle/>
          <a:p>
            <a:r>
              <a:rPr lang="en-US" dirty="0">
                <a:solidFill>
                  <a:srgbClr val="92D050"/>
                </a:solidFill>
              </a:rPr>
              <a:t>(1) </a:t>
            </a:r>
            <a:r>
              <a:rPr lang="ar-SA" dirty="0">
                <a:solidFill>
                  <a:srgbClr val="92D050"/>
                </a:solidFill>
              </a:rPr>
              <a:t>سياره كيا </a:t>
            </a:r>
            <a:endParaRPr lang="en-US" dirty="0">
              <a:solidFill>
                <a:srgbClr val="92D050"/>
              </a:solidFill>
            </a:endParaRPr>
          </a:p>
          <a:p>
            <a:r>
              <a:rPr lang="en-US" dirty="0">
                <a:solidFill>
                  <a:srgbClr val="92D050"/>
                </a:solidFill>
              </a:rPr>
              <a:t>(2) </a:t>
            </a:r>
            <a:r>
              <a:rPr lang="ar-SA" dirty="0">
                <a:solidFill>
                  <a:srgbClr val="92D050"/>
                </a:solidFill>
              </a:rPr>
              <a:t>أشياء طبيعية تزيد الحليب مثل : (1)- الحلبة (2)-حلاوة طحينية (3)-شوفان كويكر   </a:t>
            </a:r>
            <a:endParaRPr lang="en-US" dirty="0">
              <a:solidFill>
                <a:srgbClr val="92D050"/>
              </a:solidFill>
            </a:endParaRPr>
          </a:p>
        </p:txBody>
      </p:sp>
      <p:pic>
        <p:nvPicPr>
          <p:cNvPr id="9" name="صورة 8">
            <a:extLst>
              <a:ext uri="{FF2B5EF4-FFF2-40B4-BE49-F238E27FC236}">
                <a16:creationId xmlns:a16="http://schemas.microsoft.com/office/drawing/2014/main" id="{89F498B3-1267-40D0-980C-A50A86FDEE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7794"/>
          <a:stretch/>
        </p:blipFill>
        <p:spPr>
          <a:xfrm>
            <a:off x="99002" y="164811"/>
            <a:ext cx="1325995" cy="420400"/>
          </a:xfrm>
          <a:prstGeom prst="rect">
            <a:avLst/>
          </a:prstGeom>
        </p:spPr>
      </p:pic>
      <p:sp>
        <p:nvSpPr>
          <p:cNvPr id="2" name="نجمة ذات 5 نقاط 1"/>
          <p:cNvSpPr/>
          <p:nvPr/>
        </p:nvSpPr>
        <p:spPr>
          <a:xfrm>
            <a:off x="201881" y="6232572"/>
            <a:ext cx="380010" cy="323165"/>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3" name="رابط مستقيم 12">
            <a:extLst>
              <a:ext uri="{FF2B5EF4-FFF2-40B4-BE49-F238E27FC236}">
                <a16:creationId xmlns:a16="http://schemas.microsoft.com/office/drawing/2014/main" id="{F2870AB9-F340-4A12-9FBF-5099E6C346AB}"/>
              </a:ext>
            </a:extLst>
          </p:cNvPr>
          <p:cNvCxnSpPr>
            <a:cxnSpLocks/>
          </p:cNvCxnSpPr>
          <p:nvPr/>
        </p:nvCxnSpPr>
        <p:spPr>
          <a:xfrm>
            <a:off x="4269908" y="2507747"/>
            <a:ext cx="0" cy="282984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رابط مستقيم 14">
            <a:extLst>
              <a:ext uri="{FF2B5EF4-FFF2-40B4-BE49-F238E27FC236}">
                <a16:creationId xmlns:a16="http://schemas.microsoft.com/office/drawing/2014/main" id="{6A139FA1-C963-48AB-8A7E-AE6D7F8E46B5}"/>
              </a:ext>
            </a:extLst>
          </p:cNvPr>
          <p:cNvCxnSpPr>
            <a:cxnSpLocks/>
          </p:cNvCxnSpPr>
          <p:nvPr/>
        </p:nvCxnSpPr>
        <p:spPr>
          <a:xfrm>
            <a:off x="8421394" y="2507747"/>
            <a:ext cx="0" cy="282984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مربع نص 15">
            <a:extLst>
              <a:ext uri="{FF2B5EF4-FFF2-40B4-BE49-F238E27FC236}">
                <a16:creationId xmlns:a16="http://schemas.microsoft.com/office/drawing/2014/main" id="{D51C60FC-CB8B-42A5-9177-28A9CE68E466}"/>
              </a:ext>
            </a:extLst>
          </p:cNvPr>
          <p:cNvSpPr txBox="1"/>
          <p:nvPr/>
        </p:nvSpPr>
        <p:spPr>
          <a:xfrm>
            <a:off x="866633" y="1336280"/>
            <a:ext cx="3404101" cy="4862870"/>
          </a:xfrm>
          <a:prstGeom prst="rect">
            <a:avLst/>
          </a:prstGeom>
          <a:noFill/>
        </p:spPr>
        <p:txBody>
          <a:bodyPr wrap="square" rtlCol="1">
            <a:spAutoFit/>
          </a:bodyPr>
          <a:lstStyle/>
          <a:p>
            <a:r>
              <a:rPr lang="en-US" b="1" dirty="0">
                <a:solidFill>
                  <a:schemeClr val="accent2">
                    <a:lumMod val="75000"/>
                  </a:schemeClr>
                </a:solidFill>
              </a:rPr>
              <a:t>IMMUNOLOGIC SPECIFICITY</a:t>
            </a:r>
          </a:p>
          <a:p>
            <a:r>
              <a:rPr lang="en-US" dirty="0"/>
              <a:t> </a:t>
            </a:r>
          </a:p>
          <a:p>
            <a:pPr lvl="0"/>
            <a:r>
              <a:rPr lang="en-US" dirty="0">
                <a:solidFill>
                  <a:srgbClr val="FF0000"/>
                </a:solidFill>
              </a:rPr>
              <a:t> </a:t>
            </a:r>
            <a:r>
              <a:rPr lang="en-US" sz="1700" dirty="0">
                <a:solidFill>
                  <a:srgbClr val="7030A0"/>
                </a:solidFill>
              </a:rPr>
              <a:t>Colostrum = Baby’s first vaccination</a:t>
            </a:r>
          </a:p>
          <a:p>
            <a:pPr marL="285750" lvl="0" indent="-285750">
              <a:buFont typeface="Wingdings" panose="05000000000000000000" pitchFamily="2" charset="2"/>
              <a:buChar char="Ø"/>
            </a:pPr>
            <a:r>
              <a:rPr lang="en-US" sz="1700" dirty="0"/>
              <a:t>Is the special milk that is secreted in the first </a:t>
            </a:r>
            <a:r>
              <a:rPr lang="en-US" sz="1700" dirty="0">
                <a:solidFill>
                  <a:srgbClr val="FF0000"/>
                </a:solidFill>
              </a:rPr>
              <a:t>2–3 days </a:t>
            </a:r>
            <a:r>
              <a:rPr lang="en-US" sz="1700" dirty="0"/>
              <a:t>after delivery. </a:t>
            </a:r>
          </a:p>
          <a:p>
            <a:pPr marL="285750" lvl="0" indent="-285750">
              <a:buFont typeface="Wingdings" panose="05000000000000000000" pitchFamily="2" charset="2"/>
              <a:buChar char="Ø"/>
            </a:pPr>
            <a:r>
              <a:rPr lang="en-US" sz="1700" dirty="0"/>
              <a:t>It is produced in small amounts, about </a:t>
            </a:r>
            <a:r>
              <a:rPr lang="en-US" sz="1700" dirty="0">
                <a:solidFill>
                  <a:srgbClr val="FF0000"/>
                </a:solidFill>
              </a:rPr>
              <a:t>40–50 ml </a:t>
            </a:r>
            <a:r>
              <a:rPr lang="en-US" sz="1700" dirty="0"/>
              <a:t>on the first day, but is all that an infant normally needs at this time. </a:t>
            </a:r>
          </a:p>
          <a:p>
            <a:pPr marL="285750" lvl="0" indent="-285750">
              <a:buFont typeface="Wingdings" panose="05000000000000000000" pitchFamily="2" charset="2"/>
              <a:buChar char="Ø"/>
            </a:pPr>
            <a:r>
              <a:rPr lang="en-US" sz="1700" dirty="0"/>
              <a:t>Colostrum is rich in white cells and antibodies, especially </a:t>
            </a:r>
            <a:r>
              <a:rPr lang="en-US" sz="1700" dirty="0">
                <a:solidFill>
                  <a:srgbClr val="FF0000"/>
                </a:solidFill>
              </a:rPr>
              <a:t>IgA</a:t>
            </a:r>
            <a:r>
              <a:rPr lang="en-US" sz="1700" dirty="0"/>
              <a:t>, and it contains a larger percentage of protein, minerals and fat-soluble vitamins </a:t>
            </a:r>
            <a:r>
              <a:rPr lang="en-US" sz="1700" dirty="0">
                <a:solidFill>
                  <a:srgbClr val="FF0000"/>
                </a:solidFill>
              </a:rPr>
              <a:t>(A, E and K)</a:t>
            </a:r>
            <a:r>
              <a:rPr lang="en-US" sz="1700" dirty="0">
                <a:solidFill>
                  <a:srgbClr val="92D050"/>
                </a:solidFill>
              </a:rPr>
              <a:t>(1) </a:t>
            </a:r>
            <a:r>
              <a:rPr lang="en-US" sz="1700" dirty="0"/>
              <a:t>than later milk</a:t>
            </a:r>
          </a:p>
          <a:p>
            <a:pPr lvl="0"/>
            <a:endParaRPr lang="en-US" sz="1700" dirty="0"/>
          </a:p>
          <a:p>
            <a:endParaRPr lang="ar-SA" dirty="0"/>
          </a:p>
        </p:txBody>
      </p:sp>
      <p:sp>
        <p:nvSpPr>
          <p:cNvPr id="17" name="مربع نص 16">
            <a:extLst>
              <a:ext uri="{FF2B5EF4-FFF2-40B4-BE49-F238E27FC236}">
                <a16:creationId xmlns:a16="http://schemas.microsoft.com/office/drawing/2014/main" id="{E7B80257-92D3-48B7-9DD8-84E39D99797B}"/>
              </a:ext>
            </a:extLst>
          </p:cNvPr>
          <p:cNvSpPr txBox="1"/>
          <p:nvPr/>
        </p:nvSpPr>
        <p:spPr>
          <a:xfrm>
            <a:off x="4462182" y="1302024"/>
            <a:ext cx="3959212" cy="5016758"/>
          </a:xfrm>
          <a:prstGeom prst="rect">
            <a:avLst/>
          </a:prstGeom>
          <a:noFill/>
        </p:spPr>
        <p:txBody>
          <a:bodyPr wrap="square" rtlCol="1">
            <a:spAutoFit/>
          </a:bodyPr>
          <a:lstStyle/>
          <a:p>
            <a:r>
              <a:rPr lang="en-US" sz="1600" b="1" dirty="0">
                <a:solidFill>
                  <a:schemeClr val="accent2">
                    <a:lumMod val="75000"/>
                  </a:schemeClr>
                </a:solidFill>
              </a:rPr>
              <a:t>ANTIMICROBIAL ACTIVITY OF BREAST MILK</a:t>
            </a:r>
          </a:p>
          <a:p>
            <a:r>
              <a:rPr lang="en-US" sz="1600" dirty="0"/>
              <a:t> </a:t>
            </a:r>
          </a:p>
          <a:p>
            <a:pPr lvl="0"/>
            <a:r>
              <a:rPr lang="en-CA" sz="1600" dirty="0">
                <a:solidFill>
                  <a:schemeClr val="bg2">
                    <a:lumMod val="50000"/>
                  </a:schemeClr>
                </a:solidFill>
              </a:rPr>
              <a:t>Breast milk contains many factors that help to protect an infant against infection including:</a:t>
            </a:r>
          </a:p>
          <a:p>
            <a:pPr lvl="0"/>
            <a:endParaRPr lang="en-CA" sz="1600" dirty="0">
              <a:solidFill>
                <a:schemeClr val="bg2">
                  <a:lumMod val="50000"/>
                </a:schemeClr>
              </a:solidFill>
            </a:endParaRPr>
          </a:p>
          <a:p>
            <a:pPr lvl="0"/>
            <a:r>
              <a:rPr lang="en-CA" sz="1600" dirty="0"/>
              <a:t>1- Immunoglobulin, principally </a:t>
            </a:r>
            <a:r>
              <a:rPr lang="en-CA" sz="1600" dirty="0">
                <a:solidFill>
                  <a:srgbClr val="FF0000"/>
                </a:solidFill>
              </a:rPr>
              <a:t>(IgA), </a:t>
            </a:r>
            <a:r>
              <a:rPr lang="en-CA" sz="1600" dirty="0"/>
              <a:t>which coats the intestinal mucosa and prevents bacteria from entering the cells.</a:t>
            </a:r>
          </a:p>
          <a:p>
            <a:pPr lvl="0"/>
            <a:r>
              <a:rPr lang="en-CA" sz="1600" dirty="0">
                <a:solidFill>
                  <a:srgbClr val="FF0000"/>
                </a:solidFill>
              </a:rPr>
              <a:t>2- White blood cells</a:t>
            </a:r>
            <a:r>
              <a:rPr lang="en-CA" sz="1600" dirty="0"/>
              <a:t> which can kill micro-organisms.</a:t>
            </a:r>
          </a:p>
          <a:p>
            <a:pPr lvl="0"/>
            <a:r>
              <a:rPr lang="en-CA" sz="1600" dirty="0"/>
              <a:t>3- Whey proteins (lysozyme and lactoferrin) which can kill bacteria, viruses and fungi.</a:t>
            </a:r>
          </a:p>
          <a:p>
            <a:pPr lvl="0"/>
            <a:r>
              <a:rPr lang="en-CA" sz="1600" dirty="0"/>
              <a:t>4- Oligosaccharides which prevent bacteria from attaching to mucosal surfaces</a:t>
            </a:r>
          </a:p>
          <a:p>
            <a:pPr lvl="0"/>
            <a:r>
              <a:rPr lang="en-CA" sz="1600" dirty="0"/>
              <a:t>5- Carbohydrates </a:t>
            </a:r>
            <a:r>
              <a:rPr lang="en-CA" sz="1600" dirty="0">
                <a:solidFill>
                  <a:srgbClr val="C00000"/>
                </a:solidFill>
              </a:rPr>
              <a:t>(</a:t>
            </a:r>
            <a:r>
              <a:rPr lang="en-CA" sz="1600" dirty="0" err="1">
                <a:solidFill>
                  <a:srgbClr val="C00000"/>
                </a:solidFill>
              </a:rPr>
              <a:t>Bifidus</a:t>
            </a:r>
            <a:r>
              <a:rPr lang="en-CA" sz="1600" dirty="0">
                <a:solidFill>
                  <a:srgbClr val="C00000"/>
                </a:solidFill>
              </a:rPr>
              <a:t> factor </a:t>
            </a:r>
            <a:r>
              <a:rPr lang="en-CA" sz="1600" dirty="0"/>
              <a:t>= growth factor present</a:t>
            </a:r>
            <a:r>
              <a:rPr lang="en-CA" sz="1600" dirty="0">
                <a:solidFill>
                  <a:srgbClr val="92D050"/>
                </a:solidFill>
              </a:rPr>
              <a:t> </a:t>
            </a:r>
            <a:r>
              <a:rPr lang="en-CA" sz="1600" dirty="0">
                <a:solidFill>
                  <a:srgbClr val="C00000"/>
                </a:solidFill>
              </a:rPr>
              <a:t>only in human milk </a:t>
            </a:r>
            <a:r>
              <a:rPr lang="en-CA" sz="1600" dirty="0"/>
              <a:t>required for establishing an acidic environment in the gut to </a:t>
            </a:r>
            <a:r>
              <a:rPr lang="en-CA" sz="1600" dirty="0">
                <a:solidFill>
                  <a:srgbClr val="C00000"/>
                </a:solidFill>
              </a:rPr>
              <a:t>inhibit growth of bacteria, fungi and parasite)</a:t>
            </a:r>
          </a:p>
          <a:p>
            <a:pPr lvl="0"/>
            <a:endParaRPr lang="en-CA" sz="1600" dirty="0"/>
          </a:p>
          <a:p>
            <a:endParaRPr lang="ar-SA" sz="1600" dirty="0"/>
          </a:p>
        </p:txBody>
      </p:sp>
    </p:spTree>
    <p:extLst>
      <p:ext uri="{BB962C8B-B14F-4D97-AF65-F5344CB8AC3E}">
        <p14:creationId xmlns:p14="http://schemas.microsoft.com/office/powerpoint/2010/main" val="2986368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964A0050-3A23-47C8-88B3-21CAC757DBE0}"/>
              </a:ext>
            </a:extLst>
          </p:cNvPr>
          <p:cNvSpPr/>
          <p:nvPr/>
        </p:nvSpPr>
        <p:spPr>
          <a:xfrm>
            <a:off x="1424997" y="203703"/>
            <a:ext cx="6011582" cy="861774"/>
          </a:xfrm>
          <a:prstGeom prst="rect">
            <a:avLst/>
          </a:prstGeom>
          <a:noFill/>
        </p:spPr>
        <p:txBody>
          <a:bodyPr wrap="none" lIns="91440" tIns="45720" rIns="91440" bIns="45720">
            <a:spAutoFit/>
          </a:bodyPr>
          <a:lstStyle/>
          <a:p>
            <a:pPr marL="685800" indent="-685800" algn="ctr">
              <a:buFont typeface="Wingdings" panose="05000000000000000000" pitchFamily="2" charset="2"/>
              <a:buChar char="v"/>
            </a:pPr>
            <a:r>
              <a:rPr lang="en-US" sz="5000" cap="all" spc="100" dirty="0">
                <a:solidFill>
                  <a:schemeClr val="accent2">
                    <a:lumMod val="75000"/>
                  </a:schemeClr>
                </a:solidFill>
                <a:latin typeface="+mj-lt"/>
                <a:ea typeface="+mj-ea"/>
                <a:cs typeface="+mj-cs"/>
              </a:rPr>
              <a:t>Benefits of breast milk</a:t>
            </a:r>
            <a:endParaRPr lang="ar-SA" sz="5000" cap="all" spc="100" dirty="0">
              <a:solidFill>
                <a:schemeClr val="accent2">
                  <a:lumMod val="75000"/>
                </a:schemeClr>
              </a:solidFill>
              <a:latin typeface="+mj-lt"/>
              <a:ea typeface="+mj-ea"/>
              <a:cs typeface="+mj-cs"/>
            </a:endParaRPr>
          </a:p>
        </p:txBody>
      </p:sp>
      <p:sp>
        <p:nvSpPr>
          <p:cNvPr id="7" name="مربع نص 6">
            <a:extLst>
              <a:ext uri="{FF2B5EF4-FFF2-40B4-BE49-F238E27FC236}">
                <a16:creationId xmlns:a16="http://schemas.microsoft.com/office/drawing/2014/main" id="{9B96C4F9-8D20-4792-89C1-19E8B6AD24BF}"/>
              </a:ext>
            </a:extLst>
          </p:cNvPr>
          <p:cNvSpPr txBox="1"/>
          <p:nvPr/>
        </p:nvSpPr>
        <p:spPr>
          <a:xfrm>
            <a:off x="914400" y="1234298"/>
            <a:ext cx="10768084" cy="4801314"/>
          </a:xfrm>
          <a:prstGeom prst="rect">
            <a:avLst/>
          </a:prstGeom>
          <a:solidFill>
            <a:schemeClr val="bg1"/>
          </a:solidFill>
          <a:ln>
            <a:solidFill>
              <a:schemeClr val="bg1">
                <a:lumMod val="85000"/>
              </a:schemeClr>
            </a:solidFill>
          </a:ln>
        </p:spPr>
        <p:txBody>
          <a:bodyPr wrap="square" rtlCol="1">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ar-SA" dirty="0"/>
          </a:p>
        </p:txBody>
      </p:sp>
      <p:pic>
        <p:nvPicPr>
          <p:cNvPr id="9" name="صورة 8">
            <a:extLst>
              <a:ext uri="{FF2B5EF4-FFF2-40B4-BE49-F238E27FC236}">
                <a16:creationId xmlns:a16="http://schemas.microsoft.com/office/drawing/2014/main" id="{89F498B3-1267-40D0-980C-A50A86FDEE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7794"/>
          <a:stretch/>
        </p:blipFill>
        <p:spPr>
          <a:xfrm>
            <a:off x="99002" y="164811"/>
            <a:ext cx="1325995" cy="420400"/>
          </a:xfrm>
          <a:prstGeom prst="rect">
            <a:avLst/>
          </a:prstGeom>
        </p:spPr>
      </p:pic>
      <p:cxnSp>
        <p:nvCxnSpPr>
          <p:cNvPr id="10" name="رابط مستقيم 9">
            <a:extLst>
              <a:ext uri="{FF2B5EF4-FFF2-40B4-BE49-F238E27FC236}">
                <a16:creationId xmlns:a16="http://schemas.microsoft.com/office/drawing/2014/main" id="{076E6C37-7AB2-4CB4-A500-4D2F41AF0A32}"/>
              </a:ext>
            </a:extLst>
          </p:cNvPr>
          <p:cNvCxnSpPr/>
          <p:nvPr/>
        </p:nvCxnSpPr>
        <p:spPr>
          <a:xfrm>
            <a:off x="6210795" y="1413164"/>
            <a:ext cx="15835" cy="440640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5" name="جدول 4">
            <a:extLst>
              <a:ext uri="{FF2B5EF4-FFF2-40B4-BE49-F238E27FC236}">
                <a16:creationId xmlns:a16="http://schemas.microsoft.com/office/drawing/2014/main" id="{18AB640C-1493-4F0F-A5A8-42C6A40612E2}"/>
              </a:ext>
            </a:extLst>
          </p:cNvPr>
          <p:cNvGraphicFramePr>
            <a:graphicFrameLocks noGrp="1"/>
          </p:cNvGraphicFramePr>
          <p:nvPr>
            <p:extLst>
              <p:ext uri="{D42A27DB-BD31-4B8C-83A1-F6EECF244321}">
                <p14:modId xmlns:p14="http://schemas.microsoft.com/office/powerpoint/2010/main" val="1740468310"/>
              </p:ext>
            </p:extLst>
          </p:nvPr>
        </p:nvGraphicFramePr>
        <p:xfrm>
          <a:off x="1061705" y="1679357"/>
          <a:ext cx="5001785" cy="4263723"/>
        </p:xfrm>
        <a:graphic>
          <a:graphicData uri="http://schemas.openxmlformats.org/drawingml/2006/table">
            <a:tbl>
              <a:tblPr firstRow="1" firstCol="1" bandRow="1"/>
              <a:tblGrid>
                <a:gridCol w="2020999">
                  <a:extLst>
                    <a:ext uri="{9D8B030D-6E8A-4147-A177-3AD203B41FA5}">
                      <a16:colId xmlns:a16="http://schemas.microsoft.com/office/drawing/2014/main" val="1674335345"/>
                    </a:ext>
                  </a:extLst>
                </a:gridCol>
                <a:gridCol w="2980786">
                  <a:extLst>
                    <a:ext uri="{9D8B030D-6E8A-4147-A177-3AD203B41FA5}">
                      <a16:colId xmlns:a16="http://schemas.microsoft.com/office/drawing/2014/main" val="932291149"/>
                    </a:ext>
                  </a:extLst>
                </a:gridCol>
              </a:tblGrid>
              <a:tr h="1065931">
                <a:tc>
                  <a:txBody>
                    <a:bodyPr/>
                    <a:lstStyle/>
                    <a:p>
                      <a:pPr algn="ctr">
                        <a:spcAft>
                          <a:spcPts val="0"/>
                        </a:spcAft>
                      </a:pPr>
                      <a:r>
                        <a:rPr lang="en-CA" sz="2000" b="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Ecological</a:t>
                      </a:r>
                      <a:endParaRPr lang="en-US" sz="1600" b="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a:spcAft>
                          <a:spcPts val="0"/>
                        </a:spcAft>
                      </a:pPr>
                      <a:r>
                        <a:rPr lang="en-CA" sz="1600" dirty="0">
                          <a:effectLst/>
                          <a:latin typeface="Tw Cen MT" panose="020B0602020104020603" pitchFamily="34" charset="0"/>
                          <a:ea typeface="Calibri" panose="020F0502020204030204" pitchFamily="34" charset="0"/>
                          <a:cs typeface="Times New Roman" panose="02020603050405020304" pitchFamily="18" charset="0"/>
                        </a:rPr>
                        <a:t>Saves resources</a:t>
                      </a:r>
                      <a:r>
                        <a:rPr lang="en-CA" sz="1600" dirty="0">
                          <a:effectLst/>
                          <a:latin typeface="Tw Cen MT" panose="020B0602020104020603" pitchFamily="34" charset="0"/>
                          <a:ea typeface="Times New Roman" panose="02020603050405020304" pitchFamily="18" charset="0"/>
                          <a:cs typeface="Times New Roman" panose="02020603050405020304" pitchFamily="18" charset="0"/>
                        </a:rPr>
                        <a:t>, Less waste, No refrigeration, No manufacturing, No bottles or cans</a:t>
                      </a:r>
                      <a:r>
                        <a:rPr lang="en-US" sz="1600" dirty="0">
                          <a:effectLst/>
                          <a:latin typeface="Tw Cen MT" panose="020B0602020104020603" pitchFamily="34" charset="0"/>
                          <a:ea typeface="Times New Roman" panose="02020603050405020304" pitchFamily="18" charset="0"/>
                          <a:cs typeface="Times New Roman" panose="02020603050405020304" pitchFamily="18" charset="0"/>
                        </a:rPr>
                        <a:t>, </a:t>
                      </a:r>
                      <a:r>
                        <a:rPr lang="en-CA" sz="1600" dirty="0">
                          <a:effectLst/>
                          <a:latin typeface="Tw Cen MT" panose="020B0602020104020603" pitchFamily="34" charset="0"/>
                          <a:ea typeface="Times New Roman" panose="02020603050405020304" pitchFamily="18" charset="0"/>
                          <a:cs typeface="Times New Roman" panose="02020603050405020304" pitchFamily="18" charset="0"/>
                        </a:rPr>
                        <a:t>No trucking</a:t>
                      </a:r>
                      <a:r>
                        <a:rPr lang="en-US" sz="1600" dirty="0">
                          <a:effectLst/>
                          <a:latin typeface="Tw Cen MT" panose="020B0602020104020603" pitchFamily="34" charset="0"/>
                          <a:ea typeface="Times New Roman" panose="02020603050405020304" pitchFamily="18" charset="0"/>
                          <a:cs typeface="Times New Roman" panose="02020603050405020304" pitchFamily="18" charset="0"/>
                        </a:rPr>
                        <a:t>, </a:t>
                      </a:r>
                      <a:r>
                        <a:rPr lang="en-CA" sz="1600" dirty="0">
                          <a:effectLst/>
                          <a:latin typeface="Tw Cen MT" panose="020B0602020104020603" pitchFamily="34" charset="0"/>
                          <a:ea typeface="Times New Roman" panose="02020603050405020304" pitchFamily="18" charset="0"/>
                          <a:cs typeface="Times New Roman" panose="02020603050405020304" pitchFamily="18" charset="0"/>
                        </a:rPr>
                        <a:t>No handling</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4198593"/>
                  </a:ext>
                </a:extLst>
              </a:tr>
              <a:tr h="799449">
                <a:tc>
                  <a:txBody>
                    <a:bodyPr/>
                    <a:lstStyle/>
                    <a:p>
                      <a:pPr algn="ctr">
                        <a:spcAft>
                          <a:spcPts val="0"/>
                        </a:spcAft>
                      </a:pPr>
                      <a:r>
                        <a:rPr lang="en-CA" sz="2000" b="0" kern="12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Society</a:t>
                      </a:r>
                      <a:endParaRPr lang="en-US" sz="2000" b="0" kern="12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a:spcAft>
                          <a:spcPts val="0"/>
                        </a:spcAft>
                      </a:pPr>
                      <a:r>
                        <a:rPr lang="en-CA" sz="1600" dirty="0">
                          <a:effectLst/>
                          <a:latin typeface="Tw Cen MT" panose="020B0602020104020603" pitchFamily="34" charset="0"/>
                          <a:ea typeface="Times New Roman" panose="02020603050405020304" pitchFamily="18" charset="0"/>
                          <a:cs typeface="Times New Roman" panose="02020603050405020304" pitchFamily="18" charset="0"/>
                        </a:rPr>
                        <a:t>smarter, healthier, less cost to healthcare system and stronger families</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39114"/>
                  </a:ext>
                </a:extLst>
              </a:tr>
              <a:tr h="1065931">
                <a:tc>
                  <a:txBody>
                    <a:bodyPr/>
                    <a:lstStyle/>
                    <a:p>
                      <a:pPr algn="ctr">
                        <a:spcAft>
                          <a:spcPts val="0"/>
                        </a:spcAft>
                      </a:pPr>
                      <a:r>
                        <a:rPr lang="en-CA" sz="2000" b="0" kern="12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Families</a:t>
                      </a:r>
                      <a:endParaRPr lang="en-US" sz="2000" b="0" kern="12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a:spcAft>
                          <a:spcPts val="0"/>
                        </a:spcAft>
                      </a:pPr>
                      <a:r>
                        <a:rPr lang="en-CA" sz="1600" dirty="0">
                          <a:effectLst/>
                          <a:latin typeface="Tw Cen MT" panose="020B0602020104020603" pitchFamily="34" charset="0"/>
                          <a:ea typeface="Calibri" panose="020F0502020204030204" pitchFamily="34" charset="0"/>
                          <a:cs typeface="Times New Roman" panose="02020603050405020304" pitchFamily="18" charset="0"/>
                        </a:rPr>
                        <a:t>Less trips to doctors, hospitals</a:t>
                      </a:r>
                      <a:r>
                        <a:rPr lang="en-CA" sz="1600" dirty="0">
                          <a:effectLst/>
                          <a:latin typeface="Tw Cen MT" panose="020B0602020104020603" pitchFamily="34" charset="0"/>
                          <a:ea typeface="Times New Roman" panose="02020603050405020304" pitchFamily="18" charset="0"/>
                          <a:cs typeface="Times New Roman" panose="02020603050405020304" pitchFamily="18" charset="0"/>
                        </a:rPr>
                        <a:t>, Less prescriptions, Less stress, Less illness, More bonding, Inexpensive</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7587104"/>
                  </a:ext>
                </a:extLst>
              </a:tr>
              <a:tr h="1332412">
                <a:tc>
                  <a:txBody>
                    <a:bodyPr/>
                    <a:lstStyle/>
                    <a:p>
                      <a:pPr algn="ctr">
                        <a:spcAft>
                          <a:spcPts val="0"/>
                        </a:spcAft>
                      </a:pPr>
                      <a:r>
                        <a:rPr lang="en-CA" sz="2000" b="0" kern="12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rPr>
                        <a:t>baby</a:t>
                      </a:r>
                      <a:endParaRPr lang="en-US" sz="2000" b="0" kern="1200" dirty="0">
                        <a:solidFill>
                          <a:schemeClr val="bg1"/>
                        </a:solidFill>
                        <a:effectLst/>
                        <a:latin typeface="Tw Cen MT" panose="020B06020201040206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a:spcAft>
                          <a:spcPts val="0"/>
                        </a:spcAft>
                      </a:pPr>
                      <a:r>
                        <a:rPr lang="en-CA" sz="1600" dirty="0">
                          <a:effectLst/>
                          <a:latin typeface="Tw Cen MT" panose="020B0602020104020603" pitchFamily="34" charset="0"/>
                          <a:ea typeface="Times New Roman" panose="02020603050405020304" pitchFamily="18" charset="0"/>
                          <a:cs typeface="Times New Roman" panose="02020603050405020304" pitchFamily="18" charset="0"/>
                        </a:rPr>
                        <a:t>Better dental health, increased visual acuity, Decreased duration and intensity of illnesses, Less allergies, Better health &amp; less risk of illnesses</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230005"/>
                  </a:ext>
                </a:extLst>
              </a:tr>
            </a:tbl>
          </a:graphicData>
        </a:graphic>
      </p:graphicFrame>
      <p:sp>
        <p:nvSpPr>
          <p:cNvPr id="6" name="مربع نص 5">
            <a:extLst>
              <a:ext uri="{FF2B5EF4-FFF2-40B4-BE49-F238E27FC236}">
                <a16:creationId xmlns:a16="http://schemas.microsoft.com/office/drawing/2014/main" id="{47DC43CC-C9C1-4D33-9934-E23817AE185F}"/>
              </a:ext>
            </a:extLst>
          </p:cNvPr>
          <p:cNvSpPr txBox="1"/>
          <p:nvPr/>
        </p:nvSpPr>
        <p:spPr>
          <a:xfrm>
            <a:off x="6460444" y="1413163"/>
            <a:ext cx="4726966" cy="4308872"/>
          </a:xfrm>
          <a:prstGeom prst="rect">
            <a:avLst/>
          </a:prstGeom>
          <a:noFill/>
        </p:spPr>
        <p:txBody>
          <a:bodyPr wrap="square" rtlCol="1">
            <a:spAutoFit/>
          </a:bodyPr>
          <a:lstStyle/>
          <a:p>
            <a:pPr>
              <a:spcAft>
                <a:spcPts val="0"/>
              </a:spcAft>
            </a:pPr>
            <a:r>
              <a:rPr lang="en-CA" sz="2000" b="1" dirty="0">
                <a:latin typeface="Tw Cen MT" panose="020B0602020104020603" pitchFamily="34" charset="0"/>
                <a:ea typeface="Times New Roman" panose="02020603050405020304" pitchFamily="18" charset="0"/>
                <a:cs typeface="Times New Roman" panose="02020603050405020304" pitchFamily="18" charset="0"/>
              </a:rPr>
              <a:t>For Mother : </a:t>
            </a:r>
          </a:p>
          <a:p>
            <a:pPr>
              <a:spcAft>
                <a:spcPts val="0"/>
              </a:spcAft>
            </a:pPr>
            <a:endParaRPr lang="en-US" sz="2000" b="1"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US" dirty="0">
                <a:latin typeface="Tw Cen MT" panose="020B0602020104020603" pitchFamily="34" charset="0"/>
                <a:ea typeface="Times New Roman" panose="02020603050405020304" pitchFamily="18" charset="0"/>
                <a:cs typeface="Times New Roman" panose="02020603050405020304" pitchFamily="18" charset="0"/>
              </a:rPr>
              <a:t>Psychological (Attachment, bonding, security).</a:t>
            </a:r>
            <a:endParaRPr lang="en-US"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US" dirty="0">
                <a:latin typeface="Tw Cen MT" panose="020B0602020104020603" pitchFamily="34" charset="0"/>
                <a:ea typeface="Times New Roman" panose="02020603050405020304" pitchFamily="18" charset="0"/>
                <a:cs typeface="Times New Roman" panose="02020603050405020304" pitchFamily="18" charset="0"/>
              </a:rPr>
              <a:t>Decreased postpartum bleeding, depression, type 2 DM. </a:t>
            </a:r>
            <a:endParaRPr lang="en-US"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US" dirty="0">
                <a:latin typeface="Tw Cen MT" panose="020B0602020104020603" pitchFamily="34" charset="0"/>
                <a:ea typeface="Times New Roman" panose="02020603050405020304" pitchFamily="18" charset="0"/>
                <a:cs typeface="Times New Roman" panose="02020603050405020304" pitchFamily="18" charset="0"/>
              </a:rPr>
              <a:t>More rapid uterine involution due to increased of oxytocin. </a:t>
            </a:r>
            <a:endParaRPr lang="en-US"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US" dirty="0">
                <a:latin typeface="Tw Cen MT" panose="020B0602020104020603" pitchFamily="34" charset="0"/>
                <a:ea typeface="Times New Roman" panose="02020603050405020304" pitchFamily="18" charset="0"/>
                <a:cs typeface="Times New Roman" panose="02020603050405020304" pitchFamily="18" charset="0"/>
              </a:rPr>
              <a:t>Decreased menstrual blood loss. </a:t>
            </a:r>
            <a:endParaRPr lang="en-US"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US" dirty="0">
                <a:latin typeface="Tw Cen MT" panose="020B0602020104020603" pitchFamily="34" charset="0"/>
                <a:ea typeface="Times New Roman" panose="02020603050405020304" pitchFamily="18" charset="0"/>
                <a:cs typeface="Times New Roman" panose="02020603050405020304" pitchFamily="18" charset="0"/>
              </a:rPr>
              <a:t>Method of birth control</a:t>
            </a:r>
          </a:p>
          <a:p>
            <a:pPr lvl="0">
              <a:spcAft>
                <a:spcPts val="0"/>
              </a:spcAft>
            </a:pPr>
            <a:r>
              <a:rPr lang="en-US" dirty="0">
                <a:latin typeface="Tw Cen MT" panose="020B0602020104020603" pitchFamily="34" charset="0"/>
                <a:ea typeface="Times New Roman" panose="02020603050405020304" pitchFamily="18" charset="0"/>
                <a:cs typeface="Times New Roman" panose="02020603050405020304" pitchFamily="18" charset="0"/>
              </a:rPr>
              <a:t>(</a:t>
            </a:r>
            <a:r>
              <a:rPr lang="en-US" dirty="0">
                <a:solidFill>
                  <a:srgbClr val="FF0000"/>
                </a:solidFill>
                <a:latin typeface="Tw Cen MT" panose="020B0602020104020603" pitchFamily="34" charset="0"/>
                <a:ea typeface="Times New Roman" panose="02020603050405020304" pitchFamily="18" charset="0"/>
                <a:cs typeface="Times New Roman" panose="02020603050405020304" pitchFamily="18" charset="0"/>
              </a:rPr>
              <a:t>98% </a:t>
            </a:r>
            <a:r>
              <a:rPr lang="en-US" dirty="0">
                <a:latin typeface="Tw Cen MT" panose="020B0602020104020603" pitchFamily="34" charset="0"/>
                <a:ea typeface="Times New Roman" panose="02020603050405020304" pitchFamily="18" charset="0"/>
                <a:cs typeface="Times New Roman" panose="02020603050405020304" pitchFamily="18" charset="0"/>
              </a:rPr>
              <a:t>protection in the first six months after birth). </a:t>
            </a:r>
            <a:endParaRPr lang="en-US"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US" dirty="0">
                <a:latin typeface="Tw Cen MT" panose="020B0602020104020603" pitchFamily="34" charset="0"/>
                <a:ea typeface="Times New Roman" panose="02020603050405020304" pitchFamily="18" charset="0"/>
                <a:cs typeface="Times New Roman" panose="02020603050405020304" pitchFamily="18" charset="0"/>
              </a:rPr>
              <a:t>Earlier return to pre-pregnancy weight</a:t>
            </a:r>
            <a:endParaRPr lang="en-US"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US" dirty="0">
                <a:solidFill>
                  <a:srgbClr val="C00000"/>
                </a:solidFill>
                <a:latin typeface="Tw Cen MT" panose="020B0602020104020603" pitchFamily="34" charset="0"/>
                <a:ea typeface="Times New Roman" panose="02020603050405020304" pitchFamily="18" charset="0"/>
                <a:cs typeface="Times New Roman" panose="02020603050405020304" pitchFamily="18" charset="0"/>
              </a:rPr>
              <a:t>Decreased risk of </a:t>
            </a:r>
            <a:r>
              <a:rPr lang="en-US" dirty="0">
                <a:solidFill>
                  <a:srgbClr val="FF0000"/>
                </a:solidFill>
                <a:latin typeface="Tw Cen MT" panose="020B0602020104020603" pitchFamily="34" charset="0"/>
                <a:ea typeface="Times New Roman" panose="02020603050405020304" pitchFamily="18" charset="0"/>
                <a:cs typeface="Times New Roman" panose="02020603050405020304" pitchFamily="18" charset="0"/>
              </a:rPr>
              <a:t>breast cancer</a:t>
            </a:r>
            <a:r>
              <a:rPr lang="en-US" dirty="0">
                <a:latin typeface="Tw Cen MT" panose="020B0602020104020603" pitchFamily="34"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US" dirty="0">
                <a:solidFill>
                  <a:srgbClr val="C00000"/>
                </a:solidFill>
                <a:latin typeface="Tw Cen MT" panose="020B0602020104020603" pitchFamily="34" charset="0"/>
                <a:ea typeface="Times New Roman" panose="02020603050405020304" pitchFamily="18" charset="0"/>
                <a:cs typeface="Times New Roman" panose="02020603050405020304" pitchFamily="18" charset="0"/>
              </a:rPr>
              <a:t>Decreased risk of </a:t>
            </a:r>
            <a:r>
              <a:rPr lang="en-US" dirty="0">
                <a:solidFill>
                  <a:srgbClr val="FF0000"/>
                </a:solidFill>
                <a:latin typeface="Tw Cen MT" panose="020B0602020104020603" pitchFamily="34" charset="0"/>
                <a:ea typeface="Times New Roman" panose="02020603050405020304" pitchFamily="18" charset="0"/>
                <a:cs typeface="Times New Roman" panose="02020603050405020304" pitchFamily="18" charset="0"/>
              </a:rPr>
              <a:t>ovarian cancer</a:t>
            </a:r>
            <a:r>
              <a:rPr lang="en-US" dirty="0">
                <a:latin typeface="Tw Cen MT" panose="020B0602020104020603" pitchFamily="34"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US" dirty="0">
                <a:latin typeface="Tw Cen MT" panose="020B0602020104020603" pitchFamily="34" charset="0"/>
                <a:ea typeface="Times New Roman" panose="02020603050405020304" pitchFamily="18" charset="0"/>
                <a:cs typeface="Times New Roman" panose="02020603050405020304" pitchFamily="18" charset="0"/>
              </a:rPr>
              <a:t>Decreased risk of hip fractures and </a:t>
            </a:r>
            <a:endParaRPr lang="en-US"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US" dirty="0">
                <a:latin typeface="Tw Cen MT" panose="020B0602020104020603" pitchFamily="34" charset="0"/>
                <a:ea typeface="Times New Roman" panose="02020603050405020304" pitchFamily="18" charset="0"/>
                <a:cs typeface="Times New Roman" panose="02020603050405020304" pitchFamily="18" charset="0"/>
              </a:rPr>
              <a:t>Osteoporosis in the postmenopausal period.</a:t>
            </a:r>
            <a:endParaRPr lang="en-US"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DCEF5FA4-99B7-4121-A501-F650C1AF28BE}"/>
              </a:ext>
            </a:extLst>
          </p:cNvPr>
          <p:cNvSpPr txBox="1"/>
          <p:nvPr/>
        </p:nvSpPr>
        <p:spPr>
          <a:xfrm>
            <a:off x="4242754" y="1244342"/>
            <a:ext cx="5124845" cy="369332"/>
          </a:xfrm>
          <a:prstGeom prst="rect">
            <a:avLst/>
          </a:prstGeom>
          <a:noFill/>
        </p:spPr>
        <p:txBody>
          <a:bodyPr wrap="square" rtlCol="0">
            <a:spAutoFit/>
          </a:bodyPr>
          <a:lstStyle/>
          <a:p>
            <a:r>
              <a:rPr lang="en-US" b="1" dirty="0"/>
              <a:t>Just read it </a:t>
            </a:r>
          </a:p>
        </p:txBody>
      </p:sp>
    </p:spTree>
    <p:extLst>
      <p:ext uri="{BB962C8B-B14F-4D97-AF65-F5344CB8AC3E}">
        <p14:creationId xmlns:p14="http://schemas.microsoft.com/office/powerpoint/2010/main" val="2143264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964A0050-3A23-47C8-88B3-21CAC757DBE0}"/>
              </a:ext>
            </a:extLst>
          </p:cNvPr>
          <p:cNvSpPr/>
          <p:nvPr/>
        </p:nvSpPr>
        <p:spPr>
          <a:xfrm>
            <a:off x="1360076" y="203703"/>
            <a:ext cx="7580921" cy="861774"/>
          </a:xfrm>
          <a:prstGeom prst="rect">
            <a:avLst/>
          </a:prstGeom>
          <a:noFill/>
        </p:spPr>
        <p:txBody>
          <a:bodyPr wrap="none" lIns="91440" tIns="45720" rIns="91440" bIns="45720">
            <a:spAutoFit/>
          </a:bodyPr>
          <a:lstStyle/>
          <a:p>
            <a:pPr marL="685800" indent="-685800">
              <a:buFont typeface="Wingdings" panose="05000000000000000000" pitchFamily="2" charset="2"/>
              <a:buChar char="v"/>
            </a:pPr>
            <a:r>
              <a:rPr lang="en-US" sz="5000" cap="all" spc="100" dirty="0">
                <a:solidFill>
                  <a:schemeClr val="accent2">
                    <a:lumMod val="75000"/>
                  </a:schemeClr>
                </a:solidFill>
                <a:latin typeface="+mj-lt"/>
                <a:ea typeface="+mj-ea"/>
                <a:cs typeface="+mj-cs"/>
              </a:rPr>
              <a:t>Benefits of breast milk </a:t>
            </a:r>
            <a:r>
              <a:rPr lang="en-US" sz="3600" cap="all" spc="100" dirty="0">
                <a:solidFill>
                  <a:schemeClr val="accent2">
                    <a:lumMod val="75000"/>
                  </a:schemeClr>
                </a:solidFill>
              </a:rPr>
              <a:t>CONT’</a:t>
            </a:r>
            <a:r>
              <a:rPr lang="en-US" sz="5000" cap="all" spc="100" dirty="0">
                <a:solidFill>
                  <a:schemeClr val="accent2">
                    <a:lumMod val="75000"/>
                  </a:schemeClr>
                </a:solidFill>
                <a:latin typeface="+mj-lt"/>
                <a:ea typeface="+mj-ea"/>
                <a:cs typeface="+mj-cs"/>
              </a:rPr>
              <a:t> </a:t>
            </a:r>
            <a:endParaRPr lang="ar-SA" sz="5000" cap="all" spc="100" dirty="0">
              <a:solidFill>
                <a:schemeClr val="accent2">
                  <a:lumMod val="75000"/>
                </a:schemeClr>
              </a:solidFill>
              <a:latin typeface="+mj-lt"/>
              <a:ea typeface="+mj-ea"/>
              <a:cs typeface="+mj-cs"/>
            </a:endParaRPr>
          </a:p>
        </p:txBody>
      </p:sp>
      <p:sp>
        <p:nvSpPr>
          <p:cNvPr id="7" name="مربع نص 6">
            <a:extLst>
              <a:ext uri="{FF2B5EF4-FFF2-40B4-BE49-F238E27FC236}">
                <a16:creationId xmlns:a16="http://schemas.microsoft.com/office/drawing/2014/main" id="{9B96C4F9-8D20-4792-89C1-19E8B6AD24BF}"/>
              </a:ext>
            </a:extLst>
          </p:cNvPr>
          <p:cNvSpPr txBox="1"/>
          <p:nvPr/>
        </p:nvSpPr>
        <p:spPr>
          <a:xfrm>
            <a:off x="914400" y="1234298"/>
            <a:ext cx="11177516" cy="4801314"/>
          </a:xfrm>
          <a:prstGeom prst="rect">
            <a:avLst/>
          </a:prstGeom>
          <a:solidFill>
            <a:schemeClr val="bg1"/>
          </a:solidFill>
          <a:ln>
            <a:solidFill>
              <a:schemeClr val="bg1">
                <a:lumMod val="85000"/>
              </a:schemeClr>
            </a:solidFill>
          </a:ln>
        </p:spPr>
        <p:txBody>
          <a:bodyPr wrap="square" rtlCol="1">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ar-SA" dirty="0"/>
          </a:p>
        </p:txBody>
      </p:sp>
      <p:sp>
        <p:nvSpPr>
          <p:cNvPr id="8" name="مربع نص 7">
            <a:extLst>
              <a:ext uri="{FF2B5EF4-FFF2-40B4-BE49-F238E27FC236}">
                <a16:creationId xmlns:a16="http://schemas.microsoft.com/office/drawing/2014/main" id="{F7C65FD4-90B9-4970-9663-A949A2B9FA5F}"/>
              </a:ext>
            </a:extLst>
          </p:cNvPr>
          <p:cNvSpPr txBox="1"/>
          <p:nvPr/>
        </p:nvSpPr>
        <p:spPr>
          <a:xfrm>
            <a:off x="736979" y="6070990"/>
            <a:ext cx="10945505" cy="646331"/>
          </a:xfrm>
          <a:prstGeom prst="rect">
            <a:avLst/>
          </a:prstGeom>
          <a:noFill/>
          <a:ln>
            <a:solidFill>
              <a:srgbClr val="92D050"/>
            </a:solidFill>
          </a:ln>
        </p:spPr>
        <p:txBody>
          <a:bodyPr wrap="square" rtlCol="1">
            <a:spAutoFit/>
          </a:bodyPr>
          <a:lstStyle/>
          <a:p>
            <a:r>
              <a:rPr lang="ar-SA" dirty="0">
                <a:solidFill>
                  <a:srgbClr val="92D050"/>
                </a:solidFill>
              </a:rPr>
              <a:t>3مرات</a:t>
            </a:r>
            <a:r>
              <a:rPr lang="en-US" dirty="0">
                <a:solidFill>
                  <a:srgbClr val="92D050"/>
                </a:solidFill>
              </a:rPr>
              <a:t> UTI</a:t>
            </a:r>
            <a:r>
              <a:rPr lang="ar-SA" dirty="0">
                <a:solidFill>
                  <a:srgbClr val="92D050"/>
                </a:solidFill>
              </a:rPr>
              <a:t> (1) الرضاعة تقلل نسبة ال </a:t>
            </a:r>
            <a:endParaRPr lang="en-US" dirty="0">
              <a:solidFill>
                <a:srgbClr val="92D050"/>
              </a:solidFill>
            </a:endParaRPr>
          </a:p>
          <a:p>
            <a:r>
              <a:rPr lang="ar-SA" dirty="0">
                <a:solidFill>
                  <a:srgbClr val="92D050"/>
                </a:solidFill>
              </a:rPr>
              <a:t>(2)الإرضاع في الأيام الأولى مباشرة مهم لأجل المناعة </a:t>
            </a:r>
            <a:endParaRPr lang="en-US" dirty="0">
              <a:solidFill>
                <a:srgbClr val="92D050"/>
              </a:solidFill>
            </a:endParaRPr>
          </a:p>
        </p:txBody>
      </p:sp>
      <p:pic>
        <p:nvPicPr>
          <p:cNvPr id="9" name="صورة 8">
            <a:extLst>
              <a:ext uri="{FF2B5EF4-FFF2-40B4-BE49-F238E27FC236}">
                <a16:creationId xmlns:a16="http://schemas.microsoft.com/office/drawing/2014/main" id="{89F498B3-1267-40D0-980C-A50A86FDEE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7794"/>
          <a:stretch/>
        </p:blipFill>
        <p:spPr>
          <a:xfrm>
            <a:off x="99002" y="164811"/>
            <a:ext cx="1325995" cy="420400"/>
          </a:xfrm>
          <a:prstGeom prst="rect">
            <a:avLst/>
          </a:prstGeom>
        </p:spPr>
      </p:pic>
      <p:sp>
        <p:nvSpPr>
          <p:cNvPr id="2" name="نجمة ذات 5 نقاط 1"/>
          <p:cNvSpPr/>
          <p:nvPr/>
        </p:nvSpPr>
        <p:spPr>
          <a:xfrm>
            <a:off x="201881" y="6232572"/>
            <a:ext cx="380010" cy="323165"/>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a:extLst>
              <a:ext uri="{FF2B5EF4-FFF2-40B4-BE49-F238E27FC236}">
                <a16:creationId xmlns:a16="http://schemas.microsoft.com/office/drawing/2014/main" id="{481756EA-6BBB-4E97-8F99-7E475371BD8F}"/>
              </a:ext>
            </a:extLst>
          </p:cNvPr>
          <p:cNvSpPr txBox="1"/>
          <p:nvPr/>
        </p:nvSpPr>
        <p:spPr>
          <a:xfrm>
            <a:off x="930235" y="1268786"/>
            <a:ext cx="11161681" cy="1107996"/>
          </a:xfrm>
          <a:prstGeom prst="rect">
            <a:avLst/>
          </a:prstGeom>
          <a:noFill/>
        </p:spPr>
        <p:txBody>
          <a:bodyPr wrap="square" rtlCol="1">
            <a:spAutoFit/>
          </a:bodyPr>
          <a:lstStyle/>
          <a:p>
            <a:pPr>
              <a:spcAft>
                <a:spcPts val="0"/>
              </a:spcAft>
            </a:pPr>
            <a:r>
              <a:rPr lang="en-US" b="1" dirty="0">
                <a:solidFill>
                  <a:schemeClr val="bg2">
                    <a:lumMod val="50000"/>
                  </a:schemeClr>
                </a:solidFill>
                <a:ea typeface="Times New Roman" panose="02020603050405020304" pitchFamily="18" charset="0"/>
                <a:cs typeface="Times New Roman" panose="02020603050405020304" pitchFamily="18" charset="0"/>
              </a:rPr>
              <a:t>Breast feeding And UTI</a:t>
            </a:r>
            <a:r>
              <a:rPr lang="en-US" b="1" dirty="0">
                <a:solidFill>
                  <a:srgbClr val="92D050"/>
                </a:solidFill>
                <a:ea typeface="Times New Roman" panose="02020603050405020304" pitchFamily="18" charset="0"/>
                <a:cs typeface="Times New Roman" panose="02020603050405020304" pitchFamily="18" charset="0"/>
              </a:rPr>
              <a:t>(1)</a:t>
            </a:r>
            <a:endParaRPr lang="en-US" dirty="0">
              <a:solidFill>
                <a:srgbClr val="92D050"/>
              </a:solidFill>
              <a:ea typeface="Times New Roman" panose="02020603050405020304" pitchFamily="18" charset="0"/>
            </a:endParaRPr>
          </a:p>
          <a:p>
            <a:pPr marL="285750" lvl="0" indent="-285750">
              <a:spcAft>
                <a:spcPts val="0"/>
              </a:spcAft>
              <a:buFont typeface="Arial" panose="020B0604020202020204" pitchFamily="34" charset="0"/>
              <a:buChar char="•"/>
              <a:tabLst>
                <a:tab pos="457200" algn="l"/>
              </a:tabLst>
            </a:pPr>
            <a:r>
              <a:rPr lang="en-US" sz="1600" dirty="0">
                <a:ea typeface="Times New Roman" panose="02020603050405020304" pitchFamily="18" charset="0"/>
                <a:cs typeface="Times New Roman" panose="02020603050405020304" pitchFamily="18" charset="0"/>
              </a:rPr>
              <a:t>The risk of UTI was </a:t>
            </a:r>
            <a:r>
              <a:rPr lang="en-US" sz="1600" dirty="0">
                <a:solidFill>
                  <a:srgbClr val="FF0000"/>
                </a:solidFill>
                <a:ea typeface="Times New Roman" panose="02020603050405020304" pitchFamily="18" charset="0"/>
                <a:cs typeface="Times New Roman" panose="02020603050405020304" pitchFamily="18" charset="0"/>
              </a:rPr>
              <a:t>2-3 times </a:t>
            </a:r>
            <a:r>
              <a:rPr lang="en-US" sz="1600" dirty="0">
                <a:ea typeface="Times New Roman" panose="02020603050405020304" pitchFamily="18" charset="0"/>
                <a:cs typeface="Times New Roman" panose="02020603050405020304" pitchFamily="18" charset="0"/>
              </a:rPr>
              <a:t>higher in non-breastfed children when compared with exclusively breastfed children</a:t>
            </a:r>
            <a:endParaRPr lang="en-US" sz="1600" dirty="0">
              <a:ea typeface="Times New Roman" panose="02020603050405020304" pitchFamily="18" charset="0"/>
            </a:endParaRPr>
          </a:p>
          <a:p>
            <a:pPr marL="285750" lvl="0" indent="-285750">
              <a:spcAft>
                <a:spcPts val="0"/>
              </a:spcAft>
              <a:buFont typeface="Arial" panose="020B0604020202020204" pitchFamily="34" charset="0"/>
              <a:buChar char="•"/>
              <a:tabLst>
                <a:tab pos="457200" algn="l"/>
              </a:tabLst>
            </a:pPr>
            <a:r>
              <a:rPr lang="en-US" sz="1600" dirty="0">
                <a:ea typeface="Times New Roman" panose="02020603050405020304" pitchFamily="18" charset="0"/>
                <a:cs typeface="Times New Roman" panose="02020603050405020304" pitchFamily="18" charset="0"/>
              </a:rPr>
              <a:t>The protective effect of breastfeeding was dependent on the </a:t>
            </a:r>
            <a:r>
              <a:rPr lang="en-US" sz="1600" dirty="0">
                <a:solidFill>
                  <a:srgbClr val="FF0000"/>
                </a:solidFill>
                <a:ea typeface="Times New Roman" panose="02020603050405020304" pitchFamily="18" charset="0"/>
                <a:cs typeface="Times New Roman" panose="02020603050405020304" pitchFamily="18" charset="0"/>
              </a:rPr>
              <a:t>duration of breastfeeding </a:t>
            </a:r>
            <a:r>
              <a:rPr lang="en-US" sz="1600" dirty="0">
                <a:ea typeface="Times New Roman" panose="02020603050405020304" pitchFamily="18" charset="0"/>
                <a:cs typeface="Times New Roman" panose="02020603050405020304" pitchFamily="18" charset="0"/>
              </a:rPr>
              <a:t>as well as the </a:t>
            </a:r>
            <a:r>
              <a:rPr lang="en-US" sz="1600" dirty="0">
                <a:solidFill>
                  <a:srgbClr val="FF0000"/>
                </a:solidFill>
                <a:ea typeface="Times New Roman" panose="02020603050405020304" pitchFamily="18" charset="0"/>
                <a:cs typeface="Times New Roman" panose="02020603050405020304" pitchFamily="18" charset="0"/>
              </a:rPr>
              <a:t>gender</a:t>
            </a:r>
            <a:r>
              <a:rPr lang="en-US" sz="1600" dirty="0">
                <a:ea typeface="Times New Roman" panose="02020603050405020304" pitchFamily="18" charset="0"/>
                <a:cs typeface="Times New Roman" panose="02020603050405020304" pitchFamily="18" charset="0"/>
              </a:rPr>
              <a:t> of the child or infant. </a:t>
            </a:r>
            <a:endParaRPr lang="en-US" sz="1600" dirty="0">
              <a:ea typeface="Times New Roman" panose="02020603050405020304" pitchFamily="18" charset="0"/>
            </a:endParaRPr>
          </a:p>
          <a:p>
            <a:pPr marL="285750" lvl="0" indent="-285750">
              <a:spcAft>
                <a:spcPts val="0"/>
              </a:spcAft>
              <a:buFont typeface="Arial" panose="020B0604020202020204" pitchFamily="34" charset="0"/>
              <a:buChar char="•"/>
              <a:tabLst>
                <a:tab pos="457200" algn="l"/>
              </a:tabLst>
            </a:pPr>
            <a:r>
              <a:rPr lang="en-US" sz="1600" dirty="0">
                <a:ea typeface="Times New Roman" panose="02020603050405020304" pitchFamily="18" charset="0"/>
                <a:cs typeface="Times New Roman" panose="02020603050405020304" pitchFamily="18" charset="0"/>
              </a:rPr>
              <a:t>A longer duration of breastfeeding was associated with a ↓ risk of infection after weaning and the effect was stronger in </a:t>
            </a:r>
            <a:r>
              <a:rPr lang="en-US" sz="1600" dirty="0">
                <a:solidFill>
                  <a:srgbClr val="FF0000"/>
                </a:solidFill>
                <a:ea typeface="Times New Roman" panose="02020603050405020304" pitchFamily="18" charset="0"/>
                <a:cs typeface="Times New Roman" panose="02020603050405020304" pitchFamily="18" charset="0"/>
              </a:rPr>
              <a:t>girls</a:t>
            </a:r>
            <a:r>
              <a:rPr lang="en-US" sz="1600" dirty="0">
                <a:ea typeface="Times New Roman" panose="02020603050405020304" pitchFamily="18" charset="0"/>
                <a:cs typeface="Times New Roman" panose="02020603050405020304" pitchFamily="18" charset="0"/>
              </a:rPr>
              <a:t>.</a:t>
            </a:r>
            <a:endParaRPr lang="en-US" sz="1600" dirty="0">
              <a:effectLst/>
              <a:ea typeface="Times New Roman" panose="02020603050405020304" pitchFamily="18" charset="0"/>
            </a:endParaRPr>
          </a:p>
        </p:txBody>
      </p:sp>
      <p:sp>
        <p:nvSpPr>
          <p:cNvPr id="6" name="مربع نص 5">
            <a:extLst>
              <a:ext uri="{FF2B5EF4-FFF2-40B4-BE49-F238E27FC236}">
                <a16:creationId xmlns:a16="http://schemas.microsoft.com/office/drawing/2014/main" id="{16E4DB74-7441-4237-96E3-752DC49C7FA1}"/>
              </a:ext>
            </a:extLst>
          </p:cNvPr>
          <p:cNvSpPr txBox="1"/>
          <p:nvPr/>
        </p:nvSpPr>
        <p:spPr>
          <a:xfrm>
            <a:off x="1298726" y="2320804"/>
            <a:ext cx="9520507" cy="1354217"/>
          </a:xfrm>
          <a:prstGeom prst="rect">
            <a:avLst/>
          </a:prstGeom>
          <a:noFill/>
        </p:spPr>
        <p:txBody>
          <a:bodyPr wrap="square" rtlCol="1">
            <a:spAutoFit/>
          </a:bodyPr>
          <a:lstStyle/>
          <a:p>
            <a:pPr>
              <a:spcAft>
                <a:spcPts val="0"/>
              </a:spcAft>
            </a:pPr>
            <a:r>
              <a:rPr lang="en-US" b="1" dirty="0">
                <a:solidFill>
                  <a:schemeClr val="bg2">
                    <a:lumMod val="50000"/>
                  </a:schemeClr>
                </a:solidFill>
                <a:latin typeface="Tw Cen MT" panose="020B0602020104020603" pitchFamily="34" charset="0"/>
                <a:ea typeface="Times New Roman" panose="02020603050405020304" pitchFamily="18" charset="0"/>
                <a:cs typeface="Times New Roman" panose="02020603050405020304" pitchFamily="18" charset="0"/>
              </a:rPr>
              <a:t>When can I start breastfeeding?</a:t>
            </a:r>
            <a:r>
              <a:rPr lang="en-US" b="1" dirty="0">
                <a:latin typeface="Tw Cen MT" panose="020B0602020104020603" pitchFamily="34" charset="0"/>
                <a:ea typeface="Times New Roman" panose="02020603050405020304" pitchFamily="18" charset="0"/>
                <a:cs typeface="Times New Roman" panose="02020603050405020304" pitchFamily="18" charset="0"/>
              </a:rPr>
              <a:t> </a:t>
            </a:r>
            <a:r>
              <a:rPr lang="en-US" b="1" dirty="0">
                <a:solidFill>
                  <a:srgbClr val="92D050"/>
                </a:solidFill>
                <a:latin typeface="Tw Cen MT" panose="020B0602020104020603" pitchFamily="34" charset="0"/>
                <a:ea typeface="Times New Roman" panose="02020603050405020304" pitchFamily="18" charset="0"/>
                <a:cs typeface="Times New Roman" panose="02020603050405020304" pitchFamily="18" charset="0"/>
              </a:rPr>
              <a:t>(2)</a:t>
            </a:r>
            <a:endParaRPr lang="en-US" sz="1400" dirty="0">
              <a:solidFill>
                <a:srgbClr val="92D050"/>
              </a:solidFill>
              <a:latin typeface="Times New Roman" panose="02020603050405020304" pitchFamily="18" charset="0"/>
              <a:ea typeface="Times New Roman" panose="02020603050405020304" pitchFamily="18" charset="0"/>
            </a:endParaRPr>
          </a:p>
          <a:p>
            <a:pPr marL="285750" lvl="0" indent="-285750">
              <a:spcAft>
                <a:spcPts val="0"/>
              </a:spcAft>
              <a:buFont typeface="Arial" panose="020B0604020202020204" pitchFamily="34" charset="0"/>
              <a:buChar char="•"/>
              <a:tabLst>
                <a:tab pos="457200" algn="l"/>
              </a:tabLst>
            </a:pPr>
            <a:r>
              <a:rPr lang="en-US" sz="1600" dirty="0">
                <a:ea typeface="Times New Roman" panose="02020603050405020304" pitchFamily="18" charset="0"/>
                <a:cs typeface="Times New Roman" panose="02020603050405020304" pitchFamily="18" charset="0"/>
              </a:rPr>
              <a:t>Most women can start breastfeeding within a few hours after giving birth. </a:t>
            </a:r>
            <a:endParaRPr lang="en-US" sz="1600" dirty="0">
              <a:ea typeface="Times New Roman" panose="02020603050405020304" pitchFamily="18" charset="0"/>
            </a:endParaRPr>
          </a:p>
          <a:p>
            <a:pPr marL="285750" lvl="0" indent="-285750">
              <a:spcAft>
                <a:spcPts val="0"/>
              </a:spcAft>
              <a:buFont typeface="Arial" panose="020B0604020202020204" pitchFamily="34" charset="0"/>
              <a:buChar char="•"/>
              <a:tabLst>
                <a:tab pos="457200" algn="l"/>
              </a:tabLst>
            </a:pPr>
            <a:r>
              <a:rPr lang="en-US" sz="1600" dirty="0">
                <a:ea typeface="Times New Roman" panose="02020603050405020304" pitchFamily="18" charset="0"/>
                <a:cs typeface="Times New Roman" panose="02020603050405020304" pitchFamily="18" charset="0"/>
              </a:rPr>
              <a:t>For the first few days, most women make only a small amount of yellowish milk called “</a:t>
            </a:r>
            <a:r>
              <a:rPr lang="en-US" sz="1600" dirty="0">
                <a:solidFill>
                  <a:srgbClr val="FF0000"/>
                </a:solidFill>
                <a:ea typeface="Times New Roman" panose="02020603050405020304" pitchFamily="18" charset="0"/>
                <a:cs typeface="Times New Roman" panose="02020603050405020304" pitchFamily="18" charset="0"/>
              </a:rPr>
              <a:t>colostrum</a:t>
            </a:r>
            <a:r>
              <a:rPr lang="en-US" sz="1600" dirty="0">
                <a:ea typeface="Times New Roman" panose="02020603050405020304" pitchFamily="18" charset="0"/>
                <a:cs typeface="Times New Roman" panose="02020603050405020304" pitchFamily="18" charset="0"/>
              </a:rPr>
              <a:t>.”</a:t>
            </a:r>
            <a:endParaRPr lang="en-US" sz="1600" dirty="0">
              <a:ea typeface="Times New Roman" panose="02020603050405020304" pitchFamily="18" charset="0"/>
            </a:endParaRPr>
          </a:p>
          <a:p>
            <a:pPr marL="285750" lvl="0" indent="-285750">
              <a:spcAft>
                <a:spcPts val="0"/>
              </a:spcAft>
              <a:buFont typeface="Arial" panose="020B0604020202020204" pitchFamily="34" charset="0"/>
              <a:buChar char="•"/>
              <a:tabLst>
                <a:tab pos="457200" algn="l"/>
              </a:tabLst>
            </a:pPr>
            <a:r>
              <a:rPr lang="en-US" sz="1600" dirty="0">
                <a:ea typeface="Times New Roman" panose="02020603050405020304" pitchFamily="18" charset="0"/>
                <a:cs typeface="Times New Roman" panose="02020603050405020304" pitchFamily="18" charset="0"/>
              </a:rPr>
              <a:t>Colostrum has all of the nutrition for newborn needs. </a:t>
            </a:r>
            <a:endParaRPr lang="en-US" sz="1600" dirty="0">
              <a:ea typeface="Times New Roman" panose="02020603050405020304" pitchFamily="18" charset="0"/>
            </a:endParaRPr>
          </a:p>
          <a:p>
            <a:pPr marL="285750" lvl="0" indent="-285750">
              <a:spcAft>
                <a:spcPts val="0"/>
              </a:spcAft>
              <a:buFont typeface="Arial" panose="020B0604020202020204" pitchFamily="34" charset="0"/>
              <a:buChar char="•"/>
              <a:tabLst>
                <a:tab pos="457200" algn="l"/>
              </a:tabLst>
            </a:pPr>
            <a:r>
              <a:rPr lang="en-US" sz="1600" dirty="0">
                <a:ea typeface="Times New Roman" panose="02020603050405020304" pitchFamily="18" charset="0"/>
                <a:cs typeface="Times New Roman" panose="02020603050405020304" pitchFamily="18" charset="0"/>
              </a:rPr>
              <a:t>Most women start making more milk after </a:t>
            </a:r>
            <a:r>
              <a:rPr lang="en-US" sz="1600" dirty="0">
                <a:solidFill>
                  <a:srgbClr val="FF0000"/>
                </a:solidFill>
                <a:ea typeface="Times New Roman" panose="02020603050405020304" pitchFamily="18" charset="0"/>
                <a:cs typeface="Times New Roman" panose="02020603050405020304" pitchFamily="18" charset="0"/>
              </a:rPr>
              <a:t>2</a:t>
            </a:r>
            <a:r>
              <a:rPr lang="en-US" sz="1600" dirty="0">
                <a:ea typeface="Times New Roman" panose="02020603050405020304" pitchFamily="18" charset="0"/>
                <a:cs typeface="Times New Roman" panose="02020603050405020304" pitchFamily="18" charset="0"/>
              </a:rPr>
              <a:t> or </a:t>
            </a:r>
            <a:r>
              <a:rPr lang="en-US" sz="1600" dirty="0">
                <a:solidFill>
                  <a:srgbClr val="FF0000"/>
                </a:solidFill>
                <a:ea typeface="Times New Roman" panose="02020603050405020304" pitchFamily="18" charset="0"/>
                <a:cs typeface="Times New Roman" panose="02020603050405020304" pitchFamily="18" charset="0"/>
              </a:rPr>
              <a:t>3</a:t>
            </a:r>
            <a:r>
              <a:rPr lang="en-US" sz="1600" dirty="0">
                <a:ea typeface="Times New Roman" panose="02020603050405020304" pitchFamily="18" charset="0"/>
                <a:cs typeface="Times New Roman" panose="02020603050405020304" pitchFamily="18" charset="0"/>
              </a:rPr>
              <a:t> days.</a:t>
            </a:r>
            <a:endParaRPr lang="en-US" sz="1600" dirty="0">
              <a:effectLst/>
              <a:ea typeface="Times New Roman" panose="02020603050405020304" pitchFamily="18" charset="0"/>
            </a:endParaRPr>
          </a:p>
        </p:txBody>
      </p:sp>
      <p:sp>
        <p:nvSpPr>
          <p:cNvPr id="3" name="مربع نص 2">
            <a:extLst>
              <a:ext uri="{FF2B5EF4-FFF2-40B4-BE49-F238E27FC236}">
                <a16:creationId xmlns:a16="http://schemas.microsoft.com/office/drawing/2014/main" id="{88F004A1-9F1D-44CE-8942-C282FB078503}"/>
              </a:ext>
            </a:extLst>
          </p:cNvPr>
          <p:cNvSpPr txBox="1"/>
          <p:nvPr/>
        </p:nvSpPr>
        <p:spPr>
          <a:xfrm>
            <a:off x="1142180" y="3742159"/>
            <a:ext cx="4065304" cy="2062103"/>
          </a:xfrm>
          <a:prstGeom prst="rect">
            <a:avLst/>
          </a:prstGeom>
          <a:solidFill>
            <a:schemeClr val="tx2">
              <a:lumMod val="75000"/>
            </a:schemeClr>
          </a:solidFill>
        </p:spPr>
        <p:style>
          <a:lnRef idx="2">
            <a:schemeClr val="dk1"/>
          </a:lnRef>
          <a:fillRef idx="1">
            <a:schemeClr val="lt1"/>
          </a:fillRef>
          <a:effectRef idx="0">
            <a:schemeClr val="dk1"/>
          </a:effectRef>
          <a:fontRef idx="minor">
            <a:schemeClr val="dk1"/>
          </a:fontRef>
        </p:style>
        <p:txBody>
          <a:bodyPr wrap="square" rtlCol="1">
            <a:spAutoFit/>
          </a:bodyPr>
          <a:lstStyle/>
          <a:p>
            <a:pPr>
              <a:spcAft>
                <a:spcPts val="0"/>
              </a:spcAft>
            </a:pPr>
            <a:r>
              <a:rPr lang="en-US" sz="1600" b="1" dirty="0">
                <a:solidFill>
                  <a:schemeClr val="bg2">
                    <a:lumMod val="50000"/>
                  </a:schemeClr>
                </a:solidFill>
                <a:ea typeface="Times New Roman" panose="02020603050405020304" pitchFamily="18" charset="0"/>
                <a:cs typeface="Times New Roman" panose="02020603050405020304" pitchFamily="18" charset="0"/>
              </a:rPr>
              <a:t>Initiation of Breast Feeding:</a:t>
            </a:r>
            <a:endParaRPr lang="en-US" sz="1600" dirty="0">
              <a:solidFill>
                <a:schemeClr val="bg2">
                  <a:lumMod val="50000"/>
                </a:schemeClr>
              </a:solidFill>
              <a:ea typeface="Times New Roman" panose="02020603050405020304" pitchFamily="18" charset="0"/>
            </a:endParaRPr>
          </a:p>
          <a:p>
            <a:pPr marL="285750" lvl="0" indent="-285750">
              <a:spcAft>
                <a:spcPts val="0"/>
              </a:spcAft>
              <a:buFont typeface="Arial" panose="020B0604020202020204" pitchFamily="34" charset="0"/>
              <a:buChar char="•"/>
              <a:tabLst>
                <a:tab pos="457200" algn="l"/>
              </a:tabLst>
            </a:pPr>
            <a:r>
              <a:rPr lang="en-US" sz="1600" dirty="0">
                <a:solidFill>
                  <a:schemeClr val="bg1"/>
                </a:solidFill>
                <a:ea typeface="Times New Roman" panose="02020603050405020304" pitchFamily="18" charset="0"/>
                <a:cs typeface="Times New Roman" panose="02020603050405020304" pitchFamily="18" charset="0"/>
              </a:rPr>
              <a:t>Should be started within 30-60 min. of delivery.</a:t>
            </a:r>
            <a:endParaRPr lang="en-US" sz="1600" dirty="0">
              <a:solidFill>
                <a:schemeClr val="bg1"/>
              </a:solidFill>
              <a:ea typeface="Times New Roman" panose="02020603050405020304" pitchFamily="18" charset="0"/>
            </a:endParaRPr>
          </a:p>
          <a:p>
            <a:pPr marL="285750" lvl="0" indent="-285750">
              <a:spcAft>
                <a:spcPts val="0"/>
              </a:spcAft>
              <a:buFont typeface="Arial" panose="020B0604020202020204" pitchFamily="34" charset="0"/>
              <a:buChar char="•"/>
              <a:tabLst>
                <a:tab pos="457200" algn="l"/>
              </a:tabLst>
            </a:pPr>
            <a:r>
              <a:rPr lang="en-US" sz="1600" dirty="0">
                <a:solidFill>
                  <a:schemeClr val="bg1"/>
                </a:solidFill>
                <a:ea typeface="Times New Roman" panose="02020603050405020304" pitchFamily="18" charset="0"/>
                <a:cs typeface="Times New Roman" panose="02020603050405020304" pitchFamily="18" charset="0"/>
              </a:rPr>
              <a:t>Baby should be fed on demand.</a:t>
            </a:r>
            <a:endParaRPr lang="en-US" sz="1600" dirty="0">
              <a:solidFill>
                <a:schemeClr val="bg1"/>
              </a:solidFill>
              <a:ea typeface="Times New Roman" panose="02020603050405020304" pitchFamily="18" charset="0"/>
            </a:endParaRPr>
          </a:p>
          <a:p>
            <a:pPr marL="285750" lvl="0" indent="-285750">
              <a:spcAft>
                <a:spcPts val="0"/>
              </a:spcAft>
              <a:buFont typeface="Arial" panose="020B0604020202020204" pitchFamily="34" charset="0"/>
              <a:buChar char="•"/>
              <a:tabLst>
                <a:tab pos="457200" algn="l"/>
              </a:tabLst>
            </a:pPr>
            <a:r>
              <a:rPr lang="en-US" sz="1600" dirty="0">
                <a:solidFill>
                  <a:schemeClr val="bg1"/>
                </a:solidFill>
                <a:ea typeface="Times New Roman" panose="02020603050405020304" pitchFamily="18" charset="0"/>
                <a:cs typeface="Times New Roman" panose="02020603050405020304" pitchFamily="18" charset="0"/>
              </a:rPr>
              <a:t>With-in 4-6 weeks baby goes into routine.</a:t>
            </a:r>
            <a:endParaRPr lang="en-US" sz="1600" dirty="0">
              <a:solidFill>
                <a:schemeClr val="bg1"/>
              </a:solidFill>
              <a:ea typeface="Times New Roman" panose="02020603050405020304" pitchFamily="18" charset="0"/>
            </a:endParaRPr>
          </a:p>
          <a:p>
            <a:pPr marL="285750" lvl="0" indent="-285750">
              <a:spcAft>
                <a:spcPts val="0"/>
              </a:spcAft>
              <a:buFont typeface="Arial" panose="020B0604020202020204" pitchFamily="34" charset="0"/>
              <a:buChar char="•"/>
              <a:tabLst>
                <a:tab pos="457200" algn="l"/>
              </a:tabLst>
            </a:pPr>
            <a:r>
              <a:rPr lang="en-US" sz="1600" dirty="0">
                <a:solidFill>
                  <a:schemeClr val="bg1"/>
                </a:solidFill>
                <a:ea typeface="Times New Roman" panose="02020603050405020304" pitchFamily="18" charset="0"/>
                <a:cs typeface="Times New Roman" panose="02020603050405020304" pitchFamily="18" charset="0"/>
              </a:rPr>
              <a:t>Breast Feeding should be given for 5-15 minutes.</a:t>
            </a:r>
            <a:endParaRPr lang="en-US" sz="1600" dirty="0">
              <a:solidFill>
                <a:schemeClr val="bg1"/>
              </a:solidFill>
              <a:ea typeface="Times New Roman" panose="02020603050405020304" pitchFamily="18" charset="0"/>
            </a:endParaRPr>
          </a:p>
          <a:p>
            <a:pPr marL="285750" lvl="0" indent="-285750">
              <a:spcAft>
                <a:spcPts val="0"/>
              </a:spcAft>
              <a:buFont typeface="Arial" panose="020B0604020202020204" pitchFamily="34" charset="0"/>
              <a:buChar char="•"/>
              <a:tabLst>
                <a:tab pos="457200" algn="l"/>
              </a:tabLst>
            </a:pPr>
            <a:r>
              <a:rPr lang="en-US" sz="1600" dirty="0">
                <a:solidFill>
                  <a:schemeClr val="bg1"/>
                </a:solidFill>
                <a:ea typeface="Times New Roman" panose="02020603050405020304" pitchFamily="18" charset="0"/>
                <a:cs typeface="Times New Roman" panose="02020603050405020304" pitchFamily="18" charset="0"/>
              </a:rPr>
              <a:t>Both breast should be offered.</a:t>
            </a:r>
            <a:endParaRPr lang="en-US" sz="1600" dirty="0">
              <a:solidFill>
                <a:schemeClr val="bg1"/>
              </a:solidFill>
              <a:ea typeface="Times New Roman" panose="02020603050405020304" pitchFamily="18" charset="0"/>
            </a:endParaRPr>
          </a:p>
        </p:txBody>
      </p:sp>
      <p:sp>
        <p:nvSpPr>
          <p:cNvPr id="10" name="مربع نص 9">
            <a:extLst>
              <a:ext uri="{FF2B5EF4-FFF2-40B4-BE49-F238E27FC236}">
                <a16:creationId xmlns:a16="http://schemas.microsoft.com/office/drawing/2014/main" id="{54F17074-B789-4EF3-BCB3-8F4271F875CC}"/>
              </a:ext>
            </a:extLst>
          </p:cNvPr>
          <p:cNvSpPr txBox="1"/>
          <p:nvPr/>
        </p:nvSpPr>
        <p:spPr>
          <a:xfrm>
            <a:off x="5331337" y="3744831"/>
            <a:ext cx="3094586" cy="2062103"/>
          </a:xfrm>
          <a:prstGeom prst="rect">
            <a:avLst/>
          </a:prstGeom>
          <a:solidFill>
            <a:schemeClr val="tx2">
              <a:lumMod val="75000"/>
            </a:schemeClr>
          </a:solidFill>
        </p:spPr>
        <p:style>
          <a:lnRef idx="2">
            <a:schemeClr val="dk1"/>
          </a:lnRef>
          <a:fillRef idx="1">
            <a:schemeClr val="lt1"/>
          </a:fillRef>
          <a:effectRef idx="0">
            <a:schemeClr val="dk1"/>
          </a:effectRef>
          <a:fontRef idx="minor">
            <a:schemeClr val="dk1"/>
          </a:fontRef>
        </p:style>
        <p:txBody>
          <a:bodyPr wrap="square" rtlCol="1">
            <a:spAutoFit/>
          </a:bodyPr>
          <a:lstStyle/>
          <a:p>
            <a:r>
              <a:rPr lang="en-US" sz="1600" b="1" dirty="0">
                <a:solidFill>
                  <a:schemeClr val="bg2">
                    <a:lumMod val="50000"/>
                  </a:schemeClr>
                </a:solidFill>
                <a:ea typeface="Times New Roman" panose="02020603050405020304" pitchFamily="18" charset="0"/>
                <a:cs typeface="Times New Roman" panose="02020603050405020304" pitchFamily="18" charset="0"/>
              </a:rPr>
              <a:t>Timing of breastfeeding initiation:  </a:t>
            </a:r>
            <a:r>
              <a:rPr lang="en-US" sz="1600" b="1" dirty="0">
                <a:ea typeface="Times New Roman" panose="02020603050405020304" pitchFamily="18" charset="0"/>
                <a:cs typeface="Times New Roman" panose="02020603050405020304" pitchFamily="18" charset="0"/>
              </a:rPr>
              <a:t/>
            </a:r>
            <a:br>
              <a:rPr lang="en-US" sz="1600" b="1" dirty="0">
                <a:ea typeface="Times New Roman" panose="02020603050405020304" pitchFamily="18" charset="0"/>
                <a:cs typeface="Times New Roman" panose="02020603050405020304" pitchFamily="18" charset="0"/>
              </a:rPr>
            </a:br>
            <a:r>
              <a:rPr lang="en-US" sz="1600" dirty="0">
                <a:solidFill>
                  <a:schemeClr val="bg1"/>
                </a:solidFill>
                <a:ea typeface="Times New Roman" panose="02020603050405020304" pitchFamily="18" charset="0"/>
                <a:cs typeface="Times New Roman" panose="02020603050405020304" pitchFamily="18" charset="0"/>
              </a:rPr>
              <a:t>Early breastfeeding: if initiated to baby within the first one hour of birth.</a:t>
            </a:r>
            <a:br>
              <a:rPr lang="en-US" sz="1600" dirty="0">
                <a:solidFill>
                  <a:schemeClr val="bg1"/>
                </a:solidFill>
                <a:ea typeface="Times New Roman" panose="02020603050405020304" pitchFamily="18" charset="0"/>
                <a:cs typeface="Times New Roman" panose="02020603050405020304" pitchFamily="18" charset="0"/>
              </a:rPr>
            </a:br>
            <a:r>
              <a:rPr lang="en-US" sz="1600" dirty="0">
                <a:solidFill>
                  <a:schemeClr val="bg1"/>
                </a:solidFill>
                <a:ea typeface="Times New Roman" panose="02020603050405020304" pitchFamily="18" charset="0"/>
                <a:cs typeface="Times New Roman" panose="02020603050405020304" pitchFamily="18" charset="0"/>
              </a:rPr>
              <a:t>Delayed breastfeeding: if the time of the first breastfeeding initiation is more than one hour after birth).</a:t>
            </a:r>
          </a:p>
          <a:p>
            <a:endParaRPr lang="ar-SA" sz="1600" dirty="0"/>
          </a:p>
        </p:txBody>
      </p:sp>
      <p:sp>
        <p:nvSpPr>
          <p:cNvPr id="14" name="مربع نص 13">
            <a:extLst>
              <a:ext uri="{FF2B5EF4-FFF2-40B4-BE49-F238E27FC236}">
                <a16:creationId xmlns:a16="http://schemas.microsoft.com/office/drawing/2014/main" id="{3142D2F1-3A0E-4B1A-911E-7D9F229A77AD}"/>
              </a:ext>
            </a:extLst>
          </p:cNvPr>
          <p:cNvSpPr txBox="1"/>
          <p:nvPr/>
        </p:nvSpPr>
        <p:spPr>
          <a:xfrm>
            <a:off x="8516216" y="3744831"/>
            <a:ext cx="3094586" cy="2062103"/>
          </a:xfrm>
          <a:prstGeom prst="rect">
            <a:avLst/>
          </a:prstGeom>
          <a:solidFill>
            <a:schemeClr val="tx2">
              <a:lumMod val="75000"/>
            </a:schemeClr>
          </a:solidFill>
        </p:spPr>
        <p:style>
          <a:lnRef idx="2">
            <a:schemeClr val="dk1"/>
          </a:lnRef>
          <a:fillRef idx="1">
            <a:schemeClr val="lt1"/>
          </a:fillRef>
          <a:effectRef idx="0">
            <a:schemeClr val="dk1"/>
          </a:effectRef>
          <a:fontRef idx="minor">
            <a:schemeClr val="dk1"/>
          </a:fontRef>
        </p:style>
        <p:txBody>
          <a:bodyPr wrap="square" rtlCol="1">
            <a:spAutoFit/>
          </a:bodyPr>
          <a:lstStyle/>
          <a:p>
            <a:pPr>
              <a:spcAft>
                <a:spcPts val="0"/>
              </a:spcAft>
            </a:pPr>
            <a:r>
              <a:rPr lang="en-US" sz="1600" b="1" dirty="0">
                <a:solidFill>
                  <a:schemeClr val="bg2">
                    <a:lumMod val="50000"/>
                  </a:schemeClr>
                </a:solidFill>
                <a:ea typeface="Times New Roman" panose="02020603050405020304" pitchFamily="18" charset="0"/>
                <a:cs typeface="Times New Roman" panose="02020603050405020304" pitchFamily="18" charset="0"/>
              </a:rPr>
              <a:t>Signs for adequate breastfeeding</a:t>
            </a:r>
            <a:endParaRPr lang="en-US" sz="1600" dirty="0">
              <a:solidFill>
                <a:schemeClr val="bg2">
                  <a:lumMod val="50000"/>
                </a:schemeClr>
              </a:solidFill>
              <a:ea typeface="Times New Roman" panose="02020603050405020304" pitchFamily="18" charset="0"/>
            </a:endParaRPr>
          </a:p>
          <a:p>
            <a:pPr marL="285750" lvl="0" indent="-285750">
              <a:spcAft>
                <a:spcPts val="0"/>
              </a:spcAft>
              <a:buFont typeface="Arial" panose="020B0604020202020204" pitchFamily="34" charset="0"/>
              <a:buChar char="•"/>
              <a:tabLst>
                <a:tab pos="457200" algn="l"/>
              </a:tabLst>
            </a:pPr>
            <a:r>
              <a:rPr lang="en-US" sz="1600" dirty="0">
                <a:solidFill>
                  <a:schemeClr val="bg1"/>
                </a:solidFill>
                <a:ea typeface="Times New Roman" panose="02020603050405020304" pitchFamily="18" charset="0"/>
                <a:cs typeface="Times New Roman" panose="02020603050405020304" pitchFamily="18" charset="0"/>
              </a:rPr>
              <a:t>A satisfactory weight gain of baby.</a:t>
            </a:r>
            <a:endParaRPr lang="en-US" sz="1600" dirty="0">
              <a:solidFill>
                <a:schemeClr val="bg1"/>
              </a:solidFill>
              <a:ea typeface="Times New Roman" panose="02020603050405020304" pitchFamily="18" charset="0"/>
            </a:endParaRPr>
          </a:p>
          <a:p>
            <a:pPr marL="285750" lvl="0" indent="-285750">
              <a:spcAft>
                <a:spcPts val="0"/>
              </a:spcAft>
              <a:buFont typeface="Arial" panose="020B0604020202020204" pitchFamily="34" charset="0"/>
              <a:buChar char="•"/>
              <a:tabLst>
                <a:tab pos="457200" algn="l"/>
              </a:tabLst>
            </a:pPr>
            <a:r>
              <a:rPr lang="en-US" sz="1600" dirty="0">
                <a:solidFill>
                  <a:schemeClr val="bg1"/>
                </a:solidFill>
                <a:ea typeface="Times New Roman" panose="02020603050405020304" pitchFamily="18" charset="0"/>
                <a:cs typeface="Times New Roman" panose="02020603050405020304" pitchFamily="18" charset="0"/>
              </a:rPr>
              <a:t>Baby looks active and well.</a:t>
            </a:r>
            <a:endParaRPr lang="en-US" sz="1600" dirty="0">
              <a:solidFill>
                <a:schemeClr val="bg1"/>
              </a:solidFill>
              <a:ea typeface="Times New Roman" panose="02020603050405020304" pitchFamily="18" charset="0"/>
            </a:endParaRPr>
          </a:p>
          <a:p>
            <a:pPr marL="285750" lvl="0" indent="-285750">
              <a:spcAft>
                <a:spcPts val="0"/>
              </a:spcAft>
              <a:buFont typeface="Arial" panose="020B0604020202020204" pitchFamily="34" charset="0"/>
              <a:buChar char="•"/>
              <a:tabLst>
                <a:tab pos="457200" algn="l"/>
              </a:tabLst>
            </a:pPr>
            <a:r>
              <a:rPr lang="en-US" sz="1600" dirty="0">
                <a:solidFill>
                  <a:schemeClr val="bg1"/>
                </a:solidFill>
                <a:ea typeface="Times New Roman" panose="02020603050405020304" pitchFamily="18" charset="0"/>
                <a:cs typeface="Times New Roman" panose="02020603050405020304" pitchFamily="18" charset="0"/>
              </a:rPr>
              <a:t>Passes frequent but normal stools.</a:t>
            </a:r>
            <a:endParaRPr lang="en-US" sz="1600" dirty="0">
              <a:solidFill>
                <a:schemeClr val="bg1"/>
              </a:solidFill>
              <a:ea typeface="Times New Roman" panose="02020603050405020304" pitchFamily="18" charset="0"/>
            </a:endParaRPr>
          </a:p>
          <a:p>
            <a:pPr marL="285750" lvl="0" indent="-285750">
              <a:spcAft>
                <a:spcPts val="0"/>
              </a:spcAft>
              <a:buFont typeface="Arial" panose="020B0604020202020204" pitchFamily="34" charset="0"/>
              <a:buChar char="•"/>
              <a:tabLst>
                <a:tab pos="457200" algn="l"/>
              </a:tabLst>
            </a:pPr>
            <a:r>
              <a:rPr lang="en-US" sz="1600" dirty="0">
                <a:solidFill>
                  <a:schemeClr val="bg1"/>
                </a:solidFill>
                <a:ea typeface="Times New Roman" panose="02020603050405020304" pitchFamily="18" charset="0"/>
                <a:cs typeface="Times New Roman" panose="02020603050405020304" pitchFamily="18" charset="0"/>
              </a:rPr>
              <a:t>Urinates a number of times/ daily without any sinister signs.</a:t>
            </a:r>
            <a:endParaRPr lang="en-US" sz="1600" dirty="0">
              <a:solidFill>
                <a:schemeClr val="bg1"/>
              </a:solidFill>
              <a:ea typeface="Times New Roman" panose="02020603050405020304" pitchFamily="18" charset="0"/>
            </a:endParaRPr>
          </a:p>
        </p:txBody>
      </p:sp>
      <p:sp>
        <p:nvSpPr>
          <p:cNvPr id="15" name="شكل بيضاوي 14">
            <a:extLst>
              <a:ext uri="{FF2B5EF4-FFF2-40B4-BE49-F238E27FC236}">
                <a16:creationId xmlns:a16="http://schemas.microsoft.com/office/drawing/2014/main" id="{06C07D07-8D63-43AD-B74D-7FD2F8B587C0}"/>
              </a:ext>
            </a:extLst>
          </p:cNvPr>
          <p:cNvSpPr/>
          <p:nvPr/>
        </p:nvSpPr>
        <p:spPr>
          <a:xfrm>
            <a:off x="1036207" y="2411270"/>
            <a:ext cx="211945" cy="203309"/>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7" name="رابط مستقيم 16">
            <a:extLst>
              <a:ext uri="{FF2B5EF4-FFF2-40B4-BE49-F238E27FC236}">
                <a16:creationId xmlns:a16="http://schemas.microsoft.com/office/drawing/2014/main" id="{E9AF641E-7407-403D-B63D-C5EAF563342B}"/>
              </a:ext>
            </a:extLst>
          </p:cNvPr>
          <p:cNvCxnSpPr>
            <a:cxnSpLocks/>
            <a:stCxn id="15" idx="4"/>
          </p:cNvCxnSpPr>
          <p:nvPr/>
        </p:nvCxnSpPr>
        <p:spPr>
          <a:xfrm>
            <a:off x="1142180" y="2614579"/>
            <a:ext cx="0" cy="1180295"/>
          </a:xfrm>
          <a:prstGeom prst="line">
            <a:avLst/>
          </a:prstGeom>
        </p:spPr>
        <p:style>
          <a:lnRef idx="1">
            <a:schemeClr val="dk1"/>
          </a:lnRef>
          <a:fillRef idx="0">
            <a:schemeClr val="dk1"/>
          </a:fillRef>
          <a:effectRef idx="0">
            <a:schemeClr val="dk1"/>
          </a:effectRef>
          <a:fontRef idx="minor">
            <a:schemeClr val="tx1"/>
          </a:fontRef>
        </p:style>
      </p:cxnSp>
      <p:cxnSp>
        <p:nvCxnSpPr>
          <p:cNvPr id="22" name="رابط مستقيم 21">
            <a:extLst>
              <a:ext uri="{FF2B5EF4-FFF2-40B4-BE49-F238E27FC236}">
                <a16:creationId xmlns:a16="http://schemas.microsoft.com/office/drawing/2014/main" id="{1CC9BE2E-2047-42D6-B8A4-78EF5A40A418}"/>
              </a:ext>
            </a:extLst>
          </p:cNvPr>
          <p:cNvCxnSpPr>
            <a:stCxn id="3" idx="3"/>
            <a:endCxn id="10" idx="1"/>
          </p:cNvCxnSpPr>
          <p:nvPr/>
        </p:nvCxnSpPr>
        <p:spPr>
          <a:xfrm>
            <a:off x="5207484" y="4773211"/>
            <a:ext cx="123853" cy="2672"/>
          </a:xfrm>
          <a:prstGeom prst="line">
            <a:avLst/>
          </a:prstGeom>
        </p:spPr>
        <p:style>
          <a:lnRef idx="3">
            <a:schemeClr val="dk1"/>
          </a:lnRef>
          <a:fillRef idx="0">
            <a:schemeClr val="dk1"/>
          </a:fillRef>
          <a:effectRef idx="2">
            <a:schemeClr val="dk1"/>
          </a:effectRef>
          <a:fontRef idx="minor">
            <a:schemeClr val="tx1"/>
          </a:fontRef>
        </p:style>
      </p:cxnSp>
      <p:cxnSp>
        <p:nvCxnSpPr>
          <p:cNvPr id="23" name="رابط مستقيم 22">
            <a:extLst>
              <a:ext uri="{FF2B5EF4-FFF2-40B4-BE49-F238E27FC236}">
                <a16:creationId xmlns:a16="http://schemas.microsoft.com/office/drawing/2014/main" id="{04417C0E-009C-4B90-97FF-B0E3C27917E4}"/>
              </a:ext>
            </a:extLst>
          </p:cNvPr>
          <p:cNvCxnSpPr>
            <a:cxnSpLocks/>
          </p:cNvCxnSpPr>
          <p:nvPr/>
        </p:nvCxnSpPr>
        <p:spPr>
          <a:xfrm>
            <a:off x="8416992" y="4789131"/>
            <a:ext cx="123853" cy="267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22808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964A0050-3A23-47C8-88B3-21CAC757DBE0}"/>
              </a:ext>
            </a:extLst>
          </p:cNvPr>
          <p:cNvSpPr/>
          <p:nvPr/>
        </p:nvSpPr>
        <p:spPr>
          <a:xfrm>
            <a:off x="1360076" y="203703"/>
            <a:ext cx="8368060" cy="861774"/>
          </a:xfrm>
          <a:prstGeom prst="rect">
            <a:avLst/>
          </a:prstGeom>
          <a:noFill/>
        </p:spPr>
        <p:txBody>
          <a:bodyPr wrap="none" lIns="91440" tIns="45720" rIns="91440" bIns="45720">
            <a:spAutoFit/>
          </a:bodyPr>
          <a:lstStyle/>
          <a:p>
            <a:pPr marL="685800" indent="-685800">
              <a:buFont typeface="Wingdings" panose="05000000000000000000" pitchFamily="2" charset="2"/>
              <a:buChar char="v"/>
            </a:pPr>
            <a:r>
              <a:rPr lang="en-US" sz="5000" cap="all" spc="100" dirty="0">
                <a:solidFill>
                  <a:schemeClr val="accent2">
                    <a:lumMod val="75000"/>
                  </a:schemeClr>
                </a:solidFill>
                <a:latin typeface="+mj-lt"/>
                <a:ea typeface="+mj-ea"/>
                <a:cs typeface="+mj-cs"/>
              </a:rPr>
              <a:t>Steps to Successful Breastfeeding</a:t>
            </a:r>
            <a:endParaRPr lang="ar-SA" sz="5000" cap="all" spc="100" dirty="0">
              <a:solidFill>
                <a:schemeClr val="accent2">
                  <a:lumMod val="75000"/>
                </a:schemeClr>
              </a:solidFill>
              <a:latin typeface="+mj-lt"/>
              <a:ea typeface="+mj-ea"/>
              <a:cs typeface="+mj-cs"/>
            </a:endParaRPr>
          </a:p>
        </p:txBody>
      </p:sp>
      <p:pic>
        <p:nvPicPr>
          <p:cNvPr id="9" name="صورة 8">
            <a:extLst>
              <a:ext uri="{FF2B5EF4-FFF2-40B4-BE49-F238E27FC236}">
                <a16:creationId xmlns:a16="http://schemas.microsoft.com/office/drawing/2014/main" id="{89F498B3-1267-40D0-980C-A50A86FDEE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7794"/>
          <a:stretch/>
        </p:blipFill>
        <p:spPr>
          <a:xfrm>
            <a:off x="99002" y="164811"/>
            <a:ext cx="1325995" cy="420400"/>
          </a:xfrm>
          <a:prstGeom prst="rect">
            <a:avLst/>
          </a:prstGeom>
        </p:spPr>
      </p:pic>
      <p:graphicFrame>
        <p:nvGraphicFramePr>
          <p:cNvPr id="5" name="جدول 4">
            <a:extLst>
              <a:ext uri="{FF2B5EF4-FFF2-40B4-BE49-F238E27FC236}">
                <a16:creationId xmlns:a16="http://schemas.microsoft.com/office/drawing/2014/main" id="{904D8E7D-8240-44F0-A6EF-A74C7AF7ECD4}"/>
              </a:ext>
            </a:extLst>
          </p:cNvPr>
          <p:cNvGraphicFramePr>
            <a:graphicFrameLocks noGrp="1"/>
          </p:cNvGraphicFramePr>
          <p:nvPr>
            <p:extLst>
              <p:ext uri="{D42A27DB-BD31-4B8C-83A1-F6EECF244321}">
                <p14:modId xmlns:p14="http://schemas.microsoft.com/office/powerpoint/2010/main" val="2479281232"/>
              </p:ext>
            </p:extLst>
          </p:nvPr>
        </p:nvGraphicFramePr>
        <p:xfrm>
          <a:off x="968991" y="1323834"/>
          <a:ext cx="10645254" cy="3616654"/>
        </p:xfrm>
        <a:graphic>
          <a:graphicData uri="http://schemas.openxmlformats.org/drawingml/2006/table">
            <a:tbl>
              <a:tblPr firstRow="1" firstCol="1" bandRow="1">
                <a:tableStyleId>{5C22544A-7EE6-4342-B048-85BDC9FD1C3A}</a:tableStyleId>
              </a:tblPr>
              <a:tblGrid>
                <a:gridCol w="5322627">
                  <a:extLst>
                    <a:ext uri="{9D8B030D-6E8A-4147-A177-3AD203B41FA5}">
                      <a16:colId xmlns:a16="http://schemas.microsoft.com/office/drawing/2014/main" val="4193340395"/>
                    </a:ext>
                  </a:extLst>
                </a:gridCol>
                <a:gridCol w="5322627">
                  <a:extLst>
                    <a:ext uri="{9D8B030D-6E8A-4147-A177-3AD203B41FA5}">
                      <a16:colId xmlns:a16="http://schemas.microsoft.com/office/drawing/2014/main" val="3024030194"/>
                    </a:ext>
                  </a:extLst>
                </a:gridCol>
              </a:tblGrid>
              <a:tr h="301387">
                <a:tc gridSpan="2">
                  <a:txBody>
                    <a:bodyPr/>
                    <a:lstStyle/>
                    <a:p>
                      <a:pPr algn="ctr">
                        <a:spcAft>
                          <a:spcPts val="0"/>
                        </a:spcAft>
                      </a:pPr>
                      <a:r>
                        <a:rPr lang="en-US" sz="1800" b="1" dirty="0">
                          <a:solidFill>
                            <a:schemeClr val="bg1"/>
                          </a:solidFill>
                          <a:effectLst/>
                        </a:rPr>
                        <a:t>WHO/UNICEF Ten Steps to Successful Breastfeeding</a:t>
                      </a:r>
                      <a:endParaRPr lang="en-US" sz="14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75000"/>
                      </a:schemeClr>
                    </a:solidFill>
                  </a:tcPr>
                </a:tc>
                <a:tc hMerge="1">
                  <a:txBody>
                    <a:bodyPr/>
                    <a:lstStyle/>
                    <a:p>
                      <a:pPr rtl="1"/>
                      <a:endParaRPr lang="ar-SA"/>
                    </a:p>
                  </a:txBody>
                  <a:tcPr/>
                </a:tc>
                <a:extLst>
                  <a:ext uri="{0D108BD9-81ED-4DB2-BD59-A6C34878D82A}">
                    <a16:rowId xmlns:a16="http://schemas.microsoft.com/office/drawing/2014/main" val="32790116"/>
                  </a:ext>
                </a:extLst>
              </a:tr>
              <a:tr h="602776">
                <a:tc>
                  <a:txBody>
                    <a:bodyPr/>
                    <a:lstStyle/>
                    <a:p>
                      <a:pPr algn="l">
                        <a:spcAft>
                          <a:spcPts val="0"/>
                        </a:spcAft>
                      </a:pPr>
                      <a:r>
                        <a:rPr lang="en-US" sz="1800" b="1" dirty="0">
                          <a:solidFill>
                            <a:schemeClr val="bg1"/>
                          </a:solidFill>
                          <a:effectLst/>
                        </a:rPr>
                        <a:t>1 Have a written breastfeeding policy communicated to all health care staff.</a:t>
                      </a:r>
                      <a:endParaRPr lang="en-US" sz="14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cell3D prstMaterial="dkEdge">
                      <a:bevel prst="cross"/>
                      <a:lightRig rig="flood" dir="t"/>
                    </a:cell3D>
                    <a:solidFill>
                      <a:schemeClr val="bg2">
                        <a:lumMod val="90000"/>
                      </a:schemeClr>
                    </a:solidFill>
                  </a:tcPr>
                </a:tc>
                <a:tc>
                  <a:txBody>
                    <a:bodyPr/>
                    <a:lstStyle/>
                    <a:p>
                      <a:pPr algn="l">
                        <a:spcAft>
                          <a:spcPts val="0"/>
                        </a:spcAft>
                      </a:pPr>
                      <a:r>
                        <a:rPr lang="en-US" sz="1800" b="1" dirty="0">
                          <a:solidFill>
                            <a:schemeClr val="bg1"/>
                          </a:solidFill>
                          <a:effectLst/>
                        </a:rPr>
                        <a:t>6 Give newborn infants no food or drink other than breast milk, unless  medically indicated</a:t>
                      </a:r>
                      <a:endParaRPr lang="en-US" sz="14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cell3D prstMaterial="dkEdge">
                      <a:bevel prst="cross"/>
                      <a:lightRig rig="flood" dir="t"/>
                    </a:cell3D>
                    <a:solidFill>
                      <a:schemeClr val="bg2">
                        <a:lumMod val="90000"/>
                      </a:schemeClr>
                    </a:solidFill>
                  </a:tcPr>
                </a:tc>
                <a:extLst>
                  <a:ext uri="{0D108BD9-81ED-4DB2-BD59-A6C34878D82A}">
                    <a16:rowId xmlns:a16="http://schemas.microsoft.com/office/drawing/2014/main" val="707204775"/>
                  </a:ext>
                </a:extLst>
              </a:tr>
              <a:tr h="602776">
                <a:tc>
                  <a:txBody>
                    <a:bodyPr/>
                    <a:lstStyle/>
                    <a:p>
                      <a:pPr algn="l">
                        <a:spcAft>
                          <a:spcPts val="0"/>
                        </a:spcAft>
                      </a:pPr>
                      <a:r>
                        <a:rPr lang="en-US" sz="1800" b="1" dirty="0">
                          <a:solidFill>
                            <a:schemeClr val="bg1"/>
                          </a:solidFill>
                          <a:effectLst/>
                        </a:rPr>
                        <a:t>2 Train all health care staff to implement this policy</a:t>
                      </a:r>
                      <a:endParaRPr lang="en-US" sz="14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cell3D prstMaterial="dkEdge">
                      <a:bevel prst="cross"/>
                      <a:lightRig rig="flood" dir="t"/>
                    </a:cell3D>
                    <a:solidFill>
                      <a:schemeClr val="bg2">
                        <a:lumMod val="90000"/>
                      </a:schemeClr>
                    </a:solidFill>
                  </a:tcPr>
                </a:tc>
                <a:tc>
                  <a:txBody>
                    <a:bodyPr/>
                    <a:lstStyle/>
                    <a:p>
                      <a:pPr algn="l">
                        <a:spcAft>
                          <a:spcPts val="0"/>
                        </a:spcAft>
                      </a:pPr>
                      <a:r>
                        <a:rPr lang="en-US" sz="1800" b="1" dirty="0">
                          <a:solidFill>
                            <a:schemeClr val="bg1"/>
                          </a:solidFill>
                          <a:effectLst/>
                        </a:rPr>
                        <a:t>7 Allow mothers and infants to remain together 24 hour a day</a:t>
                      </a:r>
                      <a:endParaRPr lang="en-US" sz="14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cell3D prstMaterial="dkEdge">
                      <a:bevel prst="cross"/>
                      <a:lightRig rig="flood" dir="t"/>
                    </a:cell3D>
                    <a:solidFill>
                      <a:schemeClr val="bg2">
                        <a:lumMod val="90000"/>
                      </a:schemeClr>
                    </a:solidFill>
                  </a:tcPr>
                </a:tc>
                <a:extLst>
                  <a:ext uri="{0D108BD9-81ED-4DB2-BD59-A6C34878D82A}">
                    <a16:rowId xmlns:a16="http://schemas.microsoft.com/office/drawing/2014/main" val="3869844766"/>
                  </a:ext>
                </a:extLst>
              </a:tr>
              <a:tr h="602776">
                <a:tc>
                  <a:txBody>
                    <a:bodyPr/>
                    <a:lstStyle/>
                    <a:p>
                      <a:pPr algn="l">
                        <a:spcAft>
                          <a:spcPts val="0"/>
                        </a:spcAft>
                      </a:pPr>
                      <a:r>
                        <a:rPr lang="en-US" sz="1800" b="1" dirty="0">
                          <a:solidFill>
                            <a:schemeClr val="bg1"/>
                          </a:solidFill>
                          <a:effectLst/>
                        </a:rPr>
                        <a:t>3 Inform all pregnant women about benefits of breastfeeding</a:t>
                      </a:r>
                      <a:endParaRPr lang="en-US" sz="14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cell3D prstMaterial="dkEdge">
                      <a:bevel prst="cross"/>
                      <a:lightRig rig="flood" dir="t"/>
                    </a:cell3D>
                    <a:solidFill>
                      <a:schemeClr val="bg2">
                        <a:lumMod val="90000"/>
                      </a:schemeClr>
                    </a:solidFill>
                  </a:tcPr>
                </a:tc>
                <a:tc>
                  <a:txBody>
                    <a:bodyPr/>
                    <a:lstStyle/>
                    <a:p>
                      <a:pPr algn="l">
                        <a:spcAft>
                          <a:spcPts val="0"/>
                        </a:spcAft>
                      </a:pPr>
                      <a:r>
                        <a:rPr lang="en-US" sz="1800" b="1" dirty="0">
                          <a:solidFill>
                            <a:schemeClr val="bg1"/>
                          </a:solidFill>
                          <a:effectLst/>
                        </a:rPr>
                        <a:t>8 Encourage breast feeding on demand</a:t>
                      </a:r>
                      <a:endParaRPr lang="en-US" sz="14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cell3D prstMaterial="dkEdge">
                      <a:bevel prst="cross"/>
                      <a:lightRig rig="flood" dir="t"/>
                    </a:cell3D>
                    <a:solidFill>
                      <a:schemeClr val="bg2">
                        <a:lumMod val="90000"/>
                      </a:schemeClr>
                    </a:solidFill>
                  </a:tcPr>
                </a:tc>
                <a:extLst>
                  <a:ext uri="{0D108BD9-81ED-4DB2-BD59-A6C34878D82A}">
                    <a16:rowId xmlns:a16="http://schemas.microsoft.com/office/drawing/2014/main" val="3228280742"/>
                  </a:ext>
                </a:extLst>
              </a:tr>
              <a:tr h="602776">
                <a:tc>
                  <a:txBody>
                    <a:bodyPr/>
                    <a:lstStyle/>
                    <a:p>
                      <a:pPr algn="l">
                        <a:spcAft>
                          <a:spcPts val="0"/>
                        </a:spcAft>
                      </a:pPr>
                      <a:r>
                        <a:rPr lang="en-US" sz="1800" b="1">
                          <a:solidFill>
                            <a:schemeClr val="bg1"/>
                          </a:solidFill>
                          <a:effectLst/>
                        </a:rPr>
                        <a:t>4 Initiate the breastfeeding within the first hour</a:t>
                      </a:r>
                      <a:endParaRPr lang="en-US" sz="1400" b="1">
                        <a:solidFill>
                          <a:schemeClr val="bg1"/>
                        </a:solidFill>
                        <a:effectLst/>
                        <a:latin typeface="Times New Roman" panose="02020603050405020304" pitchFamily="18" charset="0"/>
                        <a:ea typeface="Times New Roman" panose="02020603050405020304" pitchFamily="18" charset="0"/>
                      </a:endParaRPr>
                    </a:p>
                  </a:txBody>
                  <a:tcPr marL="68580" marR="68580" marT="0" marB="0">
                    <a:cell3D prstMaterial="dkEdge">
                      <a:bevel prst="cross"/>
                      <a:lightRig rig="flood" dir="t"/>
                    </a:cell3D>
                    <a:solidFill>
                      <a:schemeClr val="bg2">
                        <a:lumMod val="90000"/>
                      </a:schemeClr>
                    </a:solidFill>
                  </a:tcPr>
                </a:tc>
                <a:tc>
                  <a:txBody>
                    <a:bodyPr/>
                    <a:lstStyle/>
                    <a:p>
                      <a:pPr algn="l">
                        <a:spcAft>
                          <a:spcPts val="0"/>
                        </a:spcAft>
                      </a:pPr>
                      <a:r>
                        <a:rPr lang="en-US" sz="1800" b="1" dirty="0">
                          <a:solidFill>
                            <a:schemeClr val="bg1"/>
                          </a:solidFill>
                          <a:effectLst/>
                        </a:rPr>
                        <a:t>9 Give no artificial nipples or pacifiers to breastfeeding infants</a:t>
                      </a:r>
                      <a:endParaRPr lang="en-US" sz="14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cell3D prstMaterial="dkEdge">
                      <a:bevel prst="cross"/>
                      <a:lightRig rig="flood" dir="t"/>
                    </a:cell3D>
                    <a:solidFill>
                      <a:schemeClr val="bg2">
                        <a:lumMod val="90000"/>
                      </a:schemeClr>
                    </a:solidFill>
                  </a:tcPr>
                </a:tc>
                <a:extLst>
                  <a:ext uri="{0D108BD9-81ED-4DB2-BD59-A6C34878D82A}">
                    <a16:rowId xmlns:a16="http://schemas.microsoft.com/office/drawing/2014/main" val="3102071505"/>
                  </a:ext>
                </a:extLst>
              </a:tr>
              <a:tr h="904163">
                <a:tc>
                  <a:txBody>
                    <a:bodyPr/>
                    <a:lstStyle/>
                    <a:p>
                      <a:pPr algn="l">
                        <a:spcAft>
                          <a:spcPts val="0"/>
                        </a:spcAft>
                      </a:pPr>
                      <a:r>
                        <a:rPr lang="en-US" sz="1800" b="1">
                          <a:solidFill>
                            <a:schemeClr val="bg1"/>
                          </a:solidFill>
                          <a:effectLst/>
                        </a:rPr>
                        <a:t>5 Show mothers how to breastfeed and how to maintain lactation</a:t>
                      </a:r>
                      <a:endParaRPr lang="en-US" sz="1400" b="1">
                        <a:solidFill>
                          <a:schemeClr val="bg1"/>
                        </a:solidFill>
                        <a:effectLst/>
                        <a:latin typeface="Times New Roman" panose="02020603050405020304" pitchFamily="18" charset="0"/>
                        <a:ea typeface="Times New Roman" panose="02020603050405020304" pitchFamily="18" charset="0"/>
                      </a:endParaRPr>
                    </a:p>
                  </a:txBody>
                  <a:tcPr marL="68580" marR="68580" marT="0" marB="0">
                    <a:cell3D prstMaterial="dkEdge">
                      <a:bevel prst="cross"/>
                      <a:lightRig rig="flood" dir="t"/>
                    </a:cell3D>
                    <a:solidFill>
                      <a:schemeClr val="bg2">
                        <a:lumMod val="90000"/>
                      </a:schemeClr>
                    </a:solidFill>
                  </a:tcPr>
                </a:tc>
                <a:tc>
                  <a:txBody>
                    <a:bodyPr/>
                    <a:lstStyle/>
                    <a:p>
                      <a:pPr algn="l">
                        <a:spcAft>
                          <a:spcPts val="0"/>
                        </a:spcAft>
                      </a:pPr>
                      <a:r>
                        <a:rPr lang="en-US" sz="1800" b="1" dirty="0">
                          <a:solidFill>
                            <a:schemeClr val="bg1"/>
                          </a:solidFill>
                          <a:effectLst/>
                        </a:rPr>
                        <a:t>10 Foster the establishment of breastfeeding support groups and refer mothers to them on discharge from hospital</a:t>
                      </a:r>
                      <a:endParaRPr lang="en-US" sz="14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cell3D prstMaterial="dkEdge">
                      <a:bevel prst="cross"/>
                      <a:lightRig rig="flood" dir="t"/>
                    </a:cell3D>
                    <a:solidFill>
                      <a:schemeClr val="bg2">
                        <a:lumMod val="90000"/>
                      </a:schemeClr>
                    </a:solidFill>
                  </a:tcPr>
                </a:tc>
                <a:extLst>
                  <a:ext uri="{0D108BD9-81ED-4DB2-BD59-A6C34878D82A}">
                    <a16:rowId xmlns:a16="http://schemas.microsoft.com/office/drawing/2014/main" val="2626143266"/>
                  </a:ext>
                </a:extLst>
              </a:tr>
            </a:tbl>
          </a:graphicData>
        </a:graphic>
      </p:graphicFrame>
      <p:sp>
        <p:nvSpPr>
          <p:cNvPr id="6" name="مربع نص 5">
            <a:extLst>
              <a:ext uri="{FF2B5EF4-FFF2-40B4-BE49-F238E27FC236}">
                <a16:creationId xmlns:a16="http://schemas.microsoft.com/office/drawing/2014/main" id="{0592C40A-1CC6-4779-8906-0FFCBA7E2E4B}"/>
              </a:ext>
            </a:extLst>
          </p:cNvPr>
          <p:cNvSpPr txBox="1"/>
          <p:nvPr/>
        </p:nvSpPr>
        <p:spPr>
          <a:xfrm>
            <a:off x="9894628" y="914510"/>
            <a:ext cx="1491114" cy="369332"/>
          </a:xfrm>
          <a:prstGeom prst="rect">
            <a:avLst/>
          </a:prstGeom>
          <a:noFill/>
        </p:spPr>
        <p:txBody>
          <a:bodyPr wrap="none" rtlCol="1">
            <a:spAutoFit/>
          </a:bodyPr>
          <a:lstStyle/>
          <a:p>
            <a:r>
              <a:rPr lang="en-US" b="1" dirty="0"/>
              <a:t>JUST READ IT</a:t>
            </a:r>
            <a:endParaRPr lang="ar-SA" b="1" dirty="0"/>
          </a:p>
        </p:txBody>
      </p:sp>
      <p:pic>
        <p:nvPicPr>
          <p:cNvPr id="2" name="صورة 1">
            <a:extLst>
              <a:ext uri="{FF2B5EF4-FFF2-40B4-BE49-F238E27FC236}">
                <a16:creationId xmlns:a16="http://schemas.microsoft.com/office/drawing/2014/main" id="{86293425-752A-4D53-AA6D-3A9217F534FA}"/>
              </a:ext>
            </a:extLst>
          </p:cNvPr>
          <p:cNvPicPr>
            <a:picLocks noChangeAspect="1"/>
          </p:cNvPicPr>
          <p:nvPr/>
        </p:nvPicPr>
        <p:blipFill>
          <a:blip r:embed="rId3"/>
          <a:stretch>
            <a:fillRect/>
          </a:stretch>
        </p:blipFill>
        <p:spPr>
          <a:xfrm>
            <a:off x="1787856" y="5215764"/>
            <a:ext cx="9007523" cy="14554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87109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تكامل">
  <a:themeElements>
    <a:clrScheme name="أزرق">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كامل">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تكامل">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عرض تقديمي من Microsoft PowerPoint جديد" id="{EAA98FBD-2D64-4F05-9386-8C2EC453550A}" vid="{70B32CE5-F601-4808-A044-E1F1C3EA73BB}"/>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684</TotalTime>
  <Words>1593</Words>
  <Application>Microsoft Office PowerPoint</Application>
  <PresentationFormat>Widescreen</PresentationFormat>
  <Paragraphs>479</Paragraphs>
  <Slides>16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Courier New</vt:lpstr>
      <vt:lpstr>Symbol</vt:lpstr>
      <vt:lpstr>Times New Roman</vt:lpstr>
      <vt:lpstr>Tw Cen MT</vt:lpstr>
      <vt:lpstr>Tw Cen MT Condensed</vt:lpstr>
      <vt:lpstr>Wingdings</vt:lpstr>
      <vt:lpstr>Wingdings 3</vt:lpstr>
      <vt:lpstr>تكامل</vt:lpstr>
      <vt:lpstr>MEDICINE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abdulaziz abdullah</cp:lastModifiedBy>
  <cp:revision>66</cp:revision>
  <dcterms:created xsi:type="dcterms:W3CDTF">2018-03-23T13:15:52Z</dcterms:created>
  <dcterms:modified xsi:type="dcterms:W3CDTF">2018-04-04T20:20:28Z</dcterms:modified>
</cp:coreProperties>
</file>