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6" r:id="rId1"/>
  </p:sldMasterIdLst>
  <p:notesMasterIdLst>
    <p:notesMasterId r:id="rId25"/>
  </p:notesMasterIdLst>
  <p:sldIdLst>
    <p:sldId id="259" r:id="rId2"/>
    <p:sldId id="257" r:id="rId3"/>
    <p:sldId id="288" r:id="rId4"/>
    <p:sldId id="260" r:id="rId5"/>
    <p:sldId id="289" r:id="rId6"/>
    <p:sldId id="290" r:id="rId7"/>
    <p:sldId id="268" r:id="rId8"/>
    <p:sldId id="269" r:id="rId9"/>
    <p:sldId id="281" r:id="rId10"/>
    <p:sldId id="270" r:id="rId11"/>
    <p:sldId id="271" r:id="rId12"/>
    <p:sldId id="282" r:id="rId13"/>
    <p:sldId id="272" r:id="rId14"/>
    <p:sldId id="283" r:id="rId15"/>
    <p:sldId id="284" r:id="rId16"/>
    <p:sldId id="285" r:id="rId17"/>
    <p:sldId id="287" r:id="rId18"/>
    <p:sldId id="292" r:id="rId19"/>
    <p:sldId id="291" r:id="rId20"/>
    <p:sldId id="293" r:id="rId21"/>
    <p:sldId id="294" r:id="rId22"/>
    <p:sldId id="267" r:id="rId23"/>
    <p:sldId id="26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CCE"/>
    <a:srgbClr val="E2E2E2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7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A36D76-4343-4AEC-B20D-8339AB7DC1E3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</dgm:pt>
    <dgm:pt modelId="{6BB65E03-3DA0-4A97-8A8A-E655ECF5CA20}">
      <dgm:prSet phldrT="[نص]" custT="1"/>
      <dgm:spPr/>
      <dgm:t>
        <a:bodyPr/>
        <a:lstStyle/>
        <a:p>
          <a:pPr rtl="1"/>
          <a:r>
            <a:rPr lang="en-US" sz="1400" dirty="0"/>
            <a:t>prevailing culture</a:t>
          </a:r>
          <a:endParaRPr lang="ar-SA" sz="1400" dirty="0"/>
        </a:p>
      </dgm:t>
    </dgm:pt>
    <dgm:pt modelId="{7FC5D108-CCD5-4F65-8E42-0255D04F715A}" type="parTrans" cxnId="{45785F73-C929-4F7A-A235-7E90262A5DBD}">
      <dgm:prSet/>
      <dgm:spPr/>
      <dgm:t>
        <a:bodyPr/>
        <a:lstStyle/>
        <a:p>
          <a:pPr rtl="1"/>
          <a:endParaRPr lang="ar-SA" sz="2000"/>
        </a:p>
      </dgm:t>
    </dgm:pt>
    <dgm:pt modelId="{285C707D-AE4E-49E7-B684-6D90935AA613}" type="sibTrans" cxnId="{45785F73-C929-4F7A-A235-7E90262A5DBD}">
      <dgm:prSet/>
      <dgm:spPr/>
      <dgm:t>
        <a:bodyPr/>
        <a:lstStyle/>
        <a:p>
          <a:pPr rtl="1"/>
          <a:endParaRPr lang="ar-SA" sz="2000"/>
        </a:p>
      </dgm:t>
    </dgm:pt>
    <dgm:pt modelId="{888E4954-0CCF-43E3-BA54-36972083674C}">
      <dgm:prSet phldrT="[نص]" custT="1"/>
      <dgm:spPr/>
      <dgm:t>
        <a:bodyPr/>
        <a:lstStyle/>
        <a:p>
          <a:pPr rtl="1"/>
          <a:r>
            <a:rPr lang="en-US" sz="1400" dirty="0"/>
            <a:t>Ethnic values</a:t>
          </a:r>
          <a:endParaRPr lang="ar-SA" sz="1400" dirty="0"/>
        </a:p>
      </dgm:t>
    </dgm:pt>
    <dgm:pt modelId="{0C6BC297-5927-427E-898A-868A2233B388}" type="parTrans" cxnId="{92953BB1-D51E-427D-B0A2-CC308D7A9291}">
      <dgm:prSet/>
      <dgm:spPr/>
      <dgm:t>
        <a:bodyPr/>
        <a:lstStyle/>
        <a:p>
          <a:pPr rtl="1"/>
          <a:endParaRPr lang="ar-SA" sz="2000"/>
        </a:p>
      </dgm:t>
    </dgm:pt>
    <dgm:pt modelId="{77CC2433-8592-479E-9FE7-26F53BDA6758}" type="sibTrans" cxnId="{92953BB1-D51E-427D-B0A2-CC308D7A9291}">
      <dgm:prSet/>
      <dgm:spPr/>
      <dgm:t>
        <a:bodyPr/>
        <a:lstStyle/>
        <a:p>
          <a:pPr rtl="1"/>
          <a:endParaRPr lang="ar-SA" sz="2000"/>
        </a:p>
      </dgm:t>
    </dgm:pt>
    <dgm:pt modelId="{D4B16661-89B7-4018-AFE3-69D2D77489D3}">
      <dgm:prSet phldrT="[نص]" custT="1"/>
      <dgm:spPr/>
      <dgm:t>
        <a:bodyPr/>
        <a:lstStyle/>
        <a:p>
          <a:pPr rtl="1"/>
          <a:r>
            <a:rPr lang="en-US" sz="1400" dirty="0"/>
            <a:t>Economic values </a:t>
          </a:r>
          <a:r>
            <a:rPr lang="en-US" sz="1400" dirty="0">
              <a:solidFill>
                <a:srgbClr val="92D050"/>
              </a:solidFill>
            </a:rPr>
            <a:t>(3)</a:t>
          </a:r>
          <a:endParaRPr lang="ar-SA" sz="1400" dirty="0">
            <a:solidFill>
              <a:srgbClr val="92D050"/>
            </a:solidFill>
          </a:endParaRPr>
        </a:p>
      </dgm:t>
    </dgm:pt>
    <dgm:pt modelId="{6E0F9309-4152-4B5D-BF59-6BC504F8D928}" type="parTrans" cxnId="{5CB1A9A8-C5C0-4476-95E0-6FDB09084B3C}">
      <dgm:prSet/>
      <dgm:spPr/>
      <dgm:t>
        <a:bodyPr/>
        <a:lstStyle/>
        <a:p>
          <a:pPr rtl="1"/>
          <a:endParaRPr lang="ar-SA" sz="2000"/>
        </a:p>
      </dgm:t>
    </dgm:pt>
    <dgm:pt modelId="{BD37B591-F70D-4701-A4E7-6F57A49BCC29}" type="sibTrans" cxnId="{5CB1A9A8-C5C0-4476-95E0-6FDB09084B3C}">
      <dgm:prSet/>
      <dgm:spPr/>
      <dgm:t>
        <a:bodyPr/>
        <a:lstStyle/>
        <a:p>
          <a:pPr rtl="1"/>
          <a:endParaRPr lang="ar-SA" sz="2000"/>
        </a:p>
      </dgm:t>
    </dgm:pt>
    <dgm:pt modelId="{62C787AA-41A3-406E-B6E9-AC414D87BCCB}">
      <dgm:prSet phldrT="[نص]" custT="1"/>
      <dgm:spPr/>
      <dgm:t>
        <a:bodyPr/>
        <a:lstStyle/>
        <a:p>
          <a:pPr rtl="1"/>
          <a:r>
            <a:rPr lang="en-US" sz="1400"/>
            <a:t>Societal values</a:t>
          </a:r>
          <a:endParaRPr lang="ar-SA" sz="1400"/>
        </a:p>
      </dgm:t>
    </dgm:pt>
    <dgm:pt modelId="{51BB1FAF-F21F-48E7-9C70-C90ACAFB7565}" type="parTrans" cxnId="{F44253EA-ECF7-465C-A073-5A3AB4FF2B52}">
      <dgm:prSet/>
      <dgm:spPr/>
      <dgm:t>
        <a:bodyPr/>
        <a:lstStyle/>
        <a:p>
          <a:pPr rtl="1"/>
          <a:endParaRPr lang="ar-SA" sz="2000"/>
        </a:p>
      </dgm:t>
    </dgm:pt>
    <dgm:pt modelId="{C20F42A9-BA7D-4CC5-8BCF-E9999480023C}" type="sibTrans" cxnId="{F44253EA-ECF7-465C-A073-5A3AB4FF2B52}">
      <dgm:prSet/>
      <dgm:spPr/>
      <dgm:t>
        <a:bodyPr/>
        <a:lstStyle/>
        <a:p>
          <a:pPr rtl="1"/>
          <a:endParaRPr lang="ar-SA" sz="2000"/>
        </a:p>
      </dgm:t>
    </dgm:pt>
    <dgm:pt modelId="{DE909E20-D013-4862-99CA-040E59F2406A}" type="pres">
      <dgm:prSet presAssocID="{27A36D76-4343-4AEC-B20D-8339AB7DC1E3}" presName="Name0" presStyleCnt="0">
        <dgm:presLayoutVars>
          <dgm:dir/>
          <dgm:animLvl val="lvl"/>
          <dgm:resizeHandles val="exact"/>
        </dgm:presLayoutVars>
      </dgm:prSet>
      <dgm:spPr/>
    </dgm:pt>
    <dgm:pt modelId="{34544656-168A-4EF5-90E7-157D335A4D59}" type="pres">
      <dgm:prSet presAssocID="{6BB65E03-3DA0-4A97-8A8A-E655ECF5CA20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0AA27AF-9D4D-44CC-8081-011F16E7070A}" type="pres">
      <dgm:prSet presAssocID="{285C707D-AE4E-49E7-B684-6D90935AA613}" presName="parTxOnlySpace" presStyleCnt="0"/>
      <dgm:spPr/>
    </dgm:pt>
    <dgm:pt modelId="{F53008FB-B4DC-4DA3-808D-3DFC5F26091D}" type="pres">
      <dgm:prSet presAssocID="{888E4954-0CCF-43E3-BA54-36972083674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5BC0777-393F-42BE-A24F-C04AC72D7C85}" type="pres">
      <dgm:prSet presAssocID="{77CC2433-8592-479E-9FE7-26F53BDA6758}" presName="parTxOnlySpace" presStyleCnt="0"/>
      <dgm:spPr/>
    </dgm:pt>
    <dgm:pt modelId="{6DC1645D-FE4F-4D07-99A0-34EC99B69AB1}" type="pres">
      <dgm:prSet presAssocID="{D4B16661-89B7-4018-AFE3-69D2D77489D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AED7ACB-CB89-4540-8AE1-4F683747D64E}" type="pres">
      <dgm:prSet presAssocID="{BD37B591-F70D-4701-A4E7-6F57A49BCC29}" presName="parTxOnlySpace" presStyleCnt="0"/>
      <dgm:spPr/>
    </dgm:pt>
    <dgm:pt modelId="{BF8E1B0A-999A-4C6D-9C3A-FCF094D146CB}" type="pres">
      <dgm:prSet presAssocID="{62C787AA-41A3-406E-B6E9-AC414D87BCCB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D5E6310-D933-4E68-A676-D503B1FCEA87}" type="presOf" srcId="{62C787AA-41A3-406E-B6E9-AC414D87BCCB}" destId="{BF8E1B0A-999A-4C6D-9C3A-FCF094D146CB}" srcOrd="0" destOrd="0" presId="urn:microsoft.com/office/officeart/2005/8/layout/chevron1"/>
    <dgm:cxn modelId="{C1E23360-F3B2-4F7F-899D-28D780BA13DA}" type="presOf" srcId="{888E4954-0CCF-43E3-BA54-36972083674C}" destId="{F53008FB-B4DC-4DA3-808D-3DFC5F26091D}" srcOrd="0" destOrd="0" presId="urn:microsoft.com/office/officeart/2005/8/layout/chevron1"/>
    <dgm:cxn modelId="{E346C247-626C-446B-A2B5-1A4A3147D94C}" type="presOf" srcId="{D4B16661-89B7-4018-AFE3-69D2D77489D3}" destId="{6DC1645D-FE4F-4D07-99A0-34EC99B69AB1}" srcOrd="0" destOrd="0" presId="urn:microsoft.com/office/officeart/2005/8/layout/chevron1"/>
    <dgm:cxn modelId="{45785F73-C929-4F7A-A235-7E90262A5DBD}" srcId="{27A36D76-4343-4AEC-B20D-8339AB7DC1E3}" destId="{6BB65E03-3DA0-4A97-8A8A-E655ECF5CA20}" srcOrd="0" destOrd="0" parTransId="{7FC5D108-CCD5-4F65-8E42-0255D04F715A}" sibTransId="{285C707D-AE4E-49E7-B684-6D90935AA613}"/>
    <dgm:cxn modelId="{12A4BBA3-12E5-4E20-9FE3-9940A8AA3809}" type="presOf" srcId="{27A36D76-4343-4AEC-B20D-8339AB7DC1E3}" destId="{DE909E20-D013-4862-99CA-040E59F2406A}" srcOrd="0" destOrd="0" presId="urn:microsoft.com/office/officeart/2005/8/layout/chevron1"/>
    <dgm:cxn modelId="{5CB1A9A8-C5C0-4476-95E0-6FDB09084B3C}" srcId="{27A36D76-4343-4AEC-B20D-8339AB7DC1E3}" destId="{D4B16661-89B7-4018-AFE3-69D2D77489D3}" srcOrd="2" destOrd="0" parTransId="{6E0F9309-4152-4B5D-BF59-6BC504F8D928}" sibTransId="{BD37B591-F70D-4701-A4E7-6F57A49BCC29}"/>
    <dgm:cxn modelId="{A3CC60AA-C584-4C83-9C13-9C4370983815}" type="presOf" srcId="{6BB65E03-3DA0-4A97-8A8A-E655ECF5CA20}" destId="{34544656-168A-4EF5-90E7-157D335A4D59}" srcOrd="0" destOrd="0" presId="urn:microsoft.com/office/officeart/2005/8/layout/chevron1"/>
    <dgm:cxn modelId="{92953BB1-D51E-427D-B0A2-CC308D7A9291}" srcId="{27A36D76-4343-4AEC-B20D-8339AB7DC1E3}" destId="{888E4954-0CCF-43E3-BA54-36972083674C}" srcOrd="1" destOrd="0" parTransId="{0C6BC297-5927-427E-898A-868A2233B388}" sibTransId="{77CC2433-8592-479E-9FE7-26F53BDA6758}"/>
    <dgm:cxn modelId="{F44253EA-ECF7-465C-A073-5A3AB4FF2B52}" srcId="{27A36D76-4343-4AEC-B20D-8339AB7DC1E3}" destId="{62C787AA-41A3-406E-B6E9-AC414D87BCCB}" srcOrd="3" destOrd="0" parTransId="{51BB1FAF-F21F-48E7-9C70-C90ACAFB7565}" sibTransId="{C20F42A9-BA7D-4CC5-8BCF-E9999480023C}"/>
    <dgm:cxn modelId="{76369170-D4AF-4B18-BBA5-C99F67FC1287}" type="presParOf" srcId="{DE909E20-D013-4862-99CA-040E59F2406A}" destId="{34544656-168A-4EF5-90E7-157D335A4D59}" srcOrd="0" destOrd="0" presId="urn:microsoft.com/office/officeart/2005/8/layout/chevron1"/>
    <dgm:cxn modelId="{C2BC7C69-A2A2-4B05-84FB-2339E37757BA}" type="presParOf" srcId="{DE909E20-D013-4862-99CA-040E59F2406A}" destId="{10AA27AF-9D4D-44CC-8081-011F16E7070A}" srcOrd="1" destOrd="0" presId="urn:microsoft.com/office/officeart/2005/8/layout/chevron1"/>
    <dgm:cxn modelId="{3B39F19F-03BB-4DD9-8265-87F53C675BA8}" type="presParOf" srcId="{DE909E20-D013-4862-99CA-040E59F2406A}" destId="{F53008FB-B4DC-4DA3-808D-3DFC5F26091D}" srcOrd="2" destOrd="0" presId="urn:microsoft.com/office/officeart/2005/8/layout/chevron1"/>
    <dgm:cxn modelId="{17D9711D-B170-426F-8011-A518BE57117A}" type="presParOf" srcId="{DE909E20-D013-4862-99CA-040E59F2406A}" destId="{65BC0777-393F-42BE-A24F-C04AC72D7C85}" srcOrd="3" destOrd="0" presId="urn:microsoft.com/office/officeart/2005/8/layout/chevron1"/>
    <dgm:cxn modelId="{99D5224E-7266-4ACC-9FE9-13F44F0E1EBF}" type="presParOf" srcId="{DE909E20-D013-4862-99CA-040E59F2406A}" destId="{6DC1645D-FE4F-4D07-99A0-34EC99B69AB1}" srcOrd="4" destOrd="0" presId="urn:microsoft.com/office/officeart/2005/8/layout/chevron1"/>
    <dgm:cxn modelId="{B184355B-019F-4B21-946A-BA7F716DB141}" type="presParOf" srcId="{DE909E20-D013-4862-99CA-040E59F2406A}" destId="{8AED7ACB-CB89-4540-8AE1-4F683747D64E}" srcOrd="5" destOrd="0" presId="urn:microsoft.com/office/officeart/2005/8/layout/chevron1"/>
    <dgm:cxn modelId="{F7BB08FD-33C9-4EB5-9173-790340A79391}" type="presParOf" srcId="{DE909E20-D013-4862-99CA-040E59F2406A}" destId="{BF8E1B0A-999A-4C6D-9C3A-FCF094D146C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AF4A0F-21EF-419F-819C-B8E5BEE037E7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pPr rtl="1"/>
          <a:endParaRPr lang="ar-SA"/>
        </a:p>
      </dgm:t>
    </dgm:pt>
    <dgm:pt modelId="{60B4F7CD-F072-4AFB-8E86-1E79D017F3AC}">
      <dgm:prSet phldrT="[نص]" custT="1"/>
      <dgm:spPr/>
      <dgm:t>
        <a:bodyPr/>
        <a:lstStyle/>
        <a:p>
          <a:pPr algn="l" rtl="1">
            <a:buFont typeface="Arial" panose="020B0604020202020204" pitchFamily="34" charset="0"/>
            <a:buChar char="•"/>
          </a:pPr>
          <a:r>
            <a:rPr lang="en-US" sz="1900" b="1" dirty="0"/>
            <a:t>β -Thalassemia minor (Trait) </a:t>
          </a:r>
          <a:r>
            <a:rPr lang="en-US" sz="1900" b="1" dirty="0">
              <a:solidFill>
                <a:srgbClr val="92D050"/>
              </a:solidFill>
            </a:rPr>
            <a:t>(1)</a:t>
          </a:r>
          <a:r>
            <a:rPr lang="en-US" sz="1900" b="1" dirty="0"/>
            <a:t> : symptomless heterozygous carrier state. </a:t>
          </a:r>
        </a:p>
      </dgm:t>
    </dgm:pt>
    <dgm:pt modelId="{A355BEC6-5629-46D9-8232-CAF7C7B76752}" type="parTrans" cxnId="{96EFFF6C-C85B-4AD1-AF6B-B0691B55ECC5}">
      <dgm:prSet/>
      <dgm:spPr/>
      <dgm:t>
        <a:bodyPr/>
        <a:lstStyle/>
        <a:p>
          <a:pPr algn="l" rtl="1"/>
          <a:endParaRPr lang="ar-SA" sz="1900" b="1"/>
        </a:p>
      </dgm:t>
    </dgm:pt>
    <dgm:pt modelId="{61E57929-4C4B-461C-AB4D-A91634FAC689}" type="sibTrans" cxnId="{96EFFF6C-C85B-4AD1-AF6B-B0691B55ECC5}">
      <dgm:prSet/>
      <dgm:spPr/>
      <dgm:t>
        <a:bodyPr/>
        <a:lstStyle/>
        <a:p>
          <a:pPr algn="l" rtl="1"/>
          <a:endParaRPr lang="ar-SA" sz="1900" b="1"/>
        </a:p>
      </dgm:t>
    </dgm:pt>
    <dgm:pt modelId="{48B1663B-1FC6-4793-A86D-1532833B7ECF}">
      <dgm:prSet phldrT="[نص]" custT="1"/>
      <dgm:spPr/>
      <dgm:t>
        <a:bodyPr/>
        <a:lstStyle/>
        <a:p>
          <a:pPr algn="l" rtl="1">
            <a:buFont typeface="Arial" panose="020B0604020202020204" pitchFamily="34" charset="0"/>
            <a:buChar char="•"/>
          </a:pPr>
          <a:r>
            <a:rPr lang="en-US" sz="1900" b="1" dirty="0"/>
            <a:t>Sickle cell trait. </a:t>
          </a:r>
          <a:endParaRPr lang="ar-SA" sz="1900" b="1" dirty="0"/>
        </a:p>
      </dgm:t>
    </dgm:pt>
    <dgm:pt modelId="{3D825C5C-6F74-45DF-B085-37169D0F1DAD}" type="parTrans" cxnId="{938DD96C-E0B1-471F-8AEF-7CDFADB306A2}">
      <dgm:prSet/>
      <dgm:spPr/>
      <dgm:t>
        <a:bodyPr/>
        <a:lstStyle/>
        <a:p>
          <a:pPr algn="l" rtl="1"/>
          <a:endParaRPr lang="ar-SA" sz="1900" b="1"/>
        </a:p>
      </dgm:t>
    </dgm:pt>
    <dgm:pt modelId="{944C2082-159B-4490-B9E4-883941B930E3}" type="sibTrans" cxnId="{938DD96C-E0B1-471F-8AEF-7CDFADB306A2}">
      <dgm:prSet/>
      <dgm:spPr/>
      <dgm:t>
        <a:bodyPr/>
        <a:lstStyle/>
        <a:p>
          <a:pPr algn="l" rtl="1"/>
          <a:endParaRPr lang="ar-SA" sz="1900" b="1"/>
        </a:p>
      </dgm:t>
    </dgm:pt>
    <dgm:pt modelId="{2ECE2C03-9F0B-4160-AAE6-BA4D1AFCA56C}">
      <dgm:prSet phldrT="[نص]" custT="1"/>
      <dgm:spPr/>
      <dgm:t>
        <a:bodyPr/>
        <a:lstStyle/>
        <a:p>
          <a:pPr algn="l" rtl="1">
            <a:buFont typeface="Arial" panose="020B0604020202020204" pitchFamily="34" charset="0"/>
            <a:buChar char="•"/>
          </a:pPr>
          <a:r>
            <a:rPr lang="en-US" sz="1900" b="1" dirty="0"/>
            <a:t>Sickle cell anemia. </a:t>
          </a:r>
          <a:endParaRPr lang="ar-SA" sz="1900" b="1" dirty="0"/>
        </a:p>
      </dgm:t>
    </dgm:pt>
    <dgm:pt modelId="{3D7130FA-07A9-465F-8F55-21D5C679B9BF}" type="parTrans" cxnId="{0AE960FD-DDD9-4BB7-9C7F-92C5E252F8CF}">
      <dgm:prSet/>
      <dgm:spPr/>
      <dgm:t>
        <a:bodyPr/>
        <a:lstStyle/>
        <a:p>
          <a:pPr algn="l" rtl="1"/>
          <a:endParaRPr lang="ar-SA" sz="1900" b="1"/>
        </a:p>
      </dgm:t>
    </dgm:pt>
    <dgm:pt modelId="{50EE113D-E755-478F-A4B6-37F14EDC3812}" type="sibTrans" cxnId="{0AE960FD-DDD9-4BB7-9C7F-92C5E252F8CF}">
      <dgm:prSet/>
      <dgm:spPr/>
      <dgm:t>
        <a:bodyPr/>
        <a:lstStyle/>
        <a:p>
          <a:pPr algn="l" rtl="1"/>
          <a:endParaRPr lang="ar-SA" sz="1900" b="1"/>
        </a:p>
      </dgm:t>
    </dgm:pt>
    <dgm:pt modelId="{6564E784-8415-4E8A-B6C9-677D685EE019}">
      <dgm:prSet custT="1"/>
      <dgm:spPr/>
      <dgm:t>
        <a:bodyPr/>
        <a:lstStyle/>
        <a:p>
          <a:pPr algn="l" rtl="1">
            <a:buFont typeface="Arial" panose="020B0604020202020204" pitchFamily="34" charset="0"/>
            <a:buChar char="•"/>
          </a:pPr>
          <a:r>
            <a:rPr lang="en-US" sz="1900" b="1"/>
            <a:t>β -Thalassemia Major : severe symptomatic homozygous Anemia. </a:t>
          </a:r>
          <a:endParaRPr lang="en-US" sz="1900" b="1" dirty="0"/>
        </a:p>
      </dgm:t>
    </dgm:pt>
    <dgm:pt modelId="{FCEC5A89-9C52-4472-9D4A-9065116E5041}" type="parTrans" cxnId="{D60A6FDA-0FA1-4767-8FBB-E08B8D13E742}">
      <dgm:prSet/>
      <dgm:spPr/>
      <dgm:t>
        <a:bodyPr/>
        <a:lstStyle/>
        <a:p>
          <a:pPr algn="l" rtl="1"/>
          <a:endParaRPr lang="ar-SA" sz="1900" b="1"/>
        </a:p>
      </dgm:t>
    </dgm:pt>
    <dgm:pt modelId="{33091F00-D747-408B-BCCC-80A8033ECC21}" type="sibTrans" cxnId="{D60A6FDA-0FA1-4767-8FBB-E08B8D13E742}">
      <dgm:prSet/>
      <dgm:spPr/>
      <dgm:t>
        <a:bodyPr/>
        <a:lstStyle/>
        <a:p>
          <a:pPr algn="l" rtl="1"/>
          <a:endParaRPr lang="ar-SA" sz="1900" b="1"/>
        </a:p>
      </dgm:t>
    </dgm:pt>
    <dgm:pt modelId="{223CA211-FF42-4E68-AB73-1381F3C4133B}" type="pres">
      <dgm:prSet presAssocID="{68AF4A0F-21EF-419F-819C-B8E5BEE037E7}" presName="linear" presStyleCnt="0">
        <dgm:presLayoutVars>
          <dgm:animLvl val="lvl"/>
          <dgm:resizeHandles val="exact"/>
        </dgm:presLayoutVars>
      </dgm:prSet>
      <dgm:spPr/>
    </dgm:pt>
    <dgm:pt modelId="{23D6B41C-A7F4-424A-94C3-4B427A855680}" type="pres">
      <dgm:prSet presAssocID="{60B4F7CD-F072-4AFB-8E86-1E79D017F3A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5353440-33C2-49E7-A682-0052477093BE}" type="pres">
      <dgm:prSet presAssocID="{61E57929-4C4B-461C-AB4D-A91634FAC689}" presName="spacer" presStyleCnt="0"/>
      <dgm:spPr/>
    </dgm:pt>
    <dgm:pt modelId="{6E6E313F-D30D-4516-B80F-363C0E0C682E}" type="pres">
      <dgm:prSet presAssocID="{6564E784-8415-4E8A-B6C9-677D685EE01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31610C9-9472-433A-BE9C-A491BA9B805B}" type="pres">
      <dgm:prSet presAssocID="{33091F00-D747-408B-BCCC-80A8033ECC21}" presName="spacer" presStyleCnt="0"/>
      <dgm:spPr/>
    </dgm:pt>
    <dgm:pt modelId="{DD0D1ADF-998D-4300-86C0-5BC80B10FA05}" type="pres">
      <dgm:prSet presAssocID="{2ECE2C03-9F0B-4160-AAE6-BA4D1AFCA56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682FDBE-6021-41E8-A6A8-40DBB68F0DE9}" type="pres">
      <dgm:prSet presAssocID="{50EE113D-E755-478F-A4B6-37F14EDC3812}" presName="spacer" presStyleCnt="0"/>
      <dgm:spPr/>
    </dgm:pt>
    <dgm:pt modelId="{80FC8875-587C-4889-8B67-E7D0B1CA5364}" type="pres">
      <dgm:prSet presAssocID="{48B1663B-1FC6-4793-A86D-1532833B7EC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2828727-E1F0-4033-8FDB-DDA54169634E}" type="presOf" srcId="{68AF4A0F-21EF-419F-819C-B8E5BEE037E7}" destId="{223CA211-FF42-4E68-AB73-1381F3C4133B}" srcOrd="0" destOrd="0" presId="urn:microsoft.com/office/officeart/2005/8/layout/vList2"/>
    <dgm:cxn modelId="{B3C51C47-648C-4A8C-BF89-FA02892A1FA8}" type="presOf" srcId="{2ECE2C03-9F0B-4160-AAE6-BA4D1AFCA56C}" destId="{DD0D1ADF-998D-4300-86C0-5BC80B10FA05}" srcOrd="0" destOrd="0" presId="urn:microsoft.com/office/officeart/2005/8/layout/vList2"/>
    <dgm:cxn modelId="{938DD96C-E0B1-471F-8AEF-7CDFADB306A2}" srcId="{68AF4A0F-21EF-419F-819C-B8E5BEE037E7}" destId="{48B1663B-1FC6-4793-A86D-1532833B7ECF}" srcOrd="3" destOrd="0" parTransId="{3D825C5C-6F74-45DF-B085-37169D0F1DAD}" sibTransId="{944C2082-159B-4490-B9E4-883941B930E3}"/>
    <dgm:cxn modelId="{96EFFF6C-C85B-4AD1-AF6B-B0691B55ECC5}" srcId="{68AF4A0F-21EF-419F-819C-B8E5BEE037E7}" destId="{60B4F7CD-F072-4AFB-8E86-1E79D017F3AC}" srcOrd="0" destOrd="0" parTransId="{A355BEC6-5629-46D9-8232-CAF7C7B76752}" sibTransId="{61E57929-4C4B-461C-AB4D-A91634FAC689}"/>
    <dgm:cxn modelId="{9AA7DF6F-C443-4D6B-951E-63480BD859B0}" type="presOf" srcId="{48B1663B-1FC6-4793-A86D-1532833B7ECF}" destId="{80FC8875-587C-4889-8B67-E7D0B1CA5364}" srcOrd="0" destOrd="0" presId="urn:microsoft.com/office/officeart/2005/8/layout/vList2"/>
    <dgm:cxn modelId="{00B74152-783E-4EA0-B15A-63BA6037395B}" type="presOf" srcId="{60B4F7CD-F072-4AFB-8E86-1E79D017F3AC}" destId="{23D6B41C-A7F4-424A-94C3-4B427A855680}" srcOrd="0" destOrd="0" presId="urn:microsoft.com/office/officeart/2005/8/layout/vList2"/>
    <dgm:cxn modelId="{6F53D9B6-CF2F-4745-A537-24AAB6A41EB7}" type="presOf" srcId="{6564E784-8415-4E8A-B6C9-677D685EE019}" destId="{6E6E313F-D30D-4516-B80F-363C0E0C682E}" srcOrd="0" destOrd="0" presId="urn:microsoft.com/office/officeart/2005/8/layout/vList2"/>
    <dgm:cxn modelId="{D60A6FDA-0FA1-4767-8FBB-E08B8D13E742}" srcId="{68AF4A0F-21EF-419F-819C-B8E5BEE037E7}" destId="{6564E784-8415-4E8A-B6C9-677D685EE019}" srcOrd="1" destOrd="0" parTransId="{FCEC5A89-9C52-4472-9D4A-9065116E5041}" sibTransId="{33091F00-D747-408B-BCCC-80A8033ECC21}"/>
    <dgm:cxn modelId="{0AE960FD-DDD9-4BB7-9C7F-92C5E252F8CF}" srcId="{68AF4A0F-21EF-419F-819C-B8E5BEE037E7}" destId="{2ECE2C03-9F0B-4160-AAE6-BA4D1AFCA56C}" srcOrd="2" destOrd="0" parTransId="{3D7130FA-07A9-465F-8F55-21D5C679B9BF}" sibTransId="{50EE113D-E755-478F-A4B6-37F14EDC3812}"/>
    <dgm:cxn modelId="{E8BC9282-1CC9-4F32-8930-24F0AEE62FA9}" type="presParOf" srcId="{223CA211-FF42-4E68-AB73-1381F3C4133B}" destId="{23D6B41C-A7F4-424A-94C3-4B427A855680}" srcOrd="0" destOrd="0" presId="urn:microsoft.com/office/officeart/2005/8/layout/vList2"/>
    <dgm:cxn modelId="{3C1EE2EB-7021-4356-AFE7-24FD0A85D96A}" type="presParOf" srcId="{223CA211-FF42-4E68-AB73-1381F3C4133B}" destId="{25353440-33C2-49E7-A682-0052477093BE}" srcOrd="1" destOrd="0" presId="urn:microsoft.com/office/officeart/2005/8/layout/vList2"/>
    <dgm:cxn modelId="{CEF3C64A-EF6E-4988-B70E-B3B86E06AF64}" type="presParOf" srcId="{223CA211-FF42-4E68-AB73-1381F3C4133B}" destId="{6E6E313F-D30D-4516-B80F-363C0E0C682E}" srcOrd="2" destOrd="0" presId="urn:microsoft.com/office/officeart/2005/8/layout/vList2"/>
    <dgm:cxn modelId="{2071C8E0-E92C-4319-BE87-974E4C74AA84}" type="presParOf" srcId="{223CA211-FF42-4E68-AB73-1381F3C4133B}" destId="{F31610C9-9472-433A-BE9C-A491BA9B805B}" srcOrd="3" destOrd="0" presId="urn:microsoft.com/office/officeart/2005/8/layout/vList2"/>
    <dgm:cxn modelId="{7BE4A465-3664-47B4-BFEE-5F1105D7C3DD}" type="presParOf" srcId="{223CA211-FF42-4E68-AB73-1381F3C4133B}" destId="{DD0D1ADF-998D-4300-86C0-5BC80B10FA05}" srcOrd="4" destOrd="0" presId="urn:microsoft.com/office/officeart/2005/8/layout/vList2"/>
    <dgm:cxn modelId="{1A492FD8-4E36-47AC-8434-F3A0AA056561}" type="presParOf" srcId="{223CA211-FF42-4E68-AB73-1381F3C4133B}" destId="{7682FDBE-6021-41E8-A6A8-40DBB68F0DE9}" srcOrd="5" destOrd="0" presId="urn:microsoft.com/office/officeart/2005/8/layout/vList2"/>
    <dgm:cxn modelId="{BC7A6225-5F54-4DA7-84A4-BC6699971DF9}" type="presParOf" srcId="{223CA211-FF42-4E68-AB73-1381F3C4133B}" destId="{80FC8875-587C-4889-8B67-E7D0B1CA536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AF4A0F-21EF-419F-819C-B8E5BEE037E7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pPr rtl="1"/>
          <a:endParaRPr lang="ar-SA"/>
        </a:p>
      </dgm:t>
    </dgm:pt>
    <dgm:pt modelId="{60B4F7CD-F072-4AFB-8E86-1E79D017F3AC}">
      <dgm:prSet phldrT="[نص]" custT="1"/>
      <dgm:spPr/>
      <dgm:t>
        <a:bodyPr/>
        <a:lstStyle/>
        <a:p>
          <a:pPr algn="l" rtl="1">
            <a:buFont typeface="Arial" panose="020B0604020202020204" pitchFamily="34" charset="0"/>
            <a:buChar char="•"/>
          </a:pPr>
          <a:r>
            <a:rPr lang="en-US" sz="1900" b="1" dirty="0" err="1"/>
            <a:t>Hb</a:t>
          </a:r>
          <a:r>
            <a:rPr lang="en-US" sz="1900" b="1" dirty="0"/>
            <a:t> A comprises 92% of adult hemoglobin.</a:t>
          </a:r>
        </a:p>
      </dgm:t>
    </dgm:pt>
    <dgm:pt modelId="{A355BEC6-5629-46D9-8232-CAF7C7B76752}" type="parTrans" cxnId="{96EFFF6C-C85B-4AD1-AF6B-B0691B55ECC5}">
      <dgm:prSet/>
      <dgm:spPr/>
      <dgm:t>
        <a:bodyPr/>
        <a:lstStyle/>
        <a:p>
          <a:pPr algn="l" rtl="1"/>
          <a:endParaRPr lang="ar-SA" sz="1900" b="1"/>
        </a:p>
      </dgm:t>
    </dgm:pt>
    <dgm:pt modelId="{61E57929-4C4B-461C-AB4D-A91634FAC689}" type="sibTrans" cxnId="{96EFFF6C-C85B-4AD1-AF6B-B0691B55ECC5}">
      <dgm:prSet/>
      <dgm:spPr/>
      <dgm:t>
        <a:bodyPr/>
        <a:lstStyle/>
        <a:p>
          <a:pPr algn="l" rtl="1"/>
          <a:endParaRPr lang="ar-SA" sz="1900" b="1"/>
        </a:p>
      </dgm:t>
    </dgm:pt>
    <dgm:pt modelId="{2ECE2C03-9F0B-4160-AAE6-BA4D1AFCA56C}">
      <dgm:prSet phldrT="[نص]" custT="1"/>
      <dgm:spPr/>
      <dgm:t>
        <a:bodyPr/>
        <a:lstStyle/>
        <a:p>
          <a:pPr algn="l" rtl="1">
            <a:buFont typeface="Arial" panose="020B0604020202020204" pitchFamily="34" charset="0"/>
            <a:buChar char="•"/>
          </a:pPr>
          <a:r>
            <a:rPr lang="en-US" sz="1900" b="1" dirty="0" err="1"/>
            <a:t>Hb</a:t>
          </a:r>
          <a:r>
            <a:rPr lang="en-US" sz="1900" b="1" dirty="0"/>
            <a:t> F -- Comprises </a:t>
          </a:r>
          <a:r>
            <a:rPr lang="en-US" sz="1900" b="1" dirty="0">
              <a:solidFill>
                <a:srgbClr val="FF0000"/>
              </a:solidFill>
            </a:rPr>
            <a:t>less than 1% </a:t>
          </a:r>
          <a:r>
            <a:rPr lang="en-US" sz="1900" b="1" dirty="0"/>
            <a:t>of hemoglobin in adults. Normal Hemoglobin in Fetus from 3-9</a:t>
          </a:r>
          <a:r>
            <a:rPr lang="en-US" sz="1900" b="1" baseline="30000" dirty="0"/>
            <a:t>th</a:t>
          </a:r>
          <a:r>
            <a:rPr lang="en-US" sz="1900" b="1" dirty="0"/>
            <a:t>  month of life. Increased In β-Thalassemia. </a:t>
          </a:r>
          <a:endParaRPr lang="ar-SA" sz="1900" b="1" dirty="0"/>
        </a:p>
      </dgm:t>
    </dgm:pt>
    <dgm:pt modelId="{3D7130FA-07A9-465F-8F55-21D5C679B9BF}" type="parTrans" cxnId="{0AE960FD-DDD9-4BB7-9C7F-92C5E252F8CF}">
      <dgm:prSet/>
      <dgm:spPr/>
      <dgm:t>
        <a:bodyPr/>
        <a:lstStyle/>
        <a:p>
          <a:pPr algn="l" rtl="1"/>
          <a:endParaRPr lang="ar-SA" sz="1900" b="1"/>
        </a:p>
      </dgm:t>
    </dgm:pt>
    <dgm:pt modelId="{50EE113D-E755-478F-A4B6-37F14EDC3812}" type="sibTrans" cxnId="{0AE960FD-DDD9-4BB7-9C7F-92C5E252F8CF}">
      <dgm:prSet/>
      <dgm:spPr/>
      <dgm:t>
        <a:bodyPr/>
        <a:lstStyle/>
        <a:p>
          <a:pPr algn="l" rtl="1"/>
          <a:endParaRPr lang="ar-SA" sz="1900" b="1"/>
        </a:p>
      </dgm:t>
    </dgm:pt>
    <dgm:pt modelId="{6564E784-8415-4E8A-B6C9-677D685EE019}">
      <dgm:prSet custT="1"/>
      <dgm:spPr/>
      <dgm:t>
        <a:bodyPr/>
        <a:lstStyle/>
        <a:p>
          <a:pPr algn="l" rtl="1">
            <a:buFont typeface="Arial" panose="020B0604020202020204" pitchFamily="34" charset="0"/>
            <a:buChar char="•"/>
          </a:pPr>
          <a:r>
            <a:rPr lang="en-US" sz="1900" b="1" dirty="0" err="1"/>
            <a:t>Hb</a:t>
          </a:r>
          <a:r>
            <a:rPr lang="en-US" sz="1900" b="1" dirty="0"/>
            <a:t> A2 comprises 2-3% of adult hemoglobin. Increased In β-Thalassemia. </a:t>
          </a:r>
        </a:p>
      </dgm:t>
    </dgm:pt>
    <dgm:pt modelId="{FCEC5A89-9C52-4472-9D4A-9065116E5041}" type="parTrans" cxnId="{D60A6FDA-0FA1-4767-8FBB-E08B8D13E742}">
      <dgm:prSet/>
      <dgm:spPr/>
      <dgm:t>
        <a:bodyPr/>
        <a:lstStyle/>
        <a:p>
          <a:pPr algn="l" rtl="1"/>
          <a:endParaRPr lang="ar-SA" sz="1900" b="1"/>
        </a:p>
      </dgm:t>
    </dgm:pt>
    <dgm:pt modelId="{33091F00-D747-408B-BCCC-80A8033ECC21}" type="sibTrans" cxnId="{D60A6FDA-0FA1-4767-8FBB-E08B8D13E742}">
      <dgm:prSet/>
      <dgm:spPr/>
      <dgm:t>
        <a:bodyPr/>
        <a:lstStyle/>
        <a:p>
          <a:pPr algn="l" rtl="1"/>
          <a:endParaRPr lang="ar-SA" sz="1900" b="1"/>
        </a:p>
      </dgm:t>
    </dgm:pt>
    <dgm:pt modelId="{223CA211-FF42-4E68-AB73-1381F3C4133B}" type="pres">
      <dgm:prSet presAssocID="{68AF4A0F-21EF-419F-819C-B8E5BEE037E7}" presName="linear" presStyleCnt="0">
        <dgm:presLayoutVars>
          <dgm:animLvl val="lvl"/>
          <dgm:resizeHandles val="exact"/>
        </dgm:presLayoutVars>
      </dgm:prSet>
      <dgm:spPr/>
    </dgm:pt>
    <dgm:pt modelId="{23D6B41C-A7F4-424A-94C3-4B427A855680}" type="pres">
      <dgm:prSet presAssocID="{60B4F7CD-F072-4AFB-8E86-1E79D017F3A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5353440-33C2-49E7-A682-0052477093BE}" type="pres">
      <dgm:prSet presAssocID="{61E57929-4C4B-461C-AB4D-A91634FAC689}" presName="spacer" presStyleCnt="0"/>
      <dgm:spPr/>
    </dgm:pt>
    <dgm:pt modelId="{6E6E313F-D30D-4516-B80F-363C0E0C682E}" type="pres">
      <dgm:prSet presAssocID="{6564E784-8415-4E8A-B6C9-677D685EE01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31610C9-9472-433A-BE9C-A491BA9B805B}" type="pres">
      <dgm:prSet presAssocID="{33091F00-D747-408B-BCCC-80A8033ECC21}" presName="spacer" presStyleCnt="0"/>
      <dgm:spPr/>
    </dgm:pt>
    <dgm:pt modelId="{DD0D1ADF-998D-4300-86C0-5BC80B10FA05}" type="pres">
      <dgm:prSet presAssocID="{2ECE2C03-9F0B-4160-AAE6-BA4D1AFCA56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2828727-E1F0-4033-8FDB-DDA54169634E}" type="presOf" srcId="{68AF4A0F-21EF-419F-819C-B8E5BEE037E7}" destId="{223CA211-FF42-4E68-AB73-1381F3C4133B}" srcOrd="0" destOrd="0" presId="urn:microsoft.com/office/officeart/2005/8/layout/vList2"/>
    <dgm:cxn modelId="{B3C51C47-648C-4A8C-BF89-FA02892A1FA8}" type="presOf" srcId="{2ECE2C03-9F0B-4160-AAE6-BA4D1AFCA56C}" destId="{DD0D1ADF-998D-4300-86C0-5BC80B10FA05}" srcOrd="0" destOrd="0" presId="urn:microsoft.com/office/officeart/2005/8/layout/vList2"/>
    <dgm:cxn modelId="{96EFFF6C-C85B-4AD1-AF6B-B0691B55ECC5}" srcId="{68AF4A0F-21EF-419F-819C-B8E5BEE037E7}" destId="{60B4F7CD-F072-4AFB-8E86-1E79D017F3AC}" srcOrd="0" destOrd="0" parTransId="{A355BEC6-5629-46D9-8232-CAF7C7B76752}" sibTransId="{61E57929-4C4B-461C-AB4D-A91634FAC689}"/>
    <dgm:cxn modelId="{00B74152-783E-4EA0-B15A-63BA6037395B}" type="presOf" srcId="{60B4F7CD-F072-4AFB-8E86-1E79D017F3AC}" destId="{23D6B41C-A7F4-424A-94C3-4B427A855680}" srcOrd="0" destOrd="0" presId="urn:microsoft.com/office/officeart/2005/8/layout/vList2"/>
    <dgm:cxn modelId="{6F53D9B6-CF2F-4745-A537-24AAB6A41EB7}" type="presOf" srcId="{6564E784-8415-4E8A-B6C9-677D685EE019}" destId="{6E6E313F-D30D-4516-B80F-363C0E0C682E}" srcOrd="0" destOrd="0" presId="urn:microsoft.com/office/officeart/2005/8/layout/vList2"/>
    <dgm:cxn modelId="{D60A6FDA-0FA1-4767-8FBB-E08B8D13E742}" srcId="{68AF4A0F-21EF-419F-819C-B8E5BEE037E7}" destId="{6564E784-8415-4E8A-B6C9-677D685EE019}" srcOrd="1" destOrd="0" parTransId="{FCEC5A89-9C52-4472-9D4A-9065116E5041}" sibTransId="{33091F00-D747-408B-BCCC-80A8033ECC21}"/>
    <dgm:cxn modelId="{0AE960FD-DDD9-4BB7-9C7F-92C5E252F8CF}" srcId="{68AF4A0F-21EF-419F-819C-B8E5BEE037E7}" destId="{2ECE2C03-9F0B-4160-AAE6-BA4D1AFCA56C}" srcOrd="2" destOrd="0" parTransId="{3D7130FA-07A9-465F-8F55-21D5C679B9BF}" sibTransId="{50EE113D-E755-478F-A4B6-37F14EDC3812}"/>
    <dgm:cxn modelId="{E8BC9282-1CC9-4F32-8930-24F0AEE62FA9}" type="presParOf" srcId="{223CA211-FF42-4E68-AB73-1381F3C4133B}" destId="{23D6B41C-A7F4-424A-94C3-4B427A855680}" srcOrd="0" destOrd="0" presId="urn:microsoft.com/office/officeart/2005/8/layout/vList2"/>
    <dgm:cxn modelId="{3C1EE2EB-7021-4356-AFE7-24FD0A85D96A}" type="presParOf" srcId="{223CA211-FF42-4E68-AB73-1381F3C4133B}" destId="{25353440-33C2-49E7-A682-0052477093BE}" srcOrd="1" destOrd="0" presId="urn:microsoft.com/office/officeart/2005/8/layout/vList2"/>
    <dgm:cxn modelId="{CEF3C64A-EF6E-4988-B70E-B3B86E06AF64}" type="presParOf" srcId="{223CA211-FF42-4E68-AB73-1381F3C4133B}" destId="{6E6E313F-D30D-4516-B80F-363C0E0C682E}" srcOrd="2" destOrd="0" presId="urn:microsoft.com/office/officeart/2005/8/layout/vList2"/>
    <dgm:cxn modelId="{2071C8E0-E92C-4319-BE87-974E4C74AA84}" type="presParOf" srcId="{223CA211-FF42-4E68-AB73-1381F3C4133B}" destId="{F31610C9-9472-433A-BE9C-A491BA9B805B}" srcOrd="3" destOrd="0" presId="urn:microsoft.com/office/officeart/2005/8/layout/vList2"/>
    <dgm:cxn modelId="{7BE4A465-3664-47B4-BFEE-5F1105D7C3DD}" type="presParOf" srcId="{223CA211-FF42-4E68-AB73-1381F3C4133B}" destId="{DD0D1ADF-998D-4300-86C0-5BC80B10FA0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BBA126-6B86-4108-8CA4-ABC5772A59B3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9BCC872A-4255-428F-8AFD-9B800310F0C8}">
      <dgm:prSet phldrT="[نص]" custT="1"/>
      <dgm:spPr/>
      <dgm:t>
        <a:bodyPr/>
        <a:lstStyle/>
        <a:p>
          <a:pPr rtl="1">
            <a:buFont typeface="Courier New" panose="02070309020205020404" pitchFamily="49" charset="0"/>
            <a:buChar char="o"/>
          </a:pPr>
          <a:r>
            <a:rPr lang="en-US" sz="1300" b="1" dirty="0"/>
            <a:t>1/ </a:t>
          </a:r>
          <a:r>
            <a:rPr lang="en-US" sz="1300" b="1" dirty="0" err="1"/>
            <a:t>Hb</a:t>
          </a:r>
          <a:r>
            <a:rPr lang="en-US" sz="1300" b="1" dirty="0"/>
            <a:t> H : found in α-Thalassemia. </a:t>
          </a:r>
        </a:p>
        <a:p>
          <a:pPr rtl="1">
            <a:buFont typeface="Courier New" panose="02070309020205020404" pitchFamily="49" charset="0"/>
            <a:buChar char="o"/>
          </a:pPr>
          <a:r>
            <a:rPr lang="en-US" sz="1300" dirty="0"/>
            <a:t>It is mild to moderate anemia , when 2-3 genes are deleted. </a:t>
          </a:r>
          <a:endParaRPr lang="ar-SA" sz="1300" dirty="0"/>
        </a:p>
      </dgm:t>
    </dgm:pt>
    <dgm:pt modelId="{586D949D-23DB-481B-85CD-8DFAB0D43A3A}" type="parTrans" cxnId="{2EDF230D-B7E9-4F68-88C7-8010F12DB643}">
      <dgm:prSet/>
      <dgm:spPr/>
      <dgm:t>
        <a:bodyPr/>
        <a:lstStyle/>
        <a:p>
          <a:pPr rtl="1"/>
          <a:endParaRPr lang="ar-SA" sz="1300"/>
        </a:p>
      </dgm:t>
    </dgm:pt>
    <dgm:pt modelId="{8E385CF8-D394-41AB-8990-1E68ACDBF015}" type="sibTrans" cxnId="{2EDF230D-B7E9-4F68-88C7-8010F12DB643}">
      <dgm:prSet custT="1"/>
      <dgm:spPr/>
      <dgm:t>
        <a:bodyPr/>
        <a:lstStyle/>
        <a:p>
          <a:pPr rtl="1"/>
          <a:endParaRPr lang="ar-SA" sz="1300"/>
        </a:p>
      </dgm:t>
    </dgm:pt>
    <dgm:pt modelId="{46F032B8-944F-434B-BA0B-FC9DCD43F2EB}">
      <dgm:prSet phldrT="[نص]" custT="1"/>
      <dgm:spPr/>
      <dgm:t>
        <a:bodyPr/>
        <a:lstStyle/>
        <a:p>
          <a:pPr rtl="1">
            <a:buFont typeface="Courier New" panose="02070309020205020404" pitchFamily="49" charset="0"/>
            <a:buChar char="o"/>
          </a:pPr>
          <a:r>
            <a:rPr lang="en-US" sz="1300" b="1" dirty="0"/>
            <a:t>2/ </a:t>
          </a:r>
          <a:r>
            <a:rPr lang="en-US" sz="1300" b="1" dirty="0" err="1"/>
            <a:t>Hb</a:t>
          </a:r>
          <a:r>
            <a:rPr lang="en-US" sz="1300" b="1" dirty="0"/>
            <a:t> </a:t>
          </a:r>
          <a:r>
            <a:rPr lang="en-US" sz="1300" b="1" dirty="0" err="1"/>
            <a:t>Barts</a:t>
          </a:r>
          <a:r>
            <a:rPr lang="en-US" sz="1300" b="1" dirty="0"/>
            <a:t>  : found in α-Thalassemia. </a:t>
          </a:r>
        </a:p>
        <a:p>
          <a:pPr rtl="1">
            <a:buFont typeface="Courier New" panose="02070309020205020404" pitchFamily="49" charset="0"/>
            <a:buChar char="o"/>
          </a:pPr>
          <a:r>
            <a:rPr lang="en-US" sz="1300" dirty="0"/>
            <a:t>It is severe form of anemia , when all 4 genes are deleted. </a:t>
          </a:r>
        </a:p>
        <a:p>
          <a:pPr rtl="1">
            <a:buFont typeface="Courier New" panose="02070309020205020404" pitchFamily="49" charset="0"/>
            <a:buChar char="o"/>
          </a:pPr>
          <a:r>
            <a:rPr lang="en-US" sz="1300" dirty="0" err="1"/>
            <a:t>Hb</a:t>
          </a:r>
          <a:r>
            <a:rPr lang="en-US" sz="1300" dirty="0"/>
            <a:t> </a:t>
          </a:r>
          <a:r>
            <a:rPr lang="en-US" sz="1300" dirty="0" err="1"/>
            <a:t>Barts</a:t>
          </a:r>
          <a:r>
            <a:rPr lang="en-US" sz="1300" dirty="0"/>
            <a:t> cannot carry oxygen and is incompatible with life. Infants are still born or die immediately after birth (</a:t>
          </a:r>
          <a:r>
            <a:rPr lang="en-US" sz="1300" dirty="0" err="1"/>
            <a:t>hydropsefetalis</a:t>
          </a:r>
          <a:r>
            <a:rPr lang="en-US" sz="1300" dirty="0"/>
            <a:t>)</a:t>
          </a:r>
          <a:endParaRPr lang="ar-SA" sz="1300" dirty="0"/>
        </a:p>
      </dgm:t>
    </dgm:pt>
    <dgm:pt modelId="{9A52E74C-B53C-4C4C-A183-8A31FE1F5DF5}" type="parTrans" cxnId="{CEFD50D4-B652-4F6B-8EC5-249ECEB077CB}">
      <dgm:prSet/>
      <dgm:spPr/>
      <dgm:t>
        <a:bodyPr/>
        <a:lstStyle/>
        <a:p>
          <a:pPr rtl="1"/>
          <a:endParaRPr lang="ar-SA" sz="1300"/>
        </a:p>
      </dgm:t>
    </dgm:pt>
    <dgm:pt modelId="{117AC316-3D43-4096-ABB9-1BE60C18F2FF}" type="sibTrans" cxnId="{CEFD50D4-B652-4F6B-8EC5-249ECEB077CB}">
      <dgm:prSet/>
      <dgm:spPr/>
      <dgm:t>
        <a:bodyPr/>
        <a:lstStyle/>
        <a:p>
          <a:pPr rtl="1"/>
          <a:endParaRPr lang="ar-SA" sz="1300"/>
        </a:p>
      </dgm:t>
    </dgm:pt>
    <dgm:pt modelId="{AD5BDA23-2CB1-4D8F-8F73-368106E0DC24}" type="pres">
      <dgm:prSet presAssocID="{0CBBA126-6B86-4108-8CA4-ABC5772A59B3}" presName="Name0" presStyleCnt="0">
        <dgm:presLayoutVars>
          <dgm:dir/>
          <dgm:resizeHandles val="exact"/>
        </dgm:presLayoutVars>
      </dgm:prSet>
      <dgm:spPr/>
    </dgm:pt>
    <dgm:pt modelId="{83B26A39-4A16-4545-B15D-013BCC2B7503}" type="pres">
      <dgm:prSet presAssocID="{9BCC872A-4255-428F-8AFD-9B800310F0C8}" presName="node" presStyleLbl="node1" presStyleIdx="0" presStyleCnt="2">
        <dgm:presLayoutVars>
          <dgm:bulletEnabled val="1"/>
        </dgm:presLayoutVars>
      </dgm:prSet>
      <dgm:spPr/>
    </dgm:pt>
    <dgm:pt modelId="{ECE29A1E-5BA4-49F8-80A3-B95BB135EACB}" type="pres">
      <dgm:prSet presAssocID="{8E385CF8-D394-41AB-8990-1E68ACDBF015}" presName="sibTrans" presStyleLbl="sibTrans2D1" presStyleIdx="0" presStyleCnt="1"/>
      <dgm:spPr/>
    </dgm:pt>
    <dgm:pt modelId="{04AC5F73-81F9-40EA-9379-3C0370C7E6CB}" type="pres">
      <dgm:prSet presAssocID="{8E385CF8-D394-41AB-8990-1E68ACDBF015}" presName="connectorText" presStyleLbl="sibTrans2D1" presStyleIdx="0" presStyleCnt="1"/>
      <dgm:spPr/>
    </dgm:pt>
    <dgm:pt modelId="{B64B9132-4A95-4551-81A4-CEE2B8B2E730}" type="pres">
      <dgm:prSet presAssocID="{46F032B8-944F-434B-BA0B-FC9DCD43F2EB}" presName="node" presStyleLbl="node1" presStyleIdx="1" presStyleCnt="2" custScaleX="248356">
        <dgm:presLayoutVars>
          <dgm:bulletEnabled val="1"/>
        </dgm:presLayoutVars>
      </dgm:prSet>
      <dgm:spPr/>
    </dgm:pt>
  </dgm:ptLst>
  <dgm:cxnLst>
    <dgm:cxn modelId="{2EDF230D-B7E9-4F68-88C7-8010F12DB643}" srcId="{0CBBA126-6B86-4108-8CA4-ABC5772A59B3}" destId="{9BCC872A-4255-428F-8AFD-9B800310F0C8}" srcOrd="0" destOrd="0" parTransId="{586D949D-23DB-481B-85CD-8DFAB0D43A3A}" sibTransId="{8E385CF8-D394-41AB-8990-1E68ACDBF015}"/>
    <dgm:cxn modelId="{DCD4C25B-01F8-4291-9876-EE1BFC90D4CC}" type="presOf" srcId="{0CBBA126-6B86-4108-8CA4-ABC5772A59B3}" destId="{AD5BDA23-2CB1-4D8F-8F73-368106E0DC24}" srcOrd="0" destOrd="0" presId="urn:microsoft.com/office/officeart/2005/8/layout/process1"/>
    <dgm:cxn modelId="{FAB6C753-CC9C-4EAB-86B3-E63CEE1F7155}" type="presOf" srcId="{46F032B8-944F-434B-BA0B-FC9DCD43F2EB}" destId="{B64B9132-4A95-4551-81A4-CEE2B8B2E730}" srcOrd="0" destOrd="0" presId="urn:microsoft.com/office/officeart/2005/8/layout/process1"/>
    <dgm:cxn modelId="{CEFD50D4-B652-4F6B-8EC5-249ECEB077CB}" srcId="{0CBBA126-6B86-4108-8CA4-ABC5772A59B3}" destId="{46F032B8-944F-434B-BA0B-FC9DCD43F2EB}" srcOrd="1" destOrd="0" parTransId="{9A52E74C-B53C-4C4C-A183-8A31FE1F5DF5}" sibTransId="{117AC316-3D43-4096-ABB9-1BE60C18F2FF}"/>
    <dgm:cxn modelId="{B00E22DF-A996-4254-8866-E438DDCD3A1B}" type="presOf" srcId="{8E385CF8-D394-41AB-8990-1E68ACDBF015}" destId="{04AC5F73-81F9-40EA-9379-3C0370C7E6CB}" srcOrd="1" destOrd="0" presId="urn:microsoft.com/office/officeart/2005/8/layout/process1"/>
    <dgm:cxn modelId="{15222DEC-55A1-4D7C-8080-CC021B07423B}" type="presOf" srcId="{8E385CF8-D394-41AB-8990-1E68ACDBF015}" destId="{ECE29A1E-5BA4-49F8-80A3-B95BB135EACB}" srcOrd="0" destOrd="0" presId="urn:microsoft.com/office/officeart/2005/8/layout/process1"/>
    <dgm:cxn modelId="{4A45BAF4-6098-4BBE-8EAC-6F2A2A5DC162}" type="presOf" srcId="{9BCC872A-4255-428F-8AFD-9B800310F0C8}" destId="{83B26A39-4A16-4545-B15D-013BCC2B7503}" srcOrd="0" destOrd="0" presId="urn:microsoft.com/office/officeart/2005/8/layout/process1"/>
    <dgm:cxn modelId="{9E7B0B83-3993-428A-AB13-AE7083B95A64}" type="presParOf" srcId="{AD5BDA23-2CB1-4D8F-8F73-368106E0DC24}" destId="{83B26A39-4A16-4545-B15D-013BCC2B7503}" srcOrd="0" destOrd="0" presId="urn:microsoft.com/office/officeart/2005/8/layout/process1"/>
    <dgm:cxn modelId="{DFF83A03-1183-42F0-A95E-986D28CA12A9}" type="presParOf" srcId="{AD5BDA23-2CB1-4D8F-8F73-368106E0DC24}" destId="{ECE29A1E-5BA4-49F8-80A3-B95BB135EACB}" srcOrd="1" destOrd="0" presId="urn:microsoft.com/office/officeart/2005/8/layout/process1"/>
    <dgm:cxn modelId="{94DDB0E3-CF63-4204-BCB9-07A0B51CD331}" type="presParOf" srcId="{ECE29A1E-5BA4-49F8-80A3-B95BB135EACB}" destId="{04AC5F73-81F9-40EA-9379-3C0370C7E6CB}" srcOrd="0" destOrd="0" presId="urn:microsoft.com/office/officeart/2005/8/layout/process1"/>
    <dgm:cxn modelId="{24DC51C0-6449-4842-8171-9FC145E3AC68}" type="presParOf" srcId="{AD5BDA23-2CB1-4D8F-8F73-368106E0DC24}" destId="{B64B9132-4A95-4551-81A4-CEE2B8B2E73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58024A-F951-4D91-8A64-8DE052DE1A44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CBDF50D5-E3CA-4153-BE9B-27DC8C69686A}">
      <dgm:prSet phldrT="[نص]" custT="1"/>
      <dgm:spPr/>
      <dgm:t>
        <a:bodyPr/>
        <a:lstStyle/>
        <a:p>
          <a:pPr algn="ctr" rtl="1"/>
          <a:r>
            <a:rPr lang="en-US" sz="1500" b="1" dirty="0" err="1"/>
            <a:t>Hb</a:t>
          </a:r>
          <a:r>
            <a:rPr lang="en-US" sz="1500" b="1" dirty="0"/>
            <a:t> S</a:t>
          </a:r>
        </a:p>
        <a:p>
          <a:pPr algn="ctr" rtl="1"/>
          <a:r>
            <a:rPr lang="en-US" sz="1500" dirty="0">
              <a:solidFill>
                <a:schemeClr val="accent2">
                  <a:lumMod val="60000"/>
                  <a:lumOff val="40000"/>
                </a:schemeClr>
              </a:solidFill>
            </a:rPr>
            <a:t>Sickle Cell Hemoglobin. </a:t>
          </a:r>
        </a:p>
        <a:p>
          <a:pPr algn="ctr" rtl="1"/>
          <a:r>
            <a:rPr lang="en-US" sz="1500" dirty="0"/>
            <a:t>In homozygous state both genes are abnormal . presents as Sickle cell Anemia. </a:t>
          </a:r>
        </a:p>
        <a:p>
          <a:pPr algn="ctr" rtl="1"/>
          <a:r>
            <a:rPr lang="en-US" sz="1500" dirty="0" err="1"/>
            <a:t>Hb</a:t>
          </a:r>
          <a:r>
            <a:rPr lang="en-US" sz="1500" dirty="0"/>
            <a:t> is between 6-8 gm /dl.</a:t>
          </a:r>
        </a:p>
        <a:p>
          <a:pPr algn="ctr" rtl="1"/>
          <a:r>
            <a:rPr lang="en-US" sz="1500" dirty="0"/>
            <a:t>Reticulocyte count is 10-20%.</a:t>
          </a:r>
        </a:p>
        <a:p>
          <a:pPr algn="l" rtl="1"/>
          <a:r>
            <a:rPr lang="en-US" sz="1500" dirty="0" err="1">
              <a:solidFill>
                <a:srgbClr val="FF0000"/>
              </a:solidFill>
            </a:rPr>
            <a:t>Hb</a:t>
          </a:r>
          <a:r>
            <a:rPr lang="en-US" sz="1500" dirty="0">
              <a:solidFill>
                <a:srgbClr val="FF0000"/>
              </a:solidFill>
            </a:rPr>
            <a:t> electrophoresis Shows = </a:t>
          </a:r>
          <a:r>
            <a:rPr lang="en-US" sz="1500" b="1" dirty="0" err="1">
              <a:solidFill>
                <a:srgbClr val="FF0000"/>
              </a:solidFill>
            </a:rPr>
            <a:t>Hb</a:t>
          </a:r>
          <a:r>
            <a:rPr lang="en-US" sz="1500" b="1" dirty="0">
              <a:solidFill>
                <a:srgbClr val="FF0000"/>
              </a:solidFill>
            </a:rPr>
            <a:t> A :</a:t>
          </a:r>
          <a:r>
            <a:rPr lang="en-US" sz="1500" dirty="0">
              <a:solidFill>
                <a:srgbClr val="FF0000"/>
              </a:solidFill>
            </a:rPr>
            <a:t> 0 %</a:t>
          </a:r>
        </a:p>
        <a:p>
          <a:pPr algn="l" rtl="1"/>
          <a:r>
            <a:rPr lang="en-US" sz="1500" b="1" dirty="0" err="1">
              <a:solidFill>
                <a:srgbClr val="FF0000"/>
              </a:solidFill>
            </a:rPr>
            <a:t>HbSS</a:t>
          </a:r>
          <a:r>
            <a:rPr lang="en-US" sz="1500" b="1" dirty="0">
              <a:solidFill>
                <a:srgbClr val="FF0000"/>
              </a:solidFill>
            </a:rPr>
            <a:t>: </a:t>
          </a:r>
          <a:r>
            <a:rPr lang="en-US" sz="1500" dirty="0">
              <a:solidFill>
                <a:srgbClr val="FF0000"/>
              </a:solidFill>
            </a:rPr>
            <a:t>95%</a:t>
          </a:r>
        </a:p>
        <a:p>
          <a:pPr algn="l" rtl="1"/>
          <a:r>
            <a:rPr lang="en-US" sz="1500" b="1" dirty="0" err="1">
              <a:solidFill>
                <a:srgbClr val="FF0000"/>
              </a:solidFill>
            </a:rPr>
            <a:t>Hb</a:t>
          </a:r>
          <a:r>
            <a:rPr lang="en-US" sz="1500" b="1" dirty="0">
              <a:solidFill>
                <a:srgbClr val="FF0000"/>
              </a:solidFill>
            </a:rPr>
            <a:t> F</a:t>
          </a:r>
          <a:r>
            <a:rPr lang="en-US" sz="1500" dirty="0">
              <a:solidFill>
                <a:srgbClr val="FF0000"/>
              </a:solidFill>
            </a:rPr>
            <a:t> : 2-20% </a:t>
          </a:r>
          <a:r>
            <a:rPr lang="en-US" sz="1500" dirty="0">
              <a:solidFill>
                <a:srgbClr val="92D050"/>
              </a:solidFill>
            </a:rPr>
            <a:t>(1) </a:t>
          </a:r>
          <a:endParaRPr lang="ar-SA" sz="1500" dirty="0">
            <a:solidFill>
              <a:srgbClr val="92D050"/>
            </a:solidFill>
          </a:endParaRPr>
        </a:p>
      </dgm:t>
    </dgm:pt>
    <dgm:pt modelId="{6960741F-F5BC-4349-8F1F-8A001B3F193B}" type="parTrans" cxnId="{A4D7FF23-DF80-4C71-A5E0-F7F5D024C2C6}">
      <dgm:prSet/>
      <dgm:spPr/>
      <dgm:t>
        <a:bodyPr/>
        <a:lstStyle/>
        <a:p>
          <a:pPr rtl="1"/>
          <a:endParaRPr lang="ar-SA" sz="1500"/>
        </a:p>
      </dgm:t>
    </dgm:pt>
    <dgm:pt modelId="{3C283D6D-0E27-4BE9-AA3C-E57C73841766}" type="sibTrans" cxnId="{A4D7FF23-DF80-4C71-A5E0-F7F5D024C2C6}">
      <dgm:prSet custT="1"/>
      <dgm:spPr/>
      <dgm:t>
        <a:bodyPr/>
        <a:lstStyle/>
        <a:p>
          <a:pPr rtl="1"/>
          <a:endParaRPr lang="ar-SA" sz="1500"/>
        </a:p>
      </dgm:t>
    </dgm:pt>
    <dgm:pt modelId="{C780954E-70F9-45B0-AFCA-4D868CBBA8AA}">
      <dgm:prSet phldrT="[نص]" custT="1"/>
      <dgm:spPr/>
      <dgm:t>
        <a:bodyPr/>
        <a:lstStyle/>
        <a:p>
          <a:pPr algn="ctr" rtl="1">
            <a:buFont typeface="Wingdings" panose="05000000000000000000" pitchFamily="2" charset="2"/>
            <a:buChar char=""/>
          </a:pPr>
          <a:r>
            <a:rPr lang="en-US" sz="1500" b="1" dirty="0" err="1"/>
            <a:t>Hb</a:t>
          </a:r>
          <a:r>
            <a:rPr lang="en-US" sz="1500" b="1" dirty="0"/>
            <a:t> AS</a:t>
          </a:r>
          <a:r>
            <a:rPr lang="en-US" sz="1500" dirty="0"/>
            <a:t> </a:t>
          </a:r>
        </a:p>
        <a:p>
          <a:pPr algn="ctr" rtl="1">
            <a:buFont typeface="Wingdings" panose="05000000000000000000" pitchFamily="2" charset="2"/>
            <a:buChar char=""/>
          </a:pPr>
          <a:r>
            <a:rPr lang="en-US" sz="1500" dirty="0">
              <a:solidFill>
                <a:schemeClr val="accent2">
                  <a:lumMod val="60000"/>
                  <a:lumOff val="40000"/>
                </a:schemeClr>
              </a:solidFill>
            </a:rPr>
            <a:t>Sickle cell trait. </a:t>
          </a:r>
        </a:p>
        <a:p>
          <a:pPr algn="ctr" rtl="1">
            <a:buFont typeface="Wingdings" panose="05000000000000000000" pitchFamily="2" charset="2"/>
            <a:buChar char=""/>
          </a:pPr>
          <a:r>
            <a:rPr lang="en-US" sz="1500" dirty="0"/>
            <a:t>In heterozygous state only one chromosome carries the gene.</a:t>
          </a:r>
        </a:p>
        <a:p>
          <a:pPr algn="l" rtl="1">
            <a:buFont typeface="Wingdings" panose="05000000000000000000" pitchFamily="2" charset="2"/>
            <a:buChar char=""/>
          </a:pPr>
          <a:r>
            <a:rPr lang="en-US" sz="1500" dirty="0" err="1">
              <a:solidFill>
                <a:srgbClr val="FF0000"/>
              </a:solidFill>
            </a:rPr>
            <a:t>Hb</a:t>
          </a:r>
          <a:r>
            <a:rPr lang="en-US" sz="1500" dirty="0"/>
            <a:t> </a:t>
          </a:r>
          <a:r>
            <a:rPr lang="en-US" sz="1500" dirty="0">
              <a:solidFill>
                <a:srgbClr val="FF0000"/>
              </a:solidFill>
            </a:rPr>
            <a:t>electrophoresis Shows = </a:t>
          </a:r>
        </a:p>
        <a:p>
          <a:pPr algn="l" rtl="1">
            <a:buFont typeface="Wingdings" panose="05000000000000000000" pitchFamily="2" charset="2"/>
            <a:buChar char=""/>
          </a:pPr>
          <a:r>
            <a:rPr lang="en-US" sz="1500" b="1" dirty="0">
              <a:solidFill>
                <a:srgbClr val="FF0000"/>
              </a:solidFill>
            </a:rPr>
            <a:t>HbA:</a:t>
          </a:r>
          <a:r>
            <a:rPr lang="en-US" sz="1500" dirty="0">
              <a:solidFill>
                <a:srgbClr val="FF0000"/>
              </a:solidFill>
            </a:rPr>
            <a:t>60%</a:t>
          </a:r>
        </a:p>
        <a:p>
          <a:pPr algn="l" rtl="1">
            <a:buFont typeface="Wingdings" panose="05000000000000000000" pitchFamily="2" charset="2"/>
            <a:buChar char=""/>
          </a:pPr>
          <a:r>
            <a:rPr lang="en-US" sz="1500" b="1" dirty="0">
              <a:solidFill>
                <a:srgbClr val="FF0000"/>
              </a:solidFill>
            </a:rPr>
            <a:t>HbSS:</a:t>
          </a:r>
          <a:r>
            <a:rPr lang="en-US" sz="1500" dirty="0">
              <a:solidFill>
                <a:srgbClr val="FF0000"/>
              </a:solidFill>
            </a:rPr>
            <a:t>40%</a:t>
          </a:r>
        </a:p>
        <a:p>
          <a:pPr algn="l" rtl="1">
            <a:buFont typeface="Wingdings" panose="05000000000000000000" pitchFamily="2" charset="2"/>
            <a:buChar char=""/>
          </a:pPr>
          <a:r>
            <a:rPr lang="en-US" sz="1500" b="1" dirty="0" err="1">
              <a:solidFill>
                <a:srgbClr val="FF0000"/>
              </a:solidFill>
            </a:rPr>
            <a:t>Hb</a:t>
          </a:r>
          <a:r>
            <a:rPr lang="en-US" sz="1500" b="1" dirty="0">
              <a:solidFill>
                <a:srgbClr val="FF0000"/>
              </a:solidFill>
            </a:rPr>
            <a:t> F</a:t>
          </a:r>
          <a:r>
            <a:rPr lang="en-US" sz="1500" dirty="0">
              <a:solidFill>
                <a:srgbClr val="FF0000"/>
              </a:solidFill>
            </a:rPr>
            <a:t> : 2 % . </a:t>
          </a:r>
          <a:endParaRPr lang="ar-SA" sz="1500" dirty="0">
            <a:solidFill>
              <a:srgbClr val="FF0000"/>
            </a:solidFill>
          </a:endParaRPr>
        </a:p>
      </dgm:t>
    </dgm:pt>
    <dgm:pt modelId="{BFB207AF-B276-490F-A65C-DB10309B3DD5}" type="parTrans" cxnId="{1C28053C-7B47-44F9-A485-9838D4BA1D90}">
      <dgm:prSet/>
      <dgm:spPr/>
      <dgm:t>
        <a:bodyPr/>
        <a:lstStyle/>
        <a:p>
          <a:pPr rtl="1"/>
          <a:endParaRPr lang="ar-SA" sz="1500"/>
        </a:p>
      </dgm:t>
    </dgm:pt>
    <dgm:pt modelId="{7F3C80A0-1069-435D-BEF5-9AE8B3B20DA9}" type="sibTrans" cxnId="{1C28053C-7B47-44F9-A485-9838D4BA1D90}">
      <dgm:prSet custT="1"/>
      <dgm:spPr/>
      <dgm:t>
        <a:bodyPr/>
        <a:lstStyle/>
        <a:p>
          <a:pPr rtl="1"/>
          <a:endParaRPr lang="ar-SA" sz="1500"/>
        </a:p>
      </dgm:t>
    </dgm:pt>
    <dgm:pt modelId="{713F4651-4358-4542-90AE-4175EE5187EF}">
      <dgm:prSet phldrT="[نص]" custT="1"/>
      <dgm:spPr/>
      <dgm:t>
        <a:bodyPr/>
        <a:lstStyle/>
        <a:p>
          <a:pPr rtl="1">
            <a:buFont typeface="Symbol" panose="05050102010706020507" pitchFamily="18" charset="2"/>
            <a:buChar char=""/>
          </a:pPr>
          <a:r>
            <a:rPr lang="en-US" sz="1500" dirty="0"/>
            <a:t>• </a:t>
          </a:r>
          <a:r>
            <a:rPr lang="en-US" sz="1500" b="1" dirty="0" err="1"/>
            <a:t>Hb</a:t>
          </a:r>
          <a:r>
            <a:rPr lang="en-US" sz="1500" b="1" dirty="0"/>
            <a:t> C disease</a:t>
          </a:r>
          <a:r>
            <a:rPr lang="en-US" sz="1500" dirty="0"/>
            <a:t> </a:t>
          </a:r>
        </a:p>
        <a:p>
          <a:pPr rtl="1">
            <a:buFont typeface="Symbol" panose="05050102010706020507" pitchFamily="18" charset="2"/>
            <a:buChar char=""/>
          </a:pPr>
          <a:r>
            <a:rPr lang="en-US" sz="1500" dirty="0"/>
            <a:t>may be associated with </a:t>
          </a:r>
          <a:r>
            <a:rPr lang="en-US" sz="1500" dirty="0" err="1"/>
            <a:t>Hb</a:t>
          </a:r>
          <a:r>
            <a:rPr lang="en-US" sz="1500" dirty="0"/>
            <a:t> S (</a:t>
          </a:r>
          <a:r>
            <a:rPr lang="en-US" sz="1500" dirty="0" err="1"/>
            <a:t>Hb</a:t>
          </a:r>
          <a:r>
            <a:rPr lang="en-US" sz="1500" dirty="0"/>
            <a:t> SC disease) Increased </a:t>
          </a:r>
          <a:r>
            <a:rPr lang="en-US" sz="1500" dirty="0" err="1"/>
            <a:t>likelyhood</a:t>
          </a:r>
          <a:r>
            <a:rPr lang="en-US" sz="1500" dirty="0"/>
            <a:t> of thrombosis with life threatening episodes.</a:t>
          </a:r>
          <a:endParaRPr lang="ar-SA" sz="1500" dirty="0"/>
        </a:p>
      </dgm:t>
    </dgm:pt>
    <dgm:pt modelId="{8C8AC1CF-8648-43FF-98ED-51E42A1B9E8B}" type="parTrans" cxnId="{305CB09E-C95A-4EAB-A86F-D0EB994E24E7}">
      <dgm:prSet/>
      <dgm:spPr/>
      <dgm:t>
        <a:bodyPr/>
        <a:lstStyle/>
        <a:p>
          <a:pPr rtl="1"/>
          <a:endParaRPr lang="ar-SA" sz="1500"/>
        </a:p>
      </dgm:t>
    </dgm:pt>
    <dgm:pt modelId="{87D4C380-65C7-4818-86FD-518491DBC6A4}" type="sibTrans" cxnId="{305CB09E-C95A-4EAB-A86F-D0EB994E24E7}">
      <dgm:prSet custT="1"/>
      <dgm:spPr/>
      <dgm:t>
        <a:bodyPr/>
        <a:lstStyle/>
        <a:p>
          <a:pPr rtl="1"/>
          <a:endParaRPr lang="ar-SA" sz="1500"/>
        </a:p>
      </dgm:t>
    </dgm:pt>
    <dgm:pt modelId="{44E1D811-91ED-49A7-9937-EB320A33C279}">
      <dgm:prSet custT="1"/>
      <dgm:spPr/>
      <dgm:t>
        <a:bodyPr/>
        <a:lstStyle/>
        <a:p>
          <a:pPr rtl="1">
            <a:buFont typeface="Symbol" panose="05050102010706020507" pitchFamily="18" charset="2"/>
            <a:buChar char=""/>
          </a:pPr>
          <a:r>
            <a:rPr lang="en-US" sz="1500" dirty="0"/>
            <a:t>• </a:t>
          </a:r>
          <a:r>
            <a:rPr lang="en-US" sz="1500" b="1" dirty="0" err="1"/>
            <a:t>Hb</a:t>
          </a:r>
          <a:r>
            <a:rPr lang="en-US" sz="1500" b="1" dirty="0"/>
            <a:t> E</a:t>
          </a:r>
          <a:r>
            <a:rPr lang="en-US" sz="1500" dirty="0"/>
            <a:t>  </a:t>
          </a:r>
        </a:p>
        <a:p>
          <a:pPr rtl="1">
            <a:buFont typeface="Symbol" panose="05050102010706020507" pitchFamily="18" charset="2"/>
            <a:buChar char=""/>
          </a:pPr>
          <a:r>
            <a:rPr lang="en-US" sz="1500" dirty="0"/>
            <a:t>combined defects of Globin chain production and structure. It is combination of β- thalassemia trait and Sickle cell trait</a:t>
          </a:r>
        </a:p>
        <a:p>
          <a:pPr rtl="1">
            <a:buFont typeface="Symbol" panose="05050102010706020507" pitchFamily="18" charset="2"/>
            <a:buChar char=""/>
          </a:pPr>
          <a:r>
            <a:rPr lang="en-US" sz="1500" dirty="0"/>
            <a:t>HB E alone causes mils microcytic anemia . </a:t>
          </a:r>
          <a:r>
            <a:rPr lang="en-US" sz="1500" dirty="0">
              <a:solidFill>
                <a:srgbClr val="92D050"/>
              </a:solidFill>
            </a:rPr>
            <a:t>(2) </a:t>
          </a:r>
        </a:p>
      </dgm:t>
    </dgm:pt>
    <dgm:pt modelId="{CF0164CA-37EB-4555-88DB-E1C4B3D286DA}" type="parTrans" cxnId="{CC42DF0E-EF53-45DF-A108-80EE144B728B}">
      <dgm:prSet/>
      <dgm:spPr/>
      <dgm:t>
        <a:bodyPr/>
        <a:lstStyle/>
        <a:p>
          <a:pPr rtl="1"/>
          <a:endParaRPr lang="ar-SA" sz="1500"/>
        </a:p>
      </dgm:t>
    </dgm:pt>
    <dgm:pt modelId="{2A7D7E71-664B-4270-92EA-58527E22D4F3}" type="sibTrans" cxnId="{CC42DF0E-EF53-45DF-A108-80EE144B728B}">
      <dgm:prSet/>
      <dgm:spPr/>
      <dgm:t>
        <a:bodyPr/>
        <a:lstStyle/>
        <a:p>
          <a:pPr rtl="1"/>
          <a:endParaRPr lang="ar-SA" sz="1500"/>
        </a:p>
      </dgm:t>
    </dgm:pt>
    <dgm:pt modelId="{1F1C91FF-CE92-476D-B4FC-37ED0901C95C}" type="pres">
      <dgm:prSet presAssocID="{5658024A-F951-4D91-8A64-8DE052DE1A44}" presName="Name0" presStyleCnt="0">
        <dgm:presLayoutVars>
          <dgm:dir/>
          <dgm:resizeHandles val="exact"/>
        </dgm:presLayoutVars>
      </dgm:prSet>
      <dgm:spPr/>
    </dgm:pt>
    <dgm:pt modelId="{D5E8FBF8-0B82-4F9F-9D2E-B1F2572919FD}" type="pres">
      <dgm:prSet presAssocID="{CBDF50D5-E3CA-4153-BE9B-27DC8C69686A}" presName="node" presStyleLbl="node1" presStyleIdx="0" presStyleCnt="4" custScaleX="154010" custScaleY="107530">
        <dgm:presLayoutVars>
          <dgm:bulletEnabled val="1"/>
        </dgm:presLayoutVars>
      </dgm:prSet>
      <dgm:spPr/>
    </dgm:pt>
    <dgm:pt modelId="{27CE4F24-D407-4D3B-8763-BC24C026FB61}" type="pres">
      <dgm:prSet presAssocID="{3C283D6D-0E27-4BE9-AA3C-E57C73841766}" presName="sibTrans" presStyleLbl="sibTrans2D1" presStyleIdx="0" presStyleCnt="3"/>
      <dgm:spPr/>
    </dgm:pt>
    <dgm:pt modelId="{058BB20D-D5C0-4F04-BCD5-561F441514A7}" type="pres">
      <dgm:prSet presAssocID="{3C283D6D-0E27-4BE9-AA3C-E57C73841766}" presName="connectorText" presStyleLbl="sibTrans2D1" presStyleIdx="0" presStyleCnt="3"/>
      <dgm:spPr/>
    </dgm:pt>
    <dgm:pt modelId="{E784E966-70A1-4F44-8F90-714750AFD3B9}" type="pres">
      <dgm:prSet presAssocID="{C780954E-70F9-45B0-AFCA-4D868CBBA8AA}" presName="node" presStyleLbl="node1" presStyleIdx="1" presStyleCnt="4" custScaleX="156881" custScaleY="90088">
        <dgm:presLayoutVars>
          <dgm:bulletEnabled val="1"/>
        </dgm:presLayoutVars>
      </dgm:prSet>
      <dgm:spPr/>
    </dgm:pt>
    <dgm:pt modelId="{055FEEFE-3D6B-4FCC-9EF0-F0F368ED7EB9}" type="pres">
      <dgm:prSet presAssocID="{7F3C80A0-1069-435D-BEF5-9AE8B3B20DA9}" presName="sibTrans" presStyleLbl="sibTrans2D1" presStyleIdx="1" presStyleCnt="3"/>
      <dgm:spPr/>
    </dgm:pt>
    <dgm:pt modelId="{EA5D98F4-A32D-46EC-A512-BA7C64744B57}" type="pres">
      <dgm:prSet presAssocID="{7F3C80A0-1069-435D-BEF5-9AE8B3B20DA9}" presName="connectorText" presStyleLbl="sibTrans2D1" presStyleIdx="1" presStyleCnt="3"/>
      <dgm:spPr/>
    </dgm:pt>
    <dgm:pt modelId="{0DE0EF80-EA7E-4FBE-970B-B0D8637F876C}" type="pres">
      <dgm:prSet presAssocID="{713F4651-4358-4542-90AE-4175EE5187EF}" presName="node" presStyleLbl="node1" presStyleIdx="2" presStyleCnt="4" custScaleX="115954" custScaleY="92791">
        <dgm:presLayoutVars>
          <dgm:bulletEnabled val="1"/>
        </dgm:presLayoutVars>
      </dgm:prSet>
      <dgm:spPr/>
    </dgm:pt>
    <dgm:pt modelId="{E0E877BD-484E-4291-A572-C8AA54A3F1F0}" type="pres">
      <dgm:prSet presAssocID="{87D4C380-65C7-4818-86FD-518491DBC6A4}" presName="sibTrans" presStyleLbl="sibTrans2D1" presStyleIdx="2" presStyleCnt="3"/>
      <dgm:spPr/>
    </dgm:pt>
    <dgm:pt modelId="{155726F2-F3D6-471C-A2AC-CB440A279947}" type="pres">
      <dgm:prSet presAssocID="{87D4C380-65C7-4818-86FD-518491DBC6A4}" presName="connectorText" presStyleLbl="sibTrans2D1" presStyleIdx="2" presStyleCnt="3"/>
      <dgm:spPr/>
    </dgm:pt>
    <dgm:pt modelId="{723ACE64-DFD9-434C-8C9F-5650EBAEEFE8}" type="pres">
      <dgm:prSet presAssocID="{44E1D811-91ED-49A7-9937-EB320A33C279}" presName="node" presStyleLbl="node1" presStyleIdx="3" presStyleCnt="4">
        <dgm:presLayoutVars>
          <dgm:bulletEnabled val="1"/>
        </dgm:presLayoutVars>
      </dgm:prSet>
      <dgm:spPr/>
    </dgm:pt>
  </dgm:ptLst>
  <dgm:cxnLst>
    <dgm:cxn modelId="{C545480A-D28C-46C9-8590-0AADB87E2BF4}" type="presOf" srcId="{5658024A-F951-4D91-8A64-8DE052DE1A44}" destId="{1F1C91FF-CE92-476D-B4FC-37ED0901C95C}" srcOrd="0" destOrd="0" presId="urn:microsoft.com/office/officeart/2005/8/layout/process1"/>
    <dgm:cxn modelId="{CC42DF0E-EF53-45DF-A108-80EE144B728B}" srcId="{5658024A-F951-4D91-8A64-8DE052DE1A44}" destId="{44E1D811-91ED-49A7-9937-EB320A33C279}" srcOrd="3" destOrd="0" parTransId="{CF0164CA-37EB-4555-88DB-E1C4B3D286DA}" sibTransId="{2A7D7E71-664B-4270-92EA-58527E22D4F3}"/>
    <dgm:cxn modelId="{8F4D961F-0C12-4728-A8FE-68C889B5ABFF}" type="presOf" srcId="{713F4651-4358-4542-90AE-4175EE5187EF}" destId="{0DE0EF80-EA7E-4FBE-970B-B0D8637F876C}" srcOrd="0" destOrd="0" presId="urn:microsoft.com/office/officeart/2005/8/layout/process1"/>
    <dgm:cxn modelId="{A4D7FF23-DF80-4C71-A5E0-F7F5D024C2C6}" srcId="{5658024A-F951-4D91-8A64-8DE052DE1A44}" destId="{CBDF50D5-E3CA-4153-BE9B-27DC8C69686A}" srcOrd="0" destOrd="0" parTransId="{6960741F-F5BC-4349-8F1F-8A001B3F193B}" sibTransId="{3C283D6D-0E27-4BE9-AA3C-E57C73841766}"/>
    <dgm:cxn modelId="{10B35930-F8BF-4C28-880A-925680389B36}" type="presOf" srcId="{87D4C380-65C7-4818-86FD-518491DBC6A4}" destId="{E0E877BD-484E-4291-A572-C8AA54A3F1F0}" srcOrd="0" destOrd="0" presId="urn:microsoft.com/office/officeart/2005/8/layout/process1"/>
    <dgm:cxn modelId="{1C28053C-7B47-44F9-A485-9838D4BA1D90}" srcId="{5658024A-F951-4D91-8A64-8DE052DE1A44}" destId="{C780954E-70F9-45B0-AFCA-4D868CBBA8AA}" srcOrd="1" destOrd="0" parTransId="{BFB207AF-B276-490F-A65C-DB10309B3DD5}" sibTransId="{7F3C80A0-1069-435D-BEF5-9AE8B3B20DA9}"/>
    <dgm:cxn modelId="{D1861D6C-5EC4-4D85-8C1D-E4F70FEB012F}" type="presOf" srcId="{7F3C80A0-1069-435D-BEF5-9AE8B3B20DA9}" destId="{055FEEFE-3D6B-4FCC-9EF0-F0F368ED7EB9}" srcOrd="0" destOrd="0" presId="urn:microsoft.com/office/officeart/2005/8/layout/process1"/>
    <dgm:cxn modelId="{011B4453-D402-4830-8836-D5BE37FA604A}" type="presOf" srcId="{7F3C80A0-1069-435D-BEF5-9AE8B3B20DA9}" destId="{EA5D98F4-A32D-46EC-A512-BA7C64744B57}" srcOrd="1" destOrd="0" presId="urn:microsoft.com/office/officeart/2005/8/layout/process1"/>
    <dgm:cxn modelId="{6868B156-4DF6-423F-951C-1400C9A79A55}" type="presOf" srcId="{3C283D6D-0E27-4BE9-AA3C-E57C73841766}" destId="{058BB20D-D5C0-4F04-BCD5-561F441514A7}" srcOrd="1" destOrd="0" presId="urn:microsoft.com/office/officeart/2005/8/layout/process1"/>
    <dgm:cxn modelId="{9A81D77B-EE7E-4F32-B8A3-51955CAED173}" type="presOf" srcId="{87D4C380-65C7-4818-86FD-518491DBC6A4}" destId="{155726F2-F3D6-471C-A2AC-CB440A279947}" srcOrd="1" destOrd="0" presId="urn:microsoft.com/office/officeart/2005/8/layout/process1"/>
    <dgm:cxn modelId="{305CB09E-C95A-4EAB-A86F-D0EB994E24E7}" srcId="{5658024A-F951-4D91-8A64-8DE052DE1A44}" destId="{713F4651-4358-4542-90AE-4175EE5187EF}" srcOrd="2" destOrd="0" parTransId="{8C8AC1CF-8648-43FF-98ED-51E42A1B9E8B}" sibTransId="{87D4C380-65C7-4818-86FD-518491DBC6A4}"/>
    <dgm:cxn modelId="{CDBBDE9E-ACEF-4BA7-AC0E-167155EC3F06}" type="presOf" srcId="{CBDF50D5-E3CA-4153-BE9B-27DC8C69686A}" destId="{D5E8FBF8-0B82-4F9F-9D2E-B1F2572919FD}" srcOrd="0" destOrd="0" presId="urn:microsoft.com/office/officeart/2005/8/layout/process1"/>
    <dgm:cxn modelId="{7B4F47A6-ABE3-4FCE-9498-7080A80C7FFB}" type="presOf" srcId="{44E1D811-91ED-49A7-9937-EB320A33C279}" destId="{723ACE64-DFD9-434C-8C9F-5650EBAEEFE8}" srcOrd="0" destOrd="0" presId="urn:microsoft.com/office/officeart/2005/8/layout/process1"/>
    <dgm:cxn modelId="{3A7517A9-897C-4F8F-ACAD-8F9A90F65C71}" type="presOf" srcId="{C780954E-70F9-45B0-AFCA-4D868CBBA8AA}" destId="{E784E966-70A1-4F44-8F90-714750AFD3B9}" srcOrd="0" destOrd="0" presId="urn:microsoft.com/office/officeart/2005/8/layout/process1"/>
    <dgm:cxn modelId="{64824ABC-C7DD-43A1-B771-BA5A913F6CA3}" type="presOf" srcId="{3C283D6D-0E27-4BE9-AA3C-E57C73841766}" destId="{27CE4F24-D407-4D3B-8763-BC24C026FB61}" srcOrd="0" destOrd="0" presId="urn:microsoft.com/office/officeart/2005/8/layout/process1"/>
    <dgm:cxn modelId="{5C878CB8-8ACA-4278-A8F4-53D607F763D5}" type="presParOf" srcId="{1F1C91FF-CE92-476D-B4FC-37ED0901C95C}" destId="{D5E8FBF8-0B82-4F9F-9D2E-B1F2572919FD}" srcOrd="0" destOrd="0" presId="urn:microsoft.com/office/officeart/2005/8/layout/process1"/>
    <dgm:cxn modelId="{4F6A03C1-9F7E-4145-946F-547CB8A0E23E}" type="presParOf" srcId="{1F1C91FF-CE92-476D-B4FC-37ED0901C95C}" destId="{27CE4F24-D407-4D3B-8763-BC24C026FB61}" srcOrd="1" destOrd="0" presId="urn:microsoft.com/office/officeart/2005/8/layout/process1"/>
    <dgm:cxn modelId="{070D0525-3994-4485-91CA-117336F75F9E}" type="presParOf" srcId="{27CE4F24-D407-4D3B-8763-BC24C026FB61}" destId="{058BB20D-D5C0-4F04-BCD5-561F441514A7}" srcOrd="0" destOrd="0" presId="urn:microsoft.com/office/officeart/2005/8/layout/process1"/>
    <dgm:cxn modelId="{2695D97D-1B6C-4EBE-8566-4632E5AA04FA}" type="presParOf" srcId="{1F1C91FF-CE92-476D-B4FC-37ED0901C95C}" destId="{E784E966-70A1-4F44-8F90-714750AFD3B9}" srcOrd="2" destOrd="0" presId="urn:microsoft.com/office/officeart/2005/8/layout/process1"/>
    <dgm:cxn modelId="{A1AB6443-2CFC-4437-AB09-9411AB62B340}" type="presParOf" srcId="{1F1C91FF-CE92-476D-B4FC-37ED0901C95C}" destId="{055FEEFE-3D6B-4FCC-9EF0-F0F368ED7EB9}" srcOrd="3" destOrd="0" presId="urn:microsoft.com/office/officeart/2005/8/layout/process1"/>
    <dgm:cxn modelId="{F46EC4C9-B051-4109-8810-B1C452C123E0}" type="presParOf" srcId="{055FEEFE-3D6B-4FCC-9EF0-F0F368ED7EB9}" destId="{EA5D98F4-A32D-46EC-A512-BA7C64744B57}" srcOrd="0" destOrd="0" presId="urn:microsoft.com/office/officeart/2005/8/layout/process1"/>
    <dgm:cxn modelId="{6D4F02E1-42CD-415E-A15F-DFD8A7AECF2F}" type="presParOf" srcId="{1F1C91FF-CE92-476D-B4FC-37ED0901C95C}" destId="{0DE0EF80-EA7E-4FBE-970B-B0D8637F876C}" srcOrd="4" destOrd="0" presId="urn:microsoft.com/office/officeart/2005/8/layout/process1"/>
    <dgm:cxn modelId="{F8B4D676-53FE-4D98-B3B1-0F2721B7C1DA}" type="presParOf" srcId="{1F1C91FF-CE92-476D-B4FC-37ED0901C95C}" destId="{E0E877BD-484E-4291-A572-C8AA54A3F1F0}" srcOrd="5" destOrd="0" presId="urn:microsoft.com/office/officeart/2005/8/layout/process1"/>
    <dgm:cxn modelId="{E6946B94-14EE-4EAC-A1A2-B9F40125A5EA}" type="presParOf" srcId="{E0E877BD-484E-4291-A572-C8AA54A3F1F0}" destId="{155726F2-F3D6-471C-A2AC-CB440A279947}" srcOrd="0" destOrd="0" presId="urn:microsoft.com/office/officeart/2005/8/layout/process1"/>
    <dgm:cxn modelId="{763507EF-F310-4EE2-BE73-ACDC5438F59C}" type="presParOf" srcId="{1F1C91FF-CE92-476D-B4FC-37ED0901C95C}" destId="{723ACE64-DFD9-434C-8C9F-5650EBAEEFE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C077E5-E19B-4B4D-9DC6-E5EC23633A2D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3E1BF59A-815D-4A28-AC5E-A32025B96D35}">
      <dgm:prSet phldrT="[نص]"/>
      <dgm:spPr/>
      <dgm:t>
        <a:bodyPr/>
        <a:lstStyle/>
        <a:p>
          <a:pPr rtl="1"/>
          <a:r>
            <a:rPr lang="en-US" dirty="0"/>
            <a:t>HBsAg : </a:t>
          </a:r>
          <a:r>
            <a:rPr lang="en-US" dirty="0">
              <a:solidFill>
                <a:srgbClr val="92D050"/>
              </a:solidFill>
            </a:rPr>
            <a:t>(2)</a:t>
          </a:r>
        </a:p>
        <a:p>
          <a:pPr rtl="1"/>
          <a:r>
            <a:rPr lang="en-US" dirty="0"/>
            <a:t> </a:t>
          </a:r>
          <a:r>
            <a:rPr lang="en-US" dirty="0">
              <a:solidFill>
                <a:srgbClr val="FF0000"/>
              </a:solidFill>
            </a:rPr>
            <a:t>positive</a:t>
          </a:r>
          <a:endParaRPr lang="ar-SA" dirty="0">
            <a:solidFill>
              <a:srgbClr val="FF0000"/>
            </a:solidFill>
          </a:endParaRPr>
        </a:p>
      </dgm:t>
    </dgm:pt>
    <dgm:pt modelId="{43C6889A-990A-4800-980F-36E23A4398BC}" type="parTrans" cxnId="{2216851D-4CA3-4C7B-A06B-3C69586795F2}">
      <dgm:prSet/>
      <dgm:spPr/>
      <dgm:t>
        <a:bodyPr/>
        <a:lstStyle/>
        <a:p>
          <a:pPr rtl="1"/>
          <a:endParaRPr lang="ar-SA"/>
        </a:p>
      </dgm:t>
    </dgm:pt>
    <dgm:pt modelId="{F4C1E416-955E-4C25-9F23-A3576D2EFDC8}" type="sibTrans" cxnId="{2216851D-4CA3-4C7B-A06B-3C69586795F2}">
      <dgm:prSet/>
      <dgm:spPr/>
      <dgm:t>
        <a:bodyPr/>
        <a:lstStyle/>
        <a:p>
          <a:pPr rtl="1"/>
          <a:endParaRPr lang="ar-SA"/>
        </a:p>
      </dgm:t>
    </dgm:pt>
    <dgm:pt modelId="{4BCC61F8-FCF3-4B36-A203-460FC39913F5}">
      <dgm:prSet phldrT="[نص]"/>
      <dgm:spPr/>
      <dgm:t>
        <a:bodyPr/>
        <a:lstStyle/>
        <a:p>
          <a:pPr rtl="1"/>
          <a:r>
            <a:rPr lang="en-US" dirty="0"/>
            <a:t>HBeAg : </a:t>
          </a:r>
          <a:r>
            <a:rPr lang="en-US" dirty="0">
              <a:solidFill>
                <a:srgbClr val="FF0000"/>
              </a:solidFill>
            </a:rPr>
            <a:t>negative</a:t>
          </a:r>
          <a:endParaRPr lang="ar-SA" dirty="0">
            <a:solidFill>
              <a:srgbClr val="FF0000"/>
            </a:solidFill>
          </a:endParaRPr>
        </a:p>
      </dgm:t>
    </dgm:pt>
    <dgm:pt modelId="{5EE8D950-138B-4F47-971D-858A6C21DBE1}" type="parTrans" cxnId="{8A87D617-0FF8-4851-BE7C-D96486387CCF}">
      <dgm:prSet/>
      <dgm:spPr/>
      <dgm:t>
        <a:bodyPr/>
        <a:lstStyle/>
        <a:p>
          <a:pPr rtl="1"/>
          <a:endParaRPr lang="ar-SA"/>
        </a:p>
      </dgm:t>
    </dgm:pt>
    <dgm:pt modelId="{60D1B1CD-4E8F-40E9-93B1-020B1C827FD1}" type="sibTrans" cxnId="{8A87D617-0FF8-4851-BE7C-D96486387CCF}">
      <dgm:prSet/>
      <dgm:spPr/>
      <dgm:t>
        <a:bodyPr/>
        <a:lstStyle/>
        <a:p>
          <a:pPr rtl="1"/>
          <a:endParaRPr lang="ar-SA"/>
        </a:p>
      </dgm:t>
    </dgm:pt>
    <dgm:pt modelId="{84BC2A4D-45A2-4750-B61C-882D46A9F252}">
      <dgm:prSet phldrT="[نص]"/>
      <dgm:spPr/>
      <dgm:t>
        <a:bodyPr/>
        <a:lstStyle/>
        <a:p>
          <a:pPr rtl="1"/>
          <a:r>
            <a:rPr lang="en-US" dirty="0"/>
            <a:t>HBe-antibody : </a:t>
          </a:r>
          <a:r>
            <a:rPr lang="en-US" dirty="0">
              <a:solidFill>
                <a:srgbClr val="FF0000"/>
              </a:solidFill>
            </a:rPr>
            <a:t>positive</a:t>
          </a:r>
          <a:endParaRPr lang="ar-SA" dirty="0">
            <a:solidFill>
              <a:srgbClr val="FF0000"/>
            </a:solidFill>
          </a:endParaRPr>
        </a:p>
      </dgm:t>
    </dgm:pt>
    <dgm:pt modelId="{7C33637C-8B30-48C2-BF69-73CF30FF75CE}" type="parTrans" cxnId="{0233297A-131C-43D4-A2F0-496A752029A0}">
      <dgm:prSet/>
      <dgm:spPr/>
      <dgm:t>
        <a:bodyPr/>
        <a:lstStyle/>
        <a:p>
          <a:pPr rtl="1"/>
          <a:endParaRPr lang="ar-SA"/>
        </a:p>
      </dgm:t>
    </dgm:pt>
    <dgm:pt modelId="{6657B93E-5BDD-47B4-8EB0-2269968D75FC}" type="sibTrans" cxnId="{0233297A-131C-43D4-A2F0-496A752029A0}">
      <dgm:prSet/>
      <dgm:spPr/>
      <dgm:t>
        <a:bodyPr/>
        <a:lstStyle/>
        <a:p>
          <a:pPr rtl="1"/>
          <a:endParaRPr lang="ar-SA"/>
        </a:p>
      </dgm:t>
    </dgm:pt>
    <dgm:pt modelId="{E60E2696-45DA-4312-8919-E8D8C2B2EC01}">
      <dgm:prSet phldrT="[نص]"/>
      <dgm:spPr/>
      <dgm:t>
        <a:bodyPr/>
        <a:lstStyle/>
        <a:p>
          <a:pPr rtl="1"/>
          <a:r>
            <a:rPr lang="en-US" dirty="0"/>
            <a:t>HBV-DNA : </a:t>
          </a:r>
          <a:r>
            <a:rPr lang="en-US" dirty="0">
              <a:solidFill>
                <a:srgbClr val="FF0000"/>
              </a:solidFill>
            </a:rPr>
            <a:t>Negative</a:t>
          </a:r>
          <a:endParaRPr lang="ar-SA" dirty="0">
            <a:solidFill>
              <a:srgbClr val="FF0000"/>
            </a:solidFill>
          </a:endParaRPr>
        </a:p>
      </dgm:t>
    </dgm:pt>
    <dgm:pt modelId="{7EC17DB6-862B-46BB-B72B-DFEFA28A547F}" type="parTrans" cxnId="{873C94FA-89E3-453F-89E8-586F814E8FFF}">
      <dgm:prSet/>
      <dgm:spPr/>
      <dgm:t>
        <a:bodyPr/>
        <a:lstStyle/>
        <a:p>
          <a:pPr rtl="1"/>
          <a:endParaRPr lang="ar-SA"/>
        </a:p>
      </dgm:t>
    </dgm:pt>
    <dgm:pt modelId="{36D66133-80C2-458B-937E-35E39C5FFAD1}" type="sibTrans" cxnId="{873C94FA-89E3-453F-89E8-586F814E8FFF}">
      <dgm:prSet/>
      <dgm:spPr/>
      <dgm:t>
        <a:bodyPr/>
        <a:lstStyle/>
        <a:p>
          <a:pPr rtl="1"/>
          <a:endParaRPr lang="ar-SA"/>
        </a:p>
      </dgm:t>
    </dgm:pt>
    <dgm:pt modelId="{D15CCDBF-365F-4454-9AC5-A161060EA241}" type="pres">
      <dgm:prSet presAssocID="{F0C077E5-E19B-4B4D-9DC6-E5EC23633A2D}" presName="Name0" presStyleCnt="0">
        <dgm:presLayoutVars>
          <dgm:dir/>
          <dgm:resizeHandles val="exact"/>
        </dgm:presLayoutVars>
      </dgm:prSet>
      <dgm:spPr/>
    </dgm:pt>
    <dgm:pt modelId="{A959CB63-AA71-43F7-A5FA-BDB482CC5BDD}" type="pres">
      <dgm:prSet presAssocID="{3E1BF59A-815D-4A28-AC5E-A32025B96D35}" presName="parTxOnly" presStyleLbl="node1" presStyleIdx="0" presStyleCnt="4">
        <dgm:presLayoutVars>
          <dgm:bulletEnabled val="1"/>
        </dgm:presLayoutVars>
      </dgm:prSet>
      <dgm:spPr/>
    </dgm:pt>
    <dgm:pt modelId="{5FACAFAD-85D9-46BA-894F-EF9959A216DF}" type="pres">
      <dgm:prSet presAssocID="{F4C1E416-955E-4C25-9F23-A3576D2EFDC8}" presName="parSpace" presStyleCnt="0"/>
      <dgm:spPr/>
    </dgm:pt>
    <dgm:pt modelId="{F8EE4413-C283-4A21-A890-3CA8C29B2D6E}" type="pres">
      <dgm:prSet presAssocID="{4BCC61F8-FCF3-4B36-A203-460FC39913F5}" presName="parTxOnly" presStyleLbl="node1" presStyleIdx="1" presStyleCnt="4">
        <dgm:presLayoutVars>
          <dgm:bulletEnabled val="1"/>
        </dgm:presLayoutVars>
      </dgm:prSet>
      <dgm:spPr/>
    </dgm:pt>
    <dgm:pt modelId="{7BA3BBFA-9D79-4197-9BD0-01C087BB5366}" type="pres">
      <dgm:prSet presAssocID="{60D1B1CD-4E8F-40E9-93B1-020B1C827FD1}" presName="parSpace" presStyleCnt="0"/>
      <dgm:spPr/>
    </dgm:pt>
    <dgm:pt modelId="{385A18B9-EF1F-4AB2-AD4F-A4B53F6AD54B}" type="pres">
      <dgm:prSet presAssocID="{E60E2696-45DA-4312-8919-E8D8C2B2EC01}" presName="parTxOnly" presStyleLbl="node1" presStyleIdx="2" presStyleCnt="4">
        <dgm:presLayoutVars>
          <dgm:bulletEnabled val="1"/>
        </dgm:presLayoutVars>
      </dgm:prSet>
      <dgm:spPr/>
    </dgm:pt>
    <dgm:pt modelId="{05F0147E-2633-4617-B2AF-BD83FFB109A8}" type="pres">
      <dgm:prSet presAssocID="{36D66133-80C2-458B-937E-35E39C5FFAD1}" presName="parSpace" presStyleCnt="0"/>
      <dgm:spPr/>
    </dgm:pt>
    <dgm:pt modelId="{FF9A5A01-47FB-489B-B64C-0DAB829FABB3}" type="pres">
      <dgm:prSet presAssocID="{84BC2A4D-45A2-4750-B61C-882D46A9F252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CCA49410-0F88-46ED-A795-B14EBC9485AA}" type="presOf" srcId="{3E1BF59A-815D-4A28-AC5E-A32025B96D35}" destId="{A959CB63-AA71-43F7-A5FA-BDB482CC5BDD}" srcOrd="0" destOrd="0" presId="urn:microsoft.com/office/officeart/2005/8/layout/hChevron3"/>
    <dgm:cxn modelId="{8A87D617-0FF8-4851-BE7C-D96486387CCF}" srcId="{F0C077E5-E19B-4B4D-9DC6-E5EC23633A2D}" destId="{4BCC61F8-FCF3-4B36-A203-460FC39913F5}" srcOrd="1" destOrd="0" parTransId="{5EE8D950-138B-4F47-971D-858A6C21DBE1}" sibTransId="{60D1B1CD-4E8F-40E9-93B1-020B1C827FD1}"/>
    <dgm:cxn modelId="{2216851D-4CA3-4C7B-A06B-3C69586795F2}" srcId="{F0C077E5-E19B-4B4D-9DC6-E5EC23633A2D}" destId="{3E1BF59A-815D-4A28-AC5E-A32025B96D35}" srcOrd="0" destOrd="0" parTransId="{43C6889A-990A-4800-980F-36E23A4398BC}" sibTransId="{F4C1E416-955E-4C25-9F23-A3576D2EFDC8}"/>
    <dgm:cxn modelId="{0233297A-131C-43D4-A2F0-496A752029A0}" srcId="{F0C077E5-E19B-4B4D-9DC6-E5EC23633A2D}" destId="{84BC2A4D-45A2-4750-B61C-882D46A9F252}" srcOrd="3" destOrd="0" parTransId="{7C33637C-8B30-48C2-BF69-73CF30FF75CE}" sibTransId="{6657B93E-5BDD-47B4-8EB0-2269968D75FC}"/>
    <dgm:cxn modelId="{20668880-9ECD-4385-BB03-2E8231796C96}" type="presOf" srcId="{F0C077E5-E19B-4B4D-9DC6-E5EC23633A2D}" destId="{D15CCDBF-365F-4454-9AC5-A161060EA241}" srcOrd="0" destOrd="0" presId="urn:microsoft.com/office/officeart/2005/8/layout/hChevron3"/>
    <dgm:cxn modelId="{8D7919AB-9D2E-4BE3-8B06-52021D15ED97}" type="presOf" srcId="{E60E2696-45DA-4312-8919-E8D8C2B2EC01}" destId="{385A18B9-EF1F-4AB2-AD4F-A4B53F6AD54B}" srcOrd="0" destOrd="0" presId="urn:microsoft.com/office/officeart/2005/8/layout/hChevron3"/>
    <dgm:cxn modelId="{79572CD4-E614-4CDB-83E8-B348D2CBB8D0}" type="presOf" srcId="{84BC2A4D-45A2-4750-B61C-882D46A9F252}" destId="{FF9A5A01-47FB-489B-B64C-0DAB829FABB3}" srcOrd="0" destOrd="0" presId="urn:microsoft.com/office/officeart/2005/8/layout/hChevron3"/>
    <dgm:cxn modelId="{5A1E17D6-5182-4662-AC1A-D25B1A7AB739}" type="presOf" srcId="{4BCC61F8-FCF3-4B36-A203-460FC39913F5}" destId="{F8EE4413-C283-4A21-A890-3CA8C29B2D6E}" srcOrd="0" destOrd="0" presId="urn:microsoft.com/office/officeart/2005/8/layout/hChevron3"/>
    <dgm:cxn modelId="{873C94FA-89E3-453F-89E8-586F814E8FFF}" srcId="{F0C077E5-E19B-4B4D-9DC6-E5EC23633A2D}" destId="{E60E2696-45DA-4312-8919-E8D8C2B2EC01}" srcOrd="2" destOrd="0" parTransId="{7EC17DB6-862B-46BB-B72B-DFEFA28A547F}" sibTransId="{36D66133-80C2-458B-937E-35E39C5FFAD1}"/>
    <dgm:cxn modelId="{B16ADAB0-4A2D-4AC8-95AD-059805505754}" type="presParOf" srcId="{D15CCDBF-365F-4454-9AC5-A161060EA241}" destId="{A959CB63-AA71-43F7-A5FA-BDB482CC5BDD}" srcOrd="0" destOrd="0" presId="urn:microsoft.com/office/officeart/2005/8/layout/hChevron3"/>
    <dgm:cxn modelId="{B5205B8F-CBD2-4AF0-9EEE-E9A58C70A8D4}" type="presParOf" srcId="{D15CCDBF-365F-4454-9AC5-A161060EA241}" destId="{5FACAFAD-85D9-46BA-894F-EF9959A216DF}" srcOrd="1" destOrd="0" presId="urn:microsoft.com/office/officeart/2005/8/layout/hChevron3"/>
    <dgm:cxn modelId="{3208D6BC-C9FA-479F-96B3-BA76869A5D7E}" type="presParOf" srcId="{D15CCDBF-365F-4454-9AC5-A161060EA241}" destId="{F8EE4413-C283-4A21-A890-3CA8C29B2D6E}" srcOrd="2" destOrd="0" presId="urn:microsoft.com/office/officeart/2005/8/layout/hChevron3"/>
    <dgm:cxn modelId="{C638596D-82DB-4B68-8B6C-8B4939A6EC1C}" type="presParOf" srcId="{D15CCDBF-365F-4454-9AC5-A161060EA241}" destId="{7BA3BBFA-9D79-4197-9BD0-01C087BB5366}" srcOrd="3" destOrd="0" presId="urn:microsoft.com/office/officeart/2005/8/layout/hChevron3"/>
    <dgm:cxn modelId="{DB32B961-0E18-4228-9D19-245B0A97CB46}" type="presParOf" srcId="{D15CCDBF-365F-4454-9AC5-A161060EA241}" destId="{385A18B9-EF1F-4AB2-AD4F-A4B53F6AD54B}" srcOrd="4" destOrd="0" presId="urn:microsoft.com/office/officeart/2005/8/layout/hChevron3"/>
    <dgm:cxn modelId="{FB04A4DD-29F1-40EC-BCED-FA166A2E09D6}" type="presParOf" srcId="{D15CCDBF-365F-4454-9AC5-A161060EA241}" destId="{05F0147E-2633-4617-B2AF-BD83FFB109A8}" srcOrd="5" destOrd="0" presId="urn:microsoft.com/office/officeart/2005/8/layout/hChevron3"/>
    <dgm:cxn modelId="{40BD4A26-723C-421E-9DB2-92611B9B6578}" type="presParOf" srcId="{D15CCDBF-365F-4454-9AC5-A161060EA241}" destId="{FF9A5A01-47FB-489B-B64C-0DAB829FABB3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7E9533-F095-4CC4-A571-5E62AEDCE9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AE09B40-F59F-4343-AFB3-1D06E4B077C8}">
      <dgm:prSet phldrT="[نص]" custT="1"/>
      <dgm:spPr/>
      <dgm:t>
        <a:bodyPr/>
        <a:lstStyle/>
        <a:p>
          <a:pPr algn="l" rtl="1"/>
          <a:r>
            <a:rPr lang="en-US" sz="2400" b="1" u="sng" dirty="0"/>
            <a:t>1- ETHICAL ISSUES CAN ARISE</a:t>
          </a:r>
          <a:endParaRPr lang="ar-SA" sz="2400" dirty="0"/>
        </a:p>
      </dgm:t>
    </dgm:pt>
    <dgm:pt modelId="{CE52A44D-92D2-433C-A152-339D1AAEA383}" type="parTrans" cxnId="{DE489EDB-D6D1-4B89-9A36-EA38ED128BAA}">
      <dgm:prSet/>
      <dgm:spPr/>
      <dgm:t>
        <a:bodyPr/>
        <a:lstStyle/>
        <a:p>
          <a:pPr rtl="1"/>
          <a:endParaRPr lang="ar-SA"/>
        </a:p>
      </dgm:t>
    </dgm:pt>
    <dgm:pt modelId="{FDBA0011-D219-400C-837B-FA91136C95BD}" type="sibTrans" cxnId="{DE489EDB-D6D1-4B89-9A36-EA38ED128BAA}">
      <dgm:prSet/>
      <dgm:spPr/>
      <dgm:t>
        <a:bodyPr/>
        <a:lstStyle/>
        <a:p>
          <a:pPr rtl="1"/>
          <a:endParaRPr lang="ar-SA"/>
        </a:p>
      </dgm:t>
    </dgm:pt>
    <dgm:pt modelId="{AEF72B06-00A0-4623-BE15-0272C62D6106}">
      <dgm:prSet phldrT="[نص]" custT="1"/>
      <dgm:spPr/>
      <dgm:t>
        <a:bodyPr/>
        <a:lstStyle/>
        <a:p>
          <a:pPr algn="l" rtl="1">
            <a:buFont typeface="Arial" panose="020B0604020202020204" pitchFamily="34" charset="0"/>
            <a:buNone/>
          </a:pPr>
          <a:r>
            <a:rPr lang="en-US" sz="1800" dirty="0"/>
            <a:t>- usually premarital screening comes too late for couples to change their opinions </a:t>
          </a:r>
          <a:r>
            <a:rPr lang="en-US" sz="1800" b="0" dirty="0"/>
            <a:t>about</a:t>
          </a:r>
          <a:r>
            <a:rPr lang="en-US" sz="1800" dirty="0"/>
            <a:t> marriage. </a:t>
          </a:r>
          <a:endParaRPr lang="ar-SA" sz="1800" dirty="0"/>
        </a:p>
      </dgm:t>
    </dgm:pt>
    <dgm:pt modelId="{3AD3AAB8-58D2-4375-884F-408D07074B8A}" type="parTrans" cxnId="{69015FFF-9696-4DB4-9C54-479AF6FE8CED}">
      <dgm:prSet/>
      <dgm:spPr/>
      <dgm:t>
        <a:bodyPr/>
        <a:lstStyle/>
        <a:p>
          <a:pPr rtl="1"/>
          <a:endParaRPr lang="ar-SA"/>
        </a:p>
      </dgm:t>
    </dgm:pt>
    <dgm:pt modelId="{64FEC727-1889-426C-8929-0DCDE9D3E37D}" type="sibTrans" cxnId="{69015FFF-9696-4DB4-9C54-479AF6FE8CED}">
      <dgm:prSet/>
      <dgm:spPr/>
      <dgm:t>
        <a:bodyPr/>
        <a:lstStyle/>
        <a:p>
          <a:pPr rtl="1"/>
          <a:endParaRPr lang="ar-SA"/>
        </a:p>
      </dgm:t>
    </dgm:pt>
    <dgm:pt modelId="{A90D868E-2A88-4AEA-9BA1-D78891E9E9F8}">
      <dgm:prSet phldrT="[نص]" custT="1"/>
      <dgm:spPr/>
      <dgm:t>
        <a:bodyPr/>
        <a:lstStyle/>
        <a:p>
          <a:pPr algn="l" rtl="1"/>
          <a:r>
            <a:rPr lang="en-US" sz="2400" b="1" u="sng" dirty="0"/>
            <a:t>2- A TABOO FOR FEMALE </a:t>
          </a:r>
          <a:endParaRPr lang="ar-SA" sz="2400" dirty="0"/>
        </a:p>
      </dgm:t>
    </dgm:pt>
    <dgm:pt modelId="{AF5B686C-B395-4EDC-87B5-C6E16B333ADD}" type="parTrans" cxnId="{0633DA4E-8EBA-4B3C-90E3-BD793333C07F}">
      <dgm:prSet/>
      <dgm:spPr/>
      <dgm:t>
        <a:bodyPr/>
        <a:lstStyle/>
        <a:p>
          <a:pPr rtl="1"/>
          <a:endParaRPr lang="ar-SA"/>
        </a:p>
      </dgm:t>
    </dgm:pt>
    <dgm:pt modelId="{B4D90383-BC72-4D66-B287-43AA30312042}" type="sibTrans" cxnId="{0633DA4E-8EBA-4B3C-90E3-BD793333C07F}">
      <dgm:prSet/>
      <dgm:spPr/>
      <dgm:t>
        <a:bodyPr/>
        <a:lstStyle/>
        <a:p>
          <a:pPr rtl="1"/>
          <a:endParaRPr lang="ar-SA"/>
        </a:p>
      </dgm:t>
    </dgm:pt>
    <dgm:pt modelId="{3C6A3B4B-AF81-4C77-9836-C70E3D1A5EEF}">
      <dgm:prSet phldrT="[نص]" custT="1"/>
      <dgm:spPr/>
      <dgm:t>
        <a:bodyPr/>
        <a:lstStyle/>
        <a:p>
          <a:pPr algn="l" rtl="1">
            <a:buFont typeface="Arial" panose="020B0604020202020204" pitchFamily="34" charset="0"/>
            <a:buNone/>
          </a:pPr>
          <a:r>
            <a:rPr lang="en-US" sz="1800" dirty="0"/>
            <a:t>- Rejecting marriage on these ground may effect her Social Life . </a:t>
          </a:r>
          <a:endParaRPr lang="ar-SA" sz="1800" dirty="0"/>
        </a:p>
      </dgm:t>
    </dgm:pt>
    <dgm:pt modelId="{2B988DC5-3CFE-4409-8C69-811124EA7944}" type="parTrans" cxnId="{430F0262-F533-4DFD-A5B2-D0140DC8A028}">
      <dgm:prSet/>
      <dgm:spPr/>
      <dgm:t>
        <a:bodyPr/>
        <a:lstStyle/>
        <a:p>
          <a:pPr rtl="1"/>
          <a:endParaRPr lang="ar-SA"/>
        </a:p>
      </dgm:t>
    </dgm:pt>
    <dgm:pt modelId="{1DE8C11C-CAAE-4ADF-B34E-6BB1D097C39F}" type="sibTrans" cxnId="{430F0262-F533-4DFD-A5B2-D0140DC8A028}">
      <dgm:prSet/>
      <dgm:spPr/>
      <dgm:t>
        <a:bodyPr/>
        <a:lstStyle/>
        <a:p>
          <a:pPr rtl="1"/>
          <a:endParaRPr lang="ar-SA"/>
        </a:p>
      </dgm:t>
    </dgm:pt>
    <dgm:pt modelId="{7A33FD4C-8E83-4AD3-98B7-D8CF85A0A21A}">
      <dgm:prSet custT="1"/>
      <dgm:spPr/>
      <dgm:t>
        <a:bodyPr/>
        <a:lstStyle/>
        <a:p>
          <a:pPr algn="l" rtl="1">
            <a:buFont typeface="Arial" panose="020B0604020202020204" pitchFamily="34" charset="0"/>
            <a:buNone/>
          </a:pPr>
          <a:r>
            <a:rPr lang="en-US" sz="1800" dirty="0"/>
            <a:t>- By this time they are already committed for this relationship. </a:t>
          </a:r>
        </a:p>
      </dgm:t>
    </dgm:pt>
    <dgm:pt modelId="{162B72E1-C56B-4410-B381-896AC31994CA}" type="parTrans" cxnId="{7A15716E-37D4-42F1-A27E-E78DB19743B9}">
      <dgm:prSet/>
      <dgm:spPr/>
      <dgm:t>
        <a:bodyPr/>
        <a:lstStyle/>
        <a:p>
          <a:pPr rtl="1"/>
          <a:endParaRPr lang="ar-SA"/>
        </a:p>
      </dgm:t>
    </dgm:pt>
    <dgm:pt modelId="{4D4D3CCD-6110-430E-A424-D791BCEA5EF7}" type="sibTrans" cxnId="{7A15716E-37D4-42F1-A27E-E78DB19743B9}">
      <dgm:prSet/>
      <dgm:spPr/>
      <dgm:t>
        <a:bodyPr/>
        <a:lstStyle/>
        <a:p>
          <a:pPr rtl="1"/>
          <a:endParaRPr lang="ar-SA"/>
        </a:p>
      </dgm:t>
    </dgm:pt>
    <dgm:pt modelId="{9C80415D-6161-4086-8483-7F0B51666589}">
      <dgm:prSet custT="1"/>
      <dgm:spPr/>
      <dgm:t>
        <a:bodyPr/>
        <a:lstStyle/>
        <a:p>
          <a:pPr algn="l" rtl="1">
            <a:buNone/>
          </a:pPr>
          <a:r>
            <a:rPr lang="en-US" sz="1800" dirty="0"/>
            <a:t>- Sometimes this stigma may prevent her from ever getting Married . </a:t>
          </a:r>
          <a:endParaRPr lang="en-US" sz="1800" u="sng" dirty="0"/>
        </a:p>
      </dgm:t>
    </dgm:pt>
    <dgm:pt modelId="{2F11F7E1-031E-4FDF-AC59-BB6389D14AB7}" type="parTrans" cxnId="{6E790509-4A3D-4008-A720-5D76DD4B07C6}">
      <dgm:prSet/>
      <dgm:spPr/>
      <dgm:t>
        <a:bodyPr/>
        <a:lstStyle/>
        <a:p>
          <a:pPr rtl="1"/>
          <a:endParaRPr lang="ar-SA"/>
        </a:p>
      </dgm:t>
    </dgm:pt>
    <dgm:pt modelId="{780843C7-356D-4F5D-BED0-E75A4B23B35F}" type="sibTrans" cxnId="{6E790509-4A3D-4008-A720-5D76DD4B07C6}">
      <dgm:prSet/>
      <dgm:spPr/>
      <dgm:t>
        <a:bodyPr/>
        <a:lstStyle/>
        <a:p>
          <a:pPr rtl="1"/>
          <a:endParaRPr lang="ar-SA"/>
        </a:p>
      </dgm:t>
    </dgm:pt>
    <dgm:pt modelId="{2FC67165-0A4A-4535-8D91-3E79B68105CC}">
      <dgm:prSet custT="1"/>
      <dgm:spPr/>
      <dgm:t>
        <a:bodyPr/>
        <a:lstStyle/>
        <a:p>
          <a:pPr algn="l" rtl="1"/>
          <a:r>
            <a:rPr lang="en-US" sz="2400" b="1" u="sng" dirty="0"/>
            <a:t>3- STIGMA FOR MALE OR FEMALE </a:t>
          </a:r>
          <a:endParaRPr lang="ar-SA" sz="2400" b="1" u="sng" dirty="0"/>
        </a:p>
      </dgm:t>
    </dgm:pt>
    <dgm:pt modelId="{76AFD421-EFEC-4EAC-A448-DD74629802BC}" type="parTrans" cxnId="{978D5272-83CE-49A9-9F71-A9F4D06A2ACE}">
      <dgm:prSet/>
      <dgm:spPr/>
      <dgm:t>
        <a:bodyPr/>
        <a:lstStyle/>
        <a:p>
          <a:pPr rtl="1"/>
          <a:endParaRPr lang="ar-SA"/>
        </a:p>
      </dgm:t>
    </dgm:pt>
    <dgm:pt modelId="{2DD2F5FC-B003-4276-9BC7-68ABB98D1E9D}" type="sibTrans" cxnId="{978D5272-83CE-49A9-9F71-A9F4D06A2ACE}">
      <dgm:prSet/>
      <dgm:spPr/>
      <dgm:t>
        <a:bodyPr/>
        <a:lstStyle/>
        <a:p>
          <a:pPr rtl="1"/>
          <a:endParaRPr lang="ar-SA"/>
        </a:p>
      </dgm:t>
    </dgm:pt>
    <dgm:pt modelId="{CEBA8ED7-FD27-496A-875F-ED861DBA11B5}">
      <dgm:prSet custT="1"/>
      <dgm:spPr/>
      <dgm:t>
        <a:bodyPr/>
        <a:lstStyle/>
        <a:p>
          <a:pPr algn="l" rtl="1">
            <a:buFont typeface="Arial" panose="020B0604020202020204" pitchFamily="34" charset="0"/>
            <a:buNone/>
          </a:pPr>
          <a:r>
            <a:rPr lang="en-US" sz="1800" dirty="0"/>
            <a:t>- HIV-testing also has far-reaching social impact especially when someone is planning to marry. </a:t>
          </a:r>
          <a:endParaRPr lang="ar-SA" sz="1800" dirty="0"/>
        </a:p>
      </dgm:t>
    </dgm:pt>
    <dgm:pt modelId="{7C8E5451-8744-4CA2-B346-A5EF6FC716CA}" type="parTrans" cxnId="{1B14C4AF-C8BB-47A6-BF63-4B0E0009F9A1}">
      <dgm:prSet/>
      <dgm:spPr/>
      <dgm:t>
        <a:bodyPr/>
        <a:lstStyle/>
        <a:p>
          <a:pPr rtl="1"/>
          <a:endParaRPr lang="ar-SA"/>
        </a:p>
      </dgm:t>
    </dgm:pt>
    <dgm:pt modelId="{6C96E385-CA65-4EF4-97E5-DA041303D424}" type="sibTrans" cxnId="{1B14C4AF-C8BB-47A6-BF63-4B0E0009F9A1}">
      <dgm:prSet/>
      <dgm:spPr/>
      <dgm:t>
        <a:bodyPr/>
        <a:lstStyle/>
        <a:p>
          <a:pPr rtl="1"/>
          <a:endParaRPr lang="ar-SA"/>
        </a:p>
      </dgm:t>
    </dgm:pt>
    <dgm:pt modelId="{7DF9A31E-BF7A-400F-A826-E1055A6DA66D}">
      <dgm:prSet custT="1"/>
      <dgm:spPr/>
      <dgm:t>
        <a:bodyPr/>
        <a:lstStyle/>
        <a:p>
          <a:pPr algn="l" rtl="1">
            <a:buNone/>
          </a:pPr>
          <a:r>
            <a:rPr lang="en-US" sz="1800" dirty="0"/>
            <a:t>- In some communities certain values may clash with the concept of premarital HIV-testing</a:t>
          </a:r>
        </a:p>
      </dgm:t>
    </dgm:pt>
    <dgm:pt modelId="{AA1E51C0-4815-40A4-805D-5ED5511EF05E}" type="parTrans" cxnId="{E3BF467C-BE0B-4979-AD69-6230C42F9937}">
      <dgm:prSet/>
      <dgm:spPr/>
      <dgm:t>
        <a:bodyPr/>
        <a:lstStyle/>
        <a:p>
          <a:pPr rtl="1"/>
          <a:endParaRPr lang="ar-SA"/>
        </a:p>
      </dgm:t>
    </dgm:pt>
    <dgm:pt modelId="{9DED8827-63B1-483A-AD13-83E52FD82812}" type="sibTrans" cxnId="{E3BF467C-BE0B-4979-AD69-6230C42F9937}">
      <dgm:prSet/>
      <dgm:spPr/>
      <dgm:t>
        <a:bodyPr/>
        <a:lstStyle/>
        <a:p>
          <a:pPr rtl="1"/>
          <a:endParaRPr lang="ar-SA"/>
        </a:p>
      </dgm:t>
    </dgm:pt>
    <dgm:pt modelId="{01A680AF-8F8C-4386-8BF4-90F4782D72CE}">
      <dgm:prSet custT="1"/>
      <dgm:spPr/>
      <dgm:t>
        <a:bodyPr/>
        <a:lstStyle/>
        <a:p>
          <a:pPr algn="l" rtl="1">
            <a:buNone/>
          </a:pPr>
          <a:r>
            <a:rPr lang="en-US" sz="1800" dirty="0"/>
            <a:t>with major issues of confidentiality </a:t>
          </a:r>
        </a:p>
      </dgm:t>
    </dgm:pt>
    <dgm:pt modelId="{9AC36607-0ACD-4941-8377-4C53022DD660}" type="parTrans" cxnId="{A29E5DF2-61CC-469A-A1AE-40D43843674E}">
      <dgm:prSet/>
      <dgm:spPr/>
      <dgm:t>
        <a:bodyPr/>
        <a:lstStyle/>
        <a:p>
          <a:pPr rtl="1"/>
          <a:endParaRPr lang="ar-SA"/>
        </a:p>
      </dgm:t>
    </dgm:pt>
    <dgm:pt modelId="{14565C66-24B9-4AC0-8A7A-BE4954934351}" type="sibTrans" cxnId="{A29E5DF2-61CC-469A-A1AE-40D43843674E}">
      <dgm:prSet/>
      <dgm:spPr/>
      <dgm:t>
        <a:bodyPr/>
        <a:lstStyle/>
        <a:p>
          <a:pPr rtl="1"/>
          <a:endParaRPr lang="ar-SA"/>
        </a:p>
      </dgm:t>
    </dgm:pt>
    <dgm:pt modelId="{D984FA16-9D27-4F67-8AB1-DBE3AB8062A8}" type="pres">
      <dgm:prSet presAssocID="{837E9533-F095-4CC4-A571-5E62AEDCE99F}" presName="linear" presStyleCnt="0">
        <dgm:presLayoutVars>
          <dgm:animLvl val="lvl"/>
          <dgm:resizeHandles val="exact"/>
        </dgm:presLayoutVars>
      </dgm:prSet>
      <dgm:spPr/>
    </dgm:pt>
    <dgm:pt modelId="{05C4A3FD-170A-4C0A-94A8-2C066D1DE0F8}" type="pres">
      <dgm:prSet presAssocID="{DAE09B40-F59F-4343-AFB3-1D06E4B077C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66AE8FB-E4DD-4C83-85F5-8519F7009E77}" type="pres">
      <dgm:prSet presAssocID="{DAE09B40-F59F-4343-AFB3-1D06E4B077C8}" presName="childText" presStyleLbl="revTx" presStyleIdx="0" presStyleCnt="3">
        <dgm:presLayoutVars>
          <dgm:bulletEnabled val="1"/>
        </dgm:presLayoutVars>
      </dgm:prSet>
      <dgm:spPr/>
    </dgm:pt>
    <dgm:pt modelId="{ADDB8D36-0648-421F-9AFA-EC49A6214478}" type="pres">
      <dgm:prSet presAssocID="{A90D868E-2A88-4AEA-9BA1-D78891E9E9F8}" presName="parentText" presStyleLbl="node1" presStyleIdx="1" presStyleCnt="3" custLinFactNeighborX="829" custLinFactNeighborY="6531">
        <dgm:presLayoutVars>
          <dgm:chMax val="0"/>
          <dgm:bulletEnabled val="1"/>
        </dgm:presLayoutVars>
      </dgm:prSet>
      <dgm:spPr/>
    </dgm:pt>
    <dgm:pt modelId="{0E01E7E2-CEAA-4083-824F-FE6802AD514C}" type="pres">
      <dgm:prSet presAssocID="{A90D868E-2A88-4AEA-9BA1-D78891E9E9F8}" presName="childText" presStyleLbl="revTx" presStyleIdx="1" presStyleCnt="3">
        <dgm:presLayoutVars>
          <dgm:bulletEnabled val="1"/>
        </dgm:presLayoutVars>
      </dgm:prSet>
      <dgm:spPr/>
    </dgm:pt>
    <dgm:pt modelId="{88A6D417-16E7-4FB5-8956-F72AD73B44B7}" type="pres">
      <dgm:prSet presAssocID="{2FC67165-0A4A-4535-8D91-3E79B68105C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1CD3B48-4D04-405A-8A48-4C4AC5F252F8}" type="pres">
      <dgm:prSet presAssocID="{2FC67165-0A4A-4535-8D91-3E79B68105C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977A601-8CC5-42AF-BA36-8E84F7C5D67C}" type="presOf" srcId="{DAE09B40-F59F-4343-AFB3-1D06E4B077C8}" destId="{05C4A3FD-170A-4C0A-94A8-2C066D1DE0F8}" srcOrd="0" destOrd="0" presId="urn:microsoft.com/office/officeart/2005/8/layout/vList2"/>
    <dgm:cxn modelId="{6E790509-4A3D-4008-A720-5D76DD4B07C6}" srcId="{A90D868E-2A88-4AEA-9BA1-D78891E9E9F8}" destId="{9C80415D-6161-4086-8483-7F0B51666589}" srcOrd="1" destOrd="0" parTransId="{2F11F7E1-031E-4FDF-AC59-BB6389D14AB7}" sibTransId="{780843C7-356D-4F5D-BED0-E75A4B23B35F}"/>
    <dgm:cxn modelId="{AF61A01B-60C4-427B-939B-D888AE70A86B}" type="presOf" srcId="{01A680AF-8F8C-4386-8BF4-90F4782D72CE}" destId="{C1CD3B48-4D04-405A-8A48-4C4AC5F252F8}" srcOrd="0" destOrd="2" presId="urn:microsoft.com/office/officeart/2005/8/layout/vList2"/>
    <dgm:cxn modelId="{5869BB28-3E5E-46D2-807B-9380E135A869}" type="presOf" srcId="{7A33FD4C-8E83-4AD3-98B7-D8CF85A0A21A}" destId="{666AE8FB-E4DD-4C83-85F5-8519F7009E77}" srcOrd="0" destOrd="1" presId="urn:microsoft.com/office/officeart/2005/8/layout/vList2"/>
    <dgm:cxn modelId="{2DDE013A-810B-4630-BFDB-1B3F167395AE}" type="presOf" srcId="{CEBA8ED7-FD27-496A-875F-ED861DBA11B5}" destId="{C1CD3B48-4D04-405A-8A48-4C4AC5F252F8}" srcOrd="0" destOrd="0" presId="urn:microsoft.com/office/officeart/2005/8/layout/vList2"/>
    <dgm:cxn modelId="{FD7D0161-B1A8-4F8F-ADF6-81491C2693AC}" type="presOf" srcId="{2FC67165-0A4A-4535-8D91-3E79B68105CC}" destId="{88A6D417-16E7-4FB5-8956-F72AD73B44B7}" srcOrd="0" destOrd="0" presId="urn:microsoft.com/office/officeart/2005/8/layout/vList2"/>
    <dgm:cxn modelId="{430F0262-F533-4DFD-A5B2-D0140DC8A028}" srcId="{A90D868E-2A88-4AEA-9BA1-D78891E9E9F8}" destId="{3C6A3B4B-AF81-4C77-9836-C70E3D1A5EEF}" srcOrd="0" destOrd="0" parTransId="{2B988DC5-3CFE-4409-8C69-811124EA7944}" sibTransId="{1DE8C11C-CAAE-4ADF-B34E-6BB1D097C39F}"/>
    <dgm:cxn modelId="{7A15716E-37D4-42F1-A27E-E78DB19743B9}" srcId="{DAE09B40-F59F-4343-AFB3-1D06E4B077C8}" destId="{7A33FD4C-8E83-4AD3-98B7-D8CF85A0A21A}" srcOrd="1" destOrd="0" parTransId="{162B72E1-C56B-4410-B381-896AC31994CA}" sibTransId="{4D4D3CCD-6110-430E-A424-D791BCEA5EF7}"/>
    <dgm:cxn modelId="{0633DA4E-8EBA-4B3C-90E3-BD793333C07F}" srcId="{837E9533-F095-4CC4-A571-5E62AEDCE99F}" destId="{A90D868E-2A88-4AEA-9BA1-D78891E9E9F8}" srcOrd="1" destOrd="0" parTransId="{AF5B686C-B395-4EDC-87B5-C6E16B333ADD}" sibTransId="{B4D90383-BC72-4D66-B287-43AA30312042}"/>
    <dgm:cxn modelId="{978D5272-83CE-49A9-9F71-A9F4D06A2ACE}" srcId="{837E9533-F095-4CC4-A571-5E62AEDCE99F}" destId="{2FC67165-0A4A-4535-8D91-3E79B68105CC}" srcOrd="2" destOrd="0" parTransId="{76AFD421-EFEC-4EAC-A448-DD74629802BC}" sibTransId="{2DD2F5FC-B003-4276-9BC7-68ABB98D1E9D}"/>
    <dgm:cxn modelId="{E3BF467C-BE0B-4979-AD69-6230C42F9937}" srcId="{2FC67165-0A4A-4535-8D91-3E79B68105CC}" destId="{7DF9A31E-BF7A-400F-A826-E1055A6DA66D}" srcOrd="1" destOrd="0" parTransId="{AA1E51C0-4815-40A4-805D-5ED5511EF05E}" sibTransId="{9DED8827-63B1-483A-AD13-83E52FD82812}"/>
    <dgm:cxn modelId="{03E4418B-DAF0-4CC7-BAB7-778F2CD665FC}" type="presOf" srcId="{9C80415D-6161-4086-8483-7F0B51666589}" destId="{0E01E7E2-CEAA-4083-824F-FE6802AD514C}" srcOrd="0" destOrd="1" presId="urn:microsoft.com/office/officeart/2005/8/layout/vList2"/>
    <dgm:cxn modelId="{BDC58597-F36A-4AD2-98F2-FD2556A78FB6}" type="presOf" srcId="{A90D868E-2A88-4AEA-9BA1-D78891E9E9F8}" destId="{ADDB8D36-0648-421F-9AFA-EC49A6214478}" srcOrd="0" destOrd="0" presId="urn:microsoft.com/office/officeart/2005/8/layout/vList2"/>
    <dgm:cxn modelId="{E1BBC69E-8807-4526-8414-9EB6368C7543}" type="presOf" srcId="{837E9533-F095-4CC4-A571-5E62AEDCE99F}" destId="{D984FA16-9D27-4F67-8AB1-DBE3AB8062A8}" srcOrd="0" destOrd="0" presId="urn:microsoft.com/office/officeart/2005/8/layout/vList2"/>
    <dgm:cxn modelId="{1B14C4AF-C8BB-47A6-BF63-4B0E0009F9A1}" srcId="{2FC67165-0A4A-4535-8D91-3E79B68105CC}" destId="{CEBA8ED7-FD27-496A-875F-ED861DBA11B5}" srcOrd="0" destOrd="0" parTransId="{7C8E5451-8744-4CA2-B346-A5EF6FC716CA}" sibTransId="{6C96E385-CA65-4EF4-97E5-DA041303D424}"/>
    <dgm:cxn modelId="{A480BCCB-349B-4B4E-BE95-D7E88AB92B4E}" type="presOf" srcId="{AEF72B06-00A0-4623-BE15-0272C62D6106}" destId="{666AE8FB-E4DD-4C83-85F5-8519F7009E77}" srcOrd="0" destOrd="0" presId="urn:microsoft.com/office/officeart/2005/8/layout/vList2"/>
    <dgm:cxn modelId="{DE489EDB-D6D1-4B89-9A36-EA38ED128BAA}" srcId="{837E9533-F095-4CC4-A571-5E62AEDCE99F}" destId="{DAE09B40-F59F-4343-AFB3-1D06E4B077C8}" srcOrd="0" destOrd="0" parTransId="{CE52A44D-92D2-433C-A152-339D1AAEA383}" sibTransId="{FDBA0011-D219-400C-837B-FA91136C95BD}"/>
    <dgm:cxn modelId="{A29E5DF2-61CC-469A-A1AE-40D43843674E}" srcId="{2FC67165-0A4A-4535-8D91-3E79B68105CC}" destId="{01A680AF-8F8C-4386-8BF4-90F4782D72CE}" srcOrd="2" destOrd="0" parTransId="{9AC36607-0ACD-4941-8377-4C53022DD660}" sibTransId="{14565C66-24B9-4AC0-8A7A-BE4954934351}"/>
    <dgm:cxn modelId="{80441EF9-7F59-4F80-9F8B-FC1C2715A4FB}" type="presOf" srcId="{7DF9A31E-BF7A-400F-A826-E1055A6DA66D}" destId="{C1CD3B48-4D04-405A-8A48-4C4AC5F252F8}" srcOrd="0" destOrd="1" presId="urn:microsoft.com/office/officeart/2005/8/layout/vList2"/>
    <dgm:cxn modelId="{9E4DC9F9-FF88-435C-A06D-1608F079978A}" type="presOf" srcId="{3C6A3B4B-AF81-4C77-9836-C70E3D1A5EEF}" destId="{0E01E7E2-CEAA-4083-824F-FE6802AD514C}" srcOrd="0" destOrd="0" presId="urn:microsoft.com/office/officeart/2005/8/layout/vList2"/>
    <dgm:cxn modelId="{69015FFF-9696-4DB4-9C54-479AF6FE8CED}" srcId="{DAE09B40-F59F-4343-AFB3-1D06E4B077C8}" destId="{AEF72B06-00A0-4623-BE15-0272C62D6106}" srcOrd="0" destOrd="0" parTransId="{3AD3AAB8-58D2-4375-884F-408D07074B8A}" sibTransId="{64FEC727-1889-426C-8929-0DCDE9D3E37D}"/>
    <dgm:cxn modelId="{3E58B015-1C8E-47BC-84C6-408E3149F154}" type="presParOf" srcId="{D984FA16-9D27-4F67-8AB1-DBE3AB8062A8}" destId="{05C4A3FD-170A-4C0A-94A8-2C066D1DE0F8}" srcOrd="0" destOrd="0" presId="urn:microsoft.com/office/officeart/2005/8/layout/vList2"/>
    <dgm:cxn modelId="{79A6B8BD-86CF-4223-8006-E094FAF07B25}" type="presParOf" srcId="{D984FA16-9D27-4F67-8AB1-DBE3AB8062A8}" destId="{666AE8FB-E4DD-4C83-85F5-8519F7009E77}" srcOrd="1" destOrd="0" presId="urn:microsoft.com/office/officeart/2005/8/layout/vList2"/>
    <dgm:cxn modelId="{CA4D43AD-970A-4EAA-B559-10644BD80C73}" type="presParOf" srcId="{D984FA16-9D27-4F67-8AB1-DBE3AB8062A8}" destId="{ADDB8D36-0648-421F-9AFA-EC49A6214478}" srcOrd="2" destOrd="0" presId="urn:microsoft.com/office/officeart/2005/8/layout/vList2"/>
    <dgm:cxn modelId="{39C8F83F-5BB8-4A71-B8B5-DB36C3DAC7B4}" type="presParOf" srcId="{D984FA16-9D27-4F67-8AB1-DBE3AB8062A8}" destId="{0E01E7E2-CEAA-4083-824F-FE6802AD514C}" srcOrd="3" destOrd="0" presId="urn:microsoft.com/office/officeart/2005/8/layout/vList2"/>
    <dgm:cxn modelId="{39783DA4-544F-4548-BF49-9A8E63809681}" type="presParOf" srcId="{D984FA16-9D27-4F67-8AB1-DBE3AB8062A8}" destId="{88A6D417-16E7-4FB5-8956-F72AD73B44B7}" srcOrd="4" destOrd="0" presId="urn:microsoft.com/office/officeart/2005/8/layout/vList2"/>
    <dgm:cxn modelId="{800E0D1C-E8C0-41BC-8DD7-835C834CD948}" type="presParOf" srcId="{D984FA16-9D27-4F67-8AB1-DBE3AB8062A8}" destId="{C1CD3B48-4D04-405A-8A48-4C4AC5F252F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AD36CC-7C36-4C95-8A30-06C23F02A509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8E08446-92E2-4B6D-B21F-8C7CB72242BB}">
      <dgm:prSet phldrT="[نص]" custT="1"/>
      <dgm:spPr/>
      <dgm:t>
        <a:bodyPr/>
        <a:lstStyle/>
        <a:p>
          <a:pPr marL="685800" indent="-685800" algn="ctr" defTabSz="457200" rtl="0" eaLnBrk="1" latinLnBrk="0" hangingPunct="1">
            <a:buFont typeface="Wingdings" panose="05000000000000000000" pitchFamily="2" charset="2"/>
            <a:buChar char="v"/>
          </a:pPr>
          <a:r>
            <a:rPr lang="en-US" sz="5000" kern="1200" cap="all" spc="100" dirty="0">
              <a:latin typeface="+mj-lt"/>
              <a:ea typeface="+mj-ea"/>
              <a:cs typeface="+mj-cs"/>
            </a:rPr>
            <a:t>What is  the Family Physicians Role ? </a:t>
          </a:r>
          <a:endParaRPr lang="ar-SA" sz="5000" kern="1200" cap="all" spc="100" dirty="0">
            <a:latin typeface="+mj-lt"/>
            <a:ea typeface="+mj-ea"/>
            <a:cs typeface="+mj-cs"/>
          </a:endParaRPr>
        </a:p>
      </dgm:t>
    </dgm:pt>
    <dgm:pt modelId="{B6441AEE-3FBA-4E18-8B6E-B8532C51EE0B}" type="parTrans" cxnId="{4EC8EAE2-F091-47C5-BE68-D88209237C3E}">
      <dgm:prSet/>
      <dgm:spPr/>
      <dgm:t>
        <a:bodyPr/>
        <a:lstStyle/>
        <a:p>
          <a:pPr rtl="1"/>
          <a:endParaRPr lang="ar-SA"/>
        </a:p>
      </dgm:t>
    </dgm:pt>
    <dgm:pt modelId="{95D7D0B5-A20C-449B-AB8B-193E08C84E1D}" type="sibTrans" cxnId="{4EC8EAE2-F091-47C5-BE68-D88209237C3E}">
      <dgm:prSet/>
      <dgm:spPr/>
      <dgm:t>
        <a:bodyPr/>
        <a:lstStyle/>
        <a:p>
          <a:pPr rtl="1"/>
          <a:endParaRPr lang="ar-SA"/>
        </a:p>
      </dgm:t>
    </dgm:pt>
    <dgm:pt modelId="{59A5AC70-E42C-4EEA-BA12-EA2EE468A58E}">
      <dgm:prSet phldrT="[نص]" custT="1"/>
      <dgm:spPr/>
      <dgm:t>
        <a:bodyPr/>
        <a:lstStyle/>
        <a:p>
          <a:pPr rtl="1"/>
          <a:r>
            <a:rPr lang="en-US" sz="2400" b="1" u="none" dirty="0"/>
            <a:t>1- DISCUSS GENETIC COUNSELING </a:t>
          </a:r>
          <a:endParaRPr lang="ar-SA" sz="2400" u="none" dirty="0"/>
        </a:p>
      </dgm:t>
    </dgm:pt>
    <dgm:pt modelId="{4E6ED23A-2DC4-4170-9EAE-1F670619E729}" type="parTrans" cxnId="{F27C04C7-D023-4E5D-A336-EC64522A78EC}">
      <dgm:prSet/>
      <dgm:spPr/>
      <dgm:t>
        <a:bodyPr/>
        <a:lstStyle/>
        <a:p>
          <a:pPr rtl="1"/>
          <a:endParaRPr lang="ar-SA"/>
        </a:p>
      </dgm:t>
    </dgm:pt>
    <dgm:pt modelId="{99BC163D-CD51-44BE-9227-9A077818C1D5}" type="sibTrans" cxnId="{F27C04C7-D023-4E5D-A336-EC64522A78EC}">
      <dgm:prSet/>
      <dgm:spPr/>
      <dgm:t>
        <a:bodyPr/>
        <a:lstStyle/>
        <a:p>
          <a:pPr rtl="1"/>
          <a:endParaRPr lang="ar-SA"/>
        </a:p>
      </dgm:t>
    </dgm:pt>
    <dgm:pt modelId="{735359C0-86FD-4B13-A180-477811E19FD6}">
      <dgm:prSet phldrT="[نص]" custT="1"/>
      <dgm:spPr/>
      <dgm:t>
        <a:bodyPr/>
        <a:lstStyle/>
        <a:p>
          <a:pPr rtl="1"/>
          <a:r>
            <a:rPr lang="en-US" sz="2400" b="1" u="none"/>
            <a:t>2- DISCUSS CONSANGUINITY</a:t>
          </a:r>
          <a:endParaRPr lang="ar-SA" sz="2400" u="none" dirty="0"/>
        </a:p>
      </dgm:t>
    </dgm:pt>
    <dgm:pt modelId="{CDD8DC3C-01AF-483E-8A91-715DF13A4632}" type="sibTrans" cxnId="{84E64A7A-695D-4198-9400-CA62A002918D}">
      <dgm:prSet/>
      <dgm:spPr/>
      <dgm:t>
        <a:bodyPr/>
        <a:lstStyle/>
        <a:p>
          <a:pPr rtl="1"/>
          <a:endParaRPr lang="ar-SA"/>
        </a:p>
      </dgm:t>
    </dgm:pt>
    <dgm:pt modelId="{89FB50E5-4F7B-4256-85F9-07D03DF9B742}" type="parTrans" cxnId="{84E64A7A-695D-4198-9400-CA62A002918D}">
      <dgm:prSet/>
      <dgm:spPr/>
      <dgm:t>
        <a:bodyPr/>
        <a:lstStyle/>
        <a:p>
          <a:pPr rtl="1"/>
          <a:endParaRPr lang="ar-SA"/>
        </a:p>
      </dgm:t>
    </dgm:pt>
    <dgm:pt modelId="{C2CF83C4-17DD-4C0F-9301-D6B94EA2BE2A}" type="pres">
      <dgm:prSet presAssocID="{2BAD36CC-7C36-4C95-8A30-06C23F02A5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5A932AB-BF0A-4763-ADC7-86E59344F314}" type="pres">
      <dgm:prSet presAssocID="{58E08446-92E2-4B6D-B21F-8C7CB72242BB}" presName="hierRoot1" presStyleCnt="0">
        <dgm:presLayoutVars>
          <dgm:hierBranch val="init"/>
        </dgm:presLayoutVars>
      </dgm:prSet>
      <dgm:spPr/>
    </dgm:pt>
    <dgm:pt modelId="{D35B6CFF-E5FD-4568-B1D8-D7F2E60C008E}" type="pres">
      <dgm:prSet presAssocID="{58E08446-92E2-4B6D-B21F-8C7CB72242BB}" presName="rootComposite1" presStyleCnt="0"/>
      <dgm:spPr/>
    </dgm:pt>
    <dgm:pt modelId="{B71562BB-2DB3-47E6-B016-5190D115D6DF}" type="pres">
      <dgm:prSet presAssocID="{58E08446-92E2-4B6D-B21F-8C7CB72242BB}" presName="rootText1" presStyleLbl="node0" presStyleIdx="0" presStyleCnt="1" custScaleX="329244" custScaleY="48605" custLinFactNeighborX="5377" custLinFactNeighborY="2380">
        <dgm:presLayoutVars>
          <dgm:chPref val="3"/>
        </dgm:presLayoutVars>
      </dgm:prSet>
      <dgm:spPr/>
    </dgm:pt>
    <dgm:pt modelId="{465C3FBA-068A-4563-86F2-261E4041FF1A}" type="pres">
      <dgm:prSet presAssocID="{58E08446-92E2-4B6D-B21F-8C7CB72242BB}" presName="rootConnector1" presStyleLbl="node1" presStyleIdx="0" presStyleCnt="0"/>
      <dgm:spPr/>
    </dgm:pt>
    <dgm:pt modelId="{D5F67579-9075-4A65-8507-2CF2DFDF75EF}" type="pres">
      <dgm:prSet presAssocID="{58E08446-92E2-4B6D-B21F-8C7CB72242BB}" presName="hierChild2" presStyleCnt="0"/>
      <dgm:spPr/>
    </dgm:pt>
    <dgm:pt modelId="{E419002C-D61C-4B24-9491-D0B537C4329D}" type="pres">
      <dgm:prSet presAssocID="{4E6ED23A-2DC4-4170-9EAE-1F670619E729}" presName="Name37" presStyleLbl="parChTrans1D2" presStyleIdx="0" presStyleCnt="2"/>
      <dgm:spPr/>
    </dgm:pt>
    <dgm:pt modelId="{F3A6A2D6-3FC6-4635-9BEC-5198E563CA69}" type="pres">
      <dgm:prSet presAssocID="{59A5AC70-E42C-4EEA-BA12-EA2EE468A58E}" presName="hierRoot2" presStyleCnt="0">
        <dgm:presLayoutVars>
          <dgm:hierBranch val="init"/>
        </dgm:presLayoutVars>
      </dgm:prSet>
      <dgm:spPr/>
    </dgm:pt>
    <dgm:pt modelId="{5D309E2A-35BF-4AC4-9B3D-B3ED380E3B19}" type="pres">
      <dgm:prSet presAssocID="{59A5AC70-E42C-4EEA-BA12-EA2EE468A58E}" presName="rootComposite" presStyleCnt="0"/>
      <dgm:spPr/>
    </dgm:pt>
    <dgm:pt modelId="{D29EC3A7-435A-49E3-9B42-17E3022057AC}" type="pres">
      <dgm:prSet presAssocID="{59A5AC70-E42C-4EEA-BA12-EA2EE468A58E}" presName="rootText" presStyleLbl="node2" presStyleIdx="0" presStyleCnt="2" custScaleX="164232" custScaleY="42949" custLinFactNeighborX="874" custLinFactNeighborY="-3421">
        <dgm:presLayoutVars>
          <dgm:chPref val="3"/>
        </dgm:presLayoutVars>
      </dgm:prSet>
      <dgm:spPr/>
    </dgm:pt>
    <dgm:pt modelId="{EE3F3663-04DF-418C-87BA-509214D746F2}" type="pres">
      <dgm:prSet presAssocID="{59A5AC70-E42C-4EEA-BA12-EA2EE468A58E}" presName="rootConnector" presStyleLbl="node2" presStyleIdx="0" presStyleCnt="2"/>
      <dgm:spPr/>
    </dgm:pt>
    <dgm:pt modelId="{ED837AC0-C15A-4CCE-B8AA-0359D558F9A0}" type="pres">
      <dgm:prSet presAssocID="{59A5AC70-E42C-4EEA-BA12-EA2EE468A58E}" presName="hierChild4" presStyleCnt="0"/>
      <dgm:spPr/>
    </dgm:pt>
    <dgm:pt modelId="{025E05C1-786A-49A1-8367-6D6443AA94EB}" type="pres">
      <dgm:prSet presAssocID="{59A5AC70-E42C-4EEA-BA12-EA2EE468A58E}" presName="hierChild5" presStyleCnt="0"/>
      <dgm:spPr/>
    </dgm:pt>
    <dgm:pt modelId="{A8FB8A0C-20CA-4D2B-81BA-3A6A32AA19D1}" type="pres">
      <dgm:prSet presAssocID="{89FB50E5-4F7B-4256-85F9-07D03DF9B742}" presName="Name37" presStyleLbl="parChTrans1D2" presStyleIdx="1" presStyleCnt="2"/>
      <dgm:spPr/>
    </dgm:pt>
    <dgm:pt modelId="{CC82298F-9D0F-44F1-AF1D-0FB66B7A185A}" type="pres">
      <dgm:prSet presAssocID="{735359C0-86FD-4B13-A180-477811E19FD6}" presName="hierRoot2" presStyleCnt="0">
        <dgm:presLayoutVars>
          <dgm:hierBranch val="init"/>
        </dgm:presLayoutVars>
      </dgm:prSet>
      <dgm:spPr/>
    </dgm:pt>
    <dgm:pt modelId="{322D1029-E37D-463A-8AD6-6FC5CF4E7AD5}" type="pres">
      <dgm:prSet presAssocID="{735359C0-86FD-4B13-A180-477811E19FD6}" presName="rootComposite" presStyleCnt="0"/>
      <dgm:spPr/>
    </dgm:pt>
    <dgm:pt modelId="{8EE0E33C-C54D-4CD9-B78A-7C4CEC72F927}" type="pres">
      <dgm:prSet presAssocID="{735359C0-86FD-4B13-A180-477811E19FD6}" presName="rootText" presStyleLbl="node2" presStyleIdx="1" presStyleCnt="2" custScaleX="152533" custScaleY="42301" custLinFactNeighborX="763" custLinFactNeighborY="-3110">
        <dgm:presLayoutVars>
          <dgm:chPref val="3"/>
        </dgm:presLayoutVars>
      </dgm:prSet>
      <dgm:spPr/>
    </dgm:pt>
    <dgm:pt modelId="{22C77C05-0E08-4201-8B50-D16B83E4051A}" type="pres">
      <dgm:prSet presAssocID="{735359C0-86FD-4B13-A180-477811E19FD6}" presName="rootConnector" presStyleLbl="node2" presStyleIdx="1" presStyleCnt="2"/>
      <dgm:spPr/>
    </dgm:pt>
    <dgm:pt modelId="{C61775EE-150C-4C54-8BC6-40CDEF04A43F}" type="pres">
      <dgm:prSet presAssocID="{735359C0-86FD-4B13-A180-477811E19FD6}" presName="hierChild4" presStyleCnt="0"/>
      <dgm:spPr/>
    </dgm:pt>
    <dgm:pt modelId="{E0AA4947-850C-4D63-9929-EDBF01A47FB1}" type="pres">
      <dgm:prSet presAssocID="{735359C0-86FD-4B13-A180-477811E19FD6}" presName="hierChild5" presStyleCnt="0"/>
      <dgm:spPr/>
    </dgm:pt>
    <dgm:pt modelId="{710DF7D1-E433-4167-999B-527FC65FE672}" type="pres">
      <dgm:prSet presAssocID="{58E08446-92E2-4B6D-B21F-8C7CB72242BB}" presName="hierChild3" presStyleCnt="0"/>
      <dgm:spPr/>
    </dgm:pt>
  </dgm:ptLst>
  <dgm:cxnLst>
    <dgm:cxn modelId="{18FB5C05-0B6F-4782-ADDF-68F96C4E97EB}" type="presOf" srcId="{58E08446-92E2-4B6D-B21F-8C7CB72242BB}" destId="{B71562BB-2DB3-47E6-B016-5190D115D6DF}" srcOrd="0" destOrd="0" presId="urn:microsoft.com/office/officeart/2005/8/layout/orgChart1"/>
    <dgm:cxn modelId="{B11C200E-1875-481F-A11B-F8D3BE92DDFC}" type="presOf" srcId="{59A5AC70-E42C-4EEA-BA12-EA2EE468A58E}" destId="{D29EC3A7-435A-49E3-9B42-17E3022057AC}" srcOrd="0" destOrd="0" presId="urn:microsoft.com/office/officeart/2005/8/layout/orgChart1"/>
    <dgm:cxn modelId="{17AC3D14-C6DA-44EC-A22E-93FBC7ECDDBD}" type="presOf" srcId="{735359C0-86FD-4B13-A180-477811E19FD6}" destId="{8EE0E33C-C54D-4CD9-B78A-7C4CEC72F927}" srcOrd="0" destOrd="0" presId="urn:microsoft.com/office/officeart/2005/8/layout/orgChart1"/>
    <dgm:cxn modelId="{6D62D231-7447-4AD5-9E73-4A8FF5D3ABFA}" type="presOf" srcId="{4E6ED23A-2DC4-4170-9EAE-1F670619E729}" destId="{E419002C-D61C-4B24-9491-D0B537C4329D}" srcOrd="0" destOrd="0" presId="urn:microsoft.com/office/officeart/2005/8/layout/orgChart1"/>
    <dgm:cxn modelId="{62F6BA3A-5A45-49CE-A107-6F06A111DE00}" type="presOf" srcId="{2BAD36CC-7C36-4C95-8A30-06C23F02A509}" destId="{C2CF83C4-17DD-4C0F-9301-D6B94EA2BE2A}" srcOrd="0" destOrd="0" presId="urn:microsoft.com/office/officeart/2005/8/layout/orgChart1"/>
    <dgm:cxn modelId="{BB160B4A-7AE2-4185-99C9-2FAFC03D7B6E}" type="presOf" srcId="{59A5AC70-E42C-4EEA-BA12-EA2EE468A58E}" destId="{EE3F3663-04DF-418C-87BA-509214D746F2}" srcOrd="1" destOrd="0" presId="urn:microsoft.com/office/officeart/2005/8/layout/orgChart1"/>
    <dgm:cxn modelId="{376FF454-5C29-4006-8CD3-458B71B1D2BE}" type="presOf" srcId="{735359C0-86FD-4B13-A180-477811E19FD6}" destId="{22C77C05-0E08-4201-8B50-D16B83E4051A}" srcOrd="1" destOrd="0" presId="urn:microsoft.com/office/officeart/2005/8/layout/orgChart1"/>
    <dgm:cxn modelId="{84E64A7A-695D-4198-9400-CA62A002918D}" srcId="{58E08446-92E2-4B6D-B21F-8C7CB72242BB}" destId="{735359C0-86FD-4B13-A180-477811E19FD6}" srcOrd="1" destOrd="0" parTransId="{89FB50E5-4F7B-4256-85F9-07D03DF9B742}" sibTransId="{CDD8DC3C-01AF-483E-8A91-715DF13A4632}"/>
    <dgm:cxn modelId="{F27C04C7-D023-4E5D-A336-EC64522A78EC}" srcId="{58E08446-92E2-4B6D-B21F-8C7CB72242BB}" destId="{59A5AC70-E42C-4EEA-BA12-EA2EE468A58E}" srcOrd="0" destOrd="0" parTransId="{4E6ED23A-2DC4-4170-9EAE-1F670619E729}" sibTransId="{99BC163D-CD51-44BE-9227-9A077818C1D5}"/>
    <dgm:cxn modelId="{67CE41CE-B591-4CCC-B6EC-934C9AC85857}" type="presOf" srcId="{89FB50E5-4F7B-4256-85F9-07D03DF9B742}" destId="{A8FB8A0C-20CA-4D2B-81BA-3A6A32AA19D1}" srcOrd="0" destOrd="0" presId="urn:microsoft.com/office/officeart/2005/8/layout/orgChart1"/>
    <dgm:cxn modelId="{14ED93D5-4444-4F00-A8D9-64DEAB4D4781}" type="presOf" srcId="{58E08446-92E2-4B6D-B21F-8C7CB72242BB}" destId="{465C3FBA-068A-4563-86F2-261E4041FF1A}" srcOrd="1" destOrd="0" presId="urn:microsoft.com/office/officeart/2005/8/layout/orgChart1"/>
    <dgm:cxn modelId="{4EC8EAE2-F091-47C5-BE68-D88209237C3E}" srcId="{2BAD36CC-7C36-4C95-8A30-06C23F02A509}" destId="{58E08446-92E2-4B6D-B21F-8C7CB72242BB}" srcOrd="0" destOrd="0" parTransId="{B6441AEE-3FBA-4E18-8B6E-B8532C51EE0B}" sibTransId="{95D7D0B5-A20C-449B-AB8B-193E08C84E1D}"/>
    <dgm:cxn modelId="{C4EA8359-C9D9-466F-80DC-DF22CB2F76A6}" type="presParOf" srcId="{C2CF83C4-17DD-4C0F-9301-D6B94EA2BE2A}" destId="{45A932AB-BF0A-4763-ADC7-86E59344F314}" srcOrd="0" destOrd="0" presId="urn:microsoft.com/office/officeart/2005/8/layout/orgChart1"/>
    <dgm:cxn modelId="{B0134C80-338B-46F5-9C2E-D463B1A53AD9}" type="presParOf" srcId="{45A932AB-BF0A-4763-ADC7-86E59344F314}" destId="{D35B6CFF-E5FD-4568-B1D8-D7F2E60C008E}" srcOrd="0" destOrd="0" presId="urn:microsoft.com/office/officeart/2005/8/layout/orgChart1"/>
    <dgm:cxn modelId="{7D4A0719-858D-4E4D-89C5-ADF55116A044}" type="presParOf" srcId="{D35B6CFF-E5FD-4568-B1D8-D7F2E60C008E}" destId="{B71562BB-2DB3-47E6-B016-5190D115D6DF}" srcOrd="0" destOrd="0" presId="urn:microsoft.com/office/officeart/2005/8/layout/orgChart1"/>
    <dgm:cxn modelId="{780F68EB-04A2-4681-8C43-B7E918FFC20D}" type="presParOf" srcId="{D35B6CFF-E5FD-4568-B1D8-D7F2E60C008E}" destId="{465C3FBA-068A-4563-86F2-261E4041FF1A}" srcOrd="1" destOrd="0" presId="urn:microsoft.com/office/officeart/2005/8/layout/orgChart1"/>
    <dgm:cxn modelId="{CDAE97B5-2A37-46A4-BE94-3C727ACFE5EC}" type="presParOf" srcId="{45A932AB-BF0A-4763-ADC7-86E59344F314}" destId="{D5F67579-9075-4A65-8507-2CF2DFDF75EF}" srcOrd="1" destOrd="0" presId="urn:microsoft.com/office/officeart/2005/8/layout/orgChart1"/>
    <dgm:cxn modelId="{3AC0767B-A329-434C-B710-700FE8667912}" type="presParOf" srcId="{D5F67579-9075-4A65-8507-2CF2DFDF75EF}" destId="{E419002C-D61C-4B24-9491-D0B537C4329D}" srcOrd="0" destOrd="0" presId="urn:microsoft.com/office/officeart/2005/8/layout/orgChart1"/>
    <dgm:cxn modelId="{1BB6B62F-5741-4AC0-A59B-40F1DDD84E17}" type="presParOf" srcId="{D5F67579-9075-4A65-8507-2CF2DFDF75EF}" destId="{F3A6A2D6-3FC6-4635-9BEC-5198E563CA69}" srcOrd="1" destOrd="0" presId="urn:microsoft.com/office/officeart/2005/8/layout/orgChart1"/>
    <dgm:cxn modelId="{E91C46EE-F9A7-4683-8E94-A609AC1057D2}" type="presParOf" srcId="{F3A6A2D6-3FC6-4635-9BEC-5198E563CA69}" destId="{5D309E2A-35BF-4AC4-9B3D-B3ED380E3B19}" srcOrd="0" destOrd="0" presId="urn:microsoft.com/office/officeart/2005/8/layout/orgChart1"/>
    <dgm:cxn modelId="{96E7B43C-BD6E-4EDB-854F-A0318826075A}" type="presParOf" srcId="{5D309E2A-35BF-4AC4-9B3D-B3ED380E3B19}" destId="{D29EC3A7-435A-49E3-9B42-17E3022057AC}" srcOrd="0" destOrd="0" presId="urn:microsoft.com/office/officeart/2005/8/layout/orgChart1"/>
    <dgm:cxn modelId="{C6976B52-FF7F-4D16-BECB-608A957AC14B}" type="presParOf" srcId="{5D309E2A-35BF-4AC4-9B3D-B3ED380E3B19}" destId="{EE3F3663-04DF-418C-87BA-509214D746F2}" srcOrd="1" destOrd="0" presId="urn:microsoft.com/office/officeart/2005/8/layout/orgChart1"/>
    <dgm:cxn modelId="{A500287B-EDBA-49F9-A514-8259FD3F5063}" type="presParOf" srcId="{F3A6A2D6-3FC6-4635-9BEC-5198E563CA69}" destId="{ED837AC0-C15A-4CCE-B8AA-0359D558F9A0}" srcOrd="1" destOrd="0" presId="urn:microsoft.com/office/officeart/2005/8/layout/orgChart1"/>
    <dgm:cxn modelId="{68867255-CCB2-45E2-8291-6E1AE3A5EC57}" type="presParOf" srcId="{F3A6A2D6-3FC6-4635-9BEC-5198E563CA69}" destId="{025E05C1-786A-49A1-8367-6D6443AA94EB}" srcOrd="2" destOrd="0" presId="urn:microsoft.com/office/officeart/2005/8/layout/orgChart1"/>
    <dgm:cxn modelId="{32000764-9F14-483B-88E1-50643B401A03}" type="presParOf" srcId="{D5F67579-9075-4A65-8507-2CF2DFDF75EF}" destId="{A8FB8A0C-20CA-4D2B-81BA-3A6A32AA19D1}" srcOrd="2" destOrd="0" presId="urn:microsoft.com/office/officeart/2005/8/layout/orgChart1"/>
    <dgm:cxn modelId="{450A2B38-B398-4AE8-9E58-AD05AD4C47A1}" type="presParOf" srcId="{D5F67579-9075-4A65-8507-2CF2DFDF75EF}" destId="{CC82298F-9D0F-44F1-AF1D-0FB66B7A185A}" srcOrd="3" destOrd="0" presId="urn:microsoft.com/office/officeart/2005/8/layout/orgChart1"/>
    <dgm:cxn modelId="{B800EE8C-FFD5-4785-BDA0-6A13DB7DF30C}" type="presParOf" srcId="{CC82298F-9D0F-44F1-AF1D-0FB66B7A185A}" destId="{322D1029-E37D-463A-8AD6-6FC5CF4E7AD5}" srcOrd="0" destOrd="0" presId="urn:microsoft.com/office/officeart/2005/8/layout/orgChart1"/>
    <dgm:cxn modelId="{6EB1459A-47C5-4BB1-9B14-F922E2D18063}" type="presParOf" srcId="{322D1029-E37D-463A-8AD6-6FC5CF4E7AD5}" destId="{8EE0E33C-C54D-4CD9-B78A-7C4CEC72F927}" srcOrd="0" destOrd="0" presId="urn:microsoft.com/office/officeart/2005/8/layout/orgChart1"/>
    <dgm:cxn modelId="{053BD38B-7103-4407-BEC3-6ABF1B1B8592}" type="presParOf" srcId="{322D1029-E37D-463A-8AD6-6FC5CF4E7AD5}" destId="{22C77C05-0E08-4201-8B50-D16B83E4051A}" srcOrd="1" destOrd="0" presId="urn:microsoft.com/office/officeart/2005/8/layout/orgChart1"/>
    <dgm:cxn modelId="{E75A0A12-ABC4-457A-9445-C7F0323046CC}" type="presParOf" srcId="{CC82298F-9D0F-44F1-AF1D-0FB66B7A185A}" destId="{C61775EE-150C-4C54-8BC6-40CDEF04A43F}" srcOrd="1" destOrd="0" presId="urn:microsoft.com/office/officeart/2005/8/layout/orgChart1"/>
    <dgm:cxn modelId="{44ECCDA3-85C5-4D69-B777-5D6FE0F9AD4E}" type="presParOf" srcId="{CC82298F-9D0F-44F1-AF1D-0FB66B7A185A}" destId="{E0AA4947-850C-4D63-9929-EDBF01A47FB1}" srcOrd="2" destOrd="0" presId="urn:microsoft.com/office/officeart/2005/8/layout/orgChart1"/>
    <dgm:cxn modelId="{19BBA00A-00A5-4930-B63B-F5C44B785510}" type="presParOf" srcId="{45A932AB-BF0A-4763-ADC7-86E59344F314}" destId="{710DF7D1-E433-4167-999B-527FC65FE6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44656-168A-4EF5-90E7-157D335A4D59}">
      <dsp:nvSpPr>
        <dsp:cNvPr id="0" name=""/>
        <dsp:cNvSpPr/>
      </dsp:nvSpPr>
      <dsp:spPr>
        <a:xfrm>
          <a:off x="2309" y="238278"/>
          <a:ext cx="1344470" cy="5377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prevailing culture</a:t>
          </a:r>
          <a:endParaRPr lang="ar-SA" sz="1400" kern="1200" dirty="0"/>
        </a:p>
      </dsp:txBody>
      <dsp:txXfrm>
        <a:off x="271203" y="238278"/>
        <a:ext cx="806682" cy="537788"/>
      </dsp:txXfrm>
    </dsp:sp>
    <dsp:sp modelId="{F53008FB-B4DC-4DA3-808D-3DFC5F26091D}">
      <dsp:nvSpPr>
        <dsp:cNvPr id="0" name=""/>
        <dsp:cNvSpPr/>
      </dsp:nvSpPr>
      <dsp:spPr>
        <a:xfrm>
          <a:off x="1212333" y="238278"/>
          <a:ext cx="1344470" cy="5377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Ethnic values</a:t>
          </a:r>
          <a:endParaRPr lang="ar-SA" sz="1400" kern="1200" dirty="0"/>
        </a:p>
      </dsp:txBody>
      <dsp:txXfrm>
        <a:off x="1481227" y="238278"/>
        <a:ext cx="806682" cy="537788"/>
      </dsp:txXfrm>
    </dsp:sp>
    <dsp:sp modelId="{6DC1645D-FE4F-4D07-99A0-34EC99B69AB1}">
      <dsp:nvSpPr>
        <dsp:cNvPr id="0" name=""/>
        <dsp:cNvSpPr/>
      </dsp:nvSpPr>
      <dsp:spPr>
        <a:xfrm>
          <a:off x="2422356" y="238278"/>
          <a:ext cx="1344470" cy="5377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Economic values </a:t>
          </a:r>
          <a:r>
            <a:rPr lang="en-US" sz="1400" kern="1200" dirty="0">
              <a:solidFill>
                <a:srgbClr val="92D050"/>
              </a:solidFill>
            </a:rPr>
            <a:t>(3)</a:t>
          </a:r>
          <a:endParaRPr lang="ar-SA" sz="1400" kern="1200" dirty="0">
            <a:solidFill>
              <a:srgbClr val="92D050"/>
            </a:solidFill>
          </a:endParaRPr>
        </a:p>
      </dsp:txBody>
      <dsp:txXfrm>
        <a:off x="2691250" y="238278"/>
        <a:ext cx="806682" cy="537788"/>
      </dsp:txXfrm>
    </dsp:sp>
    <dsp:sp modelId="{BF8E1B0A-999A-4C6D-9C3A-FCF094D146CB}">
      <dsp:nvSpPr>
        <dsp:cNvPr id="0" name=""/>
        <dsp:cNvSpPr/>
      </dsp:nvSpPr>
      <dsp:spPr>
        <a:xfrm>
          <a:off x="3632379" y="238278"/>
          <a:ext cx="1344470" cy="5377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Societal values</a:t>
          </a:r>
          <a:endParaRPr lang="ar-SA" sz="1400" kern="1200"/>
        </a:p>
      </dsp:txBody>
      <dsp:txXfrm>
        <a:off x="3901273" y="238278"/>
        <a:ext cx="806682" cy="537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6B41C-A7F4-424A-94C3-4B427A855680}">
      <dsp:nvSpPr>
        <dsp:cNvPr id="0" name=""/>
        <dsp:cNvSpPr/>
      </dsp:nvSpPr>
      <dsp:spPr>
        <a:xfrm>
          <a:off x="0" y="432"/>
          <a:ext cx="4682595" cy="648184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900" b="1" kern="1200" dirty="0"/>
            <a:t>β -Thalassemia minor (Trait) </a:t>
          </a:r>
          <a:r>
            <a:rPr lang="en-US" sz="1900" b="1" kern="1200" dirty="0">
              <a:solidFill>
                <a:srgbClr val="92D050"/>
              </a:solidFill>
            </a:rPr>
            <a:t>(1)</a:t>
          </a:r>
          <a:r>
            <a:rPr lang="en-US" sz="1900" b="1" kern="1200" dirty="0"/>
            <a:t> : symptomless heterozygous carrier state. </a:t>
          </a:r>
        </a:p>
      </dsp:txBody>
      <dsp:txXfrm>
        <a:off x="31642" y="32074"/>
        <a:ext cx="4619311" cy="584900"/>
      </dsp:txXfrm>
    </dsp:sp>
    <dsp:sp modelId="{6E6E313F-D30D-4516-B80F-363C0E0C682E}">
      <dsp:nvSpPr>
        <dsp:cNvPr id="0" name=""/>
        <dsp:cNvSpPr/>
      </dsp:nvSpPr>
      <dsp:spPr>
        <a:xfrm>
          <a:off x="0" y="661484"/>
          <a:ext cx="4682595" cy="648184"/>
        </a:xfrm>
        <a:prstGeom prst="roundRect">
          <a:avLst/>
        </a:prstGeom>
        <a:solidFill>
          <a:schemeClr val="accent2">
            <a:shade val="50000"/>
            <a:hueOff val="357918"/>
            <a:satOff val="-21360"/>
            <a:lumOff val="270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900" b="1" kern="1200"/>
            <a:t>β -Thalassemia Major : severe symptomatic homozygous Anemia. </a:t>
          </a:r>
          <a:endParaRPr lang="en-US" sz="1900" b="1" kern="1200" dirty="0"/>
        </a:p>
      </dsp:txBody>
      <dsp:txXfrm>
        <a:off x="31642" y="693126"/>
        <a:ext cx="4619311" cy="584900"/>
      </dsp:txXfrm>
    </dsp:sp>
    <dsp:sp modelId="{DD0D1ADF-998D-4300-86C0-5BC80B10FA05}">
      <dsp:nvSpPr>
        <dsp:cNvPr id="0" name=""/>
        <dsp:cNvSpPr/>
      </dsp:nvSpPr>
      <dsp:spPr>
        <a:xfrm>
          <a:off x="0" y="1322536"/>
          <a:ext cx="4682595" cy="648184"/>
        </a:xfrm>
        <a:prstGeom prst="roundRect">
          <a:avLst/>
        </a:prstGeom>
        <a:solidFill>
          <a:schemeClr val="accent2">
            <a:shade val="50000"/>
            <a:hueOff val="715835"/>
            <a:satOff val="-42720"/>
            <a:lumOff val="540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900" b="1" kern="1200" dirty="0"/>
            <a:t>Sickle cell anemia. </a:t>
          </a:r>
          <a:endParaRPr lang="ar-SA" sz="1900" b="1" kern="1200" dirty="0"/>
        </a:p>
      </dsp:txBody>
      <dsp:txXfrm>
        <a:off x="31642" y="1354178"/>
        <a:ext cx="4619311" cy="584900"/>
      </dsp:txXfrm>
    </dsp:sp>
    <dsp:sp modelId="{80FC8875-587C-4889-8B67-E7D0B1CA5364}">
      <dsp:nvSpPr>
        <dsp:cNvPr id="0" name=""/>
        <dsp:cNvSpPr/>
      </dsp:nvSpPr>
      <dsp:spPr>
        <a:xfrm>
          <a:off x="0" y="1983587"/>
          <a:ext cx="4682595" cy="648184"/>
        </a:xfrm>
        <a:prstGeom prst="roundRect">
          <a:avLst/>
        </a:prstGeom>
        <a:solidFill>
          <a:schemeClr val="accent2">
            <a:shade val="50000"/>
            <a:hueOff val="357918"/>
            <a:satOff val="-21360"/>
            <a:lumOff val="270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900" b="1" kern="1200" dirty="0"/>
            <a:t>Sickle cell trait. </a:t>
          </a:r>
          <a:endParaRPr lang="ar-SA" sz="1900" b="1" kern="1200" dirty="0"/>
        </a:p>
      </dsp:txBody>
      <dsp:txXfrm>
        <a:off x="31642" y="2015229"/>
        <a:ext cx="4619311" cy="584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6B41C-A7F4-424A-94C3-4B427A855680}">
      <dsp:nvSpPr>
        <dsp:cNvPr id="0" name=""/>
        <dsp:cNvSpPr/>
      </dsp:nvSpPr>
      <dsp:spPr>
        <a:xfrm>
          <a:off x="0" y="809"/>
          <a:ext cx="5254487" cy="868405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900" b="1" kern="1200" dirty="0" err="1"/>
            <a:t>Hb</a:t>
          </a:r>
          <a:r>
            <a:rPr lang="en-US" sz="1900" b="1" kern="1200" dirty="0"/>
            <a:t> A comprises 92% of adult hemoglobin.</a:t>
          </a:r>
        </a:p>
      </dsp:txBody>
      <dsp:txXfrm>
        <a:off x="42392" y="43201"/>
        <a:ext cx="5169703" cy="783621"/>
      </dsp:txXfrm>
    </dsp:sp>
    <dsp:sp modelId="{6E6E313F-D30D-4516-B80F-363C0E0C682E}">
      <dsp:nvSpPr>
        <dsp:cNvPr id="0" name=""/>
        <dsp:cNvSpPr/>
      </dsp:nvSpPr>
      <dsp:spPr>
        <a:xfrm>
          <a:off x="0" y="881899"/>
          <a:ext cx="5254487" cy="868405"/>
        </a:xfrm>
        <a:prstGeom prst="roundRect">
          <a:avLst/>
        </a:prstGeom>
        <a:solidFill>
          <a:schemeClr val="accent3">
            <a:shade val="80000"/>
            <a:hueOff val="51976"/>
            <a:satOff val="-15286"/>
            <a:lumOff val="169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900" b="1" kern="1200" dirty="0" err="1"/>
            <a:t>Hb</a:t>
          </a:r>
          <a:r>
            <a:rPr lang="en-US" sz="1900" b="1" kern="1200" dirty="0"/>
            <a:t> A2 comprises 2-3% of adult hemoglobin. Increased In β-Thalassemia. </a:t>
          </a:r>
        </a:p>
      </dsp:txBody>
      <dsp:txXfrm>
        <a:off x="42392" y="924291"/>
        <a:ext cx="5169703" cy="783621"/>
      </dsp:txXfrm>
    </dsp:sp>
    <dsp:sp modelId="{DD0D1ADF-998D-4300-86C0-5BC80B10FA05}">
      <dsp:nvSpPr>
        <dsp:cNvPr id="0" name=""/>
        <dsp:cNvSpPr/>
      </dsp:nvSpPr>
      <dsp:spPr>
        <a:xfrm>
          <a:off x="0" y="1762989"/>
          <a:ext cx="5254487" cy="868405"/>
        </a:xfrm>
        <a:prstGeom prst="roundRect">
          <a:avLst/>
        </a:prstGeom>
        <a:solidFill>
          <a:schemeClr val="accent3">
            <a:shade val="80000"/>
            <a:hueOff val="103952"/>
            <a:satOff val="-30572"/>
            <a:lumOff val="339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900" b="1" kern="1200" dirty="0" err="1"/>
            <a:t>Hb</a:t>
          </a:r>
          <a:r>
            <a:rPr lang="en-US" sz="1900" b="1" kern="1200" dirty="0"/>
            <a:t> F -- Comprises </a:t>
          </a:r>
          <a:r>
            <a:rPr lang="en-US" sz="1900" b="1" kern="1200" dirty="0">
              <a:solidFill>
                <a:srgbClr val="FF0000"/>
              </a:solidFill>
            </a:rPr>
            <a:t>less than 1% </a:t>
          </a:r>
          <a:r>
            <a:rPr lang="en-US" sz="1900" b="1" kern="1200" dirty="0"/>
            <a:t>of hemoglobin in adults. Normal Hemoglobin in Fetus from 3-9</a:t>
          </a:r>
          <a:r>
            <a:rPr lang="en-US" sz="1900" b="1" kern="1200" baseline="30000" dirty="0"/>
            <a:t>th</a:t>
          </a:r>
          <a:r>
            <a:rPr lang="en-US" sz="1900" b="1" kern="1200" dirty="0"/>
            <a:t>  month of life. Increased In β-Thalassemia. </a:t>
          </a:r>
          <a:endParaRPr lang="ar-SA" sz="1900" b="1" kern="1200" dirty="0"/>
        </a:p>
      </dsp:txBody>
      <dsp:txXfrm>
        <a:off x="42392" y="1805381"/>
        <a:ext cx="5169703" cy="7836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26A39-4A16-4545-B15D-013BCC2B7503}">
      <dsp:nvSpPr>
        <dsp:cNvPr id="0" name=""/>
        <dsp:cNvSpPr/>
      </dsp:nvSpPr>
      <dsp:spPr>
        <a:xfrm>
          <a:off x="5489" y="0"/>
          <a:ext cx="1719147" cy="11398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300" b="1" kern="1200" dirty="0"/>
            <a:t>1/ </a:t>
          </a:r>
          <a:r>
            <a:rPr lang="en-US" sz="1300" b="1" kern="1200" dirty="0" err="1"/>
            <a:t>Hb</a:t>
          </a:r>
          <a:r>
            <a:rPr lang="en-US" sz="1300" b="1" kern="1200" dirty="0"/>
            <a:t> H : found in α-Thalassemia. </a:t>
          </a:r>
        </a:p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300" kern="1200" dirty="0"/>
            <a:t>It is mild to moderate anemia , when 2-3 genes are deleted. </a:t>
          </a:r>
          <a:endParaRPr lang="ar-SA" sz="1300" kern="1200" dirty="0"/>
        </a:p>
      </dsp:txBody>
      <dsp:txXfrm>
        <a:off x="38875" y="33386"/>
        <a:ext cx="1652375" cy="1073107"/>
      </dsp:txXfrm>
    </dsp:sp>
    <dsp:sp modelId="{ECE29A1E-5BA4-49F8-80A3-B95BB135EACB}">
      <dsp:nvSpPr>
        <dsp:cNvPr id="0" name=""/>
        <dsp:cNvSpPr/>
      </dsp:nvSpPr>
      <dsp:spPr>
        <a:xfrm>
          <a:off x="1896552" y="356765"/>
          <a:ext cx="364459" cy="42634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300" kern="1200"/>
        </a:p>
      </dsp:txBody>
      <dsp:txXfrm>
        <a:off x="1896552" y="442035"/>
        <a:ext cx="255121" cy="255808"/>
      </dsp:txXfrm>
    </dsp:sp>
    <dsp:sp modelId="{B64B9132-4A95-4551-81A4-CEE2B8B2E730}">
      <dsp:nvSpPr>
        <dsp:cNvPr id="0" name=""/>
        <dsp:cNvSpPr/>
      </dsp:nvSpPr>
      <dsp:spPr>
        <a:xfrm>
          <a:off x="2412296" y="0"/>
          <a:ext cx="4269605" cy="11398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300" b="1" kern="1200" dirty="0"/>
            <a:t>2/ </a:t>
          </a:r>
          <a:r>
            <a:rPr lang="en-US" sz="1300" b="1" kern="1200" dirty="0" err="1"/>
            <a:t>Hb</a:t>
          </a:r>
          <a:r>
            <a:rPr lang="en-US" sz="1300" b="1" kern="1200" dirty="0"/>
            <a:t> </a:t>
          </a:r>
          <a:r>
            <a:rPr lang="en-US" sz="1300" b="1" kern="1200" dirty="0" err="1"/>
            <a:t>Barts</a:t>
          </a:r>
          <a:r>
            <a:rPr lang="en-US" sz="1300" b="1" kern="1200" dirty="0"/>
            <a:t>  : found in α-Thalassemia. </a:t>
          </a:r>
        </a:p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300" kern="1200" dirty="0"/>
            <a:t>It is severe form of anemia , when all 4 genes are deleted. </a:t>
          </a:r>
        </a:p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300" kern="1200" dirty="0" err="1"/>
            <a:t>Hb</a:t>
          </a:r>
          <a:r>
            <a:rPr lang="en-US" sz="1300" kern="1200" dirty="0"/>
            <a:t> </a:t>
          </a:r>
          <a:r>
            <a:rPr lang="en-US" sz="1300" kern="1200" dirty="0" err="1"/>
            <a:t>Barts</a:t>
          </a:r>
          <a:r>
            <a:rPr lang="en-US" sz="1300" kern="1200" dirty="0"/>
            <a:t> cannot carry oxygen and is incompatible with life. Infants are still born or die immediately after birth (</a:t>
          </a:r>
          <a:r>
            <a:rPr lang="en-US" sz="1300" kern="1200" dirty="0" err="1"/>
            <a:t>hydropsefetalis</a:t>
          </a:r>
          <a:r>
            <a:rPr lang="en-US" sz="1300" kern="1200" dirty="0"/>
            <a:t>)</a:t>
          </a:r>
          <a:endParaRPr lang="ar-SA" sz="1300" kern="1200" dirty="0"/>
        </a:p>
      </dsp:txBody>
      <dsp:txXfrm>
        <a:off x="2445682" y="33386"/>
        <a:ext cx="4202833" cy="10731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8FBF8-0B82-4F9F-9D2E-B1F2572919FD}">
      <dsp:nvSpPr>
        <dsp:cNvPr id="0" name=""/>
        <dsp:cNvSpPr/>
      </dsp:nvSpPr>
      <dsp:spPr>
        <a:xfrm>
          <a:off x="6743" y="845736"/>
          <a:ext cx="2401383" cy="31098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Hb</a:t>
          </a:r>
          <a:r>
            <a:rPr lang="en-US" sz="1500" b="1" kern="1200" dirty="0"/>
            <a:t> S</a:t>
          </a:r>
        </a:p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Sickle Cell Hemoglobin. </a:t>
          </a:r>
        </a:p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 homozygous state both genes are abnormal . presents as Sickle cell Anemia. </a:t>
          </a:r>
        </a:p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Hb</a:t>
          </a:r>
          <a:r>
            <a:rPr lang="en-US" sz="1500" kern="1200" dirty="0"/>
            <a:t> is between 6-8 gm /dl.</a:t>
          </a:r>
        </a:p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Reticulocyte count is 10-20%.</a:t>
          </a:r>
        </a:p>
        <a:p>
          <a:pPr marL="0" lvl="0" indent="0" algn="l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solidFill>
                <a:srgbClr val="FF0000"/>
              </a:solidFill>
            </a:rPr>
            <a:t>Hb</a:t>
          </a:r>
          <a:r>
            <a:rPr lang="en-US" sz="1500" kern="1200" dirty="0">
              <a:solidFill>
                <a:srgbClr val="FF0000"/>
              </a:solidFill>
            </a:rPr>
            <a:t> electrophoresis Shows = </a:t>
          </a:r>
          <a:r>
            <a:rPr lang="en-US" sz="1500" b="1" kern="1200" dirty="0" err="1">
              <a:solidFill>
                <a:srgbClr val="FF0000"/>
              </a:solidFill>
            </a:rPr>
            <a:t>Hb</a:t>
          </a:r>
          <a:r>
            <a:rPr lang="en-US" sz="1500" b="1" kern="1200" dirty="0">
              <a:solidFill>
                <a:srgbClr val="FF0000"/>
              </a:solidFill>
            </a:rPr>
            <a:t> A :</a:t>
          </a:r>
          <a:r>
            <a:rPr lang="en-US" sz="1500" kern="1200" dirty="0">
              <a:solidFill>
                <a:srgbClr val="FF0000"/>
              </a:solidFill>
            </a:rPr>
            <a:t> 0 %</a:t>
          </a:r>
        </a:p>
        <a:p>
          <a:pPr marL="0" lvl="0" indent="0" algn="l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>
              <a:solidFill>
                <a:srgbClr val="FF0000"/>
              </a:solidFill>
            </a:rPr>
            <a:t>HbSS</a:t>
          </a:r>
          <a:r>
            <a:rPr lang="en-US" sz="1500" b="1" kern="1200" dirty="0">
              <a:solidFill>
                <a:srgbClr val="FF0000"/>
              </a:solidFill>
            </a:rPr>
            <a:t>: </a:t>
          </a:r>
          <a:r>
            <a:rPr lang="en-US" sz="1500" kern="1200" dirty="0">
              <a:solidFill>
                <a:srgbClr val="FF0000"/>
              </a:solidFill>
            </a:rPr>
            <a:t>95%</a:t>
          </a:r>
        </a:p>
        <a:p>
          <a:pPr marL="0" lvl="0" indent="0" algn="l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>
              <a:solidFill>
                <a:srgbClr val="FF0000"/>
              </a:solidFill>
            </a:rPr>
            <a:t>Hb</a:t>
          </a:r>
          <a:r>
            <a:rPr lang="en-US" sz="1500" b="1" kern="1200" dirty="0">
              <a:solidFill>
                <a:srgbClr val="FF0000"/>
              </a:solidFill>
            </a:rPr>
            <a:t> F</a:t>
          </a:r>
          <a:r>
            <a:rPr lang="en-US" sz="1500" kern="1200" dirty="0">
              <a:solidFill>
                <a:srgbClr val="FF0000"/>
              </a:solidFill>
            </a:rPr>
            <a:t> : 2-20% </a:t>
          </a:r>
          <a:r>
            <a:rPr lang="en-US" sz="1500" kern="1200" dirty="0">
              <a:solidFill>
                <a:srgbClr val="92D050"/>
              </a:solidFill>
            </a:rPr>
            <a:t>(1) </a:t>
          </a:r>
          <a:endParaRPr lang="ar-SA" sz="1500" kern="1200" dirty="0">
            <a:solidFill>
              <a:srgbClr val="92D050"/>
            </a:solidFill>
          </a:endParaRPr>
        </a:p>
      </dsp:txBody>
      <dsp:txXfrm>
        <a:off x="77077" y="916070"/>
        <a:ext cx="2260715" cy="2969173"/>
      </dsp:txXfrm>
    </dsp:sp>
    <dsp:sp modelId="{27CE4F24-D407-4D3B-8763-BC24C026FB61}">
      <dsp:nvSpPr>
        <dsp:cNvPr id="0" name=""/>
        <dsp:cNvSpPr/>
      </dsp:nvSpPr>
      <dsp:spPr>
        <a:xfrm>
          <a:off x="2564050" y="2207311"/>
          <a:ext cx="330558" cy="38669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500" kern="1200"/>
        </a:p>
      </dsp:txBody>
      <dsp:txXfrm>
        <a:off x="2564050" y="2284649"/>
        <a:ext cx="231391" cy="232015"/>
      </dsp:txXfrm>
    </dsp:sp>
    <dsp:sp modelId="{E784E966-70A1-4F44-8F90-714750AFD3B9}">
      <dsp:nvSpPr>
        <dsp:cNvPr id="0" name=""/>
        <dsp:cNvSpPr/>
      </dsp:nvSpPr>
      <dsp:spPr>
        <a:xfrm>
          <a:off x="3031821" y="1097954"/>
          <a:ext cx="2446148" cy="26054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500" b="1" kern="1200" dirty="0" err="1"/>
            <a:t>Hb</a:t>
          </a:r>
          <a:r>
            <a:rPr lang="en-US" sz="1500" b="1" kern="1200" dirty="0"/>
            <a:t> AS</a:t>
          </a:r>
          <a:r>
            <a:rPr lang="en-US" sz="1500" kern="1200" dirty="0"/>
            <a:t> </a:t>
          </a:r>
        </a:p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5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Sickle cell trait. </a:t>
          </a:r>
        </a:p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500" kern="1200" dirty="0"/>
            <a:t>In heterozygous state only one chromosome carries the gene.</a:t>
          </a:r>
        </a:p>
        <a:p>
          <a:pPr marL="0" lvl="0" indent="0" algn="l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500" kern="1200" dirty="0" err="1">
              <a:solidFill>
                <a:srgbClr val="FF0000"/>
              </a:solidFill>
            </a:rPr>
            <a:t>Hb</a:t>
          </a:r>
          <a:r>
            <a:rPr lang="en-US" sz="1500" kern="1200" dirty="0"/>
            <a:t> </a:t>
          </a:r>
          <a:r>
            <a:rPr lang="en-US" sz="1500" kern="1200" dirty="0">
              <a:solidFill>
                <a:srgbClr val="FF0000"/>
              </a:solidFill>
            </a:rPr>
            <a:t>electrophoresis Shows = </a:t>
          </a:r>
        </a:p>
        <a:p>
          <a:pPr marL="0" lvl="0" indent="0" algn="l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500" b="1" kern="1200" dirty="0">
              <a:solidFill>
                <a:srgbClr val="FF0000"/>
              </a:solidFill>
            </a:rPr>
            <a:t>HbA:</a:t>
          </a:r>
          <a:r>
            <a:rPr lang="en-US" sz="1500" kern="1200" dirty="0">
              <a:solidFill>
                <a:srgbClr val="FF0000"/>
              </a:solidFill>
            </a:rPr>
            <a:t>60%</a:t>
          </a:r>
        </a:p>
        <a:p>
          <a:pPr marL="0" lvl="0" indent="0" algn="l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500" b="1" kern="1200" dirty="0">
              <a:solidFill>
                <a:srgbClr val="FF0000"/>
              </a:solidFill>
            </a:rPr>
            <a:t>HbSS:</a:t>
          </a:r>
          <a:r>
            <a:rPr lang="en-US" sz="1500" kern="1200" dirty="0">
              <a:solidFill>
                <a:srgbClr val="FF0000"/>
              </a:solidFill>
            </a:rPr>
            <a:t>40%</a:t>
          </a:r>
        </a:p>
        <a:p>
          <a:pPr marL="0" lvl="0" indent="0" algn="l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500" b="1" kern="1200" dirty="0" err="1">
              <a:solidFill>
                <a:srgbClr val="FF0000"/>
              </a:solidFill>
            </a:rPr>
            <a:t>Hb</a:t>
          </a:r>
          <a:r>
            <a:rPr lang="en-US" sz="1500" b="1" kern="1200" dirty="0">
              <a:solidFill>
                <a:srgbClr val="FF0000"/>
              </a:solidFill>
            </a:rPr>
            <a:t> F</a:t>
          </a:r>
          <a:r>
            <a:rPr lang="en-US" sz="1500" kern="1200" dirty="0">
              <a:solidFill>
                <a:srgbClr val="FF0000"/>
              </a:solidFill>
            </a:rPr>
            <a:t> : 2 % . </a:t>
          </a:r>
          <a:endParaRPr lang="ar-SA" sz="1500" kern="1200" dirty="0">
            <a:solidFill>
              <a:srgbClr val="FF0000"/>
            </a:solidFill>
          </a:endParaRPr>
        </a:p>
      </dsp:txBody>
      <dsp:txXfrm>
        <a:off x="3103466" y="1169599"/>
        <a:ext cx="2302858" cy="2462116"/>
      </dsp:txXfrm>
    </dsp:sp>
    <dsp:sp modelId="{055FEEFE-3D6B-4FCC-9EF0-F0F368ED7EB9}">
      <dsp:nvSpPr>
        <dsp:cNvPr id="0" name=""/>
        <dsp:cNvSpPr/>
      </dsp:nvSpPr>
      <dsp:spPr>
        <a:xfrm>
          <a:off x="5633894" y="2207311"/>
          <a:ext cx="330558" cy="38669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500" kern="1200"/>
        </a:p>
      </dsp:txBody>
      <dsp:txXfrm>
        <a:off x="5633894" y="2284649"/>
        <a:ext cx="231391" cy="232015"/>
      </dsp:txXfrm>
    </dsp:sp>
    <dsp:sp modelId="{0DE0EF80-EA7E-4FBE-970B-B0D8637F876C}">
      <dsp:nvSpPr>
        <dsp:cNvPr id="0" name=""/>
        <dsp:cNvSpPr/>
      </dsp:nvSpPr>
      <dsp:spPr>
        <a:xfrm>
          <a:off x="6101665" y="1058867"/>
          <a:ext cx="1807999" cy="26835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500" kern="1200" dirty="0"/>
            <a:t>• </a:t>
          </a:r>
          <a:r>
            <a:rPr lang="en-US" sz="1500" b="1" kern="1200" dirty="0" err="1"/>
            <a:t>Hb</a:t>
          </a:r>
          <a:r>
            <a:rPr lang="en-US" sz="1500" b="1" kern="1200" dirty="0"/>
            <a:t> C disease</a:t>
          </a:r>
          <a:r>
            <a:rPr lang="en-US" sz="1500" kern="1200" dirty="0"/>
            <a:t> </a:t>
          </a:r>
        </a:p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500" kern="1200" dirty="0"/>
            <a:t>may be associated with </a:t>
          </a:r>
          <a:r>
            <a:rPr lang="en-US" sz="1500" kern="1200" dirty="0" err="1"/>
            <a:t>Hb</a:t>
          </a:r>
          <a:r>
            <a:rPr lang="en-US" sz="1500" kern="1200" dirty="0"/>
            <a:t> S (</a:t>
          </a:r>
          <a:r>
            <a:rPr lang="en-US" sz="1500" kern="1200" dirty="0" err="1"/>
            <a:t>Hb</a:t>
          </a:r>
          <a:r>
            <a:rPr lang="en-US" sz="1500" kern="1200" dirty="0"/>
            <a:t> SC disease) Increased </a:t>
          </a:r>
          <a:r>
            <a:rPr lang="en-US" sz="1500" kern="1200" dirty="0" err="1"/>
            <a:t>likelyhood</a:t>
          </a:r>
          <a:r>
            <a:rPr lang="en-US" sz="1500" kern="1200" dirty="0"/>
            <a:t> of thrombosis with life threatening episodes.</a:t>
          </a:r>
          <a:endParaRPr lang="ar-SA" sz="1500" kern="1200" dirty="0"/>
        </a:p>
      </dsp:txBody>
      <dsp:txXfrm>
        <a:off x="6154619" y="1111821"/>
        <a:ext cx="1702091" cy="2577671"/>
      </dsp:txXfrm>
    </dsp:sp>
    <dsp:sp modelId="{E0E877BD-484E-4291-A572-C8AA54A3F1F0}">
      <dsp:nvSpPr>
        <dsp:cNvPr id="0" name=""/>
        <dsp:cNvSpPr/>
      </dsp:nvSpPr>
      <dsp:spPr>
        <a:xfrm>
          <a:off x="8065588" y="2207311"/>
          <a:ext cx="330558" cy="38669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500" kern="1200"/>
        </a:p>
      </dsp:txBody>
      <dsp:txXfrm>
        <a:off x="8065588" y="2284649"/>
        <a:ext cx="231391" cy="232015"/>
      </dsp:txXfrm>
    </dsp:sp>
    <dsp:sp modelId="{723ACE64-DFD9-434C-8C9F-5650EBAEEFE8}">
      <dsp:nvSpPr>
        <dsp:cNvPr id="0" name=""/>
        <dsp:cNvSpPr/>
      </dsp:nvSpPr>
      <dsp:spPr>
        <a:xfrm>
          <a:off x="8533360" y="954623"/>
          <a:ext cx="1559238" cy="28920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500" kern="1200" dirty="0"/>
            <a:t>• </a:t>
          </a:r>
          <a:r>
            <a:rPr lang="en-US" sz="1500" b="1" kern="1200" dirty="0" err="1"/>
            <a:t>Hb</a:t>
          </a:r>
          <a:r>
            <a:rPr lang="en-US" sz="1500" b="1" kern="1200" dirty="0"/>
            <a:t> E</a:t>
          </a:r>
          <a:r>
            <a:rPr lang="en-US" sz="1500" kern="1200" dirty="0"/>
            <a:t>  </a:t>
          </a:r>
        </a:p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500" kern="1200" dirty="0"/>
            <a:t>combined defects of Globin chain production and structure. It is combination of β- thalassemia trait and Sickle cell trait</a:t>
          </a:r>
        </a:p>
        <a:p>
          <a:pPr marL="0" lvl="0" indent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1500" kern="1200" dirty="0"/>
            <a:t>HB E alone causes mils microcytic anemia . </a:t>
          </a:r>
          <a:r>
            <a:rPr lang="en-US" sz="1500" kern="1200" dirty="0">
              <a:solidFill>
                <a:srgbClr val="92D050"/>
              </a:solidFill>
            </a:rPr>
            <a:t>(2) </a:t>
          </a:r>
        </a:p>
      </dsp:txBody>
      <dsp:txXfrm>
        <a:off x="8579029" y="1000292"/>
        <a:ext cx="1467900" cy="28007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9CB63-AA71-43F7-A5FA-BDB482CC5BDD}">
      <dsp:nvSpPr>
        <dsp:cNvPr id="0" name=""/>
        <dsp:cNvSpPr/>
      </dsp:nvSpPr>
      <dsp:spPr>
        <a:xfrm>
          <a:off x="1311" y="670035"/>
          <a:ext cx="1316281" cy="52651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HBsAg : </a:t>
          </a:r>
          <a:r>
            <a:rPr lang="en-US" sz="1200" kern="1200" dirty="0">
              <a:solidFill>
                <a:srgbClr val="92D050"/>
              </a:solidFill>
            </a:rPr>
            <a:t>(2)</a:t>
          </a:r>
        </a:p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</a:t>
          </a:r>
          <a:r>
            <a:rPr lang="en-US" sz="1200" kern="1200" dirty="0">
              <a:solidFill>
                <a:srgbClr val="FF0000"/>
              </a:solidFill>
            </a:rPr>
            <a:t>positive</a:t>
          </a:r>
          <a:endParaRPr lang="ar-SA" sz="1200" kern="1200" dirty="0">
            <a:solidFill>
              <a:srgbClr val="FF0000"/>
            </a:solidFill>
          </a:endParaRPr>
        </a:p>
      </dsp:txBody>
      <dsp:txXfrm>
        <a:off x="1311" y="670035"/>
        <a:ext cx="1184653" cy="526512"/>
      </dsp:txXfrm>
    </dsp:sp>
    <dsp:sp modelId="{F8EE4413-C283-4A21-A890-3CA8C29B2D6E}">
      <dsp:nvSpPr>
        <dsp:cNvPr id="0" name=""/>
        <dsp:cNvSpPr/>
      </dsp:nvSpPr>
      <dsp:spPr>
        <a:xfrm>
          <a:off x="1054337" y="670035"/>
          <a:ext cx="1316281" cy="5265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HBeAg : </a:t>
          </a:r>
          <a:r>
            <a:rPr lang="en-US" sz="1200" kern="1200" dirty="0">
              <a:solidFill>
                <a:srgbClr val="FF0000"/>
              </a:solidFill>
            </a:rPr>
            <a:t>negative</a:t>
          </a:r>
          <a:endParaRPr lang="ar-SA" sz="1200" kern="1200" dirty="0">
            <a:solidFill>
              <a:srgbClr val="FF0000"/>
            </a:solidFill>
          </a:endParaRPr>
        </a:p>
      </dsp:txBody>
      <dsp:txXfrm>
        <a:off x="1317593" y="670035"/>
        <a:ext cx="789769" cy="526512"/>
      </dsp:txXfrm>
    </dsp:sp>
    <dsp:sp modelId="{385A18B9-EF1F-4AB2-AD4F-A4B53F6AD54B}">
      <dsp:nvSpPr>
        <dsp:cNvPr id="0" name=""/>
        <dsp:cNvSpPr/>
      </dsp:nvSpPr>
      <dsp:spPr>
        <a:xfrm>
          <a:off x="2107362" y="670035"/>
          <a:ext cx="1316281" cy="5265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HBV-DNA : </a:t>
          </a:r>
          <a:r>
            <a:rPr lang="en-US" sz="1200" kern="1200" dirty="0">
              <a:solidFill>
                <a:srgbClr val="FF0000"/>
              </a:solidFill>
            </a:rPr>
            <a:t>Negative</a:t>
          </a:r>
          <a:endParaRPr lang="ar-SA" sz="1200" kern="1200" dirty="0">
            <a:solidFill>
              <a:srgbClr val="FF0000"/>
            </a:solidFill>
          </a:endParaRPr>
        </a:p>
      </dsp:txBody>
      <dsp:txXfrm>
        <a:off x="2370618" y="670035"/>
        <a:ext cx="789769" cy="526512"/>
      </dsp:txXfrm>
    </dsp:sp>
    <dsp:sp modelId="{FF9A5A01-47FB-489B-B64C-0DAB829FABB3}">
      <dsp:nvSpPr>
        <dsp:cNvPr id="0" name=""/>
        <dsp:cNvSpPr/>
      </dsp:nvSpPr>
      <dsp:spPr>
        <a:xfrm>
          <a:off x="3160388" y="670035"/>
          <a:ext cx="1316281" cy="5265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HBe-antibody : </a:t>
          </a:r>
          <a:r>
            <a:rPr lang="en-US" sz="1200" kern="1200" dirty="0">
              <a:solidFill>
                <a:srgbClr val="FF0000"/>
              </a:solidFill>
            </a:rPr>
            <a:t>positive</a:t>
          </a:r>
          <a:endParaRPr lang="ar-SA" sz="1200" kern="1200" dirty="0">
            <a:solidFill>
              <a:srgbClr val="FF0000"/>
            </a:solidFill>
          </a:endParaRPr>
        </a:p>
      </dsp:txBody>
      <dsp:txXfrm>
        <a:off x="3423644" y="670035"/>
        <a:ext cx="789769" cy="5265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4A3FD-170A-4C0A-94A8-2C066D1DE0F8}">
      <dsp:nvSpPr>
        <dsp:cNvPr id="0" name=""/>
        <dsp:cNvSpPr/>
      </dsp:nvSpPr>
      <dsp:spPr>
        <a:xfrm>
          <a:off x="0" y="12738"/>
          <a:ext cx="9942503" cy="692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/>
            <a:t>1- ETHICAL ISSUES CAN ARISE</a:t>
          </a:r>
          <a:endParaRPr lang="ar-SA" sz="2400" kern="1200" dirty="0"/>
        </a:p>
      </dsp:txBody>
      <dsp:txXfrm>
        <a:off x="33812" y="46550"/>
        <a:ext cx="9874879" cy="625016"/>
      </dsp:txXfrm>
    </dsp:sp>
    <dsp:sp modelId="{666AE8FB-E4DD-4C83-85F5-8519F7009E77}">
      <dsp:nvSpPr>
        <dsp:cNvPr id="0" name=""/>
        <dsp:cNvSpPr/>
      </dsp:nvSpPr>
      <dsp:spPr>
        <a:xfrm>
          <a:off x="0" y="705378"/>
          <a:ext cx="9942503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674" tIns="22860" rIns="128016" bIns="22860" numCol="1" spcCol="1270" anchor="t" anchorCtr="0">
          <a:noAutofit/>
        </a:bodyPr>
        <a:lstStyle/>
        <a:p>
          <a:pPr marL="171450" lvl="1" indent="-171450" algn="l" defTabSz="800100" rtl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en-US" sz="1800" kern="1200" dirty="0"/>
            <a:t>- usually premarital screening comes too late for couples to change their opinions </a:t>
          </a:r>
          <a:r>
            <a:rPr lang="en-US" sz="1800" b="0" kern="1200" dirty="0"/>
            <a:t>about</a:t>
          </a:r>
          <a:r>
            <a:rPr lang="en-US" sz="1800" kern="1200" dirty="0"/>
            <a:t> marriage. </a:t>
          </a:r>
          <a:endParaRPr lang="ar-SA" sz="1800" kern="1200" dirty="0"/>
        </a:p>
        <a:p>
          <a:pPr marL="171450" lvl="1" indent="-171450" algn="l" defTabSz="800100" rtl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en-US" sz="1800" kern="1200" dirty="0"/>
            <a:t>- By this time they are already committed for this relationship. </a:t>
          </a:r>
        </a:p>
      </dsp:txBody>
      <dsp:txXfrm>
        <a:off x="0" y="705378"/>
        <a:ext cx="9942503" cy="612720"/>
      </dsp:txXfrm>
    </dsp:sp>
    <dsp:sp modelId="{ADDB8D36-0648-421F-9AFA-EC49A6214478}">
      <dsp:nvSpPr>
        <dsp:cNvPr id="0" name=""/>
        <dsp:cNvSpPr/>
      </dsp:nvSpPr>
      <dsp:spPr>
        <a:xfrm>
          <a:off x="0" y="1358115"/>
          <a:ext cx="9942503" cy="692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/>
            <a:t>2- A TABOO FOR FEMALE </a:t>
          </a:r>
          <a:endParaRPr lang="ar-SA" sz="2400" kern="1200" dirty="0"/>
        </a:p>
      </dsp:txBody>
      <dsp:txXfrm>
        <a:off x="33812" y="1391927"/>
        <a:ext cx="9874879" cy="625016"/>
      </dsp:txXfrm>
    </dsp:sp>
    <dsp:sp modelId="{0E01E7E2-CEAA-4083-824F-FE6802AD514C}">
      <dsp:nvSpPr>
        <dsp:cNvPr id="0" name=""/>
        <dsp:cNvSpPr/>
      </dsp:nvSpPr>
      <dsp:spPr>
        <a:xfrm>
          <a:off x="0" y="2010739"/>
          <a:ext cx="9942503" cy="612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674" tIns="22860" rIns="128016" bIns="22860" numCol="1" spcCol="1270" anchor="t" anchorCtr="0">
          <a:noAutofit/>
        </a:bodyPr>
        <a:lstStyle/>
        <a:p>
          <a:pPr marL="171450" lvl="1" indent="-171450" algn="l" defTabSz="800100" rtl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en-US" sz="1800" kern="1200" dirty="0"/>
            <a:t>- Rejecting marriage on these ground may effect her Social Life . </a:t>
          </a:r>
          <a:endParaRPr lang="ar-SA" sz="1800" kern="1200" dirty="0"/>
        </a:p>
        <a:p>
          <a:pPr marL="171450" lvl="1" indent="-171450" algn="l" defTabSz="800100" rtl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800" kern="1200" dirty="0"/>
            <a:t>- Sometimes this stigma may prevent her from ever getting Married . </a:t>
          </a:r>
          <a:endParaRPr lang="en-US" sz="1800" u="sng" kern="1200" dirty="0"/>
        </a:p>
      </dsp:txBody>
      <dsp:txXfrm>
        <a:off x="0" y="2010739"/>
        <a:ext cx="9942503" cy="612720"/>
      </dsp:txXfrm>
    </dsp:sp>
    <dsp:sp modelId="{88A6D417-16E7-4FB5-8956-F72AD73B44B7}">
      <dsp:nvSpPr>
        <dsp:cNvPr id="0" name=""/>
        <dsp:cNvSpPr/>
      </dsp:nvSpPr>
      <dsp:spPr>
        <a:xfrm>
          <a:off x="0" y="2623459"/>
          <a:ext cx="9942503" cy="692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/>
            <a:t>3- STIGMA FOR MALE OR FEMALE </a:t>
          </a:r>
          <a:endParaRPr lang="ar-SA" sz="2400" b="1" u="sng" kern="1200" dirty="0"/>
        </a:p>
      </dsp:txBody>
      <dsp:txXfrm>
        <a:off x="33812" y="2657271"/>
        <a:ext cx="9874879" cy="625016"/>
      </dsp:txXfrm>
    </dsp:sp>
    <dsp:sp modelId="{C1CD3B48-4D04-405A-8A48-4C4AC5F252F8}">
      <dsp:nvSpPr>
        <dsp:cNvPr id="0" name=""/>
        <dsp:cNvSpPr/>
      </dsp:nvSpPr>
      <dsp:spPr>
        <a:xfrm>
          <a:off x="0" y="3316099"/>
          <a:ext cx="9942503" cy="84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674" tIns="22860" rIns="128016" bIns="22860" numCol="1" spcCol="1270" anchor="t" anchorCtr="0">
          <a:noAutofit/>
        </a:bodyPr>
        <a:lstStyle/>
        <a:p>
          <a:pPr marL="171450" lvl="1" indent="-171450" algn="l" defTabSz="800100" rtl="1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en-US" sz="1800" kern="1200" dirty="0"/>
            <a:t>- HIV-testing also has far-reaching social impact especially when someone is planning to marry. </a:t>
          </a:r>
          <a:endParaRPr lang="ar-SA" sz="1800" kern="1200" dirty="0"/>
        </a:p>
        <a:p>
          <a:pPr marL="171450" lvl="1" indent="-171450" algn="l" defTabSz="800100" rtl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800" kern="1200" dirty="0"/>
            <a:t>- In some communities certain values may clash with the concept of premarital HIV-testing</a:t>
          </a:r>
        </a:p>
        <a:p>
          <a:pPr marL="171450" lvl="1" indent="-171450" algn="l" defTabSz="800100" rtl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1800" kern="1200" dirty="0"/>
            <a:t>with major issues of confidentiality </a:t>
          </a:r>
        </a:p>
      </dsp:txBody>
      <dsp:txXfrm>
        <a:off x="0" y="3316099"/>
        <a:ext cx="9942503" cy="8424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B8A0C-20CA-4D2B-81BA-3A6A32AA19D1}">
      <dsp:nvSpPr>
        <dsp:cNvPr id="0" name=""/>
        <dsp:cNvSpPr/>
      </dsp:nvSpPr>
      <dsp:spPr>
        <a:xfrm>
          <a:off x="4842927" y="1630268"/>
          <a:ext cx="2470657" cy="510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850"/>
              </a:lnTo>
              <a:lnTo>
                <a:pt x="2470657" y="216850"/>
              </a:lnTo>
              <a:lnTo>
                <a:pt x="2470657" y="51045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9002C-D61C-4B24-9491-D0B537C4329D}">
      <dsp:nvSpPr>
        <dsp:cNvPr id="0" name=""/>
        <dsp:cNvSpPr/>
      </dsp:nvSpPr>
      <dsp:spPr>
        <a:xfrm>
          <a:off x="2321315" y="1630268"/>
          <a:ext cx="2521611" cy="506110"/>
        </a:xfrm>
        <a:custGeom>
          <a:avLst/>
          <a:gdLst/>
          <a:ahLst/>
          <a:cxnLst/>
          <a:rect l="0" t="0" r="0" b="0"/>
          <a:pathLst>
            <a:path>
              <a:moveTo>
                <a:pt x="2521611" y="0"/>
              </a:moveTo>
              <a:lnTo>
                <a:pt x="2521611" y="212502"/>
              </a:lnTo>
              <a:lnTo>
                <a:pt x="0" y="212502"/>
              </a:lnTo>
              <a:lnTo>
                <a:pt x="0" y="50611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562BB-2DB3-47E6-B016-5190D115D6DF}">
      <dsp:nvSpPr>
        <dsp:cNvPr id="0" name=""/>
        <dsp:cNvSpPr/>
      </dsp:nvSpPr>
      <dsp:spPr>
        <a:xfrm>
          <a:off x="239652" y="950705"/>
          <a:ext cx="9206549" cy="679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685800" lvl="0" indent="-68580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5000" kern="1200" cap="all" spc="100" dirty="0">
              <a:latin typeface="+mj-lt"/>
              <a:ea typeface="+mj-ea"/>
              <a:cs typeface="+mj-cs"/>
            </a:rPr>
            <a:t>What is  the Family Physicians Role ? </a:t>
          </a:r>
          <a:endParaRPr lang="ar-SA" sz="5000" kern="1200" cap="all" spc="100" dirty="0">
            <a:latin typeface="+mj-lt"/>
            <a:ea typeface="+mj-ea"/>
            <a:cs typeface="+mj-cs"/>
          </a:endParaRPr>
        </a:p>
      </dsp:txBody>
      <dsp:txXfrm>
        <a:off x="239652" y="950705"/>
        <a:ext cx="9206549" cy="679563"/>
      </dsp:txXfrm>
    </dsp:sp>
    <dsp:sp modelId="{D29EC3A7-435A-49E3-9B42-17E3022057AC}">
      <dsp:nvSpPr>
        <dsp:cNvPr id="0" name=""/>
        <dsp:cNvSpPr/>
      </dsp:nvSpPr>
      <dsp:spPr>
        <a:xfrm>
          <a:off x="25130" y="2136379"/>
          <a:ext cx="4592369" cy="600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none" kern="1200" dirty="0"/>
            <a:t>1- DISCUSS GENETIC COUNSELING </a:t>
          </a:r>
          <a:endParaRPr lang="ar-SA" sz="2400" u="none" kern="1200" dirty="0"/>
        </a:p>
      </dsp:txBody>
      <dsp:txXfrm>
        <a:off x="25130" y="2136379"/>
        <a:ext cx="4592369" cy="600484"/>
      </dsp:txXfrm>
    </dsp:sp>
    <dsp:sp modelId="{8EE0E33C-C54D-4CD9-B78A-7C4CEC72F927}">
      <dsp:nvSpPr>
        <dsp:cNvPr id="0" name=""/>
        <dsp:cNvSpPr/>
      </dsp:nvSpPr>
      <dsp:spPr>
        <a:xfrm>
          <a:off x="5180968" y="2140727"/>
          <a:ext cx="4265233" cy="591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none" kern="1200"/>
            <a:t>2- DISCUSS CONSANGUINITY</a:t>
          </a:r>
          <a:endParaRPr lang="ar-SA" sz="2400" u="none" kern="1200" dirty="0"/>
        </a:p>
      </dsp:txBody>
      <dsp:txXfrm>
        <a:off x="5180968" y="2140727"/>
        <a:ext cx="4265233" cy="591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EFFA8-4620-4C74-8D97-E71A7DFE70A2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AA66A-C1BE-4F1A-8C88-54F28EAAE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1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AA66A-C1BE-4F1A-8C88-54F28EAAEC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4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882B671-DFBD-4187-BDB4-B92B6748D24A}" type="datetimeFigureOut">
              <a:rPr lang="ar-SA" smtClean="0"/>
              <a:t>30/07/39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FF7A-AF31-47F0-AFF9-61CEAF9916AA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98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B671-DFBD-4187-BDB4-B92B6748D24A}" type="datetimeFigureOut">
              <a:rPr lang="ar-SA" smtClean="0"/>
              <a:t>30/07/39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FF7A-AF31-47F0-AFF9-61CEAF9916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799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B671-DFBD-4187-BDB4-B92B6748D24A}" type="datetimeFigureOut">
              <a:rPr lang="ar-SA" smtClean="0"/>
              <a:t>30/07/39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FF7A-AF31-47F0-AFF9-61CEAF9916AA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19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B671-DFBD-4187-BDB4-B92B6748D24A}" type="datetimeFigureOut">
              <a:rPr lang="ar-SA" smtClean="0"/>
              <a:t>30/07/39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FF7A-AF31-47F0-AFF9-61CEAF9916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157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B671-DFBD-4187-BDB4-B92B6748D24A}" type="datetimeFigureOut">
              <a:rPr lang="ar-SA" smtClean="0"/>
              <a:t>30/07/39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FF7A-AF31-47F0-AFF9-61CEAF9916AA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39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B671-DFBD-4187-BDB4-B92B6748D24A}" type="datetimeFigureOut">
              <a:rPr lang="ar-SA" smtClean="0"/>
              <a:t>30/07/39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FF7A-AF31-47F0-AFF9-61CEAF9916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136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B671-DFBD-4187-BDB4-B92B6748D24A}" type="datetimeFigureOut">
              <a:rPr lang="ar-SA" smtClean="0"/>
              <a:t>30/07/39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FF7A-AF31-47F0-AFF9-61CEAF9916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250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B671-DFBD-4187-BDB4-B92B6748D24A}" type="datetimeFigureOut">
              <a:rPr lang="ar-SA" smtClean="0"/>
              <a:t>30/07/39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FF7A-AF31-47F0-AFF9-61CEAF9916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224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B671-DFBD-4187-BDB4-B92B6748D24A}" type="datetimeFigureOut">
              <a:rPr lang="ar-SA" smtClean="0"/>
              <a:t>30/07/39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FF7A-AF31-47F0-AFF9-61CEAF9916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842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B671-DFBD-4187-BDB4-B92B6748D24A}" type="datetimeFigureOut">
              <a:rPr lang="ar-SA" smtClean="0"/>
              <a:t>30/07/39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FF7A-AF31-47F0-AFF9-61CEAF9916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607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B671-DFBD-4187-BDB4-B92B6748D24A}" type="datetimeFigureOut">
              <a:rPr lang="ar-SA" smtClean="0"/>
              <a:t>30/07/39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7FF7A-AF31-47F0-AFF9-61CEAF9916AA}" type="slidenum">
              <a:rPr lang="ar-SA" smtClean="0"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11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882B671-DFBD-4187-BDB4-B92B6748D24A}" type="datetimeFigureOut">
              <a:rPr lang="ar-SA" smtClean="0"/>
              <a:t>30/07/39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A77FF7A-AF31-47F0-AFF9-61CEAF9916AA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5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hyperlink" Target="mailto:https://docs.google.com/presentation/d/10_Lu6XcY5qJD5TFm64GH5RFm86Jr_gsLTPIyK3utwTw/edit?usp=sharing" TargetMode="External"/><Relationship Id="rId5" Type="http://schemas.openxmlformats.org/officeDocument/2006/relationships/image" Target="../media/image6.jpg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en.wikipedia.org/wiki/Heart_(symbol)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436.MEDICINE@HOTMAIL.COM" TargetMode="External"/><Relationship Id="rId5" Type="http://schemas.openxmlformats.org/officeDocument/2006/relationships/image" Target="../media/image25.png"/><Relationship Id="rId4" Type="http://schemas.openxmlformats.org/officeDocument/2006/relationships/hyperlink" Target="mailto:@MEDICINE43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4.pn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B0AD926A-6A49-4FAF-A392-4534F4E9391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عنصر نائب للصورة 5" descr="صورة تحتوي على ثياب, شخص&#10;&#10;وصف منشأ بثقة عالية جداً">
            <a:extLst>
              <a:ext uri="{FF2B5EF4-FFF2-40B4-BE49-F238E27FC236}">
                <a16:creationId xmlns:a16="http://schemas.microsoft.com/office/drawing/2014/main" id="{7A5E7735-7050-40B4-B340-6711A59356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3" r="9091" b="7770"/>
          <a:stretch/>
        </p:blipFill>
        <p:spPr>
          <a:xfrm>
            <a:off x="20" y="-9448"/>
            <a:ext cx="12191980" cy="6857990"/>
          </a:xfrm>
          <a:prstGeom prst="rect">
            <a:avLst/>
          </a:prstGeom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FAD9FB75-5E1A-4AE8-99C7-1089F2031C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5BD3C60-BA10-42C4-9F11-282AEE6A2F5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وان 1">
            <a:extLst>
              <a:ext uri="{FF2B5EF4-FFF2-40B4-BE49-F238E27FC236}">
                <a16:creationId xmlns:a16="http://schemas.microsoft.com/office/drawing/2014/main" id="{A0768968-BE92-49E2-BD91-236B35BE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678" y="886022"/>
            <a:ext cx="6066816" cy="149961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 rtl="0"/>
            <a:r>
              <a:rPr lang="en-US" sz="12000" spc="100" dirty="0">
                <a:solidFill>
                  <a:schemeClr val="tx2"/>
                </a:solidFill>
              </a:rPr>
              <a:t>M</a:t>
            </a:r>
            <a:r>
              <a:rPr lang="en-US" sz="12000" spc="100" dirty="0">
                <a:solidFill>
                  <a:srgbClr val="000000"/>
                </a:solidFill>
              </a:rPr>
              <a:t>EDICINE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2A90E7B3-42C0-4C0B-87E1-96C3F02BC856}"/>
              </a:ext>
            </a:extLst>
          </p:cNvPr>
          <p:cNvCxnSpPr/>
          <p:nvPr/>
        </p:nvCxnSpPr>
        <p:spPr>
          <a:xfrm flipH="1">
            <a:off x="374753" y="3460771"/>
            <a:ext cx="4701915" cy="0"/>
          </a:xfrm>
          <a:prstGeom prst="line">
            <a:avLst/>
          </a:prstGeom>
          <a:ln>
            <a:solidFill>
              <a:srgbClr val="083CC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صورة 9">
            <a:extLst>
              <a:ext uri="{FF2B5EF4-FFF2-40B4-BE49-F238E27FC236}">
                <a16:creationId xmlns:a16="http://schemas.microsoft.com/office/drawing/2014/main" id="{B452FB9E-7616-4576-9FCA-A08C40519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4"/>
          <a:stretch/>
        </p:blipFill>
        <p:spPr>
          <a:xfrm>
            <a:off x="99002" y="164811"/>
            <a:ext cx="1325995" cy="420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B49BB72-B6A6-4C41-B551-05D69C47F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81" y="2373795"/>
            <a:ext cx="2359713" cy="2091505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251B023-A8D9-4BC2-BAEB-35BA56195FA0}"/>
              </a:ext>
            </a:extLst>
          </p:cNvPr>
          <p:cNvSpPr txBox="1"/>
          <p:nvPr/>
        </p:nvSpPr>
        <p:spPr>
          <a:xfrm>
            <a:off x="605711" y="6195829"/>
            <a:ext cx="63408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COLOR INDEX </a:t>
            </a:r>
            <a:r>
              <a:rPr lang="en-US" dirty="0"/>
              <a:t>I </a:t>
            </a:r>
            <a:r>
              <a:rPr lang="en-US" dirty="0">
                <a:solidFill>
                  <a:srgbClr val="FF0000"/>
                </a:solidFill>
              </a:rPr>
              <a:t>IMPORTANT</a:t>
            </a:r>
            <a:r>
              <a:rPr lang="en-US" dirty="0"/>
              <a:t> I </a:t>
            </a:r>
            <a:r>
              <a:rPr lang="en-US" dirty="0">
                <a:solidFill>
                  <a:srgbClr val="92D050"/>
                </a:solidFill>
              </a:rPr>
              <a:t>DOCTORS NOTE </a:t>
            </a:r>
            <a:r>
              <a:rPr lang="en-US" dirty="0"/>
              <a:t>I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EXTRA</a:t>
            </a:r>
            <a:r>
              <a:rPr lang="en-US" dirty="0"/>
              <a:t> .</a:t>
            </a:r>
            <a:endParaRPr lang="ar-SA" dirty="0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3EE96159-E63C-4998-ADD9-85F579B73B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5" b="46234"/>
          <a:stretch/>
        </p:blipFill>
        <p:spPr>
          <a:xfrm>
            <a:off x="566530" y="4719942"/>
            <a:ext cx="5488898" cy="869429"/>
          </a:xfrm>
          <a:prstGeom prst="rect">
            <a:avLst/>
          </a:prstGeom>
        </p:spPr>
      </p:pic>
      <p:sp>
        <p:nvSpPr>
          <p:cNvPr id="22" name="عنصر نائب للنص 21">
            <a:extLst>
              <a:ext uri="{FF2B5EF4-FFF2-40B4-BE49-F238E27FC236}">
                <a16:creationId xmlns:a16="http://schemas.microsoft.com/office/drawing/2014/main" id="{4BD919CF-27B6-4260-B297-0C901C85E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5494" y="5763115"/>
            <a:ext cx="4330870" cy="617380"/>
          </a:xfrm>
        </p:spPr>
        <p:txBody>
          <a:bodyPr>
            <a:normAutofit/>
          </a:bodyPr>
          <a:lstStyle/>
          <a:p>
            <a:r>
              <a:rPr lang="en-US" sz="2000" b="1" dirty="0">
                <a:highlight>
                  <a:srgbClr val="C0C0C0"/>
                </a:highlight>
              </a:rPr>
              <a:t>You are gonna be a great doctor</a:t>
            </a:r>
            <a:endParaRPr lang="ar-SA" sz="2000" b="1" dirty="0">
              <a:highlight>
                <a:srgbClr val="C0C0C0"/>
              </a:highlight>
            </a:endParaRPr>
          </a:p>
        </p:txBody>
      </p:sp>
      <p:sp>
        <p:nvSpPr>
          <p:cNvPr id="23" name="عنصر نائب للنص 3">
            <a:extLst>
              <a:ext uri="{FF2B5EF4-FFF2-40B4-BE49-F238E27FC236}">
                <a16:creationId xmlns:a16="http://schemas.microsoft.com/office/drawing/2014/main" id="{BDB764D9-6EC5-4756-9A1F-323FBDA72253}"/>
              </a:ext>
            </a:extLst>
          </p:cNvPr>
          <p:cNvSpPr txBox="1">
            <a:spLocks/>
          </p:cNvSpPr>
          <p:nvPr/>
        </p:nvSpPr>
        <p:spPr>
          <a:xfrm>
            <a:off x="439090" y="2594880"/>
            <a:ext cx="6066816" cy="786984"/>
          </a:xfrm>
          <a:prstGeom prst="rect">
            <a:avLst/>
          </a:prstGeom>
        </p:spPr>
        <p:txBody>
          <a:bodyPr vert="horz" lIns="45720" tIns="45720" rIns="45720" bIns="45720" rtlCol="0" anchor="ctr">
            <a:normAutofit fontScale="62500" lnSpcReduction="20000"/>
          </a:bodyPr>
          <a:lstStyle>
            <a:lvl1pPr marL="0" indent="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lang="en-US" sz="4400" dirty="0">
                <a:solidFill>
                  <a:srgbClr val="000000"/>
                </a:solidFill>
              </a:rPr>
              <a:t>PREMARITAL COUNSELING</a:t>
            </a:r>
          </a:p>
          <a:p>
            <a:pPr algn="l" rtl="0">
              <a:lnSpc>
                <a:spcPct val="90000"/>
              </a:lnSpc>
            </a:pPr>
            <a:r>
              <a:rPr lang="en-US" sz="4400" dirty="0">
                <a:solidFill>
                  <a:srgbClr val="000000"/>
                </a:solidFill>
              </a:rPr>
              <a:t>        AND TEST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8B9F7CF-4A2B-4A42-A792-BDDB5FF3CE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782" y="989446"/>
            <a:ext cx="690769" cy="108112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EFBF6D6-A695-4D78-A705-CC1D1A44FF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64" y="4746191"/>
            <a:ext cx="764273" cy="76427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C5E480F-492D-4B16-99F1-4FFF8AB473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737213">
            <a:off x="11526002" y="5880511"/>
            <a:ext cx="434350" cy="43435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85048B9-D40E-4C8B-86D3-AA5D39A376B7}"/>
              </a:ext>
            </a:extLst>
          </p:cNvPr>
          <p:cNvSpPr txBox="1"/>
          <p:nvPr/>
        </p:nvSpPr>
        <p:spPr>
          <a:xfrm>
            <a:off x="11273227" y="7297790"/>
            <a:ext cx="622110" cy="10618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00">
                <a:hlinkClick r:id="rId9" tooltip="https://en.wikipedia.org/wiki/Heart_(symbol)"/>
              </a:rPr>
              <a:t>هذه الصورة</a:t>
            </a:r>
            <a:r>
              <a:rPr lang="ar-SA" sz="900"/>
              <a:t> بواسطة كاتب غير معروف مرخصة بالاسم </a:t>
            </a:r>
            <a:r>
              <a:rPr lang="ar-SA" sz="900">
                <a:hlinkClick r:id="rId10" tooltip="https://creativecommons.org/licenses/by-sa/3.0/"/>
              </a:rPr>
              <a:t>CC BY-SA</a:t>
            </a:r>
            <a:endParaRPr lang="ar-SA" sz="900"/>
          </a:p>
        </p:txBody>
      </p:sp>
      <p:sp>
        <p:nvSpPr>
          <p:cNvPr id="19" name="مربع نص 18">
            <a:hlinkClick r:id="rId11"/>
            <a:extLst>
              <a:ext uri="{FF2B5EF4-FFF2-40B4-BE49-F238E27FC236}">
                <a16:creationId xmlns:a16="http://schemas.microsoft.com/office/drawing/2014/main" id="{5FD13F6D-7777-4D77-881A-F3BC2B542697}"/>
              </a:ext>
            </a:extLst>
          </p:cNvPr>
          <p:cNvSpPr txBox="1"/>
          <p:nvPr/>
        </p:nvSpPr>
        <p:spPr>
          <a:xfrm>
            <a:off x="771908" y="3714727"/>
            <a:ext cx="169638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EDITING FILE =)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03973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64A0050-3A23-47C8-88B3-21CAC757DBE0}"/>
              </a:ext>
            </a:extLst>
          </p:cNvPr>
          <p:cNvSpPr/>
          <p:nvPr/>
        </p:nvSpPr>
        <p:spPr>
          <a:xfrm>
            <a:off x="2033516" y="164811"/>
            <a:ext cx="359746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000" cap="all" spc="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Thalassemia</a:t>
            </a:r>
            <a:endParaRPr lang="ar-SA" sz="5000" cap="all" spc="1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7C65FD4-90B9-4970-9663-A949A2B9FA5F}"/>
              </a:ext>
            </a:extLst>
          </p:cNvPr>
          <p:cNvSpPr txBox="1"/>
          <p:nvPr/>
        </p:nvSpPr>
        <p:spPr>
          <a:xfrm>
            <a:off x="736979" y="6070990"/>
            <a:ext cx="10945505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(1) Carrier . (2) by Hemoglobin electrophoresis.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9F498B3-1267-40D0-980C-A50A86FDE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4"/>
          <a:stretch/>
        </p:blipFill>
        <p:spPr>
          <a:xfrm>
            <a:off x="99002" y="164811"/>
            <a:ext cx="1325995" cy="420400"/>
          </a:xfrm>
          <a:prstGeom prst="rect">
            <a:avLst/>
          </a:prstGeom>
        </p:spPr>
      </p:pic>
      <p:sp>
        <p:nvSpPr>
          <p:cNvPr id="10" name="مربع نص 6">
            <a:extLst>
              <a:ext uri="{FF2B5EF4-FFF2-40B4-BE49-F238E27FC236}">
                <a16:creationId xmlns:a16="http://schemas.microsoft.com/office/drawing/2014/main" id="{9B96C4F9-8D20-4792-89C1-19E8B6AD24BF}"/>
              </a:ext>
            </a:extLst>
          </p:cNvPr>
          <p:cNvSpPr txBox="1"/>
          <p:nvPr/>
        </p:nvSpPr>
        <p:spPr>
          <a:xfrm>
            <a:off x="914400" y="1148130"/>
            <a:ext cx="10768084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14933D1-6448-4588-9861-0F6C5C8A3747}"/>
              </a:ext>
            </a:extLst>
          </p:cNvPr>
          <p:cNvSpPr txBox="1"/>
          <p:nvPr/>
        </p:nvSpPr>
        <p:spPr>
          <a:xfrm>
            <a:off x="1277769" y="1426574"/>
            <a:ext cx="434183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• THE β THALASSEMIA TRAIT IS INDICATED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BY THE FOLLOWING : </a:t>
            </a:r>
            <a:r>
              <a:rPr lang="en-US" b="1" dirty="0">
                <a:solidFill>
                  <a:srgbClr val="92D050"/>
                </a:solidFill>
              </a:rPr>
              <a:t>(1)</a:t>
            </a:r>
            <a:endParaRPr lang="ar-SA" b="1" dirty="0">
              <a:solidFill>
                <a:srgbClr val="92D050"/>
              </a:solidFill>
            </a:endParaRP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E2F83BE1-13A1-4D1F-9B0C-B424BF09138F}"/>
              </a:ext>
            </a:extLst>
          </p:cNvPr>
          <p:cNvCxnSpPr>
            <a:cxnSpLocks/>
          </p:cNvCxnSpPr>
          <p:nvPr/>
        </p:nvCxnSpPr>
        <p:spPr>
          <a:xfrm>
            <a:off x="5999640" y="1423558"/>
            <a:ext cx="0" cy="238115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B6EA426-4C36-4A70-B05D-8DC068D3FB1D}"/>
              </a:ext>
            </a:extLst>
          </p:cNvPr>
          <p:cNvSpPr txBox="1"/>
          <p:nvPr/>
        </p:nvSpPr>
        <p:spPr>
          <a:xfrm>
            <a:off x="6936247" y="1423558"/>
            <a:ext cx="385047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HOW WILL YOU INTERPRET AN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AUTOSOMAL \ RECESSIVE DISORDER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C91093D-3DF8-4BA5-9C56-2274941C6E03}"/>
              </a:ext>
            </a:extLst>
          </p:cNvPr>
          <p:cNvSpPr txBox="1"/>
          <p:nvPr/>
        </p:nvSpPr>
        <p:spPr>
          <a:xfrm>
            <a:off x="983766" y="4800265"/>
            <a:ext cx="20994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POSSIBLE FUTURE</a:t>
            </a:r>
          </a:p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CHILD’S FAITH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1AEA89F-ABE4-4181-9184-2A865768E7DA}"/>
              </a:ext>
            </a:extLst>
          </p:cNvPr>
          <p:cNvSpPr txBox="1"/>
          <p:nvPr/>
        </p:nvSpPr>
        <p:spPr>
          <a:xfrm>
            <a:off x="1183118" y="2466852"/>
            <a:ext cx="4626502" cy="1554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900" dirty="0"/>
              <a:t>Normal or slightly low Hemoglobin.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900" dirty="0"/>
              <a:t>Decreased mean cell volume (MCV)</a:t>
            </a:r>
          </a:p>
          <a:p>
            <a:r>
              <a:rPr lang="en-US" sz="1900" dirty="0"/>
              <a:t>And/or reduced mean cell hemoglobin (MCH).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900" dirty="0"/>
              <a:t>Hemoglobin A2 Level &gt;3.5% </a:t>
            </a:r>
            <a:r>
              <a:rPr lang="en-US" sz="1900" dirty="0">
                <a:solidFill>
                  <a:srgbClr val="92D050"/>
                </a:solidFill>
              </a:rPr>
              <a:t>(2)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rgbClr val="FF0000"/>
                </a:solidFill>
              </a:rPr>
              <a:t>Microcytic hypochromic </a:t>
            </a:r>
            <a:r>
              <a:rPr lang="en-US" sz="1900" dirty="0"/>
              <a:t>picture.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E5490B1-ECAE-4007-B476-92294D096BED}"/>
              </a:ext>
            </a:extLst>
          </p:cNvPr>
          <p:cNvSpPr txBox="1"/>
          <p:nvPr/>
        </p:nvSpPr>
        <p:spPr>
          <a:xfrm>
            <a:off x="6209731" y="2351349"/>
            <a:ext cx="5384041" cy="18466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900" dirty="0"/>
              <a:t>This disorder manifests itself only when individual is homozygous for the disease Allele.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900" dirty="0"/>
              <a:t>The parents are generally unaffected healthy carriers 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900" dirty="0"/>
              <a:t>The offspring of an effected person will be healthy heterozygotes unless other parent is also a Carrier.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958C19E-FFCB-4F54-906B-39D9A3909F23}"/>
              </a:ext>
            </a:extLst>
          </p:cNvPr>
          <p:cNvSpPr txBox="1"/>
          <p:nvPr/>
        </p:nvSpPr>
        <p:spPr>
          <a:xfrm>
            <a:off x="3179067" y="4492489"/>
            <a:ext cx="8414701" cy="1261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lvl="0"/>
            <a:r>
              <a:rPr lang="en-US" sz="1900" dirty="0"/>
              <a:t>So when a Carrier marries a Carrier ; the offspring could be either of the following 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homozygous and effected :25% chance ( 1 in 4 chance 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A Carrier : 50% chance 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Genetically Normal : 25% chance . </a:t>
            </a:r>
          </a:p>
        </p:txBody>
      </p:sp>
      <p:sp>
        <p:nvSpPr>
          <p:cNvPr id="15" name="نجمة: 5 نقاط 14">
            <a:extLst>
              <a:ext uri="{FF2B5EF4-FFF2-40B4-BE49-F238E27FC236}">
                <a16:creationId xmlns:a16="http://schemas.microsoft.com/office/drawing/2014/main" id="{F4B27443-2B2F-44E3-B962-AE0CFF222DDF}"/>
              </a:ext>
            </a:extLst>
          </p:cNvPr>
          <p:cNvSpPr/>
          <p:nvPr/>
        </p:nvSpPr>
        <p:spPr>
          <a:xfrm>
            <a:off x="977707" y="5112678"/>
            <a:ext cx="300062" cy="2547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244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64A0050-3A23-47C8-88B3-21CAC757DBE0}"/>
              </a:ext>
            </a:extLst>
          </p:cNvPr>
          <p:cNvSpPr/>
          <p:nvPr/>
        </p:nvSpPr>
        <p:spPr>
          <a:xfrm>
            <a:off x="2033516" y="164811"/>
            <a:ext cx="718542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000" cap="all" spc="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Viral infections and its fate</a:t>
            </a:r>
            <a:endParaRPr lang="ar-SA" sz="5000" cap="all" spc="1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7C65FD4-90B9-4970-9663-A949A2B9FA5F}"/>
              </a:ext>
            </a:extLst>
          </p:cNvPr>
          <p:cNvSpPr txBox="1"/>
          <p:nvPr/>
        </p:nvSpPr>
        <p:spPr>
          <a:xfrm>
            <a:off x="736979" y="6070990"/>
            <a:ext cx="10945505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(1) May remain carrier for years</a:t>
            </a:r>
          </a:p>
          <a:p>
            <a:r>
              <a:rPr lang="en-US" dirty="0">
                <a:solidFill>
                  <a:srgbClr val="92D050"/>
                </a:solidFill>
              </a:rPr>
              <a:t>(2) Always +</a:t>
            </a:r>
            <a:r>
              <a:rPr lang="en-US" dirty="0" err="1">
                <a:solidFill>
                  <a:srgbClr val="92D050"/>
                </a:solidFill>
              </a:rPr>
              <a:t>ve</a:t>
            </a:r>
            <a:r>
              <a:rPr lang="en-US" dirty="0">
                <a:solidFill>
                  <a:srgbClr val="92D050"/>
                </a:solidFill>
              </a:rPr>
              <a:t> in carrier and infected person , the other 3 determine if it carrier or infected 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9F498B3-1267-40D0-980C-A50A86FDE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4"/>
          <a:stretch/>
        </p:blipFill>
        <p:spPr>
          <a:xfrm>
            <a:off x="99002" y="164811"/>
            <a:ext cx="1325995" cy="420400"/>
          </a:xfrm>
          <a:prstGeom prst="rect">
            <a:avLst/>
          </a:prstGeom>
        </p:spPr>
      </p:pic>
      <p:sp>
        <p:nvSpPr>
          <p:cNvPr id="10" name="مربع نص 6">
            <a:extLst>
              <a:ext uri="{FF2B5EF4-FFF2-40B4-BE49-F238E27FC236}">
                <a16:creationId xmlns:a16="http://schemas.microsoft.com/office/drawing/2014/main" id="{9B96C4F9-8D20-4792-89C1-19E8B6AD24BF}"/>
              </a:ext>
            </a:extLst>
          </p:cNvPr>
          <p:cNvSpPr txBox="1"/>
          <p:nvPr/>
        </p:nvSpPr>
        <p:spPr>
          <a:xfrm>
            <a:off x="914399" y="1148130"/>
            <a:ext cx="11136573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ar-SA" dirty="0"/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FA969229-E072-47A0-8A6C-42205B178984}"/>
              </a:ext>
            </a:extLst>
          </p:cNvPr>
          <p:cNvCxnSpPr>
            <a:cxnSpLocks/>
          </p:cNvCxnSpPr>
          <p:nvPr/>
        </p:nvCxnSpPr>
        <p:spPr>
          <a:xfrm>
            <a:off x="6081526" y="1426574"/>
            <a:ext cx="0" cy="341838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6ED6F36-987F-4312-957D-A3CC5768E704}"/>
              </a:ext>
            </a:extLst>
          </p:cNvPr>
          <p:cNvSpPr txBox="1"/>
          <p:nvPr/>
        </p:nvSpPr>
        <p:spPr>
          <a:xfrm>
            <a:off x="8657696" y="1178074"/>
            <a:ext cx="647934" cy="400110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HBV</a:t>
            </a:r>
            <a:endParaRPr lang="ar-SA" sz="2000" b="1" dirty="0">
              <a:solidFill>
                <a:srgbClr val="FFFF00"/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2402211-60F9-4444-B102-AB3B5A887139}"/>
              </a:ext>
            </a:extLst>
          </p:cNvPr>
          <p:cNvSpPr txBox="1"/>
          <p:nvPr/>
        </p:nvSpPr>
        <p:spPr>
          <a:xfrm>
            <a:off x="1133263" y="1326756"/>
            <a:ext cx="4729399" cy="3893374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WHO IS A VIRAL CARRIER : </a:t>
            </a:r>
          </a:p>
          <a:p>
            <a:r>
              <a:rPr lang="en-US" sz="1900" dirty="0"/>
              <a:t>One who harbors disease organisms in his body without manifesting any symptoms, thus acting as a distributor of infection. </a:t>
            </a:r>
          </a:p>
          <a:p>
            <a:endParaRPr lang="en-US" sz="1900" dirty="0"/>
          </a:p>
          <a:p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A VIRAL CARRIER’S FATE :</a:t>
            </a:r>
          </a:p>
          <a:p>
            <a:r>
              <a:rPr lang="en-US" sz="1900" dirty="0"/>
              <a:t>• HIV and Hepatitis B &amp; C viruses can remain dormant for months or even years in CARRIERS without showing any symptoms. </a:t>
            </a:r>
            <a:r>
              <a:rPr lang="en-US" sz="1900" dirty="0">
                <a:solidFill>
                  <a:srgbClr val="92D050"/>
                </a:solidFill>
              </a:rPr>
              <a:t>(1)</a:t>
            </a:r>
          </a:p>
          <a:p>
            <a:r>
              <a:rPr lang="en-US" sz="1900" dirty="0"/>
              <a:t>• With early diagnosis and treatment CARRIERS of HIV or hepatitis viruses can keep the symptoms under control and reduce the risk of serious complications.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A796CD5-EA6F-4D76-A8AF-1DCE9F730490}"/>
              </a:ext>
            </a:extLst>
          </p:cNvPr>
          <p:cNvSpPr txBox="1"/>
          <p:nvPr/>
        </p:nvSpPr>
        <p:spPr>
          <a:xfrm>
            <a:off x="6209739" y="3744135"/>
            <a:ext cx="5841233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900" b="1" dirty="0">
                <a:solidFill>
                  <a:schemeClr val="accent3"/>
                </a:solidFill>
              </a:rPr>
              <a:t>Fate of HBV 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900" dirty="0"/>
              <a:t>85% of cases </a:t>
            </a:r>
            <a:r>
              <a:rPr lang="en-US" sz="1900" dirty="0">
                <a:sym typeface="Wingdings" panose="05000000000000000000" pitchFamily="2" charset="2"/>
              </a:rPr>
              <a:t></a:t>
            </a:r>
            <a:r>
              <a:rPr lang="en-US" sz="1900" dirty="0"/>
              <a:t> full recovery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900" dirty="0"/>
              <a:t>5-10 % </a:t>
            </a:r>
            <a:r>
              <a:rPr lang="en-US" sz="1900" dirty="0">
                <a:sym typeface="Wingdings" panose="05000000000000000000" pitchFamily="2" charset="2"/>
              </a:rPr>
              <a:t></a:t>
            </a:r>
            <a:r>
              <a:rPr lang="en-US" sz="1900" dirty="0"/>
              <a:t> chronic hepatitis / cirrhosis / liver carcinoma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900" dirty="0"/>
              <a:t>10% </a:t>
            </a:r>
            <a:r>
              <a:rPr lang="en-US" sz="1900" dirty="0">
                <a:sym typeface="Wingdings" panose="05000000000000000000" pitchFamily="2" charset="2"/>
              </a:rPr>
              <a:t></a:t>
            </a:r>
            <a:r>
              <a:rPr lang="en-US" sz="1900" dirty="0"/>
              <a:t> carriers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5434468-1806-4D4E-A22A-CF90832D1F2B}"/>
              </a:ext>
            </a:extLst>
          </p:cNvPr>
          <p:cNvSpPr txBox="1"/>
          <p:nvPr/>
        </p:nvSpPr>
        <p:spPr>
          <a:xfrm>
            <a:off x="6209731" y="1523826"/>
            <a:ext cx="5760846" cy="21390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900" b="1" dirty="0">
                <a:solidFill>
                  <a:schemeClr val="accent3"/>
                </a:solidFill>
              </a:rPr>
              <a:t>Screening test :</a:t>
            </a:r>
          </a:p>
          <a:p>
            <a:r>
              <a:rPr lang="en-US" sz="1900" dirty="0"/>
              <a:t>• Following an acute HBV infection , which may be sub-clinical, 5-10% of patients will not clear the Virus and will become carriers of </a:t>
            </a:r>
            <a:r>
              <a:rPr lang="en-US" sz="1900" dirty="0" err="1"/>
              <a:t>Hbs</a:t>
            </a:r>
            <a:r>
              <a:rPr lang="en-US" sz="1900" dirty="0"/>
              <a:t> Ag. </a:t>
            </a:r>
          </a:p>
          <a:p>
            <a:r>
              <a:rPr lang="en-US" sz="1900" dirty="0"/>
              <a:t>• Carriers are usually discovered incidentally on blood Test either Pre marital examination or routine health check-up or blood Donation.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DA229C8-6A7C-4933-A158-3FC175183B0D}"/>
              </a:ext>
            </a:extLst>
          </p:cNvPr>
          <p:cNvSpPr txBox="1"/>
          <p:nvPr/>
        </p:nvSpPr>
        <p:spPr>
          <a:xfrm>
            <a:off x="3796350" y="5361470"/>
            <a:ext cx="249754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Healthy HBsAg Carriers </a:t>
            </a:r>
            <a:endParaRPr lang="ar-SA" dirty="0">
              <a:solidFill>
                <a:schemeClr val="bg1"/>
              </a:solidFill>
            </a:endParaRPr>
          </a:p>
        </p:txBody>
      </p:sp>
      <p:graphicFrame>
        <p:nvGraphicFramePr>
          <p:cNvPr id="14" name="رسم تخطيطي 13">
            <a:extLst>
              <a:ext uri="{FF2B5EF4-FFF2-40B4-BE49-F238E27FC236}">
                <a16:creationId xmlns:a16="http://schemas.microsoft.com/office/drawing/2014/main" id="{69AE8D0A-5E69-47E8-B192-0F5EBE85B3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5770036"/>
              </p:ext>
            </p:extLst>
          </p:nvPr>
        </p:nvGraphicFramePr>
        <p:xfrm>
          <a:off x="6372486" y="4612844"/>
          <a:ext cx="4477982" cy="186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نجمة: 5 نقاط 14">
            <a:extLst>
              <a:ext uri="{FF2B5EF4-FFF2-40B4-BE49-F238E27FC236}">
                <a16:creationId xmlns:a16="http://schemas.microsoft.com/office/drawing/2014/main" id="{5DF68693-C5E5-443F-8B67-85F77A6CC3E4}"/>
              </a:ext>
            </a:extLst>
          </p:cNvPr>
          <p:cNvSpPr/>
          <p:nvPr/>
        </p:nvSpPr>
        <p:spPr>
          <a:xfrm>
            <a:off x="3193350" y="5418786"/>
            <a:ext cx="300062" cy="2547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6852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64A0050-3A23-47C8-88B3-21CAC757DBE0}"/>
              </a:ext>
            </a:extLst>
          </p:cNvPr>
          <p:cNvSpPr/>
          <p:nvPr/>
        </p:nvSpPr>
        <p:spPr>
          <a:xfrm>
            <a:off x="2033516" y="164811"/>
            <a:ext cx="809914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000" cap="all" spc="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Viral infections and its fate </a:t>
            </a:r>
            <a:r>
              <a:rPr lang="en-US" sz="3200" cap="all" spc="1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cont</a:t>
            </a:r>
            <a:r>
              <a:rPr lang="en-US" sz="3200" cap="all" spc="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’</a:t>
            </a:r>
            <a:endParaRPr lang="ar-SA" sz="5000" cap="all" spc="1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7C65FD4-90B9-4970-9663-A949A2B9FA5F}"/>
              </a:ext>
            </a:extLst>
          </p:cNvPr>
          <p:cNvSpPr txBox="1"/>
          <p:nvPr/>
        </p:nvSpPr>
        <p:spPr>
          <a:xfrm>
            <a:off x="736979" y="6070990"/>
            <a:ext cx="10945505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 marL="342900" indent="-342900">
              <a:buAutoNum type="arabicParenBoth"/>
            </a:pPr>
            <a:r>
              <a:rPr lang="en-US" dirty="0">
                <a:solidFill>
                  <a:srgbClr val="92D050"/>
                </a:solidFill>
              </a:rPr>
              <a:t>No carrier status found . (2) vertical transmission .</a:t>
            </a:r>
          </a:p>
          <a:p>
            <a:r>
              <a:rPr lang="en-US" dirty="0">
                <a:solidFill>
                  <a:srgbClr val="92D050"/>
                </a:solidFill>
              </a:rPr>
              <a:t>(3) You need to repeat any serological test after 6 months 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9F498B3-1267-40D0-980C-A50A86FDE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4"/>
          <a:stretch/>
        </p:blipFill>
        <p:spPr>
          <a:xfrm>
            <a:off x="99002" y="164811"/>
            <a:ext cx="1325995" cy="420400"/>
          </a:xfrm>
          <a:prstGeom prst="rect">
            <a:avLst/>
          </a:prstGeom>
        </p:spPr>
      </p:pic>
      <p:sp>
        <p:nvSpPr>
          <p:cNvPr id="10" name="مربع نص 6">
            <a:extLst>
              <a:ext uri="{FF2B5EF4-FFF2-40B4-BE49-F238E27FC236}">
                <a16:creationId xmlns:a16="http://schemas.microsoft.com/office/drawing/2014/main" id="{9B96C4F9-8D20-4792-89C1-19E8B6AD24BF}"/>
              </a:ext>
            </a:extLst>
          </p:cNvPr>
          <p:cNvSpPr txBox="1"/>
          <p:nvPr/>
        </p:nvSpPr>
        <p:spPr>
          <a:xfrm>
            <a:off x="914400" y="1148130"/>
            <a:ext cx="10768084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14933D1-6448-4588-9861-0F6C5C8A3747}"/>
              </a:ext>
            </a:extLst>
          </p:cNvPr>
          <p:cNvSpPr txBox="1"/>
          <p:nvPr/>
        </p:nvSpPr>
        <p:spPr>
          <a:xfrm>
            <a:off x="8447272" y="1163519"/>
            <a:ext cx="579005" cy="400110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HIV</a:t>
            </a:r>
            <a:endParaRPr lang="ar-SA" sz="2000" b="1" dirty="0">
              <a:solidFill>
                <a:srgbClr val="FFFF00"/>
              </a:solidFill>
            </a:endParaRP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FB479154-1E3D-448D-9111-7B62DB76D934}"/>
              </a:ext>
            </a:extLst>
          </p:cNvPr>
          <p:cNvCxnSpPr>
            <a:cxnSpLocks/>
          </p:cNvCxnSpPr>
          <p:nvPr/>
        </p:nvCxnSpPr>
        <p:spPr>
          <a:xfrm>
            <a:off x="6081526" y="1426574"/>
            <a:ext cx="0" cy="4317449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C1FEB24-16C0-43C0-8425-A82BBA4BD21D}"/>
              </a:ext>
            </a:extLst>
          </p:cNvPr>
          <p:cNvSpPr txBox="1"/>
          <p:nvPr/>
        </p:nvSpPr>
        <p:spPr>
          <a:xfrm>
            <a:off x="3083972" y="1148130"/>
            <a:ext cx="660758" cy="400110"/>
          </a:xfrm>
          <a:prstGeom prst="rect">
            <a:avLst/>
          </a:prstGeom>
          <a:solidFill>
            <a:srgbClr val="C00000"/>
          </a:solidFill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HCV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347C658-597C-4ACD-89C4-7C4F9FD32AFC}"/>
              </a:ext>
            </a:extLst>
          </p:cNvPr>
          <p:cNvSpPr txBox="1"/>
          <p:nvPr/>
        </p:nvSpPr>
        <p:spPr>
          <a:xfrm>
            <a:off x="1024711" y="4129679"/>
            <a:ext cx="501928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900" b="1" dirty="0">
                <a:solidFill>
                  <a:schemeClr val="accent3"/>
                </a:solidFill>
              </a:rPr>
              <a:t>Fate of HCV : </a:t>
            </a:r>
            <a:r>
              <a:rPr lang="en-US" sz="1900" b="1" dirty="0">
                <a:solidFill>
                  <a:srgbClr val="92D050"/>
                </a:solidFill>
              </a:rPr>
              <a:t>(1)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1900" dirty="0"/>
              <a:t>Chronic liver disease </a:t>
            </a:r>
            <a:r>
              <a:rPr lang="en-US" sz="1900" dirty="0">
                <a:sym typeface="Wingdings" panose="05000000000000000000" pitchFamily="2" charset="2"/>
              </a:rPr>
              <a:t></a:t>
            </a:r>
            <a:r>
              <a:rPr lang="en-US" sz="1900" dirty="0"/>
              <a:t> 70-80 % of cases. 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1900" dirty="0"/>
              <a:t>Cirrhosis of Liver </a:t>
            </a:r>
            <a:r>
              <a:rPr lang="en-US" sz="1900" dirty="0">
                <a:sym typeface="Wingdings" panose="05000000000000000000" pitchFamily="2" charset="2"/>
              </a:rPr>
              <a:t></a:t>
            </a:r>
            <a:r>
              <a:rPr lang="en-US" sz="1900" dirty="0"/>
              <a:t> 5% of cases. 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1900" dirty="0"/>
              <a:t>Hepatoma </a:t>
            </a:r>
            <a:r>
              <a:rPr lang="en-US" sz="1900" dirty="0">
                <a:sym typeface="Wingdings" panose="05000000000000000000" pitchFamily="2" charset="2"/>
              </a:rPr>
              <a:t></a:t>
            </a:r>
            <a:r>
              <a:rPr lang="en-US" sz="1900" dirty="0"/>
              <a:t> 15 % of cases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D063185-3280-44C1-8EB8-DBDE6108485C}"/>
              </a:ext>
            </a:extLst>
          </p:cNvPr>
          <p:cNvSpPr txBox="1"/>
          <p:nvPr/>
        </p:nvSpPr>
        <p:spPr>
          <a:xfrm>
            <a:off x="1024711" y="1576699"/>
            <a:ext cx="5019281" cy="2431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900" b="1" dirty="0">
                <a:solidFill>
                  <a:schemeClr val="accent3"/>
                </a:solidFill>
              </a:rPr>
              <a:t>Screening test 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900" dirty="0"/>
              <a:t>A single stranded RNA Virus.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900" dirty="0"/>
              <a:t>70-90 % of cases found in post-transfusion cases.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900" dirty="0"/>
              <a:t>Again mostly found incidentally during Pre marital screening OR </a:t>
            </a:r>
            <a:r>
              <a:rPr lang="en-US" sz="1900" dirty="0">
                <a:solidFill>
                  <a:srgbClr val="FF0000"/>
                </a:solidFill>
              </a:rPr>
              <a:t>routine check-up or Blood donation.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900" dirty="0"/>
              <a:t>Not easily spread through sexual –contact.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FE12787-3197-4020-9256-A11CE8353E9C}"/>
              </a:ext>
            </a:extLst>
          </p:cNvPr>
          <p:cNvSpPr txBox="1"/>
          <p:nvPr/>
        </p:nvSpPr>
        <p:spPr>
          <a:xfrm>
            <a:off x="6298442" y="3378727"/>
            <a:ext cx="5384041" cy="2431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900" b="1" dirty="0">
                <a:solidFill>
                  <a:schemeClr val="accent3"/>
                </a:solidFill>
              </a:rPr>
              <a:t>Fate of HIV :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1900" dirty="0"/>
              <a:t>Confirmed by Western blot Test.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1900" dirty="0"/>
              <a:t>Presence of HIV-antibodies gives no indication about disease progression. After exposure to HIV infected person it may take up to 3months to become positive.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1900" dirty="0"/>
              <a:t>Consider repeating this test if exposure may have occurred &lt; than 3 months prior to testing. </a:t>
            </a:r>
            <a:r>
              <a:rPr lang="en-US" sz="1900" dirty="0">
                <a:solidFill>
                  <a:srgbClr val="92D050"/>
                </a:solidFill>
              </a:rPr>
              <a:t>(3)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E9DA7EB-0AAC-4501-8D6A-DEEFB281D300}"/>
              </a:ext>
            </a:extLst>
          </p:cNvPr>
          <p:cNvSpPr txBox="1"/>
          <p:nvPr/>
        </p:nvSpPr>
        <p:spPr>
          <a:xfrm>
            <a:off x="6298442" y="1685174"/>
            <a:ext cx="5274857" cy="15542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900" b="1" dirty="0">
                <a:solidFill>
                  <a:schemeClr val="accent3"/>
                </a:solidFill>
              </a:rPr>
              <a:t>Screening test 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900" dirty="0"/>
              <a:t>HIV is a Retrovirus infecting T-Helper cells bearing the CD4 receptors.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900" dirty="0"/>
              <a:t>Transmission is sexual --- 60-70% of cases.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900" dirty="0"/>
              <a:t>From mother to child ---- 90% of cases. </a:t>
            </a:r>
            <a:r>
              <a:rPr lang="en-US" sz="1900" dirty="0">
                <a:solidFill>
                  <a:srgbClr val="92D050"/>
                </a:solidFill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508326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64A0050-3A23-47C8-88B3-21CAC757DBE0}"/>
              </a:ext>
            </a:extLst>
          </p:cNvPr>
          <p:cNvSpPr/>
          <p:nvPr/>
        </p:nvSpPr>
        <p:spPr>
          <a:xfrm>
            <a:off x="2033516" y="164811"/>
            <a:ext cx="642201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000" cap="all" spc="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REACTION After screening</a:t>
            </a:r>
            <a:endParaRPr lang="ar-SA" sz="5000" cap="all" spc="1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9F498B3-1267-40D0-980C-A50A86FDE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4"/>
          <a:stretch/>
        </p:blipFill>
        <p:spPr>
          <a:xfrm>
            <a:off x="99002" y="164811"/>
            <a:ext cx="1325995" cy="420400"/>
          </a:xfrm>
          <a:prstGeom prst="rect">
            <a:avLst/>
          </a:prstGeom>
        </p:spPr>
      </p:pic>
      <p:sp>
        <p:nvSpPr>
          <p:cNvPr id="10" name="مربع نص 6">
            <a:extLst>
              <a:ext uri="{FF2B5EF4-FFF2-40B4-BE49-F238E27FC236}">
                <a16:creationId xmlns:a16="http://schemas.microsoft.com/office/drawing/2014/main" id="{9B96C4F9-8D20-4792-89C1-19E8B6AD24BF}"/>
              </a:ext>
            </a:extLst>
          </p:cNvPr>
          <p:cNvSpPr txBox="1"/>
          <p:nvPr/>
        </p:nvSpPr>
        <p:spPr>
          <a:xfrm>
            <a:off x="914400" y="1148130"/>
            <a:ext cx="10768084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14933D1-6448-4588-9861-0F6C5C8A3747}"/>
              </a:ext>
            </a:extLst>
          </p:cNvPr>
          <p:cNvSpPr txBox="1"/>
          <p:nvPr/>
        </p:nvSpPr>
        <p:spPr>
          <a:xfrm>
            <a:off x="914400" y="1426574"/>
            <a:ext cx="504644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 CASE OF CARRIER FOR </a:t>
            </a:r>
            <a:r>
              <a:rPr lang="en-US" dirty="0">
                <a:solidFill>
                  <a:srgbClr val="FF0000"/>
                </a:solidFill>
              </a:rPr>
              <a:t>HEMOGLOBINIPATHIES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2A1BD3F6-6C98-475D-9CAA-48F4E9F99573}"/>
              </a:ext>
            </a:extLst>
          </p:cNvPr>
          <p:cNvCxnSpPr>
            <a:cxnSpLocks/>
          </p:cNvCxnSpPr>
          <p:nvPr/>
        </p:nvCxnSpPr>
        <p:spPr>
          <a:xfrm>
            <a:off x="6040582" y="1426574"/>
            <a:ext cx="0" cy="4317449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06A0151-9F66-4576-81CF-571A87F9E443}"/>
              </a:ext>
            </a:extLst>
          </p:cNvPr>
          <p:cNvSpPr txBox="1"/>
          <p:nvPr/>
        </p:nvSpPr>
        <p:spPr>
          <a:xfrm>
            <a:off x="6202207" y="1426574"/>
            <a:ext cx="53308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 CASE OF CARRIER FOR </a:t>
            </a:r>
            <a:r>
              <a:rPr lang="en-US" dirty="0">
                <a:solidFill>
                  <a:srgbClr val="FF0000"/>
                </a:solidFill>
              </a:rPr>
              <a:t>HIV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OR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HEPATITS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VIRUSES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9F88C495-560C-4381-B44B-A3511FD592EE}"/>
              </a:ext>
            </a:extLst>
          </p:cNvPr>
          <p:cNvSpPr txBox="1"/>
          <p:nvPr/>
        </p:nvSpPr>
        <p:spPr>
          <a:xfrm>
            <a:off x="1205144" y="2133737"/>
            <a:ext cx="4585639" cy="347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000" dirty="0"/>
              <a:t>The future couple should be advised that after marriage your children could suffer from Sickle Cell anemia or Thalassemia.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000" dirty="0"/>
              <a:t>The physician will not issue the premarital fitness certificate.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000" dirty="0"/>
              <a:t>The decision will be for the future couple whether to go ahead with the marriage or not.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5747A72-946B-4BDD-A299-438EB03F74F4}"/>
              </a:ext>
            </a:extLst>
          </p:cNvPr>
          <p:cNvSpPr txBox="1"/>
          <p:nvPr/>
        </p:nvSpPr>
        <p:spPr>
          <a:xfrm>
            <a:off x="6298443" y="2133737"/>
            <a:ext cx="5234582" cy="347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000" dirty="0"/>
              <a:t>The physician will repeat the test before confirming the diagnosis.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000" dirty="0"/>
              <a:t>If still positive ; will not issue premarital fitness certificate.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000" dirty="0"/>
              <a:t>HIV &amp; HCV Positive are encouraged to avoid marriage– as there is much higher chance to transmit infection to your future spouse.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000" dirty="0"/>
              <a:t>In HBV Carriers , the healthy partner is advised to </a:t>
            </a:r>
            <a:r>
              <a:rPr lang="en-US" sz="2000" dirty="0">
                <a:solidFill>
                  <a:srgbClr val="FF0000"/>
                </a:solidFill>
              </a:rPr>
              <a:t>be vaccinated</a:t>
            </a:r>
            <a:r>
              <a:rPr lang="en-US" sz="2000" dirty="0"/>
              <a:t>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000" dirty="0"/>
              <a:t>The HIV ,HCV patient will be informed and referred to a Specialty Clinic for Follow-up. </a:t>
            </a:r>
          </a:p>
        </p:txBody>
      </p:sp>
    </p:spTree>
    <p:extLst>
      <p:ext uri="{BB962C8B-B14F-4D97-AF65-F5344CB8AC3E}">
        <p14:creationId xmlns:p14="http://schemas.microsoft.com/office/powerpoint/2010/main" val="2233733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64A0050-3A23-47C8-88B3-21CAC757DBE0}"/>
              </a:ext>
            </a:extLst>
          </p:cNvPr>
          <p:cNvSpPr/>
          <p:nvPr/>
        </p:nvSpPr>
        <p:spPr>
          <a:xfrm>
            <a:off x="1424997" y="152200"/>
            <a:ext cx="893982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000" cap="all" spc="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Possible outcomes after screening </a:t>
            </a:r>
            <a:endParaRPr lang="ar-SA" sz="5000" cap="all" spc="1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9F498B3-1267-40D0-980C-A50A86FDE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4"/>
          <a:stretch/>
        </p:blipFill>
        <p:spPr>
          <a:xfrm>
            <a:off x="99002" y="164811"/>
            <a:ext cx="1325995" cy="420400"/>
          </a:xfrm>
          <a:prstGeom prst="rect">
            <a:avLst/>
          </a:prstGeom>
        </p:spPr>
      </p:pic>
      <p:sp>
        <p:nvSpPr>
          <p:cNvPr id="10" name="مربع نص 6">
            <a:extLst>
              <a:ext uri="{FF2B5EF4-FFF2-40B4-BE49-F238E27FC236}">
                <a16:creationId xmlns:a16="http://schemas.microsoft.com/office/drawing/2014/main" id="{9B96C4F9-8D20-4792-89C1-19E8B6AD24BF}"/>
              </a:ext>
            </a:extLst>
          </p:cNvPr>
          <p:cNvSpPr txBox="1"/>
          <p:nvPr/>
        </p:nvSpPr>
        <p:spPr>
          <a:xfrm>
            <a:off x="914400" y="1148130"/>
            <a:ext cx="10768084" cy="53553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ar-SA" dirty="0"/>
          </a:p>
        </p:txBody>
      </p:sp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374B85B7-B0B0-489D-B900-B6F4CAA79D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3140490"/>
              </p:ext>
            </p:extLst>
          </p:nvPr>
        </p:nvGraphicFramePr>
        <p:xfrm>
          <a:off x="1251388" y="1277994"/>
          <a:ext cx="9942503" cy="417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18F058B6-5C3A-440A-A691-C2616178E8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860" y="1364605"/>
            <a:ext cx="635723" cy="63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5" name="صورة 1024">
            <a:extLst>
              <a:ext uri="{FF2B5EF4-FFF2-40B4-BE49-F238E27FC236}">
                <a16:creationId xmlns:a16="http://schemas.microsoft.com/office/drawing/2014/main" id="{AFE431E1-1ED6-4D54-A1F3-B9F3C0C7B2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583" y="3926577"/>
            <a:ext cx="1040375" cy="585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صورة 1032">
            <a:extLst>
              <a:ext uri="{FF2B5EF4-FFF2-40B4-BE49-F238E27FC236}">
                <a16:creationId xmlns:a16="http://schemas.microsoft.com/office/drawing/2014/main" id="{DCE53FC4-22EE-4B71-ACBD-056B7F11E2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499" y="2625199"/>
            <a:ext cx="738459" cy="738459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7C65FD4-90B9-4970-9663-A949A2B9FA5F}"/>
              </a:ext>
            </a:extLst>
          </p:cNvPr>
          <p:cNvSpPr txBox="1"/>
          <p:nvPr/>
        </p:nvSpPr>
        <p:spPr>
          <a:xfrm>
            <a:off x="3807937" y="5768286"/>
            <a:ext cx="4173940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Male and female will be affected equally</a:t>
            </a:r>
          </a:p>
        </p:txBody>
      </p:sp>
    </p:spTree>
    <p:extLst>
      <p:ext uri="{BB962C8B-B14F-4D97-AF65-F5344CB8AC3E}">
        <p14:creationId xmlns:p14="http://schemas.microsoft.com/office/powerpoint/2010/main" val="1694685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6">
            <a:extLst>
              <a:ext uri="{FF2B5EF4-FFF2-40B4-BE49-F238E27FC236}">
                <a16:creationId xmlns:a16="http://schemas.microsoft.com/office/drawing/2014/main" id="{9B96C4F9-8D20-4792-89C1-19E8B6AD24BF}"/>
              </a:ext>
            </a:extLst>
          </p:cNvPr>
          <p:cNvSpPr txBox="1"/>
          <p:nvPr/>
        </p:nvSpPr>
        <p:spPr>
          <a:xfrm>
            <a:off x="914399" y="1148130"/>
            <a:ext cx="11150221" cy="53553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3" name="رسم تخطيطي 12">
            <a:extLst>
              <a:ext uri="{FF2B5EF4-FFF2-40B4-BE49-F238E27FC236}">
                <a16:creationId xmlns:a16="http://schemas.microsoft.com/office/drawing/2014/main" id="{E534D62A-EC4E-4830-8B6D-75C46711D447}"/>
              </a:ext>
            </a:extLst>
          </p:cNvPr>
          <p:cNvGraphicFramePr/>
          <p:nvPr>
            <p:extLst/>
          </p:nvPr>
        </p:nvGraphicFramePr>
        <p:xfrm>
          <a:off x="1424997" y="-650122"/>
          <a:ext cx="9446202" cy="3702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صورة 8">
            <a:extLst>
              <a:ext uri="{FF2B5EF4-FFF2-40B4-BE49-F238E27FC236}">
                <a16:creationId xmlns:a16="http://schemas.microsoft.com/office/drawing/2014/main" id="{89F498B3-1267-40D0-980C-A50A86FDEEC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4"/>
          <a:stretch/>
        </p:blipFill>
        <p:spPr>
          <a:xfrm>
            <a:off x="99002" y="164811"/>
            <a:ext cx="1325995" cy="4204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14933D1-6448-4588-9861-0F6C5C8A3747}"/>
              </a:ext>
            </a:extLst>
          </p:cNvPr>
          <p:cNvSpPr txBox="1"/>
          <p:nvPr/>
        </p:nvSpPr>
        <p:spPr>
          <a:xfrm>
            <a:off x="1352199" y="2138944"/>
            <a:ext cx="5040700" cy="14003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/>
              <a:t>Encourage individual or family to obtain information about a genetic condition that may effect them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/>
              <a:t>They can make appropriate decisions about marriage , reproduction and health management. </a:t>
            </a:r>
          </a:p>
          <a:p>
            <a:endParaRPr lang="en-US" sz="1700" u="sng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23A173D-1F42-44D1-9BED-90A1E7C4A3C3}"/>
              </a:ext>
            </a:extLst>
          </p:cNvPr>
          <p:cNvSpPr txBox="1"/>
          <p:nvPr/>
        </p:nvSpPr>
        <p:spPr>
          <a:xfrm>
            <a:off x="6541307" y="2163647"/>
            <a:ext cx="5141177" cy="19236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/>
              <a:t>Relationships by blood or common ancestry, in which the chances of offspring inheriting a recessive allele for a disease are increased 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/>
              <a:t>The closer the relationship , the greater the risk. </a:t>
            </a:r>
          </a:p>
          <a:p>
            <a:pPr algn="ctr"/>
            <a:r>
              <a:rPr lang="en-US" sz="1700" b="1" dirty="0">
                <a:solidFill>
                  <a:srgbClr val="FF0000"/>
                </a:solidFill>
              </a:rPr>
              <a:t>(especially in cousin marriages)</a:t>
            </a:r>
            <a:endParaRPr lang="en-US" sz="1700" dirty="0">
              <a:solidFill>
                <a:srgbClr val="FF0000"/>
              </a:solidFill>
              <a:latin typeface="Tw Cen MT" panose="020B06020201040206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endParaRPr lang="en-US" sz="1700" u="sng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B5A6D4-F8AF-43F0-86B6-A0D72A800BE4}"/>
              </a:ext>
            </a:extLst>
          </p:cNvPr>
          <p:cNvSpPr/>
          <p:nvPr/>
        </p:nvSpPr>
        <p:spPr>
          <a:xfrm>
            <a:off x="1105467" y="4041810"/>
            <a:ext cx="10768083" cy="2292935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700" b="1" u="sng" dirty="0"/>
              <a:t>PREVALENCE OF CONSANGUINEOUS MARRIAGES IN MUSLIM COMMUNITY  </a:t>
            </a:r>
          </a:p>
          <a:p>
            <a:pPr algn="ctr">
              <a:spcAft>
                <a:spcPts val="1200"/>
              </a:spcAft>
            </a:pPr>
            <a:r>
              <a:rPr lang="en-US" sz="1700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25-60% of all marriages in Arab regions are consanguineous , with a high incidence of first-cousin marriage. 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Saudi Arabia , 90% of couples detected as carriers did not follow the advice and went ahead with their marriages. 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27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Tw Cen MT" panose="020B06020201040206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are many teachings in Islamic Culture which promote healthy marriage and role of counseling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27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Tw Cen MT" panose="020B06020201040206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Marriages between members of same tribe or extended family groups are favored in Muslim communities.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and familial commitments make it difficult to ask partners to undergo pre marital testing. 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DE295015-B90D-40E2-9B97-E14800C261F2}"/>
              </a:ext>
            </a:extLst>
          </p:cNvPr>
          <p:cNvCxnSpPr>
            <a:cxnSpLocks/>
          </p:cNvCxnSpPr>
          <p:nvPr/>
        </p:nvCxnSpPr>
        <p:spPr>
          <a:xfrm>
            <a:off x="8861386" y="3539327"/>
            <a:ext cx="0" cy="295708"/>
          </a:xfrm>
          <a:prstGeom prst="straightConnector1">
            <a:avLst/>
          </a:prstGeom>
          <a:ln w="762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صورة 27">
            <a:extLst>
              <a:ext uri="{FF2B5EF4-FFF2-40B4-BE49-F238E27FC236}">
                <a16:creationId xmlns:a16="http://schemas.microsoft.com/office/drawing/2014/main" id="{77D6007D-93B2-4B1A-97C5-8AF61B543D6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4" t="6975" r="18733" b="14741"/>
          <a:stretch/>
        </p:blipFill>
        <p:spPr>
          <a:xfrm>
            <a:off x="11381797" y="2586197"/>
            <a:ext cx="637338" cy="892694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43763971-67BF-4A5C-BA48-8CCAE3F9954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19237" r="11539" b="14185"/>
          <a:stretch/>
        </p:blipFill>
        <p:spPr>
          <a:xfrm>
            <a:off x="5879031" y="2526206"/>
            <a:ext cx="610478" cy="54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80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64A0050-3A23-47C8-88B3-21CAC757DBE0}"/>
              </a:ext>
            </a:extLst>
          </p:cNvPr>
          <p:cNvSpPr/>
          <p:nvPr/>
        </p:nvSpPr>
        <p:spPr>
          <a:xfrm>
            <a:off x="1424997" y="200490"/>
            <a:ext cx="103945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400" cap="all" spc="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Wrong thoughts about premarital counseling </a:t>
            </a:r>
            <a:endParaRPr lang="ar-SA" sz="4400" cap="all" spc="1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7C65FD4-90B9-4970-9663-A949A2B9FA5F}"/>
              </a:ext>
            </a:extLst>
          </p:cNvPr>
          <p:cNvSpPr txBox="1"/>
          <p:nvPr/>
        </p:nvSpPr>
        <p:spPr>
          <a:xfrm>
            <a:off x="684222" y="6364088"/>
            <a:ext cx="10945505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(1) Encourage the person to check him/her self earlier 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9F498B3-1267-40D0-980C-A50A86FDE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4"/>
          <a:stretch/>
        </p:blipFill>
        <p:spPr>
          <a:xfrm>
            <a:off x="99002" y="164811"/>
            <a:ext cx="1325995" cy="420400"/>
          </a:xfrm>
          <a:prstGeom prst="rect">
            <a:avLst/>
          </a:prstGeom>
        </p:spPr>
      </p:pic>
      <p:sp>
        <p:nvSpPr>
          <p:cNvPr id="10" name="مربع نص 6">
            <a:extLst>
              <a:ext uri="{FF2B5EF4-FFF2-40B4-BE49-F238E27FC236}">
                <a16:creationId xmlns:a16="http://schemas.microsoft.com/office/drawing/2014/main" id="{9B96C4F9-8D20-4792-89C1-19E8B6AD24BF}"/>
              </a:ext>
            </a:extLst>
          </p:cNvPr>
          <p:cNvSpPr txBox="1"/>
          <p:nvPr/>
        </p:nvSpPr>
        <p:spPr>
          <a:xfrm>
            <a:off x="914400" y="1148130"/>
            <a:ext cx="10768084" cy="50783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14933D1-6448-4588-9861-0F6C5C8A3747}"/>
              </a:ext>
            </a:extLst>
          </p:cNvPr>
          <p:cNvSpPr txBox="1"/>
          <p:nvPr/>
        </p:nvSpPr>
        <p:spPr>
          <a:xfrm>
            <a:off x="1122330" y="1287482"/>
            <a:ext cx="10069291" cy="17697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Wrong religious beliefs could be </a:t>
            </a:r>
            <a:r>
              <a:rPr lang="en-US" sz="19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obstacles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to premarital screening success regardless of education level.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50000"/>
                </a:schemeClr>
              </a:solidFill>
              <a:latin typeface="Tw Cen MT" panose="020B0602020104020603" pitchFamily="34" charset="77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 SUCCESSFUL PRE MARITAL COUNSELING APPROACH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dirty="0"/>
              <a:t>Education and attitude of the couples to be screened . </a:t>
            </a:r>
          </a:p>
          <a:p>
            <a:pPr lvl="0"/>
            <a:r>
              <a:rPr lang="en-US" dirty="0"/>
              <a:t>The meaning of the term “</a:t>
            </a:r>
            <a:r>
              <a:rPr lang="en-US" dirty="0">
                <a:solidFill>
                  <a:srgbClr val="FF0000"/>
                </a:solidFill>
              </a:rPr>
              <a:t>carrier Status</a:t>
            </a:r>
            <a:r>
              <a:rPr lang="en-US" dirty="0"/>
              <a:t>” should be made known to public long </a:t>
            </a:r>
            <a:r>
              <a:rPr lang="en-US" dirty="0">
                <a:solidFill>
                  <a:srgbClr val="FF0000"/>
                </a:solidFill>
              </a:rPr>
              <a:t>before they get married</a:t>
            </a:r>
            <a:r>
              <a:rPr lang="en-US" dirty="0"/>
              <a:t>. </a:t>
            </a:r>
            <a:r>
              <a:rPr lang="en-US" dirty="0">
                <a:solidFill>
                  <a:srgbClr val="92D050"/>
                </a:solidFill>
              </a:rPr>
              <a:t>(1)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803A0B-00D9-2A44-B692-9D923336EA6C}"/>
              </a:ext>
            </a:extLst>
          </p:cNvPr>
          <p:cNvSpPr/>
          <p:nvPr/>
        </p:nvSpPr>
        <p:spPr>
          <a:xfrm>
            <a:off x="1424997" y="4839741"/>
            <a:ext cx="5898134" cy="12618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900" dirty="0">
                <a:solidFill>
                  <a:schemeClr val="accent2"/>
                </a:solidFill>
                <a:latin typeface="Tw Cen MT" panose="020B0602020104020603" pitchFamily="34" charset="77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sz="1900" u="sng" dirty="0">
                <a:solidFill>
                  <a:schemeClr val="accent2"/>
                </a:solidFill>
                <a:latin typeface="Tw Cen MT" panose="020B0602020104020603" pitchFamily="34" charset="77"/>
                <a:ea typeface="Calibri" panose="020F0502020204030204" pitchFamily="34" charset="0"/>
                <a:cs typeface="Times" pitchFamily="2" charset="0"/>
              </a:rPr>
              <a:t>Educational programs</a:t>
            </a:r>
            <a:r>
              <a:rPr lang="en-US" sz="1900" dirty="0">
                <a:solidFill>
                  <a:schemeClr val="accent2"/>
                </a:solidFill>
                <a:latin typeface="Tw Cen MT" panose="020B0602020104020603" pitchFamily="34" charset="77"/>
                <a:ea typeface="Calibri" panose="020F0502020204030204" pitchFamily="34" charset="0"/>
                <a:cs typeface="Times" pitchFamily="2" charset="0"/>
              </a:rPr>
              <a:t> </a:t>
            </a:r>
            <a:r>
              <a:rPr lang="en-US" sz="1900" dirty="0">
                <a:solidFill>
                  <a:srgbClr val="000000"/>
                </a:solidFill>
                <a:latin typeface="Tw Cen MT" panose="020B0602020104020603" pitchFamily="34" charset="77"/>
                <a:ea typeface="Calibri" panose="020F0502020204030204" pitchFamily="34" charset="0"/>
                <a:cs typeface="Calibri" panose="020F0502020204030204" pitchFamily="34" charset="0"/>
              </a:rPr>
              <a:t>about the benefits of premarital examination should target unmarried males , so they can make informed choices about unmarried females and consanguineous marriages. 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35D855-98B1-4E45-B859-31D3D8006EB2}"/>
              </a:ext>
            </a:extLst>
          </p:cNvPr>
          <p:cNvSpPr/>
          <p:nvPr/>
        </p:nvSpPr>
        <p:spPr>
          <a:xfrm>
            <a:off x="5666112" y="3305303"/>
            <a:ext cx="5525509" cy="12618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900" u="sng" dirty="0">
                <a:solidFill>
                  <a:schemeClr val="accent2"/>
                </a:solidFill>
                <a:latin typeface="Tw Cen MT" panose="020B0602020104020603" pitchFamily="34" charset="77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sz="1900" u="sng" dirty="0">
                <a:solidFill>
                  <a:schemeClr val="accent2"/>
                </a:solidFill>
                <a:latin typeface="Tw Cen MT" panose="020B0602020104020603" pitchFamily="34" charset="77"/>
                <a:ea typeface="Calibri" panose="020F0502020204030204" pitchFamily="34" charset="0"/>
                <a:cs typeface="Times" pitchFamily="2" charset="0"/>
              </a:rPr>
              <a:t>“Solution focused”</a:t>
            </a:r>
            <a:r>
              <a:rPr lang="en-US" sz="1900" dirty="0">
                <a:solidFill>
                  <a:schemeClr val="accent2"/>
                </a:solidFill>
                <a:latin typeface="Tw Cen MT" panose="020B0602020104020603" pitchFamily="34" charset="77"/>
                <a:ea typeface="Calibri" panose="020F0502020204030204" pitchFamily="34" charset="0"/>
                <a:cs typeface="Times" pitchFamily="2" charset="0"/>
              </a:rPr>
              <a:t> </a:t>
            </a:r>
            <a:r>
              <a:rPr lang="en-US" sz="1900" dirty="0">
                <a:solidFill>
                  <a:srgbClr val="000000"/>
                </a:solidFill>
                <a:latin typeface="Tw Cen MT" panose="020B0602020104020603" pitchFamily="34" charset="77"/>
                <a:ea typeface="Calibri" panose="020F0502020204030204" pitchFamily="34" charset="0"/>
                <a:cs typeface="Calibri" panose="020F0502020204030204" pitchFamily="34" charset="0"/>
              </a:rPr>
              <a:t>pre marital counseling: Helping couples to develop a shared vision for the </a:t>
            </a:r>
            <a:r>
              <a:rPr lang="en-US" sz="1900" dirty="0"/>
              <a:t>marriage. 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900" dirty="0"/>
              <a:t>Solution- oriented interventions 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900" dirty="0"/>
              <a:t>Solution -oriented questions and feedback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AA7FF0-4A25-8841-98D4-A062A4AED997}"/>
              </a:ext>
            </a:extLst>
          </p:cNvPr>
          <p:cNvSpPr/>
          <p:nvPr/>
        </p:nvSpPr>
        <p:spPr>
          <a:xfrm>
            <a:off x="1424997" y="3317527"/>
            <a:ext cx="3856799" cy="12618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u="sng" dirty="0">
                <a:solidFill>
                  <a:schemeClr val="accent2"/>
                </a:solidFill>
                <a:latin typeface="Tw Cen MT" panose="020B0602020104020603" pitchFamily="34" charset="77"/>
                <a:ea typeface="Calibri" panose="020F0502020204030204" pitchFamily="34" charset="0"/>
                <a:cs typeface="Times" pitchFamily="2" charset="0"/>
              </a:rPr>
              <a:t>Active involvement of policy makers</a:t>
            </a:r>
            <a:r>
              <a:rPr lang="en-US" sz="1900" dirty="0">
                <a:solidFill>
                  <a:schemeClr val="accent2"/>
                </a:solidFill>
                <a:latin typeface="Tw Cen MT" panose="020B0602020104020603" pitchFamily="34" charset="77"/>
                <a:ea typeface="Calibri" panose="020F0502020204030204" pitchFamily="34" charset="0"/>
                <a:cs typeface="Times" pitchFamily="2" charset="0"/>
              </a:rPr>
              <a:t> </a:t>
            </a:r>
            <a:r>
              <a:rPr lang="en-US" sz="1900" dirty="0">
                <a:solidFill>
                  <a:srgbClr val="000000"/>
                </a:solidFill>
                <a:latin typeface="Tw Cen MT" panose="020B0602020104020603" pitchFamily="34" charset="77"/>
                <a:ea typeface="Calibri" panose="020F0502020204030204" pitchFamily="34" charset="0"/>
                <a:cs typeface="Calibri" panose="020F0502020204030204" pitchFamily="34" charset="0"/>
              </a:rPr>
              <a:t>to establish and implement appropriate screening techniques and policies</a:t>
            </a:r>
            <a:r>
              <a:rPr lang="en-US" sz="1900" dirty="0">
                <a:solidFill>
                  <a:srgbClr val="000000"/>
                </a:solidFill>
                <a:latin typeface="Tw Cen MT" panose="020B0602020104020603" pitchFamily="34" charset="77"/>
                <a:ea typeface="Calibri" panose="020F0502020204030204" pitchFamily="34" charset="0"/>
                <a:cs typeface="Century Gothic" panose="020B0502020202020204" pitchFamily="34" charset="0"/>
              </a:rPr>
              <a:t>. </a:t>
            </a:r>
            <a:r>
              <a:rPr lang="en-US" sz="1900" dirty="0">
                <a:solidFill>
                  <a:srgbClr val="000000"/>
                </a:solidFill>
                <a:latin typeface="Tw Cen MT" panose="020B0602020104020603" pitchFamily="34" charset="77"/>
                <a:ea typeface="Calibri" panose="020F0502020204030204" pitchFamily="34" charset="0"/>
                <a:cs typeface="Times" pitchFamily="2" charset="0"/>
              </a:rPr>
              <a:t> 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93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64A0050-3A23-47C8-88B3-21CAC757DBE0}"/>
              </a:ext>
            </a:extLst>
          </p:cNvPr>
          <p:cNvSpPr/>
          <p:nvPr/>
        </p:nvSpPr>
        <p:spPr>
          <a:xfrm>
            <a:off x="1424997" y="165849"/>
            <a:ext cx="97560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400" cap="all" spc="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AVAILABLE CHOICES AFTER POSITIVE TEST RESULTS </a:t>
            </a:r>
            <a:endParaRPr lang="ar-SA" sz="4400" cap="all" spc="1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9F498B3-1267-40D0-980C-A50A86FDE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4"/>
          <a:stretch/>
        </p:blipFill>
        <p:spPr>
          <a:xfrm>
            <a:off x="99002" y="164811"/>
            <a:ext cx="1325995" cy="420400"/>
          </a:xfrm>
          <a:prstGeom prst="rect">
            <a:avLst/>
          </a:prstGeom>
        </p:spPr>
      </p:pic>
      <p:sp>
        <p:nvSpPr>
          <p:cNvPr id="10" name="مربع نص 6">
            <a:extLst>
              <a:ext uri="{FF2B5EF4-FFF2-40B4-BE49-F238E27FC236}">
                <a16:creationId xmlns:a16="http://schemas.microsoft.com/office/drawing/2014/main" id="{9B96C4F9-8D20-4792-89C1-19E8B6AD24BF}"/>
              </a:ext>
            </a:extLst>
          </p:cNvPr>
          <p:cNvSpPr txBox="1"/>
          <p:nvPr/>
        </p:nvSpPr>
        <p:spPr>
          <a:xfrm>
            <a:off x="914400" y="1148130"/>
            <a:ext cx="10768084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ar-SA" dirty="0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1A172D43-6718-0E49-AD9A-393AE42D7397}"/>
              </a:ext>
            </a:extLst>
          </p:cNvPr>
          <p:cNvSpPr/>
          <p:nvPr/>
        </p:nvSpPr>
        <p:spPr>
          <a:xfrm>
            <a:off x="1479865" y="1623635"/>
            <a:ext cx="4191000" cy="134370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dirty="0"/>
              <a:t>Avoidance of marriage. </a:t>
            </a:r>
          </a:p>
          <a:p>
            <a:pPr algn="ctr"/>
            <a:endParaRPr lang="en-US" sz="1900" dirty="0"/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6D7A08F9-1E32-D84F-9C98-ECAE30C20F1B}"/>
              </a:ext>
            </a:extLst>
          </p:cNvPr>
          <p:cNvSpPr/>
          <p:nvPr/>
        </p:nvSpPr>
        <p:spPr>
          <a:xfrm>
            <a:off x="5942868" y="1604252"/>
            <a:ext cx="4245733" cy="1363083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dirty="0"/>
              <a:t>Those who proceed can be offered reproductive options after prenatal diagnosis. </a:t>
            </a:r>
          </a:p>
        </p:txBody>
      </p:sp>
      <p:sp>
        <p:nvSpPr>
          <p:cNvPr id="12" name="مربع نص 2">
            <a:extLst>
              <a:ext uri="{FF2B5EF4-FFF2-40B4-BE49-F238E27FC236}">
                <a16:creationId xmlns:a16="http://schemas.microsoft.com/office/drawing/2014/main" id="{8A92EC69-5F61-894A-981D-AD17C1D43404}"/>
              </a:ext>
            </a:extLst>
          </p:cNvPr>
          <p:cNvSpPr txBox="1"/>
          <p:nvPr/>
        </p:nvSpPr>
        <p:spPr>
          <a:xfrm>
            <a:off x="1575704" y="3180175"/>
            <a:ext cx="9446596" cy="969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900" dirty="0">
                <a:solidFill>
                  <a:srgbClr val="000000"/>
                </a:solidFill>
                <a:latin typeface="Tw Cen MT" panose="020B0602020104020603" pitchFamily="34" charset="77"/>
                <a:ea typeface="Calibri" panose="020F0502020204030204" pitchFamily="34" charset="0"/>
                <a:cs typeface="Calibri" panose="020F0502020204030204" pitchFamily="34" charset="0"/>
              </a:rPr>
              <a:t>Any mandatory screening program does have the potential to succeed as long as the TARGET </a:t>
            </a:r>
            <a:r>
              <a:rPr lang="en-US" sz="1900" dirty="0">
                <a:solidFill>
                  <a:srgbClr val="B00004"/>
                </a:solidFill>
                <a:latin typeface="Tw Cen MT" panose="020B0602020104020603" pitchFamily="34" charset="77"/>
                <a:ea typeface="Calibri" panose="020F0502020204030204" pitchFamily="34" charset="0"/>
                <a:cs typeface="Calibri" panose="020F0502020204030204" pitchFamily="34" charset="0"/>
              </a:rPr>
              <a:t>POPULATION </a:t>
            </a:r>
            <a:r>
              <a:rPr lang="en-US" sz="1900" dirty="0">
                <a:solidFill>
                  <a:srgbClr val="000000"/>
                </a:solidFill>
                <a:latin typeface="Tw Cen MT" panose="020B0602020104020603" pitchFamily="34" charset="77"/>
                <a:ea typeface="Calibri" panose="020F0502020204030204" pitchFamily="34" charset="0"/>
                <a:cs typeface="Calibri" panose="020F0502020204030204" pitchFamily="34" charset="0"/>
              </a:rPr>
              <a:t>is clearly identified and all </a:t>
            </a:r>
            <a:r>
              <a:rPr lang="en-US" sz="1900" dirty="0">
                <a:solidFill>
                  <a:srgbClr val="B00004"/>
                </a:solidFill>
                <a:latin typeface="Tw Cen MT" panose="020B0602020104020603" pitchFamily="34" charset="77"/>
                <a:ea typeface="Calibri" panose="020F0502020204030204" pitchFamily="34" charset="0"/>
                <a:cs typeface="Calibri" panose="020F0502020204030204" pitchFamily="34" charset="0"/>
              </a:rPr>
              <a:t>ethical issues </a:t>
            </a:r>
            <a:r>
              <a:rPr lang="en-US" sz="1900" dirty="0">
                <a:solidFill>
                  <a:srgbClr val="000000"/>
                </a:solidFill>
                <a:latin typeface="Tw Cen MT" panose="020B0602020104020603" pitchFamily="34" charset="77"/>
                <a:ea typeface="Calibri" panose="020F0502020204030204" pitchFamily="34" charset="0"/>
                <a:cs typeface="Calibri" panose="020F0502020204030204" pitchFamily="34" charset="0"/>
              </a:rPr>
              <a:t>(confidentiality of results) ,religious , cultural and human rights and concerns about post-diagnostic management are fully addressed. 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9C28A61-DE1B-42B5-9D1B-F107053A4F26}"/>
              </a:ext>
            </a:extLst>
          </p:cNvPr>
          <p:cNvSpPr txBox="1"/>
          <p:nvPr/>
        </p:nvSpPr>
        <p:spPr>
          <a:xfrm>
            <a:off x="1169697" y="4334141"/>
            <a:ext cx="9852603" cy="155427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900" dirty="0">
                <a:solidFill>
                  <a:schemeClr val="bg2"/>
                </a:solidFill>
              </a:rPr>
              <a:t>TO PREVENT SUCH SITUATIONS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2"/>
                </a:solidFill>
              </a:rPr>
              <a:t>Members of the screening Team should be all </a:t>
            </a:r>
            <a:r>
              <a:rPr lang="en-US" sz="1900" dirty="0">
                <a:solidFill>
                  <a:srgbClr val="FF0000"/>
                </a:solidFill>
              </a:rPr>
              <a:t>educated</a:t>
            </a:r>
          </a:p>
          <a:p>
            <a:r>
              <a:rPr lang="en-US" sz="19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 lab technologist; nurse practitioners; physicians; counselors; out-reach workers ; social workers. 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2"/>
                </a:solidFill>
              </a:rPr>
              <a:t>There should be good </a:t>
            </a:r>
            <a:r>
              <a:rPr lang="en-US" sz="1900" dirty="0">
                <a:solidFill>
                  <a:srgbClr val="FF0000"/>
                </a:solidFill>
              </a:rPr>
              <a:t>cooperation</a:t>
            </a:r>
            <a:r>
              <a:rPr lang="en-US" sz="1900" dirty="0">
                <a:solidFill>
                  <a:schemeClr val="bg2"/>
                </a:solidFill>
              </a:rPr>
              <a:t> between community and religious leaders, schools, parents, and health professionals. </a:t>
            </a:r>
          </a:p>
        </p:txBody>
      </p:sp>
    </p:spTree>
    <p:extLst>
      <p:ext uri="{BB962C8B-B14F-4D97-AF65-F5344CB8AC3E}">
        <p14:creationId xmlns:p14="http://schemas.microsoft.com/office/powerpoint/2010/main" val="3135300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6">
            <a:extLst>
              <a:ext uri="{FF2B5EF4-FFF2-40B4-BE49-F238E27FC236}">
                <a16:creationId xmlns:a16="http://schemas.microsoft.com/office/drawing/2014/main" id="{48FB90B4-3957-4073-8E44-CD74E5FFEFE9}"/>
              </a:ext>
            </a:extLst>
          </p:cNvPr>
          <p:cNvSpPr txBox="1"/>
          <p:nvPr/>
        </p:nvSpPr>
        <p:spPr>
          <a:xfrm>
            <a:off x="914400" y="1148130"/>
            <a:ext cx="10768084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ar-S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5DC0B8-CF75-46BC-80FD-5E63BD007076}"/>
              </a:ext>
            </a:extLst>
          </p:cNvPr>
          <p:cNvSpPr txBox="1"/>
          <p:nvPr/>
        </p:nvSpPr>
        <p:spPr>
          <a:xfrm>
            <a:off x="1192044" y="1655961"/>
            <a:ext cx="10212795" cy="37856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1.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Repeat</a:t>
            </a:r>
            <a:r>
              <a:rPr lang="en-US" sz="2400" b="1" dirty="0"/>
              <a:t> the tests </a:t>
            </a:r>
            <a:r>
              <a:rPr lang="en-US" sz="2400" dirty="0"/>
              <a:t>to confirm. </a:t>
            </a:r>
          </a:p>
          <a:p>
            <a:r>
              <a:rPr lang="en-US" sz="2400" b="1" dirty="0"/>
              <a:t>2.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Counseling</a:t>
            </a:r>
            <a:r>
              <a:rPr lang="en-US" sz="2400" b="1" dirty="0"/>
              <a:t> </a:t>
            </a:r>
            <a:r>
              <a:rPr lang="en-US" sz="2400" dirty="0"/>
              <a:t>is mandatory as well.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Transmission to wife- no vaccines, health education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Transmission to future children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Solutions: refer to specialty clinic as needed. (antiviral therapy) </a:t>
            </a:r>
          </a:p>
          <a:p>
            <a:r>
              <a:rPr lang="en-US" sz="2400" b="1" dirty="0"/>
              <a:t>3.The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marriage</a:t>
            </a:r>
            <a:r>
              <a:rPr lang="en-US" sz="2400" b="1" dirty="0"/>
              <a:t>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Hep C: if decided to proceed, sign that they received counseling and they are going ahead with the marriage despite counseling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HIV: Medical record goes to MOI. Only allowed to marry from other HIV affected individuals.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1044DB2-FCD0-4549-BABD-66E99BC4A310}"/>
              </a:ext>
            </a:extLst>
          </p:cNvPr>
          <p:cNvSpPr/>
          <p:nvPr/>
        </p:nvSpPr>
        <p:spPr>
          <a:xfrm>
            <a:off x="1424997" y="165849"/>
            <a:ext cx="63937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400" cap="all" spc="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What if it was Hep C or HIV? </a:t>
            </a:r>
            <a:endParaRPr lang="ar-SA" sz="4400" cap="all" spc="1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2AC1539-9947-4366-B7B9-3C47272F4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4"/>
          <a:stretch/>
        </p:blipFill>
        <p:spPr>
          <a:xfrm>
            <a:off x="99002" y="164811"/>
            <a:ext cx="1325995" cy="4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08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B955F-0C0E-4711-ADFE-3CEBEDB05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73" y="773173"/>
            <a:ext cx="9720072" cy="1025558"/>
          </a:xfrm>
        </p:spPr>
        <p:txBody>
          <a:bodyPr/>
          <a:lstStyle/>
          <a:p>
            <a:r>
              <a:rPr lang="en-US" dirty="0"/>
              <a:t>Scenario #1 </a:t>
            </a:r>
          </a:p>
        </p:txBody>
      </p:sp>
      <p:sp>
        <p:nvSpPr>
          <p:cNvPr id="3" name="مربع نص 6">
            <a:extLst>
              <a:ext uri="{FF2B5EF4-FFF2-40B4-BE49-F238E27FC236}">
                <a16:creationId xmlns:a16="http://schemas.microsoft.com/office/drawing/2014/main" id="{88301E89-1E9C-4178-A921-C01032BFC961}"/>
              </a:ext>
            </a:extLst>
          </p:cNvPr>
          <p:cNvSpPr txBox="1"/>
          <p:nvPr/>
        </p:nvSpPr>
        <p:spPr>
          <a:xfrm>
            <a:off x="1024128" y="1742690"/>
            <a:ext cx="10768084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F174C5-F36F-4B3A-8A12-52A3392143D8}"/>
              </a:ext>
            </a:extLst>
          </p:cNvPr>
          <p:cNvSpPr txBox="1"/>
          <p:nvPr/>
        </p:nvSpPr>
        <p:spPr>
          <a:xfrm>
            <a:off x="1122218" y="1773874"/>
            <a:ext cx="10350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Mohammed and Fatima presented to the primary care clinic for pre-marital screening. You performed the following blood tests: complete blood count, sickle cell test, hemoglobin electrophoresis, and virology tests for HIV, Hep C, and Hep B. Both were clear from any abnormalities. </a:t>
            </a:r>
          </a:p>
          <a:p>
            <a:r>
              <a:rPr lang="en-US" b="1" dirty="0"/>
              <a:t>1.Is counseling required in this situation? 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A1270C-E2A7-494B-9628-005B361DBF09}"/>
              </a:ext>
            </a:extLst>
          </p:cNvPr>
          <p:cNvSpPr txBox="1">
            <a:spLocks/>
          </p:cNvSpPr>
          <p:nvPr/>
        </p:nvSpPr>
        <p:spPr>
          <a:xfrm>
            <a:off x="1024128" y="3528200"/>
            <a:ext cx="9720072" cy="792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Scenario #2 </a:t>
            </a:r>
          </a:p>
        </p:txBody>
      </p:sp>
      <p:sp>
        <p:nvSpPr>
          <p:cNvPr id="6" name="مربع نص 6">
            <a:extLst>
              <a:ext uri="{FF2B5EF4-FFF2-40B4-BE49-F238E27FC236}">
                <a16:creationId xmlns:a16="http://schemas.microsoft.com/office/drawing/2014/main" id="{7040A3C2-431E-495F-BC69-69585785AC97}"/>
              </a:ext>
            </a:extLst>
          </p:cNvPr>
          <p:cNvSpPr txBox="1"/>
          <p:nvPr/>
        </p:nvSpPr>
        <p:spPr>
          <a:xfrm>
            <a:off x="1024128" y="4279257"/>
            <a:ext cx="10768084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ar-S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0F25C9-FFE5-4A23-8105-8B5BD47C8F77}"/>
              </a:ext>
            </a:extLst>
          </p:cNvPr>
          <p:cNvSpPr txBox="1"/>
          <p:nvPr/>
        </p:nvSpPr>
        <p:spPr>
          <a:xfrm>
            <a:off x="1122218" y="4002258"/>
            <a:ext cx="96219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Amal and </a:t>
            </a:r>
            <a:r>
              <a:rPr lang="en-US" dirty="0" err="1"/>
              <a:t>Tareq</a:t>
            </a:r>
            <a:r>
              <a:rPr lang="en-US" dirty="0"/>
              <a:t> performed pre-marital screening tests and it was found that </a:t>
            </a:r>
            <a:r>
              <a:rPr lang="en-US" dirty="0" err="1"/>
              <a:t>Tareq</a:t>
            </a:r>
            <a:r>
              <a:rPr lang="en-US" dirty="0"/>
              <a:t> is a Hep B carrier. Repeat the tests to confirm. To issue them a health marriage certificate it is mandatory that they go to the counseling clinic. </a:t>
            </a:r>
          </a:p>
          <a:p>
            <a:r>
              <a:rPr lang="en-US" b="1" dirty="0"/>
              <a:t>what will you counsel them about? </a:t>
            </a:r>
            <a:endParaRPr lang="en-US" dirty="0"/>
          </a:p>
          <a:p>
            <a:r>
              <a:rPr lang="en-US" dirty="0"/>
              <a:t>1.Transmission to wife- Hep B vaccine </a:t>
            </a:r>
          </a:p>
          <a:p>
            <a:r>
              <a:rPr lang="en-US" dirty="0"/>
              <a:t>2.Transmission to future children – Hep B vaccine </a:t>
            </a:r>
          </a:p>
          <a:p>
            <a:r>
              <a:rPr lang="en-US" dirty="0"/>
              <a:t>3.Solutions: refer to specialty clinic as needed. </a:t>
            </a:r>
          </a:p>
          <a:p>
            <a:endParaRPr lang="en-US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222D298-8618-47F4-867A-E20B454A7116}"/>
              </a:ext>
            </a:extLst>
          </p:cNvPr>
          <p:cNvSpPr/>
          <p:nvPr/>
        </p:nvSpPr>
        <p:spPr>
          <a:xfrm>
            <a:off x="1424997" y="165849"/>
            <a:ext cx="37832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400" cap="all" spc="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Case scenarios</a:t>
            </a:r>
            <a:endParaRPr lang="ar-SA" sz="4400" cap="all" spc="1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6A1A0FD-E851-4AED-B48D-BAF5182B83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4"/>
          <a:stretch/>
        </p:blipFill>
        <p:spPr>
          <a:xfrm>
            <a:off x="99002" y="164811"/>
            <a:ext cx="1325995" cy="4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5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8868461C-7FEC-4DA9-BF5C-77BAD0D70070}"/>
              </a:ext>
            </a:extLst>
          </p:cNvPr>
          <p:cNvSpPr/>
          <p:nvPr/>
        </p:nvSpPr>
        <p:spPr>
          <a:xfrm>
            <a:off x="929390" y="875648"/>
            <a:ext cx="314861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5000" cap="all" spc="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OBJECTIVES</a:t>
            </a:r>
            <a:endParaRPr lang="ar-SA" sz="5000" cap="all" spc="1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E5550C6-BDB6-4DBA-8710-F3AECC694EB6}"/>
              </a:ext>
            </a:extLst>
          </p:cNvPr>
          <p:cNvSpPr txBox="1"/>
          <p:nvPr/>
        </p:nvSpPr>
        <p:spPr>
          <a:xfrm>
            <a:off x="343115" y="2603591"/>
            <a:ext cx="11848885" cy="224676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Recognize the Saudi Healthy Marriage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Recall the program’s areas of pre-marital counseling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List diseases included in the Saudi pre-marital screening program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Identify the fate of tested individuals (case, carrier, clear)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Recognize cultural considerations for pre-marital counseling in Saudi Arabia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4E7DD69-EA93-4660-B01C-FA2AEB11D6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4"/>
          <a:stretch/>
        </p:blipFill>
        <p:spPr>
          <a:xfrm>
            <a:off x="99002" y="164811"/>
            <a:ext cx="1325995" cy="4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56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4A794-41D8-48FC-96F1-9A4BA4408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803095"/>
            <a:ext cx="9720072" cy="935290"/>
          </a:xfrm>
        </p:spPr>
        <p:txBody>
          <a:bodyPr/>
          <a:lstStyle/>
          <a:p>
            <a:r>
              <a:rPr lang="en-US" dirty="0"/>
              <a:t>Scenario #3 </a:t>
            </a:r>
          </a:p>
        </p:txBody>
      </p:sp>
      <p:sp>
        <p:nvSpPr>
          <p:cNvPr id="3" name="مربع نص 6">
            <a:extLst>
              <a:ext uri="{FF2B5EF4-FFF2-40B4-BE49-F238E27FC236}">
                <a16:creationId xmlns:a16="http://schemas.microsoft.com/office/drawing/2014/main" id="{8A4BC09D-BCDA-49F9-A57F-B0D6C9E0B266}"/>
              </a:ext>
            </a:extLst>
          </p:cNvPr>
          <p:cNvSpPr txBox="1"/>
          <p:nvPr/>
        </p:nvSpPr>
        <p:spPr>
          <a:xfrm>
            <a:off x="1024128" y="1664427"/>
            <a:ext cx="10768084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27F5A4-082D-4E55-B672-83773B423826}"/>
              </a:ext>
            </a:extLst>
          </p:cNvPr>
          <p:cNvSpPr txBox="1"/>
          <p:nvPr/>
        </p:nvSpPr>
        <p:spPr>
          <a:xfrm>
            <a:off x="1187474" y="1218204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Ali, from the Eastern region, presented to your clinic for pre-marital screening as he intends to marry his cousin. His prospective wife did the test and was clear from any abnormalities. Ali’s hemoglobin electrophoresis shows </a:t>
            </a:r>
            <a:r>
              <a:rPr lang="en-US" dirty="0" err="1"/>
              <a:t>Hb</a:t>
            </a:r>
            <a:r>
              <a:rPr lang="en-US" dirty="0"/>
              <a:t> A : 60 % , </a:t>
            </a:r>
            <a:r>
              <a:rPr lang="en-US" dirty="0" err="1"/>
              <a:t>Hb</a:t>
            </a:r>
            <a:r>
              <a:rPr lang="en-US" dirty="0"/>
              <a:t> SS :40% , </a:t>
            </a:r>
            <a:r>
              <a:rPr lang="en-US" dirty="0" err="1"/>
              <a:t>Hb</a:t>
            </a:r>
            <a:r>
              <a:rPr lang="en-US" dirty="0"/>
              <a:t> F : 2 % , meaning he is a carrier of sickle cell trait. </a:t>
            </a:r>
          </a:p>
          <a:p>
            <a:r>
              <a:rPr lang="en-US" b="1" dirty="0"/>
              <a:t>What would you tell them about the </a:t>
            </a:r>
            <a:endParaRPr lang="en-US" dirty="0"/>
          </a:p>
          <a:p>
            <a:r>
              <a:rPr lang="en-US" b="1" dirty="0"/>
              <a:t>odds of inheritance for their future children?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D76CAB-9406-4E6D-8074-D3ACC0FB9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951" y="1741183"/>
            <a:ext cx="1802412" cy="1948519"/>
          </a:xfrm>
          <a:prstGeom prst="rect">
            <a:avLst/>
          </a:prstGeom>
        </p:spPr>
      </p:pic>
      <p:sp>
        <p:nvSpPr>
          <p:cNvPr id="6" name="مربع نص 6">
            <a:extLst>
              <a:ext uri="{FF2B5EF4-FFF2-40B4-BE49-F238E27FC236}">
                <a16:creationId xmlns:a16="http://schemas.microsoft.com/office/drawing/2014/main" id="{468E4F37-3C2E-451F-A91A-EBB676FD3C30}"/>
              </a:ext>
            </a:extLst>
          </p:cNvPr>
          <p:cNvSpPr txBox="1"/>
          <p:nvPr/>
        </p:nvSpPr>
        <p:spPr>
          <a:xfrm>
            <a:off x="1024128" y="4745873"/>
            <a:ext cx="10768084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3DB0A6-0704-40DC-8DE3-21A5296CD212}"/>
              </a:ext>
            </a:extLst>
          </p:cNvPr>
          <p:cNvSpPr txBox="1"/>
          <p:nvPr/>
        </p:nvSpPr>
        <p:spPr>
          <a:xfrm>
            <a:off x="1187473" y="4524557"/>
            <a:ext cx="103117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/>
              <a:t>Counseling: </a:t>
            </a:r>
            <a:endParaRPr lang="en-US" dirty="0"/>
          </a:p>
          <a:p>
            <a:r>
              <a:rPr lang="en-US" dirty="0"/>
              <a:t>1.Transmission to future children? </a:t>
            </a:r>
          </a:p>
          <a:p>
            <a:r>
              <a:rPr lang="en-US" dirty="0"/>
              <a:t>2.Solutions/alternatives? </a:t>
            </a:r>
          </a:p>
          <a:p>
            <a:r>
              <a:rPr lang="en-US" dirty="0"/>
              <a:t>•Find another partner for marriage who doesn’t have sickle cell trait or anemia </a:t>
            </a:r>
          </a:p>
          <a:p>
            <a:endParaRPr lang="en-US" dirty="0"/>
          </a:p>
          <a:p>
            <a:r>
              <a:rPr lang="en-US" dirty="0"/>
              <a:t>Certificate of healthy marriage will be given after they go to the counseling clinic.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CE191F-9D33-4658-841F-53D23D565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951" y="4740277"/>
            <a:ext cx="2179612" cy="1815606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A96298DF-72E3-4C22-9939-8DB9FA7AE50F}"/>
              </a:ext>
            </a:extLst>
          </p:cNvPr>
          <p:cNvSpPr/>
          <p:nvPr/>
        </p:nvSpPr>
        <p:spPr>
          <a:xfrm>
            <a:off x="1424997" y="165849"/>
            <a:ext cx="37832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400" cap="all" spc="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Case scenarios</a:t>
            </a:r>
            <a:endParaRPr lang="ar-SA" sz="4400" cap="all" spc="1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1F278BD-136C-4166-A4B9-2CB59F7B12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4"/>
          <a:stretch/>
        </p:blipFill>
        <p:spPr>
          <a:xfrm>
            <a:off x="99002" y="164811"/>
            <a:ext cx="1325995" cy="420400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69EF99D8-3202-4655-A9F9-4A8374A5904D}"/>
              </a:ext>
            </a:extLst>
          </p:cNvPr>
          <p:cNvSpPr/>
          <p:nvPr/>
        </p:nvSpPr>
        <p:spPr>
          <a:xfrm>
            <a:off x="761999" y="3860178"/>
            <a:ext cx="111335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spc="1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What If Ali’s </a:t>
            </a:r>
            <a:r>
              <a:rPr lang="en-US" sz="4400" spc="1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Fiance</a:t>
            </a:r>
            <a:r>
              <a:rPr lang="en-US" sz="4400" spc="1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Sara Was Also A Sickle Cell Trait Carrier? </a:t>
            </a:r>
          </a:p>
        </p:txBody>
      </p:sp>
    </p:spTree>
    <p:extLst>
      <p:ext uri="{BB962C8B-B14F-4D97-AF65-F5344CB8AC3E}">
        <p14:creationId xmlns:p14="http://schemas.microsoft.com/office/powerpoint/2010/main" val="807795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4A712-F918-464D-946F-F86B473DA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38804"/>
            <a:ext cx="11306329" cy="1499616"/>
          </a:xfrm>
        </p:spPr>
        <p:txBody>
          <a:bodyPr>
            <a:normAutofit/>
          </a:bodyPr>
          <a:lstStyle/>
          <a:p>
            <a:br>
              <a:rPr lang="en-US" sz="4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What if Ali had sickle cell anemia and Sara was clear? </a:t>
            </a:r>
          </a:p>
        </p:txBody>
      </p:sp>
      <p:sp>
        <p:nvSpPr>
          <p:cNvPr id="3" name="مربع نص 6">
            <a:extLst>
              <a:ext uri="{FF2B5EF4-FFF2-40B4-BE49-F238E27FC236}">
                <a16:creationId xmlns:a16="http://schemas.microsoft.com/office/drawing/2014/main" id="{16DC5281-8B26-4310-A2B6-9F0F26E85EF6}"/>
              </a:ext>
            </a:extLst>
          </p:cNvPr>
          <p:cNvSpPr txBox="1"/>
          <p:nvPr/>
        </p:nvSpPr>
        <p:spPr>
          <a:xfrm>
            <a:off x="1024128" y="1880214"/>
            <a:ext cx="10768084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مربع نص 6">
            <a:extLst>
              <a:ext uri="{FF2B5EF4-FFF2-40B4-BE49-F238E27FC236}">
                <a16:creationId xmlns:a16="http://schemas.microsoft.com/office/drawing/2014/main" id="{1512248A-D8E6-4D8B-ACC0-738A027A5E9F}"/>
              </a:ext>
            </a:extLst>
          </p:cNvPr>
          <p:cNvSpPr txBox="1"/>
          <p:nvPr/>
        </p:nvSpPr>
        <p:spPr>
          <a:xfrm>
            <a:off x="1024128" y="4773169"/>
            <a:ext cx="10768084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FE134-9458-46D2-A759-0711330DFAF4}"/>
              </a:ext>
            </a:extLst>
          </p:cNvPr>
          <p:cNvSpPr txBox="1"/>
          <p:nvPr/>
        </p:nvSpPr>
        <p:spPr>
          <a:xfrm>
            <a:off x="1235964" y="1555207"/>
            <a:ext cx="9861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◦Odds of transmission to future children? </a:t>
            </a:r>
          </a:p>
          <a:p>
            <a:r>
              <a:rPr lang="en-US" dirty="0"/>
              <a:t>◦Is an appointment at the counseling clinic mandatory to issue the certificate?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910ADE-036F-47D4-902E-C8247CE07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606" y="1928969"/>
            <a:ext cx="1680859" cy="170959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30E8213-3033-4913-8F10-8D37178CEE28}"/>
              </a:ext>
            </a:extLst>
          </p:cNvPr>
          <p:cNvSpPr txBox="1">
            <a:spLocks/>
          </p:cNvSpPr>
          <p:nvPr/>
        </p:nvSpPr>
        <p:spPr>
          <a:xfrm>
            <a:off x="885671" y="3357542"/>
            <a:ext cx="11859359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1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What if Ali is a carrier and Sara has sickle cell anemia?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217E3E-00F9-4CD4-BBEE-C83226E3244A}"/>
              </a:ext>
            </a:extLst>
          </p:cNvPr>
          <p:cNvSpPr txBox="1"/>
          <p:nvPr/>
        </p:nvSpPr>
        <p:spPr>
          <a:xfrm>
            <a:off x="1235964" y="4569965"/>
            <a:ext cx="99319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/>
              <a:t>Counseling: </a:t>
            </a:r>
            <a:endParaRPr lang="en-US" dirty="0"/>
          </a:p>
          <a:p>
            <a:r>
              <a:rPr lang="en-US" dirty="0"/>
              <a:t>1.Odds of transmission to future children? </a:t>
            </a:r>
          </a:p>
          <a:p>
            <a:r>
              <a:rPr lang="en-US" dirty="0"/>
              <a:t>2.Alternatives/solutions? </a:t>
            </a:r>
          </a:p>
          <a:p>
            <a:r>
              <a:rPr lang="en-US" dirty="0"/>
              <a:t>•Find another partner for marriage who doesn’t have sickle cell trait or anemia </a:t>
            </a:r>
          </a:p>
          <a:p>
            <a:endParaRPr lang="en-US" dirty="0"/>
          </a:p>
          <a:p>
            <a:r>
              <a:rPr lang="en-US" dirty="0"/>
              <a:t>Certificate of healthy marriage will be given after they go to the counseling clinic. 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400840-521A-4FAC-BEE9-9E97C8502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1383" y="4773169"/>
            <a:ext cx="1832956" cy="2039362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92E5184-202F-4738-8A94-443C588BF34F}"/>
              </a:ext>
            </a:extLst>
          </p:cNvPr>
          <p:cNvSpPr/>
          <p:nvPr/>
        </p:nvSpPr>
        <p:spPr>
          <a:xfrm>
            <a:off x="1424997" y="165849"/>
            <a:ext cx="37832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400" cap="all" spc="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Case scenarios</a:t>
            </a:r>
            <a:endParaRPr lang="ar-SA" sz="4400" cap="all" spc="1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6B013FF-55B4-45EA-8811-947A1A9010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4"/>
          <a:stretch/>
        </p:blipFill>
        <p:spPr>
          <a:xfrm>
            <a:off x="99002" y="164811"/>
            <a:ext cx="1325995" cy="4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73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8868461C-7FEC-4DA9-BF5C-77BAD0D70070}"/>
              </a:ext>
            </a:extLst>
          </p:cNvPr>
          <p:cNvSpPr/>
          <p:nvPr/>
        </p:nvSpPr>
        <p:spPr>
          <a:xfrm>
            <a:off x="1420956" y="154324"/>
            <a:ext cx="487030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5000" cap="all" spc="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EXAMIN YOUR SELF !</a:t>
            </a:r>
            <a:endParaRPr lang="ar-SA" sz="5000" cap="all" spc="1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E5550C6-BDB6-4DBA-8710-F3AECC694EB6}"/>
              </a:ext>
            </a:extLst>
          </p:cNvPr>
          <p:cNvSpPr txBox="1"/>
          <p:nvPr/>
        </p:nvSpPr>
        <p:spPr>
          <a:xfrm>
            <a:off x="6714524" y="4826675"/>
            <a:ext cx="5123069" cy="20313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6-One of the below was a reason to include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hemoglobinopathies in premarital Screening Program,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which one?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GB" dirty="0"/>
              <a:t>Not Common in some regions of Saudi Arabia.</a:t>
            </a:r>
            <a:endParaRPr lang="en-US" dirty="0"/>
          </a:p>
          <a:p>
            <a:pPr marL="342900" lvl="0" indent="-342900">
              <a:buFont typeface="+mj-lt"/>
              <a:buAutoNum type="alphaUcPeriod"/>
            </a:pPr>
            <a:r>
              <a:rPr lang="en-GB" dirty="0"/>
              <a:t>These are incurable disorders. </a:t>
            </a:r>
            <a:endParaRPr lang="en-US" dirty="0"/>
          </a:p>
          <a:p>
            <a:pPr marL="342900" lvl="0" indent="-342900">
              <a:buFont typeface="+mj-lt"/>
              <a:buAutoNum type="alphaUcPeriod"/>
            </a:pPr>
            <a:r>
              <a:rPr lang="en-GB" dirty="0"/>
              <a:t>Doesn't cause morbidity and mortality.</a:t>
            </a:r>
          </a:p>
          <a:p>
            <a:pPr lvl="0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Ans B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2A112B7-5A79-482B-9D55-C42AE539639C}"/>
              </a:ext>
            </a:extLst>
          </p:cNvPr>
          <p:cNvSpPr txBox="1"/>
          <p:nvPr/>
        </p:nvSpPr>
        <p:spPr>
          <a:xfrm>
            <a:off x="876025" y="3137171"/>
            <a:ext cx="5328895" cy="20313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2-A married couple, two of them are carrier for an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autosomal recessive disorder, what ‘s the chance of their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children to </a:t>
            </a:r>
            <a:r>
              <a:rPr lang="en-GB" u="sng" dirty="0">
                <a:solidFill>
                  <a:schemeClr val="accent1">
                    <a:lumMod val="75000"/>
                  </a:schemeClr>
                </a:solidFill>
              </a:rPr>
              <a:t>carrier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the disease?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GB" dirty="0"/>
              <a:t>25%  </a:t>
            </a:r>
            <a:endParaRPr lang="en-US" dirty="0"/>
          </a:p>
          <a:p>
            <a:pPr marL="342900" lvl="0" indent="-342900">
              <a:buFont typeface="+mj-lt"/>
              <a:buAutoNum type="alphaUcPeriod"/>
            </a:pPr>
            <a:r>
              <a:rPr lang="en-GB" dirty="0"/>
              <a:t>50%</a:t>
            </a:r>
            <a:endParaRPr lang="en-US" dirty="0"/>
          </a:p>
          <a:p>
            <a:pPr marL="342900" lvl="0" indent="-342900">
              <a:buFont typeface="+mj-lt"/>
              <a:buAutoNum type="alphaUcPeriod"/>
            </a:pPr>
            <a:r>
              <a:rPr lang="en-GB" dirty="0"/>
              <a:t>75%</a:t>
            </a:r>
          </a:p>
          <a:p>
            <a:pPr lvl="0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Ans A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A469FB6-B7E5-4A76-8655-DB5A7DF16561}"/>
              </a:ext>
            </a:extLst>
          </p:cNvPr>
          <p:cNvSpPr txBox="1"/>
          <p:nvPr/>
        </p:nvSpPr>
        <p:spPr>
          <a:xfrm>
            <a:off x="6714524" y="551848"/>
            <a:ext cx="5089598" cy="258532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4-A husband came for premarital screening program,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the husband’s results were , HBsAg is positive,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HBeAg is negative, HBe-antibody is positive,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HBV-DNA is Negative.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Results indicate?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GB" dirty="0"/>
              <a:t>Healthy HCV infected</a:t>
            </a:r>
            <a:endParaRPr lang="en-US" dirty="0"/>
          </a:p>
          <a:p>
            <a:pPr marL="342900" lvl="0" indent="-342900">
              <a:buFont typeface="+mj-lt"/>
              <a:buAutoNum type="alphaUcPeriod"/>
            </a:pPr>
            <a:r>
              <a:rPr lang="en-GB" dirty="0"/>
              <a:t>Unhealthy HBsAg Carrier</a:t>
            </a:r>
            <a:endParaRPr lang="en-US" dirty="0"/>
          </a:p>
          <a:p>
            <a:pPr marL="342900" lvl="0" indent="-342900">
              <a:buFont typeface="+mj-lt"/>
              <a:buAutoNum type="alphaUcPeriod"/>
            </a:pPr>
            <a:r>
              <a:rPr lang="en-GB" dirty="0"/>
              <a:t>Healthy HBsAg Carrier   </a:t>
            </a:r>
          </a:p>
          <a:p>
            <a:pPr lvl="0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Ans C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076E6C37-7AB2-4CB4-A500-4D2F41AF0A32}"/>
              </a:ext>
            </a:extLst>
          </p:cNvPr>
          <p:cNvCxnSpPr>
            <a:cxnSpLocks/>
          </p:cNvCxnSpPr>
          <p:nvPr/>
        </p:nvCxnSpPr>
        <p:spPr>
          <a:xfrm>
            <a:off x="6345383" y="956154"/>
            <a:ext cx="0" cy="555858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DC19263-57C5-4B44-B47A-776A699985FB}"/>
              </a:ext>
            </a:extLst>
          </p:cNvPr>
          <p:cNvSpPr txBox="1"/>
          <p:nvPr/>
        </p:nvSpPr>
        <p:spPr>
          <a:xfrm>
            <a:off x="6714524" y="3137171"/>
            <a:ext cx="4483407" cy="17543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5-What should you follow to provide successful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premarital counselling?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GB" dirty="0"/>
              <a:t>Explain The meaning of carrier Status.  </a:t>
            </a:r>
            <a:endParaRPr lang="en-US" dirty="0"/>
          </a:p>
          <a:p>
            <a:pPr marL="342900" lvl="0" indent="-342900">
              <a:buFont typeface="+mj-lt"/>
              <a:buAutoNum type="alphaUcPeriod"/>
            </a:pPr>
            <a:r>
              <a:rPr lang="en-GB" dirty="0"/>
              <a:t>Encourage the consanguineous marriages</a:t>
            </a:r>
            <a:endParaRPr lang="en-US" dirty="0"/>
          </a:p>
          <a:p>
            <a:pPr marL="342900" lvl="0" indent="-342900">
              <a:buFont typeface="+mj-lt"/>
              <a:buAutoNum type="alphaUcPeriod"/>
            </a:pPr>
            <a:r>
              <a:rPr lang="en-GB" dirty="0"/>
              <a:t>Tell them single life is better.</a:t>
            </a:r>
          </a:p>
          <a:p>
            <a:pPr lvl="0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Ans A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4A10F22-0406-44E6-AC8D-92B865593047}"/>
              </a:ext>
            </a:extLst>
          </p:cNvPr>
          <p:cNvSpPr txBox="1"/>
          <p:nvPr/>
        </p:nvSpPr>
        <p:spPr>
          <a:xfrm>
            <a:off x="891671" y="5103674"/>
            <a:ext cx="5375767" cy="17543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3-What the right decision for the physian to make in the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same case of the above?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GB" dirty="0"/>
              <a:t>Encourage him to avoid marriage.</a:t>
            </a:r>
            <a:endParaRPr lang="en-US" dirty="0"/>
          </a:p>
          <a:p>
            <a:pPr marL="342900" lvl="0" indent="-342900">
              <a:buFont typeface="+mj-lt"/>
              <a:buAutoNum type="alphaUcPeriod"/>
            </a:pPr>
            <a:r>
              <a:rPr lang="en-GB" dirty="0"/>
              <a:t>repeat the test before confirming the diagnosis. </a:t>
            </a:r>
            <a:endParaRPr lang="en-US" dirty="0"/>
          </a:p>
          <a:p>
            <a:pPr marL="342900" lvl="0" indent="-342900">
              <a:buFont typeface="+mj-lt"/>
              <a:buAutoNum type="alphaUcPeriod"/>
            </a:pPr>
            <a:r>
              <a:rPr lang="en-GB" dirty="0"/>
              <a:t>It's confidentiality, no need to report it.</a:t>
            </a:r>
          </a:p>
          <a:p>
            <a:pPr lvl="0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Ans B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88E7182-F391-46CD-9C1F-B5DF33BE278A}"/>
              </a:ext>
            </a:extLst>
          </p:cNvPr>
          <p:cNvSpPr txBox="1"/>
          <p:nvPr/>
        </p:nvSpPr>
        <p:spPr>
          <a:xfrm>
            <a:off x="876025" y="1382845"/>
            <a:ext cx="5148204" cy="17543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1- The percentage of transmission of HIM from mother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to child?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0" indent="-342900">
              <a:buFont typeface="+mj-lt"/>
              <a:buAutoNum type="alphaUcPeriod"/>
            </a:pPr>
            <a:r>
              <a:rPr lang="en-GB" dirty="0"/>
              <a:t>90% </a:t>
            </a:r>
            <a:endParaRPr lang="en-US" dirty="0"/>
          </a:p>
          <a:p>
            <a:pPr marL="342900" lvl="0" indent="-342900">
              <a:buFont typeface="+mj-lt"/>
              <a:buAutoNum type="alphaUcPeriod"/>
            </a:pPr>
            <a:r>
              <a:rPr lang="en-GB" dirty="0"/>
              <a:t>60%</a:t>
            </a:r>
            <a:endParaRPr lang="en-US" dirty="0"/>
          </a:p>
          <a:p>
            <a:pPr marL="342900" lvl="0" indent="-342900">
              <a:buFont typeface="+mj-lt"/>
              <a:buAutoNum type="alphaUcPeriod"/>
            </a:pPr>
            <a:r>
              <a:rPr lang="en-GB" dirty="0"/>
              <a:t>70%</a:t>
            </a:r>
          </a:p>
          <a:p>
            <a:pPr lvl="0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Ans A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D2D46AF-1159-4531-BDCE-C87DD3D44F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4"/>
          <a:stretch/>
        </p:blipFill>
        <p:spPr>
          <a:xfrm>
            <a:off x="99002" y="164811"/>
            <a:ext cx="1325995" cy="4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8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B0AD926A-6A49-4FAF-A392-4534F4E9391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عنصر نائب للصورة 5" descr="صورة تحتوي على ثياب, شخص&#10;&#10;وصف منشأ بثقة عالية جداً">
            <a:extLst>
              <a:ext uri="{FF2B5EF4-FFF2-40B4-BE49-F238E27FC236}">
                <a16:creationId xmlns:a16="http://schemas.microsoft.com/office/drawing/2014/main" id="{7A5E7735-7050-40B4-B340-6711A59356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3" r="9091" b="7770"/>
          <a:stretch/>
        </p:blipFill>
        <p:spPr>
          <a:xfrm>
            <a:off x="20" y="-9448"/>
            <a:ext cx="12191980" cy="6857990"/>
          </a:xfrm>
          <a:prstGeom prst="rect">
            <a:avLst/>
          </a:prstGeom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FAD9FB75-5E1A-4AE8-99C7-1089F2031C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5BD3C60-BA10-42C4-9F11-282AEE6A2F5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وان 1">
            <a:extLst>
              <a:ext uri="{FF2B5EF4-FFF2-40B4-BE49-F238E27FC236}">
                <a16:creationId xmlns:a16="http://schemas.microsoft.com/office/drawing/2014/main" id="{A0768968-BE92-49E2-BD91-236B35BE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773" y="839175"/>
            <a:ext cx="6066816" cy="149961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 rtl="0"/>
            <a:r>
              <a:rPr lang="en-US" sz="12000" spc="100" dirty="0">
                <a:solidFill>
                  <a:schemeClr val="tx2"/>
                </a:solidFill>
              </a:rPr>
              <a:t>T</a:t>
            </a:r>
            <a:r>
              <a:rPr lang="en-US" sz="12000" spc="100" dirty="0">
                <a:solidFill>
                  <a:schemeClr val="tx1"/>
                </a:solidFill>
              </a:rPr>
              <a:t>HANK YOU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452FB9E-7616-4576-9FCA-A08C40519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4"/>
          <a:stretch/>
        </p:blipFill>
        <p:spPr>
          <a:xfrm>
            <a:off x="99002" y="164811"/>
            <a:ext cx="1325995" cy="420400"/>
          </a:xfrm>
          <a:prstGeom prst="rect">
            <a:avLst/>
          </a:prstGeom>
        </p:spPr>
      </p:pic>
      <p:sp>
        <p:nvSpPr>
          <p:cNvPr id="23" name="عنصر نائب للنص 3">
            <a:extLst>
              <a:ext uri="{FF2B5EF4-FFF2-40B4-BE49-F238E27FC236}">
                <a16:creationId xmlns:a16="http://schemas.microsoft.com/office/drawing/2014/main" id="{BDB764D9-6EC5-4756-9A1F-323FBDA72253}"/>
              </a:ext>
            </a:extLst>
          </p:cNvPr>
          <p:cNvSpPr txBox="1">
            <a:spLocks/>
          </p:cNvSpPr>
          <p:nvPr/>
        </p:nvSpPr>
        <p:spPr>
          <a:xfrm>
            <a:off x="879735" y="2235146"/>
            <a:ext cx="6066816" cy="78698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0" indent="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lang="en-US" sz="2800" dirty="0">
                <a:solidFill>
                  <a:srgbClr val="000000"/>
                </a:solidFill>
              </a:rPr>
              <a:t>FOR CHECKING OUR WORK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DA01B2-F02C-47C8-B554-335216FB320F}"/>
              </a:ext>
            </a:extLst>
          </p:cNvPr>
          <p:cNvSpPr txBox="1"/>
          <p:nvPr/>
        </p:nvSpPr>
        <p:spPr>
          <a:xfrm>
            <a:off x="99002" y="3485389"/>
            <a:ext cx="22694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LEADERS :</a:t>
            </a:r>
          </a:p>
          <a:p>
            <a:endParaRPr lang="en-US" dirty="0"/>
          </a:p>
          <a:p>
            <a:r>
              <a:rPr lang="en-US" dirty="0"/>
              <a:t>Nasser AbuDujain</a:t>
            </a:r>
          </a:p>
          <a:p>
            <a:r>
              <a:rPr lang="en-US" dirty="0"/>
              <a:t>Jawaher </a:t>
            </a:r>
            <a:r>
              <a:rPr lang="en-US" dirty="0" err="1"/>
              <a:t>AlKhayyal</a:t>
            </a:r>
            <a:endParaRPr lang="ar-SA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1A2D54A-4FA0-4CE0-8F1F-62AAB1792E76}"/>
              </a:ext>
            </a:extLst>
          </p:cNvPr>
          <p:cNvSpPr txBox="1"/>
          <p:nvPr/>
        </p:nvSpPr>
        <p:spPr>
          <a:xfrm>
            <a:off x="4677107" y="3463978"/>
            <a:ext cx="2269444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MEMBERS :</a:t>
            </a:r>
          </a:p>
          <a:p>
            <a:endParaRPr lang="en-US" dirty="0"/>
          </a:p>
          <a:p>
            <a:r>
              <a:rPr lang="en-US" dirty="0"/>
              <a:t>. </a:t>
            </a:r>
            <a:r>
              <a:rPr lang="en-US" dirty="0" err="1"/>
              <a:t>Naif</a:t>
            </a:r>
            <a:r>
              <a:rPr lang="en-US" dirty="0"/>
              <a:t> </a:t>
            </a:r>
            <a:r>
              <a:rPr lang="en-US" dirty="0" err="1"/>
              <a:t>AlZiady</a:t>
            </a:r>
            <a:endParaRPr lang="en-US" dirty="0"/>
          </a:p>
          <a:p>
            <a:r>
              <a:rPr lang="en-US" dirty="0"/>
              <a:t>. Shahad </a:t>
            </a:r>
            <a:r>
              <a:rPr lang="en-US" dirty="0" err="1"/>
              <a:t>AlAnzan</a:t>
            </a:r>
            <a:endParaRPr lang="en-US" dirty="0"/>
          </a:p>
          <a:p>
            <a:r>
              <a:rPr lang="en-US" dirty="0"/>
              <a:t>. Nawaf </a:t>
            </a:r>
            <a:r>
              <a:rPr lang="en-US" dirty="0" err="1"/>
              <a:t>AlHarbi</a:t>
            </a:r>
            <a:endParaRPr lang="en-US" dirty="0"/>
          </a:p>
          <a:p>
            <a:r>
              <a:rPr lang="en-US" dirty="0"/>
              <a:t>.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AlHarbi</a:t>
            </a:r>
            <a:endParaRPr lang="en-US" dirty="0"/>
          </a:p>
          <a:p>
            <a:r>
              <a:rPr lang="en-US" dirty="0"/>
              <a:t>. </a:t>
            </a:r>
            <a:r>
              <a:rPr lang="en-US" dirty="0" err="1"/>
              <a:t>Abdulkarim</a:t>
            </a:r>
            <a:r>
              <a:rPr lang="en-US" dirty="0"/>
              <a:t> </a:t>
            </a:r>
            <a:r>
              <a:rPr lang="en-US" dirty="0" err="1"/>
              <a:t>AlHarbi</a:t>
            </a:r>
            <a:endParaRPr lang="en-US" dirty="0"/>
          </a:p>
          <a:p>
            <a:r>
              <a:rPr lang="en-US" dirty="0"/>
              <a:t>. </a:t>
            </a:r>
            <a:r>
              <a:rPr lang="en-US" dirty="0" err="1"/>
              <a:t>Alaa</a:t>
            </a:r>
            <a:r>
              <a:rPr lang="en-US" dirty="0"/>
              <a:t> </a:t>
            </a:r>
            <a:r>
              <a:rPr lang="en-US" dirty="0" err="1"/>
              <a:t>AlAqeel</a:t>
            </a:r>
            <a:endParaRPr lang="en-US" dirty="0"/>
          </a:p>
          <a:p>
            <a:r>
              <a:rPr lang="en-US" dirty="0"/>
              <a:t>. </a:t>
            </a:r>
            <a:r>
              <a:rPr lang="en-US" dirty="0" err="1"/>
              <a:t>Reem</a:t>
            </a:r>
            <a:r>
              <a:rPr lang="en-US" dirty="0"/>
              <a:t> </a:t>
            </a:r>
            <a:r>
              <a:rPr lang="en-US" dirty="0" err="1"/>
              <a:t>AlShathri</a:t>
            </a:r>
            <a:endParaRPr lang="en-US" dirty="0"/>
          </a:p>
          <a:p>
            <a:r>
              <a:rPr lang="en-US" dirty="0"/>
              <a:t>. Leena </a:t>
            </a:r>
            <a:r>
              <a:rPr lang="en-US" dirty="0" err="1"/>
              <a:t>AlWakeel</a:t>
            </a:r>
            <a:endParaRPr lang="en-US" dirty="0"/>
          </a:p>
          <a:p>
            <a:r>
              <a:rPr lang="en-US" dirty="0"/>
              <a:t>. </a:t>
            </a:r>
            <a:r>
              <a:rPr lang="en-US" dirty="0" err="1"/>
              <a:t>Ebtisam</a:t>
            </a:r>
            <a:r>
              <a:rPr lang="en-US" dirty="0"/>
              <a:t> </a:t>
            </a:r>
            <a:r>
              <a:rPr lang="en-US" dirty="0" err="1"/>
              <a:t>AlMutairi</a:t>
            </a:r>
            <a:endParaRPr lang="en-US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9C4E3B0-E41F-416A-8172-DF8A7098A059}"/>
              </a:ext>
            </a:extLst>
          </p:cNvPr>
          <p:cNvSpPr txBox="1"/>
          <p:nvPr/>
        </p:nvSpPr>
        <p:spPr>
          <a:xfrm>
            <a:off x="2368446" y="3463978"/>
            <a:ext cx="226944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REVISE :</a:t>
            </a:r>
          </a:p>
          <a:p>
            <a:endParaRPr lang="en-US" dirty="0"/>
          </a:p>
          <a:p>
            <a:r>
              <a:rPr lang="en-US" dirty="0"/>
              <a:t>. Nawaf </a:t>
            </a:r>
            <a:r>
              <a:rPr lang="en-US" dirty="0" err="1"/>
              <a:t>AlHarbi</a:t>
            </a:r>
            <a:endParaRPr lang="en-US" dirty="0"/>
          </a:p>
        </p:txBody>
      </p:sp>
      <p:pic>
        <p:nvPicPr>
          <p:cNvPr id="5" name="صورة 4" descr="صورة تحتوي على فأس, رسوم المتجهات&#10;&#10;وصف منشأ بثقة عالية جداً">
            <a:hlinkClick r:id="rId4"/>
            <a:extLst>
              <a:ext uri="{FF2B5EF4-FFF2-40B4-BE49-F238E27FC236}">
                <a16:creationId xmlns:a16="http://schemas.microsoft.com/office/drawing/2014/main" id="{82F0BF42-333F-486A-B641-76C7377A7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16" y="5273824"/>
            <a:ext cx="577383" cy="467879"/>
          </a:xfrm>
          <a:prstGeom prst="rect">
            <a:avLst/>
          </a:prstGeom>
        </p:spPr>
      </p:pic>
      <p:pic>
        <p:nvPicPr>
          <p:cNvPr id="9" name="صورة 8">
            <a:hlinkClick r:id="rId6"/>
            <a:extLst>
              <a:ext uri="{FF2B5EF4-FFF2-40B4-BE49-F238E27FC236}">
                <a16:creationId xmlns:a16="http://schemas.microsoft.com/office/drawing/2014/main" id="{64F08661-6CA0-4D1A-A795-E05617A8C2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7" y="5927620"/>
            <a:ext cx="694319" cy="694319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D0EEAF0-5FC2-4282-9158-2C43E9299430}"/>
              </a:ext>
            </a:extLst>
          </p:cNvPr>
          <p:cNvSpPr txBox="1"/>
          <p:nvPr/>
        </p:nvSpPr>
        <p:spPr>
          <a:xfrm>
            <a:off x="654515" y="5507763"/>
            <a:ext cx="17139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@MEDICINE436</a:t>
            </a:r>
            <a:endParaRPr lang="ar-SA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24939BA-A33C-42B0-B72B-23750075A02C}"/>
              </a:ext>
            </a:extLst>
          </p:cNvPr>
          <p:cNvSpPr txBox="1"/>
          <p:nvPr/>
        </p:nvSpPr>
        <p:spPr>
          <a:xfrm>
            <a:off x="654515" y="6396961"/>
            <a:ext cx="318247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436.MEDICINE@HOTMAIL.COM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34158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6">
            <a:extLst>
              <a:ext uri="{FF2B5EF4-FFF2-40B4-BE49-F238E27FC236}">
                <a16:creationId xmlns:a16="http://schemas.microsoft.com/office/drawing/2014/main" id="{C4A045F3-8799-4C0A-A438-D37E68EBA861}"/>
              </a:ext>
            </a:extLst>
          </p:cNvPr>
          <p:cNvSpPr txBox="1"/>
          <p:nvPr/>
        </p:nvSpPr>
        <p:spPr>
          <a:xfrm>
            <a:off x="914399" y="1148130"/>
            <a:ext cx="10768085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ar-SA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FEC6EFC3-EBB1-4DA0-8D3C-275F8CD19577}"/>
              </a:ext>
            </a:extLst>
          </p:cNvPr>
          <p:cNvSpPr/>
          <p:nvPr/>
        </p:nvSpPr>
        <p:spPr>
          <a:xfrm>
            <a:off x="2033516" y="164811"/>
            <a:ext cx="332014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000" cap="all" spc="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science</a:t>
            </a:r>
            <a:endParaRPr lang="ar-SA" sz="5000" cap="all" spc="1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6133168-36B9-41C8-A08A-9E5C911A24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4"/>
          <a:stretch/>
        </p:blipFill>
        <p:spPr>
          <a:xfrm>
            <a:off x="99002" y="164811"/>
            <a:ext cx="1325995" cy="42040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4BFD33A9-897E-4317-957B-79B2E96FFBAB}"/>
              </a:ext>
            </a:extLst>
          </p:cNvPr>
          <p:cNvSpPr txBox="1"/>
          <p:nvPr/>
        </p:nvSpPr>
        <p:spPr>
          <a:xfrm>
            <a:off x="1174693" y="1589504"/>
            <a:ext cx="10247496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 middle East is one of the regions known for high rates of </a:t>
            </a:r>
            <a:r>
              <a:rPr lang="en-US" sz="2400" b="1" dirty="0">
                <a:solidFill>
                  <a:schemeClr val="bg1"/>
                </a:solidFill>
              </a:rPr>
              <a:t>sickle cell disease and beta-thalassemia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E21EE29-A6CA-4D46-B954-8971EB75CE02}"/>
              </a:ext>
            </a:extLst>
          </p:cNvPr>
          <p:cNvSpPr txBox="1"/>
          <p:nvPr/>
        </p:nvSpPr>
        <p:spPr>
          <a:xfrm>
            <a:off x="1174693" y="3157460"/>
            <a:ext cx="10247496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 In the 80s Saudi Arabia was hyper-endemic with </a:t>
            </a:r>
            <a:r>
              <a:rPr lang="en-US" sz="2000" b="1" dirty="0"/>
              <a:t>Hep B Virus</a:t>
            </a:r>
            <a:r>
              <a:rPr lang="en-US" sz="2000" dirty="0"/>
              <a:t>.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 In Saudi Arabia, </a:t>
            </a:r>
            <a:r>
              <a:rPr lang="en-US" sz="2000" b="1" dirty="0"/>
              <a:t>Hepatitis C </a:t>
            </a:r>
            <a:r>
              <a:rPr lang="en-US" sz="2000" dirty="0"/>
              <a:t>persists as a problem in hemodialysis patients and IV drug users. In KKUH, Hep C prevalence was 0.58 % in 1996 and decreased to 0.08% in 2006.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 From the year 2000 to 2009, there were 2,956 reported Saudi cases of </a:t>
            </a:r>
            <a:r>
              <a:rPr lang="en-US" sz="2000" b="1" dirty="0"/>
              <a:t>HIV</a:t>
            </a:r>
            <a:r>
              <a:rPr lang="en-US" sz="2000" dirty="0"/>
              <a:t>. A rate of 1.5 cases per 100,000 Saudis. </a:t>
            </a:r>
          </a:p>
        </p:txBody>
      </p:sp>
    </p:spTree>
    <p:extLst>
      <p:ext uri="{BB962C8B-B14F-4D97-AF65-F5344CB8AC3E}">
        <p14:creationId xmlns:p14="http://schemas.microsoft.com/office/powerpoint/2010/main" val="3395623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64A0050-3A23-47C8-88B3-21CAC757DBE0}"/>
              </a:ext>
            </a:extLst>
          </p:cNvPr>
          <p:cNvSpPr/>
          <p:nvPr/>
        </p:nvSpPr>
        <p:spPr>
          <a:xfrm>
            <a:off x="2033516" y="164811"/>
            <a:ext cx="594060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000" cap="all" spc="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Premarital counseling</a:t>
            </a:r>
            <a:endParaRPr lang="ar-SA" sz="5000" cap="all" spc="1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7C65FD4-90B9-4970-9663-A949A2B9FA5F}"/>
              </a:ext>
            </a:extLst>
          </p:cNvPr>
          <p:cNvSpPr txBox="1"/>
          <p:nvPr/>
        </p:nvSpPr>
        <p:spPr>
          <a:xfrm>
            <a:off x="736979" y="6070990"/>
            <a:ext cx="10945505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(1) Particularly in eastern and southern regions . (2) sexual transmitted disease </a:t>
            </a:r>
          </a:p>
          <a:p>
            <a:r>
              <a:rPr lang="en-US" dirty="0">
                <a:solidFill>
                  <a:srgbClr val="92D050"/>
                </a:solidFill>
              </a:rPr>
              <a:t>(3) Can they afford the cost of the test ?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9F498B3-1267-40D0-980C-A50A86FDE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4"/>
          <a:stretch/>
        </p:blipFill>
        <p:spPr>
          <a:xfrm>
            <a:off x="99002" y="164811"/>
            <a:ext cx="1325995" cy="420400"/>
          </a:xfrm>
          <a:prstGeom prst="rect">
            <a:avLst/>
          </a:prstGeom>
        </p:spPr>
      </p:pic>
      <p:sp>
        <p:nvSpPr>
          <p:cNvPr id="10" name="مربع نص 6">
            <a:extLst>
              <a:ext uri="{FF2B5EF4-FFF2-40B4-BE49-F238E27FC236}">
                <a16:creationId xmlns:a16="http://schemas.microsoft.com/office/drawing/2014/main" id="{9B96C4F9-8D20-4792-89C1-19E8B6AD24BF}"/>
              </a:ext>
            </a:extLst>
          </p:cNvPr>
          <p:cNvSpPr txBox="1"/>
          <p:nvPr/>
        </p:nvSpPr>
        <p:spPr>
          <a:xfrm>
            <a:off x="914399" y="1148130"/>
            <a:ext cx="11122925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14933D1-6448-4588-9861-0F6C5C8A3747}"/>
              </a:ext>
            </a:extLst>
          </p:cNvPr>
          <p:cNvSpPr txBox="1"/>
          <p:nvPr/>
        </p:nvSpPr>
        <p:spPr>
          <a:xfrm>
            <a:off x="1143262" y="1404838"/>
            <a:ext cx="38015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WHAT IS PREMARITAL COUNSELING :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6B9DD39-C020-4E74-B55C-185C49A567CB}"/>
              </a:ext>
            </a:extLst>
          </p:cNvPr>
          <p:cNvSpPr txBox="1"/>
          <p:nvPr/>
        </p:nvSpPr>
        <p:spPr>
          <a:xfrm>
            <a:off x="6260129" y="1381310"/>
            <a:ext cx="393120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PRE MARITAL SCREENING PROGRAM :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AC87B43-4784-4EE8-9561-D8FAF3C94C76}"/>
              </a:ext>
            </a:extLst>
          </p:cNvPr>
          <p:cNvSpPr txBox="1"/>
          <p:nvPr/>
        </p:nvSpPr>
        <p:spPr>
          <a:xfrm>
            <a:off x="2653167" y="5117436"/>
            <a:ext cx="36452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ANY SUCCUSSESFUL SCREENING PROGRAM MUST COMPLY WITH : </a:t>
            </a:r>
            <a:endParaRPr lang="ar-S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13E66A8E-24F4-43FE-B44A-2B43C166FC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5543959"/>
              </p:ext>
            </p:extLst>
          </p:nvPr>
        </p:nvGraphicFramePr>
        <p:xfrm>
          <a:off x="6076600" y="4933428"/>
          <a:ext cx="4979160" cy="1014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3">
            <a:extLst>
              <a:ext uri="{FF2B5EF4-FFF2-40B4-BE49-F238E27FC236}">
                <a16:creationId xmlns:a16="http://schemas.microsoft.com/office/drawing/2014/main" id="{0FA0B3DE-0BFC-4D4A-9002-0413AB0EDE3B}"/>
              </a:ext>
            </a:extLst>
          </p:cNvPr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3751">
            <a:off x="1042830" y="5154584"/>
            <a:ext cx="1481906" cy="4592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3388D6B-48E0-4850-973D-533787937590}"/>
              </a:ext>
            </a:extLst>
          </p:cNvPr>
          <p:cNvSpPr txBox="1"/>
          <p:nvPr/>
        </p:nvSpPr>
        <p:spPr>
          <a:xfrm>
            <a:off x="1143262" y="2097402"/>
            <a:ext cx="3801554" cy="2554545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just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Premarital counseling </a:t>
            </a:r>
            <a:r>
              <a:rPr lang="en-US" sz="2000" dirty="0"/>
              <a:t>is a type of family therapy that helps couples prepare for marriage, and help to ensure that you and your partner have a strong, healthy relationship in addition to giving you a better chance for a stable and satisfying marriage .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9D5E676-2741-4CBB-8D1C-60E5C2DDB1F0}"/>
              </a:ext>
            </a:extLst>
          </p:cNvPr>
          <p:cNvSpPr txBox="1"/>
          <p:nvPr/>
        </p:nvSpPr>
        <p:spPr>
          <a:xfrm>
            <a:off x="5120073" y="1868412"/>
            <a:ext cx="6917251" cy="33085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900" dirty="0"/>
              <a:t>Genetic disorders particularly Hemoglobinopathies like </a:t>
            </a:r>
            <a:r>
              <a:rPr lang="en-US" sz="1900" dirty="0" err="1"/>
              <a:t>Thalasemia</a:t>
            </a:r>
            <a:r>
              <a:rPr lang="en-US" sz="1900" dirty="0"/>
              <a:t> &amp; Sickle cell </a:t>
            </a:r>
            <a:r>
              <a:rPr lang="en-US" sz="1900" dirty="0" err="1"/>
              <a:t>anaemia</a:t>
            </a:r>
            <a:r>
              <a:rPr lang="en-US" sz="1900" dirty="0"/>
              <a:t> are common in Saudi Arabia </a:t>
            </a:r>
            <a:r>
              <a:rPr lang="en-US" sz="1900" dirty="0">
                <a:solidFill>
                  <a:srgbClr val="92D050"/>
                </a:solidFill>
              </a:rPr>
              <a:t>(1)</a:t>
            </a:r>
            <a:r>
              <a:rPr lang="en-US" sz="1900" dirty="0"/>
              <a:t>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900" dirty="0"/>
              <a:t>A high prevalence of Carrier status was reported predominantly in the eastern and south western regions of Saudi Arabia.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900" dirty="0"/>
              <a:t>In </a:t>
            </a:r>
            <a:r>
              <a:rPr lang="en-US" sz="1900" dirty="0">
                <a:solidFill>
                  <a:srgbClr val="FF0000"/>
                </a:solidFill>
              </a:rPr>
              <a:t>2004</a:t>
            </a:r>
            <a:r>
              <a:rPr lang="en-US" sz="1900" dirty="0"/>
              <a:t> the Saudi Ministry of Health implemented a mandatory premarital screening program to decrease the incidence of these genetic disorders in future generations.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900" dirty="0"/>
              <a:t>In </a:t>
            </a:r>
            <a:r>
              <a:rPr lang="en-US" sz="1900" dirty="0">
                <a:solidFill>
                  <a:srgbClr val="FF0000"/>
                </a:solidFill>
              </a:rPr>
              <a:t>2008</a:t>
            </a:r>
            <a:r>
              <a:rPr lang="en-US" sz="1900" dirty="0"/>
              <a:t> this test was updated to include mandatory screening for HBV , HCV and HIV</a:t>
            </a:r>
            <a:r>
              <a:rPr lang="en-US" sz="1900" dirty="0">
                <a:solidFill>
                  <a:srgbClr val="92D050"/>
                </a:solidFill>
              </a:rPr>
              <a:t>(2)</a:t>
            </a:r>
            <a:r>
              <a:rPr lang="en-US" sz="1900" dirty="0"/>
              <a:t>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900" dirty="0"/>
              <a:t>In </a:t>
            </a:r>
            <a:r>
              <a:rPr lang="en-US" sz="1900" dirty="0">
                <a:solidFill>
                  <a:srgbClr val="FF0000"/>
                </a:solidFill>
              </a:rPr>
              <a:t>2013</a:t>
            </a:r>
            <a:r>
              <a:rPr lang="en-US" sz="1900" dirty="0"/>
              <a:t> the program changes its name from pre-marital screening to health marriage </a:t>
            </a:r>
            <a:r>
              <a:rPr lang="en-US" sz="1900" dirty="0" err="1"/>
              <a:t>programe</a:t>
            </a:r>
            <a:r>
              <a:rPr lang="en-US" sz="1900" dirty="0"/>
              <a:t> an started electronic integration . </a:t>
            </a:r>
          </a:p>
        </p:txBody>
      </p:sp>
      <p:sp>
        <p:nvSpPr>
          <p:cNvPr id="14" name="نجمة: 5 نقاط 13">
            <a:extLst>
              <a:ext uri="{FF2B5EF4-FFF2-40B4-BE49-F238E27FC236}">
                <a16:creationId xmlns:a16="http://schemas.microsoft.com/office/drawing/2014/main" id="{9520C620-0EA0-42BE-BF78-2210C08694FE}"/>
              </a:ext>
            </a:extLst>
          </p:cNvPr>
          <p:cNvSpPr/>
          <p:nvPr/>
        </p:nvSpPr>
        <p:spPr>
          <a:xfrm>
            <a:off x="2408663" y="5256855"/>
            <a:ext cx="300062" cy="2547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3116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ربع نص 6">
            <a:extLst>
              <a:ext uri="{FF2B5EF4-FFF2-40B4-BE49-F238E27FC236}">
                <a16:creationId xmlns:a16="http://schemas.microsoft.com/office/drawing/2014/main" id="{428B9D0E-73C8-483D-9680-6ACC6B86521A}"/>
              </a:ext>
            </a:extLst>
          </p:cNvPr>
          <p:cNvSpPr txBox="1"/>
          <p:nvPr/>
        </p:nvSpPr>
        <p:spPr>
          <a:xfrm>
            <a:off x="914399" y="1148130"/>
            <a:ext cx="11122925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ar-S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1DA3E8-13A3-4647-BDE3-A542127B4326}"/>
              </a:ext>
            </a:extLst>
          </p:cNvPr>
          <p:cNvSpPr txBox="1"/>
          <p:nvPr/>
        </p:nvSpPr>
        <p:spPr>
          <a:xfrm>
            <a:off x="1061922" y="2169396"/>
            <a:ext cx="4522131" cy="34778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Saudi pre-marital screening program, tests for genetic blood disorders (hemoglobinopathies) and infectious diseases. Then according to the results, </a:t>
            </a:r>
          </a:p>
          <a:p>
            <a:r>
              <a:rPr lang="en-US" sz="2000" b="1" dirty="0"/>
              <a:t>it provides counseling on: </a:t>
            </a:r>
          </a:p>
          <a:p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The </a:t>
            </a:r>
            <a:r>
              <a:rPr lang="en-US" sz="2000" b="1" dirty="0"/>
              <a:t>odds </a:t>
            </a:r>
            <a:r>
              <a:rPr lang="en-US" sz="2000" dirty="0"/>
              <a:t>of transferring this disease </a:t>
            </a:r>
            <a:r>
              <a:rPr lang="en-US" sz="2000" b="1" dirty="0"/>
              <a:t>to their prospective marriage partner 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/>
              <a:t>The </a:t>
            </a:r>
            <a:r>
              <a:rPr lang="en-US" sz="2000" b="1" dirty="0"/>
              <a:t>odds </a:t>
            </a:r>
            <a:r>
              <a:rPr lang="en-US" sz="2000" dirty="0"/>
              <a:t>of transferring this disease </a:t>
            </a:r>
            <a:r>
              <a:rPr lang="en-US" sz="2000" b="1" dirty="0"/>
              <a:t>to their future children 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/>
              <a:t>Solutions </a:t>
            </a:r>
            <a:r>
              <a:rPr lang="en-US" sz="2000" dirty="0"/>
              <a:t>and how to move forward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7B308-28EA-4D0F-B565-138D8A8B2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63" y="976124"/>
            <a:ext cx="4860036" cy="1499616"/>
          </a:xfrm>
        </p:spPr>
        <p:txBody>
          <a:bodyPr>
            <a:noAutofit/>
          </a:bodyPr>
          <a:lstStyle/>
          <a:p>
            <a:b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Pre-marital Counseling in KSA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628EC-978B-46A7-8B46-83D3DCA73D76}"/>
              </a:ext>
            </a:extLst>
          </p:cNvPr>
          <p:cNvSpPr txBox="1"/>
          <p:nvPr/>
        </p:nvSpPr>
        <p:spPr>
          <a:xfrm>
            <a:off x="6462580" y="1672269"/>
            <a:ext cx="507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spc="100" dirty="0">
                <a:solidFill>
                  <a:schemeClr val="accent1">
                    <a:lumMod val="75000"/>
                  </a:schemeClr>
                </a:solidFill>
              </a:rPr>
              <a:t>The program’s objectives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E70E20-6951-4B6B-B9CD-7E148FB69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761" y="2711672"/>
            <a:ext cx="1731278" cy="1434655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761FE58B-6C1A-4C9B-A813-EB60908FF07A}"/>
              </a:ext>
            </a:extLst>
          </p:cNvPr>
          <p:cNvSpPr/>
          <p:nvPr/>
        </p:nvSpPr>
        <p:spPr>
          <a:xfrm>
            <a:off x="5950633" y="2926080"/>
            <a:ext cx="900333" cy="111134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1B34FA-A604-426A-B7A1-0F6224065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6039" y="2709267"/>
            <a:ext cx="1797089" cy="1434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9D0BB6-C8FD-4D8B-826A-016CF01AD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5750" y="2935637"/>
            <a:ext cx="1235267" cy="12164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ADBC94-DC74-495A-B6B8-6CF202DAB70C}"/>
              </a:ext>
            </a:extLst>
          </p:cNvPr>
          <p:cNvSpPr txBox="1"/>
          <p:nvPr/>
        </p:nvSpPr>
        <p:spPr>
          <a:xfrm>
            <a:off x="6095999" y="4105436"/>
            <a:ext cx="56424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4- </a:t>
            </a:r>
            <a:r>
              <a:rPr lang="en-US" sz="2000" dirty="0"/>
              <a:t>To make it easier for people who want to make the test to ask for it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5-</a:t>
            </a:r>
            <a:r>
              <a:rPr lang="en-US" sz="2000" dirty="0"/>
              <a:t>To raise awareness about the concept of a comprehensive healthy marriage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889BB-537B-43B2-B492-B394178CACA7}"/>
              </a:ext>
            </a:extLst>
          </p:cNvPr>
          <p:cNvSpPr txBox="1"/>
          <p:nvPr/>
        </p:nvSpPr>
        <p:spPr>
          <a:xfrm>
            <a:off x="7127631" y="2401096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9B568E-469E-4C57-ACA8-44CEA3ABB382}"/>
              </a:ext>
            </a:extLst>
          </p:cNvPr>
          <p:cNvSpPr txBox="1"/>
          <p:nvPr/>
        </p:nvSpPr>
        <p:spPr>
          <a:xfrm>
            <a:off x="9001798" y="2401096"/>
            <a:ext cx="9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DDCA8E-A508-480D-BE65-F5B675E24F9F}"/>
              </a:ext>
            </a:extLst>
          </p:cNvPr>
          <p:cNvSpPr txBox="1"/>
          <p:nvPr/>
        </p:nvSpPr>
        <p:spPr>
          <a:xfrm>
            <a:off x="10794405" y="2401096"/>
            <a:ext cx="94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0B86D71-95CD-4A43-8411-ADB1AC0C08EA}"/>
              </a:ext>
            </a:extLst>
          </p:cNvPr>
          <p:cNvSpPr/>
          <p:nvPr/>
        </p:nvSpPr>
        <p:spPr>
          <a:xfrm>
            <a:off x="2033516" y="164811"/>
            <a:ext cx="327217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000" cap="all" spc="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prevalence</a:t>
            </a:r>
            <a:endParaRPr lang="ar-SA" sz="5000" cap="all" spc="1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90C6FD47-2D6E-43D6-B803-2A6396019D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4"/>
          <a:stretch/>
        </p:blipFill>
        <p:spPr>
          <a:xfrm>
            <a:off x="99002" y="164811"/>
            <a:ext cx="1325995" cy="420400"/>
          </a:xfrm>
          <a:prstGeom prst="rect">
            <a:avLst/>
          </a:prstGeom>
        </p:spPr>
      </p:pic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70BA380B-4078-453B-92AC-99118CA8FC7E}"/>
              </a:ext>
            </a:extLst>
          </p:cNvPr>
          <p:cNvCxnSpPr>
            <a:cxnSpLocks/>
          </p:cNvCxnSpPr>
          <p:nvPr/>
        </p:nvCxnSpPr>
        <p:spPr>
          <a:xfrm>
            <a:off x="5713990" y="1643266"/>
            <a:ext cx="35569" cy="356665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81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6">
            <a:extLst>
              <a:ext uri="{FF2B5EF4-FFF2-40B4-BE49-F238E27FC236}">
                <a16:creationId xmlns:a16="http://schemas.microsoft.com/office/drawing/2014/main" id="{686EAED2-8934-4F01-87A1-BB831B7BAE4F}"/>
              </a:ext>
            </a:extLst>
          </p:cNvPr>
          <p:cNvSpPr txBox="1"/>
          <p:nvPr/>
        </p:nvSpPr>
        <p:spPr>
          <a:xfrm>
            <a:off x="914399" y="1148130"/>
            <a:ext cx="11122925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ar-S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6CEA7F-5C93-4DF6-91DA-E280B528D498}"/>
              </a:ext>
            </a:extLst>
          </p:cNvPr>
          <p:cNvSpPr txBox="1"/>
          <p:nvPr/>
        </p:nvSpPr>
        <p:spPr>
          <a:xfrm>
            <a:off x="1424997" y="1290866"/>
            <a:ext cx="406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Certificate of healthy marriage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79A51-48A4-4985-A1B2-7BC81A9576E6}"/>
              </a:ext>
            </a:extLst>
          </p:cNvPr>
          <p:cNvSpPr txBox="1"/>
          <p:nvPr/>
        </p:nvSpPr>
        <p:spPr>
          <a:xfrm>
            <a:off x="1108514" y="2543671"/>
            <a:ext cx="5051854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certificate is issued after the test results have been done and counseling has been performed in the counseling clinic for cases that mandate it.</a:t>
            </a:r>
          </a:p>
          <a:p>
            <a:endParaRPr lang="en-US" sz="2000" dirty="0"/>
          </a:p>
          <a:p>
            <a:r>
              <a:rPr lang="en-US" sz="2000" b="1" dirty="0"/>
              <a:t>Examples of such cases</a:t>
            </a:r>
            <a:r>
              <a:rPr lang="en-US" sz="2000" dirty="0"/>
              <a:t>: Having Hep C, hemoglobinopathy with chance of having diseased children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2D970E-65F4-4A82-A19E-A3A443E358EB}"/>
              </a:ext>
            </a:extLst>
          </p:cNvPr>
          <p:cNvSpPr txBox="1"/>
          <p:nvPr/>
        </p:nvSpPr>
        <p:spPr>
          <a:xfrm>
            <a:off x="6861794" y="1338069"/>
            <a:ext cx="4668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Cultural considerations </a:t>
            </a:r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A43F15-C56E-4DAF-B444-393DB3B72A15}"/>
              </a:ext>
            </a:extLst>
          </p:cNvPr>
          <p:cNvSpPr txBox="1"/>
          <p:nvPr/>
        </p:nvSpPr>
        <p:spPr>
          <a:xfrm>
            <a:off x="6543909" y="2543671"/>
            <a:ext cx="5303988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Consanguineous marriage (56% in 1995, 57.7% in 2007 in KSA)*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Respect the couple’s decisions. The test is mandatory but the results are not mandatory.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Family and tribal pressure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Taboo of certain diseases/ stigma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Privacy and confidentiality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 </a:t>
            </a:r>
          </a:p>
        </p:txBody>
      </p: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830D969B-D411-425E-B6D0-89C587379DDB}"/>
              </a:ext>
            </a:extLst>
          </p:cNvPr>
          <p:cNvCxnSpPr>
            <a:cxnSpLocks/>
          </p:cNvCxnSpPr>
          <p:nvPr/>
        </p:nvCxnSpPr>
        <p:spPr>
          <a:xfrm>
            <a:off x="6354482" y="1418606"/>
            <a:ext cx="0" cy="4317449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9DB38358-7FD6-43CF-8025-478679D081A5}"/>
              </a:ext>
            </a:extLst>
          </p:cNvPr>
          <p:cNvSpPr/>
          <p:nvPr/>
        </p:nvSpPr>
        <p:spPr>
          <a:xfrm>
            <a:off x="2033516" y="164811"/>
            <a:ext cx="4363823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000" cap="all" spc="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Prevalence </a:t>
            </a:r>
            <a:r>
              <a:rPr lang="en-US" sz="3600" cap="all" spc="1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cont</a:t>
            </a:r>
            <a:r>
              <a:rPr lang="en-US" sz="3600" cap="all" spc="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’</a:t>
            </a:r>
            <a:endParaRPr lang="ar-SA" sz="5000" cap="all" spc="1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17415B61-4127-4EE0-ABDE-0C9873A0F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4"/>
          <a:stretch/>
        </p:blipFill>
        <p:spPr>
          <a:xfrm>
            <a:off x="99002" y="164811"/>
            <a:ext cx="1325995" cy="42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11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64A0050-3A23-47C8-88B3-21CAC757DBE0}"/>
              </a:ext>
            </a:extLst>
          </p:cNvPr>
          <p:cNvSpPr/>
          <p:nvPr/>
        </p:nvSpPr>
        <p:spPr>
          <a:xfrm>
            <a:off x="2033516" y="164811"/>
            <a:ext cx="443102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000" cap="all" spc="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Tests performed</a:t>
            </a:r>
            <a:endParaRPr lang="ar-SA" sz="5000" cap="all" spc="1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9F498B3-1267-40D0-980C-A50A86FDE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4"/>
          <a:stretch/>
        </p:blipFill>
        <p:spPr>
          <a:xfrm>
            <a:off x="99002" y="164811"/>
            <a:ext cx="1325995" cy="420400"/>
          </a:xfrm>
          <a:prstGeom prst="rect">
            <a:avLst/>
          </a:prstGeom>
        </p:spPr>
      </p:pic>
      <p:sp>
        <p:nvSpPr>
          <p:cNvPr id="10" name="مربع نص 6">
            <a:extLst>
              <a:ext uri="{FF2B5EF4-FFF2-40B4-BE49-F238E27FC236}">
                <a16:creationId xmlns:a16="http://schemas.microsoft.com/office/drawing/2014/main" id="{9B96C4F9-8D20-4792-89C1-19E8B6AD24BF}"/>
              </a:ext>
            </a:extLst>
          </p:cNvPr>
          <p:cNvSpPr txBox="1"/>
          <p:nvPr/>
        </p:nvSpPr>
        <p:spPr>
          <a:xfrm>
            <a:off x="914400" y="1161778"/>
            <a:ext cx="11109278" cy="535531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14933D1-6448-4588-9861-0F6C5C8A3747}"/>
              </a:ext>
            </a:extLst>
          </p:cNvPr>
          <p:cNvSpPr txBox="1"/>
          <p:nvPr/>
        </p:nvSpPr>
        <p:spPr>
          <a:xfrm>
            <a:off x="1192769" y="1426574"/>
            <a:ext cx="368139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WHAT ARE THE TESTS PERFORMED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F7C96CA4-FD0F-4791-A00F-9B6F9C0128BC}"/>
              </a:ext>
            </a:extLst>
          </p:cNvPr>
          <p:cNvCxnSpPr>
            <a:cxnSpLocks/>
          </p:cNvCxnSpPr>
          <p:nvPr/>
        </p:nvCxnSpPr>
        <p:spPr>
          <a:xfrm>
            <a:off x="6354482" y="1418606"/>
            <a:ext cx="0" cy="4317449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3C09EE5-47B7-4E64-A145-0D42B5AA6052}"/>
              </a:ext>
            </a:extLst>
          </p:cNvPr>
          <p:cNvSpPr txBox="1"/>
          <p:nvPr/>
        </p:nvSpPr>
        <p:spPr>
          <a:xfrm>
            <a:off x="6529615" y="3318554"/>
            <a:ext cx="519360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THE REASON WHY WE TO INCLUDE HIV / HBV /HCV</a:t>
            </a: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 PREMARITAL SCREENING PROGRAM IS :</a:t>
            </a:r>
            <a:endParaRPr lang="ar-SA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70A002B-AEBF-4743-8E4D-29A45DF42146}"/>
              </a:ext>
            </a:extLst>
          </p:cNvPr>
          <p:cNvSpPr txBox="1"/>
          <p:nvPr/>
        </p:nvSpPr>
        <p:spPr>
          <a:xfrm>
            <a:off x="1344912" y="3379938"/>
            <a:ext cx="4338945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THE REASON WHY WE SHOULD INCLUDE</a:t>
            </a: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HEMOGLOBIN DISORDERS IN PREMARITAL</a:t>
            </a: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SCREENING PROGRAM IS : </a:t>
            </a:r>
            <a:endParaRPr lang="ar-SA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7B5E62A-2C10-4F9B-BC73-A66567F4B7FA}"/>
              </a:ext>
            </a:extLst>
          </p:cNvPr>
          <p:cNvSpPr txBox="1"/>
          <p:nvPr/>
        </p:nvSpPr>
        <p:spPr>
          <a:xfrm>
            <a:off x="6563450" y="1425315"/>
            <a:ext cx="360483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HOW SCREENING TESTS CAN HELP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6F47E7C-965D-463B-99EA-EF8130EEFF4D}"/>
              </a:ext>
            </a:extLst>
          </p:cNvPr>
          <p:cNvSpPr txBox="1"/>
          <p:nvPr/>
        </p:nvSpPr>
        <p:spPr>
          <a:xfrm>
            <a:off x="977391" y="1841981"/>
            <a:ext cx="3365707" cy="15542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1900" dirty="0"/>
              <a:t>Complete Blood Count. 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1900" dirty="0"/>
              <a:t>Sickle cell test. 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1900" dirty="0"/>
              <a:t>Hemoglobin electrophoresis 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1900" dirty="0"/>
              <a:t>HBs Ag. 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ar-SA" sz="1900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68F2ADA-F1E2-4D77-9C29-459665C68874}"/>
              </a:ext>
            </a:extLst>
          </p:cNvPr>
          <p:cNvSpPr txBox="1"/>
          <p:nvPr/>
        </p:nvSpPr>
        <p:spPr>
          <a:xfrm>
            <a:off x="3920671" y="1801356"/>
            <a:ext cx="3365707" cy="15542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1900" dirty="0"/>
              <a:t>Anti-HCV. 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1900" dirty="0"/>
              <a:t>HBV&amp;HCV</a:t>
            </a:r>
          </a:p>
          <a:p>
            <a:pPr lvl="0"/>
            <a:r>
              <a:rPr lang="en-US" sz="1900" dirty="0"/>
              <a:t>  (screening by ELISA). 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1900" dirty="0"/>
              <a:t>Anti-HIV. 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ar-SA" sz="1900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05AD752-6CD0-47A9-84EF-1D7BEAA82C18}"/>
              </a:ext>
            </a:extLst>
          </p:cNvPr>
          <p:cNvSpPr txBox="1"/>
          <p:nvPr/>
        </p:nvSpPr>
        <p:spPr>
          <a:xfrm>
            <a:off x="977391" y="3030490"/>
            <a:ext cx="4706466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1900" dirty="0"/>
              <a:t>HIV-Confirmation by Western blot Method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ar-SA" sz="1900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7882A67-7E68-4787-8E1A-3AF8BA7D2909}"/>
              </a:ext>
            </a:extLst>
          </p:cNvPr>
          <p:cNvSpPr txBox="1"/>
          <p:nvPr/>
        </p:nvSpPr>
        <p:spPr>
          <a:xfrm>
            <a:off x="956006" y="4217436"/>
            <a:ext cx="5607444" cy="21390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dirty="0"/>
              <a:t>These are autosomal recessive inheritable haemoglobinopathies 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dirty="0"/>
              <a:t>Common in some regions of Saudi Arabia.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dirty="0"/>
              <a:t>These are </a:t>
            </a:r>
            <a:r>
              <a:rPr lang="en-US" sz="1900" dirty="0">
                <a:solidFill>
                  <a:srgbClr val="FF0000"/>
                </a:solidFill>
              </a:rPr>
              <a:t>incurable disorders </a:t>
            </a:r>
            <a:r>
              <a:rPr lang="en-US" sz="1900" dirty="0"/>
              <a:t>and causes significant morbidity and mortality.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dirty="0"/>
              <a:t>This imposes a heavy financial burden on the society.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ar-SA" sz="190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D1177B9-3BD8-40C7-99A9-9F583EBE706C}"/>
              </a:ext>
            </a:extLst>
          </p:cNvPr>
          <p:cNvSpPr txBox="1"/>
          <p:nvPr/>
        </p:nvSpPr>
        <p:spPr>
          <a:xfrm>
            <a:off x="6435509" y="1795111"/>
            <a:ext cx="5607444" cy="15542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900" dirty="0"/>
              <a:t>A simple blood test can detect CARRIERS of these disorders 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900" dirty="0"/>
              <a:t>The future couples could be informed about their chances of producing affected children 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ar-SA" sz="1900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FC56F75-B35F-4B97-8B23-BCF0602AC094}"/>
              </a:ext>
            </a:extLst>
          </p:cNvPr>
          <p:cNvSpPr txBox="1"/>
          <p:nvPr/>
        </p:nvSpPr>
        <p:spPr>
          <a:xfrm>
            <a:off x="6473724" y="4090701"/>
            <a:ext cx="5607444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dirty="0"/>
              <a:t>These diseases are now prevalent in epidemic proportion 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dirty="0"/>
              <a:t>They can be easily transmitted to sexual partners and to newborns 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dirty="0"/>
              <a:t>They are </a:t>
            </a:r>
            <a:r>
              <a:rPr lang="en-US" sz="1900" dirty="0">
                <a:solidFill>
                  <a:srgbClr val="FF0000"/>
                </a:solidFill>
              </a:rPr>
              <a:t>not curable </a:t>
            </a:r>
            <a:r>
              <a:rPr lang="en-US" sz="19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dirty="0"/>
              <a:t>The mortality and morbidity rates are high. 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7F1B82DB-5905-46AE-82F7-A58352565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4261">
            <a:off x="5156163" y="1355601"/>
            <a:ext cx="1126673" cy="58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43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64A0050-3A23-47C8-88B3-21CAC757DBE0}"/>
              </a:ext>
            </a:extLst>
          </p:cNvPr>
          <p:cNvSpPr/>
          <p:nvPr/>
        </p:nvSpPr>
        <p:spPr>
          <a:xfrm>
            <a:off x="2033516" y="164811"/>
            <a:ext cx="547829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000" cap="all" spc="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Hemoglobinopathies </a:t>
            </a:r>
            <a:endParaRPr lang="ar-SA" sz="5000" cap="all" spc="1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7C65FD4-90B9-4970-9663-A949A2B9FA5F}"/>
              </a:ext>
            </a:extLst>
          </p:cNvPr>
          <p:cNvSpPr txBox="1"/>
          <p:nvPr/>
        </p:nvSpPr>
        <p:spPr>
          <a:xfrm>
            <a:off x="736979" y="6070990"/>
            <a:ext cx="10945505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(1) carrier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9F498B3-1267-40D0-980C-A50A86FDE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4"/>
          <a:stretch/>
        </p:blipFill>
        <p:spPr>
          <a:xfrm>
            <a:off x="99002" y="164811"/>
            <a:ext cx="1325995" cy="420400"/>
          </a:xfrm>
          <a:prstGeom prst="rect">
            <a:avLst/>
          </a:prstGeom>
        </p:spPr>
      </p:pic>
      <p:sp>
        <p:nvSpPr>
          <p:cNvPr id="10" name="مربع نص 6">
            <a:extLst>
              <a:ext uri="{FF2B5EF4-FFF2-40B4-BE49-F238E27FC236}">
                <a16:creationId xmlns:a16="http://schemas.microsoft.com/office/drawing/2014/main" id="{9B96C4F9-8D20-4792-89C1-19E8B6AD24BF}"/>
              </a:ext>
            </a:extLst>
          </p:cNvPr>
          <p:cNvSpPr txBox="1"/>
          <p:nvPr/>
        </p:nvSpPr>
        <p:spPr>
          <a:xfrm>
            <a:off x="914400" y="1148130"/>
            <a:ext cx="10768084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14933D1-6448-4588-9861-0F6C5C8A3747}"/>
              </a:ext>
            </a:extLst>
          </p:cNvPr>
          <p:cNvSpPr txBox="1"/>
          <p:nvPr/>
        </p:nvSpPr>
        <p:spPr>
          <a:xfrm>
            <a:off x="1348711" y="1279676"/>
            <a:ext cx="362689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LABORATORY INTERPRETATION OF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HEMOGLOBINOPATHIES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440370DE-9578-4B99-A26B-3FFDCE6D928D}"/>
              </a:ext>
            </a:extLst>
          </p:cNvPr>
          <p:cNvCxnSpPr>
            <a:cxnSpLocks/>
          </p:cNvCxnSpPr>
          <p:nvPr/>
        </p:nvCxnSpPr>
        <p:spPr>
          <a:xfrm>
            <a:off x="6081526" y="1426574"/>
            <a:ext cx="0" cy="238115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320E20E-87BF-40FD-AFB4-7BEC29C1AD90}"/>
              </a:ext>
            </a:extLst>
          </p:cNvPr>
          <p:cNvSpPr txBox="1"/>
          <p:nvPr/>
        </p:nvSpPr>
        <p:spPr>
          <a:xfrm>
            <a:off x="6509793" y="1217939"/>
            <a:ext cx="363849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TYPES OF NORMAL HEMOGLOBIN :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4DD8E00-25DF-40FC-A687-FF46F73CAA12}"/>
              </a:ext>
            </a:extLst>
          </p:cNvPr>
          <p:cNvSpPr txBox="1"/>
          <p:nvPr/>
        </p:nvSpPr>
        <p:spPr>
          <a:xfrm>
            <a:off x="1131556" y="4965204"/>
            <a:ext cx="28194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TYPES OF ABNORMAL HB</a:t>
            </a:r>
          </a:p>
          <a:p>
            <a:r>
              <a:rPr lang="en-US" b="1" dirty="0"/>
              <a:t>CHAIN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PRODUCTION</a:t>
            </a:r>
            <a:r>
              <a:rPr lang="en-US" b="1" dirty="0"/>
              <a:t> :</a:t>
            </a:r>
            <a:endParaRPr lang="ar-SA" b="1" dirty="0"/>
          </a:p>
        </p:txBody>
      </p:sp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895FFF84-16E9-4156-8519-40DBBF6196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3786967"/>
              </p:ext>
            </p:extLst>
          </p:nvPr>
        </p:nvGraphicFramePr>
        <p:xfrm>
          <a:off x="1100310" y="1995091"/>
          <a:ext cx="4682596" cy="2632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رسم تخطيطي 12">
            <a:extLst>
              <a:ext uri="{FF2B5EF4-FFF2-40B4-BE49-F238E27FC236}">
                <a16:creationId xmlns:a16="http://schemas.microsoft.com/office/drawing/2014/main" id="{50EAB3CB-4496-4439-80BA-C2DABA2935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7910967"/>
              </p:ext>
            </p:extLst>
          </p:nvPr>
        </p:nvGraphicFramePr>
        <p:xfrm>
          <a:off x="6209731" y="1926007"/>
          <a:ext cx="5254487" cy="2632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AB82D229-B98B-4BB0-8BA3-83E1CDBC00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3602315"/>
              </p:ext>
            </p:extLst>
          </p:nvPr>
        </p:nvGraphicFramePr>
        <p:xfrm>
          <a:off x="4168115" y="4718429"/>
          <a:ext cx="6687392" cy="1139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نجمة: 5 نقاط 5">
            <a:extLst>
              <a:ext uri="{FF2B5EF4-FFF2-40B4-BE49-F238E27FC236}">
                <a16:creationId xmlns:a16="http://schemas.microsoft.com/office/drawing/2014/main" id="{BB9F5383-6C7F-4584-B4A4-A7F1A8445EC4}"/>
              </a:ext>
            </a:extLst>
          </p:cNvPr>
          <p:cNvSpPr/>
          <p:nvPr/>
        </p:nvSpPr>
        <p:spPr>
          <a:xfrm>
            <a:off x="6230116" y="1237971"/>
            <a:ext cx="300062" cy="2547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8D41279-E9C9-44FE-BA0D-E8AEC06D40C8}"/>
              </a:ext>
            </a:extLst>
          </p:cNvPr>
          <p:cNvSpPr txBox="1"/>
          <p:nvPr/>
        </p:nvSpPr>
        <p:spPr>
          <a:xfrm>
            <a:off x="8684621" y="1537798"/>
            <a:ext cx="273263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Can come as case scenario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4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964A0050-3A23-47C8-88B3-21CAC757DBE0}"/>
              </a:ext>
            </a:extLst>
          </p:cNvPr>
          <p:cNvSpPr/>
          <p:nvPr/>
        </p:nvSpPr>
        <p:spPr>
          <a:xfrm>
            <a:off x="2033516" y="164811"/>
            <a:ext cx="635032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000" cap="all" spc="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Hemoglobinopathies </a:t>
            </a:r>
            <a:r>
              <a:rPr lang="en-US" sz="3200" cap="all" spc="1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cont</a:t>
            </a:r>
            <a:r>
              <a:rPr lang="en-US" sz="3200" cap="all" spc="1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’</a:t>
            </a:r>
            <a:endParaRPr lang="ar-SA" sz="5000" cap="all" spc="1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7C65FD4-90B9-4970-9663-A949A2B9FA5F}"/>
              </a:ext>
            </a:extLst>
          </p:cNvPr>
          <p:cNvSpPr txBox="1"/>
          <p:nvPr/>
        </p:nvSpPr>
        <p:spPr>
          <a:xfrm>
            <a:off x="736979" y="6070990"/>
            <a:ext cx="10945505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(1) Sickling solubility test : precipitation of HB S gives a turbid appearance , parent of affected child will show sickle cell trait . (2) HB E alone cause mild microcytic anemia .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9F498B3-1267-40D0-980C-A50A86FDE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4"/>
          <a:stretch/>
        </p:blipFill>
        <p:spPr>
          <a:xfrm>
            <a:off x="99002" y="164811"/>
            <a:ext cx="1325995" cy="420400"/>
          </a:xfrm>
          <a:prstGeom prst="rect">
            <a:avLst/>
          </a:prstGeom>
        </p:spPr>
      </p:pic>
      <p:sp>
        <p:nvSpPr>
          <p:cNvPr id="10" name="مربع نص 6">
            <a:extLst>
              <a:ext uri="{FF2B5EF4-FFF2-40B4-BE49-F238E27FC236}">
                <a16:creationId xmlns:a16="http://schemas.microsoft.com/office/drawing/2014/main" id="{9B96C4F9-8D20-4792-89C1-19E8B6AD24BF}"/>
              </a:ext>
            </a:extLst>
          </p:cNvPr>
          <p:cNvSpPr txBox="1"/>
          <p:nvPr/>
        </p:nvSpPr>
        <p:spPr>
          <a:xfrm>
            <a:off x="914400" y="1148130"/>
            <a:ext cx="10768084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14933D1-6448-4588-9861-0F6C5C8A3747}"/>
              </a:ext>
            </a:extLst>
          </p:cNvPr>
          <p:cNvSpPr txBox="1"/>
          <p:nvPr/>
        </p:nvSpPr>
        <p:spPr>
          <a:xfrm>
            <a:off x="1424997" y="1278145"/>
            <a:ext cx="58367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TYPES OF ABNORMAL HEMOGLOBIN CHAIN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STRUCTURE </a:t>
            </a:r>
            <a:r>
              <a:rPr lang="en-US" b="1" dirty="0"/>
              <a:t>:</a:t>
            </a:r>
            <a:endParaRPr lang="ar-SA" b="1" dirty="0"/>
          </a:p>
        </p:txBody>
      </p:sp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9BF2B94A-237A-4925-AD52-39B735765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4047363"/>
              </p:ext>
            </p:extLst>
          </p:nvPr>
        </p:nvGraphicFramePr>
        <p:xfrm>
          <a:off x="1248771" y="1029586"/>
          <a:ext cx="10099342" cy="4801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6F8B52D1-ED4E-4135-A9DE-E706F6426ACA}"/>
              </a:ext>
            </a:extLst>
          </p:cNvPr>
          <p:cNvSpPr txBox="1"/>
          <p:nvPr/>
        </p:nvSpPr>
        <p:spPr>
          <a:xfrm>
            <a:off x="1248771" y="5118131"/>
            <a:ext cx="1028493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Gene carrier </a:t>
            </a:r>
            <a:r>
              <a:rPr lang="en-US" dirty="0"/>
              <a:t>is a person who carries an allele without exhibiting its effects . Such an allele is usually recessive,</a:t>
            </a:r>
          </a:p>
          <a:p>
            <a:r>
              <a:rPr lang="en-US" dirty="0"/>
              <a:t>but it may also be dominant and latent, with symptoms that do not appear until adulthood .</a:t>
            </a:r>
            <a:endParaRPr lang="ar-SA" dirty="0"/>
          </a:p>
        </p:txBody>
      </p:sp>
      <p:sp>
        <p:nvSpPr>
          <p:cNvPr id="11" name="نجمة: 5 نقاط 10">
            <a:extLst>
              <a:ext uri="{FF2B5EF4-FFF2-40B4-BE49-F238E27FC236}">
                <a16:creationId xmlns:a16="http://schemas.microsoft.com/office/drawing/2014/main" id="{F72752E5-3995-4B09-A85B-A7D396CC9476}"/>
              </a:ext>
            </a:extLst>
          </p:cNvPr>
          <p:cNvSpPr/>
          <p:nvPr/>
        </p:nvSpPr>
        <p:spPr>
          <a:xfrm>
            <a:off x="1036822" y="1333854"/>
            <a:ext cx="300062" cy="2547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نجمة: 5 نقاط 12">
            <a:extLst>
              <a:ext uri="{FF2B5EF4-FFF2-40B4-BE49-F238E27FC236}">
                <a16:creationId xmlns:a16="http://schemas.microsoft.com/office/drawing/2014/main" id="{36534E19-72A6-4B0C-8050-F4B2024CCCD4}"/>
              </a:ext>
            </a:extLst>
          </p:cNvPr>
          <p:cNvSpPr/>
          <p:nvPr/>
        </p:nvSpPr>
        <p:spPr>
          <a:xfrm>
            <a:off x="2347416" y="4205700"/>
            <a:ext cx="136478" cy="1273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0D084B8-D951-4190-A88C-CF4349E63995}"/>
              </a:ext>
            </a:extLst>
          </p:cNvPr>
          <p:cNvSpPr txBox="1"/>
          <p:nvPr/>
        </p:nvSpPr>
        <p:spPr>
          <a:xfrm>
            <a:off x="7341960" y="1311365"/>
            <a:ext cx="273263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Can come as case scenario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26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كامل">
  <a:themeElements>
    <a:clrScheme name="أزرق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كامل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كامل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عرض تقديمي من Microsoft PowerPoint جديد" id="{EAA98FBD-2D64-4F05-9386-8C2EC453550A}" vid="{70B32CE5-F601-4808-A044-E1F1C3EA73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</TotalTime>
  <Words>3144</Words>
  <Application>Microsoft Office PowerPoint</Application>
  <PresentationFormat>شاشة عريضة</PresentationFormat>
  <Paragraphs>652</Paragraphs>
  <Slides>23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4" baseType="lpstr">
      <vt:lpstr>Arial</vt:lpstr>
      <vt:lpstr>Calibri</vt:lpstr>
      <vt:lpstr>Century Gothic</vt:lpstr>
      <vt:lpstr>Courier New</vt:lpstr>
      <vt:lpstr>Symbol</vt:lpstr>
      <vt:lpstr>Times</vt:lpstr>
      <vt:lpstr>Tw Cen MT</vt:lpstr>
      <vt:lpstr>Tw Cen MT Condensed</vt:lpstr>
      <vt:lpstr>Wingdings</vt:lpstr>
      <vt:lpstr>Wingdings 3</vt:lpstr>
      <vt:lpstr>تكامل</vt:lpstr>
      <vt:lpstr>MEDICINE</vt:lpstr>
      <vt:lpstr>عرض تقديمي في PowerPoint</vt:lpstr>
      <vt:lpstr>عرض تقديمي في PowerPoint</vt:lpstr>
      <vt:lpstr>عرض تقديمي في PowerPoint</vt:lpstr>
      <vt:lpstr> Pre-marital Counseling in KSA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Scenario #1 </vt:lpstr>
      <vt:lpstr>Scenario #3 </vt:lpstr>
      <vt:lpstr> What if Ali had sickle cell anemia and Sara was clear? </vt:lpstr>
      <vt:lpstr>عرض تقديمي في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71</cp:revision>
  <dcterms:created xsi:type="dcterms:W3CDTF">2018-03-23T13:15:52Z</dcterms:created>
  <dcterms:modified xsi:type="dcterms:W3CDTF">2018-04-15T16:19:12Z</dcterms:modified>
</cp:coreProperties>
</file>