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22"/>
  </p:notesMasterIdLst>
  <p:sldIdLst>
    <p:sldId id="263" r:id="rId2"/>
    <p:sldId id="257" r:id="rId3"/>
    <p:sldId id="277" r:id="rId4"/>
    <p:sldId id="264" r:id="rId5"/>
    <p:sldId id="266" r:id="rId6"/>
    <p:sldId id="267" r:id="rId7"/>
    <p:sldId id="268" r:id="rId8"/>
    <p:sldId id="272" r:id="rId9"/>
    <p:sldId id="273" r:id="rId10"/>
    <p:sldId id="278" r:id="rId11"/>
    <p:sldId id="286" r:id="rId12"/>
    <p:sldId id="284" r:id="rId13"/>
    <p:sldId id="270" r:id="rId14"/>
    <p:sldId id="275" r:id="rId15"/>
    <p:sldId id="276" r:id="rId16"/>
    <p:sldId id="285" r:id="rId17"/>
    <p:sldId id="261" r:id="rId18"/>
    <p:sldId id="283" r:id="rId19"/>
    <p:sldId id="279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D0"/>
    <a:srgbClr val="CBDEFD"/>
    <a:srgbClr val="F5F5F5"/>
    <a:srgbClr val="FFCCFF"/>
    <a:srgbClr val="003300"/>
    <a:srgbClr val="DDDDDD"/>
    <a:srgbClr val="FF9933"/>
    <a:srgbClr val="FF9966"/>
    <a:srgbClr val="FF7C8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4" autoAdjust="0"/>
    <p:restoredTop sz="94660"/>
  </p:normalViewPr>
  <p:slideViewPr>
    <p:cSldViewPr snapToGrid="0">
      <p:cViewPr varScale="1">
        <p:scale>
          <a:sx n="93" d="100"/>
          <a:sy n="93" d="100"/>
        </p:scale>
        <p:origin x="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0E93A-9404-3D4D-B54F-29EE10200DB0}" type="doc">
      <dgm:prSet loTypeId="urn:microsoft.com/office/officeart/2005/8/layout/hierarchy1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3BEB32B-A9C9-0F49-97E9-8EA7E1ED30AB}">
      <dgm:prSet phldrT="[Text]"/>
      <dgm:spPr>
        <a:xfrm>
          <a:off x="6225411" y="1851894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vulvovaginitis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932B98F-3131-F342-AC2E-E0FBED634B89}" type="parTrans" cxnId="{A653868F-4C90-FD44-AF25-AAA17A50459D}">
      <dgm:prSet/>
      <dgm:spPr/>
      <dgm:t>
        <a:bodyPr/>
        <a:lstStyle/>
        <a:p>
          <a:endParaRPr lang="en-US"/>
        </a:p>
      </dgm:t>
    </dgm:pt>
    <dgm:pt modelId="{64983792-55CD-804B-98F5-40DFD264E503}" type="sibTrans" cxnId="{A653868F-4C90-FD44-AF25-AAA17A50459D}">
      <dgm:prSet/>
      <dgm:spPr/>
      <dgm:t>
        <a:bodyPr/>
        <a:lstStyle/>
        <a:p>
          <a:endParaRPr lang="en-US"/>
        </a:p>
      </dgm:t>
    </dgm:pt>
    <dgm:pt modelId="{830E5197-DBF8-0F4A-A29C-DB0C7C12D41B}">
      <dgm:prSet phldrT="[Text]"/>
      <dgm:spPr>
        <a:xfrm>
          <a:off x="3183780" y="3003912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complicated</a:t>
          </a:r>
        </a:p>
      </dgm:t>
    </dgm:pt>
    <dgm:pt modelId="{CEFF606A-002A-CF41-BABB-D51F27DAD2C8}" type="parTrans" cxnId="{C28DB64F-B942-8740-A205-A5D3CD9D18DD}">
      <dgm:prSet/>
      <dgm:spPr>
        <a:xfrm>
          <a:off x="3667676" y="2510684"/>
          <a:ext cx="3041631" cy="361884"/>
        </a:xfrm>
        <a:custGeom>
          <a:avLst/>
          <a:gdLst/>
          <a:ahLst/>
          <a:cxnLst/>
          <a:rect l="0" t="0" r="0" b="0"/>
          <a:pathLst>
            <a:path>
              <a:moveTo>
                <a:pt x="3041631" y="0"/>
              </a:moveTo>
              <a:lnTo>
                <a:pt x="3041631" y="246614"/>
              </a:lnTo>
              <a:lnTo>
                <a:pt x="0" y="246614"/>
              </a:lnTo>
              <a:lnTo>
                <a:pt x="0" y="361884"/>
              </a:lnTo>
            </a:path>
          </a:pathLst>
        </a:custGeom>
        <a:noFill/>
        <a:ln w="6350" cap="flat" cmpd="sng" algn="ctr">
          <a:solidFill>
            <a:srgbClr val="70AD47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09E8BA8-99DF-4A41-992D-B982EC2EAEFA}" type="sibTrans" cxnId="{C28DB64F-B942-8740-A205-A5D3CD9D18DD}">
      <dgm:prSet/>
      <dgm:spPr/>
      <dgm:t>
        <a:bodyPr/>
        <a:lstStyle/>
        <a:p>
          <a:endParaRPr lang="en-US"/>
        </a:p>
      </dgm:t>
    </dgm:pt>
    <dgm:pt modelId="{1DF53437-180F-9547-9DDA-BEE8C1011279}">
      <dgm:prSet phldrT="[Text]"/>
      <dgm:spPr>
        <a:xfrm>
          <a:off x="142149" y="4155929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pregnant</a:t>
          </a:r>
        </a:p>
      </dgm:t>
    </dgm:pt>
    <dgm:pt modelId="{5874E01B-4E76-A342-93ED-EE1A81851FDA}" type="parTrans" cxnId="{36B1AB37-B49A-D543-ACC4-F76A7C9B0B50}">
      <dgm:prSet/>
      <dgm:spPr>
        <a:xfrm>
          <a:off x="626045" y="3662701"/>
          <a:ext cx="3041631" cy="361884"/>
        </a:xfrm>
        <a:custGeom>
          <a:avLst/>
          <a:gdLst/>
          <a:ahLst/>
          <a:cxnLst/>
          <a:rect l="0" t="0" r="0" b="0"/>
          <a:pathLst>
            <a:path>
              <a:moveTo>
                <a:pt x="3041631" y="0"/>
              </a:moveTo>
              <a:lnTo>
                <a:pt x="3041631" y="246614"/>
              </a:lnTo>
              <a:lnTo>
                <a:pt x="0" y="246614"/>
              </a:lnTo>
              <a:lnTo>
                <a:pt x="0" y="361884"/>
              </a:lnTo>
            </a:path>
          </a:pathLst>
        </a:custGeom>
        <a:noFill/>
        <a:ln w="635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12E0F59-C6C9-494E-995F-C074BE7B432B}" type="sibTrans" cxnId="{36B1AB37-B49A-D543-ACC4-F76A7C9B0B50}">
      <dgm:prSet/>
      <dgm:spPr/>
      <dgm:t>
        <a:bodyPr/>
        <a:lstStyle/>
        <a:p>
          <a:endParaRPr lang="en-US"/>
        </a:p>
      </dgm:t>
    </dgm:pt>
    <dgm:pt modelId="{C87B8D1F-7022-BF45-8FAD-B3BCC946FA02}">
      <dgm:prSet phldrT="[Text]"/>
      <dgm:spPr>
        <a:xfrm>
          <a:off x="4704596" y="4155929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candida that isn't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albicans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8A79434-D078-7148-B050-B04F86609D28}" type="parTrans" cxnId="{C937C9A1-A283-F342-86FE-963F4E64FA26}">
      <dgm:prSet/>
      <dgm:spPr>
        <a:xfrm>
          <a:off x="3667676" y="3662701"/>
          <a:ext cx="1520815" cy="361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614"/>
              </a:lnTo>
              <a:lnTo>
                <a:pt x="1520815" y="246614"/>
              </a:lnTo>
              <a:lnTo>
                <a:pt x="1520815" y="361884"/>
              </a:lnTo>
            </a:path>
          </a:pathLst>
        </a:custGeom>
        <a:noFill/>
        <a:ln w="635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1FC170F-610D-1D4D-91B5-3969D8FFC9D1}" type="sibTrans" cxnId="{C937C9A1-A283-F342-86FE-963F4E64FA26}">
      <dgm:prSet/>
      <dgm:spPr/>
      <dgm:t>
        <a:bodyPr/>
        <a:lstStyle/>
        <a:p>
          <a:endParaRPr lang="en-US"/>
        </a:p>
      </dgm:t>
    </dgm:pt>
    <dgm:pt modelId="{BC292DD4-15EF-EA42-B082-D573FC9DBFBB}">
      <dgm:prSet phldrT="[Text]"/>
      <dgm:spPr>
        <a:xfrm>
          <a:off x="9267043" y="3003912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uncomplicated</a:t>
          </a:r>
        </a:p>
      </dgm:t>
    </dgm:pt>
    <dgm:pt modelId="{F2A34E13-642C-674E-AF50-49B6F933AEFF}" type="parTrans" cxnId="{B7F590CB-3A8F-814C-857D-F6B253B19468}">
      <dgm:prSet/>
      <dgm:spPr>
        <a:xfrm>
          <a:off x="6709307" y="2510684"/>
          <a:ext cx="3041631" cy="361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614"/>
              </a:lnTo>
              <a:lnTo>
                <a:pt x="3041631" y="246614"/>
              </a:lnTo>
              <a:lnTo>
                <a:pt x="3041631" y="361884"/>
              </a:lnTo>
            </a:path>
          </a:pathLst>
        </a:custGeom>
        <a:noFill/>
        <a:ln w="6350" cap="flat" cmpd="sng" algn="ctr">
          <a:solidFill>
            <a:srgbClr val="70AD47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35D69D0-ECF5-AF42-BF66-D3AB5CF530E2}" type="sibTrans" cxnId="{B7F590CB-3A8F-814C-857D-F6B253B19468}">
      <dgm:prSet/>
      <dgm:spPr/>
      <dgm:t>
        <a:bodyPr/>
        <a:lstStyle/>
        <a:p>
          <a:endParaRPr lang="en-US"/>
        </a:p>
      </dgm:t>
    </dgm:pt>
    <dgm:pt modelId="{868B096A-E774-294A-9032-7CC2EC6262C1}">
      <dgm:prSet phldrT="[Text]"/>
      <dgm:spPr>
        <a:xfrm>
          <a:off x="7746227" y="4155929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mild</a:t>
          </a:r>
        </a:p>
      </dgm:t>
    </dgm:pt>
    <dgm:pt modelId="{78C33F7A-8053-0E41-A7BB-7807FF78CC07}" type="parTrans" cxnId="{16592DF7-F238-8147-B6AC-173DA788980F}">
      <dgm:prSet/>
      <dgm:spPr>
        <a:xfrm>
          <a:off x="8230123" y="3662701"/>
          <a:ext cx="1520815" cy="361884"/>
        </a:xfrm>
        <a:custGeom>
          <a:avLst/>
          <a:gdLst/>
          <a:ahLst/>
          <a:cxnLst/>
          <a:rect l="0" t="0" r="0" b="0"/>
          <a:pathLst>
            <a:path>
              <a:moveTo>
                <a:pt x="1520815" y="0"/>
              </a:moveTo>
              <a:lnTo>
                <a:pt x="1520815" y="246614"/>
              </a:lnTo>
              <a:lnTo>
                <a:pt x="0" y="246614"/>
              </a:lnTo>
              <a:lnTo>
                <a:pt x="0" y="361884"/>
              </a:lnTo>
            </a:path>
          </a:pathLst>
        </a:custGeom>
        <a:noFill/>
        <a:ln w="635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767C8C2-3DEF-6F45-BF0A-93DE7CBAF41E}" type="sibTrans" cxnId="{16592DF7-F238-8147-B6AC-173DA788980F}">
      <dgm:prSet/>
      <dgm:spPr/>
      <dgm:t>
        <a:bodyPr/>
        <a:lstStyle/>
        <a:p>
          <a:endParaRPr lang="en-US"/>
        </a:p>
      </dgm:t>
    </dgm:pt>
    <dgm:pt modelId="{5C4D2E0F-6248-D948-8E0F-4F00C77B7602}">
      <dgm:prSet phldrT="[Text]"/>
      <dgm:spPr>
        <a:xfrm>
          <a:off x="1662965" y="4155929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4 or more infections</a:t>
          </a:r>
        </a:p>
      </dgm:t>
    </dgm:pt>
    <dgm:pt modelId="{E22CA26B-EAE4-B245-B072-D43B301FB4BE}" type="parTrans" cxnId="{FA8F31DA-8174-7E44-8CDA-7D778145C348}">
      <dgm:prSet/>
      <dgm:spPr>
        <a:xfrm>
          <a:off x="2146860" y="3662701"/>
          <a:ext cx="1520815" cy="361884"/>
        </a:xfrm>
        <a:custGeom>
          <a:avLst/>
          <a:gdLst/>
          <a:ahLst/>
          <a:cxnLst/>
          <a:rect l="0" t="0" r="0" b="0"/>
          <a:pathLst>
            <a:path>
              <a:moveTo>
                <a:pt x="1520815" y="0"/>
              </a:moveTo>
              <a:lnTo>
                <a:pt x="1520815" y="246614"/>
              </a:lnTo>
              <a:lnTo>
                <a:pt x="0" y="246614"/>
              </a:lnTo>
              <a:lnTo>
                <a:pt x="0" y="361884"/>
              </a:lnTo>
            </a:path>
          </a:pathLst>
        </a:custGeom>
        <a:noFill/>
        <a:ln w="635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37A1DA4-54EE-774E-9910-A2EC307A3092}" type="sibTrans" cxnId="{FA8F31DA-8174-7E44-8CDA-7D778145C348}">
      <dgm:prSet/>
      <dgm:spPr/>
      <dgm:t>
        <a:bodyPr/>
        <a:lstStyle/>
        <a:p>
          <a:endParaRPr lang="en-US"/>
        </a:p>
      </dgm:t>
    </dgm:pt>
    <dgm:pt modelId="{CDD4193A-3D4A-8E4E-8E9D-F7C3D367B85B}">
      <dgm:prSet phldrT="[Text]"/>
      <dgm:spPr>
        <a:xfrm>
          <a:off x="3183780" y="4155929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HIV or diabetes </a:t>
          </a:r>
        </a:p>
      </dgm:t>
    </dgm:pt>
    <dgm:pt modelId="{A74E8C33-D1D3-D742-AC43-74436C0B87E7}" type="parTrans" cxnId="{22443371-824A-4D41-AAAD-ED4EA6ADCDC9}">
      <dgm:prSet/>
      <dgm:spPr>
        <a:xfrm>
          <a:off x="3621956" y="3662701"/>
          <a:ext cx="91440" cy="3618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884"/>
              </a:lnTo>
            </a:path>
          </a:pathLst>
        </a:custGeom>
        <a:noFill/>
        <a:ln w="635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1E98B13-8461-8745-A339-6F40BD24BCF7}" type="sibTrans" cxnId="{22443371-824A-4D41-AAAD-ED4EA6ADCDC9}">
      <dgm:prSet/>
      <dgm:spPr/>
      <dgm:t>
        <a:bodyPr/>
        <a:lstStyle/>
        <a:p>
          <a:endParaRPr lang="en-US"/>
        </a:p>
      </dgm:t>
    </dgm:pt>
    <dgm:pt modelId="{4BF92D8C-742D-1A4F-8850-938E825F524C}">
      <dgm:prSet phldrT="[Text]"/>
      <dgm:spPr>
        <a:xfrm>
          <a:off x="6225411" y="4155929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severe symptoms</a:t>
          </a:r>
        </a:p>
      </dgm:t>
    </dgm:pt>
    <dgm:pt modelId="{30792BC2-313F-2440-9108-80138DEFE5A0}" type="parTrans" cxnId="{72EF11A4-728E-274C-ABBF-C24538E09544}">
      <dgm:prSet/>
      <dgm:spPr>
        <a:xfrm>
          <a:off x="3667676" y="3662701"/>
          <a:ext cx="3041631" cy="361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614"/>
              </a:lnTo>
              <a:lnTo>
                <a:pt x="3041631" y="246614"/>
              </a:lnTo>
              <a:lnTo>
                <a:pt x="3041631" y="361884"/>
              </a:lnTo>
            </a:path>
          </a:pathLst>
        </a:custGeom>
        <a:noFill/>
        <a:ln w="635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95E8A9C-9527-1943-BC56-7F1C79CB4F22}" type="sibTrans" cxnId="{72EF11A4-728E-274C-ABBF-C24538E09544}">
      <dgm:prSet/>
      <dgm:spPr/>
      <dgm:t>
        <a:bodyPr/>
        <a:lstStyle/>
        <a:p>
          <a:endParaRPr lang="en-US"/>
        </a:p>
      </dgm:t>
    </dgm:pt>
    <dgm:pt modelId="{BF989D2D-2F4F-764D-A4C7-211DB86E5E96}">
      <dgm:prSet phldrT="[Text]"/>
      <dgm:spPr>
        <a:xfrm>
          <a:off x="9267043" y="4155929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not pregnant</a:t>
          </a:r>
        </a:p>
      </dgm:t>
    </dgm:pt>
    <dgm:pt modelId="{9B693DBC-07AC-0040-8EB6-4911FA1D9A2B}" type="parTrans" cxnId="{DC73662B-7BE8-9F40-A622-B1C12723C8C4}">
      <dgm:prSet/>
      <dgm:spPr>
        <a:xfrm>
          <a:off x="9705219" y="3662701"/>
          <a:ext cx="91440" cy="3618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884"/>
              </a:lnTo>
            </a:path>
          </a:pathLst>
        </a:custGeom>
        <a:noFill/>
        <a:ln w="635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A777F6B-6F3E-4145-82FE-B22034F4F40C}" type="sibTrans" cxnId="{DC73662B-7BE8-9F40-A622-B1C12723C8C4}">
      <dgm:prSet/>
      <dgm:spPr/>
      <dgm:t>
        <a:bodyPr/>
        <a:lstStyle/>
        <a:p>
          <a:endParaRPr lang="en-US"/>
        </a:p>
      </dgm:t>
    </dgm:pt>
    <dgm:pt modelId="{1A3B773E-C708-D949-9A62-C569AB7D92CB}">
      <dgm:prSet phldrT="[Text]"/>
      <dgm:spPr>
        <a:xfrm>
          <a:off x="10787858" y="4155929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candida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albicans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ADCF1C3-4048-014A-9006-E96F0FD17F55}" type="parTrans" cxnId="{59A0DFA0-3126-6542-8A1F-263AF2D3DEC0}">
      <dgm:prSet/>
      <dgm:spPr>
        <a:xfrm>
          <a:off x="9750939" y="3662701"/>
          <a:ext cx="1520815" cy="361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614"/>
              </a:lnTo>
              <a:lnTo>
                <a:pt x="1520815" y="246614"/>
              </a:lnTo>
              <a:lnTo>
                <a:pt x="1520815" y="361884"/>
              </a:lnTo>
            </a:path>
          </a:pathLst>
        </a:custGeom>
        <a:noFill/>
        <a:ln w="635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869869E-D103-D24A-930F-32DC877C44EA}" type="sibTrans" cxnId="{59A0DFA0-3126-6542-8A1F-263AF2D3DEC0}">
      <dgm:prSet/>
      <dgm:spPr/>
      <dgm:t>
        <a:bodyPr/>
        <a:lstStyle/>
        <a:p>
          <a:endParaRPr lang="en-US"/>
        </a:p>
      </dgm:t>
    </dgm:pt>
    <dgm:pt modelId="{D6AC9D08-78C4-F545-A5D2-454EF9852D94}" type="pres">
      <dgm:prSet presAssocID="{D220E93A-9404-3D4D-B54F-29EE10200D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C01B65-0CF8-5E46-8C60-80653CD7DCFE}" type="pres">
      <dgm:prSet presAssocID="{93BEB32B-A9C9-0F49-97E9-8EA7E1ED30AB}" presName="hierRoot1" presStyleCnt="0"/>
      <dgm:spPr/>
    </dgm:pt>
    <dgm:pt modelId="{134E1A99-A2F7-E541-8CC8-6919EE70902A}" type="pres">
      <dgm:prSet presAssocID="{93BEB32B-A9C9-0F49-97E9-8EA7E1ED30AB}" presName="composite" presStyleCnt="0"/>
      <dgm:spPr/>
    </dgm:pt>
    <dgm:pt modelId="{76727A6F-98C6-0E4D-8FE1-90391951B15C}" type="pres">
      <dgm:prSet presAssocID="{93BEB32B-A9C9-0F49-97E9-8EA7E1ED30AB}" presName="background" presStyleLbl="node0" presStyleIdx="0" presStyleCnt="1"/>
      <dgm:spPr>
        <a:xfrm>
          <a:off x="6087155" y="1720551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</dgm:pt>
    <dgm:pt modelId="{C0C03687-2330-1F48-A1D0-5CD0404CEB4E}" type="pres">
      <dgm:prSet presAssocID="{93BEB32B-A9C9-0F49-97E9-8EA7E1ED30A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E491E7-80B9-F44F-B918-FF9CBBBB2AB7}" type="pres">
      <dgm:prSet presAssocID="{93BEB32B-A9C9-0F49-97E9-8EA7E1ED30AB}" presName="hierChild2" presStyleCnt="0"/>
      <dgm:spPr/>
    </dgm:pt>
    <dgm:pt modelId="{E555C1C6-B9DC-A843-AA1E-D5E036FA75D7}" type="pres">
      <dgm:prSet presAssocID="{CEFF606A-002A-CF41-BABB-D51F27DAD2C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B323C3F-85BF-5A41-9205-60989DAFDAA6}" type="pres">
      <dgm:prSet presAssocID="{830E5197-DBF8-0F4A-A29C-DB0C7C12D41B}" presName="hierRoot2" presStyleCnt="0"/>
      <dgm:spPr/>
    </dgm:pt>
    <dgm:pt modelId="{CD95D719-FA5C-A94C-9E9F-229143573628}" type="pres">
      <dgm:prSet presAssocID="{830E5197-DBF8-0F4A-A29C-DB0C7C12D41B}" presName="composite2" presStyleCnt="0"/>
      <dgm:spPr/>
    </dgm:pt>
    <dgm:pt modelId="{D8640DCE-0680-F74B-B261-2EBE0B9D1E8A}" type="pres">
      <dgm:prSet presAssocID="{830E5197-DBF8-0F4A-A29C-DB0C7C12D41B}" presName="background2" presStyleLbl="node2" presStyleIdx="0" presStyleCnt="2"/>
      <dgm:spPr>
        <a:xfrm>
          <a:off x="3045524" y="2872568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</dgm:pt>
    <dgm:pt modelId="{62BD8859-4AE0-074F-8888-E568F2E568D6}" type="pres">
      <dgm:prSet presAssocID="{830E5197-DBF8-0F4A-A29C-DB0C7C12D41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FA995-768C-E444-89FD-74A2AA155C73}" type="pres">
      <dgm:prSet presAssocID="{830E5197-DBF8-0F4A-A29C-DB0C7C12D41B}" presName="hierChild3" presStyleCnt="0"/>
      <dgm:spPr/>
    </dgm:pt>
    <dgm:pt modelId="{9832EFA7-DCDE-CC4F-B2E4-E3497E115B3C}" type="pres">
      <dgm:prSet presAssocID="{5874E01B-4E76-A342-93ED-EE1A81851FDA}" presName="Name17" presStyleLbl="parChTrans1D3" presStyleIdx="0" presStyleCnt="8"/>
      <dgm:spPr/>
      <dgm:t>
        <a:bodyPr/>
        <a:lstStyle/>
        <a:p>
          <a:endParaRPr lang="en-US"/>
        </a:p>
      </dgm:t>
    </dgm:pt>
    <dgm:pt modelId="{0CC69004-F3A9-CD40-B960-5FE434141738}" type="pres">
      <dgm:prSet presAssocID="{1DF53437-180F-9547-9DDA-BEE8C1011279}" presName="hierRoot3" presStyleCnt="0"/>
      <dgm:spPr/>
    </dgm:pt>
    <dgm:pt modelId="{50BD93C3-A2DC-F149-B540-8F0E52539669}" type="pres">
      <dgm:prSet presAssocID="{1DF53437-180F-9547-9DDA-BEE8C1011279}" presName="composite3" presStyleCnt="0"/>
      <dgm:spPr/>
    </dgm:pt>
    <dgm:pt modelId="{9DFC57D6-9030-D24B-85D1-FD410C85269B}" type="pres">
      <dgm:prSet presAssocID="{1DF53437-180F-9547-9DDA-BEE8C1011279}" presName="background3" presStyleLbl="node3" presStyleIdx="0" presStyleCnt="8"/>
      <dgm:spPr>
        <a:xfrm>
          <a:off x="3893" y="4024586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</dgm:pt>
    <dgm:pt modelId="{BC182A80-1583-FC44-B40C-8E3D8C0AFBEA}" type="pres">
      <dgm:prSet presAssocID="{1DF53437-180F-9547-9DDA-BEE8C1011279}" presName="text3" presStyleLbl="fgAcc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1B15D7-9A2A-354E-A489-20D56E0499DD}" type="pres">
      <dgm:prSet presAssocID="{1DF53437-180F-9547-9DDA-BEE8C1011279}" presName="hierChild4" presStyleCnt="0"/>
      <dgm:spPr/>
    </dgm:pt>
    <dgm:pt modelId="{D26EF40D-9F58-BE42-B6BA-0CB32A9E70E6}" type="pres">
      <dgm:prSet presAssocID="{E22CA26B-EAE4-B245-B072-D43B301FB4BE}" presName="Name17" presStyleLbl="parChTrans1D3" presStyleIdx="1" presStyleCnt="8"/>
      <dgm:spPr/>
      <dgm:t>
        <a:bodyPr/>
        <a:lstStyle/>
        <a:p>
          <a:endParaRPr lang="en-US"/>
        </a:p>
      </dgm:t>
    </dgm:pt>
    <dgm:pt modelId="{984FA0B7-CD58-1A46-87DC-F221FB8759A3}" type="pres">
      <dgm:prSet presAssocID="{5C4D2E0F-6248-D948-8E0F-4F00C77B7602}" presName="hierRoot3" presStyleCnt="0"/>
      <dgm:spPr/>
    </dgm:pt>
    <dgm:pt modelId="{987C0513-18EA-8D40-865F-68B2A4BA8FCB}" type="pres">
      <dgm:prSet presAssocID="{5C4D2E0F-6248-D948-8E0F-4F00C77B7602}" presName="composite3" presStyleCnt="0"/>
      <dgm:spPr/>
    </dgm:pt>
    <dgm:pt modelId="{C160C333-1C94-054E-B77E-9FE77B281862}" type="pres">
      <dgm:prSet presAssocID="{5C4D2E0F-6248-D948-8E0F-4F00C77B7602}" presName="background3" presStyleLbl="node3" presStyleIdx="1" presStyleCnt="8"/>
      <dgm:spPr>
        <a:xfrm>
          <a:off x="1524709" y="4024586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</dgm:pt>
    <dgm:pt modelId="{9DDB74A7-8FD9-C04A-B897-3BF94709D35A}" type="pres">
      <dgm:prSet presAssocID="{5C4D2E0F-6248-D948-8E0F-4F00C77B7602}" presName="text3" presStyleLbl="fgAcc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F1D494-3976-A048-A4F5-EACA71F157F5}" type="pres">
      <dgm:prSet presAssocID="{5C4D2E0F-6248-D948-8E0F-4F00C77B7602}" presName="hierChild4" presStyleCnt="0"/>
      <dgm:spPr/>
    </dgm:pt>
    <dgm:pt modelId="{9F12249E-AEA8-974F-90E1-06BC33148AF0}" type="pres">
      <dgm:prSet presAssocID="{A74E8C33-D1D3-D742-AC43-74436C0B87E7}" presName="Name17" presStyleLbl="parChTrans1D3" presStyleIdx="2" presStyleCnt="8"/>
      <dgm:spPr/>
      <dgm:t>
        <a:bodyPr/>
        <a:lstStyle/>
        <a:p>
          <a:endParaRPr lang="en-US"/>
        </a:p>
      </dgm:t>
    </dgm:pt>
    <dgm:pt modelId="{316757D6-5805-C54F-8BDD-A3249D1E70D7}" type="pres">
      <dgm:prSet presAssocID="{CDD4193A-3D4A-8E4E-8E9D-F7C3D367B85B}" presName="hierRoot3" presStyleCnt="0"/>
      <dgm:spPr/>
    </dgm:pt>
    <dgm:pt modelId="{ED7329D5-9D0E-7842-83C4-D9AF13B7295E}" type="pres">
      <dgm:prSet presAssocID="{CDD4193A-3D4A-8E4E-8E9D-F7C3D367B85B}" presName="composite3" presStyleCnt="0"/>
      <dgm:spPr/>
    </dgm:pt>
    <dgm:pt modelId="{145F085D-E6A1-8C4D-8C5E-4017E65DC098}" type="pres">
      <dgm:prSet presAssocID="{CDD4193A-3D4A-8E4E-8E9D-F7C3D367B85B}" presName="background3" presStyleLbl="node3" presStyleIdx="2" presStyleCnt="8"/>
      <dgm:spPr>
        <a:xfrm>
          <a:off x="3045524" y="4024586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</dgm:pt>
    <dgm:pt modelId="{990B463D-0C16-114C-B069-A393C7DFDF05}" type="pres">
      <dgm:prSet presAssocID="{CDD4193A-3D4A-8E4E-8E9D-F7C3D367B85B}" presName="text3" presStyleLbl="fgAcc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6E467B-A9A6-2245-A4EF-E5E0D2AADF44}" type="pres">
      <dgm:prSet presAssocID="{CDD4193A-3D4A-8E4E-8E9D-F7C3D367B85B}" presName="hierChild4" presStyleCnt="0"/>
      <dgm:spPr/>
    </dgm:pt>
    <dgm:pt modelId="{50F26ED3-3BA7-B840-AD4E-BF2C61F18B36}" type="pres">
      <dgm:prSet presAssocID="{98A79434-D078-7148-B050-B04F86609D28}" presName="Name17" presStyleLbl="parChTrans1D3" presStyleIdx="3" presStyleCnt="8"/>
      <dgm:spPr/>
      <dgm:t>
        <a:bodyPr/>
        <a:lstStyle/>
        <a:p>
          <a:endParaRPr lang="en-US"/>
        </a:p>
      </dgm:t>
    </dgm:pt>
    <dgm:pt modelId="{94AAE654-593F-604B-9FB7-48F0B258E8E2}" type="pres">
      <dgm:prSet presAssocID="{C87B8D1F-7022-BF45-8FAD-B3BCC946FA02}" presName="hierRoot3" presStyleCnt="0"/>
      <dgm:spPr/>
    </dgm:pt>
    <dgm:pt modelId="{E2A2C43E-2A24-3249-9BF1-429FA95006BF}" type="pres">
      <dgm:prSet presAssocID="{C87B8D1F-7022-BF45-8FAD-B3BCC946FA02}" presName="composite3" presStyleCnt="0"/>
      <dgm:spPr/>
    </dgm:pt>
    <dgm:pt modelId="{CFF774F2-1CBA-B046-839B-4726DE25B608}" type="pres">
      <dgm:prSet presAssocID="{C87B8D1F-7022-BF45-8FAD-B3BCC946FA02}" presName="background3" presStyleLbl="node3" presStyleIdx="3" presStyleCnt="8"/>
      <dgm:spPr>
        <a:xfrm>
          <a:off x="4566340" y="4024586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</dgm:pt>
    <dgm:pt modelId="{07C4CA8D-4756-124F-BEFF-712F4C1B5AD1}" type="pres">
      <dgm:prSet presAssocID="{C87B8D1F-7022-BF45-8FAD-B3BCC946FA02}" presName="text3" presStyleLbl="fgAcc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DED2CB-5C7B-A44A-B601-71600437F4F3}" type="pres">
      <dgm:prSet presAssocID="{C87B8D1F-7022-BF45-8FAD-B3BCC946FA02}" presName="hierChild4" presStyleCnt="0"/>
      <dgm:spPr/>
    </dgm:pt>
    <dgm:pt modelId="{B81E5E95-74EA-F44A-A865-658C697C5EDB}" type="pres">
      <dgm:prSet presAssocID="{30792BC2-313F-2440-9108-80138DEFE5A0}" presName="Name17" presStyleLbl="parChTrans1D3" presStyleIdx="4" presStyleCnt="8"/>
      <dgm:spPr/>
      <dgm:t>
        <a:bodyPr/>
        <a:lstStyle/>
        <a:p>
          <a:endParaRPr lang="en-US"/>
        </a:p>
      </dgm:t>
    </dgm:pt>
    <dgm:pt modelId="{2DCF1C94-A827-1946-ABE6-911F6FDE76F8}" type="pres">
      <dgm:prSet presAssocID="{4BF92D8C-742D-1A4F-8850-938E825F524C}" presName="hierRoot3" presStyleCnt="0"/>
      <dgm:spPr/>
    </dgm:pt>
    <dgm:pt modelId="{D745F626-98DF-EB43-A125-62E7C2F08E2F}" type="pres">
      <dgm:prSet presAssocID="{4BF92D8C-742D-1A4F-8850-938E825F524C}" presName="composite3" presStyleCnt="0"/>
      <dgm:spPr/>
    </dgm:pt>
    <dgm:pt modelId="{AAC9E847-B098-2B46-BF73-97A879640E86}" type="pres">
      <dgm:prSet presAssocID="{4BF92D8C-742D-1A4F-8850-938E825F524C}" presName="background3" presStyleLbl="node3" presStyleIdx="4" presStyleCnt="8"/>
      <dgm:spPr>
        <a:xfrm>
          <a:off x="6087155" y="4024586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</dgm:pt>
    <dgm:pt modelId="{087D8B54-5F17-B045-AC5C-2924BA2CE509}" type="pres">
      <dgm:prSet presAssocID="{4BF92D8C-742D-1A4F-8850-938E825F524C}" presName="text3" presStyleLbl="fgAcc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76A76F-6690-FD44-8651-820800684457}" type="pres">
      <dgm:prSet presAssocID="{4BF92D8C-742D-1A4F-8850-938E825F524C}" presName="hierChild4" presStyleCnt="0"/>
      <dgm:spPr/>
    </dgm:pt>
    <dgm:pt modelId="{7F21157A-5DE8-8542-B85B-574A458F59EB}" type="pres">
      <dgm:prSet presAssocID="{F2A34E13-642C-674E-AF50-49B6F933AEF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7A01528-7C7A-B84B-AAD0-2FF618B12518}" type="pres">
      <dgm:prSet presAssocID="{BC292DD4-15EF-EA42-B082-D573FC9DBFBB}" presName="hierRoot2" presStyleCnt="0"/>
      <dgm:spPr/>
    </dgm:pt>
    <dgm:pt modelId="{8762DABA-9FAE-1849-B9C8-559D20AE35E2}" type="pres">
      <dgm:prSet presAssocID="{BC292DD4-15EF-EA42-B082-D573FC9DBFBB}" presName="composite2" presStyleCnt="0"/>
      <dgm:spPr/>
    </dgm:pt>
    <dgm:pt modelId="{932C7743-FFCF-CE41-85AE-208EF8CEC42E}" type="pres">
      <dgm:prSet presAssocID="{BC292DD4-15EF-EA42-B082-D573FC9DBFBB}" presName="background2" presStyleLbl="node2" presStyleIdx="1" presStyleCnt="2"/>
      <dgm:spPr>
        <a:xfrm>
          <a:off x="9128787" y="2872568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</dgm:pt>
    <dgm:pt modelId="{80515319-4113-9A43-82A9-AA9C2782F8F0}" type="pres">
      <dgm:prSet presAssocID="{BC292DD4-15EF-EA42-B082-D573FC9DBFB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7EE63E-FAD0-FC40-B487-9749C17089F2}" type="pres">
      <dgm:prSet presAssocID="{BC292DD4-15EF-EA42-B082-D573FC9DBFBB}" presName="hierChild3" presStyleCnt="0"/>
      <dgm:spPr/>
    </dgm:pt>
    <dgm:pt modelId="{816844A4-078A-5C4A-B2D8-8A703190973E}" type="pres">
      <dgm:prSet presAssocID="{78C33F7A-8053-0E41-A7BB-7807FF78CC07}" presName="Name17" presStyleLbl="parChTrans1D3" presStyleIdx="5" presStyleCnt="8"/>
      <dgm:spPr/>
      <dgm:t>
        <a:bodyPr/>
        <a:lstStyle/>
        <a:p>
          <a:endParaRPr lang="en-US"/>
        </a:p>
      </dgm:t>
    </dgm:pt>
    <dgm:pt modelId="{C1B8D2F7-A25B-6C4F-A54C-1B5970D8BC73}" type="pres">
      <dgm:prSet presAssocID="{868B096A-E774-294A-9032-7CC2EC6262C1}" presName="hierRoot3" presStyleCnt="0"/>
      <dgm:spPr/>
    </dgm:pt>
    <dgm:pt modelId="{A844DC25-CAB6-EB48-9373-C74FCE6ED818}" type="pres">
      <dgm:prSet presAssocID="{868B096A-E774-294A-9032-7CC2EC6262C1}" presName="composite3" presStyleCnt="0"/>
      <dgm:spPr/>
    </dgm:pt>
    <dgm:pt modelId="{E372A7C3-19A4-8E47-98CD-E66C4D36157B}" type="pres">
      <dgm:prSet presAssocID="{868B096A-E774-294A-9032-7CC2EC6262C1}" presName="background3" presStyleLbl="node3" presStyleIdx="5" presStyleCnt="8"/>
      <dgm:spPr>
        <a:xfrm>
          <a:off x="7607971" y="4024586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</dgm:pt>
    <dgm:pt modelId="{FF26FBB3-B33A-E64E-8DEE-0BE730B6AAED}" type="pres">
      <dgm:prSet presAssocID="{868B096A-E774-294A-9032-7CC2EC6262C1}" presName="text3" presStyleLbl="fgAcc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1162ED-4EAE-2647-A4D9-FD2C7C1E323A}" type="pres">
      <dgm:prSet presAssocID="{868B096A-E774-294A-9032-7CC2EC6262C1}" presName="hierChild4" presStyleCnt="0"/>
      <dgm:spPr/>
    </dgm:pt>
    <dgm:pt modelId="{300F0A07-716C-8C4B-A41A-4AA789BB64EA}" type="pres">
      <dgm:prSet presAssocID="{9B693DBC-07AC-0040-8EB6-4911FA1D9A2B}" presName="Name17" presStyleLbl="parChTrans1D3" presStyleIdx="6" presStyleCnt="8"/>
      <dgm:spPr/>
      <dgm:t>
        <a:bodyPr/>
        <a:lstStyle/>
        <a:p>
          <a:endParaRPr lang="en-US"/>
        </a:p>
      </dgm:t>
    </dgm:pt>
    <dgm:pt modelId="{49B038DE-8371-1643-870B-60443582D1DF}" type="pres">
      <dgm:prSet presAssocID="{BF989D2D-2F4F-764D-A4C7-211DB86E5E96}" presName="hierRoot3" presStyleCnt="0"/>
      <dgm:spPr/>
    </dgm:pt>
    <dgm:pt modelId="{6F458924-489B-9C41-B225-03015061B9E5}" type="pres">
      <dgm:prSet presAssocID="{BF989D2D-2F4F-764D-A4C7-211DB86E5E96}" presName="composite3" presStyleCnt="0"/>
      <dgm:spPr/>
    </dgm:pt>
    <dgm:pt modelId="{2FB6330B-4428-714A-AB10-6E6E6C6EDD59}" type="pres">
      <dgm:prSet presAssocID="{BF989D2D-2F4F-764D-A4C7-211DB86E5E96}" presName="background3" presStyleLbl="node3" presStyleIdx="6" presStyleCnt="8"/>
      <dgm:spPr>
        <a:xfrm>
          <a:off x="9128787" y="4024586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</dgm:pt>
    <dgm:pt modelId="{CE505754-0720-5349-A3E7-AAC9F96DE49A}" type="pres">
      <dgm:prSet presAssocID="{BF989D2D-2F4F-764D-A4C7-211DB86E5E96}" presName="text3" presStyleLbl="fgAcc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E3AA96-5E2F-7846-8087-16EE5088E50D}" type="pres">
      <dgm:prSet presAssocID="{BF989D2D-2F4F-764D-A4C7-211DB86E5E96}" presName="hierChild4" presStyleCnt="0"/>
      <dgm:spPr/>
    </dgm:pt>
    <dgm:pt modelId="{4B51CF5C-2B8A-7842-B259-0818B4FA58CB}" type="pres">
      <dgm:prSet presAssocID="{5ADCF1C3-4048-014A-9006-E96F0FD17F55}" presName="Name17" presStyleLbl="parChTrans1D3" presStyleIdx="7" presStyleCnt="8"/>
      <dgm:spPr/>
      <dgm:t>
        <a:bodyPr/>
        <a:lstStyle/>
        <a:p>
          <a:endParaRPr lang="en-US"/>
        </a:p>
      </dgm:t>
    </dgm:pt>
    <dgm:pt modelId="{2381880C-DDAC-C740-97C0-1E6DC1046A73}" type="pres">
      <dgm:prSet presAssocID="{1A3B773E-C708-D949-9A62-C569AB7D92CB}" presName="hierRoot3" presStyleCnt="0"/>
      <dgm:spPr/>
    </dgm:pt>
    <dgm:pt modelId="{1343E688-41D4-0643-A5BC-F09D7DB666CA}" type="pres">
      <dgm:prSet presAssocID="{1A3B773E-C708-D949-9A62-C569AB7D92CB}" presName="composite3" presStyleCnt="0"/>
      <dgm:spPr/>
    </dgm:pt>
    <dgm:pt modelId="{3F968431-5A83-C447-93DC-80D64B4EB422}" type="pres">
      <dgm:prSet presAssocID="{1A3B773E-C708-D949-9A62-C569AB7D92CB}" presName="background3" presStyleLbl="node3" presStyleIdx="7" presStyleCnt="8"/>
      <dgm:spPr>
        <a:xfrm>
          <a:off x="10649602" y="4024586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</dgm:pt>
    <dgm:pt modelId="{C04B1FE9-82D2-B447-BFA3-339DF4AC2461}" type="pres">
      <dgm:prSet presAssocID="{1A3B773E-C708-D949-9A62-C569AB7D92CB}" presName="text3" presStyleLbl="fgAcc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64AF0D-23D2-1C4D-BC61-88459BB4F7F7}" type="pres">
      <dgm:prSet presAssocID="{1A3B773E-C708-D949-9A62-C569AB7D92CB}" presName="hierChild4" presStyleCnt="0"/>
      <dgm:spPr/>
    </dgm:pt>
  </dgm:ptLst>
  <dgm:cxnLst>
    <dgm:cxn modelId="{C28DB64F-B942-8740-A205-A5D3CD9D18DD}" srcId="{93BEB32B-A9C9-0F49-97E9-8EA7E1ED30AB}" destId="{830E5197-DBF8-0F4A-A29C-DB0C7C12D41B}" srcOrd="0" destOrd="0" parTransId="{CEFF606A-002A-CF41-BABB-D51F27DAD2C8}" sibTransId="{A09E8BA8-99DF-4A41-992D-B982EC2EAEFA}"/>
    <dgm:cxn modelId="{B7F590CB-3A8F-814C-857D-F6B253B19468}" srcId="{93BEB32B-A9C9-0F49-97E9-8EA7E1ED30AB}" destId="{BC292DD4-15EF-EA42-B082-D573FC9DBFBB}" srcOrd="1" destOrd="0" parTransId="{F2A34E13-642C-674E-AF50-49B6F933AEFF}" sibTransId="{835D69D0-ECF5-AF42-BF66-D3AB5CF530E2}"/>
    <dgm:cxn modelId="{22443371-824A-4D41-AAAD-ED4EA6ADCDC9}" srcId="{830E5197-DBF8-0F4A-A29C-DB0C7C12D41B}" destId="{CDD4193A-3D4A-8E4E-8E9D-F7C3D367B85B}" srcOrd="2" destOrd="0" parTransId="{A74E8C33-D1D3-D742-AC43-74436C0B87E7}" sibTransId="{01E98B13-8461-8745-A339-6F40BD24BCF7}"/>
    <dgm:cxn modelId="{BABBEE7B-870F-B643-8026-5B235CCD68F2}" type="presOf" srcId="{5ADCF1C3-4048-014A-9006-E96F0FD17F55}" destId="{4B51CF5C-2B8A-7842-B259-0818B4FA58CB}" srcOrd="0" destOrd="0" presId="urn:microsoft.com/office/officeart/2005/8/layout/hierarchy1"/>
    <dgm:cxn modelId="{9F428F29-9C28-C84E-8873-9602426AC7FA}" type="presOf" srcId="{F2A34E13-642C-674E-AF50-49B6F933AEFF}" destId="{7F21157A-5DE8-8542-B85B-574A458F59EB}" srcOrd="0" destOrd="0" presId="urn:microsoft.com/office/officeart/2005/8/layout/hierarchy1"/>
    <dgm:cxn modelId="{80AECDD2-8049-214D-8141-9CDF356432C2}" type="presOf" srcId="{868B096A-E774-294A-9032-7CC2EC6262C1}" destId="{FF26FBB3-B33A-E64E-8DEE-0BE730B6AAED}" srcOrd="0" destOrd="0" presId="urn:microsoft.com/office/officeart/2005/8/layout/hierarchy1"/>
    <dgm:cxn modelId="{98ADBE29-5506-D043-B842-440D6D248E6A}" type="presOf" srcId="{1A3B773E-C708-D949-9A62-C569AB7D92CB}" destId="{C04B1FE9-82D2-B447-BFA3-339DF4AC2461}" srcOrd="0" destOrd="0" presId="urn:microsoft.com/office/officeart/2005/8/layout/hierarchy1"/>
    <dgm:cxn modelId="{36B1AB37-B49A-D543-ACC4-F76A7C9B0B50}" srcId="{830E5197-DBF8-0F4A-A29C-DB0C7C12D41B}" destId="{1DF53437-180F-9547-9DDA-BEE8C1011279}" srcOrd="0" destOrd="0" parTransId="{5874E01B-4E76-A342-93ED-EE1A81851FDA}" sibTransId="{D12E0F59-C6C9-494E-995F-C074BE7B432B}"/>
    <dgm:cxn modelId="{80D88E83-277B-924D-8640-24679E190A64}" type="presOf" srcId="{D220E93A-9404-3D4D-B54F-29EE10200DB0}" destId="{D6AC9D08-78C4-F545-A5D2-454EF9852D94}" srcOrd="0" destOrd="0" presId="urn:microsoft.com/office/officeart/2005/8/layout/hierarchy1"/>
    <dgm:cxn modelId="{C937C9A1-A283-F342-86FE-963F4E64FA26}" srcId="{830E5197-DBF8-0F4A-A29C-DB0C7C12D41B}" destId="{C87B8D1F-7022-BF45-8FAD-B3BCC946FA02}" srcOrd="3" destOrd="0" parTransId="{98A79434-D078-7148-B050-B04F86609D28}" sibTransId="{E1FC170F-610D-1D4D-91B5-3969D8FFC9D1}"/>
    <dgm:cxn modelId="{FA8F31DA-8174-7E44-8CDA-7D778145C348}" srcId="{830E5197-DBF8-0F4A-A29C-DB0C7C12D41B}" destId="{5C4D2E0F-6248-D948-8E0F-4F00C77B7602}" srcOrd="1" destOrd="0" parTransId="{E22CA26B-EAE4-B245-B072-D43B301FB4BE}" sibTransId="{237A1DA4-54EE-774E-9910-A2EC307A3092}"/>
    <dgm:cxn modelId="{59A0DFA0-3126-6542-8A1F-263AF2D3DEC0}" srcId="{BC292DD4-15EF-EA42-B082-D573FC9DBFBB}" destId="{1A3B773E-C708-D949-9A62-C569AB7D92CB}" srcOrd="2" destOrd="0" parTransId="{5ADCF1C3-4048-014A-9006-E96F0FD17F55}" sibTransId="{E869869E-D103-D24A-930F-32DC877C44EA}"/>
    <dgm:cxn modelId="{72EF11A4-728E-274C-ABBF-C24538E09544}" srcId="{830E5197-DBF8-0F4A-A29C-DB0C7C12D41B}" destId="{4BF92D8C-742D-1A4F-8850-938E825F524C}" srcOrd="4" destOrd="0" parTransId="{30792BC2-313F-2440-9108-80138DEFE5A0}" sibTransId="{795E8A9C-9527-1943-BC56-7F1C79CB4F22}"/>
    <dgm:cxn modelId="{672B7A78-70EA-F04A-8D83-65B1E785427F}" type="presOf" srcId="{98A79434-D078-7148-B050-B04F86609D28}" destId="{50F26ED3-3BA7-B840-AD4E-BF2C61F18B36}" srcOrd="0" destOrd="0" presId="urn:microsoft.com/office/officeart/2005/8/layout/hierarchy1"/>
    <dgm:cxn modelId="{75E0189A-8986-9343-B62A-6085D4C88DFF}" type="presOf" srcId="{93BEB32B-A9C9-0F49-97E9-8EA7E1ED30AB}" destId="{C0C03687-2330-1F48-A1D0-5CD0404CEB4E}" srcOrd="0" destOrd="0" presId="urn:microsoft.com/office/officeart/2005/8/layout/hierarchy1"/>
    <dgm:cxn modelId="{8E16A6EE-84E3-5948-9D54-56232B8585C5}" type="presOf" srcId="{BF989D2D-2F4F-764D-A4C7-211DB86E5E96}" destId="{CE505754-0720-5349-A3E7-AAC9F96DE49A}" srcOrd="0" destOrd="0" presId="urn:microsoft.com/office/officeart/2005/8/layout/hierarchy1"/>
    <dgm:cxn modelId="{E21CE953-8AC1-484D-A998-7CB611311822}" type="presOf" srcId="{30792BC2-313F-2440-9108-80138DEFE5A0}" destId="{B81E5E95-74EA-F44A-A865-658C697C5EDB}" srcOrd="0" destOrd="0" presId="urn:microsoft.com/office/officeart/2005/8/layout/hierarchy1"/>
    <dgm:cxn modelId="{16592DF7-F238-8147-B6AC-173DA788980F}" srcId="{BC292DD4-15EF-EA42-B082-D573FC9DBFBB}" destId="{868B096A-E774-294A-9032-7CC2EC6262C1}" srcOrd="0" destOrd="0" parTransId="{78C33F7A-8053-0E41-A7BB-7807FF78CC07}" sibTransId="{A767C8C2-3DEF-6F45-BF0A-93DE7CBAF41E}"/>
    <dgm:cxn modelId="{A653868F-4C90-FD44-AF25-AAA17A50459D}" srcId="{D220E93A-9404-3D4D-B54F-29EE10200DB0}" destId="{93BEB32B-A9C9-0F49-97E9-8EA7E1ED30AB}" srcOrd="0" destOrd="0" parTransId="{4932B98F-3131-F342-AC2E-E0FBED634B89}" sibTransId="{64983792-55CD-804B-98F5-40DFD264E503}"/>
    <dgm:cxn modelId="{8FB1182D-2DFD-4045-A0BC-09F32AEA010D}" type="presOf" srcId="{5C4D2E0F-6248-D948-8E0F-4F00C77B7602}" destId="{9DDB74A7-8FD9-C04A-B897-3BF94709D35A}" srcOrd="0" destOrd="0" presId="urn:microsoft.com/office/officeart/2005/8/layout/hierarchy1"/>
    <dgm:cxn modelId="{350D9876-9DCC-BD4B-937A-6D3A64773430}" type="presOf" srcId="{5874E01B-4E76-A342-93ED-EE1A81851FDA}" destId="{9832EFA7-DCDE-CC4F-B2E4-E3497E115B3C}" srcOrd="0" destOrd="0" presId="urn:microsoft.com/office/officeart/2005/8/layout/hierarchy1"/>
    <dgm:cxn modelId="{3C85DEF2-EE86-5149-9C01-209B28880D8F}" type="presOf" srcId="{A74E8C33-D1D3-D742-AC43-74436C0B87E7}" destId="{9F12249E-AEA8-974F-90E1-06BC33148AF0}" srcOrd="0" destOrd="0" presId="urn:microsoft.com/office/officeart/2005/8/layout/hierarchy1"/>
    <dgm:cxn modelId="{66D8C526-4B3E-0D43-9CE5-4A526E441D86}" type="presOf" srcId="{E22CA26B-EAE4-B245-B072-D43B301FB4BE}" destId="{D26EF40D-9F58-BE42-B6BA-0CB32A9E70E6}" srcOrd="0" destOrd="0" presId="urn:microsoft.com/office/officeart/2005/8/layout/hierarchy1"/>
    <dgm:cxn modelId="{2A6C68A9-E606-5F4D-BE0D-45DB0C33DB3F}" type="presOf" srcId="{CEFF606A-002A-CF41-BABB-D51F27DAD2C8}" destId="{E555C1C6-B9DC-A843-AA1E-D5E036FA75D7}" srcOrd="0" destOrd="0" presId="urn:microsoft.com/office/officeart/2005/8/layout/hierarchy1"/>
    <dgm:cxn modelId="{A3CCB1EA-C18F-3240-BC61-46CE9601F9E8}" type="presOf" srcId="{830E5197-DBF8-0F4A-A29C-DB0C7C12D41B}" destId="{62BD8859-4AE0-074F-8888-E568F2E568D6}" srcOrd="0" destOrd="0" presId="urn:microsoft.com/office/officeart/2005/8/layout/hierarchy1"/>
    <dgm:cxn modelId="{7BED3BEE-389F-2A4A-8F74-B3FD39ABA633}" type="presOf" srcId="{78C33F7A-8053-0E41-A7BB-7807FF78CC07}" destId="{816844A4-078A-5C4A-B2D8-8A703190973E}" srcOrd="0" destOrd="0" presId="urn:microsoft.com/office/officeart/2005/8/layout/hierarchy1"/>
    <dgm:cxn modelId="{DC73662B-7BE8-9F40-A622-B1C12723C8C4}" srcId="{BC292DD4-15EF-EA42-B082-D573FC9DBFBB}" destId="{BF989D2D-2F4F-764D-A4C7-211DB86E5E96}" srcOrd="1" destOrd="0" parTransId="{9B693DBC-07AC-0040-8EB6-4911FA1D9A2B}" sibTransId="{0A777F6B-6F3E-4145-82FE-B22034F4F40C}"/>
    <dgm:cxn modelId="{9D54B59F-55DE-6246-B190-A9EDDEB72274}" type="presOf" srcId="{1DF53437-180F-9547-9DDA-BEE8C1011279}" destId="{BC182A80-1583-FC44-B40C-8E3D8C0AFBEA}" srcOrd="0" destOrd="0" presId="urn:microsoft.com/office/officeart/2005/8/layout/hierarchy1"/>
    <dgm:cxn modelId="{EFC64ADE-92F2-7840-82BD-23BEE688426F}" type="presOf" srcId="{BC292DD4-15EF-EA42-B082-D573FC9DBFBB}" destId="{80515319-4113-9A43-82A9-AA9C2782F8F0}" srcOrd="0" destOrd="0" presId="urn:microsoft.com/office/officeart/2005/8/layout/hierarchy1"/>
    <dgm:cxn modelId="{AE680C80-80F9-3141-87C3-7108D7429D3F}" type="presOf" srcId="{C87B8D1F-7022-BF45-8FAD-B3BCC946FA02}" destId="{07C4CA8D-4756-124F-BEFF-712F4C1B5AD1}" srcOrd="0" destOrd="0" presId="urn:microsoft.com/office/officeart/2005/8/layout/hierarchy1"/>
    <dgm:cxn modelId="{3C68FC28-A5E0-1C4B-9CA5-9BB067CB428D}" type="presOf" srcId="{CDD4193A-3D4A-8E4E-8E9D-F7C3D367B85B}" destId="{990B463D-0C16-114C-B069-A393C7DFDF05}" srcOrd="0" destOrd="0" presId="urn:microsoft.com/office/officeart/2005/8/layout/hierarchy1"/>
    <dgm:cxn modelId="{A9C0E367-F39F-0D44-A265-425965EB27C7}" type="presOf" srcId="{9B693DBC-07AC-0040-8EB6-4911FA1D9A2B}" destId="{300F0A07-716C-8C4B-A41A-4AA789BB64EA}" srcOrd="0" destOrd="0" presId="urn:microsoft.com/office/officeart/2005/8/layout/hierarchy1"/>
    <dgm:cxn modelId="{D3602695-B4D8-2A4F-A522-44C468413299}" type="presOf" srcId="{4BF92D8C-742D-1A4F-8850-938E825F524C}" destId="{087D8B54-5F17-B045-AC5C-2924BA2CE509}" srcOrd="0" destOrd="0" presId="urn:microsoft.com/office/officeart/2005/8/layout/hierarchy1"/>
    <dgm:cxn modelId="{C9427E4C-AAE9-E449-9487-901DAE5E888A}" type="presParOf" srcId="{D6AC9D08-78C4-F545-A5D2-454EF9852D94}" destId="{DDC01B65-0CF8-5E46-8C60-80653CD7DCFE}" srcOrd="0" destOrd="0" presId="urn:microsoft.com/office/officeart/2005/8/layout/hierarchy1"/>
    <dgm:cxn modelId="{A834E4AE-B280-DF40-80A0-C0030EAD9F67}" type="presParOf" srcId="{DDC01B65-0CF8-5E46-8C60-80653CD7DCFE}" destId="{134E1A99-A2F7-E541-8CC8-6919EE70902A}" srcOrd="0" destOrd="0" presId="urn:microsoft.com/office/officeart/2005/8/layout/hierarchy1"/>
    <dgm:cxn modelId="{AC210D84-D302-674E-A9D1-EA60B6638B70}" type="presParOf" srcId="{134E1A99-A2F7-E541-8CC8-6919EE70902A}" destId="{76727A6F-98C6-0E4D-8FE1-90391951B15C}" srcOrd="0" destOrd="0" presId="urn:microsoft.com/office/officeart/2005/8/layout/hierarchy1"/>
    <dgm:cxn modelId="{270DDCD0-D0AE-2C4C-9FEA-702C16D79B08}" type="presParOf" srcId="{134E1A99-A2F7-E541-8CC8-6919EE70902A}" destId="{C0C03687-2330-1F48-A1D0-5CD0404CEB4E}" srcOrd="1" destOrd="0" presId="urn:microsoft.com/office/officeart/2005/8/layout/hierarchy1"/>
    <dgm:cxn modelId="{340E6F0C-9D56-5044-AD1A-6134ADF82AF8}" type="presParOf" srcId="{DDC01B65-0CF8-5E46-8C60-80653CD7DCFE}" destId="{B0E491E7-80B9-F44F-B918-FF9CBBBB2AB7}" srcOrd="1" destOrd="0" presId="urn:microsoft.com/office/officeart/2005/8/layout/hierarchy1"/>
    <dgm:cxn modelId="{B9509086-7DCB-5442-AEB2-F177195416C8}" type="presParOf" srcId="{B0E491E7-80B9-F44F-B918-FF9CBBBB2AB7}" destId="{E555C1C6-B9DC-A843-AA1E-D5E036FA75D7}" srcOrd="0" destOrd="0" presId="urn:microsoft.com/office/officeart/2005/8/layout/hierarchy1"/>
    <dgm:cxn modelId="{76CE48EB-AF4E-8A4C-871C-652F5CFF15B6}" type="presParOf" srcId="{B0E491E7-80B9-F44F-B918-FF9CBBBB2AB7}" destId="{CB323C3F-85BF-5A41-9205-60989DAFDAA6}" srcOrd="1" destOrd="0" presId="urn:microsoft.com/office/officeart/2005/8/layout/hierarchy1"/>
    <dgm:cxn modelId="{D1CEEA89-4C70-DA47-8340-2EF0CFBE3A11}" type="presParOf" srcId="{CB323C3F-85BF-5A41-9205-60989DAFDAA6}" destId="{CD95D719-FA5C-A94C-9E9F-229143573628}" srcOrd="0" destOrd="0" presId="urn:microsoft.com/office/officeart/2005/8/layout/hierarchy1"/>
    <dgm:cxn modelId="{6C72C67F-D057-A948-AE0D-21F59A1D2C59}" type="presParOf" srcId="{CD95D719-FA5C-A94C-9E9F-229143573628}" destId="{D8640DCE-0680-F74B-B261-2EBE0B9D1E8A}" srcOrd="0" destOrd="0" presId="urn:microsoft.com/office/officeart/2005/8/layout/hierarchy1"/>
    <dgm:cxn modelId="{F0DB5F68-C0BE-F54F-981E-1C300447DE2E}" type="presParOf" srcId="{CD95D719-FA5C-A94C-9E9F-229143573628}" destId="{62BD8859-4AE0-074F-8888-E568F2E568D6}" srcOrd="1" destOrd="0" presId="urn:microsoft.com/office/officeart/2005/8/layout/hierarchy1"/>
    <dgm:cxn modelId="{1A138841-3077-4746-AE0F-0D60CB1683FE}" type="presParOf" srcId="{CB323C3F-85BF-5A41-9205-60989DAFDAA6}" destId="{206FA995-768C-E444-89FD-74A2AA155C73}" srcOrd="1" destOrd="0" presId="urn:microsoft.com/office/officeart/2005/8/layout/hierarchy1"/>
    <dgm:cxn modelId="{7976928D-50CF-BF46-834C-644D26D29644}" type="presParOf" srcId="{206FA995-768C-E444-89FD-74A2AA155C73}" destId="{9832EFA7-DCDE-CC4F-B2E4-E3497E115B3C}" srcOrd="0" destOrd="0" presId="urn:microsoft.com/office/officeart/2005/8/layout/hierarchy1"/>
    <dgm:cxn modelId="{E2400D62-2E31-1647-A4F5-EC9A44B2F2F7}" type="presParOf" srcId="{206FA995-768C-E444-89FD-74A2AA155C73}" destId="{0CC69004-F3A9-CD40-B960-5FE434141738}" srcOrd="1" destOrd="0" presId="urn:microsoft.com/office/officeart/2005/8/layout/hierarchy1"/>
    <dgm:cxn modelId="{E6BF0F99-8CB4-7B4A-A0C9-0E71D91752DE}" type="presParOf" srcId="{0CC69004-F3A9-CD40-B960-5FE434141738}" destId="{50BD93C3-A2DC-F149-B540-8F0E52539669}" srcOrd="0" destOrd="0" presId="urn:microsoft.com/office/officeart/2005/8/layout/hierarchy1"/>
    <dgm:cxn modelId="{1719C8D1-56C5-5D43-9AEF-2B2BB6FED760}" type="presParOf" srcId="{50BD93C3-A2DC-F149-B540-8F0E52539669}" destId="{9DFC57D6-9030-D24B-85D1-FD410C85269B}" srcOrd="0" destOrd="0" presId="urn:microsoft.com/office/officeart/2005/8/layout/hierarchy1"/>
    <dgm:cxn modelId="{DF00DA3D-379D-8C47-9DA6-388E8A52DE32}" type="presParOf" srcId="{50BD93C3-A2DC-F149-B540-8F0E52539669}" destId="{BC182A80-1583-FC44-B40C-8E3D8C0AFBEA}" srcOrd="1" destOrd="0" presId="urn:microsoft.com/office/officeart/2005/8/layout/hierarchy1"/>
    <dgm:cxn modelId="{3D092B59-1211-E34D-BBAD-868C687AE12A}" type="presParOf" srcId="{0CC69004-F3A9-CD40-B960-5FE434141738}" destId="{2B1B15D7-9A2A-354E-A489-20D56E0499DD}" srcOrd="1" destOrd="0" presId="urn:microsoft.com/office/officeart/2005/8/layout/hierarchy1"/>
    <dgm:cxn modelId="{60455F7F-CD89-1A4A-A7CA-2F2455DC8F8E}" type="presParOf" srcId="{206FA995-768C-E444-89FD-74A2AA155C73}" destId="{D26EF40D-9F58-BE42-B6BA-0CB32A9E70E6}" srcOrd="2" destOrd="0" presId="urn:microsoft.com/office/officeart/2005/8/layout/hierarchy1"/>
    <dgm:cxn modelId="{E503B228-F2E7-1F4B-9878-01B4BF823E11}" type="presParOf" srcId="{206FA995-768C-E444-89FD-74A2AA155C73}" destId="{984FA0B7-CD58-1A46-87DC-F221FB8759A3}" srcOrd="3" destOrd="0" presId="urn:microsoft.com/office/officeart/2005/8/layout/hierarchy1"/>
    <dgm:cxn modelId="{45B5A074-5920-EF44-9EF2-A93C688DC68B}" type="presParOf" srcId="{984FA0B7-CD58-1A46-87DC-F221FB8759A3}" destId="{987C0513-18EA-8D40-865F-68B2A4BA8FCB}" srcOrd="0" destOrd="0" presId="urn:microsoft.com/office/officeart/2005/8/layout/hierarchy1"/>
    <dgm:cxn modelId="{7D4426EC-1669-3A4A-A828-AB8C694574A3}" type="presParOf" srcId="{987C0513-18EA-8D40-865F-68B2A4BA8FCB}" destId="{C160C333-1C94-054E-B77E-9FE77B281862}" srcOrd="0" destOrd="0" presId="urn:microsoft.com/office/officeart/2005/8/layout/hierarchy1"/>
    <dgm:cxn modelId="{19338B78-8CD0-3246-89BF-6D0C26E9E4FD}" type="presParOf" srcId="{987C0513-18EA-8D40-865F-68B2A4BA8FCB}" destId="{9DDB74A7-8FD9-C04A-B897-3BF94709D35A}" srcOrd="1" destOrd="0" presId="urn:microsoft.com/office/officeart/2005/8/layout/hierarchy1"/>
    <dgm:cxn modelId="{8DDE0738-FA10-3C4E-A840-A270115E0962}" type="presParOf" srcId="{984FA0B7-CD58-1A46-87DC-F221FB8759A3}" destId="{B8F1D494-3976-A048-A4F5-EACA71F157F5}" srcOrd="1" destOrd="0" presId="urn:microsoft.com/office/officeart/2005/8/layout/hierarchy1"/>
    <dgm:cxn modelId="{91DB8802-9994-5A49-A251-ADC47DE1CCDE}" type="presParOf" srcId="{206FA995-768C-E444-89FD-74A2AA155C73}" destId="{9F12249E-AEA8-974F-90E1-06BC33148AF0}" srcOrd="4" destOrd="0" presId="urn:microsoft.com/office/officeart/2005/8/layout/hierarchy1"/>
    <dgm:cxn modelId="{C40820A5-BB58-EE48-BF3F-8DC577AAC7A5}" type="presParOf" srcId="{206FA995-768C-E444-89FD-74A2AA155C73}" destId="{316757D6-5805-C54F-8BDD-A3249D1E70D7}" srcOrd="5" destOrd="0" presId="urn:microsoft.com/office/officeart/2005/8/layout/hierarchy1"/>
    <dgm:cxn modelId="{3EC15B65-4626-B242-AA7D-1DEEFB457385}" type="presParOf" srcId="{316757D6-5805-C54F-8BDD-A3249D1E70D7}" destId="{ED7329D5-9D0E-7842-83C4-D9AF13B7295E}" srcOrd="0" destOrd="0" presId="urn:microsoft.com/office/officeart/2005/8/layout/hierarchy1"/>
    <dgm:cxn modelId="{B318801B-C9B8-DA47-8071-84EAFF1C0141}" type="presParOf" srcId="{ED7329D5-9D0E-7842-83C4-D9AF13B7295E}" destId="{145F085D-E6A1-8C4D-8C5E-4017E65DC098}" srcOrd="0" destOrd="0" presId="urn:microsoft.com/office/officeart/2005/8/layout/hierarchy1"/>
    <dgm:cxn modelId="{6FA1FDDA-8752-EC47-B696-74A75571A4BA}" type="presParOf" srcId="{ED7329D5-9D0E-7842-83C4-D9AF13B7295E}" destId="{990B463D-0C16-114C-B069-A393C7DFDF05}" srcOrd="1" destOrd="0" presId="urn:microsoft.com/office/officeart/2005/8/layout/hierarchy1"/>
    <dgm:cxn modelId="{9806C2D6-9F94-734E-9EC6-15B0C1AF1CA8}" type="presParOf" srcId="{316757D6-5805-C54F-8BDD-A3249D1E70D7}" destId="{D86E467B-A9A6-2245-A4EF-E5E0D2AADF44}" srcOrd="1" destOrd="0" presId="urn:microsoft.com/office/officeart/2005/8/layout/hierarchy1"/>
    <dgm:cxn modelId="{F62BD878-2FC2-1646-AB7D-AA00F9B674CC}" type="presParOf" srcId="{206FA995-768C-E444-89FD-74A2AA155C73}" destId="{50F26ED3-3BA7-B840-AD4E-BF2C61F18B36}" srcOrd="6" destOrd="0" presId="urn:microsoft.com/office/officeart/2005/8/layout/hierarchy1"/>
    <dgm:cxn modelId="{C685C486-D72A-CA40-81ED-03AD15AFB92B}" type="presParOf" srcId="{206FA995-768C-E444-89FD-74A2AA155C73}" destId="{94AAE654-593F-604B-9FB7-48F0B258E8E2}" srcOrd="7" destOrd="0" presId="urn:microsoft.com/office/officeart/2005/8/layout/hierarchy1"/>
    <dgm:cxn modelId="{B2E23F6B-F87C-CC42-9C0E-1DCBCEE70FD0}" type="presParOf" srcId="{94AAE654-593F-604B-9FB7-48F0B258E8E2}" destId="{E2A2C43E-2A24-3249-9BF1-429FA95006BF}" srcOrd="0" destOrd="0" presId="urn:microsoft.com/office/officeart/2005/8/layout/hierarchy1"/>
    <dgm:cxn modelId="{33B6F483-3C4B-9D48-83C6-0735C5412F0F}" type="presParOf" srcId="{E2A2C43E-2A24-3249-9BF1-429FA95006BF}" destId="{CFF774F2-1CBA-B046-839B-4726DE25B608}" srcOrd="0" destOrd="0" presId="urn:microsoft.com/office/officeart/2005/8/layout/hierarchy1"/>
    <dgm:cxn modelId="{5DCEE8C8-2EC1-434C-9F70-66D3A7FE2BC7}" type="presParOf" srcId="{E2A2C43E-2A24-3249-9BF1-429FA95006BF}" destId="{07C4CA8D-4756-124F-BEFF-712F4C1B5AD1}" srcOrd="1" destOrd="0" presId="urn:microsoft.com/office/officeart/2005/8/layout/hierarchy1"/>
    <dgm:cxn modelId="{07D9C69C-5A7B-5547-9BA5-3B1F3B919EA8}" type="presParOf" srcId="{94AAE654-593F-604B-9FB7-48F0B258E8E2}" destId="{66DED2CB-5C7B-A44A-B601-71600437F4F3}" srcOrd="1" destOrd="0" presId="urn:microsoft.com/office/officeart/2005/8/layout/hierarchy1"/>
    <dgm:cxn modelId="{7DF61B39-3C84-2643-B9B7-F93B466E5577}" type="presParOf" srcId="{206FA995-768C-E444-89FD-74A2AA155C73}" destId="{B81E5E95-74EA-F44A-A865-658C697C5EDB}" srcOrd="8" destOrd="0" presId="urn:microsoft.com/office/officeart/2005/8/layout/hierarchy1"/>
    <dgm:cxn modelId="{91188D06-807B-3A4C-A3E5-3DA9CF03DF41}" type="presParOf" srcId="{206FA995-768C-E444-89FD-74A2AA155C73}" destId="{2DCF1C94-A827-1946-ABE6-911F6FDE76F8}" srcOrd="9" destOrd="0" presId="urn:microsoft.com/office/officeart/2005/8/layout/hierarchy1"/>
    <dgm:cxn modelId="{77EADE3D-5EE5-B548-8BE9-26E7034650EF}" type="presParOf" srcId="{2DCF1C94-A827-1946-ABE6-911F6FDE76F8}" destId="{D745F626-98DF-EB43-A125-62E7C2F08E2F}" srcOrd="0" destOrd="0" presId="urn:microsoft.com/office/officeart/2005/8/layout/hierarchy1"/>
    <dgm:cxn modelId="{805DA8BA-C28E-AA49-BC78-E574FD5E205B}" type="presParOf" srcId="{D745F626-98DF-EB43-A125-62E7C2F08E2F}" destId="{AAC9E847-B098-2B46-BF73-97A879640E86}" srcOrd="0" destOrd="0" presId="urn:microsoft.com/office/officeart/2005/8/layout/hierarchy1"/>
    <dgm:cxn modelId="{851B23EC-7034-E748-B4E6-B518D2A4C603}" type="presParOf" srcId="{D745F626-98DF-EB43-A125-62E7C2F08E2F}" destId="{087D8B54-5F17-B045-AC5C-2924BA2CE509}" srcOrd="1" destOrd="0" presId="urn:microsoft.com/office/officeart/2005/8/layout/hierarchy1"/>
    <dgm:cxn modelId="{BB10AF0C-C66A-C54A-BA02-0F756EB80DBD}" type="presParOf" srcId="{2DCF1C94-A827-1946-ABE6-911F6FDE76F8}" destId="{2276A76F-6690-FD44-8651-820800684457}" srcOrd="1" destOrd="0" presId="urn:microsoft.com/office/officeart/2005/8/layout/hierarchy1"/>
    <dgm:cxn modelId="{9BA4619A-9FA5-5645-8433-BA7127E8CAFD}" type="presParOf" srcId="{B0E491E7-80B9-F44F-B918-FF9CBBBB2AB7}" destId="{7F21157A-5DE8-8542-B85B-574A458F59EB}" srcOrd="2" destOrd="0" presId="urn:microsoft.com/office/officeart/2005/8/layout/hierarchy1"/>
    <dgm:cxn modelId="{4FFEDE40-0553-CD4B-86A3-402871AD78F7}" type="presParOf" srcId="{B0E491E7-80B9-F44F-B918-FF9CBBBB2AB7}" destId="{27A01528-7C7A-B84B-AAD0-2FF618B12518}" srcOrd="3" destOrd="0" presId="urn:microsoft.com/office/officeart/2005/8/layout/hierarchy1"/>
    <dgm:cxn modelId="{FB015855-3882-594D-8ED1-8095A2BF21AD}" type="presParOf" srcId="{27A01528-7C7A-B84B-AAD0-2FF618B12518}" destId="{8762DABA-9FAE-1849-B9C8-559D20AE35E2}" srcOrd="0" destOrd="0" presId="urn:microsoft.com/office/officeart/2005/8/layout/hierarchy1"/>
    <dgm:cxn modelId="{BE008D2F-BE75-A647-AE28-B2D99B96162E}" type="presParOf" srcId="{8762DABA-9FAE-1849-B9C8-559D20AE35E2}" destId="{932C7743-FFCF-CE41-85AE-208EF8CEC42E}" srcOrd="0" destOrd="0" presId="urn:microsoft.com/office/officeart/2005/8/layout/hierarchy1"/>
    <dgm:cxn modelId="{43D31590-4E13-7A40-A8BD-B94A4C3280BB}" type="presParOf" srcId="{8762DABA-9FAE-1849-B9C8-559D20AE35E2}" destId="{80515319-4113-9A43-82A9-AA9C2782F8F0}" srcOrd="1" destOrd="0" presId="urn:microsoft.com/office/officeart/2005/8/layout/hierarchy1"/>
    <dgm:cxn modelId="{203984D0-A4EF-084B-B95A-1786E1107C23}" type="presParOf" srcId="{27A01528-7C7A-B84B-AAD0-2FF618B12518}" destId="{457EE63E-FAD0-FC40-B487-9749C17089F2}" srcOrd="1" destOrd="0" presId="urn:microsoft.com/office/officeart/2005/8/layout/hierarchy1"/>
    <dgm:cxn modelId="{A00814CC-F9BA-BC46-AE7A-3BFAD7DA10F0}" type="presParOf" srcId="{457EE63E-FAD0-FC40-B487-9749C17089F2}" destId="{816844A4-078A-5C4A-B2D8-8A703190973E}" srcOrd="0" destOrd="0" presId="urn:microsoft.com/office/officeart/2005/8/layout/hierarchy1"/>
    <dgm:cxn modelId="{AACA754D-87C9-B848-9726-31C0019710BF}" type="presParOf" srcId="{457EE63E-FAD0-FC40-B487-9749C17089F2}" destId="{C1B8D2F7-A25B-6C4F-A54C-1B5970D8BC73}" srcOrd="1" destOrd="0" presId="urn:microsoft.com/office/officeart/2005/8/layout/hierarchy1"/>
    <dgm:cxn modelId="{B359BE93-6AA0-E34A-AA74-2205AE3F4945}" type="presParOf" srcId="{C1B8D2F7-A25B-6C4F-A54C-1B5970D8BC73}" destId="{A844DC25-CAB6-EB48-9373-C74FCE6ED818}" srcOrd="0" destOrd="0" presId="urn:microsoft.com/office/officeart/2005/8/layout/hierarchy1"/>
    <dgm:cxn modelId="{24993270-74B9-2D49-ADA0-234262DFC767}" type="presParOf" srcId="{A844DC25-CAB6-EB48-9373-C74FCE6ED818}" destId="{E372A7C3-19A4-8E47-98CD-E66C4D36157B}" srcOrd="0" destOrd="0" presId="urn:microsoft.com/office/officeart/2005/8/layout/hierarchy1"/>
    <dgm:cxn modelId="{0D397194-F2FC-6A43-A8FB-5B2622D1EBE1}" type="presParOf" srcId="{A844DC25-CAB6-EB48-9373-C74FCE6ED818}" destId="{FF26FBB3-B33A-E64E-8DEE-0BE730B6AAED}" srcOrd="1" destOrd="0" presId="urn:microsoft.com/office/officeart/2005/8/layout/hierarchy1"/>
    <dgm:cxn modelId="{E35F4BFC-0EEB-A543-9EBB-FF5EC143BFDB}" type="presParOf" srcId="{C1B8D2F7-A25B-6C4F-A54C-1B5970D8BC73}" destId="{641162ED-4EAE-2647-A4D9-FD2C7C1E323A}" srcOrd="1" destOrd="0" presId="urn:microsoft.com/office/officeart/2005/8/layout/hierarchy1"/>
    <dgm:cxn modelId="{319FFFC2-E514-F44E-A2C1-50E51CE55C85}" type="presParOf" srcId="{457EE63E-FAD0-FC40-B487-9749C17089F2}" destId="{300F0A07-716C-8C4B-A41A-4AA789BB64EA}" srcOrd="2" destOrd="0" presId="urn:microsoft.com/office/officeart/2005/8/layout/hierarchy1"/>
    <dgm:cxn modelId="{8DC54C18-F262-6648-AE6E-FB7539901D6F}" type="presParOf" srcId="{457EE63E-FAD0-FC40-B487-9749C17089F2}" destId="{49B038DE-8371-1643-870B-60443582D1DF}" srcOrd="3" destOrd="0" presId="urn:microsoft.com/office/officeart/2005/8/layout/hierarchy1"/>
    <dgm:cxn modelId="{549076C9-E65C-4941-B05C-0196BABFA4C0}" type="presParOf" srcId="{49B038DE-8371-1643-870B-60443582D1DF}" destId="{6F458924-489B-9C41-B225-03015061B9E5}" srcOrd="0" destOrd="0" presId="urn:microsoft.com/office/officeart/2005/8/layout/hierarchy1"/>
    <dgm:cxn modelId="{AA55FEB4-272C-A142-BD32-519B081B7B90}" type="presParOf" srcId="{6F458924-489B-9C41-B225-03015061B9E5}" destId="{2FB6330B-4428-714A-AB10-6E6E6C6EDD59}" srcOrd="0" destOrd="0" presId="urn:microsoft.com/office/officeart/2005/8/layout/hierarchy1"/>
    <dgm:cxn modelId="{A35F17D3-87F5-4F4B-A59B-B54B4803741E}" type="presParOf" srcId="{6F458924-489B-9C41-B225-03015061B9E5}" destId="{CE505754-0720-5349-A3E7-AAC9F96DE49A}" srcOrd="1" destOrd="0" presId="urn:microsoft.com/office/officeart/2005/8/layout/hierarchy1"/>
    <dgm:cxn modelId="{6EAEDDC2-A1C1-6346-8595-D984AC70BEC8}" type="presParOf" srcId="{49B038DE-8371-1643-870B-60443582D1DF}" destId="{EEE3AA96-5E2F-7846-8087-16EE5088E50D}" srcOrd="1" destOrd="0" presId="urn:microsoft.com/office/officeart/2005/8/layout/hierarchy1"/>
    <dgm:cxn modelId="{A1EB6A38-0111-734A-95F6-20DDBB9C7A19}" type="presParOf" srcId="{457EE63E-FAD0-FC40-B487-9749C17089F2}" destId="{4B51CF5C-2B8A-7842-B259-0818B4FA58CB}" srcOrd="4" destOrd="0" presId="urn:microsoft.com/office/officeart/2005/8/layout/hierarchy1"/>
    <dgm:cxn modelId="{5F207826-23C9-1E4E-B7B0-81F044EC450C}" type="presParOf" srcId="{457EE63E-FAD0-FC40-B487-9749C17089F2}" destId="{2381880C-DDAC-C740-97C0-1E6DC1046A73}" srcOrd="5" destOrd="0" presId="urn:microsoft.com/office/officeart/2005/8/layout/hierarchy1"/>
    <dgm:cxn modelId="{E0FD2969-9A35-134C-A466-C87B23A4AEEB}" type="presParOf" srcId="{2381880C-DDAC-C740-97C0-1E6DC1046A73}" destId="{1343E688-41D4-0643-A5BC-F09D7DB666CA}" srcOrd="0" destOrd="0" presId="urn:microsoft.com/office/officeart/2005/8/layout/hierarchy1"/>
    <dgm:cxn modelId="{25C679F7-8F02-6E44-BA80-74CCF8DED3CC}" type="presParOf" srcId="{1343E688-41D4-0643-A5BC-F09D7DB666CA}" destId="{3F968431-5A83-C447-93DC-80D64B4EB422}" srcOrd="0" destOrd="0" presId="urn:microsoft.com/office/officeart/2005/8/layout/hierarchy1"/>
    <dgm:cxn modelId="{99070FC2-4EA3-F947-B880-C427533B28C9}" type="presParOf" srcId="{1343E688-41D4-0643-A5BC-F09D7DB666CA}" destId="{C04B1FE9-82D2-B447-BFA3-339DF4AC2461}" srcOrd="1" destOrd="0" presId="urn:microsoft.com/office/officeart/2005/8/layout/hierarchy1"/>
    <dgm:cxn modelId="{CB9844F3-AB6E-E241-A279-BABAD9D94EF2}" type="presParOf" srcId="{2381880C-DDAC-C740-97C0-1E6DC1046A73}" destId="{3964AF0D-23D2-1C4D-BC61-88459BB4F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1CF5C-2B8A-7842-B259-0818B4FA58CB}">
      <dsp:nvSpPr>
        <dsp:cNvPr id="0" name=""/>
        <dsp:cNvSpPr/>
      </dsp:nvSpPr>
      <dsp:spPr>
        <a:xfrm>
          <a:off x="9750939" y="3662701"/>
          <a:ext cx="1520815" cy="361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614"/>
              </a:lnTo>
              <a:lnTo>
                <a:pt x="1520815" y="246614"/>
              </a:lnTo>
              <a:lnTo>
                <a:pt x="1520815" y="361884"/>
              </a:lnTo>
            </a:path>
          </a:pathLst>
        </a:custGeom>
        <a:noFill/>
        <a:ln w="635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F0A07-716C-8C4B-A41A-4AA789BB64EA}">
      <dsp:nvSpPr>
        <dsp:cNvPr id="0" name=""/>
        <dsp:cNvSpPr/>
      </dsp:nvSpPr>
      <dsp:spPr>
        <a:xfrm>
          <a:off x="9705219" y="3662701"/>
          <a:ext cx="91440" cy="3618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884"/>
              </a:lnTo>
            </a:path>
          </a:pathLst>
        </a:custGeom>
        <a:noFill/>
        <a:ln w="635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844A4-078A-5C4A-B2D8-8A703190973E}">
      <dsp:nvSpPr>
        <dsp:cNvPr id="0" name=""/>
        <dsp:cNvSpPr/>
      </dsp:nvSpPr>
      <dsp:spPr>
        <a:xfrm>
          <a:off x="8230123" y="3662701"/>
          <a:ext cx="1520815" cy="361884"/>
        </a:xfrm>
        <a:custGeom>
          <a:avLst/>
          <a:gdLst/>
          <a:ahLst/>
          <a:cxnLst/>
          <a:rect l="0" t="0" r="0" b="0"/>
          <a:pathLst>
            <a:path>
              <a:moveTo>
                <a:pt x="1520815" y="0"/>
              </a:moveTo>
              <a:lnTo>
                <a:pt x="1520815" y="246614"/>
              </a:lnTo>
              <a:lnTo>
                <a:pt x="0" y="246614"/>
              </a:lnTo>
              <a:lnTo>
                <a:pt x="0" y="361884"/>
              </a:lnTo>
            </a:path>
          </a:pathLst>
        </a:custGeom>
        <a:noFill/>
        <a:ln w="635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1157A-5DE8-8542-B85B-574A458F59EB}">
      <dsp:nvSpPr>
        <dsp:cNvPr id="0" name=""/>
        <dsp:cNvSpPr/>
      </dsp:nvSpPr>
      <dsp:spPr>
        <a:xfrm>
          <a:off x="6709307" y="2510684"/>
          <a:ext cx="3041631" cy="361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614"/>
              </a:lnTo>
              <a:lnTo>
                <a:pt x="3041631" y="246614"/>
              </a:lnTo>
              <a:lnTo>
                <a:pt x="3041631" y="361884"/>
              </a:lnTo>
            </a:path>
          </a:pathLst>
        </a:custGeom>
        <a:noFill/>
        <a:ln w="6350" cap="flat" cmpd="sng" algn="ctr">
          <a:solidFill>
            <a:srgbClr val="70AD47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E5E95-74EA-F44A-A865-658C697C5EDB}">
      <dsp:nvSpPr>
        <dsp:cNvPr id="0" name=""/>
        <dsp:cNvSpPr/>
      </dsp:nvSpPr>
      <dsp:spPr>
        <a:xfrm>
          <a:off x="3667676" y="3662701"/>
          <a:ext cx="3041631" cy="361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614"/>
              </a:lnTo>
              <a:lnTo>
                <a:pt x="3041631" y="246614"/>
              </a:lnTo>
              <a:lnTo>
                <a:pt x="3041631" y="361884"/>
              </a:lnTo>
            </a:path>
          </a:pathLst>
        </a:custGeom>
        <a:noFill/>
        <a:ln w="635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26ED3-3BA7-B840-AD4E-BF2C61F18B36}">
      <dsp:nvSpPr>
        <dsp:cNvPr id="0" name=""/>
        <dsp:cNvSpPr/>
      </dsp:nvSpPr>
      <dsp:spPr>
        <a:xfrm>
          <a:off x="3667676" y="3662701"/>
          <a:ext cx="1520815" cy="361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614"/>
              </a:lnTo>
              <a:lnTo>
                <a:pt x="1520815" y="246614"/>
              </a:lnTo>
              <a:lnTo>
                <a:pt x="1520815" y="361884"/>
              </a:lnTo>
            </a:path>
          </a:pathLst>
        </a:custGeom>
        <a:noFill/>
        <a:ln w="635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2249E-AEA8-974F-90E1-06BC33148AF0}">
      <dsp:nvSpPr>
        <dsp:cNvPr id="0" name=""/>
        <dsp:cNvSpPr/>
      </dsp:nvSpPr>
      <dsp:spPr>
        <a:xfrm>
          <a:off x="3621956" y="3662701"/>
          <a:ext cx="91440" cy="3618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884"/>
              </a:lnTo>
            </a:path>
          </a:pathLst>
        </a:custGeom>
        <a:noFill/>
        <a:ln w="635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EF40D-9F58-BE42-B6BA-0CB32A9E70E6}">
      <dsp:nvSpPr>
        <dsp:cNvPr id="0" name=""/>
        <dsp:cNvSpPr/>
      </dsp:nvSpPr>
      <dsp:spPr>
        <a:xfrm>
          <a:off x="2146860" y="3662701"/>
          <a:ext cx="1520815" cy="361884"/>
        </a:xfrm>
        <a:custGeom>
          <a:avLst/>
          <a:gdLst/>
          <a:ahLst/>
          <a:cxnLst/>
          <a:rect l="0" t="0" r="0" b="0"/>
          <a:pathLst>
            <a:path>
              <a:moveTo>
                <a:pt x="1520815" y="0"/>
              </a:moveTo>
              <a:lnTo>
                <a:pt x="1520815" y="246614"/>
              </a:lnTo>
              <a:lnTo>
                <a:pt x="0" y="246614"/>
              </a:lnTo>
              <a:lnTo>
                <a:pt x="0" y="361884"/>
              </a:lnTo>
            </a:path>
          </a:pathLst>
        </a:custGeom>
        <a:noFill/>
        <a:ln w="635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2EFA7-DCDE-CC4F-B2E4-E3497E115B3C}">
      <dsp:nvSpPr>
        <dsp:cNvPr id="0" name=""/>
        <dsp:cNvSpPr/>
      </dsp:nvSpPr>
      <dsp:spPr>
        <a:xfrm>
          <a:off x="626045" y="3662701"/>
          <a:ext cx="3041631" cy="361884"/>
        </a:xfrm>
        <a:custGeom>
          <a:avLst/>
          <a:gdLst/>
          <a:ahLst/>
          <a:cxnLst/>
          <a:rect l="0" t="0" r="0" b="0"/>
          <a:pathLst>
            <a:path>
              <a:moveTo>
                <a:pt x="3041631" y="0"/>
              </a:moveTo>
              <a:lnTo>
                <a:pt x="3041631" y="246614"/>
              </a:lnTo>
              <a:lnTo>
                <a:pt x="0" y="246614"/>
              </a:lnTo>
              <a:lnTo>
                <a:pt x="0" y="361884"/>
              </a:lnTo>
            </a:path>
          </a:pathLst>
        </a:custGeom>
        <a:noFill/>
        <a:ln w="635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5C1C6-B9DC-A843-AA1E-D5E036FA75D7}">
      <dsp:nvSpPr>
        <dsp:cNvPr id="0" name=""/>
        <dsp:cNvSpPr/>
      </dsp:nvSpPr>
      <dsp:spPr>
        <a:xfrm>
          <a:off x="3667676" y="2510684"/>
          <a:ext cx="3041631" cy="361884"/>
        </a:xfrm>
        <a:custGeom>
          <a:avLst/>
          <a:gdLst/>
          <a:ahLst/>
          <a:cxnLst/>
          <a:rect l="0" t="0" r="0" b="0"/>
          <a:pathLst>
            <a:path>
              <a:moveTo>
                <a:pt x="3041631" y="0"/>
              </a:moveTo>
              <a:lnTo>
                <a:pt x="3041631" y="246614"/>
              </a:lnTo>
              <a:lnTo>
                <a:pt x="0" y="246614"/>
              </a:lnTo>
              <a:lnTo>
                <a:pt x="0" y="361884"/>
              </a:lnTo>
            </a:path>
          </a:pathLst>
        </a:custGeom>
        <a:noFill/>
        <a:ln w="6350" cap="flat" cmpd="sng" algn="ctr">
          <a:solidFill>
            <a:srgbClr val="70AD47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27A6F-98C6-0E4D-8FE1-90391951B15C}">
      <dsp:nvSpPr>
        <dsp:cNvPr id="0" name=""/>
        <dsp:cNvSpPr/>
      </dsp:nvSpPr>
      <dsp:spPr>
        <a:xfrm>
          <a:off x="6087155" y="1720551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C03687-2330-1F48-A1D0-5CD0404CEB4E}">
      <dsp:nvSpPr>
        <dsp:cNvPr id="0" name=""/>
        <dsp:cNvSpPr/>
      </dsp:nvSpPr>
      <dsp:spPr>
        <a:xfrm>
          <a:off x="6225411" y="1851894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vulvovaginitis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248553" y="1875036"/>
        <a:ext cx="1198019" cy="743848"/>
      </dsp:txXfrm>
    </dsp:sp>
    <dsp:sp modelId="{D8640DCE-0680-F74B-B261-2EBE0B9D1E8A}">
      <dsp:nvSpPr>
        <dsp:cNvPr id="0" name=""/>
        <dsp:cNvSpPr/>
      </dsp:nvSpPr>
      <dsp:spPr>
        <a:xfrm>
          <a:off x="3045524" y="2872568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BD8859-4AE0-074F-8888-E568F2E568D6}">
      <dsp:nvSpPr>
        <dsp:cNvPr id="0" name=""/>
        <dsp:cNvSpPr/>
      </dsp:nvSpPr>
      <dsp:spPr>
        <a:xfrm>
          <a:off x="3183780" y="3003912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complicated</a:t>
          </a:r>
        </a:p>
      </dsp:txBody>
      <dsp:txXfrm>
        <a:off x="3206922" y="3027054"/>
        <a:ext cx="1198019" cy="743848"/>
      </dsp:txXfrm>
    </dsp:sp>
    <dsp:sp modelId="{9DFC57D6-9030-D24B-85D1-FD410C85269B}">
      <dsp:nvSpPr>
        <dsp:cNvPr id="0" name=""/>
        <dsp:cNvSpPr/>
      </dsp:nvSpPr>
      <dsp:spPr>
        <a:xfrm>
          <a:off x="3893" y="4024586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182A80-1583-FC44-B40C-8E3D8C0AFBEA}">
      <dsp:nvSpPr>
        <dsp:cNvPr id="0" name=""/>
        <dsp:cNvSpPr/>
      </dsp:nvSpPr>
      <dsp:spPr>
        <a:xfrm>
          <a:off x="142149" y="4155929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pregnant</a:t>
          </a:r>
        </a:p>
      </dsp:txBody>
      <dsp:txXfrm>
        <a:off x="165291" y="4179071"/>
        <a:ext cx="1198019" cy="743848"/>
      </dsp:txXfrm>
    </dsp:sp>
    <dsp:sp modelId="{C160C333-1C94-054E-B77E-9FE77B281862}">
      <dsp:nvSpPr>
        <dsp:cNvPr id="0" name=""/>
        <dsp:cNvSpPr/>
      </dsp:nvSpPr>
      <dsp:spPr>
        <a:xfrm>
          <a:off x="1524709" y="4024586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DB74A7-8FD9-C04A-B897-3BF94709D35A}">
      <dsp:nvSpPr>
        <dsp:cNvPr id="0" name=""/>
        <dsp:cNvSpPr/>
      </dsp:nvSpPr>
      <dsp:spPr>
        <a:xfrm>
          <a:off x="1662965" y="4155929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4 or more infections</a:t>
          </a:r>
        </a:p>
      </dsp:txBody>
      <dsp:txXfrm>
        <a:off x="1686107" y="4179071"/>
        <a:ext cx="1198019" cy="743848"/>
      </dsp:txXfrm>
    </dsp:sp>
    <dsp:sp modelId="{145F085D-E6A1-8C4D-8C5E-4017E65DC098}">
      <dsp:nvSpPr>
        <dsp:cNvPr id="0" name=""/>
        <dsp:cNvSpPr/>
      </dsp:nvSpPr>
      <dsp:spPr>
        <a:xfrm>
          <a:off x="3045524" y="4024586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0B463D-0C16-114C-B069-A393C7DFDF05}">
      <dsp:nvSpPr>
        <dsp:cNvPr id="0" name=""/>
        <dsp:cNvSpPr/>
      </dsp:nvSpPr>
      <dsp:spPr>
        <a:xfrm>
          <a:off x="3183780" y="4155929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HIV or diabetes </a:t>
          </a:r>
        </a:p>
      </dsp:txBody>
      <dsp:txXfrm>
        <a:off x="3206922" y="4179071"/>
        <a:ext cx="1198019" cy="743848"/>
      </dsp:txXfrm>
    </dsp:sp>
    <dsp:sp modelId="{CFF774F2-1CBA-B046-839B-4726DE25B608}">
      <dsp:nvSpPr>
        <dsp:cNvPr id="0" name=""/>
        <dsp:cNvSpPr/>
      </dsp:nvSpPr>
      <dsp:spPr>
        <a:xfrm>
          <a:off x="4566340" y="4024586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C4CA8D-4756-124F-BEFF-712F4C1B5AD1}">
      <dsp:nvSpPr>
        <dsp:cNvPr id="0" name=""/>
        <dsp:cNvSpPr/>
      </dsp:nvSpPr>
      <dsp:spPr>
        <a:xfrm>
          <a:off x="4704596" y="4155929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candida that isn't </a:t>
          </a:r>
          <a:r>
            <a:rPr lang="en-U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albicans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27738" y="4179071"/>
        <a:ext cx="1198019" cy="743848"/>
      </dsp:txXfrm>
    </dsp:sp>
    <dsp:sp modelId="{AAC9E847-B098-2B46-BF73-97A879640E86}">
      <dsp:nvSpPr>
        <dsp:cNvPr id="0" name=""/>
        <dsp:cNvSpPr/>
      </dsp:nvSpPr>
      <dsp:spPr>
        <a:xfrm>
          <a:off x="6087155" y="4024586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7D8B54-5F17-B045-AC5C-2924BA2CE509}">
      <dsp:nvSpPr>
        <dsp:cNvPr id="0" name=""/>
        <dsp:cNvSpPr/>
      </dsp:nvSpPr>
      <dsp:spPr>
        <a:xfrm>
          <a:off x="6225411" y="4155929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severe symptoms</a:t>
          </a:r>
        </a:p>
      </dsp:txBody>
      <dsp:txXfrm>
        <a:off x="6248553" y="4179071"/>
        <a:ext cx="1198019" cy="743848"/>
      </dsp:txXfrm>
    </dsp:sp>
    <dsp:sp modelId="{932C7743-FFCF-CE41-85AE-208EF8CEC42E}">
      <dsp:nvSpPr>
        <dsp:cNvPr id="0" name=""/>
        <dsp:cNvSpPr/>
      </dsp:nvSpPr>
      <dsp:spPr>
        <a:xfrm>
          <a:off x="9128787" y="2872568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515319-4113-9A43-82A9-AA9C2782F8F0}">
      <dsp:nvSpPr>
        <dsp:cNvPr id="0" name=""/>
        <dsp:cNvSpPr/>
      </dsp:nvSpPr>
      <dsp:spPr>
        <a:xfrm>
          <a:off x="9267043" y="3003912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uncomplicated</a:t>
          </a:r>
        </a:p>
      </dsp:txBody>
      <dsp:txXfrm>
        <a:off x="9290185" y="3027054"/>
        <a:ext cx="1198019" cy="743848"/>
      </dsp:txXfrm>
    </dsp:sp>
    <dsp:sp modelId="{E372A7C3-19A4-8E47-98CD-E66C4D36157B}">
      <dsp:nvSpPr>
        <dsp:cNvPr id="0" name=""/>
        <dsp:cNvSpPr/>
      </dsp:nvSpPr>
      <dsp:spPr>
        <a:xfrm>
          <a:off x="7607971" y="4024586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26FBB3-B33A-E64E-8DEE-0BE730B6AAED}">
      <dsp:nvSpPr>
        <dsp:cNvPr id="0" name=""/>
        <dsp:cNvSpPr/>
      </dsp:nvSpPr>
      <dsp:spPr>
        <a:xfrm>
          <a:off x="7746227" y="4155929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mild</a:t>
          </a:r>
        </a:p>
      </dsp:txBody>
      <dsp:txXfrm>
        <a:off x="7769369" y="4179071"/>
        <a:ext cx="1198019" cy="743848"/>
      </dsp:txXfrm>
    </dsp:sp>
    <dsp:sp modelId="{2FB6330B-4428-714A-AB10-6E6E6C6EDD59}">
      <dsp:nvSpPr>
        <dsp:cNvPr id="0" name=""/>
        <dsp:cNvSpPr/>
      </dsp:nvSpPr>
      <dsp:spPr>
        <a:xfrm>
          <a:off x="9128787" y="4024586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505754-0720-5349-A3E7-AAC9F96DE49A}">
      <dsp:nvSpPr>
        <dsp:cNvPr id="0" name=""/>
        <dsp:cNvSpPr/>
      </dsp:nvSpPr>
      <dsp:spPr>
        <a:xfrm>
          <a:off x="9267043" y="4155929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not pregnant</a:t>
          </a:r>
        </a:p>
      </dsp:txBody>
      <dsp:txXfrm>
        <a:off x="9290185" y="4179071"/>
        <a:ext cx="1198019" cy="743848"/>
      </dsp:txXfrm>
    </dsp:sp>
    <dsp:sp modelId="{3F968431-5A83-C447-93DC-80D64B4EB422}">
      <dsp:nvSpPr>
        <dsp:cNvPr id="0" name=""/>
        <dsp:cNvSpPr/>
      </dsp:nvSpPr>
      <dsp:spPr>
        <a:xfrm>
          <a:off x="10649602" y="4024586"/>
          <a:ext cx="1244303" cy="7901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4B1FE9-82D2-B447-BFA3-339DF4AC2461}">
      <dsp:nvSpPr>
        <dsp:cNvPr id="0" name=""/>
        <dsp:cNvSpPr/>
      </dsp:nvSpPr>
      <dsp:spPr>
        <a:xfrm>
          <a:off x="10787858" y="4155929"/>
          <a:ext cx="1244303" cy="790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candida </a:t>
          </a:r>
          <a:r>
            <a:rPr lang="en-U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albicans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811000" y="4179071"/>
        <a:ext cx="1198019" cy="743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53F11-2F7E-4D2D-99FA-663E58A892B7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042D-4D00-4C37-9F90-B8D89016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2EE487-FEE8-4C03-953F-42506F93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B6A8F0-6253-4EE4-A557-FC39DC011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C8541C-2C30-471E-9DDB-80EECFC2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4/16/18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F48E2C-A2C5-42D2-8872-C99D6A52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9B46A7-D117-4B5B-9F28-95E9D8A9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3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A6E4D-E6EF-4B15-A091-B0BD235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0DEB8A-2104-4EE0-8565-0198596A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FF9C7-0729-4082-BE5D-28B8A87A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4/16/18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15C5D-F5F0-4612-8ADC-59101C58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2F012-EDB7-45E0-8394-18DE282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BD7806-12FE-4F5F-BE59-54192E70F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FCEB49-3958-4CCA-A779-72A895C65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9CE333-D839-46AE-9654-9647AE3D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4/16/18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F5AFA-E4C2-4079-8F72-8A765193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4A8892-A083-4571-BFA4-5643F6D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3078F-F1B2-4556-9170-2D0CBAB9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848954-6A81-41C6-A04F-A59E18EC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68C377-B7C2-4062-882B-02408DF0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4/16/18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17D246-1AF0-42C8-AC02-B3A80B6C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977DE-E876-4219-BF44-33E4AF34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8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B5754-CF6C-4A4D-8865-BF1E126F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DEE2A-B077-4A8F-AA82-A0F999FF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7C7CC5-FDEC-4B47-82FC-41889ABF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4/16/18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98731A-F93A-41CD-B48F-90988BCD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E6D0F7-3918-41A4-908D-C5C1CD15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4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0C500-7B41-484B-9508-147EAF43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E55293-0C27-4D0B-9605-B1AB2B9D7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572FE5-6F6B-4DD1-8C77-85660AA2E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98DC7E-8FA3-4F95-88DA-08956293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4/16/18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405659-F190-440D-AAE6-858681CF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0CE518-90FB-4424-A29C-1F1ABE1E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24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E64CE-6E7A-48E1-8FDC-4561158F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337A48-8B3D-4E20-A352-17EDC11EE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45464C-48C6-4AB2-94A3-B43B6317C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99FC64-ED77-4BD0-B5B4-5904903CC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E484209-D9C2-4E6F-A710-9FE61D48B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7E3A0F-82A1-4936-8747-5EB21579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4/16/18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984429-231A-4AD2-B98B-046B3C87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8968F1-D2B3-4B52-B356-1FBC241F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E0EC1-4611-4C6B-AA47-DC250E99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7B5D828-283B-49BB-9194-815807C7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4/16/18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656FD7-81EF-463E-994C-DE056CD3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7CD922-202A-4BBF-8FA2-E2D05EB3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107F77-8396-45B6-B6B3-809EA18E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4/16/18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229076-B574-4DF7-8DFF-32D18D39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D1499A-276A-490F-9190-AA8F9A2E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3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A9F48-3660-4094-8436-BB4E3A36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7EBEA1-BD5E-47CA-BFA7-7A66A0E2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3C3659-89B9-4078-8CCF-5FEB4862F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8CAA12-1BF5-4C7A-9AD1-3790C187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4/16/18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097DCA-EE76-480B-A505-E609EA07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9F6E70-8175-4083-B4C5-C5ACE812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58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FECA7-99F7-4118-BEC8-3094599D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BC12C78-5570-4841-B60D-EEEE3BE2E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79E6C1-F09F-4468-92D5-A13719AA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1D4862-EB00-4D9C-8F6D-9EE1147E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4/16/18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90C2FC-B6DB-467C-9B60-C6B4ECEA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B23FB9-8BCA-4ADA-8921-319629CD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2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C749B0-1043-41C6-80D9-F3CF73F6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E2C3B7-5A8A-4EB3-9593-0739A6BA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3C5636-6F99-4292-AC2F-3D7B1375E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4/16/18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95796-9304-4B1A-9FDD-9B423E16D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3E1AA1-8F8A-48FD-B621-9DC60152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9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FFECE9C-A2FE-4C10-B189-FC159910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320" y="6154"/>
            <a:ext cx="2889680" cy="1643319"/>
          </a:xfrm>
          <a:prstGeom prst="rect">
            <a:avLst/>
          </a:prstGeom>
        </p:spPr>
      </p:pic>
      <p:pic>
        <p:nvPicPr>
          <p:cNvPr id="25" name="صورة 2">
            <a:extLst>
              <a:ext uri="{FF2B5EF4-FFF2-40B4-BE49-F238E27FC236}">
                <a16:creationId xmlns:a16="http://schemas.microsoft.com/office/drawing/2014/main" xmlns="" id="{456DF3F2-9714-4DE6-AF9B-FE175EC1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11"/>
            <a:ext cx="2057400" cy="178357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57A4952-C7BB-4B44-8C85-34B8EAA20AAA}"/>
              </a:ext>
            </a:extLst>
          </p:cNvPr>
          <p:cNvSpPr/>
          <p:nvPr/>
        </p:nvSpPr>
        <p:spPr>
          <a:xfrm>
            <a:off x="1162557" y="3906464"/>
            <a:ext cx="182854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LECTURE: </a:t>
            </a:r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Candida infection Tricpmonas vaginalis Bacterial vaginosis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4EE7AC-43A8-4FFC-B43D-0EF274A12D56}"/>
              </a:ext>
            </a:extLst>
          </p:cNvPr>
          <p:cNvSpPr txBox="1"/>
          <p:nvPr/>
        </p:nvSpPr>
        <p:spPr>
          <a:xfrm>
            <a:off x="109983" y="5350079"/>
            <a:ext cx="2348120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Important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Doctor’s notes 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Extra explanation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Only 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or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only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058A09-01A1-4910-A22E-172E6B5F615A}"/>
              </a:ext>
            </a:extLst>
          </p:cNvPr>
          <p:cNvSpPr txBox="1"/>
          <p:nvPr/>
        </p:nvSpPr>
        <p:spPr>
          <a:xfrm>
            <a:off x="4926627" y="4720699"/>
            <a:ext cx="2338743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</a:rPr>
              <a:t>Editing File </a:t>
            </a:r>
          </a:p>
        </p:txBody>
      </p:sp>
      <p:sp>
        <p:nvSpPr>
          <p:cNvPr id="3" name="AutoShape 2" descr="https://mail.google.com/mail/u/0/?ui=2&amp;ik=c99fa0b050&amp;view=fimg&amp;th=15ee8b92b0110c05&amp;attid=0.1.1&amp;disp=emb&amp;attbid=ANGjdJ8eiXo8W8QW4DU3t3sdOf9QhsfwIWfRR8vUqmg3ktvy5gpT6xOt-tjjb3QqSWvcPNdCBS7MKM_Ok2earQjkEAkaxluAIXl_K0TCmJE4oOXm-lJ2060c6a0Ew4c&amp;sz=w1576-h1398&amp;ats=1507143010290&amp;rm=15ee8b92b0110c05&amp;zw&amp;atsh=1">
            <a:extLst>
              <a:ext uri="{FF2B5EF4-FFF2-40B4-BE49-F238E27FC236}">
                <a16:creationId xmlns:a16="http://schemas.microsoft.com/office/drawing/2014/main" xmlns="" id="{2FF0453A-566C-44FF-8747-E21D19657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3150" y="100013"/>
            <a:ext cx="75057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540622-7D11-4BB5-B4B5-D9D60AD25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424">
            <a:off x="7523257" y="2459331"/>
            <a:ext cx="1566939" cy="138883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87074DD-87E6-47E2-8D66-8C294443ABAC}"/>
              </a:ext>
            </a:extLst>
          </p:cNvPr>
          <p:cNvCxnSpPr/>
          <p:nvPr/>
        </p:nvCxnSpPr>
        <p:spPr>
          <a:xfrm>
            <a:off x="1762539" y="3885270"/>
            <a:ext cx="898462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8A3197-437E-42E8-BD1F-C226F81AC103}"/>
              </a:ext>
            </a:extLst>
          </p:cNvPr>
          <p:cNvSpPr/>
          <p:nvPr/>
        </p:nvSpPr>
        <p:spPr>
          <a:xfrm>
            <a:off x="7265370" y="6011799"/>
            <a:ext cx="481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داهم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xmlns="" id="{F84EF029-00FD-EE41-B3DE-6EBEB8E01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084" y="391544"/>
            <a:ext cx="4792925" cy="333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8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">
            <a:extLst>
              <a:ext uri="{FF2B5EF4-FFF2-40B4-BE49-F238E27FC236}">
                <a16:creationId xmlns:a16="http://schemas.microsoft.com/office/drawing/2014/main" xmlns="" id="{AA5F92C0-8AB5-4C04-8B73-8038EFE4E24B}"/>
              </a:ext>
            </a:extLst>
          </p:cNvPr>
          <p:cNvSpPr/>
          <p:nvPr/>
        </p:nvSpPr>
        <p:spPr>
          <a:xfrm>
            <a:off x="95108" y="174830"/>
            <a:ext cx="2825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3- Bacterial Vaginosis: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C2BD3A8-F88B-479D-AE61-8DE45C749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653640"/>
              </p:ext>
            </p:extLst>
          </p:nvPr>
        </p:nvGraphicFramePr>
        <p:xfrm>
          <a:off x="322469" y="878691"/>
          <a:ext cx="11299688" cy="5205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688">
                  <a:extLst>
                    <a:ext uri="{9D8B030D-6E8A-4147-A177-3AD203B41FA5}">
                      <a16:colId xmlns:a16="http://schemas.microsoft.com/office/drawing/2014/main" xmlns="" val="3776068321"/>
                    </a:ext>
                  </a:extLst>
                </a:gridCol>
                <a:gridCol w="9660000">
                  <a:extLst>
                    <a:ext uri="{9D8B030D-6E8A-4147-A177-3AD203B41FA5}">
                      <a16:colId xmlns:a16="http://schemas.microsoft.com/office/drawing/2014/main" xmlns="" val="3833365310"/>
                    </a:ext>
                  </a:extLst>
                </a:gridCol>
              </a:tblGrid>
              <a:tr h="446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Epidemiology</a:t>
                      </a:r>
                    </a:p>
                  </a:txBody>
                  <a:tcPr>
                    <a:solidFill>
                      <a:srgbClr val="FCFA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</a:rPr>
                        <a:t>The most common vaginal infection in women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of childbearing age-29%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803100"/>
                  </a:ext>
                </a:extLst>
              </a:tr>
              <a:tr h="2472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Risk factors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Multiple or new sexual partners 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-(sexual activity alteration of vaginal pH)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-Early age of first sexual intercourse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-Douching 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-Cigarette smoking 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-Use of IUD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-Although sexual activity is a risk factor for the infection, bacterial vaginosis can occur in women who have never had vaginal intercourse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1338338"/>
                  </a:ext>
                </a:extLst>
              </a:tr>
              <a:tr h="1879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Clinical Features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Most cases (50-75%) Homogenous grey vaginal discharge 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with less itching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Dysuria and dyspareunia rare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Pruritus and inflammation are absent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</a:rPr>
                        <a:t>Fishy vaginal discharge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: During menstruation, After intercourse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</a:rPr>
                        <a:t>Minimal itching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or irritation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Burning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Thin milky white or grey vaginal discharge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Absence of inflammation is the basis of the term "vaginosis" rather than vaginitis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4650291"/>
                  </a:ext>
                </a:extLst>
              </a:tr>
            </a:tbl>
          </a:graphicData>
        </a:graphic>
      </p:graphicFrame>
      <p:pic>
        <p:nvPicPr>
          <p:cNvPr id="6" name="صورة 3">
            <a:extLst>
              <a:ext uri="{FF2B5EF4-FFF2-40B4-BE49-F238E27FC236}">
                <a16:creationId xmlns:a16="http://schemas.microsoft.com/office/drawing/2014/main" xmlns="" id="{45C0D849-B1B8-4F5D-8EDE-5D4F7CCA6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" t="-576" r="7666" b="12969"/>
          <a:stretch/>
        </p:blipFill>
        <p:spPr>
          <a:xfrm>
            <a:off x="10464188" y="3755313"/>
            <a:ext cx="1157969" cy="8109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CFDC8F0-5D1E-4919-851A-49FA48DE688D}"/>
              </a:ext>
            </a:extLst>
          </p:cNvPr>
          <p:cNvCxnSpPr/>
          <p:nvPr/>
        </p:nvCxnSpPr>
        <p:spPr>
          <a:xfrm>
            <a:off x="0" y="629478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47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xmlns="" id="{8E5811FD-2E32-49C8-B562-1F2F69C2F1F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6817" y="1194684"/>
          <a:ext cx="11438097" cy="402094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85114">
                  <a:extLst>
                    <a:ext uri="{9D8B030D-6E8A-4147-A177-3AD203B41FA5}">
                      <a16:colId xmlns:a16="http://schemas.microsoft.com/office/drawing/2014/main" xmlns="" val="1087419558"/>
                    </a:ext>
                  </a:extLst>
                </a:gridCol>
                <a:gridCol w="4652983">
                  <a:extLst>
                    <a:ext uri="{9D8B030D-6E8A-4147-A177-3AD203B41FA5}">
                      <a16:colId xmlns:a16="http://schemas.microsoft.com/office/drawing/2014/main" xmlns="" val="3771648676"/>
                    </a:ext>
                  </a:extLst>
                </a:gridCol>
              </a:tblGrid>
              <a:tr h="30425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GYN</a:t>
                      </a:r>
                      <a:r>
                        <a:rPr lang="en-US" sz="2000" b="1" baseline="0" dirty="0"/>
                        <a:t> complications</a:t>
                      </a:r>
                      <a:endParaRPr lang="x-none" sz="20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OB</a:t>
                      </a:r>
                      <a:r>
                        <a:rPr lang="en-US" sz="2000" b="1" baseline="0" dirty="0"/>
                        <a:t> complications </a:t>
                      </a:r>
                      <a:endParaRPr lang="en-US" sz="20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2570275"/>
                  </a:ext>
                </a:extLst>
              </a:tr>
              <a:tr h="3624701">
                <a:tc>
                  <a:txBody>
                    <a:bodyPr/>
                    <a:lstStyle/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Pelvic inflammatory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disease (PID)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Postaportal</a:t>
                      </a:r>
                      <a:r>
                        <a:rPr lang="en-US" sz="2000" dirty="0"/>
                        <a:t> pelvic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inflammatory disease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Post hysterectomy infections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Mucopurulent cervicitis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Endometritis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Increased risk of HIV , STD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Preterm delivery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Premature rupture of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membranes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Amniotic fluid infection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Chorioamnionitis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Postpartum endometritis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Premature labor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Low birth weight</a:t>
                      </a:r>
                      <a:endParaRPr lang="x-non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481445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8357" y="365667"/>
            <a:ext cx="5032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Bacterial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Vaginosis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complications </a:t>
            </a:r>
            <a:endParaRPr lang="en-US" sz="24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31974AA-6B7F-40B4-8326-755B6CCA3F06}"/>
              </a:ext>
            </a:extLst>
          </p:cNvPr>
          <p:cNvSpPr/>
          <p:nvPr/>
        </p:nvSpPr>
        <p:spPr>
          <a:xfrm>
            <a:off x="9981266" y="95811"/>
            <a:ext cx="2210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only in male’s slides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84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7A346438-F674-4CF4-8206-6467FAD2E06D}"/>
              </a:ext>
            </a:extLst>
          </p:cNvPr>
          <p:cNvSpPr/>
          <p:nvPr/>
        </p:nvSpPr>
        <p:spPr>
          <a:xfrm>
            <a:off x="95108" y="441132"/>
            <a:ext cx="2376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Diagnostic Methods: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C4546DCE-B3ED-47CD-8E94-2B42151E2C48}"/>
              </a:ext>
            </a:extLst>
          </p:cNvPr>
          <p:cNvSpPr/>
          <p:nvPr/>
        </p:nvSpPr>
        <p:spPr>
          <a:xfrm>
            <a:off x="95108" y="751344"/>
            <a:ext cx="86910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Clinical 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Related symptoms and sexual history.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Examination of introitus may reveal erythema of the vulva and edema of the labia.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Speculum examination.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 sample of the vaginal swab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microscopic Criteria 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Gram Stain (“Gold Standard”): mixed small gram-positive and gram-negative rods ± curved rods = BV.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Clue cells </a:t>
            </a:r>
            <a:r>
              <a:rPr lang="en-US" dirty="0"/>
              <a:t>on saline wet mount of vaginal discharge (on &gt;20% cells) Bacteria adhered to epithelial cells; most reliable single indicator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Vaginal pH &gt; 4.5 , whiff amine test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Elevated pH and increased amine : Sensitivity 87%; Specificity 92%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Culture: </a:t>
            </a:r>
            <a:r>
              <a:rPr lang="en-US" dirty="0">
                <a:solidFill>
                  <a:srgbClr val="FF0000"/>
                </a:solidFill>
              </a:rPr>
              <a:t>poor</a:t>
            </a:r>
            <a:r>
              <a:rPr lang="en-US" dirty="0"/>
              <a:t> predictive value for G. vaginalis as prevalent in healthy asymptomatic women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DNA probes- expensive, poor predictive value alone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1377CE73-FBFF-47A7-A272-71998926A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067" y="0"/>
            <a:ext cx="1887933" cy="1061296"/>
          </a:xfrm>
          <a:prstGeom prst="rect">
            <a:avLst/>
          </a:prstGeom>
        </p:spPr>
      </p:pic>
      <p:sp>
        <p:nvSpPr>
          <p:cNvPr id="9" name="مستطيل 1">
            <a:extLst>
              <a:ext uri="{FF2B5EF4-FFF2-40B4-BE49-F238E27FC236}">
                <a16:creationId xmlns:a16="http://schemas.microsoft.com/office/drawing/2014/main" xmlns="" id="{5834C88E-4CB7-4550-9104-7F9D592EEEC3}"/>
              </a:ext>
            </a:extLst>
          </p:cNvPr>
          <p:cNvSpPr/>
          <p:nvPr/>
        </p:nvSpPr>
        <p:spPr>
          <a:xfrm>
            <a:off x="95108" y="54128"/>
            <a:ext cx="2825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3- Bacterial Vaginosis: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137488E-E38C-4DBC-8178-6A8525A996CD}"/>
              </a:ext>
            </a:extLst>
          </p:cNvPr>
          <p:cNvCxnSpPr/>
          <p:nvPr/>
        </p:nvCxnSpPr>
        <p:spPr>
          <a:xfrm>
            <a:off x="-40644" y="643454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B5E54610-B9CA-48EC-8B65-14392A78C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78311"/>
              </p:ext>
            </p:extLst>
          </p:nvPr>
        </p:nvGraphicFramePr>
        <p:xfrm>
          <a:off x="179406" y="4998661"/>
          <a:ext cx="11275258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2420">
                  <a:extLst>
                    <a:ext uri="{9D8B030D-6E8A-4147-A177-3AD203B41FA5}">
                      <a16:colId xmlns:a16="http://schemas.microsoft.com/office/drawing/2014/main" xmlns="" val="2335744185"/>
                    </a:ext>
                  </a:extLst>
                </a:gridCol>
                <a:gridCol w="2657630">
                  <a:extLst>
                    <a:ext uri="{9D8B030D-6E8A-4147-A177-3AD203B41FA5}">
                      <a16:colId xmlns:a16="http://schemas.microsoft.com/office/drawing/2014/main" xmlns="" val="2728677775"/>
                    </a:ext>
                  </a:extLst>
                </a:gridCol>
                <a:gridCol w="2642604">
                  <a:extLst>
                    <a:ext uri="{9D8B030D-6E8A-4147-A177-3AD203B41FA5}">
                      <a16:colId xmlns:a16="http://schemas.microsoft.com/office/drawing/2014/main" xmlns="" val="1878372897"/>
                    </a:ext>
                  </a:extLst>
                </a:gridCol>
                <a:gridCol w="2642604">
                  <a:extLst>
                    <a:ext uri="{9D8B030D-6E8A-4147-A177-3AD203B41FA5}">
                      <a16:colId xmlns:a16="http://schemas.microsoft.com/office/drawing/2014/main" xmlns="" val="478334733"/>
                    </a:ext>
                  </a:extLst>
                </a:gridCol>
              </a:tblGrid>
              <a:tr h="473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Office Diagnostics for Vaginitis:</a:t>
                      </a:r>
                    </a:p>
                  </a:txBody>
                  <a:tcPr>
                    <a:solidFill>
                      <a:srgbClr val="FCFAD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Empiric diagnoses often inaccurate and lead to incorrect treatment and management.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Need for rapid, accurate and inexpensive diagnostic tests.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8616222"/>
                  </a:ext>
                </a:extLst>
              </a:tr>
              <a:tr h="23947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OFFICE-BASED TESTS FOR VAGINITIS ARE UNDERUTLIZED: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Simple, inexpensive, office-based tests were underutilized: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2313" indent="-273050">
                        <a:buFont typeface="Wingdings" pitchFamily="2" charset="2"/>
                        <a:buChar char="v"/>
                      </a:pP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2313" indent="-273050">
                        <a:buFont typeface="Wingdings" pitchFamily="2" charset="2"/>
                        <a:buChar char="v"/>
                      </a:pP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639883"/>
                  </a:ext>
                </a:extLst>
              </a:tr>
              <a:tr h="348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9263" lv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Microscopy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9263" indent="0">
                        <a:buFont typeface="Wingdings" pitchFamily="2" charset="2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PH measurement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9263" indent="0">
                        <a:buFont typeface="Wingdings" pitchFamily="2" charset="2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Whiff amine test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384833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9584BAA-C880-44B3-8340-79E0AB24B413}"/>
              </a:ext>
            </a:extLst>
          </p:cNvPr>
          <p:cNvSpPr/>
          <p:nvPr/>
        </p:nvSpPr>
        <p:spPr>
          <a:xfrm>
            <a:off x="9442831" y="4629329"/>
            <a:ext cx="2011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only in male’s slides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B6C45F-008A-49C9-92EF-2D91CBC67510}"/>
              </a:ext>
            </a:extLst>
          </p:cNvPr>
          <p:cNvSpPr txBox="1"/>
          <p:nvPr/>
        </p:nvSpPr>
        <p:spPr>
          <a:xfrm>
            <a:off x="8786191" y="2736503"/>
            <a:ext cx="319856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Clinical diagnose 3 out of 4 :</a:t>
            </a:r>
          </a:p>
          <a:p>
            <a:r>
              <a:rPr lang="en-US" dirty="0">
                <a:solidFill>
                  <a:srgbClr val="FF0000"/>
                </a:solidFill>
              </a:rPr>
              <a:t>1-ph  greater than 4.5</a:t>
            </a:r>
          </a:p>
          <a:p>
            <a:r>
              <a:rPr lang="en-US" dirty="0">
                <a:solidFill>
                  <a:srgbClr val="FF0000"/>
                </a:solidFill>
              </a:rPr>
              <a:t>2-positive whiff test </a:t>
            </a:r>
          </a:p>
          <a:p>
            <a:r>
              <a:rPr lang="en-US" dirty="0">
                <a:solidFill>
                  <a:srgbClr val="FF0000"/>
                </a:solidFill>
              </a:rPr>
              <a:t>3-any clue cells </a:t>
            </a:r>
          </a:p>
          <a:p>
            <a:r>
              <a:rPr lang="en-US" dirty="0">
                <a:solidFill>
                  <a:srgbClr val="FF0000"/>
                </a:solidFill>
              </a:rPr>
              <a:t>4- homogenous discharge </a:t>
            </a:r>
          </a:p>
        </p:txBody>
      </p:sp>
    </p:spTree>
    <p:extLst>
      <p:ext uri="{BB962C8B-B14F-4D97-AF65-F5344CB8AC3E}">
        <p14:creationId xmlns:p14="http://schemas.microsoft.com/office/powerpoint/2010/main" val="207561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1">
            <a:extLst>
              <a:ext uri="{FF2B5EF4-FFF2-40B4-BE49-F238E27FC236}">
                <a16:creationId xmlns:a16="http://schemas.microsoft.com/office/drawing/2014/main" xmlns="" id="{5834C88E-4CB7-4550-9104-7F9D592EEEC3}"/>
              </a:ext>
            </a:extLst>
          </p:cNvPr>
          <p:cNvSpPr/>
          <p:nvPr/>
        </p:nvSpPr>
        <p:spPr>
          <a:xfrm>
            <a:off x="95108" y="174830"/>
            <a:ext cx="2825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3- Bacterial Vaginosis: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مستطيل 5">
            <a:extLst>
              <a:ext uri="{FF2B5EF4-FFF2-40B4-BE49-F238E27FC236}">
                <a16:creationId xmlns:a16="http://schemas.microsoft.com/office/drawing/2014/main" xmlns="" id="{FC004648-3F93-4788-B58C-3627CAE89692}"/>
              </a:ext>
            </a:extLst>
          </p:cNvPr>
          <p:cNvSpPr/>
          <p:nvPr/>
        </p:nvSpPr>
        <p:spPr>
          <a:xfrm>
            <a:off x="54464" y="636495"/>
            <a:ext cx="3408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Treatment Recommendations: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142D81B5-833A-4A84-821A-3CE51804B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431888"/>
              </p:ext>
            </p:extLst>
          </p:nvPr>
        </p:nvGraphicFramePr>
        <p:xfrm>
          <a:off x="140188" y="1120676"/>
          <a:ext cx="11830335" cy="24434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8484">
                  <a:extLst>
                    <a:ext uri="{9D8B030D-6E8A-4147-A177-3AD203B41FA5}">
                      <a16:colId xmlns:a16="http://schemas.microsoft.com/office/drawing/2014/main" xmlns="" val="642001558"/>
                    </a:ext>
                  </a:extLst>
                </a:gridCol>
                <a:gridCol w="4992806">
                  <a:extLst>
                    <a:ext uri="{9D8B030D-6E8A-4147-A177-3AD203B41FA5}">
                      <a16:colId xmlns:a16="http://schemas.microsoft.com/office/drawing/2014/main" xmlns="" val="1608860397"/>
                    </a:ext>
                  </a:extLst>
                </a:gridCol>
                <a:gridCol w="4299045">
                  <a:extLst>
                    <a:ext uri="{9D8B030D-6E8A-4147-A177-3AD203B41FA5}">
                      <a16:colId xmlns:a16="http://schemas.microsoft.com/office/drawing/2014/main" xmlns="" val="309330774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Oral treatment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Oral metronidazole 500 mg bid x 7 days ($5)</a:t>
                      </a:r>
                    </a:p>
                    <a:p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Act only on anaerobes (not candida)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/>
                        <a:t>84-96% cure rate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/>
                        <a:t>Single dose therapy (2g) may be less effective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453344"/>
                  </a:ext>
                </a:extLst>
              </a:tr>
              <a:tr h="46402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Oral Clindamycin 300 mg bid x 7 days ($28)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600" dirty="0"/>
                        <a:t>Less effective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353848"/>
                  </a:ext>
                </a:extLst>
              </a:tr>
              <a:tr h="51643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Topical treatments (higher recurrence rates)</a:t>
                      </a:r>
                    </a:p>
                    <a:p>
                      <a:endParaRPr lang="en-US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Metronidazole gel (0.75%) 5 g PV </a:t>
                      </a:r>
                      <a:r>
                        <a:rPr lang="en-US" sz="1800" dirty="0" err="1"/>
                        <a:t>qhs</a:t>
                      </a:r>
                      <a:r>
                        <a:rPr lang="en-US" sz="1800" dirty="0"/>
                        <a:t> x 5 days ($30)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/>
                        <a:t>70-80% cure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16925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--Clindamycin cream (2%) 5 g PV </a:t>
                      </a:r>
                      <a:r>
                        <a:rPr lang="en-US" sz="1800" dirty="0" err="1"/>
                        <a:t>qhs</a:t>
                      </a:r>
                      <a:r>
                        <a:rPr lang="en-US" sz="1800" dirty="0"/>
                        <a:t> x 7 days ($31)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/>
                        <a:t>Less effective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/>
                        <a:t>May lead to Clindamycin resistant anaerobic bacteria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3224587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137488E-E38C-4DBC-8178-6A8525A996CD}"/>
              </a:ext>
            </a:extLst>
          </p:cNvPr>
          <p:cNvCxnSpPr/>
          <p:nvPr/>
        </p:nvCxnSpPr>
        <p:spPr>
          <a:xfrm>
            <a:off x="-40644" y="643454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5A86708-214F-44CE-9EF9-7AFB2C199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53469"/>
              </p:ext>
            </p:extLst>
          </p:nvPr>
        </p:nvGraphicFramePr>
        <p:xfrm>
          <a:off x="140188" y="3900987"/>
          <a:ext cx="11830335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1257">
                  <a:extLst>
                    <a:ext uri="{9D8B030D-6E8A-4147-A177-3AD203B41FA5}">
                      <a16:colId xmlns:a16="http://schemas.microsoft.com/office/drawing/2014/main" xmlns="" val="3514369887"/>
                    </a:ext>
                  </a:extLst>
                </a:gridCol>
                <a:gridCol w="2613755">
                  <a:extLst>
                    <a:ext uri="{9D8B030D-6E8A-4147-A177-3AD203B41FA5}">
                      <a16:colId xmlns:a16="http://schemas.microsoft.com/office/drawing/2014/main" xmlns="" val="2357952115"/>
                    </a:ext>
                  </a:extLst>
                </a:gridCol>
                <a:gridCol w="4655323">
                  <a:extLst>
                    <a:ext uri="{9D8B030D-6E8A-4147-A177-3AD203B41FA5}">
                      <a16:colId xmlns:a16="http://schemas.microsoft.com/office/drawing/2014/main" xmlns="" val="3056528259"/>
                    </a:ext>
                  </a:extLst>
                </a:gridCol>
              </a:tblGrid>
              <a:tr h="2475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PH TEST</a:t>
                      </a:r>
                    </a:p>
                  </a:txBody>
                  <a:tcPr>
                    <a:solidFill>
                      <a:srgbClr val="FCFA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KOH "WHIFF" TEST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WET MOUNT PREPARATION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1014186"/>
                  </a:ext>
                </a:extLst>
              </a:tr>
              <a:tr h="191845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+mn-lt"/>
                        </a:rPr>
                        <a:t>PH indicator strips: pH 3.5 - 7.0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+mn-lt"/>
                        </a:rPr>
                        <a:t>Place sample of vaginal secretion on test strip: read while still moist.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+mn-lt"/>
                        </a:rPr>
                        <a:t>PH&gt;4.5 indicates abnormality (i.e. </a:t>
                      </a:r>
                      <a:r>
                        <a:rPr lang="en-US" sz="1800" i="1" dirty="0">
                          <a:latin typeface="+mn-lt"/>
                        </a:rPr>
                        <a:t>BV-Trichomonas- or menstrual blood).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+mn-lt"/>
                        </a:rPr>
                        <a:t>Be careful not to sample the cervix; cervical secretions and blood have a PH 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Sample of vaginal secretions are placed in a test tube with 10% KOH.</a:t>
                      </a:r>
                    </a:p>
                    <a:p>
                      <a:r>
                        <a:rPr lang="en-US" sz="1800" dirty="0">
                          <a:latin typeface="+mn-lt"/>
                        </a:rPr>
                        <a:t>KOH alkalizes amines produced by anaerobic bacteria-results in a sharp "fishy odor"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Vaginal secretion sample from the anterior fornix and lateral wall</a:t>
                      </a:r>
                    </a:p>
                    <a:p>
                      <a:r>
                        <a:rPr lang="en-US" sz="1800" dirty="0">
                          <a:latin typeface="+mn-lt"/>
                        </a:rPr>
                        <a:t>Place swab in test tube with small amount of normal saline and place sample on glass slide with cover slip</a:t>
                      </a:r>
                    </a:p>
                    <a:p>
                      <a:r>
                        <a:rPr lang="en-US" sz="1800" dirty="0">
                          <a:latin typeface="+mn-lt"/>
                        </a:rPr>
                        <a:t>Visualize at both low and high power</a:t>
                      </a:r>
                    </a:p>
                    <a:p>
                      <a:r>
                        <a:rPr lang="en-US" sz="1800" dirty="0">
                          <a:latin typeface="+mn-lt"/>
                        </a:rPr>
                        <a:t>Clue cells, yeast, </a:t>
                      </a:r>
                      <a:r>
                        <a:rPr lang="en-US" sz="1800" i="1" dirty="0">
                          <a:latin typeface="+mn-lt"/>
                        </a:rPr>
                        <a:t>Trichomonas</a:t>
                      </a:r>
                      <a:r>
                        <a:rPr lang="en-US" sz="1800" dirty="0">
                          <a:latin typeface="+mn-lt"/>
                        </a:rPr>
                        <a:t>, WBC,  bacteria.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015943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FC90FFE-DF34-450C-A123-62FAD4368061}"/>
              </a:ext>
            </a:extLst>
          </p:cNvPr>
          <p:cNvSpPr/>
          <p:nvPr/>
        </p:nvSpPr>
        <p:spPr>
          <a:xfrm>
            <a:off x="54464" y="3566011"/>
            <a:ext cx="4809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only in male’s slides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:</a:t>
            </a:r>
            <a:r>
              <a:rPr lang="ar-SA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الدكتور قال مب مهمة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1064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90F52592-2EDD-4C00-B410-0E30642C9053}"/>
              </a:ext>
            </a:extLst>
          </p:cNvPr>
          <p:cNvSpPr/>
          <p:nvPr/>
        </p:nvSpPr>
        <p:spPr>
          <a:xfrm>
            <a:off x="372516" y="242341"/>
            <a:ext cx="3185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Diagnosis by Gram Stain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CC862B5-E01D-4BE1-9475-C749A6D30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16" y="890616"/>
            <a:ext cx="6997275" cy="45887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27ED98A4-DC1E-4FD9-995D-E405C3D92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382" y="3241926"/>
            <a:ext cx="2487384" cy="223742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60DE6811-A37B-440E-BB9A-8F0518B7E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058" y="890617"/>
            <a:ext cx="2402032" cy="22069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22B0746-2720-4BDF-AA70-24935BAA8A8B}"/>
              </a:ext>
            </a:extLst>
          </p:cNvPr>
          <p:cNvCxnSpPr/>
          <p:nvPr/>
        </p:nvCxnSpPr>
        <p:spPr>
          <a:xfrm>
            <a:off x="0" y="6339006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41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B54DB64F-78CD-4890-83EB-DA1BF8A5409E}"/>
              </a:ext>
            </a:extLst>
          </p:cNvPr>
          <p:cNvSpPr/>
          <p:nvPr/>
        </p:nvSpPr>
        <p:spPr>
          <a:xfrm>
            <a:off x="124732" y="265410"/>
            <a:ext cx="6869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Specimen Obtained during gynecological examination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B81E7CDA-FF4B-40CD-AB28-CB3F9FC3093C}"/>
              </a:ext>
            </a:extLst>
          </p:cNvPr>
          <p:cNvSpPr txBox="1">
            <a:spLocks noChangeArrowheads="1"/>
          </p:cNvSpPr>
          <p:nvPr/>
        </p:nvSpPr>
        <p:spPr>
          <a:xfrm>
            <a:off x="1433570" y="799040"/>
            <a:ext cx="8556592" cy="2573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Vaginal secretion</a:t>
            </a:r>
          </a:p>
          <a:p>
            <a:pPr marL="742950" marR="0" lvl="1" indent="-28575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PH              - Saline wet preparation                   - KOH wet preparation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*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</a:rPr>
              <a:t>Cervical cultural and non cultural</a:t>
            </a:r>
          </a:p>
          <a:p>
            <a:pPr marL="742950" marR="0" lvl="1" indent="-28575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GC                                     -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C.trachomatis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</a:rPr>
              <a:t>Cervical cytological examination if not documented within previous 12 months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</a:rPr>
              <a:t>Vaginal culture </a:t>
            </a:r>
          </a:p>
          <a:p>
            <a:r>
              <a:rPr lang="en-US" kern="0" dirty="0">
                <a:solidFill>
                  <a:schemeClr val="tx1"/>
                </a:solidFill>
              </a:rPr>
              <a:t>         - Candida: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Vaginal Yeast Culture:                       </a:t>
            </a:r>
            <a:r>
              <a:rPr lang="en-US" sz="1400" kern="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</a:t>
            </a:r>
            <a:r>
              <a:rPr lang="en-US" kern="0" dirty="0">
                <a:solidFill>
                  <a:schemeClr val="tx1"/>
                </a:solidFill>
              </a:rPr>
              <a:t>- Trichomonas vaginalis</a:t>
            </a:r>
            <a:r>
              <a:rPr lang="ar-SA" b="1" kern="0" dirty="0">
                <a:solidFill>
                  <a:schemeClr val="accent1">
                    <a:lumMod val="75000"/>
                  </a:schemeClr>
                </a:solidFill>
              </a:rPr>
              <a:t>**</a:t>
            </a:r>
            <a:endParaRPr lang="en-US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endParaRPr lang="en-US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b="1" kern="0" dirty="0">
              <a:solidFill>
                <a:schemeClr val="tx1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0E47B121-1B6D-4188-BB42-93B765896C04}"/>
              </a:ext>
            </a:extLst>
          </p:cNvPr>
          <p:cNvSpPr/>
          <p:nvPr/>
        </p:nvSpPr>
        <p:spPr>
          <a:xfrm>
            <a:off x="124732" y="348512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Routine bacterial cultures /not helpful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D2327D2-0115-4A09-B083-3C13C0A60B98}"/>
              </a:ext>
            </a:extLst>
          </p:cNvPr>
          <p:cNvSpPr txBox="1">
            <a:spLocks noChangeArrowheads="1"/>
          </p:cNvSpPr>
          <p:nvPr/>
        </p:nvSpPr>
        <p:spPr>
          <a:xfrm>
            <a:off x="124732" y="3946786"/>
            <a:ext cx="11490860" cy="3378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Routine NOT helpful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Wet mount- 60% sensitive (Trichomoniasis ,BV )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bnormal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or foul odor using a (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KOH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) "whiff test,"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The Gram stain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is useful to diagnose BV :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Using the Nugent scoring system 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A wet mount+ a yeast culture and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Trichomonas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culture: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Recommended tests to diagnose vaginitis. 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Performing only a wet mount, without yeast or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Trichomonas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culture</a:t>
            </a:r>
            <a:r>
              <a:rPr lang="en-US" kern="0" dirty="0">
                <a:solidFill>
                  <a:schemeClr val="tx1"/>
                </a:solidFill>
              </a:rPr>
              <a:t>: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50% of either of these agents of vaginitis will be missed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 sensitive DNA probe assay is available: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Combines the detection of yeasts,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Trichomonas,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and G. </a:t>
            </a:r>
            <a:r>
              <a:rPr kumimoji="0" lang="en-US" b="0" i="1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vaginalis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as a marker for BV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41F4ED-77CF-4B87-A2E9-AD10F1D87844}"/>
              </a:ext>
            </a:extLst>
          </p:cNvPr>
          <p:cNvCxnSpPr/>
          <p:nvPr/>
        </p:nvCxnSpPr>
        <p:spPr>
          <a:xfrm>
            <a:off x="0" y="6339006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FE97-3658-4DBE-A6F5-67BC3F99796C}"/>
              </a:ext>
            </a:extLst>
          </p:cNvPr>
          <p:cNvSpPr txBox="1"/>
          <p:nvPr/>
        </p:nvSpPr>
        <p:spPr>
          <a:xfrm>
            <a:off x="10402957" y="1674051"/>
            <a:ext cx="169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b="1" dirty="0">
                <a:solidFill>
                  <a:schemeClr val="bg1">
                    <a:lumMod val="50000"/>
                  </a:schemeClr>
                </a:solidFill>
              </a:rPr>
              <a:t>دكتورة فوزية قالت هذا زيادة من عندي 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xmlns="" id="{4A656329-1DBF-4446-A2F1-842B86E3B25E}"/>
              </a:ext>
            </a:extLst>
          </p:cNvPr>
          <p:cNvSpPr/>
          <p:nvPr/>
        </p:nvSpPr>
        <p:spPr>
          <a:xfrm>
            <a:off x="10164417" y="799040"/>
            <a:ext cx="238540" cy="17586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D6CFCE-7C8F-4A5C-A858-6ACBD6350B56}"/>
              </a:ext>
            </a:extLst>
          </p:cNvPr>
          <p:cNvSpPr txBox="1"/>
          <p:nvPr/>
        </p:nvSpPr>
        <p:spPr>
          <a:xfrm>
            <a:off x="1736035" y="6339006"/>
            <a:ext cx="10004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*يستخدم لتشخيص الباراسيتك انفكشنز                        ** مانستخدم كلتشر نستخدم الوت مونت عشان نشوف الترافوزويت أو القرام ستين</a:t>
            </a:r>
          </a:p>
          <a:p>
            <a:pPr algn="r"/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0474C4-8BFE-4483-A43E-E8A4A15DA2EA}"/>
              </a:ext>
            </a:extLst>
          </p:cNvPr>
          <p:cNvSpPr/>
          <p:nvPr/>
        </p:nvSpPr>
        <p:spPr>
          <a:xfrm>
            <a:off x="2009447" y="26743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Probably not routinely indicated - many women are colonized with Candida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If obtained must correlate with patient signs and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For recurrent infections culture and susceptibility testing may be helpful</a:t>
            </a:r>
            <a:endParaRPr lang="en-US" sz="1200" kern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1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01B6EAF3-31BC-4267-9E6B-2758A24CC7FB}"/>
              </a:ext>
            </a:extLst>
          </p:cNvPr>
          <p:cNvCxnSpPr/>
          <p:nvPr/>
        </p:nvCxnSpPr>
        <p:spPr>
          <a:xfrm>
            <a:off x="0" y="6339006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xmlns="" id="{0AEB70AC-D478-4372-9099-25C6E318E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401892"/>
              </p:ext>
            </p:extLst>
          </p:nvPr>
        </p:nvGraphicFramePr>
        <p:xfrm>
          <a:off x="278296" y="958692"/>
          <a:ext cx="11516140" cy="4408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9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33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850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Clinical syndrome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Etiology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Treatment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497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Bacterial </a:t>
                      </a:r>
                      <a:r>
                        <a:rPr lang="en-US" sz="2000" b="1" dirty="0" err="1">
                          <a:latin typeface="+mn-lt"/>
                        </a:rPr>
                        <a:t>vaginosis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sz="2000" dirty="0">
                          <a:latin typeface="+mn-lt"/>
                        </a:rPr>
                        <a:t>Malodorous vaginal discharge, pH &gt;4.5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Etiology unclear: associated</a:t>
                      </a:r>
                      <a:r>
                        <a:rPr lang="en-US" sz="2000" baseline="0" dirty="0">
                          <a:latin typeface="+mn-lt"/>
                        </a:rPr>
                        <a:t> with </a:t>
                      </a:r>
                      <a:r>
                        <a:rPr lang="en-US" sz="2000" baseline="0" dirty="0" err="1">
                          <a:latin typeface="+mn-lt"/>
                        </a:rPr>
                        <a:t>Gardenella</a:t>
                      </a:r>
                      <a:r>
                        <a:rPr lang="en-US" sz="2000" baseline="0" dirty="0">
                          <a:latin typeface="+mn-lt"/>
                        </a:rPr>
                        <a:t> vaginalis </a:t>
                      </a:r>
                      <a:r>
                        <a:rPr lang="en-US" sz="2000" baseline="0" dirty="0" err="1">
                          <a:latin typeface="+mn-lt"/>
                        </a:rPr>
                        <a:t>mobiluncus</a:t>
                      </a:r>
                      <a:r>
                        <a:rPr lang="en-US" sz="2000" baseline="0" dirty="0">
                          <a:latin typeface="+mn-lt"/>
                        </a:rPr>
                        <a:t>, </a:t>
                      </a:r>
                      <a:r>
                        <a:rPr lang="en-US" sz="2000" baseline="0" dirty="0" err="1">
                          <a:latin typeface="+mn-lt"/>
                        </a:rPr>
                        <a:t>Prevotella</a:t>
                      </a:r>
                      <a:r>
                        <a:rPr lang="en-US" sz="2000" baseline="0" dirty="0">
                          <a:latin typeface="+mn-lt"/>
                        </a:rPr>
                        <a:t> sp.,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+mn-lt"/>
                        </a:rPr>
                        <a:t>Metronidazole</a:t>
                      </a:r>
                      <a:endParaRPr lang="en-US" sz="2000" b="1" dirty="0">
                        <a:latin typeface="+mn-lt"/>
                      </a:endParaRPr>
                    </a:p>
                    <a:p>
                      <a:r>
                        <a:rPr lang="en-US" sz="2000" dirty="0" err="1">
                          <a:latin typeface="+mn-lt"/>
                        </a:rPr>
                        <a:t>Tinidazole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4979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+mn-lt"/>
                        </a:rPr>
                        <a:t>Trichomoniasis</a:t>
                      </a:r>
                      <a:endParaRPr lang="en-US" sz="2000" b="1" dirty="0">
                        <a:latin typeface="+mn-lt"/>
                      </a:endParaRPr>
                    </a:p>
                    <a:p>
                      <a:r>
                        <a:rPr lang="en-US" sz="2000" dirty="0">
                          <a:latin typeface="+mn-lt"/>
                        </a:rPr>
                        <a:t>Copious</a:t>
                      </a:r>
                      <a:r>
                        <a:rPr lang="en-US" sz="2000" baseline="0" dirty="0">
                          <a:latin typeface="+mn-lt"/>
                        </a:rPr>
                        <a:t> foamy discharge, pH &gt;4.5 Treat sexual partners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Trichomonas</a:t>
                      </a:r>
                      <a:r>
                        <a:rPr lang="en-US" sz="2000" baseline="0" dirty="0">
                          <a:latin typeface="+mn-lt"/>
                        </a:rPr>
                        <a:t> vaginalis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+mn-lt"/>
                        </a:rPr>
                        <a:t>Metronidazole</a:t>
                      </a:r>
                      <a:endParaRPr lang="en-US" sz="2000" b="1" dirty="0">
                        <a:latin typeface="+mn-lt"/>
                      </a:endParaRPr>
                    </a:p>
                    <a:p>
                      <a:r>
                        <a:rPr lang="en-US" sz="2000" dirty="0" err="1">
                          <a:latin typeface="+mn-lt"/>
                        </a:rPr>
                        <a:t>Tinidazole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997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+mn-lt"/>
                        </a:rPr>
                        <a:t>Candidiasis</a:t>
                      </a:r>
                      <a:endParaRPr lang="en-US" sz="2000" b="1" dirty="0">
                        <a:latin typeface="+mn-lt"/>
                      </a:endParaRPr>
                    </a:p>
                    <a:p>
                      <a:r>
                        <a:rPr lang="en-US" sz="2000" dirty="0" err="1">
                          <a:latin typeface="+mn-lt"/>
                        </a:rPr>
                        <a:t>Pruritus</a:t>
                      </a:r>
                      <a:r>
                        <a:rPr lang="en-US" sz="2000" dirty="0">
                          <a:latin typeface="+mn-lt"/>
                        </a:rPr>
                        <a:t>, thick</a:t>
                      </a:r>
                      <a:r>
                        <a:rPr lang="en-US" sz="2000" baseline="0" dirty="0">
                          <a:latin typeface="+mn-lt"/>
                        </a:rPr>
                        <a:t> cheesy discharge, pH &lt;4.5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Candida </a:t>
                      </a:r>
                      <a:r>
                        <a:rPr lang="en-US" sz="2000" dirty="0" err="1">
                          <a:latin typeface="+mn-lt"/>
                        </a:rPr>
                        <a:t>albicans</a:t>
                      </a:r>
                      <a:r>
                        <a:rPr lang="en-US" sz="2000" dirty="0">
                          <a:latin typeface="+mn-lt"/>
                        </a:rPr>
                        <a:t> 80-90%.</a:t>
                      </a:r>
                    </a:p>
                    <a:p>
                      <a:r>
                        <a:rPr lang="en-US" sz="2000" dirty="0">
                          <a:latin typeface="+mn-lt"/>
                        </a:rPr>
                        <a:t>C. Glabrata</a:t>
                      </a:r>
                    </a:p>
                    <a:p>
                      <a:r>
                        <a:rPr lang="en-US" sz="2000" dirty="0">
                          <a:latin typeface="+mn-lt"/>
                        </a:rPr>
                        <a:t>C. tropicalis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Oral</a:t>
                      </a:r>
                      <a:r>
                        <a:rPr lang="en-US" sz="2000" b="1" baseline="0" dirty="0">
                          <a:latin typeface="+mn-lt"/>
                        </a:rPr>
                        <a:t> </a:t>
                      </a:r>
                      <a:r>
                        <a:rPr lang="en-US" sz="2000" b="1" baseline="0" dirty="0" err="1">
                          <a:latin typeface="+mn-lt"/>
                        </a:rPr>
                        <a:t>azole</a:t>
                      </a:r>
                      <a:r>
                        <a:rPr lang="en-US" sz="2000" b="1" baseline="0" dirty="0">
                          <a:latin typeface="+mn-lt"/>
                        </a:rPr>
                        <a:t>: </a:t>
                      </a:r>
                      <a:r>
                        <a:rPr lang="en-US" sz="2000" b="1" baseline="0" dirty="0" err="1">
                          <a:latin typeface="+mn-lt"/>
                        </a:rPr>
                        <a:t>Fluconazole</a:t>
                      </a:r>
                      <a:endParaRPr lang="en-US" sz="2000" b="1" baseline="0" dirty="0">
                        <a:latin typeface="+mn-lt"/>
                      </a:endParaRPr>
                    </a:p>
                    <a:p>
                      <a:r>
                        <a:rPr lang="en-US" sz="2000" baseline="0" dirty="0" err="1">
                          <a:latin typeface="+mn-lt"/>
                        </a:rPr>
                        <a:t>Itraconazole</a:t>
                      </a:r>
                      <a:r>
                        <a:rPr lang="en-US" sz="2000" baseline="0" dirty="0">
                          <a:latin typeface="+mn-lt"/>
                        </a:rPr>
                        <a:t>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BD256A-DF8D-49E7-A038-C63AA20D48DA}"/>
              </a:ext>
            </a:extLst>
          </p:cNvPr>
          <p:cNvSpPr txBox="1"/>
          <p:nvPr/>
        </p:nvSpPr>
        <p:spPr>
          <a:xfrm>
            <a:off x="7328452" y="518993"/>
            <a:ext cx="486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chemeClr val="accent6">
                    <a:lumMod val="50000"/>
                  </a:schemeClr>
                </a:solidFill>
              </a:rPr>
              <a:t>موجودة في سلايدات الدكتور فقط , </a:t>
            </a:r>
            <a:r>
              <a:rPr lang="ar-SA" b="1" dirty="0">
                <a:solidFill>
                  <a:schemeClr val="bg1">
                    <a:lumMod val="50000"/>
                  </a:schemeClr>
                </a:solidFill>
              </a:rPr>
              <a:t>اعتبروها زي الملخص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27236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SUMMARY: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DFF2FF-55CA-4668-BE8F-94BD5946A2EA}"/>
              </a:ext>
            </a:extLst>
          </p:cNvPr>
          <p:cNvCxnSpPr/>
          <p:nvPr/>
        </p:nvCxnSpPr>
        <p:spPr>
          <a:xfrm>
            <a:off x="0" y="993913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46250101-9634-4C83-9F1E-7B1F9DE42801}"/>
              </a:ext>
            </a:extLst>
          </p:cNvPr>
          <p:cNvGraphicFramePr/>
          <p:nvPr>
            <p:extLst/>
          </p:nvPr>
        </p:nvGraphicFramePr>
        <p:xfrm>
          <a:off x="0" y="191386"/>
          <a:ext cx="12036056" cy="6666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395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522" y="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SUMMARY: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DFF2FF-55CA-4668-BE8F-94BD5946A2EA}"/>
              </a:ext>
            </a:extLst>
          </p:cNvPr>
          <p:cNvCxnSpPr/>
          <p:nvPr/>
        </p:nvCxnSpPr>
        <p:spPr>
          <a:xfrm>
            <a:off x="0" y="622852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0E3CEEF-C585-4ECD-9395-487CAE715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07329"/>
              </p:ext>
            </p:extLst>
          </p:nvPr>
        </p:nvGraphicFramePr>
        <p:xfrm>
          <a:off x="0" y="622852"/>
          <a:ext cx="12192000" cy="6126480"/>
        </p:xfrm>
        <a:graphic>
          <a:graphicData uri="http://schemas.openxmlformats.org/drawingml/2006/table">
            <a:tbl>
              <a:tblPr firstRow="1" bandRow="1"/>
              <a:tblGrid>
                <a:gridCol w="1652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48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00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75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271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2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infection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Risk factors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Symptoms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Diagnosis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treatment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3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err="1"/>
                        <a:t>Candida</a:t>
                      </a:r>
                      <a:r>
                        <a:rPr lang="en-US" sz="1800" baseline="0" dirty="0" err="1"/>
                        <a:t>l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vulvovaginitis</a:t>
                      </a:r>
                      <a:endParaRPr lang="en-US" sz="1800" baseline="0" dirty="0"/>
                    </a:p>
                    <a:p>
                      <a:r>
                        <a:rPr lang="en-US" sz="1800" baseline="0" dirty="0"/>
                        <a:t>“vaginal thrush”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A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Antibiotics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Pregnancy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DM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OCP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Sexual behavior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 err="1"/>
                        <a:t>Vulval</a:t>
                      </a:r>
                      <a:r>
                        <a:rPr lang="en-US" sz="1800" dirty="0"/>
                        <a:t> itching (soreness and irritation)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Dysuria and dyspareunia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Odorless vaginal discharge (cheese like or thin and watery)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Erythema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Fissures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Satellite lesions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/>
                        <a:t>History and pelvic</a:t>
                      </a:r>
                      <a:r>
                        <a:rPr lang="en-US" sz="1800" baseline="0" dirty="0"/>
                        <a:t> exam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 err="1"/>
                        <a:t>Butoconazole</a:t>
                      </a:r>
                      <a:endParaRPr lang="en-US" sz="180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 err="1"/>
                        <a:t>Clotrimazole</a:t>
                      </a:r>
                      <a:endParaRPr lang="en-US" sz="180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 err="1"/>
                        <a:t>Miconazole</a:t>
                      </a:r>
                      <a:endParaRPr lang="en-US" sz="180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Nystatin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Oral</a:t>
                      </a:r>
                      <a:r>
                        <a:rPr lang="en-US" sz="1800" baseline="0" dirty="0"/>
                        <a:t> agent: fluconazole</a:t>
                      </a:r>
                    </a:p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0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err="1"/>
                        <a:t>Trichomoniasis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(STD)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Purulent</a:t>
                      </a:r>
                      <a:r>
                        <a:rPr lang="en-US" sz="1800" baseline="0" dirty="0"/>
                        <a:t> vaginal discharge (yellow-green)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Vulvar irritation (strawberry)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Dysuria and dyspareunia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Abnormal vaginal odor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/>
                        <a:t>Culture</a:t>
                      </a:r>
                      <a:r>
                        <a:rPr lang="en-US" sz="1800" baseline="0" dirty="0"/>
                        <a:t> is gold standard</a:t>
                      </a:r>
                    </a:p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Oral metronidazole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Check</a:t>
                      </a:r>
                      <a:r>
                        <a:rPr lang="en-US" sz="1800" baseline="0" dirty="0"/>
                        <a:t> all current sexual partners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7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/>
                        <a:t>Bacterial </a:t>
                      </a:r>
                      <a:r>
                        <a:rPr lang="en-US" sz="1800" dirty="0" err="1"/>
                        <a:t>vaginosis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Multiple</a:t>
                      </a:r>
                      <a:r>
                        <a:rPr lang="en-US" sz="1800" baseline="0" dirty="0"/>
                        <a:t> sex partners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Antibiotics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Douching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IUD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Grey/white</a:t>
                      </a:r>
                      <a:r>
                        <a:rPr lang="en-US" sz="1800" baseline="0" dirty="0"/>
                        <a:t> discharge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Dysuria and </a:t>
                      </a:r>
                      <a:r>
                        <a:rPr lang="en-US" sz="1800" baseline="0" dirty="0" err="1"/>
                        <a:t>dyspuerenia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Fishy vaginal odor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Minimal itching or irritation (no inflammation)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/>
                        <a:t>Gram stain</a:t>
                      </a:r>
                      <a:r>
                        <a:rPr lang="en-US" sz="1800" baseline="0" dirty="0"/>
                        <a:t> is gold standard</a:t>
                      </a:r>
                    </a:p>
                    <a:p>
                      <a:r>
                        <a:rPr lang="en-US" sz="1800" baseline="0" dirty="0"/>
                        <a:t>Clue cells on went mount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 Metronidazole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Clindamycin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800" dirty="0"/>
                        <a:t>Oral or topical</a:t>
                      </a:r>
                    </a:p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359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27236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QUIZ: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DFF2FF-55CA-4668-BE8F-94BD5946A2EA}"/>
              </a:ext>
            </a:extLst>
          </p:cNvPr>
          <p:cNvCxnSpPr/>
          <p:nvPr/>
        </p:nvCxnSpPr>
        <p:spPr>
          <a:xfrm>
            <a:off x="0" y="993913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13402C-6CBF-4CB7-8227-652C6C1EBE88}"/>
              </a:ext>
            </a:extLst>
          </p:cNvPr>
          <p:cNvSpPr txBox="1"/>
          <p:nvPr/>
        </p:nvSpPr>
        <p:spPr>
          <a:xfrm>
            <a:off x="224588" y="1491916"/>
            <a:ext cx="53099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gold standard test for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Trichomoniasis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Culture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Gram stain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Wet mount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25 year old female comes in complaining of vulvar irritation and itching. She says she also has discharge that has a fishy odor. What’s the most likely causative organism?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a. Candida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albicans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b.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Gardenella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Vaginalis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c.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Trichomoniasis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9B1F8A-BA26-4487-95C1-EABDB8247C63}"/>
              </a:ext>
            </a:extLst>
          </p:cNvPr>
          <p:cNvSpPr txBox="1"/>
          <p:nvPr/>
        </p:nvSpPr>
        <p:spPr>
          <a:xfrm>
            <a:off x="6384758" y="1491916"/>
            <a:ext cx="5534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Patient comes in with a case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vulvovaginitis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due to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C.Albicans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This is the 5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 she has suffered from the same infection within the last 11 months. What type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vulvovaginitis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a. complicated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b. uncomplicated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c. non of the above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Female diabetic patient comes in complaining of cheese like discharge and irritation. What is used for treatment?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a. Gentamycin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b.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Butoconazole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c. clindamycin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B48039-2BEE-4A87-9C67-DC41B7C8DDC4}"/>
              </a:ext>
            </a:extLst>
          </p:cNvPr>
          <p:cNvSpPr txBox="1"/>
          <p:nvPr/>
        </p:nvSpPr>
        <p:spPr>
          <a:xfrm>
            <a:off x="224588" y="6272463"/>
            <a:ext cx="396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Answers: 1. a   2. b   3. a  4. b</a:t>
            </a:r>
          </a:p>
        </p:txBody>
      </p:sp>
    </p:spTree>
    <p:extLst>
      <p:ext uri="{BB962C8B-B14F-4D97-AF65-F5344CB8AC3E}">
        <p14:creationId xmlns:p14="http://schemas.microsoft.com/office/powerpoint/2010/main" val="69906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AF79385-28A3-4A0B-A555-6E149360095E}"/>
              </a:ext>
            </a:extLst>
          </p:cNvPr>
          <p:cNvCxnSpPr/>
          <p:nvPr/>
        </p:nvCxnSpPr>
        <p:spPr>
          <a:xfrm>
            <a:off x="0" y="6586329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BA04C396-74D6-4E75-9051-532060045BF0}"/>
              </a:ext>
            </a:extLst>
          </p:cNvPr>
          <p:cNvSpPr/>
          <p:nvPr/>
        </p:nvSpPr>
        <p:spPr>
          <a:xfrm>
            <a:off x="6745856" y="77525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مستطيل 6">
            <a:extLst>
              <a:ext uri="{FF2B5EF4-FFF2-40B4-BE49-F238E27FC236}">
                <a16:creationId xmlns:a16="http://schemas.microsoft.com/office/drawing/2014/main" xmlns="" id="{0F81CB6C-638C-4E25-B002-5A856093EAA7}"/>
              </a:ext>
            </a:extLst>
          </p:cNvPr>
          <p:cNvSpPr/>
          <p:nvPr/>
        </p:nvSpPr>
        <p:spPr>
          <a:xfrm>
            <a:off x="390808" y="3718103"/>
            <a:ext cx="3566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Abnormal vaginal secretion:</a:t>
            </a:r>
          </a:p>
        </p:txBody>
      </p:sp>
      <p:sp>
        <p:nvSpPr>
          <p:cNvPr id="12" name="مستطيل 7">
            <a:extLst>
              <a:ext uri="{FF2B5EF4-FFF2-40B4-BE49-F238E27FC236}">
                <a16:creationId xmlns:a16="http://schemas.microsoft.com/office/drawing/2014/main" xmlns="" id="{5A3FFBD4-051E-4648-966D-F5C78600B61A}"/>
              </a:ext>
            </a:extLst>
          </p:cNvPr>
          <p:cNvSpPr/>
          <p:nvPr/>
        </p:nvSpPr>
        <p:spPr>
          <a:xfrm>
            <a:off x="201550" y="4156822"/>
            <a:ext cx="434293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Normal physiological vaginal secretion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Vaginal </a:t>
            </a:r>
            <a:r>
              <a:rPr lang="en-US" b="1" dirty="0" smtClean="0"/>
              <a:t>infection in order of prevalence :</a:t>
            </a:r>
            <a:endParaRPr lang="en-US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Bacterial </a:t>
            </a:r>
            <a:r>
              <a:rPr lang="en-US" dirty="0" err="1" smtClean="0"/>
              <a:t>vaginnosis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err="1"/>
              <a:t>Vulvovaginitis</a:t>
            </a:r>
            <a:r>
              <a:rPr lang="en-US" dirty="0"/>
              <a:t> </a:t>
            </a:r>
            <a:r>
              <a:rPr lang="en-US" dirty="0" err="1" smtClean="0"/>
              <a:t>candiasis</a:t>
            </a:r>
            <a:endParaRPr lang="en-US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err="1"/>
              <a:t>trichimoniasis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Desquamative</a:t>
            </a:r>
            <a:r>
              <a:rPr lang="en-US" b="1" dirty="0" smtClean="0"/>
              <a:t> </a:t>
            </a:r>
            <a:r>
              <a:rPr lang="en-US" b="1" dirty="0"/>
              <a:t>inflammatory vaginitis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Cervicitis:</a:t>
            </a:r>
            <a:r>
              <a:rPr lang="en-US" dirty="0"/>
              <a:t> Infectious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dirty="0"/>
              <a:t> Noninfectious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Estrogen deficiency</a:t>
            </a:r>
          </a:p>
        </p:txBody>
      </p:sp>
      <p:sp>
        <p:nvSpPr>
          <p:cNvPr id="14" name="مستطيل 1">
            <a:extLst>
              <a:ext uri="{FF2B5EF4-FFF2-40B4-BE49-F238E27FC236}">
                <a16:creationId xmlns:a16="http://schemas.microsoft.com/office/drawing/2014/main" xmlns="" id="{174F5985-8D22-475A-9007-208016001F85}"/>
              </a:ext>
            </a:extLst>
          </p:cNvPr>
          <p:cNvSpPr/>
          <p:nvPr/>
        </p:nvSpPr>
        <p:spPr>
          <a:xfrm>
            <a:off x="6478559" y="3741964"/>
            <a:ext cx="5347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Characteristic of normal vaginal secretion:</a:t>
            </a:r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xmlns="" id="{F5C6BAB1-650E-470A-A73B-89DD283A61DC}"/>
              </a:ext>
            </a:extLst>
          </p:cNvPr>
          <p:cNvSpPr/>
          <p:nvPr/>
        </p:nvSpPr>
        <p:spPr>
          <a:xfrm>
            <a:off x="6191719" y="4179768"/>
            <a:ext cx="5866529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Desquamated vaginal epithelial cell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Lactobacilli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(normal flora)</a:t>
            </a:r>
            <a:r>
              <a:rPr lang="en-US" dirty="0">
                <a:solidFill>
                  <a:srgbClr val="FF0000"/>
                </a:solidFill>
              </a:rPr>
              <a:t> dominate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PH 3.5 to 4.6 ( lactobacilli changes </a:t>
            </a:r>
            <a:r>
              <a:rPr lang="en-US" dirty="0" err="1"/>
              <a:t>ph</a:t>
            </a:r>
            <a:r>
              <a:rPr lang="en-US" dirty="0"/>
              <a:t> levels)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Oderless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itching or irritation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Deonot</a:t>
            </a:r>
            <a:r>
              <a:rPr lang="en-US" dirty="0"/>
              <a:t> soil underclothing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6" name="صورة 6">
            <a:extLst>
              <a:ext uri="{FF2B5EF4-FFF2-40B4-BE49-F238E27FC236}">
                <a16:creationId xmlns:a16="http://schemas.microsoft.com/office/drawing/2014/main" xmlns="" id="{2825D739-0F89-41CC-9591-2342366B56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2" t="3574" r="6337" b="11247"/>
          <a:stretch/>
        </p:blipFill>
        <p:spPr>
          <a:xfrm>
            <a:off x="10773887" y="4179327"/>
            <a:ext cx="1241036" cy="932337"/>
          </a:xfrm>
          <a:prstGeom prst="rect">
            <a:avLst/>
          </a:prstGeom>
        </p:spPr>
      </p:pic>
      <p:pic>
        <p:nvPicPr>
          <p:cNvPr id="17" name="صورة 7">
            <a:extLst>
              <a:ext uri="{FF2B5EF4-FFF2-40B4-BE49-F238E27FC236}">
                <a16:creationId xmlns:a16="http://schemas.microsoft.com/office/drawing/2014/main" xmlns="" id="{FA73B16A-317C-4E23-ADF4-AA3431DBBE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8" r="7434" b="17142"/>
          <a:stretch/>
        </p:blipFill>
        <p:spPr>
          <a:xfrm>
            <a:off x="10773887" y="5096145"/>
            <a:ext cx="1241036" cy="854897"/>
          </a:xfrm>
          <a:prstGeom prst="rect">
            <a:avLst/>
          </a:prstGeom>
        </p:spPr>
      </p:pic>
      <p:sp>
        <p:nvSpPr>
          <p:cNvPr id="18" name="مستطيل 8">
            <a:extLst>
              <a:ext uri="{FF2B5EF4-FFF2-40B4-BE49-F238E27FC236}">
                <a16:creationId xmlns:a16="http://schemas.microsoft.com/office/drawing/2014/main" xmlns="" id="{BDEB3B77-E763-4B15-A24A-E381E599B08E}"/>
              </a:ext>
            </a:extLst>
          </p:cNvPr>
          <p:cNvSpPr/>
          <p:nvPr/>
        </p:nvSpPr>
        <p:spPr>
          <a:xfrm>
            <a:off x="10469787" y="5931141"/>
            <a:ext cx="1734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Vaginal PH examination </a:t>
            </a:r>
          </a:p>
        </p:txBody>
      </p:sp>
      <p:sp>
        <p:nvSpPr>
          <p:cNvPr id="13" name="مستطيل 3">
            <a:extLst>
              <a:ext uri="{FF2B5EF4-FFF2-40B4-BE49-F238E27FC236}">
                <a16:creationId xmlns:a16="http://schemas.microsoft.com/office/drawing/2014/main" xmlns="" id="{87C6F3AE-CDA0-4F11-BA50-CEC121289B00}"/>
              </a:ext>
            </a:extLst>
          </p:cNvPr>
          <p:cNvSpPr/>
          <p:nvPr/>
        </p:nvSpPr>
        <p:spPr>
          <a:xfrm>
            <a:off x="201550" y="14103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human vagina: </a:t>
            </a:r>
            <a:endParaRPr lang="en-US" dirty="0"/>
          </a:p>
        </p:txBody>
      </p:sp>
      <p:sp>
        <p:nvSpPr>
          <p:cNvPr id="19" name="مستطيل 4">
            <a:extLst>
              <a:ext uri="{FF2B5EF4-FFF2-40B4-BE49-F238E27FC236}">
                <a16:creationId xmlns:a16="http://schemas.microsoft.com/office/drawing/2014/main" xmlns="" id="{A4515A13-3C80-45E5-BE54-8DE27AB7993A}"/>
              </a:ext>
            </a:extLst>
          </p:cNvPr>
          <p:cNvSpPr/>
          <p:nvPr/>
        </p:nvSpPr>
        <p:spPr>
          <a:xfrm>
            <a:off x="201550" y="557159"/>
            <a:ext cx="811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Lined with 25 layers of epithelium cells.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Separation of microbial pathogens from the normal genital microbiota.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CB89BCF-D349-4A19-9CFE-EB2A706CB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489462"/>
              </p:ext>
            </p:extLst>
          </p:nvPr>
        </p:nvGraphicFramePr>
        <p:xfrm>
          <a:off x="269473" y="1189081"/>
          <a:ext cx="562774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7744">
                  <a:extLst>
                    <a:ext uri="{9D8B030D-6E8A-4147-A177-3AD203B41FA5}">
                      <a16:colId xmlns:a16="http://schemas.microsoft.com/office/drawing/2014/main" xmlns="" val="4220013208"/>
                    </a:ext>
                  </a:extLst>
                </a:gridCol>
              </a:tblGrid>
              <a:tr h="32979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Lactobacilli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(normal flora)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Corynebacterium spp.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Gardnerella vaginalis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coagulase-negative: (staphylococci - Staphylococcus aureus)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Streptococcus agalactiae </a:t>
                      </a:r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(group B)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Enterococcus spp.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Escherichia coli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Anaerobes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Yeasts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3222617"/>
                  </a:ext>
                </a:extLst>
              </a:tr>
            </a:tbl>
          </a:graphicData>
        </a:graphic>
      </p:graphicFrame>
      <p:sp>
        <p:nvSpPr>
          <p:cNvPr id="2" name="Right Brace 1">
            <a:extLst>
              <a:ext uri="{FF2B5EF4-FFF2-40B4-BE49-F238E27FC236}">
                <a16:creationId xmlns:a16="http://schemas.microsoft.com/office/drawing/2014/main" xmlns="" id="{1714BF6C-8037-4FE0-8031-F215913DE3B7}"/>
              </a:ext>
            </a:extLst>
          </p:cNvPr>
          <p:cNvSpPr/>
          <p:nvPr/>
        </p:nvSpPr>
        <p:spPr>
          <a:xfrm>
            <a:off x="3696340" y="4769559"/>
            <a:ext cx="260637" cy="7436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9739ED-A6D5-4C7F-B572-2CDE0617B844}"/>
              </a:ext>
            </a:extLst>
          </p:cNvPr>
          <p:cNvSpPr txBox="1"/>
          <p:nvPr/>
        </p:nvSpPr>
        <p:spPr>
          <a:xfrm>
            <a:off x="4044867" y="5030010"/>
            <a:ext cx="2146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100" b="1" dirty="0">
                <a:solidFill>
                  <a:schemeClr val="bg1">
                    <a:lumMod val="50000"/>
                  </a:schemeClr>
                </a:solidFill>
              </a:rPr>
              <a:t>المحاضرة بتتكلم عن هذه الأنواع الثلاث</a:t>
            </a:r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xmlns="" id="{ACDB5156-AA9C-43F8-BF4E-102A4E1BB2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240005"/>
              </p:ext>
            </p:extLst>
          </p:nvPr>
        </p:nvGraphicFramePr>
        <p:xfrm>
          <a:off x="5965140" y="1214091"/>
          <a:ext cx="6095999" cy="203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52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53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Characteristics of the Vagina and Cervix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Vagina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Cervix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pH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&lt;4.5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Epithelial cells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Squamous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Columnar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Pathogens/ Syndrome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Bacterial </a:t>
                      </a:r>
                      <a:r>
                        <a:rPr lang="en-US" sz="1600" dirty="0" err="1">
                          <a:latin typeface="+mn-lt"/>
                        </a:rPr>
                        <a:t>vaginosis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i="1" dirty="0">
                          <a:latin typeface="+mn-lt"/>
                        </a:rPr>
                        <a:t>Candida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i="1" baseline="0" dirty="0">
                          <a:latin typeface="+mn-lt"/>
                        </a:rPr>
                        <a:t>species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i="1" baseline="0" dirty="0">
                          <a:latin typeface="+mn-lt"/>
                        </a:rPr>
                        <a:t>Trichomonas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i="1" baseline="0" dirty="0">
                          <a:latin typeface="+mn-lt"/>
                        </a:rPr>
                        <a:t>vaginalis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latin typeface="+mn-lt"/>
                        </a:rPr>
                        <a:t>Neisseria</a:t>
                      </a:r>
                      <a:r>
                        <a:rPr lang="en-US" sz="1600" i="1" baseline="0" dirty="0">
                          <a:latin typeface="+mn-lt"/>
                        </a:rPr>
                        <a:t> gonorrhoeae \  Chlamydia trachomatis 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EA69BD-3C4A-48BE-8FB9-1F04A823F6EA}"/>
              </a:ext>
            </a:extLst>
          </p:cNvPr>
          <p:cNvSpPr/>
          <p:nvPr/>
        </p:nvSpPr>
        <p:spPr>
          <a:xfrm>
            <a:off x="8318860" y="886106"/>
            <a:ext cx="2011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only in male’s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50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E3CE32-B711-4660-A5D4-F37E46BA91F8}"/>
              </a:ext>
            </a:extLst>
          </p:cNvPr>
          <p:cNvSpPr/>
          <p:nvPr/>
        </p:nvSpPr>
        <p:spPr>
          <a:xfrm>
            <a:off x="0" y="0"/>
            <a:ext cx="135049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6773A7-36C9-4525-99BD-59F681A8FF44}"/>
              </a:ext>
            </a:extLst>
          </p:cNvPr>
          <p:cNvSpPr/>
          <p:nvPr/>
        </p:nvSpPr>
        <p:spPr>
          <a:xfrm>
            <a:off x="1518361" y="312261"/>
            <a:ext cx="10573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THANK YOU FOR CHECKING OUR WORK, BEST OF LUCK!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F01675-6040-4A6D-99FE-0AA0F5DAFDEF}"/>
              </a:ext>
            </a:extLst>
          </p:cNvPr>
          <p:cNvSpPr/>
          <p:nvPr/>
        </p:nvSpPr>
        <p:spPr>
          <a:xfrm>
            <a:off x="6457071" y="1839913"/>
            <a:ext cx="19845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Hamad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lkhudiry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5F4791-DE2D-4B12-AC47-BFD39E91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12" y="1578539"/>
            <a:ext cx="922859" cy="922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6C75346-F189-4E4C-A939-92A07120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155" y="1578539"/>
            <a:ext cx="948739" cy="9228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9D053C-0EB8-4C09-8864-6393CBE05011}"/>
              </a:ext>
            </a:extLst>
          </p:cNvPr>
          <p:cNvSpPr/>
          <p:nvPr/>
        </p:nvSpPr>
        <p:spPr>
          <a:xfrm>
            <a:off x="9771576" y="1839913"/>
            <a:ext cx="20914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Shrooq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Alsomali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Al-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osaimi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Jawaher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Alkhayyal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Najd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Altheeb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64F9FF-CDE9-4490-90EE-7738BF6D2BDA}"/>
              </a:ext>
            </a:extLst>
          </p:cNvPr>
          <p:cNvSpPr txBox="1"/>
          <p:nvPr/>
        </p:nvSpPr>
        <p:spPr>
          <a:xfrm>
            <a:off x="1332201" y="5761103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Doctors slides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BFC639-C571-412D-ADCE-431CF932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7" y="5410814"/>
            <a:ext cx="1069911" cy="1042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988073-9541-48B4-B7D0-4234038E9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36" y="4112195"/>
            <a:ext cx="879102" cy="932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030F191-3DE2-46CE-AC24-DF79F3FBB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97" y="2813577"/>
            <a:ext cx="932305" cy="932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D5CA474-47C4-434F-858C-9C6CD740F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97" y="1427884"/>
            <a:ext cx="1019380" cy="10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>
            <a:extLst>
              <a:ext uri="{FF2B5EF4-FFF2-40B4-BE49-F238E27FC236}">
                <a16:creationId xmlns:a16="http://schemas.microsoft.com/office/drawing/2014/main" xmlns="" id="{3D0CE1B1-516D-47A8-B971-224C152F5444}"/>
              </a:ext>
            </a:extLst>
          </p:cNvPr>
          <p:cNvSpPr/>
          <p:nvPr/>
        </p:nvSpPr>
        <p:spPr>
          <a:xfrm>
            <a:off x="145987" y="163823"/>
            <a:ext cx="2397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Types of infection: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576E525-9ED6-46AB-9791-326AFEA7C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77295"/>
              </p:ext>
            </p:extLst>
          </p:nvPr>
        </p:nvGraphicFramePr>
        <p:xfrm>
          <a:off x="145987" y="613589"/>
          <a:ext cx="11900025" cy="216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6918">
                  <a:extLst>
                    <a:ext uri="{9D8B030D-6E8A-4147-A177-3AD203B41FA5}">
                      <a16:colId xmlns:a16="http://schemas.microsoft.com/office/drawing/2014/main" xmlns="" val="4064931471"/>
                    </a:ext>
                  </a:extLst>
                </a:gridCol>
                <a:gridCol w="1789043">
                  <a:extLst>
                    <a:ext uri="{9D8B030D-6E8A-4147-A177-3AD203B41FA5}">
                      <a16:colId xmlns:a16="http://schemas.microsoft.com/office/drawing/2014/main" xmlns="" val="4051660145"/>
                    </a:ext>
                  </a:extLst>
                </a:gridCol>
                <a:gridCol w="1948070">
                  <a:extLst>
                    <a:ext uri="{9D8B030D-6E8A-4147-A177-3AD203B41FA5}">
                      <a16:colId xmlns:a16="http://schemas.microsoft.com/office/drawing/2014/main" xmlns="" val="2876960578"/>
                    </a:ext>
                  </a:extLst>
                </a:gridCol>
                <a:gridCol w="3445994">
                  <a:extLst>
                    <a:ext uri="{9D8B030D-6E8A-4147-A177-3AD203B41FA5}">
                      <a16:colId xmlns:a16="http://schemas.microsoft.com/office/drawing/2014/main" xmlns="" val="356178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Females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Males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Pregnant females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Children and postmenopausal women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16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Cervicitis 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usually STD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Vulvovaginitis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Urethritis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Bacterial vaginosis (BV)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Salpingitis (pelvic inflammatory disease [PID])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Endometritis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Genital ulcers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Urethritis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Epididymitis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Prostatitis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Genital ulcers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Disease in the neonate.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455336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2749540-389D-4077-8E29-27B26327CE7E}"/>
              </a:ext>
            </a:extLst>
          </p:cNvPr>
          <p:cNvCxnSpPr/>
          <p:nvPr/>
        </p:nvCxnSpPr>
        <p:spPr>
          <a:xfrm>
            <a:off x="0" y="6586329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959F201-F57C-47EE-B616-A87F6BA1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339763"/>
              </p:ext>
            </p:extLst>
          </p:nvPr>
        </p:nvGraphicFramePr>
        <p:xfrm>
          <a:off x="145988" y="3733873"/>
          <a:ext cx="11900024" cy="2452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9213">
                  <a:extLst>
                    <a:ext uri="{9D8B030D-6E8A-4147-A177-3AD203B41FA5}">
                      <a16:colId xmlns:a16="http://schemas.microsoft.com/office/drawing/2014/main" xmlns="" val="3089741551"/>
                    </a:ext>
                  </a:extLst>
                </a:gridCol>
                <a:gridCol w="4730811">
                  <a:extLst>
                    <a:ext uri="{9D8B030D-6E8A-4147-A177-3AD203B41FA5}">
                      <a16:colId xmlns:a16="http://schemas.microsoft.com/office/drawing/2014/main" xmlns="" val="2050629343"/>
                    </a:ext>
                  </a:extLst>
                </a:gridCol>
              </a:tblGrid>
              <a:tr h="4406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History 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FCFA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symptoms</a:t>
                      </a:r>
                    </a:p>
                  </a:txBody>
                  <a:tcPr>
                    <a:solidFill>
                      <a:srgbClr val="FCFA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048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General gynecological history: (age Neonatal, pregnancy, prepubescent, atrophic post menopause)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Onset, </a:t>
                      </a:r>
                      <a:r>
                        <a:rPr lang="en-US" dirty="0" err="1"/>
                        <a:t>Esterogen</a:t>
                      </a:r>
                      <a:r>
                        <a:rPr lang="en-US" dirty="0"/>
                        <a:t> depletion: (</a:t>
                      </a:r>
                      <a:r>
                        <a:rPr lang="en-US" b="1" dirty="0"/>
                        <a:t>Menstrual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history</a:t>
                      </a:r>
                      <a:r>
                        <a:rPr lang="en-US" dirty="0"/>
                        <a:t>, </a:t>
                      </a:r>
                      <a:r>
                        <a:rPr lang="en-US" b="1" dirty="0"/>
                        <a:t>Pregnancy</a:t>
                      </a:r>
                      <a:r>
                        <a:rPr lang="en-US" dirty="0"/>
                        <a:t>, </a:t>
                      </a:r>
                      <a:r>
                        <a:rPr lang="en-US" b="1" dirty="0"/>
                        <a:t>Sexual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Hx</a:t>
                      </a:r>
                      <a:r>
                        <a:rPr lang="en-US" dirty="0"/>
                        <a:t>, Contraception, Sexual relationship, Prior infection)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General medical history: (</a:t>
                      </a:r>
                      <a:r>
                        <a:rPr lang="en-US" b="1" dirty="0"/>
                        <a:t>Allergies</a:t>
                      </a:r>
                      <a:r>
                        <a:rPr lang="en-US" dirty="0"/>
                        <a:t>, </a:t>
                      </a:r>
                      <a:r>
                        <a:rPr lang="en-US" b="1" dirty="0"/>
                        <a:t>DM</a:t>
                      </a:r>
                      <a:r>
                        <a:rPr lang="en-US" dirty="0"/>
                        <a:t>, Malignancies, </a:t>
                      </a:r>
                      <a:r>
                        <a:rPr lang="en-US" b="1" i="0" dirty="0"/>
                        <a:t>Immunodeficiency</a:t>
                      </a:r>
                      <a:r>
                        <a:rPr lang="en-US" dirty="0"/>
                        <a:t>) 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Candida is related to immunity </a:t>
                      </a:r>
                      <a:endParaRPr lang="en-US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Medication OCP&lt; </a:t>
                      </a:r>
                      <a:r>
                        <a:rPr lang="en-US" b="1" dirty="0"/>
                        <a:t>steroids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duches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Discharge (quality scanty)physiological OCP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Oder (BV,FB,EV fistula)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Valvular discomfort (HSV)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Dyspareunia </a:t>
                      </a: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(pain during intercourse) </a:t>
                      </a:r>
                      <a:endParaRPr lang="en-US" dirty="0"/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Abdominal pain </a:t>
                      </a: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(when it goes to the fallopian tube “complication”)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tricho</a:t>
                      </a:r>
                      <a:r>
                        <a:rPr lang="en-US" dirty="0"/>
                        <a:t>) PID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itching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7269627"/>
                  </a:ext>
                </a:extLst>
              </a:tr>
            </a:tbl>
          </a:graphicData>
        </a:graphic>
      </p:graphicFrame>
      <p:sp>
        <p:nvSpPr>
          <p:cNvPr id="7" name="مستطيل 1">
            <a:extLst>
              <a:ext uri="{FF2B5EF4-FFF2-40B4-BE49-F238E27FC236}">
                <a16:creationId xmlns:a16="http://schemas.microsoft.com/office/drawing/2014/main" xmlns="" id="{1D48CFF1-296B-45BB-9A2C-BF3992A845D6}"/>
              </a:ext>
            </a:extLst>
          </p:cNvPr>
          <p:cNvSpPr/>
          <p:nvPr/>
        </p:nvSpPr>
        <p:spPr>
          <a:xfrm>
            <a:off x="281007" y="3189649"/>
            <a:ext cx="479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History &amp; symptoms of vulvovaginitis: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522ECE-1CD7-4FE0-9F40-15BED0658F13}"/>
              </a:ext>
            </a:extLst>
          </p:cNvPr>
          <p:cNvSpPr/>
          <p:nvPr/>
        </p:nvSpPr>
        <p:spPr>
          <a:xfrm>
            <a:off x="145987" y="2865308"/>
            <a:ext cx="6639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VAGINOSIS /VAGINITIS: Most common reason for patient visit to OB/GYN. </a:t>
            </a:r>
          </a:p>
        </p:txBody>
      </p:sp>
    </p:spTree>
    <p:extLst>
      <p:ext uri="{BB962C8B-B14F-4D97-AF65-F5344CB8AC3E}">
        <p14:creationId xmlns:p14="http://schemas.microsoft.com/office/powerpoint/2010/main" val="35093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00630737-30CB-481D-8544-36C942619A38}"/>
              </a:ext>
            </a:extLst>
          </p:cNvPr>
          <p:cNvSpPr/>
          <p:nvPr/>
        </p:nvSpPr>
        <p:spPr>
          <a:xfrm>
            <a:off x="233556" y="189825"/>
            <a:ext cx="1759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Examination:</a:t>
            </a:r>
            <a:endParaRPr lang="ar-SA" sz="24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E4D5DE88-B3D6-49B2-BF23-96C233C18493}"/>
              </a:ext>
            </a:extLst>
          </p:cNvPr>
          <p:cNvSpPr/>
          <p:nvPr/>
        </p:nvSpPr>
        <p:spPr>
          <a:xfrm>
            <a:off x="233557" y="651490"/>
            <a:ext cx="6281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Breast </a:t>
            </a:r>
            <a:r>
              <a:rPr lang="en-US" dirty="0">
                <a:solidFill>
                  <a:schemeClr val="accent2"/>
                </a:solidFill>
              </a:rPr>
              <a:t>Exam patient: breast also to detect early breast cancer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Adequate illumination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Magnification if possible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Give a patient mirror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Inspect external </a:t>
            </a:r>
            <a:r>
              <a:rPr lang="en-US" dirty="0" err="1"/>
              <a:t>genetalia</a:t>
            </a:r>
            <a:r>
              <a:rPr lang="en-US" dirty="0"/>
              <a:t>: (Lesions – Erythema)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Vaginal mucosa: (Erythema – Lesion - Secretion)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Examination of cervix: (Ectropion – Lesions – Erythema - Endocervical secretion)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Collect cervical and vaginal specimen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Bimanual examination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B59F131-7B5D-4C81-A06C-CC77263AC650}"/>
              </a:ext>
            </a:extLst>
          </p:cNvPr>
          <p:cNvCxnSpPr/>
          <p:nvPr/>
        </p:nvCxnSpPr>
        <p:spPr>
          <a:xfrm>
            <a:off x="0" y="6586329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07AB9-4A67-4462-BFB2-D9F8044781FB}"/>
              </a:ext>
            </a:extLst>
          </p:cNvPr>
          <p:cNvSpPr txBox="1"/>
          <p:nvPr/>
        </p:nvSpPr>
        <p:spPr>
          <a:xfrm>
            <a:off x="169104" y="3872270"/>
            <a:ext cx="11335592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Patient with STD we should check for the rest of STDs infection like 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Child have vulvovaginitis :Is indicator for child abuse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Ulcers are sexually transmitted : Like genital herps, papilloma virus and syphilis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Using bathroom after person affected is not at risk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Vaginal infection physiological changes : cervicitis can be infectious or non infectious , estrogen is involved that’s why pregnant or premenopausal and post menopausal is more susceptible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vaginal discharge: Thick white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candida  -  yellow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trichomonas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Itching and rash and ulcer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candida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STDs make cilia destructed and scar and ectopic pregnancy happen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C9E016-2254-4062-A065-539EFB853E7B}"/>
              </a:ext>
            </a:extLst>
          </p:cNvPr>
          <p:cNvSpPr/>
          <p:nvPr/>
        </p:nvSpPr>
        <p:spPr>
          <a:xfrm>
            <a:off x="169104" y="3429000"/>
            <a:ext cx="18823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Doctor notes: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75E4396-FDB7-43B9-8EE4-1FE128800E50}"/>
              </a:ext>
            </a:extLst>
          </p:cNvPr>
          <p:cNvSpPr/>
          <p:nvPr/>
        </p:nvSpPr>
        <p:spPr>
          <a:xfrm>
            <a:off x="6515101" y="18535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Causes of vulvovaginitis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only in male’s slides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9B9EDF-D39A-4022-94C7-BC41D562A05B}"/>
              </a:ext>
            </a:extLst>
          </p:cNvPr>
          <p:cNvSpPr/>
          <p:nvPr/>
        </p:nvSpPr>
        <p:spPr>
          <a:xfrm>
            <a:off x="6515101" y="647019"/>
            <a:ext cx="52660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Bacterial : Bacterial vaginosis (40%)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Fungal    : Candida vulvovaginitis (25%)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Parasitic : </a:t>
            </a:r>
            <a:r>
              <a:rPr lang="en-US" dirty="0" err="1"/>
              <a:t>trichomonal</a:t>
            </a:r>
            <a:r>
              <a:rPr lang="en-US" dirty="0"/>
              <a:t>  vulvovaginitis (25%)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Low estrogen levels (called "atrophic vaginitis")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Allergic or irritation or injury response from spermicidal products, condoms, soaps, and bubble bath called “contact vulvovaginitis”.</a:t>
            </a:r>
            <a:r>
              <a:rPr lang="en-US" dirty="0">
                <a:latin typeface="Footlight MT Light" pitchFamily="18" charset="0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8DCD0DBC-D203-4E6C-AFFD-4DD96C9FFC3B}"/>
              </a:ext>
            </a:extLst>
          </p:cNvPr>
          <p:cNvSpPr/>
          <p:nvPr/>
        </p:nvSpPr>
        <p:spPr>
          <a:xfrm>
            <a:off x="117798" y="208086"/>
            <a:ext cx="3897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Classification of vulvovaginitis: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xmlns="" id="{8E5811FD-2E32-49C8-B562-1F2F69C2F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44556"/>
              </p:ext>
            </p:extLst>
          </p:nvPr>
        </p:nvGraphicFramePr>
        <p:xfrm>
          <a:off x="376951" y="669751"/>
          <a:ext cx="11438097" cy="41452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85114">
                  <a:extLst>
                    <a:ext uri="{9D8B030D-6E8A-4147-A177-3AD203B41FA5}">
                      <a16:colId xmlns:a16="http://schemas.microsoft.com/office/drawing/2014/main" xmlns="" val="1087419558"/>
                    </a:ext>
                  </a:extLst>
                </a:gridCol>
                <a:gridCol w="4652983">
                  <a:extLst>
                    <a:ext uri="{9D8B030D-6E8A-4147-A177-3AD203B41FA5}">
                      <a16:colId xmlns:a16="http://schemas.microsoft.com/office/drawing/2014/main" xmlns="" val="3771648676"/>
                    </a:ext>
                  </a:extLst>
                </a:gridCol>
              </a:tblGrid>
              <a:tr h="30425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Complicated</a:t>
                      </a:r>
                      <a:endParaRPr lang="ar-SA" sz="20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Uncomplicated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2570275"/>
                  </a:ext>
                </a:extLst>
              </a:tr>
              <a:tr h="3624701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-Underlying illness: (HIV – DM)</a:t>
                      </a:r>
                    </a:p>
                    <a:p>
                      <a:pPr algn="l" rtl="0"/>
                      <a:r>
                        <a:rPr lang="en-US" sz="2000" dirty="0"/>
                        <a:t>-Recurrent infection 4 or more per year</a:t>
                      </a:r>
                    </a:p>
                    <a:p>
                      <a:pPr algn="l" rtl="0"/>
                      <a:r>
                        <a:rPr lang="en-US" sz="2000" dirty="0"/>
                        <a:t>-Non </a:t>
                      </a:r>
                      <a:r>
                        <a:rPr lang="en-US" sz="2000" dirty="0" err="1"/>
                        <a:t>albican</a:t>
                      </a:r>
                      <a:r>
                        <a:rPr lang="en-US" sz="2000" dirty="0"/>
                        <a:t> candida</a:t>
                      </a:r>
                    </a:p>
                    <a:p>
                      <a:pPr algn="l" rtl="0"/>
                      <a:r>
                        <a:rPr lang="en-US" sz="2000" dirty="0"/>
                        <a:t>-Pregnancy</a:t>
                      </a:r>
                    </a:p>
                    <a:p>
                      <a:pPr algn="l" rtl="0"/>
                      <a:r>
                        <a:rPr lang="en-US" sz="2000" dirty="0"/>
                        <a:t>-Sever infection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Culture confirmation mandatory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Antifungal </a:t>
                      </a:r>
                      <a:r>
                        <a:rPr lang="en-US" sz="2000" dirty="0" err="1"/>
                        <a:t>suscep</a:t>
                      </a:r>
                      <a:r>
                        <a:rPr lang="en-US" sz="2000" dirty="0"/>
                        <a:t>. Testing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Treat for 10-14 days with vaginal or oral agent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Other  topical: ( Boric acid - 5 </a:t>
                      </a:r>
                      <a:r>
                        <a:rPr lang="en-US" sz="2000" dirty="0" err="1"/>
                        <a:t>fluorocytocine</a:t>
                      </a:r>
                      <a:r>
                        <a:rPr lang="en-US" sz="2000" dirty="0"/>
                        <a:t> )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Consider treatment of the partners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Long term suppressive treatment for frequently recurrent diseases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-Sporadic</a:t>
                      </a:r>
                    </a:p>
                    <a:p>
                      <a:pPr rtl="1"/>
                      <a:r>
                        <a:rPr lang="en-US" sz="2000" dirty="0"/>
                        <a:t>-No underlying disease</a:t>
                      </a:r>
                    </a:p>
                    <a:p>
                      <a:pPr rtl="1"/>
                      <a:r>
                        <a:rPr lang="en-US" sz="2000" dirty="0"/>
                        <a:t>-By Candida </a:t>
                      </a:r>
                      <a:r>
                        <a:rPr lang="en-US" sz="2000" dirty="0" err="1"/>
                        <a:t>albican</a:t>
                      </a:r>
                      <a:endParaRPr lang="en-US" sz="2000" dirty="0"/>
                    </a:p>
                    <a:p>
                      <a:pPr rtl="1"/>
                      <a:r>
                        <a:rPr lang="en-US" sz="2000" dirty="0"/>
                        <a:t>-Not </a:t>
                      </a:r>
                      <a:r>
                        <a:rPr lang="en-US" sz="2000" dirty="0" err="1"/>
                        <a:t>pregnanat</a:t>
                      </a:r>
                      <a:endParaRPr lang="en-US" sz="2000" dirty="0"/>
                    </a:p>
                    <a:p>
                      <a:pPr rtl="1"/>
                      <a:r>
                        <a:rPr lang="en-US" sz="2000" dirty="0"/>
                        <a:t>-Mild to moderate severity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Any available topical agent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Fluconazole 150mg as a single oral dose </a:t>
                      </a:r>
                    </a:p>
                    <a:p>
                      <a:pPr rtl="1"/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4814451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75FADAB-DAD4-4703-8CCC-8E65FFCFD02D}"/>
              </a:ext>
            </a:extLst>
          </p:cNvPr>
          <p:cNvCxnSpPr/>
          <p:nvPr/>
        </p:nvCxnSpPr>
        <p:spPr>
          <a:xfrm>
            <a:off x="0" y="6374295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46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B92FFF50-C660-4B3C-A83C-2090EEBA855C}"/>
              </a:ext>
            </a:extLst>
          </p:cNvPr>
          <p:cNvSpPr/>
          <p:nvPr/>
        </p:nvSpPr>
        <p:spPr>
          <a:xfrm>
            <a:off x="172528" y="16868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1- Candida infections (yeast infection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moniliasis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ar-SA" sz="24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CFBE5483-F9C8-4B4F-BE66-6CAD736E2CAF}"/>
              </a:ext>
            </a:extLst>
          </p:cNvPr>
          <p:cNvSpPr/>
          <p:nvPr/>
        </p:nvSpPr>
        <p:spPr>
          <a:xfrm>
            <a:off x="172403" y="788851"/>
            <a:ext cx="11847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Candidiasis</a:t>
            </a:r>
            <a:r>
              <a:rPr lang="en-US" dirty="0"/>
              <a:t> or thrush is a </a:t>
            </a:r>
            <a:r>
              <a:rPr lang="en-US" dirty="0">
                <a:solidFill>
                  <a:srgbClr val="FF0000"/>
                </a:solidFill>
              </a:rPr>
              <a:t>fungal infection </a:t>
            </a:r>
            <a:r>
              <a:rPr lang="en-US" dirty="0"/>
              <a:t>(mycosis) of any of the Candida species (yeasts) of which </a:t>
            </a:r>
            <a:r>
              <a:rPr lang="en-US" u="sng" dirty="0">
                <a:solidFill>
                  <a:srgbClr val="FF0000"/>
                </a:solidFill>
              </a:rPr>
              <a:t>Candida </a:t>
            </a:r>
            <a:r>
              <a:rPr lang="en-US" u="sng" dirty="0" err="1">
                <a:solidFill>
                  <a:srgbClr val="FF0000"/>
                </a:solidFill>
              </a:rPr>
              <a:t>albicans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/>
              <a:t>is the most common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 superficial infections of skin and mucosal membranes by Candida causing local inflammation and discomfort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Budding yeast and no </a:t>
            </a:r>
            <a:r>
              <a:rPr lang="en-US" dirty="0" err="1"/>
              <a:t>pseudohyphae</a:t>
            </a:r>
            <a:r>
              <a:rPr lang="en-US" dirty="0"/>
              <a:t> in patients with </a:t>
            </a:r>
            <a:r>
              <a:rPr lang="en-US" dirty="0" err="1"/>
              <a:t>C.glabrata</a:t>
            </a:r>
            <a:r>
              <a:rPr lang="en-US" dirty="0"/>
              <a:t>..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61C8A6D-520F-411B-8D9C-C37EB830AB88}"/>
              </a:ext>
            </a:extLst>
          </p:cNvPr>
          <p:cNvCxnSpPr/>
          <p:nvPr/>
        </p:nvCxnSpPr>
        <p:spPr>
          <a:xfrm>
            <a:off x="0" y="6374295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A10E4C3-7E73-4FB4-B428-CB43527A2AC6}"/>
              </a:ext>
            </a:extLst>
          </p:cNvPr>
          <p:cNvSpPr txBox="1">
            <a:spLocks/>
          </p:cNvSpPr>
          <p:nvPr/>
        </p:nvSpPr>
        <p:spPr>
          <a:xfrm>
            <a:off x="0" y="1952326"/>
            <a:ext cx="8075240" cy="14981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Candidal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vulvovaginitis (vaginal thrush):</a:t>
            </a:r>
          </a:p>
        </p:txBody>
      </p:sp>
      <p:sp>
        <p:nvSpPr>
          <p:cNvPr id="10" name="مستطيل 4">
            <a:extLst>
              <a:ext uri="{FF2B5EF4-FFF2-40B4-BE49-F238E27FC236}">
                <a16:creationId xmlns:a16="http://schemas.microsoft.com/office/drawing/2014/main" xmlns="" id="{AF7C318F-92E3-4E8F-B3B9-A5B41A19DC55}"/>
              </a:ext>
            </a:extLst>
          </p:cNvPr>
          <p:cNvSpPr/>
          <p:nvPr/>
        </p:nvSpPr>
        <p:spPr>
          <a:xfrm>
            <a:off x="172403" y="2302373"/>
            <a:ext cx="780528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Infection of the vagina’s mucous membranes by </a:t>
            </a:r>
            <a:r>
              <a:rPr lang="en-US" u="sng" dirty="0">
                <a:solidFill>
                  <a:srgbClr val="FF0000"/>
                </a:solidFill>
              </a:rPr>
              <a:t>Candida </a:t>
            </a:r>
            <a:r>
              <a:rPr lang="en-US" u="sng" dirty="0" err="1">
                <a:solidFill>
                  <a:srgbClr val="FF0000"/>
                </a:solidFill>
              </a:rPr>
              <a:t>albicans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75% of adult women – between 20-30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candida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albicans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/>
              <a:t>Found naturally in the vagina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A7518D6-9DD3-47B5-BE38-775A368E7F78}"/>
              </a:ext>
            </a:extLst>
          </p:cNvPr>
          <p:cNvSpPr txBox="1">
            <a:spLocks/>
          </p:cNvSpPr>
          <p:nvPr/>
        </p:nvSpPr>
        <p:spPr>
          <a:xfrm>
            <a:off x="0" y="3481687"/>
            <a:ext cx="8229600" cy="3764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Types of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candidal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vulvovaginitis:</a:t>
            </a:r>
          </a:p>
        </p:txBody>
      </p:sp>
      <p:graphicFrame>
        <p:nvGraphicFramePr>
          <p:cNvPr id="13" name="جدول 3">
            <a:extLst>
              <a:ext uri="{FF2B5EF4-FFF2-40B4-BE49-F238E27FC236}">
                <a16:creationId xmlns:a16="http://schemas.microsoft.com/office/drawing/2014/main" xmlns="" id="{04993DE7-19BE-4E2D-BFE6-63ABBC86A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78159"/>
              </p:ext>
            </p:extLst>
          </p:nvPr>
        </p:nvGraphicFramePr>
        <p:xfrm>
          <a:off x="267492" y="3957354"/>
          <a:ext cx="10678803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485370">
                  <a:extLst>
                    <a:ext uri="{9D8B030D-6E8A-4147-A177-3AD203B41FA5}">
                      <a16:colId xmlns:a16="http://schemas.microsoft.com/office/drawing/2014/main" xmlns="" val="4280098985"/>
                    </a:ext>
                  </a:extLst>
                </a:gridCol>
                <a:gridCol w="5193433">
                  <a:extLst>
                    <a:ext uri="{9D8B030D-6E8A-4147-A177-3AD203B41FA5}">
                      <a16:colId xmlns:a16="http://schemas.microsoft.com/office/drawing/2014/main" xmlns="" val="1791738528"/>
                    </a:ext>
                  </a:extLst>
                </a:gridCol>
              </a:tblGrid>
              <a:tr h="29963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Complicated thrush</a:t>
                      </a:r>
                    </a:p>
                  </a:txBody>
                  <a:tcPr>
                    <a:solidFill>
                      <a:srgbClr val="FCFA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Uncomplicated thrush</a:t>
                      </a:r>
                    </a:p>
                  </a:txBody>
                  <a:tcPr>
                    <a:solidFill>
                      <a:srgbClr val="FCFA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333654"/>
                  </a:ext>
                </a:extLst>
              </a:tr>
              <a:tr h="1198542">
                <a:tc>
                  <a:txBody>
                    <a:bodyPr/>
                    <a:lstStyle/>
                    <a:p>
                      <a:pPr rtl="1"/>
                      <a:r>
                        <a:rPr lang="en-US" sz="1800" dirty="0"/>
                        <a:t>-four or more episodes in a year.</a:t>
                      </a:r>
                    </a:p>
                    <a:p>
                      <a:pPr rtl="1"/>
                      <a:r>
                        <a:rPr lang="en-US" sz="1800" dirty="0"/>
                        <a:t>-severe symptoms.</a:t>
                      </a:r>
                    </a:p>
                    <a:p>
                      <a:pPr rtl="1"/>
                      <a:r>
                        <a:rPr lang="en-US" sz="1800" dirty="0"/>
                        <a:t>-Pregnancy</a:t>
                      </a:r>
                    </a:p>
                    <a:p>
                      <a:pPr rtl="1"/>
                      <a:r>
                        <a:rPr lang="en-US" sz="1800" dirty="0"/>
                        <a:t>-poorly controlled diabetes/immune deficiency.</a:t>
                      </a:r>
                    </a:p>
                    <a:p>
                      <a:pPr rtl="1"/>
                      <a:r>
                        <a:rPr lang="en-US" sz="1800" dirty="0"/>
                        <a:t>-not caused by the Candida </a:t>
                      </a:r>
                      <a:r>
                        <a:rPr lang="en-US" sz="1800" dirty="0" err="1"/>
                        <a:t>albicans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/>
                        <a:t>-single episode/less than four episodes in a year.</a:t>
                      </a:r>
                    </a:p>
                    <a:p>
                      <a:pPr rtl="1"/>
                      <a:r>
                        <a:rPr lang="en-US" sz="1800" dirty="0"/>
                        <a:t>-mild or moderate symptoms</a:t>
                      </a:r>
                    </a:p>
                    <a:p>
                      <a:pPr rtl="1"/>
                      <a:r>
                        <a:rPr lang="en-US" sz="1800" dirty="0"/>
                        <a:t>-caused by the Candida </a:t>
                      </a:r>
                      <a:r>
                        <a:rPr lang="en-US" sz="1800" dirty="0" err="1"/>
                        <a:t>albicans</a:t>
                      </a:r>
                      <a:r>
                        <a:rPr lang="en-US" sz="1800" dirty="0"/>
                        <a:t> 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4407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A6F889F-39DF-45C3-BF6F-FBCFE1C04725}"/>
              </a:ext>
            </a:extLst>
          </p:cNvPr>
          <p:cNvSpPr/>
          <p:nvPr/>
        </p:nvSpPr>
        <p:spPr>
          <a:xfrm>
            <a:off x="6096000" y="265429"/>
            <a:ext cx="3104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Candida is most common infection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6D3EAF-2E69-409D-80CA-379AD2AB319E}"/>
              </a:ext>
            </a:extLst>
          </p:cNvPr>
          <p:cNvSpPr/>
          <p:nvPr/>
        </p:nvSpPr>
        <p:spPr>
          <a:xfrm>
            <a:off x="172403" y="643868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Odorless with itching: candida thin watery cheesy which there is hash itching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657E07A-33FF-4CD8-8EB0-B3A1F8298012}"/>
              </a:ext>
            </a:extLst>
          </p:cNvPr>
          <p:cNvSpPr/>
          <p:nvPr/>
        </p:nvSpPr>
        <p:spPr>
          <a:xfrm>
            <a:off x="4114800" y="1985803"/>
            <a:ext cx="2479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Similar to :Urinary infection</a:t>
            </a:r>
          </a:p>
        </p:txBody>
      </p:sp>
    </p:spTree>
    <p:extLst>
      <p:ext uri="{BB962C8B-B14F-4D97-AF65-F5344CB8AC3E}">
        <p14:creationId xmlns:p14="http://schemas.microsoft.com/office/powerpoint/2010/main" val="340914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06F41779-797B-495D-9EF7-B700DCA36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01736"/>
              </p:ext>
            </p:extLst>
          </p:nvPr>
        </p:nvGraphicFramePr>
        <p:xfrm>
          <a:off x="123476" y="521748"/>
          <a:ext cx="11869737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2868">
                  <a:extLst>
                    <a:ext uri="{9D8B030D-6E8A-4147-A177-3AD203B41FA5}">
                      <a16:colId xmlns:a16="http://schemas.microsoft.com/office/drawing/2014/main" xmlns="" val="4064737949"/>
                    </a:ext>
                  </a:extLst>
                </a:gridCol>
                <a:gridCol w="4397305">
                  <a:extLst>
                    <a:ext uri="{9D8B030D-6E8A-4147-A177-3AD203B41FA5}">
                      <a16:colId xmlns:a16="http://schemas.microsoft.com/office/drawing/2014/main" xmlns="" val="2462627923"/>
                    </a:ext>
                  </a:extLst>
                </a:gridCol>
                <a:gridCol w="4079564">
                  <a:extLst>
                    <a:ext uri="{9D8B030D-6E8A-4147-A177-3AD203B41FA5}">
                      <a16:colId xmlns:a16="http://schemas.microsoft.com/office/drawing/2014/main" xmlns="" val="222279450"/>
                    </a:ext>
                  </a:extLst>
                </a:gridCol>
              </a:tblGrid>
              <a:tr h="341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Risk factors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Symptoms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FA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Diagnosis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7346965"/>
                  </a:ext>
                </a:extLst>
              </a:tr>
              <a:tr h="3106162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/>
                        <a:t>-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Broad-spectrum </a:t>
                      </a:r>
                      <a:r>
                        <a:rPr lang="en-US" sz="1800" dirty="0"/>
                        <a:t>Antibiotics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dirty="0"/>
                        <a:t>-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Pregnancy </a:t>
                      </a: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because of hormones which make them more susceptible to infection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/>
                        <a:t>-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Diabetes</a:t>
                      </a:r>
                      <a:r>
                        <a:rPr lang="en-US" sz="1800" dirty="0"/>
                        <a:t> (poorly controlled)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/>
                        <a:t>-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Immunodeficiency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/>
                        <a:t>-Contraceptives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/>
                        <a:t>-Sexual behavior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/>
                        <a:t>-Tight-fitting clothing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/>
                        <a:t>-Female hygiene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-Hormonal changes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-Change in vaginal acidity.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-Use of corticosteroid medications 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Vulval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itching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Vulval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soreness and irritation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Superficial </a:t>
                      </a:r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dyspareunia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Pruritus, soreness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Dysuria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Odourless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vaginal discharge: (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thin and watery or thick and white </a:t>
                      </a:r>
                      <a:r>
                        <a:rPr lang="en-US" sz="1800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cheese-like</a:t>
                      </a:r>
                      <a:r>
                        <a:rPr lang="en-US" sz="1800" u="none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Erythema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(redness)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Fissuring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satellite lesions.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History &amp; symptoms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physical and pelvic exam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Wet prep to see clumps of </a:t>
                      </a:r>
                      <a:r>
                        <a:rPr lang="en-US" sz="16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pseudohyphae</a:t>
                      </a:r>
                      <a:r>
                        <a:rPr lang="en-US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KOH prep helpful but not always necessary.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Candidiasis can be similar to other </a:t>
                      </a:r>
                      <a:r>
                        <a:rPr lang="en-US" sz="1800" dirty="0"/>
                        <a:t>diseases:</a:t>
                      </a:r>
                    </a:p>
                    <a:p>
                      <a:r>
                        <a:rPr lang="en-US" sz="1800" dirty="0"/>
                        <a:t>-Sexually transmitted diseases </a:t>
                      </a:r>
                    </a:p>
                    <a:p>
                      <a:r>
                        <a:rPr lang="en-US" sz="1800" dirty="0"/>
                        <a:t>-Chlamydia </a:t>
                      </a:r>
                    </a:p>
                    <a:p>
                      <a:r>
                        <a:rPr lang="en-US" sz="1800" dirty="0"/>
                        <a:t>-Trichomoniasis  </a:t>
                      </a:r>
                    </a:p>
                    <a:p>
                      <a:r>
                        <a:rPr lang="en-US" sz="1800" dirty="0"/>
                        <a:t>-</a:t>
                      </a:r>
                      <a:r>
                        <a:rPr lang="en-US" sz="1800" dirty="0" err="1"/>
                        <a:t>Bcterial</a:t>
                      </a:r>
                      <a:r>
                        <a:rPr lang="en-US" sz="1800" dirty="0"/>
                        <a:t> vaginosis </a:t>
                      </a:r>
                    </a:p>
                    <a:p>
                      <a:r>
                        <a:rPr lang="en-US" sz="1800" dirty="0"/>
                        <a:t> -Gonorrhea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6157855"/>
                  </a:ext>
                </a:extLst>
              </a:tr>
            </a:tbl>
          </a:graphicData>
        </a:graphic>
      </p:graphicFrame>
      <p:sp>
        <p:nvSpPr>
          <p:cNvPr id="8" name="مستطيل 1">
            <a:extLst>
              <a:ext uri="{FF2B5EF4-FFF2-40B4-BE49-F238E27FC236}">
                <a16:creationId xmlns:a16="http://schemas.microsoft.com/office/drawing/2014/main" xmlns="" id="{1680F658-63BC-40A6-9104-01372E02607B}"/>
              </a:ext>
            </a:extLst>
          </p:cNvPr>
          <p:cNvSpPr/>
          <p:nvPr/>
        </p:nvSpPr>
        <p:spPr>
          <a:xfrm>
            <a:off x="0" y="4186306"/>
            <a:ext cx="1298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Treatment: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4C0D40-5C9D-4A1D-A13A-B17C04E1F1AC}"/>
              </a:ext>
            </a:extLst>
          </p:cNvPr>
          <p:cNvSpPr/>
          <p:nvPr/>
        </p:nvSpPr>
        <p:spPr>
          <a:xfrm>
            <a:off x="0" y="60083"/>
            <a:ext cx="2883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1- Candida infections: 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38A3DD3-4684-47D8-BA31-E87B9FCA17D4}"/>
              </a:ext>
            </a:extLst>
          </p:cNvPr>
          <p:cNvSpPr/>
          <p:nvPr/>
        </p:nvSpPr>
        <p:spPr>
          <a:xfrm>
            <a:off x="161131" y="6009042"/>
            <a:ext cx="11246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Treatment failure: In up to 20% of cases (If the symptoms do not clear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 7–14 days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3A7B465-4D6C-4210-B8B4-1D5B80F77D66}"/>
              </a:ext>
            </a:extLst>
          </p:cNvPr>
          <p:cNvCxnSpPr/>
          <p:nvPr/>
        </p:nvCxnSpPr>
        <p:spPr>
          <a:xfrm>
            <a:off x="0" y="6453808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745F6970-BA53-494F-A8DA-A0F06E415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077637"/>
              </p:ext>
            </p:extLst>
          </p:nvPr>
        </p:nvGraphicFramePr>
        <p:xfrm>
          <a:off x="123477" y="4569135"/>
          <a:ext cx="11869737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5199">
                  <a:extLst>
                    <a:ext uri="{9D8B030D-6E8A-4147-A177-3AD203B41FA5}">
                      <a16:colId xmlns:a16="http://schemas.microsoft.com/office/drawing/2014/main" xmlns="" val="68647623"/>
                    </a:ext>
                  </a:extLst>
                </a:gridCol>
                <a:gridCol w="6334538">
                  <a:extLst>
                    <a:ext uri="{9D8B030D-6E8A-4147-A177-3AD203B41FA5}">
                      <a16:colId xmlns:a16="http://schemas.microsoft.com/office/drawing/2014/main" xmlns="" val="4155090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b="1" dirty="0">
                          <a:cs typeface="Calibri" panose="020F0502020204030204" pitchFamily="34" charset="0"/>
                        </a:rPr>
                        <a:t>Butoconazole cream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b="1" dirty="0">
                          <a:cs typeface="Calibri" panose="020F0502020204030204" pitchFamily="34" charset="0"/>
                        </a:rPr>
                        <a:t>Clotrimazole: (</a:t>
                      </a: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>
                          <a:cs typeface="Calibri" panose="020F0502020204030204" pitchFamily="34" charset="0"/>
                        </a:rPr>
                        <a:t>1% cream </a:t>
                      </a:r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dirty="0">
                          <a:cs typeface="Calibri" panose="020F0502020204030204" pitchFamily="34" charset="0"/>
                        </a:rPr>
                        <a:t> vaginal tablet</a:t>
                      </a:r>
                      <a:r>
                        <a:rPr lang="en-US" b="1" dirty="0"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b="1" dirty="0">
                          <a:cs typeface="Calibri" panose="020F0502020204030204" pitchFamily="34" charset="0"/>
                        </a:rPr>
                        <a:t>Miconazole: (</a:t>
                      </a:r>
                      <a:r>
                        <a:rPr lang="en-US" dirty="0">
                          <a:cs typeface="Calibri" panose="020F0502020204030204" pitchFamily="34" charset="0"/>
                        </a:rPr>
                        <a:t>2% cream </a:t>
                      </a:r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dirty="0">
                          <a:cs typeface="Calibri" panose="020F0502020204030204" pitchFamily="34" charset="0"/>
                        </a:rPr>
                        <a:t> vagina suppository</a:t>
                      </a:r>
                      <a:r>
                        <a:rPr lang="en-US" b="1" dirty="0"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b="1" dirty="0">
                          <a:cs typeface="Calibri" panose="020F0502020204030204" pitchFamily="34" charset="0"/>
                        </a:rPr>
                        <a:t>Nystatin: </a:t>
                      </a:r>
                      <a:r>
                        <a:rPr lang="en-US" dirty="0">
                          <a:cs typeface="Calibri" panose="020F0502020204030204" pitchFamily="34" charset="0"/>
                        </a:rPr>
                        <a:t>vaginal tablet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b="1" dirty="0">
                          <a:cs typeface="Calibri" panose="020F0502020204030204" pitchFamily="34" charset="0"/>
                        </a:rPr>
                        <a:t>Oral Agent: </a:t>
                      </a:r>
                      <a:r>
                        <a:rPr lang="en-US" dirty="0">
                          <a:cs typeface="Calibri" panose="020F0502020204030204" pitchFamily="34" charset="0"/>
                        </a:rPr>
                        <a:t>Fluconazole - oral one tablet in single dose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Short-course topical formulations: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 dose and regimens of 1–3 days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effectively treat uncomplicated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candidal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vulvovaginitis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Topical azole drugs are more effective than nystatin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Azole drugs relief of symptoms in 80%–90% of cases.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2491337"/>
                  </a:ext>
                </a:extLst>
              </a:tr>
            </a:tbl>
          </a:graphicData>
        </a:graphic>
      </p:graphicFrame>
      <p:pic>
        <p:nvPicPr>
          <p:cNvPr id="10" name="صورة 6">
            <a:extLst>
              <a:ext uri="{FF2B5EF4-FFF2-40B4-BE49-F238E27FC236}">
                <a16:creationId xmlns:a16="http://schemas.microsoft.com/office/drawing/2014/main" xmlns="" id="{8F8DB7DC-9EFB-4B18-A7A0-25631F1E4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7" r="5860" b="15750"/>
          <a:stretch/>
        </p:blipFill>
        <p:spPr>
          <a:xfrm>
            <a:off x="11000933" y="3398999"/>
            <a:ext cx="992281" cy="664553"/>
          </a:xfrm>
          <a:prstGeom prst="rect">
            <a:avLst/>
          </a:prstGeom>
        </p:spPr>
      </p:pic>
      <p:pic>
        <p:nvPicPr>
          <p:cNvPr id="11" name="صورة 7">
            <a:extLst>
              <a:ext uri="{FF2B5EF4-FFF2-40B4-BE49-F238E27FC236}">
                <a16:creationId xmlns:a16="http://schemas.microsoft.com/office/drawing/2014/main" xmlns="" id="{BC3D1C66-CF18-4581-B029-F0BBF17FA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276"/>
          <a:stretch/>
        </p:blipFill>
        <p:spPr>
          <a:xfrm>
            <a:off x="11000935" y="2757624"/>
            <a:ext cx="992280" cy="664553"/>
          </a:xfrm>
          <a:prstGeom prst="rect">
            <a:avLst/>
          </a:prstGeom>
          <a:ln>
            <a:noFill/>
          </a:ln>
        </p:spPr>
      </p:pic>
      <p:pic>
        <p:nvPicPr>
          <p:cNvPr id="15" name="صورة 5">
            <a:extLst>
              <a:ext uri="{FF2B5EF4-FFF2-40B4-BE49-F238E27FC236}">
                <a16:creationId xmlns:a16="http://schemas.microsoft.com/office/drawing/2014/main" xmlns="" id="{AE4E9C13-34E4-496D-A4F2-F17040A4FC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40" t="2449" r="7700" b="15371"/>
          <a:stretch/>
        </p:blipFill>
        <p:spPr>
          <a:xfrm>
            <a:off x="6400799" y="3195067"/>
            <a:ext cx="1526853" cy="8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6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874E7240-51BE-4297-91F1-233DE0FE2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44208"/>
              </p:ext>
            </p:extLst>
          </p:nvPr>
        </p:nvGraphicFramePr>
        <p:xfrm>
          <a:off x="206101" y="1206043"/>
          <a:ext cx="11630306" cy="5035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4599">
                  <a:extLst>
                    <a:ext uri="{9D8B030D-6E8A-4147-A177-3AD203B41FA5}">
                      <a16:colId xmlns:a16="http://schemas.microsoft.com/office/drawing/2014/main" xmlns="" val="4120627659"/>
                    </a:ext>
                  </a:extLst>
                </a:gridCol>
                <a:gridCol w="3138599">
                  <a:extLst>
                    <a:ext uri="{9D8B030D-6E8A-4147-A177-3AD203B41FA5}">
                      <a16:colId xmlns:a16="http://schemas.microsoft.com/office/drawing/2014/main" xmlns="" val="1938680159"/>
                    </a:ext>
                  </a:extLst>
                </a:gridCol>
                <a:gridCol w="145773">
                  <a:extLst>
                    <a:ext uri="{9D8B030D-6E8A-4147-A177-3AD203B41FA5}">
                      <a16:colId xmlns:a16="http://schemas.microsoft.com/office/drawing/2014/main" xmlns="" val="2996061900"/>
                    </a:ext>
                  </a:extLst>
                </a:gridCol>
                <a:gridCol w="397566">
                  <a:extLst>
                    <a:ext uri="{9D8B030D-6E8A-4147-A177-3AD203B41FA5}">
                      <a16:colId xmlns:a16="http://schemas.microsoft.com/office/drawing/2014/main" xmlns="" val="1630743397"/>
                    </a:ext>
                  </a:extLst>
                </a:gridCol>
                <a:gridCol w="2279374">
                  <a:extLst>
                    <a:ext uri="{9D8B030D-6E8A-4147-A177-3AD203B41FA5}">
                      <a16:colId xmlns:a16="http://schemas.microsoft.com/office/drawing/2014/main" xmlns="" val="1492780018"/>
                    </a:ext>
                  </a:extLst>
                </a:gridCol>
                <a:gridCol w="3794395">
                  <a:extLst>
                    <a:ext uri="{9D8B030D-6E8A-4147-A177-3AD203B41FA5}">
                      <a16:colId xmlns:a16="http://schemas.microsoft.com/office/drawing/2014/main" xmlns="" val="702024098"/>
                    </a:ext>
                  </a:extLst>
                </a:gridCol>
              </a:tblGrid>
              <a:tr h="414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Symptoms:</a:t>
                      </a:r>
                    </a:p>
                    <a:p>
                      <a:endParaRPr lang="en-US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dirty="0"/>
                        <a:t>Purulent vaginal discharge</a:t>
                      </a:r>
                    </a:p>
                    <a:p>
                      <a:pPr marL="285750" lvl="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Yellow- greenish to grey in color</a:t>
                      </a:r>
                    </a:p>
                    <a:p>
                      <a:pPr marL="285750" lvl="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Sometimes </a:t>
                      </a: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frothy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285750" lvl="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dirty="0"/>
                        <a:t>Dyspareunia</a:t>
                      </a:r>
                    </a:p>
                    <a:p>
                      <a:pPr marL="285750" lvl="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Abnormal vaginal odor,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Vulvar irritation (strawberry)</a:t>
                      </a:r>
                    </a:p>
                    <a:p>
                      <a:pPr marL="285750" lvl="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dirty="0" err="1"/>
                        <a:t>Dysurea</a:t>
                      </a:r>
                      <a:r>
                        <a:rPr lang="en-US" sz="1600"/>
                        <a:t>, pruritus</a:t>
                      </a:r>
                      <a:endParaRPr lang="en-US" sz="1600" dirty="0"/>
                    </a:p>
                    <a:p>
                      <a:pPr marL="0" lvl="0" indent="0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6242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Diagnosis:</a:t>
                      </a:r>
                    </a:p>
                  </a:txBody>
                  <a:tcPr>
                    <a:solidFill>
                      <a:srgbClr val="FCFAD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Culture is considered the gold standard for the diagnosis of trichomoniasis. Its disadvantages include cost and prolonged time before diagnosis </a:t>
                      </a:r>
                      <a:r>
                        <a:rPr lang="ar-S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لذلك لا تستعمل 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Other Methods of Diagnosis: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EISA :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Sensitivity 91.6%  - Specificity 97.7% 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\ DNA Probe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98454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Management:</a:t>
                      </a:r>
                      <a:endParaRPr lang="ar-S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1- Confirm the diagnosis: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Wet preparation (miss 30%) \ Culture \ Gram Stain</a:t>
                      </a:r>
                    </a:p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2-Confirm all current sexual partners treated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dirty="0"/>
                        <a:t>3-Oral 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metronidazole: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500 mg bid for 7 days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2 g daily for 3-5 days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800" dirty="0"/>
                        <a:t>4- If Rx failure 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Consultation with experts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Susceptibility testing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Higher dose of metronidazole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Alternative Tinidazole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0255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Complications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/>
                        <a:t>Trichomonas associated with: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/>
                        <a:t>Premature rupture of membranes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/>
                        <a:t>Preterm labor and birth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18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/>
                        <a:t>Low birth weight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/>
                        <a:t>Increased transmission of other STDs including HIV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415289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A210CD-12BE-4942-915B-BD02015D7FA3}"/>
              </a:ext>
            </a:extLst>
          </p:cNvPr>
          <p:cNvSpPr/>
          <p:nvPr/>
        </p:nvSpPr>
        <p:spPr>
          <a:xfrm>
            <a:off x="5213504" y="1779629"/>
            <a:ext cx="6696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Males usually asymptomatic, but can cause Non-gonococcal urethritis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3C6F86D6-FED5-48D2-B6CB-228A0AE79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2" r="9114" b="12853"/>
          <a:stretch/>
        </p:blipFill>
        <p:spPr>
          <a:xfrm>
            <a:off x="10220176" y="86275"/>
            <a:ext cx="864219" cy="573961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5296BCBC-E31C-4379-81D6-56F0210DFD07}"/>
              </a:ext>
            </a:extLst>
          </p:cNvPr>
          <p:cNvSpPr/>
          <p:nvPr/>
        </p:nvSpPr>
        <p:spPr>
          <a:xfrm>
            <a:off x="208159" y="231296"/>
            <a:ext cx="5433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2- Trichomoniasis: </a:t>
            </a:r>
            <a:r>
              <a:rPr lang="en-US" dirty="0"/>
              <a:t>(sexually-transmitted infection) </a:t>
            </a:r>
            <a:endParaRPr lang="ar-SA" sz="2400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7836509A-7AAA-4246-A0AE-5D64FAD0F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1" r="8023" b="16280"/>
          <a:stretch/>
        </p:blipFill>
        <p:spPr>
          <a:xfrm>
            <a:off x="11119622" y="86275"/>
            <a:ext cx="864219" cy="60668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6F93F9CF-AE39-44A2-9DBB-201A7BEA1736}"/>
              </a:ext>
            </a:extLst>
          </p:cNvPr>
          <p:cNvSpPr/>
          <p:nvPr/>
        </p:nvSpPr>
        <p:spPr>
          <a:xfrm>
            <a:off x="10168689" y="666210"/>
            <a:ext cx="2023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The wet mount's fast results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3BB9614-A658-4F41-B940-52E6B7AA5878}"/>
              </a:ext>
            </a:extLst>
          </p:cNvPr>
          <p:cNvCxnSpPr/>
          <p:nvPr/>
        </p:nvCxnSpPr>
        <p:spPr>
          <a:xfrm>
            <a:off x="0" y="629478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A11B12-732B-489E-95D0-31AA86E68F6A}"/>
              </a:ext>
            </a:extLst>
          </p:cNvPr>
          <p:cNvSpPr/>
          <p:nvPr/>
        </p:nvSpPr>
        <p:spPr>
          <a:xfrm>
            <a:off x="294545" y="660236"/>
            <a:ext cx="8372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Parasite flagellated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Trichomonas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is the most prevalent non-viral sexually transmitted disease (STD) agent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09FC96-FC31-49CA-BF81-6A72DE2040A4}"/>
              </a:ext>
            </a:extLst>
          </p:cNvPr>
          <p:cNvSpPr txBox="1"/>
          <p:nvPr/>
        </p:nvSpPr>
        <p:spPr>
          <a:xfrm>
            <a:off x="5141843" y="6442038"/>
            <a:ext cx="705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نعرف الدايقنوز لمن نشوف الباراسايت تحت المايكرسكوب فمانحتاج نسوي كلتشر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5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3542E3DC-03DE-40EA-A356-3ADCE6143A20}"/>
              </a:ext>
            </a:extLst>
          </p:cNvPr>
          <p:cNvSpPr/>
          <p:nvPr/>
        </p:nvSpPr>
        <p:spPr>
          <a:xfrm>
            <a:off x="492673" y="294100"/>
            <a:ext cx="46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3- Bacterial Vaginosis: </a:t>
            </a:r>
            <a:r>
              <a:rPr lang="en-US" sz="2000" dirty="0">
                <a:solidFill>
                  <a:srgbClr val="FF0000"/>
                </a:solidFill>
              </a:rPr>
              <a:t>Floral imbalance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183590A7-DDC5-4374-AB30-1FC4CC48A0E9}"/>
              </a:ext>
            </a:extLst>
          </p:cNvPr>
          <p:cNvSpPr/>
          <p:nvPr/>
        </p:nvSpPr>
        <p:spPr>
          <a:xfrm>
            <a:off x="238539" y="819295"/>
            <a:ext cx="11714921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Lactobacillus acidophilus</a:t>
            </a:r>
            <a:r>
              <a:rPr lang="en-US" dirty="0"/>
              <a:t>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anaerobic bacteria</a:t>
            </a:r>
          </a:p>
          <a:p>
            <a:pPr lvl="1"/>
            <a:r>
              <a:rPr lang="en-US" dirty="0"/>
              <a:t>-Compete with other microorganisms for adherence to epithelial cells </a:t>
            </a:r>
          </a:p>
          <a:p>
            <a:pPr lvl="1"/>
            <a:r>
              <a:rPr lang="en-US" dirty="0"/>
              <a:t>-Produce antimicrobial compounds such as organic acids (which lower the vaginal pH) hydrogen peroxide, and bacteriocin-like substances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make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acidety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fermintation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acidety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is protecting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Gardnerella vaginalis</a:t>
            </a:r>
            <a:r>
              <a:rPr lang="ar-SA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normally in low quantity </a:t>
            </a:r>
            <a:endParaRPr lang="en-US" i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Mycoplasma hominis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err="1"/>
              <a:t>Mobiluncus</a:t>
            </a:r>
            <a:r>
              <a:rPr lang="en-US" i="1" dirty="0"/>
              <a:t>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Anaerobes:</a:t>
            </a:r>
          </a:p>
          <a:p>
            <a:pPr lvl="1"/>
            <a:r>
              <a:rPr lang="en-US" dirty="0"/>
              <a:t>-</a:t>
            </a:r>
            <a:r>
              <a:rPr lang="en-US" i="1" dirty="0"/>
              <a:t>Bacteroides (</a:t>
            </a:r>
            <a:r>
              <a:rPr lang="en-US" i="1" dirty="0" err="1"/>
              <a:t>Porphyromonas</a:t>
            </a:r>
            <a:r>
              <a:rPr lang="en-US" i="1" dirty="0"/>
              <a:t>)</a:t>
            </a:r>
          </a:p>
          <a:p>
            <a:pPr lvl="1"/>
            <a:r>
              <a:rPr lang="en-US" i="1" dirty="0"/>
              <a:t>-</a:t>
            </a:r>
            <a:r>
              <a:rPr lang="en-US" i="1" dirty="0" err="1"/>
              <a:t>Peptostreptococcus</a:t>
            </a:r>
            <a:r>
              <a:rPr lang="en-US" i="1" dirty="0"/>
              <a:t> </a:t>
            </a:r>
          </a:p>
          <a:p>
            <a:pPr lvl="1"/>
            <a:r>
              <a:rPr lang="en-US" i="1" dirty="0"/>
              <a:t>-Fusobacterium</a:t>
            </a:r>
          </a:p>
          <a:p>
            <a:pPr lvl="1"/>
            <a:r>
              <a:rPr lang="en-US" i="1" dirty="0"/>
              <a:t>-</a:t>
            </a:r>
            <a:r>
              <a:rPr lang="en-US" i="1" dirty="0" err="1"/>
              <a:t>Prevotella</a:t>
            </a:r>
            <a:r>
              <a:rPr lang="en-US" i="1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BF9AB71-C4CA-4387-8B14-C29B41F9F497}"/>
              </a:ext>
            </a:extLst>
          </p:cNvPr>
          <p:cNvCxnSpPr/>
          <p:nvPr/>
        </p:nvCxnSpPr>
        <p:spPr>
          <a:xfrm>
            <a:off x="0" y="629478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مستطيل 1">
            <a:extLst>
              <a:ext uri="{FF2B5EF4-FFF2-40B4-BE49-F238E27FC236}">
                <a16:creationId xmlns:a16="http://schemas.microsoft.com/office/drawing/2014/main" xmlns="" id="{E7EDF2CC-6D3A-4D48-94D9-EC1F476D3701}"/>
              </a:ext>
            </a:extLst>
          </p:cNvPr>
          <p:cNvSpPr/>
          <p:nvPr/>
        </p:nvSpPr>
        <p:spPr>
          <a:xfrm>
            <a:off x="238539" y="4330545"/>
            <a:ext cx="1830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Pathogenesis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xmlns="" id="{6A01E4C6-841B-44C6-A45F-D503EB4C3927}"/>
              </a:ext>
            </a:extLst>
          </p:cNvPr>
          <p:cNvSpPr/>
          <p:nvPr/>
        </p:nvSpPr>
        <p:spPr>
          <a:xfrm>
            <a:off x="238539" y="4831401"/>
            <a:ext cx="10641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Marked reduction in lactobacillus </a:t>
            </a:r>
          </a:p>
          <a:p>
            <a:pPr lvl="1"/>
            <a:r>
              <a:rPr lang="en-US" dirty="0"/>
              <a:t>-Decreased hydrogen peroxide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Polymicrobial superficial infection:  overgrowth of G. vaginalis and anaerobic bacteria </a:t>
            </a:r>
          </a:p>
          <a:p>
            <a:pPr lvl="1"/>
            <a:r>
              <a:rPr lang="en-US" dirty="0"/>
              <a:t>-Lactobacilli predominate after metronidazole treatment </a:t>
            </a:r>
          </a:p>
        </p:txBody>
      </p:sp>
      <p:pic>
        <p:nvPicPr>
          <p:cNvPr id="12" name="صورة 5">
            <a:extLst>
              <a:ext uri="{FF2B5EF4-FFF2-40B4-BE49-F238E27FC236}">
                <a16:creationId xmlns:a16="http://schemas.microsoft.com/office/drawing/2014/main" xmlns="" id="{BB0B3A41-B522-4CFD-818A-F5F57C39B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452" y="1771120"/>
            <a:ext cx="4625008" cy="34163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85E451E-23D3-400A-A4B2-5F3557A4F45E}"/>
              </a:ext>
            </a:extLst>
          </p:cNvPr>
          <p:cNvSpPr/>
          <p:nvPr/>
        </p:nvSpPr>
        <p:spPr>
          <a:xfrm>
            <a:off x="3762735" y="4831401"/>
            <a:ext cx="2677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Lactobacilli adjust your 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3.4-4.6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F27AB5-7F17-46B7-A8FB-F9004174EE95}"/>
              </a:ext>
            </a:extLst>
          </p:cNvPr>
          <p:cNvSpPr txBox="1"/>
          <p:nvPr/>
        </p:nvSpPr>
        <p:spPr>
          <a:xfrm>
            <a:off x="4949687" y="380880"/>
            <a:ext cx="475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تحصل لمن تقل اللاكتوباسيلاي وتزيد القرادنيريلا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</TotalTime>
  <Words>2685</Words>
  <Application>Microsoft Macintosh PowerPoint</Application>
  <PresentationFormat>Widescreen</PresentationFormat>
  <Paragraphs>483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Footlight MT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</vt:lpstr>
      <vt:lpstr>SUMMARY:</vt:lpstr>
      <vt:lpstr>QUIZ: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kobe</dc:creator>
  <cp:lastModifiedBy>شوق</cp:lastModifiedBy>
  <cp:revision>123</cp:revision>
  <dcterms:created xsi:type="dcterms:W3CDTF">2016-09-30T08:16:06Z</dcterms:created>
  <dcterms:modified xsi:type="dcterms:W3CDTF">2018-04-16T14:30:40Z</dcterms:modified>
</cp:coreProperties>
</file>