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4"/>
  </p:notesMasterIdLst>
  <p:sldIdLst>
    <p:sldId id="263" r:id="rId2"/>
    <p:sldId id="259" r:id="rId3"/>
    <p:sldId id="265" r:id="rId4"/>
    <p:sldId id="266" r:id="rId5"/>
    <p:sldId id="267" r:id="rId6"/>
    <p:sldId id="588" r:id="rId7"/>
    <p:sldId id="268" r:id="rId8"/>
    <p:sldId id="589" r:id="rId9"/>
    <p:sldId id="269" r:id="rId10"/>
    <p:sldId id="270" r:id="rId11"/>
    <p:sldId id="271" r:id="rId12"/>
    <p:sldId id="272" r:id="rId13"/>
    <p:sldId id="273" r:id="rId14"/>
    <p:sldId id="274" r:id="rId15"/>
    <p:sldId id="275" r:id="rId16"/>
    <p:sldId id="586" r:id="rId17"/>
    <p:sldId id="276" r:id="rId18"/>
    <p:sldId id="590" r:id="rId19"/>
    <p:sldId id="592" r:id="rId20"/>
    <p:sldId id="261" r:id="rId21"/>
    <p:sldId id="264"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00"/>
    <a:srgbClr val="DDDDDD"/>
    <a:srgbClr val="FF9933"/>
    <a:srgbClr val="FF9966"/>
    <a:srgbClr val="FF7C80"/>
    <a:srgbClr val="CC00FF"/>
    <a:srgbClr val="008000"/>
    <a:srgbClr val="0000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24" autoAdjust="0"/>
    <p:restoredTop sz="94660"/>
  </p:normalViewPr>
  <p:slideViewPr>
    <p:cSldViewPr snapToGrid="0">
      <p:cViewPr varScale="1">
        <p:scale>
          <a:sx n="72" d="100"/>
          <a:sy n="72" d="100"/>
        </p:scale>
        <p:origin x="82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01626"/>
            <a:ext cx="10363200" cy="579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517F540-912C-4851-869B-624DA6247EF4}"/>
              </a:ext>
            </a:extLst>
          </p:cNvPr>
          <p:cNvSpPr>
            <a:spLocks noGrp="1"/>
          </p:cNvSpPr>
          <p:nvPr>
            <p:ph type="dt" sz="half" idx="10"/>
          </p:nvPr>
        </p:nvSpPr>
        <p:spPr>
          <a:xfrm>
            <a:off x="914400" y="6248400"/>
            <a:ext cx="2540000" cy="457200"/>
          </a:xfrm>
        </p:spPr>
        <p:txBody>
          <a:bodyPr/>
          <a:lstStyle>
            <a:lvl1pPr>
              <a:defRPr/>
            </a:lvl1pPr>
          </a:lstStyle>
          <a:p>
            <a:pPr>
              <a:defRPr/>
            </a:pPr>
            <a:endParaRPr lang="th-TH"/>
          </a:p>
        </p:txBody>
      </p:sp>
      <p:sp>
        <p:nvSpPr>
          <p:cNvPr id="4" name="Footer Placeholder 3">
            <a:extLst>
              <a:ext uri="{FF2B5EF4-FFF2-40B4-BE49-F238E27FC236}">
                <a16:creationId xmlns:a16="http://schemas.microsoft.com/office/drawing/2014/main" id="{23F62C84-8D29-42E6-8071-693E6F722387}"/>
              </a:ext>
            </a:extLst>
          </p:cNvPr>
          <p:cNvSpPr>
            <a:spLocks noGrp="1"/>
          </p:cNvSpPr>
          <p:nvPr>
            <p:ph type="ftr" sz="quarter" idx="11"/>
          </p:nvPr>
        </p:nvSpPr>
        <p:spPr>
          <a:xfrm>
            <a:off x="4165600" y="6248400"/>
            <a:ext cx="3860800" cy="457200"/>
          </a:xfrm>
        </p:spPr>
        <p:txBody>
          <a:bodyPr/>
          <a:lstStyle>
            <a:lvl1pPr>
              <a:defRPr/>
            </a:lvl1pPr>
          </a:lstStyle>
          <a:p>
            <a:pPr>
              <a:defRPr/>
            </a:pPr>
            <a:endParaRPr lang="th-TH"/>
          </a:p>
        </p:txBody>
      </p:sp>
      <p:sp>
        <p:nvSpPr>
          <p:cNvPr id="5" name="Slide Number Placeholder 4">
            <a:extLst>
              <a:ext uri="{FF2B5EF4-FFF2-40B4-BE49-F238E27FC236}">
                <a16:creationId xmlns:a16="http://schemas.microsoft.com/office/drawing/2014/main" id="{8ECA2CBA-1DC5-4F44-B8C0-41D2DEF7265B}"/>
              </a:ext>
            </a:extLst>
          </p:cNvPr>
          <p:cNvSpPr>
            <a:spLocks noGrp="1"/>
          </p:cNvSpPr>
          <p:nvPr>
            <p:ph type="sldNum" sz="quarter" idx="12"/>
          </p:nvPr>
        </p:nvSpPr>
        <p:spPr>
          <a:xfrm>
            <a:off x="8737600" y="6248400"/>
            <a:ext cx="2540000" cy="457200"/>
          </a:xfrm>
        </p:spPr>
        <p:txBody>
          <a:bodyPr/>
          <a:lstStyle>
            <a:lvl1pPr>
              <a:defRPr/>
            </a:lvl1pPr>
          </a:lstStyle>
          <a:p>
            <a:pPr>
              <a:defRPr/>
            </a:pPr>
            <a:fld id="{47BA2812-8718-4BD8-AB14-7ACDDDD2913F}" type="slidenum">
              <a:rPr lang="en-US"/>
              <a:pPr>
                <a:defRPr/>
              </a:pPr>
              <a:t>‹#›</a:t>
            </a:fld>
            <a:endParaRPr lang="th-TH"/>
          </a:p>
        </p:txBody>
      </p:sp>
    </p:spTree>
    <p:extLst>
      <p:ext uri="{BB962C8B-B14F-4D97-AF65-F5344CB8AC3E}">
        <p14:creationId xmlns:p14="http://schemas.microsoft.com/office/powerpoint/2010/main" val="251625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9201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1757148" y="3919358"/>
            <a:ext cx="18285423" cy="646331"/>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LECTURE: Transplacental Infection</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D78A3197-437E-42E8-BD1F-C226F81AC103}"/>
              </a:ext>
            </a:extLst>
          </p:cNvPr>
          <p:cNvSpPr/>
          <p:nvPr/>
        </p:nvSpPr>
        <p:spPr>
          <a:xfrm>
            <a:off x="7265370" y="6011799"/>
            <a:ext cx="4816647" cy="646331"/>
          </a:xfrm>
          <a:prstGeom prst="rect">
            <a:avLst/>
          </a:prstGeom>
        </p:spPr>
        <p:txBody>
          <a:bodyPr wrap="square">
            <a:spAutoFit/>
          </a:bodyPr>
          <a:lstStyle/>
          <a:p>
            <a:pPr algn="r"/>
            <a:r>
              <a:rPr lang="x-none" u="sng" dirty="0">
                <a:solidFill>
                  <a:schemeClr val="accent1"/>
                </a:solidFill>
              </a:rPr>
              <a:t>"</a:t>
            </a:r>
            <a:r>
              <a:rPr lang="x-none" b="1" u="sng" dirty="0">
                <a:solidFill>
                  <a:schemeClr val="accent1"/>
                </a:solidFill>
              </a:rPr>
              <a:t>لا حول ولا قوة إلا بالله العلي العظيم</a:t>
            </a:r>
            <a:r>
              <a:rPr lang="x-none" b="1" dirty="0">
                <a:solidFill>
                  <a:schemeClr val="accent1"/>
                </a:solidFill>
              </a:rPr>
              <a:t>" </a:t>
            </a:r>
            <a:r>
              <a:rPr lang="x-none"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8" name="صورة 8">
            <a:extLst>
              <a:ext uri="{FF2B5EF4-FFF2-40B4-BE49-F238E27FC236}">
                <a16:creationId xmlns:a16="http://schemas.microsoft.com/office/drawing/2014/main" id="{F84EF029-00FD-EE41-B3DE-6EBEB8E01593}"/>
              </a:ext>
            </a:extLst>
          </p:cNvPr>
          <p:cNvPicPr>
            <a:picLocks noChangeAspect="1"/>
          </p:cNvPicPr>
          <p:nvPr/>
        </p:nvPicPr>
        <p:blipFill>
          <a:blip r:embed="rId5"/>
          <a:stretch>
            <a:fillRect/>
          </a:stretch>
        </p:blipFill>
        <p:spPr>
          <a:xfrm>
            <a:off x="3611084" y="391544"/>
            <a:ext cx="4792925" cy="3338717"/>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2156011"/>
              </p:ext>
            </p:extLst>
          </p:nvPr>
        </p:nvGraphicFramePr>
        <p:xfrm>
          <a:off x="388146" y="1499861"/>
          <a:ext cx="11618325" cy="3108960"/>
        </p:xfrm>
        <a:graphic>
          <a:graphicData uri="http://schemas.openxmlformats.org/drawingml/2006/table">
            <a:tbl>
              <a:tblPr firstRow="1" bandRow="1">
                <a:tableStyleId>{5C22544A-7EE6-4342-B048-85BDC9FD1C3A}</a:tableStyleId>
              </a:tblPr>
              <a:tblGrid>
                <a:gridCol w="2403968">
                  <a:extLst>
                    <a:ext uri="{9D8B030D-6E8A-4147-A177-3AD203B41FA5}">
                      <a16:colId xmlns:a16="http://schemas.microsoft.com/office/drawing/2014/main" val="20000"/>
                    </a:ext>
                  </a:extLst>
                </a:gridCol>
                <a:gridCol w="1745795">
                  <a:extLst>
                    <a:ext uri="{9D8B030D-6E8A-4147-A177-3AD203B41FA5}">
                      <a16:colId xmlns:a16="http://schemas.microsoft.com/office/drawing/2014/main" val="20001"/>
                    </a:ext>
                  </a:extLst>
                </a:gridCol>
                <a:gridCol w="7468562">
                  <a:extLst>
                    <a:ext uri="{9D8B030D-6E8A-4147-A177-3AD203B41FA5}">
                      <a16:colId xmlns:a16="http://schemas.microsoft.com/office/drawing/2014/main" val="20002"/>
                    </a:ext>
                  </a:extLst>
                </a:gridCol>
              </a:tblGrid>
              <a:tr h="405349">
                <a:tc rowSpan="2">
                  <a:txBody>
                    <a:bodyPr/>
                    <a:lstStyle/>
                    <a:p>
                      <a:r>
                        <a:rPr lang="en-US" sz="1800" dirty="0">
                          <a:solidFill>
                            <a:srgbClr val="FF0000"/>
                          </a:solidFill>
                        </a:rPr>
                        <a:t>Diagnosis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Pregnant</a:t>
                      </a:r>
                      <a:r>
                        <a:rPr lang="en-US" sz="1800" kern="1200" baseline="0" dirty="0">
                          <a:solidFill>
                            <a:schemeClr val="dk1"/>
                          </a:solidFill>
                          <a:effectLst/>
                          <a:latin typeface="+mn-lt"/>
                          <a:ea typeface="+mn-ea"/>
                          <a:cs typeface="+mn-cs"/>
                        </a:rPr>
                        <a:t> mother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it-IT" sz="1800" b="1" kern="1200" dirty="0" err="1">
                          <a:solidFill>
                            <a:schemeClr val="dk1"/>
                          </a:solidFill>
                          <a:effectLst/>
                          <a:latin typeface="+mn-lt"/>
                          <a:ea typeface="+mn-ea"/>
                          <a:cs typeface="+mn-cs"/>
                        </a:rPr>
                        <a:t>Specific</a:t>
                      </a:r>
                      <a:r>
                        <a:rPr lang="it-IT" sz="1800" b="1" kern="1200" dirty="0">
                          <a:solidFill>
                            <a:schemeClr val="dk1"/>
                          </a:solidFill>
                          <a:effectLst/>
                          <a:latin typeface="+mn-lt"/>
                          <a:ea typeface="+mn-ea"/>
                          <a:cs typeface="+mn-cs"/>
                        </a:rPr>
                        <a:t> Ig M , Ig G </a:t>
                      </a:r>
                      <a:r>
                        <a:rPr lang="it-IT" sz="1800" b="1" kern="1200" dirty="0" err="1">
                          <a:solidFill>
                            <a:schemeClr val="dk1"/>
                          </a:solidFill>
                          <a:effectLst/>
                          <a:latin typeface="+mn-lt"/>
                          <a:ea typeface="+mn-ea"/>
                          <a:cs typeface="+mn-cs"/>
                        </a:rPr>
                        <a:t>seroconversion</a:t>
                      </a:r>
                      <a:r>
                        <a:rPr lang="it-IT" sz="1800" b="1"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315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Infant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indent="-285750">
                        <a:buFont typeface="Arial"/>
                        <a:buChar char="•"/>
                      </a:pPr>
                      <a:r>
                        <a:rPr lang="en-US" sz="1800" kern="1200" dirty="0">
                          <a:solidFill>
                            <a:schemeClr val="dk1"/>
                          </a:solidFill>
                          <a:effectLst/>
                          <a:latin typeface="+mn-lt"/>
                          <a:ea typeface="+mn-ea"/>
                          <a:cs typeface="+mn-cs"/>
                        </a:rPr>
                        <a:t> Ultrasound ( to detect </a:t>
                      </a:r>
                      <a:r>
                        <a:rPr lang="en-US" sz="1800" kern="1200" dirty="0" err="1">
                          <a:solidFill>
                            <a:schemeClr val="dk1"/>
                          </a:solidFill>
                          <a:effectLst/>
                          <a:latin typeface="+mn-lt"/>
                          <a:ea typeface="+mn-ea"/>
                          <a:cs typeface="+mn-cs"/>
                        </a:rPr>
                        <a:t>hydrops</a:t>
                      </a:r>
                      <a:r>
                        <a:rPr lang="en-US" sz="1800" kern="1200" dirty="0">
                          <a:solidFill>
                            <a:schemeClr val="dk1"/>
                          </a:solidFill>
                          <a:effectLst/>
                          <a:latin typeface="+mn-lt"/>
                          <a:ea typeface="+mn-ea"/>
                          <a:cs typeface="+mn-cs"/>
                        </a:rPr>
                        <a:t> “edema” ) </a:t>
                      </a:r>
                      <a:endParaRPr lang="en-US" sz="1800" dirty="0">
                        <a:effectLst/>
                      </a:endParaRPr>
                    </a:p>
                    <a:p>
                      <a:pPr marL="285750" indent="-285750">
                        <a:buFont typeface="Arial"/>
                        <a:buChar char="•"/>
                      </a:pPr>
                      <a:r>
                        <a:rPr lang="en-US" sz="1800" kern="1200" dirty="0">
                          <a:solidFill>
                            <a:schemeClr val="dk1"/>
                          </a:solidFill>
                          <a:effectLst/>
                          <a:latin typeface="+mn-lt"/>
                          <a:ea typeface="+mn-ea"/>
                          <a:cs typeface="+mn-cs"/>
                        </a:rPr>
                        <a:t> Doesn’t grow in cell culture. </a:t>
                      </a:r>
                      <a:endParaRPr lang="en-US" sz="1800" dirty="0">
                        <a:effectLst/>
                      </a:endParaRPr>
                    </a:p>
                    <a:p>
                      <a:pPr marL="285750" indent="-285750">
                        <a:buFont typeface="Arial"/>
                        <a:buChar char="•"/>
                      </a:pPr>
                      <a:r>
                        <a:rPr lang="en-US" sz="1800" kern="1200" dirty="0">
                          <a:solidFill>
                            <a:schemeClr val="dk1"/>
                          </a:solidFill>
                          <a:effectLst/>
                          <a:latin typeface="+mn-lt"/>
                          <a:ea typeface="+mn-ea"/>
                          <a:cs typeface="+mn-cs"/>
                        </a:rPr>
                        <a:t> PCR should be performed to detect the viral DNA </a:t>
                      </a:r>
                      <a:r>
                        <a:rPr lang="en-US" sz="1800" kern="1200" dirty="0">
                          <a:solidFill>
                            <a:schemeClr val="accent1">
                              <a:lumMod val="75000"/>
                            </a:schemeClr>
                          </a:solidFill>
                          <a:effectLst/>
                          <a:latin typeface="+mn-lt"/>
                          <a:ea typeface="+mn-ea"/>
                          <a:cs typeface="+mn-cs"/>
                        </a:rPr>
                        <a:t>definitive diagnosis</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8">
                <a:tc>
                  <a:txBody>
                    <a:bodyPr/>
                    <a:lstStyle/>
                    <a:p>
                      <a:r>
                        <a:rPr lang="en-US" sz="1800" dirty="0">
                          <a:solidFill>
                            <a:srgbClr val="FF0000"/>
                          </a:solidFill>
                        </a:rPr>
                        <a:t>Prevention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gridSpan="2">
                  <a:txBody>
                    <a:bodyPr/>
                    <a:lstStyle/>
                    <a:p>
                      <a:pPr marL="285750" indent="-285750">
                        <a:buFont typeface="Arial"/>
                        <a:buChar char="•"/>
                      </a:pPr>
                      <a:r>
                        <a:rPr lang="en-US" sz="1800" kern="1200" dirty="0">
                          <a:solidFill>
                            <a:srgbClr val="FF0000"/>
                          </a:solidFill>
                          <a:effectLst/>
                          <a:latin typeface="+mn-lt"/>
                          <a:ea typeface="+mn-ea"/>
                          <a:cs typeface="+mn-cs"/>
                        </a:rPr>
                        <a:t>H</a:t>
                      </a:r>
                      <a:r>
                        <a:rPr lang="pl-PL" sz="1800" kern="1200" dirty="0" err="1">
                          <a:solidFill>
                            <a:srgbClr val="FF0000"/>
                          </a:solidFill>
                          <a:effectLst/>
                          <a:latin typeface="+mn-lt"/>
                          <a:ea typeface="+mn-ea"/>
                          <a:cs typeface="+mn-cs"/>
                        </a:rPr>
                        <a:t>ygiene</a:t>
                      </a:r>
                      <a:r>
                        <a:rPr lang="pl-PL" sz="1800" kern="1200" dirty="0">
                          <a:solidFill>
                            <a:srgbClr val="FF0000"/>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rgbClr val="FF0000"/>
                          </a:solidFill>
                          <a:effectLst/>
                          <a:latin typeface="+mn-lt"/>
                          <a:ea typeface="+mn-ea"/>
                          <a:cs typeface="+mn-cs"/>
                        </a:rPr>
                        <a:t>No vaccine available </a:t>
                      </a:r>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572872">
                <a:tc>
                  <a:txBody>
                    <a:bodyPr/>
                    <a:lstStyle/>
                    <a:p>
                      <a:r>
                        <a:rPr lang="en-US" sz="1800" dirty="0">
                          <a:solidFill>
                            <a:srgbClr val="FF0000"/>
                          </a:solidFill>
                        </a:rPr>
                        <a:t>Treatment</a:t>
                      </a:r>
                      <a:r>
                        <a:rPr lang="en-US" sz="1800" baseline="0" dirty="0">
                          <a:solidFill>
                            <a:srgbClr val="FF0000"/>
                          </a:solidFill>
                        </a:rPr>
                        <a:t> </a:t>
                      </a:r>
                      <a:endParaRPr lang="en-US" sz="18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gridSpan="2">
                  <a:txBody>
                    <a:bodyPr/>
                    <a:lstStyle/>
                    <a:p>
                      <a:r>
                        <a:rPr lang="en-US" sz="1800" kern="1200" dirty="0">
                          <a:solidFill>
                            <a:schemeClr val="dk1"/>
                          </a:solidFill>
                          <a:effectLst/>
                          <a:latin typeface="+mn-lt"/>
                          <a:ea typeface="+mn-ea"/>
                          <a:cs typeface="+mn-cs"/>
                        </a:rPr>
                        <a:t>No specific treatment:</a:t>
                      </a:r>
                    </a:p>
                    <a:p>
                      <a:pPr marL="285750" indent="-285750">
                        <a:buFont typeface="Arial"/>
                        <a:buChar char="•"/>
                      </a:pPr>
                      <a:r>
                        <a:rPr lang="en-US" sz="1800" kern="1200" dirty="0">
                          <a:solidFill>
                            <a:schemeClr val="dk1"/>
                          </a:solidFill>
                          <a:effectLst/>
                          <a:latin typeface="+mn-lt"/>
                          <a:ea typeface="+mn-ea"/>
                          <a:cs typeface="+mn-cs"/>
                        </a:rPr>
                        <a:t>Intrauterine blood transfusion provides blood to fetus when fetal RBCs are being destroyed.</a:t>
                      </a:r>
                    </a:p>
                    <a:p>
                      <a:pPr marL="285750" indent="-285750">
                        <a:buFont typeface="Arial"/>
                        <a:buChar char="•"/>
                      </a:pPr>
                      <a:r>
                        <a:rPr lang="en-US" sz="1800" kern="1200" dirty="0">
                          <a:solidFill>
                            <a:schemeClr val="dk1"/>
                          </a:solidFill>
                          <a:effectLst/>
                          <a:latin typeface="+mn-lt"/>
                          <a:ea typeface="+mn-ea"/>
                          <a:cs typeface="+mn-cs"/>
                        </a:rPr>
                        <a:t> We can treat symptoms e.g. digoxin for CHF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 name="Straight Connector 2">
            <a:extLst>
              <a:ext uri="{FF2B5EF4-FFF2-40B4-BE49-F238E27FC236}">
                <a16:creationId xmlns:a16="http://schemas.microsoft.com/office/drawing/2014/main" id="{ACCC2C8F-F012-427D-B2F1-C5D13A1342E5}"/>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a:extLst>
              <a:ext uri="{FF2B5EF4-FFF2-40B4-BE49-F238E27FC236}">
                <a16:creationId xmlns:a16="http://schemas.microsoft.com/office/drawing/2014/main" id="{48351674-3C80-452B-B030-39E8106BAC05}"/>
              </a:ext>
            </a:extLst>
          </p:cNvPr>
          <p:cNvGraphicFramePr>
            <a:graphicFrameLocks noGrp="1"/>
          </p:cNvGraphicFramePr>
          <p:nvPr>
            <p:extLst>
              <p:ext uri="{D42A27DB-BD31-4B8C-83A1-F6EECF244321}">
                <p14:modId xmlns:p14="http://schemas.microsoft.com/office/powerpoint/2010/main" val="4199562789"/>
              </p:ext>
            </p:extLst>
          </p:nvPr>
        </p:nvGraphicFramePr>
        <p:xfrm>
          <a:off x="388146" y="1129021"/>
          <a:ext cx="11618325" cy="370840"/>
        </p:xfrm>
        <a:graphic>
          <a:graphicData uri="http://schemas.openxmlformats.org/drawingml/2006/table">
            <a:tbl>
              <a:tblPr firstRow="1" bandRow="1">
                <a:tableStyleId>{5C22544A-7EE6-4342-B048-85BDC9FD1C3A}</a:tableStyleId>
              </a:tblPr>
              <a:tblGrid>
                <a:gridCol w="11618325">
                  <a:extLst>
                    <a:ext uri="{9D8B030D-6E8A-4147-A177-3AD203B41FA5}">
                      <a16:colId xmlns:a16="http://schemas.microsoft.com/office/drawing/2014/main" val="978911667"/>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b="1" kern="1200" dirty="0">
                          <a:solidFill>
                            <a:schemeClr val="tx1"/>
                          </a:solidFill>
                          <a:effectLst/>
                          <a:latin typeface="+mn-lt"/>
                          <a:ea typeface="+mn-ea"/>
                          <a:cs typeface="+mn-cs"/>
                        </a:rPr>
                        <a:t>Parvovirus B19 </a:t>
                      </a:r>
                      <a:endParaRPr lang="fi-FI" sz="1800" dirty="0">
                        <a:solidFill>
                          <a:schemeClr val="tx1"/>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3109924"/>
                  </a:ext>
                </a:extLst>
              </a:tr>
            </a:tbl>
          </a:graphicData>
        </a:graphic>
      </p:graphicFrame>
    </p:spTree>
    <p:extLst>
      <p:ext uri="{BB962C8B-B14F-4D97-AF65-F5344CB8AC3E}">
        <p14:creationId xmlns:p14="http://schemas.microsoft.com/office/powerpoint/2010/main" val="1461647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6997142"/>
              </p:ext>
            </p:extLst>
          </p:nvPr>
        </p:nvGraphicFramePr>
        <p:xfrm>
          <a:off x="192156" y="265043"/>
          <a:ext cx="11807687" cy="5593080"/>
        </p:xfrm>
        <a:graphic>
          <a:graphicData uri="http://schemas.openxmlformats.org/drawingml/2006/table">
            <a:tbl>
              <a:tblPr firstRow="1" bandRow="1">
                <a:tableStyleId>{5C22544A-7EE6-4342-B048-85BDC9FD1C3A}</a:tableStyleId>
              </a:tblPr>
              <a:tblGrid>
                <a:gridCol w="1626491">
                  <a:extLst>
                    <a:ext uri="{9D8B030D-6E8A-4147-A177-3AD203B41FA5}">
                      <a16:colId xmlns:a16="http://schemas.microsoft.com/office/drawing/2014/main" val="20000"/>
                    </a:ext>
                  </a:extLst>
                </a:gridCol>
                <a:gridCol w="10181196">
                  <a:extLst>
                    <a:ext uri="{9D8B030D-6E8A-4147-A177-3AD203B41FA5}">
                      <a16:colId xmlns:a16="http://schemas.microsoft.com/office/drawing/2014/main" val="20001"/>
                    </a:ext>
                  </a:extLst>
                </a:gridCol>
              </a:tblGrid>
              <a:tr h="227007">
                <a:tc gridSpan="2">
                  <a:txBody>
                    <a:bodyPr/>
                    <a:lstStyle/>
                    <a:p>
                      <a:pPr algn="ctr">
                        <a:lnSpc>
                          <a:spcPct val="100000"/>
                        </a:lnSpc>
                        <a:spcBef>
                          <a:spcPts val="600"/>
                        </a:spcBef>
                      </a:pPr>
                      <a:r>
                        <a:rPr lang="en-US" sz="1800" b="1" kern="1200" dirty="0">
                          <a:solidFill>
                            <a:schemeClr val="tx1"/>
                          </a:solidFill>
                          <a:effectLst/>
                          <a:latin typeface="+mn-lt"/>
                          <a:ea typeface="+mn-ea"/>
                          <a:cs typeface="+mn-cs"/>
                        </a:rPr>
                        <a:t>Varicella Zoster Virus ( VZV ) </a:t>
                      </a:r>
                      <a:endParaRPr lang="en-US" sz="1800" dirty="0">
                        <a:solidFill>
                          <a:schemeClr val="tx1"/>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25643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800" b="1" kern="1200" dirty="0">
                          <a:solidFill>
                            <a:schemeClr val="dk1"/>
                          </a:solidFill>
                          <a:effectLst/>
                          <a:latin typeface="+mn-lt"/>
                          <a:ea typeface="+mn-ea"/>
                          <a:cs typeface="+mn-cs"/>
                        </a:rPr>
                        <a:t>M</a:t>
                      </a:r>
                      <a:r>
                        <a:rPr lang="x-none" sz="1800" b="1" kern="1200" dirty="0">
                          <a:solidFill>
                            <a:schemeClr val="dk1"/>
                          </a:solidFill>
                          <a:effectLst/>
                          <a:latin typeface="+mn-lt"/>
                          <a:ea typeface="+mn-ea"/>
                          <a:cs typeface="+mn-cs"/>
                        </a:rPr>
                        <a:t>orphology </a:t>
                      </a:r>
                      <a:r>
                        <a:rPr lang="en-US" sz="1800" b="1" kern="1200" dirty="0">
                          <a:solidFill>
                            <a:schemeClr val="dk1"/>
                          </a:solidFill>
                          <a:effectLst/>
                          <a:latin typeface="+mn-lt"/>
                          <a:ea typeface="+mn-ea"/>
                          <a:cs typeface="+mn-cs"/>
                        </a:rPr>
                        <a:t>:</a:t>
                      </a:r>
                      <a:endParaRPr lang="fr-FR" sz="1800" b="1"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nSpc>
                          <a:spcPct val="100000"/>
                        </a:lnSpc>
                        <a:spcBef>
                          <a:spcPts val="600"/>
                        </a:spcBef>
                      </a:pPr>
                      <a:r>
                        <a:rPr lang="en-US" sz="1800" b="1" kern="1200" dirty="0">
                          <a:solidFill>
                            <a:schemeClr val="dk1"/>
                          </a:solidFill>
                          <a:effectLst/>
                          <a:latin typeface="+mn-lt"/>
                          <a:ea typeface="+mn-ea"/>
                          <a:cs typeface="+mn-cs"/>
                        </a:rPr>
                        <a:t>Family: </a:t>
                      </a:r>
                      <a:r>
                        <a:rPr lang="en-US" sz="1800" kern="1200" dirty="0">
                          <a:solidFill>
                            <a:schemeClr val="dk1"/>
                          </a:solidFill>
                          <a:effectLst/>
                          <a:latin typeface="+mn-lt"/>
                          <a:ea typeface="+mn-ea"/>
                          <a:cs typeface="+mn-cs"/>
                        </a:rPr>
                        <a:t>Herpes </a:t>
                      </a:r>
                      <a:r>
                        <a:rPr lang="en-US" sz="1800" kern="1200" dirty="0" err="1">
                          <a:solidFill>
                            <a:schemeClr val="dk1"/>
                          </a:solidFill>
                          <a:effectLst/>
                          <a:latin typeface="+mn-lt"/>
                          <a:ea typeface="+mn-ea"/>
                          <a:cs typeface="+mn-cs"/>
                        </a:rPr>
                        <a:t>viridae</a:t>
                      </a:r>
                      <a:r>
                        <a:rPr lang="en-US" sz="1800" kern="1200" dirty="0">
                          <a:solidFill>
                            <a:schemeClr val="dk1"/>
                          </a:solidFill>
                          <a:effectLst/>
                          <a:latin typeface="+mn-lt"/>
                          <a:ea typeface="+mn-ea"/>
                          <a:cs typeface="+mn-cs"/>
                        </a:rPr>
                        <a:t> </a:t>
                      </a:r>
                      <a:r>
                        <a:rPr lang="en-US" sz="1800" kern="1200" baseline="0" dirty="0">
                          <a:solidFill>
                            <a:schemeClr val="dk1"/>
                          </a:solidFill>
                          <a:effectLst/>
                          <a:latin typeface="+mn-lt"/>
                          <a:ea typeface="+mn-ea"/>
                          <a:cs typeface="+mn-cs"/>
                        </a:rPr>
                        <a:t>      -     </a:t>
                      </a:r>
                      <a:r>
                        <a:rPr lang="en-US" sz="1800" b="1" kern="1200" dirty="0">
                          <a:solidFill>
                            <a:schemeClr val="dk1"/>
                          </a:solidFill>
                          <a:effectLst/>
                          <a:latin typeface="+mn-lt"/>
                          <a:ea typeface="+mn-ea"/>
                          <a:cs typeface="+mn-cs"/>
                        </a:rPr>
                        <a:t>Structure: </a:t>
                      </a:r>
                      <a:r>
                        <a:rPr lang="en-US" sz="1800" kern="1200" dirty="0">
                          <a:solidFill>
                            <a:srgbClr val="FF0000"/>
                          </a:solidFill>
                          <a:effectLst/>
                          <a:latin typeface="+mn-lt"/>
                          <a:ea typeface="+mn-ea"/>
                          <a:cs typeface="+mn-cs"/>
                        </a:rPr>
                        <a:t>dsDNA, Enveloped, Icosahedral Virus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7006">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800" b="1" kern="1200" dirty="0">
                          <a:solidFill>
                            <a:schemeClr val="dk1"/>
                          </a:solidFill>
                          <a:effectLst/>
                          <a:latin typeface="+mn-lt"/>
                          <a:ea typeface="+mn-ea"/>
                          <a:cs typeface="+mn-cs"/>
                        </a:rPr>
                        <a:t>Transmission: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algn="l" defTabSz="914400" rtl="0" eaLnBrk="1" latinLnBrk="0" hangingPunct="1">
                        <a:lnSpc>
                          <a:spcPct val="100000"/>
                        </a:lnSpc>
                        <a:spcBef>
                          <a:spcPts val="600"/>
                        </a:spcBef>
                      </a:pPr>
                      <a:r>
                        <a:rPr lang="en-US" sz="1800" kern="1200" dirty="0">
                          <a:solidFill>
                            <a:srgbClr val="FF0000"/>
                          </a:solidFill>
                          <a:effectLst/>
                          <a:latin typeface="+mn-lt"/>
                          <a:ea typeface="+mn-ea"/>
                          <a:cs typeface="+mn-cs"/>
                        </a:rPr>
                        <a:t>Respiratory &amp; </a:t>
                      </a:r>
                      <a:r>
                        <a:rPr lang="en-US" sz="1800" kern="1200" dirty="0" err="1">
                          <a:solidFill>
                            <a:srgbClr val="FF0000"/>
                          </a:solidFill>
                          <a:effectLst/>
                          <a:latin typeface="+mn-lt"/>
                          <a:ea typeface="+mn-ea"/>
                          <a:cs typeface="+mn-cs"/>
                        </a:rPr>
                        <a:t>Transplacental</a:t>
                      </a:r>
                      <a:r>
                        <a:rPr lang="en-US" sz="1800" kern="1200" dirty="0">
                          <a:solidFill>
                            <a:srgbClr val="FF0000"/>
                          </a:solidFill>
                          <a:effectLst/>
                          <a:latin typeface="+mn-lt"/>
                          <a:ea typeface="+mn-ea"/>
                          <a:cs typeface="+mn-cs"/>
                        </a:rPr>
                        <a:t> routes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03747">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800" b="1" kern="1200" dirty="0">
                          <a:solidFill>
                            <a:schemeClr val="dk1"/>
                          </a:solidFill>
                          <a:effectLst/>
                          <a:latin typeface="+mn-lt"/>
                          <a:ea typeface="+mn-ea"/>
                          <a:cs typeface="+mn-cs"/>
                        </a:rPr>
                        <a:t>Clinical presentation: </a:t>
                      </a:r>
                    </a:p>
                    <a:p>
                      <a:pPr>
                        <a:lnSpc>
                          <a:spcPct val="100000"/>
                        </a:lnSpc>
                        <a:spcBef>
                          <a:spcPts val="600"/>
                        </a:spcBef>
                      </a:pPr>
                      <a:endParaRPr lang="en-US" sz="18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600"/>
                        </a:spcBef>
                        <a:spcAft>
                          <a:spcPts val="0"/>
                        </a:spcAft>
                        <a:buClrTx/>
                        <a:buSzTx/>
                        <a:buFont typeface="Arial" charset="0"/>
                        <a:buChar char="•"/>
                        <a:tabLst/>
                        <a:defRPr/>
                      </a:pPr>
                      <a:r>
                        <a:rPr lang="en-US" sz="1800" b="1" kern="1200" dirty="0">
                          <a:solidFill>
                            <a:schemeClr val="dk1"/>
                          </a:solidFill>
                          <a:effectLst/>
                          <a:latin typeface="+mn-lt"/>
                          <a:ea typeface="+mn-ea"/>
                          <a:cs typeface="+mn-cs"/>
                        </a:rPr>
                        <a:t>Acquired infection: </a:t>
                      </a:r>
                    </a:p>
                    <a:p>
                      <a:pPr marL="0" marR="0" indent="0" algn="l" defTabSz="914400" rtl="0" eaLnBrk="1" fontAlgn="auto" latinLnBrk="0" hangingPunct="1">
                        <a:lnSpc>
                          <a:spcPct val="100000"/>
                        </a:lnSpc>
                        <a:spcBef>
                          <a:spcPts val="600"/>
                        </a:spcBef>
                        <a:spcAft>
                          <a:spcPts val="0"/>
                        </a:spcAft>
                        <a:buClrTx/>
                        <a:buSzTx/>
                        <a:buFont typeface="Arial" charset="0"/>
                        <a:buNone/>
                        <a:tabLst/>
                        <a:defRPr/>
                      </a:pPr>
                      <a:r>
                        <a:rPr lang="en-US" sz="1800" kern="1200" dirty="0">
                          <a:solidFill>
                            <a:schemeClr val="dk1"/>
                          </a:solidFill>
                          <a:effectLst/>
                          <a:latin typeface="+mn-lt"/>
                          <a:ea typeface="+mn-ea"/>
                          <a:cs typeface="+mn-cs"/>
                        </a:rPr>
                        <a:t>1- Varicella (chickenpox): (Primary illness) follows initial exposure to the virus with Generalized vesicular Rash. </a:t>
                      </a:r>
                    </a:p>
                    <a:p>
                      <a:pPr algn="l" defTabSz="914400" rtl="0" eaLnBrk="1" latinLnBrk="0" hangingPunct="1">
                        <a:lnSpc>
                          <a:spcPct val="100000"/>
                        </a:lnSpc>
                        <a:spcBef>
                          <a:spcPts val="600"/>
                        </a:spcBef>
                      </a:pPr>
                      <a:r>
                        <a:rPr lang="en-US" sz="1800" kern="1200" dirty="0">
                          <a:solidFill>
                            <a:schemeClr val="dk1"/>
                          </a:solidFill>
                          <a:effectLst/>
                          <a:latin typeface="+mn-lt"/>
                          <a:ea typeface="+mn-ea"/>
                          <a:cs typeface="+mn-cs"/>
                        </a:rPr>
                        <a:t>-</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Primary infection in a pregnant lady carries a greater risk of severe disease, in particular: pneumonia </a:t>
                      </a:r>
                    </a:p>
                    <a:p>
                      <a:pPr algn="l" defTabSz="914400" rtl="0" eaLnBrk="1" latinLnBrk="0" hangingPunct="1">
                        <a:lnSpc>
                          <a:spcPct val="100000"/>
                        </a:lnSpc>
                        <a:spcBef>
                          <a:spcPts val="600"/>
                        </a:spcBef>
                      </a:pPr>
                      <a:r>
                        <a:rPr lang="en-US" sz="1800" b="0" kern="1200" dirty="0">
                          <a:solidFill>
                            <a:schemeClr val="dk1"/>
                          </a:solidFill>
                          <a:effectLst/>
                          <a:latin typeface="+mn-lt"/>
                          <a:ea typeface="+mn-ea"/>
                          <a:cs typeface="+mn-cs"/>
                        </a:rPr>
                        <a:t>2- Zoster (shingle): </a:t>
                      </a:r>
                      <a:r>
                        <a:rPr lang="en-US" sz="1800" kern="1200" dirty="0">
                          <a:solidFill>
                            <a:schemeClr val="dk1"/>
                          </a:solidFill>
                          <a:effectLst/>
                          <a:latin typeface="+mn-lt"/>
                          <a:ea typeface="+mn-ea"/>
                          <a:cs typeface="+mn-cs"/>
                        </a:rPr>
                        <a:t>(Recurrent infection) causing </a:t>
                      </a:r>
                      <a:r>
                        <a:rPr lang="en-US" sz="1800" kern="1200" dirty="0" err="1">
                          <a:solidFill>
                            <a:schemeClr val="dk1"/>
                          </a:solidFill>
                          <a:effectLst/>
                          <a:latin typeface="+mn-lt"/>
                          <a:ea typeface="+mn-ea"/>
                          <a:cs typeface="+mn-cs"/>
                        </a:rPr>
                        <a:t>localised</a:t>
                      </a:r>
                      <a:r>
                        <a:rPr lang="en-US" sz="1800" kern="1200" dirty="0">
                          <a:solidFill>
                            <a:schemeClr val="dk1"/>
                          </a:solidFill>
                          <a:effectLst/>
                          <a:latin typeface="+mn-lt"/>
                          <a:ea typeface="+mn-ea"/>
                          <a:cs typeface="+mn-cs"/>
                        </a:rPr>
                        <a:t> vesicular painful Rash. </a:t>
                      </a:r>
                    </a:p>
                    <a:p>
                      <a:pPr marL="285750" indent="-285750" algn="l" defTabSz="914400" rtl="0" eaLnBrk="1" latinLnBrk="0" hangingPunct="1">
                        <a:lnSpc>
                          <a:spcPct val="100000"/>
                        </a:lnSpc>
                        <a:spcBef>
                          <a:spcPts val="600"/>
                        </a:spcBef>
                        <a:buFont typeface="Arial" charset="0"/>
                        <a:buChar char="•"/>
                      </a:pPr>
                      <a:r>
                        <a:rPr lang="en-US" sz="1800" b="1" kern="1200" dirty="0">
                          <a:solidFill>
                            <a:schemeClr val="dk1"/>
                          </a:solidFill>
                          <a:effectLst/>
                          <a:latin typeface="+mn-lt"/>
                          <a:ea typeface="+mn-ea"/>
                          <a:cs typeface="+mn-cs"/>
                        </a:rPr>
                        <a:t>Intrauterine infections: </a:t>
                      </a:r>
                      <a:endParaRPr lang="en-US" sz="1800" kern="1200" dirty="0">
                        <a:solidFill>
                          <a:schemeClr val="dk1"/>
                        </a:solidFill>
                        <a:effectLst/>
                        <a:latin typeface="+mn-lt"/>
                        <a:ea typeface="+mn-ea"/>
                        <a:cs typeface="+mn-cs"/>
                      </a:endParaRPr>
                    </a:p>
                    <a:p>
                      <a:pPr marL="342900" indent="-342900" algn="l" defTabSz="914400" rtl="0" eaLnBrk="1" latinLnBrk="0" hangingPunct="1">
                        <a:lnSpc>
                          <a:spcPct val="100000"/>
                        </a:lnSpc>
                        <a:spcBef>
                          <a:spcPts val="600"/>
                        </a:spcBef>
                        <a:buFont typeface="Courier New" charset="0"/>
                        <a:buChar char="o"/>
                      </a:pPr>
                      <a:r>
                        <a:rPr lang="en-US" sz="1800" kern="1200" dirty="0">
                          <a:solidFill>
                            <a:schemeClr val="dk1"/>
                          </a:solidFill>
                          <a:effectLst/>
                          <a:latin typeface="+mn-lt"/>
                          <a:ea typeface="+mn-ea"/>
                          <a:cs typeface="+mn-cs"/>
                        </a:rPr>
                        <a:t>Congenital infection: Congenital varicella syndrome (CVS) incidence is ~1- 2% </a:t>
                      </a:r>
                    </a:p>
                    <a:p>
                      <a:pPr marL="742950" lvl="1" indent="-285750" algn="l" defTabSz="914400" rtl="0" eaLnBrk="1" latinLnBrk="0" hangingPunct="1">
                        <a:lnSpc>
                          <a:spcPct val="100000"/>
                        </a:lnSpc>
                        <a:spcBef>
                          <a:spcPts val="600"/>
                        </a:spcBef>
                        <a:buFont typeface="Arial" charset="0"/>
                        <a:buChar char="•"/>
                      </a:pPr>
                      <a:r>
                        <a:rPr lang="en-US" sz="1800" kern="1200" dirty="0">
                          <a:solidFill>
                            <a:schemeClr val="dk1"/>
                          </a:solidFill>
                          <a:effectLst/>
                          <a:latin typeface="+mn-lt"/>
                          <a:ea typeface="+mn-ea"/>
                          <a:cs typeface="+mn-cs"/>
                        </a:rPr>
                        <a:t> Occur when mother acquires the infection during 1s t 20 weeks of Pregnancy </a:t>
                      </a:r>
                    </a:p>
                    <a:p>
                      <a:pPr marL="742950" lvl="1" indent="-285750" algn="l" defTabSz="914400" rtl="0" eaLnBrk="1" latinLnBrk="0" hangingPunct="1">
                        <a:lnSpc>
                          <a:spcPct val="100000"/>
                        </a:lnSpc>
                        <a:spcBef>
                          <a:spcPts val="600"/>
                        </a:spcBef>
                        <a:buFont typeface="Arial" charset="0"/>
                        <a:buChar char="•"/>
                      </a:pPr>
                      <a:r>
                        <a:rPr lang="en-US" sz="1800" kern="1200" dirty="0" err="1">
                          <a:solidFill>
                            <a:srgbClr val="FF0000"/>
                          </a:solidFill>
                          <a:effectLst/>
                          <a:latin typeface="+mn-lt"/>
                          <a:ea typeface="+mn-ea"/>
                          <a:cs typeface="+mn-cs"/>
                        </a:rPr>
                        <a:t>Characterised</a:t>
                      </a:r>
                      <a:r>
                        <a:rPr lang="en-US" sz="1800" kern="1200" dirty="0">
                          <a:solidFill>
                            <a:srgbClr val="FF0000"/>
                          </a:solidFill>
                          <a:effectLst/>
                          <a:latin typeface="+mn-lt"/>
                          <a:ea typeface="+mn-ea"/>
                          <a:cs typeface="+mn-cs"/>
                        </a:rPr>
                        <a:t> by: -Scarring of skin  -Hypoplasia of limbs  -CNS defects  - eye defects </a:t>
                      </a:r>
                    </a:p>
                    <a:p>
                      <a:pPr marL="285750" indent="-285750" algn="l" defTabSz="914400" rtl="0" eaLnBrk="1" latinLnBrk="0" hangingPunct="1">
                        <a:lnSpc>
                          <a:spcPct val="100000"/>
                        </a:lnSpc>
                        <a:spcBef>
                          <a:spcPts val="600"/>
                        </a:spcBef>
                        <a:buFont typeface="Courier New" charset="0"/>
                        <a:buChar char="o"/>
                      </a:pP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Neonatal varicella: </a:t>
                      </a:r>
                    </a:p>
                    <a:p>
                      <a:pPr marL="742950" lvl="1" indent="-285750" algn="l" defTabSz="914400" rtl="0" eaLnBrk="1" latinLnBrk="0" hangingPunct="1">
                        <a:lnSpc>
                          <a:spcPct val="100000"/>
                        </a:lnSpc>
                        <a:spcBef>
                          <a:spcPts val="600"/>
                        </a:spcBef>
                        <a:buFont typeface="Arial" charset="0"/>
                        <a:buChar char="•"/>
                      </a:pPr>
                      <a:r>
                        <a:rPr lang="en-US" sz="1800" kern="1200" dirty="0">
                          <a:solidFill>
                            <a:schemeClr val="dk1"/>
                          </a:solidFill>
                          <a:effectLst/>
                          <a:latin typeface="+mn-lt"/>
                          <a:ea typeface="+mn-ea"/>
                          <a:cs typeface="+mn-cs"/>
                        </a:rPr>
                        <a:t>Less than 5 days before delivery:  the neonate is more likely to have severe infection.</a:t>
                      </a:r>
                    </a:p>
                    <a:p>
                      <a:pPr marL="742950" lvl="1" indent="-285750" algn="l" defTabSz="914400" rtl="0" eaLnBrk="1" latinLnBrk="0" hangingPunct="1">
                        <a:lnSpc>
                          <a:spcPct val="100000"/>
                        </a:lnSpc>
                        <a:spcBef>
                          <a:spcPts val="600"/>
                        </a:spcBef>
                        <a:buFont typeface="Arial" charset="0"/>
                        <a:buChar char="•"/>
                      </a:pPr>
                      <a:r>
                        <a:rPr lang="en-US" sz="1800" kern="1200" dirty="0">
                          <a:solidFill>
                            <a:schemeClr val="dk1"/>
                          </a:solidFill>
                          <a:effectLst/>
                          <a:latin typeface="+mn-lt"/>
                          <a:ea typeface="+mn-ea"/>
                          <a:cs typeface="+mn-cs"/>
                        </a:rPr>
                        <a:t>More than 5 days before delivery: the neonate is more likely to have mild disease</a:t>
                      </a:r>
                      <a:r>
                        <a:rPr lang="en-US" sz="1800" kern="1200" dirty="0">
                          <a:solidFill>
                            <a:schemeClr val="accent1">
                              <a:lumMod val="75000"/>
                            </a:schemeClr>
                          </a:solidFill>
                          <a:effectLst/>
                          <a:latin typeface="+mn-lt"/>
                          <a:ea typeface="+mn-ea"/>
                          <a:cs typeface="+mn-cs"/>
                        </a:rPr>
                        <a:t> mother</a:t>
                      </a:r>
                    </a:p>
                    <a:p>
                      <a:pPr marL="457200" lvl="1" indent="0" algn="l" defTabSz="914400" rtl="0" eaLnBrk="1" latinLnBrk="0" hangingPunct="1">
                        <a:lnSpc>
                          <a:spcPct val="100000"/>
                        </a:lnSpc>
                        <a:spcBef>
                          <a:spcPts val="600"/>
                        </a:spcBef>
                        <a:buFont typeface="Arial" charset="0"/>
                        <a:buNone/>
                      </a:pPr>
                      <a:r>
                        <a:rPr lang="en-US" sz="1800" kern="1200" dirty="0">
                          <a:solidFill>
                            <a:schemeClr val="accent1">
                              <a:lumMod val="75000"/>
                            </a:schemeClr>
                          </a:solidFill>
                          <a:effectLst/>
                          <a:latin typeface="+mn-lt"/>
                          <a:ea typeface="+mn-ea"/>
                          <a:cs typeface="+mn-cs"/>
                        </a:rPr>
                        <a:t>Had time to produce AB that cross the placenta and protect from disease</a:t>
                      </a:r>
                      <a:r>
                        <a:rPr lang="en-US" sz="1800"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3" name="Straight Connector 2">
            <a:extLst>
              <a:ext uri="{FF2B5EF4-FFF2-40B4-BE49-F238E27FC236}">
                <a16:creationId xmlns:a16="http://schemas.microsoft.com/office/drawing/2014/main" id="{994A3C60-A29D-4E75-A668-60DF30729F6F}"/>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Picture 3">
            <a:extLst>
              <a:ext uri="{FF2B5EF4-FFF2-40B4-BE49-F238E27FC236}">
                <a16:creationId xmlns:a16="http://schemas.microsoft.com/office/drawing/2014/main" id="{91649898-642C-4746-849C-9E3820DDC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626" y="2703443"/>
            <a:ext cx="1954695" cy="12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5" descr="http://www.jazannurses.com/vb/imgupload/uploads/58624737954f97ae695f5aa91a83adfdjpg">
            <a:extLst>
              <a:ext uri="{FF2B5EF4-FFF2-40B4-BE49-F238E27FC236}">
                <a16:creationId xmlns:a16="http://schemas.microsoft.com/office/drawing/2014/main" id="{E10A9AD4-B0B3-4E0A-8473-F304B1612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4297" y="4755290"/>
            <a:ext cx="833024" cy="68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75444507"/>
              </p:ext>
            </p:extLst>
          </p:nvPr>
        </p:nvGraphicFramePr>
        <p:xfrm>
          <a:off x="520667" y="304800"/>
          <a:ext cx="10982221" cy="5985114"/>
        </p:xfrm>
        <a:graphic>
          <a:graphicData uri="http://schemas.openxmlformats.org/drawingml/2006/table">
            <a:tbl>
              <a:tblPr firstRow="1" bandRow="1">
                <a:tableStyleId>{5C22544A-7EE6-4342-B048-85BDC9FD1C3A}</a:tableStyleId>
              </a:tblPr>
              <a:tblGrid>
                <a:gridCol w="1365238">
                  <a:extLst>
                    <a:ext uri="{9D8B030D-6E8A-4147-A177-3AD203B41FA5}">
                      <a16:colId xmlns:a16="http://schemas.microsoft.com/office/drawing/2014/main" val="20000"/>
                    </a:ext>
                  </a:extLst>
                </a:gridCol>
                <a:gridCol w="1203469">
                  <a:extLst>
                    <a:ext uri="{9D8B030D-6E8A-4147-A177-3AD203B41FA5}">
                      <a16:colId xmlns:a16="http://schemas.microsoft.com/office/drawing/2014/main" val="20001"/>
                    </a:ext>
                  </a:extLst>
                </a:gridCol>
                <a:gridCol w="8413514">
                  <a:extLst>
                    <a:ext uri="{9D8B030D-6E8A-4147-A177-3AD203B41FA5}">
                      <a16:colId xmlns:a16="http://schemas.microsoft.com/office/drawing/2014/main" val="20002"/>
                    </a:ext>
                  </a:extLst>
                </a:gridCol>
              </a:tblGrid>
              <a:tr h="127365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Diagnosis: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Pregnant</a:t>
                      </a:r>
                      <a:r>
                        <a:rPr lang="en-US" sz="1800" kern="1200" baseline="0" dirty="0">
                          <a:solidFill>
                            <a:schemeClr val="dk1"/>
                          </a:solidFill>
                          <a:effectLst/>
                          <a:latin typeface="+mn-lt"/>
                          <a:ea typeface="+mn-ea"/>
                          <a:cs typeface="+mn-cs"/>
                        </a:rPr>
                        <a:t> mother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n-lt"/>
                          <a:ea typeface="+mn-ea"/>
                          <a:cs typeface="+mn-cs"/>
                        </a:rPr>
                        <a:t>Direct Examination: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dk1"/>
                          </a:solidFill>
                          <a:effectLst/>
                          <a:latin typeface="+mn-lt"/>
                          <a:ea typeface="+mn-ea"/>
                          <a:cs typeface="+mn-cs"/>
                        </a:rPr>
                        <a:t>Vesicular fluid (VF) for virus isolation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dk1"/>
                          </a:solidFill>
                          <a:effectLst/>
                          <a:latin typeface="+mn-lt"/>
                          <a:ea typeface="+mn-ea"/>
                          <a:cs typeface="+mn-cs"/>
                        </a:rPr>
                        <a:t>Vesicular fluid (VF) for virus isolation → </a:t>
                      </a:r>
                      <a:r>
                        <a:rPr lang="en-US" sz="1800" b="0" kern="1200" dirty="0" err="1">
                          <a:solidFill>
                            <a:schemeClr val="dk1"/>
                          </a:solidFill>
                          <a:effectLst/>
                          <a:latin typeface="+mn-lt"/>
                          <a:ea typeface="+mn-ea"/>
                          <a:cs typeface="+mn-cs"/>
                        </a:rPr>
                        <a:t>Immuno</a:t>
                      </a:r>
                      <a:r>
                        <a:rPr lang="en-US" sz="1800" b="0" kern="1200" dirty="0">
                          <a:solidFill>
                            <a:schemeClr val="dk1"/>
                          </a:solidFill>
                          <a:effectLst/>
                          <a:latin typeface="+mn-lt"/>
                          <a:ea typeface="+mn-ea"/>
                          <a:cs typeface="+mn-cs"/>
                        </a:rPr>
                        <a:t> Fluorescent test </a:t>
                      </a:r>
                      <a:r>
                        <a:rPr lang="mr-IN" sz="1800" b="0" kern="1200" dirty="0">
                          <a:solidFill>
                            <a:schemeClr val="dk1"/>
                          </a:solidFill>
                          <a:effectLst/>
                          <a:latin typeface="+mn-lt"/>
                          <a:ea typeface="+mn-ea"/>
                          <a:cs typeface="+mn-cs"/>
                        </a:rPr>
                        <a:t>(</a:t>
                      </a:r>
                      <a:r>
                        <a:rPr lang="mr-IN" sz="1800" b="0" kern="1200" dirty="0" err="1">
                          <a:solidFill>
                            <a:schemeClr val="dk1"/>
                          </a:solidFill>
                          <a:effectLst/>
                          <a:latin typeface="+mn-lt"/>
                          <a:ea typeface="+mn-ea"/>
                          <a:cs typeface="+mn-cs"/>
                        </a:rPr>
                        <a:t>Ag</a:t>
                      </a:r>
                      <a:r>
                        <a:rPr lang="mr-IN" sz="1800" b="0" kern="1200" dirty="0">
                          <a:solidFill>
                            <a:schemeClr val="dk1"/>
                          </a:solidFill>
                          <a:effectLst/>
                          <a:latin typeface="+mn-lt"/>
                          <a:ea typeface="+mn-ea"/>
                          <a:cs typeface="+mn-cs"/>
                        </a:rPr>
                        <a:t>) </a:t>
                      </a:r>
                      <a:endParaRPr lang="en-US" sz="1800" b="0" kern="1200" dirty="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dk1"/>
                          </a:solidFill>
                          <a:effectLst/>
                          <a:latin typeface="+mn-lt"/>
                          <a:ea typeface="+mn-ea"/>
                          <a:cs typeface="+mn-cs"/>
                        </a:rPr>
                        <a:t>PCR to detect DNA-VZV </a:t>
                      </a:r>
                      <a:endParaRPr lang="en-US"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Serological test : IgM Ab.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accent1">
                              <a:lumMod val="75000"/>
                            </a:schemeClr>
                          </a:solidFill>
                          <a:effectLst/>
                          <a:latin typeface="+mn-lt"/>
                          <a:ea typeface="+mn-ea"/>
                          <a:cs typeface="+mn-cs"/>
                        </a:rPr>
                        <a:t>Cell culture *takes time* </a:t>
                      </a:r>
                      <a:r>
                        <a:rPr lang="en-US" sz="1800" b="0" kern="1200" dirty="0">
                          <a:solidFill>
                            <a:schemeClr val="bg1">
                              <a:lumMod val="50000"/>
                            </a:schemeClr>
                          </a:solidFill>
                          <a:effectLst/>
                          <a:latin typeface="+mn-lt"/>
                          <a:ea typeface="+mn-ea"/>
                          <a:cs typeface="+mn-cs"/>
                        </a:rPr>
                        <a:t>0r</a:t>
                      </a:r>
                      <a:r>
                        <a:rPr lang="en-US" sz="1800" b="0" kern="1200" dirty="0">
                          <a:solidFill>
                            <a:schemeClr val="accent1">
                              <a:lumMod val="75000"/>
                            </a:schemeClr>
                          </a:solidFill>
                          <a:effectLst/>
                          <a:latin typeface="+mn-lt"/>
                          <a:ea typeface="+mn-ea"/>
                          <a:cs typeface="+mn-cs"/>
                        </a:rPr>
                        <a:t> virus antigen *more rapid* </a:t>
                      </a:r>
                      <a:r>
                        <a:rPr lang="en-US" sz="1800" b="0" kern="1200" dirty="0">
                          <a:solidFill>
                            <a:schemeClr val="bg1">
                              <a:lumMod val="50000"/>
                            </a:schemeClr>
                          </a:solidFill>
                          <a:effectLst/>
                          <a:latin typeface="+mn-lt"/>
                          <a:ea typeface="+mn-ea"/>
                          <a:cs typeface="+mn-cs"/>
                        </a:rPr>
                        <a:t>OR </a:t>
                      </a:r>
                      <a:r>
                        <a:rPr lang="en-US" sz="1800" b="0" kern="1200" dirty="0">
                          <a:solidFill>
                            <a:schemeClr val="accent1">
                              <a:lumMod val="75000"/>
                            </a:schemeClr>
                          </a:solidFill>
                          <a:effectLst/>
                          <a:latin typeface="+mn-lt"/>
                          <a:ea typeface="+mn-ea"/>
                          <a:cs typeface="+mn-cs"/>
                        </a:rPr>
                        <a:t>virus DNA on PCR *more rapid and sensitive*</a:t>
                      </a:r>
                      <a:endParaRPr lang="en-US" sz="1800" b="0" kern="1200" dirty="0">
                        <a:solidFill>
                          <a:schemeClr val="bg1">
                            <a:lumMod val="50000"/>
                          </a:schemeClr>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008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Infant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indent="-285750">
                        <a:buFont typeface="Arial" panose="020B0604020202020204" pitchFamily="34" charset="0"/>
                        <a:buChar char="•"/>
                      </a:pPr>
                      <a:r>
                        <a:rPr lang="en-US" sz="1800" b="1" kern="1200" dirty="0">
                          <a:solidFill>
                            <a:schemeClr val="dk1"/>
                          </a:solidFill>
                          <a:effectLst/>
                          <a:latin typeface="+mn-lt"/>
                          <a:ea typeface="+mn-ea"/>
                          <a:cs typeface="+mn-cs"/>
                        </a:rPr>
                        <a:t>Prenatal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p>
                    <a:p>
                      <a:pPr marL="742950" lvl="1" indent="-285750">
                        <a:buFont typeface="Courier New" charset="0"/>
                        <a:buChar char="o"/>
                      </a:pPr>
                      <a:r>
                        <a:rPr lang="en-US" sz="1800" kern="1200" dirty="0">
                          <a:solidFill>
                            <a:srgbClr val="FF0000"/>
                          </a:solidFill>
                          <a:effectLst/>
                          <a:latin typeface="+mn-lt"/>
                          <a:ea typeface="+mn-ea"/>
                          <a:cs typeface="+mn-cs"/>
                        </a:rPr>
                        <a:t> Ultrasound .</a:t>
                      </a:r>
                    </a:p>
                    <a:p>
                      <a:pPr marL="742950" lvl="1" indent="-285750">
                        <a:buFont typeface="Courier New" charset="0"/>
                        <a:buChar char="o"/>
                      </a:pPr>
                      <a:r>
                        <a:rPr lang="en-US" sz="1800" kern="1200" dirty="0">
                          <a:solidFill>
                            <a:srgbClr val="FF0000"/>
                          </a:solidFill>
                          <a:effectLst/>
                          <a:latin typeface="+mn-lt"/>
                          <a:ea typeface="+mn-ea"/>
                          <a:cs typeface="+mn-cs"/>
                        </a:rPr>
                        <a:t>VZV DNA in fetal blood or amniotic fluid or placental villi. </a:t>
                      </a:r>
                      <a:r>
                        <a:rPr lang="en-US" sz="1800" kern="1200" dirty="0">
                          <a:solidFill>
                            <a:schemeClr val="accent1">
                              <a:lumMod val="75000"/>
                            </a:schemeClr>
                          </a:solidFill>
                          <a:effectLst/>
                          <a:latin typeface="+mn-lt"/>
                          <a:ea typeface="+mn-ea"/>
                          <a:cs typeface="+mn-cs"/>
                        </a:rPr>
                        <a:t>PCR</a:t>
                      </a:r>
                      <a:endParaRPr lang="en-US" sz="1800" kern="1200" dirty="0">
                        <a:solidFill>
                          <a:srgbClr val="FF0000"/>
                        </a:solidFill>
                        <a:effectLst/>
                        <a:latin typeface="+mn-lt"/>
                        <a:ea typeface="+mn-ea"/>
                        <a:cs typeface="+mn-cs"/>
                      </a:endParaRPr>
                    </a:p>
                    <a:p>
                      <a:pPr marL="742950" lvl="1" indent="-285750">
                        <a:buFont typeface="Courier New" charset="0"/>
                        <a:buChar char="o"/>
                      </a:pPr>
                      <a:r>
                        <a:rPr lang="en-US" sz="1800" kern="1200" dirty="0">
                          <a:solidFill>
                            <a:srgbClr val="FF0000"/>
                          </a:solidFill>
                          <a:effectLst/>
                          <a:latin typeface="+mn-lt"/>
                          <a:ea typeface="+mn-ea"/>
                          <a:cs typeface="+mn-cs"/>
                        </a:rPr>
                        <a:t>VZV IgM in fetal blood. </a:t>
                      </a:r>
                    </a:p>
                    <a:p>
                      <a:pPr marL="285750" indent="-285750">
                        <a:buFont typeface="Arial" panose="020B0604020202020204" pitchFamily="34" charset="0"/>
                        <a:buChar char="•"/>
                      </a:pPr>
                      <a:r>
                        <a:rPr lang="en-US" sz="1800" b="1" kern="1200" dirty="0">
                          <a:solidFill>
                            <a:schemeClr val="dk1"/>
                          </a:solidFill>
                          <a:effectLst/>
                          <a:latin typeface="+mn-lt"/>
                          <a:ea typeface="+mn-ea"/>
                          <a:cs typeface="+mn-cs"/>
                        </a:rPr>
                        <a:t>Postnatal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r>
                        <a:rPr lang="en-US" sz="1800" b="0" kern="1200" dirty="0">
                          <a:solidFill>
                            <a:schemeClr val="accent1">
                              <a:lumMod val="75000"/>
                            </a:schemeClr>
                          </a:solidFill>
                          <a:effectLst/>
                          <a:latin typeface="+mn-lt"/>
                          <a:ea typeface="+mn-ea"/>
                          <a:cs typeface="+mn-cs"/>
                        </a:rPr>
                        <a:t>after birth</a:t>
                      </a:r>
                      <a:endParaRPr lang="en-US" sz="1800" b="0" kern="1200" dirty="0">
                        <a:solidFill>
                          <a:schemeClr val="dk1"/>
                        </a:solidFill>
                        <a:effectLst/>
                        <a:latin typeface="+mn-lt"/>
                        <a:ea typeface="+mn-ea"/>
                        <a:cs typeface="+mn-cs"/>
                      </a:endParaRPr>
                    </a:p>
                    <a:p>
                      <a:pPr marL="742950" lvl="1" indent="-285750">
                        <a:buFont typeface="Courier New" charset="0"/>
                        <a:buChar char="o"/>
                      </a:pPr>
                      <a:r>
                        <a:rPr lang="en-US" sz="1800" kern="1200" dirty="0">
                          <a:solidFill>
                            <a:srgbClr val="FF0000"/>
                          </a:solidFill>
                          <a:effectLst/>
                          <a:latin typeface="+mn-lt"/>
                          <a:ea typeface="+mn-ea"/>
                          <a:cs typeface="+mn-cs"/>
                        </a:rPr>
                        <a:t>VZV IgM </a:t>
                      </a:r>
                    </a:p>
                    <a:p>
                      <a:pPr marL="742950" lvl="1" indent="-285750">
                        <a:buFont typeface="Courier New" charset="0"/>
                        <a:buChar char="o"/>
                      </a:pPr>
                      <a:r>
                        <a:rPr lang="en-US" sz="1800" kern="1200" dirty="0">
                          <a:solidFill>
                            <a:srgbClr val="FF0000"/>
                          </a:solidFill>
                          <a:effectLst/>
                          <a:latin typeface="+mn-lt"/>
                          <a:ea typeface="+mn-ea"/>
                          <a:cs typeface="+mn-cs"/>
                        </a:rPr>
                        <a:t>virus isolation  </a:t>
                      </a:r>
                      <a:r>
                        <a:rPr lang="en-US" sz="1800" kern="1200" dirty="0">
                          <a:solidFill>
                            <a:schemeClr val="accent1">
                              <a:lumMod val="75000"/>
                            </a:schemeClr>
                          </a:solidFill>
                          <a:effectLst/>
                          <a:latin typeface="+mn-lt"/>
                          <a:ea typeface="+mn-ea"/>
                          <a:cs typeface="+mn-cs"/>
                        </a:rPr>
                        <a:t>skin </a:t>
                      </a:r>
                      <a:r>
                        <a:rPr lang="en-US" sz="1800" kern="1200" dirty="0" err="1">
                          <a:solidFill>
                            <a:schemeClr val="accent1">
                              <a:lumMod val="75000"/>
                            </a:schemeClr>
                          </a:solidFill>
                          <a:effectLst/>
                          <a:latin typeface="+mn-lt"/>
                          <a:ea typeface="+mn-ea"/>
                          <a:cs typeface="+mn-cs"/>
                        </a:rPr>
                        <a:t>leison</a:t>
                      </a:r>
                      <a:endParaRPr lang="en-US" sz="1800" kern="1200" dirty="0">
                        <a:solidFill>
                          <a:srgbClr val="FF0000"/>
                        </a:solidFill>
                        <a:effectLst/>
                        <a:latin typeface="+mn-lt"/>
                        <a:ea typeface="+mn-ea"/>
                        <a:cs typeface="+mn-cs"/>
                      </a:endParaRPr>
                    </a:p>
                    <a:p>
                      <a:pPr marL="742950" lvl="1" indent="-285750">
                        <a:buFont typeface="Courier New" charset="0"/>
                        <a:buChar char="o"/>
                      </a:pPr>
                      <a:r>
                        <a:rPr lang="en-US" sz="1800" kern="1200" dirty="0">
                          <a:solidFill>
                            <a:srgbClr val="FF0000"/>
                          </a:solidFill>
                          <a:effectLst/>
                          <a:latin typeface="+mn-lt"/>
                          <a:ea typeface="+mn-ea"/>
                          <a:cs typeface="+mn-cs"/>
                        </a:rPr>
                        <a:t>VZV DNA in vesicular fluid or CSF (in case of CNS infection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348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Prevention: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v"/>
                        <a:tabLst/>
                        <a:defRPr/>
                      </a:pPr>
                      <a:r>
                        <a:rPr lang="en-US" sz="1800" b="1" kern="1200" dirty="0">
                          <a:solidFill>
                            <a:schemeClr val="dk1"/>
                          </a:solidFill>
                          <a:effectLst/>
                          <a:latin typeface="+mn-lt"/>
                          <a:ea typeface="+mn-ea"/>
                          <a:cs typeface="+mn-cs"/>
                        </a:rPr>
                        <a:t>Pre exposure:</a:t>
                      </a:r>
                      <a:r>
                        <a:rPr lang="en-US" sz="1800" b="1" kern="1200" baseline="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varicella vaccine:</a:t>
                      </a:r>
                      <a:r>
                        <a:rPr lang="en-US" sz="1800" kern="1200" dirty="0">
                          <a:solidFill>
                            <a:schemeClr val="dk1"/>
                          </a:solidFill>
                          <a:effectLst/>
                          <a:latin typeface="+mn-lt"/>
                          <a:ea typeface="+mn-ea"/>
                          <a:cs typeface="+mn-cs"/>
                        </a:rPr>
                        <a:t> live-attenuated vaccines .</a:t>
                      </a:r>
                      <a:endParaRPr lang="en-US" dirty="0">
                        <a:effectLst/>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v"/>
                        <a:tabLst/>
                        <a:defRPr/>
                      </a:pPr>
                      <a:r>
                        <a:rPr lang="en-US" sz="1800" b="1" kern="1200" dirty="0">
                          <a:solidFill>
                            <a:schemeClr val="dk1"/>
                          </a:solidFill>
                          <a:effectLst/>
                          <a:latin typeface="+mn-lt"/>
                          <a:ea typeface="+mn-ea"/>
                          <a:cs typeface="+mn-cs"/>
                        </a:rPr>
                        <a:t>Post exposure : VZIG </a:t>
                      </a:r>
                      <a:r>
                        <a:rPr lang="ar-SA" sz="1600" kern="1200" dirty="0">
                          <a:solidFill>
                            <a:schemeClr val="accent1">
                              <a:lumMod val="75000"/>
                            </a:schemeClr>
                          </a:solidFill>
                          <a:latin typeface="+mn-lt"/>
                          <a:ea typeface="+mn-ea"/>
                          <a:cs typeface="+mn-cs"/>
                        </a:rPr>
                        <a:t>If the mother isnt immune , she should be givin </a:t>
                      </a:r>
                      <a:r>
                        <a:rPr lang="ar-SA" sz="1600" kern="1200" dirty="0">
                          <a:solidFill>
                            <a:srgbClr val="FF0000"/>
                          </a:solidFill>
                          <a:latin typeface="+mn-lt"/>
                          <a:ea typeface="+mn-ea"/>
                          <a:cs typeface="+mn-cs"/>
                        </a:rPr>
                        <a:t>IgG</a:t>
                      </a:r>
                      <a:endParaRPr lang="en-US" sz="1600" dirty="0">
                        <a:solidFill>
                          <a:srgbClr val="FF0000"/>
                        </a:solidFill>
                        <a:effectLst/>
                        <a:latin typeface="+mn-lt"/>
                      </a:endParaRPr>
                    </a:p>
                    <a:p>
                      <a:pPr marL="285750" indent="-285750">
                        <a:buFont typeface="Arial" charset="0"/>
                        <a:buChar char="•"/>
                      </a:pPr>
                      <a:r>
                        <a:rPr lang="en-US" sz="1800" kern="1200" dirty="0">
                          <a:solidFill>
                            <a:schemeClr val="dk1"/>
                          </a:solidFill>
                          <a:effectLst/>
                          <a:latin typeface="+mn-lt"/>
                          <a:ea typeface="+mn-ea"/>
                          <a:cs typeface="+mn-cs"/>
                        </a:rPr>
                        <a:t>Susceptible</a:t>
                      </a:r>
                      <a:r>
                        <a:rPr lang="en-US" sz="1800" kern="1200" baseline="0" dirty="0">
                          <a:solidFill>
                            <a:schemeClr val="dk1"/>
                          </a:solidFill>
                          <a:effectLst/>
                          <a:latin typeface="+mn-lt"/>
                          <a:ea typeface="+mn-ea"/>
                          <a:cs typeface="+mn-cs"/>
                        </a:rPr>
                        <a:t> </a:t>
                      </a:r>
                      <a:r>
                        <a:rPr lang="en-US" sz="1800" b="1" kern="1200" dirty="0">
                          <a:solidFill>
                            <a:srgbClr val="FF0000"/>
                          </a:solidFill>
                          <a:effectLst/>
                          <a:latin typeface="+mn-lt"/>
                          <a:ea typeface="+mn-ea"/>
                          <a:cs typeface="+mn-cs"/>
                        </a:rPr>
                        <a:t>pregnant</a:t>
                      </a:r>
                      <a:r>
                        <a:rPr lang="en-US" sz="1800" b="1"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women who have been </a:t>
                      </a:r>
                      <a:r>
                        <a:rPr lang="en-US" sz="1800" b="1" kern="1200" dirty="0">
                          <a:solidFill>
                            <a:schemeClr val="dk1"/>
                          </a:solidFill>
                          <a:effectLst/>
                          <a:latin typeface="+mn-lt"/>
                          <a:ea typeface="+mn-ea"/>
                          <a:cs typeface="+mn-cs"/>
                        </a:rPr>
                        <a:t>exposed</a:t>
                      </a:r>
                      <a:r>
                        <a:rPr lang="en-US" sz="1800" kern="1200" dirty="0">
                          <a:solidFill>
                            <a:schemeClr val="dk1"/>
                          </a:solidFill>
                          <a:effectLst/>
                          <a:latin typeface="+mn-lt"/>
                          <a:ea typeface="+mn-ea"/>
                          <a:cs typeface="+mn-cs"/>
                        </a:rPr>
                        <a:t> to VZV. </a:t>
                      </a:r>
                      <a:endParaRPr lang="en-US" dirty="0">
                        <a:effectLst/>
                      </a:endParaRPr>
                    </a:p>
                    <a:p>
                      <a:pPr marL="285750" indent="-285750">
                        <a:buFont typeface="Arial" charset="0"/>
                        <a:buChar char="•"/>
                      </a:pPr>
                      <a:r>
                        <a:rPr lang="en-US" sz="1800" kern="1200" dirty="0">
                          <a:solidFill>
                            <a:srgbClr val="FF0000"/>
                          </a:solidFill>
                          <a:effectLst/>
                          <a:latin typeface="+mn-lt"/>
                          <a:ea typeface="+mn-ea"/>
                          <a:cs typeface="+mn-cs"/>
                        </a:rPr>
                        <a:t>Infants</a:t>
                      </a:r>
                      <a:r>
                        <a:rPr lang="en-US" sz="1800" kern="1200" dirty="0">
                          <a:solidFill>
                            <a:schemeClr val="dk1"/>
                          </a:solidFill>
                          <a:effectLst/>
                          <a:latin typeface="+mn-lt"/>
                          <a:ea typeface="+mn-ea"/>
                          <a:cs typeface="+mn-cs"/>
                        </a:rPr>
                        <a:t> whose mothers get infected by </a:t>
                      </a:r>
                      <a:r>
                        <a:rPr lang="en-US" sz="1800" kern="1200" dirty="0">
                          <a:solidFill>
                            <a:srgbClr val="FF0000"/>
                          </a:solidFill>
                          <a:effectLst/>
                          <a:latin typeface="+mn-lt"/>
                          <a:ea typeface="+mn-ea"/>
                          <a:cs typeface="+mn-cs"/>
                        </a:rPr>
                        <a:t>VZV &lt; 5 to 2 </a:t>
                      </a:r>
                      <a:r>
                        <a:rPr lang="en-US" sz="1800" kern="1200" dirty="0">
                          <a:solidFill>
                            <a:schemeClr val="dk1"/>
                          </a:solidFill>
                          <a:effectLst/>
                          <a:latin typeface="+mn-lt"/>
                          <a:ea typeface="+mn-ea"/>
                          <a:cs typeface="+mn-cs"/>
                        </a:rPr>
                        <a:t>days after delivery.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498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Treatment: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gridSpan="2">
                  <a:txBody>
                    <a:bodyPr/>
                    <a:lstStyle/>
                    <a:p>
                      <a:r>
                        <a:rPr lang="en-US" sz="1800" b="1" kern="1200" dirty="0">
                          <a:solidFill>
                            <a:srgbClr val="FF0000"/>
                          </a:solidFill>
                          <a:effectLst/>
                          <a:latin typeface="+mn-lt"/>
                          <a:ea typeface="+mn-ea"/>
                          <a:cs typeface="+mn-cs"/>
                        </a:rPr>
                        <a:t>Acyclovir </a:t>
                      </a:r>
                      <a:r>
                        <a:rPr lang="en-US" sz="1800" b="0" kern="1200" dirty="0">
                          <a:solidFill>
                            <a:schemeClr val="accent1">
                              <a:lumMod val="75000"/>
                            </a:schemeClr>
                          </a:solidFill>
                          <a:effectLst/>
                          <a:latin typeface="+mn-lt"/>
                          <a:ea typeface="+mn-ea"/>
                          <a:cs typeface="+mn-cs"/>
                        </a:rPr>
                        <a:t>pregnant and neonate</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 name="Straight Connector 2">
            <a:extLst>
              <a:ext uri="{FF2B5EF4-FFF2-40B4-BE49-F238E27FC236}">
                <a16:creationId xmlns:a16="http://schemas.microsoft.com/office/drawing/2014/main" id="{C546B42D-EAD8-4B25-885D-2553B4FC4601}"/>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7787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97755134"/>
              </p:ext>
            </p:extLst>
          </p:nvPr>
        </p:nvGraphicFramePr>
        <p:xfrm>
          <a:off x="304800" y="473398"/>
          <a:ext cx="11582400" cy="5756880"/>
        </p:xfrm>
        <a:graphic>
          <a:graphicData uri="http://schemas.openxmlformats.org/drawingml/2006/table">
            <a:tbl>
              <a:tblPr firstRow="1" bandRow="1">
                <a:tableStyleId>{5C22544A-7EE6-4342-B048-85BDC9FD1C3A}</a:tableStyleId>
              </a:tblPr>
              <a:tblGrid>
                <a:gridCol w="2396534">
                  <a:extLst>
                    <a:ext uri="{9D8B030D-6E8A-4147-A177-3AD203B41FA5}">
                      <a16:colId xmlns:a16="http://schemas.microsoft.com/office/drawing/2014/main" val="20000"/>
                    </a:ext>
                  </a:extLst>
                </a:gridCol>
                <a:gridCol w="9185866">
                  <a:extLst>
                    <a:ext uri="{9D8B030D-6E8A-4147-A177-3AD203B41FA5}">
                      <a16:colId xmlns:a16="http://schemas.microsoft.com/office/drawing/2014/main" val="20001"/>
                    </a:ext>
                  </a:extLst>
                </a:gridCol>
              </a:tblGrid>
              <a:tr h="259063">
                <a:tc gridSpan="2">
                  <a:txBody>
                    <a:bodyPr/>
                    <a:lstStyle/>
                    <a:p>
                      <a:pPr algn="ctr"/>
                      <a:r>
                        <a:rPr lang="en-US" sz="1800" b="1" kern="1200" dirty="0">
                          <a:solidFill>
                            <a:schemeClr val="tx1"/>
                          </a:solidFill>
                          <a:effectLst/>
                          <a:latin typeface="+mn-lt"/>
                          <a:ea typeface="+mn-ea"/>
                          <a:cs typeface="+mn-cs"/>
                        </a:rPr>
                        <a:t>Rubella Virus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453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a:t>
                      </a:r>
                      <a:r>
                        <a:rPr lang="x-none" sz="1800" b="1" kern="1200" dirty="0">
                          <a:solidFill>
                            <a:schemeClr val="dk1"/>
                          </a:solidFill>
                          <a:effectLst/>
                          <a:latin typeface="+mn-lt"/>
                          <a:ea typeface="+mn-ea"/>
                          <a:cs typeface="+mn-cs"/>
                        </a:rPr>
                        <a:t>orphology </a:t>
                      </a:r>
                      <a:r>
                        <a:rPr lang="en-US" sz="1800" b="1" kern="1200" dirty="0">
                          <a:solidFill>
                            <a:schemeClr val="dk1"/>
                          </a:solidFill>
                          <a:effectLst/>
                          <a:latin typeface="+mn-lt"/>
                          <a:ea typeface="+mn-ea"/>
                          <a:cs typeface="+mn-cs"/>
                        </a:rPr>
                        <a:t>:</a:t>
                      </a:r>
                      <a:endParaRPr lang="fr-FR" sz="1800" b="1"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r>
                        <a:rPr lang="en-US" sz="1800" b="1" kern="1200" dirty="0">
                          <a:solidFill>
                            <a:schemeClr val="dk1"/>
                          </a:solidFill>
                          <a:effectLst/>
                          <a:latin typeface="+mn-lt"/>
                          <a:ea typeface="+mn-ea"/>
                          <a:cs typeface="+mn-cs"/>
                        </a:rPr>
                        <a:t>Family: </a:t>
                      </a:r>
                      <a:r>
                        <a:rPr lang="en-US" sz="1800" kern="1200" dirty="0">
                          <a:solidFill>
                            <a:schemeClr val="dk1"/>
                          </a:solidFill>
                          <a:effectLst/>
                          <a:latin typeface="+mn-lt"/>
                          <a:ea typeface="+mn-ea"/>
                          <a:cs typeface="+mn-cs"/>
                        </a:rPr>
                        <a:t>Toga </a:t>
                      </a:r>
                      <a:r>
                        <a:rPr lang="en-US" sz="1800" kern="1200" dirty="0" err="1">
                          <a:solidFill>
                            <a:schemeClr val="dk1"/>
                          </a:solidFill>
                          <a:effectLst/>
                          <a:latin typeface="+mn-lt"/>
                          <a:ea typeface="+mn-ea"/>
                          <a:cs typeface="+mn-cs"/>
                        </a:rPr>
                        <a:t>viridae</a:t>
                      </a:r>
                      <a:r>
                        <a:rPr lang="en-US" sz="1800" kern="1200" dirty="0">
                          <a:solidFill>
                            <a:schemeClr val="dk1"/>
                          </a:solidFill>
                          <a:effectLst/>
                          <a:latin typeface="+mn-lt"/>
                          <a:ea typeface="+mn-ea"/>
                          <a:cs typeface="+mn-cs"/>
                        </a:rPr>
                        <a:t> </a:t>
                      </a:r>
                      <a:r>
                        <a:rPr lang="en-US" sz="1800" kern="1200" baseline="0" dirty="0">
                          <a:solidFill>
                            <a:schemeClr val="dk1"/>
                          </a:solidFill>
                          <a:effectLst/>
                          <a:latin typeface="+mn-lt"/>
                          <a:ea typeface="+mn-ea"/>
                          <a:cs typeface="+mn-cs"/>
                        </a:rPr>
                        <a:t>    -       </a:t>
                      </a:r>
                      <a:r>
                        <a:rPr lang="en-US" sz="1800" b="1" kern="1200" dirty="0">
                          <a:solidFill>
                            <a:schemeClr val="dk1"/>
                          </a:solidFill>
                          <a:effectLst/>
                          <a:latin typeface="+mn-lt"/>
                          <a:ea typeface="+mn-ea"/>
                          <a:cs typeface="+mn-cs"/>
                        </a:rPr>
                        <a:t>Structure</a:t>
                      </a:r>
                      <a:r>
                        <a:rPr lang="en-US" sz="1800" b="1"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ss</a:t>
                      </a:r>
                      <a:r>
                        <a:rPr lang="en-US" sz="1800" kern="1200" dirty="0">
                          <a:solidFill>
                            <a:srgbClr val="FF0000"/>
                          </a:solidFill>
                          <a:effectLst/>
                          <a:latin typeface="+mn-lt"/>
                          <a:ea typeface="+mn-ea"/>
                          <a:cs typeface="+mn-cs"/>
                        </a:rPr>
                        <a:t> </a:t>
                      </a:r>
                      <a:r>
                        <a:rPr lang="en-US" sz="1800" b="1" kern="1200" dirty="0">
                          <a:solidFill>
                            <a:srgbClr val="FF0000"/>
                          </a:solidFill>
                          <a:effectLst/>
                          <a:latin typeface="+mn-lt"/>
                          <a:ea typeface="+mn-ea"/>
                          <a:cs typeface="+mn-cs"/>
                        </a:rPr>
                        <a:t>R</a:t>
                      </a:r>
                      <a:r>
                        <a:rPr lang="en-US" sz="1800" kern="1200" dirty="0">
                          <a:solidFill>
                            <a:srgbClr val="FF0000"/>
                          </a:solidFill>
                          <a:effectLst/>
                          <a:latin typeface="+mn-lt"/>
                          <a:ea typeface="+mn-ea"/>
                          <a:cs typeface="+mn-cs"/>
                        </a:rPr>
                        <a:t>NA, Icosahedral capsid, Enveloped Virus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4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Epidemiology &amp; Pathogenesis</a:t>
                      </a:r>
                      <a:r>
                        <a:rPr lang="fr-FR" sz="1800" b="1"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indent="-285750">
                        <a:buFont typeface="Courier New" charset="0"/>
                        <a:buChar char="o"/>
                      </a:pPr>
                      <a:r>
                        <a:rPr lang="en-US" sz="1800" kern="1200" dirty="0">
                          <a:solidFill>
                            <a:schemeClr val="dk1"/>
                          </a:solidFill>
                          <a:effectLst/>
                          <a:latin typeface="+mn-lt"/>
                          <a:ea typeface="+mn-ea"/>
                          <a:cs typeface="+mn-cs"/>
                        </a:rPr>
                        <a:t>Humans </a:t>
                      </a:r>
                    </a:p>
                    <a:p>
                      <a:pPr marL="285750" indent="-285750">
                        <a:buFont typeface="Courier New" charset="0"/>
                        <a:buChar char="o"/>
                      </a:pPr>
                      <a:r>
                        <a:rPr lang="en-US" sz="1800" b="1" kern="1200" dirty="0">
                          <a:solidFill>
                            <a:schemeClr val="dk1"/>
                          </a:solidFill>
                          <a:effectLst/>
                          <a:latin typeface="+mn-lt"/>
                          <a:ea typeface="+mn-ea"/>
                          <a:cs typeface="+mn-cs"/>
                        </a:rPr>
                        <a:t>Transmission: </a:t>
                      </a:r>
                      <a:r>
                        <a:rPr lang="en-US" sz="1800" kern="1200" baseline="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Respiratory route  / transplacental route </a:t>
                      </a:r>
                      <a:endParaRPr lang="en-US" dirty="0">
                        <a:solidFill>
                          <a:srgbClr val="FF0000"/>
                        </a:solidFill>
                        <a:effectLst/>
                      </a:endParaRPr>
                    </a:p>
                    <a:p>
                      <a:pPr marL="285750" indent="-285750">
                        <a:buFont typeface="Courier New" charset="0"/>
                        <a:buChar char="o"/>
                      </a:pPr>
                      <a:r>
                        <a:rPr lang="en-US" sz="1800" kern="1200" dirty="0">
                          <a:solidFill>
                            <a:srgbClr val="FF0000"/>
                          </a:solidFill>
                          <a:effectLst/>
                          <a:latin typeface="+mn-lt"/>
                          <a:ea typeface="+mn-ea"/>
                          <a:cs typeface="+mn-cs"/>
                        </a:rPr>
                        <a:t>A world wide distribution, but now decreased due to vaccination.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6517">
                <a:tc>
                  <a:txBody>
                    <a:bodyPr/>
                    <a:lstStyle/>
                    <a:p>
                      <a:pPr algn="ctr"/>
                      <a:r>
                        <a:rPr lang="en-US" sz="1800" b="1" kern="1200" dirty="0">
                          <a:solidFill>
                            <a:schemeClr val="dk1"/>
                          </a:solidFill>
                          <a:effectLst/>
                          <a:latin typeface="+mn-lt"/>
                          <a:ea typeface="+mn-ea"/>
                          <a:cs typeface="+mn-cs"/>
                        </a:rPr>
                        <a:t>Manifestations :</a:t>
                      </a:r>
                      <a:endParaRPr lang="en-US" dirty="0">
                        <a:effectLst/>
                      </a:endParaRPr>
                    </a:p>
                    <a:p>
                      <a:pPr algn="ctr"/>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1" kern="1200" dirty="0">
                          <a:solidFill>
                            <a:schemeClr val="dk1"/>
                          </a:solidFill>
                          <a:effectLst/>
                          <a:latin typeface="+mn-lt"/>
                          <a:ea typeface="+mn-ea"/>
                          <a:cs typeface="+mn-cs"/>
                        </a:rPr>
                        <a:t>Acquired infection: </a:t>
                      </a:r>
                      <a:r>
                        <a:rPr lang="en-US" sz="1800" kern="1200" dirty="0">
                          <a:solidFill>
                            <a:schemeClr val="dk1"/>
                          </a:solidFill>
                          <a:effectLst/>
                          <a:latin typeface="+mn-lt"/>
                          <a:ea typeface="+mn-ea"/>
                          <a:cs typeface="+mn-cs"/>
                        </a:rPr>
                        <a:t>Maculopapular rash (Rubella=German measles) </a:t>
                      </a:r>
                      <a:r>
                        <a:rPr lang="en-US" sz="1800" kern="1200" dirty="0">
                          <a:solidFill>
                            <a:schemeClr val="accent1">
                              <a:lumMod val="75000"/>
                            </a:schemeClr>
                          </a:solidFill>
                          <a:effectLst/>
                          <a:latin typeface="+mn-lt"/>
                          <a:ea typeface="+mn-ea"/>
                          <a:cs typeface="+mn-cs"/>
                        </a:rPr>
                        <a:t>and fever</a:t>
                      </a:r>
                      <a:endParaRPr lang="en-US" sz="1800" b="0" kern="1200" dirty="0">
                        <a:solidFill>
                          <a:schemeClr val="dk1"/>
                        </a:solidFill>
                        <a:effectLst/>
                        <a:latin typeface="+mn-lt"/>
                        <a:ea typeface="+mn-ea"/>
                        <a:cs typeface="+mn-cs"/>
                      </a:endParaRPr>
                    </a:p>
                    <a:p>
                      <a:pPr marL="342900" indent="-342900" algn="l" defTabSz="914400" rtl="0" eaLnBrk="1" latinLnBrk="0" hangingPunct="1">
                        <a:buFont typeface="Arial" charset="0"/>
                        <a:buChar char="•"/>
                      </a:pPr>
                      <a:r>
                        <a:rPr lang="en-US" sz="2000" b="1" kern="1200" dirty="0">
                          <a:solidFill>
                            <a:schemeClr val="dk1"/>
                          </a:solidFill>
                          <a:effectLst/>
                          <a:latin typeface="+mn-lt"/>
                          <a:ea typeface="+mn-ea"/>
                          <a:cs typeface="+mn-cs"/>
                        </a:rPr>
                        <a:t>Congenital infection: </a:t>
                      </a:r>
                      <a:r>
                        <a:rPr lang="en-US" sz="1800" kern="1200" dirty="0">
                          <a:solidFill>
                            <a:schemeClr val="dk1"/>
                          </a:solidFill>
                          <a:effectLst/>
                          <a:latin typeface="+mn-lt"/>
                          <a:ea typeface="+mn-ea"/>
                          <a:cs typeface="+mn-cs"/>
                        </a:rPr>
                        <a:t>Risk of acquiring congenital rubella infection varies and depends on gestational age of the fetus at the time of maternal infection, Ranging from normal to congenital rubella syndrome (CRS) to intrauterine death (IUD). </a:t>
                      </a:r>
                    </a:p>
                    <a:p>
                      <a:endParaRPr lang="en-US" dirty="0">
                        <a:effectLst/>
                      </a:endParaRPr>
                    </a:p>
                    <a:p>
                      <a:endParaRPr lang="en-US" dirty="0">
                        <a:effectLst/>
                      </a:endParaRPr>
                    </a:p>
                    <a:p>
                      <a:endParaRPr lang="en-US" dirty="0">
                        <a:effectLst/>
                      </a:endParaRPr>
                    </a:p>
                    <a:p>
                      <a:pPr marL="285750" indent="-285750">
                        <a:buFont typeface="Wingdings" charset="2"/>
                        <a:buChar char="v"/>
                      </a:pPr>
                      <a:r>
                        <a:rPr lang="en-US" sz="2000" b="1" kern="1200" dirty="0">
                          <a:solidFill>
                            <a:schemeClr val="dk1"/>
                          </a:solidFill>
                          <a:effectLst/>
                          <a:latin typeface="+mn-lt"/>
                          <a:ea typeface="+mn-ea"/>
                          <a:cs typeface="+mn-cs"/>
                        </a:rPr>
                        <a:t>Congenital Rubella Syndrome</a:t>
                      </a:r>
                      <a:r>
                        <a:rPr lang="en-US" sz="1800" b="1" kern="1200" dirty="0">
                          <a:solidFill>
                            <a:schemeClr val="dk1"/>
                          </a:solidFill>
                          <a:effectLst/>
                          <a:latin typeface="+mn-lt"/>
                          <a:ea typeface="+mn-ea"/>
                          <a:cs typeface="+mn-cs"/>
                        </a:rPr>
                        <a:t>: </a:t>
                      </a:r>
                      <a:endParaRPr lang="en-US" dirty="0">
                        <a:effectLst/>
                      </a:endParaRPr>
                    </a:p>
                    <a:p>
                      <a:r>
                        <a:rPr lang="en-US" sz="2000" b="0" kern="1200" dirty="0">
                          <a:solidFill>
                            <a:srgbClr val="FF0000"/>
                          </a:solidFill>
                          <a:effectLst/>
                          <a:latin typeface="+mn-lt"/>
                          <a:ea typeface="+mn-ea"/>
                          <a:cs typeface="+mn-cs"/>
                        </a:rPr>
                        <a:t>Triad</a:t>
                      </a:r>
                      <a:r>
                        <a:rPr lang="en-US" sz="2000" b="0" kern="1200" dirty="0">
                          <a:solidFill>
                            <a:schemeClr val="dk1"/>
                          </a:solidFill>
                          <a:effectLst/>
                          <a:latin typeface="+mn-lt"/>
                          <a:ea typeface="+mn-ea"/>
                          <a:cs typeface="+mn-cs"/>
                        </a:rPr>
                        <a:t> of abnormalities Affecting &amp; heart</a:t>
                      </a:r>
                      <a:r>
                        <a:rPr lang="en-US" sz="1800" b="1" kern="1200" dirty="0">
                          <a:solidFill>
                            <a:schemeClr val="dk1"/>
                          </a:solidFill>
                          <a:effectLst/>
                          <a:latin typeface="+mn-lt"/>
                          <a:ea typeface="+mn-ea"/>
                          <a:cs typeface="+mn-cs"/>
                        </a:rPr>
                        <a:t>: </a:t>
                      </a:r>
                      <a:endParaRPr lang="en-US" dirty="0">
                        <a:effectLst/>
                      </a:endParaRPr>
                    </a:p>
                    <a:p>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Ears</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Sensorineural hearing loss</a:t>
                      </a:r>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Eyes: </a:t>
                      </a:r>
                      <a:r>
                        <a:rPr lang="en-US" sz="1800" kern="1200" dirty="0">
                          <a:solidFill>
                            <a:srgbClr val="FF0000"/>
                          </a:solidFill>
                          <a:effectLst/>
                          <a:latin typeface="+mn-lt"/>
                          <a:ea typeface="+mn-ea"/>
                          <a:cs typeface="+mn-cs"/>
                        </a:rPr>
                        <a:t>Cataracts, glaucoma.</a:t>
                      </a:r>
                      <a:endParaRPr lang="en-US" dirty="0">
                        <a:solidFill>
                          <a:srgbClr val="FF0000"/>
                        </a:solidFill>
                        <a:effectLst/>
                      </a:endParaRPr>
                    </a:p>
                    <a:p>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Heart:</a:t>
                      </a: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Cardiac malformations (patent ductus arteriosus</a:t>
                      </a:r>
                      <a:r>
                        <a:rPr lang="en-US" sz="1800" kern="1200" dirty="0">
                          <a:solidFill>
                            <a:schemeClr val="dk1"/>
                          </a:solidFill>
                          <a:effectLst/>
                          <a:latin typeface="+mn-lt"/>
                          <a:ea typeface="+mn-ea"/>
                          <a:cs typeface="+mn-cs"/>
                        </a:rPr>
                        <a:t>) </a:t>
                      </a:r>
                      <a:endParaRPr lang="en-US" dirty="0">
                        <a:effectLst/>
                      </a:endParaRPr>
                    </a:p>
                    <a:p>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Others: Neurologic defects </a:t>
                      </a:r>
                      <a:r>
                        <a:rPr lang="en-US" sz="1400" b="1" kern="1200" dirty="0">
                          <a:solidFill>
                            <a:schemeClr val="accent1">
                              <a:lumMod val="75000"/>
                            </a:schemeClr>
                          </a:solidFill>
                          <a:effectLst/>
                          <a:latin typeface="+mn-lt"/>
                          <a:ea typeface="+mn-ea"/>
                          <a:cs typeface="+mn-cs"/>
                        </a:rPr>
                        <a:t>(</a:t>
                      </a:r>
                      <a:r>
                        <a:rPr lang="ar-SA" sz="1400" kern="1200" dirty="0">
                          <a:solidFill>
                            <a:schemeClr val="accent1">
                              <a:lumMod val="75000"/>
                            </a:schemeClr>
                          </a:solidFill>
                          <a:latin typeface="+mn-lt"/>
                          <a:ea typeface="+mn-ea"/>
                          <a:cs typeface="+mn-cs"/>
                        </a:rPr>
                        <a:t>Microcephalus</a:t>
                      </a:r>
                      <a:r>
                        <a:rPr lang="en-US" sz="1400" kern="1200" dirty="0">
                          <a:solidFill>
                            <a:schemeClr val="accent1">
                              <a:lumMod val="75000"/>
                            </a:schemeClr>
                          </a:solidFill>
                          <a:latin typeface="+mn-lt"/>
                          <a:ea typeface="+mn-ea"/>
                          <a:cs typeface="+mn-cs"/>
                        </a:rPr>
                        <a:t>) </a:t>
                      </a:r>
                      <a:r>
                        <a:rPr lang="en-US" sz="1400" kern="1200" dirty="0">
                          <a:solidFill>
                            <a:schemeClr val="accent1">
                              <a:lumMod val="75000"/>
                            </a:schemeClr>
                          </a:solidFill>
                          <a:effectLst/>
                          <a:latin typeface="+mn-lt"/>
                          <a:ea typeface="+mn-ea"/>
                          <a:cs typeface="+mn-cs"/>
                        </a:rPr>
                        <a:t> </a:t>
                      </a:r>
                      <a:r>
                        <a:rPr lang="en-US" sz="1800" kern="1200" dirty="0">
                          <a:solidFill>
                            <a:schemeClr val="dk1"/>
                          </a:solidFill>
                          <a:effectLst/>
                          <a:latin typeface="+mn-lt"/>
                          <a:ea typeface="+mn-ea"/>
                          <a:cs typeface="+mn-cs"/>
                        </a:rPr>
                        <a:t>, growth retardation, bone disease, </a:t>
                      </a:r>
                      <a:endParaRPr lang="en-US" dirty="0">
                        <a:effectLst/>
                      </a:endParaRPr>
                    </a:p>
                    <a:p>
                      <a:r>
                        <a:rPr lang="en-US" sz="1800" kern="1200" dirty="0">
                          <a:solidFill>
                            <a:schemeClr val="dk1"/>
                          </a:solidFill>
                          <a:effectLst/>
                          <a:latin typeface="+mn-lt"/>
                          <a:ea typeface="+mn-ea"/>
                          <a:cs typeface="+mn-cs"/>
                        </a:rPr>
                        <a:t>hepatosplenomegaly, thrombocytopenia (“</a:t>
                      </a:r>
                      <a:r>
                        <a:rPr lang="en-US" sz="1800" kern="1200" dirty="0">
                          <a:solidFill>
                            <a:srgbClr val="FF0000"/>
                          </a:solidFill>
                          <a:effectLst/>
                          <a:latin typeface="+mn-lt"/>
                          <a:ea typeface="+mn-ea"/>
                          <a:cs typeface="+mn-cs"/>
                        </a:rPr>
                        <a:t>blueberry muffin</a:t>
                      </a:r>
                      <a:r>
                        <a:rPr lang="en-US" sz="1800" kern="1200" dirty="0">
                          <a:solidFill>
                            <a:schemeClr val="dk1"/>
                          </a:solidFill>
                          <a:effectLst/>
                          <a:latin typeface="+mn-lt"/>
                          <a:ea typeface="+mn-ea"/>
                          <a:cs typeface="+mn-cs"/>
                        </a:rPr>
                        <a:t>” lesions)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4" name="Straight Connector 3">
            <a:extLst>
              <a:ext uri="{FF2B5EF4-FFF2-40B4-BE49-F238E27FC236}">
                <a16:creationId xmlns:a16="http://schemas.microsoft.com/office/drawing/2014/main" id="{BA9B25DF-E501-4AD2-9B89-26579D01AB6D}"/>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1">
            <a:extLst>
              <a:ext uri="{FF2B5EF4-FFF2-40B4-BE49-F238E27FC236}">
                <a16:creationId xmlns:a16="http://schemas.microsoft.com/office/drawing/2014/main" id="{FE1FD846-2AA8-4B8F-84F8-0E1CC66E54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7670" y="4665389"/>
            <a:ext cx="1709530" cy="146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ubella">
            <a:extLst>
              <a:ext uri="{FF2B5EF4-FFF2-40B4-BE49-F238E27FC236}">
                <a16:creationId xmlns:a16="http://schemas.microsoft.com/office/drawing/2014/main" id="{1E953985-18E6-4043-9103-27B85B5E1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851" y="3883912"/>
            <a:ext cx="1216349" cy="70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3">
            <a:extLst>
              <a:ext uri="{FF2B5EF4-FFF2-40B4-BE49-F238E27FC236}">
                <a16:creationId xmlns:a16="http://schemas.microsoft.com/office/drawing/2014/main" id="{6F7C8A6F-C5EF-48BD-863D-F445F223FBD8}"/>
              </a:ext>
            </a:extLst>
          </p:cNvPr>
          <p:cNvSpPr/>
          <p:nvPr/>
        </p:nvSpPr>
        <p:spPr>
          <a:xfrm>
            <a:off x="7243484" y="3429000"/>
            <a:ext cx="2910533" cy="954107"/>
          </a:xfrm>
          <a:prstGeom prst="rect">
            <a:avLst/>
          </a:prstGeom>
          <a:solidFill>
            <a:schemeClr val="accent1">
              <a:lumMod val="20000"/>
              <a:lumOff val="80000"/>
            </a:schemeClr>
          </a:solidFill>
        </p:spPr>
        <p:txBody>
          <a:bodyPr wrap="square">
            <a:spAutoFit/>
          </a:bodyPr>
          <a:lstStyle/>
          <a:p>
            <a:pPr>
              <a:buFont typeface="Wingdings 2" panose="05020102010507070707" pitchFamily="18" charset="2"/>
              <a:buNone/>
              <a:defRPr/>
            </a:pPr>
            <a:r>
              <a:rPr lang="en-US" sz="1400" b="1" dirty="0">
                <a:solidFill>
                  <a:schemeClr val="accent2">
                    <a:lumMod val="75000"/>
                  </a:schemeClr>
                </a:solidFill>
              </a:rPr>
              <a:t>gestational age                  </a:t>
            </a:r>
            <a:r>
              <a:rPr lang="en-US" sz="1400" b="1" dirty="0">
                <a:solidFill>
                  <a:srgbClr val="00B0F0"/>
                </a:solidFill>
              </a:rPr>
              <a:t>risk to fetus</a:t>
            </a:r>
          </a:p>
          <a:p>
            <a:pPr>
              <a:defRPr/>
            </a:pPr>
            <a:r>
              <a:rPr lang="en-US" sz="1400" dirty="0"/>
              <a:t>0-12 </a:t>
            </a:r>
            <a:r>
              <a:rPr lang="en-US" sz="1400" dirty="0" err="1"/>
              <a:t>wks</a:t>
            </a:r>
            <a:r>
              <a:rPr lang="en-US" sz="1400" dirty="0"/>
              <a:t>                                   70%</a:t>
            </a:r>
          </a:p>
          <a:p>
            <a:pPr>
              <a:defRPr/>
            </a:pPr>
            <a:r>
              <a:rPr lang="en-US" sz="1400" dirty="0"/>
              <a:t>13-16 </a:t>
            </a:r>
            <a:r>
              <a:rPr lang="en-US" sz="1400" dirty="0" err="1"/>
              <a:t>wks</a:t>
            </a:r>
            <a:r>
              <a:rPr lang="en-US" sz="1400" dirty="0"/>
              <a:t>                                  20%</a:t>
            </a:r>
          </a:p>
          <a:p>
            <a:pPr>
              <a:defRPr/>
            </a:pPr>
            <a:r>
              <a:rPr lang="en-US" sz="1400" dirty="0"/>
              <a:t>&gt;16 </a:t>
            </a:r>
            <a:r>
              <a:rPr lang="en-US" sz="1400" dirty="0" err="1"/>
              <a:t>wks</a:t>
            </a:r>
            <a:r>
              <a:rPr lang="en-US" sz="1400" dirty="0"/>
              <a:t>                                Infrequent</a:t>
            </a:r>
            <a:endParaRPr lang="ar-SA" sz="1400" dirty="0"/>
          </a:p>
        </p:txBody>
      </p:sp>
    </p:spTree>
    <p:extLst>
      <p:ext uri="{BB962C8B-B14F-4D97-AF65-F5344CB8AC3E}">
        <p14:creationId xmlns:p14="http://schemas.microsoft.com/office/powerpoint/2010/main" val="90883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3231259"/>
              </p:ext>
            </p:extLst>
          </p:nvPr>
        </p:nvGraphicFramePr>
        <p:xfrm>
          <a:off x="322323" y="622853"/>
          <a:ext cx="11547354" cy="4548293"/>
        </p:xfrm>
        <a:graphic>
          <a:graphicData uri="http://schemas.openxmlformats.org/drawingml/2006/table">
            <a:tbl>
              <a:tblPr firstRow="1" bandRow="1">
                <a:tableStyleId>{5C22544A-7EE6-4342-B048-85BDC9FD1C3A}</a:tableStyleId>
              </a:tblPr>
              <a:tblGrid>
                <a:gridCol w="1594970">
                  <a:extLst>
                    <a:ext uri="{9D8B030D-6E8A-4147-A177-3AD203B41FA5}">
                      <a16:colId xmlns:a16="http://schemas.microsoft.com/office/drawing/2014/main" val="20000"/>
                    </a:ext>
                  </a:extLst>
                </a:gridCol>
                <a:gridCol w="1895061">
                  <a:extLst>
                    <a:ext uri="{9D8B030D-6E8A-4147-A177-3AD203B41FA5}">
                      <a16:colId xmlns:a16="http://schemas.microsoft.com/office/drawing/2014/main" val="20001"/>
                    </a:ext>
                  </a:extLst>
                </a:gridCol>
                <a:gridCol w="8057323">
                  <a:extLst>
                    <a:ext uri="{9D8B030D-6E8A-4147-A177-3AD203B41FA5}">
                      <a16:colId xmlns:a16="http://schemas.microsoft.com/office/drawing/2014/main" val="20002"/>
                    </a:ext>
                  </a:extLst>
                </a:gridCol>
              </a:tblGrid>
              <a:tr h="52493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Diagnosis: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Pregnant</a:t>
                      </a:r>
                      <a:r>
                        <a:rPr lang="en-US" sz="1800" kern="1200" baseline="0" dirty="0">
                          <a:solidFill>
                            <a:schemeClr val="dk1"/>
                          </a:solidFill>
                          <a:effectLst/>
                          <a:latin typeface="+mn-lt"/>
                          <a:ea typeface="+mn-ea"/>
                          <a:cs typeface="+mn-cs"/>
                        </a:rPr>
                        <a:t> mother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it-IT" sz="1800" b="1" kern="1200" dirty="0" err="1">
                          <a:solidFill>
                            <a:srgbClr val="FF0000"/>
                          </a:solidFill>
                          <a:effectLst/>
                          <a:latin typeface="+mn-lt"/>
                          <a:ea typeface="+mn-ea"/>
                          <a:cs typeface="+mn-cs"/>
                        </a:rPr>
                        <a:t>Serological</a:t>
                      </a:r>
                      <a:r>
                        <a:rPr lang="it-IT" sz="1800" b="1" kern="1200" dirty="0">
                          <a:solidFill>
                            <a:srgbClr val="FF0000"/>
                          </a:solidFill>
                          <a:effectLst/>
                          <a:latin typeface="+mn-lt"/>
                          <a:ea typeface="+mn-ea"/>
                          <a:cs typeface="+mn-cs"/>
                        </a:rPr>
                        <a:t> </a:t>
                      </a:r>
                      <a:r>
                        <a:rPr lang="it-IT" sz="1800" b="1" kern="1200" dirty="0" err="1">
                          <a:solidFill>
                            <a:srgbClr val="FF0000"/>
                          </a:solidFill>
                          <a:effectLst/>
                          <a:latin typeface="+mn-lt"/>
                          <a:ea typeface="+mn-ea"/>
                          <a:cs typeface="+mn-cs"/>
                        </a:rPr>
                        <a:t>diagnosis</a:t>
                      </a:r>
                      <a:r>
                        <a:rPr lang="it-IT" sz="1800" b="1" kern="1200" dirty="0">
                          <a:solidFill>
                            <a:srgbClr val="FF0000"/>
                          </a:solidFill>
                          <a:effectLst/>
                          <a:latin typeface="+mn-lt"/>
                          <a:ea typeface="+mn-ea"/>
                          <a:cs typeface="+mn-cs"/>
                        </a:rPr>
                        <a:t>: </a:t>
                      </a:r>
                      <a:r>
                        <a:rPr lang="it-IT" sz="1800" b="1" kern="1200" dirty="0" err="1">
                          <a:solidFill>
                            <a:srgbClr val="FF0000"/>
                          </a:solidFill>
                          <a:effectLst/>
                          <a:latin typeface="+mn-lt"/>
                          <a:ea typeface="+mn-ea"/>
                          <a:cs typeface="+mn-cs"/>
                        </a:rPr>
                        <a:t>Rubella</a:t>
                      </a:r>
                      <a:r>
                        <a:rPr lang="it-IT" sz="1800" b="1" kern="1200" dirty="0">
                          <a:solidFill>
                            <a:srgbClr val="FF0000"/>
                          </a:solidFill>
                          <a:effectLst/>
                          <a:latin typeface="+mn-lt"/>
                          <a:ea typeface="+mn-ea"/>
                          <a:cs typeface="+mn-cs"/>
                        </a:rPr>
                        <a:t> </a:t>
                      </a:r>
                      <a:r>
                        <a:rPr lang="it-IT" sz="1800" b="1" kern="1200" dirty="0" err="1">
                          <a:solidFill>
                            <a:srgbClr val="FF0000"/>
                          </a:solidFill>
                          <a:effectLst/>
                          <a:latin typeface="+mn-lt"/>
                          <a:ea typeface="+mn-ea"/>
                          <a:cs typeface="+mn-cs"/>
                        </a:rPr>
                        <a:t>specific</a:t>
                      </a:r>
                      <a:r>
                        <a:rPr lang="it-IT" sz="1800" b="1" kern="1200" dirty="0">
                          <a:solidFill>
                            <a:srgbClr val="FF0000"/>
                          </a:solidFill>
                          <a:effectLst/>
                          <a:latin typeface="+mn-lt"/>
                          <a:ea typeface="+mn-ea"/>
                          <a:cs typeface="+mn-cs"/>
                        </a:rPr>
                        <a:t> </a:t>
                      </a:r>
                      <a:r>
                        <a:rPr lang="it-IT" sz="1800" b="1" kern="1200" dirty="0" err="1">
                          <a:solidFill>
                            <a:srgbClr val="FF0000"/>
                          </a:solidFill>
                          <a:effectLst/>
                          <a:latin typeface="+mn-lt"/>
                          <a:ea typeface="+mn-ea"/>
                          <a:cs typeface="+mn-cs"/>
                        </a:rPr>
                        <a:t>IgM</a:t>
                      </a:r>
                      <a:r>
                        <a:rPr lang="it-IT" sz="1800" b="1" kern="1200" dirty="0">
                          <a:solidFill>
                            <a:srgbClr val="FF0000"/>
                          </a:solidFill>
                          <a:effectLst/>
                          <a:latin typeface="+mn-lt"/>
                          <a:ea typeface="+mn-ea"/>
                          <a:cs typeface="+mn-cs"/>
                        </a:rPr>
                        <a:t> or </a:t>
                      </a:r>
                      <a:r>
                        <a:rPr lang="it-IT" sz="1800" b="1" kern="1200" dirty="0" err="1">
                          <a:solidFill>
                            <a:srgbClr val="FF0000"/>
                          </a:solidFill>
                          <a:effectLst/>
                          <a:latin typeface="+mn-lt"/>
                          <a:ea typeface="+mn-ea"/>
                          <a:cs typeface="+mn-cs"/>
                        </a:rPr>
                        <a:t>IgG</a:t>
                      </a:r>
                      <a:r>
                        <a:rPr lang="it-IT" sz="1800" b="1" kern="1200" dirty="0">
                          <a:solidFill>
                            <a:srgbClr val="FF0000"/>
                          </a:solidFill>
                          <a:effectLst/>
                          <a:latin typeface="+mn-lt"/>
                          <a:ea typeface="+mn-ea"/>
                          <a:cs typeface="+mn-cs"/>
                        </a:rPr>
                        <a:t> </a:t>
                      </a:r>
                      <a:r>
                        <a:rPr lang="it-IT" sz="1800" b="1" kern="1200" dirty="0" err="1">
                          <a:solidFill>
                            <a:srgbClr val="FF0000"/>
                          </a:solidFill>
                          <a:effectLst/>
                          <a:latin typeface="+mn-lt"/>
                          <a:ea typeface="+mn-ea"/>
                          <a:cs typeface="+mn-cs"/>
                        </a:rPr>
                        <a:t>seroconversion</a:t>
                      </a:r>
                      <a:r>
                        <a:rPr lang="it-IT" sz="1800" b="1" kern="1200" dirty="0">
                          <a:solidFill>
                            <a:srgbClr val="FF0000"/>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3156">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Infant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indent="-285750">
                        <a:buFont typeface="Wingdings" charset="2"/>
                        <a:buChar char="v"/>
                      </a:pPr>
                      <a:r>
                        <a:rPr lang="en-US" sz="1800" b="1" kern="1200" dirty="0">
                          <a:solidFill>
                            <a:schemeClr val="dk1"/>
                          </a:solidFill>
                          <a:effectLst/>
                          <a:latin typeface="+mn-lt"/>
                          <a:ea typeface="+mn-ea"/>
                          <a:cs typeface="+mn-cs"/>
                        </a:rPr>
                        <a:t>Prenatal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p>
                    <a:p>
                      <a:pPr marL="742950" lvl="1" indent="-285750">
                        <a:buFont typeface="Courier New" charset="0"/>
                        <a:buChar char="o"/>
                      </a:pPr>
                      <a:r>
                        <a:rPr lang="en-US" sz="1800" kern="1200" dirty="0">
                          <a:solidFill>
                            <a:schemeClr val="dk1"/>
                          </a:solidFill>
                          <a:effectLst/>
                          <a:latin typeface="+mn-lt"/>
                          <a:ea typeface="+mn-ea"/>
                          <a:cs typeface="+mn-cs"/>
                        </a:rPr>
                        <a:t>Ultrasound </a:t>
                      </a:r>
                    </a:p>
                    <a:p>
                      <a:pPr marL="742950" lvl="1" indent="-285750">
                        <a:buFont typeface="Courier New" charset="0"/>
                        <a:buChar char="o"/>
                      </a:pPr>
                      <a:r>
                        <a:rPr lang="en-US" sz="1800" kern="1200" dirty="0">
                          <a:solidFill>
                            <a:schemeClr val="dk1"/>
                          </a:solidFill>
                          <a:effectLst/>
                          <a:latin typeface="+mn-lt"/>
                          <a:ea typeface="+mn-ea"/>
                          <a:cs typeface="+mn-cs"/>
                        </a:rPr>
                        <a:t>Culture</a:t>
                      </a:r>
                      <a:endParaRPr lang="en-US" dirty="0">
                        <a:effectLst/>
                      </a:endParaRPr>
                    </a:p>
                    <a:p>
                      <a:pPr marL="742950" lvl="1" indent="-285750">
                        <a:buFont typeface="Courier New" charset="0"/>
                        <a:buChar char="o"/>
                      </a:pPr>
                      <a:r>
                        <a:rPr lang="en-US" sz="1800" kern="1200" dirty="0">
                          <a:solidFill>
                            <a:schemeClr val="dk1"/>
                          </a:solidFill>
                          <a:effectLst/>
                          <a:latin typeface="+mn-lt"/>
                          <a:ea typeface="+mn-ea"/>
                          <a:cs typeface="+mn-cs"/>
                        </a:rPr>
                        <a:t>PCR </a:t>
                      </a:r>
                      <a:r>
                        <a:rPr lang="en-US" sz="1800" kern="1200" dirty="0">
                          <a:solidFill>
                            <a:schemeClr val="accent1">
                              <a:lumMod val="75000"/>
                            </a:schemeClr>
                          </a:solidFill>
                          <a:effectLst/>
                          <a:latin typeface="+mn-lt"/>
                          <a:ea typeface="+mn-ea"/>
                          <a:cs typeface="+mn-cs"/>
                        </a:rPr>
                        <a:t>virus RNA</a:t>
                      </a:r>
                      <a:endParaRPr lang="en-US" sz="1800" kern="1200" dirty="0">
                        <a:solidFill>
                          <a:schemeClr val="dk1"/>
                        </a:solidFill>
                        <a:effectLst/>
                        <a:latin typeface="+mn-lt"/>
                        <a:ea typeface="+mn-ea"/>
                        <a:cs typeface="+mn-cs"/>
                      </a:endParaRPr>
                    </a:p>
                    <a:p>
                      <a:pPr marL="285750" indent="-285750">
                        <a:buFont typeface="Wingdings" charset="2"/>
                        <a:buChar char="v"/>
                      </a:pPr>
                      <a:r>
                        <a:rPr lang="en-US" sz="1800" b="1" kern="1200" dirty="0">
                          <a:solidFill>
                            <a:schemeClr val="dk1"/>
                          </a:solidFill>
                          <a:effectLst/>
                          <a:latin typeface="+mn-lt"/>
                          <a:ea typeface="+mn-ea"/>
                          <a:cs typeface="+mn-cs"/>
                        </a:rPr>
                        <a:t>Postnatal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endParaRPr lang="en-US" sz="1800" b="0" kern="1200" dirty="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kern="1200" dirty="0">
                          <a:solidFill>
                            <a:schemeClr val="dk1"/>
                          </a:solidFill>
                          <a:effectLst/>
                          <a:latin typeface="+mn-lt"/>
                          <a:ea typeface="+mn-ea"/>
                          <a:cs typeface="+mn-cs"/>
                        </a:rPr>
                        <a:t>Serology: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IgM </a:t>
                      </a:r>
                      <a:endParaRPr lang="en-US" dirty="0">
                        <a:effectLst/>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effectLst/>
                        </a:rPr>
                        <a:t>- </a:t>
                      </a:r>
                      <a:r>
                        <a:rPr lang="en-US" sz="1800" kern="1200" dirty="0">
                          <a:solidFill>
                            <a:schemeClr val="dk1"/>
                          </a:solidFill>
                          <a:effectLst/>
                          <a:latin typeface="+mn-lt"/>
                          <a:ea typeface="+mn-ea"/>
                          <a:cs typeface="+mn-cs"/>
                        </a:rPr>
                        <a:t>Persistent IgG in the infant's serum beyond 9-12 </a:t>
                      </a:r>
                      <a:r>
                        <a:rPr lang="en-US" sz="1800" kern="1200" dirty="0" err="1">
                          <a:solidFill>
                            <a:schemeClr val="dk1"/>
                          </a:solidFill>
                          <a:effectLst/>
                          <a:latin typeface="+mn-lt"/>
                          <a:ea typeface="+mn-ea"/>
                          <a:cs typeface="+mn-cs"/>
                        </a:rPr>
                        <a:t>ms</a:t>
                      </a:r>
                      <a:r>
                        <a:rPr lang="en-US" sz="1800" kern="1200" dirty="0">
                          <a:solidFill>
                            <a:schemeClr val="dk1"/>
                          </a:solidFill>
                          <a:effectLst/>
                          <a:latin typeface="+mn-lt"/>
                          <a:ea typeface="+mn-ea"/>
                          <a:cs typeface="+mn-cs"/>
                        </a:rPr>
                        <a:t> of age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kern="1200" dirty="0">
                          <a:solidFill>
                            <a:schemeClr val="dk1"/>
                          </a:solidFill>
                          <a:effectLst/>
                          <a:latin typeface="+mn-lt"/>
                          <a:ea typeface="+mn-ea"/>
                          <a:cs typeface="+mn-cs"/>
                        </a:rPr>
                        <a:t>Culture </a:t>
                      </a:r>
                      <a:endParaRPr lang="en-US" dirty="0">
                        <a:effectLst/>
                      </a:endParaRPr>
                    </a:p>
                    <a:p>
                      <a:pPr marL="742950" lvl="1" indent="-285750">
                        <a:buFont typeface="Courier New" charset="0"/>
                        <a:buChar char="o"/>
                      </a:pPr>
                      <a:r>
                        <a:rPr lang="en-US" sz="1800" kern="1200" dirty="0">
                          <a:solidFill>
                            <a:schemeClr val="dk1"/>
                          </a:solidFill>
                          <a:effectLst/>
                          <a:latin typeface="+mn-lt"/>
                          <a:ea typeface="+mn-ea"/>
                          <a:cs typeface="+mn-cs"/>
                        </a:rPr>
                        <a:t>PCR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Prevention: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gridSpan="2">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1" kern="1200" dirty="0">
                          <a:solidFill>
                            <a:srgbClr val="FF0000"/>
                          </a:solidFill>
                          <a:effectLst/>
                          <a:latin typeface="+mn-lt"/>
                          <a:ea typeface="+mn-ea"/>
                          <a:cs typeface="+mn-cs"/>
                        </a:rPr>
                        <a:t>Routine antenatal screening: </a:t>
                      </a:r>
                      <a:r>
                        <a:rPr lang="en-US" sz="1800" kern="1200" dirty="0">
                          <a:solidFill>
                            <a:srgbClr val="FF0000"/>
                          </a:solidFill>
                          <a:effectLst/>
                          <a:latin typeface="+mn-lt"/>
                          <a:ea typeface="+mn-ea"/>
                          <a:cs typeface="+mn-cs"/>
                        </a:rPr>
                        <a:t>Rubella specific Ig</a:t>
                      </a:r>
                      <a:r>
                        <a:rPr lang="en-US" sz="1800" b="1" kern="1200" dirty="0">
                          <a:solidFill>
                            <a:srgbClr val="FF0000"/>
                          </a:solidFill>
                          <a:effectLst/>
                          <a:latin typeface="+mn-lt"/>
                          <a:ea typeface="+mn-ea"/>
                          <a:cs typeface="+mn-cs"/>
                        </a:rPr>
                        <a:t>G</a:t>
                      </a:r>
                      <a:r>
                        <a:rPr lang="en-US" sz="1800" kern="1200" dirty="0">
                          <a:solidFill>
                            <a:srgbClr val="FF0000"/>
                          </a:solidFill>
                          <a:effectLst/>
                          <a:latin typeface="+mn-lt"/>
                          <a:ea typeface="+mn-ea"/>
                          <a:cs typeface="+mn-cs"/>
                        </a:rPr>
                        <a:t> . </a:t>
                      </a:r>
                      <a:endParaRPr lang="en-US" dirty="0">
                        <a:solidFill>
                          <a:srgbClr val="FF0000"/>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1" kern="1200" dirty="0">
                          <a:solidFill>
                            <a:srgbClr val="FF0000"/>
                          </a:solidFill>
                          <a:effectLst/>
                          <a:latin typeface="+mn-lt"/>
                          <a:ea typeface="+mn-ea"/>
                          <a:cs typeface="+mn-cs"/>
                        </a:rPr>
                        <a:t>vaccination : </a:t>
                      </a:r>
                      <a:r>
                        <a:rPr lang="en-US" altLang="zh-TW" sz="1800" dirty="0">
                          <a:solidFill>
                            <a:schemeClr val="tx1"/>
                          </a:solidFill>
                        </a:rPr>
                        <a:t>(LAV)</a:t>
                      </a:r>
                      <a:r>
                        <a:rPr lang="en-US" altLang="ar-SA" sz="1800" dirty="0">
                          <a:solidFill>
                            <a:schemeClr val="tx1"/>
                          </a:solidFill>
                          <a:ea typeface="Majalla U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 Non immunized </a:t>
                      </a:r>
                      <a:r>
                        <a:rPr lang="en-US" sz="1800" b="1" kern="1200" dirty="0">
                          <a:solidFill>
                            <a:srgbClr val="FF0000"/>
                          </a:solidFill>
                          <a:effectLst/>
                          <a:latin typeface="+mn-lt"/>
                          <a:ea typeface="+mn-ea"/>
                          <a:cs typeface="+mn-cs"/>
                        </a:rPr>
                        <a:t>women </a:t>
                      </a:r>
                      <a:r>
                        <a:rPr lang="en-US" sz="1800" kern="1200" dirty="0">
                          <a:solidFill>
                            <a:srgbClr val="FF0000"/>
                          </a:solidFill>
                          <a:effectLst/>
                          <a:latin typeface="+mn-lt"/>
                          <a:ea typeface="+mn-ea"/>
                          <a:cs typeface="+mn-cs"/>
                        </a:rPr>
                        <a:t>should take the vaccine </a:t>
                      </a:r>
                      <a:endParaRPr lang="en-US" dirty="0">
                        <a:solidFill>
                          <a:srgbClr val="FF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 women who got vaccine should avoid pregnancy for </a:t>
                      </a:r>
                      <a:r>
                        <a:rPr lang="en-US" sz="1800" b="1" kern="1200" dirty="0">
                          <a:solidFill>
                            <a:srgbClr val="FF0000"/>
                          </a:solidFill>
                          <a:effectLst/>
                          <a:latin typeface="+mn-lt"/>
                          <a:ea typeface="+mn-ea"/>
                          <a:cs typeface="+mn-cs"/>
                        </a:rPr>
                        <a:t>3 months.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cxnSp>
        <p:nvCxnSpPr>
          <p:cNvPr id="3" name="Straight Connector 2">
            <a:extLst>
              <a:ext uri="{FF2B5EF4-FFF2-40B4-BE49-F238E27FC236}">
                <a16:creationId xmlns:a16="http://schemas.microsoft.com/office/drawing/2014/main" id="{F1E490EA-28E4-444B-8C4E-EBAEED2801D9}"/>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3511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2715739"/>
              </p:ext>
            </p:extLst>
          </p:nvPr>
        </p:nvGraphicFramePr>
        <p:xfrm>
          <a:off x="0" y="251792"/>
          <a:ext cx="12121906" cy="6035040"/>
        </p:xfrm>
        <a:graphic>
          <a:graphicData uri="http://schemas.openxmlformats.org/drawingml/2006/table">
            <a:tbl>
              <a:tblPr firstRow="1" bandRow="1">
                <a:tableStyleId>{5C22544A-7EE6-4342-B048-85BDC9FD1C3A}</a:tableStyleId>
              </a:tblPr>
              <a:tblGrid>
                <a:gridCol w="1683026">
                  <a:extLst>
                    <a:ext uri="{9D8B030D-6E8A-4147-A177-3AD203B41FA5}">
                      <a16:colId xmlns:a16="http://schemas.microsoft.com/office/drawing/2014/main" val="20000"/>
                    </a:ext>
                  </a:extLst>
                </a:gridCol>
                <a:gridCol w="3750365">
                  <a:extLst>
                    <a:ext uri="{9D8B030D-6E8A-4147-A177-3AD203B41FA5}">
                      <a16:colId xmlns:a16="http://schemas.microsoft.com/office/drawing/2014/main" val="20001"/>
                    </a:ext>
                  </a:extLst>
                </a:gridCol>
                <a:gridCol w="6688515">
                  <a:extLst>
                    <a:ext uri="{9D8B030D-6E8A-4147-A177-3AD203B41FA5}">
                      <a16:colId xmlns:a16="http://schemas.microsoft.com/office/drawing/2014/main" val="20002"/>
                    </a:ext>
                  </a:extLst>
                </a:gridCol>
              </a:tblGrid>
              <a:tr h="360395">
                <a:tc gridSpan="3">
                  <a:txBody>
                    <a:bodyPr/>
                    <a:lstStyle/>
                    <a:p>
                      <a:pPr algn="ctr"/>
                      <a:r>
                        <a:rPr lang="en-US" sz="1800" b="1" kern="1200" dirty="0">
                          <a:solidFill>
                            <a:schemeClr val="tx1"/>
                          </a:solidFill>
                          <a:effectLst/>
                          <a:latin typeface="+mn-lt"/>
                          <a:ea typeface="+mn-ea"/>
                          <a:cs typeface="+mn-cs"/>
                        </a:rPr>
                        <a:t>Cytomegalovirus ( CMV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ctr"/>
                      <a:endParaRPr lang="en-US" sz="1800" b="1" kern="1200" dirty="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009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a:t>
                      </a:r>
                      <a:r>
                        <a:rPr lang="x-none" sz="1800" b="1" kern="1200" dirty="0">
                          <a:solidFill>
                            <a:schemeClr val="dk1"/>
                          </a:solidFill>
                          <a:effectLst/>
                          <a:latin typeface="+mn-lt"/>
                          <a:ea typeface="+mn-ea"/>
                          <a:cs typeface="+mn-cs"/>
                        </a:rPr>
                        <a:t>orphology </a:t>
                      </a:r>
                      <a:r>
                        <a:rPr lang="en-US" sz="1800" b="1" kern="1200" dirty="0">
                          <a:solidFill>
                            <a:schemeClr val="dk1"/>
                          </a:solidFill>
                          <a:effectLst/>
                          <a:latin typeface="+mn-lt"/>
                          <a:ea typeface="+mn-ea"/>
                          <a:cs typeface="+mn-cs"/>
                        </a:rPr>
                        <a:t>:</a:t>
                      </a:r>
                      <a:endParaRPr lang="fr-FR" sz="1800" b="1"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gridSpan="2">
                  <a:txBody>
                    <a:bodyPr/>
                    <a:lstStyle/>
                    <a:p>
                      <a:r>
                        <a:rPr lang="en-US" sz="1800" b="1" kern="1200" dirty="0">
                          <a:solidFill>
                            <a:schemeClr val="dk1"/>
                          </a:solidFill>
                          <a:effectLst/>
                          <a:latin typeface="+mn-lt"/>
                          <a:ea typeface="+mn-ea"/>
                          <a:cs typeface="+mn-cs"/>
                        </a:rPr>
                        <a:t>Family:</a:t>
                      </a:r>
                      <a:r>
                        <a:rPr lang="en-US" sz="1800" kern="1200" dirty="0">
                          <a:solidFill>
                            <a:schemeClr val="dk1"/>
                          </a:solidFill>
                          <a:effectLst/>
                          <a:latin typeface="+mn-lt"/>
                          <a:ea typeface="+mn-ea"/>
                          <a:cs typeface="+mn-cs"/>
                        </a:rPr>
                        <a:t> Herpes </a:t>
                      </a:r>
                      <a:r>
                        <a:rPr lang="en-US" sz="1800" kern="1200" dirty="0" err="1">
                          <a:solidFill>
                            <a:schemeClr val="dk1"/>
                          </a:solidFill>
                          <a:effectLst/>
                          <a:latin typeface="+mn-lt"/>
                          <a:ea typeface="+mn-ea"/>
                          <a:cs typeface="+mn-cs"/>
                        </a:rPr>
                        <a:t>viridae</a:t>
                      </a:r>
                      <a:r>
                        <a:rPr lang="en-US" sz="1800" kern="1200" dirty="0">
                          <a:solidFill>
                            <a:schemeClr val="dk1"/>
                          </a:solidFill>
                          <a:effectLst/>
                          <a:latin typeface="+mn-lt"/>
                          <a:ea typeface="+mn-ea"/>
                          <a:cs typeface="+mn-cs"/>
                        </a:rPr>
                        <a:t> </a:t>
                      </a:r>
                      <a:r>
                        <a:rPr lang="en-US" sz="1800" kern="1200" baseline="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Structure:</a:t>
                      </a: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dsDNA, Enveloped, Icosahedral Virus</a:t>
                      </a:r>
                    </a:p>
                    <a:p>
                      <a:r>
                        <a:rPr lang="en-US" sz="1800" kern="1200" dirty="0">
                          <a:solidFill>
                            <a:schemeClr val="dk1"/>
                          </a:solidFill>
                          <a:effectLst/>
                          <a:latin typeface="+mn-lt"/>
                          <a:ea typeface="+mn-ea"/>
                          <a:cs typeface="+mn-cs"/>
                        </a:rPr>
                        <a:t>After the initial exposure to the virus → the virus Establishes in latent form → When there is diminished immunity, the virus may reactivate and cause recurrent infection .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6078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Epidemiology </a:t>
                      </a:r>
                      <a:r>
                        <a:rPr lang="fr-FR" sz="1800" b="1"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gridSpan="2">
                  <a:txBody>
                    <a:bodyPr/>
                    <a:lstStyle/>
                    <a:p>
                      <a:r>
                        <a:rPr lang="en-US" sz="1800" kern="1200" dirty="0">
                          <a:solidFill>
                            <a:schemeClr val="dk1"/>
                          </a:solidFill>
                          <a:effectLst/>
                          <a:latin typeface="+mn-lt"/>
                          <a:ea typeface="+mn-ea"/>
                          <a:cs typeface="+mn-cs"/>
                        </a:rPr>
                        <a:t>Humans are the reservoir, worldwide distribution. </a:t>
                      </a:r>
                    </a:p>
                    <a:p>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60395">
                <a:tc rowSpan="2">
                  <a:txBody>
                    <a:bodyPr/>
                    <a:lstStyle/>
                    <a:p>
                      <a:pPr algn="ctr"/>
                      <a:r>
                        <a:rPr lang="en-US" sz="1800" b="1" kern="1200" dirty="0">
                          <a:solidFill>
                            <a:schemeClr val="dk1"/>
                          </a:solidFill>
                          <a:effectLst/>
                          <a:latin typeface="+mn-lt"/>
                          <a:ea typeface="+mn-ea"/>
                          <a:cs typeface="+mn-cs"/>
                        </a:rPr>
                        <a:t>Transmission: </a:t>
                      </a:r>
                      <a:endParaRPr lang="en-US" dirty="0">
                        <a:effectLst/>
                      </a:endParaRPr>
                    </a:p>
                    <a:p>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defTabSz="914400" rtl="0" eaLnBrk="1" latinLnBrk="0" hangingPunct="1"/>
                      <a:r>
                        <a:rPr lang="en-US" sz="1800" b="1" kern="1200" dirty="0">
                          <a:solidFill>
                            <a:schemeClr val="dk1"/>
                          </a:solidFill>
                          <a:effectLst/>
                          <a:latin typeface="+mn-lt"/>
                          <a:ea typeface="+mn-ea"/>
                          <a:cs typeface="+mn-cs"/>
                        </a:rPr>
                        <a:t>Horizontal transmission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defTabSz="914400" rtl="0" eaLnBrk="1" latinLnBrk="0" hangingPunct="1"/>
                      <a:r>
                        <a:rPr lang="en-US" sz="1800" b="1" kern="1200" dirty="0">
                          <a:solidFill>
                            <a:schemeClr val="dk1"/>
                          </a:solidFill>
                          <a:effectLst/>
                          <a:latin typeface="+mn-lt"/>
                          <a:ea typeface="+mn-ea"/>
                          <a:cs typeface="+mn-cs"/>
                        </a:rPr>
                        <a:t>Vertical transmission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441579">
                <a:tc vMerge="1">
                  <a:txBody>
                    <a:bodyPr/>
                    <a:lstStyle/>
                    <a:p>
                      <a:endParaRPr lang="en-US" sz="1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charset="0"/>
                        <a:buChar char="•"/>
                      </a:pPr>
                      <a:r>
                        <a:rPr lang="en-US" sz="1800" b="1" kern="1200" dirty="0">
                          <a:solidFill>
                            <a:schemeClr val="dk1"/>
                          </a:solidFill>
                          <a:effectLst/>
                          <a:latin typeface="+mn-lt"/>
                          <a:ea typeface="+mn-ea"/>
                          <a:cs typeface="+mn-cs"/>
                        </a:rPr>
                        <a:t>Young children:</a:t>
                      </a:r>
                      <a:r>
                        <a:rPr lang="en-US" sz="1800" kern="1200" dirty="0">
                          <a:solidFill>
                            <a:schemeClr val="dk1"/>
                          </a:solidFill>
                          <a:effectLst/>
                          <a:latin typeface="+mn-lt"/>
                          <a:ea typeface="+mn-ea"/>
                          <a:cs typeface="+mn-cs"/>
                        </a:rPr>
                        <a:t> saliva</a:t>
                      </a:r>
                      <a:r>
                        <a:rPr lang="en-US" sz="1800" kern="1200" baseline="0" dirty="0">
                          <a:solidFill>
                            <a:schemeClr val="dk1"/>
                          </a:solidFill>
                          <a:effectLst/>
                          <a:latin typeface="+mn-lt"/>
                          <a:ea typeface="+mn-ea"/>
                          <a:cs typeface="+mn-cs"/>
                        </a:rPr>
                        <a:t>.</a:t>
                      </a:r>
                      <a:endParaRPr lang="en-US" dirty="0">
                        <a:effectLst/>
                      </a:endParaRPr>
                    </a:p>
                    <a:p>
                      <a:pPr marL="285750" indent="-285750">
                        <a:buFont typeface="Arial" charset="0"/>
                        <a:buChar char="•"/>
                      </a:pPr>
                      <a:r>
                        <a:rPr lang="en-US" sz="1800" b="1" kern="1200" dirty="0">
                          <a:solidFill>
                            <a:schemeClr val="dk1"/>
                          </a:solidFill>
                          <a:effectLst/>
                          <a:latin typeface="+mn-lt"/>
                          <a:ea typeface="+mn-ea"/>
                          <a:cs typeface="+mn-cs"/>
                        </a:rPr>
                        <a:t>Later in life:</a:t>
                      </a: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sexual contact, Blood transfusion &amp; organ transplant.</a:t>
                      </a:r>
                      <a:endParaRPr lang="en-US" dirty="0">
                        <a:solidFill>
                          <a:srgbClr val="FF0000"/>
                        </a:solidFill>
                        <a:effectLst/>
                      </a:endParaRPr>
                    </a:p>
                    <a:p>
                      <a:pPr algn="l" defTabSz="914400" rtl="0" eaLnBrk="1" latinLnBrk="0" hangingPunct="1"/>
                      <a:endParaRPr lang="en-US" sz="1800" kern="1200" dirty="0">
                        <a:solidFill>
                          <a:srgbClr val="FF0000"/>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800" kern="1200" dirty="0">
                          <a:solidFill>
                            <a:srgbClr val="FF0000"/>
                          </a:solidFill>
                          <a:effectLst/>
                          <a:latin typeface="+mn-lt"/>
                          <a:ea typeface="+mn-ea"/>
                          <a:cs typeface="+mn-cs"/>
                        </a:rPr>
                        <a:t>Vertical transmission is the transmission </a:t>
                      </a:r>
                      <a:r>
                        <a:rPr lang="en-US" sz="1800" i="1" kern="1200" dirty="0">
                          <a:solidFill>
                            <a:srgbClr val="FF0000"/>
                          </a:solidFill>
                          <a:effectLst/>
                          <a:latin typeface="+mn-lt"/>
                          <a:ea typeface="+mn-ea"/>
                          <a:cs typeface="+mn-cs"/>
                        </a:rPr>
                        <a:t>from mother to baby, </a:t>
                      </a:r>
                      <a:r>
                        <a:rPr lang="en-US" sz="1800" kern="1200" dirty="0">
                          <a:solidFill>
                            <a:srgbClr val="FF0000"/>
                          </a:solidFill>
                          <a:effectLst/>
                          <a:latin typeface="+mn-lt"/>
                          <a:ea typeface="+mn-ea"/>
                          <a:cs typeface="+mn-cs"/>
                        </a:rPr>
                        <a:t>can be: </a:t>
                      </a:r>
                    </a:p>
                    <a:p>
                      <a:r>
                        <a:rPr lang="en-US" sz="1800" kern="1200" dirty="0">
                          <a:solidFill>
                            <a:schemeClr val="tx1"/>
                          </a:solidFill>
                          <a:effectLst/>
                          <a:latin typeface="+mn-lt"/>
                          <a:ea typeface="+mn-ea"/>
                          <a:cs typeface="+mn-cs"/>
                        </a:rPr>
                        <a:t>1</a:t>
                      </a:r>
                      <a:r>
                        <a:rPr lang="en-US" sz="1800" kern="1200" dirty="0">
                          <a:solidFill>
                            <a:srgbClr val="FF0000"/>
                          </a:solidFill>
                          <a:effectLst/>
                          <a:latin typeface="+mn-lt"/>
                          <a:ea typeface="+mn-ea"/>
                          <a:cs typeface="+mn-cs"/>
                        </a:rPr>
                        <a:t>)</a:t>
                      </a:r>
                      <a:r>
                        <a:rPr lang="en-US" sz="1800" kern="1200" baseline="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transplacentally</a:t>
                      </a:r>
                      <a:r>
                        <a:rPr lang="en-US" sz="1800" kern="1200" dirty="0">
                          <a:solidFill>
                            <a:srgbClr val="FF0000"/>
                          </a:solidFill>
                          <a:effectLst/>
                          <a:latin typeface="+mn-lt"/>
                          <a:ea typeface="+mn-ea"/>
                          <a:cs typeface="+mn-cs"/>
                        </a:rPr>
                        <a:t> (in utero).     </a:t>
                      </a:r>
                      <a:r>
                        <a:rPr lang="en-US" sz="1800" kern="1200" dirty="0">
                          <a:solidFill>
                            <a:schemeClr val="tx1"/>
                          </a:solidFill>
                          <a:effectLst/>
                          <a:latin typeface="+mn-lt"/>
                          <a:ea typeface="+mn-ea"/>
                          <a:cs typeface="+mn-cs"/>
                        </a:rPr>
                        <a:t>2</a:t>
                      </a:r>
                      <a:r>
                        <a:rPr lang="en-US" sz="1800" kern="1200" dirty="0">
                          <a:solidFill>
                            <a:srgbClr val="FF0000"/>
                          </a:solidFill>
                          <a:effectLst/>
                          <a:latin typeface="+mn-lt"/>
                          <a:ea typeface="+mn-ea"/>
                          <a:cs typeface="+mn-cs"/>
                        </a:rPr>
                        <a:t>) during delivery.</a:t>
                      </a:r>
                      <a:br>
                        <a:rPr lang="en-US" sz="1800" kern="1200" dirty="0">
                          <a:solidFill>
                            <a:srgbClr val="FF0000"/>
                          </a:solidFill>
                          <a:effectLst/>
                          <a:latin typeface="+mn-lt"/>
                          <a:ea typeface="+mn-ea"/>
                          <a:cs typeface="+mn-cs"/>
                        </a:rPr>
                      </a:br>
                      <a:r>
                        <a:rPr lang="en-US" sz="1800" kern="1200" dirty="0">
                          <a:solidFill>
                            <a:schemeClr val="tx1"/>
                          </a:solidFill>
                          <a:effectLst/>
                          <a:latin typeface="+mn-lt"/>
                          <a:ea typeface="+mn-ea"/>
                          <a:cs typeface="+mn-cs"/>
                        </a:rPr>
                        <a:t>3</a:t>
                      </a:r>
                      <a:r>
                        <a:rPr lang="en-US" sz="1800" kern="1200" dirty="0">
                          <a:solidFill>
                            <a:srgbClr val="FF0000"/>
                          </a:solidFill>
                          <a:effectLst/>
                          <a:latin typeface="+mn-lt"/>
                          <a:ea typeface="+mn-ea"/>
                          <a:cs typeface="+mn-cs"/>
                        </a:rPr>
                        <a:t>) by breastfeeding:</a:t>
                      </a:r>
                    </a:p>
                    <a:p>
                      <a:pPr marL="742950" lvl="1" indent="-285750">
                        <a:buFont typeface="Wingdings" panose="05000000000000000000" pitchFamily="2" charset="2"/>
                        <a:buChar char="ü"/>
                      </a:pPr>
                      <a:r>
                        <a:rPr lang="en-US" sz="1800" kern="1200" dirty="0">
                          <a:solidFill>
                            <a:srgbClr val="FF0000"/>
                          </a:solidFill>
                          <a:effectLst/>
                          <a:latin typeface="+mn-lt"/>
                          <a:ea typeface="+mn-ea"/>
                          <a:cs typeface="+mn-cs"/>
                        </a:rPr>
                        <a:t>40% transmission in </a:t>
                      </a:r>
                      <a:r>
                        <a:rPr lang="en-US" sz="1800" b="1" kern="1200" dirty="0">
                          <a:solidFill>
                            <a:srgbClr val="FF0000"/>
                          </a:solidFill>
                          <a:effectLst/>
                          <a:latin typeface="+mn-lt"/>
                          <a:ea typeface="+mn-ea"/>
                          <a:cs typeface="+mn-cs"/>
                        </a:rPr>
                        <a:t>primary CMV infection. </a:t>
                      </a:r>
                      <a:endParaRPr lang="en-US" dirty="0">
                        <a:solidFill>
                          <a:srgbClr val="FF0000"/>
                        </a:solidFill>
                        <a:effectLst/>
                      </a:endParaRPr>
                    </a:p>
                    <a:p>
                      <a:pPr marL="742950" lvl="1" indent="-285750">
                        <a:buFont typeface="Wingdings" panose="05000000000000000000" pitchFamily="2" charset="2"/>
                        <a:buChar char="ü"/>
                      </a:pPr>
                      <a:r>
                        <a:rPr lang="en-US" sz="1800" kern="1200" dirty="0">
                          <a:solidFill>
                            <a:srgbClr val="FF0000"/>
                          </a:solidFill>
                          <a:effectLst/>
                          <a:latin typeface="+mn-lt"/>
                          <a:ea typeface="+mn-ea"/>
                          <a:cs typeface="+mn-cs"/>
                        </a:rPr>
                        <a:t>Only 1% transmission in </a:t>
                      </a:r>
                      <a:r>
                        <a:rPr lang="en-US" sz="1800" b="1" kern="1200" dirty="0">
                          <a:solidFill>
                            <a:srgbClr val="FF0000"/>
                          </a:solidFill>
                          <a:effectLst/>
                          <a:latin typeface="+mn-lt"/>
                          <a:ea typeface="+mn-ea"/>
                          <a:cs typeface="+mn-cs"/>
                        </a:rPr>
                        <a:t>Recurrent CMV infection</a:t>
                      </a:r>
                      <a:endParaRPr lang="en-US" sz="1800" kern="1200" dirty="0">
                        <a:solidFill>
                          <a:srgbClr val="FF0000"/>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52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Manifestations: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gridSpan="2">
                  <a:txBody>
                    <a:bodyPr/>
                    <a:lstStyle/>
                    <a:p>
                      <a:pPr marL="285750" indent="-285750">
                        <a:buFont typeface="Arial" panose="020B0604020202020204" pitchFamily="34" charset="0"/>
                        <a:buChar char="•"/>
                      </a:pPr>
                      <a:r>
                        <a:rPr lang="en-US" sz="1800" b="1" kern="1200" dirty="0">
                          <a:solidFill>
                            <a:schemeClr val="dk1"/>
                          </a:solidFill>
                          <a:effectLst/>
                          <a:latin typeface="+mn-lt"/>
                          <a:ea typeface="+mn-ea"/>
                          <a:cs typeface="+mn-cs"/>
                        </a:rPr>
                        <a:t>The majority of cases are asymptomatic at birth</a:t>
                      </a:r>
                      <a:r>
                        <a:rPr lang="en-US" sz="1800" kern="1200" dirty="0">
                          <a:solidFill>
                            <a:schemeClr val="dk1"/>
                          </a:solidFill>
                          <a:effectLst/>
                          <a:latin typeface="+mn-lt"/>
                          <a:ea typeface="+mn-ea"/>
                          <a:cs typeface="+mn-cs"/>
                        </a:rPr>
                        <a:t> , BUT 15% of cases may develop Hearing defect and mental retardation , 4% Cytomegalic inclusion disease</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&amp; 1% may die .</a:t>
                      </a:r>
                    </a:p>
                    <a:p>
                      <a:pPr marL="285750" indent="-285750">
                        <a:buFont typeface="Arial" panose="020B0604020202020204" pitchFamily="34" charset="0"/>
                        <a:buChar char="•"/>
                      </a:pPr>
                      <a:r>
                        <a:rPr lang="en-US" sz="1800" b="1" kern="1200" dirty="0">
                          <a:solidFill>
                            <a:schemeClr val="dk1"/>
                          </a:solidFill>
                          <a:effectLst/>
                          <a:latin typeface="+mn-lt"/>
                          <a:ea typeface="+mn-ea"/>
                          <a:cs typeface="+mn-cs"/>
                        </a:rPr>
                        <a:t>Cytomegalic Inclusion Disease</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is </a:t>
                      </a:r>
                      <a:r>
                        <a:rPr lang="en-US" sz="1800" b="1" kern="1200" dirty="0" err="1">
                          <a:solidFill>
                            <a:schemeClr val="dk1"/>
                          </a:solidFill>
                          <a:effectLst/>
                          <a:latin typeface="+mn-lt"/>
                          <a:ea typeface="+mn-ea"/>
                          <a:cs typeface="+mn-cs"/>
                        </a:rPr>
                        <a:t>characterised</a:t>
                      </a:r>
                      <a:r>
                        <a:rPr lang="en-US" sz="1800" b="1" kern="1200" dirty="0">
                          <a:solidFill>
                            <a:schemeClr val="dk1"/>
                          </a:solidFill>
                          <a:effectLst/>
                          <a:latin typeface="+mn-lt"/>
                          <a:ea typeface="+mn-ea"/>
                          <a:cs typeface="+mn-cs"/>
                        </a:rPr>
                        <a:t> by: </a:t>
                      </a:r>
                      <a:endParaRPr lang="en-US" dirty="0">
                        <a:effectLst/>
                      </a:endParaRPr>
                    </a:p>
                    <a:p>
                      <a:pPr lvl="1"/>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CNS abnormalities: </a:t>
                      </a:r>
                      <a:r>
                        <a:rPr lang="en-US" sz="1800" kern="1200" dirty="0">
                          <a:solidFill>
                            <a:srgbClr val="FF0000"/>
                          </a:solidFill>
                          <a:effectLst/>
                          <a:latin typeface="+mn-lt"/>
                          <a:ea typeface="+mn-ea"/>
                          <a:cs typeface="+mn-cs"/>
                        </a:rPr>
                        <a:t>microcephaly</a:t>
                      </a:r>
                      <a:r>
                        <a:rPr lang="en-US" sz="1800" kern="1200" dirty="0">
                          <a:solidFill>
                            <a:schemeClr val="dk1"/>
                          </a:solidFill>
                          <a:effectLst/>
                          <a:latin typeface="+mn-lt"/>
                          <a:ea typeface="+mn-ea"/>
                          <a:cs typeface="+mn-cs"/>
                        </a:rPr>
                        <a:t>, Ventriculomegaly, and</a:t>
                      </a:r>
                      <a:r>
                        <a:rPr lang="en-US" sz="1800" kern="1200" dirty="0">
                          <a:solidFill>
                            <a:srgbClr val="FF0000"/>
                          </a:solidFill>
                          <a:effectLst/>
                          <a:latin typeface="+mn-lt"/>
                          <a:ea typeface="+mn-ea"/>
                          <a:cs typeface="+mn-cs"/>
                        </a:rPr>
                        <a:t> </a:t>
                      </a:r>
                      <a:r>
                        <a:rPr lang="en-US" sz="1800" b="1" kern="1200" dirty="0">
                          <a:solidFill>
                            <a:srgbClr val="FF0000"/>
                          </a:solidFill>
                          <a:effectLst/>
                          <a:latin typeface="+mn-lt"/>
                          <a:ea typeface="+mn-ea"/>
                          <a:cs typeface="+mn-cs"/>
                        </a:rPr>
                        <a:t>periventricular </a:t>
                      </a:r>
                      <a:endParaRPr lang="en-US" dirty="0">
                        <a:solidFill>
                          <a:srgbClr val="FF0000"/>
                        </a:solidFill>
                        <a:effectLst/>
                      </a:endParaRPr>
                    </a:p>
                    <a:p>
                      <a:pPr lvl="1"/>
                      <a:r>
                        <a:rPr lang="en-US" sz="1800" kern="1200" dirty="0">
                          <a:solidFill>
                            <a:srgbClr val="FF0000"/>
                          </a:solidFill>
                          <a:effectLst/>
                          <a:latin typeface="+mn-lt"/>
                          <a:ea typeface="+mn-ea"/>
                          <a:cs typeface="+mn-cs"/>
                        </a:rPr>
                        <a:t>calcification </a:t>
                      </a:r>
                      <a:r>
                        <a:rPr lang="en-US" sz="1800" kern="1200" dirty="0">
                          <a:solidFill>
                            <a:schemeClr val="dk1"/>
                          </a:solidFill>
                          <a:effectLst/>
                          <a:latin typeface="+mn-lt"/>
                          <a:ea typeface="+mn-ea"/>
                          <a:cs typeface="+mn-cs"/>
                        </a:rPr>
                        <a:t>(like toxoplasma, however CMV causes specifically </a:t>
                      </a:r>
                      <a:r>
                        <a:rPr lang="en-US" sz="1800" b="1" kern="1200" dirty="0">
                          <a:solidFill>
                            <a:srgbClr val="FF0000"/>
                          </a:solidFill>
                          <a:effectLst/>
                          <a:latin typeface="+mn-lt"/>
                          <a:ea typeface="+mn-ea"/>
                          <a:cs typeface="+mn-cs"/>
                        </a:rPr>
                        <a:t>periventricular</a:t>
                      </a:r>
                      <a:r>
                        <a:rPr lang="en-US" sz="1800" b="1" kern="1200" baseline="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calcification ). </a:t>
                      </a:r>
                      <a:endParaRPr lang="en-US" dirty="0">
                        <a:solidFill>
                          <a:srgbClr val="FF0000"/>
                        </a:solidFill>
                        <a:effectLst/>
                      </a:endParaRPr>
                    </a:p>
                    <a:p>
                      <a:pPr lvl="1"/>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Eye: </a:t>
                      </a:r>
                      <a:r>
                        <a:rPr lang="en-US" sz="1800" kern="1200" dirty="0" err="1">
                          <a:solidFill>
                            <a:srgbClr val="FF0000"/>
                          </a:solidFill>
                          <a:effectLst/>
                          <a:latin typeface="+mn-lt"/>
                          <a:ea typeface="+mn-ea"/>
                          <a:cs typeface="+mn-cs"/>
                        </a:rPr>
                        <a:t>chorioretinitis</a:t>
                      </a:r>
                      <a:r>
                        <a:rPr lang="en-US" sz="1800" kern="1200" dirty="0">
                          <a:solidFill>
                            <a:schemeClr val="dk1"/>
                          </a:solidFill>
                          <a:effectLst/>
                          <a:latin typeface="+mn-lt"/>
                          <a:ea typeface="+mn-ea"/>
                          <a:cs typeface="+mn-cs"/>
                        </a:rPr>
                        <a:t> </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Ear:</a:t>
                      </a: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sensorineural deafness </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Liver: </a:t>
                      </a:r>
                      <a:r>
                        <a:rPr lang="en-US" sz="1800" kern="1200" dirty="0">
                          <a:solidFill>
                            <a:srgbClr val="FF0000"/>
                          </a:solidFill>
                          <a:effectLst/>
                          <a:latin typeface="+mn-lt"/>
                          <a:ea typeface="+mn-ea"/>
                          <a:cs typeface="+mn-cs"/>
                        </a:rPr>
                        <a:t>Hepatosplenomegaly (HSM) and jaundice. </a:t>
                      </a:r>
                      <a:endParaRPr lang="en-US" dirty="0">
                        <a:solidFill>
                          <a:srgbClr val="FF0000"/>
                        </a:solidFill>
                        <a:effectLst/>
                      </a:endParaRPr>
                    </a:p>
                    <a:p>
                      <a:pPr lvl="1"/>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Lung : </a:t>
                      </a:r>
                      <a:r>
                        <a:rPr lang="en-US" sz="1800" kern="1200" dirty="0">
                          <a:solidFill>
                            <a:srgbClr val="FF0000"/>
                          </a:solidFill>
                          <a:effectLst/>
                          <a:latin typeface="+mn-lt"/>
                          <a:ea typeface="+mn-ea"/>
                          <a:cs typeface="+mn-cs"/>
                        </a:rPr>
                        <a:t>pneumonitis </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Heart:</a:t>
                      </a:r>
                      <a:r>
                        <a:rPr lang="en-US" sz="1800" b="1" kern="120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myocarditis </a:t>
                      </a:r>
                      <a:r>
                        <a:rPr lang="en-US" sz="1800" kern="1200" baseline="0" dirty="0">
                          <a:solidFill>
                            <a:srgbClr val="FF0000"/>
                          </a:solidFill>
                          <a:effectLst/>
                          <a:latin typeface="+mn-lt"/>
                          <a:ea typeface="+mn-ea"/>
                          <a:cs typeface="+mn-cs"/>
                        </a:rPr>
                        <a:t>                  </a:t>
                      </a: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Thrombocytopenic purpura (“blueberry muffin” </a:t>
                      </a:r>
                      <a:r>
                        <a:rPr lang="en-US" sz="1800" kern="1200" dirty="0">
                          <a:solidFill>
                            <a:schemeClr val="dk1"/>
                          </a:solidFill>
                          <a:effectLst/>
                          <a:latin typeface="+mn-lt"/>
                          <a:ea typeface="+mn-ea"/>
                          <a:cs typeface="+mn-cs"/>
                        </a:rPr>
                        <a:t>spots)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18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cxnSp>
        <p:nvCxnSpPr>
          <p:cNvPr id="3" name="Straight Connector 2">
            <a:extLst>
              <a:ext uri="{FF2B5EF4-FFF2-40B4-BE49-F238E27FC236}">
                <a16:creationId xmlns:a16="http://schemas.microsoft.com/office/drawing/2014/main" id="{BE60B599-3DE4-4F51-B4FC-50E729809188}"/>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صورة 2">
            <a:extLst>
              <a:ext uri="{FF2B5EF4-FFF2-40B4-BE49-F238E27FC236}">
                <a16:creationId xmlns:a16="http://schemas.microsoft.com/office/drawing/2014/main" id="{E277226E-7C18-4277-9A02-7CAF9D0C1BF4}"/>
              </a:ext>
            </a:extLst>
          </p:cNvPr>
          <p:cNvPicPr>
            <a:picLocks noChangeAspect="1"/>
          </p:cNvPicPr>
          <p:nvPr/>
        </p:nvPicPr>
        <p:blipFill>
          <a:blip r:embed="rId2"/>
          <a:stretch>
            <a:fillRect/>
          </a:stretch>
        </p:blipFill>
        <p:spPr>
          <a:xfrm>
            <a:off x="11449878" y="689113"/>
            <a:ext cx="672028" cy="1484244"/>
          </a:xfrm>
          <a:prstGeom prst="rect">
            <a:avLst/>
          </a:prstGeom>
        </p:spPr>
      </p:pic>
    </p:spTree>
    <p:extLst>
      <p:ext uri="{BB962C8B-B14F-4D97-AF65-F5344CB8AC3E}">
        <p14:creationId xmlns:p14="http://schemas.microsoft.com/office/powerpoint/2010/main" val="14953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a:extLst>
              <a:ext uri="{FF2B5EF4-FFF2-40B4-BE49-F238E27FC236}">
                <a16:creationId xmlns:a16="http://schemas.microsoft.com/office/drawing/2014/main" id="{F9B61BD3-8640-4216-B8C0-B4738CFA21C5}"/>
              </a:ext>
            </a:extLst>
          </p:cNvPr>
          <p:cNvSpPr>
            <a:spLocks noChangeArrowheads="1"/>
          </p:cNvSpPr>
          <p:nvPr/>
        </p:nvSpPr>
        <p:spPr bwMode="auto">
          <a:xfrm>
            <a:off x="5303838" y="1916113"/>
            <a:ext cx="3313112" cy="31686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SA" altLang="en-US">
              <a:ea typeface="Majalla UI"/>
            </a:endParaRPr>
          </a:p>
        </p:txBody>
      </p:sp>
      <p:sp>
        <p:nvSpPr>
          <p:cNvPr id="259075" name="Text Box 3">
            <a:extLst>
              <a:ext uri="{FF2B5EF4-FFF2-40B4-BE49-F238E27FC236}">
                <a16:creationId xmlns:a16="http://schemas.microsoft.com/office/drawing/2014/main" id="{A2E8F686-A97D-4901-A56F-64F440D97110}"/>
              </a:ext>
            </a:extLst>
          </p:cNvPr>
          <p:cNvSpPr txBox="1">
            <a:spLocks noChangeArrowheads="1"/>
          </p:cNvSpPr>
          <p:nvPr/>
        </p:nvSpPr>
        <p:spPr bwMode="auto">
          <a:xfrm>
            <a:off x="10319" y="367507"/>
            <a:ext cx="7416800" cy="523220"/>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solidFill>
                  <a:schemeClr val="accent1">
                    <a:lumMod val="50000"/>
                  </a:schemeClr>
                </a:solidFill>
                <a:latin typeface="+mj-lt"/>
                <a:cs typeface="Times New Roman" pitchFamily="18" charset="0"/>
              </a:rPr>
              <a:t>Congenital Infections:</a:t>
            </a:r>
          </a:p>
        </p:txBody>
      </p:sp>
      <p:sp>
        <p:nvSpPr>
          <p:cNvPr id="65540" name="Line 4">
            <a:extLst>
              <a:ext uri="{FF2B5EF4-FFF2-40B4-BE49-F238E27FC236}">
                <a16:creationId xmlns:a16="http://schemas.microsoft.com/office/drawing/2014/main" id="{D93D5A7D-9EDE-4F58-9DA9-3FC362B506FF}"/>
              </a:ext>
            </a:extLst>
          </p:cNvPr>
          <p:cNvSpPr>
            <a:spLocks noChangeShapeType="1"/>
          </p:cNvSpPr>
          <p:nvPr/>
        </p:nvSpPr>
        <p:spPr bwMode="auto">
          <a:xfrm>
            <a:off x="7391401" y="2420939"/>
            <a:ext cx="1223963"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1" name="Line 5">
            <a:extLst>
              <a:ext uri="{FF2B5EF4-FFF2-40B4-BE49-F238E27FC236}">
                <a16:creationId xmlns:a16="http://schemas.microsoft.com/office/drawing/2014/main" id="{7C004572-9BAF-4620-B9AA-AA22E8E1DCB9}"/>
              </a:ext>
            </a:extLst>
          </p:cNvPr>
          <p:cNvSpPr>
            <a:spLocks noChangeShapeType="1"/>
          </p:cNvSpPr>
          <p:nvPr/>
        </p:nvSpPr>
        <p:spPr bwMode="auto">
          <a:xfrm>
            <a:off x="6815139" y="3429000"/>
            <a:ext cx="936625" cy="1512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Line 6">
            <a:extLst>
              <a:ext uri="{FF2B5EF4-FFF2-40B4-BE49-F238E27FC236}">
                <a16:creationId xmlns:a16="http://schemas.microsoft.com/office/drawing/2014/main" id="{228F99B5-97DA-4B20-A073-FF4771D9DCD6}"/>
              </a:ext>
            </a:extLst>
          </p:cNvPr>
          <p:cNvSpPr>
            <a:spLocks noChangeShapeType="1"/>
          </p:cNvSpPr>
          <p:nvPr/>
        </p:nvSpPr>
        <p:spPr bwMode="auto">
          <a:xfrm>
            <a:off x="6743700" y="3357564"/>
            <a:ext cx="1150938" cy="14382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Line 7">
            <a:extLst>
              <a:ext uri="{FF2B5EF4-FFF2-40B4-BE49-F238E27FC236}">
                <a16:creationId xmlns:a16="http://schemas.microsoft.com/office/drawing/2014/main" id="{CAD6578F-8A5B-4995-BFBB-F9708A83D510}"/>
              </a:ext>
            </a:extLst>
          </p:cNvPr>
          <p:cNvSpPr>
            <a:spLocks noChangeShapeType="1"/>
          </p:cNvSpPr>
          <p:nvPr/>
        </p:nvSpPr>
        <p:spPr bwMode="auto">
          <a:xfrm>
            <a:off x="6743700" y="3357563"/>
            <a:ext cx="1366838" cy="12239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4" name="Line 8">
            <a:extLst>
              <a:ext uri="{FF2B5EF4-FFF2-40B4-BE49-F238E27FC236}">
                <a16:creationId xmlns:a16="http://schemas.microsoft.com/office/drawing/2014/main" id="{569F0F1E-405C-440D-9E16-1506A9DDB8D7}"/>
              </a:ext>
            </a:extLst>
          </p:cNvPr>
          <p:cNvSpPr>
            <a:spLocks noChangeShapeType="1"/>
          </p:cNvSpPr>
          <p:nvPr/>
        </p:nvSpPr>
        <p:spPr bwMode="auto">
          <a:xfrm>
            <a:off x="6743701" y="3357564"/>
            <a:ext cx="1800225" cy="358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5" name="Line 9">
            <a:extLst>
              <a:ext uri="{FF2B5EF4-FFF2-40B4-BE49-F238E27FC236}">
                <a16:creationId xmlns:a16="http://schemas.microsoft.com/office/drawing/2014/main" id="{0C472BB8-7DCF-47B6-9535-42B70B3EA452}"/>
              </a:ext>
            </a:extLst>
          </p:cNvPr>
          <p:cNvSpPr>
            <a:spLocks noChangeShapeType="1"/>
          </p:cNvSpPr>
          <p:nvPr/>
        </p:nvSpPr>
        <p:spPr bwMode="auto">
          <a:xfrm>
            <a:off x="7924800" y="4038600"/>
            <a:ext cx="719138"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6" name="Text Box 10">
            <a:extLst>
              <a:ext uri="{FF2B5EF4-FFF2-40B4-BE49-F238E27FC236}">
                <a16:creationId xmlns:a16="http://schemas.microsoft.com/office/drawing/2014/main" id="{A1C55FAA-8E15-4978-8EC3-BFEB8FBE31C2}"/>
              </a:ext>
            </a:extLst>
          </p:cNvPr>
          <p:cNvSpPr txBox="1">
            <a:spLocks noChangeArrowheads="1"/>
          </p:cNvSpPr>
          <p:nvPr/>
        </p:nvSpPr>
        <p:spPr bwMode="auto">
          <a:xfrm>
            <a:off x="8759826" y="2349501"/>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cs typeface="Times New Roman" panose="02020603050405020304" pitchFamily="18" charset="0"/>
              </a:rPr>
              <a:t>Clinically normal</a:t>
            </a:r>
          </a:p>
        </p:txBody>
      </p:sp>
      <p:sp>
        <p:nvSpPr>
          <p:cNvPr id="65547" name="Text Box 11">
            <a:extLst>
              <a:ext uri="{FF2B5EF4-FFF2-40B4-BE49-F238E27FC236}">
                <a16:creationId xmlns:a16="http://schemas.microsoft.com/office/drawing/2014/main" id="{047498D5-CA2D-4ECE-9EDE-175F648EA992}"/>
              </a:ext>
            </a:extLst>
          </p:cNvPr>
          <p:cNvSpPr txBox="1">
            <a:spLocks noChangeArrowheads="1"/>
          </p:cNvSpPr>
          <p:nvPr/>
        </p:nvSpPr>
        <p:spPr bwMode="auto">
          <a:xfrm>
            <a:off x="8610601" y="3854450"/>
            <a:ext cx="219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cs typeface="Times New Roman" panose="02020603050405020304" pitchFamily="18" charset="0"/>
              </a:rPr>
              <a:t>15% Hearing defect mental retardation</a:t>
            </a:r>
          </a:p>
        </p:txBody>
      </p:sp>
      <p:sp>
        <p:nvSpPr>
          <p:cNvPr id="65548" name="Line 12">
            <a:extLst>
              <a:ext uri="{FF2B5EF4-FFF2-40B4-BE49-F238E27FC236}">
                <a16:creationId xmlns:a16="http://schemas.microsoft.com/office/drawing/2014/main" id="{E9ADADB3-3267-4666-BD18-E560C28E425A}"/>
              </a:ext>
            </a:extLst>
          </p:cNvPr>
          <p:cNvSpPr>
            <a:spLocks noChangeShapeType="1"/>
          </p:cNvSpPr>
          <p:nvPr/>
        </p:nvSpPr>
        <p:spPr bwMode="auto">
          <a:xfrm>
            <a:off x="7753350" y="4365625"/>
            <a:ext cx="503238"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9" name="Text Box 13">
            <a:extLst>
              <a:ext uri="{FF2B5EF4-FFF2-40B4-BE49-F238E27FC236}">
                <a16:creationId xmlns:a16="http://schemas.microsoft.com/office/drawing/2014/main" id="{FB2EAF4D-D3C5-41DD-B763-4749C9D4F82A}"/>
              </a:ext>
            </a:extLst>
          </p:cNvPr>
          <p:cNvSpPr txBox="1">
            <a:spLocks noChangeArrowheads="1"/>
          </p:cNvSpPr>
          <p:nvPr/>
        </p:nvSpPr>
        <p:spPr bwMode="auto">
          <a:xfrm>
            <a:off x="8401051" y="4652963"/>
            <a:ext cx="190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cs typeface="Times New Roman" panose="02020603050405020304" pitchFamily="18" charset="0"/>
              </a:rPr>
              <a:t>4% Cytomegalic inclusion disease</a:t>
            </a:r>
          </a:p>
        </p:txBody>
      </p:sp>
      <p:sp>
        <p:nvSpPr>
          <p:cNvPr id="65550" name="Line 14">
            <a:extLst>
              <a:ext uri="{FF2B5EF4-FFF2-40B4-BE49-F238E27FC236}">
                <a16:creationId xmlns:a16="http://schemas.microsoft.com/office/drawing/2014/main" id="{7DE1E47A-6D66-4041-BC1C-2136ADBE0DBE}"/>
              </a:ext>
            </a:extLst>
          </p:cNvPr>
          <p:cNvSpPr>
            <a:spLocks noChangeShapeType="1"/>
          </p:cNvSpPr>
          <p:nvPr/>
        </p:nvSpPr>
        <p:spPr bwMode="auto">
          <a:xfrm>
            <a:off x="7608889" y="4581525"/>
            <a:ext cx="35877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1" name="Text Box 15">
            <a:extLst>
              <a:ext uri="{FF2B5EF4-FFF2-40B4-BE49-F238E27FC236}">
                <a16:creationId xmlns:a16="http://schemas.microsoft.com/office/drawing/2014/main" id="{092B409A-574B-4F21-BD20-727343FF187D}"/>
              </a:ext>
            </a:extLst>
          </p:cNvPr>
          <p:cNvSpPr txBox="1">
            <a:spLocks noChangeArrowheads="1"/>
          </p:cNvSpPr>
          <p:nvPr/>
        </p:nvSpPr>
        <p:spPr bwMode="auto">
          <a:xfrm>
            <a:off x="7535864" y="5300663"/>
            <a:ext cx="190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cs typeface="Times New Roman" panose="02020603050405020304" pitchFamily="18" charset="0"/>
              </a:rPr>
              <a:t>1% death </a:t>
            </a:r>
          </a:p>
        </p:txBody>
      </p:sp>
      <p:pic>
        <p:nvPicPr>
          <p:cNvPr id="65552" name="Picture 16" descr="13">
            <a:extLst>
              <a:ext uri="{FF2B5EF4-FFF2-40B4-BE49-F238E27FC236}">
                <a16:creationId xmlns:a16="http://schemas.microsoft.com/office/drawing/2014/main" id="{9AC36E24-0426-445E-AE09-2FE20FC5596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8762" y="3419476"/>
            <a:ext cx="3352800" cy="2028824"/>
          </a:xfrm>
        </p:spPr>
      </p:pic>
      <p:pic>
        <p:nvPicPr>
          <p:cNvPr id="65554" name="Picture 3" descr="cmv4">
            <a:extLst>
              <a:ext uri="{FF2B5EF4-FFF2-40B4-BE49-F238E27FC236}">
                <a16:creationId xmlns:a16="http://schemas.microsoft.com/office/drawing/2014/main" id="{E0FBFB0F-5F19-48F6-822B-B0775C56E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155304"/>
            <a:ext cx="3352800" cy="152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6" name="Rectangle 19">
            <a:extLst>
              <a:ext uri="{FF2B5EF4-FFF2-40B4-BE49-F238E27FC236}">
                <a16:creationId xmlns:a16="http://schemas.microsoft.com/office/drawing/2014/main" id="{70F5C3BD-5EE1-4FCC-AC68-C702A203BDB7}"/>
              </a:ext>
            </a:extLst>
          </p:cNvPr>
          <p:cNvSpPr>
            <a:spLocks noChangeArrowheads="1"/>
          </p:cNvSpPr>
          <p:nvPr/>
        </p:nvSpPr>
        <p:spPr bwMode="auto">
          <a:xfrm>
            <a:off x="334962" y="2738440"/>
            <a:ext cx="324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Blueberry muffin” spots </a:t>
            </a:r>
          </a:p>
        </p:txBody>
      </p:sp>
      <p:sp>
        <p:nvSpPr>
          <p:cNvPr id="2" name="TextBox 1">
            <a:extLst>
              <a:ext uri="{FF2B5EF4-FFF2-40B4-BE49-F238E27FC236}">
                <a16:creationId xmlns:a16="http://schemas.microsoft.com/office/drawing/2014/main" id="{65BD6DA5-E84C-4246-8CDA-8CFCB6DCDAE6}"/>
              </a:ext>
            </a:extLst>
          </p:cNvPr>
          <p:cNvSpPr txBox="1"/>
          <p:nvPr/>
        </p:nvSpPr>
        <p:spPr>
          <a:xfrm>
            <a:off x="4034293" y="5355747"/>
            <a:ext cx="3717471" cy="830997"/>
          </a:xfrm>
          <a:prstGeom prst="rect">
            <a:avLst/>
          </a:prstGeom>
          <a:noFill/>
        </p:spPr>
        <p:txBody>
          <a:bodyPr wrap="square" rtlCol="0">
            <a:spAutoFit/>
          </a:bodyPr>
          <a:lstStyle/>
          <a:p>
            <a:pPr marL="285750" indent="-285750">
              <a:buFont typeface="Arial" panose="020B0604020202020204" pitchFamily="34" charset="0"/>
              <a:buChar char="•"/>
            </a:pPr>
            <a:r>
              <a:rPr lang="ar-SA" sz="1600" dirty="0">
                <a:solidFill>
                  <a:schemeClr val="accent1">
                    <a:lumMod val="75000"/>
                  </a:schemeClr>
                </a:solidFill>
              </a:rPr>
              <a:t>Microcephaly</a:t>
            </a:r>
          </a:p>
          <a:p>
            <a:pPr marL="285750" indent="-285750">
              <a:buFont typeface="Arial" panose="020B0604020202020204" pitchFamily="34" charset="0"/>
              <a:buChar char="•"/>
            </a:pPr>
            <a:r>
              <a:rPr lang="en-GB" sz="1600" dirty="0">
                <a:solidFill>
                  <a:schemeClr val="accent1">
                    <a:lumMod val="75000"/>
                  </a:schemeClr>
                </a:solidFill>
              </a:rPr>
              <a:t>T</a:t>
            </a:r>
            <a:r>
              <a:rPr lang="ar-SA" sz="1600" dirty="0">
                <a:solidFill>
                  <a:schemeClr val="accent1">
                    <a:lumMod val="75000"/>
                  </a:schemeClr>
                </a:solidFill>
              </a:rPr>
              <a:t>hrombocytopenia </a:t>
            </a:r>
          </a:p>
          <a:p>
            <a:pPr marL="285750" indent="-285750">
              <a:buFont typeface="Arial" panose="020B0604020202020204" pitchFamily="34" charset="0"/>
              <a:buChar char="•"/>
            </a:pPr>
            <a:r>
              <a:rPr lang="en-GB" sz="1600" dirty="0">
                <a:solidFill>
                  <a:schemeClr val="accent1">
                    <a:lumMod val="75000"/>
                  </a:schemeClr>
                </a:solidFill>
              </a:rPr>
              <a:t>H</a:t>
            </a:r>
            <a:r>
              <a:rPr lang="ar-SA" sz="1600" dirty="0">
                <a:solidFill>
                  <a:schemeClr val="accent1">
                    <a:lumMod val="75000"/>
                  </a:schemeClr>
                </a:solidFill>
              </a:rPr>
              <a:t>epato_spleenomagaly</a:t>
            </a:r>
            <a:endParaRPr lang="en-US" sz="1600" dirty="0">
              <a:solidFill>
                <a:schemeClr val="accent1">
                  <a:lumMod val="75000"/>
                </a:schemeClr>
              </a:solidFill>
            </a:endParaRPr>
          </a:p>
        </p:txBody>
      </p:sp>
      <p:cxnSp>
        <p:nvCxnSpPr>
          <p:cNvPr id="22" name="Straight Connector 21">
            <a:extLst>
              <a:ext uri="{FF2B5EF4-FFF2-40B4-BE49-F238E27FC236}">
                <a16:creationId xmlns:a16="http://schemas.microsoft.com/office/drawing/2014/main" id="{BEDC4AEB-36FA-49B4-8AD6-8D994A43420C}"/>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CF32ABAB-6BE2-44D4-8923-2812185276A8}"/>
              </a:ext>
            </a:extLst>
          </p:cNvPr>
          <p:cNvSpPr txBox="1"/>
          <p:nvPr/>
        </p:nvSpPr>
        <p:spPr>
          <a:xfrm>
            <a:off x="9010185" y="2738440"/>
            <a:ext cx="3479181" cy="382583"/>
          </a:xfrm>
          <a:prstGeom prst="rect">
            <a:avLst/>
          </a:prstGeom>
          <a:noFill/>
        </p:spPr>
        <p:txBody>
          <a:bodyPr wrap="square" rtlCol="0">
            <a:spAutoFit/>
          </a:bodyPr>
          <a:lstStyle/>
          <a:p>
            <a:r>
              <a:rPr lang="en-US" dirty="0">
                <a:solidFill>
                  <a:schemeClr val="accent1">
                    <a:lumMod val="75000"/>
                  </a:schemeClr>
                </a:solidFill>
              </a:rPr>
              <a:t>Majority asymptomatic</a:t>
            </a:r>
          </a:p>
        </p:txBody>
      </p:sp>
    </p:spTree>
    <p:extLst>
      <p:ext uri="{BB962C8B-B14F-4D97-AF65-F5344CB8AC3E}">
        <p14:creationId xmlns:p14="http://schemas.microsoft.com/office/powerpoint/2010/main" val="29323468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63029"/>
              </p:ext>
            </p:extLst>
          </p:nvPr>
        </p:nvGraphicFramePr>
        <p:xfrm>
          <a:off x="273583" y="832236"/>
          <a:ext cx="11534103" cy="5193527"/>
        </p:xfrm>
        <a:graphic>
          <a:graphicData uri="http://schemas.openxmlformats.org/drawingml/2006/table">
            <a:tbl>
              <a:tblPr firstRow="1" bandRow="1">
                <a:tableStyleId>{5C22544A-7EE6-4342-B048-85BDC9FD1C3A}</a:tableStyleId>
              </a:tblPr>
              <a:tblGrid>
                <a:gridCol w="1525757">
                  <a:extLst>
                    <a:ext uri="{9D8B030D-6E8A-4147-A177-3AD203B41FA5}">
                      <a16:colId xmlns:a16="http://schemas.microsoft.com/office/drawing/2014/main" val="20000"/>
                    </a:ext>
                  </a:extLst>
                </a:gridCol>
                <a:gridCol w="1840996">
                  <a:extLst>
                    <a:ext uri="{9D8B030D-6E8A-4147-A177-3AD203B41FA5}">
                      <a16:colId xmlns:a16="http://schemas.microsoft.com/office/drawing/2014/main" val="20001"/>
                    </a:ext>
                  </a:extLst>
                </a:gridCol>
                <a:gridCol w="8167350">
                  <a:extLst>
                    <a:ext uri="{9D8B030D-6E8A-4147-A177-3AD203B41FA5}">
                      <a16:colId xmlns:a16="http://schemas.microsoft.com/office/drawing/2014/main" val="20002"/>
                    </a:ext>
                  </a:extLst>
                </a:gridCol>
              </a:tblGrid>
              <a:tr h="53008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Diagnosis: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Pregnant</a:t>
                      </a:r>
                      <a:r>
                        <a:rPr lang="en-US" sz="1800" kern="1200" baseline="0" dirty="0">
                          <a:solidFill>
                            <a:schemeClr val="dk1"/>
                          </a:solidFill>
                          <a:effectLst/>
                          <a:latin typeface="+mn-lt"/>
                          <a:ea typeface="+mn-ea"/>
                          <a:cs typeface="+mn-cs"/>
                        </a:rPr>
                        <a:t> mother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45720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1" kern="1200" dirty="0">
                          <a:solidFill>
                            <a:schemeClr val="dk1"/>
                          </a:solidFill>
                          <a:effectLst/>
                          <a:latin typeface="+mn-lt"/>
                          <a:ea typeface="+mn-ea"/>
                          <a:cs typeface="+mn-cs"/>
                        </a:rPr>
                        <a:t>Maternal serology</a:t>
                      </a:r>
                      <a:r>
                        <a:rPr lang="en-US" sz="1800" b="1" kern="1200" dirty="0">
                          <a:solidFill>
                            <a:srgbClr val="FF0000"/>
                          </a:solidFill>
                          <a:effectLst/>
                          <a:latin typeface="+mn-lt"/>
                          <a:ea typeface="+mn-ea"/>
                          <a:cs typeface="+mn-cs"/>
                        </a:rPr>
                        <a:t>: </a:t>
                      </a:r>
                      <a:r>
                        <a:rPr lang="en-US" sz="1800" b="0" kern="1200" dirty="0">
                          <a:solidFill>
                            <a:srgbClr val="FF0000"/>
                          </a:solidFill>
                          <a:effectLst/>
                          <a:latin typeface="+mn-lt"/>
                          <a:ea typeface="+mn-ea"/>
                          <a:cs typeface="+mn-cs"/>
                        </a:rPr>
                        <a:t>CMV IgM, IgG, IgG avidity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3156">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Infant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indent="-285750">
                        <a:buFont typeface="Wingdings" panose="05000000000000000000" pitchFamily="2" charset="2"/>
                        <a:buChar char="ü"/>
                      </a:pPr>
                      <a:r>
                        <a:rPr lang="en-US" sz="1800" b="1" kern="1200" dirty="0">
                          <a:solidFill>
                            <a:schemeClr val="dk1"/>
                          </a:solidFill>
                          <a:effectLst/>
                          <a:latin typeface="+mn-lt"/>
                          <a:ea typeface="+mn-ea"/>
                          <a:cs typeface="+mn-cs"/>
                        </a:rPr>
                        <a:t>Prenatal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0" kern="1200" dirty="0">
                          <a:solidFill>
                            <a:srgbClr val="FF0000"/>
                          </a:solidFill>
                          <a:effectLst/>
                          <a:latin typeface="+mn-lt"/>
                          <a:ea typeface="+mn-ea"/>
                          <a:cs typeface="+mn-cs"/>
                        </a:rPr>
                        <a:t>PCR</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0" kern="1200" dirty="0">
                          <a:solidFill>
                            <a:srgbClr val="FF0000"/>
                          </a:solidFill>
                          <a:effectLst/>
                          <a:latin typeface="+mn-lt"/>
                          <a:ea typeface="+mn-ea"/>
                          <a:cs typeface="+mn-cs"/>
                        </a:rPr>
                        <a:t>culture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0" kern="1200" dirty="0">
                          <a:solidFill>
                            <a:srgbClr val="FF0000"/>
                          </a:solidFill>
                          <a:effectLst/>
                          <a:latin typeface="+mn-lt"/>
                          <a:ea typeface="+mn-ea"/>
                          <a:cs typeface="+mn-cs"/>
                        </a:rPr>
                        <a:t>CMV specific IgM </a:t>
                      </a: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0" kern="1200" dirty="0">
                          <a:solidFill>
                            <a:srgbClr val="FF0000"/>
                          </a:solidFill>
                          <a:effectLst/>
                          <a:latin typeface="+mn-lt"/>
                          <a:ea typeface="+mn-ea"/>
                          <a:cs typeface="+mn-cs"/>
                        </a:rPr>
                        <a:t>Ultrasound </a:t>
                      </a:r>
                      <a:endParaRPr lang="en-US" dirty="0">
                        <a:effectLst/>
                      </a:endParaRPr>
                    </a:p>
                    <a:p>
                      <a:pPr marL="285750" indent="-285750">
                        <a:buFont typeface="Wingdings" panose="05000000000000000000" pitchFamily="2" charset="2"/>
                        <a:buChar char="ü"/>
                      </a:pPr>
                      <a:r>
                        <a:rPr lang="en-US" sz="1800" b="1" kern="1200" dirty="0">
                          <a:solidFill>
                            <a:schemeClr val="dk1"/>
                          </a:solidFill>
                          <a:effectLst/>
                          <a:latin typeface="+mn-lt"/>
                          <a:ea typeface="+mn-ea"/>
                          <a:cs typeface="+mn-cs"/>
                        </a:rPr>
                        <a:t>Postnatal </a:t>
                      </a:r>
                      <a:r>
                        <a:rPr lang="en-US" sz="1800" b="1" kern="1200" dirty="0" err="1">
                          <a:solidFill>
                            <a:schemeClr val="dk1"/>
                          </a:solidFill>
                          <a:effectLst/>
                          <a:latin typeface="+mn-lt"/>
                          <a:ea typeface="+mn-ea"/>
                          <a:cs typeface="+mn-cs"/>
                        </a:rPr>
                        <a:t>Dx</a:t>
                      </a:r>
                      <a:r>
                        <a:rPr lang="en-US" sz="1800" b="1" kern="1200" dirty="0">
                          <a:solidFill>
                            <a:schemeClr val="dk1"/>
                          </a:solidFill>
                          <a:effectLst/>
                          <a:latin typeface="+mn-lt"/>
                          <a:ea typeface="+mn-ea"/>
                          <a:cs typeface="+mn-cs"/>
                        </a:rPr>
                        <a:t>: </a:t>
                      </a:r>
                      <a:endParaRPr lang="en-US" sz="1800" b="0" kern="1200" dirty="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charset="0"/>
                        <a:buChar char="o"/>
                        <a:tabLst/>
                        <a:defRPr/>
                      </a:pPr>
                      <a:r>
                        <a:rPr lang="en-US" sz="1800" b="1" kern="1200" dirty="0">
                          <a:solidFill>
                            <a:srgbClr val="FF0000"/>
                          </a:solidFill>
                          <a:effectLst/>
                          <a:latin typeface="+mn-lt"/>
                          <a:ea typeface="+mn-ea"/>
                          <a:cs typeface="+mn-cs"/>
                        </a:rPr>
                        <a:t>Isolation of CMV or detection of its genome</a:t>
                      </a:r>
                      <a:r>
                        <a:rPr lang="en-US" sz="1800" b="1" kern="1200" dirty="0">
                          <a:solidFill>
                            <a:schemeClr val="dk1"/>
                          </a:solidFill>
                          <a:effectLst/>
                          <a:latin typeface="+mn-lt"/>
                          <a:ea typeface="+mn-ea"/>
                          <a:cs typeface="+mn-cs"/>
                        </a:rPr>
                        <a:t>:</a:t>
                      </a:r>
                      <a:r>
                        <a:rPr lang="en-US" sz="1800" kern="1200" dirty="0">
                          <a:solidFill>
                            <a:schemeClr val="dk1"/>
                          </a:solidFill>
                          <a:effectLst/>
                          <a:latin typeface="+mn-lt"/>
                          <a:ea typeface="+mn-ea"/>
                          <a:cs typeface="+mn-cs"/>
                        </a:rPr>
                        <a:t> in first 3 weeks of life From Body fluids: urine, saliva, blood. </a:t>
                      </a:r>
                      <a:r>
                        <a:rPr lang="en-US" sz="1800" kern="1200" dirty="0">
                          <a:solidFill>
                            <a:schemeClr val="accent1">
                              <a:lumMod val="75000"/>
                            </a:schemeClr>
                          </a:solidFill>
                          <a:effectLst/>
                          <a:latin typeface="+mn-lt"/>
                          <a:ea typeface="+mn-ea"/>
                          <a:cs typeface="+mn-cs"/>
                        </a:rPr>
                        <a:t>To differentiate congenital from perinatal</a:t>
                      </a:r>
                      <a:endParaRPr lang="en-US" sz="1800" kern="1200" dirty="0">
                        <a:solidFill>
                          <a:schemeClr val="dk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Courier New" charset="0"/>
                        <a:buNone/>
                        <a:tabLst/>
                        <a:defRPr/>
                      </a:pPr>
                      <a:r>
                        <a:rPr lang="en-US" sz="1800" kern="1200" dirty="0">
                          <a:solidFill>
                            <a:schemeClr val="dk1"/>
                          </a:solidFill>
                          <a:effectLst/>
                          <a:latin typeface="+mn-lt"/>
                          <a:ea typeface="+mn-ea"/>
                          <a:cs typeface="+mn-cs"/>
                        </a:rPr>
                        <a:t>-</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By using: Standard tube </a:t>
                      </a:r>
                      <a:r>
                        <a:rPr lang="en-US" sz="1800" b="1" kern="1200" dirty="0">
                          <a:solidFill>
                            <a:schemeClr val="dk1"/>
                          </a:solidFill>
                          <a:effectLst/>
                          <a:latin typeface="+mn-lt"/>
                          <a:ea typeface="+mn-ea"/>
                          <a:cs typeface="+mn-cs"/>
                        </a:rPr>
                        <a:t>culture </a:t>
                      </a:r>
                      <a:r>
                        <a:rPr lang="en-US" sz="1800" kern="1200" dirty="0">
                          <a:solidFill>
                            <a:schemeClr val="dk1"/>
                          </a:solidFill>
                          <a:effectLst/>
                          <a:latin typeface="+mn-lt"/>
                          <a:ea typeface="+mn-ea"/>
                          <a:cs typeface="+mn-cs"/>
                        </a:rPr>
                        <a:t>method, Shell vial assay or PCR </a:t>
                      </a:r>
                      <a:endParaRPr lang="en-US" dirty="0">
                        <a:effectLst/>
                      </a:endParaRPr>
                    </a:p>
                    <a:p>
                      <a:pPr marL="742950" lvl="1" indent="-285750">
                        <a:buFont typeface="Courier New" charset="0"/>
                        <a:buChar char="o"/>
                      </a:pPr>
                      <a:r>
                        <a:rPr lang="en-US" sz="1800" b="1" kern="1200" dirty="0">
                          <a:solidFill>
                            <a:schemeClr val="dk1"/>
                          </a:solidFill>
                          <a:effectLst/>
                          <a:latin typeface="+mn-lt"/>
                          <a:ea typeface="+mn-ea"/>
                          <a:cs typeface="+mn-cs"/>
                        </a:rPr>
                        <a:t>Histology:</a:t>
                      </a:r>
                      <a:r>
                        <a:rPr lang="en-US" sz="1800" kern="1200" dirty="0">
                          <a:solidFill>
                            <a:schemeClr val="dk1"/>
                          </a:solidFill>
                          <a:effectLst/>
                          <a:latin typeface="+mn-lt"/>
                          <a:ea typeface="+mn-ea"/>
                          <a:cs typeface="+mn-cs"/>
                        </a:rPr>
                        <a:t> Detection of Cytomegalic </a:t>
                      </a:r>
                      <a:r>
                        <a:rPr lang="en-US" sz="1800" kern="1200" dirty="0" err="1">
                          <a:solidFill>
                            <a:schemeClr val="dk1"/>
                          </a:solidFill>
                          <a:effectLst/>
                          <a:latin typeface="+mn-lt"/>
                          <a:ea typeface="+mn-ea"/>
                          <a:cs typeface="+mn-cs"/>
                        </a:rPr>
                        <a:t>intranuclear</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Inclusion Bodies</a:t>
                      </a:r>
                      <a:r>
                        <a:rPr lang="en-US" sz="1800" kern="1200" dirty="0">
                          <a:solidFill>
                            <a:schemeClr val="dk1"/>
                          </a:solidFill>
                          <a:effectLst/>
                          <a:latin typeface="+mn-lt"/>
                          <a:ea typeface="+mn-ea"/>
                          <a:cs typeface="+mn-cs"/>
                        </a:rPr>
                        <a:t> in affected tissue ( owl’s eye ) </a:t>
                      </a:r>
                      <a:endParaRPr lang="en-US" dirty="0">
                        <a:effectLst/>
                      </a:endParaRPr>
                    </a:p>
                    <a:p>
                      <a:pPr marL="742950" lvl="1" indent="-285750">
                        <a:buFont typeface="Courier New" charset="0"/>
                        <a:buChar char="o"/>
                      </a:pPr>
                      <a:r>
                        <a:rPr lang="en-US" sz="1800" b="1" kern="1200" dirty="0">
                          <a:solidFill>
                            <a:schemeClr val="dk1"/>
                          </a:solidFill>
                          <a:effectLst/>
                          <a:latin typeface="+mn-lt"/>
                          <a:ea typeface="+mn-ea"/>
                          <a:cs typeface="+mn-cs"/>
                        </a:rPr>
                        <a:t>Serology:</a:t>
                      </a:r>
                      <a:r>
                        <a:rPr lang="en-US" sz="1800" kern="1200" dirty="0">
                          <a:solidFill>
                            <a:schemeClr val="dk1"/>
                          </a:solidFill>
                          <a:effectLst/>
                          <a:latin typeface="+mn-lt"/>
                          <a:ea typeface="+mn-ea"/>
                          <a:cs typeface="+mn-cs"/>
                        </a:rPr>
                        <a:t> CMV Ig</a:t>
                      </a:r>
                      <a:r>
                        <a:rPr lang="en-US" sz="1800" b="1" kern="1200" dirty="0">
                          <a:solidFill>
                            <a:schemeClr val="dk1"/>
                          </a:solidFill>
                          <a:effectLst/>
                          <a:latin typeface="+mn-lt"/>
                          <a:ea typeface="+mn-ea"/>
                          <a:cs typeface="+mn-cs"/>
                        </a:rPr>
                        <a:t>M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Prevention: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gridSpan="2">
                  <a:txBody>
                    <a:bodyPr/>
                    <a:lstStyle/>
                    <a:p>
                      <a:pPr marL="285750" indent="-285750">
                        <a:buFont typeface="Arial" charset="0"/>
                        <a:buChar char="•"/>
                      </a:pPr>
                      <a:r>
                        <a:rPr lang="en-US" sz="1800" kern="1200" dirty="0">
                          <a:solidFill>
                            <a:srgbClr val="FF0000"/>
                          </a:solidFill>
                          <a:effectLst/>
                          <a:latin typeface="+mn-lt"/>
                          <a:ea typeface="+mn-ea"/>
                          <a:cs typeface="+mn-cs"/>
                        </a:rPr>
                        <a:t>Education about CMV &amp; how to prevent it through hygiene and handwashing </a:t>
                      </a:r>
                      <a:endParaRPr lang="en-US" dirty="0">
                        <a:solidFill>
                          <a:srgbClr val="FF0000"/>
                        </a:solidFill>
                        <a:effectLst/>
                      </a:endParaRPr>
                    </a:p>
                    <a:p>
                      <a:pPr marL="285750" indent="-285750">
                        <a:buFont typeface="Arial" charset="0"/>
                        <a:buChar char="•"/>
                      </a:pPr>
                      <a:r>
                        <a:rPr lang="en-US" sz="1800" kern="1200" dirty="0">
                          <a:solidFill>
                            <a:srgbClr val="FF0000"/>
                          </a:solidFill>
                          <a:effectLst/>
                          <a:latin typeface="+mn-lt"/>
                          <a:ea typeface="+mn-ea"/>
                          <a:cs typeface="+mn-cs"/>
                        </a:rPr>
                        <a:t>Vaccine is </a:t>
                      </a:r>
                      <a:r>
                        <a:rPr lang="en-US" sz="1800" b="1" kern="1200" dirty="0">
                          <a:solidFill>
                            <a:srgbClr val="FF0000"/>
                          </a:solidFill>
                          <a:effectLst/>
                          <a:latin typeface="+mn-lt"/>
                          <a:ea typeface="+mn-ea"/>
                          <a:cs typeface="+mn-cs"/>
                        </a:rPr>
                        <a:t>not</a:t>
                      </a:r>
                      <a:r>
                        <a:rPr lang="en-US" sz="1800" kern="1200" dirty="0">
                          <a:solidFill>
                            <a:srgbClr val="FF0000"/>
                          </a:solidFill>
                          <a:effectLst/>
                          <a:latin typeface="+mn-lt"/>
                          <a:ea typeface="+mn-ea"/>
                          <a:cs typeface="+mn-cs"/>
                        </a:rPr>
                        <a:t> available (TRIAL)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572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Treatment: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gridSpan="2">
                  <a:txBody>
                    <a:bodyPr/>
                    <a:lstStyle/>
                    <a:p>
                      <a:pPr marL="285750" indent="-285750">
                        <a:buFont typeface="Arial" charset="0"/>
                        <a:buChar char="•"/>
                      </a:pPr>
                      <a:r>
                        <a:rPr lang="en-US" sz="1800" b="1" kern="1200" dirty="0">
                          <a:solidFill>
                            <a:srgbClr val="FF0000"/>
                          </a:solidFill>
                          <a:effectLst/>
                          <a:latin typeface="+mn-lt"/>
                          <a:ea typeface="+mn-ea"/>
                          <a:cs typeface="+mn-cs"/>
                        </a:rPr>
                        <a:t>Symptomatic infants: </a:t>
                      </a:r>
                      <a:r>
                        <a:rPr lang="en-US" sz="1800" kern="1200" dirty="0">
                          <a:solidFill>
                            <a:srgbClr val="FF0000"/>
                          </a:solidFill>
                          <a:effectLst/>
                          <a:latin typeface="+mn-lt"/>
                          <a:ea typeface="+mn-ea"/>
                          <a:cs typeface="+mn-cs"/>
                        </a:rPr>
                        <a:t>Ganciclovir.</a:t>
                      </a:r>
                      <a:endParaRPr lang="en-US" dirty="0">
                        <a:solidFill>
                          <a:srgbClr val="FF0000"/>
                        </a:solidFill>
                        <a:effectLst/>
                      </a:endParaRPr>
                    </a:p>
                    <a:p>
                      <a:pPr marL="285750" indent="-285750">
                        <a:buFont typeface="Arial" charset="0"/>
                        <a:buChar char="•"/>
                      </a:pPr>
                      <a:r>
                        <a:rPr lang="en-US" sz="1800" b="1" kern="1200" dirty="0">
                          <a:solidFill>
                            <a:srgbClr val="FF0000"/>
                          </a:solidFill>
                          <a:effectLst/>
                          <a:latin typeface="+mn-lt"/>
                          <a:ea typeface="+mn-ea"/>
                          <a:cs typeface="+mn-cs"/>
                        </a:rPr>
                        <a:t>Asymptomatic infants:</a:t>
                      </a:r>
                      <a:r>
                        <a:rPr lang="en-US" sz="1800" kern="1200" dirty="0">
                          <a:solidFill>
                            <a:srgbClr val="FF0000"/>
                          </a:solidFill>
                          <a:effectLst/>
                          <a:latin typeface="+mn-lt"/>
                          <a:ea typeface="+mn-ea"/>
                          <a:cs typeface="+mn-cs"/>
                        </a:rPr>
                        <a:t> not recommended</a:t>
                      </a:r>
                      <a:r>
                        <a:rPr lang="en-US" sz="1800" kern="1200" dirty="0">
                          <a:solidFill>
                            <a:schemeClr val="dk1"/>
                          </a:solidFill>
                          <a:effectLst/>
                          <a:latin typeface="+mn-lt"/>
                          <a:ea typeface="+mn-ea"/>
                          <a:cs typeface="+mn-cs"/>
                        </a:rPr>
                        <a:t>.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 name="Straight Connector 2">
            <a:extLst>
              <a:ext uri="{FF2B5EF4-FFF2-40B4-BE49-F238E27FC236}">
                <a16:creationId xmlns:a16="http://schemas.microsoft.com/office/drawing/2014/main" id="{1C0AC318-574F-443A-BDB9-E7E5DCC925C9}"/>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صورة 5">
            <a:extLst>
              <a:ext uri="{FF2B5EF4-FFF2-40B4-BE49-F238E27FC236}">
                <a16:creationId xmlns:a16="http://schemas.microsoft.com/office/drawing/2014/main" id="{6DB3C21B-898E-4689-B23E-7DF64497268F}"/>
              </a:ext>
            </a:extLst>
          </p:cNvPr>
          <p:cNvPicPr>
            <a:picLocks noChangeAspect="1"/>
          </p:cNvPicPr>
          <p:nvPr/>
        </p:nvPicPr>
        <p:blipFill>
          <a:blip r:embed="rId2"/>
          <a:stretch>
            <a:fillRect/>
          </a:stretch>
        </p:blipFill>
        <p:spPr>
          <a:xfrm>
            <a:off x="6438200" y="4132027"/>
            <a:ext cx="908551" cy="583095"/>
          </a:xfrm>
          <a:prstGeom prst="rect">
            <a:avLst/>
          </a:prstGeom>
        </p:spPr>
      </p:pic>
      <p:graphicFrame>
        <p:nvGraphicFramePr>
          <p:cNvPr id="5" name="Table 4">
            <a:extLst>
              <a:ext uri="{FF2B5EF4-FFF2-40B4-BE49-F238E27FC236}">
                <a16:creationId xmlns:a16="http://schemas.microsoft.com/office/drawing/2014/main" id="{869EC5A8-5A94-4CC3-95D3-8227DD5DE921}"/>
              </a:ext>
            </a:extLst>
          </p:cNvPr>
          <p:cNvGraphicFramePr>
            <a:graphicFrameLocks noGrp="1"/>
          </p:cNvGraphicFramePr>
          <p:nvPr>
            <p:extLst>
              <p:ext uri="{D42A27DB-BD31-4B8C-83A1-F6EECF244321}">
                <p14:modId xmlns:p14="http://schemas.microsoft.com/office/powerpoint/2010/main" val="1236261547"/>
              </p:ext>
            </p:extLst>
          </p:nvPr>
        </p:nvGraphicFramePr>
        <p:xfrm>
          <a:off x="273583" y="466476"/>
          <a:ext cx="11534103" cy="365760"/>
        </p:xfrm>
        <a:graphic>
          <a:graphicData uri="http://schemas.openxmlformats.org/drawingml/2006/table">
            <a:tbl>
              <a:tblPr firstRow="1" bandRow="1">
                <a:tableStyleId>{5C22544A-7EE6-4342-B048-85BDC9FD1C3A}</a:tableStyleId>
              </a:tblPr>
              <a:tblGrid>
                <a:gridCol w="11534103">
                  <a:extLst>
                    <a:ext uri="{9D8B030D-6E8A-4147-A177-3AD203B41FA5}">
                      <a16:colId xmlns:a16="http://schemas.microsoft.com/office/drawing/2014/main" val="3718558122"/>
                    </a:ext>
                  </a:extLst>
                </a:gridCol>
              </a:tblGrid>
              <a:tr h="241126">
                <a:tc>
                  <a:txBody>
                    <a:bodyPr/>
                    <a:lstStyle/>
                    <a:p>
                      <a:pPr algn="ctr"/>
                      <a:r>
                        <a:rPr lang="en-US" sz="1800" b="1" kern="1200" dirty="0">
                          <a:solidFill>
                            <a:schemeClr val="tx1"/>
                          </a:solidFill>
                          <a:effectLst/>
                          <a:latin typeface="+mn-lt"/>
                          <a:ea typeface="+mn-ea"/>
                          <a:cs typeface="+mn-cs"/>
                        </a:rPr>
                        <a:t>Cytomegalovirus ( CMV )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6443445"/>
                  </a:ext>
                </a:extLst>
              </a:tr>
            </a:tbl>
          </a:graphicData>
        </a:graphic>
      </p:graphicFrame>
    </p:spTree>
    <p:extLst>
      <p:ext uri="{BB962C8B-B14F-4D97-AF65-F5344CB8AC3E}">
        <p14:creationId xmlns:p14="http://schemas.microsoft.com/office/powerpoint/2010/main" val="19574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70B2608-8695-4B2A-9124-58D1D58CE241}"/>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le 2">
            <a:extLst>
              <a:ext uri="{FF2B5EF4-FFF2-40B4-BE49-F238E27FC236}">
                <a16:creationId xmlns:a16="http://schemas.microsoft.com/office/drawing/2014/main" id="{64762A64-0C93-462A-B894-7A1530FC3154}"/>
              </a:ext>
            </a:extLst>
          </p:cNvPr>
          <p:cNvGraphicFramePr>
            <a:graphicFrameLocks noGrp="1"/>
          </p:cNvGraphicFramePr>
          <p:nvPr>
            <p:extLst>
              <p:ext uri="{D42A27DB-BD31-4B8C-83A1-F6EECF244321}">
                <p14:modId xmlns:p14="http://schemas.microsoft.com/office/powerpoint/2010/main" val="2408954328"/>
              </p:ext>
            </p:extLst>
          </p:nvPr>
        </p:nvGraphicFramePr>
        <p:xfrm>
          <a:off x="337930" y="457200"/>
          <a:ext cx="11516140" cy="3855720"/>
        </p:xfrm>
        <a:graphic>
          <a:graphicData uri="http://schemas.openxmlformats.org/drawingml/2006/table">
            <a:tbl>
              <a:tblPr firstRow="1" bandRow="1">
                <a:tableStyleId>{5940675A-B579-460E-94D1-54222C63F5DA}</a:tableStyleId>
              </a:tblPr>
              <a:tblGrid>
                <a:gridCol w="1855304">
                  <a:extLst>
                    <a:ext uri="{9D8B030D-6E8A-4147-A177-3AD203B41FA5}">
                      <a16:colId xmlns:a16="http://schemas.microsoft.com/office/drawing/2014/main" val="3941719499"/>
                    </a:ext>
                  </a:extLst>
                </a:gridCol>
                <a:gridCol w="3366052">
                  <a:extLst>
                    <a:ext uri="{9D8B030D-6E8A-4147-A177-3AD203B41FA5}">
                      <a16:colId xmlns:a16="http://schemas.microsoft.com/office/drawing/2014/main" val="1191361087"/>
                    </a:ext>
                  </a:extLst>
                </a:gridCol>
                <a:gridCol w="2862470">
                  <a:extLst>
                    <a:ext uri="{9D8B030D-6E8A-4147-A177-3AD203B41FA5}">
                      <a16:colId xmlns:a16="http://schemas.microsoft.com/office/drawing/2014/main" val="1665197110"/>
                    </a:ext>
                  </a:extLst>
                </a:gridCol>
                <a:gridCol w="3432314">
                  <a:extLst>
                    <a:ext uri="{9D8B030D-6E8A-4147-A177-3AD203B41FA5}">
                      <a16:colId xmlns:a16="http://schemas.microsoft.com/office/drawing/2014/main" val="1067658452"/>
                    </a:ext>
                  </a:extLst>
                </a:gridCol>
              </a:tblGrid>
              <a:tr h="370840">
                <a:tc gridSpan="4">
                  <a:txBody>
                    <a:bodyPr/>
                    <a:lstStyle/>
                    <a:p>
                      <a:pPr algn="ctr"/>
                      <a:r>
                        <a:rPr lang="en-US" sz="1800" b="1" dirty="0">
                          <a:latin typeface="+mn-lt"/>
                          <a:cs typeface="Times New Roman" pitchFamily="18" charset="0"/>
                        </a:rPr>
                        <a:t>Syphilis</a:t>
                      </a:r>
                      <a:endParaRPr lang="en-US" sz="1800" dirty="0">
                        <a:latin typeface="+mn-lt"/>
                      </a:endParaRPr>
                    </a:p>
                  </a:txBody>
                  <a:tcPr>
                    <a:solidFill>
                      <a:schemeClr val="accent6">
                        <a:lumMod val="20000"/>
                        <a:lumOff val="80000"/>
                      </a:schemeClr>
                    </a:solidFill>
                  </a:tcPr>
                </a:tc>
                <a:tc hMerge="1">
                  <a:txBody>
                    <a:bodyPr/>
                    <a:lstStyle/>
                    <a:p>
                      <a:endParaRPr lang="en-US" sz="1800" dirty="0">
                        <a:latin typeface="+mn-lt"/>
                      </a:endParaRP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2576406131"/>
                  </a:ext>
                </a:extLst>
              </a:tr>
              <a:tr h="370840">
                <a:tc>
                  <a:txBody>
                    <a:bodyPr/>
                    <a:lstStyle/>
                    <a:p>
                      <a:endParaRPr lang="en-US" sz="1800" b="0" dirty="0">
                        <a:latin typeface="+mn-lt"/>
                      </a:endParaRPr>
                    </a:p>
                  </a:txBody>
                  <a:tcPr/>
                </a:tc>
                <a:tc gridSpan="3">
                  <a:txBody>
                    <a:bodyPr/>
                    <a:lstStyle/>
                    <a:p>
                      <a:pPr marL="285750" indent="-285750">
                        <a:buFont typeface="Arial" panose="020B0604020202020204" pitchFamily="34" charset="0"/>
                        <a:buChar char="•"/>
                      </a:pPr>
                      <a:r>
                        <a:rPr lang="en-US" sz="1800" dirty="0">
                          <a:latin typeface="+mn-lt"/>
                          <a:cs typeface="Times New Roman" pitchFamily="18" charset="0"/>
                        </a:rPr>
                        <a:t>Treponema pallidum (spirochete)</a:t>
                      </a:r>
                    </a:p>
                    <a:p>
                      <a:pPr marL="285750" lvl="0" indent="-285750">
                        <a:buFont typeface="Arial" panose="020B0604020202020204" pitchFamily="34" charset="0"/>
                        <a:buChar char="•"/>
                      </a:pPr>
                      <a:r>
                        <a:rPr lang="en-US" sz="1800" dirty="0">
                          <a:latin typeface="+mn-lt"/>
                          <a:cs typeface="Times New Roman" pitchFamily="18" charset="0"/>
                        </a:rPr>
                        <a:t>Transmitted via sexual contact</a:t>
                      </a:r>
                    </a:p>
                    <a:p>
                      <a:pPr marL="285750" indent="-285750">
                        <a:buFont typeface="Arial" panose="020B0604020202020204" pitchFamily="34" charset="0"/>
                        <a:buChar char="•"/>
                      </a:pPr>
                      <a:r>
                        <a:rPr lang="en-US" sz="1800" dirty="0">
                          <a:latin typeface="+mn-lt"/>
                          <a:cs typeface="Times New Roman" pitchFamily="18" charset="0"/>
                        </a:rPr>
                        <a:t>Mother with </a:t>
                      </a:r>
                      <a:r>
                        <a:rPr lang="en-US" sz="1800" dirty="0">
                          <a:solidFill>
                            <a:srgbClr val="FF0000"/>
                          </a:solidFill>
                          <a:latin typeface="+mn-lt"/>
                          <a:cs typeface="Times New Roman" pitchFamily="18" charset="0"/>
                        </a:rPr>
                        <a:t>primary </a:t>
                      </a:r>
                      <a:r>
                        <a:rPr lang="en-US" sz="1800" dirty="0">
                          <a:latin typeface="+mn-lt"/>
                          <a:cs typeface="Times New Roman" pitchFamily="18" charset="0"/>
                        </a:rPr>
                        <a:t>or </a:t>
                      </a:r>
                      <a:r>
                        <a:rPr lang="en-US" sz="1800" dirty="0">
                          <a:solidFill>
                            <a:srgbClr val="FF0000"/>
                          </a:solidFill>
                          <a:latin typeface="+mn-lt"/>
                          <a:cs typeface="Times New Roman" pitchFamily="18" charset="0"/>
                        </a:rPr>
                        <a:t>secondary</a:t>
                      </a:r>
                      <a:r>
                        <a:rPr lang="en-US" sz="1800" dirty="0">
                          <a:latin typeface="+mn-lt"/>
                          <a:cs typeface="Times New Roman" pitchFamily="18" charset="0"/>
                        </a:rPr>
                        <a:t> syphilis</a:t>
                      </a:r>
                    </a:p>
                    <a:p>
                      <a:pPr marL="285750" lvl="0" indent="-285750">
                        <a:buFont typeface="Arial" panose="020B0604020202020204" pitchFamily="34" charset="0"/>
                        <a:buChar char="•"/>
                      </a:pPr>
                      <a:r>
                        <a:rPr lang="en-US" sz="1800" dirty="0">
                          <a:latin typeface="+mn-lt"/>
                          <a:cs typeface="Times New Roman" pitchFamily="18" charset="0"/>
                        </a:rPr>
                        <a:t>Typically occurs during </a:t>
                      </a:r>
                      <a:r>
                        <a:rPr lang="en-US" sz="1800" dirty="0">
                          <a:solidFill>
                            <a:srgbClr val="FF0000"/>
                          </a:solidFill>
                          <a:latin typeface="+mn-lt"/>
                          <a:cs typeface="Times New Roman" pitchFamily="18" charset="0"/>
                        </a:rPr>
                        <a:t>second half </a:t>
                      </a:r>
                      <a:r>
                        <a:rPr lang="en-US" sz="1800" dirty="0">
                          <a:latin typeface="+mn-lt"/>
                          <a:cs typeface="Times New Roman" pitchFamily="18" charset="0"/>
                        </a:rPr>
                        <a:t>of pregnancy</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2852940498"/>
                  </a:ext>
                </a:extLst>
              </a:tr>
              <a:tr h="370840">
                <a:tc>
                  <a:txBody>
                    <a:bodyPr/>
                    <a:lstStyle/>
                    <a:p>
                      <a:r>
                        <a:rPr lang="en-US" sz="1800" b="0" dirty="0">
                          <a:latin typeface="+mn-lt"/>
                          <a:cs typeface="Times New Roman" pitchFamily="18" charset="0"/>
                        </a:rPr>
                        <a:t>Clinical features</a:t>
                      </a:r>
                      <a:endParaRPr lang="en-US" sz="1800" b="0" dirty="0">
                        <a:latin typeface="+mn-lt"/>
                      </a:endParaRPr>
                    </a:p>
                  </a:txBody>
                  <a:tcPr>
                    <a:solidFill>
                      <a:schemeClr val="accent1">
                        <a:lumMod val="20000"/>
                        <a:lumOff val="80000"/>
                      </a:schemeClr>
                    </a:solidFill>
                  </a:tcPr>
                </a:tc>
                <a:tc gridSpan="3">
                  <a:txBody>
                    <a:bodyPr/>
                    <a:lstStyle/>
                    <a:p>
                      <a:r>
                        <a:rPr lang="en-US" sz="1800" dirty="0">
                          <a:latin typeface="+mn-lt"/>
                          <a:cs typeface="Times New Roman" pitchFamily="18" charset="0"/>
                        </a:rPr>
                        <a:t>Intrauterine death in 25%</a:t>
                      </a:r>
                    </a:p>
                    <a:p>
                      <a:r>
                        <a:rPr lang="en-US" sz="1800" dirty="0">
                          <a:latin typeface="+mn-lt"/>
                          <a:cs typeface="Times New Roman" pitchFamily="18" charset="0"/>
                        </a:rPr>
                        <a:t>3 major classifications</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901437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cs typeface="Times New Roman" pitchFamily="18" charset="0"/>
                        </a:rPr>
                        <a:t>Diagnosis</a:t>
                      </a:r>
                    </a:p>
                    <a:p>
                      <a:endParaRPr lang="en-US" sz="1800" b="0" dirty="0">
                        <a:latin typeface="+mn-lt"/>
                      </a:endParaRPr>
                    </a:p>
                  </a:txBody>
                  <a:tcPr>
                    <a:solidFill>
                      <a:srgbClr val="FFFFCC"/>
                    </a:solidFill>
                  </a:tcPr>
                </a:tc>
                <a:tc>
                  <a:txBody>
                    <a:bodyPr/>
                    <a:lstStyle/>
                    <a:p>
                      <a:pPr marL="0" indent="0">
                        <a:buFont typeface="+mj-lt"/>
                        <a:buNone/>
                      </a:pPr>
                      <a:r>
                        <a:rPr lang="en-US" sz="1800" b="1" dirty="0">
                          <a:latin typeface="+mn-lt"/>
                          <a:cs typeface="Times New Roman" pitchFamily="18" charset="0"/>
                        </a:rPr>
                        <a:t>RPR/VDRL</a:t>
                      </a:r>
                      <a:r>
                        <a:rPr lang="en-US" sz="1800" dirty="0">
                          <a:latin typeface="+mn-lt"/>
                          <a:cs typeface="Times New Roman" pitchFamily="18" charset="0"/>
                        </a:rPr>
                        <a:t>:  non-treponemal test</a:t>
                      </a:r>
                    </a:p>
                    <a:p>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mn-lt"/>
                          <a:cs typeface="Times New Roman" pitchFamily="18" charset="0"/>
                        </a:rPr>
                        <a:t>MHA-TP/FTA-ABS</a:t>
                      </a:r>
                      <a:r>
                        <a:rPr lang="en-US" sz="1800" dirty="0">
                          <a:latin typeface="+mn-lt"/>
                          <a:cs typeface="Times New Roman" pitchFamily="18" charset="0"/>
                        </a:rPr>
                        <a:t>:  specific treponemal test</a:t>
                      </a:r>
                    </a:p>
                    <a:p>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itchFamily="18" charset="0"/>
                        </a:rPr>
                        <a:t>Confirmed if T. pallidum identified in skin lesions, placenta, umbilical cord, or at autopsy</a:t>
                      </a:r>
                    </a:p>
                  </a:txBody>
                  <a:tcPr/>
                </a:tc>
                <a:extLst>
                  <a:ext uri="{0D108BD9-81ED-4DB2-BD59-A6C34878D82A}">
                    <a16:rowId xmlns:a16="http://schemas.microsoft.com/office/drawing/2014/main" val="3386236460"/>
                  </a:ext>
                </a:extLst>
              </a:tr>
              <a:tr h="370840">
                <a:tc>
                  <a:txBody>
                    <a:bodyPr/>
                    <a:lstStyle/>
                    <a:p>
                      <a:r>
                        <a:rPr lang="en-US" sz="1800" b="0" dirty="0">
                          <a:latin typeface="+mn-lt"/>
                          <a:cs typeface="Times New Roman" pitchFamily="18" charset="0"/>
                        </a:rPr>
                        <a:t>Prevention</a:t>
                      </a:r>
                      <a:endParaRPr lang="en-US" sz="1800" b="0" dirty="0">
                        <a:latin typeface="+mn-lt"/>
                      </a:endParaRPr>
                    </a:p>
                  </a:txBody>
                  <a:tcPr>
                    <a:solidFill>
                      <a:schemeClr val="bg1">
                        <a:lumMod val="9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itchFamily="18" charset="0"/>
                        </a:rPr>
                        <a:t>RPR/VDRL screen in ALL pregnant women early in pregnancy and at time of birth</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1137344121"/>
                  </a:ext>
                </a:extLst>
              </a:tr>
              <a:tr h="370840">
                <a:tc>
                  <a:txBody>
                    <a:bodyPr/>
                    <a:lstStyle/>
                    <a:p>
                      <a:r>
                        <a:rPr lang="en-US" sz="1800" b="0" dirty="0">
                          <a:latin typeface="+mn-lt"/>
                          <a:cs typeface="Times New Roman" pitchFamily="18" charset="0"/>
                        </a:rPr>
                        <a:t>Treatment</a:t>
                      </a:r>
                      <a:endParaRPr lang="en-US" sz="1800" b="0" dirty="0">
                        <a:latin typeface="+mn-lt"/>
                      </a:endParaRPr>
                    </a:p>
                  </a:txBody>
                  <a:tcPr>
                    <a:solidFill>
                      <a:schemeClr val="accent3">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itchFamily="18" charset="0"/>
                        </a:rPr>
                        <a:t>Penicillin G</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2016558341"/>
                  </a:ext>
                </a:extLst>
              </a:tr>
            </a:tbl>
          </a:graphicData>
        </a:graphic>
      </p:graphicFrame>
      <p:pic>
        <p:nvPicPr>
          <p:cNvPr id="6" name="Picture 2">
            <a:extLst>
              <a:ext uri="{FF2B5EF4-FFF2-40B4-BE49-F238E27FC236}">
                <a16:creationId xmlns:a16="http://schemas.microsoft.com/office/drawing/2014/main" id="{E0AC0766-4617-4B35-9A7B-6DE5BACA9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30" y="4458467"/>
            <a:ext cx="2247443" cy="153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B7CB9307-2443-403C-85CE-6865EEFBCD60}"/>
              </a:ext>
            </a:extLst>
          </p:cNvPr>
          <p:cNvSpPr/>
          <p:nvPr/>
        </p:nvSpPr>
        <p:spPr>
          <a:xfrm>
            <a:off x="1616307" y="4734989"/>
            <a:ext cx="2247443" cy="215444"/>
          </a:xfrm>
          <a:prstGeom prst="rect">
            <a:avLst/>
          </a:prstGeom>
          <a:ln>
            <a:noFill/>
          </a:ln>
        </p:spPr>
        <p:txBody>
          <a:bodyPr wrap="square">
            <a:spAutoFit/>
          </a:bodyPr>
          <a:lstStyle/>
          <a:p>
            <a:pPr>
              <a:defRPr/>
            </a:pPr>
            <a:r>
              <a:rPr lang="en-US" sz="800" dirty="0">
                <a:solidFill>
                  <a:srgbClr val="000099"/>
                </a:solidFill>
                <a:latin typeface="Times New Roman" pitchFamily="18" charset="0"/>
                <a:cs typeface="Times New Roman" pitchFamily="18" charset="0"/>
              </a:rPr>
              <a:t>and </a:t>
            </a:r>
            <a:r>
              <a:rPr lang="en-US" sz="800" dirty="0" err="1">
                <a:solidFill>
                  <a:srgbClr val="000099"/>
                </a:solidFill>
                <a:latin typeface="Times New Roman" pitchFamily="18" charset="0"/>
                <a:cs typeface="Times New Roman" pitchFamily="18" charset="0"/>
              </a:rPr>
              <a:t>Funisitis</a:t>
            </a:r>
            <a:r>
              <a:rPr lang="en-US" sz="800" dirty="0">
                <a:solidFill>
                  <a:srgbClr val="000099"/>
                </a:solidFill>
                <a:latin typeface="Times New Roman" pitchFamily="18" charset="0"/>
                <a:cs typeface="Times New Roman" pitchFamily="18" charset="0"/>
              </a:rPr>
              <a:t> (umbilical cord </a:t>
            </a:r>
            <a:r>
              <a:rPr lang="en-US" sz="800" dirty="0" err="1">
                <a:solidFill>
                  <a:srgbClr val="000099"/>
                </a:solidFill>
                <a:latin typeface="Times New Roman" pitchFamily="18" charset="0"/>
                <a:cs typeface="Times New Roman" pitchFamily="18" charset="0"/>
              </a:rPr>
              <a:t>vasculitis</a:t>
            </a:r>
            <a:r>
              <a:rPr lang="en-US" sz="700" dirty="0">
                <a:solidFill>
                  <a:srgbClr val="000099"/>
                </a:solidFill>
                <a:latin typeface="Calibri"/>
              </a:rPr>
              <a:t>)</a:t>
            </a:r>
            <a:r>
              <a:rPr lang="en-US" sz="700" b="1" dirty="0">
                <a:solidFill>
                  <a:srgbClr val="000099"/>
                </a:solidFill>
                <a:latin typeface="Footlight MT Light" pitchFamily="18" charset="0"/>
                <a:cs typeface="Times New Roman" pitchFamily="18" charset="0"/>
              </a:rPr>
              <a:t> </a:t>
            </a:r>
            <a:endParaRPr lang="en-US" sz="1000" dirty="0">
              <a:solidFill>
                <a:srgbClr val="000099"/>
              </a:solidFill>
            </a:endParaRPr>
          </a:p>
        </p:txBody>
      </p:sp>
      <p:sp>
        <p:nvSpPr>
          <p:cNvPr id="8" name="Rectangle 7">
            <a:extLst>
              <a:ext uri="{FF2B5EF4-FFF2-40B4-BE49-F238E27FC236}">
                <a16:creationId xmlns:a16="http://schemas.microsoft.com/office/drawing/2014/main" id="{FC361FC6-3444-4AC9-849A-C9B4B81D5BDE}"/>
              </a:ext>
            </a:extLst>
          </p:cNvPr>
          <p:cNvSpPr/>
          <p:nvPr/>
        </p:nvSpPr>
        <p:spPr>
          <a:xfrm>
            <a:off x="1548116" y="6028179"/>
            <a:ext cx="4572000" cy="246221"/>
          </a:xfrm>
          <a:prstGeom prst="rect">
            <a:avLst/>
          </a:prstGeom>
        </p:spPr>
        <p:txBody>
          <a:bodyPr>
            <a:spAutoFit/>
          </a:bodyPr>
          <a:lstStyle/>
          <a:p>
            <a:pPr lvl="0">
              <a:defRPr/>
            </a:pPr>
            <a:r>
              <a:rPr lang="en-US" sz="1000" b="1" dirty="0">
                <a:solidFill>
                  <a:srgbClr val="0000FF"/>
                </a:solidFill>
                <a:latin typeface="Times New Roman" pitchFamily="18" charset="0"/>
                <a:cs typeface="Times New Roman" pitchFamily="18" charset="0"/>
              </a:rPr>
              <a:t>Frontal bossing, Short maxilla, High palatal arch,  Saddle nose , Perioral fissures</a:t>
            </a:r>
          </a:p>
        </p:txBody>
      </p:sp>
      <p:cxnSp>
        <p:nvCxnSpPr>
          <p:cNvPr id="9" name="Straight Connector 8">
            <a:extLst>
              <a:ext uri="{FF2B5EF4-FFF2-40B4-BE49-F238E27FC236}">
                <a16:creationId xmlns:a16="http://schemas.microsoft.com/office/drawing/2014/main" id="{C3614B94-47C9-47CF-B822-3CF2A547209B}"/>
              </a:ext>
            </a:extLst>
          </p:cNvPr>
          <p:cNvCxnSpPr>
            <a:cxnSpLocks/>
          </p:cNvCxnSpPr>
          <p:nvPr/>
        </p:nvCxnSpPr>
        <p:spPr>
          <a:xfrm>
            <a:off x="1319516" y="5915589"/>
            <a:ext cx="0" cy="20101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F4A7B4C-D6D2-4D08-8943-F821CA0742F0}"/>
              </a:ext>
            </a:extLst>
          </p:cNvPr>
          <p:cNvCxnSpPr/>
          <p:nvPr/>
        </p:nvCxnSpPr>
        <p:spPr>
          <a:xfrm>
            <a:off x="1319516" y="6116605"/>
            <a:ext cx="2286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pic>
        <p:nvPicPr>
          <p:cNvPr id="12" name="Picture 2" descr="http://t2.gstatic.com/images?q=tbn:ANd9GcTHk0fBl54AK50xjH56zXKXDXmRYAyjhxx7BbgOIaf7jBUJ8x42bg">
            <a:extLst>
              <a:ext uri="{FF2B5EF4-FFF2-40B4-BE49-F238E27FC236}">
                <a16:creationId xmlns:a16="http://schemas.microsoft.com/office/drawing/2014/main" id="{792D078F-E1CD-4232-9CAF-E21A79BCE695}"/>
              </a:ext>
            </a:extLst>
          </p:cNvPr>
          <p:cNvPicPr>
            <a:picLocks noChangeAspect="1" noChangeArrowheads="1"/>
          </p:cNvPicPr>
          <p:nvPr/>
        </p:nvPicPr>
        <p:blipFill>
          <a:blip r:embed="rId3" cstate="print"/>
          <a:srcRect/>
          <a:stretch>
            <a:fillRect/>
          </a:stretch>
        </p:blipFill>
        <p:spPr bwMode="auto">
          <a:xfrm>
            <a:off x="6348715" y="5674356"/>
            <a:ext cx="888179" cy="683481"/>
          </a:xfrm>
          <a:prstGeom prst="rect">
            <a:avLst/>
          </a:prstGeom>
          <a:noFill/>
        </p:spPr>
      </p:pic>
      <p:pic>
        <p:nvPicPr>
          <p:cNvPr id="13" name="Picture 4" descr="http://t1.gstatic.com/images?q=tbn:ANd9GcRDi-2Js81BTyLAUjMlafhYr39ETtgb0YvxJuVH6Wfp9DZx4QAf">
            <a:extLst>
              <a:ext uri="{FF2B5EF4-FFF2-40B4-BE49-F238E27FC236}">
                <a16:creationId xmlns:a16="http://schemas.microsoft.com/office/drawing/2014/main" id="{0C375314-63C7-4214-9366-B630796FC22E}"/>
              </a:ext>
            </a:extLst>
          </p:cNvPr>
          <p:cNvPicPr>
            <a:picLocks noChangeAspect="1" noChangeArrowheads="1"/>
          </p:cNvPicPr>
          <p:nvPr/>
        </p:nvPicPr>
        <p:blipFill>
          <a:blip r:embed="rId4" cstate="print"/>
          <a:srcRect/>
          <a:stretch>
            <a:fillRect/>
          </a:stretch>
        </p:blipFill>
        <p:spPr bwMode="auto">
          <a:xfrm>
            <a:off x="7240701" y="5663070"/>
            <a:ext cx="747740" cy="654273"/>
          </a:xfrm>
          <a:prstGeom prst="rect">
            <a:avLst/>
          </a:prstGeom>
          <a:noFill/>
        </p:spPr>
      </p:pic>
      <p:sp>
        <p:nvSpPr>
          <p:cNvPr id="14" name="TextBox 13">
            <a:extLst>
              <a:ext uri="{FF2B5EF4-FFF2-40B4-BE49-F238E27FC236}">
                <a16:creationId xmlns:a16="http://schemas.microsoft.com/office/drawing/2014/main" id="{113B37DF-5CFD-4EAB-B60D-3BB470DC4982}"/>
              </a:ext>
            </a:extLst>
          </p:cNvPr>
          <p:cNvSpPr txBox="1"/>
          <p:nvPr/>
        </p:nvSpPr>
        <p:spPr>
          <a:xfrm>
            <a:off x="10018643" y="43934"/>
            <a:ext cx="2272748" cy="369332"/>
          </a:xfrm>
          <a:prstGeom prst="rect">
            <a:avLst/>
          </a:prstGeom>
          <a:noFill/>
        </p:spPr>
        <p:txBody>
          <a:bodyPr wrap="square" rtlCol="0">
            <a:spAutoFit/>
          </a:bodyPr>
          <a:lstStyle/>
          <a:p>
            <a:r>
              <a:rPr lang="en-US" dirty="0">
                <a:solidFill>
                  <a:schemeClr val="accent6">
                    <a:lumMod val="50000"/>
                  </a:schemeClr>
                </a:solidFill>
              </a:rPr>
              <a:t>Only in male’s slides</a:t>
            </a:r>
          </a:p>
        </p:txBody>
      </p:sp>
    </p:spTree>
    <p:extLst>
      <p:ext uri="{BB962C8B-B14F-4D97-AF65-F5344CB8AC3E}">
        <p14:creationId xmlns:p14="http://schemas.microsoft.com/office/powerpoint/2010/main" val="249592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B47213B-06B0-413E-B703-338C25E1AFFA}"/>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0" name="Table 9">
            <a:extLst>
              <a:ext uri="{FF2B5EF4-FFF2-40B4-BE49-F238E27FC236}">
                <a16:creationId xmlns:a16="http://schemas.microsoft.com/office/drawing/2014/main" id="{6999AD2B-6F40-4B60-AD72-3F0044E90B35}"/>
              </a:ext>
            </a:extLst>
          </p:cNvPr>
          <p:cNvGraphicFramePr>
            <a:graphicFrameLocks noGrp="1"/>
          </p:cNvGraphicFramePr>
          <p:nvPr>
            <p:extLst>
              <p:ext uri="{D42A27DB-BD31-4B8C-83A1-F6EECF244321}">
                <p14:modId xmlns:p14="http://schemas.microsoft.com/office/powerpoint/2010/main" val="1652891035"/>
              </p:ext>
            </p:extLst>
          </p:nvPr>
        </p:nvGraphicFramePr>
        <p:xfrm>
          <a:off x="337930" y="457200"/>
          <a:ext cx="11516140" cy="4673600"/>
        </p:xfrm>
        <a:graphic>
          <a:graphicData uri="http://schemas.openxmlformats.org/drawingml/2006/table">
            <a:tbl>
              <a:tblPr firstRow="1" bandRow="1">
                <a:tableStyleId>{5940675A-B579-460E-94D1-54222C63F5DA}</a:tableStyleId>
              </a:tblPr>
              <a:tblGrid>
                <a:gridCol w="1855304">
                  <a:extLst>
                    <a:ext uri="{9D8B030D-6E8A-4147-A177-3AD203B41FA5}">
                      <a16:colId xmlns:a16="http://schemas.microsoft.com/office/drawing/2014/main" val="3941719499"/>
                    </a:ext>
                  </a:extLst>
                </a:gridCol>
                <a:gridCol w="9660836">
                  <a:extLst>
                    <a:ext uri="{9D8B030D-6E8A-4147-A177-3AD203B41FA5}">
                      <a16:colId xmlns:a16="http://schemas.microsoft.com/office/drawing/2014/main" val="1191361087"/>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cs typeface="Times New Roman" pitchFamily="18" charset="0"/>
                        </a:rPr>
                        <a:t>herpes simplex </a:t>
                      </a:r>
                      <a:endParaRPr lang="ar-SA" dirty="0">
                        <a:latin typeface="+mn-lt"/>
                        <a:cs typeface="Times New Roman" pitchFamily="18" charset="0"/>
                      </a:endParaRPr>
                    </a:p>
                  </a:txBody>
                  <a:tcPr>
                    <a:solidFill>
                      <a:schemeClr val="accent6">
                        <a:lumMod val="20000"/>
                        <a:lumOff val="80000"/>
                      </a:schemeClr>
                    </a:solidFill>
                  </a:tcPr>
                </a:tc>
                <a:tc hMerge="1">
                  <a:txBody>
                    <a:bodyPr/>
                    <a:lstStyle/>
                    <a:p>
                      <a:endParaRPr lang="en-US" sz="1800" dirty="0">
                        <a:latin typeface="+mn-lt"/>
                      </a:endParaRPr>
                    </a:p>
                  </a:txBody>
                  <a:tcPr/>
                </a:tc>
                <a:extLst>
                  <a:ext uri="{0D108BD9-81ED-4DB2-BD59-A6C34878D82A}">
                    <a16:rowId xmlns:a16="http://schemas.microsoft.com/office/drawing/2014/main" val="2576406131"/>
                  </a:ext>
                </a:extLst>
              </a:tr>
              <a:tr h="370840">
                <a:tc>
                  <a:txBody>
                    <a:bodyPr/>
                    <a:lstStyle/>
                    <a:p>
                      <a:endParaRPr lang="en-US" sz="1800" b="0" dirty="0">
                        <a:latin typeface="+mn-lt"/>
                      </a:endParaRPr>
                    </a:p>
                  </a:txBody>
                  <a:tcPr/>
                </a:tc>
                <a:tc>
                  <a:txBody>
                    <a:bodyPr/>
                    <a:lstStyle/>
                    <a:p>
                      <a:pPr marL="285750" indent="-285750" algn="l" rtl="0">
                        <a:buFont typeface="Arial" panose="020B0604020202020204" pitchFamily="34" charset="0"/>
                        <a:buChar char="•"/>
                      </a:pPr>
                      <a:r>
                        <a:rPr lang="en-US" dirty="0">
                          <a:latin typeface="+mn-lt"/>
                          <a:cs typeface="Times New Roman" pitchFamily="18" charset="0"/>
                        </a:rPr>
                        <a:t>H=herpes simplex (HSV)</a:t>
                      </a:r>
                    </a:p>
                    <a:p>
                      <a:pPr marL="285750" indent="-285750" algn="l" rtl="0">
                        <a:buFont typeface="Arial" panose="020B0604020202020204" pitchFamily="34" charset="0"/>
                        <a:buChar char="•"/>
                      </a:pPr>
                      <a:r>
                        <a:rPr lang="en-US" dirty="0">
                          <a:latin typeface="+mn-lt"/>
                          <a:cs typeface="Times New Roman" pitchFamily="18" charset="0"/>
                        </a:rPr>
                        <a:t>HSV1 or HSV2</a:t>
                      </a:r>
                    </a:p>
                  </a:txBody>
                  <a:tcPr/>
                </a:tc>
                <a:extLst>
                  <a:ext uri="{0D108BD9-81ED-4DB2-BD59-A6C34878D82A}">
                    <a16:rowId xmlns:a16="http://schemas.microsoft.com/office/drawing/2014/main" val="28529404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Times New Roman" pitchFamily="18" charset="0"/>
                        </a:rPr>
                        <a:t>Epidemiology</a:t>
                      </a:r>
                      <a:endParaRPr lang="ar-SA" dirty="0">
                        <a:latin typeface="+mn-lt"/>
                        <a:cs typeface="Times New Roman" pitchFamily="18" charset="0"/>
                      </a:endParaRPr>
                    </a:p>
                    <a:p>
                      <a:endParaRPr lang="en-US" sz="1800" b="0" dirty="0">
                        <a:latin typeface="+mn-lt"/>
                      </a:endParaRPr>
                    </a:p>
                  </a:txBody>
                  <a:tcPr>
                    <a:solidFill>
                      <a:schemeClr val="accent1">
                        <a:lumMod val="20000"/>
                        <a:lumOff val="80000"/>
                      </a:schemeClr>
                    </a:solidFill>
                  </a:tcPr>
                </a:tc>
                <a:tc>
                  <a:txBody>
                    <a:bodyPr/>
                    <a:lstStyle/>
                    <a:p>
                      <a:pPr marL="285750" indent="-285750" algn="l" rtl="0">
                        <a:buFont typeface="Arial" panose="020B0604020202020204" pitchFamily="34" charset="0"/>
                        <a:buChar char="•"/>
                      </a:pPr>
                      <a:r>
                        <a:rPr lang="en-US" dirty="0">
                          <a:latin typeface="+mn-lt"/>
                          <a:cs typeface="Times New Roman" pitchFamily="18" charset="0"/>
                        </a:rPr>
                        <a:t>Primarily transmitted through infected maternal genital tract</a:t>
                      </a:r>
                    </a:p>
                    <a:p>
                      <a:pPr marL="285750" indent="-285750" algn="l" rtl="0">
                        <a:buFont typeface="Arial" panose="020B0604020202020204" pitchFamily="34" charset="0"/>
                        <a:buChar char="•"/>
                      </a:pPr>
                      <a:r>
                        <a:rPr lang="en-US" dirty="0">
                          <a:latin typeface="+mn-lt"/>
                          <a:cs typeface="Times New Roman" pitchFamily="18" charset="0"/>
                        </a:rPr>
                        <a:t>Primary infection with greater transmission risk than reactivation</a:t>
                      </a:r>
                    </a:p>
                    <a:p>
                      <a:pPr marL="285750" indent="-285750" algn="l" rtl="0">
                        <a:buFont typeface="Arial" panose="020B0604020202020204" pitchFamily="34" charset="0"/>
                        <a:buChar char="•"/>
                      </a:pPr>
                      <a:r>
                        <a:rPr lang="en-US" dirty="0">
                          <a:latin typeface="+mn-lt"/>
                          <a:cs typeface="Times New Roman" pitchFamily="18" charset="0"/>
                        </a:rPr>
                        <a:t>Rationale for C-section delivery prior to membrane rupture</a:t>
                      </a:r>
                    </a:p>
                  </a:txBody>
                  <a:tcPr/>
                </a:tc>
                <a:extLst>
                  <a:ext uri="{0D108BD9-81ED-4DB2-BD59-A6C34878D82A}">
                    <a16:rowId xmlns:a16="http://schemas.microsoft.com/office/drawing/2014/main" val="901437836"/>
                  </a:ext>
                </a:extLst>
              </a:tr>
              <a:tr h="370840">
                <a:tc>
                  <a:txBody>
                    <a:bodyPr/>
                    <a:lstStyle/>
                    <a:p>
                      <a:r>
                        <a:rPr lang="en-US" dirty="0">
                          <a:latin typeface="+mn-lt"/>
                          <a:cs typeface="Times New Roman" pitchFamily="18" charset="0"/>
                        </a:rPr>
                        <a:t>Clinical presentation</a:t>
                      </a:r>
                      <a:endParaRPr lang="en-US" sz="1800" b="0" dirty="0">
                        <a:latin typeface="+mn-lt"/>
                      </a:endParaRPr>
                    </a:p>
                  </a:txBody>
                  <a:tcPr>
                    <a:solidFill>
                      <a:srgbClr val="FFFFCC"/>
                    </a:solidFill>
                  </a:tcPr>
                </a:tc>
                <a:tc>
                  <a:txBody>
                    <a:bodyPr/>
                    <a:lstStyle/>
                    <a:p>
                      <a:pPr marL="285750" indent="-285750" algn="l" rtl="0">
                        <a:buFont typeface="Arial" panose="020B0604020202020204" pitchFamily="34" charset="0"/>
                        <a:buChar char="•"/>
                      </a:pPr>
                      <a:r>
                        <a:rPr lang="en-US" dirty="0">
                          <a:latin typeface="+mn-lt"/>
                          <a:cs typeface="Times New Roman" pitchFamily="18" charset="0"/>
                        </a:rPr>
                        <a:t>Most are asymptomatic at birth</a:t>
                      </a:r>
                    </a:p>
                    <a:p>
                      <a:pPr marL="285750" indent="-285750" algn="l" rtl="0">
                        <a:buFont typeface="Arial" panose="020B0604020202020204" pitchFamily="34" charset="0"/>
                        <a:buChar char="•"/>
                      </a:pPr>
                      <a:r>
                        <a:rPr lang="en-US" dirty="0">
                          <a:latin typeface="+mn-lt"/>
                          <a:cs typeface="Times New Roman" pitchFamily="18" charset="0"/>
                        </a:rPr>
                        <a:t>3 patterns of equal frequency with symptoms between birth and 4wks:Skin, eyes, mouth , CNS disease, Disseminated disease (present earliest)</a:t>
                      </a:r>
                    </a:p>
                    <a:p>
                      <a:pPr marL="285750" indent="-285750" algn="l" rtl="0">
                        <a:buFont typeface="Arial" panose="020B0604020202020204" pitchFamily="34" charset="0"/>
                        <a:buChar char="•"/>
                      </a:pPr>
                      <a:r>
                        <a:rPr lang="en-US" dirty="0">
                          <a:latin typeface="+mn-lt"/>
                          <a:cs typeface="Times New Roman" pitchFamily="18" charset="0"/>
                        </a:rPr>
                        <a:t> Initial manifestations very nonspecific with skin lesions NOT necessarily present</a:t>
                      </a:r>
                    </a:p>
                  </a:txBody>
                  <a:tcPr/>
                </a:tc>
                <a:extLst>
                  <a:ext uri="{0D108BD9-81ED-4DB2-BD59-A6C34878D82A}">
                    <a16:rowId xmlns:a16="http://schemas.microsoft.com/office/drawing/2014/main" val="3386236460"/>
                  </a:ext>
                </a:extLst>
              </a:tr>
              <a:tr h="370840">
                <a:tc>
                  <a:txBody>
                    <a:bodyPr/>
                    <a:lstStyle/>
                    <a:p>
                      <a:r>
                        <a:rPr lang="en-US" dirty="0">
                          <a:latin typeface="+mn-lt"/>
                          <a:cs typeface="Times New Roman" pitchFamily="18" charset="0"/>
                        </a:rPr>
                        <a:t>Diagnosis</a:t>
                      </a:r>
                      <a:endParaRPr lang="en-US" sz="1800" b="0" dirty="0">
                        <a:latin typeface="+mn-lt"/>
                      </a:endParaRPr>
                    </a:p>
                  </a:txBody>
                  <a:tcPr>
                    <a:solidFill>
                      <a:schemeClr val="bg1">
                        <a:lumMod val="95000"/>
                      </a:schemeClr>
                    </a:solidFill>
                  </a:tcPr>
                </a:tc>
                <a:tc>
                  <a:txBody>
                    <a:bodyPr/>
                    <a:lstStyle/>
                    <a:p>
                      <a:pPr marL="285750" indent="-285750" algn="l" rtl="0">
                        <a:buFont typeface="Arial" panose="020B0604020202020204" pitchFamily="34" charset="0"/>
                        <a:buChar char="•"/>
                      </a:pPr>
                      <a:r>
                        <a:rPr lang="en-US" dirty="0">
                          <a:latin typeface="+mn-lt"/>
                          <a:cs typeface="Times New Roman" pitchFamily="18" charset="0"/>
                        </a:rPr>
                        <a:t>Culture of maternal lesions if present at delivery </a:t>
                      </a:r>
                    </a:p>
                    <a:p>
                      <a:pPr marL="285750" indent="-285750" algn="l" rtl="0">
                        <a:buFont typeface="Arial" panose="020B0604020202020204" pitchFamily="34" charset="0"/>
                        <a:buChar char="•"/>
                      </a:pPr>
                      <a:r>
                        <a:rPr lang="en-US" dirty="0">
                          <a:latin typeface="+mn-lt"/>
                          <a:cs typeface="Times New Roman" pitchFamily="18" charset="0"/>
                        </a:rPr>
                        <a:t>Cultures in infant </a:t>
                      </a:r>
                    </a:p>
                    <a:p>
                      <a:pPr marL="285750" indent="-285750" algn="l" rtl="0">
                        <a:buFont typeface="Arial" panose="020B0604020202020204" pitchFamily="34" charset="0"/>
                        <a:buChar char="•"/>
                      </a:pPr>
                      <a:r>
                        <a:rPr lang="en-US" dirty="0">
                          <a:latin typeface="+mn-lt"/>
                          <a:cs typeface="Times New Roman" pitchFamily="18" charset="0"/>
                        </a:rPr>
                        <a:t>CSF PCR </a:t>
                      </a:r>
                    </a:p>
                    <a:p>
                      <a:pPr marL="285750" indent="-285750" algn="l" rtl="0">
                        <a:buFont typeface="Arial" panose="020B0604020202020204" pitchFamily="34" charset="0"/>
                        <a:buChar char="•"/>
                      </a:pPr>
                      <a:r>
                        <a:rPr lang="en-US" dirty="0">
                          <a:latin typeface="+mn-lt"/>
                          <a:cs typeface="Times New Roman" pitchFamily="18" charset="0"/>
                        </a:rPr>
                        <a:t>Serologies is useless</a:t>
                      </a:r>
                    </a:p>
                  </a:txBody>
                  <a:tcPr/>
                </a:tc>
                <a:extLst>
                  <a:ext uri="{0D108BD9-81ED-4DB2-BD59-A6C34878D82A}">
                    <a16:rowId xmlns:a16="http://schemas.microsoft.com/office/drawing/2014/main" val="1137344121"/>
                  </a:ext>
                </a:extLst>
              </a:tr>
              <a:tr h="370840">
                <a:tc>
                  <a:txBody>
                    <a:bodyPr/>
                    <a:lstStyle/>
                    <a:p>
                      <a:r>
                        <a:rPr lang="en-US" dirty="0">
                          <a:latin typeface="+mn-lt"/>
                          <a:cs typeface="Times New Roman" pitchFamily="18" charset="0"/>
                        </a:rPr>
                        <a:t>Treatment</a:t>
                      </a:r>
                      <a:endParaRPr lang="en-US" sz="1800" b="0" dirty="0">
                        <a:latin typeface="+mn-lt"/>
                      </a:endParaRPr>
                    </a:p>
                  </a:txBody>
                  <a:tcPr>
                    <a:solidFill>
                      <a:schemeClr val="accent3">
                        <a:lumMod val="20000"/>
                        <a:lumOff val="80000"/>
                      </a:schemeClr>
                    </a:solidFill>
                  </a:tcPr>
                </a:tc>
                <a:tc>
                  <a:txBody>
                    <a:bodyPr/>
                    <a:lstStyle/>
                    <a:p>
                      <a:r>
                        <a:rPr lang="en-US" dirty="0">
                          <a:latin typeface="+mn-lt"/>
                          <a:cs typeface="Times New Roman" pitchFamily="18" charset="0"/>
                        </a:rPr>
                        <a:t>High dose of acyclovir </a:t>
                      </a:r>
                    </a:p>
                  </a:txBody>
                  <a:tcPr/>
                </a:tc>
                <a:extLst>
                  <a:ext uri="{0D108BD9-81ED-4DB2-BD59-A6C34878D82A}">
                    <a16:rowId xmlns:a16="http://schemas.microsoft.com/office/drawing/2014/main" val="2016558341"/>
                  </a:ext>
                </a:extLst>
              </a:tr>
            </a:tbl>
          </a:graphicData>
        </a:graphic>
      </p:graphicFrame>
      <p:sp>
        <p:nvSpPr>
          <p:cNvPr id="15" name="TextBox 14">
            <a:extLst>
              <a:ext uri="{FF2B5EF4-FFF2-40B4-BE49-F238E27FC236}">
                <a16:creationId xmlns:a16="http://schemas.microsoft.com/office/drawing/2014/main" id="{FEC8CADE-5C7C-4A41-A82A-4971853A1076}"/>
              </a:ext>
            </a:extLst>
          </p:cNvPr>
          <p:cNvSpPr txBox="1"/>
          <p:nvPr/>
        </p:nvSpPr>
        <p:spPr>
          <a:xfrm>
            <a:off x="10018643" y="43934"/>
            <a:ext cx="2272748" cy="369332"/>
          </a:xfrm>
          <a:prstGeom prst="rect">
            <a:avLst/>
          </a:prstGeom>
          <a:noFill/>
        </p:spPr>
        <p:txBody>
          <a:bodyPr wrap="square" rtlCol="0">
            <a:spAutoFit/>
          </a:bodyPr>
          <a:lstStyle/>
          <a:p>
            <a:r>
              <a:rPr lang="en-US" dirty="0">
                <a:solidFill>
                  <a:schemeClr val="accent6">
                    <a:lumMod val="50000"/>
                  </a:schemeClr>
                </a:solidFill>
              </a:rPr>
              <a:t>Only in male’s slides</a:t>
            </a:r>
          </a:p>
        </p:txBody>
      </p:sp>
    </p:spTree>
    <p:extLst>
      <p:ext uri="{BB962C8B-B14F-4D97-AF65-F5344CB8AC3E}">
        <p14:creationId xmlns:p14="http://schemas.microsoft.com/office/powerpoint/2010/main" val="150527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3FA029C3-BED7-45C3-B9BA-38BBF4061AC9}"/>
              </a:ext>
            </a:extLst>
          </p:cNvPr>
          <p:cNvSpPr/>
          <p:nvPr/>
        </p:nvSpPr>
        <p:spPr>
          <a:xfrm>
            <a:off x="331305" y="1230942"/>
            <a:ext cx="11145078" cy="3693319"/>
          </a:xfrm>
          <a:prstGeom prst="rect">
            <a:avLst/>
          </a:prstGeom>
        </p:spPr>
        <p:txBody>
          <a:bodyPr wrap="square">
            <a:spAutoFit/>
          </a:bodyPr>
          <a:lstStyle/>
          <a:p>
            <a:pPr>
              <a:defRPr/>
            </a:pPr>
            <a:r>
              <a:rPr lang="en-US" sz="2400" dirty="0">
                <a:solidFill>
                  <a:prstClr val="black"/>
                </a:solidFill>
              </a:rPr>
              <a:t>Upon completion of this lecture, the students should be able to</a:t>
            </a:r>
          </a:p>
          <a:p>
            <a:pPr marL="285750" indent="-285750">
              <a:buFont typeface="Arial" panose="020B0604020202020204" pitchFamily="34" charset="0"/>
              <a:buChar char="•"/>
              <a:defRPr/>
            </a:pPr>
            <a:r>
              <a:rPr lang="en-US" sz="2400" dirty="0">
                <a:solidFill>
                  <a:srgbClr val="000000"/>
                </a:solidFill>
                <a:ea typeface="Times New Roman" panose="02020603050405020304" pitchFamily="18" charset="0"/>
              </a:rPr>
              <a:t>To recognize the different </a:t>
            </a:r>
            <a:r>
              <a:rPr lang="en-US" sz="2400" dirty="0"/>
              <a:t>t</a:t>
            </a:r>
            <a:r>
              <a:rPr lang="en-US" altLang="en-US" sz="2400" dirty="0"/>
              <a:t>ypes  of </a:t>
            </a:r>
            <a:r>
              <a:rPr lang="en-US" altLang="en-US" sz="2400" dirty="0">
                <a:solidFill>
                  <a:srgbClr val="FF0000"/>
                </a:solidFill>
              </a:rPr>
              <a:t>infant infections</a:t>
            </a:r>
            <a:r>
              <a:rPr lang="en-US" altLang="en-US" sz="2400" dirty="0"/>
              <a:t>.</a:t>
            </a:r>
          </a:p>
          <a:p>
            <a:pPr marL="285750" indent="-285750">
              <a:buFont typeface="Arial" panose="020B0604020202020204" pitchFamily="34" charset="0"/>
              <a:buChar char="•"/>
              <a:defRPr/>
            </a:pPr>
            <a:r>
              <a:rPr lang="en-US" altLang="en-US" sz="2400" dirty="0"/>
              <a:t>To know major </a:t>
            </a:r>
            <a:r>
              <a:rPr lang="en-US" altLang="en-US" sz="2400" dirty="0" err="1">
                <a:solidFill>
                  <a:srgbClr val="FF0000"/>
                </a:solidFill>
              </a:rPr>
              <a:t>transplacentaly</a:t>
            </a:r>
            <a:r>
              <a:rPr lang="en-US" altLang="en-US" sz="2400" dirty="0">
                <a:solidFill>
                  <a:srgbClr val="FF0000"/>
                </a:solidFill>
              </a:rPr>
              <a:t> transmitted pathogens </a:t>
            </a:r>
            <a:r>
              <a:rPr lang="en-US" altLang="en-US" sz="2400" dirty="0"/>
              <a:t>causing congenital infections .</a:t>
            </a:r>
          </a:p>
          <a:p>
            <a:pPr marL="285750" indent="-285750">
              <a:buFont typeface="Arial" panose="020B0604020202020204" pitchFamily="34" charset="0"/>
              <a:buChar char="•"/>
              <a:defRPr/>
            </a:pPr>
            <a:r>
              <a:rPr lang="en-US" altLang="en-US" sz="2400" dirty="0">
                <a:solidFill>
                  <a:prstClr val="black"/>
                </a:solidFill>
              </a:rPr>
              <a:t>                  (</a:t>
            </a:r>
            <a:r>
              <a:rPr lang="en-US" altLang="ar-SA" sz="2400" i="1" dirty="0">
                <a:solidFill>
                  <a:prstClr val="black">
                    <a:lumMod val="95000"/>
                    <a:lumOff val="5000"/>
                  </a:prstClr>
                </a:solidFill>
                <a:ea typeface="Majalla UI"/>
              </a:rPr>
              <a:t>Toxoplasma , </a:t>
            </a:r>
            <a:r>
              <a:rPr lang="en-US" sz="2400" i="1" dirty="0">
                <a:solidFill>
                  <a:prstClr val="black"/>
                </a:solidFill>
              </a:rPr>
              <a:t>TP</a:t>
            </a:r>
            <a:r>
              <a:rPr lang="en-US" altLang="ar-SA" sz="2400" i="1" dirty="0">
                <a:solidFill>
                  <a:prstClr val="black">
                    <a:lumMod val="95000"/>
                    <a:lumOff val="5000"/>
                  </a:prstClr>
                </a:solidFill>
                <a:ea typeface="Majalla UI"/>
              </a:rPr>
              <a:t> ,</a:t>
            </a:r>
            <a:r>
              <a:rPr lang="en-US" altLang="ar-SA" sz="2400" i="1" dirty="0" err="1">
                <a:solidFill>
                  <a:prstClr val="black">
                    <a:lumMod val="95000"/>
                    <a:lumOff val="5000"/>
                  </a:prstClr>
                </a:solidFill>
                <a:ea typeface="Majalla UI"/>
              </a:rPr>
              <a:t>ParvoV</a:t>
            </a:r>
            <a:r>
              <a:rPr lang="en-US" altLang="ar-SA" sz="2400" i="1" dirty="0">
                <a:solidFill>
                  <a:prstClr val="black">
                    <a:lumMod val="95000"/>
                    <a:lumOff val="5000"/>
                  </a:prstClr>
                </a:solidFill>
                <a:ea typeface="Majalla UI"/>
              </a:rPr>
              <a:t> , </a:t>
            </a:r>
            <a:r>
              <a:rPr lang="en-GB" sz="2400" i="1" dirty="0">
                <a:solidFill>
                  <a:prstClr val="black"/>
                </a:solidFill>
              </a:rPr>
              <a:t>VZV</a:t>
            </a:r>
            <a:r>
              <a:rPr lang="en-US" altLang="ar-SA" sz="2400" i="1" dirty="0">
                <a:solidFill>
                  <a:prstClr val="black">
                    <a:lumMod val="95000"/>
                    <a:lumOff val="5000"/>
                  </a:prstClr>
                </a:solidFill>
                <a:ea typeface="Majalla UI"/>
              </a:rPr>
              <a:t>, Rubella V &amp; </a:t>
            </a:r>
            <a:r>
              <a:rPr lang="en-US" sz="2400" i="1" dirty="0">
                <a:solidFill>
                  <a:prstClr val="black"/>
                </a:solidFill>
                <a:cs typeface="Times New Roman" pitchFamily="18" charset="0"/>
              </a:rPr>
              <a:t>CMV</a:t>
            </a:r>
            <a:r>
              <a:rPr lang="en-US" sz="2400" i="1" dirty="0">
                <a:solidFill>
                  <a:prstClr val="black">
                    <a:lumMod val="95000"/>
                    <a:lumOff val="5000"/>
                  </a:prstClr>
                </a:solidFill>
              </a:rPr>
              <a:t>.)</a:t>
            </a:r>
            <a:endParaRPr lang="en-US" altLang="en-US" sz="2400" dirty="0"/>
          </a:p>
          <a:p>
            <a:pPr marL="285750" indent="-285750">
              <a:buFont typeface="Arial" panose="020B0604020202020204" pitchFamily="34" charset="0"/>
              <a:buChar char="•"/>
              <a:defRPr/>
            </a:pPr>
            <a:r>
              <a:rPr lang="en-US" altLang="ar-SA" sz="2400" i="1" dirty="0">
                <a:solidFill>
                  <a:schemeClr val="tx1">
                    <a:lumMod val="95000"/>
                    <a:lumOff val="5000"/>
                  </a:schemeClr>
                </a:solidFill>
                <a:ea typeface="Majalla UI"/>
              </a:rPr>
              <a:t>To describe their </a:t>
            </a:r>
            <a:r>
              <a:rPr lang="en-US" altLang="ar-SA" sz="2400" i="1" dirty="0">
                <a:solidFill>
                  <a:srgbClr val="FF0000"/>
                </a:solidFill>
                <a:ea typeface="Majalla UI"/>
              </a:rPr>
              <a:t>structures.</a:t>
            </a:r>
            <a:r>
              <a:rPr lang="en-US" altLang="ar-SA" sz="2400" i="1" dirty="0">
                <a:solidFill>
                  <a:schemeClr val="tx1">
                    <a:lumMod val="95000"/>
                    <a:lumOff val="5000"/>
                  </a:schemeClr>
                </a:solidFill>
                <a:ea typeface="Majalla UI"/>
              </a:rPr>
              <a:t> </a:t>
            </a:r>
          </a:p>
          <a:p>
            <a:pPr marL="285750" indent="-285750">
              <a:buFont typeface="Arial" panose="020B0604020202020204" pitchFamily="34" charset="0"/>
              <a:buChar char="•"/>
              <a:defRPr/>
            </a:pPr>
            <a:r>
              <a:rPr lang="en-US" sz="2400" dirty="0">
                <a:solidFill>
                  <a:prstClr val="black"/>
                </a:solidFill>
              </a:rPr>
              <a:t>To know their major </a:t>
            </a:r>
            <a:r>
              <a:rPr lang="en-US" sz="2400" dirty="0">
                <a:solidFill>
                  <a:srgbClr val="FF0000"/>
                </a:solidFill>
              </a:rPr>
              <a:t>epidemiology</a:t>
            </a:r>
            <a:r>
              <a:rPr lang="en-US" sz="2400" dirty="0">
                <a:solidFill>
                  <a:prstClr val="black"/>
                </a:solidFill>
              </a:rPr>
              <a:t> features.</a:t>
            </a:r>
          </a:p>
          <a:p>
            <a:pPr marL="285750" indent="-285750">
              <a:buFont typeface="Arial" panose="020B0604020202020204" pitchFamily="34" charset="0"/>
              <a:buChar char="•"/>
              <a:defRPr/>
            </a:pPr>
            <a:r>
              <a:rPr lang="en-US" sz="2400" dirty="0">
                <a:solidFill>
                  <a:prstClr val="black"/>
                </a:solidFill>
              </a:rPr>
              <a:t> </a:t>
            </a:r>
            <a:r>
              <a:rPr lang="en-US" altLang="ar-SA" sz="2400" i="1" dirty="0">
                <a:solidFill>
                  <a:prstClr val="black">
                    <a:lumMod val="95000"/>
                    <a:lumOff val="5000"/>
                  </a:prstClr>
                </a:solidFill>
                <a:ea typeface="Majalla UI"/>
              </a:rPr>
              <a:t>To describe </a:t>
            </a:r>
            <a:r>
              <a:rPr lang="en-US" altLang="ar-SA" sz="2400" i="1" dirty="0">
                <a:solidFill>
                  <a:srgbClr val="FF0000"/>
                </a:solidFill>
                <a:ea typeface="Majalla UI"/>
              </a:rPr>
              <a:t>clinical </a:t>
            </a:r>
            <a:r>
              <a:rPr lang="en-US" sz="2400" dirty="0">
                <a:solidFill>
                  <a:srgbClr val="FF0000"/>
                </a:solidFill>
              </a:rPr>
              <a:t>manifestations </a:t>
            </a:r>
            <a:r>
              <a:rPr lang="en-US" sz="2400" dirty="0">
                <a:solidFill>
                  <a:prstClr val="black">
                    <a:lumMod val="95000"/>
                    <a:lumOff val="5000"/>
                  </a:prstClr>
                </a:solidFill>
              </a:rPr>
              <a:t>of </a:t>
            </a:r>
            <a:r>
              <a:rPr lang="en-US" altLang="ar-SA" sz="2400" i="1" dirty="0">
                <a:solidFill>
                  <a:prstClr val="black">
                    <a:lumMod val="95000"/>
                    <a:lumOff val="5000"/>
                  </a:prstClr>
                </a:solidFill>
                <a:ea typeface="Majalla UI"/>
              </a:rPr>
              <a:t>their congenital infections</a:t>
            </a:r>
            <a:endParaRPr lang="en-US" sz="2400" dirty="0">
              <a:solidFill>
                <a:prstClr val="black">
                  <a:lumMod val="95000"/>
                  <a:lumOff val="5000"/>
                </a:prstClr>
              </a:solidFill>
            </a:endParaRPr>
          </a:p>
          <a:p>
            <a:pPr marL="285750" indent="-285750">
              <a:buFont typeface="Arial" panose="020B0604020202020204" pitchFamily="34" charset="0"/>
              <a:buChar char="•"/>
              <a:defRPr/>
            </a:pPr>
            <a:r>
              <a:rPr lang="en-US" sz="2400" dirty="0">
                <a:solidFill>
                  <a:prstClr val="black">
                    <a:lumMod val="95000"/>
                    <a:lumOff val="5000"/>
                  </a:prstClr>
                </a:solidFill>
              </a:rPr>
              <a:t>To illustrate different </a:t>
            </a:r>
            <a:r>
              <a:rPr lang="en-US" sz="2400" dirty="0">
                <a:solidFill>
                  <a:srgbClr val="FF0000"/>
                </a:solidFill>
              </a:rPr>
              <a:t>laboratory diagnosis </a:t>
            </a:r>
            <a:r>
              <a:rPr lang="en-US" sz="2400" dirty="0">
                <a:solidFill>
                  <a:prstClr val="black"/>
                </a:solidFill>
              </a:rPr>
              <a:t>of maternal and congenital infections.</a:t>
            </a:r>
          </a:p>
          <a:p>
            <a:pPr marL="285750" indent="-285750">
              <a:buFont typeface="Arial" panose="020B0604020202020204" pitchFamily="34" charset="0"/>
              <a:buChar char="•"/>
              <a:defRPr/>
            </a:pPr>
            <a:r>
              <a:rPr lang="en-US" sz="2400" dirty="0">
                <a:solidFill>
                  <a:prstClr val="black"/>
                </a:solidFill>
              </a:rPr>
              <a:t>To know their </a:t>
            </a:r>
            <a:r>
              <a:rPr lang="en-US" sz="2400" dirty="0">
                <a:solidFill>
                  <a:srgbClr val="FF0000"/>
                </a:solidFill>
              </a:rPr>
              <a:t>treatment</a:t>
            </a:r>
            <a:r>
              <a:rPr lang="en-US" sz="2400" dirty="0">
                <a:solidFill>
                  <a:prstClr val="black"/>
                </a:solidFill>
              </a:rPr>
              <a:t> and </a:t>
            </a:r>
            <a:r>
              <a:rPr lang="en-US" sz="2400" dirty="0">
                <a:solidFill>
                  <a:srgbClr val="FF0000"/>
                </a:solidFill>
              </a:rPr>
              <a:t>preventive</a:t>
            </a:r>
            <a:r>
              <a:rPr lang="en-US" sz="2400" dirty="0">
                <a:solidFill>
                  <a:prstClr val="black"/>
                </a:solidFill>
              </a:rPr>
              <a:t> measures.</a:t>
            </a:r>
            <a:endParaRPr lang="en-GB" sz="2400" dirty="0"/>
          </a:p>
          <a:p>
            <a:pPr>
              <a:defRPr/>
            </a:pPr>
            <a:endParaRPr lang="en-US" sz="2000" dirty="0"/>
          </a:p>
        </p:txBody>
      </p:sp>
    </p:spTree>
    <p:extLst>
      <p:ext uri="{BB962C8B-B14F-4D97-AF65-F5344CB8AC3E}">
        <p14:creationId xmlns:p14="http://schemas.microsoft.com/office/powerpoint/2010/main" val="426571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379"/>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pic>
        <p:nvPicPr>
          <p:cNvPr id="3" name="Picture 2" descr="screen 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626" y="0"/>
            <a:ext cx="8258404" cy="6707596"/>
          </a:xfrm>
          <a:prstGeom prst="rect">
            <a:avLst/>
          </a:prstGeom>
        </p:spPr>
      </p:pic>
      <p:sp>
        <p:nvSpPr>
          <p:cNvPr id="5" name="TextBox 4"/>
          <p:cNvSpPr txBox="1"/>
          <p:nvPr/>
        </p:nvSpPr>
        <p:spPr>
          <a:xfrm>
            <a:off x="250649" y="1537462"/>
            <a:ext cx="2757143" cy="830997"/>
          </a:xfrm>
          <a:prstGeom prst="rect">
            <a:avLst/>
          </a:prstGeom>
          <a:noFill/>
        </p:spPr>
        <p:txBody>
          <a:bodyPr wrap="square" rtlCol="0">
            <a:spAutoFit/>
          </a:bodyPr>
          <a:lstStyle/>
          <a:p>
            <a:r>
              <a:rPr lang="en-US" sz="2400" dirty="0">
                <a:solidFill>
                  <a:srgbClr val="FF0000"/>
                </a:solidFill>
              </a:rPr>
              <a:t>Special thanks to team 435 </a:t>
            </a:r>
          </a:p>
        </p:txBody>
      </p:sp>
    </p:spTree>
    <p:extLst>
      <p:ext uri="{BB962C8B-B14F-4D97-AF65-F5344CB8AC3E}">
        <p14:creationId xmlns:p14="http://schemas.microsoft.com/office/powerpoint/2010/main" val="39039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83809" y="1276952"/>
            <a:ext cx="6096000" cy="2031325"/>
          </a:xfrm>
          <a:prstGeom prst="rect">
            <a:avLst/>
          </a:prstGeom>
        </p:spPr>
        <p:txBody>
          <a:bodyPr>
            <a:spAutoFit/>
          </a:bodyPr>
          <a:lstStyle/>
          <a:p>
            <a:r>
              <a:rPr lang="fr-FR" dirty="0"/>
              <a:t>Q</a:t>
            </a:r>
            <a:r>
              <a:rPr lang="en-US" dirty="0"/>
              <a:t>1) which of the following antiviral drug  is recommended in treatment of varicella zoster virus ?</a:t>
            </a:r>
          </a:p>
          <a:p>
            <a:endParaRPr lang="en-US" dirty="0"/>
          </a:p>
          <a:p>
            <a:r>
              <a:rPr lang="en-US" dirty="0"/>
              <a:t>A-</a:t>
            </a:r>
            <a:r>
              <a:rPr lang="en-US" dirty="0" err="1"/>
              <a:t>oseltamivir</a:t>
            </a:r>
            <a:r>
              <a:rPr lang="en-US" dirty="0"/>
              <a:t> </a:t>
            </a:r>
          </a:p>
          <a:p>
            <a:r>
              <a:rPr lang="en-US" dirty="0"/>
              <a:t>B-Acyclovir </a:t>
            </a:r>
          </a:p>
          <a:p>
            <a:r>
              <a:rPr lang="en-US" dirty="0"/>
              <a:t>C-</a:t>
            </a:r>
            <a:r>
              <a:rPr lang="en-US" dirty="0" err="1"/>
              <a:t>zanamivir</a:t>
            </a:r>
            <a:r>
              <a:rPr lang="en-US" dirty="0"/>
              <a:t> </a:t>
            </a:r>
          </a:p>
          <a:p>
            <a:r>
              <a:rPr lang="en-US" dirty="0"/>
              <a:t>D-</a:t>
            </a:r>
            <a:r>
              <a:rPr lang="en-US" dirty="0" err="1"/>
              <a:t>peramivir</a:t>
            </a:r>
            <a:r>
              <a:rPr lang="en-US" dirty="0"/>
              <a:t> </a:t>
            </a:r>
          </a:p>
        </p:txBody>
      </p:sp>
      <p:sp>
        <p:nvSpPr>
          <p:cNvPr id="5" name="Rectangle 4"/>
          <p:cNvSpPr/>
          <p:nvPr/>
        </p:nvSpPr>
        <p:spPr>
          <a:xfrm>
            <a:off x="157178" y="3788491"/>
            <a:ext cx="6096000" cy="1754327"/>
          </a:xfrm>
          <a:prstGeom prst="rect">
            <a:avLst/>
          </a:prstGeom>
        </p:spPr>
        <p:txBody>
          <a:bodyPr>
            <a:spAutoFit/>
          </a:bodyPr>
          <a:lstStyle/>
          <a:p>
            <a:r>
              <a:rPr lang="en-US" dirty="0"/>
              <a:t>Q2) Which of the following is the structure of rubella virus  ?</a:t>
            </a:r>
          </a:p>
          <a:p>
            <a:endParaRPr lang="en-US" dirty="0"/>
          </a:p>
          <a:p>
            <a:r>
              <a:rPr lang="en-US" dirty="0"/>
              <a:t>A-</a:t>
            </a:r>
            <a:r>
              <a:rPr lang="nl-NL" dirty="0" err="1"/>
              <a:t>dsDNA</a:t>
            </a:r>
            <a:r>
              <a:rPr lang="nl-NL" dirty="0"/>
              <a:t>, </a:t>
            </a:r>
            <a:r>
              <a:rPr lang="nl-NL" dirty="0" err="1"/>
              <a:t>Enveloped</a:t>
            </a:r>
            <a:r>
              <a:rPr lang="nl-NL" dirty="0"/>
              <a:t>, </a:t>
            </a:r>
            <a:r>
              <a:rPr lang="nl-NL" dirty="0" err="1"/>
              <a:t>Icosahedral</a:t>
            </a:r>
            <a:r>
              <a:rPr lang="nl-NL" dirty="0"/>
              <a:t> Virus </a:t>
            </a:r>
          </a:p>
          <a:p>
            <a:r>
              <a:rPr lang="en-US" dirty="0"/>
              <a:t>B- </a:t>
            </a:r>
            <a:r>
              <a:rPr lang="nl-NL" dirty="0" err="1"/>
              <a:t>ssDNA</a:t>
            </a:r>
            <a:r>
              <a:rPr lang="nl-NL" dirty="0"/>
              <a:t> </a:t>
            </a:r>
            <a:r>
              <a:rPr lang="nl-NL" dirty="0" err="1"/>
              <a:t>genome</a:t>
            </a:r>
            <a:r>
              <a:rPr lang="nl-NL" dirty="0"/>
              <a:t> virus </a:t>
            </a:r>
          </a:p>
          <a:p>
            <a:r>
              <a:rPr lang="en-US" dirty="0"/>
              <a:t>C- </a:t>
            </a:r>
            <a:r>
              <a:rPr lang="en-US" dirty="0" err="1"/>
              <a:t>ss</a:t>
            </a:r>
            <a:r>
              <a:rPr lang="en-US" dirty="0"/>
              <a:t> RNA, Icosahedral capsid, Enveloped Virus </a:t>
            </a:r>
          </a:p>
          <a:p>
            <a:r>
              <a:rPr lang="en-US" dirty="0"/>
              <a:t>D- </a:t>
            </a:r>
            <a:r>
              <a:rPr lang="en-US" dirty="0" err="1"/>
              <a:t>dsDNA</a:t>
            </a:r>
            <a:r>
              <a:rPr lang="en-US" dirty="0"/>
              <a:t> , non enveloped virus </a:t>
            </a:r>
          </a:p>
        </p:txBody>
      </p:sp>
      <p:sp>
        <p:nvSpPr>
          <p:cNvPr id="6" name="Rectangle 5"/>
          <p:cNvSpPr/>
          <p:nvPr/>
        </p:nvSpPr>
        <p:spPr>
          <a:xfrm>
            <a:off x="6096000" y="1398740"/>
            <a:ext cx="6096000" cy="1754327"/>
          </a:xfrm>
          <a:prstGeom prst="rect">
            <a:avLst/>
          </a:prstGeom>
        </p:spPr>
        <p:txBody>
          <a:bodyPr>
            <a:spAutoFit/>
          </a:bodyPr>
          <a:lstStyle/>
          <a:p>
            <a:r>
              <a:rPr lang="fr-FR" dirty="0"/>
              <a:t>Q</a:t>
            </a:r>
            <a:r>
              <a:rPr lang="en-US" dirty="0"/>
              <a:t>3) </a:t>
            </a:r>
            <a:r>
              <a:rPr lang="it-IT" dirty="0" err="1"/>
              <a:t>Chorioretinitis</a:t>
            </a:r>
            <a:r>
              <a:rPr lang="it-IT" dirty="0"/>
              <a:t>, </a:t>
            </a:r>
            <a:r>
              <a:rPr lang="it-IT" dirty="0" err="1"/>
              <a:t>Hydrocephalus</a:t>
            </a:r>
            <a:r>
              <a:rPr lang="it-IT" dirty="0"/>
              <a:t> &amp; </a:t>
            </a:r>
            <a:r>
              <a:rPr lang="it-IT" dirty="0" err="1"/>
              <a:t>Intracranial</a:t>
            </a:r>
            <a:r>
              <a:rPr lang="it-IT" dirty="0"/>
              <a:t> </a:t>
            </a:r>
            <a:r>
              <a:rPr lang="it-IT" dirty="0" err="1"/>
              <a:t>calcifications</a:t>
            </a:r>
            <a:r>
              <a:rPr lang="it-IT" dirty="0"/>
              <a:t> </a:t>
            </a:r>
            <a:r>
              <a:rPr lang="it-IT" dirty="0" err="1"/>
              <a:t>is</a:t>
            </a:r>
            <a:r>
              <a:rPr lang="it-IT" dirty="0"/>
              <a:t> a </a:t>
            </a:r>
            <a:r>
              <a:rPr lang="it-IT" dirty="0" err="1"/>
              <a:t>classic</a:t>
            </a:r>
            <a:r>
              <a:rPr lang="it-IT" dirty="0"/>
              <a:t> </a:t>
            </a:r>
            <a:r>
              <a:rPr lang="it-IT" dirty="0" err="1"/>
              <a:t>triad</a:t>
            </a:r>
            <a:r>
              <a:rPr lang="it-IT" dirty="0"/>
              <a:t> </a:t>
            </a:r>
            <a:r>
              <a:rPr lang="it-IT" dirty="0" err="1"/>
              <a:t>symptoms</a:t>
            </a:r>
            <a:r>
              <a:rPr lang="it-IT" dirty="0"/>
              <a:t>  for :</a:t>
            </a:r>
            <a:endParaRPr lang="en-US" dirty="0"/>
          </a:p>
          <a:p>
            <a:r>
              <a:rPr lang="en-US" dirty="0"/>
              <a:t>A- toxoplasma </a:t>
            </a:r>
            <a:r>
              <a:rPr lang="en-US" dirty="0" err="1"/>
              <a:t>gondii</a:t>
            </a:r>
            <a:endParaRPr lang="en-US" sz="1200" dirty="0"/>
          </a:p>
          <a:p>
            <a:r>
              <a:rPr lang="en-US" dirty="0"/>
              <a:t>B- cmv</a:t>
            </a:r>
          </a:p>
          <a:p>
            <a:r>
              <a:rPr lang="en-US" dirty="0"/>
              <a:t>C- </a:t>
            </a:r>
            <a:r>
              <a:rPr lang="en-US" dirty="0" err="1"/>
              <a:t>hepres</a:t>
            </a:r>
            <a:r>
              <a:rPr lang="en-US" dirty="0"/>
              <a:t> </a:t>
            </a:r>
          </a:p>
          <a:p>
            <a:r>
              <a:rPr lang="en-US" dirty="0"/>
              <a:t>D- </a:t>
            </a:r>
            <a:r>
              <a:rPr lang="en-US" dirty="0" err="1"/>
              <a:t>hiv</a:t>
            </a:r>
            <a:r>
              <a:rPr lang="en-US" dirty="0"/>
              <a:t> </a:t>
            </a:r>
          </a:p>
        </p:txBody>
      </p:sp>
      <p:sp>
        <p:nvSpPr>
          <p:cNvPr id="7" name="TextBox 6"/>
          <p:cNvSpPr txBox="1"/>
          <p:nvPr/>
        </p:nvSpPr>
        <p:spPr>
          <a:xfrm>
            <a:off x="11172693" y="5903893"/>
            <a:ext cx="1019307" cy="954107"/>
          </a:xfrm>
          <a:prstGeom prst="rect">
            <a:avLst/>
          </a:prstGeom>
          <a:noFill/>
        </p:spPr>
        <p:txBody>
          <a:bodyPr wrap="square" rtlCol="0">
            <a:spAutoFit/>
          </a:bodyPr>
          <a:lstStyle/>
          <a:p>
            <a:r>
              <a:rPr lang="en-US" sz="1400" dirty="0" err="1">
                <a:solidFill>
                  <a:schemeClr val="bg1">
                    <a:lumMod val="50000"/>
                  </a:schemeClr>
                </a:solidFill>
              </a:rPr>
              <a:t>Ans</a:t>
            </a:r>
            <a:r>
              <a:rPr lang="en-US" sz="1400" dirty="0">
                <a:solidFill>
                  <a:schemeClr val="bg1">
                    <a:lumMod val="50000"/>
                  </a:schemeClr>
                </a:solidFill>
              </a:rPr>
              <a:t>:</a:t>
            </a:r>
          </a:p>
          <a:p>
            <a:r>
              <a:rPr lang="en-US" sz="1400" dirty="0">
                <a:solidFill>
                  <a:schemeClr val="bg1">
                    <a:lumMod val="50000"/>
                  </a:schemeClr>
                </a:solidFill>
              </a:rPr>
              <a:t>1- b</a:t>
            </a:r>
          </a:p>
          <a:p>
            <a:r>
              <a:rPr lang="en-US" sz="1400" dirty="0">
                <a:solidFill>
                  <a:schemeClr val="bg1">
                    <a:lumMod val="50000"/>
                  </a:schemeClr>
                </a:solidFill>
              </a:rPr>
              <a:t>2- c</a:t>
            </a:r>
          </a:p>
          <a:p>
            <a:r>
              <a:rPr lang="en-US" sz="1400" dirty="0">
                <a:solidFill>
                  <a:schemeClr val="bg1">
                    <a:lumMod val="50000"/>
                  </a:schemeClr>
                </a:solidFill>
              </a:rPr>
              <a:t>3-a </a:t>
            </a:r>
          </a:p>
        </p:txBody>
      </p:sp>
    </p:spTree>
    <p:extLst>
      <p:ext uri="{BB962C8B-B14F-4D97-AF65-F5344CB8AC3E}">
        <p14:creationId xmlns:p14="http://schemas.microsoft.com/office/powerpoint/2010/main" val="129281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237887" cy="707886"/>
          </a:xfrm>
          <a:prstGeom prst="rect">
            <a:avLst/>
          </a:prstGeom>
          <a:noFill/>
        </p:spPr>
        <p:txBody>
          <a:bodyPr wrap="none" lIns="91440" tIns="45720" rIns="91440" bIns="45720">
            <a:spAutoFit/>
          </a:bodyPr>
          <a:lstStyle/>
          <a:p>
            <a:r>
              <a:rPr lang="en-US" sz="2000" b="0" cap="none" spc="0" dirty="0" err="1">
                <a:ln w="0"/>
                <a:solidFill>
                  <a:schemeClr val="tx1"/>
                </a:solidFill>
                <a:effectLst>
                  <a:outerShdw blurRad="38100" dist="19050" dir="2700000" algn="tl" rotWithShape="0">
                    <a:schemeClr val="dk1">
                      <a:alpha val="40000"/>
                    </a:schemeClr>
                  </a:outerShdw>
                </a:effectLst>
              </a:rPr>
              <a:t>Hamad</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lkhudhayri</a:t>
            </a:r>
            <a:endParaRPr lang="en-US" sz="2000" b="0" cap="none" spc="0" dirty="0">
              <a:ln w="0"/>
              <a:solidFill>
                <a:schemeClr val="tx1"/>
              </a:solidFill>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Talal</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alhoqail</a:t>
            </a:r>
            <a:r>
              <a:rPr lang="en-US" sz="2000" dirty="0">
                <a:ln w="0"/>
                <a:effectLst>
                  <a:outerShdw blurRad="38100" dist="19050" dir="2700000" algn="tl" rotWithShape="0">
                    <a:schemeClr val="dk1">
                      <a:alpha val="40000"/>
                    </a:schemeClr>
                  </a:outerShdw>
                </a:effectLst>
              </a:rPr>
              <a:t> </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id="{559D053C-0EB8-4C09-8864-6393CBE05011}"/>
              </a:ext>
            </a:extLst>
          </p:cNvPr>
          <p:cNvSpPr/>
          <p:nvPr/>
        </p:nvSpPr>
        <p:spPr>
          <a:xfrm>
            <a:off x="9771576" y="1839913"/>
            <a:ext cx="2079415" cy="1323439"/>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Lama Al </a:t>
            </a:r>
            <a:r>
              <a:rPr lang="en-US" sz="2000" dirty="0" err="1">
                <a:ln w="0"/>
                <a:effectLst>
                  <a:outerShdw blurRad="38100" dist="19050" dir="2700000" algn="tl" rotWithShape="0">
                    <a:schemeClr val="dk1">
                      <a:alpha val="40000"/>
                    </a:schemeClr>
                  </a:outerShdw>
                </a:effectLst>
              </a:rPr>
              <a:t>musallam</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Norah </a:t>
            </a:r>
            <a:r>
              <a:rPr lang="en-US" sz="2000" dirty="0" err="1">
                <a:ln w="0"/>
                <a:effectLst>
                  <a:outerShdw blurRad="38100" dist="19050" dir="2700000" algn="tl" rotWithShape="0">
                    <a:schemeClr val="dk1">
                      <a:alpha val="40000"/>
                    </a:schemeClr>
                  </a:outerShdw>
                </a:effectLst>
              </a:rPr>
              <a:t>Alshabib</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Jumana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Alghtani</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09" y="148460"/>
            <a:ext cx="2820198" cy="461665"/>
          </a:xfrm>
          <a:prstGeom prst="rect">
            <a:avLst/>
          </a:prstGeom>
          <a:noFill/>
        </p:spPr>
        <p:txBody>
          <a:bodyPr wrap="square" rtlCol="0">
            <a:spAutoFit/>
          </a:bodyPr>
          <a:lstStyle/>
          <a:p>
            <a:pPr marL="285750" indent="-285750">
              <a:buFont typeface="Arial"/>
              <a:buChar char="•"/>
            </a:pPr>
            <a:r>
              <a:rPr lang="en-US" sz="2400" dirty="0">
                <a:solidFill>
                  <a:schemeClr val="accent1">
                    <a:lumMod val="50000"/>
                  </a:schemeClr>
                </a:solidFill>
                <a:latin typeface="+mj-lt"/>
              </a:rPr>
              <a:t>Infant infection  </a:t>
            </a:r>
          </a:p>
        </p:txBody>
      </p:sp>
      <p:graphicFrame>
        <p:nvGraphicFramePr>
          <p:cNvPr id="3" name="Table 2"/>
          <p:cNvGraphicFramePr>
            <a:graphicFrameLocks noGrp="1"/>
          </p:cNvGraphicFramePr>
          <p:nvPr>
            <p:extLst>
              <p:ext uri="{D42A27DB-BD31-4B8C-83A1-F6EECF244321}">
                <p14:modId xmlns:p14="http://schemas.microsoft.com/office/powerpoint/2010/main" val="3981100925"/>
              </p:ext>
            </p:extLst>
          </p:nvPr>
        </p:nvGraphicFramePr>
        <p:xfrm>
          <a:off x="197909" y="656508"/>
          <a:ext cx="11080362" cy="1771975"/>
        </p:xfrm>
        <a:graphic>
          <a:graphicData uri="http://schemas.openxmlformats.org/drawingml/2006/table">
            <a:tbl>
              <a:tblPr firstRow="1" bandRow="1">
                <a:tableStyleId>{5C22544A-7EE6-4342-B048-85BDC9FD1C3A}</a:tableStyleId>
              </a:tblPr>
              <a:tblGrid>
                <a:gridCol w="3549759">
                  <a:extLst>
                    <a:ext uri="{9D8B030D-6E8A-4147-A177-3AD203B41FA5}">
                      <a16:colId xmlns:a16="http://schemas.microsoft.com/office/drawing/2014/main" val="20000"/>
                    </a:ext>
                  </a:extLst>
                </a:gridCol>
                <a:gridCol w="2852584">
                  <a:extLst>
                    <a:ext uri="{9D8B030D-6E8A-4147-A177-3AD203B41FA5}">
                      <a16:colId xmlns:a16="http://schemas.microsoft.com/office/drawing/2014/main" val="20001"/>
                    </a:ext>
                  </a:extLst>
                </a:gridCol>
                <a:gridCol w="4678019">
                  <a:extLst>
                    <a:ext uri="{9D8B030D-6E8A-4147-A177-3AD203B41FA5}">
                      <a16:colId xmlns:a16="http://schemas.microsoft.com/office/drawing/2014/main" val="20002"/>
                    </a:ext>
                  </a:extLst>
                </a:gridCol>
              </a:tblGrid>
              <a:tr h="369036">
                <a:tc>
                  <a:txBody>
                    <a:bodyPr/>
                    <a:lstStyle/>
                    <a:p>
                      <a:pPr algn="ctr"/>
                      <a:r>
                        <a:rPr lang="en-US" dirty="0">
                          <a:solidFill>
                            <a:schemeClr val="tx1"/>
                          </a:solidFill>
                        </a:rPr>
                        <a:t>Classification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mn-lt"/>
                          <a:ea typeface="+mn-ea"/>
                          <a:cs typeface="+mn-cs"/>
                        </a:rPr>
                        <a:t>Timing of events </a:t>
                      </a:r>
                      <a:endParaRPr lang="en-US" dirty="0">
                        <a:solidFill>
                          <a:srgbClr val="00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b="1" kern="1200" dirty="0" err="1">
                          <a:solidFill>
                            <a:srgbClr val="000000"/>
                          </a:solidFill>
                          <a:effectLst/>
                          <a:latin typeface="+mn-lt"/>
                          <a:ea typeface="+mn-ea"/>
                          <a:cs typeface="+mn-cs"/>
                        </a:rPr>
                        <a:t>Mechanisms</a:t>
                      </a:r>
                      <a:r>
                        <a:rPr lang="nl-NL" sz="1800" b="1" kern="1200" dirty="0">
                          <a:solidFill>
                            <a:srgbClr val="000000"/>
                          </a:solidFill>
                          <a:effectLst/>
                          <a:latin typeface="+mn-lt"/>
                          <a:ea typeface="+mn-ea"/>
                          <a:cs typeface="+mn-cs"/>
                        </a:rPr>
                        <a:t> </a:t>
                      </a:r>
                      <a:endParaRPr lang="nl-NL" dirty="0">
                        <a:solidFill>
                          <a:srgbClr val="00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b="1" kern="1200" dirty="0">
                          <a:solidFill>
                            <a:schemeClr val="dk1"/>
                          </a:solidFill>
                          <a:effectLst/>
                          <a:latin typeface="+mn-lt"/>
                          <a:ea typeface="+mn-ea"/>
                          <a:cs typeface="+mn-cs"/>
                        </a:rPr>
                        <a:t>Congenital  </a:t>
                      </a:r>
                      <a:r>
                        <a:rPr lang="nb-NO" sz="1600" b="1" kern="1200" dirty="0">
                          <a:solidFill>
                            <a:schemeClr val="accent1">
                              <a:lumMod val="75000"/>
                            </a:schemeClr>
                          </a:solidFill>
                          <a:effectLst/>
                          <a:latin typeface="+mn-lt"/>
                          <a:ea typeface="+mn-ea"/>
                          <a:cs typeface="+mn-cs"/>
                        </a:rPr>
                        <a:t>DURING PREGNANCY</a:t>
                      </a:r>
                      <a:endParaRPr lang="nb-NO"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In utero </a:t>
                      </a:r>
                      <a:endParaRPr lang="it-IT"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err="1">
                          <a:solidFill>
                            <a:schemeClr val="dk1"/>
                          </a:solidFill>
                          <a:effectLst/>
                          <a:latin typeface="+mn-lt"/>
                          <a:ea typeface="+mn-ea"/>
                          <a:cs typeface="+mn-cs"/>
                        </a:rPr>
                        <a:t>Transplacental</a:t>
                      </a:r>
                      <a:r>
                        <a:rPr lang="fr-FR" sz="1800" kern="1200" dirty="0">
                          <a:solidFill>
                            <a:schemeClr val="dk1"/>
                          </a:solidFill>
                          <a:effectLst/>
                          <a:latin typeface="+mn-lt"/>
                          <a:ea typeface="+mn-ea"/>
                          <a:cs typeface="+mn-cs"/>
                        </a:rPr>
                        <a:t> </a:t>
                      </a:r>
                      <a:endParaRPr lang="fr-FR"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2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Perinatal</a:t>
                      </a:r>
                      <a:endParaRPr lang="it-IT"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During </a:t>
                      </a:r>
                      <a:r>
                        <a:rPr lang="en-US" sz="1800" kern="1200" dirty="0" err="1">
                          <a:solidFill>
                            <a:schemeClr val="dk1"/>
                          </a:solidFill>
                          <a:effectLst/>
                          <a:latin typeface="+mn-lt"/>
                          <a:ea typeface="+mn-ea"/>
                          <a:cs typeface="+mn-cs"/>
                        </a:rPr>
                        <a:t>labour</a:t>
                      </a:r>
                      <a:r>
                        <a:rPr lang="en-US" sz="1800" kern="1200" dirty="0">
                          <a:solidFill>
                            <a:schemeClr val="dk1"/>
                          </a:solidFill>
                          <a:effectLst/>
                          <a:latin typeface="+mn-lt"/>
                          <a:ea typeface="+mn-ea"/>
                          <a:cs typeface="+mn-cs"/>
                        </a:rPr>
                        <a:t> and delivery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Exposure to genital secretions &amp; blood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Neonatal</a:t>
                      </a:r>
                      <a:endParaRPr lang="it-IT" dirty="0">
                        <a:effectLst/>
                      </a:endParaRP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After birth </a:t>
                      </a:r>
                      <a:endParaRPr lang="en-US" dirty="0">
                        <a:effectLst/>
                      </a:endParaRP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  Direct contact with the mother </a:t>
                      </a:r>
                      <a:endParaRPr lang="en-US" dirty="0">
                        <a:effectLst/>
                      </a:endParaRPr>
                    </a:p>
                    <a:p>
                      <a:r>
                        <a:rPr lang="en-US" sz="1800" kern="1200" dirty="0">
                          <a:solidFill>
                            <a:schemeClr val="dk1"/>
                          </a:solidFill>
                          <a:effectLst/>
                          <a:latin typeface="+mn-lt"/>
                          <a:ea typeface="+mn-ea"/>
                          <a:cs typeface="+mn-cs"/>
                        </a:rPr>
                        <a:t>●  breast feeding or nosocomial exposure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84339073"/>
              </p:ext>
            </p:extLst>
          </p:nvPr>
        </p:nvGraphicFramePr>
        <p:xfrm>
          <a:off x="197909" y="2714051"/>
          <a:ext cx="11623701" cy="3322320"/>
        </p:xfrm>
        <a:graphic>
          <a:graphicData uri="http://schemas.openxmlformats.org/drawingml/2006/table">
            <a:tbl>
              <a:tblPr firstRow="1" bandRow="1">
                <a:tableStyleId>{5C22544A-7EE6-4342-B048-85BDC9FD1C3A}</a:tableStyleId>
              </a:tblPr>
              <a:tblGrid>
                <a:gridCol w="2613072">
                  <a:extLst>
                    <a:ext uri="{9D8B030D-6E8A-4147-A177-3AD203B41FA5}">
                      <a16:colId xmlns:a16="http://schemas.microsoft.com/office/drawing/2014/main" val="20000"/>
                    </a:ext>
                  </a:extLst>
                </a:gridCol>
                <a:gridCol w="9010629">
                  <a:extLst>
                    <a:ext uri="{9D8B030D-6E8A-4147-A177-3AD203B41FA5}">
                      <a16:colId xmlns:a16="http://schemas.microsoft.com/office/drawing/2014/main" val="20001"/>
                    </a:ext>
                  </a:extLst>
                </a:gridCol>
              </a:tblGrid>
              <a:tr h="370840">
                <a:tc gridSpan="2">
                  <a:txBody>
                    <a:bodyPr/>
                    <a:lstStyle/>
                    <a:p>
                      <a:pPr algn="ctr"/>
                      <a:r>
                        <a:rPr lang="en-US" sz="2000" dirty="0">
                          <a:solidFill>
                            <a:srgbClr val="000000"/>
                          </a:solidFill>
                        </a:rPr>
                        <a:t>Introduction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Etiology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Mostly by viruses , previously known as ( </a:t>
                      </a:r>
                      <a:r>
                        <a:rPr lang="en-US" sz="1800" kern="1200" dirty="0">
                          <a:solidFill>
                            <a:srgbClr val="FF0000"/>
                          </a:solidFill>
                          <a:effectLst/>
                          <a:latin typeface="+mn-lt"/>
                          <a:ea typeface="+mn-ea"/>
                          <a:cs typeface="+mn-cs"/>
                        </a:rPr>
                        <a:t>T O R C H </a:t>
                      </a:r>
                      <a:r>
                        <a:rPr lang="en-US" sz="1800" kern="1200" dirty="0">
                          <a:solidFill>
                            <a:schemeClr val="dk1"/>
                          </a:solidFill>
                          <a:effectLst/>
                          <a:latin typeface="+mn-lt"/>
                          <a:ea typeface="+mn-ea"/>
                          <a:cs typeface="+mn-cs"/>
                        </a:rPr>
                        <a:t>) infections:</a:t>
                      </a:r>
                      <a:br>
                        <a:rPr lang="en-US" sz="1800" kern="1200" dirty="0">
                          <a:solidFill>
                            <a:schemeClr val="dk1"/>
                          </a:solidFill>
                          <a:effectLst/>
                          <a:latin typeface="+mn-lt"/>
                          <a:ea typeface="+mn-ea"/>
                          <a:cs typeface="+mn-cs"/>
                        </a:rPr>
                      </a:br>
                      <a:r>
                        <a:rPr lang="en-US" sz="1800" kern="1200" dirty="0">
                          <a:solidFill>
                            <a:srgbClr val="FF0000"/>
                          </a:solidFill>
                          <a:effectLst/>
                          <a:latin typeface="+mn-lt"/>
                          <a:ea typeface="+mn-ea"/>
                          <a:cs typeface="+mn-cs"/>
                        </a:rPr>
                        <a:t>T</a:t>
                      </a:r>
                      <a:r>
                        <a:rPr lang="en-US" sz="1800" kern="1200" dirty="0">
                          <a:solidFill>
                            <a:schemeClr val="dk1"/>
                          </a:solidFill>
                          <a:effectLst/>
                          <a:latin typeface="+mn-lt"/>
                          <a:ea typeface="+mn-ea"/>
                          <a:cs typeface="+mn-cs"/>
                        </a:rPr>
                        <a:t> = Toxoplasmosis ( Toxoplasma gondii) the main pathogen cause TPI. it is a protozoan parasite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O</a:t>
                      </a:r>
                      <a:r>
                        <a:rPr lang="en-US" sz="1800" kern="1200" dirty="0">
                          <a:solidFill>
                            <a:schemeClr val="dk1"/>
                          </a:solidFill>
                          <a:effectLst/>
                          <a:latin typeface="+mn-lt"/>
                          <a:ea typeface="+mn-ea"/>
                          <a:cs typeface="+mn-cs"/>
                        </a:rPr>
                        <a:t> = Others: Treponema pallidum (causes syphilis) , Parvovirus &amp; Varicella Zoster Virus (VZV) .</a:t>
                      </a:r>
                      <a:br>
                        <a:rPr lang="en-US" sz="1800" kern="1200" dirty="0">
                          <a:solidFill>
                            <a:schemeClr val="dk1"/>
                          </a:solidFill>
                          <a:effectLst/>
                          <a:latin typeface="+mn-lt"/>
                          <a:ea typeface="+mn-ea"/>
                          <a:cs typeface="+mn-cs"/>
                        </a:rPr>
                      </a:br>
                      <a:r>
                        <a:rPr lang="en-US" sz="1800" kern="1200" dirty="0">
                          <a:solidFill>
                            <a:srgbClr val="FF0000"/>
                          </a:solidFill>
                          <a:effectLst/>
                          <a:latin typeface="+mn-lt"/>
                          <a:ea typeface="+mn-ea"/>
                          <a:cs typeface="+mn-cs"/>
                        </a:rPr>
                        <a:t>R</a:t>
                      </a:r>
                      <a:r>
                        <a:rPr lang="en-US" sz="1800" kern="1200" dirty="0">
                          <a:solidFill>
                            <a:schemeClr val="dk1"/>
                          </a:solidFill>
                          <a:effectLst/>
                          <a:latin typeface="+mn-lt"/>
                          <a:ea typeface="+mn-ea"/>
                          <a:cs typeface="+mn-cs"/>
                        </a:rPr>
                        <a:t> = Rubella Virus</a:t>
                      </a:r>
                      <a:br>
                        <a:rPr lang="en-US" sz="1800" kern="1200" dirty="0">
                          <a:solidFill>
                            <a:schemeClr val="dk1"/>
                          </a:solidFill>
                          <a:effectLst/>
                          <a:latin typeface="+mn-lt"/>
                          <a:ea typeface="+mn-ea"/>
                          <a:cs typeface="+mn-cs"/>
                        </a:rPr>
                      </a:br>
                      <a:r>
                        <a:rPr lang="en-US" sz="1800" kern="1200" dirty="0">
                          <a:solidFill>
                            <a:srgbClr val="FF0000"/>
                          </a:solidFill>
                          <a:effectLst/>
                          <a:latin typeface="+mn-lt"/>
                          <a:ea typeface="+mn-ea"/>
                          <a:cs typeface="+mn-cs"/>
                        </a:rPr>
                        <a:t>C</a:t>
                      </a:r>
                      <a:r>
                        <a:rPr lang="en-US" sz="1800" kern="1200" dirty="0">
                          <a:solidFill>
                            <a:schemeClr val="dk1"/>
                          </a:solidFill>
                          <a:effectLst/>
                          <a:latin typeface="+mn-lt"/>
                          <a:ea typeface="+mn-ea"/>
                          <a:cs typeface="+mn-cs"/>
                        </a:rPr>
                        <a:t> = C MV</a:t>
                      </a:r>
                      <a:br>
                        <a:rPr lang="en-US" sz="1800" kern="1200" dirty="0">
                          <a:solidFill>
                            <a:schemeClr val="dk1"/>
                          </a:solidFill>
                          <a:effectLst/>
                          <a:latin typeface="+mn-lt"/>
                          <a:ea typeface="+mn-ea"/>
                          <a:cs typeface="+mn-cs"/>
                        </a:rPr>
                      </a:br>
                      <a:r>
                        <a:rPr lang="en-US" sz="1800" kern="1200" dirty="0">
                          <a:solidFill>
                            <a:srgbClr val="FF0000"/>
                          </a:solidFill>
                          <a:effectLst/>
                          <a:latin typeface="+mn-lt"/>
                          <a:ea typeface="+mn-ea"/>
                          <a:cs typeface="+mn-cs"/>
                        </a:rPr>
                        <a:t>H</a:t>
                      </a:r>
                      <a:r>
                        <a:rPr lang="en-US" sz="1800" kern="1200" dirty="0">
                          <a:solidFill>
                            <a:schemeClr val="dk1"/>
                          </a:solidFill>
                          <a:effectLst/>
                          <a:latin typeface="+mn-lt"/>
                          <a:ea typeface="+mn-ea"/>
                          <a:cs typeface="+mn-cs"/>
                        </a:rPr>
                        <a:t>=Herpes </a:t>
                      </a:r>
                      <a:r>
                        <a:rPr lang="en-US" sz="1400" kern="1200" dirty="0">
                          <a:solidFill>
                            <a:schemeClr val="accent1">
                              <a:lumMod val="75000"/>
                            </a:schemeClr>
                          </a:solidFill>
                          <a:effectLst/>
                          <a:latin typeface="+mn-lt"/>
                          <a:ea typeface="+mn-ea"/>
                          <a:cs typeface="+mn-cs"/>
                        </a:rPr>
                        <a:t>mainly type 2</a:t>
                      </a:r>
                      <a:r>
                        <a:rPr lang="en-US" sz="1800" kern="1200" dirty="0">
                          <a:solidFill>
                            <a:schemeClr val="dk1"/>
                          </a:solidFill>
                          <a:effectLst/>
                          <a:latin typeface="+mn-lt"/>
                          <a:ea typeface="+mn-ea"/>
                          <a:cs typeface="+mn-cs"/>
                        </a:rPr>
                        <a:t>, Hepatitis &amp; H IV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Risk of Intrauterine infection &amp; fetal damage </a:t>
                      </a:r>
                      <a:endParaRPr lang="en-US" b="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sz="1800" kern="1200" dirty="0">
                          <a:solidFill>
                            <a:schemeClr val="dk1"/>
                          </a:solidFill>
                          <a:effectLst/>
                          <a:latin typeface="+mn-lt"/>
                          <a:ea typeface="+mn-ea"/>
                          <a:cs typeface="+mn-cs"/>
                        </a:rPr>
                        <a:t>Type of organism (Teratogenicity) </a:t>
                      </a:r>
                      <a:endParaRPr lang="en-US" dirty="0">
                        <a:effectLst/>
                      </a:endParaRPr>
                    </a:p>
                    <a:p>
                      <a:pPr marL="285750" indent="-285750">
                        <a:buFont typeface="Arial"/>
                        <a:buChar char="•"/>
                      </a:pPr>
                      <a:r>
                        <a:rPr lang="en-US" sz="1800" kern="1200" dirty="0">
                          <a:solidFill>
                            <a:schemeClr val="dk1"/>
                          </a:solidFill>
                          <a:effectLst/>
                          <a:latin typeface="+mn-lt"/>
                          <a:ea typeface="+mn-ea"/>
                          <a:cs typeface="+mn-cs"/>
                        </a:rPr>
                        <a:t>Type of maternal infection (primary) </a:t>
                      </a:r>
                      <a:r>
                        <a:rPr lang="en-US" sz="1800" kern="1200" dirty="0">
                          <a:solidFill>
                            <a:schemeClr val="accent1">
                              <a:lumMod val="75000"/>
                            </a:schemeClr>
                          </a:solidFill>
                          <a:effectLst/>
                          <a:latin typeface="+mn-lt"/>
                          <a:ea typeface="+mn-ea"/>
                          <a:cs typeface="+mn-cs"/>
                        </a:rPr>
                        <a:t>more damage to the fetus</a:t>
                      </a:r>
                      <a:endParaRPr lang="en-US" sz="1800" kern="1200" dirty="0">
                        <a:solidFill>
                          <a:schemeClr val="dk1"/>
                        </a:solidFill>
                        <a:effectLst/>
                        <a:latin typeface="+mn-lt"/>
                        <a:ea typeface="+mn-ea"/>
                        <a:cs typeface="+mn-cs"/>
                      </a:endParaRPr>
                    </a:p>
                    <a:p>
                      <a:pPr marL="285750" indent="-285750">
                        <a:buFont typeface="Arial"/>
                        <a:buChar char="•"/>
                      </a:pPr>
                      <a:r>
                        <a:rPr lang="en-US" sz="1800" kern="1200" dirty="0">
                          <a:solidFill>
                            <a:schemeClr val="dk1"/>
                          </a:solidFill>
                          <a:effectLst/>
                          <a:latin typeface="+mn-lt"/>
                          <a:ea typeface="+mn-ea"/>
                          <a:cs typeface="+mn-cs"/>
                        </a:rPr>
                        <a:t>Time during pregnancy ( 1 </a:t>
                      </a:r>
                      <a:r>
                        <a:rPr lang="en-US" sz="1800" kern="1200" dirty="0" err="1">
                          <a:solidFill>
                            <a:schemeClr val="dk1"/>
                          </a:solidFill>
                          <a:effectLst/>
                          <a:latin typeface="+mn-lt"/>
                          <a:ea typeface="+mn-ea"/>
                          <a:cs typeface="+mn-cs"/>
                        </a:rPr>
                        <a:t>st</a:t>
                      </a:r>
                      <a:r>
                        <a:rPr lang="en-US" sz="1800" kern="1200" dirty="0">
                          <a:solidFill>
                            <a:schemeClr val="dk1"/>
                          </a:solidFill>
                          <a:effectLst/>
                          <a:latin typeface="+mn-lt"/>
                          <a:ea typeface="+mn-ea"/>
                          <a:cs typeface="+mn-cs"/>
                        </a:rPr>
                        <a:t> “most severe” , 2nd, 3rd Trimesters) </a:t>
                      </a:r>
                      <a:endParaRPr lang="en-US" dirty="0">
                        <a:effectLst/>
                      </a:endParaRPr>
                    </a:p>
                    <a:p>
                      <a:r>
                        <a:rPr lang="en-US" sz="1800" kern="1200" dirty="0">
                          <a:solidFill>
                            <a:schemeClr val="dk1"/>
                          </a:solidFill>
                          <a:effectLst/>
                          <a:latin typeface="+mn-lt"/>
                          <a:ea typeface="+mn-ea"/>
                          <a:cs typeface="+mn-cs"/>
                        </a:rPr>
                        <a:t>Primary Maternal infection in the first half of pregnancy poses the greatest risk to the fetus</a:t>
                      </a:r>
                      <a:r>
                        <a:rPr lang="en-US" sz="1800" kern="1200" dirty="0">
                          <a:solidFill>
                            <a:schemeClr val="accent1">
                              <a:lumMod val="75000"/>
                            </a:schemeClr>
                          </a:solidFill>
                          <a:effectLst/>
                          <a:latin typeface="+mn-lt"/>
                          <a:ea typeface="+mn-ea"/>
                          <a:cs typeface="+mn-cs"/>
                        </a:rPr>
                        <a:t>*</a:t>
                      </a:r>
                      <a:endParaRPr lang="en-US" dirty="0">
                        <a:solidFill>
                          <a:schemeClr val="accent1">
                            <a:lumMod val="75000"/>
                          </a:schemeClr>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5" name="Straight Connector 4">
            <a:extLst>
              <a:ext uri="{FF2B5EF4-FFF2-40B4-BE49-F238E27FC236}">
                <a16:creationId xmlns:a16="http://schemas.microsoft.com/office/drawing/2014/main" id="{5B9283FE-49DF-4CB2-B69E-E860B4077107}"/>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A3CB290-C9E1-452D-A795-EABAED7A40F9}"/>
              </a:ext>
            </a:extLst>
          </p:cNvPr>
          <p:cNvSpPr txBox="1"/>
          <p:nvPr/>
        </p:nvSpPr>
        <p:spPr>
          <a:xfrm>
            <a:off x="197909" y="6395896"/>
            <a:ext cx="8191500" cy="369332"/>
          </a:xfrm>
          <a:prstGeom prst="rect">
            <a:avLst/>
          </a:prstGeom>
          <a:noFill/>
        </p:spPr>
        <p:txBody>
          <a:bodyPr wrap="square" rtlCol="0">
            <a:spAutoFit/>
          </a:bodyPr>
          <a:lstStyle/>
          <a:p>
            <a:pPr algn="l"/>
            <a:r>
              <a:rPr lang="en-US" sz="1400" dirty="0">
                <a:solidFill>
                  <a:schemeClr val="accent1">
                    <a:lumMod val="75000"/>
                  </a:schemeClr>
                </a:solidFill>
              </a:rPr>
              <a:t>* because in recurrent infection , There is antibodies that get transferred to the fetus . That is why its less risky</a:t>
            </a:r>
            <a:r>
              <a:rPr lang="en-US" dirty="0">
                <a:solidFill>
                  <a:schemeClr val="accent1">
                    <a:lumMod val="75000"/>
                  </a:schemeClr>
                </a:solidFill>
              </a:rPr>
              <a:t> </a:t>
            </a:r>
          </a:p>
        </p:txBody>
      </p:sp>
      <p:sp>
        <p:nvSpPr>
          <p:cNvPr id="7" name="TextBox 6">
            <a:extLst>
              <a:ext uri="{FF2B5EF4-FFF2-40B4-BE49-F238E27FC236}">
                <a16:creationId xmlns:a16="http://schemas.microsoft.com/office/drawing/2014/main" id="{B426DAB9-16C4-4C62-B86E-0D8AC405BA46}"/>
              </a:ext>
            </a:extLst>
          </p:cNvPr>
          <p:cNvSpPr txBox="1"/>
          <p:nvPr/>
        </p:nvSpPr>
        <p:spPr>
          <a:xfrm>
            <a:off x="7627034" y="4086573"/>
            <a:ext cx="3651237" cy="646331"/>
          </a:xfrm>
          <a:prstGeom prst="rect">
            <a:avLst/>
          </a:prstGeom>
          <a:noFill/>
        </p:spPr>
        <p:txBody>
          <a:bodyPr wrap="square" rtlCol="0">
            <a:spAutoFit/>
          </a:bodyPr>
          <a:lstStyle/>
          <a:p>
            <a:r>
              <a:rPr lang="en-US" dirty="0">
                <a:solidFill>
                  <a:schemeClr val="accent1">
                    <a:lumMod val="75000"/>
                  </a:schemeClr>
                </a:solidFill>
              </a:rPr>
              <a:t>TORC </a:t>
            </a:r>
            <a:r>
              <a:rPr lang="en-US" dirty="0">
                <a:solidFill>
                  <a:schemeClr val="accent1">
                    <a:lumMod val="75000"/>
                  </a:schemeClr>
                </a:solidFill>
                <a:sym typeface="Wingdings" panose="05000000000000000000" pitchFamily="2" charset="2"/>
              </a:rPr>
              <a:t> transplacental</a:t>
            </a:r>
          </a:p>
          <a:p>
            <a:r>
              <a:rPr lang="en-US" dirty="0">
                <a:solidFill>
                  <a:schemeClr val="accent1">
                    <a:lumMod val="75000"/>
                  </a:schemeClr>
                </a:solidFill>
                <a:sym typeface="Wingdings" panose="05000000000000000000" pitchFamily="2" charset="2"/>
              </a:rPr>
              <a:t>H  perinatal </a:t>
            </a:r>
            <a:endParaRPr lang="en-US" dirty="0">
              <a:solidFill>
                <a:schemeClr val="accent1">
                  <a:lumMod val="75000"/>
                </a:schemeClr>
              </a:solidFill>
            </a:endParaRPr>
          </a:p>
        </p:txBody>
      </p:sp>
    </p:spTree>
    <p:extLst>
      <p:ext uri="{BB962C8B-B14F-4D97-AF65-F5344CB8AC3E}">
        <p14:creationId xmlns:p14="http://schemas.microsoft.com/office/powerpoint/2010/main" val="412028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3882095"/>
              </p:ext>
            </p:extLst>
          </p:nvPr>
        </p:nvGraphicFramePr>
        <p:xfrm>
          <a:off x="379325" y="188910"/>
          <a:ext cx="11623701" cy="4180840"/>
        </p:xfrm>
        <a:graphic>
          <a:graphicData uri="http://schemas.openxmlformats.org/drawingml/2006/table">
            <a:tbl>
              <a:tblPr firstRow="1" bandRow="1">
                <a:tableStyleId>{5C22544A-7EE6-4342-B048-85BDC9FD1C3A}</a:tableStyleId>
              </a:tblPr>
              <a:tblGrid>
                <a:gridCol w="2613072">
                  <a:extLst>
                    <a:ext uri="{9D8B030D-6E8A-4147-A177-3AD203B41FA5}">
                      <a16:colId xmlns:a16="http://schemas.microsoft.com/office/drawing/2014/main" val="20000"/>
                    </a:ext>
                  </a:extLst>
                </a:gridCol>
                <a:gridCol w="9010629">
                  <a:extLst>
                    <a:ext uri="{9D8B030D-6E8A-4147-A177-3AD203B41FA5}">
                      <a16:colId xmlns:a16="http://schemas.microsoft.com/office/drawing/2014/main" val="20001"/>
                    </a:ext>
                  </a:extLst>
                </a:gridCol>
              </a:tblGrid>
              <a:tr h="370840">
                <a:tc gridSpan="2">
                  <a:txBody>
                    <a:bodyPr/>
                    <a:lstStyle/>
                    <a:p>
                      <a:pPr algn="ctr"/>
                      <a:r>
                        <a:rPr lang="en-US" sz="2000" dirty="0">
                          <a:solidFill>
                            <a:srgbClr val="000000"/>
                          </a:solidFill>
                        </a:rPr>
                        <a:t>Cont. Introduction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Common Findings of congenital infection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rgbClr val="FF0000"/>
                          </a:solidFill>
                          <a:effectLst/>
                          <a:latin typeface="+mn-lt"/>
                          <a:ea typeface="+mn-ea"/>
                          <a:cs typeface="+mn-cs"/>
                        </a:rPr>
                        <a:t>Majority of congenital infections are “ asymptomatic ” at birth </a:t>
                      </a:r>
                      <a:r>
                        <a:rPr lang="en-US" sz="1400" kern="1200" dirty="0">
                          <a:solidFill>
                            <a:schemeClr val="accent1">
                              <a:lumMod val="75000"/>
                            </a:schemeClr>
                          </a:solidFill>
                          <a:latin typeface="+mn-lt"/>
                          <a:ea typeface="+mn-ea"/>
                          <a:cs typeface="+mn-cs"/>
                        </a:rPr>
                        <a:t>Babies with normal physical appearance may develop hearing loss or mental retardation</a:t>
                      </a:r>
                      <a:r>
                        <a:rPr lang="en-US" sz="1400" dirty="0">
                          <a:solidFill>
                            <a:schemeClr val="accent1">
                              <a:lumMod val="75000"/>
                            </a:schemeClr>
                          </a:solidFill>
                        </a:rPr>
                        <a:t> </a:t>
                      </a:r>
                      <a:endParaRPr lang="en-US" sz="1400" kern="1200" dirty="0">
                        <a:solidFill>
                          <a:schemeClr val="accent1">
                            <a:lumMod val="75000"/>
                          </a:schemeClr>
                        </a:solidFill>
                        <a:effectLst/>
                        <a:latin typeface="+mn-lt"/>
                        <a:ea typeface="+mn-ea"/>
                        <a:cs typeface="+mn-cs"/>
                      </a:endParaRPr>
                    </a:p>
                    <a:p>
                      <a:pPr marL="285750" indent="-285750">
                        <a:buFont typeface="Arial"/>
                        <a:buChar char="•"/>
                      </a:pPr>
                      <a:r>
                        <a:rPr lang="en-US" sz="1800" kern="1200" dirty="0">
                          <a:solidFill>
                            <a:schemeClr val="dk1"/>
                          </a:solidFill>
                          <a:effectLst/>
                          <a:latin typeface="+mn-lt"/>
                          <a:ea typeface="+mn-ea"/>
                          <a:cs typeface="+mn-cs"/>
                        </a:rPr>
                        <a:t> Intrauterine growth retardation (IUGR) = small fetus " low birth weight" </a:t>
                      </a:r>
                      <a:endParaRPr lang="en-US" dirty="0">
                        <a:effectLst/>
                      </a:endParaRPr>
                    </a:p>
                    <a:p>
                      <a:pPr marL="285750" indent="-285750">
                        <a:buFont typeface="Arial"/>
                        <a:buChar char="•"/>
                      </a:pP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Hepatosplenomegaly</a:t>
                      </a:r>
                      <a:r>
                        <a:rPr lang="en-US" sz="1800" kern="1200" dirty="0">
                          <a:solidFill>
                            <a:schemeClr val="dk1"/>
                          </a:solidFill>
                          <a:effectLst/>
                          <a:latin typeface="+mn-lt"/>
                          <a:ea typeface="+mn-ea"/>
                          <a:cs typeface="+mn-cs"/>
                        </a:rPr>
                        <a:t> (HSM) with jaundice </a:t>
                      </a:r>
                      <a:endParaRPr lang="en-US" dirty="0">
                        <a:effectLst/>
                      </a:endParaRPr>
                    </a:p>
                    <a:p>
                      <a:pPr marL="285750" indent="-285750">
                        <a:buFont typeface="Arial"/>
                        <a:buChar char="•"/>
                      </a:pPr>
                      <a:r>
                        <a:rPr lang="en-US" sz="1800" kern="1200" dirty="0">
                          <a:solidFill>
                            <a:schemeClr val="dk1"/>
                          </a:solidFill>
                          <a:effectLst/>
                          <a:latin typeface="+mn-lt"/>
                          <a:ea typeface="+mn-ea"/>
                          <a:cs typeface="+mn-cs"/>
                        </a:rPr>
                        <a:t>  Thrombocytopenia resulting in rash </a:t>
                      </a:r>
                      <a:endParaRPr lang="en-US" dirty="0">
                        <a:effectLst/>
                      </a:endParaRPr>
                    </a:p>
                    <a:p>
                      <a:pPr marL="285750" indent="-285750">
                        <a:buFont typeface="Arial"/>
                        <a:buChar char="•"/>
                      </a:pPr>
                      <a:r>
                        <a:rPr lang="en-US" sz="1800" kern="1200" dirty="0">
                          <a:solidFill>
                            <a:srgbClr val="FF0000"/>
                          </a:solidFill>
                          <a:effectLst/>
                          <a:latin typeface="+mn-lt"/>
                          <a:ea typeface="+mn-ea"/>
                          <a:cs typeface="+mn-cs"/>
                        </a:rPr>
                        <a:t> Microcephaly or hydrocephalus </a:t>
                      </a:r>
                      <a:endParaRPr lang="en-US" dirty="0">
                        <a:solidFill>
                          <a:srgbClr val="FF0000"/>
                        </a:solidFill>
                        <a:effectLst/>
                      </a:endParaRPr>
                    </a:p>
                    <a:p>
                      <a:pPr marL="285750" indent="-285750">
                        <a:buFont typeface="Arial"/>
                        <a:buChar char="•"/>
                      </a:pPr>
                      <a:r>
                        <a:rPr lang="en-US" sz="1800" kern="1200" dirty="0">
                          <a:solidFill>
                            <a:srgbClr val="FF0000"/>
                          </a:solidFill>
                          <a:effectLst/>
                          <a:latin typeface="+mn-lt"/>
                          <a:ea typeface="+mn-ea"/>
                          <a:cs typeface="+mn-cs"/>
                        </a:rPr>
                        <a:t> Risk of developing neurological or eyes abnormalities later in their life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kern="1200" dirty="0" err="1">
                          <a:solidFill>
                            <a:schemeClr val="dk1"/>
                          </a:solidFill>
                          <a:effectLst/>
                          <a:latin typeface="+mn-lt"/>
                          <a:ea typeface="+mn-ea"/>
                          <a:cs typeface="+mn-cs"/>
                        </a:rPr>
                        <a:t>Neonatal</a:t>
                      </a:r>
                      <a:r>
                        <a:rPr lang="it-IT" sz="1800" b="0" kern="1200" dirty="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b="0" kern="1200" dirty="0" err="1">
                          <a:solidFill>
                            <a:schemeClr val="dk1"/>
                          </a:solidFill>
                          <a:effectLst/>
                          <a:latin typeface="+mn-lt"/>
                          <a:ea typeface="+mn-ea"/>
                          <a:cs typeface="+mn-cs"/>
                        </a:rPr>
                        <a:t>serological</a:t>
                      </a:r>
                      <a:r>
                        <a:rPr lang="it-IT" sz="1800" b="0" kern="1200" dirty="0">
                          <a:solidFill>
                            <a:schemeClr val="dk1"/>
                          </a:solidFill>
                          <a:effectLst/>
                          <a:latin typeface="+mn-lt"/>
                          <a:ea typeface="+mn-ea"/>
                          <a:cs typeface="+mn-cs"/>
                        </a:rPr>
                        <a:t> </a:t>
                      </a:r>
                      <a:r>
                        <a:rPr lang="it-IT" sz="1800" b="0" kern="1200" dirty="0" err="1">
                          <a:solidFill>
                            <a:schemeClr val="dk1"/>
                          </a:solidFill>
                          <a:effectLst/>
                          <a:latin typeface="+mn-lt"/>
                          <a:ea typeface="+mn-ea"/>
                          <a:cs typeface="+mn-cs"/>
                        </a:rPr>
                        <a:t>Dx</a:t>
                      </a:r>
                      <a:r>
                        <a:rPr lang="it-IT" sz="1800" b="0"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sz="1800" kern="1200" dirty="0">
                          <a:solidFill>
                            <a:schemeClr val="dk1"/>
                          </a:solidFill>
                          <a:effectLst/>
                          <a:latin typeface="+mn-lt"/>
                          <a:ea typeface="+mn-ea"/>
                          <a:cs typeface="+mn-cs"/>
                        </a:rPr>
                        <a:t> Detection of specific IgM antibodies (</a:t>
                      </a:r>
                      <a:r>
                        <a:rPr lang="en-US" sz="1800" kern="1200" dirty="0">
                          <a:solidFill>
                            <a:srgbClr val="FF0000"/>
                          </a:solidFill>
                          <a:effectLst/>
                          <a:latin typeface="+mn-lt"/>
                          <a:ea typeface="+mn-ea"/>
                          <a:cs typeface="+mn-cs"/>
                        </a:rPr>
                        <a:t>BUT the Absence of fetal IgM at birth does not exclude infection </a:t>
                      </a:r>
                      <a:endParaRPr lang="ar-SA" sz="1800" kern="1200" dirty="0">
                        <a:solidFill>
                          <a:srgbClr val="FF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Persistence of specific Ig G antibody more than 12 months</a:t>
                      </a:r>
                      <a:r>
                        <a:rPr lang="en-US" sz="1800" kern="1200" dirty="0">
                          <a:solidFill>
                            <a:schemeClr val="accent1">
                              <a:lumMod val="75000"/>
                            </a:schemeClr>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accent1">
                              <a:lumMod val="75000"/>
                            </a:schemeClr>
                          </a:solidFill>
                          <a:latin typeface="+mn-lt"/>
                          <a:ea typeface="+mn-ea"/>
                          <a:cs typeface="+mn-cs"/>
                        </a:rPr>
                        <a:t>Babies who are less than 12 </a:t>
                      </a:r>
                      <a:r>
                        <a:rPr lang="en-US" sz="1800" kern="1200" dirty="0" err="1">
                          <a:solidFill>
                            <a:schemeClr val="accent1">
                              <a:lumMod val="75000"/>
                            </a:schemeClr>
                          </a:solidFill>
                          <a:latin typeface="+mn-lt"/>
                          <a:ea typeface="+mn-ea"/>
                          <a:cs typeface="+mn-cs"/>
                        </a:rPr>
                        <a:t>ms</a:t>
                      </a:r>
                      <a:r>
                        <a:rPr lang="en-US" sz="1800" kern="1200" dirty="0">
                          <a:solidFill>
                            <a:schemeClr val="accent1">
                              <a:lumMod val="75000"/>
                            </a:schemeClr>
                          </a:solidFill>
                          <a:latin typeface="+mn-lt"/>
                          <a:ea typeface="+mn-ea"/>
                          <a:cs typeface="+mn-cs"/>
                        </a:rPr>
                        <a:t> old cannot develop IgM </a:t>
                      </a:r>
                      <a:r>
                        <a:rPr lang="en-US" sz="1800" kern="1200" dirty="0" err="1">
                          <a:solidFill>
                            <a:schemeClr val="accent1">
                              <a:lumMod val="75000"/>
                            </a:schemeClr>
                          </a:solidFill>
                          <a:latin typeface="+mn-lt"/>
                          <a:ea typeface="+mn-ea"/>
                          <a:cs typeface="+mn-cs"/>
                        </a:rPr>
                        <a:t>لان</a:t>
                      </a:r>
                      <a:r>
                        <a:rPr lang="en-US" sz="1800" kern="1200" dirty="0">
                          <a:solidFill>
                            <a:schemeClr val="accent1">
                              <a:lumMod val="75000"/>
                            </a:schemeClr>
                          </a:solidFill>
                          <a:latin typeface="+mn-lt"/>
                          <a:ea typeface="+mn-ea"/>
                          <a:cs typeface="+mn-cs"/>
                        </a:rPr>
                        <a:t> </a:t>
                      </a:r>
                      <a:r>
                        <a:rPr lang="en-US" sz="1800" kern="1200" dirty="0" err="1">
                          <a:solidFill>
                            <a:schemeClr val="accent1">
                              <a:lumMod val="75000"/>
                            </a:schemeClr>
                          </a:solidFill>
                          <a:latin typeface="+mn-lt"/>
                          <a:ea typeface="+mn-ea"/>
                          <a:cs typeface="+mn-cs"/>
                        </a:rPr>
                        <a:t>جهازهم</a:t>
                      </a:r>
                      <a:r>
                        <a:rPr lang="en-US" sz="1800" kern="1200" dirty="0">
                          <a:solidFill>
                            <a:schemeClr val="accent1">
                              <a:lumMod val="75000"/>
                            </a:schemeClr>
                          </a:solidFill>
                          <a:latin typeface="+mn-lt"/>
                          <a:ea typeface="+mn-ea"/>
                          <a:cs typeface="+mn-cs"/>
                        </a:rPr>
                        <a:t> </a:t>
                      </a:r>
                      <a:r>
                        <a:rPr lang="en-US" sz="1800" kern="1200" dirty="0" err="1">
                          <a:solidFill>
                            <a:schemeClr val="accent1">
                              <a:lumMod val="75000"/>
                            </a:schemeClr>
                          </a:solidFill>
                          <a:latin typeface="+mn-lt"/>
                          <a:ea typeface="+mn-ea"/>
                          <a:cs typeface="+mn-cs"/>
                        </a:rPr>
                        <a:t>المناعي</a:t>
                      </a:r>
                      <a:r>
                        <a:rPr lang="en-US" sz="1800" kern="1200" dirty="0">
                          <a:solidFill>
                            <a:schemeClr val="accent1">
                              <a:lumMod val="75000"/>
                            </a:schemeClr>
                          </a:solidFill>
                          <a:latin typeface="+mn-lt"/>
                          <a:ea typeface="+mn-ea"/>
                          <a:cs typeface="+mn-cs"/>
                        </a:rPr>
                        <a:t> </a:t>
                      </a:r>
                      <a:r>
                        <a:rPr lang="en-US" sz="1800" kern="1200" dirty="0" err="1">
                          <a:solidFill>
                            <a:schemeClr val="accent1">
                              <a:lumMod val="75000"/>
                            </a:schemeClr>
                          </a:solidFill>
                          <a:latin typeface="+mn-lt"/>
                          <a:ea typeface="+mn-ea"/>
                          <a:cs typeface="+mn-cs"/>
                        </a:rPr>
                        <a:t>مابعد</a:t>
                      </a:r>
                      <a:r>
                        <a:rPr lang="en-US" sz="1800" kern="1200" dirty="0">
                          <a:solidFill>
                            <a:schemeClr val="accent1">
                              <a:lumMod val="75000"/>
                            </a:schemeClr>
                          </a:solidFill>
                          <a:latin typeface="+mn-lt"/>
                          <a:ea typeface="+mn-ea"/>
                          <a:cs typeface="+mn-cs"/>
                        </a:rPr>
                        <a:t> </a:t>
                      </a:r>
                      <a:r>
                        <a:rPr lang="en-US" sz="1800" kern="1200" dirty="0" err="1">
                          <a:solidFill>
                            <a:schemeClr val="accent1">
                              <a:lumMod val="75000"/>
                            </a:schemeClr>
                          </a:solidFill>
                          <a:latin typeface="+mn-lt"/>
                          <a:ea typeface="+mn-ea"/>
                          <a:cs typeface="+mn-cs"/>
                        </a:rPr>
                        <a:t>اكتم</a:t>
                      </a:r>
                      <a:r>
                        <a:rPr lang="ar-SA" sz="1800" kern="1200" dirty="0">
                          <a:solidFill>
                            <a:schemeClr val="accent1">
                              <a:lumMod val="75000"/>
                            </a:schemeClr>
                          </a:solidFill>
                          <a:latin typeface="+mn-lt"/>
                          <a:ea typeface="+mn-ea"/>
                          <a:cs typeface="+mn-cs"/>
                        </a:rPr>
                        <a:t>ل</a:t>
                      </a:r>
                      <a:endParaRPr lang="ar-SA" sz="1800" kern="1200" dirty="0">
                        <a:solidFill>
                          <a:schemeClr val="accent1">
                            <a:lumMod val="75000"/>
                          </a:schemeClr>
                        </a:solidFill>
                        <a:effectLst/>
                        <a:latin typeface="+mn-lt"/>
                        <a:ea typeface="+mn-ea"/>
                        <a:cs typeface="+mn-cs"/>
                      </a:endParaRPr>
                    </a:p>
                    <a:p>
                      <a:pPr marL="285750" indent="-285750">
                        <a:buFont typeface="Arial"/>
                        <a:buChar char="•"/>
                      </a:pPr>
                      <a:r>
                        <a:rPr lang="en-US" sz="1800" kern="1200" dirty="0">
                          <a:solidFill>
                            <a:srgbClr val="FF0000"/>
                          </a:solidFill>
                          <a:effectLst/>
                          <a:latin typeface="+mn-lt"/>
                          <a:ea typeface="+mn-ea"/>
                          <a:cs typeface="+mn-cs"/>
                        </a:rPr>
                        <a:t>IgM=</a:t>
                      </a:r>
                      <a:r>
                        <a:rPr lang="en-US" sz="1800" kern="1200" baseline="0" dirty="0">
                          <a:solidFill>
                            <a:srgbClr val="FF0000"/>
                          </a:solidFill>
                          <a:effectLst/>
                          <a:latin typeface="+mn-lt"/>
                          <a:ea typeface="+mn-ea"/>
                          <a:cs typeface="+mn-cs"/>
                        </a:rPr>
                        <a:t> acute , IgG= chronic </a:t>
                      </a:r>
                      <a:endParaRPr lang="en-US"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M</a:t>
                      </a:r>
                      <a:r>
                        <a:rPr lang="it-IT" sz="1800" b="0" kern="1200" dirty="0" err="1">
                          <a:solidFill>
                            <a:schemeClr val="dk1"/>
                          </a:solidFill>
                          <a:effectLst/>
                          <a:latin typeface="+mn-lt"/>
                          <a:ea typeface="+mn-ea"/>
                          <a:cs typeface="+mn-cs"/>
                        </a:rPr>
                        <a:t>anagement</a:t>
                      </a:r>
                      <a:r>
                        <a:rPr lang="it-IT" sz="1800" b="0" kern="1200" dirty="0">
                          <a:solidFill>
                            <a:schemeClr val="dk1"/>
                          </a:solidFill>
                          <a:effectLst/>
                          <a:latin typeface="+mn-lt"/>
                          <a:ea typeface="+mn-ea"/>
                          <a:cs typeface="+mn-cs"/>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Preventative and therapeutic measures are possible for some of the agents </a:t>
                      </a:r>
                      <a:endParaRPr lang="en-US"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3" name="Picture 2" descr="http://www.abcd-vets.org/guidelines/feline_panleukopenia/img/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997" y="4495075"/>
            <a:ext cx="4199029" cy="178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24A91F0-F31A-40F6-8C40-957866E6AC6D}"/>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صورة 1">
            <a:extLst>
              <a:ext uri="{FF2B5EF4-FFF2-40B4-BE49-F238E27FC236}">
                <a16:creationId xmlns:a16="http://schemas.microsoft.com/office/drawing/2014/main" id="{439590D0-4715-4C7A-88F0-B605751EE1A8}"/>
              </a:ext>
            </a:extLst>
          </p:cNvPr>
          <p:cNvPicPr>
            <a:picLocks noChangeAspect="1"/>
          </p:cNvPicPr>
          <p:nvPr/>
        </p:nvPicPr>
        <p:blipFill>
          <a:blip r:embed="rId3"/>
          <a:stretch>
            <a:fillRect/>
          </a:stretch>
        </p:blipFill>
        <p:spPr>
          <a:xfrm>
            <a:off x="379325" y="4462685"/>
            <a:ext cx="4199029" cy="1812787"/>
          </a:xfrm>
          <a:prstGeom prst="rect">
            <a:avLst/>
          </a:prstGeom>
        </p:spPr>
      </p:pic>
      <p:sp>
        <p:nvSpPr>
          <p:cNvPr id="7" name="TextBox 6">
            <a:extLst>
              <a:ext uri="{FF2B5EF4-FFF2-40B4-BE49-F238E27FC236}">
                <a16:creationId xmlns:a16="http://schemas.microsoft.com/office/drawing/2014/main" id="{123830C0-704F-4FFA-83F1-10842A6088AC}"/>
              </a:ext>
            </a:extLst>
          </p:cNvPr>
          <p:cNvSpPr txBox="1"/>
          <p:nvPr/>
        </p:nvSpPr>
        <p:spPr>
          <a:xfrm>
            <a:off x="3969382" y="5166775"/>
            <a:ext cx="2378529" cy="276999"/>
          </a:xfrm>
          <a:prstGeom prst="rect">
            <a:avLst/>
          </a:prstGeom>
          <a:noFill/>
        </p:spPr>
        <p:txBody>
          <a:bodyPr wrap="square" rtlCol="0">
            <a:spAutoFit/>
          </a:bodyPr>
          <a:lstStyle/>
          <a:p>
            <a:pPr algn="l"/>
            <a:r>
              <a:rPr lang="en-US" sz="1200" dirty="0">
                <a:solidFill>
                  <a:schemeClr val="accent1">
                    <a:lumMod val="75000"/>
                  </a:schemeClr>
                </a:solidFill>
                <a:latin typeface="+mj-lt"/>
              </a:rPr>
              <a:t>Highest in the 3</a:t>
            </a:r>
            <a:r>
              <a:rPr lang="en-US" sz="1200" baseline="30000" dirty="0">
                <a:solidFill>
                  <a:schemeClr val="accent1">
                    <a:lumMod val="75000"/>
                  </a:schemeClr>
                </a:solidFill>
                <a:latin typeface="+mj-lt"/>
              </a:rPr>
              <a:t>rd</a:t>
            </a:r>
            <a:r>
              <a:rPr lang="en-US" sz="1200" dirty="0">
                <a:solidFill>
                  <a:schemeClr val="accent1">
                    <a:lumMod val="75000"/>
                  </a:schemeClr>
                </a:solidFill>
                <a:latin typeface="+mj-lt"/>
              </a:rPr>
              <a:t> trimester</a:t>
            </a:r>
          </a:p>
        </p:txBody>
      </p:sp>
      <p:sp>
        <p:nvSpPr>
          <p:cNvPr id="8" name="TextBox 7">
            <a:extLst>
              <a:ext uri="{FF2B5EF4-FFF2-40B4-BE49-F238E27FC236}">
                <a16:creationId xmlns:a16="http://schemas.microsoft.com/office/drawing/2014/main" id="{E99C5CD4-D872-48D8-8E1F-B2864BF6B1EF}"/>
              </a:ext>
            </a:extLst>
          </p:cNvPr>
          <p:cNvSpPr txBox="1"/>
          <p:nvPr/>
        </p:nvSpPr>
        <p:spPr>
          <a:xfrm>
            <a:off x="3498693" y="5532623"/>
            <a:ext cx="2637064" cy="276999"/>
          </a:xfrm>
          <a:prstGeom prst="rect">
            <a:avLst/>
          </a:prstGeom>
          <a:noFill/>
        </p:spPr>
        <p:txBody>
          <a:bodyPr wrap="square" rtlCol="0">
            <a:spAutoFit/>
          </a:bodyPr>
          <a:lstStyle/>
          <a:p>
            <a:pPr algn="l"/>
            <a:r>
              <a:rPr lang="en-US" sz="1200" dirty="0" err="1">
                <a:solidFill>
                  <a:schemeClr val="accent1">
                    <a:lumMod val="75000"/>
                  </a:schemeClr>
                </a:solidFill>
                <a:latin typeface="+mj-lt"/>
              </a:rPr>
              <a:t>Highst</a:t>
            </a:r>
            <a:r>
              <a:rPr lang="en-US" sz="1200" dirty="0">
                <a:solidFill>
                  <a:schemeClr val="accent1">
                    <a:lumMod val="75000"/>
                  </a:schemeClr>
                </a:solidFill>
                <a:latin typeface="+mj-lt"/>
              </a:rPr>
              <a:t> in 1</a:t>
            </a:r>
            <a:r>
              <a:rPr lang="en-US" sz="1200" baseline="30000" dirty="0">
                <a:solidFill>
                  <a:schemeClr val="accent1">
                    <a:lumMod val="75000"/>
                  </a:schemeClr>
                </a:solidFill>
                <a:latin typeface="+mj-lt"/>
              </a:rPr>
              <a:t>st</a:t>
            </a:r>
            <a:r>
              <a:rPr lang="en-US" sz="1200" dirty="0">
                <a:solidFill>
                  <a:schemeClr val="accent1">
                    <a:lumMod val="75000"/>
                  </a:schemeClr>
                </a:solidFill>
                <a:latin typeface="+mj-lt"/>
              </a:rPr>
              <a:t> trimester </a:t>
            </a:r>
          </a:p>
        </p:txBody>
      </p:sp>
    </p:spTree>
    <p:extLst>
      <p:ext uri="{BB962C8B-B14F-4D97-AF65-F5344CB8AC3E}">
        <p14:creationId xmlns:p14="http://schemas.microsoft.com/office/powerpoint/2010/main" val="497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9448302"/>
              </p:ext>
            </p:extLst>
          </p:nvPr>
        </p:nvGraphicFramePr>
        <p:xfrm>
          <a:off x="70093" y="200538"/>
          <a:ext cx="12121907" cy="3228461"/>
        </p:xfrm>
        <a:graphic>
          <a:graphicData uri="http://schemas.openxmlformats.org/drawingml/2006/table">
            <a:tbl>
              <a:tblPr firstRow="1" bandRow="1">
                <a:tableStyleId>{5C22544A-7EE6-4342-B048-85BDC9FD1C3A}</a:tableStyleId>
              </a:tblPr>
              <a:tblGrid>
                <a:gridCol w="2508165">
                  <a:extLst>
                    <a:ext uri="{9D8B030D-6E8A-4147-A177-3AD203B41FA5}">
                      <a16:colId xmlns:a16="http://schemas.microsoft.com/office/drawing/2014/main" val="20000"/>
                    </a:ext>
                  </a:extLst>
                </a:gridCol>
                <a:gridCol w="9613742">
                  <a:extLst>
                    <a:ext uri="{9D8B030D-6E8A-4147-A177-3AD203B41FA5}">
                      <a16:colId xmlns:a16="http://schemas.microsoft.com/office/drawing/2014/main" val="20001"/>
                    </a:ext>
                  </a:extLst>
                </a:gridCol>
              </a:tblGrid>
              <a:tr h="430461">
                <a:tc gridSpan="2">
                  <a:txBody>
                    <a:bodyPr/>
                    <a:lstStyle/>
                    <a:p>
                      <a:pPr algn="ctr"/>
                      <a:r>
                        <a:rPr lang="pl-PL" sz="1800" dirty="0" err="1">
                          <a:solidFill>
                            <a:srgbClr val="000000"/>
                          </a:solidFill>
                        </a:rPr>
                        <a:t>Toxoplasma</a:t>
                      </a:r>
                      <a:r>
                        <a:rPr lang="pl-PL" sz="1800" dirty="0">
                          <a:solidFill>
                            <a:srgbClr val="000000"/>
                          </a:solidFill>
                        </a:rPr>
                        <a:t> </a:t>
                      </a:r>
                      <a:r>
                        <a:rPr lang="pl-PL" sz="1800" dirty="0" err="1">
                          <a:solidFill>
                            <a:srgbClr val="000000"/>
                          </a:solidFill>
                        </a:rPr>
                        <a:t>Gondii</a:t>
                      </a:r>
                      <a:r>
                        <a:rPr lang="pl-PL" sz="1800" dirty="0">
                          <a:solidFill>
                            <a:srgbClr val="000000"/>
                          </a:solidFill>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1399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M</a:t>
                      </a:r>
                      <a:r>
                        <a:rPr lang="x-none" sz="1800" kern="1200" dirty="0">
                          <a:solidFill>
                            <a:srgbClr val="FF0000"/>
                          </a:solidFill>
                          <a:effectLst/>
                          <a:latin typeface="+mn-lt"/>
                          <a:ea typeface="+mn-ea"/>
                          <a:cs typeface="+mn-cs"/>
                        </a:rPr>
                        <a:t>orphology </a:t>
                      </a:r>
                      <a:endParaRPr lang="fr-FR" sz="1800" dirty="0">
                        <a:solidFill>
                          <a:schemeClr val="tx1"/>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l"/>
                      <a:r>
                        <a:rPr lang="en-US" sz="1800" kern="1200" dirty="0">
                          <a:solidFill>
                            <a:schemeClr val="dk1"/>
                          </a:solidFill>
                          <a:effectLst/>
                          <a:latin typeface="+mn-lt"/>
                          <a:ea typeface="+mn-ea"/>
                          <a:cs typeface="+mn-cs"/>
                        </a:rPr>
                        <a:t>● Obligate intracellular parasite (protozoa) that has three forms: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Oocysts</a:t>
                      </a:r>
                      <a:r>
                        <a:rPr lang="en-US" sz="1800" kern="1200" dirty="0">
                          <a:solidFill>
                            <a:srgbClr val="FF0000"/>
                          </a:solidFill>
                          <a:effectLst/>
                          <a:latin typeface="+mn-lt"/>
                          <a:ea typeface="+mn-ea"/>
                          <a:cs typeface="+mn-cs"/>
                        </a:rPr>
                        <a:t>: Shed in cat feces </a:t>
                      </a:r>
                      <a:endParaRPr lang="en-US" sz="1800" dirty="0">
                        <a:solidFill>
                          <a:srgbClr val="FF0000"/>
                        </a:solidFill>
                        <a:effectLst/>
                      </a:endParaRPr>
                    </a:p>
                    <a:p>
                      <a:pPr marL="285750" indent="-285750" algn="l">
                        <a:buFont typeface="Arial"/>
                        <a:buChar char="•"/>
                      </a:pPr>
                      <a:r>
                        <a:rPr lang="en-US" sz="1800" kern="1200" dirty="0" err="1">
                          <a:solidFill>
                            <a:srgbClr val="FF0000"/>
                          </a:solidFill>
                          <a:effectLst/>
                          <a:latin typeface="+mn-lt"/>
                          <a:ea typeface="+mn-ea"/>
                          <a:cs typeface="+mn-cs"/>
                        </a:rPr>
                        <a:t>Tachyzoites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tachy</a:t>
                      </a:r>
                      <a:r>
                        <a:rPr lang="en-US" sz="1800" kern="1200" dirty="0">
                          <a:solidFill>
                            <a:srgbClr val="FF0000"/>
                          </a:solidFill>
                          <a:effectLst/>
                          <a:latin typeface="+mn-lt"/>
                          <a:ea typeface="+mn-ea"/>
                          <a:cs typeface="+mn-cs"/>
                        </a:rPr>
                        <a:t> = rapid) rapidly dividing forms , seen in body fluids (acute phase) . </a:t>
                      </a:r>
                      <a:endParaRPr lang="en-US" sz="1800" dirty="0">
                        <a:solidFill>
                          <a:srgbClr val="FF0000"/>
                        </a:solidFill>
                        <a:effectLst/>
                      </a:endParaRPr>
                    </a:p>
                    <a:p>
                      <a:pPr marL="285750" indent="-285750" algn="l">
                        <a:buFont typeface="Arial"/>
                        <a:buChar char="•"/>
                      </a:pP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Bradyzoites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brady</a:t>
                      </a:r>
                      <a:r>
                        <a:rPr lang="en-US" sz="1800" kern="1200" dirty="0">
                          <a:solidFill>
                            <a:srgbClr val="FF0000"/>
                          </a:solidFill>
                          <a:effectLst/>
                          <a:latin typeface="+mn-lt"/>
                          <a:ea typeface="+mn-ea"/>
                          <a:cs typeface="+mn-cs"/>
                        </a:rPr>
                        <a:t>=slow) slowly dividing forms  (chronic</a:t>
                      </a:r>
                      <a:r>
                        <a:rPr lang="en-US" sz="1800" kern="1200" baseline="0" dirty="0">
                          <a:solidFill>
                            <a:srgbClr val="FF0000"/>
                          </a:solidFill>
                          <a:effectLst/>
                          <a:latin typeface="+mn-lt"/>
                          <a:ea typeface="+mn-ea"/>
                          <a:cs typeface="+mn-cs"/>
                        </a:rPr>
                        <a:t> phase)</a:t>
                      </a:r>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9000">
                <a:tc>
                  <a:txBody>
                    <a:bodyPr/>
                    <a:lstStyle/>
                    <a:p>
                      <a:pPr algn="ctr"/>
                      <a:r>
                        <a:rPr lang="fr-FR" sz="1800" dirty="0">
                          <a:solidFill>
                            <a:srgbClr val="FF0000"/>
                          </a:solidFill>
                        </a:rPr>
                        <a:t>Transmission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285750" indent="-285750" algn="l">
                        <a:buFont typeface="Arial"/>
                        <a:buChar char="•"/>
                      </a:pPr>
                      <a:r>
                        <a:rPr lang="en-US" sz="1800" kern="1200" dirty="0">
                          <a:solidFill>
                            <a:schemeClr val="dk1"/>
                          </a:solidFill>
                          <a:effectLst/>
                          <a:latin typeface="+mn-lt"/>
                          <a:ea typeface="+mn-ea"/>
                          <a:cs typeface="+mn-cs"/>
                        </a:rPr>
                        <a:t> Ingestion of </a:t>
                      </a:r>
                      <a:r>
                        <a:rPr lang="en-US" sz="1800" kern="1200" dirty="0" err="1">
                          <a:solidFill>
                            <a:schemeClr val="dk1"/>
                          </a:solidFill>
                          <a:effectLst/>
                          <a:latin typeface="+mn-lt"/>
                          <a:ea typeface="+mn-ea"/>
                          <a:cs typeface="+mn-cs"/>
                        </a:rPr>
                        <a:t>oocyst</a:t>
                      </a:r>
                      <a:r>
                        <a:rPr lang="en-US" sz="1800" kern="1200" dirty="0">
                          <a:solidFill>
                            <a:schemeClr val="dk1"/>
                          </a:solidFill>
                          <a:effectLst/>
                          <a:latin typeface="+mn-lt"/>
                          <a:ea typeface="+mn-ea"/>
                          <a:cs typeface="+mn-cs"/>
                        </a:rPr>
                        <a:t> ( through fecal oral route ): fingers, soil, water contaminated with cat feces </a:t>
                      </a:r>
                      <a:endParaRPr lang="en-US" sz="1800" dirty="0">
                        <a:effectLst/>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 </a:t>
                      </a:r>
                      <a:r>
                        <a:rPr lang="en-US" sz="1400" kern="1200" dirty="0">
                          <a:solidFill>
                            <a:schemeClr val="accent1">
                              <a:lumMod val="75000"/>
                            </a:schemeClr>
                          </a:solidFill>
                          <a:latin typeface="+mn-lt"/>
                          <a:ea typeface="+mn-ea"/>
                          <a:cs typeface="+mn-cs"/>
                        </a:rPr>
                        <a:t>Intermediate host -&gt; </a:t>
                      </a:r>
                      <a:r>
                        <a:rPr lang="en-US" sz="1800" kern="1200" dirty="0">
                          <a:solidFill>
                            <a:schemeClr val="dk1"/>
                          </a:solidFill>
                          <a:effectLst/>
                          <a:latin typeface="+mn-lt"/>
                          <a:ea typeface="+mn-ea"/>
                          <a:cs typeface="+mn-cs"/>
                        </a:rPr>
                        <a:t>Ingestion of cyst (containing bradyzoites) in undercooked meat .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 Blood transfusion and organ transplant.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Transplacental</a:t>
                      </a:r>
                      <a:r>
                        <a:rPr lang="en-US" sz="1800" kern="1200" dirty="0">
                          <a:solidFill>
                            <a:schemeClr val="dk1"/>
                          </a:solidFill>
                          <a:effectLst/>
                          <a:latin typeface="+mn-lt"/>
                          <a:ea typeface="+mn-ea"/>
                          <a:cs typeface="+mn-cs"/>
                        </a:rPr>
                        <a:t> route (by </a:t>
                      </a:r>
                      <a:r>
                        <a:rPr lang="en-US" sz="1800" kern="1200" dirty="0" err="1">
                          <a:solidFill>
                            <a:schemeClr val="dk1"/>
                          </a:solidFill>
                          <a:effectLst/>
                          <a:latin typeface="+mn-lt"/>
                          <a:ea typeface="+mn-ea"/>
                          <a:cs typeface="+mn-cs"/>
                        </a:rPr>
                        <a:t>tachyzoites</a:t>
                      </a:r>
                      <a:r>
                        <a:rPr lang="en-US" sz="1800" kern="1200" dirty="0">
                          <a:solidFill>
                            <a:schemeClr val="dk1"/>
                          </a:solidFill>
                          <a:effectLst/>
                          <a:latin typeface="+mn-lt"/>
                          <a:ea typeface="+mn-ea"/>
                          <a:cs typeface="+mn-cs"/>
                        </a:rPr>
                        <a:t>)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3" name="Picture 5" descr="toxo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5" y="3574586"/>
            <a:ext cx="4119619" cy="2276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35D7CF4-95E5-4BAD-A855-C1685C1C83E1}"/>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2" descr="tg3">
            <a:extLst>
              <a:ext uri="{FF2B5EF4-FFF2-40B4-BE49-F238E27FC236}">
                <a16:creationId xmlns:a16="http://schemas.microsoft.com/office/drawing/2014/main" id="{56ECD95B-7F98-4C48-952A-DBA84A02D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030" y="4204544"/>
            <a:ext cx="1728111" cy="8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Toxoplasma_troph_HIV_DPDx">
            <a:extLst>
              <a:ext uri="{FF2B5EF4-FFF2-40B4-BE49-F238E27FC236}">
                <a16:creationId xmlns:a16="http://schemas.microsoft.com/office/drawing/2014/main" id="{F82738AE-909C-4912-9E82-4149CBDAD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670" y="4228652"/>
            <a:ext cx="2071687" cy="76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742E5200-D9CE-4B31-90C4-61F1DC39DAB4}"/>
              </a:ext>
            </a:extLst>
          </p:cNvPr>
          <p:cNvSpPr txBox="1">
            <a:spLocks noChangeArrowheads="1"/>
          </p:cNvSpPr>
          <p:nvPr/>
        </p:nvSpPr>
        <p:spPr bwMode="auto">
          <a:xfrm>
            <a:off x="1667670" y="5029764"/>
            <a:ext cx="2071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Aft>
                <a:spcPct val="0"/>
              </a:spcAft>
              <a:buFont typeface="Arial" panose="020B0604020202020204" pitchFamily="34" charset="0"/>
              <a:buChar char="•"/>
            </a:pPr>
            <a:r>
              <a:rPr lang="en-US" altLang="en-US" sz="1600" dirty="0">
                <a:ln w="0"/>
                <a:latin typeface="+mn-lt"/>
              </a:rPr>
              <a:t>rapidly dividing forms </a:t>
            </a:r>
          </a:p>
          <a:p>
            <a:pPr eaLnBrk="0" fontAlgn="base" hangingPunct="0">
              <a:spcAft>
                <a:spcPct val="0"/>
              </a:spcAft>
              <a:buFont typeface="Arial" panose="020B0604020202020204" pitchFamily="34" charset="0"/>
              <a:buChar char="•"/>
            </a:pPr>
            <a:r>
              <a:rPr lang="en-US" altLang="en-US" sz="1600" dirty="0">
                <a:ln w="0"/>
                <a:latin typeface="+mn-lt"/>
              </a:rPr>
              <a:t>ACUTE PHASE</a:t>
            </a:r>
          </a:p>
        </p:txBody>
      </p:sp>
      <p:sp>
        <p:nvSpPr>
          <p:cNvPr id="9" name="Text Box 5">
            <a:extLst>
              <a:ext uri="{FF2B5EF4-FFF2-40B4-BE49-F238E27FC236}">
                <a16:creationId xmlns:a16="http://schemas.microsoft.com/office/drawing/2014/main" id="{84893E5C-9F60-46E8-ADA9-40A057E38973}"/>
              </a:ext>
            </a:extLst>
          </p:cNvPr>
          <p:cNvSpPr txBox="1">
            <a:spLocks noChangeArrowheads="1"/>
          </p:cNvSpPr>
          <p:nvPr/>
        </p:nvSpPr>
        <p:spPr bwMode="auto">
          <a:xfrm>
            <a:off x="5748487" y="5029761"/>
            <a:ext cx="2514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Aft>
                <a:spcPct val="0"/>
              </a:spcAft>
              <a:buFont typeface="Arial" panose="020B0604020202020204" pitchFamily="34" charset="0"/>
              <a:buChar char="•"/>
            </a:pPr>
            <a:r>
              <a:rPr lang="en-US" altLang="en-US" sz="1600" dirty="0">
                <a:ln w="0"/>
                <a:latin typeface="+mn-lt"/>
              </a:rPr>
              <a:t>slowly dividing forms</a:t>
            </a:r>
          </a:p>
          <a:p>
            <a:pPr eaLnBrk="0" fontAlgn="base" hangingPunct="0">
              <a:spcAft>
                <a:spcPct val="0"/>
              </a:spcAft>
              <a:buFont typeface="Arial" panose="020B0604020202020204" pitchFamily="34" charset="0"/>
              <a:buChar char="•"/>
            </a:pPr>
            <a:r>
              <a:rPr lang="en-US" altLang="en-US" sz="1600" dirty="0">
                <a:ln w="0"/>
                <a:latin typeface="+mn-lt"/>
              </a:rPr>
              <a:t>CHRONIC  PHASE</a:t>
            </a:r>
          </a:p>
          <a:p>
            <a:pPr eaLnBrk="0" fontAlgn="base" hangingPunct="0">
              <a:spcBef>
                <a:spcPct val="50000"/>
              </a:spcBef>
              <a:spcAft>
                <a:spcPct val="0"/>
              </a:spcAft>
            </a:pPr>
            <a:endParaRPr lang="en-US" altLang="en-US" sz="1600" b="1" dirty="0">
              <a:solidFill>
                <a:prstClr val="black"/>
              </a:solidFill>
              <a:latin typeface="Constantia" panose="02030602050306030303" pitchFamily="18" charset="0"/>
            </a:endParaRPr>
          </a:p>
          <a:p>
            <a:pPr eaLnBrk="0" fontAlgn="base" hangingPunct="0">
              <a:spcBef>
                <a:spcPct val="50000"/>
              </a:spcBef>
              <a:spcAft>
                <a:spcPct val="0"/>
              </a:spcAft>
            </a:pPr>
            <a:endParaRPr lang="en-US" altLang="en-US" sz="1400" b="1" dirty="0">
              <a:solidFill>
                <a:prstClr val="black"/>
              </a:solidFill>
              <a:latin typeface="Constantia" panose="02030602050306030303" pitchFamily="18" charset="0"/>
            </a:endParaRPr>
          </a:p>
        </p:txBody>
      </p:sp>
      <p:sp>
        <p:nvSpPr>
          <p:cNvPr id="10" name="Text Box 6">
            <a:extLst>
              <a:ext uri="{FF2B5EF4-FFF2-40B4-BE49-F238E27FC236}">
                <a16:creationId xmlns:a16="http://schemas.microsoft.com/office/drawing/2014/main" id="{BEAF3A7D-E06D-40B6-9436-6FCFF7469AD6}"/>
              </a:ext>
            </a:extLst>
          </p:cNvPr>
          <p:cNvSpPr txBox="1">
            <a:spLocks noChangeArrowheads="1"/>
          </p:cNvSpPr>
          <p:nvPr/>
        </p:nvSpPr>
        <p:spPr bwMode="auto">
          <a:xfrm>
            <a:off x="1910557" y="3893622"/>
            <a:ext cx="2362200" cy="338554"/>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600" dirty="0">
                <a:ln w="0"/>
                <a:effectLst>
                  <a:outerShdw blurRad="38100" dist="19050" dir="2700000" algn="tl" rotWithShape="0">
                    <a:schemeClr val="dk1">
                      <a:alpha val="40000"/>
                    </a:schemeClr>
                  </a:outerShdw>
                </a:effectLst>
              </a:rPr>
              <a:t>Tachyzoites:</a:t>
            </a:r>
          </a:p>
        </p:txBody>
      </p:sp>
      <p:sp>
        <p:nvSpPr>
          <p:cNvPr id="11" name="Text Box 7">
            <a:extLst>
              <a:ext uri="{FF2B5EF4-FFF2-40B4-BE49-F238E27FC236}">
                <a16:creationId xmlns:a16="http://schemas.microsoft.com/office/drawing/2014/main" id="{DC3D7166-98BE-4806-B8F8-FC181F155FB5}"/>
              </a:ext>
            </a:extLst>
          </p:cNvPr>
          <p:cNvSpPr txBox="1">
            <a:spLocks noChangeArrowheads="1"/>
          </p:cNvSpPr>
          <p:nvPr/>
        </p:nvSpPr>
        <p:spPr bwMode="auto">
          <a:xfrm>
            <a:off x="5900887" y="3887601"/>
            <a:ext cx="2362200" cy="338554"/>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defRPr/>
            </a:pPr>
            <a:r>
              <a:rPr lang="en-US" sz="1600" dirty="0">
                <a:ln w="0"/>
                <a:effectLst>
                  <a:outerShdw blurRad="38100" dist="38100" dir="2700000" algn="tl">
                    <a:srgbClr val="000000">
                      <a:alpha val="43137"/>
                    </a:srgbClr>
                  </a:outerShdw>
                </a:effectLst>
              </a:rPr>
              <a:t>Bradyzoites</a:t>
            </a:r>
            <a:r>
              <a:rPr lang="en-US" sz="1600" dirty="0">
                <a:ln w="0"/>
                <a:effectLst>
                  <a:outerShdw blurRad="38100" dist="38100" dir="2700000" algn="tl" rotWithShape="0">
                    <a:srgbClr val="000000">
                      <a:alpha val="43137"/>
                    </a:srgbClr>
                  </a:outerShdw>
                </a:effectLst>
              </a:rPr>
              <a:t>:</a:t>
            </a:r>
          </a:p>
        </p:txBody>
      </p:sp>
      <p:sp>
        <p:nvSpPr>
          <p:cNvPr id="12" name="Text Box 9">
            <a:extLst>
              <a:ext uri="{FF2B5EF4-FFF2-40B4-BE49-F238E27FC236}">
                <a16:creationId xmlns:a16="http://schemas.microsoft.com/office/drawing/2014/main" id="{8AB56D8E-4481-47C9-AFBF-5F9584D50560}"/>
              </a:ext>
            </a:extLst>
          </p:cNvPr>
          <p:cNvSpPr txBox="1">
            <a:spLocks noChangeArrowheads="1"/>
          </p:cNvSpPr>
          <p:nvPr/>
        </p:nvSpPr>
        <p:spPr bwMode="auto">
          <a:xfrm>
            <a:off x="4063769" y="4204544"/>
            <a:ext cx="1431766"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sz="1400" dirty="0">
                <a:ln w="0"/>
                <a:latin typeface="+mn-lt"/>
              </a:rPr>
              <a:t>Immunity +</a:t>
            </a:r>
          </a:p>
        </p:txBody>
      </p:sp>
      <p:sp>
        <p:nvSpPr>
          <p:cNvPr id="15" name="Rectangle 12">
            <a:extLst>
              <a:ext uri="{FF2B5EF4-FFF2-40B4-BE49-F238E27FC236}">
                <a16:creationId xmlns:a16="http://schemas.microsoft.com/office/drawing/2014/main" id="{DFB313FE-00FD-4259-846E-0CEF1EF30000}"/>
              </a:ext>
            </a:extLst>
          </p:cNvPr>
          <p:cNvSpPr>
            <a:spLocks noChangeArrowheads="1"/>
          </p:cNvSpPr>
          <p:nvPr/>
        </p:nvSpPr>
        <p:spPr bwMode="auto">
          <a:xfrm>
            <a:off x="4095957" y="5029764"/>
            <a:ext cx="1431766"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sz="1400" dirty="0">
                <a:ln w="0"/>
                <a:latin typeface="+mn-lt"/>
              </a:rPr>
              <a:t>Immunity -</a:t>
            </a:r>
          </a:p>
        </p:txBody>
      </p:sp>
      <p:pic>
        <p:nvPicPr>
          <p:cNvPr id="16" name="Picture 5" descr="toxoplasma">
            <a:extLst>
              <a:ext uri="{FF2B5EF4-FFF2-40B4-BE49-F238E27FC236}">
                <a16:creationId xmlns:a16="http://schemas.microsoft.com/office/drawing/2014/main" id="{8D1FEF2D-B94A-46F2-9C33-E3B79C884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69" y="4248051"/>
            <a:ext cx="1256029" cy="72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6FCFF39-4490-45CA-BD67-7A1853645A47}"/>
              </a:ext>
            </a:extLst>
          </p:cNvPr>
          <p:cNvSpPr/>
          <p:nvPr/>
        </p:nvSpPr>
        <p:spPr>
          <a:xfrm>
            <a:off x="215348" y="3893622"/>
            <a:ext cx="1828800" cy="338554"/>
          </a:xfrm>
          <a:prstGeom prst="rect">
            <a:avLst/>
          </a:prstGeom>
          <a:noFill/>
        </p:spPr>
        <p:txBody>
          <a:bodyPr wrap="square">
            <a:spAutoFit/>
          </a:bodyPr>
          <a:lstStyle/>
          <a:p>
            <a:pPr fontAlgn="base">
              <a:spcBef>
                <a:spcPct val="0"/>
              </a:spcBef>
              <a:spcAft>
                <a:spcPct val="0"/>
              </a:spcAft>
              <a:defRPr/>
            </a:pPr>
            <a:r>
              <a:rPr lang="en-US" sz="1600" dirty="0">
                <a:ln w="0"/>
                <a:effectLst>
                  <a:outerShdw blurRad="38100" dist="38100" dir="2700000" algn="tl">
                    <a:srgbClr val="000000">
                      <a:alpha val="43137"/>
                    </a:srgbClr>
                  </a:outerShdw>
                </a:effectLst>
              </a:rPr>
              <a:t>Oocysts</a:t>
            </a:r>
            <a:r>
              <a:rPr lang="en-US" sz="1600" dirty="0">
                <a:ln w="0"/>
                <a:effectLst>
                  <a:outerShdw blurRad="38100" dist="19050" dir="2700000" algn="tl" rotWithShape="0">
                    <a:schemeClr val="dk1">
                      <a:alpha val="40000"/>
                    </a:schemeClr>
                  </a:outerShdw>
                </a:effectLst>
              </a:rPr>
              <a:t>;</a:t>
            </a:r>
          </a:p>
        </p:txBody>
      </p:sp>
      <p:sp>
        <p:nvSpPr>
          <p:cNvPr id="18" name="Rectangle 17">
            <a:extLst>
              <a:ext uri="{FF2B5EF4-FFF2-40B4-BE49-F238E27FC236}">
                <a16:creationId xmlns:a16="http://schemas.microsoft.com/office/drawing/2014/main" id="{A1DBF657-E22F-4594-96E3-7B049EBAA9AF}"/>
              </a:ext>
            </a:extLst>
          </p:cNvPr>
          <p:cNvSpPr/>
          <p:nvPr/>
        </p:nvSpPr>
        <p:spPr>
          <a:xfrm>
            <a:off x="-71438" y="4994369"/>
            <a:ext cx="1925638" cy="338554"/>
          </a:xfrm>
          <a:prstGeom prst="rect">
            <a:avLst/>
          </a:prstGeom>
        </p:spPr>
        <p:txBody>
          <a:bodyPr wrap="square">
            <a:spAutoFit/>
          </a:bodyPr>
          <a:lstStyle/>
          <a:p>
            <a:pPr fontAlgn="base">
              <a:spcBef>
                <a:spcPct val="0"/>
              </a:spcBef>
              <a:spcAft>
                <a:spcPct val="0"/>
              </a:spcAft>
              <a:buClr>
                <a:srgbClr val="FF0000"/>
              </a:buClr>
              <a:defRPr/>
            </a:pPr>
            <a:r>
              <a:rPr lang="en-US" sz="1600" dirty="0">
                <a:ln w="0"/>
              </a:rPr>
              <a:t>Shed in cat feces</a:t>
            </a:r>
          </a:p>
        </p:txBody>
      </p:sp>
      <p:sp>
        <p:nvSpPr>
          <p:cNvPr id="19" name="TextBox 18">
            <a:extLst>
              <a:ext uri="{FF2B5EF4-FFF2-40B4-BE49-F238E27FC236}">
                <a16:creationId xmlns:a16="http://schemas.microsoft.com/office/drawing/2014/main" id="{C21C90F0-36B3-49CB-9D74-B78D58BB38B3}"/>
              </a:ext>
            </a:extLst>
          </p:cNvPr>
          <p:cNvSpPr txBox="1"/>
          <p:nvPr/>
        </p:nvSpPr>
        <p:spPr>
          <a:xfrm>
            <a:off x="4517532" y="4468225"/>
            <a:ext cx="1642127" cy="646331"/>
          </a:xfrm>
          <a:prstGeom prst="rect">
            <a:avLst/>
          </a:prstGeom>
          <a:noFill/>
        </p:spPr>
        <p:txBody>
          <a:bodyPr wrap="square" rtlCol="0">
            <a:spAutoFit/>
          </a:bodyPr>
          <a:lstStyle/>
          <a:p>
            <a:r>
              <a:rPr lang="en-US" dirty="0">
                <a:sym typeface="Wingdings" panose="05000000000000000000" pitchFamily="2" charset="2"/>
              </a:rPr>
              <a:t></a:t>
            </a:r>
          </a:p>
          <a:p>
            <a:r>
              <a:rPr lang="en-US" dirty="0">
                <a:sym typeface="Wingdings" panose="05000000000000000000" pitchFamily="2" charset="2"/>
              </a:rPr>
              <a:t> </a:t>
            </a:r>
            <a:endParaRPr lang="en-US" dirty="0"/>
          </a:p>
        </p:txBody>
      </p:sp>
      <p:sp>
        <p:nvSpPr>
          <p:cNvPr id="20" name="TextBox 19">
            <a:extLst>
              <a:ext uri="{FF2B5EF4-FFF2-40B4-BE49-F238E27FC236}">
                <a16:creationId xmlns:a16="http://schemas.microsoft.com/office/drawing/2014/main" id="{8271A4D4-46EF-47CB-A9AC-0725572FAE21}"/>
              </a:ext>
            </a:extLst>
          </p:cNvPr>
          <p:cNvSpPr txBox="1"/>
          <p:nvPr/>
        </p:nvSpPr>
        <p:spPr>
          <a:xfrm>
            <a:off x="87134" y="5322878"/>
            <a:ext cx="1580535" cy="954107"/>
          </a:xfrm>
          <a:prstGeom prst="rect">
            <a:avLst/>
          </a:prstGeom>
          <a:noFill/>
        </p:spPr>
        <p:txBody>
          <a:bodyPr wrap="square" rtlCol="0">
            <a:spAutoFit/>
          </a:bodyPr>
          <a:lstStyle/>
          <a:p>
            <a:pPr algn="l"/>
            <a:r>
              <a:rPr lang="en-US" sz="1400" dirty="0">
                <a:solidFill>
                  <a:schemeClr val="accent1">
                    <a:lumMod val="75000"/>
                  </a:schemeClr>
                </a:solidFill>
                <a:latin typeface="+mj-lt"/>
              </a:rPr>
              <a:t>-Infective stage</a:t>
            </a:r>
          </a:p>
          <a:p>
            <a:pPr algn="l"/>
            <a:r>
              <a:rPr lang="en-US" sz="1400" dirty="0">
                <a:solidFill>
                  <a:schemeClr val="accent1">
                    <a:lumMod val="75000"/>
                  </a:schemeClr>
                </a:solidFill>
                <a:latin typeface="+mj-lt"/>
              </a:rPr>
              <a:t>-produced by sexual cycle in definitive host (cat)</a:t>
            </a:r>
          </a:p>
        </p:txBody>
      </p:sp>
      <p:sp>
        <p:nvSpPr>
          <p:cNvPr id="21" name="TextBox 20">
            <a:extLst>
              <a:ext uri="{FF2B5EF4-FFF2-40B4-BE49-F238E27FC236}">
                <a16:creationId xmlns:a16="http://schemas.microsoft.com/office/drawing/2014/main" id="{433A4FA9-A4C8-43AE-ABAE-98D28A9074C6}"/>
              </a:ext>
            </a:extLst>
          </p:cNvPr>
          <p:cNvSpPr txBox="1"/>
          <p:nvPr/>
        </p:nvSpPr>
        <p:spPr>
          <a:xfrm>
            <a:off x="2787927" y="5609626"/>
            <a:ext cx="4419599" cy="307777"/>
          </a:xfrm>
          <a:prstGeom prst="rect">
            <a:avLst/>
          </a:prstGeom>
          <a:noFill/>
        </p:spPr>
        <p:txBody>
          <a:bodyPr wrap="square" rtlCol="0">
            <a:spAutoFit/>
          </a:bodyPr>
          <a:lstStyle/>
          <a:p>
            <a:pPr algn="l"/>
            <a:r>
              <a:rPr lang="en-US" sz="1400" dirty="0" err="1">
                <a:solidFill>
                  <a:schemeClr val="accent1">
                    <a:lumMod val="75000"/>
                  </a:schemeClr>
                </a:solidFill>
                <a:latin typeface="+mj-lt"/>
              </a:rPr>
              <a:t>وجود</a:t>
            </a:r>
            <a:r>
              <a:rPr lang="en-US" sz="1400" dirty="0">
                <a:solidFill>
                  <a:schemeClr val="accent1">
                    <a:lumMod val="75000"/>
                  </a:schemeClr>
                </a:solidFill>
                <a:latin typeface="+mj-lt"/>
              </a:rPr>
              <a:t> </a:t>
            </a:r>
            <a:r>
              <a:rPr lang="en-US" sz="1400" dirty="0" err="1">
                <a:solidFill>
                  <a:schemeClr val="accent1">
                    <a:lumMod val="75000"/>
                  </a:schemeClr>
                </a:solidFill>
                <a:latin typeface="+mj-lt"/>
              </a:rPr>
              <a:t>المناعة</a:t>
            </a:r>
            <a:r>
              <a:rPr lang="en-US" sz="1400" dirty="0">
                <a:solidFill>
                  <a:schemeClr val="accent1">
                    <a:lumMod val="75000"/>
                  </a:schemeClr>
                </a:solidFill>
                <a:latin typeface="+mj-lt"/>
              </a:rPr>
              <a:t> </a:t>
            </a:r>
            <a:r>
              <a:rPr lang="en-US" sz="1400" dirty="0" err="1">
                <a:solidFill>
                  <a:schemeClr val="accent1">
                    <a:lumMod val="75000"/>
                  </a:schemeClr>
                </a:solidFill>
                <a:latin typeface="+mj-lt"/>
              </a:rPr>
              <a:t>يبطئ</a:t>
            </a:r>
            <a:r>
              <a:rPr lang="en-US" sz="1400" dirty="0">
                <a:solidFill>
                  <a:schemeClr val="accent1">
                    <a:lumMod val="75000"/>
                  </a:schemeClr>
                </a:solidFill>
                <a:latin typeface="+mj-lt"/>
              </a:rPr>
              <a:t> </a:t>
            </a:r>
            <a:r>
              <a:rPr lang="en-US" sz="1400" dirty="0" err="1">
                <a:solidFill>
                  <a:schemeClr val="accent1">
                    <a:lumMod val="75000"/>
                  </a:schemeClr>
                </a:solidFill>
                <a:latin typeface="+mj-lt"/>
              </a:rPr>
              <a:t>نموه</a:t>
            </a:r>
            <a:r>
              <a:rPr lang="en-US" sz="1400" dirty="0">
                <a:solidFill>
                  <a:schemeClr val="accent1">
                    <a:lumMod val="75000"/>
                  </a:schemeClr>
                </a:solidFill>
                <a:latin typeface="+mj-lt"/>
              </a:rPr>
              <a:t> </a:t>
            </a:r>
            <a:r>
              <a:rPr lang="en-US" sz="1400" dirty="0" err="1">
                <a:solidFill>
                  <a:schemeClr val="accent1">
                    <a:lumMod val="75000"/>
                  </a:schemeClr>
                </a:solidFill>
                <a:latin typeface="+mj-lt"/>
              </a:rPr>
              <a:t>وعدم</a:t>
            </a:r>
            <a:r>
              <a:rPr lang="en-US" sz="1400" dirty="0">
                <a:solidFill>
                  <a:schemeClr val="accent1">
                    <a:lumMod val="75000"/>
                  </a:schemeClr>
                </a:solidFill>
                <a:latin typeface="+mj-lt"/>
              </a:rPr>
              <a:t> </a:t>
            </a:r>
            <a:r>
              <a:rPr lang="en-US" sz="1400" dirty="0" err="1">
                <a:solidFill>
                  <a:schemeClr val="accent1">
                    <a:lumMod val="75000"/>
                  </a:schemeClr>
                </a:solidFill>
                <a:latin typeface="+mj-lt"/>
              </a:rPr>
              <a:t>وجودها</a:t>
            </a:r>
            <a:r>
              <a:rPr lang="en-US" sz="1400" dirty="0">
                <a:solidFill>
                  <a:schemeClr val="accent1">
                    <a:lumMod val="75000"/>
                  </a:schemeClr>
                </a:solidFill>
                <a:latin typeface="+mj-lt"/>
              </a:rPr>
              <a:t> </a:t>
            </a:r>
            <a:r>
              <a:rPr lang="en-US" sz="1400" dirty="0" err="1">
                <a:solidFill>
                  <a:schemeClr val="accent1">
                    <a:lumMod val="75000"/>
                  </a:schemeClr>
                </a:solidFill>
                <a:latin typeface="+mj-lt"/>
              </a:rPr>
              <a:t>او</a:t>
            </a:r>
            <a:r>
              <a:rPr lang="en-US" sz="1400" dirty="0">
                <a:solidFill>
                  <a:schemeClr val="accent1">
                    <a:lumMod val="75000"/>
                  </a:schemeClr>
                </a:solidFill>
                <a:latin typeface="+mj-lt"/>
              </a:rPr>
              <a:t> </a:t>
            </a:r>
            <a:r>
              <a:rPr lang="en-US" sz="1400" dirty="0" err="1">
                <a:solidFill>
                  <a:schemeClr val="accent1">
                    <a:lumMod val="75000"/>
                  </a:schemeClr>
                </a:solidFill>
                <a:latin typeface="+mj-lt"/>
              </a:rPr>
              <a:t>ضعفها</a:t>
            </a:r>
            <a:r>
              <a:rPr lang="en-US" sz="1400" dirty="0">
                <a:solidFill>
                  <a:schemeClr val="accent1">
                    <a:lumMod val="75000"/>
                  </a:schemeClr>
                </a:solidFill>
                <a:latin typeface="+mj-lt"/>
              </a:rPr>
              <a:t> </a:t>
            </a:r>
            <a:r>
              <a:rPr lang="en-US" sz="1400" dirty="0" err="1">
                <a:solidFill>
                  <a:schemeClr val="accent1">
                    <a:lumMod val="75000"/>
                  </a:schemeClr>
                </a:solidFill>
                <a:latin typeface="+mj-lt"/>
              </a:rPr>
              <a:t>يسرع</a:t>
            </a:r>
            <a:r>
              <a:rPr lang="en-US" sz="1400" dirty="0">
                <a:solidFill>
                  <a:schemeClr val="accent1">
                    <a:lumMod val="75000"/>
                  </a:schemeClr>
                </a:solidFill>
                <a:latin typeface="+mj-lt"/>
              </a:rPr>
              <a:t> </a:t>
            </a:r>
            <a:r>
              <a:rPr lang="en-US" sz="1400" dirty="0" err="1">
                <a:solidFill>
                  <a:schemeClr val="accent1">
                    <a:lumMod val="75000"/>
                  </a:schemeClr>
                </a:solidFill>
                <a:latin typeface="+mj-lt"/>
              </a:rPr>
              <a:t>النمو</a:t>
            </a:r>
            <a:endParaRPr lang="en-US" sz="1400" dirty="0">
              <a:solidFill>
                <a:schemeClr val="accent1">
                  <a:lumMod val="75000"/>
                </a:schemeClr>
              </a:solidFill>
              <a:latin typeface="+mj-lt"/>
            </a:endParaRPr>
          </a:p>
        </p:txBody>
      </p:sp>
    </p:spTree>
    <p:extLst>
      <p:ext uri="{BB962C8B-B14F-4D97-AF65-F5344CB8AC3E}">
        <p14:creationId xmlns:p14="http://schemas.microsoft.com/office/powerpoint/2010/main" val="410176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5795753"/>
              </p:ext>
            </p:extLst>
          </p:nvPr>
        </p:nvGraphicFramePr>
        <p:xfrm>
          <a:off x="70093" y="372818"/>
          <a:ext cx="12121907" cy="4297680"/>
        </p:xfrm>
        <a:graphic>
          <a:graphicData uri="http://schemas.openxmlformats.org/drawingml/2006/table">
            <a:tbl>
              <a:tblPr firstRow="1" bandRow="1">
                <a:tableStyleId>{5C22544A-7EE6-4342-B048-85BDC9FD1C3A}</a:tableStyleId>
              </a:tblPr>
              <a:tblGrid>
                <a:gridCol w="2508165">
                  <a:extLst>
                    <a:ext uri="{9D8B030D-6E8A-4147-A177-3AD203B41FA5}">
                      <a16:colId xmlns:a16="http://schemas.microsoft.com/office/drawing/2014/main" val="20000"/>
                    </a:ext>
                  </a:extLst>
                </a:gridCol>
                <a:gridCol w="9613742">
                  <a:extLst>
                    <a:ext uri="{9D8B030D-6E8A-4147-A177-3AD203B41FA5}">
                      <a16:colId xmlns:a16="http://schemas.microsoft.com/office/drawing/2014/main" val="20001"/>
                    </a:ext>
                  </a:extLst>
                </a:gridCol>
              </a:tblGrid>
              <a:tr h="315051">
                <a:tc gridSpan="2">
                  <a:txBody>
                    <a:bodyPr/>
                    <a:lstStyle/>
                    <a:p>
                      <a:pPr algn="ctr"/>
                      <a:r>
                        <a:rPr lang="pl-PL" sz="1800" dirty="0" err="1">
                          <a:solidFill>
                            <a:srgbClr val="000000"/>
                          </a:solidFill>
                        </a:rPr>
                        <a:t>Toxoplasma</a:t>
                      </a:r>
                      <a:r>
                        <a:rPr lang="pl-PL" sz="1800" dirty="0">
                          <a:solidFill>
                            <a:srgbClr val="000000"/>
                          </a:solidFill>
                        </a:rPr>
                        <a:t> </a:t>
                      </a:r>
                      <a:r>
                        <a:rPr lang="pl-PL" sz="1800" dirty="0" err="1">
                          <a:solidFill>
                            <a:srgbClr val="000000"/>
                          </a:solidFill>
                        </a:rPr>
                        <a:t>Gondii</a:t>
                      </a:r>
                      <a:r>
                        <a:rPr lang="pl-PL" sz="1800" dirty="0">
                          <a:solidFill>
                            <a:srgbClr val="000000"/>
                          </a:solidFill>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3386802">
                <a:tc>
                  <a:txBody>
                    <a:bodyPr/>
                    <a:lstStyle/>
                    <a:p>
                      <a:pPr algn="ctr"/>
                      <a:r>
                        <a:rPr lang="en-US" sz="1800" dirty="0">
                          <a:solidFill>
                            <a:srgbClr val="FF0000"/>
                          </a:solidFill>
                        </a:rPr>
                        <a:t>Manifestation</a:t>
                      </a:r>
                      <a:r>
                        <a:rPr lang="en-US" sz="1800" baseline="0" dirty="0">
                          <a:solidFill>
                            <a:srgbClr val="FF0000"/>
                          </a:solidFill>
                        </a:rPr>
                        <a:t> </a:t>
                      </a:r>
                      <a:endParaRPr lang="en-US" sz="18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285750" indent="-285750" algn="l">
                        <a:buFont typeface="Arial"/>
                        <a:buChar char="•"/>
                      </a:pPr>
                      <a:r>
                        <a:rPr lang="en-US" sz="1800" kern="1200" dirty="0">
                          <a:solidFill>
                            <a:schemeClr val="dk1"/>
                          </a:solidFill>
                          <a:effectLst/>
                          <a:latin typeface="+mn-lt"/>
                          <a:ea typeface="+mn-ea"/>
                          <a:cs typeface="+mn-cs"/>
                        </a:rPr>
                        <a:t> Most cases of congenital toxoplasmosis are due to primary maternal infection </a:t>
                      </a:r>
                      <a:r>
                        <a:rPr lang="en-US" sz="1800" b="1" kern="1200" dirty="0">
                          <a:solidFill>
                            <a:schemeClr val="dk1"/>
                          </a:solidFill>
                          <a:effectLst/>
                          <a:latin typeface="+mn-lt"/>
                          <a:ea typeface="+mn-ea"/>
                          <a:cs typeface="+mn-cs"/>
                        </a:rPr>
                        <a:t>.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Rarely caused by reactivation of a latent infection (</a:t>
                      </a:r>
                      <a:r>
                        <a:rPr lang="en-US" sz="1800" kern="1200" dirty="0" err="1">
                          <a:solidFill>
                            <a:schemeClr val="dk1"/>
                          </a:solidFill>
                          <a:effectLst/>
                          <a:latin typeface="+mn-lt"/>
                          <a:ea typeface="+mn-ea"/>
                          <a:cs typeface="+mn-cs"/>
                        </a:rPr>
                        <a:t>bradyzoites</a:t>
                      </a:r>
                      <a:r>
                        <a:rPr lang="en-US" sz="1800" kern="1200" dirty="0">
                          <a:solidFill>
                            <a:schemeClr val="dk1"/>
                          </a:solidFill>
                          <a:effectLst/>
                          <a:latin typeface="+mn-lt"/>
                          <a:ea typeface="+mn-ea"/>
                          <a:cs typeface="+mn-cs"/>
                        </a:rPr>
                        <a:t> transform into </a:t>
                      </a:r>
                      <a:endParaRPr lang="en-US" sz="1800" dirty="0">
                        <a:effectLst/>
                      </a:endParaRPr>
                    </a:p>
                    <a:p>
                      <a:pPr algn="l"/>
                      <a:r>
                        <a:rPr lang="en-US" sz="1800" kern="1200" dirty="0" err="1">
                          <a:solidFill>
                            <a:schemeClr val="dk1"/>
                          </a:solidFill>
                          <a:effectLst/>
                          <a:latin typeface="+mn-lt"/>
                          <a:ea typeface="+mn-ea"/>
                          <a:cs typeface="+mn-cs"/>
                        </a:rPr>
                        <a:t>tachyzoites</a:t>
                      </a:r>
                      <a:r>
                        <a:rPr lang="en-US" sz="1800" kern="1200" dirty="0">
                          <a:solidFill>
                            <a:schemeClr val="dk1"/>
                          </a:solidFill>
                          <a:effectLst/>
                          <a:latin typeface="+mn-lt"/>
                          <a:ea typeface="+mn-ea"/>
                          <a:cs typeface="+mn-cs"/>
                        </a:rPr>
                        <a:t> in the </a:t>
                      </a:r>
                      <a:r>
                        <a:rPr lang="en-US" sz="1800" kern="1200" dirty="0" err="1">
                          <a:solidFill>
                            <a:schemeClr val="dk1"/>
                          </a:solidFill>
                          <a:effectLst/>
                          <a:latin typeface="+mn-lt"/>
                          <a:ea typeface="+mn-ea"/>
                          <a:cs typeface="+mn-cs"/>
                        </a:rPr>
                        <a:t>immunocompromised</a:t>
                      </a:r>
                      <a:r>
                        <a:rPr lang="en-US" sz="1800" kern="1200" dirty="0">
                          <a:solidFill>
                            <a:schemeClr val="dk1"/>
                          </a:solidFill>
                          <a:effectLst/>
                          <a:latin typeface="+mn-lt"/>
                          <a:ea typeface="+mn-ea"/>
                          <a:cs typeface="+mn-cs"/>
                        </a:rPr>
                        <a:t> patient e.g. pregnancy, HIV, cancer)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 The highest transmission rate is in the third trimester. The most severe symptoms are if transmission occurred during the first trimester. i.e. If the mother gets the infection in the third trimester, there is a high possibility that it will be transmitted to the fetus, but baby’s symptoms are going to be the less severe “thanks god”.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 Most (70-90%) are asymptomatic at birth but are still at high risk of developing abnormalities later, especially of the eye (</a:t>
                      </a:r>
                      <a:r>
                        <a:rPr lang="en-US" sz="1800" kern="1200" dirty="0" err="1">
                          <a:solidFill>
                            <a:schemeClr val="dk1"/>
                          </a:solidFill>
                          <a:effectLst/>
                          <a:latin typeface="+mn-lt"/>
                          <a:ea typeface="+mn-ea"/>
                          <a:cs typeface="+mn-cs"/>
                        </a:rPr>
                        <a:t>chorioretinitis</a:t>
                      </a:r>
                      <a:r>
                        <a:rPr lang="en-US" sz="1800" kern="1200" dirty="0">
                          <a:solidFill>
                            <a:schemeClr val="dk1"/>
                          </a:solidFill>
                          <a:effectLst/>
                          <a:latin typeface="+mn-lt"/>
                          <a:ea typeface="+mn-ea"/>
                          <a:cs typeface="+mn-cs"/>
                        </a:rPr>
                        <a:t>) and neurologic disease (Mental retardation) . </a:t>
                      </a:r>
                      <a:endParaRPr lang="en-US" sz="1800" dirty="0">
                        <a:effectLst/>
                      </a:endParaRPr>
                    </a:p>
                    <a:p>
                      <a:pPr marL="285750" indent="-285750" algn="l">
                        <a:buFont typeface="Arial"/>
                        <a:buChar char="•"/>
                      </a:pPr>
                      <a:r>
                        <a:rPr lang="en-US" sz="1800" kern="1200" dirty="0">
                          <a:solidFill>
                            <a:srgbClr val="FF0000"/>
                          </a:solidFill>
                          <a:effectLst/>
                          <a:latin typeface="+mn-lt"/>
                          <a:ea typeface="+mn-ea"/>
                          <a:cs typeface="+mn-cs"/>
                        </a:rPr>
                        <a:t>The classic triad of symptoms:</a:t>
                      </a:r>
                      <a:br>
                        <a:rPr lang="en-US" sz="1800" kern="1200" dirty="0">
                          <a:solidFill>
                            <a:srgbClr val="FF0000"/>
                          </a:solidFill>
                          <a:effectLst/>
                          <a:latin typeface="+mn-lt"/>
                          <a:ea typeface="+mn-ea"/>
                          <a:cs typeface="+mn-cs"/>
                        </a:rPr>
                      </a:br>
                      <a:r>
                        <a:rPr lang="en-US" sz="1800" kern="1200" dirty="0" err="1">
                          <a:solidFill>
                            <a:srgbClr val="FF0000"/>
                          </a:solidFill>
                          <a:effectLst/>
                          <a:latin typeface="+mn-lt"/>
                          <a:ea typeface="+mn-ea"/>
                          <a:cs typeface="+mn-cs"/>
                        </a:rPr>
                        <a:t>Chorioretinitis</a:t>
                      </a:r>
                      <a:r>
                        <a:rPr lang="en-US" sz="1800" kern="1200" dirty="0">
                          <a:solidFill>
                            <a:srgbClr val="FF0000"/>
                          </a:solidFill>
                          <a:effectLst/>
                          <a:latin typeface="+mn-lt"/>
                          <a:ea typeface="+mn-ea"/>
                          <a:cs typeface="+mn-cs"/>
                        </a:rPr>
                        <a:t>, Hydrocephalus &amp; Intracranial calcifications . </a:t>
                      </a:r>
                      <a:endParaRPr lang="en-US" sz="1800" dirty="0">
                        <a:solidFill>
                          <a:srgbClr val="FF0000"/>
                        </a:solidFill>
                        <a:effectLst/>
                      </a:endParaRPr>
                    </a:p>
                    <a:p>
                      <a:pPr marL="285750" indent="-285750" algn="l">
                        <a:buFont typeface="Arial"/>
                        <a:buChar char="•"/>
                      </a:pPr>
                      <a:r>
                        <a:rPr lang="en-US" sz="1800" kern="1200" dirty="0">
                          <a:solidFill>
                            <a:schemeClr val="dk1"/>
                          </a:solidFill>
                          <a:effectLst/>
                          <a:latin typeface="+mn-lt"/>
                          <a:ea typeface="+mn-ea"/>
                          <a:cs typeface="+mn-cs"/>
                        </a:rPr>
                        <a:t> Other signs include: rash, </a:t>
                      </a:r>
                      <a:r>
                        <a:rPr lang="en-US" sz="1800" kern="1200" dirty="0" err="1">
                          <a:solidFill>
                            <a:schemeClr val="dk1"/>
                          </a:solidFill>
                          <a:effectLst/>
                          <a:latin typeface="+mn-lt"/>
                          <a:ea typeface="+mn-ea"/>
                          <a:cs typeface="+mn-cs"/>
                        </a:rPr>
                        <a:t>Hepatosplenomegaly</a:t>
                      </a:r>
                      <a:r>
                        <a:rPr lang="en-US" sz="1800" kern="1200" dirty="0">
                          <a:solidFill>
                            <a:schemeClr val="dk1"/>
                          </a:solidFill>
                          <a:effectLst/>
                          <a:latin typeface="+mn-lt"/>
                          <a:ea typeface="+mn-ea"/>
                          <a:cs typeface="+mn-cs"/>
                        </a:rPr>
                        <a:t>, jaundice, lymphadenopathy, microcephaly, seizures, thrombocytopenia, deafness. </a:t>
                      </a:r>
                      <a:endParaRPr lang="en-US" sz="1800" dirty="0">
                        <a:effectLst/>
                      </a:endParaRPr>
                    </a:p>
                    <a:p>
                      <a:pPr marL="285750" indent="-285750" algn="l">
                        <a:buFont typeface="Arial"/>
                        <a:buChar char="•"/>
                      </a:pPr>
                      <a:r>
                        <a:rPr lang="en-US" sz="1800" kern="1200" dirty="0">
                          <a:solidFill>
                            <a:schemeClr val="dk1"/>
                          </a:solidFill>
                          <a:effectLst/>
                          <a:latin typeface="+mn-lt"/>
                          <a:ea typeface="+mn-ea"/>
                          <a:cs typeface="+mn-cs"/>
                        </a:rPr>
                        <a:t>Abortion &amp; intrauterine death higher with infection in 1st trimester.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cxnSp>
        <p:nvCxnSpPr>
          <p:cNvPr id="4" name="Straight Connector 3">
            <a:extLst>
              <a:ext uri="{FF2B5EF4-FFF2-40B4-BE49-F238E27FC236}">
                <a16:creationId xmlns:a16="http://schemas.microsoft.com/office/drawing/2014/main" id="{1A3BCB6F-52EE-48B5-A521-F03C1F47B4CB}"/>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6" descr="toxo baby">
            <a:extLst>
              <a:ext uri="{FF2B5EF4-FFF2-40B4-BE49-F238E27FC236}">
                <a16:creationId xmlns:a16="http://schemas.microsoft.com/office/drawing/2014/main" id="{13D5FFB4-1D72-4DD8-B950-834BA0EE9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886" y="5332827"/>
            <a:ext cx="1543618" cy="98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oxoplasmosis in eye">
            <a:extLst>
              <a:ext uri="{FF2B5EF4-FFF2-40B4-BE49-F238E27FC236}">
                <a16:creationId xmlns:a16="http://schemas.microsoft.com/office/drawing/2014/main" id="{47E828C6-87CF-4FD1-B588-F01C03C78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94" y="5311091"/>
            <a:ext cx="1307545" cy="9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toxoplasmosis">
            <a:extLst>
              <a:ext uri="{FF2B5EF4-FFF2-40B4-BE49-F238E27FC236}">
                <a16:creationId xmlns:a16="http://schemas.microsoft.com/office/drawing/2014/main" id="{A8E5F650-1194-4B16-A855-95D083F86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079" y="5332827"/>
            <a:ext cx="154361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2217E15-FB4B-4625-8BAD-815B8E5E67C1}"/>
              </a:ext>
            </a:extLst>
          </p:cNvPr>
          <p:cNvSpPr/>
          <p:nvPr/>
        </p:nvSpPr>
        <p:spPr>
          <a:xfrm>
            <a:off x="1646584" y="5018175"/>
            <a:ext cx="2286000" cy="276999"/>
          </a:xfrm>
          <a:prstGeom prst="rect">
            <a:avLst/>
          </a:prstGeom>
          <a:noFill/>
        </p:spPr>
        <p:style>
          <a:lnRef idx="0">
            <a:scrgbClr r="0" g="0" b="0"/>
          </a:lnRef>
          <a:fillRef idx="1001">
            <a:schemeClr val="lt2"/>
          </a:fillRef>
          <a:effectRef idx="0">
            <a:scrgbClr r="0" g="0" b="0"/>
          </a:effectRef>
          <a:fontRef idx="major"/>
        </p:style>
        <p:txBody>
          <a:bodyPr>
            <a:spAutoFit/>
          </a:bodyPr>
          <a:lstStyle/>
          <a:p>
            <a:pPr>
              <a:defRPr/>
            </a:pPr>
            <a:r>
              <a:rPr lang="en-US" sz="1200" dirty="0">
                <a:latin typeface="+mn-lt"/>
                <a:ea typeface="+mn-ea"/>
                <a:cs typeface="+mn-cs"/>
              </a:rPr>
              <a:t>Hydrocephalus</a:t>
            </a:r>
          </a:p>
        </p:txBody>
      </p:sp>
      <p:sp>
        <p:nvSpPr>
          <p:cNvPr id="10" name="Rectangle 9">
            <a:extLst>
              <a:ext uri="{FF2B5EF4-FFF2-40B4-BE49-F238E27FC236}">
                <a16:creationId xmlns:a16="http://schemas.microsoft.com/office/drawing/2014/main" id="{58264C23-B32D-4B09-AE27-D4B071A0E571}"/>
              </a:ext>
            </a:extLst>
          </p:cNvPr>
          <p:cNvSpPr/>
          <p:nvPr/>
        </p:nvSpPr>
        <p:spPr>
          <a:xfrm>
            <a:off x="2898448" y="5042788"/>
            <a:ext cx="2362200" cy="258532"/>
          </a:xfrm>
          <a:prstGeom prst="rect">
            <a:avLst/>
          </a:prstGeom>
          <a:noFill/>
        </p:spPr>
        <p:style>
          <a:lnRef idx="0">
            <a:scrgbClr r="0" g="0" b="0"/>
          </a:lnRef>
          <a:fillRef idx="1001">
            <a:schemeClr val="lt2"/>
          </a:fillRef>
          <a:effectRef idx="0">
            <a:scrgbClr r="0" g="0" b="0"/>
          </a:effectRef>
          <a:fontRef idx="major"/>
        </p:style>
        <p:txBody>
          <a:bodyPr>
            <a:spAutoFit/>
          </a:bodyPr>
          <a:lstStyle/>
          <a:p>
            <a:pPr lvl="1" algn="r" rtl="1">
              <a:lnSpc>
                <a:spcPct val="90000"/>
              </a:lnSpc>
              <a:defRPr/>
            </a:pPr>
            <a:r>
              <a:rPr lang="en-US" sz="1200" dirty="0">
                <a:latin typeface="+mn-lt"/>
                <a:ea typeface="+mn-ea"/>
                <a:cs typeface="+mn-cs"/>
              </a:rPr>
              <a:t>Intracranial calcifications</a:t>
            </a:r>
          </a:p>
        </p:txBody>
      </p:sp>
      <p:sp>
        <p:nvSpPr>
          <p:cNvPr id="11" name="Rectangle 10">
            <a:extLst>
              <a:ext uri="{FF2B5EF4-FFF2-40B4-BE49-F238E27FC236}">
                <a16:creationId xmlns:a16="http://schemas.microsoft.com/office/drawing/2014/main" id="{8FAAA87A-BC6B-4F41-9402-7256FD3CF8C6}"/>
              </a:ext>
            </a:extLst>
          </p:cNvPr>
          <p:cNvSpPr/>
          <p:nvPr/>
        </p:nvSpPr>
        <p:spPr>
          <a:xfrm>
            <a:off x="318520" y="5052559"/>
            <a:ext cx="1536318" cy="258532"/>
          </a:xfrm>
          <a:prstGeom prst="rect">
            <a:avLst/>
          </a:prstGeom>
        </p:spPr>
        <p:txBody>
          <a:bodyPr wrap="none">
            <a:spAutoFit/>
          </a:bodyPr>
          <a:lstStyle/>
          <a:p>
            <a:pPr lvl="1" algn="r" rtl="1">
              <a:lnSpc>
                <a:spcPct val="90000"/>
              </a:lnSpc>
              <a:defRPr/>
            </a:pPr>
            <a:r>
              <a:rPr lang="en-US" sz="1200" dirty="0"/>
              <a:t>Chorioretinitis</a:t>
            </a:r>
          </a:p>
        </p:txBody>
      </p:sp>
    </p:spTree>
    <p:extLst>
      <p:ext uri="{BB962C8B-B14F-4D97-AF65-F5344CB8AC3E}">
        <p14:creationId xmlns:p14="http://schemas.microsoft.com/office/powerpoint/2010/main" val="110986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4521590"/>
              </p:ext>
            </p:extLst>
          </p:nvPr>
        </p:nvGraphicFramePr>
        <p:xfrm>
          <a:off x="207325" y="320416"/>
          <a:ext cx="11777349" cy="5242560"/>
        </p:xfrm>
        <a:graphic>
          <a:graphicData uri="http://schemas.openxmlformats.org/drawingml/2006/table">
            <a:tbl>
              <a:tblPr firstRow="1" bandRow="1">
                <a:tableStyleId>{5C22544A-7EE6-4342-B048-85BDC9FD1C3A}</a:tableStyleId>
              </a:tblPr>
              <a:tblGrid>
                <a:gridCol w="1283826">
                  <a:extLst>
                    <a:ext uri="{9D8B030D-6E8A-4147-A177-3AD203B41FA5}">
                      <a16:colId xmlns:a16="http://schemas.microsoft.com/office/drawing/2014/main" val="20000"/>
                    </a:ext>
                  </a:extLst>
                </a:gridCol>
                <a:gridCol w="1918448">
                  <a:extLst>
                    <a:ext uri="{9D8B030D-6E8A-4147-A177-3AD203B41FA5}">
                      <a16:colId xmlns:a16="http://schemas.microsoft.com/office/drawing/2014/main" val="20001"/>
                    </a:ext>
                  </a:extLst>
                </a:gridCol>
                <a:gridCol w="8575075">
                  <a:extLst>
                    <a:ext uri="{9D8B030D-6E8A-4147-A177-3AD203B41FA5}">
                      <a16:colId xmlns:a16="http://schemas.microsoft.com/office/drawing/2014/main" val="20002"/>
                    </a:ext>
                  </a:extLst>
                </a:gridCol>
              </a:tblGrid>
              <a:tr h="405349">
                <a:tc rowSpan="2">
                  <a:txBody>
                    <a:bodyPr/>
                    <a:lstStyle/>
                    <a:p>
                      <a:r>
                        <a:rPr lang="en-US" sz="1800" dirty="0">
                          <a:solidFill>
                            <a:srgbClr val="FF0000"/>
                          </a:solidFill>
                        </a:rPr>
                        <a:t>Diagnosis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Pregnant</a:t>
                      </a:r>
                      <a:r>
                        <a:rPr lang="en-US" sz="1800" kern="1200" baseline="0" dirty="0">
                          <a:solidFill>
                            <a:schemeClr val="dk1"/>
                          </a:solidFill>
                          <a:effectLst/>
                          <a:latin typeface="+mn-lt"/>
                          <a:ea typeface="+mn-ea"/>
                          <a:cs typeface="+mn-cs"/>
                        </a:rPr>
                        <a:t> mother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Serology:IgM</a:t>
                      </a:r>
                      <a:r>
                        <a:rPr lang="en-US" sz="1800" kern="1200" dirty="0">
                          <a:solidFill>
                            <a:schemeClr val="dk1"/>
                          </a:solidFill>
                          <a:effectLst/>
                          <a:latin typeface="+mn-lt"/>
                          <a:ea typeface="+mn-ea"/>
                          <a:cs typeface="+mn-cs"/>
                        </a:rPr>
                        <a:t>, IgG, IgG avidity, and IgG seroconversion compared to booking blood</a:t>
                      </a:r>
                    </a:p>
                    <a:p>
                      <a:pPr marL="342900" indent="-342900" algn="l">
                        <a:buFont typeface="Arial" panose="020B0604020202020204" pitchFamily="34" charset="0"/>
                        <a:buChar char="•"/>
                      </a:pPr>
                      <a:r>
                        <a:rPr lang="ar-SA" sz="1600" b="0" dirty="0">
                          <a:solidFill>
                            <a:schemeClr val="accent1">
                              <a:lumMod val="75000"/>
                            </a:schemeClr>
                          </a:solidFill>
                          <a:latin typeface="+mn-lt"/>
                        </a:rPr>
                        <a:t>Low avidity = primary</a:t>
                      </a:r>
                    </a:p>
                    <a:p>
                      <a:pPr marL="342900" indent="-342900" algn="l">
                        <a:buFont typeface="Arial" panose="020B0604020202020204" pitchFamily="34" charset="0"/>
                        <a:buChar char="•"/>
                      </a:pPr>
                      <a:r>
                        <a:rPr lang="en-GB" sz="1600" b="0" dirty="0">
                          <a:solidFill>
                            <a:schemeClr val="accent1">
                              <a:lumMod val="75000"/>
                            </a:schemeClr>
                          </a:solidFill>
                          <a:latin typeface="+mn-lt"/>
                        </a:rPr>
                        <a:t>H</a:t>
                      </a:r>
                      <a:r>
                        <a:rPr lang="ar-SA" sz="1600" b="0" dirty="0">
                          <a:solidFill>
                            <a:schemeClr val="accent1">
                              <a:lumMod val="75000"/>
                            </a:schemeClr>
                          </a:solidFill>
                          <a:latin typeface="+mn-lt"/>
                        </a:rPr>
                        <a:t>igh avidity = recurrent</a:t>
                      </a:r>
                      <a:endParaRPr lang="en-US" sz="1600" b="0" dirty="0">
                        <a:solidFill>
                          <a:schemeClr val="accent1">
                            <a:lumMod val="75000"/>
                          </a:schemeClr>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315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Infant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r>
                        <a:rPr lang="en-US" sz="1800" kern="1200" dirty="0">
                          <a:solidFill>
                            <a:schemeClr val="dk1"/>
                          </a:solidFill>
                          <a:effectLst/>
                          <a:latin typeface="+mn-lt"/>
                          <a:ea typeface="+mn-ea"/>
                          <a:cs typeface="+mn-cs"/>
                        </a:rPr>
                        <a:t>● Pre natal </a:t>
                      </a:r>
                      <a:r>
                        <a:rPr lang="en-US" sz="1800" kern="1200" dirty="0" err="1">
                          <a:solidFill>
                            <a:schemeClr val="dk1"/>
                          </a:solidFill>
                          <a:effectLst/>
                          <a:latin typeface="+mn-lt"/>
                          <a:ea typeface="+mn-ea"/>
                          <a:cs typeface="+mn-cs"/>
                        </a:rPr>
                        <a:t>Dx</a:t>
                      </a:r>
                      <a:r>
                        <a:rPr lang="en-US" sz="1800" kern="1200" dirty="0">
                          <a:solidFill>
                            <a:schemeClr val="dk1"/>
                          </a:solidFill>
                          <a:effectLst/>
                          <a:latin typeface="+mn-lt"/>
                          <a:ea typeface="+mn-ea"/>
                          <a:cs typeface="+mn-cs"/>
                        </a:rPr>
                        <a:t> : PCR (detection of the Toxoplasma genome from amniotic fluid) , Culture or Serial Ultrasound (to detect anomalies) </a:t>
                      </a:r>
                      <a:endParaRPr lang="en-US" sz="1800" dirty="0">
                        <a:effectLst/>
                      </a:endParaRPr>
                    </a:p>
                    <a:p>
                      <a:r>
                        <a:rPr lang="en-US" sz="1800" kern="1200" dirty="0">
                          <a:solidFill>
                            <a:schemeClr val="dk1"/>
                          </a:solidFill>
                          <a:effectLst/>
                          <a:latin typeface="+mn-lt"/>
                          <a:ea typeface="+mn-ea"/>
                          <a:cs typeface="+mn-cs"/>
                        </a:rPr>
                        <a:t>● Post natal </a:t>
                      </a:r>
                      <a:r>
                        <a:rPr lang="en-US" sz="1800" kern="1200" dirty="0" err="1">
                          <a:solidFill>
                            <a:schemeClr val="dk1"/>
                          </a:solidFill>
                          <a:effectLst/>
                          <a:latin typeface="+mn-lt"/>
                          <a:ea typeface="+mn-ea"/>
                          <a:cs typeface="+mn-cs"/>
                        </a:rPr>
                        <a:t>Dx</a:t>
                      </a:r>
                      <a:r>
                        <a:rPr lang="en-US" sz="1800" kern="1200" dirty="0">
                          <a:solidFill>
                            <a:schemeClr val="dk1"/>
                          </a:solidFill>
                          <a:effectLst/>
                          <a:latin typeface="+mn-lt"/>
                          <a:ea typeface="+mn-ea"/>
                          <a:cs typeface="+mn-cs"/>
                        </a:rPr>
                        <a:t>: </a:t>
                      </a:r>
                      <a:endParaRPr lang="en-US" sz="1800" dirty="0">
                        <a:effectLst/>
                      </a:endParaRPr>
                    </a:p>
                    <a:p>
                      <a:pPr lvl="1"/>
                      <a:r>
                        <a:rPr lang="en-US" sz="1800" kern="1200" dirty="0">
                          <a:solidFill>
                            <a:srgbClr val="FF0000"/>
                          </a:solidFill>
                          <a:effectLst/>
                          <a:latin typeface="+mn-lt"/>
                          <a:ea typeface="+mn-ea"/>
                          <a:cs typeface="+mn-cs"/>
                        </a:rPr>
                        <a:t>○ Serology by detecting </a:t>
                      </a:r>
                      <a:r>
                        <a:rPr lang="en-US" sz="1800" kern="1200" dirty="0" err="1">
                          <a:solidFill>
                            <a:srgbClr val="FF0000"/>
                          </a:solidFill>
                          <a:effectLst/>
                          <a:latin typeface="+mn-lt"/>
                          <a:ea typeface="+mn-ea"/>
                          <a:cs typeface="+mn-cs"/>
                        </a:rPr>
                        <a:t>IgM</a:t>
                      </a:r>
                      <a:r>
                        <a:rPr lang="en-US" sz="1800" kern="1200" dirty="0">
                          <a:solidFill>
                            <a:srgbClr val="FF0000"/>
                          </a:solidFill>
                          <a:effectLst/>
                          <a:latin typeface="+mn-lt"/>
                          <a:ea typeface="+mn-ea"/>
                          <a:cs typeface="+mn-cs"/>
                        </a:rPr>
                        <a:t> (again, negative results doesn’t exclude </a:t>
                      </a:r>
                      <a:endParaRPr lang="en-US" sz="1800" dirty="0">
                        <a:solidFill>
                          <a:srgbClr val="FF0000"/>
                        </a:solidFill>
                        <a:effectLst/>
                      </a:endParaRPr>
                    </a:p>
                    <a:p>
                      <a:pPr lvl="1"/>
                      <a:r>
                        <a:rPr lang="en-US" sz="1800" kern="1200" dirty="0">
                          <a:solidFill>
                            <a:srgbClr val="FF0000"/>
                          </a:solidFill>
                          <a:effectLst/>
                          <a:latin typeface="+mn-lt"/>
                          <a:ea typeface="+mn-ea"/>
                          <a:cs typeface="+mn-cs"/>
                        </a:rPr>
                        <a:t>infection) , or persistent </a:t>
                      </a:r>
                      <a:r>
                        <a:rPr lang="en-US" sz="1800" kern="1200" dirty="0" err="1">
                          <a:solidFill>
                            <a:srgbClr val="FF0000"/>
                          </a:solidFill>
                          <a:effectLst/>
                          <a:latin typeface="+mn-lt"/>
                          <a:ea typeface="+mn-ea"/>
                          <a:cs typeface="+mn-cs"/>
                        </a:rPr>
                        <a:t>IgG</a:t>
                      </a:r>
                      <a:r>
                        <a:rPr lang="en-US" sz="1800" kern="1200" dirty="0">
                          <a:solidFill>
                            <a:srgbClr val="FF0000"/>
                          </a:solidFill>
                          <a:effectLst/>
                          <a:latin typeface="+mn-lt"/>
                          <a:ea typeface="+mn-ea"/>
                          <a:cs typeface="+mn-cs"/>
                        </a:rPr>
                        <a:t> more than 12 months </a:t>
                      </a:r>
                      <a:endParaRPr lang="en-US" sz="1800" dirty="0">
                        <a:solidFill>
                          <a:srgbClr val="FF0000"/>
                        </a:solidFill>
                        <a:effectLst/>
                      </a:endParaRPr>
                    </a:p>
                    <a:p>
                      <a:pPr lvl="1"/>
                      <a:r>
                        <a:rPr lang="en-US" sz="1800" kern="1200" dirty="0">
                          <a:solidFill>
                            <a:srgbClr val="FF0000"/>
                          </a:solidFill>
                          <a:effectLst/>
                          <a:latin typeface="+mn-lt"/>
                          <a:ea typeface="+mn-ea"/>
                          <a:cs typeface="+mn-cs"/>
                        </a:rPr>
                        <a:t>○ PCR </a:t>
                      </a:r>
                      <a:endParaRPr lang="en-US" sz="1800" dirty="0">
                        <a:solidFill>
                          <a:srgbClr val="FF0000"/>
                        </a:solidFill>
                        <a:effectLst/>
                      </a:endParaRPr>
                    </a:p>
                    <a:p>
                      <a:pPr lvl="1"/>
                      <a:r>
                        <a:rPr lang="en-US" sz="1800" kern="1200" dirty="0">
                          <a:solidFill>
                            <a:srgbClr val="FF0000"/>
                          </a:solidFill>
                          <a:effectLst/>
                          <a:latin typeface="+mn-lt"/>
                          <a:ea typeface="+mn-ea"/>
                          <a:cs typeface="+mn-cs"/>
                        </a:rPr>
                        <a:t>○ Culture (isolation of Toxoplasma) </a:t>
                      </a:r>
                      <a:endParaRPr lang="en-US" sz="1800" dirty="0">
                        <a:solidFill>
                          <a:srgbClr val="FF0000"/>
                        </a:solidFill>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 Evaluation of infant </a:t>
                      </a:r>
                      <a:r>
                        <a:rPr lang="en-US" altLang="en-US" sz="1800" dirty="0"/>
                        <a:t>(ex, neuroimaging)</a:t>
                      </a:r>
                    </a:p>
                    <a:p>
                      <a:pPr lvl="1"/>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8418">
                <a:tc>
                  <a:txBody>
                    <a:bodyPr/>
                    <a:lstStyle/>
                    <a:p>
                      <a:r>
                        <a:rPr lang="en-US" sz="1800" dirty="0">
                          <a:solidFill>
                            <a:srgbClr val="FF0000"/>
                          </a:solidFill>
                        </a:rPr>
                        <a:t>Prevention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gridSpan="2">
                  <a:txBody>
                    <a:bodyPr/>
                    <a:lstStyle/>
                    <a:p>
                      <a:pPr marL="285750" indent="-285750">
                        <a:buFont typeface="Arial"/>
                        <a:buChar char="•"/>
                      </a:pPr>
                      <a:r>
                        <a:rPr lang="en-US" sz="1800" kern="1200" dirty="0">
                          <a:solidFill>
                            <a:srgbClr val="FF0000"/>
                          </a:solidFill>
                          <a:effectLst/>
                          <a:latin typeface="+mn-lt"/>
                          <a:ea typeface="+mn-ea"/>
                          <a:cs typeface="+mn-cs"/>
                        </a:rPr>
                        <a:t>Avoid exposure to cat feces ; </a:t>
                      </a:r>
                    </a:p>
                    <a:p>
                      <a:pPr marL="285750" indent="-285750">
                        <a:buFont typeface="Arial"/>
                        <a:buChar char="•"/>
                      </a:pPr>
                      <a:r>
                        <a:rPr lang="en-US" sz="1800" kern="1200" dirty="0">
                          <a:solidFill>
                            <a:srgbClr val="FF0000"/>
                          </a:solidFill>
                          <a:effectLst/>
                          <a:latin typeface="+mn-lt"/>
                          <a:ea typeface="+mn-ea"/>
                          <a:cs typeface="+mn-cs"/>
                        </a:rPr>
                        <a:t>Wash: hands with soap and water, wash fruits &amp; vegetables, wash surfaces that touch fruits, vegetables &amp; raw meat. </a:t>
                      </a:r>
                      <a:endParaRPr lang="en-US" sz="1800" dirty="0">
                        <a:solidFill>
                          <a:srgbClr val="FF0000"/>
                        </a:solidFill>
                        <a:effectLst/>
                      </a:endParaRPr>
                    </a:p>
                    <a:p>
                      <a:pPr marL="285750" indent="-285750">
                        <a:buFont typeface="Arial"/>
                        <a:buChar char="•"/>
                      </a:pPr>
                      <a:r>
                        <a:rPr lang="en-US" sz="1800" kern="1200" dirty="0">
                          <a:solidFill>
                            <a:srgbClr val="FF0000"/>
                          </a:solidFill>
                          <a:effectLst/>
                          <a:latin typeface="+mn-lt"/>
                          <a:ea typeface="+mn-ea"/>
                          <a:cs typeface="+mn-cs"/>
                        </a:rPr>
                        <a:t>Cook all meats thoroughly . </a:t>
                      </a:r>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572872">
                <a:tc>
                  <a:txBody>
                    <a:bodyPr/>
                    <a:lstStyle/>
                    <a:p>
                      <a:r>
                        <a:rPr lang="en-US" sz="1800" dirty="0">
                          <a:solidFill>
                            <a:srgbClr val="FF0000"/>
                          </a:solidFill>
                        </a:rPr>
                        <a:t>Treatment</a:t>
                      </a:r>
                      <a:r>
                        <a:rPr lang="en-US" sz="1800" baseline="0" dirty="0">
                          <a:solidFill>
                            <a:srgbClr val="FF0000"/>
                          </a:solidFill>
                        </a:rPr>
                        <a:t> </a:t>
                      </a:r>
                      <a:endParaRPr lang="en-US" sz="18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pl-PL" sz="1800" kern="1200" dirty="0">
                          <a:solidFill>
                            <a:srgbClr val="FF0000"/>
                          </a:solidFill>
                          <a:effectLst/>
                          <a:latin typeface="+mn-lt"/>
                          <a:ea typeface="+mn-ea"/>
                          <a:cs typeface="+mn-cs"/>
                        </a:rPr>
                        <a:t>Spiramycin </a:t>
                      </a:r>
                      <a:r>
                        <a:rPr lang="ar-SA" sz="1800" dirty="0">
                          <a:solidFill>
                            <a:schemeClr val="accent1">
                              <a:lumMod val="75000"/>
                            </a:schemeClr>
                          </a:solidFill>
                        </a:rPr>
                        <a:t>Used for mothers to lower transmession rate</a:t>
                      </a:r>
                      <a:endParaRPr lang="pl-PL" sz="1800" kern="1200" dirty="0">
                        <a:solidFill>
                          <a:srgbClr val="FF0000"/>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rgbClr val="FF0000"/>
                          </a:solidFill>
                          <a:effectLst/>
                          <a:latin typeface="+mn-lt"/>
                          <a:ea typeface="+mn-ea"/>
                          <a:cs typeface="+mn-cs"/>
                        </a:rPr>
                        <a:t>Pyrimethamine combined with sulfadiazine. </a:t>
                      </a:r>
                      <a:r>
                        <a:rPr lang="ar-SA" sz="1800" dirty="0">
                          <a:solidFill>
                            <a:schemeClr val="accent1">
                              <a:lumMod val="75000"/>
                            </a:schemeClr>
                          </a:solidFill>
                        </a:rPr>
                        <a:t>Used for neonates </a:t>
                      </a:r>
                      <a:endParaRPr lang="en-US" sz="1800" dirty="0">
                        <a:solidFill>
                          <a:schemeClr val="accent1">
                            <a:lumMod val="7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002597" y="5548233"/>
            <a:ext cx="184666"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D0D96CBD-AA93-4B44-8EFC-65FB3AADE055}"/>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934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66E51-DEF7-4428-95F9-0324C9EE74B6}"/>
              </a:ext>
            </a:extLst>
          </p:cNvPr>
          <p:cNvPicPr>
            <a:picLocks noChangeAspect="1"/>
          </p:cNvPicPr>
          <p:nvPr/>
        </p:nvPicPr>
        <p:blipFill rotWithShape="1">
          <a:blip r:embed="rId2"/>
          <a:srcRect t="5174"/>
          <a:stretch/>
        </p:blipFill>
        <p:spPr>
          <a:xfrm>
            <a:off x="6622526" y="124413"/>
            <a:ext cx="5384735" cy="6117357"/>
          </a:xfrm>
          <a:prstGeom prst="rect">
            <a:avLst/>
          </a:prstGeom>
          <a:ln>
            <a:solidFill>
              <a:schemeClr val="accent1"/>
            </a:solidFill>
            <a:prstDash val="dash"/>
          </a:ln>
        </p:spPr>
      </p:pic>
      <p:cxnSp>
        <p:nvCxnSpPr>
          <p:cNvPr id="4" name="Straight Connector 3">
            <a:extLst>
              <a:ext uri="{FF2B5EF4-FFF2-40B4-BE49-F238E27FC236}">
                <a16:creationId xmlns:a16="http://schemas.microsoft.com/office/drawing/2014/main" id="{179374B6-EE04-45D6-9CAA-F5581B39DC84}"/>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1FE817C6-369D-4957-B37A-ABC67229000C}"/>
              </a:ext>
            </a:extLst>
          </p:cNvPr>
          <p:cNvSpPr/>
          <p:nvPr/>
        </p:nvSpPr>
        <p:spPr>
          <a:xfrm>
            <a:off x="1821831" y="2158951"/>
            <a:ext cx="401609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Doctor notes:</a:t>
            </a:r>
          </a:p>
        </p:txBody>
      </p:sp>
    </p:spTree>
    <p:extLst>
      <p:ext uri="{BB962C8B-B14F-4D97-AF65-F5344CB8AC3E}">
        <p14:creationId xmlns:p14="http://schemas.microsoft.com/office/powerpoint/2010/main" val="163151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5216840"/>
              </p:ext>
            </p:extLst>
          </p:nvPr>
        </p:nvGraphicFramePr>
        <p:xfrm>
          <a:off x="214096" y="543340"/>
          <a:ext cx="11763808" cy="5495025"/>
        </p:xfrm>
        <a:graphic>
          <a:graphicData uri="http://schemas.openxmlformats.org/drawingml/2006/table">
            <a:tbl>
              <a:tblPr firstRow="1" bandRow="1">
                <a:tableStyleId>{5C22544A-7EE6-4342-B048-85BDC9FD1C3A}</a:tableStyleId>
              </a:tblPr>
              <a:tblGrid>
                <a:gridCol w="2160106">
                  <a:extLst>
                    <a:ext uri="{9D8B030D-6E8A-4147-A177-3AD203B41FA5}">
                      <a16:colId xmlns:a16="http://schemas.microsoft.com/office/drawing/2014/main" val="20000"/>
                    </a:ext>
                  </a:extLst>
                </a:gridCol>
                <a:gridCol w="1563757">
                  <a:extLst>
                    <a:ext uri="{9D8B030D-6E8A-4147-A177-3AD203B41FA5}">
                      <a16:colId xmlns:a16="http://schemas.microsoft.com/office/drawing/2014/main" val="20001"/>
                    </a:ext>
                  </a:extLst>
                </a:gridCol>
                <a:gridCol w="8039945">
                  <a:extLst>
                    <a:ext uri="{9D8B030D-6E8A-4147-A177-3AD203B41FA5}">
                      <a16:colId xmlns:a16="http://schemas.microsoft.com/office/drawing/2014/main" val="20002"/>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b="1" kern="1200" dirty="0">
                          <a:solidFill>
                            <a:schemeClr val="tx1"/>
                          </a:solidFill>
                          <a:effectLst/>
                          <a:latin typeface="+mn-lt"/>
                          <a:ea typeface="+mn-ea"/>
                          <a:cs typeface="+mn-cs"/>
                        </a:rPr>
                        <a:t>Parvovirus B19 </a:t>
                      </a:r>
                      <a:r>
                        <a:rPr lang="fi-FI" sz="1800" b="1" kern="1200" dirty="0">
                          <a:solidFill>
                            <a:schemeClr val="accent1">
                              <a:lumMod val="75000"/>
                            </a:schemeClr>
                          </a:solidFill>
                          <a:effectLst/>
                          <a:latin typeface="+mn-lt"/>
                          <a:ea typeface="+mn-ea"/>
                          <a:cs typeface="+mn-cs"/>
                        </a:rPr>
                        <a:t>(parvo = small)</a:t>
                      </a:r>
                      <a:endParaRPr lang="fi-FI" sz="1800" dirty="0">
                        <a:solidFill>
                          <a:schemeClr val="tx1"/>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765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1" kern="1200" dirty="0">
                          <a:solidFill>
                            <a:schemeClr val="dk1"/>
                          </a:solidFill>
                          <a:effectLst/>
                          <a:latin typeface="+mn-lt"/>
                          <a:ea typeface="+mn-ea"/>
                          <a:cs typeface="+mn-cs"/>
                        </a:rPr>
                        <a:t>Morphology </a:t>
                      </a:r>
                      <a:endParaRPr lang="hu-HU"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marL="285750" indent="-285750">
                        <a:buFont typeface="Arial"/>
                        <a:buChar char="•"/>
                      </a:pPr>
                      <a:r>
                        <a:rPr lang="en-US" sz="1800" kern="1200" dirty="0">
                          <a:solidFill>
                            <a:srgbClr val="FF0000"/>
                          </a:solidFill>
                          <a:effectLst/>
                          <a:latin typeface="+mn-lt"/>
                          <a:ea typeface="+mn-ea"/>
                          <a:cs typeface="+mn-cs"/>
                        </a:rPr>
                        <a:t> Family: </a:t>
                      </a:r>
                      <a:r>
                        <a:rPr lang="en-US" sz="1800" kern="1200" dirty="0" err="1">
                          <a:solidFill>
                            <a:srgbClr val="FF0000"/>
                          </a:solidFill>
                          <a:effectLst/>
                          <a:latin typeface="+mn-lt"/>
                          <a:ea typeface="+mn-ea"/>
                          <a:cs typeface="+mn-cs"/>
                        </a:rPr>
                        <a:t>Parvoviridae</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parvo</a:t>
                      </a:r>
                      <a:r>
                        <a:rPr lang="en-US" sz="1800" kern="1200" dirty="0">
                          <a:solidFill>
                            <a:srgbClr val="FF0000"/>
                          </a:solidFill>
                          <a:effectLst/>
                          <a:latin typeface="+mn-lt"/>
                          <a:ea typeface="+mn-ea"/>
                          <a:cs typeface="+mn-cs"/>
                        </a:rPr>
                        <a:t>=small. (the smallest of the DNA viruses) </a:t>
                      </a:r>
                      <a:endParaRPr lang="en-US" sz="1800" dirty="0">
                        <a:solidFill>
                          <a:srgbClr val="FF0000"/>
                        </a:solidFill>
                        <a:effectLst/>
                      </a:endParaRPr>
                    </a:p>
                    <a:p>
                      <a:pPr marL="285750" indent="-285750">
                        <a:buFont typeface="Arial"/>
                        <a:buChar char="•"/>
                      </a:pPr>
                      <a:r>
                        <a:rPr lang="en-US" sz="1800" kern="1200" dirty="0">
                          <a:solidFill>
                            <a:srgbClr val="FF0000"/>
                          </a:solidFill>
                          <a:effectLst/>
                          <a:latin typeface="+mn-lt"/>
                          <a:ea typeface="+mn-ea"/>
                          <a:cs typeface="+mn-cs"/>
                        </a:rPr>
                        <a:t>Structure: </a:t>
                      </a:r>
                      <a:r>
                        <a:rPr lang="en-US" sz="1800" kern="1200" dirty="0" err="1">
                          <a:solidFill>
                            <a:srgbClr val="FF0000"/>
                          </a:solidFill>
                          <a:effectLst/>
                          <a:latin typeface="+mn-lt"/>
                          <a:ea typeface="+mn-ea"/>
                          <a:cs typeface="+mn-cs"/>
                        </a:rPr>
                        <a:t>nonenveloped</a:t>
                      </a:r>
                      <a:r>
                        <a:rPr lang="en-US" sz="1800" kern="1200" dirty="0">
                          <a:solidFill>
                            <a:srgbClr val="FF0000"/>
                          </a:solidFill>
                          <a:effectLst/>
                          <a:latin typeface="+mn-lt"/>
                          <a:ea typeface="+mn-ea"/>
                          <a:cs typeface="+mn-cs"/>
                        </a:rPr>
                        <a:t> , Icosahedral capsid &amp; </a:t>
                      </a:r>
                      <a:r>
                        <a:rPr lang="en-US" sz="1800" kern="1200" dirty="0" err="1">
                          <a:solidFill>
                            <a:srgbClr val="FF0000"/>
                          </a:solidFill>
                          <a:effectLst/>
                          <a:latin typeface="+mn-lt"/>
                          <a:ea typeface="+mn-ea"/>
                          <a:cs typeface="+mn-cs"/>
                        </a:rPr>
                        <a:t>ssDNA</a:t>
                      </a:r>
                      <a:r>
                        <a:rPr lang="en-US" sz="1800" kern="1200" dirty="0">
                          <a:solidFill>
                            <a:srgbClr val="FF0000"/>
                          </a:solidFill>
                          <a:effectLst/>
                          <a:latin typeface="+mn-lt"/>
                          <a:ea typeface="+mn-ea"/>
                          <a:cs typeface="+mn-cs"/>
                        </a:rPr>
                        <a:t> genome. </a:t>
                      </a:r>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1" kern="1200" dirty="0">
                          <a:solidFill>
                            <a:schemeClr val="dk1"/>
                          </a:solidFill>
                          <a:effectLst/>
                          <a:latin typeface="+mn-lt"/>
                          <a:ea typeface="+mn-ea"/>
                          <a:cs typeface="+mn-cs"/>
                        </a:rPr>
                        <a:t>Epidimiology </a:t>
                      </a:r>
                      <a:endParaRPr lang="hu-HU"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marL="285750" indent="-285750">
                        <a:buFont typeface="Arial"/>
                        <a:buChar char="•"/>
                      </a:pPr>
                      <a:r>
                        <a:rPr lang="en-US" sz="1800" kern="1200" dirty="0">
                          <a:solidFill>
                            <a:schemeClr val="dk1"/>
                          </a:solidFill>
                          <a:effectLst/>
                          <a:latin typeface="+mn-lt"/>
                          <a:ea typeface="+mn-ea"/>
                          <a:cs typeface="+mn-cs"/>
                        </a:rPr>
                        <a:t> Worldwide distribution </a:t>
                      </a:r>
                      <a:endParaRPr lang="en-US" sz="1800" dirty="0">
                        <a:effectLst/>
                      </a:endParaRPr>
                    </a:p>
                    <a:p>
                      <a:pPr marL="285750" indent="-285750">
                        <a:buFont typeface="Arial"/>
                        <a:buChar char="•"/>
                      </a:pPr>
                      <a:r>
                        <a:rPr lang="en-US" sz="1800" kern="1200" dirty="0">
                          <a:solidFill>
                            <a:schemeClr val="dk1"/>
                          </a:solidFill>
                          <a:effectLst/>
                          <a:latin typeface="+mn-lt"/>
                          <a:ea typeface="+mn-ea"/>
                          <a:cs typeface="+mn-cs"/>
                        </a:rPr>
                        <a:t> Humans are known hosts. the only reservoir, so it's not zoonotic like the </a:t>
                      </a:r>
                      <a:endParaRPr lang="en-US" sz="1800" dirty="0">
                        <a:effectLst/>
                      </a:endParaRPr>
                    </a:p>
                    <a:p>
                      <a:r>
                        <a:rPr lang="en-US" sz="1800" kern="1200" dirty="0">
                          <a:solidFill>
                            <a:schemeClr val="dk1"/>
                          </a:solidFill>
                          <a:effectLst/>
                          <a:latin typeface="+mn-lt"/>
                          <a:ea typeface="+mn-ea"/>
                          <a:cs typeface="+mn-cs"/>
                        </a:rPr>
                        <a:t>Toxoplasma. </a:t>
                      </a:r>
                      <a:endParaRPr lang="en-US" sz="1800" dirty="0">
                        <a:effectLst/>
                      </a:endParaRPr>
                    </a:p>
                    <a:p>
                      <a:pPr marL="285750" indent="-285750">
                        <a:buFont typeface="Arial"/>
                        <a:buChar char="•"/>
                      </a:pPr>
                      <a:r>
                        <a:rPr lang="en-US" sz="1800" b="1" kern="1200" dirty="0">
                          <a:solidFill>
                            <a:srgbClr val="FF0000"/>
                          </a:solidFill>
                          <a:effectLst/>
                          <a:latin typeface="+mn-lt"/>
                          <a:ea typeface="+mn-ea"/>
                          <a:cs typeface="+mn-cs"/>
                        </a:rPr>
                        <a:t> </a:t>
                      </a:r>
                      <a:r>
                        <a:rPr lang="en-US" sz="1800" kern="1200" dirty="0">
                          <a:solidFill>
                            <a:srgbClr val="FF0000"/>
                          </a:solidFill>
                          <a:effectLst/>
                          <a:latin typeface="+mn-lt"/>
                          <a:ea typeface="+mn-ea"/>
                          <a:cs typeface="+mn-cs"/>
                        </a:rPr>
                        <a:t>Transmission: 1. </a:t>
                      </a:r>
                      <a:r>
                        <a:rPr lang="en-US" sz="1800" kern="1200" dirty="0" err="1">
                          <a:solidFill>
                            <a:srgbClr val="FF0000"/>
                          </a:solidFill>
                          <a:effectLst/>
                          <a:latin typeface="+mn-lt"/>
                          <a:ea typeface="+mn-ea"/>
                          <a:cs typeface="+mn-cs"/>
                        </a:rPr>
                        <a:t>Respiratoryroute</a:t>
                      </a:r>
                      <a:r>
                        <a:rPr lang="en-US" sz="1800" kern="1200" dirty="0">
                          <a:solidFill>
                            <a:srgbClr val="FF0000"/>
                          </a:solidFill>
                          <a:effectLst/>
                          <a:latin typeface="+mn-lt"/>
                          <a:ea typeface="+mn-ea"/>
                          <a:cs typeface="+mn-cs"/>
                        </a:rPr>
                        <a:t> 2. </a:t>
                      </a:r>
                      <a:r>
                        <a:rPr lang="en-US" sz="1800" kern="1200" dirty="0" err="1">
                          <a:solidFill>
                            <a:srgbClr val="FF0000"/>
                          </a:solidFill>
                          <a:effectLst/>
                          <a:latin typeface="+mn-lt"/>
                          <a:ea typeface="+mn-ea"/>
                          <a:cs typeface="+mn-cs"/>
                        </a:rPr>
                        <a:t>Transplacentalroute</a:t>
                      </a:r>
                      <a:r>
                        <a:rPr lang="en-US" sz="1800" kern="1200" dirty="0">
                          <a:solidFill>
                            <a:srgbClr val="FF0000"/>
                          </a:solidFill>
                          <a:effectLst/>
                          <a:latin typeface="+mn-lt"/>
                          <a:ea typeface="+mn-ea"/>
                          <a:cs typeface="+mn-cs"/>
                        </a:rPr>
                        <a:t> 3. </a:t>
                      </a:r>
                      <a:r>
                        <a:rPr lang="en-US" sz="1800" kern="1200" dirty="0" err="1">
                          <a:solidFill>
                            <a:srgbClr val="FF0000"/>
                          </a:solidFill>
                          <a:effectLst/>
                          <a:latin typeface="+mn-lt"/>
                          <a:ea typeface="+mn-ea"/>
                          <a:cs typeface="+mn-cs"/>
                        </a:rPr>
                        <a:t>Bloodtransfusion</a:t>
                      </a:r>
                      <a:r>
                        <a:rPr lang="en-US" sz="1800" kern="1200" dirty="0">
                          <a:solidFill>
                            <a:srgbClr val="FF0000"/>
                          </a:solidFill>
                          <a:effectLst/>
                          <a:latin typeface="+mn-lt"/>
                          <a:ea typeface="+mn-ea"/>
                          <a:cs typeface="+mn-cs"/>
                        </a:rPr>
                        <a:t> </a:t>
                      </a:r>
                      <a:endParaRPr lang="en-US" sz="1800" dirty="0">
                        <a:solidFill>
                          <a:srgbClr val="FF0000"/>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1854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Clinical presentation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Acquired infection </a:t>
                      </a:r>
                      <a:endParaRPr lang="en-US" sz="1800" b="1"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Immunocompetent host:</a:t>
                      </a:r>
                      <a:br>
                        <a:rPr lang="en-US" sz="1800" b="1"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Erythema </a:t>
                      </a:r>
                      <a:r>
                        <a:rPr lang="en-US" sz="1800" kern="1200" dirty="0" err="1">
                          <a:solidFill>
                            <a:schemeClr val="dk1"/>
                          </a:solidFill>
                          <a:effectLst/>
                          <a:latin typeface="+mn-lt"/>
                          <a:ea typeface="+mn-ea"/>
                          <a:cs typeface="+mn-cs"/>
                        </a:rPr>
                        <a:t>infectiosum</a:t>
                      </a:r>
                      <a:r>
                        <a:rPr lang="en-US" sz="1800" kern="1200" dirty="0">
                          <a:solidFill>
                            <a:schemeClr val="dk1"/>
                          </a:solidFill>
                          <a:effectLst/>
                          <a:latin typeface="+mn-lt"/>
                          <a:ea typeface="+mn-ea"/>
                          <a:cs typeface="+mn-cs"/>
                        </a:rPr>
                        <a:t> </a:t>
                      </a:r>
                      <a:r>
                        <a:rPr lang="ar-SA" sz="1400" kern="1200" dirty="0">
                          <a:solidFill>
                            <a:schemeClr val="accent1">
                              <a:lumMod val="75000"/>
                            </a:schemeClr>
                          </a:solidFill>
                          <a:latin typeface="+mn-lt"/>
                          <a:ea typeface="+mn-ea"/>
                          <a:cs typeface="+mn-cs"/>
                        </a:rPr>
                        <a:t>Maculopapular rash in cheecks</a:t>
                      </a:r>
                      <a:endParaRPr lang="en-US" sz="1800" dirty="0">
                        <a:solidFill>
                          <a:schemeClr val="accent1">
                            <a:lumMod val="75000"/>
                          </a:schemeClr>
                        </a:solidFill>
                        <a:effectLst/>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Immunocompromised</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pts</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542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Congenital infection </a:t>
                      </a:r>
                      <a:endParaRPr lang="en-US" sz="1800" b="1"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c>
                  <a:txBody>
                    <a:bodyPr/>
                    <a:lstStyle/>
                    <a:p>
                      <a:r>
                        <a:rPr lang="en-US" sz="1800" kern="1200" dirty="0">
                          <a:solidFill>
                            <a:schemeClr val="dk1"/>
                          </a:solidFill>
                          <a:effectLst/>
                          <a:latin typeface="+mn-lt"/>
                          <a:ea typeface="+mn-ea"/>
                          <a:cs typeface="+mn-cs"/>
                        </a:rPr>
                        <a:t>Risk of congenital infection is greatest when infection occur in 1s t 20 wks.. </a:t>
                      </a:r>
                      <a:endParaRPr lang="en-US" sz="1800" dirty="0">
                        <a:effectLst/>
                      </a:endParaRPr>
                    </a:p>
                    <a:p>
                      <a:pPr marL="285750" indent="-285750">
                        <a:buFont typeface="Arial"/>
                        <a:buChar char="•"/>
                      </a:pPr>
                      <a:r>
                        <a:rPr lang="en-US" sz="1800" kern="1200" dirty="0">
                          <a:solidFill>
                            <a:srgbClr val="FF0000"/>
                          </a:solidFill>
                          <a:effectLst/>
                          <a:latin typeface="+mn-lt"/>
                          <a:ea typeface="+mn-ea"/>
                          <a:cs typeface="+mn-cs"/>
                        </a:rPr>
                        <a:t>Infection in the 1s t trimester → IUD (Intrauterine death) 2-6 % </a:t>
                      </a:r>
                      <a:endParaRPr lang="en-US" sz="1800" dirty="0">
                        <a:solidFill>
                          <a:srgbClr val="FF0000"/>
                        </a:solidFill>
                        <a:effectLst/>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err="1">
                          <a:solidFill>
                            <a:srgbClr val="FF0000"/>
                          </a:solidFill>
                          <a:effectLst/>
                          <a:latin typeface="+mn-lt"/>
                          <a:ea typeface="+mn-ea"/>
                          <a:cs typeface="+mn-cs"/>
                        </a:rPr>
                        <a:t>nfection</a:t>
                      </a:r>
                      <a:r>
                        <a:rPr lang="en-US" sz="1800" kern="1200" dirty="0">
                          <a:solidFill>
                            <a:srgbClr val="FF0000"/>
                          </a:solidFill>
                          <a:effectLst/>
                          <a:latin typeface="+mn-lt"/>
                          <a:ea typeface="+mn-ea"/>
                          <a:cs typeface="+mn-cs"/>
                        </a:rPr>
                        <a:t> in the 2n d trimester → HF ( Hydrops fetalis )*  </a:t>
                      </a:r>
                      <a:r>
                        <a:rPr lang="ar-SA" sz="1600" kern="1200" dirty="0">
                          <a:solidFill>
                            <a:schemeClr val="accent1">
                              <a:lumMod val="75000"/>
                            </a:schemeClr>
                          </a:solidFill>
                          <a:latin typeface="+mn-lt"/>
                          <a:ea typeface="+mn-ea"/>
                          <a:cs typeface="+mn-cs"/>
                        </a:rPr>
                        <a:t>2ndary  heart failure cuase ascitis and massive edema</a:t>
                      </a:r>
                      <a:endParaRPr lang="en-US" sz="1600" dirty="0">
                        <a:solidFill>
                          <a:schemeClr val="accent1">
                            <a:lumMod val="75000"/>
                          </a:schemeClr>
                        </a:solidFill>
                        <a:effectLst/>
                        <a:latin typeface="+mn-lt"/>
                      </a:endParaRPr>
                    </a:p>
                    <a:p>
                      <a:pPr marL="285750" indent="-285750">
                        <a:buFont typeface="Arial"/>
                        <a:buChar char="•"/>
                      </a:pPr>
                      <a:r>
                        <a:rPr lang="en-US" sz="1800" kern="1200" dirty="0">
                          <a:solidFill>
                            <a:srgbClr val="FF0000"/>
                          </a:solidFill>
                          <a:effectLst/>
                          <a:latin typeface="+mn-lt"/>
                          <a:ea typeface="+mn-ea"/>
                          <a:cs typeface="+mn-cs"/>
                        </a:rPr>
                        <a:t> Infection in the 3r d trimester → Lowest risk </a:t>
                      </a:r>
                      <a:endParaRPr lang="en-US" sz="1800" dirty="0">
                        <a:effectLst/>
                      </a:endParaRPr>
                    </a:p>
                    <a:p>
                      <a:r>
                        <a:rPr lang="en-US" sz="1800" kern="1200" dirty="0">
                          <a:solidFill>
                            <a:schemeClr val="dk1"/>
                          </a:solidFill>
                          <a:effectLst/>
                          <a:latin typeface="+mn-lt"/>
                          <a:ea typeface="+mn-ea"/>
                          <a:cs typeface="+mn-cs"/>
                        </a:rPr>
                        <a:t>* Parvovirus is known to cause fetal loss (hydrops fetalis) through: severe </a:t>
                      </a:r>
                      <a:r>
                        <a:rPr lang="en-US" sz="1800" kern="1200" dirty="0" err="1">
                          <a:solidFill>
                            <a:schemeClr val="dk1"/>
                          </a:solidFill>
                          <a:effectLst/>
                          <a:latin typeface="+mn-lt"/>
                          <a:ea typeface="+mn-ea"/>
                          <a:cs typeface="+mn-cs"/>
                        </a:rPr>
                        <a:t>anaemia</a:t>
                      </a:r>
                      <a:r>
                        <a:rPr lang="en-US" sz="1800" kern="1200" dirty="0">
                          <a:solidFill>
                            <a:schemeClr val="dk1"/>
                          </a:solidFill>
                          <a:effectLst/>
                          <a:latin typeface="+mn-lt"/>
                          <a:ea typeface="+mn-ea"/>
                          <a:cs typeface="+mn-cs"/>
                        </a:rPr>
                        <a:t> (due to the destruction of the RBCs by B19) → congestive heart failure (myocarditis) → generalized </a:t>
                      </a:r>
                      <a:r>
                        <a:rPr lang="en-US" sz="1800" kern="1200" dirty="0" err="1">
                          <a:solidFill>
                            <a:schemeClr val="dk1"/>
                          </a:solidFill>
                          <a:effectLst/>
                          <a:latin typeface="+mn-lt"/>
                          <a:ea typeface="+mn-ea"/>
                          <a:cs typeface="+mn-cs"/>
                        </a:rPr>
                        <a:t>oedema</a:t>
                      </a:r>
                      <a:r>
                        <a:rPr lang="en-US" sz="1800" kern="1200" dirty="0">
                          <a:solidFill>
                            <a:schemeClr val="dk1"/>
                          </a:solidFill>
                          <a:effectLst/>
                          <a:latin typeface="+mn-lt"/>
                          <a:ea typeface="+mn-ea"/>
                          <a:cs typeface="+mn-cs"/>
                        </a:rPr>
                        <a:t> &amp; fetal death. </a:t>
                      </a:r>
                      <a:endParaRPr lang="en-US" sz="1800" dirty="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3" name="Picture 6" descr="http://virology-online.com/viruses/parv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359" y="1712409"/>
            <a:ext cx="1029545" cy="437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496" y="4529862"/>
            <a:ext cx="872991" cy="1138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
        <p:nvSpPr>
          <p:cNvPr id="6" name="مربع نص 5">
            <a:extLst>
              <a:ext uri="{FF2B5EF4-FFF2-40B4-BE49-F238E27FC236}">
                <a16:creationId xmlns:a16="http://schemas.microsoft.com/office/drawing/2014/main" id="{74A7E209-DBA2-4012-9131-2315502BC072}"/>
              </a:ext>
            </a:extLst>
          </p:cNvPr>
          <p:cNvSpPr txBox="1"/>
          <p:nvPr/>
        </p:nvSpPr>
        <p:spPr>
          <a:xfrm>
            <a:off x="10621822" y="2150155"/>
            <a:ext cx="1470581" cy="600164"/>
          </a:xfrm>
          <a:prstGeom prst="rect">
            <a:avLst/>
          </a:prstGeom>
          <a:noFill/>
        </p:spPr>
        <p:txBody>
          <a:bodyPr wrap="square" rtlCol="1">
            <a:spAutoFit/>
          </a:bodyPr>
          <a:lstStyle/>
          <a:p>
            <a:pPr algn="ctr">
              <a:buFont typeface="Wingdings 2" panose="05020102010507070707" pitchFamily="18" charset="2"/>
              <a:buNone/>
              <a:defRPr/>
            </a:pPr>
            <a:r>
              <a:rPr lang="en-GB" sz="1100" b="1" dirty="0"/>
              <a:t> non developed V. </a:t>
            </a:r>
          </a:p>
          <a:p>
            <a:pPr algn="ctr">
              <a:buFont typeface="Wingdings 2" panose="05020102010507070707" pitchFamily="18" charset="2"/>
              <a:buNone/>
              <a:defRPr/>
            </a:pPr>
            <a:r>
              <a:rPr lang="en-GB" sz="1100" b="1" dirty="0"/>
              <a:t>    Icosahedral capsid  </a:t>
            </a:r>
          </a:p>
          <a:p>
            <a:pPr algn="ctr">
              <a:buFont typeface="Wingdings 2" panose="05020102010507070707" pitchFamily="18" charset="2"/>
              <a:buNone/>
              <a:defRPr/>
            </a:pPr>
            <a:r>
              <a:rPr lang="en-GB" sz="1100" b="1" dirty="0"/>
              <a:t>    &amp; </a:t>
            </a:r>
            <a:r>
              <a:rPr lang="en-GB" sz="1100" b="1" dirty="0" err="1"/>
              <a:t>s.s</a:t>
            </a:r>
            <a:r>
              <a:rPr lang="en-GB" sz="1100" b="1" dirty="0"/>
              <a:t> DNA genome</a:t>
            </a:r>
            <a:endParaRPr lang="ar-SA" sz="1100" b="1" dirty="0"/>
          </a:p>
        </p:txBody>
      </p:sp>
      <p:cxnSp>
        <p:nvCxnSpPr>
          <p:cNvPr id="7" name="Straight Connector 6">
            <a:extLst>
              <a:ext uri="{FF2B5EF4-FFF2-40B4-BE49-F238E27FC236}">
                <a16:creationId xmlns:a16="http://schemas.microsoft.com/office/drawing/2014/main" id="{07B55EE3-2CEE-45EE-8E02-9F3BC29E817B}"/>
              </a:ext>
            </a:extLst>
          </p:cNvPr>
          <p:cNvCxnSpPr/>
          <p:nvPr/>
        </p:nvCxnSpPr>
        <p:spPr>
          <a:xfrm>
            <a:off x="0" y="6400799"/>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074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TotalTime>
  <Words>2368</Words>
  <Application>Microsoft Office PowerPoint</Application>
  <PresentationFormat>Widescreen</PresentationFormat>
  <Paragraphs>366</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新細明體</vt:lpstr>
      <vt:lpstr>Arial</vt:lpstr>
      <vt:lpstr>Calibri</vt:lpstr>
      <vt:lpstr>Calibri Light</vt:lpstr>
      <vt:lpstr>Constantia</vt:lpstr>
      <vt:lpstr>Cordia New</vt:lpstr>
      <vt:lpstr>Courier New</vt:lpstr>
      <vt:lpstr>Footlight MT Light</vt:lpstr>
      <vt:lpstr>Majalla UI</vt:lpstr>
      <vt:lpstr>Times New Roman</vt:lpstr>
      <vt:lpstr>Wingdings</vt:lpstr>
      <vt:lpstr>Wingdings 2</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kobe</cp:lastModifiedBy>
  <cp:revision>111</cp:revision>
  <dcterms:created xsi:type="dcterms:W3CDTF">2016-09-30T08:16:06Z</dcterms:created>
  <dcterms:modified xsi:type="dcterms:W3CDTF">2018-04-15T15:27:28Z</dcterms:modified>
</cp:coreProperties>
</file>