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18"/>
  </p:notesMasterIdLst>
  <p:sldIdLst>
    <p:sldId id="263" r:id="rId2"/>
    <p:sldId id="265" r:id="rId3"/>
    <p:sldId id="266" r:id="rId4"/>
    <p:sldId id="267" r:id="rId5"/>
    <p:sldId id="268" r:id="rId6"/>
    <p:sldId id="270" r:id="rId7"/>
    <p:sldId id="271" r:id="rId8"/>
    <p:sldId id="272" r:id="rId9"/>
    <p:sldId id="273" r:id="rId10"/>
    <p:sldId id="274" r:id="rId11"/>
    <p:sldId id="276" r:id="rId12"/>
    <p:sldId id="277" r:id="rId13"/>
    <p:sldId id="278" r:id="rId14"/>
    <p:sldId id="261" r:id="rId15"/>
    <p:sldId id="264"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DDDDDD"/>
    <a:srgbClr val="FF9933"/>
    <a:srgbClr val="FF9966"/>
    <a:srgbClr val="FF7C80"/>
    <a:srgbClr val="CC00FF"/>
    <a:srgbClr val="008000"/>
    <a:srgbClr val="0000CC"/>
    <a:srgbClr val="4141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5046"/>
  </p:normalViewPr>
  <p:slideViewPr>
    <p:cSldViewPr snapToGrid="0">
      <p:cViewPr varScale="1">
        <p:scale>
          <a:sx n="88" d="100"/>
          <a:sy n="88"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57C0E-C0F6-474C-B990-32CF198F262D}" type="doc">
      <dgm:prSet loTypeId="urn:microsoft.com/office/officeart/2005/8/layout/hierarchy4" loCatId="" qsTypeId="urn:microsoft.com/office/officeart/2005/8/quickstyle/simple1" qsCatId="simple" csTypeId="urn:microsoft.com/office/officeart/2005/8/colors/colorful2" csCatId="colorful" phldr="1"/>
      <dgm:spPr/>
      <dgm:t>
        <a:bodyPr/>
        <a:lstStyle/>
        <a:p>
          <a:endParaRPr lang="en-US"/>
        </a:p>
      </dgm:t>
    </dgm:pt>
    <dgm:pt modelId="{1C81CA0C-0DCC-6B4C-BCCF-055B0A9E3DF7}">
      <dgm:prSet phldrT="[Text]" custT="1"/>
      <dgm:spPr/>
      <dgm:t>
        <a:bodyPr/>
        <a:lstStyle/>
        <a:p>
          <a:pPr>
            <a:buClr>
              <a:schemeClr val="bg1"/>
            </a:buClr>
          </a:pPr>
          <a:r>
            <a:rPr lang="en-US" altLang="en-US" sz="1800" dirty="0">
              <a:latin typeface="+mn-lt"/>
            </a:rPr>
            <a:t>It has three forms:</a:t>
          </a:r>
          <a:endParaRPr lang="en-US" sz="1800" dirty="0">
            <a:latin typeface="+mn-lt"/>
          </a:endParaRPr>
        </a:p>
      </dgm:t>
    </dgm:pt>
    <dgm:pt modelId="{023BA9DA-3691-5441-B766-71C9F20EE31F}" type="parTrans" cxnId="{8222FD69-4454-EB40-93B2-C608866A5C97}">
      <dgm:prSet/>
      <dgm:spPr/>
      <dgm:t>
        <a:bodyPr/>
        <a:lstStyle/>
        <a:p>
          <a:endParaRPr lang="en-US">
            <a:latin typeface="+mn-lt"/>
          </a:endParaRPr>
        </a:p>
      </dgm:t>
    </dgm:pt>
    <dgm:pt modelId="{10D16A00-6BD6-354C-8CD3-B9F24B0D6B62}" type="sibTrans" cxnId="{8222FD69-4454-EB40-93B2-C608866A5C97}">
      <dgm:prSet/>
      <dgm:spPr/>
      <dgm:t>
        <a:bodyPr/>
        <a:lstStyle/>
        <a:p>
          <a:endParaRPr lang="en-US">
            <a:latin typeface="+mn-lt"/>
          </a:endParaRPr>
        </a:p>
      </dgm:t>
    </dgm:pt>
    <dgm:pt modelId="{E32E1770-45A6-B149-ACCC-2D3F6050AE54}">
      <dgm:prSet phldrT="[Text]" custT="1"/>
      <dgm:spPr/>
      <dgm:t>
        <a:bodyPr/>
        <a:lstStyle/>
        <a:p>
          <a:pPr algn="ctr">
            <a:buClr>
              <a:schemeClr val="bg1"/>
            </a:buClr>
          </a:pPr>
          <a:r>
            <a:rPr lang="en-US" altLang="en-US" sz="1800" u="none" dirty="0">
              <a:latin typeface="+mn-lt"/>
            </a:rPr>
            <a:t>Localized skin infection</a:t>
          </a:r>
          <a:endParaRPr lang="en-US" sz="1800" u="none" dirty="0">
            <a:latin typeface="+mn-lt"/>
          </a:endParaRPr>
        </a:p>
      </dgm:t>
    </dgm:pt>
    <dgm:pt modelId="{862D3EBD-4630-0A45-BD08-238F591003FB}" type="parTrans" cxnId="{D602E85B-2658-5345-A6FD-9AACF579A5F1}">
      <dgm:prSet/>
      <dgm:spPr/>
      <dgm:t>
        <a:bodyPr/>
        <a:lstStyle/>
        <a:p>
          <a:endParaRPr lang="en-US">
            <a:latin typeface="+mn-lt"/>
          </a:endParaRPr>
        </a:p>
      </dgm:t>
    </dgm:pt>
    <dgm:pt modelId="{365F7083-0177-884A-AFD0-ABA48537B05C}" type="sibTrans" cxnId="{D602E85B-2658-5345-A6FD-9AACF579A5F1}">
      <dgm:prSet/>
      <dgm:spPr/>
      <dgm:t>
        <a:bodyPr/>
        <a:lstStyle/>
        <a:p>
          <a:endParaRPr lang="en-US">
            <a:latin typeface="+mn-lt"/>
          </a:endParaRPr>
        </a:p>
      </dgm:t>
    </dgm:pt>
    <dgm:pt modelId="{42C8E0B4-EDF4-E34F-85FD-7CBF39813853}">
      <dgm:prSet phldrT="[Text]"/>
      <dgm:spPr/>
      <dgm:t>
        <a:bodyPr/>
        <a:lstStyle/>
        <a:p>
          <a:pPr>
            <a:buClr>
              <a:schemeClr val="bg1"/>
            </a:buClr>
          </a:pPr>
          <a:r>
            <a:rPr lang="en-US" altLang="en-US" dirty="0">
              <a:latin typeface="+mn-lt"/>
            </a:rPr>
            <a:t>limited to massive skin vesicular lesions </a:t>
          </a:r>
          <a:r>
            <a:rPr lang="en-US" altLang="en-US" dirty="0" smtClean="0">
              <a:latin typeface="+mn-lt"/>
            </a:rPr>
            <a:t>.</a:t>
          </a:r>
        </a:p>
        <a:p>
          <a:pPr>
            <a:buClr>
              <a:schemeClr val="bg1"/>
            </a:buClr>
          </a:pPr>
          <a:r>
            <a:rPr lang="en-US" altLang="en-US" dirty="0" smtClean="0">
              <a:latin typeface="+mn-lt"/>
            </a:rPr>
            <a:t>Mild infection.</a:t>
          </a:r>
          <a:endParaRPr lang="en-US" dirty="0">
            <a:latin typeface="+mn-lt"/>
          </a:endParaRPr>
        </a:p>
      </dgm:t>
    </dgm:pt>
    <dgm:pt modelId="{5CDB0055-E9F3-944F-A84C-EB7A8F89CE75}" type="parTrans" cxnId="{5D23974E-5F90-4E47-9F22-B13ADDEE0D65}">
      <dgm:prSet/>
      <dgm:spPr/>
      <dgm:t>
        <a:bodyPr/>
        <a:lstStyle/>
        <a:p>
          <a:endParaRPr lang="en-US">
            <a:latin typeface="+mn-lt"/>
          </a:endParaRPr>
        </a:p>
      </dgm:t>
    </dgm:pt>
    <dgm:pt modelId="{F51C8781-1BCA-4C4D-8AF1-86805383A693}" type="sibTrans" cxnId="{5D23974E-5F90-4E47-9F22-B13ADDEE0D65}">
      <dgm:prSet/>
      <dgm:spPr/>
      <dgm:t>
        <a:bodyPr/>
        <a:lstStyle/>
        <a:p>
          <a:endParaRPr lang="en-US">
            <a:latin typeface="+mn-lt"/>
          </a:endParaRPr>
        </a:p>
      </dgm:t>
    </dgm:pt>
    <dgm:pt modelId="{38639CFE-F3E0-5946-AAA5-047B0F8713BC}">
      <dgm:prSet phldrT="[Text]"/>
      <dgm:spPr/>
      <dgm:t>
        <a:bodyPr/>
        <a:lstStyle/>
        <a:p>
          <a:pPr>
            <a:buClr>
              <a:schemeClr val="bg1"/>
            </a:buClr>
          </a:pPr>
          <a:r>
            <a:rPr lang="en-US" altLang="en-US" dirty="0">
              <a:latin typeface="+mn-lt"/>
            </a:rPr>
            <a:t>limited to CNS invasion causing encephalitis.</a:t>
          </a:r>
          <a:endParaRPr lang="en-US" dirty="0">
            <a:latin typeface="+mn-lt"/>
          </a:endParaRPr>
        </a:p>
      </dgm:t>
    </dgm:pt>
    <dgm:pt modelId="{530BFE54-1D33-C240-B27A-891E11F78603}" type="parTrans" cxnId="{419E094C-717C-7E40-A0B2-6853630812F8}">
      <dgm:prSet/>
      <dgm:spPr/>
      <dgm:t>
        <a:bodyPr/>
        <a:lstStyle/>
        <a:p>
          <a:endParaRPr lang="en-US">
            <a:latin typeface="+mn-lt"/>
          </a:endParaRPr>
        </a:p>
      </dgm:t>
    </dgm:pt>
    <dgm:pt modelId="{B5A23F93-5804-D048-9794-F09220F756C4}" type="sibTrans" cxnId="{419E094C-717C-7E40-A0B2-6853630812F8}">
      <dgm:prSet/>
      <dgm:spPr/>
      <dgm:t>
        <a:bodyPr/>
        <a:lstStyle/>
        <a:p>
          <a:endParaRPr lang="en-US">
            <a:latin typeface="+mn-lt"/>
          </a:endParaRPr>
        </a:p>
      </dgm:t>
    </dgm:pt>
    <dgm:pt modelId="{DDEBA8CA-9486-AD49-9B96-96E773CF271B}">
      <dgm:prSet phldrT="[Text]" custT="1"/>
      <dgm:spPr/>
      <dgm:t>
        <a:bodyPr/>
        <a:lstStyle/>
        <a:p>
          <a:pPr>
            <a:buClr>
              <a:schemeClr val="bg1"/>
            </a:buClr>
          </a:pPr>
          <a:r>
            <a:rPr lang="en-US" altLang="en-US" sz="1800" u="none" dirty="0">
              <a:latin typeface="+mn-lt"/>
            </a:rPr>
            <a:t>Generalized neonatal herpes infection.</a:t>
          </a:r>
          <a:endParaRPr lang="en-US" sz="1800" u="none" dirty="0">
            <a:latin typeface="+mn-lt"/>
          </a:endParaRPr>
        </a:p>
      </dgm:t>
    </dgm:pt>
    <dgm:pt modelId="{DB4529E5-1877-3A44-9767-53BFD043CCD5}" type="parTrans" cxnId="{9C698050-E94D-2E41-B4F4-551035D77AC6}">
      <dgm:prSet/>
      <dgm:spPr/>
      <dgm:t>
        <a:bodyPr/>
        <a:lstStyle/>
        <a:p>
          <a:endParaRPr lang="en-US">
            <a:latin typeface="+mn-lt"/>
          </a:endParaRPr>
        </a:p>
      </dgm:t>
    </dgm:pt>
    <dgm:pt modelId="{883E359D-DBDA-424A-83B8-F0E2BC0EDBA3}" type="sibTrans" cxnId="{9C698050-E94D-2E41-B4F4-551035D77AC6}">
      <dgm:prSet/>
      <dgm:spPr/>
      <dgm:t>
        <a:bodyPr/>
        <a:lstStyle/>
        <a:p>
          <a:endParaRPr lang="en-US">
            <a:latin typeface="+mn-lt"/>
          </a:endParaRPr>
        </a:p>
      </dgm:t>
    </dgm:pt>
    <dgm:pt modelId="{7B2E74FC-B721-0F43-9353-48E28B372575}">
      <dgm:prSet phldrT="[Text]"/>
      <dgm:spPr/>
      <dgm:t>
        <a:bodyPr/>
        <a:lstStyle/>
        <a:p>
          <a:pPr>
            <a:buClr>
              <a:schemeClr val="bg1"/>
            </a:buClr>
          </a:pPr>
          <a:r>
            <a:rPr lang="en-US" altLang="en-US" dirty="0">
              <a:latin typeface="+mn-lt"/>
            </a:rPr>
            <a:t>Severe  massive infection  of the skin accompanied with internal organs infection as  lungs (pneumonia), liver (</a:t>
          </a:r>
          <a:r>
            <a:rPr lang="en-US" altLang="en-US" dirty="0" err="1">
              <a:latin typeface="+mn-lt"/>
            </a:rPr>
            <a:t>hepatosplenomegally</a:t>
          </a:r>
          <a:r>
            <a:rPr lang="en-US" altLang="en-US" dirty="0">
              <a:latin typeface="+mn-lt"/>
            </a:rPr>
            <a:t>), and brain (encephalitis) with massive skin herpetic lesions. </a:t>
          </a:r>
          <a:r>
            <a:rPr lang="en-US" altLang="en-US" dirty="0" smtClean="0">
              <a:latin typeface="+mn-lt"/>
            </a:rPr>
            <a:t>Usually </a:t>
          </a:r>
          <a:r>
            <a:rPr lang="en-US" altLang="en-US" dirty="0">
              <a:latin typeface="+mn-lt"/>
            </a:rPr>
            <a:t>fatal</a:t>
          </a:r>
          <a:endParaRPr lang="en-US" dirty="0">
            <a:latin typeface="+mn-lt"/>
          </a:endParaRPr>
        </a:p>
      </dgm:t>
    </dgm:pt>
    <dgm:pt modelId="{18F5101F-D306-F747-A290-CA457827174A}" type="parTrans" cxnId="{9CAC9DA0-D4B6-F040-B606-04DD3D1575FA}">
      <dgm:prSet/>
      <dgm:spPr/>
      <dgm:t>
        <a:bodyPr/>
        <a:lstStyle/>
        <a:p>
          <a:endParaRPr lang="en-US">
            <a:latin typeface="+mn-lt"/>
          </a:endParaRPr>
        </a:p>
      </dgm:t>
    </dgm:pt>
    <dgm:pt modelId="{02EC2A73-8132-2A4E-872E-F9170D2A0A18}" type="sibTrans" cxnId="{9CAC9DA0-D4B6-F040-B606-04DD3D1575FA}">
      <dgm:prSet/>
      <dgm:spPr/>
      <dgm:t>
        <a:bodyPr/>
        <a:lstStyle/>
        <a:p>
          <a:endParaRPr lang="en-US">
            <a:latin typeface="+mn-lt"/>
          </a:endParaRPr>
        </a:p>
      </dgm:t>
    </dgm:pt>
    <dgm:pt modelId="{DB79F402-7E5B-9644-9F99-BD3DB155F84C}">
      <dgm:prSet phldrT="[Text]" custT="1"/>
      <dgm:spPr/>
      <dgm:t>
        <a:bodyPr/>
        <a:lstStyle/>
        <a:p>
          <a:pPr>
            <a:buClr>
              <a:schemeClr val="bg1"/>
            </a:buClr>
          </a:pPr>
          <a:r>
            <a:rPr lang="en-US" altLang="en-US" sz="1800" u="none" dirty="0">
              <a:latin typeface="+mn-lt"/>
            </a:rPr>
            <a:t>Localized brain infection.</a:t>
          </a:r>
          <a:endParaRPr lang="en-US" sz="1800" u="none" dirty="0">
            <a:latin typeface="+mn-lt"/>
          </a:endParaRPr>
        </a:p>
      </dgm:t>
    </dgm:pt>
    <dgm:pt modelId="{69C954E0-72AD-A544-A893-6DAC6B62F7E0}" type="parTrans" cxnId="{081A36CD-8117-D143-A96A-F475C123F818}">
      <dgm:prSet/>
      <dgm:spPr/>
      <dgm:t>
        <a:bodyPr/>
        <a:lstStyle/>
        <a:p>
          <a:endParaRPr lang="en-US">
            <a:latin typeface="+mn-lt"/>
          </a:endParaRPr>
        </a:p>
      </dgm:t>
    </dgm:pt>
    <dgm:pt modelId="{96F6067B-D515-D840-8B80-71BE2B91AE0F}" type="sibTrans" cxnId="{081A36CD-8117-D143-A96A-F475C123F818}">
      <dgm:prSet/>
      <dgm:spPr/>
      <dgm:t>
        <a:bodyPr/>
        <a:lstStyle/>
        <a:p>
          <a:endParaRPr lang="en-US">
            <a:latin typeface="+mn-lt"/>
          </a:endParaRPr>
        </a:p>
      </dgm:t>
    </dgm:pt>
    <dgm:pt modelId="{43B1CBDF-2DFC-474E-875F-93C8E3D75E0E}">
      <dgm:prSet/>
      <dgm:spPr/>
      <dgm:t>
        <a:bodyPr/>
        <a:lstStyle/>
        <a:p>
          <a:pPr>
            <a:buClr>
              <a:schemeClr val="bg1"/>
            </a:buClr>
          </a:pPr>
          <a:r>
            <a:rPr lang="en-US" altLang="en-US">
              <a:latin typeface="+mn-lt"/>
            </a:rPr>
            <a:t>mortality is high</a:t>
          </a:r>
          <a:endParaRPr lang="en-US">
            <a:latin typeface="+mn-lt"/>
          </a:endParaRPr>
        </a:p>
      </dgm:t>
    </dgm:pt>
    <dgm:pt modelId="{5192ECEF-21C0-C74F-B030-6AF60490024F}" type="parTrans" cxnId="{D513EB0A-7263-B347-B378-2FA77832046D}">
      <dgm:prSet/>
      <dgm:spPr/>
      <dgm:t>
        <a:bodyPr/>
        <a:lstStyle/>
        <a:p>
          <a:endParaRPr lang="en-US">
            <a:latin typeface="+mn-lt"/>
          </a:endParaRPr>
        </a:p>
      </dgm:t>
    </dgm:pt>
    <dgm:pt modelId="{BFEA0732-0608-A740-B2EA-F868FBB80872}" type="sibTrans" cxnId="{D513EB0A-7263-B347-B378-2FA77832046D}">
      <dgm:prSet/>
      <dgm:spPr/>
      <dgm:t>
        <a:bodyPr/>
        <a:lstStyle/>
        <a:p>
          <a:endParaRPr lang="en-US">
            <a:latin typeface="+mn-lt"/>
          </a:endParaRPr>
        </a:p>
      </dgm:t>
    </dgm:pt>
    <dgm:pt modelId="{154DE699-1254-6941-8616-5A6B7FD2F7BB}" type="pres">
      <dgm:prSet presAssocID="{B4257C0E-C0F6-474C-B990-32CF198F262D}" presName="Name0" presStyleCnt="0">
        <dgm:presLayoutVars>
          <dgm:chPref val="1"/>
          <dgm:dir/>
          <dgm:animOne val="branch"/>
          <dgm:animLvl val="lvl"/>
          <dgm:resizeHandles/>
        </dgm:presLayoutVars>
      </dgm:prSet>
      <dgm:spPr/>
      <dgm:t>
        <a:bodyPr/>
        <a:lstStyle/>
        <a:p>
          <a:endParaRPr lang="en-US"/>
        </a:p>
      </dgm:t>
    </dgm:pt>
    <dgm:pt modelId="{417139DF-B690-1D4F-8EC4-5BECAEFE2434}" type="pres">
      <dgm:prSet presAssocID="{1C81CA0C-0DCC-6B4C-BCCF-055B0A9E3DF7}" presName="vertOne" presStyleCnt="0"/>
      <dgm:spPr/>
    </dgm:pt>
    <dgm:pt modelId="{3E1A6AE2-8250-2148-8E93-01257C907281}" type="pres">
      <dgm:prSet presAssocID="{1C81CA0C-0DCC-6B4C-BCCF-055B0A9E3DF7}" presName="txOne" presStyleLbl="node0" presStyleIdx="0" presStyleCnt="1" custScaleY="34730" custLinFactNeighborX="-111" custLinFactNeighborY="1858">
        <dgm:presLayoutVars>
          <dgm:chPref val="3"/>
        </dgm:presLayoutVars>
      </dgm:prSet>
      <dgm:spPr/>
      <dgm:t>
        <a:bodyPr/>
        <a:lstStyle/>
        <a:p>
          <a:endParaRPr lang="en-US"/>
        </a:p>
      </dgm:t>
    </dgm:pt>
    <dgm:pt modelId="{793222A9-E9E8-AC43-9EA2-2C5DC71D48E1}" type="pres">
      <dgm:prSet presAssocID="{1C81CA0C-0DCC-6B4C-BCCF-055B0A9E3DF7}" presName="parTransOne" presStyleCnt="0"/>
      <dgm:spPr/>
    </dgm:pt>
    <dgm:pt modelId="{36E5E27E-C992-B34C-B395-4960FD3350A7}" type="pres">
      <dgm:prSet presAssocID="{1C81CA0C-0DCC-6B4C-BCCF-055B0A9E3DF7}" presName="horzOne" presStyleCnt="0"/>
      <dgm:spPr/>
    </dgm:pt>
    <dgm:pt modelId="{4F2E7EF6-9819-304C-B110-D53841AF49AB}" type="pres">
      <dgm:prSet presAssocID="{E32E1770-45A6-B149-ACCC-2D3F6050AE54}" presName="vertTwo" presStyleCnt="0"/>
      <dgm:spPr/>
    </dgm:pt>
    <dgm:pt modelId="{D5772030-C9C2-E64D-A296-6F23E4DAAD45}" type="pres">
      <dgm:prSet presAssocID="{E32E1770-45A6-B149-ACCC-2D3F6050AE54}" presName="txTwo" presStyleLbl="node2" presStyleIdx="0" presStyleCnt="3" custScaleX="83912" custScaleY="56333">
        <dgm:presLayoutVars>
          <dgm:chPref val="3"/>
        </dgm:presLayoutVars>
      </dgm:prSet>
      <dgm:spPr/>
      <dgm:t>
        <a:bodyPr/>
        <a:lstStyle/>
        <a:p>
          <a:endParaRPr lang="en-US"/>
        </a:p>
      </dgm:t>
    </dgm:pt>
    <dgm:pt modelId="{243AA573-7595-FC48-9BB6-A6FA0481B873}" type="pres">
      <dgm:prSet presAssocID="{E32E1770-45A6-B149-ACCC-2D3F6050AE54}" presName="parTransTwo" presStyleCnt="0"/>
      <dgm:spPr/>
    </dgm:pt>
    <dgm:pt modelId="{279B11C7-7687-D645-96B5-976FF9A834BC}" type="pres">
      <dgm:prSet presAssocID="{E32E1770-45A6-B149-ACCC-2D3F6050AE54}" presName="horzTwo" presStyleCnt="0"/>
      <dgm:spPr/>
    </dgm:pt>
    <dgm:pt modelId="{DF08E8ED-A897-174A-B4A5-846A91B3D830}" type="pres">
      <dgm:prSet presAssocID="{42C8E0B4-EDF4-E34F-85FD-7CBF39813853}" presName="vertThree" presStyleCnt="0"/>
      <dgm:spPr/>
    </dgm:pt>
    <dgm:pt modelId="{7D189765-BA0C-C645-AB17-59C4C42BB075}" type="pres">
      <dgm:prSet presAssocID="{42C8E0B4-EDF4-E34F-85FD-7CBF39813853}" presName="txThree" presStyleLbl="node3" presStyleIdx="0" presStyleCnt="4" custScaleX="83912">
        <dgm:presLayoutVars>
          <dgm:chPref val="3"/>
        </dgm:presLayoutVars>
      </dgm:prSet>
      <dgm:spPr/>
      <dgm:t>
        <a:bodyPr/>
        <a:lstStyle/>
        <a:p>
          <a:endParaRPr lang="en-US"/>
        </a:p>
      </dgm:t>
    </dgm:pt>
    <dgm:pt modelId="{CFC64953-271F-B640-A807-E836DAD75BAC}" type="pres">
      <dgm:prSet presAssocID="{42C8E0B4-EDF4-E34F-85FD-7CBF39813853}" presName="horzThree" presStyleCnt="0"/>
      <dgm:spPr/>
    </dgm:pt>
    <dgm:pt modelId="{3C565910-B34F-E840-928E-79492B8FCBB5}" type="pres">
      <dgm:prSet presAssocID="{365F7083-0177-884A-AFD0-ABA48537B05C}" presName="sibSpaceTwo" presStyleCnt="0"/>
      <dgm:spPr/>
    </dgm:pt>
    <dgm:pt modelId="{0371326D-326D-5745-90E6-AFD9207F6A15}" type="pres">
      <dgm:prSet presAssocID="{DB79F402-7E5B-9644-9F99-BD3DB155F84C}" presName="vertTwo" presStyleCnt="0"/>
      <dgm:spPr/>
    </dgm:pt>
    <dgm:pt modelId="{F5DFEBC2-FD7F-D645-9614-CDCA7C531731}" type="pres">
      <dgm:prSet presAssocID="{DB79F402-7E5B-9644-9F99-BD3DB155F84C}" presName="txTwo" presStyleLbl="node2" presStyleIdx="1" presStyleCnt="3" custScaleY="58239">
        <dgm:presLayoutVars>
          <dgm:chPref val="3"/>
        </dgm:presLayoutVars>
      </dgm:prSet>
      <dgm:spPr/>
      <dgm:t>
        <a:bodyPr/>
        <a:lstStyle/>
        <a:p>
          <a:endParaRPr lang="en-US"/>
        </a:p>
      </dgm:t>
    </dgm:pt>
    <dgm:pt modelId="{5B3F11DB-5067-1146-9446-518665AF88E5}" type="pres">
      <dgm:prSet presAssocID="{DB79F402-7E5B-9644-9F99-BD3DB155F84C}" presName="parTransTwo" presStyleCnt="0"/>
      <dgm:spPr/>
    </dgm:pt>
    <dgm:pt modelId="{C6AF5EA1-4349-464D-9DEA-C7D6372AC13B}" type="pres">
      <dgm:prSet presAssocID="{DB79F402-7E5B-9644-9F99-BD3DB155F84C}" presName="horzTwo" presStyleCnt="0"/>
      <dgm:spPr/>
    </dgm:pt>
    <dgm:pt modelId="{334579B7-EB4E-E845-82B2-63A6C7768416}" type="pres">
      <dgm:prSet presAssocID="{38639CFE-F3E0-5946-AAA5-047B0F8713BC}" presName="vertThree" presStyleCnt="0"/>
      <dgm:spPr/>
    </dgm:pt>
    <dgm:pt modelId="{04F3D398-E2D9-254B-8A6A-FCEA32DFD1C8}" type="pres">
      <dgm:prSet presAssocID="{38639CFE-F3E0-5946-AAA5-047B0F8713BC}" presName="txThree" presStyleLbl="node3" presStyleIdx="1" presStyleCnt="4" custScaleX="66240">
        <dgm:presLayoutVars>
          <dgm:chPref val="3"/>
        </dgm:presLayoutVars>
      </dgm:prSet>
      <dgm:spPr/>
      <dgm:t>
        <a:bodyPr/>
        <a:lstStyle/>
        <a:p>
          <a:endParaRPr lang="en-US"/>
        </a:p>
      </dgm:t>
    </dgm:pt>
    <dgm:pt modelId="{68116224-EAFD-1A41-B181-B658BA8B1163}" type="pres">
      <dgm:prSet presAssocID="{38639CFE-F3E0-5946-AAA5-047B0F8713BC}" presName="horzThree" presStyleCnt="0"/>
      <dgm:spPr/>
    </dgm:pt>
    <dgm:pt modelId="{3A3391EF-AD3E-B444-AD3F-44694D52DF6B}" type="pres">
      <dgm:prSet presAssocID="{B5A23F93-5804-D048-9794-F09220F756C4}" presName="sibSpaceThree" presStyleCnt="0"/>
      <dgm:spPr/>
    </dgm:pt>
    <dgm:pt modelId="{0DD353F1-9D8C-9044-94D2-5DD07788BC53}" type="pres">
      <dgm:prSet presAssocID="{43B1CBDF-2DFC-474E-875F-93C8E3D75E0E}" presName="vertThree" presStyleCnt="0"/>
      <dgm:spPr/>
    </dgm:pt>
    <dgm:pt modelId="{127C2B9F-F4C5-1E46-8B02-0939BCCBA0E0}" type="pres">
      <dgm:prSet presAssocID="{43B1CBDF-2DFC-474E-875F-93C8E3D75E0E}" presName="txThree" presStyleLbl="node3" presStyleIdx="2" presStyleCnt="4" custScaleX="50227">
        <dgm:presLayoutVars>
          <dgm:chPref val="3"/>
        </dgm:presLayoutVars>
      </dgm:prSet>
      <dgm:spPr/>
      <dgm:t>
        <a:bodyPr/>
        <a:lstStyle/>
        <a:p>
          <a:endParaRPr lang="en-US"/>
        </a:p>
      </dgm:t>
    </dgm:pt>
    <dgm:pt modelId="{40B758F9-13C2-754F-8F23-1C533457706D}" type="pres">
      <dgm:prSet presAssocID="{43B1CBDF-2DFC-474E-875F-93C8E3D75E0E}" presName="horzThree" presStyleCnt="0"/>
      <dgm:spPr/>
    </dgm:pt>
    <dgm:pt modelId="{2664F675-FEF8-6648-9AB5-B33D8F7EDA6D}" type="pres">
      <dgm:prSet presAssocID="{96F6067B-D515-D840-8B80-71BE2B91AE0F}" presName="sibSpaceTwo" presStyleCnt="0"/>
      <dgm:spPr/>
    </dgm:pt>
    <dgm:pt modelId="{1203C9F2-3565-D54B-9655-941434E04CA9}" type="pres">
      <dgm:prSet presAssocID="{DDEBA8CA-9486-AD49-9B96-96E773CF271B}" presName="vertTwo" presStyleCnt="0"/>
      <dgm:spPr/>
    </dgm:pt>
    <dgm:pt modelId="{55EC92B6-7D87-4847-8912-737EC9053FE1}" type="pres">
      <dgm:prSet presAssocID="{DDEBA8CA-9486-AD49-9B96-96E773CF271B}" presName="txTwo" presStyleLbl="node2" presStyleIdx="2" presStyleCnt="3" custScaleY="58596">
        <dgm:presLayoutVars>
          <dgm:chPref val="3"/>
        </dgm:presLayoutVars>
      </dgm:prSet>
      <dgm:spPr/>
      <dgm:t>
        <a:bodyPr/>
        <a:lstStyle/>
        <a:p>
          <a:endParaRPr lang="en-US"/>
        </a:p>
      </dgm:t>
    </dgm:pt>
    <dgm:pt modelId="{D0057DB4-9E3B-594C-83DF-8E20B04775F7}" type="pres">
      <dgm:prSet presAssocID="{DDEBA8CA-9486-AD49-9B96-96E773CF271B}" presName="parTransTwo" presStyleCnt="0"/>
      <dgm:spPr/>
    </dgm:pt>
    <dgm:pt modelId="{262E4EEC-29D3-5D4C-B36E-40062179762A}" type="pres">
      <dgm:prSet presAssocID="{DDEBA8CA-9486-AD49-9B96-96E773CF271B}" presName="horzTwo" presStyleCnt="0"/>
      <dgm:spPr/>
    </dgm:pt>
    <dgm:pt modelId="{B5F81BB8-5F4A-9D4B-B35C-9975B4AA00E4}" type="pres">
      <dgm:prSet presAssocID="{7B2E74FC-B721-0F43-9353-48E28B372575}" presName="vertThree" presStyleCnt="0"/>
      <dgm:spPr/>
    </dgm:pt>
    <dgm:pt modelId="{4F9CC96E-2B6A-F542-8A02-7135C8964CBC}" type="pres">
      <dgm:prSet presAssocID="{7B2E74FC-B721-0F43-9353-48E28B372575}" presName="txThree" presStyleLbl="node3" presStyleIdx="3" presStyleCnt="4" custScaleX="143405" custScaleY="107156">
        <dgm:presLayoutVars>
          <dgm:chPref val="3"/>
        </dgm:presLayoutVars>
      </dgm:prSet>
      <dgm:spPr/>
      <dgm:t>
        <a:bodyPr/>
        <a:lstStyle/>
        <a:p>
          <a:endParaRPr lang="en-US"/>
        </a:p>
      </dgm:t>
    </dgm:pt>
    <dgm:pt modelId="{C9213443-2896-7546-94D1-2C10523929FC}" type="pres">
      <dgm:prSet presAssocID="{7B2E74FC-B721-0F43-9353-48E28B372575}" presName="horzThree" presStyleCnt="0"/>
      <dgm:spPr/>
    </dgm:pt>
  </dgm:ptLst>
  <dgm:cxnLst>
    <dgm:cxn modelId="{C2A02797-2CBC-6442-8FF8-71C5641D39F1}" type="presOf" srcId="{1C81CA0C-0DCC-6B4C-BCCF-055B0A9E3DF7}" destId="{3E1A6AE2-8250-2148-8E93-01257C907281}" srcOrd="0" destOrd="0" presId="urn:microsoft.com/office/officeart/2005/8/layout/hierarchy4"/>
    <dgm:cxn modelId="{9CAC9DA0-D4B6-F040-B606-04DD3D1575FA}" srcId="{DDEBA8CA-9486-AD49-9B96-96E773CF271B}" destId="{7B2E74FC-B721-0F43-9353-48E28B372575}" srcOrd="0" destOrd="0" parTransId="{18F5101F-D306-F747-A290-CA457827174A}" sibTransId="{02EC2A73-8132-2A4E-872E-F9170D2A0A18}"/>
    <dgm:cxn modelId="{0AAA123B-35AE-434F-8F7F-7068DE5C097F}" type="presOf" srcId="{43B1CBDF-2DFC-474E-875F-93C8E3D75E0E}" destId="{127C2B9F-F4C5-1E46-8B02-0939BCCBA0E0}" srcOrd="0" destOrd="0" presId="urn:microsoft.com/office/officeart/2005/8/layout/hierarchy4"/>
    <dgm:cxn modelId="{D602E85B-2658-5345-A6FD-9AACF579A5F1}" srcId="{1C81CA0C-0DCC-6B4C-BCCF-055B0A9E3DF7}" destId="{E32E1770-45A6-B149-ACCC-2D3F6050AE54}" srcOrd="0" destOrd="0" parTransId="{862D3EBD-4630-0A45-BD08-238F591003FB}" sibTransId="{365F7083-0177-884A-AFD0-ABA48537B05C}"/>
    <dgm:cxn modelId="{8DA7DDE4-571E-E541-846D-B34D046B4BC2}" type="presOf" srcId="{38639CFE-F3E0-5946-AAA5-047B0F8713BC}" destId="{04F3D398-E2D9-254B-8A6A-FCEA32DFD1C8}" srcOrd="0" destOrd="0" presId="urn:microsoft.com/office/officeart/2005/8/layout/hierarchy4"/>
    <dgm:cxn modelId="{22736E15-EE61-BB4C-811C-19E99937C906}" type="presOf" srcId="{E32E1770-45A6-B149-ACCC-2D3F6050AE54}" destId="{D5772030-C9C2-E64D-A296-6F23E4DAAD45}" srcOrd="0" destOrd="0" presId="urn:microsoft.com/office/officeart/2005/8/layout/hierarchy4"/>
    <dgm:cxn modelId="{1365E872-513D-E946-BD5C-DFAC321B02A0}" type="presOf" srcId="{B4257C0E-C0F6-474C-B990-32CF198F262D}" destId="{154DE699-1254-6941-8616-5A6B7FD2F7BB}" srcOrd="0" destOrd="0" presId="urn:microsoft.com/office/officeart/2005/8/layout/hierarchy4"/>
    <dgm:cxn modelId="{8222FD69-4454-EB40-93B2-C608866A5C97}" srcId="{B4257C0E-C0F6-474C-B990-32CF198F262D}" destId="{1C81CA0C-0DCC-6B4C-BCCF-055B0A9E3DF7}" srcOrd="0" destOrd="0" parTransId="{023BA9DA-3691-5441-B766-71C9F20EE31F}" sibTransId="{10D16A00-6BD6-354C-8CD3-B9F24B0D6B62}"/>
    <dgm:cxn modelId="{419E094C-717C-7E40-A0B2-6853630812F8}" srcId="{DB79F402-7E5B-9644-9F99-BD3DB155F84C}" destId="{38639CFE-F3E0-5946-AAA5-047B0F8713BC}" srcOrd="0" destOrd="0" parTransId="{530BFE54-1D33-C240-B27A-891E11F78603}" sibTransId="{B5A23F93-5804-D048-9794-F09220F756C4}"/>
    <dgm:cxn modelId="{1583446B-0EB1-5846-88C3-B44AA2EDEA34}" type="presOf" srcId="{42C8E0B4-EDF4-E34F-85FD-7CBF39813853}" destId="{7D189765-BA0C-C645-AB17-59C4C42BB075}" srcOrd="0" destOrd="0" presId="urn:microsoft.com/office/officeart/2005/8/layout/hierarchy4"/>
    <dgm:cxn modelId="{1FB28CAA-51AC-E544-88E7-BEC510FE0FBF}" type="presOf" srcId="{DDEBA8CA-9486-AD49-9B96-96E773CF271B}" destId="{55EC92B6-7D87-4847-8912-737EC9053FE1}" srcOrd="0" destOrd="0" presId="urn:microsoft.com/office/officeart/2005/8/layout/hierarchy4"/>
    <dgm:cxn modelId="{D513EB0A-7263-B347-B378-2FA77832046D}" srcId="{DB79F402-7E5B-9644-9F99-BD3DB155F84C}" destId="{43B1CBDF-2DFC-474E-875F-93C8E3D75E0E}" srcOrd="1" destOrd="0" parTransId="{5192ECEF-21C0-C74F-B030-6AF60490024F}" sibTransId="{BFEA0732-0608-A740-B2EA-F868FBB80872}"/>
    <dgm:cxn modelId="{5D23974E-5F90-4E47-9F22-B13ADDEE0D65}" srcId="{E32E1770-45A6-B149-ACCC-2D3F6050AE54}" destId="{42C8E0B4-EDF4-E34F-85FD-7CBF39813853}" srcOrd="0" destOrd="0" parTransId="{5CDB0055-E9F3-944F-A84C-EB7A8F89CE75}" sibTransId="{F51C8781-1BCA-4C4D-8AF1-86805383A693}"/>
    <dgm:cxn modelId="{35075E81-9ADC-C348-B261-9EB94CEFC9DC}" type="presOf" srcId="{DB79F402-7E5B-9644-9F99-BD3DB155F84C}" destId="{F5DFEBC2-FD7F-D645-9614-CDCA7C531731}" srcOrd="0" destOrd="0" presId="urn:microsoft.com/office/officeart/2005/8/layout/hierarchy4"/>
    <dgm:cxn modelId="{C461C2D8-1D6B-1440-8ABD-B1DC408EE6B6}" type="presOf" srcId="{7B2E74FC-B721-0F43-9353-48E28B372575}" destId="{4F9CC96E-2B6A-F542-8A02-7135C8964CBC}" srcOrd="0" destOrd="0" presId="urn:microsoft.com/office/officeart/2005/8/layout/hierarchy4"/>
    <dgm:cxn modelId="{9C698050-E94D-2E41-B4F4-551035D77AC6}" srcId="{1C81CA0C-0DCC-6B4C-BCCF-055B0A9E3DF7}" destId="{DDEBA8CA-9486-AD49-9B96-96E773CF271B}" srcOrd="2" destOrd="0" parTransId="{DB4529E5-1877-3A44-9767-53BFD043CCD5}" sibTransId="{883E359D-DBDA-424A-83B8-F0E2BC0EDBA3}"/>
    <dgm:cxn modelId="{081A36CD-8117-D143-A96A-F475C123F818}" srcId="{1C81CA0C-0DCC-6B4C-BCCF-055B0A9E3DF7}" destId="{DB79F402-7E5B-9644-9F99-BD3DB155F84C}" srcOrd="1" destOrd="0" parTransId="{69C954E0-72AD-A544-A893-6DAC6B62F7E0}" sibTransId="{96F6067B-D515-D840-8B80-71BE2B91AE0F}"/>
    <dgm:cxn modelId="{C202A88D-B280-8E48-84F8-D54CEFB39363}" type="presParOf" srcId="{154DE699-1254-6941-8616-5A6B7FD2F7BB}" destId="{417139DF-B690-1D4F-8EC4-5BECAEFE2434}" srcOrd="0" destOrd="0" presId="urn:microsoft.com/office/officeart/2005/8/layout/hierarchy4"/>
    <dgm:cxn modelId="{F89B20B5-5D0D-194C-8549-AB799D6D37CA}" type="presParOf" srcId="{417139DF-B690-1D4F-8EC4-5BECAEFE2434}" destId="{3E1A6AE2-8250-2148-8E93-01257C907281}" srcOrd="0" destOrd="0" presId="urn:microsoft.com/office/officeart/2005/8/layout/hierarchy4"/>
    <dgm:cxn modelId="{34BE4B3E-D935-5947-9456-E15A0000D957}" type="presParOf" srcId="{417139DF-B690-1D4F-8EC4-5BECAEFE2434}" destId="{793222A9-E9E8-AC43-9EA2-2C5DC71D48E1}" srcOrd="1" destOrd="0" presId="urn:microsoft.com/office/officeart/2005/8/layout/hierarchy4"/>
    <dgm:cxn modelId="{5B85E051-7AF9-5849-9061-576B5140AA68}" type="presParOf" srcId="{417139DF-B690-1D4F-8EC4-5BECAEFE2434}" destId="{36E5E27E-C992-B34C-B395-4960FD3350A7}" srcOrd="2" destOrd="0" presId="urn:microsoft.com/office/officeart/2005/8/layout/hierarchy4"/>
    <dgm:cxn modelId="{46BEEDB9-68F1-2047-914C-F71CFAC3FEB6}" type="presParOf" srcId="{36E5E27E-C992-B34C-B395-4960FD3350A7}" destId="{4F2E7EF6-9819-304C-B110-D53841AF49AB}" srcOrd="0" destOrd="0" presId="urn:microsoft.com/office/officeart/2005/8/layout/hierarchy4"/>
    <dgm:cxn modelId="{E4E4848E-A66C-EE49-A2E2-0812EB636BE6}" type="presParOf" srcId="{4F2E7EF6-9819-304C-B110-D53841AF49AB}" destId="{D5772030-C9C2-E64D-A296-6F23E4DAAD45}" srcOrd="0" destOrd="0" presId="urn:microsoft.com/office/officeart/2005/8/layout/hierarchy4"/>
    <dgm:cxn modelId="{C8B5DD7B-86E2-724E-960B-4378EB22FBA6}" type="presParOf" srcId="{4F2E7EF6-9819-304C-B110-D53841AF49AB}" destId="{243AA573-7595-FC48-9BB6-A6FA0481B873}" srcOrd="1" destOrd="0" presId="urn:microsoft.com/office/officeart/2005/8/layout/hierarchy4"/>
    <dgm:cxn modelId="{CFBA81AD-BA57-314F-BAD2-62374746D202}" type="presParOf" srcId="{4F2E7EF6-9819-304C-B110-D53841AF49AB}" destId="{279B11C7-7687-D645-96B5-976FF9A834BC}" srcOrd="2" destOrd="0" presId="urn:microsoft.com/office/officeart/2005/8/layout/hierarchy4"/>
    <dgm:cxn modelId="{53FEC68A-0B70-5A41-9C70-3DE31A94FF77}" type="presParOf" srcId="{279B11C7-7687-D645-96B5-976FF9A834BC}" destId="{DF08E8ED-A897-174A-B4A5-846A91B3D830}" srcOrd="0" destOrd="0" presId="urn:microsoft.com/office/officeart/2005/8/layout/hierarchy4"/>
    <dgm:cxn modelId="{26ECF413-E0F9-6F42-81E2-6501BC5D61B8}" type="presParOf" srcId="{DF08E8ED-A897-174A-B4A5-846A91B3D830}" destId="{7D189765-BA0C-C645-AB17-59C4C42BB075}" srcOrd="0" destOrd="0" presId="urn:microsoft.com/office/officeart/2005/8/layout/hierarchy4"/>
    <dgm:cxn modelId="{EB6879E2-557E-BD4E-8A21-6210243278BA}" type="presParOf" srcId="{DF08E8ED-A897-174A-B4A5-846A91B3D830}" destId="{CFC64953-271F-B640-A807-E836DAD75BAC}" srcOrd="1" destOrd="0" presId="urn:microsoft.com/office/officeart/2005/8/layout/hierarchy4"/>
    <dgm:cxn modelId="{3B6A42CC-AF67-BB48-A704-6220A272DDE6}" type="presParOf" srcId="{36E5E27E-C992-B34C-B395-4960FD3350A7}" destId="{3C565910-B34F-E840-928E-79492B8FCBB5}" srcOrd="1" destOrd="0" presId="urn:microsoft.com/office/officeart/2005/8/layout/hierarchy4"/>
    <dgm:cxn modelId="{1150532E-4A6F-424F-B369-8AE054D56206}" type="presParOf" srcId="{36E5E27E-C992-B34C-B395-4960FD3350A7}" destId="{0371326D-326D-5745-90E6-AFD9207F6A15}" srcOrd="2" destOrd="0" presId="urn:microsoft.com/office/officeart/2005/8/layout/hierarchy4"/>
    <dgm:cxn modelId="{ADA42EEB-3462-BE45-9268-ADFBE0214163}" type="presParOf" srcId="{0371326D-326D-5745-90E6-AFD9207F6A15}" destId="{F5DFEBC2-FD7F-D645-9614-CDCA7C531731}" srcOrd="0" destOrd="0" presId="urn:microsoft.com/office/officeart/2005/8/layout/hierarchy4"/>
    <dgm:cxn modelId="{F08B35A0-9427-9D48-B880-1F13C511DFFE}" type="presParOf" srcId="{0371326D-326D-5745-90E6-AFD9207F6A15}" destId="{5B3F11DB-5067-1146-9446-518665AF88E5}" srcOrd="1" destOrd="0" presId="urn:microsoft.com/office/officeart/2005/8/layout/hierarchy4"/>
    <dgm:cxn modelId="{DFC0D2EE-7930-CD4F-AFE4-3E8ACD48A83E}" type="presParOf" srcId="{0371326D-326D-5745-90E6-AFD9207F6A15}" destId="{C6AF5EA1-4349-464D-9DEA-C7D6372AC13B}" srcOrd="2" destOrd="0" presId="urn:microsoft.com/office/officeart/2005/8/layout/hierarchy4"/>
    <dgm:cxn modelId="{524CFB4F-178C-8946-B941-E82EFFD88FA1}" type="presParOf" srcId="{C6AF5EA1-4349-464D-9DEA-C7D6372AC13B}" destId="{334579B7-EB4E-E845-82B2-63A6C7768416}" srcOrd="0" destOrd="0" presId="urn:microsoft.com/office/officeart/2005/8/layout/hierarchy4"/>
    <dgm:cxn modelId="{82CBB04A-C515-524A-8A0F-5086A82C84EC}" type="presParOf" srcId="{334579B7-EB4E-E845-82B2-63A6C7768416}" destId="{04F3D398-E2D9-254B-8A6A-FCEA32DFD1C8}" srcOrd="0" destOrd="0" presId="urn:microsoft.com/office/officeart/2005/8/layout/hierarchy4"/>
    <dgm:cxn modelId="{F3089F9D-29A2-0F43-B884-48B4438B859F}" type="presParOf" srcId="{334579B7-EB4E-E845-82B2-63A6C7768416}" destId="{68116224-EAFD-1A41-B181-B658BA8B1163}" srcOrd="1" destOrd="0" presId="urn:microsoft.com/office/officeart/2005/8/layout/hierarchy4"/>
    <dgm:cxn modelId="{B5D8F896-1864-9B45-891F-FEED7B67DFE2}" type="presParOf" srcId="{C6AF5EA1-4349-464D-9DEA-C7D6372AC13B}" destId="{3A3391EF-AD3E-B444-AD3F-44694D52DF6B}" srcOrd="1" destOrd="0" presId="urn:microsoft.com/office/officeart/2005/8/layout/hierarchy4"/>
    <dgm:cxn modelId="{C39AA16E-2136-BA47-B86B-7D65736D81DB}" type="presParOf" srcId="{C6AF5EA1-4349-464D-9DEA-C7D6372AC13B}" destId="{0DD353F1-9D8C-9044-94D2-5DD07788BC53}" srcOrd="2" destOrd="0" presId="urn:microsoft.com/office/officeart/2005/8/layout/hierarchy4"/>
    <dgm:cxn modelId="{828D85A2-9D79-5943-B2BE-D466DF5F658D}" type="presParOf" srcId="{0DD353F1-9D8C-9044-94D2-5DD07788BC53}" destId="{127C2B9F-F4C5-1E46-8B02-0939BCCBA0E0}" srcOrd="0" destOrd="0" presId="urn:microsoft.com/office/officeart/2005/8/layout/hierarchy4"/>
    <dgm:cxn modelId="{9E5C959A-6208-2E45-8E4B-BF5389B9A879}" type="presParOf" srcId="{0DD353F1-9D8C-9044-94D2-5DD07788BC53}" destId="{40B758F9-13C2-754F-8F23-1C533457706D}" srcOrd="1" destOrd="0" presId="urn:microsoft.com/office/officeart/2005/8/layout/hierarchy4"/>
    <dgm:cxn modelId="{99C8AFDB-33F4-F444-A773-77600151BF6F}" type="presParOf" srcId="{36E5E27E-C992-B34C-B395-4960FD3350A7}" destId="{2664F675-FEF8-6648-9AB5-B33D8F7EDA6D}" srcOrd="3" destOrd="0" presId="urn:microsoft.com/office/officeart/2005/8/layout/hierarchy4"/>
    <dgm:cxn modelId="{0CE53CDB-2E2C-6B49-82CA-B151D767A9E9}" type="presParOf" srcId="{36E5E27E-C992-B34C-B395-4960FD3350A7}" destId="{1203C9F2-3565-D54B-9655-941434E04CA9}" srcOrd="4" destOrd="0" presId="urn:microsoft.com/office/officeart/2005/8/layout/hierarchy4"/>
    <dgm:cxn modelId="{3928CCE5-6E68-6C4C-AAAE-4DB462A31E10}" type="presParOf" srcId="{1203C9F2-3565-D54B-9655-941434E04CA9}" destId="{55EC92B6-7D87-4847-8912-737EC9053FE1}" srcOrd="0" destOrd="0" presId="urn:microsoft.com/office/officeart/2005/8/layout/hierarchy4"/>
    <dgm:cxn modelId="{91831141-166A-6444-AB36-9DB447D5ECFC}" type="presParOf" srcId="{1203C9F2-3565-D54B-9655-941434E04CA9}" destId="{D0057DB4-9E3B-594C-83DF-8E20B04775F7}" srcOrd="1" destOrd="0" presId="urn:microsoft.com/office/officeart/2005/8/layout/hierarchy4"/>
    <dgm:cxn modelId="{52AF81E4-8A19-9040-94D1-B40B13D6E8B5}" type="presParOf" srcId="{1203C9F2-3565-D54B-9655-941434E04CA9}" destId="{262E4EEC-29D3-5D4C-B36E-40062179762A}" srcOrd="2" destOrd="0" presId="urn:microsoft.com/office/officeart/2005/8/layout/hierarchy4"/>
    <dgm:cxn modelId="{336E1266-0FE4-F74B-85D5-0F2B07D9D9DF}" type="presParOf" srcId="{262E4EEC-29D3-5D4C-B36E-40062179762A}" destId="{B5F81BB8-5F4A-9D4B-B35C-9975B4AA00E4}" srcOrd="0" destOrd="0" presId="urn:microsoft.com/office/officeart/2005/8/layout/hierarchy4"/>
    <dgm:cxn modelId="{7EBE5490-4398-F64C-ABD4-BC8E61DBF397}" type="presParOf" srcId="{B5F81BB8-5F4A-9D4B-B35C-9975B4AA00E4}" destId="{4F9CC96E-2B6A-F542-8A02-7135C8964CBC}" srcOrd="0" destOrd="0" presId="urn:microsoft.com/office/officeart/2005/8/layout/hierarchy4"/>
    <dgm:cxn modelId="{5E08DADC-D0CC-A94F-9F6C-DF0F162E725C}" type="presParOf" srcId="{B5F81BB8-5F4A-9D4B-B35C-9975B4AA00E4}" destId="{C9213443-2896-7546-94D1-2C10523929F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6AE2-8250-2148-8E93-01257C907281}">
      <dsp:nvSpPr>
        <dsp:cNvPr id="0" name=""/>
        <dsp:cNvSpPr/>
      </dsp:nvSpPr>
      <dsp:spPr>
        <a:xfrm>
          <a:off x="0" y="6058"/>
          <a:ext cx="10738973" cy="449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
              <a:schemeClr val="bg1"/>
            </a:buClr>
          </a:pPr>
          <a:r>
            <a:rPr lang="en-US" altLang="en-US" sz="1800" kern="1200" dirty="0">
              <a:latin typeface="+mn-lt"/>
            </a:rPr>
            <a:t>It has three forms:</a:t>
          </a:r>
          <a:endParaRPr lang="en-US" sz="1800" kern="1200" dirty="0">
            <a:latin typeface="+mn-lt"/>
          </a:endParaRPr>
        </a:p>
      </dsp:txBody>
      <dsp:txXfrm>
        <a:off x="13162" y="19220"/>
        <a:ext cx="10712649" cy="423069"/>
      </dsp:txXfrm>
    </dsp:sp>
    <dsp:sp modelId="{D5772030-C9C2-E64D-A296-6F23E4DAAD45}">
      <dsp:nvSpPr>
        <dsp:cNvPr id="0" name=""/>
        <dsp:cNvSpPr/>
      </dsp:nvSpPr>
      <dsp:spPr>
        <a:xfrm>
          <a:off x="14579" y="702041"/>
          <a:ext cx="2465485" cy="7289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
              <a:schemeClr val="bg1"/>
            </a:buClr>
          </a:pPr>
          <a:r>
            <a:rPr lang="en-US" altLang="en-US" sz="1800" u="none" kern="1200" dirty="0">
              <a:latin typeface="+mn-lt"/>
            </a:rPr>
            <a:t>Localized skin infection</a:t>
          </a:r>
          <a:endParaRPr lang="en-US" sz="1800" u="none" kern="1200" dirty="0">
            <a:latin typeface="+mn-lt"/>
          </a:endParaRPr>
        </a:p>
      </dsp:txBody>
      <dsp:txXfrm>
        <a:off x="35929" y="723391"/>
        <a:ext cx="2422785" cy="686228"/>
      </dsp:txXfrm>
    </dsp:sp>
    <dsp:sp modelId="{7D189765-BA0C-C645-AB17-59C4C42BB075}">
      <dsp:nvSpPr>
        <dsp:cNvPr id="0" name=""/>
        <dsp:cNvSpPr/>
      </dsp:nvSpPr>
      <dsp:spPr>
        <a:xfrm>
          <a:off x="14579" y="1682227"/>
          <a:ext cx="2465485" cy="12939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chemeClr val="bg1"/>
            </a:buClr>
          </a:pPr>
          <a:r>
            <a:rPr lang="en-US" altLang="en-US" sz="1600" kern="1200" dirty="0">
              <a:latin typeface="+mn-lt"/>
            </a:rPr>
            <a:t>limited to massive skin vesicular lesions </a:t>
          </a:r>
          <a:r>
            <a:rPr lang="en-US" altLang="en-US" sz="1600" kern="1200" dirty="0" smtClean="0">
              <a:latin typeface="+mn-lt"/>
            </a:rPr>
            <a:t>.</a:t>
          </a:r>
        </a:p>
        <a:p>
          <a:pPr lvl="0" algn="ctr" defTabSz="711200">
            <a:lnSpc>
              <a:spcPct val="90000"/>
            </a:lnSpc>
            <a:spcBef>
              <a:spcPct val="0"/>
            </a:spcBef>
            <a:spcAft>
              <a:spcPct val="35000"/>
            </a:spcAft>
            <a:buClr>
              <a:schemeClr val="bg1"/>
            </a:buClr>
          </a:pPr>
          <a:r>
            <a:rPr lang="en-US" altLang="en-US" sz="1600" kern="1200" dirty="0" smtClean="0">
              <a:latin typeface="+mn-lt"/>
            </a:rPr>
            <a:t>Mild infection.</a:t>
          </a:r>
          <a:endParaRPr lang="en-US" sz="1600" kern="1200" dirty="0">
            <a:latin typeface="+mn-lt"/>
          </a:endParaRPr>
        </a:p>
      </dsp:txBody>
      <dsp:txXfrm>
        <a:off x="52478" y="1720126"/>
        <a:ext cx="2389687" cy="1218166"/>
      </dsp:txXfrm>
    </dsp:sp>
    <dsp:sp modelId="{F5DFEBC2-FD7F-D645-9614-CDCA7C531731}">
      <dsp:nvSpPr>
        <dsp:cNvPr id="0" name=""/>
        <dsp:cNvSpPr/>
      </dsp:nvSpPr>
      <dsp:spPr>
        <a:xfrm>
          <a:off x="2726872" y="702041"/>
          <a:ext cx="3545413" cy="7535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
              <a:schemeClr val="bg1"/>
            </a:buClr>
          </a:pPr>
          <a:r>
            <a:rPr lang="en-US" altLang="en-US" sz="1800" u="none" kern="1200" dirty="0">
              <a:latin typeface="+mn-lt"/>
            </a:rPr>
            <a:t>Localized brain infection.</a:t>
          </a:r>
          <a:endParaRPr lang="en-US" sz="1800" u="none" kern="1200" dirty="0">
            <a:latin typeface="+mn-lt"/>
          </a:endParaRPr>
        </a:p>
      </dsp:txBody>
      <dsp:txXfrm>
        <a:off x="2748944" y="724113"/>
        <a:ext cx="3501269" cy="709447"/>
      </dsp:txXfrm>
    </dsp:sp>
    <dsp:sp modelId="{04F3D398-E2D9-254B-8A6A-FCEA32DFD1C8}">
      <dsp:nvSpPr>
        <dsp:cNvPr id="0" name=""/>
        <dsp:cNvSpPr/>
      </dsp:nvSpPr>
      <dsp:spPr>
        <a:xfrm>
          <a:off x="2726872" y="1706890"/>
          <a:ext cx="1946250" cy="12939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chemeClr val="bg1"/>
            </a:buClr>
          </a:pPr>
          <a:r>
            <a:rPr lang="en-US" altLang="en-US" sz="1600" kern="1200" dirty="0">
              <a:latin typeface="+mn-lt"/>
            </a:rPr>
            <a:t>limited to CNS invasion causing encephalitis.</a:t>
          </a:r>
          <a:endParaRPr lang="en-US" sz="1600" kern="1200" dirty="0">
            <a:latin typeface="+mn-lt"/>
          </a:endParaRPr>
        </a:p>
      </dsp:txBody>
      <dsp:txXfrm>
        <a:off x="2764771" y="1744789"/>
        <a:ext cx="1870452" cy="1218166"/>
      </dsp:txXfrm>
    </dsp:sp>
    <dsp:sp modelId="{127C2B9F-F4C5-1E46-8B02-0939BCCBA0E0}">
      <dsp:nvSpPr>
        <dsp:cNvPr id="0" name=""/>
        <dsp:cNvSpPr/>
      </dsp:nvSpPr>
      <dsp:spPr>
        <a:xfrm>
          <a:off x="4796526" y="1706890"/>
          <a:ext cx="1475759" cy="12939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chemeClr val="bg1"/>
            </a:buClr>
          </a:pPr>
          <a:r>
            <a:rPr lang="en-US" altLang="en-US" sz="1600" kern="1200">
              <a:latin typeface="+mn-lt"/>
            </a:rPr>
            <a:t>mortality is high</a:t>
          </a:r>
          <a:endParaRPr lang="en-US" sz="1600" kern="1200">
            <a:latin typeface="+mn-lt"/>
          </a:endParaRPr>
        </a:p>
      </dsp:txBody>
      <dsp:txXfrm>
        <a:off x="4834425" y="1744789"/>
        <a:ext cx="1399961" cy="1218166"/>
      </dsp:txXfrm>
    </dsp:sp>
    <dsp:sp modelId="{55EC92B6-7D87-4847-8912-737EC9053FE1}">
      <dsp:nvSpPr>
        <dsp:cNvPr id="0" name=""/>
        <dsp:cNvSpPr/>
      </dsp:nvSpPr>
      <dsp:spPr>
        <a:xfrm>
          <a:off x="6519092" y="702041"/>
          <a:ext cx="4213496" cy="7582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
              <a:schemeClr val="bg1"/>
            </a:buClr>
          </a:pPr>
          <a:r>
            <a:rPr lang="en-US" altLang="en-US" sz="1800" u="none" kern="1200" dirty="0">
              <a:latin typeface="+mn-lt"/>
            </a:rPr>
            <a:t>Generalized neonatal herpes infection.</a:t>
          </a:r>
          <a:endParaRPr lang="en-US" sz="1800" u="none" kern="1200" dirty="0">
            <a:latin typeface="+mn-lt"/>
          </a:endParaRPr>
        </a:p>
      </dsp:txBody>
      <dsp:txXfrm>
        <a:off x="6541299" y="724248"/>
        <a:ext cx="4169082" cy="713797"/>
      </dsp:txXfrm>
    </dsp:sp>
    <dsp:sp modelId="{4F9CC96E-2B6A-F542-8A02-7135C8964CBC}">
      <dsp:nvSpPr>
        <dsp:cNvPr id="0" name=""/>
        <dsp:cNvSpPr/>
      </dsp:nvSpPr>
      <dsp:spPr>
        <a:xfrm>
          <a:off x="6527310" y="1711509"/>
          <a:ext cx="4197061" cy="13865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chemeClr val="bg1"/>
            </a:buClr>
          </a:pPr>
          <a:r>
            <a:rPr lang="en-US" altLang="en-US" sz="1600" kern="1200" dirty="0">
              <a:latin typeface="+mn-lt"/>
            </a:rPr>
            <a:t>Severe  massive infection  of the skin accompanied with internal organs infection as  lungs (pneumonia), liver (</a:t>
          </a:r>
          <a:r>
            <a:rPr lang="en-US" altLang="en-US" sz="1600" kern="1200" dirty="0" err="1">
              <a:latin typeface="+mn-lt"/>
            </a:rPr>
            <a:t>hepatosplenomegally</a:t>
          </a:r>
          <a:r>
            <a:rPr lang="en-US" altLang="en-US" sz="1600" kern="1200" dirty="0">
              <a:latin typeface="+mn-lt"/>
            </a:rPr>
            <a:t>), and brain (encephalitis) with massive skin herpetic lesions. </a:t>
          </a:r>
          <a:r>
            <a:rPr lang="en-US" altLang="en-US" sz="1600" kern="1200" dirty="0" smtClean="0">
              <a:latin typeface="+mn-lt"/>
            </a:rPr>
            <a:t>Usually </a:t>
          </a:r>
          <a:r>
            <a:rPr lang="en-US" altLang="en-US" sz="1600" kern="1200" dirty="0">
              <a:latin typeface="+mn-lt"/>
            </a:rPr>
            <a:t>fatal</a:t>
          </a:r>
          <a:endParaRPr lang="en-US" sz="1600" kern="1200" dirty="0">
            <a:latin typeface="+mn-lt"/>
          </a:endParaRPr>
        </a:p>
      </dsp:txBody>
      <dsp:txXfrm>
        <a:off x="6567921" y="1752120"/>
        <a:ext cx="4115839" cy="13053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4/15/18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CC8541C-2C30-471E-9DDB-80EECFC229BE}"/>
              </a:ext>
            </a:extLst>
          </p:cNvPr>
          <p:cNvSpPr>
            <a:spLocks noGrp="1"/>
          </p:cNvSpPr>
          <p:nvPr>
            <p:ph type="dt" sz="half" idx="10"/>
          </p:nvPr>
        </p:nvSpPr>
        <p:spPr/>
        <p:txBody>
          <a:bodyPr/>
          <a:lstStyle/>
          <a:p>
            <a:fld id="{9334D819-9F07-4261-B09B-9E467E5D9002}" type="datetimeFigureOut">
              <a:rPr lang="en-US" smtClean="0"/>
              <a:pPr/>
              <a:t>4/15/18</a:t>
            </a:fld>
            <a:endParaRPr lang="en-US" dirty="0"/>
          </a:p>
        </p:txBody>
      </p:sp>
      <p:sp>
        <p:nvSpPr>
          <p:cNvPr id="5" name="Footer Placeholder 4">
            <a:extLst>
              <a:ext uri="{FF2B5EF4-FFF2-40B4-BE49-F238E27FC236}">
                <a16:creationId xmlns:a16="http://schemas.microsoft.com/office/drawing/2014/main" xmlns=""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EFF9C7-0729-4082-BE5D-28B8A87A2262}"/>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5" name="Footer Placeholder 4">
            <a:extLst>
              <a:ext uri="{FF2B5EF4-FFF2-40B4-BE49-F238E27FC236}">
                <a16:creationId xmlns:a16="http://schemas.microsoft.com/office/drawing/2014/main" xmlns=""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9CE333-D839-46AE-9654-9647AE3DBA9A}"/>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5" name="Footer Placeholder 4">
            <a:extLst>
              <a:ext uri="{FF2B5EF4-FFF2-40B4-BE49-F238E27FC236}">
                <a16:creationId xmlns:a16="http://schemas.microsoft.com/office/drawing/2014/main" xmlns=""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68C377-B7C2-4062-882B-02408DF0F7DB}"/>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5" name="Footer Placeholder 4">
            <a:extLst>
              <a:ext uri="{FF2B5EF4-FFF2-40B4-BE49-F238E27FC236}">
                <a16:creationId xmlns:a16="http://schemas.microsoft.com/office/drawing/2014/main" xmlns=""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67C7CC5-FDEC-4B47-82FC-41889ABFAA49}"/>
              </a:ext>
            </a:extLst>
          </p:cNvPr>
          <p:cNvSpPr>
            <a:spLocks noGrp="1"/>
          </p:cNvSpPr>
          <p:nvPr>
            <p:ph type="dt" sz="half" idx="10"/>
          </p:nvPr>
        </p:nvSpPr>
        <p:spPr/>
        <p:txBody>
          <a:bodyPr/>
          <a:lstStyle/>
          <a:p>
            <a:fld id="{9334D819-9F07-4261-B09B-9E467E5D9002}" type="datetimeFigureOut">
              <a:rPr lang="en-US" smtClean="0"/>
              <a:pPr/>
              <a:t>4/15/18</a:t>
            </a:fld>
            <a:endParaRPr lang="en-US" dirty="0"/>
          </a:p>
        </p:txBody>
      </p:sp>
      <p:sp>
        <p:nvSpPr>
          <p:cNvPr id="5" name="Footer Placeholder 4">
            <a:extLst>
              <a:ext uri="{FF2B5EF4-FFF2-40B4-BE49-F238E27FC236}">
                <a16:creationId xmlns:a16="http://schemas.microsoft.com/office/drawing/2014/main" xmlns=""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98DC7E-8FA3-4F95-88DA-089562931E12}"/>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6" name="Footer Placeholder 5">
            <a:extLst>
              <a:ext uri="{FF2B5EF4-FFF2-40B4-BE49-F238E27FC236}">
                <a16:creationId xmlns:a16="http://schemas.microsoft.com/office/drawing/2014/main" xmlns=""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7E3A0F-82A1-4936-8747-5EB21579D9E2}"/>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8" name="Footer Placeholder 7">
            <a:extLst>
              <a:ext uri="{FF2B5EF4-FFF2-40B4-BE49-F238E27FC236}">
                <a16:creationId xmlns:a16="http://schemas.microsoft.com/office/drawing/2014/main" xmlns=""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7B5D828-283B-49BB-9194-815807C7E0BC}"/>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4" name="Footer Placeholder 3">
            <a:extLst>
              <a:ext uri="{FF2B5EF4-FFF2-40B4-BE49-F238E27FC236}">
                <a16:creationId xmlns:a16="http://schemas.microsoft.com/office/drawing/2014/main" xmlns=""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107F77-8396-45B6-B6B3-809EA18E9C14}"/>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3" name="Footer Placeholder 2">
            <a:extLst>
              <a:ext uri="{FF2B5EF4-FFF2-40B4-BE49-F238E27FC236}">
                <a16:creationId xmlns:a16="http://schemas.microsoft.com/office/drawing/2014/main" xmlns=""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8CAA12-1BF5-4C7A-9AD1-3790C1873AFB}"/>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6" name="Footer Placeholder 5">
            <a:extLst>
              <a:ext uri="{FF2B5EF4-FFF2-40B4-BE49-F238E27FC236}">
                <a16:creationId xmlns:a16="http://schemas.microsoft.com/office/drawing/2014/main" xmlns=""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1D4862-EB00-4D9C-8F6D-9EE1147E4DD8}"/>
              </a:ext>
            </a:extLst>
          </p:cNvPr>
          <p:cNvSpPr>
            <a:spLocks noGrp="1"/>
          </p:cNvSpPr>
          <p:nvPr>
            <p:ph type="dt" sz="half" idx="10"/>
          </p:nvPr>
        </p:nvSpPr>
        <p:spPr/>
        <p:txBody>
          <a:bodyPr/>
          <a:lstStyle/>
          <a:p>
            <a:fld id="{9334D819-9F07-4261-B09B-9E467E5D9002}" type="datetimeFigureOut">
              <a:rPr lang="en-US" smtClean="0"/>
              <a:t>4/15/18</a:t>
            </a:fld>
            <a:endParaRPr lang="en-US" dirty="0"/>
          </a:p>
        </p:txBody>
      </p:sp>
      <p:sp>
        <p:nvSpPr>
          <p:cNvPr id="6" name="Footer Placeholder 5">
            <a:extLst>
              <a:ext uri="{FF2B5EF4-FFF2-40B4-BE49-F238E27FC236}">
                <a16:creationId xmlns:a16="http://schemas.microsoft.com/office/drawing/2014/main" xmlns=""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4/15/18</a:t>
            </a:fld>
            <a:endParaRPr lang="en-US" dirty="0"/>
          </a:p>
        </p:txBody>
      </p:sp>
      <p:sp>
        <p:nvSpPr>
          <p:cNvPr id="5" name="Footer Placeholder 4">
            <a:extLst>
              <a:ext uri="{FF2B5EF4-FFF2-40B4-BE49-F238E27FC236}">
                <a16:creationId xmlns:a16="http://schemas.microsoft.com/office/drawing/2014/main" xmlns=""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xmlns="" id="{456DF3F2-9714-4DE6-AF9B-FE175EC1CA2B}"/>
              </a:ext>
            </a:extLst>
          </p:cNvPr>
          <p:cNvPicPr>
            <a:picLocks noChangeAspect="1"/>
          </p:cNvPicPr>
          <p:nvPr/>
        </p:nvPicPr>
        <p:blipFill>
          <a:blip r:embed="rId3"/>
          <a:stretch>
            <a:fillRect/>
          </a:stretch>
        </p:blipFill>
        <p:spPr>
          <a:xfrm>
            <a:off x="0" y="92011"/>
            <a:ext cx="2057400" cy="1783574"/>
          </a:xfrm>
          <a:prstGeom prst="rect">
            <a:avLst/>
          </a:prstGeom>
        </p:spPr>
      </p:pic>
      <p:sp>
        <p:nvSpPr>
          <p:cNvPr id="26" name="Rectangle 25">
            <a:extLst>
              <a:ext uri="{FF2B5EF4-FFF2-40B4-BE49-F238E27FC236}">
                <a16:creationId xmlns:a16="http://schemas.microsoft.com/office/drawing/2014/main" xmlns="" id="{657A4952-C7BB-4B44-8C85-34B8EAA20AAA}"/>
              </a:ext>
            </a:extLst>
          </p:cNvPr>
          <p:cNvSpPr/>
          <p:nvPr/>
        </p:nvSpPr>
        <p:spPr>
          <a:xfrm>
            <a:off x="1757148" y="3919358"/>
            <a:ext cx="18285423" cy="646331"/>
          </a:xfrm>
          <a:prstGeom prst="rect">
            <a:avLst/>
          </a:prstGeom>
          <a:noFill/>
        </p:spPr>
        <p:txBody>
          <a:bodyPr wrap="square" lIns="91440" tIns="45720" rIns="91440" bIns="45720">
            <a:spAutoFit/>
          </a:bodyPr>
          <a:lstStyle/>
          <a:p>
            <a:r>
              <a:rPr lang="en-US" sz="3600" dirty="0">
                <a:ln w="0"/>
                <a:effectLst>
                  <a:outerShdw blurRad="38100" dist="19050" dir="2700000" algn="tl" rotWithShape="0">
                    <a:schemeClr val="dk1">
                      <a:alpha val="40000"/>
                    </a:schemeClr>
                  </a:outerShdw>
                </a:effectLst>
              </a:rPr>
              <a:t>LECTURE: herpes simplex and genital warts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xmlns=""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xmlns=""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rPr>
              <a:t>Editing File </a:t>
            </a: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xmlns=""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xmlns="" id="{66540622-7D11-4BB5-B4B5-D9D60AD25377}"/>
              </a:ext>
            </a:extLst>
          </p:cNvPr>
          <p:cNvPicPr>
            <a:picLocks noChangeAspect="1"/>
          </p:cNvPicPr>
          <p:nvPr/>
        </p:nvPicPr>
        <p:blipFill>
          <a:blip r:embed="rId4"/>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xmlns=""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xmlns="" id="{D78A3197-437E-42E8-BD1F-C226F81AC103}"/>
              </a:ext>
            </a:extLst>
          </p:cNvPr>
          <p:cNvSpPr/>
          <p:nvPr/>
        </p:nvSpPr>
        <p:spPr>
          <a:xfrm>
            <a:off x="7265370" y="6011799"/>
            <a:ext cx="4816647" cy="646331"/>
          </a:xfrm>
          <a:prstGeom prst="rect">
            <a:avLst/>
          </a:prstGeom>
        </p:spPr>
        <p:txBody>
          <a:bodyPr wrap="square">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8" name="صورة 8">
            <a:extLst>
              <a:ext uri="{FF2B5EF4-FFF2-40B4-BE49-F238E27FC236}">
                <a16:creationId xmlns:a16="http://schemas.microsoft.com/office/drawing/2014/main" xmlns="" id="{F84EF029-00FD-EE41-B3DE-6EBEB8E01593}"/>
              </a:ext>
            </a:extLst>
          </p:cNvPr>
          <p:cNvPicPr>
            <a:picLocks noChangeAspect="1"/>
          </p:cNvPicPr>
          <p:nvPr/>
        </p:nvPicPr>
        <p:blipFill>
          <a:blip r:embed="rId5"/>
          <a:stretch>
            <a:fillRect/>
          </a:stretch>
        </p:blipFill>
        <p:spPr>
          <a:xfrm>
            <a:off x="3611084" y="391544"/>
            <a:ext cx="4792925" cy="3338717"/>
          </a:xfrm>
          <a:prstGeom prst="rect">
            <a:avLst/>
          </a:prstGeom>
        </p:spPr>
      </p:pic>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AEAB166B-99D2-F246-A8B5-968C7CABAE38}"/>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xmlns="" id="{18E8CB18-1FCC-A147-95E9-F0838039B3C3}"/>
              </a:ext>
            </a:extLst>
          </p:cNvPr>
          <p:cNvSpPr/>
          <p:nvPr/>
        </p:nvSpPr>
        <p:spPr>
          <a:xfrm>
            <a:off x="8681799" y="3636553"/>
            <a:ext cx="3323217" cy="369332"/>
          </a:xfrm>
          <a:prstGeom prst="rect">
            <a:avLst/>
          </a:prstGeom>
        </p:spPr>
        <p:txBody>
          <a:bodyPr wrap="none">
            <a:spAutoFit/>
          </a:bodyPr>
          <a:lstStyle/>
          <a:p>
            <a:pPr>
              <a:spcBef>
                <a:spcPct val="0"/>
              </a:spcBef>
            </a:pPr>
            <a:r>
              <a:rPr lang="en-US" altLang="en-US" dirty="0">
                <a:solidFill>
                  <a:schemeClr val="accent1">
                    <a:lumMod val="50000"/>
                  </a:schemeClr>
                </a:solidFill>
                <a:cs typeface="Times New Roman" panose="02020603050405020304" pitchFamily="18" charset="0"/>
              </a:rPr>
              <a:t>Common warts and planter warts</a:t>
            </a:r>
            <a:endParaRPr lang="en-US" dirty="0">
              <a:solidFill>
                <a:schemeClr val="accent1">
                  <a:lumMod val="50000"/>
                </a:schemeClr>
              </a:solidFill>
              <a:cs typeface="Times New Roman" panose="02020603050405020304" pitchFamily="18" charset="0"/>
            </a:endParaRPr>
          </a:p>
        </p:txBody>
      </p:sp>
      <p:pic>
        <p:nvPicPr>
          <p:cNvPr id="5" name="Picture 3" descr="C:\Users\fayez\Pictures\m6.jpg">
            <a:extLst>
              <a:ext uri="{FF2B5EF4-FFF2-40B4-BE49-F238E27FC236}">
                <a16:creationId xmlns:a16="http://schemas.microsoft.com/office/drawing/2014/main" xmlns="" id="{6293DFF9-C794-4141-B2E1-62AE23636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54472" y="2664619"/>
            <a:ext cx="1542444" cy="1021015"/>
          </a:xfrm>
          <a:prstGeom prst="rect">
            <a:avLst/>
          </a:prstGeom>
          <a:noFill/>
        </p:spPr>
      </p:pic>
      <p:pic>
        <p:nvPicPr>
          <p:cNvPr id="6" name="Picture 2" descr="C:\Users\fayez\Pictures\m8.jpg">
            <a:extLst>
              <a:ext uri="{FF2B5EF4-FFF2-40B4-BE49-F238E27FC236}">
                <a16:creationId xmlns:a16="http://schemas.microsoft.com/office/drawing/2014/main" xmlns="" id="{A143251C-F53E-8D4E-A227-B4A496E73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70978" y="2699602"/>
            <a:ext cx="1269636" cy="1026363"/>
          </a:xfrm>
          <a:prstGeom prst="rect">
            <a:avLst/>
          </a:prstGeom>
          <a:noFill/>
        </p:spPr>
      </p:pic>
      <p:sp>
        <p:nvSpPr>
          <p:cNvPr id="7" name="Rectangle 6">
            <a:extLst>
              <a:ext uri="{FF2B5EF4-FFF2-40B4-BE49-F238E27FC236}">
                <a16:creationId xmlns:a16="http://schemas.microsoft.com/office/drawing/2014/main" xmlns="" id="{86704B61-5766-EA48-99B4-E76359DDF2A0}"/>
              </a:ext>
            </a:extLst>
          </p:cNvPr>
          <p:cNvSpPr/>
          <p:nvPr/>
        </p:nvSpPr>
        <p:spPr>
          <a:xfrm>
            <a:off x="247087" y="342204"/>
            <a:ext cx="2328907" cy="461665"/>
          </a:xfrm>
          <a:prstGeom prst="rect">
            <a:avLst/>
          </a:prstGeom>
        </p:spPr>
        <p:txBody>
          <a:bodyPr wrap="none">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 2- </a:t>
            </a:r>
            <a:r>
              <a:rPr lang="en-US" altLang="en-US" sz="2400" b="1" dirty="0">
                <a:solidFill>
                  <a:srgbClr val="FF0000"/>
                </a:solidFill>
                <a:latin typeface="+mj-lt"/>
                <a:cs typeface="Times New Roman" panose="02020603050405020304" pitchFamily="18" charset="0"/>
              </a:rPr>
              <a:t>Genital Warts </a:t>
            </a:r>
            <a:endParaRPr lang="en-US" sz="2400" b="1" dirty="0">
              <a:solidFill>
                <a:srgbClr val="FF0000"/>
              </a:solidFill>
              <a:latin typeface="+mj-lt"/>
              <a:cs typeface="Times New Roman" panose="02020603050405020304" pitchFamily="18" charset="0"/>
            </a:endParaRPr>
          </a:p>
        </p:txBody>
      </p:sp>
      <p:sp>
        <p:nvSpPr>
          <p:cNvPr id="8" name="TextBox 7">
            <a:extLst>
              <a:ext uri="{FF2B5EF4-FFF2-40B4-BE49-F238E27FC236}">
                <a16:creationId xmlns:a16="http://schemas.microsoft.com/office/drawing/2014/main" xmlns="" id="{2BE7F128-AC39-B342-BF94-B4A332FA21E2}"/>
              </a:ext>
            </a:extLst>
          </p:cNvPr>
          <p:cNvSpPr txBox="1"/>
          <p:nvPr/>
        </p:nvSpPr>
        <p:spPr>
          <a:xfrm>
            <a:off x="380517" y="803869"/>
            <a:ext cx="11486036" cy="2031325"/>
          </a:xfrm>
          <a:prstGeom prst="rect">
            <a:avLst/>
          </a:prstGeom>
          <a:noFill/>
        </p:spPr>
        <p:txBody>
          <a:bodyPr wrap="square" rtlCol="0">
            <a:spAutoFit/>
          </a:bodyPr>
          <a:lstStyle/>
          <a:p>
            <a:pPr indent="-285750">
              <a:spcBef>
                <a:spcPts val="600"/>
              </a:spcBef>
              <a:buClr>
                <a:schemeClr val="bg1"/>
              </a:buClr>
              <a:buFont typeface="Arial" panose="020B0604020202020204" pitchFamily="34" charset="0"/>
              <a:buChar char="•"/>
            </a:pPr>
            <a:r>
              <a:rPr lang="en-US" altLang="en-US" b="1" dirty="0"/>
              <a:t>Genital ,</a:t>
            </a:r>
            <a:r>
              <a:rPr lang="en-US" altLang="en-US" b="1" dirty="0" err="1"/>
              <a:t>Anogenital</a:t>
            </a:r>
            <a:r>
              <a:rPr lang="en-US" altLang="en-US" b="1" dirty="0"/>
              <a:t>  or mucosal Warts:</a:t>
            </a:r>
          </a:p>
          <a:p>
            <a:pPr marL="742950" lvl="1" indent="-285750">
              <a:buFont typeface="Courier New" panose="02070309020205020404" pitchFamily="49" charset="0"/>
              <a:buChar char="o"/>
            </a:pPr>
            <a:r>
              <a:rPr lang="en-US" altLang="en-US" dirty="0">
                <a:cs typeface="Times New Roman" panose="02020603050405020304" pitchFamily="18" charset="0"/>
              </a:rPr>
              <a:t>These Warts are acquired by sexual contact ,they are in fact one of the most common sexually transmitted diseases, and often occur in association with other sexual diseases as gonorrhea or chlamydial infection.</a:t>
            </a:r>
          </a:p>
          <a:p>
            <a:pPr marL="742950" lvl="1" indent="-285750">
              <a:buFont typeface="Courier New" panose="02070309020205020404" pitchFamily="49" charset="0"/>
              <a:buChar char="o"/>
            </a:pPr>
            <a:r>
              <a:rPr lang="en-US" altLang="en-US" dirty="0"/>
              <a:t> There is strong association between increasing numbers of sexual partners and prevalence of genital HPV infections. </a:t>
            </a:r>
          </a:p>
          <a:p>
            <a:pPr marL="742950" lvl="1" indent="-285750">
              <a:buFont typeface="Courier New" panose="02070309020205020404" pitchFamily="49" charset="0"/>
              <a:buChar char="o"/>
            </a:pPr>
            <a:r>
              <a:rPr lang="en-US" altLang="en-US" b="1" dirty="0"/>
              <a:t>Vertical transmission: </a:t>
            </a:r>
            <a:r>
              <a:rPr lang="en-US" altLang="en-US" dirty="0"/>
              <a:t>from mother to infant  or prenatal transmission lesions  appear within the first 6 weeks of life have been demonstrated. </a:t>
            </a:r>
            <a:r>
              <a:rPr lang="ar-SA" altLang="en-US" dirty="0">
                <a:solidFill>
                  <a:schemeClr val="accent1">
                    <a:lumMod val="75000"/>
                  </a:schemeClr>
                </a:solidFill>
              </a:rPr>
              <a:t>يعني الأعراض ماتبان الا بعد ٦ اسابيع.</a:t>
            </a:r>
            <a:endParaRPr lang="en-US" altLang="en-US" dirty="0">
              <a:solidFill>
                <a:schemeClr val="accent1">
                  <a:lumMod val="75000"/>
                </a:schemeClr>
              </a:solidFill>
            </a:endParaRPr>
          </a:p>
        </p:txBody>
      </p:sp>
      <p:sp>
        <p:nvSpPr>
          <p:cNvPr id="9" name="Rectangle 8">
            <a:extLst>
              <a:ext uri="{FF2B5EF4-FFF2-40B4-BE49-F238E27FC236}">
                <a16:creationId xmlns:a16="http://schemas.microsoft.com/office/drawing/2014/main" xmlns="" id="{CCBF2508-DE84-914C-850C-FBA0DE42D5EB}"/>
              </a:ext>
            </a:extLst>
          </p:cNvPr>
          <p:cNvSpPr/>
          <p:nvPr/>
        </p:nvSpPr>
        <p:spPr>
          <a:xfrm>
            <a:off x="522852" y="3002686"/>
            <a:ext cx="6037743" cy="369332"/>
          </a:xfrm>
          <a:prstGeom prst="rect">
            <a:avLst/>
          </a:prstGeom>
        </p:spPr>
        <p:txBody>
          <a:bodyPr wrap="none">
            <a:spAutoFit/>
          </a:bodyPr>
          <a:lstStyle/>
          <a:p>
            <a:pPr>
              <a:spcBef>
                <a:spcPts val="600"/>
              </a:spcBef>
              <a:buClr>
                <a:schemeClr val="bg1"/>
              </a:buClr>
            </a:pPr>
            <a:r>
              <a:rPr lang="en-US" altLang="en-US" dirty="0">
                <a:solidFill>
                  <a:schemeClr val="accent1">
                    <a:lumMod val="50000"/>
                  </a:schemeClr>
                </a:solidFill>
              </a:rPr>
              <a:t> </a:t>
            </a:r>
            <a:r>
              <a:rPr lang="en-US" altLang="en-US" b="1" dirty="0" err="1"/>
              <a:t>Ano</a:t>
            </a:r>
            <a:r>
              <a:rPr lang="en-US" altLang="en-US" b="1" dirty="0"/>
              <a:t>-genital or mucosal</a:t>
            </a:r>
            <a:r>
              <a:rPr lang="en-US" altLang="en-US" dirty="0">
                <a:solidFill>
                  <a:schemeClr val="accent1">
                    <a:lumMod val="50000"/>
                  </a:schemeClr>
                </a:solidFill>
              </a:rPr>
              <a:t>: </a:t>
            </a:r>
            <a:r>
              <a:rPr lang="en-US" altLang="en-US" sz="1600" dirty="0">
                <a:solidFill>
                  <a:srgbClr val="C00000"/>
                </a:solidFill>
              </a:rPr>
              <a:t>VERY IMPORTANT! MEMORIZE NUMBERS!</a:t>
            </a:r>
          </a:p>
        </p:txBody>
      </p:sp>
      <p:sp>
        <p:nvSpPr>
          <p:cNvPr id="10" name="Rectangle 9">
            <a:extLst>
              <a:ext uri="{FF2B5EF4-FFF2-40B4-BE49-F238E27FC236}">
                <a16:creationId xmlns:a16="http://schemas.microsoft.com/office/drawing/2014/main" xmlns="" id="{DB6B0DAE-F6EE-6F48-B38E-5D102CD72A4D}"/>
              </a:ext>
            </a:extLst>
          </p:cNvPr>
          <p:cNvSpPr/>
          <p:nvPr/>
        </p:nvSpPr>
        <p:spPr>
          <a:xfrm>
            <a:off x="852100" y="3465508"/>
            <a:ext cx="8771244" cy="1477328"/>
          </a:xfrm>
          <a:prstGeom prst="rect">
            <a:avLst/>
          </a:prstGeom>
        </p:spPr>
        <p:txBody>
          <a:bodyPr wrap="square">
            <a:spAutoFit/>
          </a:bodyPr>
          <a:lstStyle/>
          <a:p>
            <a:pPr marL="285750" indent="-285750">
              <a:buFont typeface="Arial" panose="020B0604020202020204" pitchFamily="34" charset="0"/>
              <a:buChar char="•"/>
            </a:pPr>
            <a:r>
              <a:rPr lang="en-US" altLang="en-US" dirty="0" err="1"/>
              <a:t>Condyloma</a:t>
            </a:r>
            <a:r>
              <a:rPr lang="en-US" altLang="en-US" dirty="0"/>
              <a:t> </a:t>
            </a:r>
            <a:r>
              <a:rPr lang="en-US" altLang="en-US" dirty="0" err="1"/>
              <a:t>acuminata</a:t>
            </a:r>
            <a:r>
              <a:rPr lang="en-US" altLang="en-US" dirty="0"/>
              <a:t>  (</a:t>
            </a:r>
            <a:r>
              <a:rPr lang="en-US" altLang="en-US" dirty="0">
                <a:solidFill>
                  <a:srgbClr val="C00000"/>
                </a:solidFill>
              </a:rPr>
              <a:t>benign HPV 6,11</a:t>
            </a:r>
            <a:r>
              <a:rPr lang="en-US" altLang="en-US" dirty="0"/>
              <a:t>)</a:t>
            </a:r>
          </a:p>
          <a:p>
            <a:pPr marL="285750" indent="-285750">
              <a:buFont typeface="Arial" panose="020B0604020202020204" pitchFamily="34" charset="0"/>
              <a:buChar char="•"/>
            </a:pPr>
            <a:r>
              <a:rPr lang="en-US" altLang="en-US" dirty="0"/>
              <a:t>Cervical carcinoma    (</a:t>
            </a:r>
            <a:r>
              <a:rPr lang="en-US" altLang="en-US" dirty="0">
                <a:solidFill>
                  <a:srgbClr val="C00000"/>
                </a:solidFill>
              </a:rPr>
              <a:t>HPV 16,18</a:t>
            </a:r>
            <a:r>
              <a:rPr lang="en-US" altLang="en-US" dirty="0"/>
              <a:t>, 31,45)                                                  </a:t>
            </a:r>
          </a:p>
          <a:p>
            <a:pPr marL="285750" indent="-285750">
              <a:buFont typeface="Arial" panose="020B0604020202020204" pitchFamily="34" charset="0"/>
              <a:buChar char="•"/>
            </a:pPr>
            <a:r>
              <a:rPr lang="en-US" altLang="en-US" dirty="0"/>
              <a:t>Penile and anal carcinoma in men    (</a:t>
            </a:r>
            <a:r>
              <a:rPr lang="en-US" altLang="en-US" dirty="0">
                <a:solidFill>
                  <a:srgbClr val="C00000"/>
                </a:solidFill>
              </a:rPr>
              <a:t>HPV 16,18</a:t>
            </a:r>
            <a:r>
              <a:rPr lang="en-US" altLang="en-US" dirty="0"/>
              <a:t>)</a:t>
            </a:r>
          </a:p>
          <a:p>
            <a:pPr marL="285750" indent="-285750">
              <a:buFont typeface="Arial" panose="020B0604020202020204" pitchFamily="34" charset="0"/>
              <a:buChar char="•"/>
            </a:pPr>
            <a:r>
              <a:rPr lang="en-US" altLang="en-US" dirty="0"/>
              <a:t>Laryngeal Warts (</a:t>
            </a:r>
            <a:r>
              <a:rPr lang="en-US" altLang="en-US" dirty="0">
                <a:solidFill>
                  <a:srgbClr val="C00000"/>
                </a:solidFill>
              </a:rPr>
              <a:t>benign HPV 6,11</a:t>
            </a:r>
            <a:r>
              <a:rPr lang="en-US" altLang="en-US" dirty="0"/>
              <a:t>)  </a:t>
            </a:r>
            <a:r>
              <a:rPr lang="en-US" altLang="en-US" dirty="0" smtClean="0"/>
              <a:t> </a:t>
            </a:r>
            <a:endParaRPr lang="en-US" altLang="en-US" dirty="0"/>
          </a:p>
          <a:p>
            <a:pPr marL="285750" indent="-285750">
              <a:buFont typeface="Arial" panose="020B0604020202020204" pitchFamily="34" charset="0"/>
              <a:buChar char="•"/>
            </a:pPr>
            <a:r>
              <a:rPr lang="en-US" altLang="en-US" dirty="0"/>
              <a:t>They may be transmitted to baby </a:t>
            </a:r>
            <a:endParaRPr lang="en-US" dirty="0"/>
          </a:p>
        </p:txBody>
      </p:sp>
      <p:pic>
        <p:nvPicPr>
          <p:cNvPr id="13" name="Picture 2" descr="C:\Users\fayez\Pictures\m5.bmp">
            <a:extLst>
              <a:ext uri="{FF2B5EF4-FFF2-40B4-BE49-F238E27FC236}">
                <a16:creationId xmlns:a16="http://schemas.microsoft.com/office/drawing/2014/main" xmlns="" id="{51432D61-8725-47D9-A713-AA445D436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054472" y="4391096"/>
            <a:ext cx="1542444" cy="1411728"/>
          </a:xfrm>
          <a:prstGeom prst="rect">
            <a:avLst/>
          </a:prstGeom>
          <a:noFill/>
        </p:spPr>
      </p:pic>
      <p:pic>
        <p:nvPicPr>
          <p:cNvPr id="14" name="Picture 7" descr="http://picturesofwarts.net/wp-content/uploads/2010/03/9-warts.jpg">
            <a:extLst>
              <a:ext uri="{FF2B5EF4-FFF2-40B4-BE49-F238E27FC236}">
                <a16:creationId xmlns:a16="http://schemas.microsoft.com/office/drawing/2014/main" xmlns="" id="{88CC5B6A-BB62-4295-B617-000330427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978" y="4391095"/>
            <a:ext cx="1269636" cy="14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43AACD92-2159-4355-814D-737742129BEE}"/>
              </a:ext>
            </a:extLst>
          </p:cNvPr>
          <p:cNvSpPr txBox="1"/>
          <p:nvPr/>
        </p:nvSpPr>
        <p:spPr>
          <a:xfrm>
            <a:off x="11014838" y="5788897"/>
            <a:ext cx="698204" cy="307777"/>
          </a:xfrm>
          <a:prstGeom prst="rect">
            <a:avLst/>
          </a:prstGeom>
          <a:noFill/>
        </p:spPr>
        <p:txBody>
          <a:bodyPr wrap="none" rtlCol="0">
            <a:spAutoFit/>
          </a:bodyPr>
          <a:lstStyle/>
          <a:p>
            <a:pPr>
              <a:spcBef>
                <a:spcPts val="600"/>
              </a:spcBef>
              <a:buClr>
                <a:schemeClr val="bg1"/>
              </a:buClr>
            </a:pPr>
            <a:r>
              <a:rPr lang="en-US" altLang="en-US" sz="1400" b="1" dirty="0">
                <a:solidFill>
                  <a:schemeClr val="accent1">
                    <a:lumMod val="50000"/>
                  </a:schemeClr>
                </a:solidFill>
                <a:latin typeface="+mj-lt"/>
                <a:cs typeface="Times New Roman" panose="02020603050405020304" pitchFamily="18" charset="0"/>
              </a:rPr>
              <a:t>Female</a:t>
            </a:r>
            <a:endParaRPr lang="en-US" sz="1400" b="1" dirty="0">
              <a:solidFill>
                <a:schemeClr val="accent1">
                  <a:lumMod val="50000"/>
                </a:schemeClr>
              </a:solidFill>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xmlns="" id="{1807199D-EC3A-4C18-AB3F-DB9A7C3DE21F}"/>
              </a:ext>
            </a:extLst>
          </p:cNvPr>
          <p:cNvSpPr txBox="1"/>
          <p:nvPr/>
        </p:nvSpPr>
        <p:spPr>
          <a:xfrm>
            <a:off x="9554626" y="5774970"/>
            <a:ext cx="542136" cy="307777"/>
          </a:xfrm>
          <a:prstGeom prst="rect">
            <a:avLst/>
          </a:prstGeom>
          <a:noFill/>
        </p:spPr>
        <p:txBody>
          <a:bodyPr wrap="none" rtlCol="0">
            <a:spAutoFit/>
          </a:bodyPr>
          <a:lstStyle/>
          <a:p>
            <a:pPr>
              <a:spcBef>
                <a:spcPts val="600"/>
              </a:spcBef>
              <a:buClr>
                <a:schemeClr val="bg1"/>
              </a:buClr>
            </a:pPr>
            <a:r>
              <a:rPr lang="en-US" altLang="en-US" sz="1400" b="1" dirty="0">
                <a:solidFill>
                  <a:schemeClr val="accent1">
                    <a:lumMod val="50000"/>
                  </a:schemeClr>
                </a:solidFill>
                <a:latin typeface="+mj-lt"/>
                <a:cs typeface="Times New Roman" panose="02020603050405020304" pitchFamily="18" charset="0"/>
              </a:rPr>
              <a:t>Male</a:t>
            </a:r>
            <a:endParaRPr lang="en-US" sz="1400" b="1" dirty="0">
              <a:solidFill>
                <a:schemeClr val="accent1">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422215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2FD68BA1-A370-B448-ACC0-962D16D064F6}"/>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xmlns="" id="{F611EAAA-A2D5-994A-A4B0-DA5D715C4460}"/>
              </a:ext>
            </a:extLst>
          </p:cNvPr>
          <p:cNvSpPr/>
          <p:nvPr/>
        </p:nvSpPr>
        <p:spPr>
          <a:xfrm>
            <a:off x="279260" y="233924"/>
            <a:ext cx="4368504" cy="461665"/>
          </a:xfrm>
          <a:prstGeom prst="rect">
            <a:avLst/>
          </a:prstGeom>
        </p:spPr>
        <p:txBody>
          <a:bodyPr wrap="none">
            <a:spAutoFit/>
          </a:bodyPr>
          <a:lstStyle/>
          <a:p>
            <a:r>
              <a:rPr lang="en-US" altLang="en-US" sz="2400" b="1" dirty="0">
                <a:solidFill>
                  <a:schemeClr val="accent1">
                    <a:lumMod val="50000"/>
                  </a:schemeClr>
                </a:solidFill>
                <a:latin typeface="+mj-lt"/>
                <a:cs typeface="Times New Roman" panose="02020603050405020304" pitchFamily="18" charset="0"/>
              </a:rPr>
              <a:t>Clinical symptoms of genital warts</a:t>
            </a:r>
            <a:endParaRPr lang="en-US" sz="2400" b="1" dirty="0">
              <a:solidFill>
                <a:schemeClr val="accent1">
                  <a:lumMod val="50000"/>
                </a:schemeClr>
              </a:solidFill>
              <a:latin typeface="+mj-lt"/>
              <a:cs typeface="Times New Roman" panose="02020603050405020304" pitchFamily="18" charset="0"/>
            </a:endParaRPr>
          </a:p>
        </p:txBody>
      </p:sp>
      <p:sp>
        <p:nvSpPr>
          <p:cNvPr id="4" name="Rectangle 3">
            <a:extLst>
              <a:ext uri="{FF2B5EF4-FFF2-40B4-BE49-F238E27FC236}">
                <a16:creationId xmlns:a16="http://schemas.microsoft.com/office/drawing/2014/main" xmlns="" id="{0CF9124A-C142-8D45-9241-A4EAC6C14F2F}"/>
              </a:ext>
            </a:extLst>
          </p:cNvPr>
          <p:cNvSpPr/>
          <p:nvPr/>
        </p:nvSpPr>
        <p:spPr>
          <a:xfrm>
            <a:off x="533016" y="806389"/>
            <a:ext cx="8796179" cy="2031325"/>
          </a:xfrm>
          <a:prstGeom prst="rect">
            <a:avLst/>
          </a:prstGeom>
        </p:spPr>
        <p:txBody>
          <a:bodyPr wrap="square">
            <a:spAutoFit/>
          </a:bodyPr>
          <a:lstStyle/>
          <a:p>
            <a:pPr marL="285750" indent="-285750">
              <a:buClr>
                <a:srgbClr val="003300"/>
              </a:buClr>
              <a:buFont typeface="Arial" panose="020B0604020202020204" pitchFamily="34" charset="0"/>
              <a:buChar char="•"/>
            </a:pPr>
            <a:r>
              <a:rPr lang="en-US" altLang="en-US" dirty="0"/>
              <a:t>Appear after 3-4 months after infection(I.P </a:t>
            </a:r>
            <a:r>
              <a:rPr lang="en-US" altLang="en-US" dirty="0">
                <a:solidFill>
                  <a:schemeClr val="bg1">
                    <a:lumMod val="50000"/>
                  </a:schemeClr>
                </a:solidFill>
              </a:rPr>
              <a:t>– incubation period - </a:t>
            </a:r>
            <a:r>
              <a:rPr lang="en-US" altLang="en-US" dirty="0">
                <a:solidFill>
                  <a:schemeClr val="accent1">
                    <a:lumMod val="75000"/>
                  </a:schemeClr>
                </a:solidFill>
              </a:rPr>
              <a:t>long).</a:t>
            </a:r>
          </a:p>
          <a:p>
            <a:pPr marL="285750" indent="-285750">
              <a:buClr>
                <a:srgbClr val="003300"/>
              </a:buClr>
              <a:buFont typeface="Arial" panose="020B0604020202020204" pitchFamily="34" charset="0"/>
              <a:buChar char="•"/>
            </a:pPr>
            <a:r>
              <a:rPr lang="en-US" altLang="en-US" dirty="0"/>
              <a:t>Warts size vary from small round to large complex mass.</a:t>
            </a:r>
          </a:p>
          <a:p>
            <a:pPr marL="285750" indent="-285750">
              <a:buClr>
                <a:srgbClr val="003300"/>
              </a:buClr>
              <a:buFont typeface="Arial" panose="020B0604020202020204" pitchFamily="34" charset="0"/>
              <a:buChar char="•"/>
            </a:pPr>
            <a:r>
              <a:rPr lang="en-US" altLang="en-US" dirty="0"/>
              <a:t>Found in the </a:t>
            </a:r>
            <a:r>
              <a:rPr lang="en-US" altLang="en-US" dirty="0" err="1"/>
              <a:t>anogenital</a:t>
            </a:r>
            <a:r>
              <a:rPr lang="en-US" altLang="en-US" dirty="0"/>
              <a:t> tract (inside or outside the genital and the anal areas of both males and females).</a:t>
            </a:r>
          </a:p>
          <a:p>
            <a:pPr marL="285750" indent="-285750">
              <a:buClr>
                <a:srgbClr val="003300"/>
              </a:buClr>
              <a:buFont typeface="Arial" panose="020B0604020202020204" pitchFamily="34" charset="0"/>
              <a:buChar char="•"/>
            </a:pPr>
            <a:r>
              <a:rPr lang="en-US" altLang="en-US" dirty="0"/>
              <a:t>Localized pain </a:t>
            </a:r>
          </a:p>
          <a:p>
            <a:pPr marL="285750" indent="-285750">
              <a:buClr>
                <a:srgbClr val="003300"/>
              </a:buClr>
              <a:buFont typeface="Arial" panose="020B0604020202020204" pitchFamily="34" charset="0"/>
              <a:buChar char="•"/>
            </a:pPr>
            <a:r>
              <a:rPr lang="en-US" altLang="en-US" dirty="0"/>
              <a:t>Discomfort</a:t>
            </a:r>
          </a:p>
          <a:p>
            <a:pPr marL="285750" indent="-285750">
              <a:buClr>
                <a:srgbClr val="003300"/>
              </a:buClr>
              <a:buFont typeface="Arial" panose="020B0604020202020204" pitchFamily="34" charset="0"/>
              <a:buChar char="•"/>
            </a:pPr>
            <a:r>
              <a:rPr lang="en-US" altLang="en-US" dirty="0"/>
              <a:t>Abnormal vaginal bleeding and discharge.  </a:t>
            </a:r>
          </a:p>
        </p:txBody>
      </p:sp>
      <p:pic>
        <p:nvPicPr>
          <p:cNvPr id="5" name="Picture 4" descr="genital_warts_308133936.jpg">
            <a:extLst>
              <a:ext uri="{FF2B5EF4-FFF2-40B4-BE49-F238E27FC236}">
                <a16:creationId xmlns:a16="http://schemas.microsoft.com/office/drawing/2014/main" xmlns="" id="{D3AE6585-AFC6-0146-94B8-4DCB71638A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9196" y="340658"/>
            <a:ext cx="2611418" cy="2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3A1F33E7-1573-A348-A139-F5FEEA6EC2BC}"/>
              </a:ext>
            </a:extLst>
          </p:cNvPr>
          <p:cNvSpPr txBox="1"/>
          <p:nvPr/>
        </p:nvSpPr>
        <p:spPr>
          <a:xfrm>
            <a:off x="279260" y="3066002"/>
            <a:ext cx="4931799" cy="738664"/>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 Link between HPV and cervical cancer</a:t>
            </a:r>
          </a:p>
          <a:p>
            <a:endParaRPr lang="en-US" dirty="0"/>
          </a:p>
        </p:txBody>
      </p:sp>
      <p:sp>
        <p:nvSpPr>
          <p:cNvPr id="7" name="TextBox 6">
            <a:extLst>
              <a:ext uri="{FF2B5EF4-FFF2-40B4-BE49-F238E27FC236}">
                <a16:creationId xmlns:a16="http://schemas.microsoft.com/office/drawing/2014/main" xmlns="" id="{90492492-51A3-3B40-AEEB-94B03EE65DB4}"/>
              </a:ext>
            </a:extLst>
          </p:cNvPr>
          <p:cNvSpPr txBox="1"/>
          <p:nvPr/>
        </p:nvSpPr>
        <p:spPr>
          <a:xfrm>
            <a:off x="442887" y="3561758"/>
            <a:ext cx="11497727" cy="1870640"/>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en-US" altLang="en-US" dirty="0">
                <a:cs typeface="Times New Roman" panose="02020603050405020304" pitchFamily="18" charset="0"/>
              </a:rPr>
              <a:t>HPV type 6 and 11(</a:t>
            </a:r>
            <a:r>
              <a:rPr lang="en-US" altLang="en-US" dirty="0" err="1">
                <a:cs typeface="Times New Roman" panose="02020603050405020304" pitchFamily="18" charset="0"/>
              </a:rPr>
              <a:t>Condylomata</a:t>
            </a:r>
            <a:r>
              <a:rPr lang="en-US" altLang="en-US" dirty="0">
                <a:cs typeface="Times New Roman" panose="02020603050405020304" pitchFamily="18" charset="0"/>
              </a:rPr>
              <a:t> </a:t>
            </a:r>
            <a:r>
              <a:rPr lang="en-US" altLang="en-US" dirty="0" err="1">
                <a:cs typeface="Times New Roman" panose="02020603050405020304" pitchFamily="18" charset="0"/>
              </a:rPr>
              <a:t>acuminata</a:t>
            </a:r>
            <a:r>
              <a:rPr lang="en-US" altLang="en-US" dirty="0">
                <a:cs typeface="Times New Roman" panose="02020603050405020304" pitchFamily="18" charset="0"/>
              </a:rPr>
              <a:t>) is </a:t>
            </a:r>
            <a:r>
              <a:rPr lang="en-US" altLang="en-US" b="1" dirty="0">
                <a:cs typeface="Times New Roman" panose="02020603050405020304" pitchFamily="18" charset="0"/>
              </a:rPr>
              <a:t>unusual to become malignant </a:t>
            </a:r>
            <a:r>
              <a:rPr lang="en-US" altLang="en-US" dirty="0">
                <a:cs typeface="Times New Roman" panose="02020603050405020304" pitchFamily="18" charset="0"/>
              </a:rPr>
              <a:t>,but they occasionally progress to squamous cell carcinoma ,while HPV 16 and 18 are more commonly associated with lesions of great dysplasia which involves all layers of stratified epithelium , and has high chance of </a:t>
            </a:r>
            <a:r>
              <a:rPr lang="en-US" altLang="en-US" b="1" dirty="0">
                <a:cs typeface="Times New Roman" panose="02020603050405020304" pitchFamily="18" charset="0"/>
              </a:rPr>
              <a:t>progression  to metastasizing carcinoma &amp; invasive cancer. </a:t>
            </a:r>
          </a:p>
          <a:p>
            <a:pPr marL="285750" indent="-285750">
              <a:lnSpc>
                <a:spcPct val="80000"/>
              </a:lnSpc>
              <a:buFont typeface="Arial" panose="020B0604020202020204" pitchFamily="34" charset="0"/>
              <a:buChar char="•"/>
            </a:pPr>
            <a:r>
              <a:rPr lang="en-US" altLang="en-US" dirty="0">
                <a:cs typeface="Times New Roman" panose="02020603050405020304" pitchFamily="18" charset="0"/>
              </a:rPr>
              <a:t>Persistent HPV infection is considered the main cause of cervical cancer, HPV DNA can be detected in most grades of premalignant lesions of the female and male genital tract.</a:t>
            </a:r>
          </a:p>
          <a:p>
            <a:pPr marL="285750" indent="-285750">
              <a:lnSpc>
                <a:spcPct val="80000"/>
              </a:lnSpc>
              <a:buFont typeface="Arial" panose="020B0604020202020204" pitchFamily="34" charset="0"/>
              <a:buChar char="•"/>
            </a:pPr>
            <a:r>
              <a:rPr lang="en-US" altLang="en-US" dirty="0">
                <a:cs typeface="Times New Roman" panose="02020603050405020304" pitchFamily="18" charset="0"/>
              </a:rPr>
              <a:t> &gt; 90% of positive Pap-smear is due to HPV infection.</a:t>
            </a:r>
          </a:p>
          <a:p>
            <a:pPr marL="285750" indent="-285750">
              <a:lnSpc>
                <a:spcPct val="80000"/>
              </a:lnSpc>
              <a:buFont typeface="Arial" panose="020B0604020202020204" pitchFamily="34" charset="0"/>
              <a:buChar char="•"/>
            </a:pPr>
            <a:r>
              <a:rPr lang="en-US" altLang="en-US" dirty="0">
                <a:solidFill>
                  <a:schemeClr val="accent1">
                    <a:lumMod val="50000"/>
                  </a:schemeClr>
                </a:solidFill>
              </a:rPr>
              <a:t>Pap-smear: </a:t>
            </a:r>
            <a:r>
              <a:rPr lang="en-US" altLang="en-US" dirty="0">
                <a:cs typeface="Times New Roman" panose="02020603050405020304" pitchFamily="18" charset="0"/>
              </a:rPr>
              <a:t>is a screening test for detection abnormal epithelial cells of the cervix.</a:t>
            </a:r>
          </a:p>
        </p:txBody>
      </p:sp>
    </p:spTree>
    <p:extLst>
      <p:ext uri="{BB962C8B-B14F-4D97-AF65-F5344CB8AC3E}">
        <p14:creationId xmlns:p14="http://schemas.microsoft.com/office/powerpoint/2010/main" val="409865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B62D365D-123F-CC41-B26D-961A1ADE831D}"/>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xmlns="" id="{22FBC4D3-9B99-C348-9FB8-CAFDDCC89391}"/>
              </a:ext>
            </a:extLst>
          </p:cNvPr>
          <p:cNvSpPr txBox="1"/>
          <p:nvPr/>
        </p:nvSpPr>
        <p:spPr>
          <a:xfrm>
            <a:off x="233470" y="348784"/>
            <a:ext cx="1410964" cy="461665"/>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Diagnosis </a:t>
            </a:r>
          </a:p>
        </p:txBody>
      </p:sp>
      <p:sp>
        <p:nvSpPr>
          <p:cNvPr id="4" name="TextBox 3">
            <a:extLst>
              <a:ext uri="{FF2B5EF4-FFF2-40B4-BE49-F238E27FC236}">
                <a16:creationId xmlns:a16="http://schemas.microsoft.com/office/drawing/2014/main" xmlns="" id="{BD150B87-BC74-4248-B7CD-635E087D123B}"/>
              </a:ext>
            </a:extLst>
          </p:cNvPr>
          <p:cNvSpPr txBox="1"/>
          <p:nvPr/>
        </p:nvSpPr>
        <p:spPr>
          <a:xfrm>
            <a:off x="390298" y="810449"/>
            <a:ext cx="10536833" cy="1997470"/>
          </a:xfrm>
          <a:prstGeom prst="rect">
            <a:avLst/>
          </a:prstGeom>
          <a:noFill/>
        </p:spPr>
        <p:txBody>
          <a:bodyPr wrap="square" rtlCol="0">
            <a:spAutoFit/>
          </a:bodyPr>
          <a:lstStyle/>
          <a:p>
            <a:pPr>
              <a:lnSpc>
                <a:spcPct val="80000"/>
              </a:lnSpc>
            </a:pPr>
            <a:r>
              <a:rPr lang="en-US" altLang="en-US" dirty="0">
                <a:cs typeface="Times New Roman" panose="02020603050405020304" pitchFamily="18" charset="0"/>
              </a:rPr>
              <a:t>External genital warts can be easily diagnosed by medical examination. </a:t>
            </a:r>
          </a:p>
          <a:p>
            <a:pPr>
              <a:lnSpc>
                <a:spcPct val="80000"/>
              </a:lnSpc>
            </a:pPr>
            <a:r>
              <a:rPr lang="en-US" altLang="en-US" dirty="0">
                <a:cs typeface="Times New Roman" panose="02020603050405020304" pitchFamily="18" charset="0"/>
              </a:rPr>
              <a:t>Internal genital warts can be visualized by colposcopy.  </a:t>
            </a:r>
          </a:p>
          <a:p>
            <a:pPr>
              <a:lnSpc>
                <a:spcPct val="80000"/>
              </a:lnSpc>
            </a:pPr>
            <a:endParaRPr lang="en-US" altLang="en-US" dirty="0">
              <a:cs typeface="Times New Roman" panose="02020603050405020304" pitchFamily="18" charset="0"/>
            </a:endParaRPr>
          </a:p>
          <a:p>
            <a:pPr>
              <a:lnSpc>
                <a:spcPct val="80000"/>
              </a:lnSpc>
              <a:spcBef>
                <a:spcPts val="600"/>
              </a:spcBef>
              <a:buClr>
                <a:schemeClr val="bg1"/>
              </a:buClr>
            </a:pPr>
            <a:r>
              <a:rPr lang="en-US" altLang="en-US" dirty="0">
                <a:solidFill>
                  <a:schemeClr val="accent1">
                    <a:lumMod val="50000"/>
                  </a:schemeClr>
                </a:solidFill>
              </a:rPr>
              <a:t>Lab diagnosis:</a:t>
            </a:r>
            <a:endParaRPr lang="en-US" altLang="en-US" dirty="0">
              <a:cs typeface="Times New Roman" panose="02020603050405020304" pitchFamily="18" charset="0"/>
            </a:endParaRPr>
          </a:p>
          <a:p>
            <a:pPr marL="342900" indent="-342900">
              <a:lnSpc>
                <a:spcPct val="80000"/>
              </a:lnSpc>
              <a:buFont typeface="+mj-lt"/>
              <a:buAutoNum type="arabicPeriod"/>
            </a:pPr>
            <a:r>
              <a:rPr lang="en-US" altLang="en-US" dirty="0">
                <a:cs typeface="Times New Roman" panose="02020603050405020304" pitchFamily="18" charset="0"/>
              </a:rPr>
              <a:t>Polymerase chain reaction (PCR) is used to detect HPV DNA. </a:t>
            </a:r>
            <a:r>
              <a:rPr lang="en-US" altLang="en-US" dirty="0">
                <a:solidFill>
                  <a:srgbClr val="C00000"/>
                </a:solidFill>
                <a:cs typeface="Times New Roman" panose="02020603050405020304" pitchFamily="18" charset="0"/>
              </a:rPr>
              <a:t>(golden standard) VERY IMP!</a:t>
            </a:r>
            <a:endParaRPr lang="en-US" altLang="en-US" dirty="0">
              <a:cs typeface="Times New Roman" panose="02020603050405020304" pitchFamily="18" charset="0"/>
            </a:endParaRPr>
          </a:p>
          <a:p>
            <a:pPr marL="342900" indent="-342900">
              <a:lnSpc>
                <a:spcPct val="80000"/>
              </a:lnSpc>
              <a:buFont typeface="+mj-lt"/>
              <a:buAutoNum type="arabicPeriod"/>
            </a:pPr>
            <a:r>
              <a:rPr lang="en-US" altLang="en-US" dirty="0">
                <a:cs typeface="Times New Roman" panose="02020603050405020304" pitchFamily="18" charset="0"/>
              </a:rPr>
              <a:t>Pap-smear test is used to identify abnormal epithelial cells of the cervix (cervical dysplasia).  </a:t>
            </a:r>
          </a:p>
          <a:p>
            <a:pPr marL="342900" indent="-342900">
              <a:lnSpc>
                <a:spcPct val="80000"/>
              </a:lnSpc>
              <a:buFont typeface="+mj-lt"/>
              <a:buAutoNum type="arabicPeriod"/>
            </a:pPr>
            <a:r>
              <a:rPr lang="en-US" altLang="en-US" dirty="0">
                <a:cs typeface="Times New Roman" panose="02020603050405020304" pitchFamily="18" charset="0"/>
              </a:rPr>
              <a:t>In-situ DNA hybridization is used for HPV genotyping. </a:t>
            </a:r>
            <a:r>
              <a:rPr lang="en-US" altLang="en-US" dirty="0">
                <a:solidFill>
                  <a:schemeClr val="accent1">
                    <a:lumMod val="75000"/>
                  </a:schemeClr>
                </a:solidFill>
              </a:rPr>
              <a:t>Same as PCR.</a:t>
            </a:r>
          </a:p>
          <a:p>
            <a:endParaRPr lang="en-US" dirty="0"/>
          </a:p>
        </p:txBody>
      </p:sp>
      <p:sp>
        <p:nvSpPr>
          <p:cNvPr id="5" name="TextBox 4">
            <a:extLst>
              <a:ext uri="{FF2B5EF4-FFF2-40B4-BE49-F238E27FC236}">
                <a16:creationId xmlns:a16="http://schemas.microsoft.com/office/drawing/2014/main" xmlns="" id="{F0F55326-BD48-4138-AA8D-6CF2639D7A87}"/>
              </a:ext>
            </a:extLst>
          </p:cNvPr>
          <p:cNvSpPr txBox="1"/>
          <p:nvPr/>
        </p:nvSpPr>
        <p:spPr>
          <a:xfrm>
            <a:off x="206534" y="2601491"/>
            <a:ext cx="2258311" cy="461665"/>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HPV prevention  </a:t>
            </a:r>
          </a:p>
        </p:txBody>
      </p:sp>
      <p:sp>
        <p:nvSpPr>
          <p:cNvPr id="6" name="TextBox 5">
            <a:extLst>
              <a:ext uri="{FF2B5EF4-FFF2-40B4-BE49-F238E27FC236}">
                <a16:creationId xmlns:a16="http://schemas.microsoft.com/office/drawing/2014/main" xmlns="" id="{68F72FA5-E848-4153-A286-FCDB0E1A13F4}"/>
              </a:ext>
            </a:extLst>
          </p:cNvPr>
          <p:cNvSpPr txBox="1"/>
          <p:nvPr/>
        </p:nvSpPr>
        <p:spPr>
          <a:xfrm>
            <a:off x="390298" y="3139164"/>
            <a:ext cx="11731514" cy="2086725"/>
          </a:xfrm>
          <a:prstGeom prst="rect">
            <a:avLst/>
          </a:prstGeom>
          <a:noFill/>
        </p:spPr>
        <p:txBody>
          <a:bodyPr wrap="square" rtlCol="0">
            <a:spAutoFit/>
          </a:bodyPr>
          <a:lstStyle/>
          <a:p>
            <a:pPr>
              <a:lnSpc>
                <a:spcPct val="80000"/>
              </a:lnSpc>
            </a:pPr>
            <a:r>
              <a:rPr lang="en-US" altLang="en-US" dirty="0">
                <a:cs typeface="Times New Roman" panose="02020603050405020304" pitchFamily="18" charset="0"/>
              </a:rPr>
              <a:t>There are two </a:t>
            </a:r>
            <a:r>
              <a:rPr lang="en-US" altLang="en-US" b="1" dirty="0">
                <a:cs typeface="Times New Roman" panose="02020603050405020304" pitchFamily="18" charset="0"/>
              </a:rPr>
              <a:t>vaccines</a:t>
            </a:r>
            <a:r>
              <a:rPr lang="en-US" altLang="en-US" dirty="0">
                <a:cs typeface="Times New Roman" panose="02020603050405020304" pitchFamily="18" charset="0"/>
              </a:rPr>
              <a:t> available Gardasil and </a:t>
            </a:r>
            <a:r>
              <a:rPr lang="en-US" altLang="en-US" dirty="0" err="1">
                <a:cs typeface="Times New Roman" panose="02020603050405020304" pitchFamily="18" charset="0"/>
              </a:rPr>
              <a:t>Cervarix</a:t>
            </a:r>
            <a:r>
              <a:rPr lang="en-US" altLang="en-US" dirty="0">
                <a:cs typeface="Times New Roman" panose="02020603050405020304" pitchFamily="18" charset="0"/>
              </a:rPr>
              <a:t> and both are:</a:t>
            </a:r>
          </a:p>
          <a:p>
            <a:pPr marL="285750" indent="-285750">
              <a:lnSpc>
                <a:spcPct val="80000"/>
              </a:lnSpc>
              <a:buFont typeface="Arial" panose="020B0604020202020204" pitchFamily="34" charset="0"/>
              <a:buChar char="•"/>
            </a:pPr>
            <a:r>
              <a:rPr lang="en-US" altLang="en-US" dirty="0">
                <a:cs typeface="Times New Roman" panose="02020603050405020304" pitchFamily="18" charset="0"/>
              </a:rPr>
              <a:t>Recombinant viral-like particles with no DNA.</a:t>
            </a:r>
          </a:p>
          <a:p>
            <a:pPr marL="285750" indent="-285750">
              <a:lnSpc>
                <a:spcPct val="80000"/>
              </a:lnSpc>
              <a:buFont typeface="Arial" panose="020B0604020202020204" pitchFamily="34" charset="0"/>
              <a:buChar char="•"/>
            </a:pPr>
            <a:r>
              <a:rPr lang="en-US" altLang="en-US" dirty="0">
                <a:cs typeface="Times New Roman" panose="02020603050405020304" pitchFamily="18" charset="0"/>
              </a:rPr>
              <a:t>Given in 3 doses at 0, 2, 6 months.</a:t>
            </a:r>
          </a:p>
          <a:p>
            <a:pPr marL="285750" indent="-285750">
              <a:lnSpc>
                <a:spcPct val="80000"/>
              </a:lnSpc>
              <a:buFont typeface="Arial" panose="020B0604020202020204" pitchFamily="34" charset="0"/>
              <a:buChar char="•"/>
            </a:pPr>
            <a:r>
              <a:rPr lang="en-US" altLang="en-US" dirty="0">
                <a:cs typeface="Times New Roman" panose="02020603050405020304" pitchFamily="18" charset="0"/>
              </a:rPr>
              <a:t>Recommended for young individuals ages  9-26 </a:t>
            </a:r>
            <a:r>
              <a:rPr lang="en-US" altLang="en-US" dirty="0" err="1">
                <a:cs typeface="Times New Roman" panose="02020603050405020304" pitchFamily="18" charset="0"/>
              </a:rPr>
              <a:t>yrs</a:t>
            </a:r>
            <a:r>
              <a:rPr lang="en-US" altLang="en-US" dirty="0">
                <a:cs typeface="Times New Roman" panose="02020603050405020304" pitchFamily="18" charset="0"/>
              </a:rPr>
              <a:t> old.</a:t>
            </a:r>
          </a:p>
          <a:p>
            <a:pPr marL="285750" indent="-285750">
              <a:lnSpc>
                <a:spcPct val="80000"/>
              </a:lnSpc>
              <a:buFont typeface="Arial" panose="020B0604020202020204" pitchFamily="34" charset="0"/>
              <a:buChar char="•"/>
            </a:pPr>
            <a:r>
              <a:rPr lang="en-US" altLang="en-US" dirty="0">
                <a:cs typeface="Times New Roman" panose="02020603050405020304" pitchFamily="18" charset="0"/>
              </a:rPr>
              <a:t>Not given to pregnant women.</a:t>
            </a:r>
          </a:p>
          <a:p>
            <a:pPr>
              <a:lnSpc>
                <a:spcPct val="80000"/>
              </a:lnSpc>
            </a:pPr>
            <a:r>
              <a:rPr lang="en-US" altLang="en-US" dirty="0">
                <a:cs typeface="Times New Roman" panose="02020603050405020304" pitchFamily="18" charset="0"/>
              </a:rPr>
              <a:t>Gardasil, a </a:t>
            </a:r>
            <a:r>
              <a:rPr lang="en-US" altLang="en-US" dirty="0" err="1">
                <a:cs typeface="Times New Roman" panose="02020603050405020304" pitchFamily="18" charset="0"/>
              </a:rPr>
              <a:t>quadrivalent</a:t>
            </a:r>
            <a:r>
              <a:rPr lang="en-US" altLang="en-US" dirty="0">
                <a:cs typeface="Times New Roman" panose="02020603050405020304" pitchFamily="18" charset="0"/>
              </a:rPr>
              <a:t> vaccine, provides protection against HPV genotypes 6,11,16,18 which causes genital </a:t>
            </a:r>
            <a:r>
              <a:rPr lang="en-US" altLang="en-US" dirty="0" smtClean="0">
                <a:cs typeface="Times New Roman" panose="02020603050405020304" pitchFamily="18" charset="0"/>
              </a:rPr>
              <a:t>warts and cervical cancer . </a:t>
            </a:r>
            <a:r>
              <a:rPr lang="en-US" altLang="en-US" dirty="0">
                <a:solidFill>
                  <a:schemeClr val="accent1">
                    <a:lumMod val="75000"/>
                  </a:schemeClr>
                </a:solidFill>
              </a:rPr>
              <a:t>(prevents both benign and malignant infections)</a:t>
            </a:r>
          </a:p>
          <a:p>
            <a:pPr>
              <a:lnSpc>
                <a:spcPct val="80000"/>
              </a:lnSpc>
            </a:pPr>
            <a:r>
              <a:rPr lang="en-US" altLang="en-US" dirty="0" err="1">
                <a:cs typeface="Times New Roman" panose="02020603050405020304" pitchFamily="18" charset="0"/>
              </a:rPr>
              <a:t>Cervarix</a:t>
            </a:r>
            <a:r>
              <a:rPr lang="en-US" altLang="en-US" dirty="0">
                <a:cs typeface="Times New Roman" panose="02020603050405020304" pitchFamily="18" charset="0"/>
              </a:rPr>
              <a:t>, a divalent vaccine, provides protection against HPV genotypes 16, and 18 which causes cervical cancer. </a:t>
            </a:r>
            <a:r>
              <a:rPr lang="en-US" altLang="en-US" dirty="0">
                <a:solidFill>
                  <a:schemeClr val="accent1">
                    <a:lumMod val="75000"/>
                  </a:schemeClr>
                </a:solidFill>
              </a:rPr>
              <a:t>(only prevents malignant) </a:t>
            </a:r>
          </a:p>
        </p:txBody>
      </p:sp>
    </p:spTree>
    <p:extLst>
      <p:ext uri="{BB962C8B-B14F-4D97-AF65-F5344CB8AC3E}">
        <p14:creationId xmlns:p14="http://schemas.microsoft.com/office/powerpoint/2010/main" val="66444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151232C5-DED2-D642-AA25-5B19C784CBB0}"/>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xmlns="" id="{588658FD-A9E7-1F4C-86C6-808727177046}"/>
              </a:ext>
            </a:extLst>
          </p:cNvPr>
          <p:cNvSpPr txBox="1"/>
          <p:nvPr/>
        </p:nvSpPr>
        <p:spPr>
          <a:xfrm>
            <a:off x="357175" y="1353914"/>
            <a:ext cx="5002306" cy="3083921"/>
          </a:xfrm>
          <a:prstGeom prst="rect">
            <a:avLst/>
          </a:prstGeom>
          <a:noFill/>
        </p:spPr>
        <p:txBody>
          <a:bodyPr wrap="square" rtlCol="0">
            <a:spAutoFit/>
          </a:bodyPr>
          <a:lstStyle/>
          <a:p>
            <a:pPr marL="342900" indent="-342900">
              <a:lnSpc>
                <a:spcPct val="90000"/>
              </a:lnSpc>
              <a:buClr>
                <a:schemeClr val="tx1"/>
              </a:buClr>
              <a:buFont typeface="+mj-lt"/>
              <a:buAutoNum type="arabicPeriod"/>
            </a:pPr>
            <a:r>
              <a:rPr lang="en-US" altLang="en-US" dirty="0"/>
              <a:t>Cryotherapy:</a:t>
            </a:r>
          </a:p>
          <a:p>
            <a:pPr marL="800100" lvl="1" indent="-342900">
              <a:lnSpc>
                <a:spcPct val="90000"/>
              </a:lnSpc>
              <a:buClr>
                <a:schemeClr val="tx1"/>
              </a:buClr>
              <a:buFont typeface="Arial" panose="020B0604020202020204" pitchFamily="34" charset="0"/>
              <a:buChar char="•"/>
            </a:pPr>
            <a:r>
              <a:rPr lang="en-US" altLang="en-US" dirty="0"/>
              <a:t>freezing warts by liquid nitrogen</a:t>
            </a:r>
          </a:p>
          <a:p>
            <a:pPr marL="800100" lvl="1" indent="-342900">
              <a:lnSpc>
                <a:spcPct val="90000"/>
              </a:lnSpc>
              <a:buClr>
                <a:schemeClr val="tx1"/>
              </a:buClr>
              <a:buFont typeface="Arial" panose="020B0604020202020204" pitchFamily="34" charset="0"/>
              <a:buChar char="•"/>
            </a:pPr>
            <a:r>
              <a:rPr lang="en-US" altLang="en-US" dirty="0"/>
              <a:t>suitable for small external warts</a:t>
            </a:r>
          </a:p>
          <a:p>
            <a:pPr marL="342900" indent="-342900">
              <a:lnSpc>
                <a:spcPct val="90000"/>
              </a:lnSpc>
              <a:buClr>
                <a:schemeClr val="tx1"/>
              </a:buClr>
              <a:buFont typeface="+mj-lt"/>
              <a:buAutoNum type="arabicPeriod"/>
            </a:pPr>
            <a:r>
              <a:rPr lang="en-US" altLang="en-US" dirty="0" err="1"/>
              <a:t>Elctrocautery</a:t>
            </a:r>
            <a:r>
              <a:rPr lang="en-US" altLang="en-US" dirty="0"/>
              <a:t> treatment:</a:t>
            </a:r>
          </a:p>
          <a:p>
            <a:pPr marL="800100" lvl="1" indent="-342900">
              <a:lnSpc>
                <a:spcPct val="90000"/>
              </a:lnSpc>
              <a:buClr>
                <a:schemeClr val="tx1"/>
              </a:buClr>
              <a:buFont typeface="Arial" panose="020B0604020202020204" pitchFamily="34" charset="0"/>
              <a:buChar char="•"/>
            </a:pPr>
            <a:r>
              <a:rPr lang="en-US" altLang="en-US" dirty="0"/>
              <a:t>destroying warts by an electric current</a:t>
            </a:r>
          </a:p>
          <a:p>
            <a:pPr marL="800100" lvl="1" indent="-342900">
              <a:lnSpc>
                <a:spcPct val="90000"/>
              </a:lnSpc>
              <a:buClr>
                <a:schemeClr val="tx1"/>
              </a:buClr>
              <a:buFont typeface="Arial" panose="020B0604020202020204" pitchFamily="34" charset="0"/>
              <a:buChar char="•"/>
            </a:pPr>
            <a:r>
              <a:rPr lang="en-US" altLang="en-US" dirty="0"/>
              <a:t>suitable for small warts </a:t>
            </a:r>
          </a:p>
          <a:p>
            <a:pPr marL="342900" indent="-342900">
              <a:lnSpc>
                <a:spcPct val="90000"/>
              </a:lnSpc>
              <a:buClr>
                <a:schemeClr val="tx1"/>
              </a:buClr>
              <a:buFont typeface="+mj-lt"/>
              <a:buAutoNum type="arabicPeriod"/>
            </a:pPr>
            <a:r>
              <a:rPr lang="en-US" altLang="en-US" dirty="0"/>
              <a:t>Laser therapy:</a:t>
            </a:r>
          </a:p>
          <a:p>
            <a:pPr marL="800100" lvl="1" indent="-342900">
              <a:lnSpc>
                <a:spcPct val="90000"/>
              </a:lnSpc>
              <a:buClr>
                <a:schemeClr val="tx1"/>
              </a:buClr>
              <a:buFont typeface="Arial" panose="020B0604020202020204" pitchFamily="34" charset="0"/>
              <a:buChar char="•"/>
            </a:pPr>
            <a:r>
              <a:rPr lang="en-US" altLang="en-US" dirty="0"/>
              <a:t>destroying warts by a focused light beam</a:t>
            </a:r>
          </a:p>
          <a:p>
            <a:pPr marL="800100" lvl="1" indent="-342900">
              <a:lnSpc>
                <a:spcPct val="90000"/>
              </a:lnSpc>
              <a:buClr>
                <a:schemeClr val="tx1"/>
              </a:buClr>
              <a:buFont typeface="Arial" panose="020B0604020202020204" pitchFamily="34" charset="0"/>
              <a:buChar char="•"/>
            </a:pPr>
            <a:r>
              <a:rPr lang="en-US" altLang="en-US" dirty="0"/>
              <a:t>suitable for small and large warts</a:t>
            </a:r>
          </a:p>
          <a:p>
            <a:pPr marL="342900" indent="-342900">
              <a:lnSpc>
                <a:spcPct val="90000"/>
              </a:lnSpc>
              <a:buClr>
                <a:schemeClr val="tx1"/>
              </a:buClr>
              <a:buFont typeface="+mj-lt"/>
              <a:buAutoNum type="arabicPeriod"/>
            </a:pPr>
            <a:r>
              <a:rPr lang="en-US" altLang="en-US" dirty="0"/>
              <a:t>Surgical excision:</a:t>
            </a:r>
          </a:p>
          <a:p>
            <a:pPr marL="800100" lvl="1" indent="-342900">
              <a:lnSpc>
                <a:spcPct val="90000"/>
              </a:lnSpc>
              <a:buClr>
                <a:schemeClr val="tx1"/>
              </a:buClr>
              <a:buFont typeface="Arial" panose="020B0604020202020204" pitchFamily="34" charset="0"/>
              <a:buChar char="•"/>
            </a:pPr>
            <a:r>
              <a:rPr lang="en-US" altLang="en-US" dirty="0"/>
              <a:t>removing warts by surgical tools</a:t>
            </a:r>
          </a:p>
          <a:p>
            <a:pPr marL="800100" lvl="1" indent="-342900">
              <a:lnSpc>
                <a:spcPct val="90000"/>
              </a:lnSpc>
              <a:buClr>
                <a:schemeClr val="tx1"/>
              </a:buClr>
              <a:buFont typeface="Arial" panose="020B0604020202020204" pitchFamily="34" charset="0"/>
              <a:buChar char="•"/>
            </a:pPr>
            <a:r>
              <a:rPr lang="en-US" altLang="en-US" dirty="0"/>
              <a:t>suitable for all warts </a:t>
            </a:r>
          </a:p>
        </p:txBody>
      </p:sp>
      <p:sp>
        <p:nvSpPr>
          <p:cNvPr id="5" name="TextBox 4">
            <a:extLst>
              <a:ext uri="{FF2B5EF4-FFF2-40B4-BE49-F238E27FC236}">
                <a16:creationId xmlns:a16="http://schemas.microsoft.com/office/drawing/2014/main" xmlns="" id="{2BAEE61B-D5BB-2449-A902-314BA96A65F7}"/>
              </a:ext>
            </a:extLst>
          </p:cNvPr>
          <p:cNvSpPr txBox="1"/>
          <p:nvPr/>
        </p:nvSpPr>
        <p:spPr>
          <a:xfrm>
            <a:off x="246979" y="919900"/>
            <a:ext cx="5658639" cy="461665"/>
          </a:xfrm>
          <a:prstGeom prst="rect">
            <a:avLst/>
          </a:prstGeom>
          <a:noFill/>
        </p:spPr>
        <p:txBody>
          <a:bodyPr wrap="square" rtlCol="0">
            <a:spAutoFit/>
          </a:bodyPr>
          <a:lstStyle/>
          <a:p>
            <a:r>
              <a:rPr lang="en-US" altLang="en-US" sz="2400" b="1" dirty="0">
                <a:solidFill>
                  <a:schemeClr val="accent1">
                    <a:lumMod val="50000"/>
                  </a:schemeClr>
                </a:solidFill>
                <a:latin typeface="+mj-lt"/>
                <a:cs typeface="Times New Roman" panose="02020603050405020304" pitchFamily="18" charset="0"/>
              </a:rPr>
              <a:t>HPV treatment </a:t>
            </a:r>
            <a:r>
              <a:rPr lang="en-US" altLang="en-US" sz="2400" b="1">
                <a:solidFill>
                  <a:schemeClr val="bg1">
                    <a:lumMod val="50000"/>
                  </a:schemeClr>
                </a:solidFill>
                <a:latin typeface="+mj-lt"/>
                <a:cs typeface="Times New Roman" panose="02020603050405020304" pitchFamily="18" charset="0"/>
              </a:rPr>
              <a:t>not important , just read it. </a:t>
            </a:r>
            <a:endParaRPr lang="en-US" altLang="en-US" sz="2400" b="1" dirty="0">
              <a:solidFill>
                <a:schemeClr val="bg1">
                  <a:lumMod val="50000"/>
                </a:schemeClr>
              </a:solidFill>
              <a:latin typeface="+mj-lt"/>
              <a:cs typeface="Times New Roman" panose="02020603050405020304" pitchFamily="18" charset="0"/>
            </a:endParaRPr>
          </a:p>
        </p:txBody>
      </p:sp>
      <p:sp>
        <p:nvSpPr>
          <p:cNvPr id="6" name="TextBox 5">
            <a:extLst>
              <a:ext uri="{FF2B5EF4-FFF2-40B4-BE49-F238E27FC236}">
                <a16:creationId xmlns:a16="http://schemas.microsoft.com/office/drawing/2014/main" xmlns="" id="{FE9D09A3-5593-4D4A-86AA-61FF5AA43856}"/>
              </a:ext>
            </a:extLst>
          </p:cNvPr>
          <p:cNvSpPr txBox="1"/>
          <p:nvPr/>
        </p:nvSpPr>
        <p:spPr>
          <a:xfrm>
            <a:off x="6678937" y="1288982"/>
            <a:ext cx="5254907" cy="2585323"/>
          </a:xfrm>
          <a:prstGeom prst="rect">
            <a:avLst/>
          </a:prstGeom>
          <a:noFill/>
        </p:spPr>
        <p:txBody>
          <a:bodyPr wrap="square" rtlCol="0">
            <a:spAutoFit/>
          </a:bodyPr>
          <a:lstStyle/>
          <a:p>
            <a:pPr marL="342900" indent="-342900">
              <a:lnSpc>
                <a:spcPct val="90000"/>
              </a:lnSpc>
              <a:buClr>
                <a:schemeClr val="tx1"/>
              </a:buClr>
              <a:buFont typeface="+mj-lt"/>
              <a:buAutoNum type="arabicPeriod" startAt="5"/>
            </a:pPr>
            <a:r>
              <a:rPr lang="en-US" altLang="en-US" dirty="0"/>
              <a:t>Topical treatment:</a:t>
            </a:r>
          </a:p>
          <a:p>
            <a:pPr marL="742950" lvl="1" indent="-285750">
              <a:lnSpc>
                <a:spcPct val="90000"/>
              </a:lnSpc>
              <a:buClr>
                <a:schemeClr val="tx1"/>
              </a:buClr>
              <a:buFont typeface="Arial" panose="020B0604020202020204" pitchFamily="34" charset="0"/>
              <a:buChar char="•"/>
            </a:pPr>
            <a:r>
              <a:rPr lang="en-US" altLang="en-US" dirty="0"/>
              <a:t>Applied directly on external warts.</a:t>
            </a:r>
          </a:p>
          <a:p>
            <a:pPr marL="742950" lvl="1" indent="-285750">
              <a:lnSpc>
                <a:spcPct val="90000"/>
              </a:lnSpc>
              <a:buClr>
                <a:schemeClr val="tx1"/>
              </a:buClr>
              <a:buFont typeface="Arial" panose="020B0604020202020204" pitchFamily="34" charset="0"/>
              <a:buChar char="•"/>
            </a:pPr>
            <a:r>
              <a:rPr lang="en-US" altLang="en-US" dirty="0"/>
              <a:t>Used for several weeks.</a:t>
            </a:r>
          </a:p>
          <a:p>
            <a:pPr marL="742950" lvl="1" indent="-285750">
              <a:lnSpc>
                <a:spcPct val="90000"/>
              </a:lnSpc>
              <a:buClr>
                <a:schemeClr val="tx1"/>
              </a:buClr>
              <a:buFont typeface="Arial" panose="020B0604020202020204" pitchFamily="34" charset="0"/>
              <a:buChar char="•"/>
            </a:pPr>
            <a:r>
              <a:rPr lang="en-US" altLang="en-US" dirty="0">
                <a:cs typeface="Times New Roman" panose="02020603050405020304" pitchFamily="18" charset="0"/>
              </a:rPr>
              <a:t>Examples: </a:t>
            </a:r>
            <a:r>
              <a:rPr lang="en-US" altLang="en-US" dirty="0" err="1">
                <a:cs typeface="Times New Roman" panose="02020603050405020304" pitchFamily="18" charset="0"/>
              </a:rPr>
              <a:t>Imiquimod</a:t>
            </a:r>
            <a:r>
              <a:rPr lang="en-US" altLang="en-US" dirty="0">
                <a:cs typeface="Times New Roman" panose="02020603050405020304" pitchFamily="18" charset="0"/>
              </a:rPr>
              <a:t>, </a:t>
            </a:r>
            <a:r>
              <a:rPr lang="en-US" altLang="en-US" dirty="0" err="1">
                <a:cs typeface="Times New Roman" panose="02020603050405020304" pitchFamily="18" charset="0"/>
              </a:rPr>
              <a:t>Podofilox</a:t>
            </a:r>
            <a:r>
              <a:rPr lang="en-US" altLang="en-US" dirty="0">
                <a:cs typeface="Times New Roman" panose="02020603050405020304" pitchFamily="18" charset="0"/>
              </a:rPr>
              <a:t>.</a:t>
            </a:r>
          </a:p>
          <a:p>
            <a:pPr marL="742950" lvl="1" indent="-285750">
              <a:lnSpc>
                <a:spcPct val="90000"/>
              </a:lnSpc>
              <a:buClr>
                <a:schemeClr val="tx1"/>
              </a:buClr>
              <a:buFont typeface="Arial" panose="020B0604020202020204" pitchFamily="34" charset="0"/>
              <a:buChar char="•"/>
            </a:pPr>
            <a:r>
              <a:rPr lang="en-US" altLang="en-US" dirty="0" err="1">
                <a:cs typeface="Times New Roman" panose="02020603050405020304" pitchFamily="18" charset="0"/>
              </a:rPr>
              <a:t>Podophyllin</a:t>
            </a:r>
            <a:r>
              <a:rPr lang="en-US" altLang="en-US" dirty="0">
                <a:cs typeface="Times New Roman" panose="02020603050405020304" pitchFamily="18" charset="0"/>
              </a:rPr>
              <a:t> is applied by a doctor and contraindicated in pregnancy.</a:t>
            </a:r>
          </a:p>
          <a:p>
            <a:pPr marL="742950" lvl="1" indent="-285750">
              <a:lnSpc>
                <a:spcPct val="90000"/>
              </a:lnSpc>
              <a:buClr>
                <a:schemeClr val="tx1"/>
              </a:buClr>
              <a:buFont typeface="Arial" panose="020B0604020202020204" pitchFamily="34" charset="0"/>
              <a:buChar char="•"/>
            </a:pPr>
            <a:r>
              <a:rPr lang="en-US" altLang="en-US" dirty="0" err="1">
                <a:cs typeface="Times New Roman" panose="02020603050405020304" pitchFamily="18" charset="0"/>
              </a:rPr>
              <a:t>Trichloroacitic</a:t>
            </a:r>
            <a:r>
              <a:rPr lang="en-US" altLang="en-US" dirty="0">
                <a:cs typeface="Times New Roman" panose="02020603050405020304" pitchFamily="18" charset="0"/>
              </a:rPr>
              <a:t> acid (T.C.A) safe in pregnancy.</a:t>
            </a:r>
          </a:p>
          <a:p>
            <a:pPr marL="342900" indent="-342900">
              <a:lnSpc>
                <a:spcPct val="90000"/>
              </a:lnSpc>
              <a:buClr>
                <a:schemeClr val="tx1"/>
              </a:buClr>
              <a:buFont typeface="+mj-lt"/>
              <a:buAutoNum type="arabicPeriod" startAt="6"/>
            </a:pPr>
            <a:r>
              <a:rPr lang="en-US" altLang="en-US" dirty="0">
                <a:cs typeface="Times New Roman" panose="02020603050405020304" pitchFamily="18" charset="0"/>
              </a:rPr>
              <a:t>Injection:</a:t>
            </a:r>
          </a:p>
          <a:p>
            <a:pPr lvl="1">
              <a:lnSpc>
                <a:spcPct val="90000"/>
              </a:lnSpc>
              <a:buClr>
                <a:schemeClr val="bg1"/>
              </a:buClr>
              <a:buFont typeface="Arial" panose="020B0604020202020204" pitchFamily="34" charset="0"/>
              <a:buChar char="•"/>
            </a:pPr>
            <a:r>
              <a:rPr lang="en-US" altLang="en-US" dirty="0">
                <a:cs typeface="Times New Roman" panose="02020603050405020304" pitchFamily="18" charset="0"/>
              </a:rPr>
              <a:t>Interferon alpha, 5-flurouracil epinephrine gel.</a:t>
            </a:r>
          </a:p>
          <a:p>
            <a:pPr lvl="1">
              <a:lnSpc>
                <a:spcPct val="90000"/>
              </a:lnSpc>
              <a:buClr>
                <a:schemeClr val="bg1"/>
              </a:buClr>
              <a:buFont typeface="Arial" panose="020B0604020202020204" pitchFamily="34" charset="0"/>
              <a:buChar char="•"/>
            </a:pPr>
            <a:r>
              <a:rPr lang="en-US" altLang="en-US" dirty="0">
                <a:cs typeface="Times New Roman" panose="02020603050405020304" pitchFamily="18" charset="0"/>
              </a:rPr>
              <a:t>Could be taken for several weeks (8-12). </a:t>
            </a:r>
          </a:p>
        </p:txBody>
      </p:sp>
      <p:pic>
        <p:nvPicPr>
          <p:cNvPr id="10" name="Picture 3" descr="LiquidNitrogen.jpg">
            <a:extLst>
              <a:ext uri="{FF2B5EF4-FFF2-40B4-BE49-F238E27FC236}">
                <a16:creationId xmlns:a16="http://schemas.microsoft.com/office/drawing/2014/main" xmlns="" id="{0A7EB895-5229-7540-9AFC-413462597C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191" y="1395463"/>
            <a:ext cx="937950" cy="7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Electrocautery.jpg">
            <a:extLst>
              <a:ext uri="{FF2B5EF4-FFF2-40B4-BE49-F238E27FC236}">
                <a16:creationId xmlns:a16="http://schemas.microsoft.com/office/drawing/2014/main" xmlns="" id="{4C9D96D0-D429-E24B-82BB-32ADE85229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191" y="2394352"/>
            <a:ext cx="937950" cy="81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Laser-Treatment.jpg">
            <a:extLst>
              <a:ext uri="{FF2B5EF4-FFF2-40B4-BE49-F238E27FC236}">
                <a16:creationId xmlns:a16="http://schemas.microsoft.com/office/drawing/2014/main" xmlns="" id="{975F4EEF-E14C-9F45-8CA5-7D976C4D1D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3191" y="3308463"/>
            <a:ext cx="937950" cy="8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5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103548"/>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825101"/>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xmlns="" id="{6789AAEB-CCFE-4461-8DB7-211CC75A212A}"/>
              </a:ext>
            </a:extLst>
          </p:cNvPr>
          <p:cNvGraphicFramePr>
            <a:graphicFrameLocks noGrp="1"/>
          </p:cNvGraphicFramePr>
          <p:nvPr>
            <p:extLst>
              <p:ext uri="{D42A27DB-BD31-4B8C-83A1-F6EECF244321}">
                <p14:modId xmlns:p14="http://schemas.microsoft.com/office/powerpoint/2010/main" val="2049585341"/>
              </p:ext>
            </p:extLst>
          </p:nvPr>
        </p:nvGraphicFramePr>
        <p:xfrm>
          <a:off x="145774" y="993913"/>
          <a:ext cx="11741426" cy="5622301"/>
        </p:xfrm>
        <a:graphic>
          <a:graphicData uri="http://schemas.openxmlformats.org/drawingml/2006/table">
            <a:tbl>
              <a:tblPr firstRow="1" bandRow="1"/>
              <a:tblGrid>
                <a:gridCol w="1418484">
                  <a:extLst>
                    <a:ext uri="{9D8B030D-6E8A-4147-A177-3AD203B41FA5}">
                      <a16:colId xmlns:a16="http://schemas.microsoft.com/office/drawing/2014/main" xmlns="" val="2754430967"/>
                    </a:ext>
                  </a:extLst>
                </a:gridCol>
                <a:gridCol w="2891010">
                  <a:extLst>
                    <a:ext uri="{9D8B030D-6E8A-4147-A177-3AD203B41FA5}">
                      <a16:colId xmlns:a16="http://schemas.microsoft.com/office/drawing/2014/main" xmlns="" val="338519537"/>
                    </a:ext>
                  </a:extLst>
                </a:gridCol>
                <a:gridCol w="2284104">
                  <a:extLst>
                    <a:ext uri="{9D8B030D-6E8A-4147-A177-3AD203B41FA5}">
                      <a16:colId xmlns:a16="http://schemas.microsoft.com/office/drawing/2014/main" xmlns="" val="1312981841"/>
                    </a:ext>
                  </a:extLst>
                </a:gridCol>
                <a:gridCol w="2887228">
                  <a:extLst>
                    <a:ext uri="{9D8B030D-6E8A-4147-A177-3AD203B41FA5}">
                      <a16:colId xmlns:a16="http://schemas.microsoft.com/office/drawing/2014/main" xmlns="" val="3907021561"/>
                    </a:ext>
                  </a:extLst>
                </a:gridCol>
                <a:gridCol w="2260600">
                  <a:extLst>
                    <a:ext uri="{9D8B030D-6E8A-4147-A177-3AD203B41FA5}">
                      <a16:colId xmlns:a16="http://schemas.microsoft.com/office/drawing/2014/main" xmlns="" val="603089759"/>
                    </a:ext>
                  </a:extLst>
                </a:gridCol>
              </a:tblGrid>
              <a:tr h="3895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600" b="1" i="1" dirty="0">
                        <a:ln>
                          <a:solidFill>
                            <a:sysClr val="windowText" lastClr="000000"/>
                          </a:solidFill>
                        </a:ln>
                        <a:solidFill>
                          <a:schemeClr val="bg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R w="12700" cmpd="sng">
                      <a:solidFill>
                        <a:sysClr val="windowText" lastClr="000000"/>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200" b="1" dirty="0">
                          <a:ln>
                            <a:solidFill>
                              <a:sysClr val="windowText" lastClr="000000"/>
                            </a:solidFill>
                          </a:ln>
                          <a:solidFill>
                            <a:schemeClr val="bg1"/>
                          </a:solidFill>
                          <a:effectLst>
                            <a:outerShdw blurRad="38100" dist="38100" dir="2700000" algn="tl">
                              <a:srgbClr val="000000">
                                <a:alpha val="43137"/>
                              </a:srgbClr>
                            </a:outerShdw>
                          </a:effectLst>
                        </a:rPr>
                        <a:t>Genital Herpes</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GB"/>
                    </a:p>
                  </a:txBody>
                  <a:tcPr/>
                </a:tc>
                <a:tc gridSpan="2">
                  <a:txBody>
                    <a:bodyPr/>
                    <a:lstStyle/>
                    <a:p>
                      <a:pPr algn="ctr"/>
                      <a:r>
                        <a:rPr lang="en-GB" sz="2200" b="1" dirty="0">
                          <a:ln>
                            <a:solidFill>
                              <a:sysClr val="windowText" lastClr="000000"/>
                            </a:solidFill>
                          </a:ln>
                          <a:solidFill>
                            <a:schemeClr val="bg1"/>
                          </a:solidFill>
                          <a:effectLst>
                            <a:outerShdw blurRad="38100" dist="38100" dir="2700000" algn="tl">
                              <a:srgbClr val="000000">
                                <a:alpha val="43137"/>
                              </a:srgbClr>
                            </a:outerShdw>
                          </a:effectLst>
                        </a:rPr>
                        <a:t>Genital Warts</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GB"/>
                    </a:p>
                  </a:txBody>
                  <a:tcPr/>
                </a:tc>
                <a:extLst>
                  <a:ext uri="{0D108BD9-81ED-4DB2-BD59-A6C34878D82A}">
                    <a16:rowId xmlns:a16="http://schemas.microsoft.com/office/drawing/2014/main" xmlns="" val="1113076944"/>
                  </a:ext>
                </a:extLst>
              </a:tr>
              <a:tr h="3338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600" i="1" dirty="0"/>
                    </a:p>
                  </a:txBody>
                  <a:tcPr anchor="ctr">
                    <a:lnL w="12700" cap="flat" cmpd="sng" algn="ctr">
                      <a:noFill/>
                      <a:prstDash val="solid"/>
                      <a:round/>
                      <a:headEnd type="none" w="med" len="med"/>
                      <a:tailEnd type="none" w="med" len="med"/>
                    </a:lnL>
                    <a:lnR w="12700" cmpd="sng">
                      <a:solidFill>
                        <a:sysClr val="windowText" lastClr="000000"/>
                      </a:solid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800" b="1" i="1" dirty="0"/>
                        <a:t>Herpes Simplex Virus (HSV)</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hMerge="1">
                  <a:txBody>
                    <a:bodyPr/>
                    <a:lstStyle/>
                    <a:p>
                      <a:endParaRPr lang="en-GB"/>
                    </a:p>
                  </a:txBody>
                  <a:tcPr/>
                </a:tc>
                <a:tc gridSpan="2">
                  <a:txBody>
                    <a:bodyPr/>
                    <a:lstStyle/>
                    <a:p>
                      <a:pPr algn="ctr"/>
                      <a:r>
                        <a:rPr lang="en-GB" sz="1800" b="1" i="1" dirty="0"/>
                        <a:t>Human Papilloma Virus (HPV)</a:t>
                      </a:r>
                      <a:endParaRPr lang="en-GB" sz="1400"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hMerge="1">
                  <a:txBody>
                    <a:bodyPr/>
                    <a:lstStyle/>
                    <a:p>
                      <a:endParaRPr lang="en-GB"/>
                    </a:p>
                  </a:txBody>
                  <a:tcPr/>
                </a:tc>
                <a:extLst>
                  <a:ext uri="{0D108BD9-81ED-4DB2-BD59-A6C34878D82A}">
                    <a16:rowId xmlns:a16="http://schemas.microsoft.com/office/drawing/2014/main" xmlns="" val="2545406370"/>
                  </a:ext>
                </a:extLst>
              </a:tr>
              <a:tr h="3060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600" i="1" dirty="0"/>
                        <a:t>Characteristic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600" b="0" i="0" dirty="0"/>
                        <a:t>ds-DNA with envelope</a:t>
                      </a:r>
                      <a:endParaRPr lang="en-GB" sz="1600" b="0" i="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algn="ctr"/>
                      <a:r>
                        <a:rPr lang="en-US" sz="1600" dirty="0"/>
                        <a:t>ds-DNA without envelope</a:t>
                      </a:r>
                      <a:endParaRPr lang="en-GB" sz="16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xmlns="" val="553041131"/>
                  </a:ext>
                </a:extLst>
              </a:tr>
              <a:tr h="30603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600" i="1" dirty="0"/>
                        <a:t>Species</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600" b="1" i="1" dirty="0"/>
                        <a:t>HSV-1</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GB" sz="1600" b="1" i="1" dirty="0"/>
                        <a:t>HSV-2</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b="1" i="1" dirty="0"/>
                        <a:t>HPV 6 &amp; 11</a:t>
                      </a:r>
                      <a:endParaRPr lang="en-GB" sz="1600" b="1" i="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b="1" i="1" dirty="0"/>
                        <a:t>HPV 16 &amp; 18</a:t>
                      </a:r>
                      <a:endParaRPr lang="en-GB" sz="1600" b="1" i="1"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590104203"/>
                  </a:ext>
                </a:extLst>
              </a:tr>
              <a:tr h="306038">
                <a:tc vMerge="1">
                  <a:txBody>
                    <a:bodyPr/>
                    <a:lstStyle/>
                    <a:p>
                      <a:pPr algn="ctr"/>
                      <a:endParaRPr lang="en-GB" sz="1600" i="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tc>
                  <a:txBody>
                    <a:bodyPr/>
                    <a:lstStyle/>
                    <a:p>
                      <a:pPr algn="ctr"/>
                      <a:r>
                        <a:rPr lang="en-US" sz="1600" b="0" i="0" dirty="0"/>
                        <a:t>Trigeminal ganglion</a:t>
                      </a:r>
                      <a:endParaRPr lang="en-GB" sz="1600" b="0" i="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600" b="0" i="0" dirty="0"/>
                        <a:t>Sacral ganglion</a:t>
                      </a:r>
                      <a:endParaRPr lang="en-GB" sz="1600" b="0" i="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dirty="0"/>
                        <a:t>Condyloma acuminate (benign)</a:t>
                      </a:r>
                      <a:endParaRPr lang="en-GB"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dirty="0"/>
                        <a:t>Cervical carcinoma </a:t>
                      </a:r>
                      <a:endParaRPr lang="en-GB" sz="16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53828857"/>
                  </a:ext>
                </a:extLst>
              </a:tr>
              <a:tr h="20866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600" i="1" dirty="0"/>
                        <a:t>Transmission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US" sz="1600" i="0" dirty="0"/>
                        <a:t>1- Sexual (mainly HSV-2)</a:t>
                      </a:r>
                      <a:endParaRPr lang="en-GB" sz="1600" i="0" dirty="0"/>
                    </a:p>
                    <a:p>
                      <a:pPr algn="l"/>
                      <a:r>
                        <a:rPr lang="en-US" sz="1600" i="0" dirty="0"/>
                        <a:t>2- </a:t>
                      </a:r>
                      <a:r>
                        <a:rPr lang="en-US" sz="1600" i="0" dirty="0" err="1"/>
                        <a:t>Perinataly</a:t>
                      </a:r>
                      <a:r>
                        <a:rPr lang="en-US" sz="1600" i="0" dirty="0"/>
                        <a:t> (during delivery)</a:t>
                      </a:r>
                    </a:p>
                    <a:p>
                      <a:pPr marL="177800" indent="0" algn="l"/>
                      <a:r>
                        <a:rPr lang="en-US" sz="1600" i="0" dirty="0"/>
                        <a:t>To avoid we do </a:t>
                      </a:r>
                      <a:r>
                        <a:rPr lang="en-US" sz="1600" b="1" i="0" dirty="0"/>
                        <a:t>caesarean section</a:t>
                      </a:r>
                      <a:endParaRPr lang="en-GB" sz="1600" b="1" i="0" dirty="0"/>
                    </a:p>
                    <a:p>
                      <a:pPr algn="l"/>
                      <a:r>
                        <a:rPr lang="en-US" sz="1600" i="0" dirty="0"/>
                        <a:t>3- Intrauterine (vertical):</a:t>
                      </a:r>
                    </a:p>
                    <a:p>
                      <a:pPr marL="533400" indent="-342900" algn="l">
                        <a:buFont typeface="Arial" panose="020B0604020202020204" pitchFamily="34" charset="0"/>
                        <a:buNone/>
                      </a:pPr>
                      <a:r>
                        <a:rPr lang="en-US" sz="1600" i="0" dirty="0"/>
                        <a:t>Primary infection during pregnancy:</a:t>
                      </a:r>
                    </a:p>
                    <a:p>
                      <a:pPr marL="533400" indent="-342900" algn="l">
                        <a:buFont typeface="Arial" panose="020B0604020202020204" pitchFamily="34" charset="0"/>
                        <a:buChar char="•"/>
                      </a:pPr>
                      <a:r>
                        <a:rPr lang="en-US" sz="1600" i="0" dirty="0"/>
                        <a:t>1</a:t>
                      </a:r>
                      <a:r>
                        <a:rPr lang="en-US" sz="1600" i="0" baseline="30000" dirty="0"/>
                        <a:t>st</a:t>
                      </a:r>
                      <a:r>
                        <a:rPr lang="en-US" sz="1600" i="0" dirty="0"/>
                        <a:t> trimester </a:t>
                      </a:r>
                      <a:r>
                        <a:rPr lang="en-US" sz="1600" i="0" dirty="0">
                          <a:sym typeface="Wingdings" panose="05000000000000000000" pitchFamily="2" charset="2"/>
                        </a:rPr>
                        <a:t> spontaneous abortion</a:t>
                      </a:r>
                    </a:p>
                    <a:p>
                      <a:pPr marL="533400" indent="-342900" algn="l">
                        <a:buFont typeface="Arial" panose="020B0604020202020204" pitchFamily="34" charset="0"/>
                        <a:buChar char="•"/>
                      </a:pPr>
                      <a:r>
                        <a:rPr lang="en-US" sz="1600" i="0" dirty="0">
                          <a:sym typeface="Wingdings" panose="05000000000000000000" pitchFamily="2" charset="2"/>
                        </a:rPr>
                        <a:t>After 20 weeks  malformation</a:t>
                      </a:r>
                    </a:p>
                    <a:p>
                      <a:pPr marL="533400" indent="-342900" algn="l">
                        <a:buFont typeface="Arial" panose="020B0604020202020204" pitchFamily="34" charset="0"/>
                        <a:buChar char="•"/>
                      </a:pPr>
                      <a:r>
                        <a:rPr lang="en-US" sz="1600" i="0" dirty="0">
                          <a:sym typeface="Wingdings" panose="05000000000000000000" pitchFamily="2" charset="2"/>
                        </a:rPr>
                        <a:t>During delivery  neonatal herpes syndrome </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gridSpan="2">
                  <a:txBody>
                    <a:bodyPr/>
                    <a:lstStyle/>
                    <a:p>
                      <a:r>
                        <a:rPr lang="en-US" sz="1600" dirty="0"/>
                        <a:t>1- Sexual contact (one of the most common STDs)</a:t>
                      </a:r>
                    </a:p>
                    <a:p>
                      <a:r>
                        <a:rPr lang="en-US" sz="1600" dirty="0"/>
                        <a:t>2- Vertical transmission / prenatal transmission </a:t>
                      </a:r>
                      <a:endParaRPr lang="en-GB"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xmlns="" val="963333192"/>
                  </a:ext>
                </a:extLst>
              </a:tr>
              <a:tr h="973756">
                <a:tc>
                  <a:txBody>
                    <a:bodyPr/>
                    <a:lstStyle/>
                    <a:p>
                      <a:pPr algn="ctr"/>
                      <a:r>
                        <a:rPr lang="en-US" sz="1600" i="1" dirty="0"/>
                        <a:t>Diagnosis</a:t>
                      </a:r>
                      <a:endParaRPr lang="en-GB" sz="1600" i="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gridSpan="2">
                  <a:txBody>
                    <a:bodyPr/>
                    <a:lstStyle/>
                    <a:p>
                      <a:pPr marL="457200" indent="-457200" algn="l">
                        <a:buFont typeface="Arial" panose="020B0604020202020204" pitchFamily="34" charset="0"/>
                        <a:buAutoNum type="arabicPeriod"/>
                      </a:pPr>
                      <a:r>
                        <a:rPr lang="en-US" sz="1600" b="1" i="0" u="none" dirty="0">
                          <a:sym typeface="Wingdings" panose="05000000000000000000" pitchFamily="2" charset="2"/>
                        </a:rPr>
                        <a:t>ELISA (IgM of HSV-1 &amp; 2)</a:t>
                      </a:r>
                    </a:p>
                    <a:p>
                      <a:pPr marL="457200" indent="-457200" algn="l">
                        <a:buFont typeface="Arial" panose="020B0604020202020204" pitchFamily="34" charset="0"/>
                        <a:buAutoNum type="arabicPeriod"/>
                      </a:pPr>
                      <a:r>
                        <a:rPr lang="en-US" sz="1600" i="0" dirty="0">
                          <a:sym typeface="Wingdings" panose="05000000000000000000" pitchFamily="2" charset="2"/>
                        </a:rPr>
                        <a:t>IF</a:t>
                      </a:r>
                    </a:p>
                    <a:p>
                      <a:pPr marL="457200" indent="-457200" algn="l">
                        <a:buFont typeface="Arial" panose="020B0604020202020204" pitchFamily="34" charset="0"/>
                        <a:buAutoNum type="arabicPeriod"/>
                      </a:pPr>
                      <a:r>
                        <a:rPr lang="en-US" sz="1600" i="0" dirty="0">
                          <a:sym typeface="Wingdings" panose="05000000000000000000" pitchFamily="2" charset="2"/>
                        </a:rPr>
                        <a:t>PCR</a:t>
                      </a:r>
                    </a:p>
                    <a:p>
                      <a:pPr marL="457200" indent="-457200" algn="l">
                        <a:buFont typeface="Arial" panose="020B0604020202020204" pitchFamily="34" charset="0"/>
                        <a:buAutoNum type="arabicPeriod"/>
                      </a:pPr>
                      <a:r>
                        <a:rPr lang="en-US" sz="1600" i="0" dirty="0">
                          <a:sym typeface="Wingdings" panose="05000000000000000000" pitchFamily="2" charset="2"/>
                        </a:rPr>
                        <a:t>Tissue culture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gridSpan="2">
                  <a:txBody>
                    <a:bodyPr/>
                    <a:lstStyle/>
                    <a:p>
                      <a:pPr marL="342900" indent="-342900">
                        <a:buFont typeface="+mj-lt"/>
                        <a:buAutoNum type="arabicPeriod"/>
                      </a:pPr>
                      <a:r>
                        <a:rPr lang="en-US" sz="1600" b="1" dirty="0"/>
                        <a:t>PCR </a:t>
                      </a:r>
                      <a:r>
                        <a:rPr lang="en-US" sz="1600" b="1" dirty="0">
                          <a:sym typeface="Wingdings" panose="05000000000000000000" pitchFamily="2" charset="2"/>
                        </a:rPr>
                        <a:t> HPV DNA (gold standard)</a:t>
                      </a:r>
                    </a:p>
                    <a:p>
                      <a:pPr marL="342900" indent="-342900">
                        <a:buFont typeface="+mj-lt"/>
                        <a:buAutoNum type="arabicPeriod"/>
                      </a:pPr>
                      <a:r>
                        <a:rPr lang="en-US" sz="1600" b="0" dirty="0">
                          <a:sym typeface="Wingdings" panose="05000000000000000000" pitchFamily="2" charset="2"/>
                        </a:rPr>
                        <a:t>Pap-smear (for cervical dysplasia)</a:t>
                      </a:r>
                    </a:p>
                    <a:p>
                      <a:pPr marL="342900" indent="-342900">
                        <a:buFont typeface="+mj-lt"/>
                        <a:buAutoNum type="arabicPeriod"/>
                      </a:pPr>
                      <a:r>
                        <a:rPr lang="en-US" sz="1600" b="0" dirty="0">
                          <a:sym typeface="Wingdings" panose="05000000000000000000" pitchFamily="2" charset="2"/>
                        </a:rPr>
                        <a:t>In-situ DNA hybridization (for genotyping) </a:t>
                      </a:r>
                      <a:endParaRPr lang="en-GB" sz="1600" b="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xmlns="" val="4112641022"/>
                  </a:ext>
                </a:extLst>
              </a:tr>
              <a:tr h="306038">
                <a:tc>
                  <a:txBody>
                    <a:bodyPr/>
                    <a:lstStyle/>
                    <a:p>
                      <a:pPr algn="ctr"/>
                      <a:r>
                        <a:rPr lang="en-US" sz="1600" i="1" dirty="0"/>
                        <a:t>Treat </a:t>
                      </a:r>
                      <a:endParaRPr lang="en-GB" sz="1600" i="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gridSpan="2">
                  <a:txBody>
                    <a:bodyPr/>
                    <a:lstStyle/>
                    <a:p>
                      <a:pPr marL="0" indent="0" algn="l">
                        <a:buFont typeface="Arial" panose="020B0604020202020204" pitchFamily="34" charset="0"/>
                        <a:buNone/>
                      </a:pPr>
                      <a:r>
                        <a:rPr lang="en-US" sz="1600" i="0" dirty="0">
                          <a:sym typeface="Wingdings" panose="05000000000000000000" pitchFamily="2" charset="2"/>
                        </a:rPr>
                        <a:t>Acyclovir (1</a:t>
                      </a:r>
                      <a:r>
                        <a:rPr lang="en-US" sz="1600" i="0" baseline="30000" dirty="0">
                          <a:sym typeface="Wingdings" panose="05000000000000000000" pitchFamily="2" charset="2"/>
                        </a:rPr>
                        <a:t>st</a:t>
                      </a:r>
                      <a:r>
                        <a:rPr lang="en-US" sz="1600" i="0" dirty="0">
                          <a:sym typeface="Wingdings" panose="05000000000000000000" pitchFamily="2" charset="2"/>
                        </a:rPr>
                        <a:t> + used in pregnancy), </a:t>
                      </a:r>
                      <a:r>
                        <a:rPr lang="en-US" sz="1600" i="0" dirty="0" err="1">
                          <a:sym typeface="Wingdings" panose="05000000000000000000" pitchFamily="2" charset="2"/>
                        </a:rPr>
                        <a:t>famiciclovir</a:t>
                      </a:r>
                      <a:r>
                        <a:rPr lang="en-US" sz="1600" i="0" dirty="0">
                          <a:sym typeface="Wingdings" panose="05000000000000000000" pitchFamily="2" charset="2"/>
                        </a:rPr>
                        <a:t>, valacyclovir.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gridSpan="2">
                  <a:txBody>
                    <a:bodyPr/>
                    <a:lstStyle/>
                    <a:p>
                      <a:r>
                        <a:rPr lang="en-US" sz="1600" dirty="0"/>
                        <a:t>Many therapies (drugs and surgical) are available.</a:t>
                      </a:r>
                      <a:endParaRPr lang="en-GB" sz="16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xmlns="" val="1125383005"/>
                  </a:ext>
                </a:extLst>
              </a:tr>
              <a:tr h="306038">
                <a:tc>
                  <a:txBody>
                    <a:bodyPr/>
                    <a:lstStyle/>
                    <a:p>
                      <a:pPr algn="ctr"/>
                      <a:r>
                        <a:rPr lang="en-US" sz="1600" i="1" dirty="0"/>
                        <a:t>Prevent </a:t>
                      </a:r>
                      <a:endParaRPr lang="en-GB" sz="1600" i="1"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tc gridSpan="2">
                  <a:txBody>
                    <a:bodyPr/>
                    <a:lstStyle/>
                    <a:p>
                      <a:pPr marL="0" indent="0" algn="l">
                        <a:buFont typeface="Arial" panose="020B0604020202020204" pitchFamily="34" charset="0"/>
                        <a:buNone/>
                      </a:pPr>
                      <a:r>
                        <a:rPr lang="en-US" sz="1600" i="0" dirty="0">
                          <a:sym typeface="Wingdings" panose="05000000000000000000" pitchFamily="2" charset="2"/>
                        </a:rPr>
                        <a:t>NO vaccine.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gridSpan="2">
                  <a:txBody>
                    <a:bodyPr/>
                    <a:lstStyle/>
                    <a:p>
                      <a:r>
                        <a:rPr lang="en-US" sz="1600" dirty="0"/>
                        <a:t>2 vaccines available: (1) Gardasil &amp; (2) </a:t>
                      </a:r>
                      <a:r>
                        <a:rPr lang="en-US" sz="1600" dirty="0" err="1"/>
                        <a:t>Cervarix</a:t>
                      </a:r>
                      <a:endParaRPr lang="en-GB" sz="160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xmlns="" val="2274335025"/>
                  </a:ext>
                </a:extLst>
              </a:tr>
            </a:tbl>
          </a:graphicData>
        </a:graphic>
      </p:graphicFrame>
    </p:spTree>
    <p:extLst>
      <p:ext uri="{BB962C8B-B14F-4D97-AF65-F5344CB8AC3E}">
        <p14:creationId xmlns:p14="http://schemas.microsoft.com/office/powerpoint/2010/main" val="39039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97B91FF-A144-4678-8393-DF52263888B1}"/>
              </a:ext>
            </a:extLst>
          </p:cNvPr>
          <p:cNvSpPr txBox="1">
            <a:spLocks/>
          </p:cNvSpPr>
          <p:nvPr/>
        </p:nvSpPr>
        <p:spPr>
          <a:xfrm>
            <a:off x="145774" y="272360"/>
            <a:ext cx="10515600" cy="721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n w="0"/>
                <a:solidFill>
                  <a:schemeClr val="accent1">
                    <a:lumMod val="50000"/>
                  </a:schemeClr>
                </a:solidFill>
                <a:effectLst>
                  <a:outerShdw blurRad="38100" dist="19050" dir="2700000" algn="tl" rotWithShape="0">
                    <a:schemeClr val="dk1">
                      <a:alpha val="40000"/>
                    </a:schemeClr>
                  </a:outerShdw>
                </a:effectLst>
                <a:ea typeface="+mn-ea"/>
                <a:cs typeface="+mn-cs"/>
              </a:rPr>
              <a:t>QUIZ:</a:t>
            </a:r>
            <a:endParaRPr lang="en-US" dirty="0">
              <a:ln w="0"/>
              <a:solidFill>
                <a:schemeClr val="accent1">
                  <a:lumMod val="50000"/>
                </a:schemeClr>
              </a:solidFill>
              <a:effectLst>
                <a:outerShdw blurRad="38100" dist="19050" dir="2700000" algn="tl" rotWithShape="0">
                  <a:schemeClr val="dk1">
                    <a:alpha val="40000"/>
                  </a:schemeClr>
                </a:outerShdw>
              </a:effectLst>
              <a:ea typeface="+mn-ea"/>
              <a:cs typeface="+mn-cs"/>
            </a:endParaRPr>
          </a:p>
        </p:txBody>
      </p:sp>
      <p:cxnSp>
        <p:nvCxnSpPr>
          <p:cNvPr id="6" name="Straight Connector 5">
            <a:extLst>
              <a:ext uri="{FF2B5EF4-FFF2-40B4-BE49-F238E27FC236}">
                <a16:creationId xmlns:a16="http://schemas.microsoft.com/office/drawing/2014/main" xmlns="" id="{F445474E-08F6-4C06-B8E2-8F0937C06A60}"/>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xmlns="" id="{D31CE9F5-059E-4152-A998-0C0DD12293BF}"/>
              </a:ext>
            </a:extLst>
          </p:cNvPr>
          <p:cNvSpPr txBox="1"/>
          <p:nvPr/>
        </p:nvSpPr>
        <p:spPr>
          <a:xfrm>
            <a:off x="374630" y="1091217"/>
            <a:ext cx="6048270" cy="1000274"/>
          </a:xfrm>
          <a:prstGeom prst="rect">
            <a:avLst/>
          </a:prstGeom>
          <a:noFill/>
        </p:spPr>
        <p:txBody>
          <a:bodyPr wrap="square" rtlCol="0">
            <a:spAutoFit/>
          </a:bodyPr>
          <a:lstStyle/>
          <a:p>
            <a:r>
              <a:rPr lang="fr-FR" sz="1600" dirty="0"/>
              <a:t>Q</a:t>
            </a:r>
            <a:r>
              <a:rPr lang="en-US" sz="1600" dirty="0"/>
              <a:t>1: Which of the following is the main cause of genital herpes?</a:t>
            </a:r>
          </a:p>
          <a:p>
            <a:pPr marL="342900" indent="-342900">
              <a:buFont typeface="+mj-lt"/>
              <a:buAutoNum type="alphaUcPeriod"/>
            </a:pPr>
            <a:r>
              <a:rPr lang="en-US" sz="1600" dirty="0"/>
              <a:t>HSV-1			B.    HSV-2</a:t>
            </a:r>
          </a:p>
          <a:p>
            <a:r>
              <a:rPr lang="en-US" sz="1600" dirty="0"/>
              <a:t>C.    Varicella		D.    Cytomegalovirus </a:t>
            </a:r>
          </a:p>
          <a:p>
            <a:pPr lvl="0"/>
            <a:r>
              <a:rPr lang="en-US" sz="1100" dirty="0">
                <a:solidFill>
                  <a:srgbClr val="7F7F7F"/>
                </a:solidFill>
              </a:rPr>
              <a:t>ANS: B</a:t>
            </a:r>
          </a:p>
        </p:txBody>
      </p:sp>
      <p:sp>
        <p:nvSpPr>
          <p:cNvPr id="8" name="TextBox 7">
            <a:extLst>
              <a:ext uri="{FF2B5EF4-FFF2-40B4-BE49-F238E27FC236}">
                <a16:creationId xmlns:a16="http://schemas.microsoft.com/office/drawing/2014/main" xmlns="" id="{81A37932-2AB7-487E-8E14-977240A58A91}"/>
              </a:ext>
            </a:extLst>
          </p:cNvPr>
          <p:cNvSpPr txBox="1"/>
          <p:nvPr/>
        </p:nvSpPr>
        <p:spPr>
          <a:xfrm>
            <a:off x="374630" y="2195864"/>
            <a:ext cx="5375402" cy="1508105"/>
          </a:xfrm>
          <a:prstGeom prst="rect">
            <a:avLst/>
          </a:prstGeom>
          <a:noFill/>
        </p:spPr>
        <p:txBody>
          <a:bodyPr wrap="square" rtlCol="0">
            <a:spAutoFit/>
          </a:bodyPr>
          <a:lstStyle/>
          <a:p>
            <a:r>
              <a:rPr lang="en-US" sz="1600" dirty="0"/>
              <a:t>Q2: Where does HSV-1 hide during latency?  </a:t>
            </a:r>
          </a:p>
          <a:p>
            <a:pPr marL="342900" indent="-342900">
              <a:buFont typeface="+mj-lt"/>
              <a:buAutoNum type="alphaUcPeriod"/>
            </a:pPr>
            <a:r>
              <a:rPr lang="en-US" sz="1600" dirty="0"/>
              <a:t>Trigeminal ganglion</a:t>
            </a:r>
          </a:p>
          <a:p>
            <a:pPr marL="342900" indent="-342900">
              <a:buFont typeface="+mj-lt"/>
              <a:buAutoNum type="alphaUcPeriod"/>
            </a:pPr>
            <a:r>
              <a:rPr lang="en-US" sz="1600" dirty="0"/>
              <a:t>Sacral ganglion</a:t>
            </a:r>
          </a:p>
          <a:p>
            <a:pPr marL="342900" indent="-342900">
              <a:buFont typeface="+mj-lt"/>
              <a:buAutoNum type="alphaUcPeriod"/>
            </a:pPr>
            <a:r>
              <a:rPr lang="en-US" sz="1600" dirty="0"/>
              <a:t>Facial ganglion</a:t>
            </a:r>
          </a:p>
          <a:p>
            <a:pPr marL="342900" indent="-342900">
              <a:buFont typeface="+mj-lt"/>
              <a:buAutoNum type="alphaUcPeriod"/>
            </a:pPr>
            <a:r>
              <a:rPr lang="en-US" sz="1600" dirty="0"/>
              <a:t>Optic ganglion</a:t>
            </a:r>
          </a:p>
          <a:p>
            <a:r>
              <a:rPr lang="en-US" sz="1100" dirty="0">
                <a:solidFill>
                  <a:srgbClr val="7F7F7F"/>
                </a:solidFill>
              </a:rPr>
              <a:t>ANS: A</a:t>
            </a:r>
          </a:p>
        </p:txBody>
      </p:sp>
      <p:sp>
        <p:nvSpPr>
          <p:cNvPr id="9" name="TextBox 8">
            <a:extLst>
              <a:ext uri="{FF2B5EF4-FFF2-40B4-BE49-F238E27FC236}">
                <a16:creationId xmlns:a16="http://schemas.microsoft.com/office/drawing/2014/main" xmlns="" id="{59A1EF69-BF3E-42ED-9934-6345DBF542FC}"/>
              </a:ext>
            </a:extLst>
          </p:cNvPr>
          <p:cNvSpPr txBox="1"/>
          <p:nvPr/>
        </p:nvSpPr>
        <p:spPr>
          <a:xfrm>
            <a:off x="374630" y="3808342"/>
            <a:ext cx="5650705" cy="1246495"/>
          </a:xfrm>
          <a:prstGeom prst="rect">
            <a:avLst/>
          </a:prstGeom>
          <a:noFill/>
        </p:spPr>
        <p:txBody>
          <a:bodyPr wrap="square" rtlCol="0">
            <a:spAutoFit/>
          </a:bodyPr>
          <a:lstStyle/>
          <a:p>
            <a:r>
              <a:rPr lang="en-US" sz="1600" dirty="0"/>
              <a:t>Q3: Which of the following infections can be resolved from transmitting to baby by doing caesarean section?  </a:t>
            </a:r>
          </a:p>
          <a:p>
            <a:pPr marL="342900" indent="-342900">
              <a:buFont typeface="+mj-lt"/>
              <a:buAutoNum type="alphaUcPeriod"/>
            </a:pPr>
            <a:r>
              <a:rPr lang="en-US" sz="1600" dirty="0"/>
              <a:t>HIV			B.   Mumps</a:t>
            </a:r>
          </a:p>
          <a:p>
            <a:r>
              <a:rPr lang="en-US" sz="1600" dirty="0"/>
              <a:t>C.    HSV			D.   HPV</a:t>
            </a:r>
          </a:p>
          <a:p>
            <a:r>
              <a:rPr lang="en-US" sz="1100" dirty="0">
                <a:solidFill>
                  <a:srgbClr val="7F7F7F"/>
                </a:solidFill>
              </a:rPr>
              <a:t>ANS: C</a:t>
            </a:r>
          </a:p>
        </p:txBody>
      </p:sp>
      <p:sp>
        <p:nvSpPr>
          <p:cNvPr id="10" name="TextBox 9">
            <a:extLst>
              <a:ext uri="{FF2B5EF4-FFF2-40B4-BE49-F238E27FC236}">
                <a16:creationId xmlns:a16="http://schemas.microsoft.com/office/drawing/2014/main" xmlns="" id="{955A0DC9-6697-4661-9D49-AF664A6EE9EE}"/>
              </a:ext>
            </a:extLst>
          </p:cNvPr>
          <p:cNvSpPr txBox="1"/>
          <p:nvPr/>
        </p:nvSpPr>
        <p:spPr>
          <a:xfrm>
            <a:off x="374630" y="5097502"/>
            <a:ext cx="5648416" cy="1738938"/>
          </a:xfrm>
          <a:prstGeom prst="rect">
            <a:avLst/>
          </a:prstGeom>
          <a:noFill/>
        </p:spPr>
        <p:txBody>
          <a:bodyPr wrap="square" rtlCol="0">
            <a:spAutoFit/>
          </a:bodyPr>
          <a:lstStyle/>
          <a:p>
            <a:r>
              <a:rPr lang="en-US" sz="1600" dirty="0"/>
              <a:t>Q4: If a pregnant woman gets a primary infection of HSV-2 during the first trimester. What is most likely to happen to the baby?</a:t>
            </a:r>
          </a:p>
          <a:p>
            <a:pPr marL="342900" indent="-342900">
              <a:buFont typeface="+mj-lt"/>
              <a:buAutoNum type="alphaUcPeriod"/>
            </a:pPr>
            <a:r>
              <a:rPr lang="en-US" sz="1600" dirty="0"/>
              <a:t>Nothing, the baby will be healthy</a:t>
            </a:r>
          </a:p>
          <a:p>
            <a:pPr marL="342900" indent="-342900">
              <a:buFont typeface="+mj-lt"/>
              <a:buAutoNum type="alphaUcPeriod"/>
            </a:pPr>
            <a:r>
              <a:rPr lang="en-US" sz="1600" dirty="0"/>
              <a:t>Spontaneous abortion </a:t>
            </a:r>
          </a:p>
          <a:p>
            <a:pPr marL="342900" indent="-342900">
              <a:buFont typeface="+mj-lt"/>
              <a:buAutoNum type="alphaUcPeriod"/>
            </a:pPr>
            <a:r>
              <a:rPr lang="en-US" sz="1600" dirty="0"/>
              <a:t>Neonatal herpes infection</a:t>
            </a:r>
          </a:p>
          <a:p>
            <a:pPr marL="342900" indent="-342900">
              <a:buFont typeface="+mj-lt"/>
              <a:buAutoNum type="alphaUcPeriod"/>
            </a:pPr>
            <a:r>
              <a:rPr lang="en-US" sz="1600" dirty="0"/>
              <a:t>Pneumoniae </a:t>
            </a:r>
          </a:p>
          <a:p>
            <a:r>
              <a:rPr lang="en-US" sz="1100" dirty="0">
                <a:solidFill>
                  <a:srgbClr val="7F7F7F"/>
                </a:solidFill>
              </a:rPr>
              <a:t>ANS: B</a:t>
            </a:r>
          </a:p>
        </p:txBody>
      </p:sp>
      <p:sp>
        <p:nvSpPr>
          <p:cNvPr id="11" name="TextBox 10">
            <a:extLst>
              <a:ext uri="{FF2B5EF4-FFF2-40B4-BE49-F238E27FC236}">
                <a16:creationId xmlns:a16="http://schemas.microsoft.com/office/drawing/2014/main" xmlns="" id="{6CF37D3F-3378-4E09-8723-2FC71A852603}"/>
              </a:ext>
            </a:extLst>
          </p:cNvPr>
          <p:cNvSpPr txBox="1"/>
          <p:nvPr/>
        </p:nvSpPr>
        <p:spPr>
          <a:xfrm>
            <a:off x="6422900" y="1073987"/>
            <a:ext cx="5678126" cy="1508105"/>
          </a:xfrm>
          <a:prstGeom prst="rect">
            <a:avLst/>
          </a:prstGeom>
          <a:noFill/>
        </p:spPr>
        <p:txBody>
          <a:bodyPr wrap="square" rtlCol="0">
            <a:spAutoFit/>
          </a:bodyPr>
          <a:lstStyle/>
          <a:p>
            <a:r>
              <a:rPr lang="fr-FR" sz="1600" dirty="0"/>
              <a:t>Q5</a:t>
            </a:r>
            <a:r>
              <a:rPr lang="en-US" sz="1600" dirty="0"/>
              <a:t>: Which of the following is the treatment of HSV?</a:t>
            </a:r>
          </a:p>
          <a:p>
            <a:pPr marL="342900" indent="-342900">
              <a:buFont typeface="+mj-lt"/>
              <a:buAutoNum type="alphaUcPeriod"/>
            </a:pPr>
            <a:r>
              <a:rPr lang="en-US" sz="1600" dirty="0"/>
              <a:t>Gentamycin</a:t>
            </a:r>
          </a:p>
          <a:p>
            <a:pPr marL="342900" indent="-342900">
              <a:buFont typeface="+mj-lt"/>
              <a:buAutoNum type="alphaUcPeriod"/>
            </a:pPr>
            <a:r>
              <a:rPr lang="en-US" sz="1600" dirty="0"/>
              <a:t>Metronidazole</a:t>
            </a:r>
          </a:p>
          <a:p>
            <a:pPr marL="342900" indent="-342900">
              <a:buFont typeface="+mj-lt"/>
              <a:buAutoNum type="alphaUcPeriod"/>
            </a:pPr>
            <a:r>
              <a:rPr lang="en-US" sz="1600" dirty="0"/>
              <a:t>Penicillin</a:t>
            </a:r>
          </a:p>
          <a:p>
            <a:pPr marL="342900" indent="-342900">
              <a:buFont typeface="+mj-lt"/>
              <a:buAutoNum type="alphaUcPeriod"/>
            </a:pPr>
            <a:r>
              <a:rPr lang="en-US" sz="1600" dirty="0"/>
              <a:t>Acyclovir</a:t>
            </a:r>
          </a:p>
          <a:p>
            <a:pPr lvl="0"/>
            <a:r>
              <a:rPr lang="en-US" sz="1100" dirty="0">
                <a:solidFill>
                  <a:srgbClr val="7F7F7F"/>
                </a:solidFill>
              </a:rPr>
              <a:t>ANS: D</a:t>
            </a:r>
          </a:p>
        </p:txBody>
      </p:sp>
      <p:sp>
        <p:nvSpPr>
          <p:cNvPr id="12" name="TextBox 11">
            <a:extLst>
              <a:ext uri="{FF2B5EF4-FFF2-40B4-BE49-F238E27FC236}">
                <a16:creationId xmlns:a16="http://schemas.microsoft.com/office/drawing/2014/main" xmlns="" id="{11A0C7EE-6716-453B-BF28-4014D0871908}"/>
              </a:ext>
            </a:extLst>
          </p:cNvPr>
          <p:cNvSpPr txBox="1"/>
          <p:nvPr/>
        </p:nvSpPr>
        <p:spPr>
          <a:xfrm>
            <a:off x="6422900" y="2597671"/>
            <a:ext cx="5678126" cy="1246495"/>
          </a:xfrm>
          <a:prstGeom prst="rect">
            <a:avLst/>
          </a:prstGeom>
          <a:noFill/>
        </p:spPr>
        <p:txBody>
          <a:bodyPr wrap="square" rtlCol="0">
            <a:spAutoFit/>
          </a:bodyPr>
          <a:lstStyle/>
          <a:p>
            <a:r>
              <a:rPr lang="fr-FR" sz="1600" dirty="0"/>
              <a:t>Q6: A patient was </a:t>
            </a:r>
            <a:r>
              <a:rPr lang="fr-FR" sz="1600" dirty="0" err="1"/>
              <a:t>diagnosed</a:t>
            </a:r>
            <a:r>
              <a:rPr lang="fr-FR" sz="1600" dirty="0"/>
              <a:t> </a:t>
            </a:r>
            <a:r>
              <a:rPr lang="fr-FR" sz="1600" dirty="0" err="1"/>
              <a:t>with</a:t>
            </a:r>
            <a:r>
              <a:rPr lang="fr-FR" sz="1600" dirty="0"/>
              <a:t> </a:t>
            </a:r>
            <a:r>
              <a:rPr lang="fr-FR" sz="1600" dirty="0" err="1"/>
              <a:t>condyloma</a:t>
            </a:r>
            <a:r>
              <a:rPr lang="fr-FR" sz="1600" dirty="0"/>
              <a:t> </a:t>
            </a:r>
            <a:r>
              <a:rPr lang="fr-FR" sz="1600" dirty="0" err="1"/>
              <a:t>acuminata</a:t>
            </a:r>
            <a:r>
              <a:rPr lang="fr-FR" sz="1600" dirty="0"/>
              <a:t>, </a:t>
            </a:r>
            <a:r>
              <a:rPr lang="fr-FR" sz="1600" dirty="0" err="1"/>
              <a:t>which</a:t>
            </a:r>
            <a:r>
              <a:rPr lang="fr-FR" sz="1600" dirty="0"/>
              <a:t> virus </a:t>
            </a:r>
            <a:r>
              <a:rPr lang="fr-FR" sz="1600" dirty="0" err="1"/>
              <a:t>is</a:t>
            </a:r>
            <a:r>
              <a:rPr lang="fr-FR" sz="1600" dirty="0"/>
              <a:t> </a:t>
            </a:r>
            <a:r>
              <a:rPr lang="fr-FR" sz="1600" dirty="0" err="1"/>
              <a:t>he</a:t>
            </a:r>
            <a:r>
              <a:rPr lang="fr-FR" sz="1600" dirty="0"/>
              <a:t> </a:t>
            </a:r>
            <a:r>
              <a:rPr lang="fr-FR" sz="1600" dirty="0" err="1"/>
              <a:t>most</a:t>
            </a:r>
            <a:r>
              <a:rPr lang="fr-FR" sz="1600" dirty="0"/>
              <a:t> </a:t>
            </a:r>
            <a:r>
              <a:rPr lang="fr-FR" sz="1600" dirty="0" err="1"/>
              <a:t>likely</a:t>
            </a:r>
            <a:r>
              <a:rPr lang="fr-FR" sz="1600" dirty="0"/>
              <a:t> </a:t>
            </a:r>
            <a:r>
              <a:rPr lang="fr-FR" sz="1600" dirty="0" err="1"/>
              <a:t>infected</a:t>
            </a:r>
            <a:r>
              <a:rPr lang="fr-FR" sz="1600" dirty="0"/>
              <a:t> </a:t>
            </a:r>
            <a:r>
              <a:rPr lang="fr-FR" sz="1600" dirty="0" err="1"/>
              <a:t>with</a:t>
            </a:r>
            <a:r>
              <a:rPr lang="en-US" sz="1600" dirty="0"/>
              <a:t>?</a:t>
            </a:r>
          </a:p>
          <a:p>
            <a:pPr marL="342900" indent="-342900">
              <a:buFont typeface="+mj-lt"/>
              <a:buAutoNum type="alphaUcPeriod"/>
            </a:pPr>
            <a:r>
              <a:rPr lang="en-US" sz="1600" dirty="0"/>
              <a:t>HPV-1			B.    HPV-6</a:t>
            </a:r>
          </a:p>
          <a:p>
            <a:r>
              <a:rPr lang="en-US" sz="1600" dirty="0"/>
              <a:t>C.    HPV-16		D.    HPV-18</a:t>
            </a:r>
          </a:p>
          <a:p>
            <a:pPr lvl="0"/>
            <a:r>
              <a:rPr lang="en-US" sz="1100" dirty="0">
                <a:solidFill>
                  <a:srgbClr val="7F7F7F"/>
                </a:solidFill>
              </a:rPr>
              <a:t>ANS: B</a:t>
            </a:r>
          </a:p>
        </p:txBody>
      </p:sp>
      <p:sp>
        <p:nvSpPr>
          <p:cNvPr id="13" name="TextBox 12">
            <a:extLst>
              <a:ext uri="{FF2B5EF4-FFF2-40B4-BE49-F238E27FC236}">
                <a16:creationId xmlns:a16="http://schemas.microsoft.com/office/drawing/2014/main" xmlns="" id="{15F2D2B5-93CD-4C33-8017-32E6450DB9A9}"/>
              </a:ext>
            </a:extLst>
          </p:cNvPr>
          <p:cNvSpPr txBox="1"/>
          <p:nvPr/>
        </p:nvSpPr>
        <p:spPr>
          <a:xfrm>
            <a:off x="6422900" y="3859745"/>
            <a:ext cx="5678126" cy="1754326"/>
          </a:xfrm>
          <a:prstGeom prst="rect">
            <a:avLst/>
          </a:prstGeom>
          <a:noFill/>
        </p:spPr>
        <p:txBody>
          <a:bodyPr wrap="square" rtlCol="0">
            <a:spAutoFit/>
          </a:bodyPr>
          <a:lstStyle/>
          <a:p>
            <a:r>
              <a:rPr lang="fr-FR" sz="1600" dirty="0"/>
              <a:t>Q7: A patient </a:t>
            </a:r>
            <a:r>
              <a:rPr lang="fr-FR" sz="1600" dirty="0" err="1"/>
              <a:t>is</a:t>
            </a:r>
            <a:r>
              <a:rPr lang="fr-FR" sz="1600" dirty="0"/>
              <a:t> </a:t>
            </a:r>
            <a:r>
              <a:rPr lang="fr-FR" sz="1600" dirty="0" err="1"/>
              <a:t>infected</a:t>
            </a:r>
            <a:r>
              <a:rPr lang="fr-FR" sz="1600" dirty="0"/>
              <a:t> </a:t>
            </a:r>
            <a:r>
              <a:rPr lang="fr-FR" sz="1600" dirty="0" err="1"/>
              <a:t>with</a:t>
            </a:r>
            <a:r>
              <a:rPr lang="fr-FR" sz="1600" dirty="0"/>
              <a:t> HPV-16. </a:t>
            </a:r>
            <a:r>
              <a:rPr lang="fr-FR" sz="1600" dirty="0" err="1"/>
              <a:t>Which</a:t>
            </a:r>
            <a:r>
              <a:rPr lang="fr-FR" sz="1600" dirty="0"/>
              <a:t> of the </a:t>
            </a:r>
            <a:r>
              <a:rPr lang="fr-FR" sz="1600" dirty="0" err="1"/>
              <a:t>following</a:t>
            </a:r>
            <a:r>
              <a:rPr lang="fr-FR" sz="1600" dirty="0"/>
              <a:t> conditions </a:t>
            </a:r>
            <a:r>
              <a:rPr lang="fr-FR" sz="1600" dirty="0" err="1"/>
              <a:t>will</a:t>
            </a:r>
            <a:r>
              <a:rPr lang="fr-FR" sz="1600" dirty="0"/>
              <a:t> </a:t>
            </a:r>
            <a:r>
              <a:rPr lang="fr-FR" sz="1600" dirty="0" err="1"/>
              <a:t>he</a:t>
            </a:r>
            <a:r>
              <a:rPr lang="fr-FR" sz="1600" dirty="0"/>
              <a:t> </a:t>
            </a:r>
            <a:r>
              <a:rPr lang="fr-FR" sz="1600" dirty="0" err="1"/>
              <a:t>most</a:t>
            </a:r>
            <a:r>
              <a:rPr lang="fr-FR" sz="1600" dirty="0"/>
              <a:t> </a:t>
            </a:r>
            <a:r>
              <a:rPr lang="fr-FR" sz="1600" dirty="0" err="1"/>
              <a:t>likely</a:t>
            </a:r>
            <a:r>
              <a:rPr lang="fr-FR" sz="1600" dirty="0"/>
              <a:t> </a:t>
            </a:r>
            <a:r>
              <a:rPr lang="fr-FR" sz="1600" dirty="0" err="1"/>
              <a:t>get</a:t>
            </a:r>
            <a:r>
              <a:rPr lang="en-US" sz="1600" dirty="0"/>
              <a:t>?</a:t>
            </a:r>
          </a:p>
          <a:p>
            <a:pPr marL="342900" indent="-342900">
              <a:buFont typeface="+mj-lt"/>
              <a:buAutoNum type="alphaUcPeriod"/>
            </a:pPr>
            <a:r>
              <a:rPr lang="en-US" sz="1600" dirty="0"/>
              <a:t>Benign </a:t>
            </a:r>
            <a:r>
              <a:rPr lang="en-US" sz="1600" dirty="0" err="1"/>
              <a:t>gential</a:t>
            </a:r>
            <a:r>
              <a:rPr lang="en-US" sz="1600" dirty="0"/>
              <a:t> wart</a:t>
            </a:r>
          </a:p>
          <a:p>
            <a:pPr marL="342900" indent="-342900">
              <a:buFont typeface="+mj-lt"/>
              <a:buAutoNum type="alphaUcPeriod"/>
            </a:pPr>
            <a:r>
              <a:rPr lang="en-US" sz="1600" dirty="0" err="1"/>
              <a:t>Cevical</a:t>
            </a:r>
            <a:r>
              <a:rPr lang="en-US" sz="1600" dirty="0"/>
              <a:t> carcinoma</a:t>
            </a:r>
          </a:p>
          <a:p>
            <a:pPr marL="342900" indent="-342900">
              <a:buFont typeface="+mj-lt"/>
              <a:buAutoNum type="alphaUcPeriod"/>
            </a:pPr>
            <a:r>
              <a:rPr lang="en-US" sz="1600" dirty="0"/>
              <a:t>Laryngeal wart</a:t>
            </a:r>
          </a:p>
          <a:p>
            <a:pPr marL="342900" indent="-342900">
              <a:buFont typeface="+mj-lt"/>
              <a:buAutoNum type="alphaUcPeriod"/>
            </a:pPr>
            <a:r>
              <a:rPr lang="en-US" sz="1600" dirty="0"/>
              <a:t>Skin carcinoma </a:t>
            </a:r>
          </a:p>
          <a:p>
            <a:pPr lvl="0"/>
            <a:r>
              <a:rPr lang="en-US" sz="1100" dirty="0">
                <a:solidFill>
                  <a:srgbClr val="7F7F7F"/>
                </a:solidFill>
              </a:rPr>
              <a:t>ANS: B</a:t>
            </a:r>
          </a:p>
        </p:txBody>
      </p:sp>
      <p:sp>
        <p:nvSpPr>
          <p:cNvPr id="14" name="TextBox 13">
            <a:extLst>
              <a:ext uri="{FF2B5EF4-FFF2-40B4-BE49-F238E27FC236}">
                <a16:creationId xmlns:a16="http://schemas.microsoft.com/office/drawing/2014/main" xmlns="" id="{4ACF83FF-6CC4-4A1E-AA01-A97AC278A207}"/>
              </a:ext>
            </a:extLst>
          </p:cNvPr>
          <p:cNvSpPr txBox="1"/>
          <p:nvPr/>
        </p:nvSpPr>
        <p:spPr>
          <a:xfrm>
            <a:off x="6422900" y="5664149"/>
            <a:ext cx="5678126" cy="1000274"/>
          </a:xfrm>
          <a:prstGeom prst="rect">
            <a:avLst/>
          </a:prstGeom>
          <a:noFill/>
        </p:spPr>
        <p:txBody>
          <a:bodyPr wrap="square" rtlCol="0">
            <a:spAutoFit/>
          </a:bodyPr>
          <a:lstStyle/>
          <a:p>
            <a:r>
              <a:rPr lang="fr-FR" sz="1600" dirty="0"/>
              <a:t>Q8: </a:t>
            </a:r>
            <a:r>
              <a:rPr lang="fr-FR" sz="1600" dirty="0" err="1"/>
              <a:t>Which</a:t>
            </a:r>
            <a:r>
              <a:rPr lang="fr-FR" sz="1600" dirty="0"/>
              <a:t> of the </a:t>
            </a:r>
            <a:r>
              <a:rPr lang="fr-FR" sz="1600" dirty="0" err="1"/>
              <a:t>following</a:t>
            </a:r>
            <a:r>
              <a:rPr lang="fr-FR" sz="1600" dirty="0"/>
              <a:t> </a:t>
            </a:r>
            <a:r>
              <a:rPr lang="en-GB" sz="1600" dirty="0"/>
              <a:t>the gold standard to diagnose HPV?</a:t>
            </a:r>
            <a:endParaRPr lang="en-US" sz="1600" dirty="0"/>
          </a:p>
          <a:p>
            <a:pPr marL="342900" indent="-342900">
              <a:buFont typeface="+mj-lt"/>
              <a:buAutoNum type="alphaUcPeriod"/>
            </a:pPr>
            <a:r>
              <a:rPr lang="en-US" sz="1600" dirty="0"/>
              <a:t>ELISA			B.    Culture</a:t>
            </a:r>
          </a:p>
          <a:p>
            <a:r>
              <a:rPr lang="en-US" sz="1600" dirty="0"/>
              <a:t>C.    IF			D.     PCR</a:t>
            </a:r>
          </a:p>
          <a:p>
            <a:pPr lvl="0"/>
            <a:r>
              <a:rPr lang="en-US" sz="1100" dirty="0">
                <a:solidFill>
                  <a:srgbClr val="7F7F7F"/>
                </a:solidFill>
              </a:rPr>
              <a:t>ANS: D</a:t>
            </a:r>
          </a:p>
        </p:txBody>
      </p:sp>
    </p:spTree>
    <p:extLst>
      <p:ext uri="{BB962C8B-B14F-4D97-AF65-F5344CB8AC3E}">
        <p14:creationId xmlns:p14="http://schemas.microsoft.com/office/powerpoint/2010/main" val="129281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xmlns="" id="{A8F01675-6040-4A6D-99FE-0AA0F5DAFDEF}"/>
              </a:ext>
            </a:extLst>
          </p:cNvPr>
          <p:cNvSpPr/>
          <p:nvPr/>
        </p:nvSpPr>
        <p:spPr>
          <a:xfrm>
            <a:off x="6457071" y="1839913"/>
            <a:ext cx="1984518" cy="400110"/>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rPr>
              <a:t>Hamad </a:t>
            </a:r>
            <a:r>
              <a:rPr lang="en-US" sz="2000" dirty="0" err="1">
                <a:ln w="0"/>
                <a:effectLst>
                  <a:outerShdw blurRad="38100" dist="19050" dir="2700000" algn="tl" rotWithShape="0">
                    <a:schemeClr val="dk1">
                      <a:alpha val="40000"/>
                    </a:schemeClr>
                  </a:outerShdw>
                </a:effectLst>
              </a:rPr>
              <a:t>A</a:t>
            </a:r>
            <a:r>
              <a:rPr lang="en-US" sz="2000" b="0" cap="none" spc="0" dirty="0" err="1">
                <a:ln w="0"/>
                <a:solidFill>
                  <a:schemeClr val="tx1"/>
                </a:solidFill>
                <a:effectLst>
                  <a:outerShdw blurRad="38100" dist="19050" dir="2700000" algn="tl" rotWithShape="0">
                    <a:schemeClr val="dk1">
                      <a:alpha val="40000"/>
                    </a:schemeClr>
                  </a:outerShdw>
                </a:effectLst>
              </a:rPr>
              <a:t>lkhudiry</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xmlns=""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xmlns=""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xmlns="" id="{559D053C-0EB8-4C09-8864-6393CBE05011}"/>
              </a:ext>
            </a:extLst>
          </p:cNvPr>
          <p:cNvSpPr/>
          <p:nvPr/>
        </p:nvSpPr>
        <p:spPr>
          <a:xfrm>
            <a:off x="9771576" y="1839913"/>
            <a:ext cx="2094099" cy="1323439"/>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Reem</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Alshathri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Heba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Alnasser</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Jawaher </a:t>
            </a:r>
            <a:r>
              <a:rPr lang="en-US" sz="2000" dirty="0" err="1">
                <a:ln w="0"/>
                <a:effectLst>
                  <a:outerShdw blurRad="38100" dist="19050" dir="2700000" algn="tl" rotWithShape="0">
                    <a:schemeClr val="dk1">
                      <a:alpha val="40000"/>
                    </a:schemeClr>
                  </a:outerShdw>
                </a:effectLst>
              </a:rPr>
              <a:t>Abanumy</a:t>
            </a:r>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xmlns=""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xmlns=""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xmlns=""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xmlns=""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xmlns=""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B4D2A960-E08B-2148-BECB-2A20956D8C0E}"/>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xmlns="" id="{E1CB861D-2674-7040-9305-7D9B37D750D9}"/>
              </a:ext>
            </a:extLst>
          </p:cNvPr>
          <p:cNvSpPr/>
          <p:nvPr/>
        </p:nvSpPr>
        <p:spPr>
          <a:xfrm>
            <a:off x="292100" y="291423"/>
            <a:ext cx="1719317" cy="461665"/>
          </a:xfrm>
          <a:prstGeom prst="rect">
            <a:avLst/>
          </a:prstGeom>
        </p:spPr>
        <p:txBody>
          <a:bodyPr wrap="none">
            <a:spAutoFit/>
          </a:bodyPr>
          <a:lstStyle/>
          <a:p>
            <a:r>
              <a:rPr lang="en-US" sz="2400" b="1" dirty="0">
                <a:solidFill>
                  <a:schemeClr val="accent1">
                    <a:lumMod val="50000"/>
                  </a:schemeClr>
                </a:solidFill>
                <a:latin typeface="+mj-lt"/>
              </a:rPr>
              <a:t>Introduction</a:t>
            </a:r>
            <a:endParaRPr lang="en-US" b="1" dirty="0">
              <a:solidFill>
                <a:schemeClr val="accent1">
                  <a:lumMod val="50000"/>
                </a:schemeClr>
              </a:solidFill>
              <a:latin typeface="+mj-lt"/>
            </a:endParaRPr>
          </a:p>
        </p:txBody>
      </p:sp>
      <p:sp>
        <p:nvSpPr>
          <p:cNvPr id="5" name="Rectangle 4">
            <a:extLst>
              <a:ext uri="{FF2B5EF4-FFF2-40B4-BE49-F238E27FC236}">
                <a16:creationId xmlns:a16="http://schemas.microsoft.com/office/drawing/2014/main" xmlns="" id="{477A78D0-E015-42D1-9958-CEDFDAAADC5D}"/>
              </a:ext>
            </a:extLst>
          </p:cNvPr>
          <p:cNvSpPr/>
          <p:nvPr/>
        </p:nvSpPr>
        <p:spPr>
          <a:xfrm>
            <a:off x="292100" y="702357"/>
            <a:ext cx="11341882" cy="2662267"/>
          </a:xfrm>
          <a:prstGeom prst="rect">
            <a:avLst/>
          </a:prstGeom>
        </p:spPr>
        <p:txBody>
          <a:bodyPr wrap="square">
            <a:spAutoFit/>
          </a:bodyPr>
          <a:lstStyle/>
          <a:p>
            <a:r>
              <a:rPr lang="en-US" altLang="en-US" dirty="0">
                <a:cs typeface="Times New Roman" panose="02020603050405020304" pitchFamily="18" charset="0"/>
              </a:rPr>
              <a:t>Genital Herpes and genital Warts are recognized as </a:t>
            </a:r>
            <a:r>
              <a:rPr lang="en-US" altLang="en-US" b="1" dirty="0">
                <a:cs typeface="Times New Roman" panose="02020603050405020304" pitchFamily="18" charset="0"/>
              </a:rPr>
              <a:t>the main sexual transmitted viral infections</a:t>
            </a:r>
            <a:r>
              <a:rPr lang="en-US" altLang="en-US" dirty="0">
                <a:cs typeface="Times New Roman" panose="02020603050405020304" pitchFamily="18" charset="0"/>
              </a:rPr>
              <a:t> that might be acquired by any types of sexual contact. </a:t>
            </a:r>
            <a:r>
              <a:rPr lang="en-US" altLang="en-US" dirty="0">
                <a:solidFill>
                  <a:schemeClr val="accent1">
                    <a:lumMod val="75000"/>
                  </a:schemeClr>
                </a:solidFill>
              </a:rPr>
              <a:t>Either normal (vaginal) , homosexual or oral sex.</a:t>
            </a:r>
          </a:p>
          <a:p>
            <a:endParaRPr lang="en-US" altLang="en-US" dirty="0">
              <a:cs typeface="Times New Roman" panose="02020603050405020304" pitchFamily="18" charset="0"/>
            </a:endParaRPr>
          </a:p>
          <a:p>
            <a:pPr>
              <a:spcBef>
                <a:spcPts val="600"/>
              </a:spcBef>
              <a:buClr>
                <a:schemeClr val="bg1"/>
              </a:buClr>
            </a:pPr>
            <a:r>
              <a:rPr lang="en-US" altLang="en-US" b="1" dirty="0"/>
              <a:t>Risk groups:</a:t>
            </a:r>
          </a:p>
          <a:p>
            <a:r>
              <a:rPr lang="en-US" altLang="en-US" dirty="0">
                <a:cs typeface="Times New Roman" panose="02020603050405020304" pitchFamily="18" charset="0"/>
              </a:rPr>
              <a:t>1- Adults who have multiple sexual partners. </a:t>
            </a:r>
          </a:p>
          <a:p>
            <a:r>
              <a:rPr lang="en-US" altLang="en-US" dirty="0">
                <a:cs typeface="Times New Roman" panose="02020603050405020304" pitchFamily="18" charset="0"/>
              </a:rPr>
              <a:t>2- Immune compromised individuals.</a:t>
            </a:r>
          </a:p>
          <a:p>
            <a:r>
              <a:rPr lang="en-US" altLang="en-US" dirty="0">
                <a:cs typeface="Times New Roman" panose="02020603050405020304" pitchFamily="18" charset="0"/>
              </a:rPr>
              <a:t>3</a:t>
            </a:r>
            <a:r>
              <a:rPr lang="en-US" altLang="en-US" dirty="0" smtClean="0">
                <a:cs typeface="Times New Roman" panose="02020603050405020304" pitchFamily="18" charset="0"/>
              </a:rPr>
              <a:t>- </a:t>
            </a:r>
            <a:r>
              <a:rPr lang="en-US" altLang="en-US" dirty="0">
                <a:cs typeface="Times New Roman" panose="02020603050405020304" pitchFamily="18" charset="0"/>
              </a:rPr>
              <a:t>Infants who have infected mothers. </a:t>
            </a:r>
            <a:r>
              <a:rPr lang="en-US" altLang="en-US" dirty="0">
                <a:solidFill>
                  <a:schemeClr val="accent1">
                    <a:lumMod val="75000"/>
                  </a:schemeClr>
                </a:solidFill>
              </a:rPr>
              <a:t>Transmitted by the mother to the child either during pregnancy or during delivery or after birth through direct contact.</a:t>
            </a:r>
          </a:p>
          <a:p>
            <a:r>
              <a:rPr lang="en-US" altLang="en-US" dirty="0">
                <a:cs typeface="Times New Roman" panose="02020603050405020304" pitchFamily="18" charset="0"/>
              </a:rPr>
              <a:t>4</a:t>
            </a:r>
            <a:r>
              <a:rPr lang="en-US" altLang="en-US" dirty="0" smtClean="0">
                <a:cs typeface="Times New Roman" panose="02020603050405020304" pitchFamily="18" charset="0"/>
              </a:rPr>
              <a:t>- </a:t>
            </a:r>
            <a:r>
              <a:rPr lang="en-US" altLang="en-US" dirty="0">
                <a:cs typeface="Times New Roman" panose="02020603050405020304" pitchFamily="18" charset="0"/>
              </a:rPr>
              <a:t>Sexual child abuse. </a:t>
            </a:r>
          </a:p>
        </p:txBody>
      </p:sp>
      <p:sp>
        <p:nvSpPr>
          <p:cNvPr id="6" name="TextBox 5">
            <a:extLst>
              <a:ext uri="{FF2B5EF4-FFF2-40B4-BE49-F238E27FC236}">
                <a16:creationId xmlns:a16="http://schemas.microsoft.com/office/drawing/2014/main" xmlns="" id="{E58D07A7-C7D6-4372-A235-EE7D941A4D3E}"/>
              </a:ext>
            </a:extLst>
          </p:cNvPr>
          <p:cNvSpPr txBox="1"/>
          <p:nvPr/>
        </p:nvSpPr>
        <p:spPr>
          <a:xfrm>
            <a:off x="292100" y="3411936"/>
            <a:ext cx="2087751" cy="461665"/>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Genital Herpes </a:t>
            </a:r>
          </a:p>
        </p:txBody>
      </p:sp>
      <p:sp>
        <p:nvSpPr>
          <p:cNvPr id="7" name="TextBox 6">
            <a:extLst>
              <a:ext uri="{FF2B5EF4-FFF2-40B4-BE49-F238E27FC236}">
                <a16:creationId xmlns:a16="http://schemas.microsoft.com/office/drawing/2014/main" xmlns="" id="{6B22BD6D-3AD0-4063-8A38-BF88314E8D00}"/>
              </a:ext>
            </a:extLst>
          </p:cNvPr>
          <p:cNvSpPr txBox="1"/>
          <p:nvPr/>
        </p:nvSpPr>
        <p:spPr>
          <a:xfrm>
            <a:off x="292099" y="4236213"/>
            <a:ext cx="11876191" cy="1477328"/>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cs typeface="Times New Roman" panose="02020603050405020304" pitchFamily="18" charset="0"/>
              </a:rPr>
              <a:t>There are two species of herpes virus capable of causing genial herpes:</a:t>
            </a:r>
          </a:p>
          <a:p>
            <a:pPr marL="800100" lvl="1" indent="-342900">
              <a:buFont typeface="+mj-lt"/>
              <a:buAutoNum type="arabicPeriod"/>
            </a:pPr>
            <a:r>
              <a:rPr lang="en-US" altLang="en-US" dirty="0">
                <a:solidFill>
                  <a:srgbClr val="C00000"/>
                </a:solidFill>
                <a:cs typeface="Times New Roman" panose="02020603050405020304" pitchFamily="18" charset="0"/>
              </a:rPr>
              <a:t>Herpes simplex virus type 2 (HSV-2) </a:t>
            </a:r>
            <a:r>
              <a:rPr lang="en-US" altLang="en-US" sz="1600" dirty="0">
                <a:solidFill>
                  <a:schemeClr val="accent1">
                    <a:lumMod val="75000"/>
                  </a:schemeClr>
                </a:solidFill>
              </a:rPr>
              <a:t>(affects the lower part of the body, it is the main cause of genital herpes)</a:t>
            </a:r>
            <a:endParaRPr lang="en-US" altLang="en-US" sz="1600" dirty="0">
              <a:solidFill>
                <a:srgbClr val="C00000"/>
              </a:solidFill>
              <a:cs typeface="Times New Roman" panose="02020603050405020304" pitchFamily="18" charset="0"/>
            </a:endParaRPr>
          </a:p>
          <a:p>
            <a:pPr marL="800100" lvl="1" indent="-342900">
              <a:buFont typeface="+mj-lt"/>
              <a:buAutoNum type="arabicPeriod"/>
            </a:pPr>
            <a:r>
              <a:rPr lang="en-US" altLang="en-US" dirty="0">
                <a:solidFill>
                  <a:srgbClr val="C00000"/>
                </a:solidFill>
                <a:cs typeface="Times New Roman" panose="02020603050405020304" pitchFamily="18" charset="0"/>
              </a:rPr>
              <a:t>Herpes simplex virus type 1 (HSV-1) </a:t>
            </a:r>
            <a:r>
              <a:rPr lang="en-US" altLang="en-US" sz="1600" dirty="0">
                <a:solidFill>
                  <a:schemeClr val="accent1">
                    <a:lumMod val="75000"/>
                  </a:schemeClr>
                </a:solidFill>
              </a:rPr>
              <a:t>(affects the upper part of the body).</a:t>
            </a:r>
          </a:p>
          <a:p>
            <a:pPr marL="285750" indent="-285750">
              <a:buFont typeface="Arial" panose="020B0604020202020204" pitchFamily="34" charset="0"/>
              <a:buChar char="•"/>
            </a:pPr>
            <a:r>
              <a:rPr lang="en-US" altLang="en-US" dirty="0">
                <a:solidFill>
                  <a:srgbClr val="C00000"/>
                </a:solidFill>
                <a:cs typeface="Times New Roman" panose="02020603050405020304" pitchFamily="18" charset="0"/>
              </a:rPr>
              <a:t>90% </a:t>
            </a:r>
            <a:r>
              <a:rPr lang="en-US" altLang="en-US" dirty="0">
                <a:cs typeface="Times New Roman" panose="02020603050405020304" pitchFamily="18" charset="0"/>
              </a:rPr>
              <a:t>of  genital herpes cases are due to </a:t>
            </a:r>
            <a:r>
              <a:rPr lang="en-US" altLang="en-US" dirty="0">
                <a:solidFill>
                  <a:srgbClr val="C00000"/>
                </a:solidFill>
                <a:cs typeface="Times New Roman" panose="02020603050405020304" pitchFamily="18" charset="0"/>
              </a:rPr>
              <a:t>HSV-2</a:t>
            </a:r>
            <a:r>
              <a:rPr lang="en-US" altLang="en-US" dirty="0">
                <a:cs typeface="Times New Roman" panose="02020603050405020304" pitchFamily="18" charset="0"/>
              </a:rPr>
              <a:t> infection, whereas </a:t>
            </a:r>
            <a:r>
              <a:rPr lang="en-US" altLang="en-US" dirty="0">
                <a:solidFill>
                  <a:srgbClr val="C00000"/>
                </a:solidFill>
                <a:cs typeface="Times New Roman" panose="02020603050405020304" pitchFamily="18" charset="0"/>
              </a:rPr>
              <a:t>10% </a:t>
            </a:r>
            <a:r>
              <a:rPr lang="en-US" altLang="en-US" dirty="0">
                <a:cs typeface="Times New Roman" panose="02020603050405020304" pitchFamily="18" charset="0"/>
              </a:rPr>
              <a:t>are due to </a:t>
            </a:r>
            <a:r>
              <a:rPr lang="en-US" altLang="en-US" dirty="0">
                <a:solidFill>
                  <a:srgbClr val="C00000"/>
                </a:solidFill>
                <a:cs typeface="Times New Roman" panose="02020603050405020304" pitchFamily="18" charset="0"/>
              </a:rPr>
              <a:t>HSV-1</a:t>
            </a:r>
            <a:r>
              <a:rPr lang="en-US" altLang="en-US" b="1" dirty="0">
                <a:solidFill>
                  <a:srgbClr val="C00000"/>
                </a:solidFill>
                <a:cs typeface="Times New Roman" panose="02020603050405020304" pitchFamily="18" charset="0"/>
              </a:rPr>
              <a:t> </a:t>
            </a:r>
          </a:p>
          <a:p>
            <a:r>
              <a:rPr lang="en-US" altLang="en-US" dirty="0">
                <a:cs typeface="Times New Roman" panose="02020603050405020304" pitchFamily="18" charset="0"/>
              </a:rPr>
              <a:t>Both (HSV-1 &amp; HSV-2) are structurally very similar and share about 70% sequence homology.      </a:t>
            </a:r>
          </a:p>
        </p:txBody>
      </p:sp>
      <p:sp>
        <p:nvSpPr>
          <p:cNvPr id="8" name="TextBox 7">
            <a:extLst>
              <a:ext uri="{FF2B5EF4-FFF2-40B4-BE49-F238E27FC236}">
                <a16:creationId xmlns:a16="http://schemas.microsoft.com/office/drawing/2014/main" xmlns="" id="{B1AC7E68-382E-49BE-93E1-F1078B19D75C}"/>
              </a:ext>
            </a:extLst>
          </p:cNvPr>
          <p:cNvSpPr txBox="1"/>
          <p:nvPr/>
        </p:nvSpPr>
        <p:spPr>
          <a:xfrm>
            <a:off x="292100" y="3866881"/>
            <a:ext cx="1014830" cy="369332"/>
          </a:xfrm>
          <a:prstGeom prst="rect">
            <a:avLst/>
          </a:prstGeom>
          <a:noFill/>
        </p:spPr>
        <p:txBody>
          <a:bodyPr wrap="none" rtlCol="0">
            <a:spAutoFit/>
          </a:bodyPr>
          <a:lstStyle/>
          <a:p>
            <a:pPr>
              <a:spcBef>
                <a:spcPts val="600"/>
              </a:spcBef>
              <a:buClr>
                <a:schemeClr val="bg1"/>
              </a:buClr>
            </a:pPr>
            <a:r>
              <a:rPr lang="en-US" altLang="en-US" b="1" dirty="0"/>
              <a:t>Etiology:</a:t>
            </a:r>
          </a:p>
        </p:txBody>
      </p:sp>
    </p:spTree>
    <p:extLst>
      <p:ext uri="{BB962C8B-B14F-4D97-AF65-F5344CB8AC3E}">
        <p14:creationId xmlns:p14="http://schemas.microsoft.com/office/powerpoint/2010/main" val="237055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4340F486-FEEF-A343-BEB6-5506A6F6A0DA}"/>
              </a:ext>
            </a:extLst>
          </p:cNvPr>
          <p:cNvCxnSpPr/>
          <p:nvPr/>
        </p:nvCxnSpPr>
        <p:spPr>
          <a:xfrm>
            <a:off x="0" y="6663932"/>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xmlns="" id="{66966DE7-1FB4-3542-893C-9B0EA9F4E00F}"/>
              </a:ext>
            </a:extLst>
          </p:cNvPr>
          <p:cNvSpPr txBox="1"/>
          <p:nvPr/>
        </p:nvSpPr>
        <p:spPr>
          <a:xfrm>
            <a:off x="337643" y="569642"/>
            <a:ext cx="10735440" cy="2862322"/>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cs typeface="Times New Roman" panose="02020603050405020304" pitchFamily="18" charset="0"/>
              </a:rPr>
              <a:t>Family of </a:t>
            </a:r>
            <a:r>
              <a:rPr lang="en-US" altLang="en-US" i="1" dirty="0" err="1">
                <a:cs typeface="Times New Roman" panose="02020603050405020304" pitchFamily="18" charset="0"/>
              </a:rPr>
              <a:t>herpesviridae</a:t>
            </a:r>
            <a:r>
              <a:rPr lang="en-US" altLang="en-US" i="1" dirty="0">
                <a:cs typeface="Times New Roman" panose="02020603050405020304" pitchFamily="18" charset="0"/>
              </a:rPr>
              <a:t>.</a:t>
            </a:r>
            <a:endParaRPr lang="en-US" altLang="en-US" dirty="0">
              <a:cs typeface="Times New Roman" panose="02020603050405020304" pitchFamily="18" charset="0"/>
            </a:endParaRPr>
          </a:p>
          <a:p>
            <a:pPr marL="285750" indent="-285750">
              <a:buFont typeface="Arial" panose="020B0604020202020204" pitchFamily="34" charset="0"/>
              <a:buChar char="•"/>
            </a:pPr>
            <a:r>
              <a:rPr lang="en-US" altLang="en-US" dirty="0" err="1">
                <a:cs typeface="Times New Roman" panose="02020603050405020304" pitchFamily="18" charset="0"/>
              </a:rPr>
              <a:t>Virion</a:t>
            </a:r>
            <a:r>
              <a:rPr lang="en-US" altLang="en-US" dirty="0">
                <a:cs typeface="Times New Roman" panose="02020603050405020304" pitchFamily="18" charset="0"/>
              </a:rPr>
              <a:t> consist of:</a:t>
            </a:r>
          </a:p>
          <a:p>
            <a:pPr marL="742950" lvl="1" indent="-285750">
              <a:buFont typeface="Courier New" panose="02070309020205020404" pitchFamily="49" charset="0"/>
              <a:buChar char="o"/>
            </a:pPr>
            <a:r>
              <a:rPr lang="en-US" altLang="en-US" dirty="0">
                <a:cs typeface="Times New Roman" panose="02020603050405020304" pitchFamily="18" charset="0"/>
              </a:rPr>
              <a:t>Glycoprotein </a:t>
            </a:r>
            <a:r>
              <a:rPr lang="en-US" altLang="en-US" dirty="0">
                <a:solidFill>
                  <a:srgbClr val="C00000"/>
                </a:solidFill>
                <a:cs typeface="Times New Roman" panose="02020603050405020304" pitchFamily="18" charset="0"/>
              </a:rPr>
              <a:t>envelope </a:t>
            </a:r>
          </a:p>
          <a:p>
            <a:pPr marL="742950" lvl="1" indent="-285750">
              <a:buFont typeface="Courier New" panose="02070309020205020404" pitchFamily="49" charset="0"/>
              <a:buChar char="o"/>
            </a:pPr>
            <a:r>
              <a:rPr lang="en-US" altLang="en-US" dirty="0">
                <a:cs typeface="Times New Roman" panose="02020603050405020304" pitchFamily="18" charset="0"/>
              </a:rPr>
              <a:t>Icosahedral capsid.</a:t>
            </a:r>
          </a:p>
          <a:p>
            <a:pPr marL="742950" lvl="1" indent="-285750">
              <a:buFont typeface="Courier New" panose="02070309020205020404" pitchFamily="49" charset="0"/>
              <a:buChar char="o"/>
            </a:pPr>
            <a:r>
              <a:rPr lang="en-US" altLang="en-US" dirty="0">
                <a:cs typeface="Times New Roman" panose="02020603050405020304" pitchFamily="18" charset="0"/>
              </a:rPr>
              <a:t>Liner </a:t>
            </a:r>
            <a:r>
              <a:rPr lang="en-US" altLang="en-US" dirty="0">
                <a:solidFill>
                  <a:srgbClr val="C00000"/>
                </a:solidFill>
                <a:cs typeface="Times New Roman" panose="02020603050405020304" pitchFamily="18" charset="0"/>
              </a:rPr>
              <a:t>ds-DNA.</a:t>
            </a:r>
            <a:endParaRPr lang="en-US" altLang="en-US" dirty="0">
              <a:cs typeface="Times New Roman" panose="02020603050405020304" pitchFamily="18" charset="0"/>
            </a:endParaRPr>
          </a:p>
          <a:p>
            <a:pPr marL="285750" indent="-285750">
              <a:buFont typeface="Arial" panose="020B0604020202020204" pitchFamily="34" charset="0"/>
              <a:buChar char="•"/>
            </a:pPr>
            <a:r>
              <a:rPr lang="en-US" altLang="en-US" dirty="0">
                <a:cs typeface="Times New Roman" panose="02020603050405020304" pitchFamily="18" charset="0"/>
              </a:rPr>
              <a:t>The Herpes viruses has the ability to induce latent infection </a:t>
            </a:r>
            <a:r>
              <a:rPr lang="en-US" altLang="en-US" dirty="0">
                <a:solidFill>
                  <a:schemeClr val="accent1">
                    <a:lumMod val="75000"/>
                  </a:schemeClr>
                </a:solidFill>
              </a:rPr>
              <a:t>(they stay inside the person until he dies)            </a:t>
            </a:r>
          </a:p>
          <a:p>
            <a:r>
              <a:rPr lang="en-US" altLang="en-US" dirty="0">
                <a:cs typeface="Times New Roman" panose="02020603050405020304" pitchFamily="18" charset="0"/>
              </a:rPr>
              <a:t>HSV (1&amp;2)   </a:t>
            </a:r>
            <a:r>
              <a:rPr lang="en-US" altLang="en-US" dirty="0">
                <a:cs typeface="Times New Roman" panose="02020603050405020304" pitchFamily="18" charset="0"/>
                <a:sym typeface="Wingdings" panose="05000000000000000000" pitchFamily="2" charset="2"/>
              </a:rPr>
              <a:t></a:t>
            </a:r>
            <a:r>
              <a:rPr lang="en-US" altLang="en-US" dirty="0">
                <a:cs typeface="Times New Roman" panose="02020603050405020304" pitchFamily="18" charset="0"/>
              </a:rPr>
              <a:t>    NERVE CELLS.</a:t>
            </a:r>
          </a:p>
          <a:p>
            <a:r>
              <a:rPr lang="en-US" altLang="en-US" dirty="0">
                <a:cs typeface="Times New Roman" panose="02020603050405020304" pitchFamily="18" charset="0"/>
              </a:rPr>
              <a:t>HSV-1  </a:t>
            </a:r>
            <a:r>
              <a:rPr lang="en-US" altLang="en-US" dirty="0">
                <a:cs typeface="Times New Roman" panose="02020603050405020304" pitchFamily="18" charset="0"/>
                <a:sym typeface="Wingdings" panose="05000000000000000000" pitchFamily="2" charset="2"/>
              </a:rPr>
              <a:t></a:t>
            </a:r>
            <a:r>
              <a:rPr lang="en-US" altLang="en-US" dirty="0">
                <a:cs typeface="Times New Roman" panose="02020603050405020304" pitchFamily="18" charset="0"/>
              </a:rPr>
              <a:t>  Trigeminal ganglia </a:t>
            </a:r>
            <a:r>
              <a:rPr lang="ar-SA" altLang="en-US" dirty="0">
                <a:solidFill>
                  <a:schemeClr val="accent1">
                    <a:lumMod val="75000"/>
                  </a:schemeClr>
                </a:solidFill>
              </a:rPr>
              <a:t>أول ما تصيب المريض تتخبى بالمنطقة الي فوق</a:t>
            </a:r>
            <a:endParaRPr lang="en-US" altLang="en-US" dirty="0">
              <a:solidFill>
                <a:schemeClr val="accent1">
                  <a:lumMod val="75000"/>
                </a:schemeClr>
              </a:solidFill>
            </a:endParaRPr>
          </a:p>
          <a:p>
            <a:r>
              <a:rPr lang="en-US" altLang="en-US" dirty="0">
                <a:cs typeface="Times New Roman" panose="02020603050405020304" pitchFamily="18" charset="0"/>
              </a:rPr>
              <a:t>HSV-2  </a:t>
            </a:r>
            <a:r>
              <a:rPr lang="en-US" altLang="en-US" dirty="0">
                <a:cs typeface="Times New Roman" panose="02020603050405020304" pitchFamily="18" charset="0"/>
                <a:sym typeface="Wingdings" panose="05000000000000000000" pitchFamily="2" charset="2"/>
              </a:rPr>
              <a:t></a:t>
            </a:r>
            <a:r>
              <a:rPr lang="en-US" altLang="en-US" dirty="0">
                <a:cs typeface="Times New Roman" panose="02020603050405020304" pitchFamily="18" charset="0"/>
              </a:rPr>
              <a:t>   Sacral ganglia</a:t>
            </a:r>
          </a:p>
          <a:p>
            <a:endParaRPr lang="en-US" dirty="0"/>
          </a:p>
        </p:txBody>
      </p:sp>
      <p:sp>
        <p:nvSpPr>
          <p:cNvPr id="7" name="TextBox 6">
            <a:extLst>
              <a:ext uri="{FF2B5EF4-FFF2-40B4-BE49-F238E27FC236}">
                <a16:creationId xmlns:a16="http://schemas.microsoft.com/office/drawing/2014/main" xmlns="" id="{6D33FDAF-85C2-B543-8395-A51AE5AE7966}"/>
              </a:ext>
            </a:extLst>
          </p:cNvPr>
          <p:cNvSpPr txBox="1"/>
          <p:nvPr/>
        </p:nvSpPr>
        <p:spPr>
          <a:xfrm>
            <a:off x="11439" y="194067"/>
            <a:ext cx="4076757" cy="461665"/>
          </a:xfrm>
          <a:prstGeom prst="rect">
            <a:avLst/>
          </a:prstGeom>
          <a:noFill/>
        </p:spPr>
        <p:txBody>
          <a:bodyPr wrap="none" rtlCol="0">
            <a:spAutoFit/>
          </a:bodyPr>
          <a:lstStyle/>
          <a:p>
            <a:pPr>
              <a:spcBef>
                <a:spcPts val="600"/>
              </a:spcBef>
              <a:buClr>
                <a:schemeClr val="bg1"/>
              </a:buClr>
            </a:pPr>
            <a:r>
              <a:rPr lang="en-US" sz="2400" b="1" dirty="0">
                <a:solidFill>
                  <a:schemeClr val="accent1">
                    <a:lumMod val="50000"/>
                  </a:schemeClr>
                </a:solidFill>
                <a:latin typeface="+mj-lt"/>
                <a:cs typeface="Times New Roman" panose="02020603050405020304" pitchFamily="18" charset="0"/>
              </a:rPr>
              <a:t>Characteristics Of Herpes Virus :</a:t>
            </a:r>
          </a:p>
        </p:txBody>
      </p:sp>
      <p:pic>
        <p:nvPicPr>
          <p:cNvPr id="11" name="Picture 3" descr="HSV 2b images.jpg">
            <a:extLst>
              <a:ext uri="{FF2B5EF4-FFF2-40B4-BE49-F238E27FC236}">
                <a16:creationId xmlns:a16="http://schemas.microsoft.com/office/drawing/2014/main" xmlns="" id="{325962EB-A692-7C49-9D7A-DD6DC83F21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3083" y="16734"/>
            <a:ext cx="1095208" cy="66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sv1struc.jpg">
            <a:extLst>
              <a:ext uri="{FF2B5EF4-FFF2-40B4-BE49-F238E27FC236}">
                <a16:creationId xmlns:a16="http://schemas.microsoft.com/office/drawing/2014/main" xmlns="" id="{56D66CE4-0A63-CF43-83D5-C1842C55A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1775" y="698782"/>
            <a:ext cx="1095208" cy="9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Fig 51-3 (Herpes Simplex Virus)">
            <a:extLst>
              <a:ext uri="{FF2B5EF4-FFF2-40B4-BE49-F238E27FC236}">
                <a16:creationId xmlns:a16="http://schemas.microsoft.com/office/drawing/2014/main" xmlns="" id="{6E99CFE0-DB34-1C44-AAB6-5D2EE298C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658" y="3019897"/>
            <a:ext cx="496563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775B602C-E3E2-4F1E-9C3F-4F4600CF2BA2}"/>
              </a:ext>
            </a:extLst>
          </p:cNvPr>
          <p:cNvSpPr/>
          <p:nvPr/>
        </p:nvSpPr>
        <p:spPr>
          <a:xfrm>
            <a:off x="11001775" y="5014259"/>
            <a:ext cx="485001" cy="161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EE41074-822B-4FDA-B61E-FBE9049D1AD2}"/>
              </a:ext>
            </a:extLst>
          </p:cNvPr>
          <p:cNvSpPr/>
          <p:nvPr/>
        </p:nvSpPr>
        <p:spPr>
          <a:xfrm>
            <a:off x="7442787" y="5014259"/>
            <a:ext cx="485001" cy="161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10E4539A-D7A0-44C3-A445-3E5BE4A15764}"/>
              </a:ext>
            </a:extLst>
          </p:cNvPr>
          <p:cNvSpPr txBox="1"/>
          <p:nvPr/>
        </p:nvSpPr>
        <p:spPr>
          <a:xfrm>
            <a:off x="7855111" y="4898682"/>
            <a:ext cx="625611" cy="307777"/>
          </a:xfrm>
          <a:prstGeom prst="rect">
            <a:avLst/>
          </a:prstGeom>
          <a:noFill/>
        </p:spPr>
        <p:txBody>
          <a:bodyPr wrap="square" rtlCol="0">
            <a:spAutoFit/>
          </a:bodyPr>
          <a:lstStyle/>
          <a:p>
            <a:r>
              <a:rPr lang="en-US" sz="1400" b="1" dirty="0">
                <a:solidFill>
                  <a:schemeClr val="accent1">
                    <a:lumMod val="75000"/>
                  </a:schemeClr>
                </a:solidFill>
              </a:rPr>
              <a:t>rare</a:t>
            </a:r>
          </a:p>
        </p:txBody>
      </p:sp>
      <p:sp>
        <p:nvSpPr>
          <p:cNvPr id="17" name="TextBox 16">
            <a:extLst>
              <a:ext uri="{FF2B5EF4-FFF2-40B4-BE49-F238E27FC236}">
                <a16:creationId xmlns:a16="http://schemas.microsoft.com/office/drawing/2014/main" xmlns="" id="{145E2108-8ED4-4B66-91A2-5E1A39E3E789}"/>
              </a:ext>
            </a:extLst>
          </p:cNvPr>
          <p:cNvSpPr txBox="1"/>
          <p:nvPr/>
        </p:nvSpPr>
        <p:spPr>
          <a:xfrm>
            <a:off x="11414099" y="4917133"/>
            <a:ext cx="754192" cy="307777"/>
          </a:xfrm>
          <a:prstGeom prst="rect">
            <a:avLst/>
          </a:prstGeom>
          <a:noFill/>
        </p:spPr>
        <p:txBody>
          <a:bodyPr wrap="square" rtlCol="0">
            <a:spAutoFit/>
          </a:bodyPr>
          <a:lstStyle/>
          <a:p>
            <a:r>
              <a:rPr lang="en-US" sz="1400" b="1" dirty="0">
                <a:solidFill>
                  <a:schemeClr val="accent1">
                    <a:lumMod val="75000"/>
                  </a:schemeClr>
                </a:solidFill>
              </a:rPr>
              <a:t>mainly</a:t>
            </a:r>
          </a:p>
        </p:txBody>
      </p:sp>
      <p:sp>
        <p:nvSpPr>
          <p:cNvPr id="18" name="TextBox 17">
            <a:extLst>
              <a:ext uri="{FF2B5EF4-FFF2-40B4-BE49-F238E27FC236}">
                <a16:creationId xmlns:a16="http://schemas.microsoft.com/office/drawing/2014/main" xmlns="" id="{3A1FBD1A-10A3-456B-AE1B-AE673A68E647}"/>
              </a:ext>
            </a:extLst>
          </p:cNvPr>
          <p:cNvSpPr txBox="1"/>
          <p:nvPr/>
        </p:nvSpPr>
        <p:spPr>
          <a:xfrm>
            <a:off x="11307881" y="3693686"/>
            <a:ext cx="625611" cy="307777"/>
          </a:xfrm>
          <a:prstGeom prst="rect">
            <a:avLst/>
          </a:prstGeom>
          <a:noFill/>
        </p:spPr>
        <p:txBody>
          <a:bodyPr wrap="square" rtlCol="0">
            <a:spAutoFit/>
          </a:bodyPr>
          <a:lstStyle/>
          <a:p>
            <a:r>
              <a:rPr lang="en-US" sz="1400" b="1" dirty="0">
                <a:solidFill>
                  <a:schemeClr val="accent1">
                    <a:lumMod val="75000"/>
                  </a:schemeClr>
                </a:solidFill>
              </a:rPr>
              <a:t>rare</a:t>
            </a:r>
          </a:p>
        </p:txBody>
      </p:sp>
      <p:sp>
        <p:nvSpPr>
          <p:cNvPr id="19" name="Rectangle 18">
            <a:extLst>
              <a:ext uri="{FF2B5EF4-FFF2-40B4-BE49-F238E27FC236}">
                <a16:creationId xmlns:a16="http://schemas.microsoft.com/office/drawing/2014/main" xmlns="" id="{13811BD5-D294-4912-8FF1-64B31BF77DF6}"/>
              </a:ext>
            </a:extLst>
          </p:cNvPr>
          <p:cNvSpPr/>
          <p:nvPr/>
        </p:nvSpPr>
        <p:spPr>
          <a:xfrm>
            <a:off x="10929098" y="3731521"/>
            <a:ext cx="820643" cy="332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B8EADD59-6273-4AC3-BFFC-7780D44377C3}"/>
              </a:ext>
            </a:extLst>
          </p:cNvPr>
          <p:cNvSpPr txBox="1"/>
          <p:nvPr/>
        </p:nvSpPr>
        <p:spPr>
          <a:xfrm>
            <a:off x="45568" y="3292345"/>
            <a:ext cx="4839530" cy="461665"/>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Transmission of Genital HSV infection </a:t>
            </a:r>
          </a:p>
        </p:txBody>
      </p:sp>
      <p:sp>
        <p:nvSpPr>
          <p:cNvPr id="21" name="TextBox 20">
            <a:extLst>
              <a:ext uri="{FF2B5EF4-FFF2-40B4-BE49-F238E27FC236}">
                <a16:creationId xmlns:a16="http://schemas.microsoft.com/office/drawing/2014/main" xmlns="" id="{830DCBB3-86DC-4DE5-8091-7407C71FDD3E}"/>
              </a:ext>
            </a:extLst>
          </p:cNvPr>
          <p:cNvSpPr txBox="1"/>
          <p:nvPr/>
        </p:nvSpPr>
        <p:spPr>
          <a:xfrm>
            <a:off x="131673" y="3749459"/>
            <a:ext cx="6984887" cy="2831544"/>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spcBef>
                <a:spcPts val="600"/>
              </a:spcBef>
              <a:buClr>
                <a:schemeClr val="bg1"/>
              </a:buClr>
            </a:pPr>
            <a:r>
              <a:rPr lang="en-US" altLang="en-US" b="1" dirty="0">
                <a:solidFill>
                  <a:schemeClr val="tx1"/>
                </a:solidFill>
              </a:rPr>
              <a:t>1- Sexual  transmission:                      </a:t>
            </a:r>
          </a:p>
          <a:p>
            <a:pPr marL="285750" indent="-285750">
              <a:buClr>
                <a:schemeClr val="tx2"/>
              </a:buClr>
              <a:buFont typeface="Courier New" panose="02070309020205020404" pitchFamily="49" charset="0"/>
              <a:buChar char="o"/>
            </a:pPr>
            <a:r>
              <a:rPr lang="en-US" altLang="en-US" dirty="0"/>
              <a:t>The number of different sexual partners correlates directly with acquisition of HSV-2 in both male &amp; female.</a:t>
            </a:r>
          </a:p>
          <a:p>
            <a:pPr marL="285750" indent="-285750">
              <a:buClr>
                <a:schemeClr val="tx2"/>
              </a:buClr>
              <a:buFont typeface="Courier New" panose="02070309020205020404" pitchFamily="49" charset="0"/>
              <a:buChar char="o"/>
            </a:pPr>
            <a:r>
              <a:rPr lang="en-US" altLang="en-US" dirty="0"/>
              <a:t>Homosexual men are more susceptible to HSV-2 infection.</a:t>
            </a:r>
            <a:r>
              <a:rPr lang="ar-SA" altLang="en-US" sz="1600" dirty="0">
                <a:solidFill>
                  <a:schemeClr val="accent1">
                    <a:lumMod val="75000"/>
                  </a:schemeClr>
                </a:solidFill>
              </a:rPr>
              <a:t> </a:t>
            </a:r>
            <a:r>
              <a:rPr lang="en-US" altLang="en-US" sz="1600" dirty="0">
                <a:solidFill>
                  <a:schemeClr val="accent1">
                    <a:lumMod val="75000"/>
                  </a:schemeClr>
                </a:solidFill>
              </a:rPr>
              <a:t>Because the anus is very vascularized so the infection could spread rapidly through blood.</a:t>
            </a:r>
          </a:p>
          <a:p>
            <a:pPr marL="285750" indent="-285750">
              <a:buClr>
                <a:schemeClr val="tx2"/>
              </a:buClr>
              <a:buFont typeface="Courier New" panose="02070309020205020404" pitchFamily="49" charset="0"/>
              <a:buChar char="o"/>
            </a:pPr>
            <a:r>
              <a:rPr lang="en-US" altLang="en-US" dirty="0"/>
              <a:t>Genital infection can be acquired by auto-inoculation from lesions elsewhere on the body by touching vesicular  fluids from any herpetic lesions (HSV-1&amp;2). . </a:t>
            </a:r>
          </a:p>
          <a:p>
            <a:pPr marL="285750" indent="-285750">
              <a:buClr>
                <a:schemeClr val="tx2"/>
              </a:buClr>
              <a:buFont typeface="Courier New" panose="02070309020205020404" pitchFamily="49" charset="0"/>
              <a:buChar char="o"/>
            </a:pPr>
            <a:r>
              <a:rPr lang="en-US" altLang="en-US" dirty="0"/>
              <a:t>HSV-1 can cause genital herpes infection after oral sex, also can be seen in cases of child abuse.</a:t>
            </a:r>
          </a:p>
        </p:txBody>
      </p:sp>
    </p:spTree>
    <p:extLst>
      <p:ext uri="{BB962C8B-B14F-4D97-AF65-F5344CB8AC3E}">
        <p14:creationId xmlns:p14="http://schemas.microsoft.com/office/powerpoint/2010/main" val="205284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CA560EEF-E198-1E4E-A163-69EA24E47A43}"/>
              </a:ext>
            </a:extLst>
          </p:cNvPr>
          <p:cNvCxnSpPr/>
          <p:nvPr/>
        </p:nvCxnSpPr>
        <p:spPr>
          <a:xfrm>
            <a:off x="0" y="62859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xmlns="" id="{F294A214-23EC-0048-8EEE-16AAEC0AD7CA}"/>
              </a:ext>
            </a:extLst>
          </p:cNvPr>
          <p:cNvSpPr txBox="1"/>
          <p:nvPr/>
        </p:nvSpPr>
        <p:spPr>
          <a:xfrm>
            <a:off x="196097" y="98945"/>
            <a:ext cx="4839530" cy="461665"/>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Transmission of Genital HSV infection </a:t>
            </a:r>
          </a:p>
        </p:txBody>
      </p:sp>
      <p:sp>
        <p:nvSpPr>
          <p:cNvPr id="6" name="TextBox 5">
            <a:extLst>
              <a:ext uri="{FF2B5EF4-FFF2-40B4-BE49-F238E27FC236}">
                <a16:creationId xmlns:a16="http://schemas.microsoft.com/office/drawing/2014/main" xmlns="" id="{7523E986-D7E6-B741-823A-DA344AC5E405}"/>
              </a:ext>
            </a:extLst>
          </p:cNvPr>
          <p:cNvSpPr txBox="1"/>
          <p:nvPr/>
        </p:nvSpPr>
        <p:spPr>
          <a:xfrm>
            <a:off x="177800" y="752971"/>
            <a:ext cx="11818103" cy="2893100"/>
          </a:xfrm>
          <a:prstGeom prst="rect">
            <a:avLst/>
          </a:prstGeom>
          <a:noFill/>
        </p:spPr>
        <p:txBody>
          <a:bodyPr wrap="square" rtlCol="0">
            <a:spAutoFit/>
          </a:bodyPr>
          <a:lstStyle/>
          <a:p>
            <a:pPr>
              <a:spcBef>
                <a:spcPts val="600"/>
              </a:spcBef>
              <a:buClr>
                <a:schemeClr val="bg1"/>
              </a:buClr>
            </a:pPr>
            <a:r>
              <a:rPr lang="en-US" altLang="en-US" b="1" dirty="0"/>
              <a:t>2- Perinatal transmission (during delivery):</a:t>
            </a:r>
          </a:p>
          <a:p>
            <a:pPr marL="285750" indent="-285750">
              <a:spcBef>
                <a:spcPts val="600"/>
              </a:spcBef>
              <a:buClr>
                <a:schemeClr val="tx2"/>
              </a:buClr>
              <a:buFont typeface="Courier New" panose="02070309020205020404" pitchFamily="49" charset="0"/>
              <a:buChar char="o"/>
            </a:pPr>
            <a:r>
              <a:rPr lang="en-US" altLang="en-US" dirty="0">
                <a:solidFill>
                  <a:srgbClr val="C00000"/>
                </a:solidFill>
              </a:rPr>
              <a:t>The majority of maternal infection (85%)</a:t>
            </a:r>
            <a:r>
              <a:rPr lang="en-US" altLang="en-US" dirty="0"/>
              <a:t> occurs </a:t>
            </a:r>
            <a:r>
              <a:rPr lang="en-US" altLang="en-US" b="1" dirty="0"/>
              <a:t>during delivery</a:t>
            </a:r>
            <a:r>
              <a:rPr lang="en-US" altLang="en-US" dirty="0"/>
              <a:t>, due to direct contact between the baby and infected  maternal birth canal.</a:t>
            </a:r>
            <a:endParaRPr lang="en-US" altLang="en-US" sz="1600" dirty="0">
              <a:solidFill>
                <a:schemeClr val="accent1">
                  <a:lumMod val="75000"/>
                </a:schemeClr>
              </a:solidFill>
            </a:endParaRPr>
          </a:p>
          <a:p>
            <a:pPr marL="285750" indent="-285750">
              <a:spcBef>
                <a:spcPts val="600"/>
              </a:spcBef>
              <a:buClr>
                <a:schemeClr val="tx2"/>
              </a:buClr>
              <a:buFont typeface="Courier New" panose="02070309020205020404" pitchFamily="49" charset="0"/>
              <a:buChar char="o"/>
            </a:pPr>
            <a:r>
              <a:rPr lang="en-US" altLang="en-US" dirty="0"/>
              <a:t>The risk of perinatal transmission is  usually occurred in about 50%  of mothers have primary </a:t>
            </a:r>
            <a:r>
              <a:rPr lang="en-US" altLang="en-US" dirty="0">
                <a:solidFill>
                  <a:schemeClr val="accent1">
                    <a:lumMod val="75000"/>
                  </a:schemeClr>
                </a:solidFill>
              </a:rPr>
              <a:t>(if she gets it while she is pregnant) </a:t>
            </a:r>
            <a:r>
              <a:rPr lang="en-US" altLang="en-US" dirty="0"/>
              <a:t>genital herpes, while the risk is 8% if mother have recurrent </a:t>
            </a:r>
            <a:r>
              <a:rPr lang="en-US" altLang="en-US" dirty="0">
                <a:solidFill>
                  <a:schemeClr val="accent1">
                    <a:lumMod val="75000"/>
                  </a:schemeClr>
                </a:solidFill>
              </a:rPr>
              <a:t>(if she has it before pregnancy) </a:t>
            </a:r>
            <a:r>
              <a:rPr lang="en-US" altLang="en-US" dirty="0"/>
              <a:t>infection.</a:t>
            </a:r>
          </a:p>
          <a:p>
            <a:pPr marL="285750" indent="-285750">
              <a:spcBef>
                <a:spcPts val="600"/>
              </a:spcBef>
              <a:buClr>
                <a:schemeClr val="tx2"/>
              </a:buClr>
              <a:buFont typeface="Courier New" panose="02070309020205020404" pitchFamily="49" charset="0"/>
              <a:buChar char="o"/>
            </a:pPr>
            <a:r>
              <a:rPr lang="en-US" altLang="en-US" dirty="0"/>
              <a:t>This infection can lead to either massive herpetic skin lesions or generalized infection affecting skin and internal organs </a:t>
            </a:r>
            <a:r>
              <a:rPr lang="en-US" altLang="en-US" dirty="0" err="1"/>
              <a:t>e.g</a:t>
            </a:r>
            <a:r>
              <a:rPr lang="en-US" altLang="en-US" dirty="0"/>
              <a:t>; lungs , liver or brain .</a:t>
            </a:r>
          </a:p>
          <a:p>
            <a:pPr marL="285750" indent="-285750">
              <a:spcBef>
                <a:spcPts val="600"/>
              </a:spcBef>
              <a:buClr>
                <a:schemeClr val="tx2"/>
              </a:buClr>
              <a:buFont typeface="Courier New" panose="02070309020205020404" pitchFamily="49" charset="0"/>
              <a:buChar char="o"/>
            </a:pPr>
            <a:r>
              <a:rPr lang="en-US" altLang="en-US" dirty="0"/>
              <a:t>To avoid perinatal infection we do Caesarean section. </a:t>
            </a:r>
            <a:r>
              <a:rPr lang="en-US" altLang="en-US" dirty="0">
                <a:solidFill>
                  <a:schemeClr val="accent1">
                    <a:lumMod val="75000"/>
                  </a:schemeClr>
                </a:solidFill>
              </a:rPr>
              <a:t>So if a pregnant woman has a </a:t>
            </a:r>
            <a:r>
              <a:rPr lang="en-US" altLang="en-US" u="sng" dirty="0">
                <a:solidFill>
                  <a:schemeClr val="accent1">
                    <a:lumMod val="75000"/>
                  </a:schemeClr>
                </a:solidFill>
              </a:rPr>
              <a:t>primary</a:t>
            </a:r>
            <a:r>
              <a:rPr lang="en-US" altLang="en-US" dirty="0">
                <a:solidFill>
                  <a:schemeClr val="accent1">
                    <a:lumMod val="75000"/>
                  </a:schemeClr>
                </a:solidFill>
              </a:rPr>
              <a:t> HSV they do C-section for her to prevent transmission to the baby, </a:t>
            </a:r>
            <a:r>
              <a:rPr lang="en-US" altLang="en-US" b="1" dirty="0">
                <a:solidFill>
                  <a:schemeClr val="accent1">
                    <a:lumMod val="75000"/>
                  </a:schemeClr>
                </a:solidFill>
              </a:rPr>
              <a:t>and this is the only disease which can be prevented by C-section.</a:t>
            </a:r>
          </a:p>
        </p:txBody>
      </p:sp>
      <p:sp>
        <p:nvSpPr>
          <p:cNvPr id="7" name="TextBox 6">
            <a:extLst>
              <a:ext uri="{FF2B5EF4-FFF2-40B4-BE49-F238E27FC236}">
                <a16:creationId xmlns:a16="http://schemas.microsoft.com/office/drawing/2014/main" xmlns="" id="{D43496EE-4B75-5D4F-87A5-BECE29288435}"/>
              </a:ext>
            </a:extLst>
          </p:cNvPr>
          <p:cNvSpPr txBox="1"/>
          <p:nvPr/>
        </p:nvSpPr>
        <p:spPr>
          <a:xfrm>
            <a:off x="177800" y="3646071"/>
            <a:ext cx="11818102"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spcBef>
                <a:spcPts val="600"/>
              </a:spcBef>
              <a:buClr>
                <a:schemeClr val="bg1"/>
              </a:buClr>
            </a:pPr>
            <a:r>
              <a:rPr lang="en-US" altLang="en-US" b="1" dirty="0">
                <a:solidFill>
                  <a:schemeClr val="tx1"/>
                </a:solidFill>
              </a:rPr>
              <a:t>3-Intrauterine(vertical)  transmission  (10%):</a:t>
            </a:r>
          </a:p>
          <a:p>
            <a:pPr marL="285750" indent="-285750">
              <a:buClr>
                <a:schemeClr val="tx2"/>
              </a:buClr>
              <a:buFont typeface="Courier New" panose="02070309020205020404" pitchFamily="49" charset="0"/>
              <a:buChar char="o"/>
            </a:pPr>
            <a:r>
              <a:rPr lang="en-US" altLang="en-US" dirty="0"/>
              <a:t>Maternal primary genital HSV-2 infection of the mother during first trimester can leads to spontaneous abortion.</a:t>
            </a:r>
          </a:p>
          <a:p>
            <a:pPr marL="285750" indent="-285750">
              <a:buClr>
                <a:schemeClr val="tx2"/>
              </a:buClr>
              <a:buFont typeface="Courier New" panose="02070309020205020404" pitchFamily="49" charset="0"/>
              <a:buChar char="o"/>
            </a:pPr>
            <a:r>
              <a:rPr lang="en-US" altLang="en-US" dirty="0"/>
              <a:t>Maternal primary genital HSV-2 infection which develops after 20 weeks of gestations may induce malformation as</a:t>
            </a:r>
          </a:p>
          <a:p>
            <a:pPr marL="800100" lvl="1" indent="-342900">
              <a:buClr>
                <a:schemeClr val="tx2"/>
              </a:buClr>
              <a:buFont typeface="+mj-lt"/>
              <a:buAutoNum type="arabicPeriod"/>
            </a:pPr>
            <a:r>
              <a:rPr lang="en-US" altLang="en-US" dirty="0" err="1"/>
              <a:t>Microcephally</a:t>
            </a:r>
            <a:endParaRPr lang="en-US" altLang="en-US" dirty="0"/>
          </a:p>
          <a:p>
            <a:pPr marL="800100" lvl="1" indent="-342900">
              <a:buClr>
                <a:schemeClr val="tx2"/>
              </a:buClr>
              <a:buFont typeface="+mj-lt"/>
              <a:buAutoNum type="arabicPeriod"/>
            </a:pPr>
            <a:r>
              <a:rPr lang="en-US" altLang="en-US" dirty="0"/>
              <a:t>Jaundice</a:t>
            </a:r>
          </a:p>
          <a:p>
            <a:pPr marL="800100" lvl="1" indent="-342900">
              <a:buClr>
                <a:schemeClr val="tx2"/>
              </a:buClr>
              <a:buFont typeface="+mj-lt"/>
              <a:buAutoNum type="arabicPeriod"/>
            </a:pPr>
            <a:r>
              <a:rPr lang="en-US" altLang="en-US" dirty="0" err="1"/>
              <a:t>Hepatosplenomegally</a:t>
            </a:r>
            <a:endParaRPr lang="en-US" altLang="en-US" dirty="0"/>
          </a:p>
          <a:p>
            <a:pPr marL="800100" lvl="1" indent="-342900">
              <a:buClr>
                <a:schemeClr val="tx2"/>
              </a:buClr>
              <a:buFont typeface="+mj-lt"/>
              <a:buAutoNum type="arabicPeriod"/>
            </a:pPr>
            <a:r>
              <a:rPr lang="en-US" altLang="en-US" dirty="0" err="1"/>
              <a:t>Chorioretinitis</a:t>
            </a:r>
            <a:r>
              <a:rPr lang="en-US" altLang="en-US" dirty="0"/>
              <a:t> </a:t>
            </a:r>
          </a:p>
          <a:p>
            <a:pPr marL="800100" lvl="1" indent="-342900">
              <a:buClr>
                <a:schemeClr val="tx2"/>
              </a:buClr>
              <a:buFont typeface="+mj-lt"/>
              <a:buAutoNum type="arabicPeriod"/>
            </a:pPr>
            <a:r>
              <a:rPr lang="en-US" altLang="en-US" dirty="0"/>
              <a:t>Herpetic vesicles on the skin.</a:t>
            </a:r>
          </a:p>
        </p:txBody>
      </p:sp>
    </p:spTree>
    <p:extLst>
      <p:ext uri="{BB962C8B-B14F-4D97-AF65-F5344CB8AC3E}">
        <p14:creationId xmlns:p14="http://schemas.microsoft.com/office/powerpoint/2010/main" val="382975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AF521B72-2502-9B46-8CE2-1A04ED8BCF42}"/>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xmlns="" id="{0E2763BB-C8DC-314E-AB0C-B7576D28E8F3}"/>
              </a:ext>
            </a:extLst>
          </p:cNvPr>
          <p:cNvSpPr txBox="1"/>
          <p:nvPr/>
        </p:nvSpPr>
        <p:spPr>
          <a:xfrm>
            <a:off x="482600" y="325183"/>
            <a:ext cx="3006400" cy="461665"/>
          </a:xfrm>
          <a:prstGeom prst="rect">
            <a:avLst/>
          </a:prstGeom>
          <a:noFill/>
        </p:spPr>
        <p:txBody>
          <a:bodyPr wrap="none" rtlCol="0">
            <a:spAutoFit/>
          </a:bodyPr>
          <a:lstStyle/>
          <a:p>
            <a:r>
              <a:rPr lang="en-US" altLang="en-US" sz="2400" b="1" dirty="0">
                <a:solidFill>
                  <a:schemeClr val="accent1">
                    <a:lumMod val="50000"/>
                  </a:schemeClr>
                </a:solidFill>
                <a:latin typeface="+mj-lt"/>
                <a:cs typeface="Times New Roman" panose="02020603050405020304" pitchFamily="18" charset="0"/>
              </a:rPr>
              <a:t>Pathogenesis of HSV-2 </a:t>
            </a:r>
          </a:p>
        </p:txBody>
      </p:sp>
      <p:sp>
        <p:nvSpPr>
          <p:cNvPr id="5" name="TextBox 4">
            <a:extLst>
              <a:ext uri="{FF2B5EF4-FFF2-40B4-BE49-F238E27FC236}">
                <a16:creationId xmlns:a16="http://schemas.microsoft.com/office/drawing/2014/main" xmlns="" id="{8405E4B8-2B4D-EE4A-BE20-1D7C0A5CA997}"/>
              </a:ext>
            </a:extLst>
          </p:cNvPr>
          <p:cNvSpPr txBox="1"/>
          <p:nvPr/>
        </p:nvSpPr>
        <p:spPr>
          <a:xfrm>
            <a:off x="134700" y="846913"/>
            <a:ext cx="8535988" cy="2031325"/>
          </a:xfrm>
          <a:prstGeom prst="rect">
            <a:avLst/>
          </a:prstGeom>
          <a:noFill/>
        </p:spPr>
        <p:txBody>
          <a:bodyPr wrap="square" rtlCol="0">
            <a:spAutoFit/>
          </a:bodyPr>
          <a:lstStyle/>
          <a:p>
            <a:pPr>
              <a:spcBef>
                <a:spcPts val="600"/>
              </a:spcBef>
              <a:buClr>
                <a:schemeClr val="bg1"/>
              </a:buClr>
            </a:pPr>
            <a:r>
              <a:rPr lang="en-US" altLang="en-US" b="1" dirty="0"/>
              <a:t>Genital herpes infection :</a:t>
            </a:r>
          </a:p>
          <a:p>
            <a:pPr marL="285750" indent="-285750">
              <a:spcBef>
                <a:spcPct val="0"/>
              </a:spcBef>
              <a:buClr>
                <a:schemeClr val="tx2"/>
              </a:buClr>
              <a:buFont typeface="Courier New" panose="02070309020205020404" pitchFamily="49" charset="0"/>
              <a:buChar char="o"/>
            </a:pPr>
            <a:r>
              <a:rPr lang="en-US" altLang="en-US" dirty="0"/>
              <a:t>Primary infection occurs when HSV-2 infects epithelial cells covering the mucosa. </a:t>
            </a:r>
          </a:p>
          <a:p>
            <a:pPr marL="285750" indent="-285750">
              <a:spcBef>
                <a:spcPct val="0"/>
              </a:spcBef>
              <a:buClr>
                <a:schemeClr val="tx2"/>
              </a:buClr>
              <a:buFont typeface="Courier New" panose="02070309020205020404" pitchFamily="49" charset="0"/>
              <a:buChar char="o"/>
            </a:pPr>
            <a:r>
              <a:rPr lang="en-US" altLang="en-US" dirty="0"/>
              <a:t>The virus then migrates to the nearest ganglion (sacral ganglia) via neurons where it  replicates and establish latency for life.</a:t>
            </a:r>
          </a:p>
          <a:p>
            <a:pPr marL="285750" indent="-285750">
              <a:spcBef>
                <a:spcPct val="0"/>
              </a:spcBef>
              <a:buClr>
                <a:schemeClr val="tx2"/>
              </a:buClr>
              <a:buFont typeface="Courier New" panose="02070309020205020404" pitchFamily="49" charset="0"/>
              <a:buChar char="o"/>
            </a:pPr>
            <a:r>
              <a:rPr lang="en-US" altLang="en-US" dirty="0"/>
              <a:t>Once its reactivated, it travels back through neurons to the site of the primary infection and causes recurrent infection. </a:t>
            </a:r>
          </a:p>
          <a:p>
            <a:pPr marL="285750" indent="-285750">
              <a:spcBef>
                <a:spcPct val="0"/>
              </a:spcBef>
              <a:buClr>
                <a:schemeClr val="tx2"/>
              </a:buClr>
              <a:buFont typeface="Courier New" panose="02070309020205020404" pitchFamily="49" charset="0"/>
              <a:buChar char="o"/>
            </a:pPr>
            <a:r>
              <a:rPr lang="en-US" altLang="en-US" dirty="0">
                <a:solidFill>
                  <a:srgbClr val="C00000"/>
                </a:solidFill>
                <a:cs typeface="Times New Roman" panose="02020603050405020304" pitchFamily="18" charset="0"/>
              </a:rPr>
              <a:t>Once the virus enters the human body it remains for life (latency) </a:t>
            </a:r>
            <a:r>
              <a:rPr lang="en-US" altLang="en-US" dirty="0">
                <a:cs typeface="Times New Roman" panose="02020603050405020304" pitchFamily="18" charset="0"/>
              </a:rPr>
              <a:t>.</a:t>
            </a:r>
            <a:endParaRPr lang="en-CA" altLang="en-US" dirty="0">
              <a:cs typeface="Times New Roman" panose="02020603050405020304" pitchFamily="18" charset="0"/>
            </a:endParaRPr>
          </a:p>
        </p:txBody>
      </p:sp>
      <p:pic>
        <p:nvPicPr>
          <p:cNvPr id="6" name="Picture 6" descr="tileshop.jpg">
            <a:extLst>
              <a:ext uri="{FF2B5EF4-FFF2-40B4-BE49-F238E27FC236}">
                <a16:creationId xmlns:a16="http://schemas.microsoft.com/office/drawing/2014/main" xmlns="" id="{98938A51-D1EA-1B46-A6F5-615D2EBCB3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3372" y="233598"/>
            <a:ext cx="2234628" cy="170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SV-latency.jpg">
            <a:extLst>
              <a:ext uri="{FF2B5EF4-FFF2-40B4-BE49-F238E27FC236}">
                <a16:creationId xmlns:a16="http://schemas.microsoft.com/office/drawing/2014/main" xmlns="" id="{C419F7FB-38CA-9841-A7D0-D4AD559527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03372" y="2214563"/>
            <a:ext cx="223462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B4805A74-F1CF-8545-BD68-5624B77B155D}"/>
              </a:ext>
            </a:extLst>
          </p:cNvPr>
          <p:cNvSpPr txBox="1"/>
          <p:nvPr/>
        </p:nvSpPr>
        <p:spPr>
          <a:xfrm>
            <a:off x="134700" y="3644699"/>
            <a:ext cx="9903131" cy="2308324"/>
          </a:xfrm>
          <a:prstGeom prst="rect">
            <a:avLst/>
          </a:prstGeom>
          <a:noFill/>
        </p:spPr>
        <p:txBody>
          <a:bodyPr wrap="square" rtlCol="0">
            <a:spAutoFit/>
          </a:bodyPr>
          <a:lstStyle/>
          <a:p>
            <a:pPr>
              <a:spcBef>
                <a:spcPts val="600"/>
              </a:spcBef>
              <a:buClr>
                <a:schemeClr val="bg1"/>
              </a:buClr>
            </a:pPr>
            <a:r>
              <a:rPr lang="en-US" altLang="en-US" b="1" dirty="0"/>
              <a:t>Primary genital infection:</a:t>
            </a:r>
          </a:p>
          <a:p>
            <a:pPr>
              <a:buClr>
                <a:schemeClr val="bg1"/>
              </a:buClr>
            </a:pPr>
            <a:r>
              <a:rPr lang="en-US" altLang="en-US" dirty="0"/>
              <a:t>Vary from asymptomatic </a:t>
            </a:r>
            <a:r>
              <a:rPr lang="en-US" altLang="en-US" dirty="0">
                <a:solidFill>
                  <a:schemeClr val="accent1">
                    <a:lumMod val="75000"/>
                  </a:schemeClr>
                </a:solidFill>
              </a:rPr>
              <a:t>(but most cases have symptoms) </a:t>
            </a:r>
            <a:r>
              <a:rPr lang="en-US" altLang="en-US" dirty="0"/>
              <a:t>to mild or sever painful episode.</a:t>
            </a:r>
          </a:p>
          <a:p>
            <a:pPr>
              <a:buClr>
                <a:schemeClr val="bg1"/>
              </a:buClr>
            </a:pPr>
            <a:r>
              <a:rPr lang="en-US" altLang="en-US" dirty="0"/>
              <a:t>If symptoms are present(I.P 2-12 days) they may include;</a:t>
            </a:r>
          </a:p>
          <a:p>
            <a:pPr marL="285750" indent="-285750">
              <a:buClr>
                <a:schemeClr val="tx2"/>
              </a:buClr>
              <a:buFont typeface="Courier New" panose="02070309020205020404" pitchFamily="49" charset="0"/>
              <a:buChar char="o"/>
            </a:pPr>
            <a:r>
              <a:rPr lang="en-US" altLang="en-US" dirty="0"/>
              <a:t>fever , malaise, dysuria,</a:t>
            </a:r>
          </a:p>
          <a:p>
            <a:pPr marL="285750" indent="-285750">
              <a:buClr>
                <a:schemeClr val="tx2"/>
              </a:buClr>
              <a:buFont typeface="Courier New" panose="02070309020205020404" pitchFamily="49" charset="0"/>
              <a:buChar char="o"/>
            </a:pPr>
            <a:r>
              <a:rPr lang="en-US" altLang="en-US" dirty="0"/>
              <a:t>Inguinal lymphadenopathy</a:t>
            </a:r>
          </a:p>
          <a:p>
            <a:pPr marL="285750" indent="-285750">
              <a:buClr>
                <a:schemeClr val="tx2"/>
              </a:buClr>
              <a:buFont typeface="Courier New" panose="02070309020205020404" pitchFamily="49" charset="0"/>
              <a:buChar char="o"/>
            </a:pPr>
            <a:r>
              <a:rPr lang="en-US" altLang="en-US" dirty="0"/>
              <a:t>Vesicular herpetic  lesion  or ulcer localized to the cervix, vagina, vulva or perineum of the female or the shaft of the penis in the male ,Herpetic </a:t>
            </a:r>
            <a:r>
              <a:rPr lang="en-US" altLang="en-US" dirty="0" err="1"/>
              <a:t>proctitis</a:t>
            </a:r>
            <a:r>
              <a:rPr lang="en-US" altLang="en-US" dirty="0"/>
              <a:t> </a:t>
            </a:r>
            <a:r>
              <a:rPr lang="en-US" altLang="en-US" dirty="0">
                <a:solidFill>
                  <a:schemeClr val="accent1">
                    <a:lumMod val="75000"/>
                  </a:schemeClr>
                </a:solidFill>
              </a:rPr>
              <a:t>(in the anal area)  </a:t>
            </a:r>
            <a:r>
              <a:rPr lang="en-US" altLang="en-US" dirty="0"/>
              <a:t>can be seen in homosexuals. </a:t>
            </a:r>
          </a:p>
          <a:p>
            <a:pPr marL="285750" indent="-285750">
              <a:buClr>
                <a:schemeClr val="tx2"/>
              </a:buClr>
              <a:buFont typeface="Courier New" panose="02070309020205020404" pitchFamily="49" charset="0"/>
              <a:buChar char="o"/>
            </a:pPr>
            <a:r>
              <a:rPr lang="en-US" altLang="en-US" dirty="0"/>
              <a:t>Aseptic meningitis have been observed in about 10% of cases as extra genital presentation.  </a:t>
            </a:r>
          </a:p>
        </p:txBody>
      </p:sp>
      <p:sp>
        <p:nvSpPr>
          <p:cNvPr id="3" name="Rectangle 2"/>
          <p:cNvSpPr/>
          <p:nvPr/>
        </p:nvSpPr>
        <p:spPr>
          <a:xfrm>
            <a:off x="366712" y="2938303"/>
            <a:ext cx="8535988" cy="646331"/>
          </a:xfrm>
          <a:prstGeom prst="rect">
            <a:avLst/>
          </a:prstGeom>
        </p:spPr>
        <p:txBody>
          <a:bodyPr wrap="square">
            <a:spAutoFit/>
          </a:bodyPr>
          <a:lstStyle/>
          <a:p>
            <a:r>
              <a:rPr lang="ar-SA" altLang="en-US" dirty="0">
                <a:solidFill>
                  <a:schemeClr val="accent1">
                    <a:lumMod val="75000"/>
                  </a:schemeClr>
                </a:solidFill>
              </a:rPr>
              <a:t>يعني لما يصير أول انفكشن ويخلص يتخبى الهيربس باثوجين في القانقليا وبعدين إذا ضعفت المناعة يرجع لمكان الإصابة الأساسي ويسبب المرض</a:t>
            </a:r>
            <a:endParaRPr lang="en-US" dirty="0"/>
          </a:p>
        </p:txBody>
      </p:sp>
      <p:pic>
        <p:nvPicPr>
          <p:cNvPr id="9" name="Picture 2" descr="C:\Users\fayez\Pictures\m2.jpg">
            <a:extLst>
              <a:ext uri="{FF2B5EF4-FFF2-40B4-BE49-F238E27FC236}">
                <a16:creationId xmlns:a16="http://schemas.microsoft.com/office/drawing/2014/main" xmlns="" id="{8FFD1698-DEE7-4E9D-B0C3-956A6A4D9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820686" y="4798861"/>
            <a:ext cx="879784" cy="933199"/>
          </a:xfrm>
          <a:prstGeom prst="rect">
            <a:avLst/>
          </a:prstGeom>
          <a:noFill/>
        </p:spPr>
      </p:pic>
      <p:pic>
        <p:nvPicPr>
          <p:cNvPr id="10" name="Picture 9" descr="Fig-300">
            <a:extLst>
              <a:ext uri="{FF2B5EF4-FFF2-40B4-BE49-F238E27FC236}">
                <a16:creationId xmlns:a16="http://schemas.microsoft.com/office/drawing/2014/main" xmlns="" id="{B260169E-E5BD-407E-A541-13E5B9A4FB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3934" y="4093318"/>
            <a:ext cx="1023582" cy="72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fayez\Pictures\m4.jpg">
            <a:extLst>
              <a:ext uri="{FF2B5EF4-FFF2-40B4-BE49-F238E27FC236}">
                <a16:creationId xmlns:a16="http://schemas.microsoft.com/office/drawing/2014/main" xmlns="" id="{48F9BAA1-6513-472A-A86C-7BF9DE92F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1177516" y="4113931"/>
            <a:ext cx="879784" cy="705648"/>
          </a:xfrm>
          <a:prstGeom prst="rect">
            <a:avLst/>
          </a:prstGeom>
          <a:noFill/>
        </p:spPr>
      </p:pic>
    </p:spTree>
    <p:extLst>
      <p:ext uri="{BB962C8B-B14F-4D97-AF65-F5344CB8AC3E}">
        <p14:creationId xmlns:p14="http://schemas.microsoft.com/office/powerpoint/2010/main" val="40691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ACF117A4-4AA8-5947-8730-694E6A27DC26}"/>
              </a:ext>
            </a:extLst>
          </p:cNvPr>
          <p:cNvCxnSpPr/>
          <p:nvPr/>
        </p:nvCxnSpPr>
        <p:spPr>
          <a:xfrm>
            <a:off x="-23709" y="633212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xmlns="" id="{A8617AFD-3E56-7A48-899E-613E01F3509C}"/>
              </a:ext>
            </a:extLst>
          </p:cNvPr>
          <p:cNvSpPr/>
          <p:nvPr/>
        </p:nvSpPr>
        <p:spPr>
          <a:xfrm>
            <a:off x="142794" y="173527"/>
            <a:ext cx="3375861" cy="461665"/>
          </a:xfrm>
          <a:prstGeom prst="rect">
            <a:avLst/>
          </a:prstGeom>
        </p:spPr>
        <p:txBody>
          <a:bodyPr wrap="none">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Neonatal herpes infection</a:t>
            </a:r>
          </a:p>
        </p:txBody>
      </p:sp>
      <p:sp>
        <p:nvSpPr>
          <p:cNvPr id="4" name="Rectangle 3">
            <a:extLst>
              <a:ext uri="{FF2B5EF4-FFF2-40B4-BE49-F238E27FC236}">
                <a16:creationId xmlns:a16="http://schemas.microsoft.com/office/drawing/2014/main" xmlns="" id="{9604A629-00D5-194B-ADAA-EA466AD08982}"/>
              </a:ext>
            </a:extLst>
          </p:cNvPr>
          <p:cNvSpPr/>
          <p:nvPr/>
        </p:nvSpPr>
        <p:spPr>
          <a:xfrm>
            <a:off x="266226" y="651988"/>
            <a:ext cx="8759021" cy="1200329"/>
          </a:xfrm>
          <a:prstGeom prst="rect">
            <a:avLst/>
          </a:prstGeom>
        </p:spPr>
        <p:txBody>
          <a:bodyPr wrap="square">
            <a:spAutoFit/>
          </a:bodyPr>
          <a:lstStyle/>
          <a:p>
            <a:pPr>
              <a:buClr>
                <a:schemeClr val="bg1"/>
              </a:buClr>
            </a:pPr>
            <a:r>
              <a:rPr lang="en-US" altLang="en-US" dirty="0"/>
              <a:t>Is not a common condition, but the mortality is &gt;70% when it happens.</a:t>
            </a:r>
          </a:p>
          <a:p>
            <a:pPr>
              <a:buClr>
                <a:schemeClr val="bg1"/>
              </a:buClr>
            </a:pPr>
            <a:r>
              <a:rPr lang="en-US" altLang="en-US" dirty="0"/>
              <a:t>It occurs during labor and delivery through the vaginal canal when a mother is having a primary active herpetic lesion and shedding the virus, also in small % as vertical transmission during pregnancy.   </a:t>
            </a:r>
          </a:p>
        </p:txBody>
      </p:sp>
      <p:sp>
        <p:nvSpPr>
          <p:cNvPr id="5" name="Rectangle 4">
            <a:extLst>
              <a:ext uri="{FF2B5EF4-FFF2-40B4-BE49-F238E27FC236}">
                <a16:creationId xmlns:a16="http://schemas.microsoft.com/office/drawing/2014/main" xmlns="" id="{58F9C3EA-92A7-B344-A100-ACDD7D63DB2C}"/>
              </a:ext>
            </a:extLst>
          </p:cNvPr>
          <p:cNvSpPr/>
          <p:nvPr/>
        </p:nvSpPr>
        <p:spPr>
          <a:xfrm>
            <a:off x="266226" y="2203445"/>
            <a:ext cx="5345759" cy="369332"/>
          </a:xfrm>
          <a:prstGeom prst="rect">
            <a:avLst/>
          </a:prstGeom>
        </p:spPr>
        <p:txBody>
          <a:bodyPr wrap="none">
            <a:spAutoFit/>
          </a:bodyPr>
          <a:lstStyle/>
          <a:p>
            <a:pPr>
              <a:buClr>
                <a:schemeClr val="bg1"/>
              </a:buClr>
            </a:pPr>
            <a:r>
              <a:rPr lang="en-US" altLang="en-US" dirty="0"/>
              <a:t>It may spread to other organs such as lungs, liver, brain.</a:t>
            </a:r>
          </a:p>
        </p:txBody>
      </p:sp>
      <p:pic>
        <p:nvPicPr>
          <p:cNvPr id="6" name="Picture 3" descr="neonatal_herpes.jpg">
            <a:extLst>
              <a:ext uri="{FF2B5EF4-FFF2-40B4-BE49-F238E27FC236}">
                <a16:creationId xmlns:a16="http://schemas.microsoft.com/office/drawing/2014/main" xmlns="" id="{83490FBC-E666-F34C-A3B1-17994200AD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25247" y="92610"/>
            <a:ext cx="3143044" cy="28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xmlns="" id="{A48AEEB0-8536-1B40-8F9F-260DE989AC28}"/>
              </a:ext>
            </a:extLst>
          </p:cNvPr>
          <p:cNvGraphicFramePr/>
          <p:nvPr>
            <p:extLst>
              <p:ext uri="{D42A27DB-BD31-4B8C-83A1-F6EECF244321}">
                <p14:modId xmlns:p14="http://schemas.microsoft.com/office/powerpoint/2010/main" val="15870591"/>
              </p:ext>
            </p:extLst>
          </p:nvPr>
        </p:nvGraphicFramePr>
        <p:xfrm>
          <a:off x="581891" y="3028207"/>
          <a:ext cx="10747169" cy="3099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53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586577DE-84EC-D446-BAEB-E88B852C66FD}"/>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descr="C:\Users\fayez\Pictures\m14.jpg">
            <a:extLst>
              <a:ext uri="{FF2B5EF4-FFF2-40B4-BE49-F238E27FC236}">
                <a16:creationId xmlns:a16="http://schemas.microsoft.com/office/drawing/2014/main" xmlns="" id="{49EE7072-A32B-F347-B6C8-08FC40209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50602" y="606236"/>
            <a:ext cx="1740392" cy="2049595"/>
          </a:xfrm>
          <a:prstGeom prst="rect">
            <a:avLst/>
          </a:prstGeom>
          <a:noFill/>
        </p:spPr>
      </p:pic>
      <p:pic>
        <p:nvPicPr>
          <p:cNvPr id="4" name="Picture 3" descr="C:\Users\fayez\Pictures\m13.jpg">
            <a:extLst>
              <a:ext uri="{FF2B5EF4-FFF2-40B4-BE49-F238E27FC236}">
                <a16:creationId xmlns:a16="http://schemas.microsoft.com/office/drawing/2014/main" xmlns="" id="{85C0A57C-6D4D-FE4B-A6FD-AF556CEA8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225214" y="610988"/>
            <a:ext cx="1861458" cy="2124815"/>
          </a:xfrm>
          <a:prstGeom prst="rect">
            <a:avLst/>
          </a:prstGeom>
          <a:noFill/>
        </p:spPr>
      </p:pic>
      <p:sp>
        <p:nvSpPr>
          <p:cNvPr id="5" name="Rectangle 4">
            <a:extLst>
              <a:ext uri="{FF2B5EF4-FFF2-40B4-BE49-F238E27FC236}">
                <a16:creationId xmlns:a16="http://schemas.microsoft.com/office/drawing/2014/main" xmlns="" id="{8B1A2CE9-8020-184D-BB5E-0944EC0AAAE1}"/>
              </a:ext>
            </a:extLst>
          </p:cNvPr>
          <p:cNvSpPr/>
          <p:nvPr/>
        </p:nvSpPr>
        <p:spPr>
          <a:xfrm>
            <a:off x="140564" y="305325"/>
            <a:ext cx="5448351" cy="461665"/>
          </a:xfrm>
          <a:prstGeom prst="rect">
            <a:avLst/>
          </a:prstGeom>
        </p:spPr>
        <p:txBody>
          <a:bodyPr wrap="none">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Clinical picture of recurrent genital herpes.</a:t>
            </a:r>
          </a:p>
        </p:txBody>
      </p:sp>
      <p:sp>
        <p:nvSpPr>
          <p:cNvPr id="6" name="Rectangle 5">
            <a:extLst>
              <a:ext uri="{FF2B5EF4-FFF2-40B4-BE49-F238E27FC236}">
                <a16:creationId xmlns:a16="http://schemas.microsoft.com/office/drawing/2014/main" xmlns="" id="{3CE0598B-78E8-A540-AC04-FB543D896739}"/>
              </a:ext>
            </a:extLst>
          </p:cNvPr>
          <p:cNvSpPr/>
          <p:nvPr/>
        </p:nvSpPr>
        <p:spPr>
          <a:xfrm>
            <a:off x="275215" y="982824"/>
            <a:ext cx="8019041" cy="2031325"/>
          </a:xfrm>
          <a:prstGeom prst="rect">
            <a:avLst/>
          </a:prstGeom>
        </p:spPr>
        <p:txBody>
          <a:bodyPr wrap="square">
            <a:spAutoFit/>
          </a:bodyPr>
          <a:lstStyle/>
          <a:p>
            <a:pPr marL="285750" indent="-285750">
              <a:spcBef>
                <a:spcPct val="0"/>
              </a:spcBef>
              <a:buFont typeface="Arial" panose="020B0604020202020204" pitchFamily="34" charset="0"/>
              <a:buChar char="•"/>
            </a:pPr>
            <a:r>
              <a:rPr lang="en-US" altLang="en-US" dirty="0">
                <a:cs typeface="Times New Roman" panose="02020603050405020304" pitchFamily="18" charset="0"/>
              </a:rPr>
              <a:t>Occurs after reactivation by environmental or physiological factors such as stress, exposure to U.V. light,  menstruation, pregnancy or any condition decreased the immunity. </a:t>
            </a:r>
          </a:p>
          <a:p>
            <a:pPr marL="285750" indent="-285750">
              <a:spcBef>
                <a:spcPct val="0"/>
              </a:spcBef>
              <a:buFont typeface="Arial" panose="020B0604020202020204" pitchFamily="34" charset="0"/>
              <a:buChar char="•"/>
            </a:pPr>
            <a:r>
              <a:rPr lang="en-US" altLang="en-US" dirty="0">
                <a:cs typeface="Times New Roman" panose="02020603050405020304" pitchFamily="18" charset="0"/>
              </a:rPr>
              <a:t>This can be as frequent as six or more episode a year ,the attacks are milder and shorter than primary episode. </a:t>
            </a:r>
          </a:p>
          <a:p>
            <a:pPr marL="285750" indent="-285750">
              <a:spcBef>
                <a:spcPct val="0"/>
              </a:spcBef>
              <a:buFont typeface="Arial" panose="020B0604020202020204" pitchFamily="34" charset="0"/>
              <a:buChar char="•"/>
            </a:pPr>
            <a:r>
              <a:rPr lang="en-US" altLang="en-US" dirty="0">
                <a:cs typeface="Times New Roman" panose="02020603050405020304" pitchFamily="18" charset="0"/>
              </a:rPr>
              <a:t>Accompanied with the appearance of herpetic </a:t>
            </a:r>
            <a:r>
              <a:rPr lang="en-US" altLang="en-US" b="1" dirty="0">
                <a:cs typeface="Times New Roman" panose="02020603050405020304" pitchFamily="18" charset="0"/>
              </a:rPr>
              <a:t>vesicles</a:t>
            </a:r>
            <a:r>
              <a:rPr lang="en-US" altLang="en-US" dirty="0">
                <a:cs typeface="Times New Roman" panose="02020603050405020304" pitchFamily="18" charset="0"/>
              </a:rPr>
              <a:t> on the external genitalia.</a:t>
            </a:r>
          </a:p>
          <a:p>
            <a:pPr marL="285750" indent="-285750">
              <a:spcBef>
                <a:spcPct val="0"/>
              </a:spcBef>
              <a:buFont typeface="Arial" panose="020B0604020202020204" pitchFamily="34" charset="0"/>
              <a:buChar char="•"/>
            </a:pPr>
            <a:r>
              <a:rPr lang="en-US" altLang="en-US" dirty="0">
                <a:cs typeface="Times New Roman" panose="02020603050405020304" pitchFamily="18" charset="0"/>
              </a:rPr>
              <a:t>Symptoms may include pain and itching.</a:t>
            </a:r>
          </a:p>
        </p:txBody>
      </p:sp>
      <p:sp>
        <p:nvSpPr>
          <p:cNvPr id="7" name="Rectangle 6">
            <a:extLst>
              <a:ext uri="{FF2B5EF4-FFF2-40B4-BE49-F238E27FC236}">
                <a16:creationId xmlns:a16="http://schemas.microsoft.com/office/drawing/2014/main" xmlns="" id="{F529C8F7-6A19-7B45-B5D5-06F2B03DBA11}"/>
              </a:ext>
            </a:extLst>
          </p:cNvPr>
          <p:cNvSpPr/>
          <p:nvPr/>
        </p:nvSpPr>
        <p:spPr>
          <a:xfrm>
            <a:off x="140564" y="3180262"/>
            <a:ext cx="1830950" cy="461665"/>
          </a:xfrm>
          <a:prstGeom prst="rect">
            <a:avLst/>
          </a:prstGeom>
        </p:spPr>
        <p:txBody>
          <a:bodyPr wrap="none">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Lab diagnosis</a:t>
            </a:r>
          </a:p>
        </p:txBody>
      </p:sp>
      <p:sp>
        <p:nvSpPr>
          <p:cNvPr id="8" name="TextBox 7">
            <a:extLst>
              <a:ext uri="{FF2B5EF4-FFF2-40B4-BE49-F238E27FC236}">
                <a16:creationId xmlns:a16="http://schemas.microsoft.com/office/drawing/2014/main" xmlns="" id="{23414790-53C1-0A4F-8F44-FB1A31AED5E1}"/>
              </a:ext>
            </a:extLst>
          </p:cNvPr>
          <p:cNvSpPr txBox="1"/>
          <p:nvPr/>
        </p:nvSpPr>
        <p:spPr>
          <a:xfrm>
            <a:off x="275215" y="3682090"/>
            <a:ext cx="9450676" cy="2031325"/>
          </a:xfrm>
          <a:prstGeom prst="rect">
            <a:avLst/>
          </a:prstGeom>
          <a:noFill/>
        </p:spPr>
        <p:txBody>
          <a:bodyPr wrap="square" rtlCol="0">
            <a:spAutoFit/>
          </a:bodyPr>
          <a:lstStyle/>
          <a:p>
            <a:pPr marL="342900" indent="-342900">
              <a:buClr>
                <a:schemeClr val="tx2"/>
              </a:buClr>
              <a:buFont typeface="+mj-lt"/>
              <a:buAutoNum type="arabicPeriod"/>
            </a:pPr>
            <a:r>
              <a:rPr lang="en-US" altLang="en-US" dirty="0">
                <a:solidFill>
                  <a:schemeClr val="accent1">
                    <a:lumMod val="50000"/>
                  </a:schemeClr>
                </a:solidFill>
              </a:rPr>
              <a:t>ELISA: </a:t>
            </a:r>
            <a:r>
              <a:rPr lang="en-US" altLang="en-US" dirty="0">
                <a:cs typeface="Times New Roman" panose="02020603050405020304" pitchFamily="18" charset="0"/>
              </a:rPr>
              <a:t>serum sample is analyzed for detection the IgM Ab. </a:t>
            </a:r>
            <a:r>
              <a:rPr lang="en-US" altLang="en-US" dirty="0">
                <a:solidFill>
                  <a:srgbClr val="C00000"/>
                </a:solidFill>
                <a:cs typeface="Times New Roman" panose="02020603050405020304" pitchFamily="18" charset="0"/>
              </a:rPr>
              <a:t>(golden routine standard) VERY IMP!</a:t>
            </a:r>
            <a:endParaRPr lang="en-US" altLang="en-US" dirty="0">
              <a:cs typeface="Times New Roman" panose="02020603050405020304" pitchFamily="18" charset="0"/>
            </a:endParaRPr>
          </a:p>
          <a:p>
            <a:pPr marL="342900" indent="-342900">
              <a:buClr>
                <a:schemeClr val="tx2"/>
              </a:buClr>
              <a:buFont typeface="+mj-lt"/>
              <a:buAutoNum type="arabicPeriod"/>
            </a:pPr>
            <a:r>
              <a:rPr lang="en-US" altLang="en-US" dirty="0">
                <a:solidFill>
                  <a:schemeClr val="accent1">
                    <a:lumMod val="50000"/>
                  </a:schemeClr>
                </a:solidFill>
              </a:rPr>
              <a:t>Immunofluorescence (IF):</a:t>
            </a:r>
            <a:r>
              <a:rPr lang="en-US" altLang="en-US" dirty="0">
                <a:cs typeface="Times New Roman" panose="02020603050405020304" pitchFamily="18" charset="0"/>
              </a:rPr>
              <a:t>lesion scraping or vesicle fluid sample is analyzed for detection the Ag.  </a:t>
            </a:r>
          </a:p>
          <a:p>
            <a:pPr marL="342900" indent="-342900">
              <a:buClr>
                <a:schemeClr val="tx2"/>
              </a:buClr>
              <a:buFont typeface="+mj-lt"/>
              <a:buAutoNum type="arabicPeriod"/>
            </a:pPr>
            <a:r>
              <a:rPr lang="en-US" altLang="en-US" dirty="0">
                <a:solidFill>
                  <a:schemeClr val="accent1">
                    <a:lumMod val="50000"/>
                  </a:schemeClr>
                </a:solidFill>
              </a:rPr>
              <a:t>Polymerase chain reaction (PCR):</a:t>
            </a:r>
            <a:r>
              <a:rPr lang="en-US" altLang="en-US" dirty="0">
                <a:cs typeface="Times New Roman" panose="02020603050405020304" pitchFamily="18" charset="0"/>
              </a:rPr>
              <a:t>CSF sample in case of neonatal herpes.    </a:t>
            </a:r>
          </a:p>
          <a:p>
            <a:pPr marL="342900" indent="-342900">
              <a:buClr>
                <a:schemeClr val="tx2"/>
              </a:buClr>
              <a:buFont typeface="+mj-lt"/>
              <a:buAutoNum type="arabicPeriod"/>
            </a:pPr>
            <a:r>
              <a:rPr lang="en-US" altLang="en-US" dirty="0">
                <a:solidFill>
                  <a:schemeClr val="tx2"/>
                </a:solidFill>
                <a:cs typeface="Times New Roman" panose="02020603050405020304" pitchFamily="18" charset="0"/>
              </a:rPr>
              <a:t>Tissue culture: </a:t>
            </a:r>
            <a:r>
              <a:rPr lang="en-US" altLang="en-US" dirty="0">
                <a:solidFill>
                  <a:schemeClr val="accent1">
                    <a:lumMod val="75000"/>
                  </a:schemeClr>
                </a:solidFill>
              </a:rPr>
              <a:t>(old method)</a:t>
            </a:r>
          </a:p>
          <a:p>
            <a:pPr>
              <a:buClr>
                <a:schemeClr val="bg1"/>
              </a:buClr>
            </a:pPr>
            <a:r>
              <a:rPr lang="en-US" altLang="en-US" dirty="0">
                <a:cs typeface="Times New Roman" panose="02020603050405020304" pitchFamily="18" charset="0"/>
              </a:rPr>
              <a:t>vesicle fluid sample is cultured in cell line (Vero or Hep-2 cells) and then identified by the following:</a:t>
            </a:r>
          </a:p>
          <a:p>
            <a:pPr marL="800100" lvl="1" indent="-342900">
              <a:buClr>
                <a:schemeClr val="tx2"/>
              </a:buClr>
              <a:buFont typeface="Arial" panose="020B0604020202020204" pitchFamily="34" charset="0"/>
              <a:buChar char="•"/>
            </a:pPr>
            <a:r>
              <a:rPr lang="en-US" altLang="en-US" dirty="0">
                <a:cs typeface="Times New Roman" panose="02020603050405020304" pitchFamily="18" charset="0"/>
              </a:rPr>
              <a:t>Observe the viral CPE</a:t>
            </a:r>
          </a:p>
          <a:p>
            <a:pPr marL="800100" lvl="1" indent="-342900">
              <a:buClr>
                <a:schemeClr val="tx2"/>
              </a:buClr>
              <a:buFont typeface="Arial" panose="020B0604020202020204" pitchFamily="34" charset="0"/>
              <a:buChar char="•"/>
            </a:pPr>
            <a:r>
              <a:rPr lang="en-US" altLang="en-US" dirty="0">
                <a:cs typeface="Times New Roman" panose="02020603050405020304" pitchFamily="18" charset="0"/>
              </a:rPr>
              <a:t>Direct immunofluorescence (IF)</a:t>
            </a:r>
          </a:p>
        </p:txBody>
      </p:sp>
      <p:pic>
        <p:nvPicPr>
          <p:cNvPr id="10" name="Picture 6" descr="HSV IF.jpg">
            <a:extLst>
              <a:ext uri="{FF2B5EF4-FFF2-40B4-BE49-F238E27FC236}">
                <a16:creationId xmlns:a16="http://schemas.microsoft.com/office/drawing/2014/main" xmlns="" id="{43F8D1C0-E191-FF40-9D99-4A90A6F6B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75918" y="4644740"/>
            <a:ext cx="2210754" cy="123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SV CPE2.jpg">
            <a:extLst>
              <a:ext uri="{FF2B5EF4-FFF2-40B4-BE49-F238E27FC236}">
                <a16:creationId xmlns:a16="http://schemas.microsoft.com/office/drawing/2014/main" xmlns="" id="{EEC386B1-CC53-6C48-9FF3-CF0A6BCA6F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75918" y="3180262"/>
            <a:ext cx="2210754" cy="137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00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C7BF3FB7-4C08-0E41-B531-6633CE1C5B2C}"/>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xmlns="" id="{5CE37BAB-1274-4845-A9B1-6F80A61EED95}"/>
              </a:ext>
            </a:extLst>
          </p:cNvPr>
          <p:cNvSpPr/>
          <p:nvPr/>
        </p:nvSpPr>
        <p:spPr>
          <a:xfrm>
            <a:off x="132895" y="342970"/>
            <a:ext cx="1899431" cy="461665"/>
          </a:xfrm>
          <a:prstGeom prst="rect">
            <a:avLst/>
          </a:prstGeom>
        </p:spPr>
        <p:txBody>
          <a:bodyPr wrap="none">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Management </a:t>
            </a:r>
          </a:p>
        </p:txBody>
      </p:sp>
      <p:sp>
        <p:nvSpPr>
          <p:cNvPr id="4" name="Rectangle 3">
            <a:extLst>
              <a:ext uri="{FF2B5EF4-FFF2-40B4-BE49-F238E27FC236}">
                <a16:creationId xmlns:a16="http://schemas.microsoft.com/office/drawing/2014/main" xmlns="" id="{647F1713-2D1F-0842-B08C-9F231825D8F5}"/>
              </a:ext>
            </a:extLst>
          </p:cNvPr>
          <p:cNvSpPr/>
          <p:nvPr/>
        </p:nvSpPr>
        <p:spPr>
          <a:xfrm>
            <a:off x="283019" y="827738"/>
            <a:ext cx="11357280" cy="1477328"/>
          </a:xfrm>
          <a:prstGeom prst="rect">
            <a:avLst/>
          </a:prstGeom>
        </p:spPr>
        <p:txBody>
          <a:bodyPr wrap="square">
            <a:spAutoFit/>
          </a:bodyPr>
          <a:lstStyle/>
          <a:p>
            <a:pPr marL="285750" indent="-285750">
              <a:buClr>
                <a:schemeClr val="tx2"/>
              </a:buClr>
              <a:buFont typeface="Arial" panose="020B0604020202020204" pitchFamily="34" charset="0"/>
              <a:buChar char="•"/>
            </a:pPr>
            <a:r>
              <a:rPr lang="en-US" altLang="en-US" dirty="0"/>
              <a:t>No vaccine is available to prevent HSV-2 infection, and thus the best way to control the HSV infection is by: </a:t>
            </a:r>
          </a:p>
          <a:p>
            <a:pPr marL="1257300" lvl="2" indent="-342900">
              <a:buClr>
                <a:schemeClr val="tx2"/>
              </a:buClr>
              <a:buFont typeface="+mj-lt"/>
              <a:buAutoNum type="arabicPeriod"/>
            </a:pPr>
            <a:r>
              <a:rPr lang="en-US" altLang="en-US" dirty="0"/>
              <a:t>Avoid sexual contact with infected individuals.  </a:t>
            </a:r>
          </a:p>
          <a:p>
            <a:pPr marL="1257300" lvl="2" indent="-342900">
              <a:buClr>
                <a:schemeClr val="tx2"/>
              </a:buClr>
              <a:buFont typeface="+mj-lt"/>
              <a:buAutoNum type="arabicPeriod"/>
            </a:pPr>
            <a:r>
              <a:rPr lang="en-US" altLang="en-US" dirty="0"/>
              <a:t>Abstain from making prohibited relations.</a:t>
            </a:r>
          </a:p>
          <a:p>
            <a:pPr marL="285750" indent="-285750">
              <a:buClr>
                <a:schemeClr val="tx2"/>
              </a:buClr>
              <a:buFont typeface="Arial" panose="020B0604020202020204" pitchFamily="34" charset="0"/>
              <a:buChar char="•"/>
            </a:pPr>
            <a:endParaRPr lang="en-US" altLang="en-US" dirty="0"/>
          </a:p>
          <a:p>
            <a:pPr marL="285750" indent="-285750">
              <a:buClr>
                <a:schemeClr val="tx2"/>
              </a:buClr>
              <a:buFont typeface="Arial" panose="020B0604020202020204" pitchFamily="34" charset="0"/>
              <a:buChar char="•"/>
            </a:pPr>
            <a:r>
              <a:rPr lang="en-US" altLang="en-US" dirty="0">
                <a:cs typeface="Times New Roman" panose="02020603050405020304" pitchFamily="18" charset="0"/>
              </a:rPr>
              <a:t>Note: Condoms are not 100% protective against genital herpes infection. </a:t>
            </a:r>
          </a:p>
        </p:txBody>
      </p:sp>
      <p:sp>
        <p:nvSpPr>
          <p:cNvPr id="5" name="Rectangle 4">
            <a:extLst>
              <a:ext uri="{FF2B5EF4-FFF2-40B4-BE49-F238E27FC236}">
                <a16:creationId xmlns:a16="http://schemas.microsoft.com/office/drawing/2014/main" xmlns="" id="{32D4B17F-7FCF-8446-9952-B205711124EC}"/>
              </a:ext>
            </a:extLst>
          </p:cNvPr>
          <p:cNvSpPr/>
          <p:nvPr/>
        </p:nvSpPr>
        <p:spPr>
          <a:xfrm>
            <a:off x="132895" y="2688098"/>
            <a:ext cx="7420498" cy="461665"/>
          </a:xfrm>
          <a:prstGeom prst="rect">
            <a:avLst/>
          </a:prstGeom>
        </p:spPr>
        <p:txBody>
          <a:bodyPr wrap="square">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Treatment </a:t>
            </a:r>
            <a:r>
              <a:rPr lang="en-US" altLang="en-US" dirty="0">
                <a:solidFill>
                  <a:schemeClr val="accent1">
                    <a:lumMod val="75000"/>
                  </a:schemeClr>
                </a:solidFill>
              </a:rPr>
              <a:t>(reduces the attack but doesn’t eradicate the virus)</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xmlns="" id="{C7665C1E-EA02-9542-A4E8-F968FD9D21E1}"/>
              </a:ext>
            </a:extLst>
          </p:cNvPr>
          <p:cNvSpPr txBox="1"/>
          <p:nvPr/>
        </p:nvSpPr>
        <p:spPr>
          <a:xfrm>
            <a:off x="2946531" y="3299018"/>
            <a:ext cx="1328441"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en-US" dirty="0">
                <a:cs typeface="Times New Roman" panose="02020603050405020304" pitchFamily="18" charset="0"/>
              </a:rPr>
              <a:t>1-Acyclovir: </a:t>
            </a:r>
          </a:p>
        </p:txBody>
      </p:sp>
      <p:sp>
        <p:nvSpPr>
          <p:cNvPr id="11" name="TextBox 10">
            <a:extLst>
              <a:ext uri="{FF2B5EF4-FFF2-40B4-BE49-F238E27FC236}">
                <a16:creationId xmlns:a16="http://schemas.microsoft.com/office/drawing/2014/main" xmlns="" id="{91E9BAED-25C8-7743-A3D3-7D1B9400AF9F}"/>
              </a:ext>
            </a:extLst>
          </p:cNvPr>
          <p:cNvSpPr txBox="1"/>
          <p:nvPr/>
        </p:nvSpPr>
        <p:spPr>
          <a:xfrm>
            <a:off x="3749648" y="4397650"/>
            <a:ext cx="311230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en-US" dirty="0">
                <a:cs typeface="Times New Roman" panose="02020603050405020304" pitchFamily="18" charset="0"/>
              </a:rPr>
              <a:t>3-Valacyclovir.</a:t>
            </a:r>
          </a:p>
        </p:txBody>
      </p:sp>
      <p:sp>
        <p:nvSpPr>
          <p:cNvPr id="12" name="Rectangle 11">
            <a:extLst>
              <a:ext uri="{FF2B5EF4-FFF2-40B4-BE49-F238E27FC236}">
                <a16:creationId xmlns:a16="http://schemas.microsoft.com/office/drawing/2014/main" xmlns="" id="{AC847012-6AF1-3C45-AD8D-72A83B900C50}"/>
              </a:ext>
            </a:extLst>
          </p:cNvPr>
          <p:cNvSpPr/>
          <p:nvPr/>
        </p:nvSpPr>
        <p:spPr>
          <a:xfrm>
            <a:off x="2213055" y="3625534"/>
            <a:ext cx="3073187" cy="5410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80000"/>
              </a:lnSpc>
            </a:pPr>
            <a:r>
              <a:rPr lang="en-US" altLang="en-US" dirty="0">
                <a:cs typeface="Times New Roman" panose="02020603050405020304" pitchFamily="18" charset="0"/>
              </a:rPr>
              <a:t>The 1</a:t>
            </a:r>
            <a:r>
              <a:rPr lang="en-US" altLang="en-US" baseline="30000" dirty="0">
                <a:cs typeface="Times New Roman" panose="02020603050405020304" pitchFamily="18" charset="0"/>
              </a:rPr>
              <a:t>st</a:t>
            </a:r>
            <a:r>
              <a:rPr lang="en-US" altLang="en-US" dirty="0">
                <a:cs typeface="Times New Roman" panose="02020603050405020304" pitchFamily="18" charset="0"/>
              </a:rPr>
              <a:t> choice therapy.</a:t>
            </a:r>
          </a:p>
          <a:p>
            <a:pPr>
              <a:lnSpc>
                <a:spcPct val="80000"/>
              </a:lnSpc>
            </a:pPr>
            <a:r>
              <a:rPr lang="en-US" altLang="en-US" dirty="0">
                <a:cs typeface="Times New Roman" panose="02020603050405020304" pitchFamily="18" charset="0"/>
              </a:rPr>
              <a:t>Suitable for pregnant women. </a:t>
            </a:r>
          </a:p>
        </p:txBody>
      </p:sp>
      <p:sp>
        <p:nvSpPr>
          <p:cNvPr id="13" name="TextBox 12">
            <a:extLst>
              <a:ext uri="{FF2B5EF4-FFF2-40B4-BE49-F238E27FC236}">
                <a16:creationId xmlns:a16="http://schemas.microsoft.com/office/drawing/2014/main" xmlns="" id="{97337938-4D72-AB45-B88C-D6CE005FA3BD}"/>
              </a:ext>
            </a:extLst>
          </p:cNvPr>
          <p:cNvSpPr txBox="1"/>
          <p:nvPr/>
        </p:nvSpPr>
        <p:spPr>
          <a:xfrm>
            <a:off x="637344" y="4397650"/>
            <a:ext cx="311230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altLang="en-US" dirty="0">
                <a:cs typeface="Times New Roman" panose="02020603050405020304" pitchFamily="18" charset="0"/>
              </a:rPr>
              <a:t>2-Famciclovir</a:t>
            </a:r>
          </a:p>
        </p:txBody>
      </p:sp>
    </p:spTree>
    <p:extLst>
      <p:ext uri="{BB962C8B-B14F-4D97-AF65-F5344CB8AC3E}">
        <p14:creationId xmlns:p14="http://schemas.microsoft.com/office/powerpoint/2010/main" val="99389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074034BA-1E5E-A043-AF90-619DD7E0908C}"/>
              </a:ext>
            </a:extLst>
          </p:cNvPr>
          <p:cNvCxnSpPr/>
          <p:nvPr/>
        </p:nvCxnSpPr>
        <p:spPr>
          <a:xfrm>
            <a:off x="-23709" y="634400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xmlns="" id="{F9FAB72E-7F78-304C-9F63-01CE4F95C236}"/>
              </a:ext>
            </a:extLst>
          </p:cNvPr>
          <p:cNvSpPr txBox="1"/>
          <p:nvPr/>
        </p:nvSpPr>
        <p:spPr>
          <a:xfrm>
            <a:off x="179065" y="155204"/>
            <a:ext cx="3200400" cy="461665"/>
          </a:xfrm>
          <a:prstGeom prst="rect">
            <a:avLst/>
          </a:prstGeom>
          <a:noFill/>
        </p:spPr>
        <p:txBody>
          <a:bodyPr wrap="square" rtlCol="0">
            <a:spAutoFit/>
          </a:bodyPr>
          <a:lstStyle/>
          <a:p>
            <a:pPr>
              <a:spcBef>
                <a:spcPct val="0"/>
              </a:spcBef>
            </a:pPr>
            <a:r>
              <a:rPr lang="en-US" sz="2400" b="1" dirty="0">
                <a:solidFill>
                  <a:schemeClr val="accent1">
                    <a:lumMod val="50000"/>
                  </a:schemeClr>
                </a:solidFill>
                <a:latin typeface="+mj-lt"/>
                <a:cs typeface="Times New Roman" panose="02020603050405020304" pitchFamily="18" charset="0"/>
              </a:rPr>
              <a:t>Human Papillomavirus</a:t>
            </a:r>
          </a:p>
        </p:txBody>
      </p:sp>
      <p:sp>
        <p:nvSpPr>
          <p:cNvPr id="4" name="TextBox 3">
            <a:extLst>
              <a:ext uri="{FF2B5EF4-FFF2-40B4-BE49-F238E27FC236}">
                <a16:creationId xmlns:a16="http://schemas.microsoft.com/office/drawing/2014/main" xmlns="" id="{2F4BC5EB-8695-2245-A89D-2BF7647F9C38}"/>
              </a:ext>
            </a:extLst>
          </p:cNvPr>
          <p:cNvSpPr txBox="1"/>
          <p:nvPr/>
        </p:nvSpPr>
        <p:spPr>
          <a:xfrm>
            <a:off x="458641" y="611993"/>
            <a:ext cx="8723698" cy="2031325"/>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cs typeface="Times New Roman" panose="02020603050405020304" pitchFamily="18" charset="0"/>
              </a:rPr>
              <a:t>Family of </a:t>
            </a:r>
            <a:r>
              <a:rPr lang="en-US" altLang="en-US" i="1" dirty="0" err="1">
                <a:cs typeface="Times New Roman" panose="02020603050405020304" pitchFamily="18" charset="0"/>
              </a:rPr>
              <a:t>Papillomaviridae</a:t>
            </a:r>
            <a:r>
              <a:rPr lang="en-US" altLang="en-US" i="1" dirty="0">
                <a:cs typeface="Times New Roman" panose="02020603050405020304" pitchFamily="18" charset="0"/>
              </a:rPr>
              <a:t>. </a:t>
            </a:r>
            <a:r>
              <a:rPr lang="en-US" altLang="en-US" dirty="0">
                <a:solidFill>
                  <a:schemeClr val="accent1">
                    <a:lumMod val="75000"/>
                  </a:schemeClr>
                </a:solidFill>
              </a:rPr>
              <a:t>They don</a:t>
            </a:r>
            <a:r>
              <a:rPr lang="fr-FR" altLang="en-US" dirty="0">
                <a:solidFill>
                  <a:schemeClr val="accent1">
                    <a:lumMod val="75000"/>
                  </a:schemeClr>
                </a:solidFill>
              </a:rPr>
              <a:t>’</a:t>
            </a:r>
            <a:r>
              <a:rPr lang="en-US" altLang="en-US" dirty="0">
                <a:solidFill>
                  <a:schemeClr val="accent1">
                    <a:lumMod val="75000"/>
                  </a:schemeClr>
                </a:solidFill>
              </a:rPr>
              <a:t>t invade the blood.</a:t>
            </a:r>
          </a:p>
          <a:p>
            <a:pPr marL="285750" indent="-285750">
              <a:buFont typeface="Arial" panose="020B0604020202020204" pitchFamily="34" charset="0"/>
              <a:buChar char="•"/>
            </a:pPr>
            <a:r>
              <a:rPr lang="en-US" altLang="en-US" dirty="0" err="1">
                <a:cs typeface="Times New Roman" panose="02020603050405020304" pitchFamily="18" charset="0"/>
              </a:rPr>
              <a:t>Virion</a:t>
            </a:r>
            <a:r>
              <a:rPr lang="en-US" altLang="en-US" dirty="0">
                <a:cs typeface="Times New Roman" panose="02020603050405020304" pitchFamily="18" charset="0"/>
              </a:rPr>
              <a:t> is small non-enveloped, and consist of:</a:t>
            </a:r>
          </a:p>
          <a:p>
            <a:pPr lvl="1">
              <a:buFont typeface="Wingdings" pitchFamily="2" charset="2"/>
              <a:buChar char="§"/>
            </a:pPr>
            <a:r>
              <a:rPr lang="en-US" altLang="en-US" dirty="0">
                <a:cs typeface="Times New Roman" panose="02020603050405020304" pitchFamily="18" charset="0"/>
              </a:rPr>
              <a:t>Icosahedral capsid.</a:t>
            </a:r>
          </a:p>
          <a:p>
            <a:pPr lvl="1">
              <a:buFont typeface="Wingdings" pitchFamily="2" charset="2"/>
              <a:buChar char="§"/>
            </a:pPr>
            <a:r>
              <a:rPr lang="en-US" altLang="en-US" dirty="0">
                <a:cs typeface="Times New Roman" panose="02020603050405020304" pitchFamily="18" charset="0"/>
              </a:rPr>
              <a:t>Circular ds-DNA.</a:t>
            </a:r>
          </a:p>
          <a:p>
            <a:pPr lvl="1">
              <a:buFont typeface="Wingdings" pitchFamily="2" charset="2"/>
              <a:buChar char="§"/>
            </a:pPr>
            <a:r>
              <a:rPr lang="en-US" altLang="en-US" dirty="0">
                <a:cs typeface="Times New Roman" panose="02020603050405020304" pitchFamily="18" charset="0"/>
              </a:rPr>
              <a:t>They cause disease only in skin and mucous membrane.</a:t>
            </a:r>
            <a:endParaRPr lang="en-US" altLang="en-US" dirty="0">
              <a:solidFill>
                <a:schemeClr val="accent1">
                  <a:lumMod val="50000"/>
                </a:schemeClr>
              </a:solidFill>
            </a:endParaRPr>
          </a:p>
          <a:p>
            <a:pPr marL="285750" indent="-285750">
              <a:buFont typeface="Arial" panose="020B0604020202020204" pitchFamily="34" charset="0"/>
              <a:buChar char="•"/>
            </a:pPr>
            <a:r>
              <a:rPr lang="en-US" altLang="en-US" dirty="0">
                <a:solidFill>
                  <a:srgbClr val="C00000"/>
                </a:solidFill>
                <a:cs typeface="Times New Roman" panose="02020603050405020304" pitchFamily="18" charset="0"/>
              </a:rPr>
              <a:t>Does not grow in tissue culture.</a:t>
            </a:r>
          </a:p>
          <a:p>
            <a:pPr marL="285750" indent="-285750">
              <a:buFont typeface="Arial" panose="020B0604020202020204" pitchFamily="34" charset="0"/>
              <a:buChar char="•"/>
            </a:pPr>
            <a:r>
              <a:rPr lang="en-US" altLang="en-US" dirty="0">
                <a:cs typeface="Times New Roman" panose="02020603050405020304" pitchFamily="18" charset="0"/>
              </a:rPr>
              <a:t>Resists detergent, and heat and can remain infectious in the environment for long time  </a:t>
            </a:r>
          </a:p>
        </p:txBody>
      </p:sp>
      <p:pic>
        <p:nvPicPr>
          <p:cNvPr id="5" name="Picture 3" descr="450px-Papilloma_Virus_(HPV)_EM.jpg">
            <a:extLst>
              <a:ext uri="{FF2B5EF4-FFF2-40B4-BE49-F238E27FC236}">
                <a16:creationId xmlns:a16="http://schemas.microsoft.com/office/drawing/2014/main" xmlns="" id="{3B4B1D10-329D-F34A-8359-A35FAC22C8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3837" y="38759"/>
            <a:ext cx="1744454" cy="162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B795C7B1-8916-9F47-87DC-8C04B8C8E28D}"/>
              </a:ext>
            </a:extLst>
          </p:cNvPr>
          <p:cNvSpPr/>
          <p:nvPr/>
        </p:nvSpPr>
        <p:spPr>
          <a:xfrm>
            <a:off x="458641" y="3382703"/>
            <a:ext cx="11392704" cy="2400657"/>
          </a:xfrm>
          <a:prstGeom prst="rect">
            <a:avLst/>
          </a:prstGeom>
        </p:spPr>
        <p:txBody>
          <a:bodyPr wrap="square">
            <a:spAutoFit/>
          </a:bodyPr>
          <a:lstStyle/>
          <a:p>
            <a:pPr>
              <a:spcBef>
                <a:spcPct val="0"/>
              </a:spcBef>
              <a:buClr>
                <a:schemeClr val="bg1"/>
              </a:buClr>
            </a:pPr>
            <a:r>
              <a:rPr lang="en-US" altLang="en-US" sz="2400" b="1" dirty="0">
                <a:solidFill>
                  <a:schemeClr val="accent1">
                    <a:lumMod val="50000"/>
                  </a:schemeClr>
                </a:solidFill>
                <a:latin typeface="+mj-lt"/>
                <a:cs typeface="Times New Roman" panose="02020603050405020304" pitchFamily="18" charset="0"/>
              </a:rPr>
              <a:t>1- Cutaneous warts:</a:t>
            </a:r>
          </a:p>
          <a:p>
            <a:pPr marL="285750" indent="-285750">
              <a:buClr>
                <a:schemeClr val="tx1"/>
              </a:buClr>
              <a:buFont typeface="Arial" panose="020B0604020202020204" pitchFamily="34" charset="0"/>
              <a:buChar char="•"/>
            </a:pPr>
            <a:r>
              <a:rPr lang="en-US" altLang="en-US" dirty="0"/>
              <a:t>The virus is transmitted from infected skin ,either by direct contact or through fomites and enter its new host through abrasions.</a:t>
            </a:r>
          </a:p>
          <a:p>
            <a:pPr marL="285750" indent="-285750">
              <a:buClr>
                <a:schemeClr val="tx1"/>
              </a:buClr>
              <a:buFont typeface="Arial" panose="020B0604020202020204" pitchFamily="34" charset="0"/>
              <a:buChar char="•"/>
            </a:pPr>
            <a:r>
              <a:rPr lang="en-US" altLang="en-US" dirty="0"/>
              <a:t>Swimming pools and changing rooms are fertile sources of infection ,skin warts are most liable to affect young children.</a:t>
            </a:r>
          </a:p>
          <a:p>
            <a:pPr marL="285750" indent="-285750">
              <a:buClr>
                <a:schemeClr val="tx1"/>
              </a:buClr>
              <a:buFont typeface="Arial" panose="020B0604020202020204" pitchFamily="34" charset="0"/>
              <a:buChar char="•"/>
            </a:pPr>
            <a:r>
              <a:rPr lang="en-US" altLang="en-US" dirty="0"/>
              <a:t>Common Warts(HPV 2,4),</a:t>
            </a:r>
          </a:p>
          <a:p>
            <a:pPr marL="285750" indent="-285750">
              <a:buClr>
                <a:schemeClr val="tx1"/>
              </a:buClr>
              <a:buFont typeface="Arial" panose="020B0604020202020204" pitchFamily="34" charset="0"/>
              <a:buChar char="•"/>
            </a:pPr>
            <a:r>
              <a:rPr lang="en-US" altLang="en-US" dirty="0"/>
              <a:t>Plantar Warts   (HPV1,2,4),</a:t>
            </a:r>
          </a:p>
          <a:p>
            <a:pPr marL="285750" indent="-285750">
              <a:buClr>
                <a:schemeClr val="tx1"/>
              </a:buClr>
              <a:buFont typeface="Arial" panose="020B0604020202020204" pitchFamily="34" charset="0"/>
              <a:buChar char="•"/>
            </a:pPr>
            <a:r>
              <a:rPr lang="en-US" altLang="en-US" dirty="0"/>
              <a:t>Flat Warts        (HPV 3,10</a:t>
            </a:r>
            <a:r>
              <a:rPr lang="en-US" altLang="en-US" dirty="0" smtClean="0"/>
              <a:t>)</a:t>
            </a:r>
            <a:endParaRPr lang="en-US" altLang="en-US" dirty="0"/>
          </a:p>
        </p:txBody>
      </p:sp>
      <p:pic>
        <p:nvPicPr>
          <p:cNvPr id="7" name="Picture 5" descr="common-warts.jpg">
            <a:extLst>
              <a:ext uri="{FF2B5EF4-FFF2-40B4-BE49-F238E27FC236}">
                <a16:creationId xmlns:a16="http://schemas.microsoft.com/office/drawing/2014/main" xmlns="" id="{EED8E685-0638-C847-9031-9B37CAC16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0498" y="5133885"/>
            <a:ext cx="1763339" cy="1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lanter wart.jpg">
            <a:extLst>
              <a:ext uri="{FF2B5EF4-FFF2-40B4-BE49-F238E27FC236}">
                <a16:creationId xmlns:a16="http://schemas.microsoft.com/office/drawing/2014/main" xmlns="" id="{29657A15-EE70-1247-8124-59F2690457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8329" y="5206370"/>
            <a:ext cx="1659188" cy="99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lat wart.jpg">
            <a:extLst>
              <a:ext uri="{FF2B5EF4-FFF2-40B4-BE49-F238E27FC236}">
                <a16:creationId xmlns:a16="http://schemas.microsoft.com/office/drawing/2014/main" xmlns="" id="{5B48F6B4-A828-074F-90F1-DFE31EF21C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7605" y="5133885"/>
            <a:ext cx="1945771" cy="10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5E8A8DDD-7582-5D44-8417-C2E461AF7E86}"/>
              </a:ext>
            </a:extLst>
          </p:cNvPr>
          <p:cNvSpPr txBox="1"/>
          <p:nvPr/>
        </p:nvSpPr>
        <p:spPr>
          <a:xfrm>
            <a:off x="179065" y="2787939"/>
            <a:ext cx="4387740" cy="461665"/>
          </a:xfrm>
          <a:prstGeom prst="rect">
            <a:avLst/>
          </a:prstGeom>
          <a:noFill/>
        </p:spPr>
        <p:txBody>
          <a:bodyPr wrap="none" rtlCol="0">
            <a:spAutoFit/>
          </a:bodyPr>
          <a:lstStyle/>
          <a:p>
            <a:pPr>
              <a:spcBef>
                <a:spcPct val="0"/>
              </a:spcBef>
            </a:pPr>
            <a:r>
              <a:rPr lang="en-US" altLang="en-US" sz="2400" b="1" dirty="0">
                <a:solidFill>
                  <a:schemeClr val="accent1">
                    <a:lumMod val="50000"/>
                  </a:schemeClr>
                </a:solidFill>
                <a:latin typeface="+mj-lt"/>
                <a:cs typeface="Times New Roman" panose="02020603050405020304" pitchFamily="18" charset="0"/>
              </a:rPr>
              <a:t> Types of warts and HPV genotype</a:t>
            </a:r>
          </a:p>
        </p:txBody>
      </p:sp>
    </p:spTree>
    <p:extLst>
      <p:ext uri="{BB962C8B-B14F-4D97-AF65-F5344CB8AC3E}">
        <p14:creationId xmlns:p14="http://schemas.microsoft.com/office/powerpoint/2010/main" val="428394588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TotalTime>
  <Words>2324</Words>
  <Application>Microsoft Macintosh PowerPoint</Application>
  <PresentationFormat>Widescreen</PresentationFormat>
  <Paragraphs>276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Calibri Light</vt:lpstr>
      <vt:lpstr>Courier New</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شوق</cp:lastModifiedBy>
  <cp:revision>142</cp:revision>
  <dcterms:created xsi:type="dcterms:W3CDTF">2016-09-30T08:16:06Z</dcterms:created>
  <dcterms:modified xsi:type="dcterms:W3CDTF">2018-04-15T16:54:11Z</dcterms:modified>
</cp:coreProperties>
</file>