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3"/>
  </p:notesMasterIdLst>
  <p:sldIdLst>
    <p:sldId id="263" r:id="rId2"/>
    <p:sldId id="259" r:id="rId3"/>
    <p:sldId id="304" r:id="rId4"/>
    <p:sldId id="305" r:id="rId5"/>
    <p:sldId id="314" r:id="rId6"/>
    <p:sldId id="307" r:id="rId7"/>
    <p:sldId id="308" r:id="rId8"/>
    <p:sldId id="309" r:id="rId9"/>
    <p:sldId id="260" r:id="rId10"/>
    <p:sldId id="311" r:id="rId11"/>
    <p:sldId id="298" r:id="rId12"/>
    <p:sldId id="275" r:id="rId13"/>
    <p:sldId id="315" r:id="rId14"/>
    <p:sldId id="289" r:id="rId15"/>
    <p:sldId id="316" r:id="rId16"/>
    <p:sldId id="317" r:id="rId17"/>
    <p:sldId id="312" r:id="rId18"/>
    <p:sldId id="313" r:id="rId19"/>
    <p:sldId id="299" r:id="rId20"/>
    <p:sldId id="264"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00"/>
    <a:srgbClr val="DDDDDD"/>
    <a:srgbClr val="FF9933"/>
    <a:srgbClr val="FF9966"/>
    <a:srgbClr val="FF7C80"/>
    <a:srgbClr val="CC00FF"/>
    <a:srgbClr val="008000"/>
    <a:srgbClr val="0000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0" autoAdjust="0"/>
    <p:restoredTop sz="95221"/>
  </p:normalViewPr>
  <p:slideViewPr>
    <p:cSldViewPr snapToGrid="0">
      <p:cViewPr varScale="1">
        <p:scale>
          <a:sx n="66" d="100"/>
          <a:sy n="66" d="100"/>
        </p:scale>
        <p:origin x="4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413042D-4D00-4C37-9F90-B8D89016A983}" type="slidenum">
              <a:rPr lang="en-US" smtClean="0"/>
              <a:t>5</a:t>
            </a:fld>
            <a:endParaRPr lang="en-US"/>
          </a:p>
        </p:txBody>
      </p:sp>
    </p:spTree>
    <p:extLst>
      <p:ext uri="{BB962C8B-B14F-4D97-AF65-F5344CB8AC3E}">
        <p14:creationId xmlns:p14="http://schemas.microsoft.com/office/powerpoint/2010/main" val="97584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413042D-4D00-4C37-9F90-B8D89016A983}" type="slidenum">
              <a:rPr lang="en-US" smtClean="0"/>
              <a:t>6</a:t>
            </a:fld>
            <a:endParaRPr lang="en-US"/>
          </a:p>
        </p:txBody>
      </p:sp>
    </p:spTree>
    <p:extLst>
      <p:ext uri="{BB962C8B-B14F-4D97-AF65-F5344CB8AC3E}">
        <p14:creationId xmlns:p14="http://schemas.microsoft.com/office/powerpoint/2010/main" val="20203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algn="l" defTabSz="914400" rtl="0" eaLnBrk="1" latinLnBrk="0" hangingPunct="1"/>
            <a:endParaRPr lang="ar-SA" dirty="0"/>
          </a:p>
        </p:txBody>
      </p:sp>
      <p:sp>
        <p:nvSpPr>
          <p:cNvPr id="4" name="عنصر نائب لرقم الشريحة 3"/>
          <p:cNvSpPr>
            <a:spLocks noGrp="1"/>
          </p:cNvSpPr>
          <p:nvPr>
            <p:ph type="sldNum" sz="quarter" idx="10"/>
          </p:nvPr>
        </p:nvSpPr>
        <p:spPr/>
        <p:txBody>
          <a:bodyPr/>
          <a:lstStyle/>
          <a:p>
            <a:fld id="{2413042D-4D00-4C37-9F90-B8D89016A983}" type="slidenum">
              <a:rPr lang="en-US" smtClean="0"/>
              <a:t>7</a:t>
            </a:fld>
            <a:endParaRPr lang="en-US"/>
          </a:p>
        </p:txBody>
      </p:sp>
    </p:spTree>
    <p:extLst>
      <p:ext uri="{BB962C8B-B14F-4D97-AF65-F5344CB8AC3E}">
        <p14:creationId xmlns:p14="http://schemas.microsoft.com/office/powerpoint/2010/main" val="161618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8541C-2C30-471E-9DDB-80EECFC229BE}"/>
              </a:ext>
            </a:extLst>
          </p:cNvPr>
          <p:cNvSpPr>
            <a:spLocks noGrp="1"/>
          </p:cNvSpPr>
          <p:nvPr>
            <p:ph type="dt" sz="half" idx="10"/>
          </p:nvPr>
        </p:nvSpPr>
        <p:spPr/>
        <p:txBody>
          <a:bodyPr/>
          <a:lstStyle/>
          <a:p>
            <a:fld id="{9334D819-9F07-4261-B09B-9E467E5D9002}" type="datetimeFigureOut">
              <a:rPr lang="en-US" smtClean="0"/>
              <a:pPr/>
              <a:t>4/15/2018</a:t>
            </a:fld>
            <a:endParaRPr lang="en-US" dirty="0"/>
          </a:p>
        </p:txBody>
      </p:sp>
      <p:sp>
        <p:nvSpPr>
          <p:cNvPr id="5" name="Footer Placeholder 4">
            <a:extLst>
              <a:ext uri="{FF2B5EF4-FFF2-40B4-BE49-F238E27FC236}">
                <a16:creationId xmlns:a16="http://schemas.microsoft.com/office/drawing/2014/main"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F9C7-0729-4082-BE5D-28B8A87A2262}"/>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5" name="Footer Placeholder 4">
            <a:extLst>
              <a:ext uri="{FF2B5EF4-FFF2-40B4-BE49-F238E27FC236}">
                <a16:creationId xmlns:a16="http://schemas.microsoft.com/office/drawing/2014/main"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CE333-D839-46AE-9654-9647AE3DBA9A}"/>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5" name="Footer Placeholder 4">
            <a:extLst>
              <a:ext uri="{FF2B5EF4-FFF2-40B4-BE49-F238E27FC236}">
                <a16:creationId xmlns:a16="http://schemas.microsoft.com/office/drawing/2014/main"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8C377-B7C2-4062-882B-02408DF0F7DB}"/>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5" name="Footer Placeholder 4">
            <a:extLst>
              <a:ext uri="{FF2B5EF4-FFF2-40B4-BE49-F238E27FC236}">
                <a16:creationId xmlns:a16="http://schemas.microsoft.com/office/drawing/2014/main"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7C7CC5-FDEC-4B47-82FC-41889ABFAA49}"/>
              </a:ext>
            </a:extLst>
          </p:cNvPr>
          <p:cNvSpPr>
            <a:spLocks noGrp="1"/>
          </p:cNvSpPr>
          <p:nvPr>
            <p:ph type="dt" sz="half" idx="10"/>
          </p:nvPr>
        </p:nvSpPr>
        <p:spPr/>
        <p:txBody>
          <a:bodyPr/>
          <a:lstStyle/>
          <a:p>
            <a:fld id="{9334D819-9F07-4261-B09B-9E467E5D9002}" type="datetimeFigureOut">
              <a:rPr lang="en-US" smtClean="0"/>
              <a:pPr/>
              <a:t>4/15/2018</a:t>
            </a:fld>
            <a:endParaRPr lang="en-US" dirty="0"/>
          </a:p>
        </p:txBody>
      </p:sp>
      <p:sp>
        <p:nvSpPr>
          <p:cNvPr id="5" name="Footer Placeholder 4">
            <a:extLst>
              <a:ext uri="{FF2B5EF4-FFF2-40B4-BE49-F238E27FC236}">
                <a16:creationId xmlns:a16="http://schemas.microsoft.com/office/drawing/2014/main"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8DC7E-8FA3-4F95-88DA-089562931E12}"/>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6" name="Footer Placeholder 5">
            <a:extLst>
              <a:ext uri="{FF2B5EF4-FFF2-40B4-BE49-F238E27FC236}">
                <a16:creationId xmlns:a16="http://schemas.microsoft.com/office/drawing/2014/main"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E3A0F-82A1-4936-8747-5EB21579D9E2}"/>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8" name="Footer Placeholder 7">
            <a:extLst>
              <a:ext uri="{FF2B5EF4-FFF2-40B4-BE49-F238E27FC236}">
                <a16:creationId xmlns:a16="http://schemas.microsoft.com/office/drawing/2014/main"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5D828-283B-49BB-9194-815807C7E0BC}"/>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4" name="Footer Placeholder 3">
            <a:extLst>
              <a:ext uri="{FF2B5EF4-FFF2-40B4-BE49-F238E27FC236}">
                <a16:creationId xmlns:a16="http://schemas.microsoft.com/office/drawing/2014/main"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07F77-8396-45B6-B6B3-809EA18E9C14}"/>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3" name="Footer Placeholder 2">
            <a:extLst>
              <a:ext uri="{FF2B5EF4-FFF2-40B4-BE49-F238E27FC236}">
                <a16:creationId xmlns:a16="http://schemas.microsoft.com/office/drawing/2014/main"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CAA12-1BF5-4C7A-9AD1-3790C1873AFB}"/>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6" name="Footer Placeholder 5">
            <a:extLst>
              <a:ext uri="{FF2B5EF4-FFF2-40B4-BE49-F238E27FC236}">
                <a16:creationId xmlns:a16="http://schemas.microsoft.com/office/drawing/2014/main"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D4862-EB00-4D9C-8F6D-9EE1147E4DD8}"/>
              </a:ext>
            </a:extLst>
          </p:cNvPr>
          <p:cNvSpPr>
            <a:spLocks noGrp="1"/>
          </p:cNvSpPr>
          <p:nvPr>
            <p:ph type="dt" sz="half" idx="10"/>
          </p:nvPr>
        </p:nvSpPr>
        <p:spPr/>
        <p:txBody>
          <a:bodyPr/>
          <a:lstStyle/>
          <a:p>
            <a:fld id="{9334D819-9F07-4261-B09B-9E467E5D9002}" type="datetimeFigureOut">
              <a:rPr lang="en-US" smtClean="0"/>
              <a:t>4/15/2018</a:t>
            </a:fld>
            <a:endParaRPr lang="en-US" dirty="0"/>
          </a:p>
        </p:txBody>
      </p:sp>
      <p:sp>
        <p:nvSpPr>
          <p:cNvPr id="6" name="Footer Placeholder 5">
            <a:extLst>
              <a:ext uri="{FF2B5EF4-FFF2-40B4-BE49-F238E27FC236}">
                <a16:creationId xmlns:a16="http://schemas.microsoft.com/office/drawing/2014/main"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4/15/2018</a:t>
            </a:fld>
            <a:endParaRPr lang="en-US" dirty="0"/>
          </a:p>
        </p:txBody>
      </p:sp>
      <p:sp>
        <p:nvSpPr>
          <p:cNvPr id="5" name="Footer Placeholder 4">
            <a:extLst>
              <a:ext uri="{FF2B5EF4-FFF2-40B4-BE49-F238E27FC236}">
                <a16:creationId xmlns:a16="http://schemas.microsoft.com/office/drawing/2014/main"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s99.middlebury.edu/BI330A/projects/MAtt/Syphilis/tpal.gif&amp;imgrefurl=http://s99.middlebury.edu/BI330A/projects/MAtt/t_pal.htm&amp;usg=__JV2Rjvt3Z81Jvw42SQavXQC-grQ=&amp;h=261&amp;w=391&amp;sz=23&amp;hl=en&amp;start=5&amp;zoom=1&amp;tbnid=rDBxWveglHS_vM:&amp;tbnh=82&amp;tbnw=123&amp;prev=/images?q=treponema+pallidum&amp;hl=en&amp;safe=active&amp;sa=G&amp;gbv=2&amp;tbs=isch:1&amp;itbs=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id="{456DF3F2-9714-4DE6-AF9B-FE175EC1CA2B}"/>
              </a:ext>
            </a:extLst>
          </p:cNvPr>
          <p:cNvPicPr>
            <a:picLocks noChangeAspect="1"/>
          </p:cNvPicPr>
          <p:nvPr/>
        </p:nvPicPr>
        <p:blipFill>
          <a:blip r:embed="rId3"/>
          <a:stretch>
            <a:fillRect/>
          </a:stretch>
        </p:blipFill>
        <p:spPr>
          <a:xfrm>
            <a:off x="0" y="92011"/>
            <a:ext cx="2057400" cy="1783574"/>
          </a:xfrm>
          <a:prstGeom prst="rect">
            <a:avLst/>
          </a:prstGeom>
        </p:spPr>
      </p:pic>
      <p:sp>
        <p:nvSpPr>
          <p:cNvPr id="26" name="Rectangle 25">
            <a:extLst>
              <a:ext uri="{FF2B5EF4-FFF2-40B4-BE49-F238E27FC236}">
                <a16:creationId xmlns:a16="http://schemas.microsoft.com/office/drawing/2014/main" id="{657A4952-C7BB-4B44-8C85-34B8EAA20AAA}"/>
              </a:ext>
            </a:extLst>
          </p:cNvPr>
          <p:cNvSpPr/>
          <p:nvPr/>
        </p:nvSpPr>
        <p:spPr>
          <a:xfrm>
            <a:off x="1757148" y="3919358"/>
            <a:ext cx="18285423" cy="646331"/>
          </a:xfrm>
          <a:prstGeom prst="rect">
            <a:avLst/>
          </a:prstGeom>
          <a:noFill/>
        </p:spPr>
        <p:txBody>
          <a:bodyPr wrap="square" lIns="91440" tIns="45720" rIns="91440" bIns="45720">
            <a:spAutoFit/>
          </a:bodyPr>
          <a:lstStyle/>
          <a:p>
            <a:r>
              <a:rPr lang="en-US" sz="3600" dirty="0">
                <a:ln w="0"/>
                <a:effectLst>
                  <a:outerShdw blurRad="38100" dist="19050" dir="2700000" algn="tl" rotWithShape="0">
                    <a:schemeClr val="dk1">
                      <a:alpha val="40000"/>
                    </a:schemeClr>
                  </a:outerShdw>
                </a:effectLst>
              </a:rPr>
              <a:t>LECTURE: chlamydia, gonorrhea and syphilis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rPr>
              <a:t>Editing File </a:t>
            </a: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540622-7D11-4BB5-B4B5-D9D60AD25377}"/>
              </a:ext>
            </a:extLst>
          </p:cNvPr>
          <p:cNvPicPr>
            <a:picLocks noChangeAspect="1"/>
          </p:cNvPicPr>
          <p:nvPr/>
        </p:nvPicPr>
        <p:blipFill>
          <a:blip r:embed="rId4"/>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D78A3197-437E-42E8-BD1F-C226F81AC103}"/>
              </a:ext>
            </a:extLst>
          </p:cNvPr>
          <p:cNvSpPr/>
          <p:nvPr/>
        </p:nvSpPr>
        <p:spPr>
          <a:xfrm>
            <a:off x="7265370" y="6011799"/>
            <a:ext cx="4816647" cy="646331"/>
          </a:xfrm>
          <a:prstGeom prst="rect">
            <a:avLst/>
          </a:prstGeom>
        </p:spPr>
        <p:txBody>
          <a:bodyPr wrap="square">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8" name="صورة 8">
            <a:extLst>
              <a:ext uri="{FF2B5EF4-FFF2-40B4-BE49-F238E27FC236}">
                <a16:creationId xmlns:a16="http://schemas.microsoft.com/office/drawing/2014/main" id="{F84EF029-00FD-EE41-B3DE-6EBEB8E01593}"/>
              </a:ext>
            </a:extLst>
          </p:cNvPr>
          <p:cNvPicPr>
            <a:picLocks noChangeAspect="1"/>
          </p:cNvPicPr>
          <p:nvPr/>
        </p:nvPicPr>
        <p:blipFill>
          <a:blip r:embed="rId5"/>
          <a:stretch>
            <a:fillRect/>
          </a:stretch>
        </p:blipFill>
        <p:spPr>
          <a:xfrm>
            <a:off x="3611084" y="391544"/>
            <a:ext cx="4792925" cy="3338717"/>
          </a:xfrm>
          <a:prstGeom prst="rect">
            <a:avLst/>
          </a:prstGeom>
        </p:spPr>
      </p:pic>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32D194F-9F60-4087-9D3B-5B292DF08F4B}"/>
              </a:ext>
            </a:extLst>
          </p:cNvPr>
          <p:cNvCxnSpPr/>
          <p:nvPr/>
        </p:nvCxnSpPr>
        <p:spPr>
          <a:xfrm>
            <a:off x="0" y="6082747"/>
            <a:ext cx="12192000" cy="0"/>
          </a:xfrm>
          <a:prstGeom prst="line">
            <a:avLst/>
          </a:prstGeom>
          <a:ln w="9525" cap="flat" cmpd="sng" algn="ctr">
            <a:solidFill>
              <a:schemeClr val="bg1">
                <a:lumMod val="9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C7615439-40F5-4F4F-979B-A68D530D6551}"/>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3">
            <a:extLst>
              <a:ext uri="{FF2B5EF4-FFF2-40B4-BE49-F238E27FC236}">
                <a16:creationId xmlns:a16="http://schemas.microsoft.com/office/drawing/2014/main" id="{15EE56F5-E11C-4611-8062-9A79D94981D3}"/>
              </a:ext>
            </a:extLst>
          </p:cNvPr>
          <p:cNvGraphicFramePr>
            <a:graphicFrameLocks noGrp="1"/>
          </p:cNvGraphicFramePr>
          <p:nvPr>
            <p:extLst>
              <p:ext uri="{D42A27DB-BD31-4B8C-83A1-F6EECF244321}">
                <p14:modId xmlns:p14="http://schemas.microsoft.com/office/powerpoint/2010/main" val="1282077418"/>
              </p:ext>
            </p:extLst>
          </p:nvPr>
        </p:nvGraphicFramePr>
        <p:xfrm>
          <a:off x="176729" y="272715"/>
          <a:ext cx="11791123" cy="2743200"/>
        </p:xfrm>
        <a:graphic>
          <a:graphicData uri="http://schemas.openxmlformats.org/drawingml/2006/table">
            <a:tbl>
              <a:tblPr firstRow="1" bandRow="1">
                <a:tableStyleId>{5940675A-B579-460E-94D1-54222C63F5DA}</a:tableStyleId>
              </a:tblPr>
              <a:tblGrid>
                <a:gridCol w="2093583">
                  <a:extLst>
                    <a:ext uri="{9D8B030D-6E8A-4147-A177-3AD203B41FA5}">
                      <a16:colId xmlns:a16="http://schemas.microsoft.com/office/drawing/2014/main" val="3605166101"/>
                    </a:ext>
                  </a:extLst>
                </a:gridCol>
                <a:gridCol w="9697540">
                  <a:extLst>
                    <a:ext uri="{9D8B030D-6E8A-4147-A177-3AD203B41FA5}">
                      <a16:colId xmlns:a16="http://schemas.microsoft.com/office/drawing/2014/main" val="2989344479"/>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latin typeface="+mn-lt"/>
                        </a:rPr>
                        <a:t>Gonorrhea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62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treatment</a:t>
                      </a:r>
                    </a:p>
                    <a:p>
                      <a:endParaRPr lang="en-US" sz="1800" dirty="0">
                        <a:latin typeface="+mn-lt"/>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a:latin typeface="+mn-lt"/>
                        </a:rPr>
                        <a:t>Guided by local resistance pattern  and susceptibility testing. Partner should be treated as well.</a:t>
                      </a:r>
                    </a:p>
                    <a:p>
                      <a:pPr marL="285750" indent="-285750">
                        <a:buFont typeface="Arial" panose="020B0604020202020204" pitchFamily="34" charset="0"/>
                        <a:buChar char="•"/>
                      </a:pPr>
                      <a:r>
                        <a:rPr lang="en-US" dirty="0">
                          <a:solidFill>
                            <a:srgbClr val="C00000"/>
                          </a:solidFill>
                          <a:latin typeface="+mn-lt"/>
                        </a:rPr>
                        <a:t>Ceftriaxone IM </a:t>
                      </a:r>
                      <a:r>
                        <a:rPr lang="en-US" dirty="0">
                          <a:latin typeface="+mn-lt"/>
                        </a:rPr>
                        <a:t>(or oral </a:t>
                      </a:r>
                      <a:r>
                        <a:rPr lang="en-US" dirty="0">
                          <a:solidFill>
                            <a:srgbClr val="C00000"/>
                          </a:solidFill>
                          <a:latin typeface="+mn-lt"/>
                        </a:rPr>
                        <a:t>Cefixime</a:t>
                      </a:r>
                      <a:r>
                        <a:rPr lang="en-US" dirty="0">
                          <a:latin typeface="+mn-lt"/>
                        </a:rPr>
                        <a:t> ) recommended.</a:t>
                      </a:r>
                    </a:p>
                    <a:p>
                      <a:pPr marL="742950" lvl="1" indent="-285750">
                        <a:buFont typeface="Wingdings" panose="05000000000000000000" pitchFamily="2" charset="2"/>
                        <a:buChar char="ü"/>
                      </a:pPr>
                      <a:r>
                        <a:rPr lang="en-US" dirty="0">
                          <a:latin typeface="+mn-lt"/>
                        </a:rPr>
                        <a:t>Combination with </a:t>
                      </a:r>
                      <a:r>
                        <a:rPr lang="en-US" dirty="0">
                          <a:solidFill>
                            <a:srgbClr val="FF0000"/>
                          </a:solidFill>
                          <a:latin typeface="+mn-lt"/>
                        </a:rPr>
                        <a:t>Azithromycin</a:t>
                      </a:r>
                      <a:r>
                        <a:rPr lang="en-US" dirty="0">
                          <a:latin typeface="+mn-lt"/>
                        </a:rPr>
                        <a:t> recommended</a:t>
                      </a:r>
                    </a:p>
                    <a:p>
                      <a:pPr marL="285750" indent="-285750">
                        <a:buFont typeface="Arial" panose="020B0604020202020204" pitchFamily="34" charset="0"/>
                        <a:buChar char="•"/>
                      </a:pPr>
                      <a:r>
                        <a:rPr lang="en-US" dirty="0">
                          <a:latin typeface="+mn-lt"/>
                        </a:rPr>
                        <a:t>Alternatives:</a:t>
                      </a:r>
                    </a:p>
                    <a:p>
                      <a:pPr marL="742950" lvl="1" indent="-285750">
                        <a:buFont typeface="Wingdings" panose="05000000000000000000" pitchFamily="2" charset="2"/>
                        <a:buChar char="ü"/>
                      </a:pPr>
                      <a:r>
                        <a:rPr lang="en-US" dirty="0">
                          <a:solidFill>
                            <a:srgbClr val="C00000"/>
                          </a:solidFill>
                          <a:latin typeface="+mn-lt"/>
                        </a:rPr>
                        <a:t>Ciprofloxacin</a:t>
                      </a:r>
                      <a:r>
                        <a:rPr lang="en-US" dirty="0">
                          <a:latin typeface="+mn-lt"/>
                        </a:rPr>
                        <a:t> or </a:t>
                      </a:r>
                      <a:r>
                        <a:rPr lang="en-US" dirty="0">
                          <a:solidFill>
                            <a:srgbClr val="C00000"/>
                          </a:solidFill>
                          <a:latin typeface="+mn-lt"/>
                        </a:rPr>
                        <a:t>Ofloxacin</a:t>
                      </a:r>
                      <a:r>
                        <a:rPr lang="en-US" dirty="0">
                          <a:latin typeface="+mn-lt"/>
                        </a:rPr>
                        <a:t> </a:t>
                      </a:r>
                    </a:p>
                    <a:p>
                      <a:pPr marL="742950" lvl="1" indent="-285750">
                        <a:buFont typeface="Wingdings" panose="05000000000000000000" pitchFamily="2" charset="2"/>
                        <a:buChar char="ü"/>
                      </a:pPr>
                      <a:r>
                        <a:rPr lang="en-US" dirty="0">
                          <a:solidFill>
                            <a:srgbClr val="C00000"/>
                          </a:solidFill>
                          <a:latin typeface="+mn-lt"/>
                        </a:rPr>
                        <a:t>Azithromycin,  Doxycycline </a:t>
                      </a:r>
                      <a:r>
                        <a:rPr lang="en-US" dirty="0">
                          <a:latin typeface="+mn-lt"/>
                        </a:rPr>
                        <a:t>( </a:t>
                      </a:r>
                      <a:r>
                        <a:rPr lang="en-US" i="1" dirty="0">
                          <a:latin typeface="+mn-lt"/>
                        </a:rPr>
                        <a:t>orally for 7 days</a:t>
                      </a:r>
                      <a:r>
                        <a:rPr lang="en-US" dirty="0">
                          <a:latin typeface="+mn-lt"/>
                        </a:rPr>
                        <a:t>) both cover </a:t>
                      </a:r>
                      <a:r>
                        <a:rPr lang="en-US" i="1" dirty="0" err="1">
                          <a:latin typeface="+mn-lt"/>
                        </a:rPr>
                        <a:t>C.trachomatis</a:t>
                      </a:r>
                      <a:r>
                        <a:rPr lang="en-US" dirty="0">
                          <a:latin typeface="+mn-lt"/>
                        </a:rPr>
                        <a:t> infection as well .</a:t>
                      </a:r>
                    </a:p>
                    <a:p>
                      <a:pPr marL="285750" indent="-285750">
                        <a:buFont typeface="Arial" panose="020B0604020202020204" pitchFamily="34" charset="0"/>
                        <a:buChar char="•"/>
                      </a:pPr>
                      <a:r>
                        <a:rPr lang="en-US" dirty="0">
                          <a:latin typeface="+mn-lt"/>
                        </a:rPr>
                        <a:t>Counseling.</a:t>
                      </a:r>
                      <a:endParaRPr lang="ar-SA" dirty="0">
                        <a:latin typeface="+mn-lt"/>
                      </a:endParaRPr>
                    </a:p>
                    <a:p>
                      <a:pPr marL="0" indent="0">
                        <a:buFont typeface="Arial" panose="020B0604020202020204" pitchFamily="34" charset="0"/>
                        <a:buNone/>
                      </a:pPr>
                      <a:endParaRPr lang="en-US" b="0" dirty="0">
                        <a:solidFill>
                          <a:schemeClr val="tx1"/>
                        </a:solidFill>
                        <a:latin typeface="+mn-lt"/>
                      </a:endParaRPr>
                    </a:p>
                  </a:txBody>
                  <a:tcPr/>
                </a:tc>
                <a:extLst>
                  <a:ext uri="{0D108BD9-81ED-4DB2-BD59-A6C34878D82A}">
                    <a16:rowId xmlns:a16="http://schemas.microsoft.com/office/drawing/2014/main" val="1676614528"/>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74232"/>
            <a:ext cx="3327400" cy="28684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074232"/>
            <a:ext cx="2552700" cy="2868448"/>
          </a:xfrm>
          <a:prstGeom prst="rect">
            <a:avLst/>
          </a:prstGeom>
        </p:spPr>
      </p:pic>
      <p:sp>
        <p:nvSpPr>
          <p:cNvPr id="2" name="مستطيل 1"/>
          <p:cNvSpPr/>
          <p:nvPr/>
        </p:nvSpPr>
        <p:spPr>
          <a:xfrm>
            <a:off x="2386687" y="6115093"/>
            <a:ext cx="3583225" cy="307777"/>
          </a:xfrm>
          <a:prstGeom prst="rect">
            <a:avLst/>
          </a:prstGeom>
        </p:spPr>
        <p:txBody>
          <a:bodyPr wrap="none">
            <a:spAutoFit/>
          </a:bodyPr>
          <a:lstStyle/>
          <a:p>
            <a:r>
              <a:rPr lang="en-US" sz="1400" dirty="0">
                <a:solidFill>
                  <a:schemeClr val="accent1">
                    <a:lumMod val="75000"/>
                  </a:schemeClr>
                </a:solidFill>
              </a:rPr>
              <a:t>This is co-agglutination with specific antibiotic </a:t>
            </a:r>
          </a:p>
        </p:txBody>
      </p:sp>
      <p:sp>
        <p:nvSpPr>
          <p:cNvPr id="3" name="مستطيل 2"/>
          <p:cNvSpPr/>
          <p:nvPr/>
        </p:nvSpPr>
        <p:spPr>
          <a:xfrm>
            <a:off x="6469039" y="6115093"/>
            <a:ext cx="5104262" cy="523220"/>
          </a:xfrm>
          <a:prstGeom prst="rect">
            <a:avLst/>
          </a:prstGeom>
        </p:spPr>
        <p:txBody>
          <a:bodyPr wrap="square">
            <a:spAutoFit/>
          </a:bodyPr>
          <a:lstStyle/>
          <a:p>
            <a:r>
              <a:rPr lang="en-US" sz="1400" dirty="0">
                <a:solidFill>
                  <a:schemeClr val="accent1">
                    <a:lumMod val="75000"/>
                  </a:schemeClr>
                </a:solidFill>
              </a:rPr>
              <a:t>This is gram stain with many. White blood cells, and we can see N.gonorrheae as gram negative diplococci inside thee neutrophils </a:t>
            </a:r>
          </a:p>
        </p:txBody>
      </p:sp>
    </p:spTree>
    <p:extLst>
      <p:ext uri="{BB962C8B-B14F-4D97-AF65-F5344CB8AC3E}">
        <p14:creationId xmlns:p14="http://schemas.microsoft.com/office/powerpoint/2010/main" val="344615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6257" y="0"/>
            <a:ext cx="4104860" cy="717805"/>
          </a:xfrm>
        </p:spPr>
        <p:txBody>
          <a:bodyPr>
            <a:normAutofit/>
          </a:bodyPr>
          <a:lstStyle/>
          <a:p>
            <a:r>
              <a:rPr lang="en-US" sz="2400" b="1" dirty="0">
                <a:solidFill>
                  <a:schemeClr val="accent1">
                    <a:lumMod val="50000"/>
                  </a:schemeClr>
                </a:solidFill>
              </a:rPr>
              <a:t>Syphilis:</a:t>
            </a:r>
          </a:p>
        </p:txBody>
      </p:sp>
      <p:cxnSp>
        <p:nvCxnSpPr>
          <p:cNvPr id="9" name="Straight Connector 8">
            <a:extLst>
              <a:ext uri="{FF2B5EF4-FFF2-40B4-BE49-F238E27FC236}">
                <a16:creationId xmlns:a16="http://schemas.microsoft.com/office/drawing/2014/main" id="{058F52AA-3379-49C3-989A-261463F1D6FB}"/>
              </a:ext>
            </a:extLst>
          </p:cNvPr>
          <p:cNvCxnSpPr/>
          <p:nvPr/>
        </p:nvCxnSpPr>
        <p:spPr>
          <a:xfrm>
            <a:off x="0" y="633453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Table 2">
            <a:extLst>
              <a:ext uri="{FF2B5EF4-FFF2-40B4-BE49-F238E27FC236}">
                <a16:creationId xmlns:a16="http://schemas.microsoft.com/office/drawing/2014/main" id="{3F7B83F4-218B-4AA7-83A7-467E37746417}"/>
              </a:ext>
            </a:extLst>
          </p:cNvPr>
          <p:cNvGraphicFramePr>
            <a:graphicFrameLocks noGrp="1"/>
          </p:cNvGraphicFramePr>
          <p:nvPr>
            <p:extLst>
              <p:ext uri="{D42A27DB-BD31-4B8C-83A1-F6EECF244321}">
                <p14:modId xmlns:p14="http://schemas.microsoft.com/office/powerpoint/2010/main" val="3249498305"/>
              </p:ext>
            </p:extLst>
          </p:nvPr>
        </p:nvGraphicFramePr>
        <p:xfrm>
          <a:off x="82113" y="982387"/>
          <a:ext cx="11883630" cy="5068408"/>
        </p:xfrm>
        <a:graphic>
          <a:graphicData uri="http://schemas.openxmlformats.org/drawingml/2006/table">
            <a:tbl>
              <a:tblPr firstRow="1" bandRow="1">
                <a:tableStyleId>{5940675A-B579-460E-94D1-54222C63F5DA}</a:tableStyleId>
              </a:tblPr>
              <a:tblGrid>
                <a:gridCol w="1441887">
                  <a:extLst>
                    <a:ext uri="{9D8B030D-6E8A-4147-A177-3AD203B41FA5}">
                      <a16:colId xmlns:a16="http://schemas.microsoft.com/office/drawing/2014/main" val="3695879274"/>
                    </a:ext>
                  </a:extLst>
                </a:gridCol>
                <a:gridCol w="10441743">
                  <a:extLst>
                    <a:ext uri="{9D8B030D-6E8A-4147-A177-3AD203B41FA5}">
                      <a16:colId xmlns:a16="http://schemas.microsoft.com/office/drawing/2014/main" val="2244412456"/>
                    </a:ext>
                  </a:extLst>
                </a:gridCol>
              </a:tblGrid>
              <a:tr h="1532693">
                <a:tc>
                  <a:txBody>
                    <a:bodyPr/>
                    <a:lstStyle/>
                    <a:p>
                      <a:r>
                        <a:rPr lang="en-US" sz="1800" dirty="0">
                          <a:solidFill>
                            <a:schemeClr val="bg1">
                              <a:lumMod val="50000"/>
                            </a:schemeClr>
                          </a:solidFill>
                          <a:latin typeface="+mn-lt"/>
                        </a:rPr>
                        <a:t>Features </a:t>
                      </a:r>
                    </a:p>
                  </a:txBody>
                  <a:tcPr>
                    <a:solidFill>
                      <a:schemeClr val="accent5">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A </a:t>
                      </a:r>
                      <a:r>
                        <a:rPr lang="en-US" sz="1800" b="1" dirty="0">
                          <a:latin typeface="+mn-lt"/>
                        </a:rPr>
                        <a:t>chronic</a:t>
                      </a:r>
                      <a:r>
                        <a:rPr lang="en-US" sz="1800" dirty="0">
                          <a:latin typeface="+mn-lt"/>
                        </a:rPr>
                        <a:t> systemic infection , sexually transmitted , caused by a spiral organism called </a:t>
                      </a:r>
                      <a:r>
                        <a:rPr lang="en-US" sz="1800" i="1" dirty="0">
                          <a:solidFill>
                            <a:srgbClr val="FF0000"/>
                          </a:solidFill>
                          <a:latin typeface="+mn-lt"/>
                        </a:rPr>
                        <a:t>Treponema pallidum </a:t>
                      </a:r>
                      <a:r>
                        <a:rPr lang="en-US" sz="1800" dirty="0" err="1">
                          <a:latin typeface="+mn-lt"/>
                        </a:rPr>
                        <a:t>subsp.</a:t>
                      </a:r>
                      <a:r>
                        <a:rPr lang="en-US" sz="1800" i="1" dirty="0" err="1">
                          <a:latin typeface="+mn-lt"/>
                        </a:rPr>
                        <a:t>pallidum</a:t>
                      </a:r>
                      <a:r>
                        <a:rPr lang="en-US" sz="1800" dirty="0">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1">
                              <a:lumMod val="75000"/>
                            </a:schemeClr>
                          </a:solidFill>
                        </a:rPr>
                        <a:t>this bacteria is very tiny so we can’t see it by gram stain. And also can’t be culture because it needs living tissues </a:t>
                      </a:r>
                      <a:endParaRPr lang="en-US" sz="1600" dirty="0">
                        <a:latin typeface="+mn-lt"/>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The organism grow on cultured mammalian cells </a:t>
                      </a:r>
                      <a:r>
                        <a:rPr lang="en-US" sz="1800" b="1" dirty="0">
                          <a:latin typeface="+mn-lt"/>
                        </a:rPr>
                        <a:t>only</a:t>
                      </a:r>
                      <a:r>
                        <a:rPr lang="en-US" sz="1800" dirty="0">
                          <a:latin typeface="+mn-lt"/>
                        </a:rPr>
                        <a:t> , </a:t>
                      </a:r>
                      <a:r>
                        <a:rPr lang="en-US" sz="1800" b="1" dirty="0">
                          <a:latin typeface="+mn-lt"/>
                        </a:rPr>
                        <a:t>NOT </a:t>
                      </a:r>
                      <a:r>
                        <a:rPr lang="en-US" sz="1800" dirty="0">
                          <a:latin typeface="+mn-lt"/>
                        </a:rPr>
                        <a:t>stained by Gram stain  but readily seen only by </a:t>
                      </a:r>
                      <a:r>
                        <a:rPr lang="en-US" sz="1800" dirty="0" err="1">
                          <a:latin typeface="+mn-lt"/>
                        </a:rPr>
                        <a:t>immunoflurescence</a:t>
                      </a:r>
                      <a:r>
                        <a:rPr lang="en-US" sz="1800" dirty="0">
                          <a:latin typeface="+mn-lt"/>
                        </a:rPr>
                        <a:t> (</a:t>
                      </a:r>
                      <a:r>
                        <a:rPr lang="en-US" sz="1800" dirty="0">
                          <a:solidFill>
                            <a:srgbClr val="C00000"/>
                          </a:solidFill>
                          <a:latin typeface="+mn-lt"/>
                        </a:rPr>
                        <a:t>IF</a:t>
                      </a:r>
                      <a:r>
                        <a:rPr lang="en-US" sz="1800" dirty="0">
                          <a:solidFill>
                            <a:schemeClr val="tx1"/>
                          </a:solidFill>
                          <a:latin typeface="+mn-lt"/>
                        </a:rPr>
                        <a:t>)</a:t>
                      </a:r>
                      <a:r>
                        <a:rPr lang="en-US" sz="1800" dirty="0">
                          <a:latin typeface="+mn-lt"/>
                        </a:rPr>
                        <a:t>, </a:t>
                      </a:r>
                      <a:r>
                        <a:rPr lang="en-US" sz="1800" dirty="0">
                          <a:solidFill>
                            <a:srgbClr val="C00000"/>
                          </a:solidFill>
                          <a:latin typeface="+mn-lt"/>
                        </a:rPr>
                        <a:t>dark filed microscopy </a:t>
                      </a:r>
                      <a:r>
                        <a:rPr lang="en-US" sz="1800" dirty="0">
                          <a:latin typeface="+mn-lt"/>
                        </a:rPr>
                        <a:t>or </a:t>
                      </a:r>
                      <a:r>
                        <a:rPr lang="en-US" sz="1800" dirty="0">
                          <a:solidFill>
                            <a:srgbClr val="C00000"/>
                          </a:solidFill>
                          <a:latin typeface="+mn-lt"/>
                        </a:rPr>
                        <a:t>silver impregnation histology technique</a:t>
                      </a:r>
                      <a:r>
                        <a:rPr lang="en-US" sz="1800" dirty="0">
                          <a:latin typeface="+mn-lt"/>
                        </a:rPr>
                        <a:t>.</a:t>
                      </a:r>
                      <a:endParaRPr lang="ar-SA" sz="1800" dirty="0">
                        <a:latin typeface="+mn-lt"/>
                      </a:endParaRPr>
                    </a:p>
                  </a:txBody>
                  <a:tcPr/>
                </a:tc>
                <a:extLst>
                  <a:ext uri="{0D108BD9-81ED-4DB2-BD59-A6C34878D82A}">
                    <a16:rowId xmlns:a16="http://schemas.microsoft.com/office/drawing/2014/main" val="3752355774"/>
                  </a:ext>
                </a:extLst>
              </a:tr>
              <a:tr h="1756229">
                <a:tc>
                  <a:txBody>
                    <a:bodyPr/>
                    <a:lstStyle/>
                    <a:p>
                      <a:r>
                        <a:rPr lang="en-US" sz="1800" dirty="0">
                          <a:solidFill>
                            <a:schemeClr val="bg1">
                              <a:lumMod val="50000"/>
                            </a:schemeClr>
                          </a:solidFill>
                          <a:latin typeface="+mn-lt"/>
                        </a:rPr>
                        <a:t>Epidemiology </a:t>
                      </a:r>
                    </a:p>
                  </a:txBody>
                  <a:tcPr>
                    <a:solidFill>
                      <a:schemeClr val="accent5">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An exclusively human pathogen.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Transmission by</a:t>
                      </a:r>
                      <a:r>
                        <a:rPr lang="en-US" sz="1800" kern="1200" dirty="0">
                          <a:solidFill>
                            <a:srgbClr val="C00000"/>
                          </a:solidFill>
                          <a:latin typeface="+mn-lt"/>
                          <a:ea typeface="+mn-ea"/>
                          <a:cs typeface="+mn-cs"/>
                        </a:rPr>
                        <a:t> contact with mucosal surfaces or blood, </a:t>
                      </a:r>
                      <a:r>
                        <a:rPr lang="en-US" sz="1800" kern="1200" dirty="0">
                          <a:solidFill>
                            <a:schemeClr val="tx1"/>
                          </a:solidFill>
                          <a:latin typeface="+mn-lt"/>
                          <a:ea typeface="+mn-ea"/>
                          <a:cs typeface="+mn-cs"/>
                        </a:rPr>
                        <a:t>less commonly by non-genital contacts with a lesion, sharing needles by IV drug users, or </a:t>
                      </a:r>
                      <a:r>
                        <a:rPr lang="en-US" sz="1800" kern="1200" dirty="0" err="1">
                          <a:solidFill>
                            <a:srgbClr val="C00000"/>
                          </a:solidFill>
                          <a:latin typeface="+mn-lt"/>
                          <a:ea typeface="+mn-ea"/>
                          <a:cs typeface="+mn-cs"/>
                        </a:rPr>
                        <a:t>transplacental</a:t>
                      </a:r>
                      <a:r>
                        <a:rPr lang="en-US" sz="1800" kern="1200" dirty="0">
                          <a:solidFill>
                            <a:srgbClr val="C00000"/>
                          </a:solidFill>
                          <a:latin typeface="+mn-lt"/>
                          <a:ea typeface="+mn-ea"/>
                          <a:cs typeface="+mn-cs"/>
                        </a:rPr>
                        <a:t> transmission</a:t>
                      </a:r>
                      <a:r>
                        <a:rPr lang="en-US" sz="1800" kern="1200" dirty="0">
                          <a:solidFill>
                            <a:schemeClr val="tx1"/>
                          </a:solidFill>
                          <a:latin typeface="+mn-lt"/>
                          <a:ea typeface="+mn-ea"/>
                          <a:cs typeface="+mn-cs"/>
                        </a:rPr>
                        <a:t> to fetus.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Early disease is infectious.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Late disease is not infectious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1">
                              <a:lumMod val="75000"/>
                            </a:schemeClr>
                          </a:solidFill>
                        </a:rPr>
                        <a:t>Is transmitted by blood, that’s why during blood transfusions we screening for syphilis with HIV &amp; hepatitis B and C. </a:t>
                      </a:r>
                    </a:p>
                  </a:txBody>
                  <a:tcPr/>
                </a:tc>
                <a:extLst>
                  <a:ext uri="{0D108BD9-81ED-4DB2-BD59-A6C34878D82A}">
                    <a16:rowId xmlns:a16="http://schemas.microsoft.com/office/drawing/2014/main" val="10001"/>
                  </a:ext>
                </a:extLst>
              </a:tr>
              <a:tr h="1779486">
                <a:tc>
                  <a:txBody>
                    <a:bodyPr/>
                    <a:lstStyle/>
                    <a:p>
                      <a:r>
                        <a:rPr lang="en-US" sz="1800" dirty="0">
                          <a:solidFill>
                            <a:schemeClr val="bg1">
                              <a:lumMod val="50000"/>
                            </a:schemeClr>
                          </a:solidFill>
                          <a:latin typeface="+mn-lt"/>
                        </a:rPr>
                        <a:t>pathogenesis</a:t>
                      </a:r>
                    </a:p>
                  </a:txBody>
                  <a:tcPr>
                    <a:solidFill>
                      <a:schemeClr val="accent5">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Bacteria  access through </a:t>
                      </a:r>
                      <a:r>
                        <a:rPr lang="en-US" sz="1800" kern="1200" dirty="0" err="1">
                          <a:solidFill>
                            <a:schemeClr val="tx1"/>
                          </a:solidFill>
                          <a:latin typeface="+mn-lt"/>
                          <a:ea typeface="+mn-ea"/>
                          <a:cs typeface="+mn-cs"/>
                        </a:rPr>
                        <a:t>inapparent</a:t>
                      </a:r>
                      <a:r>
                        <a:rPr lang="en-US" sz="1800" kern="1200" dirty="0">
                          <a:solidFill>
                            <a:schemeClr val="tx1"/>
                          </a:solidFill>
                          <a:latin typeface="+mn-lt"/>
                          <a:ea typeface="+mn-ea"/>
                          <a:cs typeface="+mn-cs"/>
                        </a:rPr>
                        <a:t> skin or mucosal breaks.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Slow multiplication , </a:t>
                      </a:r>
                      <a:r>
                        <a:rPr lang="en-US" sz="1800" kern="1200" dirty="0">
                          <a:solidFill>
                            <a:srgbClr val="C00000"/>
                          </a:solidFill>
                          <a:latin typeface="+mn-lt"/>
                          <a:ea typeface="+mn-ea"/>
                          <a:cs typeface="+mn-cs"/>
                        </a:rPr>
                        <a:t>endarteritis &amp;  granulomas.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1">
                              <a:lumMod val="75000"/>
                            </a:schemeClr>
                          </a:solidFill>
                        </a:rPr>
                        <a:t>Start. With ulcer which is not painful </a:t>
                      </a:r>
                      <a:endParaRPr lang="en-US" sz="1600" kern="1200" dirty="0">
                        <a:solidFill>
                          <a:srgbClr val="C000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Ulcer heals but spirochete disseminate.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Latent periods may be due to surface binding of host components.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Injury is due to delayed hypersensitivity responses to the persistence of the spirochetes.</a:t>
                      </a:r>
                      <a:endParaRPr lang="ar-SA" sz="180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14" name="Picture 2" descr="http://t2.gstatic.com/images?q=tbn:rDBxWveglHS_vM:http://s99.middlebury.edu/BI330A/projects/MAtt/Syphilis/tpal.gif">
            <a:hlinkClick r:id="rId2"/>
          </p:cNvPr>
          <p:cNvPicPr>
            <a:picLocks noChangeAspect="1" noChangeArrowheads="1"/>
          </p:cNvPicPr>
          <p:nvPr/>
        </p:nvPicPr>
        <p:blipFill>
          <a:blip r:embed="rId3" cstate="print"/>
          <a:srcRect/>
          <a:stretch>
            <a:fillRect/>
          </a:stretch>
        </p:blipFill>
        <p:spPr bwMode="auto">
          <a:xfrm>
            <a:off x="10929752" y="168252"/>
            <a:ext cx="1035991" cy="549553"/>
          </a:xfrm>
          <a:prstGeom prst="rect">
            <a:avLst/>
          </a:prstGeom>
          <a:noFill/>
        </p:spPr>
      </p:pic>
      <p:sp>
        <p:nvSpPr>
          <p:cNvPr id="5" name="مستطيل 4"/>
          <p:cNvSpPr/>
          <p:nvPr/>
        </p:nvSpPr>
        <p:spPr>
          <a:xfrm>
            <a:off x="82114" y="6439726"/>
            <a:ext cx="8498007" cy="307777"/>
          </a:xfrm>
          <a:prstGeom prst="rect">
            <a:avLst/>
          </a:prstGeom>
        </p:spPr>
        <p:txBody>
          <a:bodyPr wrap="square">
            <a:spAutoFit/>
          </a:bodyPr>
          <a:lstStyle/>
          <a:p>
            <a:r>
              <a:rPr lang="en-US" sz="1400" dirty="0">
                <a:solidFill>
                  <a:schemeClr val="accent1">
                    <a:lumMod val="75000"/>
                  </a:schemeClr>
                </a:solidFill>
              </a:rPr>
              <a:t>Endarteritis Cause all over the body arthritis in small artery cause inflammation that’s why it is systemic disease</a:t>
            </a:r>
          </a:p>
        </p:txBody>
      </p:sp>
    </p:spTree>
    <p:extLst>
      <p:ext uri="{BB962C8B-B14F-4D97-AF65-F5344CB8AC3E}">
        <p14:creationId xmlns:p14="http://schemas.microsoft.com/office/powerpoint/2010/main" val="17403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C6BA72-E5D1-4A1E-9915-5617AD4F6510}"/>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Table 1">
            <a:extLst>
              <a:ext uri="{FF2B5EF4-FFF2-40B4-BE49-F238E27FC236}">
                <a16:creationId xmlns:a16="http://schemas.microsoft.com/office/drawing/2014/main" id="{A7EC3720-1B6C-4DB9-87CA-CDD50FC2238E}"/>
              </a:ext>
            </a:extLst>
          </p:cNvPr>
          <p:cNvGraphicFramePr>
            <a:graphicFrameLocks noGrp="1"/>
          </p:cNvGraphicFramePr>
          <p:nvPr>
            <p:extLst>
              <p:ext uri="{D42A27DB-BD31-4B8C-83A1-F6EECF244321}">
                <p14:modId xmlns:p14="http://schemas.microsoft.com/office/powerpoint/2010/main" val="252593081"/>
              </p:ext>
            </p:extLst>
          </p:nvPr>
        </p:nvGraphicFramePr>
        <p:xfrm>
          <a:off x="112542" y="790872"/>
          <a:ext cx="11529866" cy="5171440"/>
        </p:xfrm>
        <a:graphic>
          <a:graphicData uri="http://schemas.openxmlformats.org/drawingml/2006/table">
            <a:tbl>
              <a:tblPr firstRow="1" bandRow="1">
                <a:tableStyleId>{5940675A-B579-460E-94D1-54222C63F5DA}</a:tableStyleId>
              </a:tblPr>
              <a:tblGrid>
                <a:gridCol w="1997612">
                  <a:extLst>
                    <a:ext uri="{9D8B030D-6E8A-4147-A177-3AD203B41FA5}">
                      <a16:colId xmlns:a16="http://schemas.microsoft.com/office/drawing/2014/main" val="3605166101"/>
                    </a:ext>
                  </a:extLst>
                </a:gridCol>
                <a:gridCol w="9532254">
                  <a:extLst>
                    <a:ext uri="{9D8B030D-6E8A-4147-A177-3AD203B41FA5}">
                      <a16:colId xmlns:a16="http://schemas.microsoft.com/office/drawing/2014/main" val="2989344479"/>
                    </a:ext>
                  </a:extLst>
                </a:gridCol>
              </a:tblGrid>
              <a:tr h="370840">
                <a:tc gridSpan="2">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dirty="0"/>
                        <a:t>Clinical manifestations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6285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t>Primary syphilis</a:t>
                      </a:r>
                      <a:r>
                        <a:rPr lang="en-US" sz="1800" baseline="0" dirty="0"/>
                        <a:t> </a:t>
                      </a:r>
                      <a:endParaRPr lang="en-US" sz="1800" dirty="0"/>
                    </a:p>
                    <a:p>
                      <a:pPr>
                        <a:lnSpc>
                          <a:spcPct val="100000"/>
                        </a:lnSpc>
                        <a:spcBef>
                          <a:spcPts val="600"/>
                        </a:spcBef>
                      </a:pPr>
                      <a:endParaRPr lang="en-US" sz="1800" dirty="0"/>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charset="0"/>
                        <a:buChar char="•"/>
                        <a:tabLst/>
                        <a:defRPr/>
                      </a:pPr>
                      <a:r>
                        <a:rPr lang="en-US" sz="1800" b="1" dirty="0">
                          <a:solidFill>
                            <a:srgbClr val="FF0000"/>
                          </a:solidFill>
                        </a:rPr>
                        <a:t>chancre</a:t>
                      </a:r>
                      <a:r>
                        <a:rPr lang="en-US" sz="1800" dirty="0">
                          <a:solidFill>
                            <a:srgbClr val="FF0000"/>
                          </a:solidFill>
                        </a:rPr>
                        <a:t> is a </a:t>
                      </a:r>
                      <a:r>
                        <a:rPr lang="en-US" sz="1800" b="1" dirty="0">
                          <a:solidFill>
                            <a:srgbClr val="FF0000"/>
                          </a:solidFill>
                        </a:rPr>
                        <a:t>painless</a:t>
                      </a:r>
                      <a:r>
                        <a:rPr lang="en-US" sz="1800" b="1" dirty="0"/>
                        <a:t>,</a:t>
                      </a:r>
                      <a:r>
                        <a:rPr lang="en-US" sz="1800" dirty="0"/>
                        <a:t> indurated ulcer with firm base and raised margins on external genitalia or cervix ,anal or oral site, appear after an IP of about 2-6 weeks .</a:t>
                      </a:r>
                      <a:r>
                        <a:rPr lang="en-US" sz="1800" dirty="0">
                          <a:solidFill>
                            <a:schemeClr val="accent1">
                              <a:lumMod val="75000"/>
                            </a:schemeClr>
                          </a:solidFill>
                        </a:rPr>
                        <a:t> </a:t>
                      </a:r>
                      <a:r>
                        <a:rPr lang="en-US" sz="1600" dirty="0">
                          <a:solidFill>
                            <a:schemeClr val="accent1">
                              <a:lumMod val="75000"/>
                            </a:schemeClr>
                          </a:solidFill>
                        </a:rPr>
                        <a:t>The other causes of painful ulcer in genitalia is herpes </a:t>
                      </a:r>
                      <a:endParaRPr lang="en-US" sz="1600" dirty="0"/>
                    </a:p>
                    <a:p>
                      <a:pPr marL="285750" indent="-285750">
                        <a:lnSpc>
                          <a:spcPct val="100000"/>
                        </a:lnSpc>
                        <a:spcBef>
                          <a:spcPts val="600"/>
                        </a:spcBef>
                        <a:buFont typeface="Arial" charset="0"/>
                        <a:buChar char="•"/>
                      </a:pPr>
                      <a:r>
                        <a:rPr lang="en-US" sz="1800" dirty="0"/>
                        <a:t>Enlarged inguinal lymph nodes may persist for months.</a:t>
                      </a:r>
                    </a:p>
                    <a:p>
                      <a:pPr marL="285750" indent="-285750">
                        <a:lnSpc>
                          <a:spcPct val="100000"/>
                        </a:lnSpc>
                        <a:spcBef>
                          <a:spcPts val="600"/>
                        </a:spcBef>
                        <a:buFont typeface="Arial" charset="0"/>
                        <a:buChar char="•"/>
                      </a:pPr>
                      <a:r>
                        <a:rPr lang="en-US" sz="1800" dirty="0"/>
                        <a:t>Lesion is </a:t>
                      </a:r>
                      <a:r>
                        <a:rPr lang="en-US" sz="1800" dirty="0">
                          <a:solidFill>
                            <a:srgbClr val="C00000"/>
                          </a:solidFill>
                        </a:rPr>
                        <a:t>infectious</a:t>
                      </a:r>
                    </a:p>
                    <a:p>
                      <a:pPr marL="285750" indent="-285750">
                        <a:lnSpc>
                          <a:spcPct val="100000"/>
                        </a:lnSpc>
                        <a:spcBef>
                          <a:spcPts val="600"/>
                        </a:spcBef>
                        <a:buFont typeface="Arial" charset="0"/>
                        <a:buChar char="•"/>
                      </a:pPr>
                      <a:r>
                        <a:rPr lang="en-US" sz="1800" dirty="0"/>
                        <a:t>Lesion heals spontaneously after </a:t>
                      </a:r>
                      <a:r>
                        <a:rPr lang="en-US" sz="1800" dirty="0">
                          <a:solidFill>
                            <a:srgbClr val="C00000"/>
                          </a:solidFill>
                        </a:rPr>
                        <a:t>4-6 </a:t>
                      </a:r>
                      <a:r>
                        <a:rPr lang="en-US" sz="1800" dirty="0"/>
                        <a:t>weeks.</a:t>
                      </a:r>
                    </a:p>
                  </a:txBody>
                  <a:tcPr/>
                </a:tc>
                <a:extLst>
                  <a:ext uri="{0D108BD9-81ED-4DB2-BD59-A6C34878D82A}">
                    <a16:rowId xmlns:a16="http://schemas.microsoft.com/office/drawing/2014/main" val="1676614528"/>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t>Secondary syphilis</a:t>
                      </a:r>
                    </a:p>
                  </a:txBody>
                  <a:tcPr>
                    <a:solidFill>
                      <a:srgbClr val="FFFFCC"/>
                    </a:solidFill>
                  </a:tcPr>
                </a:tc>
                <a:tc>
                  <a:txBody>
                    <a:bodyPr/>
                    <a:lstStyle/>
                    <a:p>
                      <a:pPr marL="285750" indent="-285750">
                        <a:lnSpc>
                          <a:spcPct val="100000"/>
                        </a:lnSpc>
                        <a:spcBef>
                          <a:spcPts val="600"/>
                        </a:spcBef>
                        <a:buFont typeface="Arial" charset="0"/>
                        <a:buChar char="•"/>
                      </a:pPr>
                      <a:r>
                        <a:rPr lang="en-US" sz="1800" kern="1200" dirty="0">
                          <a:solidFill>
                            <a:schemeClr val="tx1"/>
                          </a:solidFill>
                          <a:latin typeface="+mn-lt"/>
                          <a:ea typeface="+mn-ea"/>
                          <a:cs typeface="+mn-cs"/>
                        </a:rPr>
                        <a:t>Develops 2-8 weeks after primary lesion healed.</a:t>
                      </a:r>
                    </a:p>
                    <a:p>
                      <a:pPr marL="285750" indent="-285750">
                        <a:lnSpc>
                          <a:spcPct val="100000"/>
                        </a:lnSpc>
                        <a:spcBef>
                          <a:spcPts val="600"/>
                        </a:spcBef>
                        <a:buFont typeface="Arial" charset="0"/>
                        <a:buChar char="•"/>
                      </a:pPr>
                      <a:r>
                        <a:rPr lang="en-US" sz="1800" kern="1200" dirty="0">
                          <a:solidFill>
                            <a:schemeClr val="tx1"/>
                          </a:solidFill>
                          <a:latin typeface="+mn-lt"/>
                          <a:ea typeface="+mn-ea"/>
                          <a:cs typeface="+mn-cs"/>
                        </a:rPr>
                        <a:t>Characterized by symmetric mucocutaneous rash , mouth lesions ( snail track ulcers) and generalized non-tender lymph nodes enlargement ( </a:t>
                      </a:r>
                      <a:r>
                        <a:rPr lang="en-US" sz="1800" kern="1200" dirty="0">
                          <a:solidFill>
                            <a:srgbClr val="C00000"/>
                          </a:solidFill>
                          <a:latin typeface="+mn-lt"/>
                          <a:ea typeface="+mn-ea"/>
                          <a:cs typeface="+mn-cs"/>
                        </a:rPr>
                        <a:t>full of spirochete</a:t>
                      </a:r>
                      <a:r>
                        <a:rPr lang="en-US" sz="1800" kern="1200" dirty="0">
                          <a:solidFill>
                            <a:schemeClr val="tx1"/>
                          </a:solidFill>
                          <a:latin typeface="+mn-lt"/>
                          <a:ea typeface="+mn-ea"/>
                          <a:cs typeface="+mn-cs"/>
                        </a:rPr>
                        <a:t>) with bacteremia causing fever, malaise and other systemic manifestations.</a:t>
                      </a:r>
                    </a:p>
                    <a:p>
                      <a:pPr marL="285750" indent="-285750">
                        <a:lnSpc>
                          <a:spcPct val="100000"/>
                        </a:lnSpc>
                        <a:spcBef>
                          <a:spcPts val="600"/>
                        </a:spcBef>
                        <a:buFont typeface="Arial" charset="0"/>
                        <a:buChar char="•"/>
                      </a:pPr>
                      <a:r>
                        <a:rPr lang="en-US" sz="1800" kern="1200" dirty="0">
                          <a:solidFill>
                            <a:schemeClr val="tx1"/>
                          </a:solidFill>
                          <a:latin typeface="+mn-lt"/>
                          <a:ea typeface="+mn-ea"/>
                          <a:cs typeface="+mn-cs"/>
                        </a:rPr>
                        <a:t>Skin lesion distributed on trunk and extremities often palms, soles and face.</a:t>
                      </a:r>
                    </a:p>
                    <a:p>
                      <a:pPr marL="285750" indent="-285750">
                        <a:lnSpc>
                          <a:spcPct val="100000"/>
                        </a:lnSpc>
                        <a:spcBef>
                          <a:spcPts val="600"/>
                        </a:spcBef>
                        <a:buFont typeface="Arial" charset="0"/>
                        <a:buChar char="•"/>
                      </a:pPr>
                      <a:r>
                        <a:rPr lang="en-US" sz="1800" kern="1200" dirty="0">
                          <a:solidFill>
                            <a:schemeClr val="tx1"/>
                          </a:solidFill>
                          <a:latin typeface="+mn-lt"/>
                          <a:ea typeface="+mn-ea"/>
                          <a:cs typeface="+mn-cs"/>
                        </a:rPr>
                        <a:t>1/3 develop </a:t>
                      </a:r>
                      <a:r>
                        <a:rPr lang="en-US" sz="1800" kern="1200" dirty="0">
                          <a:solidFill>
                            <a:srgbClr val="C00000"/>
                          </a:solidFill>
                          <a:latin typeface="+mn-lt"/>
                          <a:ea typeface="+mn-ea"/>
                          <a:cs typeface="+mn-cs"/>
                        </a:rPr>
                        <a:t>Condylomata Lata</a:t>
                      </a:r>
                      <a:r>
                        <a:rPr lang="en-US" sz="1800" kern="1200" dirty="0">
                          <a:solidFill>
                            <a:schemeClr val="tx1"/>
                          </a:solidFill>
                          <a:latin typeface="+mn-lt"/>
                          <a:ea typeface="+mn-ea"/>
                          <a:cs typeface="+mn-cs"/>
                        </a:rPr>
                        <a:t>: which are painless mucosal warty erosions on genital area and perineum</a:t>
                      </a:r>
                      <a:r>
                        <a:rPr lang="en-US" sz="1800" dirty="0"/>
                        <a:t>. Secondary lesion resolve after few days to many weeks but disease continue in 1/3 of patients. Disease enter into a latent state.</a:t>
                      </a:r>
                    </a:p>
                    <a:p>
                      <a:pPr marL="285750" indent="-285750">
                        <a:lnSpc>
                          <a:spcPct val="100000"/>
                        </a:lnSpc>
                        <a:spcBef>
                          <a:spcPts val="600"/>
                        </a:spcBef>
                        <a:buFont typeface="Arial" charset="0"/>
                        <a:buChar char="•"/>
                      </a:pPr>
                      <a:r>
                        <a:rPr lang="en-US" sz="1800" dirty="0"/>
                        <a:t>Lesions are infectious.</a:t>
                      </a:r>
                    </a:p>
                  </a:txBody>
                  <a:tcPr/>
                </a:tc>
                <a:extLst>
                  <a:ext uri="{0D108BD9-81ED-4DB2-BD59-A6C34878D82A}">
                    <a16:rowId xmlns:a16="http://schemas.microsoft.com/office/drawing/2014/main" val="1516601622"/>
                  </a:ext>
                </a:extLst>
              </a:tr>
            </a:tbl>
          </a:graphicData>
        </a:graphic>
      </p:graphicFrame>
      <p:pic>
        <p:nvPicPr>
          <p:cNvPr id="24" name="Picture 4" descr="http://webpages.shepherd.edu/AKAETZ01/syphilis_picture_primary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124" y="2141371"/>
            <a:ext cx="1282465" cy="8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83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3FAD40-6ACF-408A-9D51-A22A9B991D65}"/>
              </a:ext>
            </a:extLst>
          </p:cNvPr>
          <p:cNvGraphicFramePr>
            <a:graphicFrameLocks noGrp="1"/>
          </p:cNvGraphicFramePr>
          <p:nvPr>
            <p:extLst>
              <p:ext uri="{D42A27DB-BD31-4B8C-83A1-F6EECF244321}">
                <p14:modId xmlns:p14="http://schemas.microsoft.com/office/powerpoint/2010/main" val="3878537904"/>
              </p:ext>
            </p:extLst>
          </p:nvPr>
        </p:nvGraphicFramePr>
        <p:xfrm>
          <a:off x="219054" y="620629"/>
          <a:ext cx="11529866" cy="5323840"/>
        </p:xfrm>
        <a:graphic>
          <a:graphicData uri="http://schemas.openxmlformats.org/drawingml/2006/table">
            <a:tbl>
              <a:tblPr firstRow="1" bandRow="1">
                <a:tableStyleId>{5940675A-B579-460E-94D1-54222C63F5DA}</a:tableStyleId>
              </a:tblPr>
              <a:tblGrid>
                <a:gridCol w="1961438">
                  <a:extLst>
                    <a:ext uri="{9D8B030D-6E8A-4147-A177-3AD203B41FA5}">
                      <a16:colId xmlns:a16="http://schemas.microsoft.com/office/drawing/2014/main" val="3605166101"/>
                    </a:ext>
                  </a:extLst>
                </a:gridCol>
                <a:gridCol w="9568428">
                  <a:extLst>
                    <a:ext uri="{9D8B030D-6E8A-4147-A177-3AD203B41FA5}">
                      <a16:colId xmlns:a16="http://schemas.microsoft.com/office/drawing/2014/main" val="2989344479"/>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Clinical manifestations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t>Latent syphilis </a:t>
                      </a:r>
                    </a:p>
                  </a:txBody>
                  <a:tcPr>
                    <a:solidFill>
                      <a:schemeClr val="bg1">
                        <a:lumMod val="95000"/>
                      </a:schemeClr>
                    </a:solidFill>
                  </a:tcPr>
                </a:tc>
                <a:tc>
                  <a:txBody>
                    <a:bodyPr/>
                    <a:lstStyle/>
                    <a:p>
                      <a:pPr marL="285750" indent="-285750" algn="l" defTabSz="914400" rtl="0" eaLnBrk="1" latinLnBrk="0" hangingPunct="1">
                        <a:lnSpc>
                          <a:spcPct val="100000"/>
                        </a:lnSpc>
                        <a:spcBef>
                          <a:spcPts val="600"/>
                        </a:spcBef>
                        <a:buFont typeface="Arial" charset="0"/>
                        <a:buChar char="•"/>
                      </a:pPr>
                      <a:r>
                        <a:rPr lang="en-US" sz="1800" kern="1200" dirty="0">
                          <a:solidFill>
                            <a:schemeClr val="tx1"/>
                          </a:solidFill>
                          <a:latin typeface="+mn-lt"/>
                          <a:ea typeface="+mn-ea"/>
                          <a:cs typeface="+mn-cs"/>
                        </a:rPr>
                        <a:t>a stage where there is no clinical manifestations but infection evident by </a:t>
                      </a:r>
                      <a:r>
                        <a:rPr lang="en-US" sz="1800" kern="1200" dirty="0">
                          <a:solidFill>
                            <a:srgbClr val="C00000"/>
                          </a:solidFill>
                          <a:latin typeface="+mn-lt"/>
                          <a:ea typeface="+mn-ea"/>
                          <a:cs typeface="+mn-cs"/>
                        </a:rPr>
                        <a:t>serological tests</a:t>
                      </a:r>
                      <a:r>
                        <a:rPr lang="en-US" sz="1800" kern="1200" dirty="0">
                          <a:solidFill>
                            <a:schemeClr val="tx1"/>
                          </a:solidFill>
                          <a:latin typeface="+mn-lt"/>
                          <a:ea typeface="+mn-ea"/>
                          <a:cs typeface="+mn-cs"/>
                        </a:rPr>
                        <a:t>. Relapse cease.</a:t>
                      </a:r>
                    </a:p>
                    <a:p>
                      <a:pPr marL="285750" indent="-285750" algn="l" defTabSz="914400" rtl="0" eaLnBrk="1" latinLnBrk="0" hangingPunct="1">
                        <a:lnSpc>
                          <a:spcPct val="100000"/>
                        </a:lnSpc>
                        <a:spcBef>
                          <a:spcPts val="600"/>
                        </a:spcBef>
                        <a:buFont typeface="Arial" charset="0"/>
                        <a:buChar char="•"/>
                      </a:pPr>
                      <a:r>
                        <a:rPr lang="en-US" sz="1800" kern="1200" dirty="0">
                          <a:solidFill>
                            <a:schemeClr val="tx1"/>
                          </a:solidFill>
                          <a:latin typeface="+mn-lt"/>
                          <a:ea typeface="+mn-ea"/>
                          <a:cs typeface="+mn-cs"/>
                        </a:rPr>
                        <a:t> </a:t>
                      </a:r>
                      <a:r>
                        <a:rPr lang="en-US" sz="1800" kern="1200" dirty="0">
                          <a:solidFill>
                            <a:srgbClr val="C00000"/>
                          </a:solidFill>
                          <a:latin typeface="+mn-lt"/>
                          <a:ea typeface="+mn-ea"/>
                          <a:cs typeface="+mn-cs"/>
                        </a:rPr>
                        <a:t>Risk of blood-borne transmission from relapsing infection or mother to fetus continue</a:t>
                      </a:r>
                      <a:endParaRPr lang="ar-SA" sz="1800" kern="1200" dirty="0">
                        <a:solidFill>
                          <a:srgbClr val="C00000"/>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t>Tertiary syphilis</a:t>
                      </a:r>
                      <a:r>
                        <a:rPr lang="en-US" sz="1800" baseline="0" dirty="0"/>
                        <a:t> </a:t>
                      </a:r>
                      <a:endParaRPr lang="en-US" sz="1800" dirty="0"/>
                    </a:p>
                  </a:txBody>
                  <a:tcPr>
                    <a:solidFill>
                      <a:schemeClr val="accent1">
                        <a:lumMod val="40000"/>
                        <a:lumOff val="60000"/>
                      </a:schemeClr>
                    </a:solidFill>
                  </a:tcPr>
                </a:tc>
                <a:tc>
                  <a:txBody>
                    <a:bodyPr/>
                    <a:lstStyle/>
                    <a:p>
                      <a:pPr marL="285750" indent="-285750" algn="l" defTabSz="914400" rtl="0" eaLnBrk="1" latinLnBrk="0" hangingPunct="1">
                        <a:lnSpc>
                          <a:spcPct val="100000"/>
                        </a:lnSpc>
                        <a:spcBef>
                          <a:spcPts val="600"/>
                        </a:spcBef>
                        <a:buFont typeface="Arial" charset="0"/>
                        <a:buChar char="•"/>
                      </a:pPr>
                      <a:r>
                        <a:rPr lang="en-US" sz="1800" kern="1200" dirty="0">
                          <a:solidFill>
                            <a:schemeClr val="tx1"/>
                          </a:solidFill>
                          <a:latin typeface="+mn-lt"/>
                          <a:ea typeface="+mn-ea"/>
                          <a:cs typeface="+mn-cs"/>
                        </a:rPr>
                        <a:t>Occurs in 1/3 of untreated cases. Manifestations may appear after 15-20 years or may be asymptomatic but serological tests positive.</a:t>
                      </a:r>
                    </a:p>
                    <a:p>
                      <a:pPr marL="285750" marR="0" indent="-285750" algn="l" defTabSz="914400" rtl="0" eaLnBrk="1" fontAlgn="auto" latinLnBrk="0" hangingPunct="1">
                        <a:lnSpc>
                          <a:spcPct val="100000"/>
                        </a:lnSpc>
                        <a:spcBef>
                          <a:spcPts val="600"/>
                        </a:spcBef>
                        <a:spcAft>
                          <a:spcPts val="0"/>
                        </a:spcAft>
                        <a:buClrTx/>
                        <a:buSzTx/>
                        <a:buFont typeface="Arial" charset="0"/>
                        <a:buChar char="•"/>
                        <a:tabLst/>
                        <a:defRPr/>
                      </a:pPr>
                      <a:r>
                        <a:rPr lang="en-US" sz="1800" kern="1200" dirty="0" err="1">
                          <a:solidFill>
                            <a:srgbClr val="C00000"/>
                          </a:solidFill>
                          <a:latin typeface="+mn-lt"/>
                          <a:ea typeface="+mn-ea"/>
                          <a:cs typeface="+mn-cs"/>
                        </a:rPr>
                        <a:t>Neurosyphilis</a:t>
                      </a:r>
                      <a:r>
                        <a:rPr lang="en-US" sz="1800" kern="1200" dirty="0">
                          <a:solidFill>
                            <a:srgbClr val="C00000"/>
                          </a:solidFill>
                          <a:latin typeface="+mn-lt"/>
                          <a:ea typeface="+mn-ea"/>
                          <a:cs typeface="+mn-cs"/>
                        </a:rPr>
                        <a:t>: </a:t>
                      </a:r>
                      <a:r>
                        <a:rPr lang="en-US" sz="1800" kern="1200" dirty="0">
                          <a:solidFill>
                            <a:schemeClr val="tx1"/>
                          </a:solidFill>
                          <a:latin typeface="+mn-lt"/>
                          <a:ea typeface="+mn-ea"/>
                          <a:cs typeface="+mn-cs"/>
                        </a:rPr>
                        <a:t>chronic meningitis, with increased cells and protein in CSF, leads to degenerative changes and psychosis.  </a:t>
                      </a:r>
                      <a:r>
                        <a:rPr lang="en-US" sz="1800" kern="1200" dirty="0" err="1">
                          <a:solidFill>
                            <a:schemeClr val="tx1"/>
                          </a:solidFill>
                          <a:latin typeface="+mn-lt"/>
                          <a:ea typeface="+mn-ea"/>
                          <a:cs typeface="+mn-cs"/>
                        </a:rPr>
                        <a:t>Demylination</a:t>
                      </a:r>
                      <a:r>
                        <a:rPr lang="en-US" sz="1800" kern="1200" dirty="0">
                          <a:solidFill>
                            <a:schemeClr val="tx1"/>
                          </a:solidFill>
                          <a:latin typeface="+mn-lt"/>
                          <a:ea typeface="+mn-ea"/>
                          <a:cs typeface="+mn-cs"/>
                        </a:rPr>
                        <a:t> causes peripheral neuropathies. Most advanced cases result in paresis </a:t>
                      </a:r>
                      <a:r>
                        <a:rPr lang="en-US" sz="1800" kern="1200" dirty="0">
                          <a:solidFill>
                            <a:schemeClr val="accent1">
                              <a:lumMod val="75000"/>
                            </a:schemeClr>
                          </a:solidFill>
                          <a:latin typeface="+mn-lt"/>
                          <a:ea typeface="+mn-ea"/>
                          <a:cs typeface="+mn-cs"/>
                        </a:rPr>
                        <a:t>is a shortcut </a:t>
                      </a:r>
                      <a:r>
                        <a:rPr lang="en-US" sz="1800" kern="1200" dirty="0">
                          <a:solidFill>
                            <a:schemeClr val="tx1"/>
                          </a:solidFill>
                          <a:latin typeface="+mn-lt"/>
                          <a:ea typeface="+mn-ea"/>
                          <a:cs typeface="+mn-cs"/>
                        </a:rPr>
                        <a:t>(</a:t>
                      </a:r>
                      <a:r>
                        <a:rPr lang="en-US" sz="1800" kern="1200" dirty="0">
                          <a:solidFill>
                            <a:srgbClr val="C00000"/>
                          </a:solidFill>
                          <a:latin typeface="+mn-lt"/>
                          <a:ea typeface="+mn-ea"/>
                          <a:cs typeface="+mn-cs"/>
                        </a:rPr>
                        <a:t>personality, affect </a:t>
                      </a:r>
                      <a:r>
                        <a:rPr lang="en-US" sz="1800" kern="1200" dirty="0">
                          <a:solidFill>
                            <a:schemeClr val="tx1"/>
                          </a:solidFill>
                          <a:latin typeface="+mn-lt"/>
                          <a:ea typeface="+mn-ea"/>
                          <a:cs typeface="+mn-cs"/>
                        </a:rPr>
                        <a:t>, </a:t>
                      </a:r>
                      <a:r>
                        <a:rPr lang="en-US" sz="1800" kern="1200" dirty="0">
                          <a:solidFill>
                            <a:srgbClr val="C00000"/>
                          </a:solidFill>
                          <a:latin typeface="+mn-lt"/>
                          <a:ea typeface="+mn-ea"/>
                          <a:cs typeface="+mn-cs"/>
                        </a:rPr>
                        <a:t>reflexes, eyes, </a:t>
                      </a:r>
                      <a:r>
                        <a:rPr lang="en-US" sz="1800" kern="1200" dirty="0" err="1">
                          <a:solidFill>
                            <a:srgbClr val="C00000"/>
                          </a:solidFill>
                          <a:latin typeface="+mn-lt"/>
                          <a:ea typeface="+mn-ea"/>
                          <a:cs typeface="+mn-cs"/>
                        </a:rPr>
                        <a:t>senorium</a:t>
                      </a:r>
                      <a:r>
                        <a:rPr lang="en-US" sz="1800" kern="1200" dirty="0">
                          <a:solidFill>
                            <a:srgbClr val="C00000"/>
                          </a:solidFill>
                          <a:latin typeface="+mn-lt"/>
                          <a:ea typeface="+mn-ea"/>
                          <a:cs typeface="+mn-cs"/>
                        </a:rPr>
                        <a:t>, intellect, speech</a:t>
                      </a:r>
                      <a:r>
                        <a:rPr lang="en-US" sz="1800" kern="1200" dirty="0">
                          <a:solidFill>
                            <a:schemeClr val="tx1"/>
                          </a:solidFill>
                          <a:latin typeface="+mn-lt"/>
                          <a:ea typeface="+mn-ea"/>
                          <a:cs typeface="+mn-cs"/>
                        </a:rPr>
                        <a:t>) due to the effect on the brain parenchyma and posterior columns of spinal cord and dorsal roots.</a:t>
                      </a:r>
                    </a:p>
                    <a:p>
                      <a:pPr marL="285750" indent="-285750" algn="l" defTabSz="914400" rtl="0" eaLnBrk="1" latinLnBrk="0" hangingPunct="1">
                        <a:lnSpc>
                          <a:spcPct val="100000"/>
                        </a:lnSpc>
                        <a:spcBef>
                          <a:spcPts val="600"/>
                        </a:spcBef>
                        <a:buFont typeface="Arial" charset="0"/>
                        <a:buChar char="•"/>
                      </a:pPr>
                      <a:r>
                        <a:rPr lang="en-US" sz="1800" kern="1200" dirty="0">
                          <a:solidFill>
                            <a:srgbClr val="C00000"/>
                          </a:solidFill>
                          <a:latin typeface="+mn-lt"/>
                          <a:ea typeface="+mn-ea"/>
                          <a:cs typeface="+mn-cs"/>
                        </a:rPr>
                        <a:t>Cardiovascular syphilis</a:t>
                      </a:r>
                      <a:r>
                        <a:rPr lang="en-US" sz="1800" kern="1200" dirty="0">
                          <a:solidFill>
                            <a:schemeClr val="tx1"/>
                          </a:solidFill>
                          <a:latin typeface="+mn-lt"/>
                          <a:ea typeface="+mn-ea"/>
                          <a:cs typeface="+mn-cs"/>
                        </a:rPr>
                        <a:t>: Due to arteritis, leads to </a:t>
                      </a:r>
                      <a:r>
                        <a:rPr lang="en-US" sz="1800" kern="1200" dirty="0">
                          <a:solidFill>
                            <a:srgbClr val="C00000"/>
                          </a:solidFill>
                          <a:latin typeface="+mn-lt"/>
                          <a:ea typeface="+mn-ea"/>
                          <a:cs typeface="+mn-cs"/>
                        </a:rPr>
                        <a:t>aneurysm of aorta </a:t>
                      </a:r>
                      <a:r>
                        <a:rPr lang="en-US" sz="1800" kern="1200" dirty="0">
                          <a:solidFill>
                            <a:schemeClr val="tx1"/>
                          </a:solidFill>
                          <a:latin typeface="+mn-lt"/>
                          <a:ea typeface="+mn-ea"/>
                          <a:cs typeface="+mn-cs"/>
                        </a:rPr>
                        <a:t>and aortic valve ring.</a:t>
                      </a:r>
                    </a:p>
                    <a:p>
                      <a:pPr marL="0" indent="0" algn="l" defTabSz="914400" rtl="0" eaLnBrk="1" latinLnBrk="0" hangingPunct="1">
                        <a:lnSpc>
                          <a:spcPct val="100000"/>
                        </a:lnSpc>
                        <a:spcBef>
                          <a:spcPts val="600"/>
                        </a:spcBef>
                        <a:buFont typeface="Arial" charset="0"/>
                        <a:buNone/>
                      </a:pPr>
                      <a:r>
                        <a:rPr lang="en-US" sz="1800" kern="1200" dirty="0">
                          <a:solidFill>
                            <a:schemeClr val="tx1"/>
                          </a:solidFill>
                          <a:latin typeface="+mn-lt"/>
                          <a:ea typeface="+mn-ea"/>
                          <a:cs typeface="+mn-cs"/>
                        </a:rPr>
                        <a:t>Localized  granulomatous reaction called</a:t>
                      </a:r>
                      <a:r>
                        <a:rPr lang="en-US" sz="1800" kern="1200" dirty="0">
                          <a:solidFill>
                            <a:srgbClr val="C00000"/>
                          </a:solidFill>
                          <a:latin typeface="+mn-lt"/>
                          <a:ea typeface="+mn-ea"/>
                          <a:cs typeface="+mn-cs"/>
                        </a:rPr>
                        <a:t> gumma </a:t>
                      </a:r>
                      <a:r>
                        <a:rPr lang="en-US" sz="1800" kern="1200" dirty="0">
                          <a:solidFill>
                            <a:schemeClr val="tx1"/>
                          </a:solidFill>
                          <a:latin typeface="+mn-lt"/>
                          <a:ea typeface="+mn-ea"/>
                          <a:cs typeface="+mn-cs"/>
                        </a:rPr>
                        <a:t>on skin, bones, joints or other organs leads to local destruction .</a:t>
                      </a:r>
                    </a:p>
                    <a:p>
                      <a:pPr marL="285750" indent="-285750">
                        <a:buFont typeface="Arial" charset="0"/>
                        <a:buChar char="•"/>
                      </a:pPr>
                      <a:r>
                        <a:rPr lang="en-US" sz="1800" kern="1200" dirty="0">
                          <a:solidFill>
                            <a:schemeClr val="tx1"/>
                          </a:solidFill>
                          <a:latin typeface="+mn-lt"/>
                          <a:ea typeface="+mn-ea"/>
                          <a:cs typeface="+mn-cs"/>
                        </a:rPr>
                        <a:t>Congenital syphilis : </a:t>
                      </a:r>
                      <a:r>
                        <a:rPr lang="en-US" dirty="0"/>
                        <a:t>develop if the mother not treated ,fetus susceptible after </a:t>
                      </a:r>
                      <a:r>
                        <a:rPr lang="en-US" dirty="0">
                          <a:solidFill>
                            <a:srgbClr val="C00000"/>
                          </a:solidFill>
                        </a:rPr>
                        <a:t>4th month </a:t>
                      </a:r>
                      <a:r>
                        <a:rPr lang="en-US" dirty="0"/>
                        <a:t>of gestation. Fetal loss or congenital syphilis result. Rhinitis ,rash and bone changes ( </a:t>
                      </a:r>
                      <a:r>
                        <a:rPr lang="en-US" dirty="0">
                          <a:solidFill>
                            <a:srgbClr val="C00000"/>
                          </a:solidFill>
                        </a:rPr>
                        <a:t>saddle nose, saber shine</a:t>
                      </a:r>
                      <a:r>
                        <a:rPr lang="en-US" dirty="0"/>
                        <a:t>) anemia ,thrombocytopenia, and liver failure</a:t>
                      </a:r>
                      <a:endParaRPr lang="en-US" sz="1800" kern="1200" dirty="0">
                        <a:solidFill>
                          <a:schemeClr val="tx1"/>
                        </a:solidFill>
                        <a:latin typeface="+mn-lt"/>
                        <a:ea typeface="+mn-ea"/>
                        <a:cs typeface="+mn-cs"/>
                      </a:endParaRPr>
                    </a:p>
                    <a:p>
                      <a:pPr marL="285750" indent="-285750" algn="l" defTabSz="914400" rtl="0" eaLnBrk="1" latinLnBrk="0" hangingPunct="1">
                        <a:lnSpc>
                          <a:spcPct val="100000"/>
                        </a:lnSpc>
                        <a:spcBef>
                          <a:spcPts val="600"/>
                        </a:spcBef>
                        <a:buFont typeface="Arial" charset="0"/>
                        <a:buChar char="•"/>
                      </a:pPr>
                      <a:endParaRPr lang="ar-SA" sz="1800" kern="1200" dirty="0">
                        <a:solidFill>
                          <a:schemeClr val="tx1"/>
                        </a:solidFill>
                        <a:latin typeface="+mn-lt"/>
                        <a:ea typeface="+mn-ea"/>
                        <a:cs typeface="+mn-cs"/>
                      </a:endParaRPr>
                    </a:p>
                  </a:txBody>
                  <a:tcPr/>
                </a:tc>
                <a:extLst>
                  <a:ext uri="{0D108BD9-81ED-4DB2-BD59-A6C34878D82A}">
                    <a16:rowId xmlns:a16="http://schemas.microsoft.com/office/drawing/2014/main" val="946699780"/>
                  </a:ext>
                </a:extLst>
              </a:tr>
            </a:tbl>
          </a:graphicData>
        </a:graphic>
      </p:graphicFrame>
      <p:cxnSp>
        <p:nvCxnSpPr>
          <p:cNvPr id="3" name="Straight Connector 2">
            <a:extLst>
              <a:ext uri="{FF2B5EF4-FFF2-40B4-BE49-F238E27FC236}">
                <a16:creationId xmlns:a16="http://schemas.microsoft.com/office/drawing/2014/main" id="{405844F6-8548-4F4D-97C2-33762A51DB9F}"/>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697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865477-26E7-4ED4-A8EC-596213EB090F}"/>
              </a:ext>
            </a:extLst>
          </p:cNvPr>
          <p:cNvCxnSpPr/>
          <p:nvPr/>
        </p:nvCxnSpPr>
        <p:spPr>
          <a:xfrm>
            <a:off x="0" y="640142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2" descr="نتيجة بحث الصور عن ‪image of syphilis se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579" y="2456315"/>
            <a:ext cx="5880649" cy="33211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7800" y="262687"/>
            <a:ext cx="10993022" cy="1569660"/>
          </a:xfrm>
          <a:prstGeom prst="rect">
            <a:avLst/>
          </a:prstGeom>
        </p:spPr>
        <p:txBody>
          <a:bodyPr wrap="square">
            <a:spAutoFit/>
          </a:bodyPr>
          <a:lstStyle/>
          <a:p>
            <a:pPr marL="342900" indent="-342900">
              <a:buFont typeface="Arial" panose="020B0604020202020204" pitchFamily="34" charset="0"/>
              <a:buChar char="•"/>
            </a:pPr>
            <a:r>
              <a:rPr lang="en-US" sz="2400" b="1" dirty="0">
                <a:solidFill>
                  <a:schemeClr val="accent1">
                    <a:lumMod val="50000"/>
                  </a:schemeClr>
                </a:solidFill>
              </a:rPr>
              <a:t>interpretation of serological tests for syphilis:</a:t>
            </a:r>
          </a:p>
          <a:p>
            <a:pPr marL="742950" lvl="1" indent="-285750">
              <a:buFont typeface="Wingdings" panose="05000000000000000000" pitchFamily="2" charset="2"/>
              <a:buChar char="ü"/>
            </a:pPr>
            <a:r>
              <a:rPr lang="en-US" dirty="0"/>
              <a:t>Positive nontreponemal tests and specific treponemal test is positive= the patient has syphilis </a:t>
            </a:r>
          </a:p>
          <a:p>
            <a:pPr marL="742950" lvl="1" indent="-285750">
              <a:buFont typeface="Wingdings" panose="05000000000000000000" pitchFamily="2" charset="2"/>
              <a:buChar char="ü"/>
            </a:pPr>
            <a:r>
              <a:rPr lang="en-US" dirty="0"/>
              <a:t>If the nontreponemal tests positive and treponemal test is negative= no syphilis </a:t>
            </a:r>
          </a:p>
          <a:p>
            <a:pPr marL="742950" lvl="1" indent="-285750">
              <a:buFont typeface="Wingdings" panose="05000000000000000000" pitchFamily="2" charset="2"/>
              <a:buChar char="ü"/>
            </a:pPr>
            <a:r>
              <a:rPr lang="en-US" dirty="0"/>
              <a:t>Nontreponemal tests Negative and treponemal tests positive= previously treated </a:t>
            </a:r>
          </a:p>
          <a:p>
            <a:pPr marL="742950" lvl="1" indent="-285750">
              <a:buFont typeface="Wingdings" panose="05000000000000000000" pitchFamily="2" charset="2"/>
              <a:buChar char="ü"/>
            </a:pPr>
            <a:r>
              <a:rPr lang="en-US" dirty="0"/>
              <a:t>Both negative? no syphilis</a:t>
            </a:r>
          </a:p>
        </p:txBody>
      </p:sp>
    </p:spTree>
    <p:extLst>
      <p:ext uri="{BB962C8B-B14F-4D97-AF65-F5344CB8AC3E}">
        <p14:creationId xmlns:p14="http://schemas.microsoft.com/office/powerpoint/2010/main" val="251715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865477-26E7-4ED4-A8EC-596213EB090F}"/>
              </a:ext>
            </a:extLst>
          </p:cNvPr>
          <p:cNvCxnSpPr/>
          <p:nvPr/>
        </p:nvCxnSpPr>
        <p:spPr>
          <a:xfrm>
            <a:off x="0" y="626692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1" name="Table 10">
            <a:extLst>
              <a:ext uri="{FF2B5EF4-FFF2-40B4-BE49-F238E27FC236}">
                <a16:creationId xmlns:a16="http://schemas.microsoft.com/office/drawing/2014/main" id="{A7EC3720-1B6C-4DB9-87CA-CDD50FC2238E}"/>
              </a:ext>
            </a:extLst>
          </p:cNvPr>
          <p:cNvGraphicFramePr>
            <a:graphicFrameLocks noGrp="1"/>
          </p:cNvGraphicFramePr>
          <p:nvPr>
            <p:extLst>
              <p:ext uri="{D42A27DB-BD31-4B8C-83A1-F6EECF244321}">
                <p14:modId xmlns:p14="http://schemas.microsoft.com/office/powerpoint/2010/main" val="1819680660"/>
              </p:ext>
            </p:extLst>
          </p:nvPr>
        </p:nvGraphicFramePr>
        <p:xfrm>
          <a:off x="145551" y="474272"/>
          <a:ext cx="11900898" cy="5303520"/>
        </p:xfrm>
        <a:graphic>
          <a:graphicData uri="http://schemas.openxmlformats.org/drawingml/2006/table">
            <a:tbl>
              <a:tblPr firstRow="1" bandRow="1">
                <a:tableStyleId>{5940675A-B579-460E-94D1-54222C63F5DA}</a:tableStyleId>
              </a:tblPr>
              <a:tblGrid>
                <a:gridCol w="2663967">
                  <a:extLst>
                    <a:ext uri="{9D8B030D-6E8A-4147-A177-3AD203B41FA5}">
                      <a16:colId xmlns:a16="http://schemas.microsoft.com/office/drawing/2014/main" val="3605166101"/>
                    </a:ext>
                  </a:extLst>
                </a:gridCol>
                <a:gridCol w="9236931">
                  <a:extLst>
                    <a:ext uri="{9D8B030D-6E8A-4147-A177-3AD203B41FA5}">
                      <a16:colId xmlns:a16="http://schemas.microsoft.com/office/drawing/2014/main" val="4256451097"/>
                    </a:ext>
                  </a:extLst>
                </a:gridCol>
              </a:tblGrid>
              <a:tr h="2895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Diagnosis (mainly depends on serology)</a:t>
                      </a:r>
                    </a:p>
                  </a:txBody>
                  <a:tcPr>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solidFill>
                      <a:schemeClr val="accent6">
                        <a:lumMod val="20000"/>
                        <a:lumOff val="80000"/>
                      </a:schemeClr>
                    </a:solidFill>
                  </a:tcPr>
                </a:tc>
                <a:extLst>
                  <a:ext uri="{0D108BD9-81ED-4DB2-BD59-A6C34878D82A}">
                    <a16:rowId xmlns:a16="http://schemas.microsoft.com/office/drawing/2014/main" val="597135024"/>
                  </a:ext>
                </a:extLst>
              </a:tr>
              <a:tr h="28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 1. Dark field microscopy:</a:t>
                      </a:r>
                      <a:endParaRPr lang="en-US" sz="18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of smear from primary or secondary lesions. May be negative.</a:t>
                      </a:r>
                    </a:p>
                  </a:txBody>
                  <a:tcPr>
                    <a:noFill/>
                  </a:tcPr>
                </a:tc>
                <a:extLst>
                  <a:ext uri="{0D108BD9-81ED-4DB2-BD59-A6C34878D82A}">
                    <a16:rowId xmlns:a16="http://schemas.microsoft.com/office/drawing/2014/main" val="756217387"/>
                  </a:ext>
                </a:extLst>
              </a:tr>
              <a:tr h="28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5">
                              <a:lumMod val="75000"/>
                            </a:schemeClr>
                          </a:solidFill>
                        </a:rPr>
                        <a:t>2. Silver impregnation:</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5">
                              <a:lumMod val="75000"/>
                            </a:schemeClr>
                          </a:solidFill>
                        </a:rPr>
                        <a:t>is diagnostic to 1ry stage</a:t>
                      </a:r>
                      <a:endParaRPr lang="en-US" sz="1800" dirty="0"/>
                    </a:p>
                  </a:txBody>
                  <a:tcPr>
                    <a:noFill/>
                  </a:tcPr>
                </a:tc>
                <a:extLst>
                  <a:ext uri="{0D108BD9-81ED-4DB2-BD59-A6C34878D82A}">
                    <a16:rowId xmlns:a16="http://schemas.microsoft.com/office/drawing/2014/main" val="1728350897"/>
                  </a:ext>
                </a:extLst>
              </a:tr>
              <a:tr h="375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3. Serologic </a:t>
                      </a:r>
                      <a:r>
                        <a:rPr lang="en-US" sz="1800" kern="1200" dirty="0">
                          <a:solidFill>
                            <a:srgbClr val="C00000"/>
                          </a:solidFill>
                          <a:latin typeface="+mn-lt"/>
                          <a:ea typeface="+mn-ea"/>
                          <a:cs typeface="+mn-cs"/>
                        </a:rPr>
                        <a:t>tests: </a:t>
                      </a:r>
                      <a:r>
                        <a:rPr lang="en-US" sz="1800" kern="1200" dirty="0">
                          <a:solidFill>
                            <a:schemeClr val="accent1">
                              <a:lumMod val="75000"/>
                            </a:schemeClr>
                          </a:solidFill>
                          <a:latin typeface="+mn-lt"/>
                          <a:ea typeface="+mn-ea"/>
                          <a:cs typeface="+mn-cs"/>
                        </a:rPr>
                        <a:t>Diagnosis mainly by  </a:t>
                      </a:r>
                      <a:r>
                        <a:rPr lang="en-US" sz="1800" dirty="0"/>
                        <a:t>more commonly used as they are easier to perform. Include: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rPr>
                        <a:t>1-Nontreponemal tests</a:t>
                      </a:r>
                      <a:r>
                        <a:rPr lang="en-US" sz="1800" dirty="0">
                          <a:solidFill>
                            <a:schemeClr val="accent1">
                              <a:lumMod val="75000"/>
                            </a:schemeClr>
                          </a:solidFill>
                        </a:rPr>
                        <a:t>*</a:t>
                      </a:r>
                      <a:r>
                        <a:rPr lang="en-US" sz="1800" dirty="0">
                          <a:solidFill>
                            <a:srgbClr val="7030A0"/>
                          </a:solidFill>
                        </a:rPr>
                        <a:t> </a:t>
                      </a:r>
                      <a:r>
                        <a:rPr lang="en-US" sz="1800" dirty="0"/>
                        <a:t>(nonspecific):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antibody to cardiolipin</a:t>
                      </a:r>
                      <a:r>
                        <a:rPr lang="en-US" sz="1100" kern="1200" dirty="0">
                          <a:solidFill>
                            <a:schemeClr val="accent1">
                              <a:lumMod val="75000"/>
                            </a:schemeClr>
                          </a:solidFill>
                          <a:latin typeface="+mn-lt"/>
                          <a:ea typeface="+mn-ea"/>
                          <a:cs typeface="+mn-cs"/>
                        </a:rPr>
                        <a:t>**</a:t>
                      </a:r>
                      <a:r>
                        <a:rPr lang="en-US" sz="1800" dirty="0">
                          <a:solidFill>
                            <a:schemeClr val="tx1"/>
                          </a:solidFill>
                        </a:rPr>
                        <a:t> </a:t>
                      </a:r>
                      <a:r>
                        <a:rPr lang="en-US" sz="1800" dirty="0"/>
                        <a:t>(</a:t>
                      </a:r>
                      <a:r>
                        <a:rPr lang="en-US" sz="1800" dirty="0" err="1"/>
                        <a:t>lipin</a:t>
                      </a:r>
                      <a:r>
                        <a:rPr lang="en-US" sz="1800" dirty="0"/>
                        <a:t> = a lipid complex, cardio= extracted from beef heart), this Ab. (cardiolipin) is called “</a:t>
                      </a:r>
                      <a:r>
                        <a:rPr lang="en-US" sz="1800" dirty="0" err="1"/>
                        <a:t>reagin</a:t>
                      </a:r>
                      <a:r>
                        <a:rPr lang="en-US" sz="18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tests are called:  rapid plasma </a:t>
                      </a:r>
                      <a:r>
                        <a:rPr lang="en-US" sz="1800" dirty="0" err="1"/>
                        <a:t>reagin</a:t>
                      </a:r>
                      <a:r>
                        <a:rPr lang="en-US" sz="1800" dirty="0"/>
                        <a:t> (RPR​) 25 and venereal disease research laboratory (VDRL)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Become positive during the primary stage “The chancre” (possible exception: patients with HIV), antibody peak in secondary syphilis, then slowly wane in later stages.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5">
                              <a:lumMod val="75000"/>
                            </a:schemeClr>
                          </a:solidFill>
                        </a:rPr>
                        <a:t>Positive in patients who have other diseases and in pregnant and in hepatitis and other Infection but mainly Treponema pallidum syphilis - Used for screening and follow up.</a:t>
                      </a:r>
                      <a:r>
                        <a:rPr lang="en-US" sz="1800" dirty="0">
                          <a:solidFill>
                            <a:schemeClr val="accent1">
                              <a:lumMod val="75000"/>
                            </a:schemeClr>
                          </a:solidFill>
                        </a:rPr>
                        <a:t> But not for conformation</a:t>
                      </a:r>
                      <a:endParaRPr lang="en-US" sz="1800" dirty="0">
                        <a:solidFill>
                          <a:schemeClr val="accent5">
                            <a:lumMod val="75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We use it in screening of primary and secondary syphilis or we use it to check if the patient is responding to treatment, but it is not specific to syphilis.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5">
                              <a:lumMod val="75000"/>
                            </a:schemeClr>
                          </a:solidFill>
                        </a:rPr>
                        <a:t>If the patient is positive to RPR we have to do confirmatory test. If it is negative he doesn't have syphilis.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FF0000"/>
                          </a:solidFill>
                        </a:rPr>
                        <a:t>CONTINUO NEXT SLIDE </a:t>
                      </a:r>
                      <a:r>
                        <a:rPr lang="en-US" sz="1800" dirty="0">
                          <a:solidFill>
                            <a:srgbClr val="FF0000"/>
                          </a:solidFill>
                          <a:sym typeface="Wingdings" panose="05000000000000000000" pitchFamily="2" charset="2"/>
                        </a:rPr>
                        <a:t></a:t>
                      </a:r>
                      <a:r>
                        <a:rPr lang="en-US" sz="1800" dirty="0">
                          <a:solidFill>
                            <a:srgbClr val="FF0000"/>
                          </a:solidFill>
                        </a:rPr>
                        <a:t> </a:t>
                      </a:r>
                    </a:p>
                  </a:txBody>
                  <a:tcPr>
                    <a:noFill/>
                  </a:tcPr>
                </a:tc>
                <a:extLst>
                  <a:ext uri="{0D108BD9-81ED-4DB2-BD59-A6C34878D82A}">
                    <a16:rowId xmlns:a16="http://schemas.microsoft.com/office/drawing/2014/main" val="1676614528"/>
                  </a:ext>
                </a:extLst>
              </a:tr>
            </a:tbl>
          </a:graphicData>
        </a:graphic>
      </p:graphicFrame>
      <p:sp>
        <p:nvSpPr>
          <p:cNvPr id="2" name="مستطيل 1"/>
          <p:cNvSpPr/>
          <p:nvPr/>
        </p:nvSpPr>
        <p:spPr>
          <a:xfrm>
            <a:off x="0" y="6308503"/>
            <a:ext cx="8072322" cy="261610"/>
          </a:xfrm>
          <a:prstGeom prst="rect">
            <a:avLst/>
          </a:prstGeom>
        </p:spPr>
        <p:txBody>
          <a:bodyPr wrap="square">
            <a:spAutoFit/>
          </a:bodyPr>
          <a:lstStyle/>
          <a:p>
            <a:r>
              <a:rPr lang="en-US" sz="1100" dirty="0">
                <a:solidFill>
                  <a:schemeClr val="accent1">
                    <a:lumMod val="75000"/>
                  </a:schemeClr>
                </a:solidFill>
              </a:rPr>
              <a:t>* Non specific and does not use anti this bacteria but it give us a hint that this patient may have syphilis </a:t>
            </a:r>
          </a:p>
        </p:txBody>
      </p:sp>
      <p:sp>
        <p:nvSpPr>
          <p:cNvPr id="3" name="مستطيل 2"/>
          <p:cNvSpPr/>
          <p:nvPr/>
        </p:nvSpPr>
        <p:spPr>
          <a:xfrm>
            <a:off x="0" y="6494445"/>
            <a:ext cx="3844322" cy="261610"/>
          </a:xfrm>
          <a:prstGeom prst="rect">
            <a:avLst/>
          </a:prstGeom>
        </p:spPr>
        <p:txBody>
          <a:bodyPr wrap="none">
            <a:spAutoFit/>
          </a:bodyPr>
          <a:lstStyle/>
          <a:p>
            <a:r>
              <a:rPr lang="en-US" sz="1100" dirty="0">
                <a:solidFill>
                  <a:schemeClr val="accent1">
                    <a:lumMod val="75000"/>
                  </a:schemeClr>
                </a:solidFill>
              </a:rPr>
              <a:t>** It is found in mitochondria of all living Tissue even in bacteria </a:t>
            </a:r>
          </a:p>
        </p:txBody>
      </p:sp>
    </p:spTree>
    <p:extLst>
      <p:ext uri="{BB962C8B-B14F-4D97-AF65-F5344CB8AC3E}">
        <p14:creationId xmlns:p14="http://schemas.microsoft.com/office/powerpoint/2010/main" val="215747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A625371-D405-4399-A447-929DE207F979}"/>
              </a:ext>
            </a:extLst>
          </p:cNvPr>
          <p:cNvGraphicFramePr>
            <a:graphicFrameLocks noGrp="1"/>
          </p:cNvGraphicFramePr>
          <p:nvPr>
            <p:extLst>
              <p:ext uri="{D42A27DB-BD31-4B8C-83A1-F6EECF244321}">
                <p14:modId xmlns:p14="http://schemas.microsoft.com/office/powerpoint/2010/main" val="2278998136"/>
              </p:ext>
            </p:extLst>
          </p:nvPr>
        </p:nvGraphicFramePr>
        <p:xfrm>
          <a:off x="145551" y="453139"/>
          <a:ext cx="11900898" cy="2782429"/>
        </p:xfrm>
        <a:graphic>
          <a:graphicData uri="http://schemas.openxmlformats.org/drawingml/2006/table">
            <a:tbl>
              <a:tblPr firstRow="1" bandRow="1">
                <a:tableStyleId>{5940675A-B579-460E-94D1-54222C63F5DA}</a:tableStyleId>
              </a:tblPr>
              <a:tblGrid>
                <a:gridCol w="2663967">
                  <a:extLst>
                    <a:ext uri="{9D8B030D-6E8A-4147-A177-3AD203B41FA5}">
                      <a16:colId xmlns:a16="http://schemas.microsoft.com/office/drawing/2014/main" val="3605166101"/>
                    </a:ext>
                  </a:extLst>
                </a:gridCol>
                <a:gridCol w="9236931">
                  <a:extLst>
                    <a:ext uri="{9D8B030D-6E8A-4147-A177-3AD203B41FA5}">
                      <a16:colId xmlns:a16="http://schemas.microsoft.com/office/drawing/2014/main" val="4256451097"/>
                    </a:ext>
                  </a:extLst>
                </a:gridCol>
              </a:tblGrid>
              <a:tr h="29430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Diagnosis (mainly depends on serology)</a:t>
                      </a:r>
                    </a:p>
                  </a:txBody>
                  <a:tcPr>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solidFill>
                      <a:schemeClr val="accent6">
                        <a:lumMod val="20000"/>
                        <a:lumOff val="80000"/>
                      </a:schemeClr>
                    </a:solidFill>
                  </a:tcPr>
                </a:tc>
                <a:extLst>
                  <a:ext uri="{0D108BD9-81ED-4DB2-BD59-A6C34878D82A}">
                    <a16:rowId xmlns:a16="http://schemas.microsoft.com/office/drawing/2014/main" val="597135024"/>
                  </a:ext>
                </a:extLst>
              </a:tr>
              <a:tr h="1628878">
                <a:tc rowSpan="2">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lang="en-US" sz="1800" dirty="0">
                          <a:solidFill>
                            <a:srgbClr val="C00000"/>
                          </a:solidFill>
                        </a:rPr>
                        <a:t>Serologic </a:t>
                      </a:r>
                      <a:r>
                        <a:rPr lang="en-US" sz="1800" kern="1200" dirty="0">
                          <a:solidFill>
                            <a:srgbClr val="C00000"/>
                          </a:solidFill>
                          <a:latin typeface="+mn-lt"/>
                          <a:ea typeface="+mn-ea"/>
                          <a:cs typeface="+mn-cs"/>
                        </a:rPr>
                        <a:t>tests: </a:t>
                      </a:r>
                      <a:r>
                        <a:rPr lang="en-US" sz="1800" kern="1200" dirty="0">
                          <a:solidFill>
                            <a:schemeClr val="accent1">
                              <a:lumMod val="75000"/>
                            </a:schemeClr>
                          </a:solidFill>
                          <a:latin typeface="+mn-lt"/>
                          <a:ea typeface="+mn-ea"/>
                          <a:cs typeface="+mn-cs"/>
                        </a:rPr>
                        <a:t>Diagnosis mainly by  </a:t>
                      </a:r>
                      <a:r>
                        <a:rPr lang="en-US" sz="1800" dirty="0"/>
                        <a:t>more commonly used as they are easier to perform. Include: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sym typeface="Wingdings" panose="05000000000000000000" pitchFamily="2" charset="2"/>
                        </a:rPr>
                        <a:t> Last slide</a:t>
                      </a:r>
                      <a:endParaRPr lang="en-US" sz="18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rPr>
                        <a:t>2- Treponemal tests</a:t>
                      </a:r>
                      <a:r>
                        <a:rPr lang="en-US" sz="1800" dirty="0"/>
                        <a:t>​: using treponemal antigen to detect specific antibody to </a:t>
                      </a:r>
                      <a:r>
                        <a:rPr lang="en-US" sz="1800" dirty="0" err="1"/>
                        <a:t>T.pallidum</a:t>
                      </a:r>
                      <a:r>
                        <a:rPr lang="en-US" sz="1800" dirty="0"/>
                        <a:t>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 Fluorescent Treponemal Antibody (FTA-ABS​) specific &amp; + in early stages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 </a:t>
                      </a:r>
                      <a:r>
                        <a:rPr lang="en-US" sz="1800" dirty="0" err="1"/>
                        <a:t>Microhemagglutination</a:t>
                      </a:r>
                      <a:r>
                        <a:rPr lang="en-US" sz="1800" dirty="0"/>
                        <a:t> test (MHA-TP​) (antigen attached to erythrocytes)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I put buffer so </a:t>
                      </a:r>
                      <a:r>
                        <a:rPr lang="en-US" sz="1800" dirty="0" err="1"/>
                        <a:t>i</a:t>
                      </a:r>
                      <a:r>
                        <a:rPr lang="en-US" sz="1800" dirty="0"/>
                        <a:t> can delete the non treponemal pallidum.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 This is positive at all stages </a:t>
                      </a:r>
                      <a:r>
                        <a:rPr lang="en-US" sz="1800" dirty="0" err="1"/>
                        <a:t>تعالج</a:t>
                      </a:r>
                      <a:r>
                        <a:rPr lang="en-US" sz="1800" dirty="0"/>
                        <a:t> </a:t>
                      </a:r>
                      <a:r>
                        <a:rPr lang="en-US" sz="1800" dirty="0" err="1"/>
                        <a:t>المریض</a:t>
                      </a:r>
                      <a:r>
                        <a:rPr lang="en-US" sz="1800" dirty="0"/>
                        <a:t> </a:t>
                      </a:r>
                      <a:r>
                        <a:rPr lang="en-US" sz="1800" dirty="0" err="1"/>
                        <a:t>لو</a:t>
                      </a:r>
                      <a:r>
                        <a:rPr lang="en-US" sz="1800" dirty="0"/>
                        <a:t> </a:t>
                      </a:r>
                      <a:r>
                        <a:rPr lang="en-US" sz="1800" dirty="0" err="1"/>
                        <a:t>حتى</a:t>
                      </a:r>
                      <a:r>
                        <a:rPr lang="en-US" sz="1800" dirty="0"/>
                        <a:t> - Positive results of treponemal test confirm RPR and VDRL.</a:t>
                      </a:r>
                    </a:p>
                  </a:txBody>
                  <a:tcPr>
                    <a:noFill/>
                  </a:tcPr>
                </a:tc>
                <a:extLst>
                  <a:ext uri="{0D108BD9-81ED-4DB2-BD59-A6C34878D82A}">
                    <a16:rowId xmlns:a16="http://schemas.microsoft.com/office/drawing/2014/main" val="1676614528"/>
                  </a:ext>
                </a:extLst>
              </a:tr>
              <a:tr h="40498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r>
                        <a:rPr lang="en-US" sz="1800" dirty="0">
                          <a:solidFill>
                            <a:srgbClr val="7030A0"/>
                          </a:solidFill>
                        </a:rPr>
                        <a:t>3- IgM </a:t>
                      </a:r>
                      <a:r>
                        <a:rPr lang="en-US" sz="1800" dirty="0"/>
                        <a:t>used to diagnose congenital syphilis. </a:t>
                      </a:r>
                    </a:p>
                  </a:txBody>
                  <a:tcPr>
                    <a:noFill/>
                  </a:tcPr>
                </a:tc>
                <a:extLst>
                  <a:ext uri="{0D108BD9-81ED-4DB2-BD59-A6C34878D82A}">
                    <a16:rowId xmlns:a16="http://schemas.microsoft.com/office/drawing/2014/main" val="3042325420"/>
                  </a:ext>
                </a:extLst>
              </a:tr>
            </a:tbl>
          </a:graphicData>
        </a:graphic>
      </p:graphicFrame>
      <p:graphicFrame>
        <p:nvGraphicFramePr>
          <p:cNvPr id="4" name="Table 3">
            <a:extLst>
              <a:ext uri="{FF2B5EF4-FFF2-40B4-BE49-F238E27FC236}">
                <a16:creationId xmlns:a16="http://schemas.microsoft.com/office/drawing/2014/main" id="{9ABB8BEA-9D7E-4C22-9B72-1C58BDC71CDC}"/>
              </a:ext>
            </a:extLst>
          </p:cNvPr>
          <p:cNvGraphicFramePr>
            <a:graphicFrameLocks noGrp="1"/>
          </p:cNvGraphicFramePr>
          <p:nvPr>
            <p:extLst>
              <p:ext uri="{D42A27DB-BD31-4B8C-83A1-F6EECF244321}">
                <p14:modId xmlns:p14="http://schemas.microsoft.com/office/powerpoint/2010/main" val="2578805633"/>
              </p:ext>
            </p:extLst>
          </p:nvPr>
        </p:nvGraphicFramePr>
        <p:xfrm>
          <a:off x="299925" y="3786559"/>
          <a:ext cx="11746524" cy="1280160"/>
        </p:xfrm>
        <a:graphic>
          <a:graphicData uri="http://schemas.openxmlformats.org/drawingml/2006/table">
            <a:tbl>
              <a:tblPr firstRow="1" bandRow="1">
                <a:tableStyleId>{5940675A-B579-460E-94D1-54222C63F5DA}</a:tableStyleId>
              </a:tblPr>
              <a:tblGrid>
                <a:gridCol w="11746524">
                  <a:extLst>
                    <a:ext uri="{9D8B030D-6E8A-4147-A177-3AD203B41FA5}">
                      <a16:colId xmlns:a16="http://schemas.microsoft.com/office/drawing/2014/main" val="3984686490"/>
                    </a:ext>
                  </a:extLst>
                </a:gridCol>
              </a:tblGrid>
              <a:tr h="153774">
                <a:tc>
                  <a:txBody>
                    <a:bodyPr/>
                    <a:lstStyle/>
                    <a:p>
                      <a:pPr algn="ctr"/>
                      <a:r>
                        <a:rPr lang="en-US" sz="1800" dirty="0"/>
                        <a:t>Treatment and prevention</a:t>
                      </a:r>
                    </a:p>
                  </a:txBody>
                  <a:tcPr>
                    <a:solidFill>
                      <a:schemeClr val="accent1">
                        <a:lumMod val="20000"/>
                        <a:lumOff val="80000"/>
                      </a:schemeClr>
                    </a:solidFill>
                  </a:tcPr>
                </a:tc>
                <a:extLst>
                  <a:ext uri="{0D108BD9-81ED-4DB2-BD59-A6C34878D82A}">
                    <a16:rowId xmlns:a16="http://schemas.microsoft.com/office/drawing/2014/main" val="2040268788"/>
                  </a:ext>
                </a:extLst>
              </a:tr>
              <a:tr h="504760">
                <a:tc>
                  <a:txBody>
                    <a:bodyPr/>
                    <a:lstStyle/>
                    <a:p>
                      <a:pPr marL="285750" indent="-285750">
                        <a:buFont typeface="Arial" panose="020B0604020202020204" pitchFamily="34" charset="0"/>
                        <a:buChar char="•"/>
                      </a:pPr>
                      <a:r>
                        <a:rPr lang="en-US" sz="1800" b="1" dirty="0"/>
                        <a:t>Treatment</a:t>
                      </a:r>
                      <a:r>
                        <a:rPr lang="en-US" sz="1800" dirty="0"/>
                        <a:t>: Treponema is sensitive to Penicillin, but hypersensitive patients are treated with Tetracycline, Erythromycin or Cephalosporin.</a:t>
                      </a:r>
                    </a:p>
                    <a:p>
                      <a:pPr marL="285750" indent="-285750">
                        <a:buFont typeface="Arial" panose="020B0604020202020204" pitchFamily="34" charset="0"/>
                        <a:buChar char="•"/>
                      </a:pPr>
                      <a:r>
                        <a:rPr lang="en-US" sz="1800" b="1" dirty="0"/>
                        <a:t>Prevention</a:t>
                      </a:r>
                      <a:r>
                        <a:rPr lang="en-US" sz="1800" dirty="0"/>
                        <a:t>: counseling</a:t>
                      </a:r>
                    </a:p>
                  </a:txBody>
                  <a:tcPr>
                    <a:noFill/>
                  </a:tcPr>
                </a:tc>
                <a:extLst>
                  <a:ext uri="{0D108BD9-81ED-4DB2-BD59-A6C34878D82A}">
                    <a16:rowId xmlns:a16="http://schemas.microsoft.com/office/drawing/2014/main" val="3691323327"/>
                  </a:ext>
                </a:extLst>
              </a:tr>
            </a:tbl>
          </a:graphicData>
        </a:graphic>
      </p:graphicFrame>
      <p:cxnSp>
        <p:nvCxnSpPr>
          <p:cNvPr id="5" name="Straight Connector 4">
            <a:extLst>
              <a:ext uri="{FF2B5EF4-FFF2-40B4-BE49-F238E27FC236}">
                <a16:creationId xmlns:a16="http://schemas.microsoft.com/office/drawing/2014/main" id="{5789EC41-E84C-4F13-89BB-138403A48AF6}"/>
              </a:ext>
            </a:extLst>
          </p:cNvPr>
          <p:cNvCxnSpPr/>
          <p:nvPr/>
        </p:nvCxnSpPr>
        <p:spPr>
          <a:xfrm>
            <a:off x="0" y="626692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4352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chemeClr val="accent1">
                    <a:lumMod val="50000"/>
                  </a:schemeClr>
                </a:solidFill>
              </a:rPr>
              <a:t>Syphilis: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25" y="894556"/>
            <a:ext cx="10115550" cy="5793972"/>
          </a:xfrm>
          <a:prstGeom prst="rect">
            <a:avLst/>
          </a:prstGeom>
        </p:spPr>
      </p:pic>
      <p:sp>
        <p:nvSpPr>
          <p:cNvPr id="3" name="مستطيل 2"/>
          <p:cNvSpPr/>
          <p:nvPr/>
        </p:nvSpPr>
        <p:spPr>
          <a:xfrm>
            <a:off x="6227860" y="6282016"/>
            <a:ext cx="3007555" cy="261610"/>
          </a:xfrm>
          <a:prstGeom prst="rect">
            <a:avLst/>
          </a:prstGeom>
        </p:spPr>
        <p:txBody>
          <a:bodyPr wrap="none">
            <a:spAutoFit/>
          </a:bodyPr>
          <a:lstStyle/>
          <a:p>
            <a:pPr algn="r" rtl="1"/>
            <a:r>
              <a:rPr lang="ar-SA" sz="1100" dirty="0">
                <a:solidFill>
                  <a:schemeClr val="accent1">
                    <a:lumMod val="75000"/>
                  </a:schemeClr>
                </a:solidFill>
              </a:rPr>
              <a:t>القواطع حقتها شكلها غريب وهذا يعتبر </a:t>
            </a:r>
            <a:r>
              <a:rPr lang="ar-SA" sz="1100" dirty="0" err="1">
                <a:solidFill>
                  <a:schemeClr val="accent1">
                    <a:lumMod val="75000"/>
                  </a:schemeClr>
                </a:solidFill>
              </a:rPr>
              <a:t>typical</a:t>
            </a:r>
            <a:r>
              <a:rPr lang="ar-SA" sz="1100" dirty="0">
                <a:solidFill>
                  <a:schemeClr val="accent1">
                    <a:lumMod val="75000"/>
                  </a:schemeClr>
                </a:solidFill>
              </a:rPr>
              <a:t> </a:t>
            </a:r>
            <a:r>
              <a:rPr lang="ar-SA" sz="1100" dirty="0" err="1">
                <a:solidFill>
                  <a:schemeClr val="accent1">
                    <a:lumMod val="75000"/>
                  </a:schemeClr>
                </a:solidFill>
              </a:rPr>
              <a:t>for</a:t>
            </a:r>
            <a:r>
              <a:rPr lang="ar-SA" sz="1100" dirty="0">
                <a:solidFill>
                  <a:schemeClr val="accent1">
                    <a:lumMod val="75000"/>
                  </a:schemeClr>
                </a:solidFill>
              </a:rPr>
              <a:t> </a:t>
            </a:r>
            <a:r>
              <a:rPr lang="ar-SA" sz="1100" dirty="0" err="1">
                <a:solidFill>
                  <a:schemeClr val="accent1">
                    <a:lumMod val="75000"/>
                  </a:schemeClr>
                </a:solidFill>
              </a:rPr>
              <a:t>syphilis</a:t>
            </a:r>
            <a:r>
              <a:rPr lang="ar-SA" sz="1100" dirty="0">
                <a:solidFill>
                  <a:schemeClr val="accent1">
                    <a:lumMod val="75000"/>
                  </a:schemeClr>
                </a:solidFill>
              </a:rPr>
              <a:t> </a:t>
            </a:r>
          </a:p>
        </p:txBody>
      </p:sp>
    </p:spTree>
    <p:extLst>
      <p:ext uri="{BB962C8B-B14F-4D97-AF65-F5344CB8AC3E}">
        <p14:creationId xmlns:p14="http://schemas.microsoft.com/office/powerpoint/2010/main" val="26790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Take home message:</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pPr>
            <a:r>
              <a:rPr lang="en-US" sz="2400" dirty="0"/>
              <a:t>Syphilis, Chlamydia and Gonorrhea are main STDs ,caused by delicate organisms ,cannot survive outside the body. </a:t>
            </a:r>
          </a:p>
          <a:p>
            <a:pPr>
              <a:lnSpc>
                <a:spcPct val="100000"/>
              </a:lnSpc>
              <a:spcBef>
                <a:spcPts val="0"/>
              </a:spcBef>
            </a:pPr>
            <a:r>
              <a:rPr lang="en-US" sz="2400" dirty="0"/>
              <a:t>Infection may not be localized. </a:t>
            </a:r>
          </a:p>
          <a:p>
            <a:pPr>
              <a:lnSpc>
                <a:spcPct val="100000"/>
              </a:lnSpc>
              <a:spcBef>
                <a:spcPts val="0"/>
              </a:spcBef>
            </a:pPr>
            <a:r>
              <a:rPr lang="en-US" sz="2400" dirty="0"/>
              <a:t>Clinical presentation may be similar ( urethral or genital discharge, ulcers ). </a:t>
            </a:r>
          </a:p>
          <a:p>
            <a:pPr>
              <a:lnSpc>
                <a:spcPct val="100000"/>
              </a:lnSpc>
              <a:spcBef>
                <a:spcPts val="0"/>
              </a:spcBef>
            </a:pPr>
            <a:r>
              <a:rPr lang="en-US" sz="2400" dirty="0"/>
              <a:t>One or more organisms ( Bacteria, virus, parasite ) may be transmitted by sexual contact. </a:t>
            </a:r>
          </a:p>
          <a:p>
            <a:pPr>
              <a:lnSpc>
                <a:spcPct val="100000"/>
              </a:lnSpc>
              <a:spcBef>
                <a:spcPts val="0"/>
              </a:spcBef>
            </a:pPr>
            <a:r>
              <a:rPr lang="en-US" sz="2400" dirty="0"/>
              <a:t>Screening for HIV required . </a:t>
            </a:r>
          </a:p>
          <a:p>
            <a:pPr>
              <a:lnSpc>
                <a:spcPct val="100000"/>
              </a:lnSpc>
              <a:spcBef>
                <a:spcPts val="0"/>
              </a:spcBef>
            </a:pPr>
            <a:r>
              <a:rPr lang="en-US" sz="2400" dirty="0"/>
              <a:t>If not treated early may end in serious complications</a:t>
            </a:r>
          </a:p>
        </p:txBody>
      </p:sp>
    </p:spTree>
    <p:extLst>
      <p:ext uri="{BB962C8B-B14F-4D97-AF65-F5344CB8AC3E}">
        <p14:creationId xmlns:p14="http://schemas.microsoft.com/office/powerpoint/2010/main" val="207860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252" y="649357"/>
            <a:ext cx="8623496" cy="6208643"/>
          </a:xfrm>
          <a:prstGeom prst="rect">
            <a:avLst/>
          </a:prstGeom>
        </p:spPr>
      </p:pic>
      <p:sp>
        <p:nvSpPr>
          <p:cNvPr id="2" name="Title 1"/>
          <p:cNvSpPr>
            <a:spLocks noGrp="1"/>
          </p:cNvSpPr>
          <p:nvPr>
            <p:ph type="title"/>
          </p:nvPr>
        </p:nvSpPr>
        <p:spPr>
          <a:xfrm>
            <a:off x="112542" y="-168812"/>
            <a:ext cx="12478043" cy="1325563"/>
          </a:xfrm>
        </p:spPr>
        <p:txBody>
          <a:bodyPr>
            <a:normAutofit/>
          </a:bodyPr>
          <a:lstStyle/>
          <a:p>
            <a:r>
              <a:rPr lang="en-US" sz="3200" dirty="0"/>
              <a:t>A special thanks to team microbiology  435 for this wonderful summary!</a:t>
            </a:r>
          </a:p>
        </p:txBody>
      </p:sp>
    </p:spTree>
    <p:extLst>
      <p:ext uri="{BB962C8B-B14F-4D97-AF65-F5344CB8AC3E}">
        <p14:creationId xmlns:p14="http://schemas.microsoft.com/office/powerpoint/2010/main" val="16678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sp>
        <p:nvSpPr>
          <p:cNvPr id="3" name="Content Placeholder 2"/>
          <p:cNvSpPr>
            <a:spLocks noGrp="1"/>
          </p:cNvSpPr>
          <p:nvPr>
            <p:ph idx="4294967295"/>
          </p:nvPr>
        </p:nvSpPr>
        <p:spPr>
          <a:xfrm>
            <a:off x="371061" y="1348546"/>
            <a:ext cx="11375462" cy="4351338"/>
          </a:xfrm>
        </p:spPr>
        <p:txBody>
          <a:bodyPr>
            <a:noAutofit/>
          </a:bodyPr>
          <a:lstStyle/>
          <a:p>
            <a:pPr lvl="0"/>
            <a:r>
              <a:rPr lang="en-US" dirty="0"/>
              <a:t>Recall the causative agents of syphilis, gonorrhea and Chlamydia infections.</a:t>
            </a:r>
          </a:p>
          <a:p>
            <a:pPr lvl="0"/>
            <a:r>
              <a:rPr lang="en-US" dirty="0"/>
              <a:t>Describe the pathogenesis of syphilis, gonorrhea and Chlamydia infection.</a:t>
            </a:r>
          </a:p>
          <a:p>
            <a:pPr lvl="0"/>
            <a:r>
              <a:rPr lang="en-US" dirty="0"/>
              <a:t>Describe the clinical features of Chlamydial infections</a:t>
            </a:r>
          </a:p>
          <a:p>
            <a:pPr lvl="0"/>
            <a:r>
              <a:rPr lang="en-US" dirty="0"/>
              <a:t>Recall the different genera, species and serotypes of the family </a:t>
            </a:r>
            <a:r>
              <a:rPr lang="en-US" i="1" dirty="0"/>
              <a:t>Chlamydophila</a:t>
            </a:r>
            <a:r>
              <a:rPr lang="en-US" dirty="0"/>
              <a:t>.</a:t>
            </a:r>
          </a:p>
          <a:p>
            <a:pPr lvl="0"/>
            <a:r>
              <a:rPr lang="en-US" dirty="0"/>
              <a:t>Describe the laboratory diagnosis of Chlamydia</a:t>
            </a:r>
          </a:p>
          <a:p>
            <a:pPr lvl="0"/>
            <a:r>
              <a:rPr lang="en-US" dirty="0"/>
              <a:t>Describe the clinical features of gonorrhea that affect only men, only women and those ones which affect both sexes.</a:t>
            </a:r>
          </a:p>
          <a:p>
            <a:endParaRPr lang="en-US" dirty="0"/>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6571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869A913C-BC71-4EFB-A774-423C2BABABED}"/>
              </a:ext>
            </a:extLst>
          </p:cNvPr>
          <p:cNvSpPr txBox="1"/>
          <p:nvPr/>
        </p:nvSpPr>
        <p:spPr>
          <a:xfrm>
            <a:off x="145774" y="1324279"/>
            <a:ext cx="6295292" cy="923330"/>
          </a:xfrm>
          <a:prstGeom prst="rect">
            <a:avLst/>
          </a:prstGeom>
          <a:noFill/>
        </p:spPr>
        <p:txBody>
          <a:bodyPr wrap="square" rtlCol="0">
            <a:spAutoFit/>
          </a:bodyPr>
          <a:lstStyle/>
          <a:p>
            <a:r>
              <a:rPr lang="en-US" dirty="0"/>
              <a:t>1-which of the following can cause Psittacosis:</a:t>
            </a:r>
          </a:p>
          <a:p>
            <a:r>
              <a:rPr lang="en-US" dirty="0"/>
              <a:t> A- Dog B- cat C- Parrot D- Fish</a:t>
            </a:r>
          </a:p>
          <a:p>
            <a:endParaRPr lang="en-US" dirty="0"/>
          </a:p>
        </p:txBody>
      </p:sp>
      <p:sp>
        <p:nvSpPr>
          <p:cNvPr id="7" name="TextBox 6">
            <a:extLst>
              <a:ext uri="{FF2B5EF4-FFF2-40B4-BE49-F238E27FC236}">
                <a16:creationId xmlns:a16="http://schemas.microsoft.com/office/drawing/2014/main" id="{396C6F07-FD01-4997-A572-3431AA4FFC32}"/>
              </a:ext>
            </a:extLst>
          </p:cNvPr>
          <p:cNvSpPr txBox="1"/>
          <p:nvPr/>
        </p:nvSpPr>
        <p:spPr>
          <a:xfrm>
            <a:off x="620558" y="6281806"/>
            <a:ext cx="4783016" cy="276999"/>
          </a:xfrm>
          <a:prstGeom prst="rect">
            <a:avLst/>
          </a:prstGeom>
          <a:noFill/>
        </p:spPr>
        <p:txBody>
          <a:bodyPr wrap="square" rtlCol="0">
            <a:spAutoFit/>
          </a:bodyPr>
          <a:lstStyle/>
          <a:p>
            <a:r>
              <a:rPr lang="en-US" sz="1200" dirty="0">
                <a:solidFill>
                  <a:schemeClr val="bg1">
                    <a:lumMod val="50000"/>
                  </a:schemeClr>
                </a:solidFill>
              </a:rPr>
              <a:t>Answers: 	1. D`2.C 3.A</a:t>
            </a:r>
          </a:p>
        </p:txBody>
      </p:sp>
      <p:sp>
        <p:nvSpPr>
          <p:cNvPr id="3" name="Rectangle 2">
            <a:extLst>
              <a:ext uri="{FF2B5EF4-FFF2-40B4-BE49-F238E27FC236}">
                <a16:creationId xmlns:a16="http://schemas.microsoft.com/office/drawing/2014/main" id="{0A0168FA-061A-48A5-9E54-039E32211C07}"/>
              </a:ext>
            </a:extLst>
          </p:cNvPr>
          <p:cNvSpPr/>
          <p:nvPr/>
        </p:nvSpPr>
        <p:spPr>
          <a:xfrm>
            <a:off x="6297637" y="1297596"/>
            <a:ext cx="6096000" cy="646331"/>
          </a:xfrm>
          <a:prstGeom prst="rect">
            <a:avLst/>
          </a:prstGeom>
        </p:spPr>
        <p:txBody>
          <a:bodyPr>
            <a:spAutoFit/>
          </a:bodyPr>
          <a:lstStyle/>
          <a:p>
            <a:r>
              <a:rPr lang="en-US" dirty="0"/>
              <a:t> 2-which infection is most infectious: </a:t>
            </a:r>
          </a:p>
          <a:p>
            <a:r>
              <a:rPr lang="en-US" dirty="0"/>
              <a:t>A- primary B- secondary C- tertiary D- none of them</a:t>
            </a:r>
          </a:p>
        </p:txBody>
      </p:sp>
    </p:spTree>
    <p:extLst>
      <p:ext uri="{BB962C8B-B14F-4D97-AF65-F5344CB8AC3E}">
        <p14:creationId xmlns:p14="http://schemas.microsoft.com/office/powerpoint/2010/main" val="268141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id="{A8F01675-6040-4A6D-99FE-0AA0F5DAFDEF}"/>
              </a:ext>
            </a:extLst>
          </p:cNvPr>
          <p:cNvSpPr/>
          <p:nvPr/>
        </p:nvSpPr>
        <p:spPr>
          <a:xfrm>
            <a:off x="6457071" y="1839913"/>
            <a:ext cx="2131096" cy="707886"/>
          </a:xfrm>
          <a:prstGeom prst="rect">
            <a:avLst/>
          </a:prstGeom>
          <a:noFill/>
        </p:spPr>
        <p:txBody>
          <a:bodyPr wrap="none" lIns="91440" tIns="45720" rIns="91440" bIns="45720">
            <a:spAutoFit/>
          </a:bodyPr>
          <a:lstStyle/>
          <a:p>
            <a:r>
              <a:rPr lang="en-US" sz="2000" dirty="0">
                <a:ln w="0"/>
                <a:effectLst>
                  <a:outerShdw blurRad="38100" dist="19050" dir="2700000" algn="tl" rotWithShape="0">
                    <a:schemeClr val="dk1">
                      <a:alpha val="40000"/>
                    </a:schemeClr>
                  </a:outerShdw>
                </a:effectLst>
              </a:rPr>
              <a:t>Nawaf </a:t>
            </a:r>
            <a:r>
              <a:rPr lang="en-US" sz="2000" dirty="0" err="1">
                <a:ln w="0"/>
                <a:effectLst>
                  <a:outerShdw blurRad="38100" dist="19050" dir="2700000" algn="tl" rotWithShape="0">
                    <a:schemeClr val="dk1">
                      <a:alpha val="40000"/>
                    </a:schemeClr>
                  </a:outerShdw>
                </a:effectLst>
              </a:rPr>
              <a:t>alkhudhayri</a:t>
            </a:r>
            <a:endParaRPr lang="en-US" sz="2000" dirty="0">
              <a:ln w="0"/>
              <a:effectLst>
                <a:outerShdw blurRad="38100" dist="19050" dir="2700000" algn="tl" rotWithShape="0">
                  <a:schemeClr val="dk1">
                    <a:alpha val="40000"/>
                  </a:schemeClr>
                </a:outerShdw>
              </a:effectLst>
            </a:endParaRPr>
          </a:p>
          <a:p>
            <a:r>
              <a:rPr lang="en-US" sz="2000" b="0" cap="none" spc="0" dirty="0">
                <a:ln w="0"/>
                <a:solidFill>
                  <a:schemeClr val="tx1"/>
                </a:solidFill>
                <a:effectLst>
                  <a:outerShdw blurRad="38100" dist="19050" dir="2700000" algn="tl" rotWithShape="0">
                    <a:schemeClr val="dk1">
                      <a:alpha val="40000"/>
                    </a:schemeClr>
                  </a:outerShdw>
                </a:effectLst>
              </a:rPr>
              <a:t>Basel </a:t>
            </a:r>
            <a:r>
              <a:rPr lang="en-US" sz="2000" b="0" cap="none" spc="0" dirty="0" err="1">
                <a:ln w="0"/>
                <a:solidFill>
                  <a:schemeClr val="tx1"/>
                </a:solidFill>
                <a:effectLst>
                  <a:outerShdw blurRad="38100" dist="19050" dir="2700000" algn="tl" rotWithShape="0">
                    <a:schemeClr val="dk1">
                      <a:alpha val="40000"/>
                    </a:schemeClr>
                  </a:outerShdw>
                </a:effectLst>
              </a:rPr>
              <a:t>almeflh</a:t>
            </a:r>
            <a:r>
              <a:rPr lang="en-US" sz="2000" b="0" cap="none" spc="0" dirty="0">
                <a:ln w="0"/>
                <a:solidFill>
                  <a:schemeClr val="tx1"/>
                </a:solidFill>
                <a:effectLst>
                  <a:outerShdw blurRad="38100" dist="19050" dir="2700000" algn="tl" rotWithShape="0">
                    <a:schemeClr val="dk1">
                      <a:alpha val="40000"/>
                    </a:schemeClr>
                  </a:outerShdw>
                </a:effectLst>
              </a:rPr>
              <a:t> </a:t>
            </a:r>
          </a:p>
        </p:txBody>
      </p:sp>
      <p:pic>
        <p:nvPicPr>
          <p:cNvPr id="4" name="Picture 3">
            <a:extLst>
              <a:ext uri="{FF2B5EF4-FFF2-40B4-BE49-F238E27FC236}">
                <a16:creationId xmlns:a16="http://schemas.microsoft.com/office/drawing/2014/main"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4" name="TextBox 13">
            <a:extLst>
              <a:ext uri="{FF2B5EF4-FFF2-40B4-BE49-F238E27FC236}">
                <a16:creationId xmlns:a16="http://schemas.microsoft.com/office/drawing/2014/main"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
        <p:nvSpPr>
          <p:cNvPr id="13" name="Rectangle 12">
            <a:extLst>
              <a:ext uri="{FF2B5EF4-FFF2-40B4-BE49-F238E27FC236}">
                <a16:creationId xmlns:a16="http://schemas.microsoft.com/office/drawing/2014/main" id="{D9AC37F4-76AF-4D3E-ACDE-0C907E477A2F}"/>
              </a:ext>
            </a:extLst>
          </p:cNvPr>
          <p:cNvSpPr/>
          <p:nvPr/>
        </p:nvSpPr>
        <p:spPr>
          <a:xfrm>
            <a:off x="9960672" y="1739378"/>
            <a:ext cx="1941044" cy="1015663"/>
          </a:xfrm>
          <a:prstGeom prst="rect">
            <a:avLst/>
          </a:prstGeom>
          <a:noFill/>
        </p:spPr>
        <p:txBody>
          <a:bodyPr wrap="none" lIns="91440" tIns="45720" rIns="91440" bIns="45720">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b="0" cap="none" spc="0" dirty="0" err="1">
                <a:ln w="0"/>
                <a:solidFill>
                  <a:schemeClr val="tx1"/>
                </a:solidFill>
                <a:effectLst>
                  <a:outerShdw blurRad="38100" dist="19050" dir="2700000" algn="tl" rotWithShape="0">
                    <a:schemeClr val="dk1">
                      <a:alpha val="40000"/>
                    </a:schemeClr>
                  </a:outerShdw>
                </a:effectLst>
              </a:rPr>
              <a:t>Ghada</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cap="none" spc="0" dirty="0" err="1">
                <a:ln w="0"/>
                <a:solidFill>
                  <a:schemeClr val="tx1"/>
                </a:solidFill>
                <a:effectLst>
                  <a:outerShdw blurRad="38100" dist="19050" dir="2700000" algn="tl" rotWithShape="0">
                    <a:schemeClr val="dk1">
                      <a:alpha val="40000"/>
                    </a:schemeClr>
                  </a:outerShdw>
                </a:effectLst>
              </a:rPr>
              <a:t>Alskait</a:t>
            </a:r>
            <a:endParaRPr lang="en-US" sz="2000" b="0" cap="none" spc="0" dirty="0">
              <a:ln w="0"/>
              <a:solidFill>
                <a:schemeClr val="tx1"/>
              </a:solidFill>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Rawan </a:t>
            </a:r>
            <a:r>
              <a:rPr lang="en-US" sz="2000" dirty="0" err="1">
                <a:ln w="0"/>
                <a:effectLst>
                  <a:outerShdw blurRad="38100" dist="19050" dir="2700000" algn="tl" rotWithShape="0">
                    <a:schemeClr val="dk1">
                      <a:alpha val="40000"/>
                    </a:schemeClr>
                  </a:outerShdw>
                </a:effectLst>
              </a:rPr>
              <a:t>Alqahtani</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334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sp>
        <p:nvSpPr>
          <p:cNvPr id="3" name="Content Placeholder 2"/>
          <p:cNvSpPr>
            <a:spLocks noGrp="1"/>
          </p:cNvSpPr>
          <p:nvPr>
            <p:ph idx="4294967295"/>
          </p:nvPr>
        </p:nvSpPr>
        <p:spPr>
          <a:xfrm>
            <a:off x="371061" y="1348546"/>
            <a:ext cx="11473936" cy="4351338"/>
          </a:xfrm>
        </p:spPr>
        <p:txBody>
          <a:bodyPr>
            <a:normAutofit/>
          </a:bodyPr>
          <a:lstStyle/>
          <a:p>
            <a:r>
              <a:rPr lang="en-US" dirty="0"/>
              <a:t>Describe the different laboratory tests for the diagnosis of gonorrhea</a:t>
            </a:r>
          </a:p>
          <a:p>
            <a:pPr lvl="0"/>
            <a:r>
              <a:rPr lang="en-US" dirty="0"/>
              <a:t>Describe the clinical feature of the primary, secondary tertiary syphilis and complications.</a:t>
            </a:r>
          </a:p>
          <a:p>
            <a:pPr lvl="0"/>
            <a:r>
              <a:rPr lang="en-US" dirty="0"/>
              <a:t>Recall the different diagnostic methods for the different stages of syphilis.</a:t>
            </a:r>
          </a:p>
          <a:p>
            <a:pPr lvl="0"/>
            <a:r>
              <a:rPr lang="en-US" dirty="0"/>
              <a:t>Recall the treatment regimens of syphilis, gonorrhea and Chlamydia infections.</a:t>
            </a:r>
          </a:p>
          <a:p>
            <a:r>
              <a:rPr lang="en-US" dirty="0"/>
              <a:t>Recall that there are no effective vaccines against all these three diseases.</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2870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C6BA72-E5D1-4A1E-9915-5617AD4F6510}"/>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29E16800-C88C-4DAF-9C08-1F8FA652E06C}"/>
              </a:ext>
            </a:extLst>
          </p:cNvPr>
          <p:cNvSpPr>
            <a:spLocks noGrp="1"/>
          </p:cNvSpPr>
          <p:nvPr>
            <p:ph type="title"/>
          </p:nvPr>
        </p:nvSpPr>
        <p:spPr/>
        <p:txBody>
          <a:bodyPr>
            <a:normAutofit/>
          </a:bodyPr>
          <a:lstStyle/>
          <a:p>
            <a:r>
              <a:rPr lang="en-US" sz="2400" dirty="0">
                <a:solidFill>
                  <a:schemeClr val="accent1">
                    <a:lumMod val="50000"/>
                  </a:schemeClr>
                </a:solidFill>
              </a:rPr>
              <a:t> </a:t>
            </a:r>
          </a:p>
        </p:txBody>
      </p:sp>
      <p:sp>
        <p:nvSpPr>
          <p:cNvPr id="3" name="Content Placeholder 2">
            <a:extLst>
              <a:ext uri="{FF2B5EF4-FFF2-40B4-BE49-F238E27FC236}">
                <a16:creationId xmlns:a16="http://schemas.microsoft.com/office/drawing/2014/main" id="{53952757-B06C-4E67-B79A-03F265F6290E}"/>
              </a:ext>
            </a:extLst>
          </p:cNvPr>
          <p:cNvSpPr>
            <a:spLocks noGrp="1"/>
          </p:cNvSpPr>
          <p:nvPr>
            <p:ph idx="1"/>
          </p:nvPr>
        </p:nvSpPr>
        <p:spPr/>
        <p:txBody>
          <a:bodyPr>
            <a:normAutofit/>
          </a:bodyPr>
          <a:lstStyle/>
          <a:p>
            <a:endParaRPr lang="en-US" sz="1800" dirty="0">
              <a:solidFill>
                <a:srgbClr val="FF0000"/>
              </a:solidFill>
            </a:endParaRPr>
          </a:p>
          <a:p>
            <a:pPr marL="0" indent="0">
              <a:buNone/>
            </a:pPr>
            <a:endParaRPr lang="en-US" sz="1800" dirty="0"/>
          </a:p>
        </p:txBody>
      </p:sp>
      <p:graphicFrame>
        <p:nvGraphicFramePr>
          <p:cNvPr id="6" name="Table 5">
            <a:extLst>
              <a:ext uri="{FF2B5EF4-FFF2-40B4-BE49-F238E27FC236}">
                <a16:creationId xmlns:a16="http://schemas.microsoft.com/office/drawing/2014/main" id="{32AD6D16-FFDA-4644-AD64-5709C4A521DD}"/>
              </a:ext>
            </a:extLst>
          </p:cNvPr>
          <p:cNvGraphicFramePr>
            <a:graphicFrameLocks noGrp="1"/>
          </p:cNvGraphicFramePr>
          <p:nvPr>
            <p:extLst>
              <p:ext uri="{D42A27DB-BD31-4B8C-83A1-F6EECF244321}">
                <p14:modId xmlns:p14="http://schemas.microsoft.com/office/powerpoint/2010/main" val="2316570055"/>
              </p:ext>
            </p:extLst>
          </p:nvPr>
        </p:nvGraphicFramePr>
        <p:xfrm>
          <a:off x="200438" y="241475"/>
          <a:ext cx="11354235" cy="5634282"/>
        </p:xfrm>
        <a:graphic>
          <a:graphicData uri="http://schemas.openxmlformats.org/drawingml/2006/table">
            <a:tbl>
              <a:tblPr firstRow="1" bandRow="1">
                <a:tableStyleId>{5940675A-B579-460E-94D1-54222C63F5DA}</a:tableStyleId>
              </a:tblPr>
              <a:tblGrid>
                <a:gridCol w="1375347">
                  <a:extLst>
                    <a:ext uri="{9D8B030D-6E8A-4147-A177-3AD203B41FA5}">
                      <a16:colId xmlns:a16="http://schemas.microsoft.com/office/drawing/2014/main" val="3605166101"/>
                    </a:ext>
                  </a:extLst>
                </a:gridCol>
                <a:gridCol w="9978888">
                  <a:extLst>
                    <a:ext uri="{9D8B030D-6E8A-4147-A177-3AD203B41FA5}">
                      <a16:colId xmlns:a16="http://schemas.microsoft.com/office/drawing/2014/main" val="2989344479"/>
                    </a:ext>
                  </a:extLst>
                </a:gridCol>
              </a:tblGrid>
              <a:tr h="44921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rPr>
                        <a:t>Chlamydia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2128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General info</a:t>
                      </a:r>
                    </a:p>
                    <a:p>
                      <a:endParaRPr lang="en-US" sz="1800"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600" dirty="0"/>
                        <a:t>An obligate intracellular bacteria with elements of bacteria but no rigid cell wall.</a:t>
                      </a:r>
                    </a:p>
                    <a:p>
                      <a:pPr marL="285750" indent="-285750">
                        <a:buFont typeface="Arial" panose="020B0604020202020204" pitchFamily="34" charset="0"/>
                        <a:buChar char="•"/>
                      </a:pPr>
                      <a:r>
                        <a:rPr lang="en-US" sz="1600" dirty="0"/>
                        <a:t>Fail to grow on artificial media</a:t>
                      </a:r>
                    </a:p>
                    <a:p>
                      <a:pPr marL="285750" indent="-285750">
                        <a:buFont typeface="Arial" panose="020B0604020202020204" pitchFamily="34" charset="0"/>
                        <a:buChar char="•"/>
                      </a:pPr>
                      <a:r>
                        <a:rPr lang="en-US" sz="1600" dirty="0"/>
                        <a:t>Uses host cell metabolism for growth and replication.</a:t>
                      </a:r>
                    </a:p>
                    <a:p>
                      <a:endParaRPr lang="en-US" sz="2000" kern="1200" dirty="0">
                        <a:solidFill>
                          <a:schemeClr val="accent1">
                            <a:lumMod val="75000"/>
                          </a:schemeClr>
                        </a:solidFill>
                        <a:latin typeface="+mn-lt"/>
                        <a:ea typeface="+mn-ea"/>
                        <a:cs typeface="+mn-cs"/>
                      </a:endParaRPr>
                    </a:p>
                    <a:p>
                      <a:endParaRPr lang="en-US" sz="1600" dirty="0">
                        <a:solidFill>
                          <a:srgbClr val="FF0000"/>
                        </a:solidFill>
                      </a:endParaRPr>
                    </a:p>
                  </a:txBody>
                  <a:tcPr/>
                </a:tc>
                <a:extLst>
                  <a:ext uri="{0D108BD9-81ED-4DB2-BD59-A6C34878D82A}">
                    <a16:rowId xmlns:a16="http://schemas.microsoft.com/office/drawing/2014/main" val="1676614528"/>
                  </a:ext>
                </a:extLst>
              </a:tr>
              <a:tr h="1500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serotype</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b="0" i="0" dirty="0"/>
                        <a:t>C. trachomatis:</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b="0" i="0" dirty="0">
                          <a:solidFill>
                            <a:srgbClr val="FF0000"/>
                          </a:solidFill>
                        </a:rPr>
                        <a:t>A,B,C, D-K</a:t>
                      </a:r>
                    </a:p>
                    <a:p>
                      <a:pPr marL="0" indent="0">
                        <a:buFont typeface="Arial" charset="0"/>
                        <a:buNone/>
                      </a:pPr>
                      <a:r>
                        <a:rPr lang="en-US" dirty="0">
                          <a:solidFill>
                            <a:srgbClr val="FF0000"/>
                          </a:solidFill>
                        </a:rPr>
                        <a:t>L1,L2,L3</a:t>
                      </a:r>
                    </a:p>
                    <a:p>
                      <a:pPr marL="285750" indent="-285750">
                        <a:buFont typeface="Arial" panose="020B0604020202020204" pitchFamily="34" charset="0"/>
                        <a:buChar char="•"/>
                      </a:pPr>
                      <a:r>
                        <a:rPr lang="en-US" b="0" i="0" dirty="0" err="1"/>
                        <a:t>C.psittaci</a:t>
                      </a:r>
                      <a:endParaRPr lang="en-US" b="0" i="0" dirty="0"/>
                    </a:p>
                    <a:p>
                      <a:pPr marL="285750" indent="-285750">
                        <a:buFont typeface="Arial" panose="020B0604020202020204" pitchFamily="34" charset="0"/>
                        <a:buChar char="•"/>
                      </a:pPr>
                      <a:r>
                        <a:rPr lang="en-US" b="0" i="0" dirty="0" err="1"/>
                        <a:t>C.pneumoniae</a:t>
                      </a:r>
                      <a:endParaRPr lang="en-US" b="0" i="0" dirty="0"/>
                    </a:p>
                  </a:txBody>
                  <a:tcPr/>
                </a:tc>
                <a:extLst>
                  <a:ext uri="{0D108BD9-81ED-4DB2-BD59-A6C34878D82A}">
                    <a16:rowId xmlns:a16="http://schemas.microsoft.com/office/drawing/2014/main" val="1516601622"/>
                  </a:ext>
                </a:extLst>
              </a:tr>
              <a:tr h="1547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diseases</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600" b="0" dirty="0">
                          <a:solidFill>
                            <a:schemeClr val="tx1"/>
                          </a:solidFill>
                        </a:rPr>
                        <a:t>Trachoma</a:t>
                      </a:r>
                    </a:p>
                    <a:p>
                      <a:pPr marL="285750" indent="-285750">
                        <a:buFont typeface="Arial" panose="020B0604020202020204" pitchFamily="34" charset="0"/>
                        <a:buChar char="•"/>
                      </a:pPr>
                      <a:r>
                        <a:rPr lang="en-US" sz="1600" b="0" dirty="0">
                          <a:solidFill>
                            <a:schemeClr val="tx1"/>
                          </a:solidFill>
                        </a:rPr>
                        <a:t>Inclusion conjunctivitis, genital infection</a:t>
                      </a:r>
                    </a:p>
                    <a:p>
                      <a:pPr marL="285750" indent="-285750">
                        <a:buFont typeface="Arial" panose="020B0604020202020204" pitchFamily="34" charset="0"/>
                        <a:buChar char="•"/>
                      </a:pPr>
                      <a:r>
                        <a:rPr lang="en-US" sz="1600" b="0" dirty="0">
                          <a:solidFill>
                            <a:schemeClr val="tx1"/>
                          </a:solidFill>
                        </a:rPr>
                        <a:t>Lymphogranuloma </a:t>
                      </a:r>
                      <a:r>
                        <a:rPr lang="en-US" sz="1600" b="0" dirty="0" err="1">
                          <a:solidFill>
                            <a:schemeClr val="tx1"/>
                          </a:solidFill>
                        </a:rPr>
                        <a:t>venerum</a:t>
                      </a:r>
                      <a:r>
                        <a:rPr lang="en-US" sz="1600" b="0" dirty="0">
                          <a:solidFill>
                            <a:schemeClr val="tx1"/>
                          </a:solidFill>
                        </a:rPr>
                        <a:t> (LGV)</a:t>
                      </a:r>
                    </a:p>
                    <a:p>
                      <a:pPr marL="285750" indent="-285750">
                        <a:buFont typeface="Arial" panose="020B0604020202020204" pitchFamily="34" charset="0"/>
                        <a:buChar char="•"/>
                      </a:pPr>
                      <a:r>
                        <a:rPr lang="en-US" sz="1600" b="0" dirty="0">
                          <a:solidFill>
                            <a:schemeClr val="tx1"/>
                          </a:solidFill>
                        </a:rPr>
                        <a:t>Psittacosis</a:t>
                      </a:r>
                    </a:p>
                    <a:p>
                      <a:pPr marL="285750" indent="-285750">
                        <a:buFont typeface="Arial" panose="020B0604020202020204" pitchFamily="34" charset="0"/>
                        <a:buChar char="•"/>
                      </a:pPr>
                      <a:r>
                        <a:rPr lang="en-US" sz="1600" b="0" dirty="0">
                          <a:solidFill>
                            <a:schemeClr val="tx1"/>
                          </a:solidFill>
                        </a:rPr>
                        <a:t>Respiratory infections</a:t>
                      </a:r>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743" y="815780"/>
            <a:ext cx="1465534" cy="1749816"/>
          </a:xfrm>
          <a:prstGeom prst="rect">
            <a:avLst/>
          </a:prstGeom>
        </p:spPr>
      </p:pic>
      <p:sp>
        <p:nvSpPr>
          <p:cNvPr id="7" name="مستطيل 6"/>
          <p:cNvSpPr/>
          <p:nvPr/>
        </p:nvSpPr>
        <p:spPr>
          <a:xfrm>
            <a:off x="1724406" y="1474643"/>
            <a:ext cx="8493525" cy="307777"/>
          </a:xfrm>
          <a:prstGeom prst="rect">
            <a:avLst/>
          </a:prstGeom>
        </p:spPr>
        <p:txBody>
          <a:bodyPr wrap="square">
            <a:spAutoFit/>
          </a:bodyPr>
          <a:lstStyle/>
          <a:p>
            <a:r>
              <a:rPr lang="en-US" sz="1400" dirty="0">
                <a:solidFill>
                  <a:schemeClr val="accent1">
                    <a:lumMod val="75000"/>
                  </a:schemeClr>
                </a:solidFill>
              </a:rPr>
              <a:t>It lives only inside the cell, so we cannot culture it in the lab without human tissue in order to survive &amp; replicate </a:t>
            </a:r>
          </a:p>
        </p:txBody>
      </p:sp>
      <p:sp>
        <p:nvSpPr>
          <p:cNvPr id="8" name="مربع نص 7"/>
          <p:cNvSpPr txBox="1"/>
          <p:nvPr/>
        </p:nvSpPr>
        <p:spPr>
          <a:xfrm>
            <a:off x="1724406" y="1803387"/>
            <a:ext cx="7719658" cy="954107"/>
          </a:xfrm>
          <a:prstGeom prst="rect">
            <a:avLst/>
          </a:prstGeom>
          <a:noFill/>
        </p:spPr>
        <p:txBody>
          <a:bodyPr wrap="square" rtlCol="1">
            <a:spAutoFit/>
          </a:bodyPr>
          <a:lstStyle/>
          <a:p>
            <a:r>
              <a:rPr lang="en-US" sz="1400" dirty="0">
                <a:solidFill>
                  <a:schemeClr val="accent1">
                    <a:lumMod val="75000"/>
                  </a:schemeClr>
                </a:solidFill>
              </a:rPr>
              <a:t>This is the life cycle, start with elementary body which is the infective body which enter the cells and start to replicate and develop into reticulate body is not infectious and this body continue to replicate and concentrate to form inclusion, at the end it will convert back to elementary body and start to infect other cells. So elementary body is the most infective part of chlamydia. </a:t>
            </a:r>
          </a:p>
        </p:txBody>
      </p:sp>
      <p:sp>
        <p:nvSpPr>
          <p:cNvPr id="9" name="مستطيل 8"/>
          <p:cNvSpPr/>
          <p:nvPr/>
        </p:nvSpPr>
        <p:spPr>
          <a:xfrm>
            <a:off x="4844272" y="4802075"/>
            <a:ext cx="6142573" cy="307777"/>
          </a:xfrm>
          <a:prstGeom prst="rect">
            <a:avLst/>
          </a:prstGeom>
        </p:spPr>
        <p:txBody>
          <a:bodyPr wrap="square">
            <a:spAutoFit/>
          </a:bodyPr>
          <a:lstStyle/>
          <a:p>
            <a:r>
              <a:rPr lang="en-US" sz="1400" dirty="0">
                <a:solidFill>
                  <a:schemeClr val="accent1">
                    <a:lumMod val="75000"/>
                  </a:schemeClr>
                </a:solidFill>
              </a:rPr>
              <a:t> </a:t>
            </a:r>
            <a:r>
              <a:rPr lang="en-US" sz="1400" dirty="0" err="1">
                <a:solidFill>
                  <a:schemeClr val="accent1">
                    <a:lumMod val="75000"/>
                  </a:schemeClr>
                </a:solidFill>
              </a:rPr>
              <a:t>يسمونها</a:t>
            </a:r>
            <a:r>
              <a:rPr lang="en-US" sz="1400" dirty="0">
                <a:solidFill>
                  <a:schemeClr val="accent1">
                    <a:lumMod val="75000"/>
                  </a:schemeClr>
                </a:solidFill>
              </a:rPr>
              <a:t> </a:t>
            </a:r>
            <a:r>
              <a:rPr lang="en-US" sz="1400" dirty="0" err="1">
                <a:solidFill>
                  <a:schemeClr val="accent1">
                    <a:lumMod val="75000"/>
                  </a:schemeClr>
                </a:solidFill>
              </a:rPr>
              <a:t>تراخوما</a:t>
            </a:r>
            <a:r>
              <a:rPr lang="en-US" sz="1400" dirty="0">
                <a:solidFill>
                  <a:schemeClr val="accent1">
                    <a:lumMod val="75000"/>
                  </a:schemeClr>
                </a:solidFill>
              </a:rPr>
              <a:t> </a:t>
            </a:r>
            <a:r>
              <a:rPr lang="en-US" sz="1400" dirty="0" err="1">
                <a:solidFill>
                  <a:schemeClr val="accent1">
                    <a:lumMod val="75000"/>
                  </a:schemeClr>
                </a:solidFill>
              </a:rPr>
              <a:t>أو</a:t>
            </a:r>
            <a:r>
              <a:rPr lang="en-US" sz="1400" dirty="0">
                <a:solidFill>
                  <a:schemeClr val="accent1">
                    <a:lumMod val="75000"/>
                  </a:schemeClr>
                </a:solidFill>
              </a:rPr>
              <a:t> </a:t>
            </a:r>
            <a:r>
              <a:rPr lang="en-US" sz="1400" dirty="0" err="1">
                <a:solidFill>
                  <a:schemeClr val="accent1">
                    <a:lumMod val="75000"/>
                  </a:schemeClr>
                </a:solidFill>
              </a:rPr>
              <a:t>الرمد</a:t>
            </a:r>
            <a:r>
              <a:rPr lang="en-US" sz="1400" dirty="0">
                <a:solidFill>
                  <a:schemeClr val="accent1">
                    <a:lumMod val="75000"/>
                  </a:schemeClr>
                </a:solidFill>
              </a:rPr>
              <a:t> </a:t>
            </a:r>
            <a:r>
              <a:rPr lang="en-US" sz="1400" dirty="0" err="1">
                <a:solidFill>
                  <a:schemeClr val="accent1">
                    <a:lumMod val="75000"/>
                  </a:schemeClr>
                </a:solidFill>
              </a:rPr>
              <a:t>الحبيبي</a:t>
            </a:r>
            <a:r>
              <a:rPr lang="en-US" sz="1400" dirty="0">
                <a:solidFill>
                  <a:schemeClr val="accent1">
                    <a:lumMod val="75000"/>
                  </a:schemeClr>
                </a:solidFill>
              </a:rPr>
              <a:t> most common cause of blindness in the past </a:t>
            </a:r>
          </a:p>
        </p:txBody>
      </p:sp>
      <p:sp>
        <p:nvSpPr>
          <p:cNvPr id="10" name="مستطيل 9"/>
          <p:cNvSpPr/>
          <p:nvPr/>
        </p:nvSpPr>
        <p:spPr>
          <a:xfrm>
            <a:off x="5674623" y="5090901"/>
            <a:ext cx="4073679" cy="307777"/>
          </a:xfrm>
          <a:prstGeom prst="rect">
            <a:avLst/>
          </a:prstGeom>
        </p:spPr>
        <p:txBody>
          <a:bodyPr wrap="none">
            <a:spAutoFit/>
          </a:bodyPr>
          <a:lstStyle/>
          <a:p>
            <a:r>
              <a:rPr lang="en-US" sz="1400" dirty="0">
                <a:solidFill>
                  <a:schemeClr val="accent1">
                    <a:lumMod val="75000"/>
                  </a:schemeClr>
                </a:solidFill>
              </a:rPr>
              <a:t>Our concern here about sexually transmitted disease </a:t>
            </a:r>
          </a:p>
        </p:txBody>
      </p:sp>
    </p:spTree>
    <p:extLst>
      <p:ext uri="{BB962C8B-B14F-4D97-AF65-F5344CB8AC3E}">
        <p14:creationId xmlns:p14="http://schemas.microsoft.com/office/powerpoint/2010/main" val="197103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C6BA72-E5D1-4A1E-9915-5617AD4F6510}"/>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id="{87E1E477-75E5-446E-9741-E7500BFBBD4E}"/>
              </a:ext>
            </a:extLst>
          </p:cNvPr>
          <p:cNvGraphicFramePr>
            <a:graphicFrameLocks noGrp="1"/>
          </p:cNvGraphicFramePr>
          <p:nvPr>
            <p:extLst>
              <p:ext uri="{D42A27DB-BD31-4B8C-83A1-F6EECF244321}">
                <p14:modId xmlns:p14="http://schemas.microsoft.com/office/powerpoint/2010/main" val="315057663"/>
              </p:ext>
            </p:extLst>
          </p:nvPr>
        </p:nvGraphicFramePr>
        <p:xfrm>
          <a:off x="139885" y="153831"/>
          <a:ext cx="11912230" cy="6065520"/>
        </p:xfrm>
        <a:graphic>
          <a:graphicData uri="http://schemas.openxmlformats.org/drawingml/2006/table">
            <a:tbl>
              <a:tblPr firstRow="1" bandRow="1">
                <a:tableStyleId>{5940675A-B579-460E-94D1-54222C63F5DA}</a:tableStyleId>
              </a:tblPr>
              <a:tblGrid>
                <a:gridCol w="1559814">
                  <a:extLst>
                    <a:ext uri="{9D8B030D-6E8A-4147-A177-3AD203B41FA5}">
                      <a16:colId xmlns:a16="http://schemas.microsoft.com/office/drawing/2014/main" val="3605166101"/>
                    </a:ext>
                  </a:extLst>
                </a:gridCol>
                <a:gridCol w="3899243">
                  <a:extLst>
                    <a:ext uri="{9D8B030D-6E8A-4147-A177-3AD203B41FA5}">
                      <a16:colId xmlns:a16="http://schemas.microsoft.com/office/drawing/2014/main" val="2989344479"/>
                    </a:ext>
                  </a:extLst>
                </a:gridCol>
                <a:gridCol w="6453173">
                  <a:extLst>
                    <a:ext uri="{9D8B030D-6E8A-4147-A177-3AD203B41FA5}">
                      <a16:colId xmlns:a16="http://schemas.microsoft.com/office/drawing/2014/main" val="4187809563"/>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Chlamydia trachomatis </a:t>
                      </a:r>
                    </a:p>
                  </a:txBody>
                  <a:tcPr>
                    <a:solidFill>
                      <a:schemeClr val="accent6">
                        <a:lumMod val="20000"/>
                        <a:lumOff val="8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597135024"/>
                  </a:ext>
                </a:extLst>
              </a:tr>
              <a:tr h="62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Epidemiology of </a:t>
                      </a:r>
                      <a:r>
                        <a:rPr lang="en-US" sz="1800" dirty="0" err="1"/>
                        <a:t>c.trachomatis</a:t>
                      </a:r>
                      <a:endParaRPr lang="en-US" sz="1800" dirty="0"/>
                    </a:p>
                    <a:p>
                      <a:endParaRPr lang="en-US" sz="1800" dirty="0"/>
                    </a:p>
                  </a:txBody>
                  <a:tcPr>
                    <a:solidFill>
                      <a:schemeClr val="accent1">
                        <a:lumMod val="20000"/>
                        <a:lumOff val="80000"/>
                      </a:schemeClr>
                    </a:solidFill>
                  </a:tcPr>
                </a:tc>
                <a:tc gridSpan="2">
                  <a:txBody>
                    <a:bodyPr/>
                    <a:lstStyle/>
                    <a:p>
                      <a:pPr marL="285750" indent="-285750">
                        <a:buFont typeface="Arial" panose="020B0604020202020204" pitchFamily="34" charset="0"/>
                        <a:buChar char="•"/>
                      </a:pPr>
                      <a:r>
                        <a:rPr lang="en-US" sz="1800" b="0" i="1" dirty="0" err="1"/>
                        <a:t>C.trachomatis</a:t>
                      </a:r>
                      <a:r>
                        <a:rPr lang="en-US" sz="1800" b="0" dirty="0"/>
                        <a:t> is a common cause of sexually transmitted disease (STD).</a:t>
                      </a:r>
                    </a:p>
                    <a:p>
                      <a:pPr marL="285750" indent="-285750">
                        <a:buFont typeface="Arial" panose="020B0604020202020204" pitchFamily="34" charset="0"/>
                        <a:buChar char="•"/>
                      </a:pPr>
                      <a:r>
                        <a:rPr lang="en-US" sz="1800" b="0" dirty="0"/>
                        <a:t>Spread by genital secretions , anal or oral sex.</a:t>
                      </a:r>
                    </a:p>
                    <a:p>
                      <a:pPr marL="285750" indent="-285750">
                        <a:buFont typeface="Arial" panose="020B0604020202020204" pitchFamily="34" charset="0"/>
                        <a:buChar char="•"/>
                      </a:pPr>
                      <a:r>
                        <a:rPr lang="en-US" sz="1800" b="0" dirty="0"/>
                        <a:t>Wide spread, 5-20 % among STD clinic in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Human are the sole reservoir </a:t>
                      </a:r>
                      <a:r>
                        <a:rPr lang="en-US" sz="1800" dirty="0">
                          <a:solidFill>
                            <a:schemeClr val="accent1">
                              <a:lumMod val="75000"/>
                            </a:schemeClr>
                          </a:solidFill>
                        </a:rPr>
                        <a:t>Human is the only reservoir</a:t>
                      </a:r>
                      <a:r>
                        <a:rPr lang="en-US" sz="1800" b="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1/3 of male sexual contacts of women with </a:t>
                      </a:r>
                      <a:r>
                        <a:rPr lang="en-US" sz="1800" b="0" i="1" dirty="0" err="1"/>
                        <a:t>C.trachomatis</a:t>
                      </a:r>
                      <a:r>
                        <a:rPr lang="en-US" sz="1800" b="0" dirty="0"/>
                        <a:t>  cervicitis  develop </a:t>
                      </a:r>
                      <a:r>
                        <a:rPr lang="en-US" sz="1800" b="0" dirty="0">
                          <a:solidFill>
                            <a:srgbClr val="FF0000"/>
                          </a:solidFill>
                        </a:rPr>
                        <a:t>urethritis </a:t>
                      </a:r>
                      <a:r>
                        <a:rPr lang="en-US" sz="1800" b="0" dirty="0"/>
                        <a:t> after 2-6 weeks incubation period </a:t>
                      </a:r>
                      <a:r>
                        <a:rPr lang="en-US" sz="1400" b="0" dirty="0">
                          <a:solidFill>
                            <a:schemeClr val="accent1">
                              <a:lumMod val="75000"/>
                            </a:schemeClr>
                          </a:solidFill>
                        </a:rPr>
                        <a:t>“</a:t>
                      </a:r>
                      <a:r>
                        <a:rPr lang="en-US" sz="1400" dirty="0">
                          <a:solidFill>
                            <a:schemeClr val="accent1">
                              <a:lumMod val="75000"/>
                            </a:schemeClr>
                          </a:solidFill>
                        </a:rPr>
                        <a:t>It has long IP”</a:t>
                      </a:r>
                      <a:r>
                        <a:rPr lang="en-US" sz="1800" b="0" dirty="0"/>
                        <a:t>. </a:t>
                      </a:r>
                      <a:r>
                        <a:rPr lang="en-US" sz="1400" dirty="0">
                          <a:solidFill>
                            <a:schemeClr val="accent1">
                              <a:lumMod val="75000"/>
                            </a:schemeClr>
                          </a:solidFill>
                        </a:rPr>
                        <a:t>The majority of women who have a sex with male who is having chlamydia, they don’t develop symptoms</a:t>
                      </a:r>
                      <a:r>
                        <a:rPr lang="en-US" sz="800" dirty="0">
                          <a:solidFill>
                            <a:srgbClr val="00723A"/>
                          </a:solidFill>
                          <a:latin typeface="Chalkduster" charset="0"/>
                        </a:rPr>
                        <a:t> </a:t>
                      </a:r>
                      <a:endParaRPr lang="en-US" dirty="0">
                        <a:effectLst/>
                      </a:endParaRPr>
                    </a:p>
                  </a:txBody>
                  <a:tcPr/>
                </a:tc>
                <a:tc hMerge="1">
                  <a:txBody>
                    <a:bodyPr/>
                    <a:lstStyle/>
                    <a:p>
                      <a:endParaRPr lang="en-US"/>
                    </a:p>
                  </a:txBody>
                  <a:tcPr/>
                </a:tc>
                <a:extLst>
                  <a:ext uri="{0D108BD9-81ED-4DB2-BD59-A6C34878D82A}">
                    <a16:rowId xmlns:a16="http://schemas.microsoft.com/office/drawing/2014/main" val="1676614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Pathogenesis of chlamydia species </a:t>
                      </a:r>
                    </a:p>
                  </a:txBody>
                  <a:tcPr>
                    <a:solidFill>
                      <a:schemeClr val="accent1">
                        <a:lumMod val="20000"/>
                        <a:lumOff val="80000"/>
                      </a:schemeClr>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chemeClr val="tx1"/>
                          </a:solidFill>
                        </a:rPr>
                        <a:t>Chlamydia</a:t>
                      </a:r>
                      <a:r>
                        <a:rPr lang="en-US" dirty="0">
                          <a:solidFill>
                            <a:schemeClr val="tx1"/>
                          </a:solidFill>
                        </a:rPr>
                        <a:t> have tropism for epithelial cells of endocervix and upper genital tract of women, urethra, rectum and conjunctiva of both sexes. </a:t>
                      </a:r>
                      <a:r>
                        <a:rPr lang="en-US" sz="1400" dirty="0">
                          <a:solidFill>
                            <a:schemeClr val="accent1">
                              <a:lumMod val="75000"/>
                            </a:schemeClr>
                          </a:solidFill>
                        </a:rPr>
                        <a:t>That’s why sometimes conjunctivitis especially in babies may be caused by chlamydia trachomatis if the mother was infected. </a:t>
                      </a:r>
                      <a:endParaRPr lang="en-US" sz="1400" dirty="0">
                        <a:solidFill>
                          <a:schemeClr val="tx1"/>
                        </a:solidFill>
                      </a:endParaRPr>
                    </a:p>
                    <a:p>
                      <a:pPr marL="285750" indent="-285750">
                        <a:buFont typeface="Arial" panose="020B0604020202020204" pitchFamily="34" charset="0"/>
                        <a:buChar char="•"/>
                      </a:pPr>
                      <a:r>
                        <a:rPr lang="en-US" dirty="0">
                          <a:solidFill>
                            <a:srgbClr val="FF0000"/>
                          </a:solidFill>
                        </a:rPr>
                        <a:t>LGV can enter through skin or mucosal breaks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1">
                              <a:lumMod val="75000"/>
                            </a:schemeClr>
                          </a:solidFill>
                        </a:rPr>
                        <a:t>When chlamydia enter the cells</a:t>
                      </a:r>
                      <a:r>
                        <a:rPr lang="en-US" sz="1800" dirty="0">
                          <a:solidFill>
                            <a:schemeClr val="accent1">
                              <a:lumMod val="75000"/>
                            </a:schemeClr>
                          </a:solidFill>
                        </a:rPr>
                        <a:t>, </a:t>
                      </a:r>
                      <a:r>
                        <a:rPr lang="en-US" dirty="0">
                          <a:solidFill>
                            <a:schemeClr val="tx1"/>
                          </a:solidFill>
                        </a:rPr>
                        <a:t>Release of pro-inflammatory cytokines, lead to tissue infiltration by inflammatory cells, progress to necrosis, fibrosis then scaring. </a:t>
                      </a:r>
                      <a:r>
                        <a:rPr lang="en-US" sz="1400" dirty="0">
                          <a:solidFill>
                            <a:schemeClr val="accent1">
                              <a:lumMod val="75000"/>
                            </a:schemeClr>
                          </a:solidFill>
                        </a:rPr>
                        <a:t>May lead to infertility </a:t>
                      </a:r>
                      <a:endParaRPr lang="en-US" sz="1800" dirty="0">
                        <a:solidFill>
                          <a:schemeClr val="accent1">
                            <a:lumMod val="75000"/>
                          </a:schemeClr>
                        </a:solidFill>
                      </a:endParaRPr>
                    </a:p>
                  </a:txBody>
                  <a:tcPr/>
                </a:tc>
                <a:tc hMerge="1">
                  <a:txBody>
                    <a:bodyPr/>
                    <a:lstStyle/>
                    <a:p>
                      <a:endParaRPr lang="en-US"/>
                    </a:p>
                  </a:txBody>
                  <a:tcPr/>
                </a:tc>
                <a:extLst>
                  <a:ext uri="{0D108BD9-81ED-4DB2-BD59-A6C34878D82A}">
                    <a16:rowId xmlns:a16="http://schemas.microsoft.com/office/drawing/2014/main" val="15166016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Genital infections caused by </a:t>
                      </a:r>
                      <a:r>
                        <a:rPr lang="en-US" sz="1800" dirty="0" err="1"/>
                        <a:t>c.trachomatis</a:t>
                      </a:r>
                      <a:r>
                        <a:rPr lang="en-US" sz="1800" dirty="0"/>
                        <a:t> </a:t>
                      </a:r>
                    </a:p>
                  </a:txBody>
                  <a:tcPr>
                    <a:solidFill>
                      <a:schemeClr val="accent1">
                        <a:lumMod val="20000"/>
                        <a:lumOff val="80000"/>
                      </a:schemeClr>
                    </a:solidFill>
                  </a:tcPr>
                </a:tc>
                <a:tc>
                  <a:txBody>
                    <a:bodyPr/>
                    <a:lstStyle/>
                    <a:p>
                      <a:pPr marL="0" indent="0">
                        <a:buFont typeface="Arial" panose="020B0604020202020204" pitchFamily="34" charset="0"/>
                        <a:buNone/>
                      </a:pPr>
                      <a:r>
                        <a:rPr lang="en-US" sz="1800" b="1" dirty="0">
                          <a:solidFill>
                            <a:schemeClr val="tx1"/>
                          </a:solidFill>
                        </a:rPr>
                        <a:t>  In men</a:t>
                      </a:r>
                      <a:r>
                        <a:rPr lang="en-US" sz="1800" dirty="0">
                          <a:solidFill>
                            <a:schemeClr val="tx1"/>
                          </a:solidFill>
                        </a:rPr>
                        <a:t>: </a:t>
                      </a:r>
                    </a:p>
                    <a:p>
                      <a:pPr marL="285750" indent="-285750">
                        <a:buFont typeface="Arial" panose="020B0604020202020204" pitchFamily="34" charset="0"/>
                        <a:buChar char="•"/>
                      </a:pPr>
                      <a:r>
                        <a:rPr lang="en-US" sz="1800" dirty="0">
                          <a:solidFill>
                            <a:schemeClr val="tx1"/>
                          </a:solidFill>
                        </a:rPr>
                        <a:t>urethritis ( non gonococcal urethritis (NGU))</a:t>
                      </a:r>
                      <a:r>
                        <a:rPr lang="en-US" sz="1800" dirty="0">
                          <a:solidFill>
                            <a:schemeClr val="accent1">
                              <a:lumMod val="75000"/>
                            </a:schemeClr>
                          </a:solidFill>
                        </a:rPr>
                        <a:t>*</a:t>
                      </a:r>
                      <a:r>
                        <a:rPr lang="en-US" sz="1800" dirty="0">
                          <a:solidFill>
                            <a:schemeClr val="tx1"/>
                          </a:solidFill>
                        </a:rPr>
                        <a:t> , epididymitis &amp; proctitis.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Urethritis  presents as </a:t>
                      </a:r>
                      <a:r>
                        <a:rPr lang="en-US" sz="1800" dirty="0">
                          <a:solidFill>
                            <a:srgbClr val="FF0000"/>
                          </a:solidFill>
                        </a:rPr>
                        <a:t>dysuria</a:t>
                      </a:r>
                      <a:r>
                        <a:rPr lang="en-US" sz="1800" dirty="0">
                          <a:solidFill>
                            <a:schemeClr val="tx1"/>
                          </a:solidFill>
                        </a:rPr>
                        <a:t> and </a:t>
                      </a:r>
                      <a:r>
                        <a:rPr lang="en-US" sz="1800" b="1" u="sng" dirty="0">
                          <a:solidFill>
                            <a:srgbClr val="FF0000"/>
                          </a:solidFill>
                        </a:rPr>
                        <a:t>thin</a:t>
                      </a:r>
                      <a:r>
                        <a:rPr lang="en-US" sz="1800" dirty="0">
                          <a:solidFill>
                            <a:schemeClr val="tx1"/>
                          </a:solidFill>
                        </a:rPr>
                        <a:t> </a:t>
                      </a:r>
                      <a:r>
                        <a:rPr lang="en-US" sz="1800" dirty="0">
                          <a:solidFill>
                            <a:srgbClr val="FF0000"/>
                          </a:solidFill>
                        </a:rPr>
                        <a:t>urethral discharge </a:t>
                      </a:r>
                      <a:r>
                        <a:rPr lang="en-US" sz="1800" dirty="0">
                          <a:solidFill>
                            <a:schemeClr val="tx1"/>
                          </a:solidFill>
                        </a:rPr>
                        <a:t>in 50 % of men.</a:t>
                      </a:r>
                      <a:endParaRPr lang="en-US" sz="1400" dirty="0">
                        <a:solidFill>
                          <a:schemeClr val="tx1"/>
                        </a:solidFill>
                      </a:endParaRPr>
                    </a:p>
                  </a:txBody>
                  <a:tcPr/>
                </a:tc>
                <a:tc>
                  <a:txBody>
                    <a:bodyPr/>
                    <a:lstStyle/>
                    <a:p>
                      <a:pPr marL="0" indent="0">
                        <a:buFont typeface="Arial" panose="020B0604020202020204" pitchFamily="34" charset="0"/>
                        <a:buNone/>
                      </a:pPr>
                      <a:r>
                        <a:rPr lang="en-US" sz="1600" b="1" dirty="0">
                          <a:solidFill>
                            <a:schemeClr val="tx1"/>
                          </a:solidFill>
                        </a:rPr>
                        <a:t>In women</a:t>
                      </a:r>
                      <a:r>
                        <a:rPr lang="en-US" sz="1600" dirty="0">
                          <a:solidFill>
                            <a:schemeClr val="tx1"/>
                          </a:solidFill>
                        </a:rPr>
                        <a:t>: </a:t>
                      </a:r>
                    </a:p>
                    <a:p>
                      <a:pPr marL="285750" indent="-285750">
                        <a:buFont typeface="Arial" panose="020B0604020202020204" pitchFamily="34" charset="0"/>
                        <a:buChar char="•"/>
                      </a:pPr>
                      <a:r>
                        <a:rPr lang="en-US" sz="1600" b="0" u="none" dirty="0">
                          <a:solidFill>
                            <a:schemeClr val="tx1"/>
                          </a:solidFill>
                        </a:rPr>
                        <a:t>cervicitis, salpingitis, urethral syndrome, endometritis &amp; proctitis.</a:t>
                      </a:r>
                    </a:p>
                    <a:p>
                      <a:pPr marL="285750" indent="-285750">
                        <a:buFont typeface="Arial" panose="020B0604020202020204" pitchFamily="34" charset="0"/>
                        <a:buChar char="•"/>
                      </a:pPr>
                      <a:r>
                        <a:rPr lang="en-US" sz="1600" b="0" u="none" dirty="0">
                          <a:solidFill>
                            <a:schemeClr val="tx1"/>
                          </a:solidFill>
                        </a:rPr>
                        <a:t>Uterine cervix infection may produce vaginal discharge but is </a:t>
                      </a:r>
                      <a:r>
                        <a:rPr lang="en-US" sz="1600" b="0" u="none" dirty="0">
                          <a:solidFill>
                            <a:srgbClr val="FF0000"/>
                          </a:solidFill>
                        </a:rPr>
                        <a:t>asymptomatic</a:t>
                      </a:r>
                      <a:r>
                        <a:rPr lang="en-US" sz="1600" b="0" u="none" dirty="0">
                          <a:solidFill>
                            <a:schemeClr val="tx1"/>
                          </a:solidFill>
                        </a:rPr>
                        <a:t> in 50-70% of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dirty="0">
                          <a:solidFill>
                            <a:srgbClr val="FF0000"/>
                          </a:solidFill>
                        </a:rPr>
                        <a:t>Salpingitis and pelvic inflammatory disease  can cause sterility and ectopic pregnancy</a:t>
                      </a:r>
                      <a:r>
                        <a:rPr lang="en-US" sz="1400" b="0" u="none" dirty="0">
                          <a:solidFill>
                            <a:srgbClr val="FF0000"/>
                          </a:solidFill>
                        </a:rPr>
                        <a:t>. </a:t>
                      </a:r>
                      <a:r>
                        <a:rPr lang="en-US" sz="1400" dirty="0">
                          <a:solidFill>
                            <a:schemeClr val="accent1">
                              <a:lumMod val="75000"/>
                            </a:schemeClr>
                          </a:solidFill>
                        </a:rPr>
                        <a:t>So the majority of women are asymptomatic with no symptoms. This is very dangerous, because the women with no symptoms may spread the infection to others or even progress without seeking the disease </a:t>
                      </a:r>
                      <a:endParaRPr lang="en-US" sz="1600" dirty="0">
                        <a:solidFill>
                          <a:schemeClr val="accent1">
                            <a:lumMod val="75000"/>
                          </a:schemeClr>
                        </a:solidFill>
                      </a:endParaRPr>
                    </a:p>
                  </a:txBody>
                  <a:tcPr/>
                </a:tc>
                <a:extLst>
                  <a:ext uri="{0D108BD9-81ED-4DB2-BD59-A6C34878D82A}">
                    <a16:rowId xmlns:a16="http://schemas.microsoft.com/office/drawing/2014/main" val="10003"/>
                  </a:ext>
                </a:extLst>
              </a:tr>
            </a:tbl>
          </a:graphicData>
        </a:graphic>
      </p:graphicFrame>
      <p:sp>
        <p:nvSpPr>
          <p:cNvPr id="10" name="مستطيل 9"/>
          <p:cNvSpPr/>
          <p:nvPr/>
        </p:nvSpPr>
        <p:spPr>
          <a:xfrm>
            <a:off x="0" y="6340905"/>
            <a:ext cx="12112668" cy="738664"/>
          </a:xfrm>
          <a:prstGeom prst="rect">
            <a:avLst/>
          </a:prstGeom>
        </p:spPr>
        <p:txBody>
          <a:bodyPr wrap="square">
            <a:spAutoFit/>
          </a:bodyPr>
          <a:lstStyle/>
          <a:p>
            <a:r>
              <a:rPr lang="en-US" sz="1400" dirty="0">
                <a:solidFill>
                  <a:schemeClr val="accent1">
                    <a:lumMod val="75000"/>
                  </a:schemeClr>
                </a:solidFill>
              </a:rPr>
              <a:t>* More of the symptoms are presented in male usually present with urethritis , it resemble urethritis  caused by bacterial causes such as E.coli and N.Gonococcal, if the culture is negative for these causes, here we should consider non gonococcal urethritis mainly due to chlamydia trachomatis. </a:t>
            </a:r>
          </a:p>
          <a:p>
            <a:r>
              <a:rPr lang="en-US" sz="1400" dirty="0">
                <a:solidFill>
                  <a:schemeClr val="accent1">
                    <a:lumMod val="75000"/>
                  </a:schemeClr>
                </a:solidFill>
              </a:rPr>
              <a:t> </a:t>
            </a:r>
          </a:p>
        </p:txBody>
      </p:sp>
      <p:sp>
        <p:nvSpPr>
          <p:cNvPr id="8" name="Rectangle 7">
            <a:extLst>
              <a:ext uri="{FF2B5EF4-FFF2-40B4-BE49-F238E27FC236}">
                <a16:creationId xmlns:a16="http://schemas.microsoft.com/office/drawing/2014/main" id="{891795A5-5E44-40EB-AB37-CDBB7E769FF0}"/>
              </a:ext>
            </a:extLst>
          </p:cNvPr>
          <p:cNvSpPr/>
          <p:nvPr/>
        </p:nvSpPr>
        <p:spPr>
          <a:xfrm>
            <a:off x="2597834" y="5580529"/>
            <a:ext cx="3085514" cy="646331"/>
          </a:xfrm>
          <a:prstGeom prst="rect">
            <a:avLst/>
          </a:prstGeom>
        </p:spPr>
        <p:txBody>
          <a:bodyPr wrap="square">
            <a:spAutoFit/>
          </a:bodyPr>
          <a:lstStyle/>
          <a:p>
            <a:r>
              <a:rPr lang="en-US" sz="1200" dirty="0">
                <a:solidFill>
                  <a:schemeClr val="accent1">
                    <a:lumMod val="75000"/>
                  </a:schemeClr>
                </a:solidFill>
              </a:rPr>
              <a:t>In contrast with </a:t>
            </a:r>
            <a:r>
              <a:rPr lang="en-US" sz="1200" dirty="0" err="1">
                <a:solidFill>
                  <a:schemeClr val="accent1">
                    <a:lumMod val="75000"/>
                  </a:schemeClr>
                </a:solidFill>
              </a:rPr>
              <a:t>N.gonococcal</a:t>
            </a:r>
            <a:r>
              <a:rPr lang="en-US" sz="1200" dirty="0">
                <a:solidFill>
                  <a:schemeClr val="accent1">
                    <a:lumMod val="75000"/>
                  </a:schemeClr>
                </a:solidFill>
              </a:rPr>
              <a:t> which cause sever pain along with thick purulent discharge &lt;&lt; this is very important </a:t>
            </a:r>
            <a:endParaRPr lang="en-US" sz="1200" dirty="0"/>
          </a:p>
        </p:txBody>
      </p:sp>
    </p:spTree>
    <p:extLst>
      <p:ext uri="{BB962C8B-B14F-4D97-AF65-F5344CB8AC3E}">
        <p14:creationId xmlns:p14="http://schemas.microsoft.com/office/powerpoint/2010/main" val="400088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C6BA72-E5D1-4A1E-9915-5617AD4F6510}"/>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id="{61A8F732-8F3B-4D78-A88D-4F69AF2B72CA}"/>
              </a:ext>
            </a:extLst>
          </p:cNvPr>
          <p:cNvGraphicFramePr>
            <a:graphicFrameLocks noGrp="1"/>
          </p:cNvGraphicFramePr>
          <p:nvPr>
            <p:extLst>
              <p:ext uri="{D42A27DB-BD31-4B8C-83A1-F6EECF244321}">
                <p14:modId xmlns:p14="http://schemas.microsoft.com/office/powerpoint/2010/main" val="2374250474"/>
              </p:ext>
            </p:extLst>
          </p:nvPr>
        </p:nvGraphicFramePr>
        <p:xfrm>
          <a:off x="200438" y="304800"/>
          <a:ext cx="11791123" cy="5394960"/>
        </p:xfrm>
        <a:graphic>
          <a:graphicData uri="http://schemas.openxmlformats.org/drawingml/2006/table">
            <a:tbl>
              <a:tblPr firstRow="1" bandRow="1">
                <a:tableStyleId>{5940675A-B579-460E-94D1-54222C63F5DA}</a:tableStyleId>
              </a:tblPr>
              <a:tblGrid>
                <a:gridCol w="2093583">
                  <a:extLst>
                    <a:ext uri="{9D8B030D-6E8A-4147-A177-3AD203B41FA5}">
                      <a16:colId xmlns:a16="http://schemas.microsoft.com/office/drawing/2014/main" val="3605166101"/>
                    </a:ext>
                  </a:extLst>
                </a:gridCol>
                <a:gridCol w="9697540">
                  <a:extLst>
                    <a:ext uri="{9D8B030D-6E8A-4147-A177-3AD203B41FA5}">
                      <a16:colId xmlns:a16="http://schemas.microsoft.com/office/drawing/2014/main" val="2989344479"/>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latin typeface="+mn-lt"/>
                        </a:rPr>
                        <a:t>Chlamydia trachomatis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62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Other diseases  caused by </a:t>
                      </a:r>
                      <a:r>
                        <a:rPr lang="en-US" sz="1800" dirty="0" err="1">
                          <a:latin typeface="+mn-lt"/>
                        </a:rPr>
                        <a:t>c.tracomatis</a:t>
                      </a:r>
                      <a:endParaRPr lang="en-US" sz="1800" dirty="0">
                        <a:latin typeface="+mn-lt"/>
                      </a:endParaRPr>
                    </a:p>
                    <a:p>
                      <a:endParaRPr lang="en-US" sz="1800" dirty="0">
                        <a:latin typeface="+mn-lt"/>
                      </a:endParaRP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latin typeface="+mn-lt"/>
                        </a:rPr>
                        <a:t>50% of infants born to mothers excreting </a:t>
                      </a:r>
                      <a:r>
                        <a:rPr lang="en-US" b="0" i="1" dirty="0" err="1">
                          <a:solidFill>
                            <a:schemeClr val="tx1"/>
                          </a:solidFill>
                          <a:latin typeface="+mn-lt"/>
                        </a:rPr>
                        <a:t>C.trachomatis</a:t>
                      </a:r>
                      <a:r>
                        <a:rPr lang="en-US" b="0" dirty="0">
                          <a:solidFill>
                            <a:schemeClr val="tx1"/>
                          </a:solidFill>
                          <a:latin typeface="+mn-lt"/>
                        </a:rPr>
                        <a:t>  during labor  show evidence of infection during the first year of life. Most develop </a:t>
                      </a:r>
                      <a:r>
                        <a:rPr lang="en-US" b="0" dirty="0">
                          <a:solidFill>
                            <a:srgbClr val="FF0000"/>
                          </a:solidFill>
                          <a:latin typeface="+mn-lt"/>
                        </a:rPr>
                        <a:t>inclusion conjunctivitis </a:t>
                      </a:r>
                      <a:r>
                        <a:rPr lang="en-US" sz="1600" dirty="0">
                          <a:solidFill>
                            <a:schemeClr val="accent1">
                              <a:lumMod val="75000"/>
                            </a:schemeClr>
                          </a:solidFill>
                          <a:latin typeface="+mn-lt"/>
                        </a:rPr>
                        <a:t>With discharge from the eyes</a:t>
                      </a:r>
                      <a:r>
                        <a:rPr lang="en-US" sz="1800" dirty="0">
                          <a:solidFill>
                            <a:schemeClr val="accent1">
                              <a:lumMod val="75000"/>
                            </a:schemeClr>
                          </a:solidFill>
                          <a:latin typeface="+mn-lt"/>
                        </a:rPr>
                        <a:t> </a:t>
                      </a:r>
                      <a:r>
                        <a:rPr lang="en-US" b="0" dirty="0">
                          <a:solidFill>
                            <a:schemeClr val="tx1"/>
                          </a:solidFill>
                          <a:latin typeface="+mn-lt"/>
                        </a:rPr>
                        <a:t>, 5-10% develop infant pneumonia syndrome.</a:t>
                      </a:r>
                      <a:endParaRPr lang="ar-SA" b="0" dirty="0">
                        <a:solidFill>
                          <a:schemeClr val="tx1"/>
                        </a:solidFill>
                        <a:latin typeface="+mn-lt"/>
                      </a:endParaRPr>
                    </a:p>
                    <a:p>
                      <a:pPr marL="285750" indent="-285750">
                        <a:buFont typeface="Arial" panose="020B0604020202020204" pitchFamily="34" charset="0"/>
                        <a:buChar char="•"/>
                      </a:pPr>
                      <a:r>
                        <a:rPr lang="en-US" b="0" dirty="0">
                          <a:solidFill>
                            <a:schemeClr val="tx1"/>
                          </a:solidFill>
                          <a:latin typeface="+mn-lt"/>
                        </a:rPr>
                        <a:t>LGV caused by </a:t>
                      </a:r>
                      <a:r>
                        <a:rPr lang="en-US" b="0" i="1" dirty="0" err="1">
                          <a:solidFill>
                            <a:schemeClr val="tx1"/>
                          </a:solidFill>
                          <a:latin typeface="+mn-lt"/>
                        </a:rPr>
                        <a:t>C.trachomatis</a:t>
                      </a:r>
                      <a:r>
                        <a:rPr lang="en-US" b="0" dirty="0">
                          <a:solidFill>
                            <a:schemeClr val="tx1"/>
                          </a:solidFill>
                          <a:latin typeface="+mn-lt"/>
                        </a:rPr>
                        <a:t> strains L1,L2,L3</a:t>
                      </a:r>
                    </a:p>
                    <a:p>
                      <a:pPr marL="285750" indent="-285750">
                        <a:buFont typeface="Arial" panose="020B0604020202020204" pitchFamily="34" charset="0"/>
                        <a:buChar char="•"/>
                      </a:pPr>
                      <a:r>
                        <a:rPr lang="en-US" b="0" dirty="0">
                          <a:solidFill>
                            <a:schemeClr val="tx1"/>
                          </a:solidFill>
                          <a:latin typeface="+mn-lt"/>
                        </a:rPr>
                        <a:t>LGV is common in South America  and Africa. </a:t>
                      </a:r>
                    </a:p>
                    <a:p>
                      <a:pPr marL="285750" indent="-285750">
                        <a:buFont typeface="Arial" panose="020B0604020202020204" pitchFamily="34" charset="0"/>
                        <a:buChar char="•"/>
                      </a:pPr>
                      <a:r>
                        <a:rPr lang="en-US" b="0" dirty="0">
                          <a:solidFill>
                            <a:schemeClr val="tx1"/>
                          </a:solidFill>
                          <a:latin typeface="+mn-lt"/>
                        </a:rPr>
                        <a:t>Papule and inguinal lymphadenopathy.</a:t>
                      </a:r>
                    </a:p>
                    <a:p>
                      <a:pPr marL="285750" indent="-285750">
                        <a:buFont typeface="Arial" panose="020B0604020202020204" pitchFamily="34" charset="0"/>
                        <a:buChar char="•"/>
                      </a:pPr>
                      <a:r>
                        <a:rPr lang="en-US" b="0" dirty="0">
                          <a:solidFill>
                            <a:schemeClr val="tx1"/>
                          </a:solidFill>
                          <a:latin typeface="+mn-lt"/>
                        </a:rPr>
                        <a:t>Chronic infection leads to abscesses, strictures and fistulas.</a:t>
                      </a:r>
                    </a:p>
                  </a:txBody>
                  <a:tcPr/>
                </a:tc>
                <a:extLst>
                  <a:ext uri="{0D108BD9-81ED-4DB2-BD59-A6C34878D82A}">
                    <a16:rowId xmlns:a16="http://schemas.microsoft.com/office/drawing/2014/main" val="1676614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Diagnosis of chlamydia species causing genital infections </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b="0" dirty="0">
                          <a:solidFill>
                            <a:srgbClr val="FF0000"/>
                          </a:solidFill>
                          <a:latin typeface="+mn-lt"/>
                        </a:rPr>
                        <a:t>Polymerase chain reaction (PCR) </a:t>
                      </a:r>
                      <a:r>
                        <a:rPr lang="en-US" b="0" dirty="0">
                          <a:solidFill>
                            <a:schemeClr val="tx1"/>
                          </a:solidFill>
                          <a:latin typeface="+mn-lt"/>
                        </a:rPr>
                        <a:t>:</a:t>
                      </a:r>
                    </a:p>
                    <a:p>
                      <a:pPr marL="0" indent="0">
                        <a:buNone/>
                      </a:pPr>
                      <a:r>
                        <a:rPr lang="en-US" b="0" dirty="0">
                          <a:solidFill>
                            <a:schemeClr val="tx1"/>
                          </a:solidFill>
                          <a:latin typeface="+mn-lt"/>
                        </a:rPr>
                        <a:t>the most sensitive methods of diagnosis. Performed on vaginal ,cervical , urethral swabs, or urine .</a:t>
                      </a:r>
                    </a:p>
                    <a:p>
                      <a:pPr marL="285750" indent="-285750">
                        <a:buFont typeface="Arial" panose="020B0604020202020204" pitchFamily="34" charset="0"/>
                        <a:buChar char="•"/>
                      </a:pPr>
                      <a:r>
                        <a:rPr lang="en-US" b="0" dirty="0">
                          <a:solidFill>
                            <a:schemeClr val="tx1"/>
                          </a:solidFill>
                          <a:latin typeface="+mn-lt"/>
                        </a:rPr>
                        <a:t>Isolation on tissue culture ( </a:t>
                      </a:r>
                      <a:r>
                        <a:rPr lang="en-US" b="0" dirty="0">
                          <a:solidFill>
                            <a:srgbClr val="FF0000"/>
                          </a:solidFill>
                          <a:latin typeface="+mn-lt"/>
                        </a:rPr>
                        <a:t>McCoy cell line</a:t>
                      </a:r>
                      <a:r>
                        <a:rPr lang="en-US" b="0" dirty="0">
                          <a:solidFill>
                            <a:schemeClr val="tx1"/>
                          </a:solidFill>
                          <a:latin typeface="+mn-lt"/>
                        </a:rPr>
                        <a:t>) : </a:t>
                      </a:r>
                    </a:p>
                    <a:p>
                      <a:pPr marL="0" indent="0">
                        <a:buFont typeface="Arial" panose="020B0604020202020204" pitchFamily="34" charset="0"/>
                        <a:buNone/>
                      </a:pPr>
                      <a:r>
                        <a:rPr lang="en-US" b="0" i="1" dirty="0" err="1">
                          <a:solidFill>
                            <a:schemeClr val="tx1"/>
                          </a:solidFill>
                          <a:latin typeface="+mn-lt"/>
                        </a:rPr>
                        <a:t>C.trachomatis</a:t>
                      </a:r>
                      <a:r>
                        <a:rPr lang="en-US" b="0" dirty="0">
                          <a:solidFill>
                            <a:schemeClr val="tx1"/>
                          </a:solidFill>
                          <a:latin typeface="+mn-lt"/>
                        </a:rPr>
                        <a:t> </a:t>
                      </a:r>
                      <a:r>
                        <a:rPr lang="en-US" b="0" u="sng" dirty="0">
                          <a:solidFill>
                            <a:schemeClr val="tx1"/>
                          </a:solidFill>
                          <a:latin typeface="+mn-lt"/>
                        </a:rPr>
                        <a:t>inclusions</a:t>
                      </a:r>
                      <a:r>
                        <a:rPr lang="en-US" b="0" dirty="0">
                          <a:solidFill>
                            <a:schemeClr val="tx1"/>
                          </a:solidFill>
                          <a:latin typeface="+mn-lt"/>
                        </a:rPr>
                        <a:t> can be seen by iodine or Giemsa stained smear. (Rarely done)</a:t>
                      </a:r>
                      <a:endParaRPr lang="ar-SA" b="0" dirty="0">
                        <a:solidFill>
                          <a:schemeClr val="tx1"/>
                        </a:solidFill>
                        <a:latin typeface="+mn-lt"/>
                      </a:endParaRPr>
                    </a:p>
                    <a:p>
                      <a:pPr marL="0" indent="0">
                        <a:buFont typeface="Arial" panose="020B0604020202020204" pitchFamily="34" charset="0"/>
                        <a:buNone/>
                      </a:pPr>
                      <a:endParaRPr lang="en-US" dirty="0">
                        <a:solidFill>
                          <a:schemeClr val="tx1"/>
                        </a:solidFill>
                        <a:latin typeface="+mn-lt"/>
                      </a:endParaRPr>
                    </a:p>
                  </a:txBody>
                  <a:tcPr/>
                </a:tc>
                <a:extLst>
                  <a:ext uri="{0D108BD9-81ED-4DB2-BD59-A6C34878D82A}">
                    <a16:rowId xmlns:a16="http://schemas.microsoft.com/office/drawing/2014/main" val="15166016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Treatment and prevention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800" dirty="0">
                          <a:solidFill>
                            <a:srgbClr val="C00000"/>
                          </a:solidFill>
                          <a:latin typeface="+mn-lt"/>
                        </a:rPr>
                        <a:t>Azithromycin</a:t>
                      </a:r>
                      <a:r>
                        <a:rPr lang="en-US" sz="1800" dirty="0">
                          <a:solidFill>
                            <a:srgbClr val="0070C0"/>
                          </a:solidFill>
                          <a:latin typeface="+mn-lt"/>
                        </a:rPr>
                        <a:t>  : </a:t>
                      </a:r>
                      <a:r>
                        <a:rPr lang="en-US" sz="1800" dirty="0">
                          <a:latin typeface="+mn-lt"/>
                        </a:rPr>
                        <a:t>single dose for </a:t>
                      </a:r>
                      <a:r>
                        <a:rPr lang="en-US" sz="1800" dirty="0">
                          <a:solidFill>
                            <a:srgbClr val="FF0000"/>
                          </a:solidFill>
                          <a:latin typeface="+mn-lt"/>
                        </a:rPr>
                        <a:t>non- LGV infection</a:t>
                      </a:r>
                      <a:r>
                        <a:rPr lang="en-US" sz="1800" dirty="0">
                          <a:latin typeface="+mn-lt"/>
                        </a:rPr>
                        <a:t>.</a:t>
                      </a:r>
                    </a:p>
                    <a:p>
                      <a:pPr marL="285750" indent="-285750">
                        <a:buFont typeface="Arial" panose="020B0604020202020204" pitchFamily="34" charset="0"/>
                        <a:buChar char="•"/>
                      </a:pPr>
                      <a:r>
                        <a:rPr lang="en-US" sz="1800" dirty="0">
                          <a:solidFill>
                            <a:srgbClr val="C00000"/>
                          </a:solidFill>
                          <a:latin typeface="+mn-lt"/>
                        </a:rPr>
                        <a:t>Erythromycin</a:t>
                      </a:r>
                      <a:r>
                        <a:rPr lang="en-US" sz="1800" dirty="0">
                          <a:latin typeface="+mn-lt"/>
                        </a:rPr>
                        <a:t>  : for </a:t>
                      </a:r>
                      <a:r>
                        <a:rPr lang="en-US" sz="1800" dirty="0">
                          <a:solidFill>
                            <a:srgbClr val="FF0000"/>
                          </a:solidFill>
                          <a:latin typeface="+mn-lt"/>
                        </a:rPr>
                        <a:t>pregnant women</a:t>
                      </a:r>
                      <a:r>
                        <a:rPr lang="en-US" sz="1800" dirty="0">
                          <a:latin typeface="+mn-lt"/>
                        </a:rPr>
                        <a:t>.</a:t>
                      </a:r>
                    </a:p>
                    <a:p>
                      <a:pPr marL="285750" indent="-285750">
                        <a:buFont typeface="Arial" panose="020B0604020202020204" pitchFamily="34" charset="0"/>
                        <a:buChar char="•"/>
                      </a:pPr>
                      <a:r>
                        <a:rPr lang="en-US" sz="1800" dirty="0">
                          <a:solidFill>
                            <a:srgbClr val="C00000"/>
                          </a:solidFill>
                          <a:latin typeface="+mn-lt"/>
                        </a:rPr>
                        <a:t>Doxycycline</a:t>
                      </a:r>
                      <a:r>
                        <a:rPr lang="en-US" sz="1800" dirty="0">
                          <a:latin typeface="+mn-lt"/>
                        </a:rPr>
                        <a:t> :  for </a:t>
                      </a:r>
                      <a:r>
                        <a:rPr lang="en-US" sz="1800" dirty="0">
                          <a:solidFill>
                            <a:srgbClr val="FF0000"/>
                          </a:solidFill>
                          <a:latin typeface="+mn-lt"/>
                        </a:rPr>
                        <a:t>LGV</a:t>
                      </a:r>
                      <a:r>
                        <a:rPr lang="en-US" sz="1800" dirty="0">
                          <a:latin typeface="+mn-lt"/>
                        </a:rPr>
                        <a:t>.</a:t>
                      </a:r>
                    </a:p>
                    <a:p>
                      <a:r>
                        <a:rPr lang="en-US" sz="1800" dirty="0">
                          <a:latin typeface="+mn-lt"/>
                        </a:rPr>
                        <a:t>Prevention and control through early detection of asymptomatic cases , screening women under 25 years to reduce transmission to the sexual partner. </a:t>
                      </a:r>
                      <a:endParaRPr lang="ar-SA" sz="1800" dirty="0">
                        <a:latin typeface="+mn-lt"/>
                      </a:endParaRPr>
                    </a:p>
                  </a:txBody>
                  <a:tcPr/>
                </a:tc>
                <a:extLst>
                  <a:ext uri="{0D108BD9-81ED-4DB2-BD59-A6C34878D82A}">
                    <a16:rowId xmlns:a16="http://schemas.microsoft.com/office/drawing/2014/main" val="10003"/>
                  </a:ext>
                </a:extLst>
              </a:tr>
            </a:tbl>
          </a:graphicData>
        </a:graphic>
      </p:graphicFrame>
      <p:sp>
        <p:nvSpPr>
          <p:cNvPr id="3" name="مستطيل 2"/>
          <p:cNvSpPr/>
          <p:nvPr/>
        </p:nvSpPr>
        <p:spPr>
          <a:xfrm>
            <a:off x="8283581" y="1714987"/>
            <a:ext cx="4356847" cy="954107"/>
          </a:xfrm>
          <a:prstGeom prst="rect">
            <a:avLst/>
          </a:prstGeom>
        </p:spPr>
        <p:txBody>
          <a:bodyPr wrap="square">
            <a:spAutoFit/>
          </a:bodyPr>
          <a:lstStyle/>
          <a:p>
            <a:r>
              <a:rPr lang="en-US" sz="1400" dirty="0">
                <a:solidFill>
                  <a:schemeClr val="accent1">
                    <a:lumMod val="75000"/>
                  </a:schemeClr>
                </a:solidFill>
              </a:rPr>
              <a:t>What other cause of eye discharge in the baby ? </a:t>
            </a:r>
          </a:p>
          <a:p>
            <a:pPr marL="171450" indent="-171450">
              <a:buFont typeface="Arial" charset="0"/>
              <a:buChar char="•"/>
            </a:pPr>
            <a:r>
              <a:rPr lang="en-US" sz="1400" dirty="0">
                <a:solidFill>
                  <a:schemeClr val="accent1">
                    <a:lumMod val="75000"/>
                  </a:schemeClr>
                </a:solidFill>
              </a:rPr>
              <a:t>N.gonococcal with profuse discharge </a:t>
            </a:r>
          </a:p>
          <a:p>
            <a:pPr marL="171450" indent="-171450">
              <a:buFont typeface="Arial" charset="0"/>
              <a:buChar char="•"/>
            </a:pPr>
            <a:r>
              <a:rPr lang="en-US" sz="1400" dirty="0">
                <a:solidFill>
                  <a:schemeClr val="accent1">
                    <a:lumMod val="75000"/>
                  </a:schemeClr>
                </a:solidFill>
              </a:rPr>
              <a:t>Staphylococcus pneumoniae </a:t>
            </a:r>
          </a:p>
          <a:p>
            <a:pPr marL="171450" indent="-171450">
              <a:buFont typeface="Arial" charset="0"/>
              <a:buChar char="•"/>
            </a:pPr>
            <a:r>
              <a:rPr lang="en-US" sz="1400" dirty="0">
                <a:solidFill>
                  <a:schemeClr val="accent1">
                    <a:lumMod val="75000"/>
                  </a:schemeClr>
                </a:solidFill>
              </a:rPr>
              <a:t>Haemophilus influenza </a:t>
            </a:r>
          </a:p>
        </p:txBody>
      </p:sp>
      <p:sp>
        <p:nvSpPr>
          <p:cNvPr id="6" name="مستطيل 5"/>
          <p:cNvSpPr/>
          <p:nvPr/>
        </p:nvSpPr>
        <p:spPr>
          <a:xfrm>
            <a:off x="5702268" y="2816423"/>
            <a:ext cx="1289135" cy="307777"/>
          </a:xfrm>
          <a:prstGeom prst="rect">
            <a:avLst/>
          </a:prstGeom>
        </p:spPr>
        <p:txBody>
          <a:bodyPr wrap="none">
            <a:spAutoFit/>
          </a:bodyPr>
          <a:lstStyle/>
          <a:p>
            <a:r>
              <a:rPr lang="en-US" sz="1400" dirty="0">
                <a:solidFill>
                  <a:schemeClr val="accent1">
                    <a:lumMod val="75000"/>
                  </a:schemeClr>
                </a:solidFill>
              </a:rPr>
              <a:t>Of nucleic acid </a:t>
            </a:r>
          </a:p>
        </p:txBody>
      </p:sp>
      <p:sp>
        <p:nvSpPr>
          <p:cNvPr id="7" name="مستطيل 6"/>
          <p:cNvSpPr/>
          <p:nvPr/>
        </p:nvSpPr>
        <p:spPr>
          <a:xfrm>
            <a:off x="6769390" y="3348554"/>
            <a:ext cx="2106539" cy="307777"/>
          </a:xfrm>
          <a:prstGeom prst="rect">
            <a:avLst/>
          </a:prstGeom>
        </p:spPr>
        <p:txBody>
          <a:bodyPr wrap="none">
            <a:spAutoFit/>
          </a:bodyPr>
          <a:lstStyle/>
          <a:p>
            <a:r>
              <a:rPr lang="en-US" sz="1400" dirty="0">
                <a:solidFill>
                  <a:schemeClr val="accent1">
                    <a:lumMod val="75000"/>
                  </a:schemeClr>
                </a:solidFill>
              </a:rPr>
              <a:t>In the past, it takes weeks </a:t>
            </a:r>
          </a:p>
        </p:txBody>
      </p:sp>
      <p:sp>
        <p:nvSpPr>
          <p:cNvPr id="8" name="مستطيل 7"/>
          <p:cNvSpPr/>
          <p:nvPr/>
        </p:nvSpPr>
        <p:spPr>
          <a:xfrm>
            <a:off x="3523228" y="3861616"/>
            <a:ext cx="2153282" cy="307777"/>
          </a:xfrm>
          <a:prstGeom prst="rect">
            <a:avLst/>
          </a:prstGeom>
        </p:spPr>
        <p:txBody>
          <a:bodyPr wrap="none">
            <a:spAutoFit/>
          </a:bodyPr>
          <a:lstStyle/>
          <a:p>
            <a:r>
              <a:rPr lang="en-US" sz="1400" dirty="0">
                <a:solidFill>
                  <a:schemeClr val="accent1">
                    <a:lumMod val="75000"/>
                  </a:schemeClr>
                </a:solidFill>
              </a:rPr>
              <a:t>Which are reticulate body </a:t>
            </a:r>
          </a:p>
        </p:txBody>
      </p:sp>
    </p:spTree>
    <p:extLst>
      <p:ext uri="{BB962C8B-B14F-4D97-AF65-F5344CB8AC3E}">
        <p14:creationId xmlns:p14="http://schemas.microsoft.com/office/powerpoint/2010/main" val="428740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C6BA72-E5D1-4A1E-9915-5617AD4F6510}"/>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id="{7DF64A81-94B0-45A3-8A56-C8775E2E8820}"/>
              </a:ext>
            </a:extLst>
          </p:cNvPr>
          <p:cNvGraphicFramePr>
            <a:graphicFrameLocks noGrp="1"/>
          </p:cNvGraphicFramePr>
          <p:nvPr>
            <p:extLst>
              <p:ext uri="{D42A27DB-BD31-4B8C-83A1-F6EECF244321}">
                <p14:modId xmlns:p14="http://schemas.microsoft.com/office/powerpoint/2010/main" val="2341964032"/>
              </p:ext>
            </p:extLst>
          </p:nvPr>
        </p:nvGraphicFramePr>
        <p:xfrm>
          <a:off x="200438" y="304800"/>
          <a:ext cx="11791123" cy="5394960"/>
        </p:xfrm>
        <a:graphic>
          <a:graphicData uri="http://schemas.openxmlformats.org/drawingml/2006/table">
            <a:tbl>
              <a:tblPr firstRow="1" bandRow="1">
                <a:tableStyleId>{5940675A-B579-460E-94D1-54222C63F5DA}</a:tableStyleId>
              </a:tblPr>
              <a:tblGrid>
                <a:gridCol w="2093583">
                  <a:extLst>
                    <a:ext uri="{9D8B030D-6E8A-4147-A177-3AD203B41FA5}">
                      <a16:colId xmlns:a16="http://schemas.microsoft.com/office/drawing/2014/main" val="3605166101"/>
                    </a:ext>
                  </a:extLst>
                </a:gridCol>
                <a:gridCol w="9697540">
                  <a:extLst>
                    <a:ext uri="{9D8B030D-6E8A-4147-A177-3AD203B41FA5}">
                      <a16:colId xmlns:a16="http://schemas.microsoft.com/office/drawing/2014/main" val="2989344479"/>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latin typeface="+mn-lt"/>
                        </a:rPr>
                        <a:t>Gonorrhea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62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General info</a:t>
                      </a:r>
                    </a:p>
                    <a:p>
                      <a:endParaRPr lang="en-US" sz="1800" dirty="0">
                        <a:latin typeface="+mn-lt"/>
                      </a:endParaRP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rPr>
                        <a:t>A STD disease acquired by direct genital contact. It is localized to mucosal surfaces with infrequent spread to blood or deep tissues. Caused by </a:t>
                      </a:r>
                      <a:r>
                        <a:rPr lang="en-US" b="0" i="1" dirty="0">
                          <a:latin typeface="+mn-lt"/>
                        </a:rPr>
                        <a:t>N.gonorrheae.</a:t>
                      </a:r>
                    </a:p>
                    <a:p>
                      <a:pPr marL="0" indent="0">
                        <a:buFont typeface="Arial" panose="020B0604020202020204" pitchFamily="34" charset="0"/>
                        <a:buNone/>
                      </a:pPr>
                      <a:endParaRPr lang="en-US" b="0" dirty="0">
                        <a:solidFill>
                          <a:schemeClr val="tx1"/>
                        </a:solidFill>
                        <a:latin typeface="+mn-lt"/>
                      </a:endParaRPr>
                    </a:p>
                  </a:txBody>
                  <a:tcPr/>
                </a:tc>
                <a:extLst>
                  <a:ext uri="{0D108BD9-81ED-4DB2-BD59-A6C34878D82A}">
                    <a16:rowId xmlns:a16="http://schemas.microsoft.com/office/drawing/2014/main" val="1676614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Clinical manifestations</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FF0000"/>
                          </a:solidFill>
                          <a:latin typeface="+mn-lt"/>
                        </a:rPr>
                        <a:t>2-5 days IP </a:t>
                      </a:r>
                      <a:r>
                        <a:rPr lang="en-US" sz="1800" dirty="0">
                          <a:solidFill>
                            <a:schemeClr val="accent1">
                              <a:lumMod val="75000"/>
                            </a:schemeClr>
                          </a:solidFill>
                          <a:latin typeface="+mn-lt"/>
                        </a:rPr>
                        <a:t>It is short in compared with other STD</a:t>
                      </a:r>
                      <a:r>
                        <a:rPr lang="en-US" b="0" dirty="0">
                          <a:solidFill>
                            <a:srgbClr val="FF0000"/>
                          </a:solidFill>
                          <a:latin typeface="+mn-lt"/>
                        </a:rPr>
                        <a:t> </a:t>
                      </a:r>
                      <a:r>
                        <a:rPr lang="en-US" b="0" dirty="0">
                          <a:solidFill>
                            <a:schemeClr val="tx1"/>
                          </a:solidFill>
                          <a:latin typeface="+mn-lt"/>
                        </a:rPr>
                        <a:t>.</a:t>
                      </a:r>
                    </a:p>
                    <a:p>
                      <a:pPr marL="285750" indent="-285750">
                        <a:buFont typeface="Arial" panose="020B0604020202020204" pitchFamily="34" charset="0"/>
                        <a:buChar char="•"/>
                      </a:pPr>
                      <a:r>
                        <a:rPr lang="en-US" b="0" dirty="0">
                          <a:solidFill>
                            <a:schemeClr val="tx1"/>
                          </a:solidFill>
                          <a:latin typeface="+mn-lt"/>
                        </a:rPr>
                        <a:t>Men: acute urethritis and acute profuse purulent urethral  discharge. </a:t>
                      </a:r>
                    </a:p>
                    <a:p>
                      <a:pPr marL="285750" indent="-285750">
                        <a:buFont typeface="Arial" panose="020B0604020202020204" pitchFamily="34" charset="0"/>
                        <a:buChar char="•"/>
                      </a:pPr>
                      <a:r>
                        <a:rPr lang="en-US" b="0" dirty="0">
                          <a:solidFill>
                            <a:schemeClr val="tx1"/>
                          </a:solidFill>
                          <a:latin typeface="+mn-lt"/>
                        </a:rPr>
                        <a:t>Women: </a:t>
                      </a:r>
                      <a:r>
                        <a:rPr lang="en-US" b="0" dirty="0">
                          <a:solidFill>
                            <a:srgbClr val="FF0000"/>
                          </a:solidFill>
                          <a:latin typeface="+mn-lt"/>
                        </a:rPr>
                        <a:t>mucopurulent  cervicitis</a:t>
                      </a:r>
                      <a:r>
                        <a:rPr lang="en-US" b="0" dirty="0">
                          <a:solidFill>
                            <a:schemeClr val="tx1"/>
                          </a:solidFill>
                          <a:latin typeface="+mn-lt"/>
                        </a:rPr>
                        <a:t>, urethritis with discharge, </a:t>
                      </a:r>
                      <a:r>
                        <a:rPr lang="en-US" sz="1800" b="0" kern="1200" dirty="0">
                          <a:solidFill>
                            <a:schemeClr val="tx1"/>
                          </a:solidFill>
                          <a:latin typeface="+mn-lt"/>
                          <a:ea typeface="+mn-ea"/>
                          <a:cs typeface="+mn-cs"/>
                        </a:rPr>
                        <a:t>Pelvic inflammatory disease ( PID)         in women.</a:t>
                      </a:r>
                      <a:endParaRPr lang="en-US" b="0" dirty="0">
                        <a:solidFill>
                          <a:schemeClr val="tx1"/>
                        </a:solidFill>
                        <a:latin typeface="+mn-lt"/>
                      </a:endParaRPr>
                    </a:p>
                    <a:p>
                      <a:pPr marL="285750" indent="-285750">
                        <a:buFont typeface="Arial" panose="020B0604020202020204" pitchFamily="34" charset="0"/>
                        <a:buChar char="•"/>
                      </a:pPr>
                      <a:r>
                        <a:rPr lang="en-US" b="0" dirty="0">
                          <a:solidFill>
                            <a:schemeClr val="tx1"/>
                          </a:solidFill>
                          <a:latin typeface="+mn-lt"/>
                        </a:rPr>
                        <a:t>In both sexes:  </a:t>
                      </a:r>
                      <a:r>
                        <a:rPr lang="en-US" sz="1800" b="0" kern="1200" dirty="0">
                          <a:solidFill>
                            <a:schemeClr val="tx1"/>
                          </a:solidFill>
                          <a:latin typeface="+mn-lt"/>
                          <a:ea typeface="+mn-ea"/>
                          <a:cs typeface="+mn-cs"/>
                        </a:rPr>
                        <a:t>proctitis &amp;</a:t>
                      </a:r>
                      <a:r>
                        <a:rPr lang="en-US" b="0" dirty="0">
                          <a:solidFill>
                            <a:schemeClr val="tx1"/>
                          </a:solidFill>
                          <a:latin typeface="+mn-lt"/>
                        </a:rPr>
                        <a:t> urethritis .</a:t>
                      </a:r>
                    </a:p>
                    <a:p>
                      <a:pPr marL="0" indent="0">
                        <a:buFont typeface="Arial" panose="020B0604020202020204" pitchFamily="34" charset="0"/>
                        <a:buNone/>
                      </a:pPr>
                      <a:r>
                        <a:rPr lang="en-US" b="0" dirty="0">
                          <a:solidFill>
                            <a:schemeClr val="tx1"/>
                          </a:solidFill>
                          <a:latin typeface="+mn-lt"/>
                        </a:rPr>
                        <a:t>   Symptoms are similar to </a:t>
                      </a:r>
                      <a:r>
                        <a:rPr lang="en-US" b="0" i="1" dirty="0">
                          <a:solidFill>
                            <a:schemeClr val="tx1"/>
                          </a:solidFill>
                          <a:latin typeface="+mn-lt"/>
                        </a:rPr>
                        <a:t>Chlamydia</a:t>
                      </a:r>
                      <a:r>
                        <a:rPr lang="en-US" b="0" dirty="0">
                          <a:solidFill>
                            <a:schemeClr val="tx1"/>
                          </a:solidFill>
                          <a:latin typeface="+mn-lt"/>
                        </a:rPr>
                        <a:t> infection. </a:t>
                      </a:r>
                    </a:p>
                    <a:p>
                      <a:pPr marL="285750" indent="-285750">
                        <a:buFont typeface="Arial" panose="020B0604020202020204" pitchFamily="34" charset="0"/>
                        <a:buChar char="•"/>
                      </a:pPr>
                      <a:r>
                        <a:rPr lang="en-US" b="0" dirty="0">
                          <a:solidFill>
                            <a:schemeClr val="tx1"/>
                          </a:solidFill>
                          <a:latin typeface="+mn-lt"/>
                        </a:rPr>
                        <a:t>Pharyngitis may occur.</a:t>
                      </a:r>
                      <a:endParaRPr lang="en-US" sz="1400" kern="1200" dirty="0">
                        <a:solidFill>
                          <a:schemeClr val="accent1">
                            <a:lumMod val="75000"/>
                          </a:schemeClr>
                        </a:solidFill>
                        <a:latin typeface="+mn-lt"/>
                        <a:ea typeface="+mn-ea"/>
                        <a:cs typeface="+mn-cs"/>
                      </a:endParaRPr>
                    </a:p>
                    <a:p>
                      <a:pPr marL="285750" indent="-285750">
                        <a:buFont typeface="Arial" panose="020B0604020202020204" pitchFamily="34" charset="0"/>
                        <a:buChar char="•"/>
                      </a:pPr>
                      <a:r>
                        <a:rPr lang="en-US" b="0" dirty="0">
                          <a:solidFill>
                            <a:schemeClr val="tx1"/>
                          </a:solidFill>
                          <a:latin typeface="+mn-lt"/>
                        </a:rPr>
                        <a:t>Conjunctivitis in neonates born to infected mothers</a:t>
                      </a:r>
                    </a:p>
                    <a:p>
                      <a:pPr marL="0" indent="0">
                        <a:buFont typeface="Arial" panose="020B0604020202020204" pitchFamily="34" charset="0"/>
                        <a:buNone/>
                      </a:pPr>
                      <a:endParaRPr lang="en-US" dirty="0">
                        <a:solidFill>
                          <a:schemeClr val="tx1"/>
                        </a:solidFill>
                        <a:latin typeface="+mn-lt"/>
                      </a:endParaRPr>
                    </a:p>
                  </a:txBody>
                  <a:tcPr/>
                </a:tc>
                <a:extLst>
                  <a:ext uri="{0D108BD9-81ED-4DB2-BD59-A6C34878D82A}">
                    <a16:rowId xmlns:a16="http://schemas.microsoft.com/office/drawing/2014/main" val="15166016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5">
                              <a:lumMod val="75000"/>
                            </a:schemeClr>
                          </a:solidFill>
                          <a:latin typeface="+mn-lt"/>
                        </a:rPr>
                        <a:t>Treatment and prevention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800" dirty="0">
                          <a:solidFill>
                            <a:srgbClr val="C00000"/>
                          </a:solidFill>
                          <a:latin typeface="+mn-lt"/>
                        </a:rPr>
                        <a:t>Azithromycin</a:t>
                      </a:r>
                      <a:r>
                        <a:rPr lang="en-US" sz="1800" dirty="0">
                          <a:solidFill>
                            <a:srgbClr val="0070C0"/>
                          </a:solidFill>
                          <a:latin typeface="+mn-lt"/>
                        </a:rPr>
                        <a:t>  : </a:t>
                      </a:r>
                      <a:r>
                        <a:rPr lang="en-US" sz="1800" dirty="0">
                          <a:latin typeface="+mn-lt"/>
                        </a:rPr>
                        <a:t>single dose for </a:t>
                      </a:r>
                      <a:r>
                        <a:rPr lang="en-US" sz="1800" dirty="0">
                          <a:solidFill>
                            <a:srgbClr val="FF0000"/>
                          </a:solidFill>
                          <a:latin typeface="+mn-lt"/>
                        </a:rPr>
                        <a:t>non- LGV infection</a:t>
                      </a:r>
                      <a:r>
                        <a:rPr lang="en-US" sz="1800" dirty="0">
                          <a:latin typeface="+mn-lt"/>
                        </a:rPr>
                        <a:t>.</a:t>
                      </a:r>
                    </a:p>
                    <a:p>
                      <a:pPr marL="285750" indent="-285750">
                        <a:buFont typeface="Arial" panose="020B0604020202020204" pitchFamily="34" charset="0"/>
                        <a:buChar char="•"/>
                      </a:pPr>
                      <a:r>
                        <a:rPr lang="en-US" sz="1800" dirty="0">
                          <a:solidFill>
                            <a:srgbClr val="C00000"/>
                          </a:solidFill>
                          <a:latin typeface="+mn-lt"/>
                        </a:rPr>
                        <a:t>Erythromycin</a:t>
                      </a:r>
                      <a:r>
                        <a:rPr lang="en-US" sz="1800" dirty="0">
                          <a:latin typeface="+mn-lt"/>
                        </a:rPr>
                        <a:t>  : for </a:t>
                      </a:r>
                      <a:r>
                        <a:rPr lang="en-US" sz="1800" dirty="0">
                          <a:solidFill>
                            <a:srgbClr val="FF0000"/>
                          </a:solidFill>
                          <a:latin typeface="+mn-lt"/>
                        </a:rPr>
                        <a:t>pregnant women</a:t>
                      </a:r>
                      <a:r>
                        <a:rPr lang="en-US" sz="1800" dirty="0">
                          <a:latin typeface="+mn-lt"/>
                        </a:rPr>
                        <a:t>.</a:t>
                      </a:r>
                    </a:p>
                    <a:p>
                      <a:pPr marL="285750" indent="-285750">
                        <a:buFont typeface="Arial" panose="020B0604020202020204" pitchFamily="34" charset="0"/>
                        <a:buChar char="•"/>
                      </a:pPr>
                      <a:r>
                        <a:rPr lang="en-US" sz="1800" dirty="0">
                          <a:solidFill>
                            <a:srgbClr val="C00000"/>
                          </a:solidFill>
                          <a:latin typeface="+mn-lt"/>
                        </a:rPr>
                        <a:t>Doxycycline</a:t>
                      </a:r>
                      <a:r>
                        <a:rPr lang="en-US" sz="1800" dirty="0">
                          <a:latin typeface="+mn-lt"/>
                        </a:rPr>
                        <a:t> :  for </a:t>
                      </a:r>
                      <a:r>
                        <a:rPr lang="en-US" sz="1800" dirty="0">
                          <a:solidFill>
                            <a:srgbClr val="FF0000"/>
                          </a:solidFill>
                          <a:latin typeface="+mn-lt"/>
                        </a:rPr>
                        <a:t>LGV</a:t>
                      </a:r>
                      <a:r>
                        <a:rPr lang="en-US" sz="1800" dirty="0">
                          <a:latin typeface="+mn-lt"/>
                        </a:rPr>
                        <a:t>.</a:t>
                      </a:r>
                    </a:p>
                    <a:p>
                      <a:r>
                        <a:rPr lang="en-US" sz="1800" dirty="0">
                          <a:latin typeface="+mn-lt"/>
                        </a:rPr>
                        <a:t>Prevention and control through early detection of asymptomatic cases , screening women under 25 years to reduce transmission to the sexual partner. </a:t>
                      </a:r>
                      <a:endParaRPr lang="ar-SA" sz="1800" dirty="0">
                        <a:latin typeface="+mn-lt"/>
                      </a:endParaRPr>
                    </a:p>
                  </a:txBody>
                  <a:tcPr/>
                </a:tc>
                <a:extLst>
                  <a:ext uri="{0D108BD9-81ED-4DB2-BD59-A6C34878D82A}">
                    <a16:rowId xmlns:a16="http://schemas.microsoft.com/office/drawing/2014/main" val="10003"/>
                  </a:ext>
                </a:extLst>
              </a:tr>
            </a:tbl>
          </a:graphicData>
        </a:graphic>
      </p:graphicFrame>
      <p:pic>
        <p:nvPicPr>
          <p:cNvPr id="6" name="Picture 2" descr="[urethral+discharge.bmp]">
            <a:extLst>
              <a:ext uri="{FF2B5EF4-FFF2-40B4-BE49-F238E27FC236}">
                <a16:creationId xmlns:a16="http://schemas.microsoft.com/office/drawing/2014/main" id="{056C18D8-FD20-4E36-89F8-416DC1B1B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737" y="2590801"/>
            <a:ext cx="1303802" cy="1368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8" name="Straight Arrow Connector 7">
            <a:extLst>
              <a:ext uri="{FF2B5EF4-FFF2-40B4-BE49-F238E27FC236}">
                <a16:creationId xmlns:a16="http://schemas.microsoft.com/office/drawing/2014/main" id="{9B5A20A8-520D-479A-8459-B77A2E1E44E2}"/>
              </a:ext>
            </a:extLst>
          </p:cNvPr>
          <p:cNvCxnSpPr>
            <a:cxnSpLocks/>
          </p:cNvCxnSpPr>
          <p:nvPr/>
        </p:nvCxnSpPr>
        <p:spPr>
          <a:xfrm>
            <a:off x="6095999" y="2967789"/>
            <a:ext cx="2406315" cy="26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مستطيل 1"/>
          <p:cNvSpPr/>
          <p:nvPr/>
        </p:nvSpPr>
        <p:spPr>
          <a:xfrm>
            <a:off x="7546390" y="1293435"/>
            <a:ext cx="4235455" cy="307777"/>
          </a:xfrm>
          <a:prstGeom prst="rect">
            <a:avLst/>
          </a:prstGeom>
        </p:spPr>
        <p:txBody>
          <a:bodyPr wrap="none">
            <a:spAutoFit/>
          </a:bodyPr>
          <a:lstStyle/>
          <a:p>
            <a:r>
              <a:rPr lang="ar-SA" sz="1400" dirty="0">
                <a:solidFill>
                  <a:schemeClr val="accent1">
                    <a:lumMod val="75000"/>
                  </a:schemeClr>
                </a:solidFill>
              </a:rPr>
              <a:t>بعض الناس يقولوا بالمسبح أو بعض الحمامات وسخة وهذا غير صحيح </a:t>
            </a:r>
          </a:p>
        </p:txBody>
      </p:sp>
      <p:sp>
        <p:nvSpPr>
          <p:cNvPr id="7" name="مستطيل 6"/>
          <p:cNvSpPr/>
          <p:nvPr/>
        </p:nvSpPr>
        <p:spPr>
          <a:xfrm>
            <a:off x="2498680" y="3889728"/>
            <a:ext cx="6164057" cy="307777"/>
          </a:xfrm>
          <a:prstGeom prst="rect">
            <a:avLst/>
          </a:prstGeom>
        </p:spPr>
        <p:txBody>
          <a:bodyPr wrap="square">
            <a:spAutoFit/>
          </a:bodyPr>
          <a:lstStyle/>
          <a:p>
            <a:r>
              <a:rPr lang="en-US" sz="1400" dirty="0">
                <a:solidFill>
                  <a:schemeClr val="accent1">
                    <a:lumMod val="75000"/>
                  </a:schemeClr>
                </a:solidFill>
              </a:rPr>
              <a:t>We suspect this infection in young sexually active period not in 70 years old male . </a:t>
            </a:r>
          </a:p>
        </p:txBody>
      </p:sp>
      <p:sp>
        <p:nvSpPr>
          <p:cNvPr id="9" name="مستطيل 8"/>
          <p:cNvSpPr/>
          <p:nvPr/>
        </p:nvSpPr>
        <p:spPr>
          <a:xfrm>
            <a:off x="4683913" y="3359437"/>
            <a:ext cx="1676400" cy="307777"/>
          </a:xfrm>
          <a:prstGeom prst="rect">
            <a:avLst/>
          </a:prstGeom>
        </p:spPr>
        <p:txBody>
          <a:bodyPr wrap="square">
            <a:spAutoFit/>
          </a:bodyPr>
          <a:lstStyle/>
          <a:p>
            <a:r>
              <a:rPr lang="en-US" sz="1400" dirty="0">
                <a:solidFill>
                  <a:schemeClr val="accent1">
                    <a:lumMod val="75000"/>
                  </a:schemeClr>
                </a:solidFill>
              </a:rPr>
              <a:t>Due to oral sex</a:t>
            </a:r>
          </a:p>
        </p:txBody>
      </p:sp>
    </p:spTree>
    <p:extLst>
      <p:ext uri="{BB962C8B-B14F-4D97-AF65-F5344CB8AC3E}">
        <p14:creationId xmlns:p14="http://schemas.microsoft.com/office/powerpoint/2010/main" val="12899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C6BA72-E5D1-4A1E-9915-5617AD4F6510}"/>
              </a:ext>
            </a:extLst>
          </p:cNvPr>
          <p:cNvCxnSpPr/>
          <p:nvPr/>
        </p:nvCxnSpPr>
        <p:spPr>
          <a:xfrm>
            <a:off x="0" y="63484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29E16800-C88C-4DAF-9C08-1F8FA652E06C}"/>
              </a:ext>
            </a:extLst>
          </p:cNvPr>
          <p:cNvSpPr>
            <a:spLocks noGrp="1"/>
          </p:cNvSpPr>
          <p:nvPr>
            <p:ph type="title"/>
          </p:nvPr>
        </p:nvSpPr>
        <p:spPr>
          <a:xfrm>
            <a:off x="148883" y="-86004"/>
            <a:ext cx="10515600" cy="1325563"/>
          </a:xfrm>
        </p:spPr>
        <p:txBody>
          <a:bodyPr>
            <a:normAutofit/>
          </a:bodyPr>
          <a:lstStyle/>
          <a:p>
            <a:r>
              <a:rPr lang="en-US" sz="2400" b="1" dirty="0">
                <a:solidFill>
                  <a:schemeClr val="accent1">
                    <a:lumMod val="50000"/>
                  </a:schemeClr>
                </a:solidFill>
              </a:rPr>
              <a:t>Pelvic inflammatory disease (PID) &amp; disseminated gonococcal infection (DGI):</a:t>
            </a:r>
          </a:p>
        </p:txBody>
      </p:sp>
      <p:sp>
        <p:nvSpPr>
          <p:cNvPr id="3" name="Content Placeholder 2">
            <a:extLst>
              <a:ext uri="{FF2B5EF4-FFF2-40B4-BE49-F238E27FC236}">
                <a16:creationId xmlns:a16="http://schemas.microsoft.com/office/drawing/2014/main" id="{53952757-B06C-4E67-B79A-03F265F6290E}"/>
              </a:ext>
            </a:extLst>
          </p:cNvPr>
          <p:cNvSpPr>
            <a:spLocks noGrp="1"/>
          </p:cNvSpPr>
          <p:nvPr>
            <p:ph idx="1"/>
          </p:nvPr>
        </p:nvSpPr>
        <p:spPr>
          <a:xfrm>
            <a:off x="388034" y="1066265"/>
            <a:ext cx="11400692" cy="4351338"/>
          </a:xfrm>
        </p:spPr>
        <p:txBody>
          <a:bodyPr>
            <a:normAutofit/>
          </a:bodyPr>
          <a:lstStyle/>
          <a:p>
            <a:r>
              <a:rPr lang="en-US" sz="1800" b="1" u="sng" dirty="0"/>
              <a:t>Pelvic inflammatory disease</a:t>
            </a:r>
            <a:r>
              <a:rPr lang="en-US" sz="1800" b="1" dirty="0"/>
              <a:t>: </a:t>
            </a:r>
            <a:r>
              <a:rPr lang="en-US" sz="1800" dirty="0">
                <a:solidFill>
                  <a:schemeClr val="accent1">
                    <a:lumMod val="75000"/>
                  </a:schemeClr>
                </a:solidFill>
              </a:rPr>
              <a:t>Some women who are not treated, they may develop PID </a:t>
            </a:r>
            <a:endParaRPr lang="en-US" sz="1800" b="1" dirty="0"/>
          </a:p>
          <a:p>
            <a:pPr lvl="1">
              <a:buFont typeface="Courier New" panose="02070309020205020404" pitchFamily="49" charset="0"/>
              <a:buChar char="o"/>
            </a:pPr>
            <a:r>
              <a:rPr lang="en-US" sz="1800" dirty="0"/>
              <a:t>PID occurs in 10-20% of cases, include fever, lower abdominal pain, adnexal tenderness, leukocytosis with or without signs of local infection.</a:t>
            </a:r>
          </a:p>
          <a:p>
            <a:pPr lvl="1">
              <a:buFont typeface="Courier New" panose="02070309020205020404" pitchFamily="49" charset="0"/>
              <a:buChar char="o"/>
            </a:pPr>
            <a:r>
              <a:rPr lang="en-US" sz="1800" dirty="0"/>
              <a:t>Salpingitis and pelvic peritonitis cause </a:t>
            </a:r>
            <a:r>
              <a:rPr lang="en-US" sz="1800" dirty="0">
                <a:solidFill>
                  <a:srgbClr val="FF0000"/>
                </a:solidFill>
              </a:rPr>
              <a:t>scarring</a:t>
            </a:r>
            <a:r>
              <a:rPr lang="en-US" sz="1800" dirty="0"/>
              <a:t> and </a:t>
            </a:r>
            <a:r>
              <a:rPr lang="en-US" sz="1800" dirty="0">
                <a:solidFill>
                  <a:srgbClr val="FF0000"/>
                </a:solidFill>
              </a:rPr>
              <a:t>infertility.</a:t>
            </a:r>
            <a:r>
              <a:rPr lang="en-US" sz="1800" dirty="0">
                <a:solidFill>
                  <a:schemeClr val="accent1">
                    <a:lumMod val="75000"/>
                  </a:schemeClr>
                </a:solidFill>
              </a:rPr>
              <a:t> Chlamydia and </a:t>
            </a:r>
            <a:r>
              <a:rPr lang="en-US" sz="1800" dirty="0" err="1">
                <a:solidFill>
                  <a:schemeClr val="accent1">
                    <a:lumMod val="75000"/>
                  </a:schemeClr>
                </a:solidFill>
              </a:rPr>
              <a:t>N.gonococcal</a:t>
            </a:r>
            <a:r>
              <a:rPr lang="en-US" sz="1800" dirty="0">
                <a:solidFill>
                  <a:schemeClr val="accent1">
                    <a:lumMod val="75000"/>
                  </a:schemeClr>
                </a:solidFill>
              </a:rPr>
              <a:t> are the most common bacterial cause of infertility. </a:t>
            </a:r>
            <a:endParaRPr lang="en-US" sz="1800" dirty="0">
              <a:solidFill>
                <a:srgbClr val="FF0000"/>
              </a:solidFill>
            </a:endParaRPr>
          </a:p>
          <a:p>
            <a:pPr lvl="1">
              <a:buFont typeface="Courier New" panose="02070309020205020404" pitchFamily="49" charset="0"/>
              <a:buChar char="o"/>
            </a:pPr>
            <a:r>
              <a:rPr lang="en-US" sz="1800" dirty="0"/>
              <a:t>Disseminated </a:t>
            </a:r>
            <a:r>
              <a:rPr lang="en-US" sz="1800" dirty="0" err="1"/>
              <a:t>Gonoccocal</a:t>
            </a:r>
            <a:r>
              <a:rPr lang="en-US" sz="1800" dirty="0"/>
              <a:t> Infection ( DGI) due to spread to the bloodstream </a:t>
            </a:r>
            <a:r>
              <a:rPr lang="en-US" sz="1800" dirty="0">
                <a:solidFill>
                  <a:schemeClr val="accent1">
                    <a:lumMod val="75000"/>
                  </a:schemeClr>
                </a:solidFill>
              </a:rPr>
              <a:t>Which is very rare</a:t>
            </a:r>
            <a:r>
              <a:rPr lang="en-US" sz="1800" dirty="0"/>
              <a:t>.</a:t>
            </a:r>
          </a:p>
          <a:p>
            <a:r>
              <a:rPr lang="en-US" sz="1800" b="1" u="sng" dirty="0"/>
              <a:t>disseminated gonococcal infection</a:t>
            </a:r>
            <a:r>
              <a:rPr lang="en-US" sz="1800" b="1" dirty="0"/>
              <a:t>:</a:t>
            </a:r>
          </a:p>
          <a:p>
            <a:pPr lvl="1">
              <a:buFont typeface="Courier New" panose="02070309020205020404" pitchFamily="49" charset="0"/>
              <a:buChar char="o"/>
            </a:pPr>
            <a:r>
              <a:rPr lang="en-US" sz="1800" dirty="0"/>
              <a:t>Due to spread of the bacteria to the blood stream,</a:t>
            </a:r>
          </a:p>
          <a:p>
            <a:pPr marL="0" indent="0">
              <a:buNone/>
            </a:pPr>
            <a:r>
              <a:rPr lang="en-US" sz="1800" b="1" dirty="0"/>
              <a:t>Clinically:</a:t>
            </a:r>
          </a:p>
          <a:p>
            <a:pPr lvl="1">
              <a:buFont typeface="Courier New" panose="02070309020205020404" pitchFamily="49" charset="0"/>
              <a:buChar char="o"/>
            </a:pPr>
            <a:r>
              <a:rPr lang="en-US" sz="1800" dirty="0"/>
              <a:t>Fever, migratory arthralgia and arthritis. Purulent arthritis involving large joints.  Petechial and maculopapular rash.</a:t>
            </a:r>
          </a:p>
          <a:p>
            <a:pPr lvl="1">
              <a:buFont typeface="Courier New" panose="02070309020205020404" pitchFamily="49" charset="0"/>
              <a:buChar char="o"/>
            </a:pPr>
            <a:r>
              <a:rPr lang="en-US" sz="1800" dirty="0">
                <a:solidFill>
                  <a:srgbClr val="C00000"/>
                </a:solidFill>
              </a:rPr>
              <a:t>Metastatic infections such as Endocarditis , Meningitis &amp; </a:t>
            </a:r>
            <a:r>
              <a:rPr lang="en-US" sz="1800" dirty="0" err="1">
                <a:solidFill>
                  <a:srgbClr val="C00000"/>
                </a:solidFill>
              </a:rPr>
              <a:t>Perihepatitis</a:t>
            </a:r>
            <a:r>
              <a:rPr lang="en-US" sz="1800" dirty="0">
                <a:solidFill>
                  <a:srgbClr val="C00000"/>
                </a:solidFill>
              </a:rPr>
              <a:t> may develop.</a:t>
            </a:r>
          </a:p>
          <a:p>
            <a:pPr marL="0" indent="0">
              <a:buNone/>
            </a:pPr>
            <a:endParaRPr lang="en-US" sz="1800" dirty="0"/>
          </a:p>
          <a:p>
            <a:endParaRPr lang="en-US" sz="1800" dirty="0"/>
          </a:p>
        </p:txBody>
      </p:sp>
    </p:spTree>
    <p:extLst>
      <p:ext uri="{BB962C8B-B14F-4D97-AF65-F5344CB8AC3E}">
        <p14:creationId xmlns:p14="http://schemas.microsoft.com/office/powerpoint/2010/main" val="168675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32D194F-9F60-4087-9D3B-5B292DF08F4B}"/>
              </a:ext>
            </a:extLst>
          </p:cNvPr>
          <p:cNvCxnSpPr/>
          <p:nvPr/>
        </p:nvCxnSpPr>
        <p:spPr>
          <a:xfrm>
            <a:off x="0" y="6082747"/>
            <a:ext cx="12192000" cy="0"/>
          </a:xfrm>
          <a:prstGeom prst="line">
            <a:avLst/>
          </a:prstGeom>
          <a:ln w="9525" cap="flat" cmpd="sng" algn="ctr">
            <a:solidFill>
              <a:schemeClr val="bg1">
                <a:lumMod val="9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C7615439-40F5-4F4F-979B-A68D530D6551}"/>
              </a:ext>
            </a:extLst>
          </p:cNvPr>
          <p:cNvCxnSpPr/>
          <p:nvPr/>
        </p:nvCxnSpPr>
        <p:spPr>
          <a:xfrm>
            <a:off x="-23709"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3">
            <a:extLst>
              <a:ext uri="{FF2B5EF4-FFF2-40B4-BE49-F238E27FC236}">
                <a16:creationId xmlns:a16="http://schemas.microsoft.com/office/drawing/2014/main" id="{81451029-0EDF-44FF-AE8A-5B5D5C7DF49A}"/>
              </a:ext>
            </a:extLst>
          </p:cNvPr>
          <p:cNvGraphicFramePr>
            <a:graphicFrameLocks noGrp="1"/>
          </p:cNvGraphicFramePr>
          <p:nvPr>
            <p:extLst>
              <p:ext uri="{D42A27DB-BD31-4B8C-83A1-F6EECF244321}">
                <p14:modId xmlns:p14="http://schemas.microsoft.com/office/powerpoint/2010/main" val="2052132786"/>
              </p:ext>
            </p:extLst>
          </p:nvPr>
        </p:nvGraphicFramePr>
        <p:xfrm>
          <a:off x="100219" y="274690"/>
          <a:ext cx="11991562" cy="2245853"/>
        </p:xfrm>
        <a:graphic>
          <a:graphicData uri="http://schemas.openxmlformats.org/drawingml/2006/table">
            <a:tbl>
              <a:tblPr firstRow="1" bandRow="1">
                <a:tableStyleId>{5940675A-B579-460E-94D1-54222C63F5DA}</a:tableStyleId>
              </a:tblPr>
              <a:tblGrid>
                <a:gridCol w="1537086">
                  <a:extLst>
                    <a:ext uri="{9D8B030D-6E8A-4147-A177-3AD203B41FA5}">
                      <a16:colId xmlns:a16="http://schemas.microsoft.com/office/drawing/2014/main" val="3605166101"/>
                    </a:ext>
                  </a:extLst>
                </a:gridCol>
                <a:gridCol w="10454476">
                  <a:extLst>
                    <a:ext uri="{9D8B030D-6E8A-4147-A177-3AD203B41FA5}">
                      <a16:colId xmlns:a16="http://schemas.microsoft.com/office/drawing/2014/main" val="2989344479"/>
                    </a:ext>
                  </a:extLst>
                </a:gridCol>
              </a:tblGrid>
              <a:tr h="47400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lumMod val="50000"/>
                            </a:schemeClr>
                          </a:solidFill>
                          <a:latin typeface="+mn-lt"/>
                        </a:rPr>
                        <a:t>Neisseria Gonorrhea </a:t>
                      </a: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597135024"/>
                  </a:ext>
                </a:extLst>
              </a:tr>
              <a:tr h="110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General info</a:t>
                      </a:r>
                    </a:p>
                    <a:p>
                      <a:endParaRPr lang="en-US" sz="1800" dirty="0">
                        <a:latin typeface="+mn-lt"/>
                      </a:endParaRP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dirty="0">
                          <a:latin typeface="+mn-lt"/>
                        </a:rPr>
                        <a:t>.</a:t>
                      </a:r>
                      <a:r>
                        <a:rPr lang="en-US" dirty="0">
                          <a:latin typeface="+mn-lt"/>
                        </a:rPr>
                        <a:t> A Gram negative diplococci grows on chocolate agar and on selective enriched media and CO2 required. Not a normal flora.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1">
                              <a:lumMod val="75000"/>
                            </a:schemeClr>
                          </a:solidFill>
                          <a:latin typeface="+mn-lt"/>
                        </a:rPr>
                        <a:t>In </a:t>
                      </a:r>
                      <a:r>
                        <a:rPr lang="en-US" sz="1400" dirty="0" err="1">
                          <a:solidFill>
                            <a:schemeClr val="accent1">
                              <a:lumMod val="75000"/>
                            </a:schemeClr>
                          </a:solidFill>
                          <a:latin typeface="+mn-lt"/>
                        </a:rPr>
                        <a:t>N.meningitidis</a:t>
                      </a:r>
                      <a:r>
                        <a:rPr lang="en-US" sz="1400" dirty="0">
                          <a:solidFill>
                            <a:schemeClr val="accent1">
                              <a:lumMod val="75000"/>
                            </a:schemeClr>
                          </a:solidFill>
                          <a:latin typeface="+mn-lt"/>
                        </a:rPr>
                        <a:t> is growth in chocolate agar, while </a:t>
                      </a:r>
                      <a:r>
                        <a:rPr lang="en-US" sz="1400" dirty="0" err="1">
                          <a:solidFill>
                            <a:schemeClr val="accent1">
                              <a:lumMod val="75000"/>
                            </a:schemeClr>
                          </a:solidFill>
                          <a:latin typeface="+mn-lt"/>
                        </a:rPr>
                        <a:t>N.gonorrheae</a:t>
                      </a:r>
                      <a:r>
                        <a:rPr lang="en-US" sz="1400" dirty="0">
                          <a:solidFill>
                            <a:schemeClr val="accent1">
                              <a:lumMod val="75000"/>
                            </a:schemeClr>
                          </a:solidFill>
                          <a:latin typeface="+mn-lt"/>
                        </a:rPr>
                        <a:t> it order to isolate on selective media which contain antibiotic direct against other bacteria such as normal flora in genital tract. </a:t>
                      </a:r>
                      <a:endParaRPr lang="en-US" sz="1400" b="0" i="1" dirty="0">
                        <a:latin typeface="+mn-lt"/>
                      </a:endParaRPr>
                    </a:p>
                  </a:txBody>
                  <a:tcPr/>
                </a:tc>
                <a:extLst>
                  <a:ext uri="{0D108BD9-81ED-4DB2-BD59-A6C34878D82A}">
                    <a16:rowId xmlns:a16="http://schemas.microsoft.com/office/drawing/2014/main" val="1676614528"/>
                  </a:ext>
                </a:extLst>
              </a:tr>
              <a:tr h="663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pathogenesis</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a:latin typeface="+mn-lt"/>
                        </a:rPr>
                        <a:t>mainly a localized infection of epithelium ,leads to intense inflammation.</a:t>
                      </a:r>
                    </a:p>
                    <a:p>
                      <a:pPr marL="285750" indent="-285750">
                        <a:buFont typeface="Arial" panose="020B0604020202020204" pitchFamily="34" charset="0"/>
                        <a:buChar char="•"/>
                      </a:pPr>
                      <a:r>
                        <a:rPr lang="en-US" dirty="0">
                          <a:latin typeface="+mn-lt"/>
                        </a:rPr>
                        <a:t>Posses pili and outer membrane proteins that mediate attachment to non-ciliated epithelium.  </a:t>
                      </a:r>
                    </a:p>
                  </a:txBody>
                  <a:tcPr/>
                </a:tc>
                <a:extLst>
                  <a:ext uri="{0D108BD9-81ED-4DB2-BD59-A6C34878D82A}">
                    <a16:rowId xmlns:a16="http://schemas.microsoft.com/office/drawing/2014/main" val="1516601622"/>
                  </a:ext>
                </a:extLst>
              </a:tr>
            </a:tbl>
          </a:graphicData>
        </a:graphic>
      </p:graphicFrame>
      <p:graphicFrame>
        <p:nvGraphicFramePr>
          <p:cNvPr id="9" name="Table 8">
            <a:extLst>
              <a:ext uri="{FF2B5EF4-FFF2-40B4-BE49-F238E27FC236}">
                <a16:creationId xmlns:a16="http://schemas.microsoft.com/office/drawing/2014/main" id="{7133AD3B-A6B8-43B8-96C5-DAD45A184E11}"/>
              </a:ext>
            </a:extLst>
          </p:cNvPr>
          <p:cNvGraphicFramePr>
            <a:graphicFrameLocks noGrp="1"/>
          </p:cNvGraphicFramePr>
          <p:nvPr>
            <p:extLst>
              <p:ext uri="{D42A27DB-BD31-4B8C-83A1-F6EECF244321}">
                <p14:modId xmlns:p14="http://schemas.microsoft.com/office/powerpoint/2010/main" val="162251022"/>
              </p:ext>
            </p:extLst>
          </p:nvPr>
        </p:nvGraphicFramePr>
        <p:xfrm>
          <a:off x="100218" y="2531816"/>
          <a:ext cx="11991563" cy="3474720"/>
        </p:xfrm>
        <a:graphic>
          <a:graphicData uri="http://schemas.openxmlformats.org/drawingml/2006/table">
            <a:tbl>
              <a:tblPr firstRow="1" bandRow="1">
                <a:tableStyleId>{5940675A-B579-460E-94D1-54222C63F5DA}</a:tableStyleId>
              </a:tblPr>
              <a:tblGrid>
                <a:gridCol w="1525463">
                  <a:extLst>
                    <a:ext uri="{9D8B030D-6E8A-4147-A177-3AD203B41FA5}">
                      <a16:colId xmlns:a16="http://schemas.microsoft.com/office/drawing/2014/main" val="3605166101"/>
                    </a:ext>
                  </a:extLst>
                </a:gridCol>
                <a:gridCol w="10466100">
                  <a:extLst>
                    <a:ext uri="{9D8B030D-6E8A-4147-A177-3AD203B41FA5}">
                      <a16:colId xmlns:a16="http://schemas.microsoft.com/office/drawing/2014/main" val="2989344479"/>
                    </a:ext>
                  </a:extLst>
                </a:gridCol>
              </a:tblGrid>
              <a:tr h="628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n-lt"/>
                        </a:rPr>
                        <a:t>epidemiology</a:t>
                      </a:r>
                    </a:p>
                    <a:p>
                      <a:endParaRPr lang="en-US" sz="1800" b="0" dirty="0">
                        <a:latin typeface="+mn-lt"/>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b="0" dirty="0">
                          <a:latin typeface="+mn-lt"/>
                        </a:rPr>
                        <a:t>Rates among adolescents are high, about 10% increase per year in USA .</a:t>
                      </a:r>
                    </a:p>
                    <a:p>
                      <a:pPr marL="285750" indent="-285750">
                        <a:buFont typeface="Arial" panose="020B0604020202020204" pitchFamily="34" charset="0"/>
                        <a:buChar char="•"/>
                      </a:pPr>
                      <a:r>
                        <a:rPr lang="en-US" b="0" dirty="0">
                          <a:solidFill>
                            <a:srgbClr val="C00000"/>
                          </a:solidFill>
                          <a:latin typeface="+mn-lt"/>
                        </a:rPr>
                        <a:t>Inability to detect asymptomatic cases such as women and patient fail to seek medical care hampers control </a:t>
                      </a:r>
                    </a:p>
                    <a:p>
                      <a:pPr marL="285750" indent="-285750">
                        <a:buFont typeface="Arial" panose="020B0604020202020204" pitchFamily="34" charset="0"/>
                        <a:buChar char="•"/>
                      </a:pPr>
                      <a:r>
                        <a:rPr lang="en-US" b="0" dirty="0">
                          <a:latin typeface="+mn-lt"/>
                        </a:rPr>
                        <a:t>Major reservoir for continued spread are asymptomatic cases.</a:t>
                      </a:r>
                    </a:p>
                    <a:p>
                      <a:pPr marL="285750" indent="-285750">
                        <a:buFont typeface="Arial" panose="020B0604020202020204" pitchFamily="34" charset="0"/>
                        <a:buChar char="•"/>
                      </a:pPr>
                      <a:r>
                        <a:rPr lang="en-US" b="0" dirty="0">
                          <a:latin typeface="+mn-lt"/>
                        </a:rPr>
                        <a:t>Non-sexual transmission is rare.</a:t>
                      </a:r>
                      <a:endParaRPr lang="ar-SA" b="0" dirty="0">
                        <a:latin typeface="+mn-lt"/>
                      </a:endParaRPr>
                    </a:p>
                  </a:txBody>
                  <a:tcPr/>
                </a:tc>
                <a:extLst>
                  <a:ext uri="{0D108BD9-81ED-4DB2-BD59-A6C34878D82A}">
                    <a16:rowId xmlns:a16="http://schemas.microsoft.com/office/drawing/2014/main" val="1676614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n-lt"/>
                        </a:rPr>
                        <a:t>diagnosis</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b="0" dirty="0">
                          <a:solidFill>
                            <a:schemeClr val="tx1"/>
                          </a:solidFill>
                          <a:latin typeface="+mn-lt"/>
                        </a:rPr>
                        <a:t>Transport media required unless transfer to the lab. is immediate.</a:t>
                      </a:r>
                    </a:p>
                    <a:p>
                      <a:pPr marL="285750" indent="-285750">
                        <a:buFont typeface="Arial" panose="020B0604020202020204" pitchFamily="34" charset="0"/>
                        <a:buChar char="•"/>
                      </a:pPr>
                      <a:r>
                        <a:rPr lang="en-US" b="1" u="sng" dirty="0">
                          <a:latin typeface="+mn-lt"/>
                        </a:rPr>
                        <a:t>Gram stain</a:t>
                      </a:r>
                      <a:r>
                        <a:rPr lang="en-US" b="0" u="sng" dirty="0">
                          <a:latin typeface="+mn-lt"/>
                        </a:rPr>
                        <a:t>: </a:t>
                      </a:r>
                      <a:r>
                        <a:rPr lang="en-US" b="0" dirty="0">
                          <a:latin typeface="+mn-lt"/>
                        </a:rPr>
                        <a:t>Direct smear for Gram stain of urethral specimens to see </a:t>
                      </a:r>
                      <a:r>
                        <a:rPr lang="en-US" b="0" dirty="0">
                          <a:solidFill>
                            <a:srgbClr val="C00000"/>
                          </a:solidFill>
                          <a:latin typeface="+mn-lt"/>
                        </a:rPr>
                        <a:t>Gram negative diplococci within a neutrophil (intracellular)</a:t>
                      </a:r>
                      <a:r>
                        <a:rPr lang="en-US" b="0" dirty="0">
                          <a:latin typeface="+mn-lt"/>
                        </a:rPr>
                        <a:t> . </a:t>
                      </a:r>
                    </a:p>
                    <a:p>
                      <a:pPr marL="285750" indent="-285750">
                        <a:buFont typeface="Arial" panose="020B0604020202020204" pitchFamily="34" charset="0"/>
                        <a:buChar char="•"/>
                      </a:pPr>
                      <a:r>
                        <a:rPr lang="en-US" b="1" u="sng" dirty="0">
                          <a:latin typeface="+mn-lt"/>
                        </a:rPr>
                        <a:t>Culture</a:t>
                      </a:r>
                      <a:r>
                        <a:rPr lang="en-US" b="0" u="sng" dirty="0">
                          <a:latin typeface="+mn-lt"/>
                        </a:rPr>
                        <a:t>: </a:t>
                      </a:r>
                      <a:r>
                        <a:rPr lang="en-US" b="0" dirty="0">
                          <a:latin typeface="+mn-lt"/>
                        </a:rPr>
                        <a:t>Culture on </a:t>
                      </a:r>
                      <a:r>
                        <a:rPr lang="en-US" b="0" dirty="0">
                          <a:solidFill>
                            <a:srgbClr val="FF0000"/>
                          </a:solidFill>
                          <a:latin typeface="+mn-lt"/>
                        </a:rPr>
                        <a:t>Thayer-Martin</a:t>
                      </a:r>
                      <a:r>
                        <a:rPr lang="en-US" b="0" dirty="0">
                          <a:solidFill>
                            <a:srgbClr val="0070C0"/>
                          </a:solidFill>
                          <a:latin typeface="+mn-lt"/>
                        </a:rPr>
                        <a:t> </a:t>
                      </a:r>
                      <a:r>
                        <a:rPr lang="en-US" b="0" dirty="0">
                          <a:latin typeface="+mn-lt"/>
                        </a:rPr>
                        <a:t>or other selective medium.</a:t>
                      </a:r>
                    </a:p>
                    <a:p>
                      <a:pPr marL="285750" indent="-285750">
                        <a:buFont typeface="Arial" panose="020B0604020202020204" pitchFamily="34" charset="0"/>
                        <a:buChar char="•"/>
                      </a:pPr>
                      <a:r>
                        <a:rPr lang="en-US" b="1" u="sng" dirty="0">
                          <a:latin typeface="+mn-lt"/>
                        </a:rPr>
                        <a:t>Confirmation</a:t>
                      </a:r>
                      <a:r>
                        <a:rPr lang="en-US" b="0" dirty="0">
                          <a:latin typeface="+mn-lt"/>
                        </a:rPr>
                        <a:t> : fermentation of </a:t>
                      </a:r>
                      <a:r>
                        <a:rPr lang="en-US" b="0" dirty="0">
                          <a:solidFill>
                            <a:srgbClr val="FF0000"/>
                          </a:solidFill>
                          <a:latin typeface="+mn-lt"/>
                        </a:rPr>
                        <a:t>glucose</a:t>
                      </a:r>
                      <a:r>
                        <a:rPr lang="en-US" b="0" dirty="0">
                          <a:solidFill>
                            <a:srgbClr val="00B050"/>
                          </a:solidFill>
                          <a:latin typeface="+mn-lt"/>
                        </a:rPr>
                        <a:t> </a:t>
                      </a:r>
                      <a:r>
                        <a:rPr lang="en-US" b="0" dirty="0">
                          <a:latin typeface="+mn-lt"/>
                        </a:rPr>
                        <a:t>only ( </a:t>
                      </a:r>
                      <a:r>
                        <a:rPr lang="en-US" b="0" i="1" dirty="0">
                          <a:latin typeface="+mn-lt"/>
                        </a:rPr>
                        <a:t>does not ferment maltose or sucrose</a:t>
                      </a:r>
                      <a:r>
                        <a:rPr lang="en-US" b="0" dirty="0">
                          <a:latin typeface="+mn-lt"/>
                        </a:rPr>
                        <a:t>) or </a:t>
                      </a:r>
                      <a:r>
                        <a:rPr lang="en-US" b="0" dirty="0">
                          <a:solidFill>
                            <a:srgbClr val="C00000"/>
                          </a:solidFill>
                          <a:latin typeface="+mn-lt"/>
                        </a:rPr>
                        <a:t>Co-agglutination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rPr>
                        <a:t>Nucleic acid amplification tests (</a:t>
                      </a:r>
                      <a:r>
                        <a:rPr lang="en-US" b="0" dirty="0" err="1">
                          <a:latin typeface="+mn-lt"/>
                        </a:rPr>
                        <a:t>e.g</a:t>
                      </a:r>
                      <a:r>
                        <a:rPr lang="en-US" b="0" dirty="0">
                          <a:latin typeface="+mn-lt"/>
                        </a:rPr>
                        <a:t> PCR) is an option for diagnosing genital infections</a:t>
                      </a:r>
                    </a:p>
                  </a:txBody>
                  <a:tcPr/>
                </a:tc>
                <a:extLst>
                  <a:ext uri="{0D108BD9-81ED-4DB2-BD59-A6C34878D82A}">
                    <a16:rowId xmlns:a16="http://schemas.microsoft.com/office/drawing/2014/main" val="1516601622"/>
                  </a:ext>
                </a:extLst>
              </a:tr>
            </a:tbl>
          </a:graphicData>
        </a:graphic>
      </p:graphicFrame>
      <p:sp>
        <p:nvSpPr>
          <p:cNvPr id="10" name="مستطيل 2">
            <a:extLst>
              <a:ext uri="{FF2B5EF4-FFF2-40B4-BE49-F238E27FC236}">
                <a16:creationId xmlns:a16="http://schemas.microsoft.com/office/drawing/2014/main" id="{BEF9E40A-5141-4DEF-87CC-C18F16D37A47}"/>
              </a:ext>
            </a:extLst>
          </p:cNvPr>
          <p:cNvSpPr/>
          <p:nvPr/>
        </p:nvSpPr>
        <p:spPr>
          <a:xfrm>
            <a:off x="100218" y="6034560"/>
            <a:ext cx="6232477" cy="738664"/>
          </a:xfrm>
          <a:prstGeom prst="rect">
            <a:avLst/>
          </a:prstGeom>
        </p:spPr>
        <p:txBody>
          <a:bodyPr wrap="square">
            <a:spAutoFit/>
          </a:bodyPr>
          <a:lstStyle/>
          <a:p>
            <a:pPr marL="285750" indent="-285750">
              <a:buFont typeface="Arial" charset="0"/>
              <a:buChar char="•"/>
            </a:pPr>
            <a:r>
              <a:rPr lang="en-US" sz="1400" dirty="0" err="1">
                <a:solidFill>
                  <a:schemeClr val="accent1">
                    <a:lumMod val="75000"/>
                  </a:schemeClr>
                </a:solidFill>
              </a:rPr>
              <a:t>N.Gonorrheae</a:t>
            </a:r>
            <a:r>
              <a:rPr lang="en-US" sz="1400" dirty="0">
                <a:solidFill>
                  <a:schemeClr val="accent1">
                    <a:lumMod val="75000"/>
                  </a:schemeClr>
                </a:solidFill>
              </a:rPr>
              <a:t> = Glucose only </a:t>
            </a:r>
            <a:endParaRPr lang="ar-SA" sz="1400" dirty="0">
              <a:solidFill>
                <a:schemeClr val="accent1">
                  <a:lumMod val="75000"/>
                </a:schemeClr>
              </a:solidFill>
            </a:endParaRPr>
          </a:p>
          <a:p>
            <a:pPr marL="285750" indent="-285750">
              <a:buFont typeface="Arial" charset="0"/>
              <a:buChar char="•"/>
            </a:pPr>
            <a:r>
              <a:rPr lang="en-US" sz="1400" dirty="0">
                <a:solidFill>
                  <a:schemeClr val="accent1">
                    <a:lumMod val="75000"/>
                  </a:schemeClr>
                </a:solidFill>
              </a:rPr>
              <a:t>N</a:t>
            </a:r>
            <a:r>
              <a:rPr lang="ar-SA" sz="1400" dirty="0">
                <a:solidFill>
                  <a:schemeClr val="accent1">
                    <a:lumMod val="75000"/>
                  </a:schemeClr>
                </a:solidFill>
              </a:rPr>
              <a:t>.</a:t>
            </a:r>
            <a:r>
              <a:rPr lang="en-US" sz="1400" dirty="0" err="1">
                <a:solidFill>
                  <a:schemeClr val="accent1">
                    <a:lumMod val="75000"/>
                  </a:schemeClr>
                </a:solidFill>
              </a:rPr>
              <a:t>Meningitidis</a:t>
            </a:r>
            <a:r>
              <a:rPr lang="en-US" sz="1400" dirty="0">
                <a:solidFill>
                  <a:schemeClr val="accent1">
                    <a:lumMod val="75000"/>
                  </a:schemeClr>
                </a:solidFill>
              </a:rPr>
              <a:t> = maltose and. Glucose </a:t>
            </a:r>
          </a:p>
          <a:p>
            <a:pPr marL="285750" indent="-285750">
              <a:buFont typeface="Arial" charset="0"/>
              <a:buChar char="•"/>
            </a:pPr>
            <a:r>
              <a:rPr lang="en-US" sz="1400" dirty="0">
                <a:solidFill>
                  <a:schemeClr val="accent1">
                    <a:lumMod val="75000"/>
                  </a:schemeClr>
                </a:solidFill>
              </a:rPr>
              <a:t>Other Neisseria spices as normal flora = glucose, maltose, sucrose and. Starch </a:t>
            </a:r>
          </a:p>
        </p:txBody>
      </p:sp>
    </p:spTree>
    <p:extLst>
      <p:ext uri="{BB962C8B-B14F-4D97-AF65-F5344CB8AC3E}">
        <p14:creationId xmlns:p14="http://schemas.microsoft.com/office/powerpoint/2010/main" val="253901682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2234</TotalTime>
  <Words>2847</Words>
  <Application>Microsoft Office PowerPoint</Application>
  <PresentationFormat>Widescreen</PresentationFormat>
  <Paragraphs>249</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Chalkduster</vt:lpstr>
      <vt:lpstr>Courier New</vt:lpstr>
      <vt:lpstr>Wingdings</vt:lpstr>
      <vt:lpstr>Office Theme</vt:lpstr>
      <vt:lpstr>PowerPoint Presentation</vt:lpstr>
      <vt:lpstr>OBJECTIVES:</vt:lpstr>
      <vt:lpstr>OBJECTIVES:</vt:lpstr>
      <vt:lpstr> </vt:lpstr>
      <vt:lpstr>PowerPoint Presentation</vt:lpstr>
      <vt:lpstr>PowerPoint Presentation</vt:lpstr>
      <vt:lpstr>PowerPoint Presentation</vt:lpstr>
      <vt:lpstr>Pelvic inflammatory disease (PID) &amp; disseminated gonococcal infection (DGI):</vt:lpstr>
      <vt:lpstr>PowerPoint Presentation</vt:lpstr>
      <vt:lpstr>PowerPoint Presentation</vt:lpstr>
      <vt:lpstr>Syphilis:</vt:lpstr>
      <vt:lpstr>PowerPoint Presentation</vt:lpstr>
      <vt:lpstr>PowerPoint Presentation</vt:lpstr>
      <vt:lpstr>PowerPoint Presentation</vt:lpstr>
      <vt:lpstr>PowerPoint Presentation</vt:lpstr>
      <vt:lpstr>PowerPoint Presentation</vt:lpstr>
      <vt:lpstr>Syphilis:</vt:lpstr>
      <vt:lpstr>Take home message:</vt:lpstr>
      <vt:lpstr>A special thanks to team microbiology  435 for this wonderful summary!</vt:lpstr>
      <vt:lpstr>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kobe</cp:lastModifiedBy>
  <cp:revision>119</cp:revision>
  <dcterms:created xsi:type="dcterms:W3CDTF">2016-09-30T08:16:06Z</dcterms:created>
  <dcterms:modified xsi:type="dcterms:W3CDTF">2018-04-15T19:26:40Z</dcterms:modified>
</cp:coreProperties>
</file>