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Lst>
  <p:notesMasterIdLst>
    <p:notesMasterId r:id="rId16"/>
  </p:notesMasterIdLst>
  <p:sldIdLst>
    <p:sldId id="263" r:id="rId2"/>
    <p:sldId id="283" r:id="rId3"/>
    <p:sldId id="259" r:id="rId4"/>
    <p:sldId id="271" r:id="rId5"/>
    <p:sldId id="275" r:id="rId6"/>
    <p:sldId id="282" r:id="rId7"/>
    <p:sldId id="265" r:id="rId8"/>
    <p:sldId id="266" r:id="rId9"/>
    <p:sldId id="267" r:id="rId10"/>
    <p:sldId id="268" r:id="rId11"/>
    <p:sldId id="269" r:id="rId12"/>
    <p:sldId id="270" r:id="rId13"/>
    <p:sldId id="264"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DDDDD"/>
    <a:srgbClr val="CC00FF"/>
    <a:srgbClr val="003300"/>
    <a:srgbClr val="FF9933"/>
    <a:srgbClr val="FF9966"/>
    <a:srgbClr val="FF7C80"/>
    <a:srgbClr val="008000"/>
    <a:srgbClr val="0000CC"/>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نمط متوسط 3 - تميي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22" autoAdjust="0"/>
    <p:restoredTop sz="92949" autoAdjust="0"/>
  </p:normalViewPr>
  <p:slideViewPr>
    <p:cSldViewPr snapToGrid="0">
      <p:cViewPr varScale="1">
        <p:scale>
          <a:sx n="67" d="100"/>
          <a:sy n="67" d="100"/>
        </p:scale>
        <p:origin x="1164"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53F11-2F7E-4D2D-99FA-663E58A892B7}"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3042D-4D00-4C37-9F90-B8D89016A983}" type="slidenum">
              <a:rPr lang="en-US" smtClean="0"/>
              <a:t>‹#›</a:t>
            </a:fld>
            <a:endParaRPr lang="en-US"/>
          </a:p>
        </p:txBody>
      </p:sp>
    </p:spTree>
    <p:extLst>
      <p:ext uri="{BB962C8B-B14F-4D97-AF65-F5344CB8AC3E}">
        <p14:creationId xmlns:p14="http://schemas.microsoft.com/office/powerpoint/2010/main" val="4097812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13042D-4D00-4C37-9F90-B8D89016A983}" type="slidenum">
              <a:rPr lang="en-US" smtClean="0"/>
              <a:t>2</a:t>
            </a:fld>
            <a:endParaRPr lang="en-US"/>
          </a:p>
        </p:txBody>
      </p:sp>
    </p:spTree>
    <p:extLst>
      <p:ext uri="{BB962C8B-B14F-4D97-AF65-F5344CB8AC3E}">
        <p14:creationId xmlns:p14="http://schemas.microsoft.com/office/powerpoint/2010/main" val="991643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13042D-4D00-4C37-9F90-B8D89016A983}" type="slidenum">
              <a:rPr lang="en-US" smtClean="0"/>
              <a:t>5</a:t>
            </a:fld>
            <a:endParaRPr lang="en-US"/>
          </a:p>
        </p:txBody>
      </p:sp>
    </p:spTree>
    <p:extLst>
      <p:ext uri="{BB962C8B-B14F-4D97-AF65-F5344CB8AC3E}">
        <p14:creationId xmlns:p14="http://schemas.microsoft.com/office/powerpoint/2010/main" val="2347134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EE487-FEE8-4C03-953F-42506F9386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B6A8F0-6253-4EE4-A557-FC39DC0119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C8541C-2C30-471E-9DDB-80EECFC229BE}"/>
              </a:ext>
            </a:extLst>
          </p:cNvPr>
          <p:cNvSpPr>
            <a:spLocks noGrp="1"/>
          </p:cNvSpPr>
          <p:nvPr>
            <p:ph type="dt" sz="half" idx="10"/>
          </p:nvPr>
        </p:nvSpPr>
        <p:spPr/>
        <p:txBody>
          <a:bodyPr/>
          <a:lstStyle/>
          <a:p>
            <a:fld id="{9334D819-9F07-4261-B09B-9E467E5D9002}" type="datetimeFigureOut">
              <a:rPr lang="en-US" smtClean="0"/>
              <a:pPr/>
              <a:t>4/17/2018</a:t>
            </a:fld>
            <a:endParaRPr lang="en-US" dirty="0"/>
          </a:p>
        </p:txBody>
      </p:sp>
      <p:sp>
        <p:nvSpPr>
          <p:cNvPr id="5" name="Footer Placeholder 4">
            <a:extLst>
              <a:ext uri="{FF2B5EF4-FFF2-40B4-BE49-F238E27FC236}">
                <a16:creationId xmlns:a16="http://schemas.microsoft.com/office/drawing/2014/main" id="{E2F48E2C-A2C5-42D2-8872-C99D6A5291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9B46A7-D117-4B5B-9F28-95E9D8A91380}"/>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4854319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A6E4D-E6EF-4B15-A091-B0BD235A44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0DEB8A-2104-4EE0-8565-0198596A81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EFF9C7-0729-4082-BE5D-28B8A87A2262}"/>
              </a:ext>
            </a:extLst>
          </p:cNvPr>
          <p:cNvSpPr>
            <a:spLocks noGrp="1"/>
          </p:cNvSpPr>
          <p:nvPr>
            <p:ph type="dt" sz="half" idx="10"/>
          </p:nvPr>
        </p:nvSpPr>
        <p:spPr/>
        <p:txBody>
          <a:bodyPr/>
          <a:lstStyle/>
          <a:p>
            <a:fld id="{9334D819-9F07-4261-B09B-9E467E5D9002}" type="datetimeFigureOut">
              <a:rPr lang="en-US" smtClean="0"/>
              <a:t>4/17/2018</a:t>
            </a:fld>
            <a:endParaRPr lang="en-US" dirty="0"/>
          </a:p>
        </p:txBody>
      </p:sp>
      <p:sp>
        <p:nvSpPr>
          <p:cNvPr id="5" name="Footer Placeholder 4">
            <a:extLst>
              <a:ext uri="{FF2B5EF4-FFF2-40B4-BE49-F238E27FC236}">
                <a16:creationId xmlns:a16="http://schemas.microsoft.com/office/drawing/2014/main" id="{FF215C5D-F5F0-4612-8ADC-59101C584D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B2F012-EDB7-45E0-8394-18DE282070F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0173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BD7806-12FE-4F5F-BE59-54192E70FF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FCEB49-3958-4CCA-A779-72A895C659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9CE333-D839-46AE-9654-9647AE3DBA9A}"/>
              </a:ext>
            </a:extLst>
          </p:cNvPr>
          <p:cNvSpPr>
            <a:spLocks noGrp="1"/>
          </p:cNvSpPr>
          <p:nvPr>
            <p:ph type="dt" sz="half" idx="10"/>
          </p:nvPr>
        </p:nvSpPr>
        <p:spPr/>
        <p:txBody>
          <a:bodyPr/>
          <a:lstStyle/>
          <a:p>
            <a:fld id="{9334D819-9F07-4261-B09B-9E467E5D9002}" type="datetimeFigureOut">
              <a:rPr lang="en-US" smtClean="0"/>
              <a:t>4/17/2018</a:t>
            </a:fld>
            <a:endParaRPr lang="en-US" dirty="0"/>
          </a:p>
        </p:txBody>
      </p:sp>
      <p:sp>
        <p:nvSpPr>
          <p:cNvPr id="5" name="Footer Placeholder 4">
            <a:extLst>
              <a:ext uri="{FF2B5EF4-FFF2-40B4-BE49-F238E27FC236}">
                <a16:creationId xmlns:a16="http://schemas.microsoft.com/office/drawing/2014/main" id="{716F5AFA-E4C2-4079-8F72-8A765193F7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4A8892-A083-4571-BFA4-5643F6D258E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23608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3078F-F1B2-4556-9170-2D0CBAB9AE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848954-6A81-41C6-A04F-A59E18EC15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68C377-B7C2-4062-882B-02408DF0F7DB}"/>
              </a:ext>
            </a:extLst>
          </p:cNvPr>
          <p:cNvSpPr>
            <a:spLocks noGrp="1"/>
          </p:cNvSpPr>
          <p:nvPr>
            <p:ph type="dt" sz="half" idx="10"/>
          </p:nvPr>
        </p:nvSpPr>
        <p:spPr/>
        <p:txBody>
          <a:bodyPr/>
          <a:lstStyle/>
          <a:p>
            <a:fld id="{9334D819-9F07-4261-B09B-9E467E5D9002}" type="datetimeFigureOut">
              <a:rPr lang="en-US" smtClean="0"/>
              <a:t>4/17/2018</a:t>
            </a:fld>
            <a:endParaRPr lang="en-US" dirty="0"/>
          </a:p>
        </p:txBody>
      </p:sp>
      <p:sp>
        <p:nvSpPr>
          <p:cNvPr id="5" name="Footer Placeholder 4">
            <a:extLst>
              <a:ext uri="{FF2B5EF4-FFF2-40B4-BE49-F238E27FC236}">
                <a16:creationId xmlns:a16="http://schemas.microsoft.com/office/drawing/2014/main" id="{CC17D246-1AF0-42C8-AC02-B3A80B6C39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1977DE-E876-4219-BF44-33E4AF342DA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5408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5754-CF6C-4A4D-8865-BF1E126F3F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ADEE2A-B077-4A8F-AA82-A0F999FF1A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67C7CC5-FDEC-4B47-82FC-41889ABFAA49}"/>
              </a:ext>
            </a:extLst>
          </p:cNvPr>
          <p:cNvSpPr>
            <a:spLocks noGrp="1"/>
          </p:cNvSpPr>
          <p:nvPr>
            <p:ph type="dt" sz="half" idx="10"/>
          </p:nvPr>
        </p:nvSpPr>
        <p:spPr/>
        <p:txBody>
          <a:bodyPr/>
          <a:lstStyle/>
          <a:p>
            <a:fld id="{9334D819-9F07-4261-B09B-9E467E5D9002}" type="datetimeFigureOut">
              <a:rPr lang="en-US" smtClean="0"/>
              <a:pPr/>
              <a:t>4/17/2018</a:t>
            </a:fld>
            <a:endParaRPr lang="en-US" dirty="0"/>
          </a:p>
        </p:txBody>
      </p:sp>
      <p:sp>
        <p:nvSpPr>
          <p:cNvPr id="5" name="Footer Placeholder 4">
            <a:extLst>
              <a:ext uri="{FF2B5EF4-FFF2-40B4-BE49-F238E27FC236}">
                <a16:creationId xmlns:a16="http://schemas.microsoft.com/office/drawing/2014/main" id="{3998731A-F93A-41CD-B48F-90988BCD05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E6D0F7-3918-41A4-908D-C5C1CD1569B5}"/>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37544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0C500-7B41-484B-9508-147EAF436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E55293-0C27-4D0B-9605-B1AB2B9D79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572FE5-6F6B-4DD1-8C77-85660AA2EF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98DC7E-8FA3-4F95-88DA-089562931E12}"/>
              </a:ext>
            </a:extLst>
          </p:cNvPr>
          <p:cNvSpPr>
            <a:spLocks noGrp="1"/>
          </p:cNvSpPr>
          <p:nvPr>
            <p:ph type="dt" sz="half" idx="10"/>
          </p:nvPr>
        </p:nvSpPr>
        <p:spPr/>
        <p:txBody>
          <a:bodyPr/>
          <a:lstStyle/>
          <a:p>
            <a:fld id="{9334D819-9F07-4261-B09B-9E467E5D9002}" type="datetimeFigureOut">
              <a:rPr lang="en-US" smtClean="0"/>
              <a:t>4/17/2018</a:t>
            </a:fld>
            <a:endParaRPr lang="en-US" dirty="0"/>
          </a:p>
        </p:txBody>
      </p:sp>
      <p:sp>
        <p:nvSpPr>
          <p:cNvPr id="6" name="Footer Placeholder 5">
            <a:extLst>
              <a:ext uri="{FF2B5EF4-FFF2-40B4-BE49-F238E27FC236}">
                <a16:creationId xmlns:a16="http://schemas.microsoft.com/office/drawing/2014/main" id="{58405659-F190-440D-AAE6-858681CFB7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0CE518-90FB-4424-A29C-1F1ABE1E7709}"/>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75112406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E64CE-6E7A-48E1-8FDC-4561158F36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337A48-8B3D-4E20-A352-17EDC11EEB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45464C-48C6-4AB2-94A3-B43B6317CC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99FC64-ED77-4BD0-B5B4-5904903CC7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484209-D9C2-4E6F-A710-9FE61D48B7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7E3A0F-82A1-4936-8747-5EB21579D9E2}"/>
              </a:ext>
            </a:extLst>
          </p:cNvPr>
          <p:cNvSpPr>
            <a:spLocks noGrp="1"/>
          </p:cNvSpPr>
          <p:nvPr>
            <p:ph type="dt" sz="half" idx="10"/>
          </p:nvPr>
        </p:nvSpPr>
        <p:spPr/>
        <p:txBody>
          <a:bodyPr/>
          <a:lstStyle/>
          <a:p>
            <a:fld id="{9334D819-9F07-4261-B09B-9E467E5D9002}" type="datetimeFigureOut">
              <a:rPr lang="en-US" smtClean="0"/>
              <a:t>4/17/2018</a:t>
            </a:fld>
            <a:endParaRPr lang="en-US" dirty="0"/>
          </a:p>
        </p:txBody>
      </p:sp>
      <p:sp>
        <p:nvSpPr>
          <p:cNvPr id="8" name="Footer Placeholder 7">
            <a:extLst>
              <a:ext uri="{FF2B5EF4-FFF2-40B4-BE49-F238E27FC236}">
                <a16:creationId xmlns:a16="http://schemas.microsoft.com/office/drawing/2014/main" id="{67984429-231A-4AD2-B98B-046B3C8718C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18968F1-D2B3-4B52-B356-1FBC241F5C9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1207125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0EC1-4611-4C6B-AA47-DC250E99B7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B5D828-283B-49BB-9194-815807C7E0BC}"/>
              </a:ext>
            </a:extLst>
          </p:cNvPr>
          <p:cNvSpPr>
            <a:spLocks noGrp="1"/>
          </p:cNvSpPr>
          <p:nvPr>
            <p:ph type="dt" sz="half" idx="10"/>
          </p:nvPr>
        </p:nvSpPr>
        <p:spPr/>
        <p:txBody>
          <a:bodyPr/>
          <a:lstStyle/>
          <a:p>
            <a:fld id="{9334D819-9F07-4261-B09B-9E467E5D9002}" type="datetimeFigureOut">
              <a:rPr lang="en-US" smtClean="0"/>
              <a:t>4/17/2018</a:t>
            </a:fld>
            <a:endParaRPr lang="en-US" dirty="0"/>
          </a:p>
        </p:txBody>
      </p:sp>
      <p:sp>
        <p:nvSpPr>
          <p:cNvPr id="4" name="Footer Placeholder 3">
            <a:extLst>
              <a:ext uri="{FF2B5EF4-FFF2-40B4-BE49-F238E27FC236}">
                <a16:creationId xmlns:a16="http://schemas.microsoft.com/office/drawing/2014/main" id="{D0656FD7-81EF-463E-994C-DE056CD3D6F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A7CD922-202A-4BBF-8FA2-E2D05EB390F5}"/>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67916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107F77-8396-45B6-B6B3-809EA18E9C14}"/>
              </a:ext>
            </a:extLst>
          </p:cNvPr>
          <p:cNvSpPr>
            <a:spLocks noGrp="1"/>
          </p:cNvSpPr>
          <p:nvPr>
            <p:ph type="dt" sz="half" idx="10"/>
          </p:nvPr>
        </p:nvSpPr>
        <p:spPr/>
        <p:txBody>
          <a:bodyPr/>
          <a:lstStyle/>
          <a:p>
            <a:fld id="{9334D819-9F07-4261-B09B-9E467E5D9002}" type="datetimeFigureOut">
              <a:rPr lang="en-US" smtClean="0"/>
              <a:t>4/17/2018</a:t>
            </a:fld>
            <a:endParaRPr lang="en-US" dirty="0"/>
          </a:p>
        </p:txBody>
      </p:sp>
      <p:sp>
        <p:nvSpPr>
          <p:cNvPr id="3" name="Footer Placeholder 2">
            <a:extLst>
              <a:ext uri="{FF2B5EF4-FFF2-40B4-BE49-F238E27FC236}">
                <a16:creationId xmlns:a16="http://schemas.microsoft.com/office/drawing/2014/main" id="{3D229076-B574-4DF7-8DFF-32D18D39EBC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4D1499A-276A-490F-9190-AA8F9A2E2C9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09773192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9F48-3660-4094-8436-BB4E3A3688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7EBEA1-BD5E-47CA-BFA7-7A66A0E26B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3C3659-89B9-4078-8CCF-5FEB4862F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8CAA12-1BF5-4C7A-9AD1-3790C1873AFB}"/>
              </a:ext>
            </a:extLst>
          </p:cNvPr>
          <p:cNvSpPr>
            <a:spLocks noGrp="1"/>
          </p:cNvSpPr>
          <p:nvPr>
            <p:ph type="dt" sz="half" idx="10"/>
          </p:nvPr>
        </p:nvSpPr>
        <p:spPr/>
        <p:txBody>
          <a:bodyPr/>
          <a:lstStyle/>
          <a:p>
            <a:fld id="{9334D819-9F07-4261-B09B-9E467E5D9002}" type="datetimeFigureOut">
              <a:rPr lang="en-US" smtClean="0"/>
              <a:t>4/17/2018</a:t>
            </a:fld>
            <a:endParaRPr lang="en-US" dirty="0"/>
          </a:p>
        </p:txBody>
      </p:sp>
      <p:sp>
        <p:nvSpPr>
          <p:cNvPr id="6" name="Footer Placeholder 5">
            <a:extLst>
              <a:ext uri="{FF2B5EF4-FFF2-40B4-BE49-F238E27FC236}">
                <a16:creationId xmlns:a16="http://schemas.microsoft.com/office/drawing/2014/main" id="{71097DCA-EE76-480B-A505-E609EA073A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9F6E70-8175-4083-B4C5-C5ACE81246E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44235863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ECA7-99F7-4118-BEC8-3094599D0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C12C78-5570-4841-B60D-EEEE3BE2E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79E6C1-F09F-4468-92D5-A13719AA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1D4862-EB00-4D9C-8F6D-9EE1147E4DD8}"/>
              </a:ext>
            </a:extLst>
          </p:cNvPr>
          <p:cNvSpPr>
            <a:spLocks noGrp="1"/>
          </p:cNvSpPr>
          <p:nvPr>
            <p:ph type="dt" sz="half" idx="10"/>
          </p:nvPr>
        </p:nvSpPr>
        <p:spPr/>
        <p:txBody>
          <a:bodyPr/>
          <a:lstStyle/>
          <a:p>
            <a:fld id="{9334D819-9F07-4261-B09B-9E467E5D9002}" type="datetimeFigureOut">
              <a:rPr lang="en-US" smtClean="0"/>
              <a:t>4/17/2018</a:t>
            </a:fld>
            <a:endParaRPr lang="en-US" dirty="0"/>
          </a:p>
        </p:txBody>
      </p:sp>
      <p:sp>
        <p:nvSpPr>
          <p:cNvPr id="6" name="Footer Placeholder 5">
            <a:extLst>
              <a:ext uri="{FF2B5EF4-FFF2-40B4-BE49-F238E27FC236}">
                <a16:creationId xmlns:a16="http://schemas.microsoft.com/office/drawing/2014/main" id="{8E90C2FC-B6DB-467C-9B60-C6B4ECEA66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B23FB9-8BCA-4ADA-8921-319629CDC3B9}"/>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0252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C749B0-1043-41C6-80D9-F3CF73F699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E2C3B7-5A8A-4EB3-9593-0739A6BAF9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C5636-6F99-4292-AC2F-3D7B1375E5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4D819-9F07-4261-B09B-9E467E5D9002}" type="datetimeFigureOut">
              <a:rPr lang="en-US" smtClean="0"/>
              <a:pPr/>
              <a:t>4/17/2018</a:t>
            </a:fld>
            <a:endParaRPr lang="en-US" dirty="0"/>
          </a:p>
        </p:txBody>
      </p:sp>
      <p:sp>
        <p:nvSpPr>
          <p:cNvPr id="5" name="Footer Placeholder 4">
            <a:extLst>
              <a:ext uri="{FF2B5EF4-FFF2-40B4-BE49-F238E27FC236}">
                <a16:creationId xmlns:a16="http://schemas.microsoft.com/office/drawing/2014/main" id="{22995796-9304-4B1A-9FDD-9B423E16D6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A3E1AA1-8F8A-48FD-B621-9DC60152C8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27489083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s://www.youtube.com/watch?v=hdgNnXLY8L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Desktop/Picture2.png" TargetMode="External"/><Relationship Id="rId2" Type="http://schemas.openxmlformats.org/officeDocument/2006/relationships/hyperlink" Target="../Desktop/Picture1.pn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FFECE9C-A2FE-4C10-B189-FC1599107CB5}"/>
              </a:ext>
            </a:extLst>
          </p:cNvPr>
          <p:cNvPicPr>
            <a:picLocks noChangeAspect="1"/>
          </p:cNvPicPr>
          <p:nvPr/>
        </p:nvPicPr>
        <p:blipFill>
          <a:blip r:embed="rId2"/>
          <a:stretch>
            <a:fillRect/>
          </a:stretch>
        </p:blipFill>
        <p:spPr>
          <a:xfrm>
            <a:off x="9302320" y="6154"/>
            <a:ext cx="2889680" cy="1643319"/>
          </a:xfrm>
          <a:prstGeom prst="rect">
            <a:avLst/>
          </a:prstGeom>
        </p:spPr>
      </p:pic>
      <p:pic>
        <p:nvPicPr>
          <p:cNvPr id="25" name="صورة 2">
            <a:extLst>
              <a:ext uri="{FF2B5EF4-FFF2-40B4-BE49-F238E27FC236}">
                <a16:creationId xmlns:a16="http://schemas.microsoft.com/office/drawing/2014/main" id="{456DF3F2-9714-4DE6-AF9B-FE175EC1CA2B}"/>
              </a:ext>
            </a:extLst>
          </p:cNvPr>
          <p:cNvPicPr>
            <a:picLocks noChangeAspect="1"/>
          </p:cNvPicPr>
          <p:nvPr/>
        </p:nvPicPr>
        <p:blipFill>
          <a:blip r:embed="rId3"/>
          <a:stretch>
            <a:fillRect/>
          </a:stretch>
        </p:blipFill>
        <p:spPr>
          <a:xfrm>
            <a:off x="0" y="92011"/>
            <a:ext cx="2057400" cy="1783574"/>
          </a:xfrm>
          <a:prstGeom prst="rect">
            <a:avLst/>
          </a:prstGeom>
        </p:spPr>
      </p:pic>
      <p:sp>
        <p:nvSpPr>
          <p:cNvPr id="26" name="Rectangle 25">
            <a:extLst>
              <a:ext uri="{FF2B5EF4-FFF2-40B4-BE49-F238E27FC236}">
                <a16:creationId xmlns:a16="http://schemas.microsoft.com/office/drawing/2014/main" id="{657A4952-C7BB-4B44-8C85-34B8EAA20AAA}"/>
              </a:ext>
            </a:extLst>
          </p:cNvPr>
          <p:cNvSpPr/>
          <p:nvPr/>
        </p:nvSpPr>
        <p:spPr>
          <a:xfrm>
            <a:off x="1757149" y="3919358"/>
            <a:ext cx="8990012" cy="646331"/>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rPr>
              <a:t>LECTURE: </a:t>
            </a:r>
            <a:r>
              <a:rPr lang="en-US" sz="3600" b="1" dirty="0">
                <a:latin typeface="+mj-lt"/>
                <a:cs typeface="Times New Roman" pitchFamily="18" charset="0"/>
              </a:rPr>
              <a:t>HIV &amp; AIDS </a:t>
            </a:r>
          </a:p>
        </p:txBody>
      </p:sp>
      <p:sp>
        <p:nvSpPr>
          <p:cNvPr id="2" name="TextBox 1">
            <a:extLst>
              <a:ext uri="{FF2B5EF4-FFF2-40B4-BE49-F238E27FC236}">
                <a16:creationId xmlns:a16="http://schemas.microsoft.com/office/drawing/2014/main" id="{434EE7AC-43A8-4FFC-B43D-0EF274A12D56}"/>
              </a:ext>
            </a:extLst>
          </p:cNvPr>
          <p:cNvSpPr txBox="1"/>
          <p:nvPr/>
        </p:nvSpPr>
        <p:spPr>
          <a:xfrm>
            <a:off x="109983" y="5350079"/>
            <a:ext cx="2348120" cy="1323439"/>
          </a:xfrm>
          <a:prstGeom prst="rect">
            <a:avLst/>
          </a:prstGeom>
          <a:noFill/>
          <a:ln>
            <a:solidFill>
              <a:schemeClr val="bg1">
                <a:lumMod val="50000"/>
              </a:schemeClr>
            </a:solidFill>
            <a:prstDash val="sysDash"/>
          </a:ln>
        </p:spPr>
        <p:txBody>
          <a:bodyPr wrap="square" rtlCol="0">
            <a:spAutoFit/>
          </a:bodyPr>
          <a:lstStyle/>
          <a:p>
            <a:pPr indent="-342900">
              <a:buSzPct val="96000"/>
              <a:buFont typeface="Arial" panose="020B0604020202020204" pitchFamily="34" charset="0"/>
              <a:buChar char="•"/>
            </a:pPr>
            <a:r>
              <a:rPr lang="en-US" sz="2000" dirty="0">
                <a:solidFill>
                  <a:srgbClr val="FF0000"/>
                </a:solidFill>
              </a:rPr>
              <a:t>Important</a:t>
            </a:r>
          </a:p>
          <a:p>
            <a:pPr indent="-342900">
              <a:buSzPct val="96000"/>
              <a:buFont typeface="Arial" panose="020B0604020202020204" pitchFamily="34" charset="0"/>
              <a:buChar char="•"/>
            </a:pPr>
            <a:r>
              <a:rPr lang="en-US" sz="2000" dirty="0">
                <a:solidFill>
                  <a:schemeClr val="accent1">
                    <a:lumMod val="75000"/>
                  </a:schemeClr>
                </a:solidFill>
              </a:rPr>
              <a:t>Doctor’s notes </a:t>
            </a:r>
          </a:p>
          <a:p>
            <a:pPr indent="-342900">
              <a:buSzPct val="96000"/>
              <a:buFont typeface="Arial" panose="020B0604020202020204" pitchFamily="34" charset="0"/>
              <a:buChar char="•"/>
            </a:pPr>
            <a:r>
              <a:rPr lang="en-US" sz="2000" dirty="0">
                <a:solidFill>
                  <a:schemeClr val="bg1">
                    <a:lumMod val="50000"/>
                  </a:schemeClr>
                </a:solidFill>
              </a:rPr>
              <a:t>Extra explanation</a:t>
            </a:r>
          </a:p>
          <a:p>
            <a:pPr indent="-342900">
              <a:buSzPct val="96000"/>
              <a:buFont typeface="Arial" panose="020B0604020202020204" pitchFamily="34" charset="0"/>
              <a:buChar char="•"/>
            </a:pPr>
            <a:r>
              <a:rPr lang="en-US" sz="2000" b="1" dirty="0">
                <a:solidFill>
                  <a:srgbClr val="7030A0"/>
                </a:solidFill>
              </a:rPr>
              <a:t>Only F </a:t>
            </a:r>
            <a:r>
              <a:rPr lang="en-US" sz="2000" dirty="0">
                <a:solidFill>
                  <a:schemeClr val="bg1">
                    <a:lumMod val="50000"/>
                  </a:schemeClr>
                </a:solidFill>
              </a:rPr>
              <a:t>or </a:t>
            </a:r>
            <a:r>
              <a:rPr lang="en-US" sz="2000" b="1" dirty="0">
                <a:solidFill>
                  <a:schemeClr val="accent5">
                    <a:lumMod val="75000"/>
                  </a:schemeClr>
                </a:solidFill>
              </a:rPr>
              <a:t>only M</a:t>
            </a:r>
          </a:p>
        </p:txBody>
      </p:sp>
      <p:sp>
        <p:nvSpPr>
          <p:cNvPr id="7" name="TextBox 6">
            <a:extLst>
              <a:ext uri="{FF2B5EF4-FFF2-40B4-BE49-F238E27FC236}">
                <a16:creationId xmlns:a16="http://schemas.microsoft.com/office/drawing/2014/main" id="{7B058A09-01A1-4910-A22E-172E6B5F615A}"/>
              </a:ext>
            </a:extLst>
          </p:cNvPr>
          <p:cNvSpPr txBox="1"/>
          <p:nvPr/>
        </p:nvSpPr>
        <p:spPr>
          <a:xfrm>
            <a:off x="4926627" y="4720699"/>
            <a:ext cx="2338743" cy="523220"/>
          </a:xfrm>
          <a:prstGeom prst="rect">
            <a:avLst/>
          </a:prstGeom>
          <a:noFill/>
          <a:ln>
            <a:noFill/>
            <a:prstDash val="sysDash"/>
          </a:ln>
        </p:spPr>
        <p:txBody>
          <a:bodyPr wrap="square" rtlCol="0">
            <a:spAutoFit/>
          </a:bodyPr>
          <a:lstStyle/>
          <a:p>
            <a:pPr algn="ctr"/>
            <a:r>
              <a:rPr lang="en-US" sz="2800" u="sng" dirty="0">
                <a:solidFill>
                  <a:schemeClr val="accent5">
                    <a:lumMod val="75000"/>
                  </a:schemeClr>
                </a:solidFill>
              </a:rPr>
              <a:t>Editing File </a:t>
            </a:r>
          </a:p>
        </p:txBody>
      </p:sp>
      <p:sp>
        <p:nvSpPr>
          <p:cNvPr id="3" name="AutoShape 2" descr="https://mail.google.com/mail/u/0/?ui=2&amp;ik=c99fa0b050&amp;view=fimg&amp;th=15ee8b92b0110c05&amp;attid=0.1.1&amp;disp=emb&amp;attbid=ANGjdJ8eiXo8W8QW4DU3t3sdOf9QhsfwIWfRR8vUqmg3ktvy5gpT6xOt-tjjb3QqSWvcPNdCBS7MKM_Ok2earQjkEAkaxluAIXl_K0TCmJE4oOXm-lJ2060c6a0Ew4c&amp;sz=w1576-h1398&amp;ats=1507143010290&amp;rm=15ee8b92b0110c05&amp;zw&amp;atsh=1">
            <a:extLst>
              <a:ext uri="{FF2B5EF4-FFF2-40B4-BE49-F238E27FC236}">
                <a16:creationId xmlns:a16="http://schemas.microsoft.com/office/drawing/2014/main" id="{2FF0453A-566C-44FF-8747-E21D19657D8E}"/>
              </a:ext>
            </a:extLst>
          </p:cNvPr>
          <p:cNvSpPr>
            <a:spLocks noChangeAspect="1" noChangeArrowheads="1"/>
          </p:cNvSpPr>
          <p:nvPr/>
        </p:nvSpPr>
        <p:spPr bwMode="auto">
          <a:xfrm>
            <a:off x="2343150" y="100013"/>
            <a:ext cx="7505700" cy="6657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66540622-7D11-4BB5-B4B5-D9D60AD25377}"/>
              </a:ext>
            </a:extLst>
          </p:cNvPr>
          <p:cNvPicPr>
            <a:picLocks noChangeAspect="1"/>
          </p:cNvPicPr>
          <p:nvPr/>
        </p:nvPicPr>
        <p:blipFill>
          <a:blip r:embed="rId4"/>
          <a:stretch>
            <a:fillRect/>
          </a:stretch>
        </p:blipFill>
        <p:spPr>
          <a:xfrm rot="166424">
            <a:off x="7523257" y="2459331"/>
            <a:ext cx="1566939" cy="1388839"/>
          </a:xfrm>
          <a:prstGeom prst="rect">
            <a:avLst/>
          </a:prstGeom>
        </p:spPr>
      </p:pic>
      <p:cxnSp>
        <p:nvCxnSpPr>
          <p:cNvPr id="6" name="Straight Connector 5">
            <a:extLst>
              <a:ext uri="{FF2B5EF4-FFF2-40B4-BE49-F238E27FC236}">
                <a16:creationId xmlns:a16="http://schemas.microsoft.com/office/drawing/2014/main" id="{187074DD-87E6-47E2-8D66-8C294443ABAC}"/>
              </a:ext>
            </a:extLst>
          </p:cNvPr>
          <p:cNvCxnSpPr/>
          <p:nvPr/>
        </p:nvCxnSpPr>
        <p:spPr>
          <a:xfrm>
            <a:off x="1762539" y="3885270"/>
            <a:ext cx="8984621" cy="0"/>
          </a:xfrm>
          <a:prstGeom prst="line">
            <a:avLst/>
          </a:prstGeom>
          <a:ln w="57150">
            <a:solidFill>
              <a:schemeClr val="accent2"/>
            </a:solidFill>
          </a:ln>
        </p:spPr>
        <p:style>
          <a:lnRef idx="3">
            <a:schemeClr val="accent1"/>
          </a:lnRef>
          <a:fillRef idx="0">
            <a:schemeClr val="accent1"/>
          </a:fillRef>
          <a:effectRef idx="2">
            <a:schemeClr val="accent1"/>
          </a:effectRef>
          <a:fontRef idx="minor">
            <a:schemeClr val="tx1"/>
          </a:fontRef>
        </p:style>
      </p:cxnSp>
      <p:sp>
        <p:nvSpPr>
          <p:cNvPr id="4" name="Rectangle 3">
            <a:extLst>
              <a:ext uri="{FF2B5EF4-FFF2-40B4-BE49-F238E27FC236}">
                <a16:creationId xmlns:a16="http://schemas.microsoft.com/office/drawing/2014/main" id="{D78A3197-437E-42E8-BD1F-C226F81AC103}"/>
              </a:ext>
            </a:extLst>
          </p:cNvPr>
          <p:cNvSpPr/>
          <p:nvPr/>
        </p:nvSpPr>
        <p:spPr>
          <a:xfrm>
            <a:off x="7265370" y="6011799"/>
            <a:ext cx="4816647" cy="646331"/>
          </a:xfrm>
          <a:prstGeom prst="rect">
            <a:avLst/>
          </a:prstGeom>
        </p:spPr>
        <p:txBody>
          <a:bodyPr wrap="square">
            <a:spAutoFit/>
          </a:bodyPr>
          <a:lstStyle/>
          <a:p>
            <a:pPr algn="r"/>
            <a:r>
              <a:rPr lang="x-none" u="sng" dirty="0">
                <a:solidFill>
                  <a:schemeClr val="accent1"/>
                </a:solidFill>
              </a:rPr>
              <a:t>"</a:t>
            </a:r>
            <a:r>
              <a:rPr lang="x-none" b="1" u="sng" dirty="0">
                <a:solidFill>
                  <a:schemeClr val="accent1"/>
                </a:solidFill>
              </a:rPr>
              <a:t>لا حول ولا قوة إلا بالله العلي العظيم</a:t>
            </a:r>
            <a:r>
              <a:rPr lang="x-none" b="1" dirty="0">
                <a:solidFill>
                  <a:schemeClr val="accent1"/>
                </a:solidFill>
              </a:rPr>
              <a:t>" </a:t>
            </a:r>
            <a:r>
              <a:rPr lang="x-none" b="1" dirty="0"/>
              <a:t>وتقال هذه الجملة إذا داهم الإنسان أمر عظيم لا يستطيعه ، أو يصعب عليه القيام به .</a:t>
            </a:r>
            <a:endParaRPr lang="en-US" sz="2800" dirty="0">
              <a:solidFill>
                <a:schemeClr val="accent6">
                  <a:lumMod val="50000"/>
                </a:schemeClr>
              </a:solidFill>
            </a:endParaRPr>
          </a:p>
        </p:txBody>
      </p:sp>
      <p:pic>
        <p:nvPicPr>
          <p:cNvPr id="8" name="صورة 8">
            <a:extLst>
              <a:ext uri="{FF2B5EF4-FFF2-40B4-BE49-F238E27FC236}">
                <a16:creationId xmlns:a16="http://schemas.microsoft.com/office/drawing/2014/main" id="{F84EF029-00FD-EE41-B3DE-6EBEB8E01593}"/>
              </a:ext>
            </a:extLst>
          </p:cNvPr>
          <p:cNvPicPr>
            <a:picLocks noChangeAspect="1"/>
          </p:cNvPicPr>
          <p:nvPr/>
        </p:nvPicPr>
        <p:blipFill>
          <a:blip r:embed="rId5"/>
          <a:stretch>
            <a:fillRect/>
          </a:stretch>
        </p:blipFill>
        <p:spPr>
          <a:xfrm>
            <a:off x="3611084" y="391544"/>
            <a:ext cx="4792925" cy="3338717"/>
          </a:xfrm>
          <a:prstGeom prst="rect">
            <a:avLst/>
          </a:prstGeom>
        </p:spPr>
      </p:pic>
    </p:spTree>
    <p:extLst>
      <p:ext uri="{BB962C8B-B14F-4D97-AF65-F5344CB8AC3E}">
        <p14:creationId xmlns:p14="http://schemas.microsoft.com/office/powerpoint/2010/main" val="3472981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f-21">
            <a:extLst>
              <a:ext uri="{FF2B5EF4-FFF2-40B4-BE49-F238E27FC236}">
                <a16:creationId xmlns:a16="http://schemas.microsoft.com/office/drawing/2014/main" id="{A960799C-DFF6-476F-9563-261D8EAD0443}"/>
              </a:ext>
            </a:extLst>
          </p:cNvPr>
          <p:cNvPicPr>
            <a:picLocks noChangeAspect="1" noChangeArrowheads="1"/>
          </p:cNvPicPr>
          <p:nvPr/>
        </p:nvPicPr>
        <p:blipFill>
          <a:blip r:embed="rId2" cstate="print"/>
          <a:srcRect/>
          <a:stretch>
            <a:fillRect/>
          </a:stretch>
        </p:blipFill>
        <p:spPr bwMode="auto">
          <a:xfrm>
            <a:off x="19164" y="331082"/>
            <a:ext cx="5615729" cy="3774415"/>
          </a:xfrm>
          <a:prstGeom prst="rect">
            <a:avLst/>
          </a:prstGeom>
          <a:noFill/>
          <a:ln w="9525">
            <a:noFill/>
            <a:miter lim="800000"/>
            <a:headEnd/>
            <a:tailEnd/>
          </a:ln>
        </p:spPr>
      </p:pic>
      <p:pic>
        <p:nvPicPr>
          <p:cNvPr id="3" name="Picture 2" descr="Fig-339">
            <a:extLst>
              <a:ext uri="{FF2B5EF4-FFF2-40B4-BE49-F238E27FC236}">
                <a16:creationId xmlns:a16="http://schemas.microsoft.com/office/drawing/2014/main" id="{E03FE5AD-39F1-48B8-9B64-ABCB87B48C51}"/>
              </a:ext>
            </a:extLst>
          </p:cNvPr>
          <p:cNvPicPr>
            <a:picLocks noChangeAspect="1" noChangeArrowheads="1"/>
          </p:cNvPicPr>
          <p:nvPr/>
        </p:nvPicPr>
        <p:blipFill>
          <a:blip r:embed="rId3" cstate="print"/>
          <a:srcRect/>
          <a:stretch>
            <a:fillRect/>
          </a:stretch>
        </p:blipFill>
        <p:spPr bwMode="auto">
          <a:xfrm>
            <a:off x="258722" y="4777545"/>
            <a:ext cx="1989528" cy="1564892"/>
          </a:xfrm>
          <a:prstGeom prst="rect">
            <a:avLst/>
          </a:prstGeom>
          <a:noFill/>
          <a:ln w="9525">
            <a:noFill/>
            <a:miter lim="800000"/>
            <a:headEnd/>
            <a:tailEnd/>
          </a:ln>
        </p:spPr>
      </p:pic>
      <p:pic>
        <p:nvPicPr>
          <p:cNvPr id="4" name="Picture 2" descr="Fig-356">
            <a:extLst>
              <a:ext uri="{FF2B5EF4-FFF2-40B4-BE49-F238E27FC236}">
                <a16:creationId xmlns:a16="http://schemas.microsoft.com/office/drawing/2014/main" id="{7FACB08A-8FFE-468B-807B-70DD28FF6035}"/>
              </a:ext>
            </a:extLst>
          </p:cNvPr>
          <p:cNvPicPr>
            <a:picLocks noChangeAspect="1" noChangeArrowheads="1"/>
          </p:cNvPicPr>
          <p:nvPr/>
        </p:nvPicPr>
        <p:blipFill>
          <a:blip r:embed="rId4" cstate="print"/>
          <a:srcRect/>
          <a:stretch>
            <a:fillRect/>
          </a:stretch>
        </p:blipFill>
        <p:spPr bwMode="auto">
          <a:xfrm>
            <a:off x="4627229" y="4774273"/>
            <a:ext cx="1721715" cy="1569931"/>
          </a:xfrm>
          <a:prstGeom prst="rect">
            <a:avLst/>
          </a:prstGeom>
          <a:noFill/>
          <a:ln w="9525">
            <a:noFill/>
            <a:miter lim="800000"/>
            <a:headEnd/>
            <a:tailEnd/>
          </a:ln>
        </p:spPr>
      </p:pic>
      <p:pic>
        <p:nvPicPr>
          <p:cNvPr id="5" name="Picture 2" descr="Fig-31">
            <a:extLst>
              <a:ext uri="{FF2B5EF4-FFF2-40B4-BE49-F238E27FC236}">
                <a16:creationId xmlns:a16="http://schemas.microsoft.com/office/drawing/2014/main" id="{DEF97C0A-C414-4CAD-B63E-0EF3716635EF}"/>
              </a:ext>
            </a:extLst>
          </p:cNvPr>
          <p:cNvPicPr>
            <a:picLocks noChangeAspect="1" noChangeArrowheads="1"/>
          </p:cNvPicPr>
          <p:nvPr/>
        </p:nvPicPr>
        <p:blipFill>
          <a:blip r:embed="rId5" cstate="print"/>
          <a:srcRect/>
          <a:stretch>
            <a:fillRect/>
          </a:stretch>
        </p:blipFill>
        <p:spPr bwMode="auto">
          <a:xfrm>
            <a:off x="2604326" y="4774273"/>
            <a:ext cx="1878880" cy="1564892"/>
          </a:xfrm>
          <a:prstGeom prst="rect">
            <a:avLst/>
          </a:prstGeom>
          <a:noFill/>
          <a:ln w="9525">
            <a:noFill/>
            <a:miter lim="800000"/>
            <a:headEnd/>
            <a:tailEnd/>
          </a:ln>
        </p:spPr>
      </p:pic>
      <p:cxnSp>
        <p:nvCxnSpPr>
          <p:cNvPr id="6" name="Straight Connector 5">
            <a:extLst>
              <a:ext uri="{FF2B5EF4-FFF2-40B4-BE49-F238E27FC236}">
                <a16:creationId xmlns:a16="http://schemas.microsoft.com/office/drawing/2014/main" id="{450A38FF-2C28-4A90-8189-3E47F8C4E1CD}"/>
              </a:ext>
            </a:extLst>
          </p:cNvPr>
          <p:cNvCxnSpPr/>
          <p:nvPr/>
        </p:nvCxnSpPr>
        <p:spPr>
          <a:xfrm>
            <a:off x="0" y="640079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159A99D1-239B-4991-B735-F9A89384585A}"/>
              </a:ext>
            </a:extLst>
          </p:cNvPr>
          <p:cNvSpPr txBox="1"/>
          <p:nvPr/>
        </p:nvSpPr>
        <p:spPr>
          <a:xfrm>
            <a:off x="165972" y="7897"/>
            <a:ext cx="5322114" cy="461665"/>
          </a:xfrm>
          <a:prstGeom prst="rect">
            <a:avLst/>
          </a:prstGeom>
          <a:noFill/>
        </p:spPr>
        <p:txBody>
          <a:bodyPr wrap="square" rtlCol="0">
            <a:spAutoFit/>
          </a:bodyPr>
          <a:lstStyle/>
          <a:p>
            <a:r>
              <a:rPr lang="en-US" sz="2400" b="1" dirty="0">
                <a:solidFill>
                  <a:schemeClr val="accent1">
                    <a:lumMod val="50000"/>
                  </a:schemeClr>
                </a:solidFill>
                <a:latin typeface="+mj-lt"/>
              </a:rPr>
              <a:t>Continue..</a:t>
            </a:r>
          </a:p>
        </p:txBody>
      </p:sp>
      <p:sp>
        <p:nvSpPr>
          <p:cNvPr id="8" name="Text Box 3">
            <a:extLst>
              <a:ext uri="{FF2B5EF4-FFF2-40B4-BE49-F238E27FC236}">
                <a16:creationId xmlns:a16="http://schemas.microsoft.com/office/drawing/2014/main" id="{87BDE1F9-5E8E-485E-A1D5-CE756331277E}"/>
              </a:ext>
            </a:extLst>
          </p:cNvPr>
          <p:cNvSpPr txBox="1">
            <a:spLocks noChangeArrowheads="1"/>
          </p:cNvSpPr>
          <p:nvPr/>
        </p:nvSpPr>
        <p:spPr bwMode="auto">
          <a:xfrm>
            <a:off x="0" y="4408213"/>
            <a:ext cx="2639038" cy="369332"/>
          </a:xfrm>
          <a:prstGeom prst="rect">
            <a:avLst/>
          </a:prstGeom>
          <a:noFill/>
          <a:ln w="9525">
            <a:noFill/>
            <a:miter lim="800000"/>
            <a:headEnd/>
            <a:tailEnd/>
          </a:ln>
        </p:spPr>
        <p:txBody>
          <a:bodyPr wrap="square">
            <a:spAutoFit/>
          </a:bodyPr>
          <a:lstStyle/>
          <a:p>
            <a:pPr algn="ctr" rtl="0">
              <a:spcBef>
                <a:spcPct val="50000"/>
              </a:spcBef>
            </a:pPr>
            <a:r>
              <a:rPr lang="en-US" dirty="0">
                <a:cs typeface="Times New Roman" pitchFamily="18" charset="0"/>
              </a:rPr>
              <a:t>Pneumocystis pneumonia  </a:t>
            </a:r>
          </a:p>
        </p:txBody>
      </p:sp>
      <p:sp>
        <p:nvSpPr>
          <p:cNvPr id="9" name="Rectangle 3">
            <a:extLst>
              <a:ext uri="{FF2B5EF4-FFF2-40B4-BE49-F238E27FC236}">
                <a16:creationId xmlns:a16="http://schemas.microsoft.com/office/drawing/2014/main" id="{1606AADD-95F3-46A0-B567-0ED56AFA7E4E}"/>
              </a:ext>
            </a:extLst>
          </p:cNvPr>
          <p:cNvSpPr>
            <a:spLocks noChangeArrowheads="1"/>
          </p:cNvSpPr>
          <p:nvPr/>
        </p:nvSpPr>
        <p:spPr bwMode="auto">
          <a:xfrm>
            <a:off x="2217184" y="4145578"/>
            <a:ext cx="5152834" cy="695931"/>
          </a:xfrm>
          <a:prstGeom prst="rect">
            <a:avLst/>
          </a:prstGeom>
          <a:noFill/>
          <a:ln w="9525">
            <a:noFill/>
            <a:miter lim="800000"/>
            <a:headEnd/>
            <a:tailEnd/>
          </a:ln>
        </p:spPr>
        <p:txBody>
          <a:bodyPr anchor="ctr"/>
          <a:lstStyle/>
          <a:p>
            <a:pPr algn="ctr" rtl="0"/>
            <a:r>
              <a:rPr lang="en-US" dirty="0">
                <a:cs typeface="Times New Roman" pitchFamily="18" charset="0"/>
              </a:rPr>
              <a:t>Kaposi sarcoma in ADIS patient not HIV patient </a:t>
            </a:r>
            <a:r>
              <a:rPr lang="ar-SA" dirty="0">
                <a:solidFill>
                  <a:schemeClr val="accent1">
                    <a:lumMod val="75000"/>
                  </a:schemeClr>
                </a:solidFill>
                <a:cs typeface="Times New Roman" pitchFamily="18" charset="0"/>
              </a:rPr>
              <a:t>صرنا كبار وفاهمين </a:t>
            </a:r>
            <a:r>
              <a:rPr lang="ar-SA" dirty="0">
                <a:solidFill>
                  <a:schemeClr val="accent1">
                    <a:lumMod val="75000"/>
                  </a:schemeClr>
                </a:solidFill>
                <a:cs typeface="Times New Roman" pitchFamily="18" charset="0"/>
                <a:sym typeface="Wingdings" pitchFamily="2" charset="2"/>
              </a:rPr>
              <a:t></a:t>
            </a:r>
            <a:r>
              <a:rPr lang="en-US" dirty="0">
                <a:solidFill>
                  <a:schemeClr val="accent1">
                    <a:lumMod val="75000"/>
                  </a:schemeClr>
                </a:solidFill>
                <a:cs typeface="Times New Roman" pitchFamily="18" charset="0"/>
              </a:rPr>
              <a:t>  </a:t>
            </a:r>
            <a:r>
              <a:rPr lang="en-US" dirty="0">
                <a:cs typeface="Times New Roman" pitchFamily="18" charset="0"/>
              </a:rPr>
              <a:t>/ Candida infection</a:t>
            </a:r>
          </a:p>
        </p:txBody>
      </p:sp>
      <p:pic>
        <p:nvPicPr>
          <p:cNvPr id="10" name="Picture 3" descr="Hivtimecourse.gif">
            <a:extLst>
              <a:ext uri="{FF2B5EF4-FFF2-40B4-BE49-F238E27FC236}">
                <a16:creationId xmlns:a16="http://schemas.microsoft.com/office/drawing/2014/main" id="{F8FD3FA2-471C-4EB2-A941-190BD8395810}"/>
              </a:ext>
            </a:extLst>
          </p:cNvPr>
          <p:cNvPicPr>
            <a:picLocks noChangeAspect="1"/>
          </p:cNvPicPr>
          <p:nvPr/>
        </p:nvPicPr>
        <p:blipFill>
          <a:blip r:embed="rId6" cstate="print"/>
          <a:srcRect/>
          <a:stretch>
            <a:fillRect/>
          </a:stretch>
        </p:blipFill>
        <p:spPr bwMode="auto">
          <a:xfrm>
            <a:off x="6781311" y="576243"/>
            <a:ext cx="5183799" cy="2379751"/>
          </a:xfrm>
          <a:prstGeom prst="rect">
            <a:avLst/>
          </a:prstGeom>
          <a:noFill/>
          <a:ln w="9525">
            <a:noFill/>
            <a:miter lim="800000"/>
            <a:headEnd/>
            <a:tailEnd/>
          </a:ln>
        </p:spPr>
      </p:pic>
      <p:sp>
        <p:nvSpPr>
          <p:cNvPr id="11" name="Rectangle 2">
            <a:extLst>
              <a:ext uri="{FF2B5EF4-FFF2-40B4-BE49-F238E27FC236}">
                <a16:creationId xmlns:a16="http://schemas.microsoft.com/office/drawing/2014/main" id="{05285603-B841-4959-B771-D0D7AA011E12}"/>
              </a:ext>
            </a:extLst>
          </p:cNvPr>
          <p:cNvSpPr txBox="1">
            <a:spLocks noChangeArrowheads="1"/>
          </p:cNvSpPr>
          <p:nvPr/>
        </p:nvSpPr>
        <p:spPr>
          <a:xfrm>
            <a:off x="7628262" y="114577"/>
            <a:ext cx="4036679" cy="461666"/>
          </a:xfrm>
          <a:prstGeom prst="rect">
            <a:avLst/>
          </a:prstGeom>
          <a:noFill/>
        </p:spPr>
        <p:txBody>
          <a:bodyPr/>
          <a:lstStyle/>
          <a:p>
            <a:pPr algn="l">
              <a:defRPr/>
            </a:pPr>
            <a:r>
              <a:rPr lang="en-US" kern="0" dirty="0">
                <a:ea typeface="Arial" charset="0"/>
                <a:cs typeface="Times New Roman" panose="02020603050405020304" pitchFamily="18" charset="0"/>
              </a:rPr>
              <a:t>HIV RNA copies  </a:t>
            </a:r>
            <a:r>
              <a:rPr lang="en-US" i="1" u="sng" kern="0" dirty="0">
                <a:ea typeface="Arial" charset="0"/>
                <a:cs typeface="Times New Roman" panose="02020603050405020304" pitchFamily="18" charset="0"/>
              </a:rPr>
              <a:t>VS </a:t>
            </a:r>
            <a:r>
              <a:rPr lang="en-US" kern="0" dirty="0">
                <a:ea typeface="Arial" charset="0"/>
                <a:cs typeface="Times New Roman" panose="02020603050405020304" pitchFamily="18" charset="0"/>
              </a:rPr>
              <a:t>  CD4+ T cell counts</a:t>
            </a:r>
          </a:p>
        </p:txBody>
      </p:sp>
      <p:pic>
        <p:nvPicPr>
          <p:cNvPr id="12" name="Picture 2">
            <a:extLst>
              <a:ext uri="{FF2B5EF4-FFF2-40B4-BE49-F238E27FC236}">
                <a16:creationId xmlns:a16="http://schemas.microsoft.com/office/drawing/2014/main" id="{30A83548-75E5-49E8-99A2-D74B96BB09F5}"/>
              </a:ext>
            </a:extLst>
          </p:cNvPr>
          <p:cNvPicPr>
            <a:picLocks noChangeAspect="1"/>
          </p:cNvPicPr>
          <p:nvPr/>
        </p:nvPicPr>
        <p:blipFill>
          <a:blip r:embed="rId7" cstate="print"/>
          <a:srcRect/>
          <a:stretch>
            <a:fillRect/>
          </a:stretch>
        </p:blipFill>
        <p:spPr bwMode="auto">
          <a:xfrm>
            <a:off x="7370018" y="4284369"/>
            <a:ext cx="4637015" cy="2076349"/>
          </a:xfrm>
          <a:prstGeom prst="rect">
            <a:avLst/>
          </a:prstGeom>
          <a:noFill/>
          <a:ln w="9525">
            <a:noFill/>
            <a:miter lim="800000"/>
            <a:headEnd/>
            <a:tailEnd/>
          </a:ln>
        </p:spPr>
      </p:pic>
      <p:sp>
        <p:nvSpPr>
          <p:cNvPr id="13" name="Rectangle 5">
            <a:extLst>
              <a:ext uri="{FF2B5EF4-FFF2-40B4-BE49-F238E27FC236}">
                <a16:creationId xmlns:a16="http://schemas.microsoft.com/office/drawing/2014/main" id="{6C9A4570-4E31-44B7-8ABF-C63CA1941D0B}"/>
              </a:ext>
            </a:extLst>
          </p:cNvPr>
          <p:cNvSpPr>
            <a:spLocks noChangeArrowheads="1"/>
          </p:cNvSpPr>
          <p:nvPr/>
        </p:nvSpPr>
        <p:spPr bwMode="auto">
          <a:xfrm>
            <a:off x="8213745" y="3681743"/>
            <a:ext cx="3451196" cy="423754"/>
          </a:xfrm>
          <a:prstGeom prst="rect">
            <a:avLst/>
          </a:prstGeom>
          <a:noFill/>
          <a:ln w="9525">
            <a:noFill/>
            <a:miter lim="800000"/>
            <a:headEnd/>
            <a:tailEnd/>
          </a:ln>
        </p:spPr>
        <p:txBody>
          <a:bodyPr anchor="ctr"/>
          <a:lstStyle/>
          <a:p>
            <a:pPr algn="ctr" rtl="0"/>
            <a:r>
              <a:rPr lang="en-US" kern="0" dirty="0">
                <a:cs typeface="Times New Roman" panose="02020603050405020304" pitchFamily="18" charset="0"/>
              </a:rPr>
              <a:t>Serological profile of HIV infection</a:t>
            </a:r>
          </a:p>
        </p:txBody>
      </p:sp>
    </p:spTree>
    <p:extLst>
      <p:ext uri="{BB962C8B-B14F-4D97-AF65-F5344CB8AC3E}">
        <p14:creationId xmlns:p14="http://schemas.microsoft.com/office/powerpoint/2010/main" val="2135418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D7DD9CF-E108-449A-BFC6-16F8FECF6FA1}"/>
              </a:ext>
            </a:extLst>
          </p:cNvPr>
          <p:cNvGraphicFramePr>
            <a:graphicFrameLocks noGrp="1"/>
          </p:cNvGraphicFramePr>
          <p:nvPr>
            <p:extLst>
              <p:ext uri="{D42A27DB-BD31-4B8C-83A1-F6EECF244321}">
                <p14:modId xmlns:p14="http://schemas.microsoft.com/office/powerpoint/2010/main" val="3167223040"/>
              </p:ext>
            </p:extLst>
          </p:nvPr>
        </p:nvGraphicFramePr>
        <p:xfrm>
          <a:off x="114300" y="237744"/>
          <a:ext cx="11963400" cy="6382512"/>
        </p:xfrm>
        <a:graphic>
          <a:graphicData uri="http://schemas.openxmlformats.org/drawingml/2006/table">
            <a:tbl>
              <a:tblPr firstRow="1" bandRow="1">
                <a:tableStyleId>{5C22544A-7EE6-4342-B048-85BDC9FD1C3A}</a:tableStyleId>
              </a:tblPr>
              <a:tblGrid>
                <a:gridCol w="11963400">
                  <a:extLst>
                    <a:ext uri="{9D8B030D-6E8A-4147-A177-3AD203B41FA5}">
                      <a16:colId xmlns:a16="http://schemas.microsoft.com/office/drawing/2014/main" val="20001"/>
                    </a:ext>
                  </a:extLst>
                </a:gridCol>
              </a:tblGrid>
              <a:tr h="352474">
                <a:tc>
                  <a:txBody>
                    <a:bodyPr/>
                    <a:lstStyle/>
                    <a:p>
                      <a:pPr algn="ctr"/>
                      <a:r>
                        <a:rPr lang="en-US" dirty="0">
                          <a:solidFill>
                            <a:schemeClr val="tx1"/>
                          </a:solidFill>
                          <a:latin typeface="+mn-lt"/>
                        </a:rPr>
                        <a:t>Diagnosis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4F1E2"/>
                    </a:solidFill>
                  </a:tcPr>
                </a:tc>
                <a:extLst>
                  <a:ext uri="{0D108BD9-81ED-4DB2-BD59-A6C34878D82A}">
                    <a16:rowId xmlns:a16="http://schemas.microsoft.com/office/drawing/2014/main" val="10000"/>
                  </a:ext>
                </a:extLst>
              </a:tr>
              <a:tr h="5987366">
                <a:tc>
                  <a:txBody>
                    <a:bodyPr/>
                    <a:lstStyle/>
                    <a:p>
                      <a:pPr marL="0" marR="0" indent="0" algn="l" defTabSz="914400" rtl="0" eaLnBrk="1" fontAlgn="auto" latinLnBrk="0" hangingPunct="1">
                        <a:lnSpc>
                          <a:spcPct val="100000"/>
                        </a:lnSpc>
                        <a:spcBef>
                          <a:spcPct val="20000"/>
                        </a:spcBef>
                        <a:spcAft>
                          <a:spcPts val="0"/>
                        </a:spcAft>
                        <a:buClr>
                          <a:schemeClr val="tx1"/>
                        </a:buClr>
                        <a:buSzTx/>
                        <a:buFont typeface="Arial" charset="0"/>
                        <a:buNone/>
                        <a:tabLst/>
                        <a:defRPr/>
                      </a:pPr>
                      <a:r>
                        <a:rPr lang="en-US" sz="1400" b="0" dirty="0">
                          <a:solidFill>
                            <a:schemeClr val="bg1">
                              <a:lumMod val="50000"/>
                            </a:schemeClr>
                          </a:solidFill>
                          <a:latin typeface="+mn-lt"/>
                          <a:cs typeface="Times New Roman" pitchFamily="18" charset="0"/>
                        </a:rPr>
                        <a:t>First screening then confirmation</a:t>
                      </a:r>
                    </a:p>
                    <a:p>
                      <a:pPr marL="0" marR="0" indent="0" algn="l" defTabSz="914400" rtl="0" eaLnBrk="1" fontAlgn="auto" latinLnBrk="0" hangingPunct="1">
                        <a:lnSpc>
                          <a:spcPct val="100000"/>
                        </a:lnSpc>
                        <a:spcBef>
                          <a:spcPct val="20000"/>
                        </a:spcBef>
                        <a:spcAft>
                          <a:spcPts val="0"/>
                        </a:spcAft>
                        <a:buClr>
                          <a:schemeClr val="tx1"/>
                        </a:buClr>
                        <a:buSzTx/>
                        <a:buFont typeface="Arial" charset="0"/>
                        <a:buNone/>
                        <a:tabLst/>
                        <a:defRPr/>
                      </a:pPr>
                      <a:r>
                        <a:rPr lang="en-GB" sz="1800" b="0" dirty="0">
                          <a:solidFill>
                            <a:schemeClr val="tx1"/>
                          </a:solidFill>
                          <a:latin typeface="+mn-lt"/>
                          <a:cs typeface="Times New Roman" pitchFamily="18" charset="0"/>
                        </a:rPr>
                        <a:t> </a:t>
                      </a:r>
                      <a:r>
                        <a:rPr lang="en-GB" sz="1800" b="1" dirty="0">
                          <a:solidFill>
                            <a:schemeClr val="tx1"/>
                          </a:solidFill>
                          <a:latin typeface="+mn-lt"/>
                          <a:cs typeface="Times New Roman" pitchFamily="18" charset="0"/>
                        </a:rPr>
                        <a:t>1.</a:t>
                      </a:r>
                      <a:r>
                        <a:rPr lang="en-GB" sz="1800" b="1" baseline="0" dirty="0">
                          <a:solidFill>
                            <a:schemeClr val="tx1"/>
                          </a:solidFill>
                          <a:latin typeface="+mn-lt"/>
                          <a:cs typeface="Times New Roman" pitchFamily="18" charset="0"/>
                        </a:rPr>
                        <a:t> </a:t>
                      </a:r>
                      <a:r>
                        <a:rPr lang="en-GB" sz="1800" b="1" dirty="0">
                          <a:solidFill>
                            <a:schemeClr val="tx1"/>
                          </a:solidFill>
                          <a:latin typeface="+mn-lt"/>
                          <a:cs typeface="Times New Roman" pitchFamily="18" charset="0"/>
                        </a:rPr>
                        <a:t>Patient’s  history with or without clinical symptoms may give hints for a physician whether the patient has ever exposed to HIV or no</a:t>
                      </a:r>
                      <a:r>
                        <a:rPr lang="en-GB" sz="1600" b="1" dirty="0">
                          <a:solidFill>
                            <a:schemeClr val="tx1"/>
                          </a:solidFill>
                          <a:latin typeface="+mn-lt"/>
                          <a:cs typeface="Times New Roman" pitchFamily="18" charset="0"/>
                        </a:rPr>
                        <a:t>t</a:t>
                      </a:r>
                      <a:endParaRPr lang="en-US" sz="1600" b="1" dirty="0">
                        <a:solidFill>
                          <a:schemeClr val="tx1"/>
                        </a:solidFill>
                        <a:latin typeface="+mn-lt"/>
                        <a:cs typeface="Times New Roman" pitchFamily="18" charset="0"/>
                      </a:endParaRPr>
                    </a:p>
                    <a:p>
                      <a:pPr marL="0" marR="0" indent="0" algn="l" defTabSz="914400" rtl="0" eaLnBrk="1" fontAlgn="auto" latinLnBrk="0" hangingPunct="1">
                        <a:lnSpc>
                          <a:spcPct val="100000"/>
                        </a:lnSpc>
                        <a:spcBef>
                          <a:spcPct val="20000"/>
                        </a:spcBef>
                        <a:spcAft>
                          <a:spcPts val="0"/>
                        </a:spcAft>
                        <a:buClr>
                          <a:schemeClr val="tx1"/>
                        </a:buClr>
                        <a:buSzTx/>
                        <a:buFont typeface="Arial" charset="0"/>
                        <a:buNone/>
                        <a:tabLst/>
                        <a:defRPr/>
                      </a:pPr>
                      <a:r>
                        <a:rPr lang="en-US" sz="1800" b="1" dirty="0">
                          <a:latin typeface="+mn-lt"/>
                        </a:rPr>
                        <a:t>2. Screening: Elisa, HIV Ab, HIV Ag (p24</a:t>
                      </a:r>
                      <a:r>
                        <a:rPr lang="en-US" sz="1600" b="1" dirty="0">
                          <a:latin typeface="+mn-lt"/>
                        </a:rPr>
                        <a:t>)</a:t>
                      </a:r>
                    </a:p>
                    <a:p>
                      <a:pPr marL="742950" marR="0" lvl="1" indent="-285750" algn="l" defTabSz="914400" rtl="0" eaLnBrk="1" fontAlgn="auto" latinLnBrk="0" hangingPunct="1">
                        <a:lnSpc>
                          <a:spcPct val="100000"/>
                        </a:lnSpc>
                        <a:spcBef>
                          <a:spcPct val="20000"/>
                        </a:spcBef>
                        <a:spcAft>
                          <a:spcPts val="0"/>
                        </a:spcAft>
                        <a:buClr>
                          <a:schemeClr val="tx1"/>
                        </a:buClr>
                        <a:buSzTx/>
                        <a:buFont typeface="Arial" charset="0"/>
                        <a:buChar char="•"/>
                        <a:tabLst/>
                        <a:defRPr/>
                      </a:pPr>
                      <a:r>
                        <a:rPr lang="en-US" sz="1600" dirty="0">
                          <a:solidFill>
                            <a:srgbClr val="FF0000"/>
                          </a:solidFill>
                          <a:latin typeface="+mn-lt"/>
                        </a:rPr>
                        <a:t>ELISA</a:t>
                      </a:r>
                      <a:r>
                        <a:rPr lang="en-US" sz="1600" dirty="0">
                          <a:latin typeface="+mn-lt"/>
                        </a:rPr>
                        <a:t>: ​for screening patient’s serum for both (HIV Ag(p24) &amp; HIV Ab).</a:t>
                      </a:r>
                    </a:p>
                    <a:p>
                      <a:pPr marL="914400" marR="0" lvl="2" indent="0" algn="l" defTabSz="914400" rtl="0" eaLnBrk="1" fontAlgn="auto" latinLnBrk="0" hangingPunct="1">
                        <a:lnSpc>
                          <a:spcPct val="100000"/>
                        </a:lnSpc>
                        <a:spcBef>
                          <a:spcPct val="20000"/>
                        </a:spcBef>
                        <a:spcAft>
                          <a:spcPts val="0"/>
                        </a:spcAft>
                        <a:buClr>
                          <a:schemeClr val="tx1"/>
                        </a:buClr>
                        <a:buSzTx/>
                        <a:buFont typeface="Arial" charset="0"/>
                        <a:buNone/>
                        <a:tabLst/>
                        <a:defRPr/>
                      </a:pPr>
                      <a:r>
                        <a:rPr lang="en-US" sz="1600" dirty="0">
                          <a:latin typeface="+mn-lt"/>
                        </a:rPr>
                        <a:t>➔ if the result is +</a:t>
                      </a:r>
                      <a:r>
                        <a:rPr lang="en-US" sz="1600" dirty="0" err="1">
                          <a:latin typeface="+mn-lt"/>
                        </a:rPr>
                        <a:t>ve</a:t>
                      </a:r>
                      <a:r>
                        <a:rPr lang="en-US" sz="1600" dirty="0">
                          <a:latin typeface="+mn-lt"/>
                        </a:rPr>
                        <a:t> we repeat the specimen twice in duplicate​ </a:t>
                      </a:r>
                    </a:p>
                    <a:p>
                      <a:pPr marL="914400" marR="0" lvl="2" indent="0" algn="l" defTabSz="914400" rtl="0" eaLnBrk="1" fontAlgn="auto" latinLnBrk="0" hangingPunct="1">
                        <a:lnSpc>
                          <a:spcPct val="100000"/>
                        </a:lnSpc>
                        <a:spcBef>
                          <a:spcPct val="20000"/>
                        </a:spcBef>
                        <a:spcAft>
                          <a:spcPts val="0"/>
                        </a:spcAft>
                        <a:buClr>
                          <a:schemeClr val="tx1"/>
                        </a:buClr>
                        <a:buSzTx/>
                        <a:buFont typeface="Arial" charset="0"/>
                        <a:buNone/>
                        <a:tabLst/>
                        <a:defRPr/>
                      </a:pPr>
                      <a:r>
                        <a:rPr lang="en-US" sz="1600" dirty="0">
                          <a:latin typeface="+mn-lt"/>
                        </a:rPr>
                        <a:t>➔</a:t>
                      </a:r>
                      <a:r>
                        <a:rPr lang="x-none" sz="1600" dirty="0">
                          <a:latin typeface="+mn-lt"/>
                        </a:rPr>
                        <a:t> </a:t>
                      </a:r>
                      <a:r>
                        <a:rPr lang="en-US" sz="1600" dirty="0">
                          <a:latin typeface="+mn-lt"/>
                        </a:rPr>
                        <a:t>if still giving +</a:t>
                      </a:r>
                      <a:r>
                        <a:rPr lang="en-US" sz="1600" dirty="0" err="1">
                          <a:latin typeface="+mn-lt"/>
                        </a:rPr>
                        <a:t>ve</a:t>
                      </a:r>
                      <a:r>
                        <a:rPr lang="en-US" sz="1600" dirty="0">
                          <a:latin typeface="+mn-lt"/>
                        </a:rPr>
                        <a:t> result will do confirmatory tests </a:t>
                      </a:r>
                    </a:p>
                    <a:p>
                      <a:pPr marL="0" marR="0" lvl="0" indent="0" algn="l" defTabSz="914400" rtl="0" eaLnBrk="1" fontAlgn="auto" latinLnBrk="0" hangingPunct="1">
                        <a:lnSpc>
                          <a:spcPct val="100000"/>
                        </a:lnSpc>
                        <a:spcBef>
                          <a:spcPct val="20000"/>
                        </a:spcBef>
                        <a:spcAft>
                          <a:spcPts val="0"/>
                        </a:spcAft>
                        <a:buClr>
                          <a:schemeClr val="tx1"/>
                        </a:buClr>
                        <a:buSzTx/>
                        <a:buFont typeface="Arial" charset="0"/>
                        <a:buNone/>
                        <a:tabLst/>
                        <a:defRPr/>
                      </a:pPr>
                      <a:r>
                        <a:rPr lang="en-US" sz="1800" b="1" dirty="0">
                          <a:latin typeface="+mn-lt"/>
                        </a:rPr>
                        <a:t>3. Confirmatory: W.B., </a:t>
                      </a:r>
                      <a:r>
                        <a:rPr lang="en-US" sz="1800" b="1" dirty="0" err="1">
                          <a:latin typeface="+mn-lt"/>
                        </a:rPr>
                        <a:t>Riba</a:t>
                      </a:r>
                      <a:r>
                        <a:rPr lang="en-US" sz="1800" b="1" dirty="0">
                          <a:latin typeface="+mn-lt"/>
                        </a:rPr>
                        <a:t> &amp; PCR ​In confirmatory tests</a:t>
                      </a:r>
                    </a:p>
                    <a:p>
                      <a:pPr marL="0" marR="0" indent="0" algn="l" defTabSz="914400" rtl="0" eaLnBrk="1" fontAlgn="auto" latinLnBrk="0" hangingPunct="1">
                        <a:lnSpc>
                          <a:spcPct val="100000"/>
                        </a:lnSpc>
                        <a:spcBef>
                          <a:spcPct val="20000"/>
                        </a:spcBef>
                        <a:spcAft>
                          <a:spcPts val="0"/>
                        </a:spcAft>
                        <a:buClr>
                          <a:schemeClr val="tx1"/>
                        </a:buClr>
                        <a:buSzTx/>
                        <a:buFont typeface="Arial" charset="0"/>
                        <a:buNone/>
                        <a:tabLst/>
                        <a:defRPr/>
                      </a:pPr>
                      <a:endParaRPr lang="en-US" sz="600" dirty="0">
                        <a:latin typeface="+mn-lt"/>
                      </a:endParaRPr>
                    </a:p>
                    <a:p>
                      <a:pPr marL="742950" marR="0" lvl="1" indent="-285750" algn="l" defTabSz="914400" rtl="0" eaLnBrk="1" fontAlgn="auto" latinLnBrk="0" hangingPunct="1">
                        <a:lnSpc>
                          <a:spcPct val="100000"/>
                        </a:lnSpc>
                        <a:spcBef>
                          <a:spcPct val="20000"/>
                        </a:spcBef>
                        <a:spcAft>
                          <a:spcPts val="0"/>
                        </a:spcAft>
                        <a:buClr>
                          <a:schemeClr val="tx1"/>
                        </a:buClr>
                        <a:buSzTx/>
                        <a:buFont typeface="Courier New" panose="02070309020205020404" pitchFamily="49" charset="0"/>
                        <a:buChar char="o"/>
                        <a:tabLst/>
                        <a:defRPr/>
                      </a:pPr>
                      <a:r>
                        <a:rPr lang="en-US" sz="1800" dirty="0">
                          <a:latin typeface="+mn-lt"/>
                        </a:rPr>
                        <a:t> </a:t>
                      </a:r>
                      <a:r>
                        <a:rPr lang="en-US" sz="1800" dirty="0">
                          <a:solidFill>
                            <a:srgbClr val="FF0000"/>
                          </a:solidFill>
                          <a:latin typeface="+mn-lt"/>
                        </a:rPr>
                        <a:t>Western Blot</a:t>
                      </a:r>
                      <a:r>
                        <a:rPr lang="en-US" sz="1800" dirty="0">
                          <a:latin typeface="+mn-lt"/>
                        </a:rPr>
                        <a:t>: To confirm the presence of Anti–HIV to the structural proteins of the virus by </a:t>
                      </a:r>
                      <a:r>
                        <a:rPr lang="en-US" sz="1800" dirty="0">
                          <a:solidFill>
                            <a:srgbClr val="FF0000"/>
                          </a:solidFill>
                          <a:latin typeface="+mn-lt"/>
                        </a:rPr>
                        <a:t>ELECTROPHORESIS </a:t>
                      </a:r>
                    </a:p>
                    <a:p>
                      <a:pPr marL="1200150" lvl="2" indent="-285750" algn="just" rtl="0" eaLnBrk="1" hangingPunct="1">
                        <a:lnSpc>
                          <a:spcPct val="90000"/>
                        </a:lnSpc>
                        <a:spcBef>
                          <a:spcPct val="50000"/>
                        </a:spcBef>
                        <a:buFont typeface="Arial" panose="020B0604020202020204" pitchFamily="34" charset="0"/>
                        <a:buChar char="•"/>
                      </a:pPr>
                      <a:r>
                        <a:rPr lang="en-US" altLang="en-US" sz="1600" kern="1200" dirty="0">
                          <a:solidFill>
                            <a:schemeClr val="dk1"/>
                          </a:solidFill>
                          <a:latin typeface="+mn-lt"/>
                          <a:ea typeface="+mn-ea"/>
                          <a:cs typeface="+mn-cs"/>
                        </a:rPr>
                        <a:t>Western blot indeterminate result, means that the test specimen not positive nor  negative.</a:t>
                      </a:r>
                    </a:p>
                    <a:p>
                      <a:pPr marL="1200150" lvl="2" indent="-285750" algn="just" rtl="0" eaLnBrk="1" hangingPunct="1">
                        <a:lnSpc>
                          <a:spcPct val="90000"/>
                        </a:lnSpc>
                        <a:spcBef>
                          <a:spcPct val="50000"/>
                        </a:spcBef>
                        <a:buFont typeface="Arial" panose="020B0604020202020204" pitchFamily="34" charset="0"/>
                        <a:buChar char="•"/>
                      </a:pPr>
                      <a:r>
                        <a:rPr lang="en-US" altLang="en-US" sz="1600" kern="1200" dirty="0">
                          <a:solidFill>
                            <a:schemeClr val="dk1"/>
                          </a:solidFill>
                          <a:latin typeface="+mn-lt"/>
                          <a:ea typeface="+mn-ea"/>
                          <a:cs typeface="+mn-cs"/>
                        </a:rPr>
                        <a:t>The individual must be retested after 8-12 weeks.</a:t>
                      </a:r>
                    </a:p>
                    <a:p>
                      <a:pPr marL="1200150" lvl="2" indent="-285750" algn="just" rtl="0" eaLnBrk="1" hangingPunct="1">
                        <a:lnSpc>
                          <a:spcPct val="90000"/>
                        </a:lnSpc>
                        <a:spcBef>
                          <a:spcPct val="50000"/>
                        </a:spcBef>
                        <a:buFont typeface="Arial" panose="020B0604020202020204" pitchFamily="34" charset="0"/>
                        <a:buChar char="•"/>
                      </a:pPr>
                      <a:r>
                        <a:rPr lang="en-US" altLang="en-US" sz="1600" kern="1200" dirty="0">
                          <a:solidFill>
                            <a:schemeClr val="dk1"/>
                          </a:solidFill>
                          <a:latin typeface="+mn-lt"/>
                          <a:ea typeface="+mn-ea"/>
                          <a:cs typeface="+mn-cs"/>
                        </a:rPr>
                        <a:t>If the result is negative, report negative</a:t>
                      </a:r>
                    </a:p>
                    <a:p>
                      <a:pPr marL="1200150" lvl="2" indent="-285750" algn="just" rtl="0" eaLnBrk="1" hangingPunct="1">
                        <a:lnSpc>
                          <a:spcPct val="90000"/>
                        </a:lnSpc>
                        <a:spcBef>
                          <a:spcPct val="50000"/>
                        </a:spcBef>
                        <a:buFont typeface="Arial" panose="020B0604020202020204" pitchFamily="34" charset="0"/>
                        <a:buChar char="•"/>
                      </a:pPr>
                      <a:r>
                        <a:rPr lang="en-US" altLang="en-US" sz="1600" kern="1200" dirty="0">
                          <a:solidFill>
                            <a:schemeClr val="dk1"/>
                          </a:solidFill>
                          <a:latin typeface="+mn-lt"/>
                          <a:ea typeface="+mn-ea"/>
                          <a:cs typeface="+mn-cs"/>
                        </a:rPr>
                        <a:t>If the result is positive, report positive</a:t>
                      </a:r>
                    </a:p>
                    <a:p>
                      <a:pPr marL="1200150" lvl="2" indent="-285750" algn="just" rtl="0" eaLnBrk="1" hangingPunct="1">
                        <a:lnSpc>
                          <a:spcPct val="90000"/>
                        </a:lnSpc>
                        <a:spcBef>
                          <a:spcPct val="50000"/>
                        </a:spcBef>
                        <a:buFont typeface="Arial" panose="020B0604020202020204" pitchFamily="34" charset="0"/>
                        <a:buChar char="•"/>
                      </a:pPr>
                      <a:r>
                        <a:rPr lang="en-US" altLang="en-US" sz="1600" kern="1200" dirty="0">
                          <a:solidFill>
                            <a:schemeClr val="dk1"/>
                          </a:solidFill>
                          <a:latin typeface="+mn-lt"/>
                          <a:ea typeface="+mn-ea"/>
                          <a:cs typeface="+mn-cs"/>
                        </a:rPr>
                        <a:t>If the individual still indeterminate then the patient must be referred to medical evaluation and PCR are recommended to look for HIV-RNA genome.</a:t>
                      </a:r>
                      <a:endParaRPr lang="en-US" sz="700" dirty="0">
                        <a:solidFill>
                          <a:srgbClr val="FF0000"/>
                        </a:solidFill>
                        <a:latin typeface="+mn-lt"/>
                      </a:endParaRPr>
                    </a:p>
                    <a:p>
                      <a:pPr marL="742950" marR="0" lvl="1" indent="-285750" algn="l" defTabSz="914400" rtl="0" eaLnBrk="1" fontAlgn="auto" latinLnBrk="0" hangingPunct="1">
                        <a:lnSpc>
                          <a:spcPct val="100000"/>
                        </a:lnSpc>
                        <a:spcBef>
                          <a:spcPct val="20000"/>
                        </a:spcBef>
                        <a:spcAft>
                          <a:spcPts val="0"/>
                        </a:spcAft>
                        <a:buClr>
                          <a:schemeClr val="tx1"/>
                        </a:buClr>
                        <a:buSzTx/>
                        <a:buFont typeface="Courier New" panose="02070309020205020404" pitchFamily="49" charset="0"/>
                        <a:buChar char="o"/>
                        <a:tabLst/>
                        <a:defRPr/>
                      </a:pPr>
                      <a:r>
                        <a:rPr lang="en-US" sz="1800" b="1" dirty="0">
                          <a:solidFill>
                            <a:srgbClr val="FF0000"/>
                          </a:solidFill>
                        </a:rPr>
                        <a:t>PCR</a:t>
                      </a:r>
                      <a:r>
                        <a:rPr lang="en-US" sz="1800" dirty="0"/>
                        <a:t>: ​For detection of HIV RNA in the blood (viral load). This test is important for:</a:t>
                      </a:r>
                    </a:p>
                    <a:p>
                      <a:pPr marL="914400" marR="0" lvl="2" indent="0" algn="l" defTabSz="914400" rtl="0" eaLnBrk="1" fontAlgn="auto" latinLnBrk="0" hangingPunct="1">
                        <a:lnSpc>
                          <a:spcPct val="100000"/>
                        </a:lnSpc>
                        <a:spcBef>
                          <a:spcPct val="20000"/>
                        </a:spcBef>
                        <a:spcAft>
                          <a:spcPts val="0"/>
                        </a:spcAft>
                        <a:buClr>
                          <a:schemeClr val="tx1"/>
                        </a:buClr>
                        <a:buSzTx/>
                        <a:buFont typeface="Arial" panose="020B0604020202020204" pitchFamily="34" charset="0"/>
                        <a:buNone/>
                        <a:tabLst/>
                        <a:defRPr/>
                      </a:pPr>
                      <a:r>
                        <a:rPr lang="en-US" sz="1600" dirty="0"/>
                        <a:t>1- Diagnosis of Acute HIV infection </a:t>
                      </a:r>
                    </a:p>
                    <a:p>
                      <a:pPr marL="914400" marR="0" lvl="2" indent="0" algn="l" defTabSz="914400" rtl="0" eaLnBrk="1" fontAlgn="auto" latinLnBrk="0" hangingPunct="1">
                        <a:lnSpc>
                          <a:spcPct val="100000"/>
                        </a:lnSpc>
                        <a:spcBef>
                          <a:spcPct val="20000"/>
                        </a:spcBef>
                        <a:spcAft>
                          <a:spcPts val="0"/>
                        </a:spcAft>
                        <a:buClr>
                          <a:schemeClr val="tx1"/>
                        </a:buClr>
                        <a:buSzTx/>
                        <a:buFont typeface="Arial" panose="020B0604020202020204" pitchFamily="34" charset="0"/>
                        <a:buNone/>
                        <a:tabLst/>
                        <a:defRPr/>
                      </a:pPr>
                      <a:r>
                        <a:rPr lang="en-US" sz="1600" dirty="0"/>
                        <a:t>2- Diagnosis of HIV in infant of infected mother </a:t>
                      </a:r>
                    </a:p>
                    <a:p>
                      <a:pPr marL="914400" marR="0" lvl="2" indent="0" algn="l" defTabSz="914400" rtl="0" eaLnBrk="1" fontAlgn="auto" latinLnBrk="0" hangingPunct="1">
                        <a:lnSpc>
                          <a:spcPct val="100000"/>
                        </a:lnSpc>
                        <a:spcBef>
                          <a:spcPct val="20000"/>
                        </a:spcBef>
                        <a:spcAft>
                          <a:spcPts val="0"/>
                        </a:spcAft>
                        <a:buClr>
                          <a:schemeClr val="tx1"/>
                        </a:buClr>
                        <a:buSzTx/>
                        <a:buFont typeface="Arial" panose="020B0604020202020204" pitchFamily="34" charset="0"/>
                        <a:buNone/>
                        <a:tabLst/>
                        <a:defRPr/>
                      </a:pPr>
                      <a:r>
                        <a:rPr lang="en-US" sz="1600" dirty="0"/>
                        <a:t>3- To monitor the antiviral treatment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 name="Rectangle 2">
            <a:extLst>
              <a:ext uri="{FF2B5EF4-FFF2-40B4-BE49-F238E27FC236}">
                <a16:creationId xmlns:a16="http://schemas.microsoft.com/office/drawing/2014/main" id="{DA9B98B4-49CE-48C9-9769-1A0D6EEFA2F3}"/>
              </a:ext>
            </a:extLst>
          </p:cNvPr>
          <p:cNvSpPr/>
          <p:nvPr/>
        </p:nvSpPr>
        <p:spPr>
          <a:xfrm>
            <a:off x="4248150" y="5698028"/>
            <a:ext cx="6096000" cy="634020"/>
          </a:xfrm>
          <a:prstGeom prst="rect">
            <a:avLst/>
          </a:prstGeom>
        </p:spPr>
        <p:txBody>
          <a:bodyPr>
            <a:spAutoFit/>
          </a:bodyPr>
          <a:lstStyle/>
          <a:p>
            <a:pPr lvl="2">
              <a:spcBef>
                <a:spcPct val="20000"/>
              </a:spcBef>
              <a:buClr>
                <a:schemeClr val="tx1"/>
              </a:buClr>
              <a:defRPr/>
            </a:pPr>
            <a:r>
              <a:rPr lang="en-US" sz="1600" dirty="0"/>
              <a:t>4- As confirmatory test. </a:t>
            </a:r>
          </a:p>
          <a:p>
            <a:pPr lvl="2">
              <a:spcBef>
                <a:spcPct val="20000"/>
              </a:spcBef>
              <a:buClr>
                <a:schemeClr val="tx1"/>
              </a:buClr>
              <a:defRPr/>
            </a:pPr>
            <a:r>
              <a:rPr lang="en-US" sz="1600" dirty="0">
                <a:cs typeface="Times New Roman" pitchFamily="18" charset="0"/>
              </a:rPr>
              <a:t>5- monitor HIV replication</a:t>
            </a:r>
          </a:p>
        </p:txBody>
      </p:sp>
    </p:spTree>
    <p:extLst>
      <p:ext uri="{BB962C8B-B14F-4D97-AF65-F5344CB8AC3E}">
        <p14:creationId xmlns:p14="http://schemas.microsoft.com/office/powerpoint/2010/main" val="403460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32031A5-C1D6-48C4-B4B7-E6DE4EA2FF3E}"/>
              </a:ext>
            </a:extLst>
          </p:cNvPr>
          <p:cNvGraphicFramePr>
            <a:graphicFrameLocks noGrp="1"/>
          </p:cNvGraphicFramePr>
          <p:nvPr>
            <p:extLst>
              <p:ext uri="{D42A27DB-BD31-4B8C-83A1-F6EECF244321}">
                <p14:modId xmlns:p14="http://schemas.microsoft.com/office/powerpoint/2010/main" val="3267077793"/>
              </p:ext>
            </p:extLst>
          </p:nvPr>
        </p:nvGraphicFramePr>
        <p:xfrm>
          <a:off x="442913" y="739851"/>
          <a:ext cx="11487150" cy="4862434"/>
        </p:xfrm>
        <a:graphic>
          <a:graphicData uri="http://schemas.openxmlformats.org/drawingml/2006/table">
            <a:tbl>
              <a:tblPr firstRow="1" bandRow="1">
                <a:tableStyleId>{5940675A-B579-460E-94D1-54222C63F5DA}</a:tableStyleId>
              </a:tblPr>
              <a:tblGrid>
                <a:gridCol w="4752990">
                  <a:extLst>
                    <a:ext uri="{9D8B030D-6E8A-4147-A177-3AD203B41FA5}">
                      <a16:colId xmlns:a16="http://schemas.microsoft.com/office/drawing/2014/main" val="20000"/>
                    </a:ext>
                  </a:extLst>
                </a:gridCol>
                <a:gridCol w="4034814">
                  <a:extLst>
                    <a:ext uri="{9D8B030D-6E8A-4147-A177-3AD203B41FA5}">
                      <a16:colId xmlns:a16="http://schemas.microsoft.com/office/drawing/2014/main" val="20001"/>
                    </a:ext>
                  </a:extLst>
                </a:gridCol>
                <a:gridCol w="2699346">
                  <a:extLst>
                    <a:ext uri="{9D8B030D-6E8A-4147-A177-3AD203B41FA5}">
                      <a16:colId xmlns:a16="http://schemas.microsoft.com/office/drawing/2014/main" val="4212513371"/>
                    </a:ext>
                  </a:extLst>
                </a:gridCol>
              </a:tblGrid>
              <a:tr h="406031">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cs typeface="Times New Roman" pitchFamily="18" charset="0"/>
                        </a:rPr>
                        <a:t>Treatment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b="1" dirty="0">
                          <a:latin typeface="+mn-lt"/>
                        </a:rPr>
                        <a:t>Goals of HIV treatment</a:t>
                      </a:r>
                      <a:endParaRPr lang="en-US" sz="1800" b="1" dirty="0">
                        <a:solidFill>
                          <a:schemeClr val="tx1"/>
                        </a:solidFill>
                        <a:latin typeface="+mn-lt"/>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7030A0"/>
                          </a:solidFill>
                        </a:rPr>
                        <a:t>Prevention &amp; Control</a:t>
                      </a:r>
                      <a:endParaRPr lang="en-US" sz="1800" b="1" dirty="0">
                        <a:solidFill>
                          <a:srgbClr val="7030A0"/>
                        </a:solidFill>
                        <a:latin typeface="+mn-lt"/>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4456403">
                <a:tc>
                  <a:txBody>
                    <a:bodyPr/>
                    <a:lstStyle/>
                    <a:p>
                      <a:pPr>
                        <a:defRPr/>
                      </a:pPr>
                      <a:r>
                        <a:rPr lang="en-US" dirty="0"/>
                        <a:t>High Active Antiretroviral Therapy (HAART) is a combined therapy composed of two ​reverse transcriptase inhibitors​ &amp; one ​protease inhibitor​. </a:t>
                      </a:r>
                    </a:p>
                    <a:p>
                      <a:pPr>
                        <a:defRPr/>
                      </a:pPr>
                      <a:endParaRPr lang="en-US" dirty="0"/>
                    </a:p>
                    <a:p>
                      <a:pPr marL="285750" indent="-285750">
                        <a:buFont typeface="Arial"/>
                        <a:buChar char="•"/>
                        <a:defRPr/>
                      </a:pPr>
                      <a:r>
                        <a:rPr lang="en-US" sz="1600" dirty="0"/>
                        <a:t>NOTE: </a:t>
                      </a:r>
                      <a:r>
                        <a:rPr lang="en-US" sz="1600" dirty="0">
                          <a:solidFill>
                            <a:srgbClr val="FF0000"/>
                          </a:solidFill>
                        </a:rPr>
                        <a:t>HAART does not clear the virus</a:t>
                      </a:r>
                      <a:r>
                        <a:rPr lang="en-US" sz="1600" dirty="0"/>
                        <a:t>​, and should be taken all life. Treated patients are still contagious ​even if their blood viral load below detection (&lt; 50 copies/</a:t>
                      </a:r>
                      <a:r>
                        <a:rPr lang="el-GR" sz="1600" dirty="0"/>
                        <a:t>μ</a:t>
                      </a:r>
                      <a:r>
                        <a:rPr lang="en-US" sz="1600" dirty="0"/>
                        <a:t>L)</a:t>
                      </a:r>
                    </a:p>
                    <a:p>
                      <a:pPr marL="285750" indent="-285750">
                        <a:buFont typeface="Arial"/>
                        <a:buChar char="•"/>
                        <a:defRPr/>
                      </a:pPr>
                      <a:endParaRPr lang="en-US" dirty="0"/>
                    </a:p>
                    <a:p>
                      <a:pPr marL="342900" indent="-342900">
                        <a:buFont typeface="Arial"/>
                        <a:buAutoNum type="alphaUcPeriod"/>
                        <a:defRPr/>
                      </a:pPr>
                      <a:r>
                        <a:rPr lang="en-US" b="1" dirty="0"/>
                        <a:t>Reverse Transcriptase Inhibitors:</a:t>
                      </a:r>
                    </a:p>
                    <a:p>
                      <a:pPr marL="0" indent="0">
                        <a:buFont typeface="Arial"/>
                        <a:buNone/>
                        <a:defRPr/>
                      </a:pPr>
                      <a:r>
                        <a:rPr lang="en-US" dirty="0">
                          <a:solidFill>
                            <a:schemeClr val="tx1"/>
                          </a:solidFill>
                        </a:rPr>
                        <a:t>AZT </a:t>
                      </a:r>
                      <a:r>
                        <a:rPr lang="en-US" dirty="0">
                          <a:solidFill>
                            <a:srgbClr val="FF0000"/>
                          </a:solidFill>
                        </a:rPr>
                        <a:t>Zidovudine</a:t>
                      </a:r>
                      <a:r>
                        <a:rPr lang="en-US" dirty="0">
                          <a:solidFill>
                            <a:schemeClr val="tx1"/>
                          </a:solidFill>
                        </a:rPr>
                        <a:t> - </a:t>
                      </a:r>
                      <a:r>
                        <a:rPr lang="en-US" dirty="0" err="1"/>
                        <a:t>ddC</a:t>
                      </a:r>
                      <a:r>
                        <a:rPr lang="en-US" dirty="0"/>
                        <a:t> Zalcitabine - </a:t>
                      </a:r>
                      <a:r>
                        <a:rPr lang="en-US" dirty="0" err="1"/>
                        <a:t>ddI</a:t>
                      </a:r>
                      <a:r>
                        <a:rPr lang="en-US" dirty="0"/>
                        <a:t> </a:t>
                      </a:r>
                      <a:r>
                        <a:rPr lang="en-US" dirty="0" err="1"/>
                        <a:t>Didanosine</a:t>
                      </a:r>
                      <a:r>
                        <a:rPr lang="en-US" dirty="0"/>
                        <a:t> - d4T Stavudine - 3TC </a:t>
                      </a:r>
                      <a:r>
                        <a:rPr lang="en-US" dirty="0">
                          <a:solidFill>
                            <a:srgbClr val="FF0000"/>
                          </a:solidFill>
                        </a:rPr>
                        <a:t>Lamivudine</a:t>
                      </a:r>
                    </a:p>
                    <a:p>
                      <a:pPr marL="342900" indent="-342900">
                        <a:buFont typeface="Arial"/>
                        <a:buAutoNum type="alphaUcPeriod"/>
                        <a:defRPr/>
                      </a:pPr>
                      <a:endParaRPr lang="en-US" dirty="0"/>
                    </a:p>
                    <a:p>
                      <a:pPr marL="342900" indent="-342900">
                        <a:buFont typeface="+mj-lt"/>
                        <a:buAutoNum type="alphaUcPeriod" startAt="2"/>
                        <a:defRPr/>
                      </a:pPr>
                      <a:r>
                        <a:rPr lang="en-US" b="1" dirty="0"/>
                        <a:t>Protease inhibitors:</a:t>
                      </a:r>
                    </a:p>
                    <a:p>
                      <a:pPr marL="0" indent="0">
                        <a:buClr>
                          <a:schemeClr val="tx1"/>
                        </a:buClr>
                        <a:buFont typeface="Arial" charset="0"/>
                        <a:buNone/>
                      </a:pPr>
                      <a:r>
                        <a:rPr lang="en-US" dirty="0" err="1"/>
                        <a:t>Saquinavir</a:t>
                      </a:r>
                      <a:r>
                        <a:rPr lang="en-US" dirty="0"/>
                        <a:t> - </a:t>
                      </a:r>
                      <a:r>
                        <a:rPr lang="en-US" dirty="0" err="1"/>
                        <a:t>Indiniavir</a:t>
                      </a:r>
                      <a:r>
                        <a:rPr lang="en-US" dirty="0"/>
                        <a:t> - Ritonavir - Nelfinavir </a:t>
                      </a:r>
                      <a:endParaRPr lang="en-US" sz="1800" kern="1200" dirty="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rtl="0">
                        <a:lnSpc>
                          <a:spcPct val="90000"/>
                        </a:lnSpc>
                        <a:spcBef>
                          <a:spcPct val="20000"/>
                        </a:spcBef>
                        <a:buClrTx/>
                        <a:buFont typeface="Wingdings" panose="05000000000000000000" pitchFamily="2" charset="2"/>
                        <a:buChar char="Ø"/>
                      </a:pPr>
                      <a:r>
                        <a:rPr lang="en-US" sz="1800" dirty="0">
                          <a:solidFill>
                            <a:schemeClr val="tx1"/>
                          </a:solidFill>
                          <a:latin typeface="+mn-lt"/>
                        </a:rPr>
                        <a:t>To inhibit viral replication.</a:t>
                      </a:r>
                    </a:p>
                    <a:p>
                      <a:pPr marL="285750" indent="-285750" algn="l" rtl="0">
                        <a:lnSpc>
                          <a:spcPct val="90000"/>
                        </a:lnSpc>
                        <a:spcBef>
                          <a:spcPct val="20000"/>
                        </a:spcBef>
                        <a:buClrTx/>
                        <a:buFont typeface="Wingdings" panose="05000000000000000000" pitchFamily="2" charset="2"/>
                        <a:buChar char="Ø"/>
                      </a:pPr>
                      <a:endParaRPr lang="en-US" sz="1800" dirty="0">
                        <a:solidFill>
                          <a:schemeClr val="tx1"/>
                        </a:solidFill>
                        <a:latin typeface="+mn-lt"/>
                      </a:endParaRPr>
                    </a:p>
                    <a:p>
                      <a:pPr marL="285750" indent="-285750" algn="l" rtl="0">
                        <a:lnSpc>
                          <a:spcPct val="90000"/>
                        </a:lnSpc>
                        <a:spcBef>
                          <a:spcPct val="20000"/>
                        </a:spcBef>
                        <a:buClrTx/>
                        <a:buFont typeface="Wingdings" panose="05000000000000000000" pitchFamily="2" charset="2"/>
                        <a:buChar char="Ø"/>
                      </a:pPr>
                      <a:r>
                        <a:rPr lang="en-US" sz="1800" dirty="0">
                          <a:solidFill>
                            <a:schemeClr val="tx1"/>
                          </a:solidFill>
                          <a:latin typeface="+mn-lt"/>
                        </a:rPr>
                        <a:t>To control chronic immune activation and keep the immune system as close as possible to the normal state.</a:t>
                      </a:r>
                    </a:p>
                    <a:p>
                      <a:pPr marL="285750" indent="-285750" algn="l" rtl="0">
                        <a:lnSpc>
                          <a:spcPct val="90000"/>
                        </a:lnSpc>
                        <a:spcBef>
                          <a:spcPct val="20000"/>
                        </a:spcBef>
                        <a:buClrTx/>
                        <a:buFont typeface="Wingdings" panose="05000000000000000000" pitchFamily="2" charset="2"/>
                        <a:buChar char="Ø"/>
                      </a:pPr>
                      <a:endParaRPr lang="en-US" sz="1800" dirty="0">
                        <a:solidFill>
                          <a:schemeClr val="tx1"/>
                        </a:solidFill>
                        <a:latin typeface="+mn-lt"/>
                      </a:endParaRPr>
                    </a:p>
                    <a:p>
                      <a:pPr marL="285750" indent="-285750" algn="l" rtl="0">
                        <a:lnSpc>
                          <a:spcPct val="90000"/>
                        </a:lnSpc>
                        <a:spcBef>
                          <a:spcPct val="20000"/>
                        </a:spcBef>
                        <a:buClrTx/>
                        <a:buFont typeface="Wingdings" panose="05000000000000000000" pitchFamily="2" charset="2"/>
                        <a:buChar char="Ø"/>
                      </a:pPr>
                      <a:r>
                        <a:rPr lang="en-US" sz="1800" dirty="0">
                          <a:solidFill>
                            <a:schemeClr val="tx1"/>
                          </a:solidFill>
                          <a:latin typeface="+mn-lt"/>
                        </a:rPr>
                        <a:t>To prevent the development of opportunistic infections.</a:t>
                      </a:r>
                    </a:p>
                    <a:p>
                      <a:pPr marL="285750" indent="-285750" algn="l" rtl="0">
                        <a:lnSpc>
                          <a:spcPct val="90000"/>
                        </a:lnSpc>
                        <a:spcBef>
                          <a:spcPct val="20000"/>
                        </a:spcBef>
                        <a:buClrTx/>
                        <a:buFont typeface="Wingdings" panose="05000000000000000000" pitchFamily="2" charset="2"/>
                        <a:buChar char="Ø"/>
                      </a:pPr>
                      <a:endParaRPr lang="en-US" sz="1800" dirty="0">
                        <a:solidFill>
                          <a:schemeClr val="tx1"/>
                        </a:solidFill>
                        <a:latin typeface="+mn-lt"/>
                      </a:endParaRPr>
                    </a:p>
                    <a:p>
                      <a:pPr marL="285750" indent="-285750" algn="l" rtl="0">
                        <a:lnSpc>
                          <a:spcPct val="90000"/>
                        </a:lnSpc>
                        <a:spcBef>
                          <a:spcPct val="20000"/>
                        </a:spcBef>
                        <a:buClrTx/>
                        <a:buFont typeface="Wingdings" panose="05000000000000000000" pitchFamily="2" charset="2"/>
                        <a:buChar char="Ø"/>
                      </a:pPr>
                      <a:r>
                        <a:rPr lang="en-US" sz="1800" dirty="0">
                          <a:solidFill>
                            <a:schemeClr val="tx1"/>
                          </a:solidFill>
                          <a:latin typeface="+mn-lt"/>
                        </a:rPr>
                        <a:t>To minimize the chance of viral transmission especially from mother to neonate. </a:t>
                      </a:r>
                    </a:p>
                    <a:p>
                      <a:pPr marL="285750" indent="-285750" algn="l" rtl="0">
                        <a:lnSpc>
                          <a:spcPct val="90000"/>
                        </a:lnSpc>
                        <a:spcBef>
                          <a:spcPct val="20000"/>
                        </a:spcBef>
                        <a:buClrTx/>
                        <a:buFont typeface="Wingdings" panose="05000000000000000000" pitchFamily="2" charset="2"/>
                        <a:buChar char="Ø"/>
                      </a:pPr>
                      <a:endParaRPr lang="en-US" sz="1800" dirty="0">
                        <a:solidFill>
                          <a:schemeClr val="tx1"/>
                        </a:solidFill>
                        <a:latin typeface="+mn-lt"/>
                      </a:endParaRPr>
                    </a:p>
                    <a:p>
                      <a:pPr marL="285750" marR="0" lvl="0" indent="-285750" algn="l" defTabSz="914400" rtl="0" eaLnBrk="1" fontAlgn="auto" latinLnBrk="0" hangingPunct="1">
                        <a:lnSpc>
                          <a:spcPct val="90000"/>
                        </a:lnSpc>
                        <a:spcBef>
                          <a:spcPct val="20000"/>
                        </a:spcBef>
                        <a:spcAft>
                          <a:spcPts val="0"/>
                        </a:spcAft>
                        <a:buClrTx/>
                        <a:buSzTx/>
                        <a:buFont typeface="Wingdings" panose="05000000000000000000" pitchFamily="2" charset="2"/>
                        <a:buChar char="Ø"/>
                        <a:tabLst/>
                        <a:defRPr/>
                      </a:pPr>
                      <a:r>
                        <a:rPr lang="en-CA" altLang="en-US" sz="1800" b="0" dirty="0">
                          <a:solidFill>
                            <a:srgbClr val="FF0000"/>
                          </a:solidFill>
                          <a:latin typeface="+mn-lt"/>
                        </a:rPr>
                        <a:t>Treatment will never eradicate the HIV virus.*</a:t>
                      </a:r>
                      <a:endParaRPr lang="en-US" altLang="en-US" sz="1800" b="0" dirty="0">
                        <a:solidFill>
                          <a:srgbClr val="FF0000"/>
                        </a:solidFill>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lang="en-US" sz="1800" dirty="0">
                          <a:solidFill>
                            <a:srgbClr val="FF0000"/>
                          </a:solidFill>
                          <a:latin typeface="+mn-lt"/>
                          <a:cs typeface="Times New Roman" pitchFamily="18" charset="0"/>
                        </a:rPr>
                        <a:t>There is no vaccine available yet for HIV</a:t>
                      </a:r>
                    </a:p>
                    <a:p>
                      <a:pPr marL="285750" marR="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lang="en-US" sz="800" dirty="0">
                        <a:solidFill>
                          <a:srgbClr val="7030A0"/>
                        </a:solidFill>
                        <a:latin typeface="+mn-lt"/>
                        <a:cs typeface="Times New Roman" pitchFamily="18" charset="0"/>
                      </a:endParaRPr>
                    </a:p>
                    <a:p>
                      <a:pPr marL="285750" marR="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lang="en-US" sz="1800" dirty="0">
                          <a:solidFill>
                            <a:srgbClr val="7030A0"/>
                          </a:solidFill>
                          <a:latin typeface="+mn-lt"/>
                          <a:cs typeface="Times New Roman" pitchFamily="18" charset="0"/>
                        </a:rPr>
                        <a:t>Practice safer sex .</a:t>
                      </a:r>
                    </a:p>
                    <a:p>
                      <a:pPr marL="285750" marR="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lang="en-US" sz="800" dirty="0">
                        <a:solidFill>
                          <a:srgbClr val="7030A0"/>
                        </a:solidFill>
                        <a:latin typeface="+mn-lt"/>
                        <a:cs typeface="Times New Roman" pitchFamily="18" charset="0"/>
                      </a:endParaRPr>
                    </a:p>
                    <a:p>
                      <a:pPr marL="285750" marR="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lang="en-US" sz="1800" dirty="0">
                          <a:solidFill>
                            <a:srgbClr val="7030A0"/>
                          </a:solidFill>
                          <a:latin typeface="+mn-lt"/>
                          <a:cs typeface="Times New Roman" pitchFamily="18" charset="0"/>
                        </a:rPr>
                        <a:t>Do not share razors, tooth brushes, </a:t>
                      </a:r>
                      <a:r>
                        <a:rPr lang="en-US" sz="1800" dirty="0" err="1">
                          <a:solidFill>
                            <a:srgbClr val="7030A0"/>
                          </a:solidFill>
                          <a:latin typeface="+mn-lt"/>
                          <a:cs typeface="Times New Roman" pitchFamily="18" charset="0"/>
                        </a:rPr>
                        <a:t>etc</a:t>
                      </a:r>
                      <a:endParaRPr lang="en-US" sz="1800" dirty="0">
                        <a:solidFill>
                          <a:srgbClr val="7030A0"/>
                        </a:solidFill>
                        <a:latin typeface="+mn-lt"/>
                        <a:cs typeface="Times New Roman" pitchFamily="18" charset="0"/>
                      </a:endParaRPr>
                    </a:p>
                    <a:p>
                      <a:pPr marL="285750" marR="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lang="en-US" sz="800" dirty="0">
                        <a:solidFill>
                          <a:srgbClr val="7030A0"/>
                        </a:solidFill>
                        <a:latin typeface="+mn-lt"/>
                        <a:cs typeface="Times New Roman" pitchFamily="18" charset="0"/>
                      </a:endParaRPr>
                    </a:p>
                    <a:p>
                      <a:pPr marL="285750" marR="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lang="en-US" sz="1800" dirty="0">
                          <a:solidFill>
                            <a:srgbClr val="7030A0"/>
                          </a:solidFill>
                          <a:latin typeface="+mn-lt"/>
                          <a:cs typeface="Times New Roman" pitchFamily="18" charset="0"/>
                        </a:rPr>
                        <a:t>Do not share needles and syringes</a:t>
                      </a:r>
                    </a:p>
                    <a:p>
                      <a:pPr marL="285750" marR="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lang="en-US" sz="800" dirty="0">
                        <a:solidFill>
                          <a:srgbClr val="7030A0"/>
                        </a:solidFill>
                        <a:latin typeface="+mn-lt"/>
                        <a:cs typeface="Times New Roman" pitchFamily="18" charset="0"/>
                      </a:endParaRPr>
                    </a:p>
                    <a:p>
                      <a:pPr marL="285750" marR="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lang="en-US" sz="1800" dirty="0">
                          <a:solidFill>
                            <a:srgbClr val="7030A0"/>
                          </a:solidFill>
                          <a:latin typeface="+mn-lt"/>
                          <a:cs typeface="Times New Roman" pitchFamily="18" charset="0"/>
                        </a:rPr>
                        <a:t>Avoid direct exposure to body fluids</a:t>
                      </a:r>
                    </a:p>
                    <a:p>
                      <a:pPr marL="285750" marR="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lang="en-US" sz="800" dirty="0">
                        <a:solidFill>
                          <a:srgbClr val="7030A0"/>
                        </a:solidFill>
                        <a:latin typeface="+mn-lt"/>
                        <a:cs typeface="Times New Roman" pitchFamily="18" charset="0"/>
                      </a:endParaRPr>
                    </a:p>
                    <a:p>
                      <a:pPr marL="285750" marR="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lang="en-US" sz="1800" dirty="0">
                          <a:solidFill>
                            <a:srgbClr val="7030A0"/>
                          </a:solidFill>
                          <a:latin typeface="+mn-lt"/>
                          <a:cs typeface="Times New Roman" pitchFamily="18" charset="0"/>
                        </a:rPr>
                        <a:t>Educate the public about HIV-infection.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cxnSp>
        <p:nvCxnSpPr>
          <p:cNvPr id="3" name="Straight Connector 2">
            <a:extLst>
              <a:ext uri="{FF2B5EF4-FFF2-40B4-BE49-F238E27FC236}">
                <a16:creationId xmlns:a16="http://schemas.microsoft.com/office/drawing/2014/main" id="{480EEA90-08F6-440A-BA21-E12D1FDAF870}"/>
              </a:ext>
            </a:extLst>
          </p:cNvPr>
          <p:cNvCxnSpPr/>
          <p:nvPr/>
        </p:nvCxnSpPr>
        <p:spPr>
          <a:xfrm>
            <a:off x="0" y="6320888"/>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id="{D6C1BA0B-41DB-4AE2-BD37-495795D5BCE4}"/>
              </a:ext>
            </a:extLst>
          </p:cNvPr>
          <p:cNvSpPr txBox="1"/>
          <p:nvPr/>
        </p:nvSpPr>
        <p:spPr>
          <a:xfrm>
            <a:off x="738231" y="167780"/>
            <a:ext cx="4253219" cy="461665"/>
          </a:xfrm>
          <a:prstGeom prst="rect">
            <a:avLst/>
          </a:prstGeom>
          <a:noFill/>
        </p:spPr>
        <p:txBody>
          <a:bodyPr wrap="square" rtlCol="0">
            <a:spAutoFit/>
          </a:bodyPr>
          <a:lstStyle/>
          <a:p>
            <a:r>
              <a:rPr lang="en-US" sz="2400" b="1" dirty="0">
                <a:solidFill>
                  <a:schemeClr val="accent1">
                    <a:lumMod val="50000"/>
                  </a:schemeClr>
                </a:solidFill>
                <a:latin typeface="+mj-lt"/>
              </a:rPr>
              <a:t>Continue</a:t>
            </a:r>
            <a:r>
              <a:rPr lang="en-US" dirty="0"/>
              <a:t>..</a:t>
            </a:r>
          </a:p>
        </p:txBody>
      </p:sp>
      <p:sp>
        <p:nvSpPr>
          <p:cNvPr id="5" name="TextBox 4"/>
          <p:cNvSpPr txBox="1"/>
          <p:nvPr/>
        </p:nvSpPr>
        <p:spPr>
          <a:xfrm>
            <a:off x="106680" y="6320888"/>
            <a:ext cx="6812280" cy="369332"/>
          </a:xfrm>
          <a:prstGeom prst="rect">
            <a:avLst/>
          </a:prstGeom>
          <a:noFill/>
        </p:spPr>
        <p:txBody>
          <a:bodyPr wrap="square" rtlCol="0">
            <a:spAutoFit/>
          </a:bodyPr>
          <a:lstStyle/>
          <a:p>
            <a:r>
              <a:rPr lang="en-US" dirty="0">
                <a:solidFill>
                  <a:srgbClr val="FF0000"/>
                </a:solidFill>
              </a:rPr>
              <a:t>* </a:t>
            </a:r>
            <a:r>
              <a:rPr lang="en-US" dirty="0">
                <a:solidFill>
                  <a:schemeClr val="tx1">
                    <a:lumMod val="95000"/>
                    <a:lumOff val="5000"/>
                  </a:schemeClr>
                </a:solidFill>
              </a:rPr>
              <a:t>This concept is very important , our goal not to clear the virus</a:t>
            </a:r>
            <a:endParaRPr lang="en-GB" dirty="0">
              <a:solidFill>
                <a:schemeClr val="tx1">
                  <a:lumMod val="95000"/>
                  <a:lumOff val="5000"/>
                </a:schemeClr>
              </a:solidFill>
            </a:endParaRPr>
          </a:p>
        </p:txBody>
      </p:sp>
    </p:spTree>
    <p:extLst>
      <p:ext uri="{BB962C8B-B14F-4D97-AF65-F5344CB8AC3E}">
        <p14:creationId xmlns:p14="http://schemas.microsoft.com/office/powerpoint/2010/main" val="2321244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774" y="272360"/>
            <a:ext cx="10515600" cy="721553"/>
          </a:xfrm>
        </p:spPr>
        <p:txBody>
          <a:bodyPr>
            <a:normAutofit/>
          </a:bodyPr>
          <a:lstStyle/>
          <a:p>
            <a:r>
              <a:rPr lang="en-US" dirty="0">
                <a:ln w="0"/>
                <a:solidFill>
                  <a:schemeClr val="accent1">
                    <a:lumMod val="50000"/>
                  </a:schemeClr>
                </a:solidFill>
                <a:effectLst>
                  <a:outerShdw blurRad="38100" dist="19050" dir="2700000" algn="tl" rotWithShape="0">
                    <a:schemeClr val="dk1">
                      <a:alpha val="40000"/>
                    </a:schemeClr>
                  </a:outerShdw>
                </a:effectLst>
                <a:ea typeface="+mn-ea"/>
                <a:cs typeface="+mn-cs"/>
              </a:rPr>
              <a:t>Quiz:</a:t>
            </a:r>
          </a:p>
        </p:txBody>
      </p:sp>
      <p:cxnSp>
        <p:nvCxnSpPr>
          <p:cNvPr id="4" name="Straight Connector 3">
            <a:extLst>
              <a:ext uri="{FF2B5EF4-FFF2-40B4-BE49-F238E27FC236}">
                <a16:creationId xmlns:a16="http://schemas.microsoft.com/office/drawing/2014/main" id="{35DFF2FF-55CA-4668-BE8F-94BD5946A2EA}"/>
              </a:ext>
            </a:extLst>
          </p:cNvPr>
          <p:cNvCxnSpPr/>
          <p:nvPr/>
        </p:nvCxnSpPr>
        <p:spPr>
          <a:xfrm>
            <a:off x="0" y="993913"/>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211666" y="1301171"/>
            <a:ext cx="5454616" cy="2308324"/>
          </a:xfrm>
          <a:prstGeom prst="rect">
            <a:avLst/>
          </a:prstGeom>
        </p:spPr>
        <p:txBody>
          <a:bodyPr wrap="square">
            <a:spAutoFit/>
          </a:bodyPr>
          <a:lstStyle/>
          <a:p>
            <a:r>
              <a:rPr lang="fr-FR" dirty="0"/>
              <a:t>Q</a:t>
            </a:r>
            <a:r>
              <a:rPr lang="en-US" dirty="0"/>
              <a:t>1) which  of the following antiretroviral Anti- reverse transcriptase is given to a pregnant women with HIV infection to reduce the risk of transmission to the fetus ? </a:t>
            </a:r>
          </a:p>
          <a:p>
            <a:endParaRPr lang="en-US" dirty="0"/>
          </a:p>
          <a:p>
            <a:r>
              <a:rPr lang="it-IT" dirty="0"/>
              <a:t>A- </a:t>
            </a:r>
            <a:r>
              <a:rPr lang="it-IT" dirty="0" err="1"/>
              <a:t>Saquinavir</a:t>
            </a:r>
            <a:endParaRPr lang="it-IT" dirty="0"/>
          </a:p>
          <a:p>
            <a:r>
              <a:rPr lang="it-IT" dirty="0"/>
              <a:t> B- </a:t>
            </a:r>
            <a:r>
              <a:rPr lang="it-IT" dirty="0" err="1"/>
              <a:t>Indiniavir</a:t>
            </a:r>
            <a:endParaRPr lang="it-IT" dirty="0"/>
          </a:p>
          <a:p>
            <a:r>
              <a:rPr lang="it-IT" dirty="0"/>
              <a:t> C- </a:t>
            </a:r>
            <a:r>
              <a:rPr lang="it-IT" dirty="0" err="1"/>
              <a:t>Ritonavir</a:t>
            </a:r>
            <a:r>
              <a:rPr lang="it-IT" dirty="0"/>
              <a:t> </a:t>
            </a:r>
          </a:p>
          <a:p>
            <a:r>
              <a:rPr lang="it-IT" dirty="0"/>
              <a:t>D- </a:t>
            </a:r>
            <a:r>
              <a:rPr lang="it-IT" dirty="0" err="1"/>
              <a:t>Zidovudine</a:t>
            </a:r>
            <a:r>
              <a:rPr lang="it-IT" dirty="0"/>
              <a:t> </a:t>
            </a:r>
          </a:p>
        </p:txBody>
      </p:sp>
      <p:sp>
        <p:nvSpPr>
          <p:cNvPr id="5" name="TextBox 4"/>
          <p:cNvSpPr txBox="1"/>
          <p:nvPr/>
        </p:nvSpPr>
        <p:spPr>
          <a:xfrm>
            <a:off x="275165" y="4021667"/>
            <a:ext cx="4445001" cy="2031325"/>
          </a:xfrm>
          <a:prstGeom prst="rect">
            <a:avLst/>
          </a:prstGeom>
          <a:noFill/>
        </p:spPr>
        <p:txBody>
          <a:bodyPr wrap="square" rtlCol="0">
            <a:spAutoFit/>
          </a:bodyPr>
          <a:lstStyle/>
          <a:p>
            <a:r>
              <a:rPr lang="en-US" dirty="0"/>
              <a:t>Q2) CD4 cell count in ADIS ? </a:t>
            </a:r>
          </a:p>
          <a:p>
            <a:endParaRPr lang="en-US" dirty="0"/>
          </a:p>
          <a:p>
            <a:r>
              <a:rPr lang="en-US" dirty="0"/>
              <a:t>A- less than 200 cell</a:t>
            </a:r>
            <a:br>
              <a:rPr lang="en-US" dirty="0"/>
            </a:br>
            <a:r>
              <a:rPr lang="en-US" dirty="0"/>
              <a:t>B- &gt; 500/ml</a:t>
            </a:r>
            <a:br>
              <a:rPr lang="en-US" dirty="0"/>
            </a:br>
            <a:r>
              <a:rPr lang="en-US" dirty="0"/>
              <a:t>C- more than 200 cells/mm3 </a:t>
            </a:r>
          </a:p>
          <a:p>
            <a:r>
              <a:rPr lang="en-US" dirty="0"/>
              <a:t>D- normal </a:t>
            </a:r>
          </a:p>
          <a:p>
            <a:endParaRPr lang="en-US" dirty="0"/>
          </a:p>
        </p:txBody>
      </p:sp>
      <p:sp>
        <p:nvSpPr>
          <p:cNvPr id="6" name="Rectangle 5"/>
          <p:cNvSpPr/>
          <p:nvPr/>
        </p:nvSpPr>
        <p:spPr>
          <a:xfrm>
            <a:off x="6096000" y="1301171"/>
            <a:ext cx="4275667" cy="1754327"/>
          </a:xfrm>
          <a:prstGeom prst="rect">
            <a:avLst/>
          </a:prstGeom>
        </p:spPr>
        <p:txBody>
          <a:bodyPr wrap="square">
            <a:spAutoFit/>
          </a:bodyPr>
          <a:lstStyle/>
          <a:p>
            <a:r>
              <a:rPr lang="fr-FR" dirty="0"/>
              <a:t>Q</a:t>
            </a:r>
            <a:r>
              <a:rPr lang="en-US" dirty="0"/>
              <a:t>3) HIV confirmatory test ?</a:t>
            </a:r>
          </a:p>
          <a:p>
            <a:r>
              <a:rPr lang="en-US" dirty="0"/>
              <a:t> </a:t>
            </a:r>
          </a:p>
          <a:p>
            <a:r>
              <a:rPr lang="en-US" dirty="0"/>
              <a:t>A- ELISA</a:t>
            </a:r>
            <a:br>
              <a:rPr lang="en-US" dirty="0"/>
            </a:br>
            <a:r>
              <a:rPr lang="en-US" dirty="0"/>
              <a:t>B- PCR</a:t>
            </a:r>
            <a:br>
              <a:rPr lang="en-US" dirty="0"/>
            </a:br>
            <a:r>
              <a:rPr lang="en-US" dirty="0"/>
              <a:t>C- electrophoresis </a:t>
            </a:r>
          </a:p>
          <a:p>
            <a:r>
              <a:rPr lang="en-US" dirty="0"/>
              <a:t>D- b &amp; c </a:t>
            </a:r>
          </a:p>
        </p:txBody>
      </p:sp>
      <p:sp>
        <p:nvSpPr>
          <p:cNvPr id="7" name="Rectangle 6"/>
          <p:cNvSpPr/>
          <p:nvPr/>
        </p:nvSpPr>
        <p:spPr>
          <a:xfrm>
            <a:off x="10871236" y="4870341"/>
            <a:ext cx="2159000" cy="1754326"/>
          </a:xfrm>
          <a:prstGeom prst="rect">
            <a:avLst/>
          </a:prstGeom>
        </p:spPr>
        <p:txBody>
          <a:bodyPr wrap="square">
            <a:spAutoFit/>
          </a:bodyPr>
          <a:lstStyle/>
          <a:p>
            <a:r>
              <a:rPr lang="en-US" dirty="0" err="1">
                <a:solidFill>
                  <a:schemeClr val="bg1">
                    <a:lumMod val="50000"/>
                  </a:schemeClr>
                </a:solidFill>
              </a:rPr>
              <a:t>Ans</a:t>
            </a:r>
            <a:r>
              <a:rPr lang="en-US" dirty="0">
                <a:solidFill>
                  <a:schemeClr val="bg1">
                    <a:lumMod val="50000"/>
                  </a:schemeClr>
                </a:solidFill>
              </a:rPr>
              <a:t>:</a:t>
            </a:r>
          </a:p>
          <a:p>
            <a:r>
              <a:rPr lang="en-US" dirty="0">
                <a:solidFill>
                  <a:schemeClr val="bg1">
                    <a:lumMod val="50000"/>
                  </a:schemeClr>
                </a:solidFill>
              </a:rPr>
              <a:t>1- d</a:t>
            </a:r>
          </a:p>
          <a:p>
            <a:r>
              <a:rPr lang="en-US" dirty="0">
                <a:solidFill>
                  <a:schemeClr val="bg1">
                    <a:lumMod val="50000"/>
                  </a:schemeClr>
                </a:solidFill>
              </a:rPr>
              <a:t>2- a</a:t>
            </a:r>
          </a:p>
          <a:p>
            <a:r>
              <a:rPr lang="en-US" dirty="0">
                <a:solidFill>
                  <a:schemeClr val="bg1">
                    <a:lumMod val="50000"/>
                  </a:schemeClr>
                </a:solidFill>
              </a:rPr>
              <a:t>3-d</a:t>
            </a:r>
          </a:p>
          <a:p>
            <a:r>
              <a:rPr lang="en-US" dirty="0">
                <a:solidFill>
                  <a:schemeClr val="bg1">
                    <a:lumMod val="50000"/>
                  </a:schemeClr>
                </a:solidFill>
              </a:rPr>
              <a:t>4-b</a:t>
            </a:r>
          </a:p>
          <a:p>
            <a:r>
              <a:rPr lang="en-US" dirty="0">
                <a:solidFill>
                  <a:schemeClr val="bg1">
                    <a:lumMod val="50000"/>
                  </a:schemeClr>
                </a:solidFill>
              </a:rPr>
              <a:t>5-a</a:t>
            </a:r>
          </a:p>
        </p:txBody>
      </p:sp>
      <p:sp>
        <p:nvSpPr>
          <p:cNvPr id="9" name="TextBox 8">
            <a:extLst>
              <a:ext uri="{FF2B5EF4-FFF2-40B4-BE49-F238E27FC236}">
                <a16:creationId xmlns:a16="http://schemas.microsoft.com/office/drawing/2014/main" id="{FF03943F-94E2-654E-B0CC-B7B7ABDC0BF6}"/>
              </a:ext>
            </a:extLst>
          </p:cNvPr>
          <p:cNvSpPr txBox="1"/>
          <p:nvPr/>
        </p:nvSpPr>
        <p:spPr>
          <a:xfrm>
            <a:off x="6096000" y="3362755"/>
            <a:ext cx="3675958" cy="1200329"/>
          </a:xfrm>
          <a:prstGeom prst="rect">
            <a:avLst/>
          </a:prstGeom>
          <a:noFill/>
        </p:spPr>
        <p:txBody>
          <a:bodyPr wrap="square" rtlCol="0">
            <a:spAutoFit/>
          </a:bodyPr>
          <a:lstStyle/>
          <a:p>
            <a:r>
              <a:rPr lang="fr-FR" dirty="0"/>
              <a:t>Q</a:t>
            </a:r>
            <a:r>
              <a:rPr lang="en-US" dirty="0"/>
              <a:t>4) During the acute phase there is marked decrease in CD4 cells&lt;200 ?</a:t>
            </a:r>
          </a:p>
          <a:p>
            <a:r>
              <a:rPr lang="en-US" dirty="0"/>
              <a:t>A- true </a:t>
            </a:r>
          </a:p>
          <a:p>
            <a:r>
              <a:rPr lang="en-US" dirty="0"/>
              <a:t>B- false </a:t>
            </a:r>
          </a:p>
        </p:txBody>
      </p:sp>
      <p:sp>
        <p:nvSpPr>
          <p:cNvPr id="10" name="TextBox 9">
            <a:extLst>
              <a:ext uri="{FF2B5EF4-FFF2-40B4-BE49-F238E27FC236}">
                <a16:creationId xmlns:a16="http://schemas.microsoft.com/office/drawing/2014/main" id="{9C2A10B3-ED47-7C43-8CB2-6D59F566C42E}"/>
              </a:ext>
            </a:extLst>
          </p:cNvPr>
          <p:cNvSpPr txBox="1"/>
          <p:nvPr/>
        </p:nvSpPr>
        <p:spPr>
          <a:xfrm>
            <a:off x="6096001" y="4870341"/>
            <a:ext cx="3675958" cy="2031325"/>
          </a:xfrm>
          <a:prstGeom prst="rect">
            <a:avLst/>
          </a:prstGeom>
          <a:noFill/>
        </p:spPr>
        <p:txBody>
          <a:bodyPr wrap="square" rtlCol="0">
            <a:spAutoFit/>
          </a:bodyPr>
          <a:lstStyle/>
          <a:p>
            <a:r>
              <a:rPr lang="en-US" dirty="0"/>
              <a:t>Q5) which of the following is used for</a:t>
            </a:r>
          </a:p>
          <a:p>
            <a:r>
              <a:rPr lang="en-US" dirty="0"/>
              <a:t>screening of HIV</a:t>
            </a:r>
          </a:p>
          <a:p>
            <a:r>
              <a:rPr lang="en-US" dirty="0"/>
              <a:t>A- ELISA</a:t>
            </a:r>
          </a:p>
          <a:p>
            <a:r>
              <a:rPr lang="en-US" dirty="0"/>
              <a:t>B- Western Blot</a:t>
            </a:r>
          </a:p>
          <a:p>
            <a:r>
              <a:rPr lang="en-US" dirty="0"/>
              <a:t>C- </a:t>
            </a:r>
            <a:r>
              <a:rPr lang="en-US" dirty="0" err="1"/>
              <a:t>Riba</a:t>
            </a:r>
            <a:endParaRPr lang="en-US" dirty="0"/>
          </a:p>
          <a:p>
            <a:r>
              <a:rPr lang="en-US" dirty="0"/>
              <a:t>D- PCR</a:t>
            </a:r>
          </a:p>
          <a:p>
            <a:endParaRPr lang="en-US" dirty="0"/>
          </a:p>
        </p:txBody>
      </p:sp>
    </p:spTree>
    <p:extLst>
      <p:ext uri="{BB962C8B-B14F-4D97-AF65-F5344CB8AC3E}">
        <p14:creationId xmlns:p14="http://schemas.microsoft.com/office/powerpoint/2010/main" val="1292814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E3CE32-B711-4660-A5D4-F37E46BA91F8}"/>
              </a:ext>
            </a:extLst>
          </p:cNvPr>
          <p:cNvSpPr/>
          <p:nvPr/>
        </p:nvSpPr>
        <p:spPr>
          <a:xfrm>
            <a:off x="0" y="0"/>
            <a:ext cx="1350498" cy="68580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C6773A7-36C9-4525-99BD-59F681A8FF44}"/>
              </a:ext>
            </a:extLst>
          </p:cNvPr>
          <p:cNvSpPr/>
          <p:nvPr/>
        </p:nvSpPr>
        <p:spPr>
          <a:xfrm>
            <a:off x="1518361" y="312261"/>
            <a:ext cx="10573407" cy="646331"/>
          </a:xfrm>
          <a:prstGeom prst="rect">
            <a:avLst/>
          </a:prstGeom>
          <a:noFill/>
        </p:spPr>
        <p:txBody>
          <a:bodyPr wrap="none" lIns="91440" tIns="45720" rIns="91440" bIns="45720">
            <a:spAutoFit/>
          </a:bodyPr>
          <a:lstStyle/>
          <a:p>
            <a:pPr algn="ctr"/>
            <a:r>
              <a:rPr lang="en-US" sz="3600" b="0" cap="none" spc="0" dirty="0">
                <a:ln w="0"/>
                <a:solidFill>
                  <a:schemeClr val="accent1">
                    <a:lumMod val="50000"/>
                  </a:schemeClr>
                </a:solidFill>
                <a:effectLst>
                  <a:outerShdw blurRad="38100" dist="19050" dir="2700000" algn="tl" rotWithShape="0">
                    <a:schemeClr val="dk1">
                      <a:alpha val="40000"/>
                    </a:schemeClr>
                  </a:outerShdw>
                </a:effectLst>
                <a:latin typeface="+mj-lt"/>
              </a:rPr>
              <a:t>THANK YOU FOR CHECKING OUR WORK, BEST OF LUCK!</a:t>
            </a:r>
          </a:p>
        </p:txBody>
      </p:sp>
      <p:sp>
        <p:nvSpPr>
          <p:cNvPr id="2" name="Rectangle 1">
            <a:extLst>
              <a:ext uri="{FF2B5EF4-FFF2-40B4-BE49-F238E27FC236}">
                <a16:creationId xmlns:a16="http://schemas.microsoft.com/office/drawing/2014/main" id="{A8F01675-6040-4A6D-99FE-0AA0F5DAFDEF}"/>
              </a:ext>
            </a:extLst>
          </p:cNvPr>
          <p:cNvSpPr/>
          <p:nvPr/>
        </p:nvSpPr>
        <p:spPr>
          <a:xfrm>
            <a:off x="6457071" y="1839913"/>
            <a:ext cx="2247155" cy="1323439"/>
          </a:xfrm>
          <a:prstGeom prst="rect">
            <a:avLst/>
          </a:prstGeom>
          <a:noFill/>
        </p:spPr>
        <p:txBody>
          <a:bodyPr wrap="none" lIns="91440" tIns="45720" rIns="91440" bIns="45720">
            <a:spAutoFit/>
          </a:bodyPr>
          <a:lstStyle/>
          <a:p>
            <a:r>
              <a:rPr lang="en-US" sz="2000" b="0" cap="none" spc="0" dirty="0" err="1">
                <a:ln w="0"/>
                <a:solidFill>
                  <a:schemeClr val="tx1"/>
                </a:solidFill>
                <a:effectLst>
                  <a:outerShdw blurRad="38100" dist="19050" dir="2700000" algn="tl" rotWithShape="0">
                    <a:schemeClr val="dk1">
                      <a:alpha val="40000"/>
                    </a:schemeClr>
                  </a:outerShdw>
                </a:effectLst>
              </a:rPr>
              <a:t>Hamad</a:t>
            </a:r>
            <a:r>
              <a:rPr lang="en-US" sz="2000" b="0" cap="none" spc="0" dirty="0">
                <a:ln w="0"/>
                <a:solidFill>
                  <a:schemeClr val="tx1"/>
                </a:solidFill>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A</a:t>
            </a:r>
            <a:r>
              <a:rPr lang="en-US" sz="2000" b="0" cap="none" spc="0" dirty="0" err="1">
                <a:ln w="0"/>
                <a:solidFill>
                  <a:schemeClr val="tx1"/>
                </a:solidFill>
                <a:effectLst>
                  <a:outerShdw blurRad="38100" dist="19050" dir="2700000" algn="tl" rotWithShape="0">
                    <a:schemeClr val="dk1">
                      <a:alpha val="40000"/>
                    </a:schemeClr>
                  </a:outerShdw>
                </a:effectLst>
              </a:rPr>
              <a:t>lkhudhayri</a:t>
            </a:r>
            <a:endParaRPr lang="en-US" sz="2000" dirty="0">
              <a:ln w="0"/>
              <a:effectLst>
                <a:outerShdw blurRad="38100" dist="19050" dir="2700000" algn="tl" rotWithShape="0">
                  <a:schemeClr val="dk1">
                    <a:alpha val="40000"/>
                  </a:schemeClr>
                </a:outerShdw>
              </a:effectLst>
            </a:endParaRPr>
          </a:p>
          <a:p>
            <a:r>
              <a:rPr lang="en-US" sz="2000" b="0" cap="none" spc="0" dirty="0" err="1">
                <a:ln w="0"/>
                <a:solidFill>
                  <a:schemeClr val="tx1"/>
                </a:solidFill>
                <a:effectLst>
                  <a:outerShdw blurRad="38100" dist="19050" dir="2700000" algn="tl" rotWithShape="0">
                    <a:schemeClr val="dk1">
                      <a:alpha val="40000"/>
                    </a:schemeClr>
                  </a:outerShdw>
                </a:effectLst>
              </a:rPr>
              <a:t>Majed</a:t>
            </a:r>
            <a:r>
              <a:rPr lang="en-US" sz="2000" b="0" cap="none" spc="0" dirty="0">
                <a:ln w="0"/>
                <a:solidFill>
                  <a:schemeClr val="tx1"/>
                </a:solidFill>
                <a:effectLst>
                  <a:outerShdw blurRad="38100" dist="19050" dir="2700000" algn="tl" rotWithShape="0">
                    <a:schemeClr val="dk1">
                      <a:alpha val="40000"/>
                    </a:schemeClr>
                  </a:outerShdw>
                </a:effectLst>
              </a:rPr>
              <a:t> </a:t>
            </a:r>
            <a:r>
              <a:rPr lang="en-US" sz="2000" b="0" cap="none" spc="0" dirty="0" err="1">
                <a:ln w="0"/>
                <a:solidFill>
                  <a:schemeClr val="tx1"/>
                </a:solidFill>
                <a:effectLst>
                  <a:outerShdw blurRad="38100" dist="19050" dir="2700000" algn="tl" rotWithShape="0">
                    <a:schemeClr val="dk1">
                      <a:alpha val="40000"/>
                    </a:schemeClr>
                  </a:outerShdw>
                </a:effectLst>
              </a:rPr>
              <a:t>AlZain</a:t>
            </a:r>
            <a:endParaRPr lang="en-US" sz="2000" b="0" cap="none" spc="0" dirty="0">
              <a:ln w="0"/>
              <a:solidFill>
                <a:schemeClr val="tx1"/>
              </a:solidFill>
              <a:effectLst>
                <a:outerShdw blurRad="38100" dist="19050" dir="2700000" algn="tl" rotWithShape="0">
                  <a:schemeClr val="dk1">
                    <a:alpha val="40000"/>
                  </a:schemeClr>
                </a:outerShdw>
              </a:effectLst>
            </a:endParaRPr>
          </a:p>
          <a:p>
            <a:r>
              <a:rPr lang="en-US" sz="2000" dirty="0">
                <a:ln w="0"/>
                <a:effectLst>
                  <a:outerShdw blurRad="38100" dist="19050" dir="2700000" algn="tl" rotWithShape="0">
                    <a:schemeClr val="dk1">
                      <a:alpha val="40000"/>
                    </a:schemeClr>
                  </a:outerShdw>
                </a:effectLst>
              </a:rPr>
              <a:t>Hassan </a:t>
            </a:r>
            <a:r>
              <a:rPr lang="en-US" sz="2000" dirty="0" err="1">
                <a:ln w="0"/>
                <a:effectLst>
                  <a:outerShdw blurRad="38100" dist="19050" dir="2700000" algn="tl" rotWithShape="0">
                    <a:schemeClr val="dk1">
                      <a:alpha val="40000"/>
                    </a:schemeClr>
                  </a:outerShdw>
                </a:effectLst>
              </a:rPr>
              <a:t>AlShammari</a:t>
            </a:r>
            <a:endParaRPr lang="en-US" sz="2000" dirty="0">
              <a:ln w="0"/>
              <a:effectLst>
                <a:outerShdw blurRad="38100" dist="19050" dir="2700000" algn="tl" rotWithShape="0">
                  <a:schemeClr val="dk1">
                    <a:alpha val="40000"/>
                  </a:schemeClr>
                </a:outerShdw>
              </a:effectLst>
            </a:endParaRPr>
          </a:p>
          <a:p>
            <a:r>
              <a:rPr lang="en-US" sz="2000" b="0" cap="none" spc="0" dirty="0">
                <a:ln w="0"/>
                <a:solidFill>
                  <a:schemeClr val="tx1"/>
                </a:solidFill>
                <a:effectLst>
                  <a:outerShdw blurRad="38100" dist="19050" dir="2700000" algn="tl" rotWithShape="0">
                    <a:schemeClr val="dk1">
                      <a:alpha val="40000"/>
                    </a:schemeClr>
                  </a:outerShdw>
                </a:effectLst>
              </a:rPr>
              <a:t>Mohammed Nasr</a:t>
            </a:r>
          </a:p>
        </p:txBody>
      </p:sp>
      <p:pic>
        <p:nvPicPr>
          <p:cNvPr id="4" name="Picture 3">
            <a:extLst>
              <a:ext uri="{FF2B5EF4-FFF2-40B4-BE49-F238E27FC236}">
                <a16:creationId xmlns:a16="http://schemas.microsoft.com/office/drawing/2014/main" id="{B55F4791-DE2D-4B12-AC47-BFD39E91BB57}"/>
              </a:ext>
            </a:extLst>
          </p:cNvPr>
          <p:cNvPicPr>
            <a:picLocks noChangeAspect="1"/>
          </p:cNvPicPr>
          <p:nvPr/>
        </p:nvPicPr>
        <p:blipFill>
          <a:blip r:embed="rId2"/>
          <a:stretch>
            <a:fillRect/>
          </a:stretch>
        </p:blipFill>
        <p:spPr>
          <a:xfrm>
            <a:off x="5534212" y="1578539"/>
            <a:ext cx="922859" cy="922859"/>
          </a:xfrm>
          <a:prstGeom prst="rect">
            <a:avLst/>
          </a:prstGeom>
        </p:spPr>
      </p:pic>
      <p:pic>
        <p:nvPicPr>
          <p:cNvPr id="8" name="Picture 7">
            <a:extLst>
              <a:ext uri="{FF2B5EF4-FFF2-40B4-BE49-F238E27FC236}">
                <a16:creationId xmlns:a16="http://schemas.microsoft.com/office/drawing/2014/main" id="{D6C75346-F189-4E4C-A939-92A07120B093}"/>
              </a:ext>
            </a:extLst>
          </p:cNvPr>
          <p:cNvPicPr>
            <a:picLocks noChangeAspect="1"/>
          </p:cNvPicPr>
          <p:nvPr/>
        </p:nvPicPr>
        <p:blipFill>
          <a:blip r:embed="rId3"/>
          <a:stretch>
            <a:fillRect/>
          </a:stretch>
        </p:blipFill>
        <p:spPr>
          <a:xfrm>
            <a:off x="8860155" y="1578539"/>
            <a:ext cx="948739" cy="922859"/>
          </a:xfrm>
          <a:prstGeom prst="rect">
            <a:avLst/>
          </a:prstGeom>
        </p:spPr>
      </p:pic>
      <p:sp>
        <p:nvSpPr>
          <p:cNvPr id="11" name="Rectangle 10">
            <a:extLst>
              <a:ext uri="{FF2B5EF4-FFF2-40B4-BE49-F238E27FC236}">
                <a16:creationId xmlns:a16="http://schemas.microsoft.com/office/drawing/2014/main" id="{559D053C-0EB8-4C09-8864-6393CBE05011}"/>
              </a:ext>
            </a:extLst>
          </p:cNvPr>
          <p:cNvSpPr/>
          <p:nvPr/>
        </p:nvSpPr>
        <p:spPr>
          <a:xfrm>
            <a:off x="9771576" y="1839913"/>
            <a:ext cx="1876539" cy="1015663"/>
          </a:xfrm>
          <a:prstGeom prst="rect">
            <a:avLst/>
          </a:prstGeom>
        </p:spPr>
        <p:txBody>
          <a:bodyPr wrap="none">
            <a:spAutoFit/>
          </a:bodyPr>
          <a:lstStyle/>
          <a:p>
            <a:r>
              <a:rPr lang="en-US" sz="2000" dirty="0" err="1">
                <a:ln w="0"/>
                <a:effectLst>
                  <a:outerShdw blurRad="38100" dist="19050" dir="2700000" algn="tl" rotWithShape="0">
                    <a:schemeClr val="dk1">
                      <a:alpha val="40000"/>
                    </a:schemeClr>
                  </a:outerShdw>
                </a:effectLst>
              </a:rPr>
              <a:t>Shrooq</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Alsomali</a:t>
            </a:r>
            <a:endParaRPr lang="en-US" sz="2000" dirty="0">
              <a:ln w="0"/>
              <a:effectLst>
                <a:outerShdw blurRad="38100" dist="19050" dir="2700000" algn="tl" rotWithShape="0">
                  <a:schemeClr val="dk1">
                    <a:alpha val="40000"/>
                  </a:schemeClr>
                </a:outerShdw>
              </a:effectLst>
            </a:endParaRPr>
          </a:p>
          <a:p>
            <a:r>
              <a:rPr lang="en-US" sz="2000" dirty="0">
                <a:ln w="0"/>
                <a:effectLst>
                  <a:outerShdw blurRad="38100" dist="19050" dir="2700000" algn="tl" rotWithShape="0">
                    <a:schemeClr val="dk1">
                      <a:alpha val="40000"/>
                    </a:schemeClr>
                  </a:outerShdw>
                </a:effectLst>
              </a:rPr>
              <a:t>Rema Albarrak</a:t>
            </a:r>
          </a:p>
          <a:p>
            <a:r>
              <a:rPr lang="en-US" sz="2000" dirty="0" err="1">
                <a:ln w="0"/>
                <a:effectLst>
                  <a:outerShdw blurRad="38100" dist="19050" dir="2700000" algn="tl" rotWithShape="0">
                    <a:schemeClr val="dk1">
                      <a:alpha val="40000"/>
                    </a:schemeClr>
                  </a:outerShdw>
                </a:effectLst>
              </a:rPr>
              <a:t>Ohoud</a:t>
            </a:r>
            <a:r>
              <a:rPr lang="en-US" sz="2000" dirty="0">
                <a:ln w="0"/>
                <a:effectLst>
                  <a:outerShdw blurRad="38100" dist="19050" dir="2700000" algn="tl" rotWithShape="0">
                    <a:schemeClr val="dk1">
                      <a:alpha val="40000"/>
                    </a:schemeClr>
                  </a:outerShdw>
                </a:effectLst>
              </a:rPr>
              <a:t> Abdullah</a:t>
            </a:r>
          </a:p>
        </p:txBody>
      </p:sp>
      <p:sp>
        <p:nvSpPr>
          <p:cNvPr id="14" name="TextBox 13">
            <a:extLst>
              <a:ext uri="{FF2B5EF4-FFF2-40B4-BE49-F238E27FC236}">
                <a16:creationId xmlns:a16="http://schemas.microsoft.com/office/drawing/2014/main" id="{EC64F9FF-CDE9-4490-90EE-7738BF6D2BDA}"/>
              </a:ext>
            </a:extLst>
          </p:cNvPr>
          <p:cNvSpPr txBox="1"/>
          <p:nvPr/>
        </p:nvSpPr>
        <p:spPr>
          <a:xfrm>
            <a:off x="1332201" y="5761103"/>
            <a:ext cx="2110154" cy="369332"/>
          </a:xfrm>
          <a:prstGeom prst="rect">
            <a:avLst/>
          </a:prstGeom>
          <a:noFill/>
        </p:spPr>
        <p:txBody>
          <a:bodyPr wrap="square" rtlCol="0">
            <a:spAutoFit/>
          </a:bodyPr>
          <a:lstStyle/>
          <a:p>
            <a:r>
              <a:rPr lang="en-US" b="1" dirty="0"/>
              <a:t>Doctors slides</a:t>
            </a:r>
          </a:p>
        </p:txBody>
      </p:sp>
      <p:pic>
        <p:nvPicPr>
          <p:cNvPr id="12" name="Picture 11">
            <a:extLst>
              <a:ext uri="{FF2B5EF4-FFF2-40B4-BE49-F238E27FC236}">
                <a16:creationId xmlns:a16="http://schemas.microsoft.com/office/drawing/2014/main" id="{26BFC639-C571-412D-ADCE-431CF9324057}"/>
              </a:ext>
            </a:extLst>
          </p:cNvPr>
          <p:cNvPicPr>
            <a:picLocks noChangeAspect="1"/>
          </p:cNvPicPr>
          <p:nvPr/>
        </p:nvPicPr>
        <p:blipFill>
          <a:blip r:embed="rId4"/>
          <a:stretch>
            <a:fillRect/>
          </a:stretch>
        </p:blipFill>
        <p:spPr>
          <a:xfrm>
            <a:off x="94427" y="5410814"/>
            <a:ext cx="1069911" cy="1042996"/>
          </a:xfrm>
          <a:prstGeom prst="rect">
            <a:avLst/>
          </a:prstGeom>
        </p:spPr>
      </p:pic>
      <p:pic>
        <p:nvPicPr>
          <p:cNvPr id="16" name="Picture 15">
            <a:extLst>
              <a:ext uri="{FF2B5EF4-FFF2-40B4-BE49-F238E27FC236}">
                <a16:creationId xmlns:a16="http://schemas.microsoft.com/office/drawing/2014/main" id="{03988073-9541-48B4-B7D0-4234038E9B64}"/>
              </a:ext>
            </a:extLst>
          </p:cNvPr>
          <p:cNvPicPr>
            <a:picLocks noChangeAspect="1"/>
          </p:cNvPicPr>
          <p:nvPr/>
        </p:nvPicPr>
        <p:blipFill>
          <a:blip r:embed="rId5"/>
          <a:stretch>
            <a:fillRect/>
          </a:stretch>
        </p:blipFill>
        <p:spPr>
          <a:xfrm>
            <a:off x="285236" y="4112195"/>
            <a:ext cx="879102" cy="932305"/>
          </a:xfrm>
          <a:prstGeom prst="rect">
            <a:avLst/>
          </a:prstGeom>
        </p:spPr>
      </p:pic>
      <p:pic>
        <p:nvPicPr>
          <p:cNvPr id="18" name="Picture 17">
            <a:extLst>
              <a:ext uri="{FF2B5EF4-FFF2-40B4-BE49-F238E27FC236}">
                <a16:creationId xmlns:a16="http://schemas.microsoft.com/office/drawing/2014/main" id="{E030F191-3DE2-46CE-AC24-DF79F3FBB1DF}"/>
              </a:ext>
            </a:extLst>
          </p:cNvPr>
          <p:cNvPicPr>
            <a:picLocks noChangeAspect="1"/>
          </p:cNvPicPr>
          <p:nvPr/>
        </p:nvPicPr>
        <p:blipFill>
          <a:blip r:embed="rId6"/>
          <a:stretch>
            <a:fillRect/>
          </a:stretch>
        </p:blipFill>
        <p:spPr>
          <a:xfrm>
            <a:off x="215097" y="2813577"/>
            <a:ext cx="932305" cy="932305"/>
          </a:xfrm>
          <a:prstGeom prst="rect">
            <a:avLst/>
          </a:prstGeom>
        </p:spPr>
      </p:pic>
      <p:pic>
        <p:nvPicPr>
          <p:cNvPr id="20" name="Picture 19">
            <a:extLst>
              <a:ext uri="{FF2B5EF4-FFF2-40B4-BE49-F238E27FC236}">
                <a16:creationId xmlns:a16="http://schemas.microsoft.com/office/drawing/2014/main" id="{DD5CA474-47C4-434F-858C-9C6CD740FED9}"/>
              </a:ext>
            </a:extLst>
          </p:cNvPr>
          <p:cNvPicPr>
            <a:picLocks noChangeAspect="1"/>
          </p:cNvPicPr>
          <p:nvPr/>
        </p:nvPicPr>
        <p:blipFill>
          <a:blip r:embed="rId7"/>
          <a:stretch>
            <a:fillRect/>
          </a:stretch>
        </p:blipFill>
        <p:spPr>
          <a:xfrm>
            <a:off x="215097" y="1427884"/>
            <a:ext cx="1019380" cy="1019380"/>
          </a:xfrm>
          <a:prstGeom prst="rect">
            <a:avLst/>
          </a:prstGeom>
        </p:spPr>
      </p:pic>
      <p:pic>
        <p:nvPicPr>
          <p:cNvPr id="1026" name="Picture 2" descr="ÙØªÙØ¬Ø© Ø¨Ø­Ø« Ø§ÙØµÙØ± Ø¹Ù âªminion doctorâ¬â">
            <a:extLst>
              <a:ext uri="{FF2B5EF4-FFF2-40B4-BE49-F238E27FC236}">
                <a16:creationId xmlns:a16="http://schemas.microsoft.com/office/drawing/2014/main" id="{03A4D19F-6911-4EB9-85F0-34A1B087BBFE}"/>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4091" b="94318" l="4734" r="94675">
                        <a14:foregroundMark x1="48225" y1="9545" x2="48225" y2="9545"/>
                        <a14:foregroundMark x1="42012" y1="8864" x2="42012" y2="8864"/>
                        <a14:foregroundMark x1="42012" y1="8636" x2="42012" y2="8636"/>
                        <a14:foregroundMark x1="52367" y1="4545" x2="52367" y2="4545"/>
                        <a14:foregroundMark x1="52367" y1="4545" x2="52367" y2="4545"/>
                        <a14:foregroundMark x1="55030" y1="4091" x2="55030" y2="4091"/>
                        <a14:foregroundMark x1="45562" y1="63409" x2="45562" y2="63409"/>
                        <a14:foregroundMark x1="37574" y1="51591" x2="22189" y2="47500"/>
                        <a14:foregroundMark x1="22189" y1="47500" x2="20118" y2="60455"/>
                        <a14:foregroundMark x1="20118" y1="60455" x2="28698" y2="70455"/>
                        <a14:foregroundMark x1="28698" y1="70455" x2="41716" y2="77955"/>
                        <a14:foregroundMark x1="41716" y1="77955" x2="39053" y2="90682"/>
                        <a14:foregroundMark x1="39053" y1="90682" x2="57101" y2="90909"/>
                        <a14:foregroundMark x1="57101" y1="90909" x2="72781" y2="95455"/>
                        <a14:foregroundMark x1="72781" y1="95455" x2="80769" y2="85000"/>
                        <a14:foregroundMark x1="80769" y1="85000" x2="95266" y2="77955"/>
                        <a14:foregroundMark x1="95266" y1="77955" x2="94970" y2="54318"/>
                        <a14:foregroundMark x1="94970" y1="54318" x2="90828" y2="47045"/>
                        <a14:foregroundMark x1="87278" y1="51136" x2="69822" y2="80682"/>
                        <a14:foregroundMark x1="69822" y1="80682" x2="54142" y2="91818"/>
                        <a14:foregroundMark x1="54142" y1="91818" x2="30473" y2="77955"/>
                        <a14:foregroundMark x1="30473" y1="77955" x2="29586" y2="65227"/>
                        <a14:foregroundMark x1="29586" y1="65227" x2="47929" y2="53636"/>
                        <a14:foregroundMark x1="47929" y1="53636" x2="67456" y2="52273"/>
                        <a14:foregroundMark x1="67456" y1="52273" x2="56509" y2="67045"/>
                        <a14:foregroundMark x1="56509" y1="67045" x2="75148" y2="61591"/>
                        <a14:foregroundMark x1="75148" y1="61591" x2="84320" y2="66818"/>
                        <a14:foregroundMark x1="29586" y1="62727" x2="15680" y2="57500"/>
                        <a14:foregroundMark x1="15680" y1="57500" x2="16864" y2="30455"/>
                        <a14:foregroundMark x1="16864" y1="30455" x2="11834" y2="33182"/>
                        <a14:foregroundMark x1="4734" y1="55682" x2="12722" y2="62045"/>
                        <a14:foregroundMark x1="71893" y1="64091" x2="60651" y2="72273"/>
                        <a14:foregroundMark x1="60651" y1="72273" x2="68639" y2="62045"/>
                        <a14:foregroundMark x1="68639" y1="62045" x2="82840" y2="55455"/>
                        <a14:foregroundMark x1="82840" y1="55455" x2="89053" y2="77045"/>
                        <a14:foregroundMark x1="58876" y1="71364" x2="42012" y2="73182"/>
                        <a14:foregroundMark x1="42012" y1="73182" x2="39349" y2="61136"/>
                        <a14:foregroundMark x1="39349" y1="61136" x2="40237" y2="69318"/>
                        <a14:foregroundMark x1="35503" y1="88409" x2="50888" y2="89773"/>
                        <a14:foregroundMark x1="50888" y1="89773" x2="64793" y2="94318"/>
                        <a14:foregroundMark x1="64793" y1="94318" x2="79882" y2="94318"/>
                        <a14:foregroundMark x1="79882" y1="94318" x2="81657" y2="92727"/>
                        <a14:foregroundMark x1="36686" y1="7955" x2="37574" y2="6818"/>
                        <a14:foregroundMark x1="37574" y1="6818" x2="45266" y2="5227"/>
                      </a14:backgroundRemoval>
                    </a14:imgEffect>
                  </a14:imgLayer>
                </a14:imgProps>
              </a:ext>
              <a:ext uri="{28A0092B-C50C-407E-A947-70E740481C1C}">
                <a14:useLocalDpi xmlns:a14="http://schemas.microsoft.com/office/drawing/2010/main" val="0"/>
              </a:ext>
            </a:extLst>
          </a:blip>
          <a:srcRect/>
          <a:stretch>
            <a:fillRect/>
          </a:stretch>
        </p:blipFill>
        <p:spPr bwMode="auto">
          <a:xfrm>
            <a:off x="2920015" y="3578272"/>
            <a:ext cx="2519427" cy="327972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E877E1B8-0CC1-44B4-81E6-1025D7B85C73}"/>
              </a:ext>
            </a:extLst>
          </p:cNvPr>
          <p:cNvSpPr/>
          <p:nvPr/>
        </p:nvSpPr>
        <p:spPr>
          <a:xfrm>
            <a:off x="5534212" y="5422549"/>
            <a:ext cx="4243983" cy="707886"/>
          </a:xfrm>
          <a:prstGeom prst="rect">
            <a:avLst/>
          </a:prstGeom>
          <a:noFill/>
        </p:spPr>
        <p:txBody>
          <a:bodyPr wrap="none" lIns="91440" tIns="45720" rIns="91440" bIns="45720">
            <a:spAutoFit/>
          </a:bodyPr>
          <a:lstStyle/>
          <a:p>
            <a:pPr algn="ctr"/>
            <a:r>
              <a:rPr lang="en-US" sz="4000" dirty="0">
                <a:ln w="0"/>
                <a:solidFill>
                  <a:schemeClr val="accent1">
                    <a:lumMod val="50000"/>
                  </a:schemeClr>
                </a:solidFill>
                <a:effectLst>
                  <a:outerShdw blurRad="38100" dist="19050" dir="2700000" algn="tl" rotWithShape="0">
                    <a:schemeClr val="dk1">
                      <a:alpha val="40000"/>
                    </a:schemeClr>
                  </a:outerShdw>
                </a:effectLst>
                <a:latin typeface="+mj-lt"/>
              </a:rPr>
              <a:t>Bye </a:t>
            </a:r>
            <a:r>
              <a:rPr lang="en-US" sz="4000" dirty="0" err="1">
                <a:ln w="0"/>
                <a:solidFill>
                  <a:schemeClr val="accent1">
                    <a:lumMod val="50000"/>
                  </a:schemeClr>
                </a:solidFill>
                <a:effectLst>
                  <a:outerShdw blurRad="38100" dist="19050" dir="2700000" algn="tl" rotWithShape="0">
                    <a:schemeClr val="dk1">
                      <a:alpha val="40000"/>
                    </a:schemeClr>
                  </a:outerShdw>
                </a:effectLst>
                <a:latin typeface="+mj-lt"/>
              </a:rPr>
              <a:t>bye</a:t>
            </a:r>
            <a:r>
              <a:rPr lang="en-US" sz="4000" dirty="0">
                <a:ln w="0"/>
                <a:solidFill>
                  <a:schemeClr val="accent1">
                    <a:lumMod val="50000"/>
                  </a:schemeClr>
                </a:solidFill>
                <a:effectLst>
                  <a:outerShdw blurRad="38100" dist="19050" dir="2700000" algn="tl" rotWithShape="0">
                    <a:schemeClr val="dk1">
                      <a:alpha val="40000"/>
                    </a:schemeClr>
                  </a:outerShdw>
                </a:effectLst>
                <a:latin typeface="+mj-lt"/>
              </a:rPr>
              <a:t> basic years </a:t>
            </a:r>
            <a:endParaRPr lang="en-US" sz="4000" b="0" cap="none" spc="0" dirty="0">
              <a:ln w="0"/>
              <a:solidFill>
                <a:schemeClr val="accent1">
                  <a:lumMod val="50000"/>
                </a:schemeClr>
              </a:solidFill>
              <a:effectLst>
                <a:outerShdw blurRad="38100" dist="19050" dir="2700000" algn="tl" rotWithShape="0">
                  <a:schemeClr val="dk1">
                    <a:alpha val="40000"/>
                  </a:schemeClr>
                </a:outerShdw>
              </a:effectLst>
              <a:latin typeface="+mj-lt"/>
            </a:endParaRPr>
          </a:p>
        </p:txBody>
      </p:sp>
      <p:sp>
        <p:nvSpPr>
          <p:cNvPr id="6" name="Heart 5">
            <a:extLst>
              <a:ext uri="{FF2B5EF4-FFF2-40B4-BE49-F238E27FC236}">
                <a16:creationId xmlns:a16="http://schemas.microsoft.com/office/drawing/2014/main" id="{A8615528-420D-41B3-89B2-0C1AEEE0CA1C}"/>
              </a:ext>
            </a:extLst>
          </p:cNvPr>
          <p:cNvSpPr/>
          <p:nvPr/>
        </p:nvSpPr>
        <p:spPr>
          <a:xfrm>
            <a:off x="9676806" y="5621212"/>
            <a:ext cx="486849" cy="385762"/>
          </a:xfrm>
          <a:prstGeom prst="hear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3421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F7DC42-3FA8-4AC5-AD55-2E4B28F965B7}"/>
              </a:ext>
            </a:extLst>
          </p:cNvPr>
          <p:cNvSpPr/>
          <p:nvPr/>
        </p:nvSpPr>
        <p:spPr>
          <a:xfrm>
            <a:off x="0" y="65023"/>
            <a:ext cx="12015788" cy="954107"/>
          </a:xfrm>
          <a:prstGeom prst="rect">
            <a:avLst/>
          </a:prstGeom>
          <a:noFill/>
        </p:spPr>
        <p:txBody>
          <a:bodyPr wrap="square" lIns="91440" tIns="45720" rIns="91440" bIns="45720">
            <a:spAutoFit/>
          </a:bodyPr>
          <a:lstStyle/>
          <a:p>
            <a:pPr algn="ctr"/>
            <a:r>
              <a:rPr lang="ar-SA" sz="2800" dirty="0">
                <a:ln w="0"/>
                <a:solidFill>
                  <a:schemeClr val="accent1"/>
                </a:solidFill>
              </a:rPr>
              <a:t>اخر محاضرة مايكروبايولوجي </a:t>
            </a:r>
          </a:p>
          <a:p>
            <a:pPr algn="ctr"/>
            <a:r>
              <a:rPr lang="ar-SA" sz="2800" dirty="0">
                <a:ln w="0"/>
                <a:effectLst>
                  <a:outerShdw blurRad="38100" dist="19050" dir="2700000" algn="tl" rotWithShape="0">
                    <a:schemeClr val="dk1">
                      <a:alpha val="40000"/>
                    </a:schemeClr>
                  </a:outerShdw>
                </a:effectLst>
              </a:rPr>
              <a:t> الحمدلله على التمام وشكرا لكل من اعتمد علينا وإن شاء الله كنّا عند حسن ظنكم </a:t>
            </a:r>
            <a:r>
              <a:rPr lang="ar-SA" sz="2800" dirty="0">
                <a:ln w="0"/>
                <a:solidFill>
                  <a:schemeClr val="accent1"/>
                </a:solidFill>
              </a:rPr>
              <a:t> </a:t>
            </a:r>
            <a:endParaRPr lang="en-US" sz="2800" dirty="0">
              <a:ln w="0"/>
              <a:solidFill>
                <a:schemeClr val="accent1"/>
              </a:solidFill>
            </a:endParaRPr>
          </a:p>
        </p:txBody>
      </p:sp>
      <p:sp>
        <p:nvSpPr>
          <p:cNvPr id="4" name="Rectangle 3">
            <a:extLst>
              <a:ext uri="{FF2B5EF4-FFF2-40B4-BE49-F238E27FC236}">
                <a16:creationId xmlns:a16="http://schemas.microsoft.com/office/drawing/2014/main" id="{D2ADDFFD-9197-4A67-88C4-79CD9C97F84B}"/>
              </a:ext>
            </a:extLst>
          </p:cNvPr>
          <p:cNvSpPr/>
          <p:nvPr/>
        </p:nvSpPr>
        <p:spPr>
          <a:xfrm>
            <a:off x="127398" y="2333934"/>
            <a:ext cx="2307427" cy="3970318"/>
          </a:xfrm>
          <a:prstGeom prst="rect">
            <a:avLst/>
          </a:prstGeom>
        </p:spPr>
        <p:txBody>
          <a:bodyPr wrap="square">
            <a:spAutoFit/>
          </a:bodyPr>
          <a:lstStyle/>
          <a:p>
            <a:pPr marL="342900" indent="-342900">
              <a:buFont typeface="Arial" panose="020B0604020202020204" pitchFamily="34" charset="0"/>
              <a:buChar char="•"/>
            </a:pPr>
            <a:r>
              <a:rPr lang="en-US" dirty="0" err="1"/>
              <a:t>Hanin</a:t>
            </a:r>
            <a:r>
              <a:rPr lang="en-US" dirty="0"/>
              <a:t> </a:t>
            </a:r>
            <a:r>
              <a:rPr lang="en-US" dirty="0" err="1"/>
              <a:t>Bashaikh</a:t>
            </a:r>
            <a:r>
              <a:rPr lang="en-US" dirty="0"/>
              <a:t> </a:t>
            </a:r>
            <a:endParaRPr lang="ar-SA" dirty="0"/>
          </a:p>
          <a:p>
            <a:pPr marL="342900" indent="-342900">
              <a:buFont typeface="Arial" panose="020B0604020202020204" pitchFamily="34" charset="0"/>
              <a:buChar char="•"/>
            </a:pPr>
            <a:r>
              <a:rPr lang="en-US" dirty="0"/>
              <a:t>Jawaher </a:t>
            </a:r>
            <a:r>
              <a:rPr lang="en-US" dirty="0" err="1"/>
              <a:t>Alkhayyal</a:t>
            </a:r>
            <a:r>
              <a:rPr lang="en-US" dirty="0"/>
              <a:t> </a:t>
            </a:r>
            <a:endParaRPr lang="ar-SA" dirty="0"/>
          </a:p>
          <a:p>
            <a:pPr marL="342900" indent="-342900">
              <a:buFont typeface="Arial" panose="020B0604020202020204" pitchFamily="34" charset="0"/>
              <a:buChar char="•"/>
            </a:pPr>
            <a:r>
              <a:rPr lang="en-US" dirty="0" err="1"/>
              <a:t>Reem</a:t>
            </a:r>
            <a:r>
              <a:rPr lang="en-US" dirty="0"/>
              <a:t> </a:t>
            </a:r>
            <a:r>
              <a:rPr lang="en-US" dirty="0" err="1"/>
              <a:t>Alshathri</a:t>
            </a:r>
            <a:r>
              <a:rPr lang="en-US" dirty="0"/>
              <a:t> </a:t>
            </a:r>
            <a:endParaRPr lang="ar-SA" dirty="0"/>
          </a:p>
          <a:p>
            <a:pPr marL="342900" indent="-342900">
              <a:buFont typeface="Arial" panose="020B0604020202020204" pitchFamily="34" charset="0"/>
              <a:buChar char="•"/>
            </a:pPr>
            <a:r>
              <a:rPr lang="en-US" dirty="0"/>
              <a:t>Rawan </a:t>
            </a:r>
            <a:r>
              <a:rPr lang="en-US" dirty="0" err="1"/>
              <a:t>Alqahtani</a:t>
            </a:r>
            <a:r>
              <a:rPr lang="en-US" dirty="0"/>
              <a:t> </a:t>
            </a:r>
            <a:endParaRPr lang="ar-SA" dirty="0"/>
          </a:p>
          <a:p>
            <a:pPr marL="342900" indent="-342900">
              <a:buFont typeface="Arial" panose="020B0604020202020204" pitchFamily="34" charset="0"/>
              <a:buChar char="•"/>
            </a:pPr>
            <a:r>
              <a:rPr lang="en-US" dirty="0" err="1"/>
              <a:t>Ohoud</a:t>
            </a:r>
            <a:r>
              <a:rPr lang="en-US" dirty="0"/>
              <a:t> Abdullah</a:t>
            </a:r>
            <a:endParaRPr lang="ar-SA" dirty="0"/>
          </a:p>
          <a:p>
            <a:pPr marL="342900" indent="-342900">
              <a:buFont typeface="Arial" panose="020B0604020202020204" pitchFamily="34" charset="0"/>
              <a:buChar char="•"/>
            </a:pPr>
            <a:r>
              <a:rPr lang="en-US" dirty="0" err="1"/>
              <a:t>Ghadah</a:t>
            </a:r>
            <a:r>
              <a:rPr lang="en-US" dirty="0"/>
              <a:t> </a:t>
            </a:r>
            <a:r>
              <a:rPr lang="en-US" dirty="0" err="1"/>
              <a:t>Almazrou</a:t>
            </a:r>
            <a:r>
              <a:rPr lang="en-US" dirty="0"/>
              <a:t> </a:t>
            </a:r>
            <a:endParaRPr lang="ar-SA" dirty="0"/>
          </a:p>
          <a:p>
            <a:pPr marL="342900" indent="-342900">
              <a:buFont typeface="Arial" panose="020B0604020202020204" pitchFamily="34" charset="0"/>
              <a:buChar char="•"/>
            </a:pPr>
            <a:r>
              <a:rPr lang="en-US" dirty="0"/>
              <a:t>Lama Al-</a:t>
            </a:r>
            <a:r>
              <a:rPr lang="en-US" dirty="0" err="1"/>
              <a:t>musallm</a:t>
            </a:r>
            <a:endParaRPr lang="ar-SA" dirty="0"/>
          </a:p>
          <a:p>
            <a:pPr marL="342900" indent="-342900">
              <a:buFont typeface="Arial" panose="020B0604020202020204" pitchFamily="34" charset="0"/>
              <a:buChar char="•"/>
            </a:pPr>
            <a:r>
              <a:rPr lang="en-US" dirty="0" err="1"/>
              <a:t>Wateen</a:t>
            </a:r>
            <a:r>
              <a:rPr lang="en-US" dirty="0"/>
              <a:t> </a:t>
            </a:r>
            <a:r>
              <a:rPr lang="en-US" dirty="0" err="1"/>
              <a:t>Alhamoud</a:t>
            </a:r>
            <a:endParaRPr lang="ar-SA" dirty="0"/>
          </a:p>
          <a:p>
            <a:pPr marL="342900" indent="-342900">
              <a:buFont typeface="Arial" panose="020B0604020202020204" pitchFamily="34" charset="0"/>
              <a:buChar char="•"/>
            </a:pPr>
            <a:r>
              <a:rPr lang="en-US" dirty="0" err="1"/>
              <a:t>Ruba</a:t>
            </a:r>
            <a:r>
              <a:rPr lang="en-US" dirty="0"/>
              <a:t> </a:t>
            </a:r>
            <a:r>
              <a:rPr lang="en-US" dirty="0" err="1"/>
              <a:t>Barnawi</a:t>
            </a:r>
            <a:endParaRPr lang="ar-SA" dirty="0"/>
          </a:p>
          <a:p>
            <a:pPr marL="342900" indent="-342900">
              <a:buFont typeface="Arial" panose="020B0604020202020204" pitchFamily="34" charset="0"/>
              <a:buChar char="•"/>
            </a:pPr>
            <a:r>
              <a:rPr lang="en-US" dirty="0" err="1"/>
              <a:t>Shooq</a:t>
            </a:r>
            <a:r>
              <a:rPr lang="en-US" dirty="0"/>
              <a:t> </a:t>
            </a:r>
            <a:r>
              <a:rPr lang="en-US" dirty="0" err="1"/>
              <a:t>Albugami</a:t>
            </a:r>
            <a:endParaRPr lang="ar-SA" dirty="0"/>
          </a:p>
          <a:p>
            <a:pPr marL="342900" indent="-342900">
              <a:buFont typeface="Arial" panose="020B0604020202020204" pitchFamily="34" charset="0"/>
              <a:buChar char="•"/>
            </a:pPr>
            <a:r>
              <a:rPr lang="en-US" dirty="0"/>
              <a:t>Rema Albarrak </a:t>
            </a:r>
            <a:endParaRPr lang="ar-SA" dirty="0"/>
          </a:p>
          <a:p>
            <a:pPr marL="342900" indent="-342900">
              <a:buFont typeface="Arial" panose="020B0604020202020204" pitchFamily="34" charset="0"/>
              <a:buChar char="•"/>
            </a:pPr>
            <a:r>
              <a:rPr lang="en-US" dirty="0" err="1"/>
              <a:t>Shatha</a:t>
            </a:r>
            <a:r>
              <a:rPr lang="en-US" dirty="0"/>
              <a:t> </a:t>
            </a:r>
            <a:r>
              <a:rPr lang="en-US" dirty="0" err="1"/>
              <a:t>Alghaihab</a:t>
            </a:r>
            <a:r>
              <a:rPr lang="en-US" dirty="0"/>
              <a:t> </a:t>
            </a:r>
            <a:endParaRPr lang="ar-SA" dirty="0"/>
          </a:p>
          <a:p>
            <a:pPr marL="342900" indent="-342900">
              <a:buFont typeface="Arial" panose="020B0604020202020204" pitchFamily="34" charset="0"/>
              <a:buChar char="•"/>
            </a:pPr>
            <a:r>
              <a:rPr lang="en-US" dirty="0"/>
              <a:t>Rana </a:t>
            </a:r>
            <a:r>
              <a:rPr lang="en-US" dirty="0" err="1"/>
              <a:t>Barasain</a:t>
            </a:r>
            <a:endParaRPr lang="ar-SA" dirty="0"/>
          </a:p>
          <a:p>
            <a:endParaRPr lang="en-US" dirty="0"/>
          </a:p>
        </p:txBody>
      </p:sp>
      <p:sp>
        <p:nvSpPr>
          <p:cNvPr id="6" name="Rectangle 5">
            <a:extLst>
              <a:ext uri="{FF2B5EF4-FFF2-40B4-BE49-F238E27FC236}">
                <a16:creationId xmlns:a16="http://schemas.microsoft.com/office/drawing/2014/main" id="{198674A5-054A-476B-96D6-824C115ACEFE}"/>
              </a:ext>
            </a:extLst>
          </p:cNvPr>
          <p:cNvSpPr/>
          <p:nvPr/>
        </p:nvSpPr>
        <p:spPr>
          <a:xfrm>
            <a:off x="9398494" y="2360995"/>
            <a:ext cx="2462809" cy="3139321"/>
          </a:xfrm>
          <a:prstGeom prst="rect">
            <a:avLst/>
          </a:prstGeom>
        </p:spPr>
        <p:txBody>
          <a:bodyPr wrap="square">
            <a:spAutoFit/>
          </a:bodyPr>
          <a:lstStyle/>
          <a:p>
            <a:pPr marL="342900" indent="-342900">
              <a:buFont typeface="Arial" panose="020B0604020202020204" pitchFamily="34" charset="0"/>
              <a:buChar char="•"/>
            </a:pPr>
            <a:r>
              <a:rPr lang="en-US" dirty="0"/>
              <a:t>Waleed </a:t>
            </a:r>
            <a:r>
              <a:rPr lang="en-US" dirty="0" err="1"/>
              <a:t>Aljamal</a:t>
            </a:r>
            <a:r>
              <a:rPr lang="en-US" dirty="0"/>
              <a:t> </a:t>
            </a:r>
            <a:endParaRPr lang="ar-SA" dirty="0"/>
          </a:p>
          <a:p>
            <a:pPr marL="342900" indent="-342900">
              <a:buFont typeface="Arial" panose="020B0604020202020204" pitchFamily="34" charset="0"/>
              <a:buChar char="•"/>
            </a:pPr>
            <a:r>
              <a:rPr lang="en-US" dirty="0"/>
              <a:t>Ibrahim </a:t>
            </a:r>
            <a:r>
              <a:rPr lang="en-US" dirty="0" err="1"/>
              <a:t>Fetyanu</a:t>
            </a:r>
            <a:r>
              <a:rPr lang="en-US" dirty="0"/>
              <a:t> </a:t>
            </a:r>
            <a:endParaRPr lang="ar-SA" dirty="0"/>
          </a:p>
          <a:p>
            <a:pPr marL="342900" indent="-342900">
              <a:buFont typeface="Arial" panose="020B0604020202020204" pitchFamily="34" charset="0"/>
              <a:buChar char="•"/>
            </a:pPr>
            <a:r>
              <a:rPr lang="en-US" dirty="0" err="1"/>
              <a:t>Meshal</a:t>
            </a:r>
            <a:r>
              <a:rPr lang="en-US" dirty="0"/>
              <a:t> </a:t>
            </a:r>
            <a:r>
              <a:rPr lang="en-US" dirty="0" err="1"/>
              <a:t>Alhusainan</a:t>
            </a:r>
            <a:r>
              <a:rPr lang="en-US" dirty="0"/>
              <a:t> </a:t>
            </a:r>
            <a:endParaRPr lang="ar-SA" dirty="0"/>
          </a:p>
          <a:p>
            <a:pPr marL="342900" indent="-342900">
              <a:buFont typeface="Arial" panose="020B0604020202020204" pitchFamily="34" charset="0"/>
              <a:buChar char="•"/>
            </a:pPr>
            <a:r>
              <a:rPr lang="en-US" dirty="0"/>
              <a:t>Hussam </a:t>
            </a:r>
            <a:r>
              <a:rPr lang="en-US" dirty="0" err="1"/>
              <a:t>Alkhathlan</a:t>
            </a:r>
            <a:r>
              <a:rPr lang="en-US" dirty="0"/>
              <a:t> </a:t>
            </a:r>
            <a:endParaRPr lang="ar-SA" dirty="0"/>
          </a:p>
          <a:p>
            <a:pPr marL="342900" indent="-342900">
              <a:buFont typeface="Arial" panose="020B0604020202020204" pitchFamily="34" charset="0"/>
              <a:buChar char="•"/>
            </a:pPr>
            <a:r>
              <a:rPr lang="en-US" dirty="0"/>
              <a:t>Faisal </a:t>
            </a:r>
            <a:r>
              <a:rPr lang="en-US" dirty="0" err="1"/>
              <a:t>Alqumaizi</a:t>
            </a:r>
            <a:endParaRPr lang="ar-SA" dirty="0"/>
          </a:p>
          <a:p>
            <a:pPr marL="342900" indent="-342900">
              <a:buFont typeface="Arial" panose="020B0604020202020204" pitchFamily="34" charset="0"/>
              <a:buChar char="•"/>
            </a:pPr>
            <a:r>
              <a:rPr lang="en-US" dirty="0" err="1"/>
              <a:t>Abdulaziz</a:t>
            </a:r>
            <a:r>
              <a:rPr lang="en-US" dirty="0"/>
              <a:t> </a:t>
            </a:r>
            <a:r>
              <a:rPr lang="en-US" dirty="0" err="1"/>
              <a:t>Alangari</a:t>
            </a:r>
            <a:r>
              <a:rPr lang="en-US" dirty="0"/>
              <a:t> </a:t>
            </a:r>
            <a:endParaRPr lang="ar-SA" dirty="0"/>
          </a:p>
          <a:p>
            <a:pPr marL="342900" indent="-342900">
              <a:buFont typeface="Arial" panose="020B0604020202020204" pitchFamily="34" charset="0"/>
              <a:buChar char="•"/>
            </a:pPr>
            <a:r>
              <a:rPr lang="en-US" dirty="0"/>
              <a:t>Khalid </a:t>
            </a:r>
            <a:r>
              <a:rPr lang="en-US" dirty="0" err="1"/>
              <a:t>Alshehri</a:t>
            </a:r>
            <a:r>
              <a:rPr lang="en-US" dirty="0"/>
              <a:t> </a:t>
            </a:r>
            <a:endParaRPr lang="ar-SA" dirty="0"/>
          </a:p>
          <a:p>
            <a:pPr marL="342900" indent="-342900">
              <a:buFont typeface="Arial" panose="020B0604020202020204" pitchFamily="34" charset="0"/>
              <a:buChar char="•"/>
            </a:pPr>
            <a:r>
              <a:rPr lang="en-US" dirty="0"/>
              <a:t>Nasir </a:t>
            </a:r>
            <a:r>
              <a:rPr lang="en-US" dirty="0" err="1"/>
              <a:t>Aldosarie</a:t>
            </a:r>
            <a:r>
              <a:rPr lang="en-US" dirty="0"/>
              <a:t> </a:t>
            </a:r>
            <a:endParaRPr lang="ar-SA" dirty="0"/>
          </a:p>
          <a:p>
            <a:pPr marL="342900" indent="-342900">
              <a:buFont typeface="Arial" panose="020B0604020202020204" pitchFamily="34" charset="0"/>
              <a:buChar char="•"/>
            </a:pPr>
            <a:r>
              <a:rPr lang="en-US" dirty="0"/>
              <a:t>Mohammad Al-</a:t>
            </a:r>
            <a:r>
              <a:rPr lang="en-US" dirty="0" err="1"/>
              <a:t>Kahil</a:t>
            </a:r>
            <a:endParaRPr lang="ar-SA" dirty="0"/>
          </a:p>
          <a:p>
            <a:pPr marL="342900" indent="-342900">
              <a:buFont typeface="Arial" panose="020B0604020202020204" pitchFamily="34" charset="0"/>
              <a:buChar char="•"/>
            </a:pPr>
            <a:r>
              <a:rPr lang="en-US" dirty="0"/>
              <a:t>Khalid </a:t>
            </a:r>
            <a:r>
              <a:rPr lang="en-US" dirty="0" err="1"/>
              <a:t>Alhusainan</a:t>
            </a:r>
            <a:endParaRPr lang="ar-SA" dirty="0"/>
          </a:p>
          <a:p>
            <a:pPr marL="342900" indent="-342900">
              <a:buFont typeface="Arial" panose="020B0604020202020204" pitchFamily="34" charset="0"/>
              <a:buChar char="•"/>
            </a:pPr>
            <a:r>
              <a:rPr lang="en-US" dirty="0" err="1"/>
              <a:t>Meshal</a:t>
            </a:r>
            <a:r>
              <a:rPr lang="en-US" dirty="0"/>
              <a:t> </a:t>
            </a:r>
            <a:r>
              <a:rPr lang="en-US" dirty="0" err="1"/>
              <a:t>Eiaidi</a:t>
            </a:r>
            <a:endParaRPr lang="ar-SA" dirty="0"/>
          </a:p>
        </p:txBody>
      </p:sp>
      <p:sp>
        <p:nvSpPr>
          <p:cNvPr id="14" name="TextBox 13">
            <a:extLst>
              <a:ext uri="{FF2B5EF4-FFF2-40B4-BE49-F238E27FC236}">
                <a16:creationId xmlns:a16="http://schemas.microsoft.com/office/drawing/2014/main" id="{762AB5C3-3E20-4A44-8A0F-ECD69B3FEBE2}"/>
              </a:ext>
            </a:extLst>
          </p:cNvPr>
          <p:cNvSpPr txBox="1"/>
          <p:nvPr/>
        </p:nvSpPr>
        <p:spPr>
          <a:xfrm>
            <a:off x="541736" y="1019130"/>
            <a:ext cx="10925175" cy="707886"/>
          </a:xfrm>
          <a:prstGeom prst="rect">
            <a:avLst/>
          </a:prstGeom>
          <a:solidFill>
            <a:schemeClr val="accent1">
              <a:lumMod val="20000"/>
              <a:lumOff val="80000"/>
            </a:schemeClr>
          </a:solidFill>
        </p:spPr>
        <p:txBody>
          <a:bodyPr wrap="square" rtlCol="0">
            <a:spAutoFit/>
          </a:bodyPr>
          <a:lstStyle/>
          <a:p>
            <a:pPr algn="ctr"/>
            <a:r>
              <a:rPr lang="ar-SA" sz="2000" b="1" dirty="0"/>
              <a:t>نشكر القادة الأكادميين الحاليين والسابقين على شغلهم المخلص والمتقن : شوق الأحمري – عبدالعزيز العنقري – طراد الوكيل  جزيتم خيرا  </a:t>
            </a:r>
            <a:endParaRPr lang="en-US" sz="2000" b="1" dirty="0"/>
          </a:p>
        </p:txBody>
      </p:sp>
      <p:sp>
        <p:nvSpPr>
          <p:cNvPr id="15" name="TextBox 14">
            <a:extLst>
              <a:ext uri="{FF2B5EF4-FFF2-40B4-BE49-F238E27FC236}">
                <a16:creationId xmlns:a16="http://schemas.microsoft.com/office/drawing/2014/main" id="{86DA6C91-48E0-4138-880D-F8E08674BF90}"/>
              </a:ext>
            </a:extLst>
          </p:cNvPr>
          <p:cNvSpPr txBox="1"/>
          <p:nvPr/>
        </p:nvSpPr>
        <p:spPr>
          <a:xfrm>
            <a:off x="541736" y="1742404"/>
            <a:ext cx="10940652" cy="461665"/>
          </a:xfrm>
          <a:prstGeom prst="rect">
            <a:avLst/>
          </a:prstGeom>
          <a:solidFill>
            <a:schemeClr val="accent6">
              <a:lumMod val="20000"/>
              <a:lumOff val="80000"/>
            </a:schemeClr>
          </a:solidFill>
        </p:spPr>
        <p:txBody>
          <a:bodyPr wrap="square" rtlCol="0">
            <a:spAutoFit/>
          </a:bodyPr>
          <a:lstStyle/>
          <a:p>
            <a:pPr algn="ctr"/>
            <a:r>
              <a:rPr lang="ar-SA" sz="2400" b="1" dirty="0"/>
              <a:t>والشكر كل الشكر للأعضاء اللي لولاهم بعد الله ماوصل التيم لهذا المستوى</a:t>
            </a:r>
            <a:endParaRPr lang="en-US" sz="2400" b="1" dirty="0"/>
          </a:p>
        </p:txBody>
      </p:sp>
      <p:sp>
        <p:nvSpPr>
          <p:cNvPr id="16" name="Rectangle 15">
            <a:extLst>
              <a:ext uri="{FF2B5EF4-FFF2-40B4-BE49-F238E27FC236}">
                <a16:creationId xmlns:a16="http://schemas.microsoft.com/office/drawing/2014/main" id="{AFB6DFB8-396C-40DF-AE1B-680457991DED}"/>
              </a:ext>
            </a:extLst>
          </p:cNvPr>
          <p:cNvSpPr/>
          <p:nvPr/>
        </p:nvSpPr>
        <p:spPr>
          <a:xfrm>
            <a:off x="2353865" y="2330141"/>
            <a:ext cx="2180033" cy="3693319"/>
          </a:xfrm>
          <a:prstGeom prst="rect">
            <a:avLst/>
          </a:prstGeom>
        </p:spPr>
        <p:txBody>
          <a:bodyPr wrap="square">
            <a:spAutoFit/>
          </a:bodyPr>
          <a:lstStyle/>
          <a:p>
            <a:pPr marL="285750" indent="-285750">
              <a:buFont typeface="Arial" panose="020B0604020202020204" pitchFamily="34" charset="0"/>
              <a:buChar char="•"/>
            </a:pPr>
            <a:r>
              <a:rPr lang="en-US" dirty="0" err="1"/>
              <a:t>Alaa</a:t>
            </a:r>
            <a:r>
              <a:rPr lang="en-US" dirty="0"/>
              <a:t> </a:t>
            </a:r>
            <a:r>
              <a:rPr lang="en-US" dirty="0" err="1"/>
              <a:t>Alaqeel</a:t>
            </a:r>
            <a:endParaRPr lang="en-US" dirty="0"/>
          </a:p>
          <a:p>
            <a:pPr marL="285750" indent="-285750">
              <a:buFont typeface="Arial" panose="020B0604020202020204" pitchFamily="34" charset="0"/>
              <a:buChar char="•"/>
            </a:pPr>
            <a:r>
              <a:rPr lang="en-US" dirty="0"/>
              <a:t>Rehab </a:t>
            </a:r>
            <a:r>
              <a:rPr lang="en-US" dirty="0" err="1"/>
              <a:t>Alanazi</a:t>
            </a:r>
            <a:endParaRPr lang="en-US" dirty="0"/>
          </a:p>
          <a:p>
            <a:pPr marL="285750" indent="-285750">
              <a:buFont typeface="Arial" panose="020B0604020202020204" pitchFamily="34" charset="0"/>
              <a:buChar char="•"/>
            </a:pPr>
            <a:r>
              <a:rPr lang="en-US" dirty="0"/>
              <a:t>Najd </a:t>
            </a:r>
            <a:r>
              <a:rPr lang="en-US" dirty="0" err="1"/>
              <a:t>Altheeb</a:t>
            </a:r>
            <a:endParaRPr lang="en-US" dirty="0"/>
          </a:p>
          <a:p>
            <a:pPr marL="285750" indent="-285750">
              <a:buFont typeface="Arial" panose="020B0604020202020204" pitchFamily="34" charset="0"/>
              <a:buChar char="•"/>
            </a:pPr>
            <a:r>
              <a:rPr lang="en-US" dirty="0" err="1"/>
              <a:t>Wejdan</a:t>
            </a:r>
            <a:r>
              <a:rPr lang="en-US" dirty="0"/>
              <a:t> </a:t>
            </a:r>
            <a:r>
              <a:rPr lang="en-US" dirty="0" err="1"/>
              <a:t>Alzaid</a:t>
            </a:r>
            <a:endParaRPr lang="en-US" dirty="0"/>
          </a:p>
          <a:p>
            <a:pPr marL="285750" indent="-285750">
              <a:buFont typeface="Arial" panose="020B0604020202020204" pitchFamily="34" charset="0"/>
              <a:buChar char="•"/>
            </a:pPr>
            <a:r>
              <a:rPr lang="en-US" dirty="0" err="1"/>
              <a:t>Ghada</a:t>
            </a:r>
            <a:r>
              <a:rPr lang="en-US" dirty="0"/>
              <a:t> </a:t>
            </a:r>
            <a:r>
              <a:rPr lang="en-US" dirty="0" err="1"/>
              <a:t>Alskait</a:t>
            </a:r>
            <a:r>
              <a:rPr lang="en-US" dirty="0"/>
              <a:t> </a:t>
            </a:r>
          </a:p>
          <a:p>
            <a:pPr marL="285750" indent="-285750">
              <a:buFont typeface="Arial" panose="020B0604020202020204" pitchFamily="34" charset="0"/>
              <a:buChar char="•"/>
            </a:pPr>
            <a:r>
              <a:rPr lang="en-US" dirty="0" err="1"/>
              <a:t>Heba</a:t>
            </a:r>
            <a:r>
              <a:rPr lang="en-US" dirty="0"/>
              <a:t> </a:t>
            </a:r>
            <a:r>
              <a:rPr lang="en-US" dirty="0" err="1"/>
              <a:t>Alnasser</a:t>
            </a:r>
            <a:r>
              <a:rPr lang="en-US" dirty="0"/>
              <a:t> </a:t>
            </a:r>
          </a:p>
          <a:p>
            <a:pPr marL="285750" indent="-285750">
              <a:buFont typeface="Arial" panose="020B0604020202020204" pitchFamily="34" charset="0"/>
              <a:buChar char="•"/>
            </a:pPr>
            <a:r>
              <a:rPr lang="en-US" dirty="0" err="1"/>
              <a:t>Safa</a:t>
            </a:r>
            <a:r>
              <a:rPr lang="en-US" dirty="0"/>
              <a:t> </a:t>
            </a:r>
            <a:r>
              <a:rPr lang="en-US" dirty="0" err="1"/>
              <a:t>Alosaimi</a:t>
            </a:r>
            <a:endParaRPr lang="en-US" dirty="0"/>
          </a:p>
          <a:p>
            <a:pPr marL="285750" indent="-285750">
              <a:buFont typeface="Arial" panose="020B0604020202020204" pitchFamily="34" charset="0"/>
              <a:buChar char="•"/>
            </a:pPr>
            <a:r>
              <a:rPr lang="en-US" dirty="0" err="1"/>
              <a:t>Jumana</a:t>
            </a:r>
            <a:r>
              <a:rPr lang="en-US" dirty="0"/>
              <a:t> </a:t>
            </a:r>
            <a:r>
              <a:rPr lang="en-US" dirty="0" err="1"/>
              <a:t>alghtani</a:t>
            </a:r>
            <a:endParaRPr lang="en-US" dirty="0"/>
          </a:p>
          <a:p>
            <a:pPr marL="285750" indent="-285750">
              <a:buFont typeface="Arial" panose="020B0604020202020204" pitchFamily="34" charset="0"/>
              <a:buChar char="•"/>
            </a:pPr>
            <a:r>
              <a:rPr lang="en-US" dirty="0" err="1"/>
              <a:t>Leen</a:t>
            </a:r>
            <a:r>
              <a:rPr lang="en-US" dirty="0"/>
              <a:t> </a:t>
            </a:r>
            <a:r>
              <a:rPr lang="en-US" dirty="0" err="1"/>
              <a:t>Altamimi</a:t>
            </a:r>
            <a:r>
              <a:rPr lang="en-US" dirty="0"/>
              <a:t> </a:t>
            </a:r>
          </a:p>
          <a:p>
            <a:pPr marL="285750" indent="-285750">
              <a:buFont typeface="Arial" panose="020B0604020202020204" pitchFamily="34" charset="0"/>
              <a:buChar char="•"/>
            </a:pPr>
            <a:r>
              <a:rPr lang="en-US" dirty="0">
                <a:ln w="0"/>
              </a:rPr>
              <a:t>Norah </a:t>
            </a:r>
            <a:r>
              <a:rPr lang="en-US" dirty="0" err="1">
                <a:ln w="0"/>
              </a:rPr>
              <a:t>Alshabib</a:t>
            </a:r>
            <a:endParaRPr lang="en-US" dirty="0">
              <a:ln w="0"/>
            </a:endParaRPr>
          </a:p>
          <a:p>
            <a:pPr marL="285750" indent="-285750">
              <a:buFont typeface="Arial" panose="020B0604020202020204" pitchFamily="34" charset="0"/>
              <a:buChar char="•"/>
            </a:pPr>
            <a:r>
              <a:rPr lang="en-US" dirty="0" err="1"/>
              <a:t>Weam</a:t>
            </a:r>
            <a:r>
              <a:rPr lang="en-US" dirty="0"/>
              <a:t> </a:t>
            </a:r>
            <a:r>
              <a:rPr lang="en-US" dirty="0" err="1"/>
              <a:t>Babaier</a:t>
            </a:r>
            <a:endParaRPr lang="en-US" dirty="0"/>
          </a:p>
          <a:p>
            <a:pPr marL="285750" indent="-285750">
              <a:buFont typeface="Arial" panose="020B0604020202020204" pitchFamily="34" charset="0"/>
              <a:buChar char="•"/>
            </a:pPr>
            <a:r>
              <a:rPr lang="en-US" dirty="0" err="1"/>
              <a:t>Ebtisam</a:t>
            </a:r>
            <a:r>
              <a:rPr lang="en-US" dirty="0"/>
              <a:t> Almutairi</a:t>
            </a:r>
            <a:endParaRPr lang="ar-SA" dirty="0"/>
          </a:p>
          <a:p>
            <a:pPr marL="285750" indent="-285750">
              <a:buFont typeface="Arial" panose="020B0604020202020204" pitchFamily="34" charset="0"/>
              <a:buChar char="•"/>
            </a:pPr>
            <a:r>
              <a:rPr lang="en-US" dirty="0"/>
              <a:t>Jawaher </a:t>
            </a:r>
            <a:r>
              <a:rPr lang="en-US" dirty="0" err="1"/>
              <a:t>Abanumy</a:t>
            </a:r>
            <a:endParaRPr lang="en-US" dirty="0"/>
          </a:p>
        </p:txBody>
      </p:sp>
      <p:sp>
        <p:nvSpPr>
          <p:cNvPr id="17" name="Rectangle 16">
            <a:extLst>
              <a:ext uri="{FF2B5EF4-FFF2-40B4-BE49-F238E27FC236}">
                <a16:creationId xmlns:a16="http://schemas.microsoft.com/office/drawing/2014/main" id="{3A30E3D0-AB19-41E8-A728-07EC40ECE5D5}"/>
              </a:ext>
            </a:extLst>
          </p:cNvPr>
          <p:cNvSpPr/>
          <p:nvPr/>
        </p:nvSpPr>
        <p:spPr>
          <a:xfrm>
            <a:off x="4533898" y="2330141"/>
            <a:ext cx="2180033" cy="3693319"/>
          </a:xfrm>
          <a:prstGeom prst="rect">
            <a:avLst/>
          </a:prstGeom>
        </p:spPr>
        <p:txBody>
          <a:bodyPr wrap="square">
            <a:spAutoFit/>
          </a:bodyPr>
          <a:lstStyle/>
          <a:p>
            <a:pPr marL="342900" indent="-342900">
              <a:buFont typeface="Arial" panose="020B0604020202020204" pitchFamily="34" charset="0"/>
              <a:buChar char="•"/>
            </a:pPr>
            <a:r>
              <a:rPr lang="en-US" dirty="0"/>
              <a:t>Aseel Nasser</a:t>
            </a:r>
          </a:p>
          <a:p>
            <a:pPr marL="342900" indent="-342900">
              <a:buFont typeface="Arial" panose="020B0604020202020204" pitchFamily="34" charset="0"/>
              <a:buChar char="•"/>
            </a:pPr>
            <a:r>
              <a:rPr lang="en-US" dirty="0" err="1"/>
              <a:t>Hayfaa</a:t>
            </a:r>
            <a:r>
              <a:rPr lang="en-US" dirty="0"/>
              <a:t> </a:t>
            </a:r>
            <a:r>
              <a:rPr lang="en-US" dirty="0" err="1"/>
              <a:t>Alshaalan</a:t>
            </a:r>
            <a:r>
              <a:rPr lang="en-US" dirty="0"/>
              <a:t> </a:t>
            </a:r>
          </a:p>
          <a:p>
            <a:pPr marL="342900" indent="-342900">
              <a:buFont typeface="Arial" panose="020B0604020202020204" pitchFamily="34" charset="0"/>
              <a:buChar char="•"/>
            </a:pPr>
            <a:r>
              <a:rPr lang="en-US" dirty="0" err="1"/>
              <a:t>Razan</a:t>
            </a:r>
            <a:r>
              <a:rPr lang="en-US" dirty="0"/>
              <a:t> Alotaibi</a:t>
            </a:r>
          </a:p>
          <a:p>
            <a:pPr marL="342900" indent="-342900">
              <a:buFont typeface="Arial" panose="020B0604020202020204" pitchFamily="34" charset="0"/>
              <a:buChar char="•"/>
            </a:pPr>
            <a:r>
              <a:rPr lang="en-US" dirty="0"/>
              <a:t>Aseel </a:t>
            </a:r>
            <a:r>
              <a:rPr lang="en-US" dirty="0" err="1"/>
              <a:t>Badukhon</a:t>
            </a:r>
            <a:endParaRPr lang="en-US" dirty="0"/>
          </a:p>
          <a:p>
            <a:pPr marL="342900" indent="-342900">
              <a:buFont typeface="Arial" panose="020B0604020202020204" pitchFamily="34" charset="0"/>
              <a:buChar char="•"/>
            </a:pPr>
            <a:r>
              <a:rPr lang="en-US" dirty="0"/>
              <a:t>Reema </a:t>
            </a:r>
            <a:r>
              <a:rPr lang="en-US" dirty="0" err="1"/>
              <a:t>Alshayie</a:t>
            </a:r>
            <a:endParaRPr lang="en-US" dirty="0"/>
          </a:p>
          <a:p>
            <a:pPr marL="342900" indent="-342900">
              <a:buFont typeface="Arial" panose="020B0604020202020204" pitchFamily="34" charset="0"/>
              <a:buChar char="•"/>
            </a:pPr>
            <a:r>
              <a:rPr lang="en-US" dirty="0"/>
              <a:t>Sara </a:t>
            </a:r>
            <a:r>
              <a:rPr lang="en-US" dirty="0" err="1"/>
              <a:t>Alshamrani</a:t>
            </a:r>
            <a:endParaRPr lang="en-US" dirty="0"/>
          </a:p>
          <a:p>
            <a:pPr marL="342900" indent="-342900">
              <a:buFont typeface="Arial" panose="020B0604020202020204" pitchFamily="34" charset="0"/>
              <a:buChar char="•"/>
            </a:pPr>
            <a:r>
              <a:rPr lang="en-US" dirty="0" err="1"/>
              <a:t>Ghaida</a:t>
            </a:r>
            <a:r>
              <a:rPr lang="en-US" dirty="0"/>
              <a:t> </a:t>
            </a:r>
            <a:r>
              <a:rPr lang="en-US" dirty="0" err="1"/>
              <a:t>Alsaeed</a:t>
            </a:r>
            <a:endParaRPr lang="en-US" dirty="0"/>
          </a:p>
          <a:p>
            <a:pPr marL="342900" indent="-342900">
              <a:buFont typeface="Arial" panose="020B0604020202020204" pitchFamily="34" charset="0"/>
              <a:buChar char="•"/>
            </a:pPr>
            <a:r>
              <a:rPr lang="en-US" dirty="0" err="1"/>
              <a:t>Shoag</a:t>
            </a:r>
            <a:r>
              <a:rPr lang="en-US" dirty="0"/>
              <a:t> </a:t>
            </a:r>
            <a:r>
              <a:rPr lang="en-US" dirty="0" err="1"/>
              <a:t>Alahmari</a:t>
            </a:r>
            <a:endParaRPr lang="ar-SA" dirty="0"/>
          </a:p>
          <a:p>
            <a:pPr marL="342900" indent="-342900">
              <a:buFont typeface="Arial" panose="020B0604020202020204" pitchFamily="34" charset="0"/>
              <a:buChar char="•"/>
            </a:pPr>
            <a:r>
              <a:rPr lang="en-US" dirty="0"/>
              <a:t>lama </a:t>
            </a:r>
            <a:r>
              <a:rPr lang="en-US" dirty="0" err="1"/>
              <a:t>Altamimi</a:t>
            </a:r>
            <a:endParaRPr lang="ar-SA" dirty="0"/>
          </a:p>
          <a:p>
            <a:pPr marL="342900" indent="-342900">
              <a:buFont typeface="Arial" panose="020B0604020202020204" pitchFamily="34" charset="0"/>
              <a:buChar char="•"/>
            </a:pPr>
            <a:r>
              <a:rPr lang="en-US" dirty="0" err="1"/>
              <a:t>Dorah</a:t>
            </a:r>
            <a:r>
              <a:rPr lang="en-US" dirty="0"/>
              <a:t> </a:t>
            </a:r>
            <a:r>
              <a:rPr lang="en-US" dirty="0" err="1"/>
              <a:t>Alhamdi</a:t>
            </a:r>
            <a:endParaRPr lang="en-US" dirty="0"/>
          </a:p>
          <a:p>
            <a:pPr marL="342900" indent="-342900">
              <a:buFont typeface="Arial" panose="020B0604020202020204" pitchFamily="34" charset="0"/>
              <a:buChar char="•"/>
            </a:pPr>
            <a:r>
              <a:rPr lang="en-US" dirty="0"/>
              <a:t>Leena </a:t>
            </a:r>
            <a:r>
              <a:rPr lang="en-US" dirty="0" err="1"/>
              <a:t>Alwakeel</a:t>
            </a:r>
            <a:endParaRPr lang="en-US" dirty="0"/>
          </a:p>
          <a:p>
            <a:pPr marL="342900" indent="-342900">
              <a:buFont typeface="Arial" panose="020B0604020202020204" pitchFamily="34" charset="0"/>
              <a:buChar char="•"/>
            </a:pPr>
            <a:r>
              <a:rPr lang="en-US" dirty="0"/>
              <a:t>Amal </a:t>
            </a:r>
            <a:r>
              <a:rPr lang="en-US" dirty="0" err="1"/>
              <a:t>Alshaibi</a:t>
            </a:r>
            <a:r>
              <a:rPr lang="en-US" dirty="0"/>
              <a:t> </a:t>
            </a:r>
          </a:p>
          <a:p>
            <a:pPr marL="342900" indent="-342900">
              <a:buFont typeface="Arial" panose="020B0604020202020204" pitchFamily="34" charset="0"/>
              <a:buChar char="•"/>
            </a:pPr>
            <a:r>
              <a:rPr lang="en-US" dirty="0" err="1"/>
              <a:t>Nouf</a:t>
            </a:r>
            <a:r>
              <a:rPr lang="en-US" dirty="0"/>
              <a:t> </a:t>
            </a:r>
            <a:r>
              <a:rPr lang="en-US" dirty="0" err="1"/>
              <a:t>Aloqaili</a:t>
            </a:r>
            <a:endParaRPr lang="en-US" dirty="0"/>
          </a:p>
        </p:txBody>
      </p:sp>
      <p:sp>
        <p:nvSpPr>
          <p:cNvPr id="19" name="Rectangle 18">
            <a:extLst>
              <a:ext uri="{FF2B5EF4-FFF2-40B4-BE49-F238E27FC236}">
                <a16:creationId xmlns:a16="http://schemas.microsoft.com/office/drawing/2014/main" id="{B56D410C-8811-48E1-A091-6D07D688DDFC}"/>
              </a:ext>
            </a:extLst>
          </p:cNvPr>
          <p:cNvSpPr/>
          <p:nvPr/>
        </p:nvSpPr>
        <p:spPr>
          <a:xfrm>
            <a:off x="6632971" y="2360995"/>
            <a:ext cx="2765523" cy="3693319"/>
          </a:xfrm>
          <a:prstGeom prst="rect">
            <a:avLst/>
          </a:prstGeom>
        </p:spPr>
        <p:txBody>
          <a:bodyPr wrap="square">
            <a:spAutoFit/>
          </a:bodyPr>
          <a:lstStyle/>
          <a:p>
            <a:pPr marL="342900" indent="-342900">
              <a:buFont typeface="Arial" panose="020B0604020202020204" pitchFamily="34" charset="0"/>
              <a:buChar char="•"/>
            </a:pPr>
            <a:r>
              <a:rPr lang="en-US" dirty="0" err="1"/>
              <a:t>Ibraheem</a:t>
            </a:r>
            <a:r>
              <a:rPr lang="en-US" dirty="0"/>
              <a:t> </a:t>
            </a:r>
            <a:r>
              <a:rPr lang="en-US" dirty="0" err="1"/>
              <a:t>Aldeeri</a:t>
            </a:r>
            <a:endParaRPr lang="ar-SA" dirty="0"/>
          </a:p>
          <a:p>
            <a:pPr marL="342900" indent="-342900">
              <a:buFont typeface="Arial" panose="020B0604020202020204" pitchFamily="34" charset="0"/>
              <a:buChar char="•"/>
            </a:pPr>
            <a:r>
              <a:rPr lang="en-US" dirty="0" err="1"/>
              <a:t>Abdulaziz</a:t>
            </a:r>
            <a:r>
              <a:rPr lang="en-US" dirty="0"/>
              <a:t> </a:t>
            </a:r>
            <a:r>
              <a:rPr lang="en-US" dirty="0" err="1"/>
              <a:t>almohammed</a:t>
            </a:r>
            <a:endParaRPr lang="ar-SA" dirty="0"/>
          </a:p>
          <a:p>
            <a:pPr marL="342900" indent="-342900">
              <a:buFont typeface="Arial" panose="020B0604020202020204" pitchFamily="34" charset="0"/>
              <a:buChar char="•"/>
            </a:pPr>
            <a:r>
              <a:rPr lang="en-US" dirty="0" err="1"/>
              <a:t>Abdulmalik</a:t>
            </a:r>
            <a:r>
              <a:rPr lang="en-US" dirty="0"/>
              <a:t> </a:t>
            </a:r>
            <a:r>
              <a:rPr lang="en-US" dirty="0" err="1"/>
              <a:t>alghannam</a:t>
            </a:r>
            <a:endParaRPr lang="ar-SA" dirty="0"/>
          </a:p>
          <a:p>
            <a:pPr marL="342900" indent="-342900">
              <a:buFont typeface="Arial" panose="020B0604020202020204" pitchFamily="34" charset="0"/>
              <a:buChar char="•"/>
            </a:pPr>
            <a:r>
              <a:rPr lang="en-US" dirty="0"/>
              <a:t>Omar </a:t>
            </a:r>
            <a:r>
              <a:rPr lang="en-US" dirty="0" err="1"/>
              <a:t>albabtain</a:t>
            </a:r>
            <a:endParaRPr lang="ar-SA" dirty="0"/>
          </a:p>
          <a:p>
            <a:pPr marL="342900" indent="-342900">
              <a:buFont typeface="Arial" panose="020B0604020202020204" pitchFamily="34" charset="0"/>
              <a:buChar char="•"/>
            </a:pPr>
            <a:r>
              <a:rPr lang="en-US" dirty="0" err="1"/>
              <a:t>turki</a:t>
            </a:r>
            <a:r>
              <a:rPr lang="en-US" dirty="0"/>
              <a:t> </a:t>
            </a:r>
            <a:r>
              <a:rPr lang="en-US" dirty="0" err="1"/>
              <a:t>maddi</a:t>
            </a:r>
            <a:endParaRPr lang="en-US" dirty="0"/>
          </a:p>
          <a:p>
            <a:pPr marL="342900" indent="-342900">
              <a:buFont typeface="Arial" panose="020B0604020202020204" pitchFamily="34" charset="0"/>
              <a:buChar char="•"/>
            </a:pPr>
            <a:r>
              <a:rPr lang="en-US" dirty="0"/>
              <a:t>Talal </a:t>
            </a:r>
            <a:r>
              <a:rPr lang="en-US" dirty="0" err="1"/>
              <a:t>Alhuqayl</a:t>
            </a:r>
            <a:endParaRPr lang="en-US" dirty="0"/>
          </a:p>
          <a:p>
            <a:pPr marL="342900" indent="-342900">
              <a:buFont typeface="Arial" panose="020B0604020202020204" pitchFamily="34" charset="0"/>
              <a:buChar char="•"/>
            </a:pPr>
            <a:r>
              <a:rPr lang="en-US" dirty="0"/>
              <a:t>Yousef </a:t>
            </a:r>
            <a:r>
              <a:rPr lang="en-US" dirty="0" err="1"/>
              <a:t>Aljebrin</a:t>
            </a:r>
            <a:endParaRPr lang="en-US" dirty="0"/>
          </a:p>
          <a:p>
            <a:pPr marL="342900" indent="-342900">
              <a:buFont typeface="Arial" panose="020B0604020202020204" pitchFamily="34" charset="0"/>
              <a:buChar char="•"/>
            </a:pPr>
            <a:r>
              <a:rPr lang="en-US" dirty="0"/>
              <a:t>Basel </a:t>
            </a:r>
            <a:r>
              <a:rPr lang="en-US" dirty="0" err="1"/>
              <a:t>Almeflh</a:t>
            </a:r>
            <a:endParaRPr lang="en-US" dirty="0"/>
          </a:p>
          <a:p>
            <a:pPr marL="342900" indent="-342900">
              <a:buFont typeface="Arial" panose="020B0604020202020204" pitchFamily="34" charset="0"/>
              <a:buChar char="•"/>
            </a:pPr>
            <a:r>
              <a:rPr lang="en-US" dirty="0"/>
              <a:t>Majed </a:t>
            </a:r>
            <a:r>
              <a:rPr lang="en-US" dirty="0" err="1"/>
              <a:t>Alzain</a:t>
            </a:r>
            <a:endParaRPr lang="en-US" dirty="0"/>
          </a:p>
          <a:p>
            <a:pPr marL="342900" indent="-342900">
              <a:buFont typeface="Arial" panose="020B0604020202020204" pitchFamily="34" charset="0"/>
              <a:buChar char="•"/>
            </a:pPr>
            <a:r>
              <a:rPr lang="en-US" dirty="0"/>
              <a:t>Nawaf </a:t>
            </a:r>
            <a:r>
              <a:rPr lang="en-US" dirty="0" err="1"/>
              <a:t>alkhudhairy</a:t>
            </a:r>
            <a:endParaRPr lang="en-US" dirty="0"/>
          </a:p>
          <a:p>
            <a:pPr marL="342900" indent="-342900">
              <a:buFont typeface="Arial" panose="020B0604020202020204" pitchFamily="34" charset="0"/>
              <a:buChar char="•"/>
            </a:pPr>
            <a:r>
              <a:rPr lang="en-US" dirty="0"/>
              <a:t>Saud </a:t>
            </a:r>
            <a:r>
              <a:rPr lang="en-US" dirty="0" err="1"/>
              <a:t>alshenaifi</a:t>
            </a:r>
            <a:endParaRPr lang="en-US" dirty="0"/>
          </a:p>
          <a:p>
            <a:pPr marL="342900" indent="-342900">
              <a:buFont typeface="Arial" panose="020B0604020202020204" pitchFamily="34" charset="0"/>
              <a:buChar char="•"/>
            </a:pPr>
            <a:r>
              <a:rPr lang="en-US" dirty="0">
                <a:ln w="0"/>
              </a:rPr>
              <a:t>Hassan </a:t>
            </a:r>
            <a:r>
              <a:rPr lang="en-US" dirty="0" err="1">
                <a:ln w="0"/>
              </a:rPr>
              <a:t>AlShammari</a:t>
            </a:r>
            <a:endParaRPr lang="en-US" dirty="0">
              <a:ln w="0"/>
            </a:endParaRPr>
          </a:p>
          <a:p>
            <a:pPr marL="342900" indent="-342900">
              <a:buFont typeface="Arial" panose="020B0604020202020204" pitchFamily="34" charset="0"/>
              <a:buChar char="•"/>
            </a:pPr>
            <a:r>
              <a:rPr lang="en-US" dirty="0">
                <a:ln w="0"/>
              </a:rPr>
              <a:t>Mohammed Nasr</a:t>
            </a:r>
          </a:p>
        </p:txBody>
      </p:sp>
      <p:cxnSp>
        <p:nvCxnSpPr>
          <p:cNvPr id="20" name="Straight Connector 19">
            <a:extLst>
              <a:ext uri="{FF2B5EF4-FFF2-40B4-BE49-F238E27FC236}">
                <a16:creationId xmlns:a16="http://schemas.microsoft.com/office/drawing/2014/main" id="{E2EC47E3-A3E2-4908-8B21-FDA376FDACA9}"/>
              </a:ext>
            </a:extLst>
          </p:cNvPr>
          <p:cNvCxnSpPr/>
          <p:nvPr/>
        </p:nvCxnSpPr>
        <p:spPr>
          <a:xfrm>
            <a:off x="0" y="6215270"/>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A1D20B55-2545-4286-89F3-9AE2D4BCB08B}"/>
              </a:ext>
            </a:extLst>
          </p:cNvPr>
          <p:cNvSpPr txBox="1"/>
          <p:nvPr/>
        </p:nvSpPr>
        <p:spPr>
          <a:xfrm>
            <a:off x="2353865" y="6304252"/>
            <a:ext cx="7044629" cy="461665"/>
          </a:xfrm>
          <a:prstGeom prst="rect">
            <a:avLst/>
          </a:prstGeom>
          <a:noFill/>
        </p:spPr>
        <p:txBody>
          <a:bodyPr wrap="square" rtlCol="0">
            <a:spAutoFit/>
          </a:bodyPr>
          <a:lstStyle/>
          <a:p>
            <a:pPr algn="ctr"/>
            <a:r>
              <a:rPr lang="ar-SA" sz="2400" b="1" dirty="0">
                <a:solidFill>
                  <a:schemeClr val="accent1">
                    <a:lumMod val="50000"/>
                  </a:schemeClr>
                </a:solidFill>
              </a:rPr>
              <a:t>لا تنسونا من دعائكم </a:t>
            </a:r>
            <a:endParaRPr lang="en-US" sz="2400" b="1" dirty="0">
              <a:solidFill>
                <a:schemeClr val="accent1">
                  <a:lumMod val="50000"/>
                </a:schemeClr>
              </a:solidFill>
            </a:endParaRPr>
          </a:p>
        </p:txBody>
      </p:sp>
      <p:sp>
        <p:nvSpPr>
          <p:cNvPr id="22" name="Heart 21">
            <a:extLst>
              <a:ext uri="{FF2B5EF4-FFF2-40B4-BE49-F238E27FC236}">
                <a16:creationId xmlns:a16="http://schemas.microsoft.com/office/drawing/2014/main" id="{3E0BCAAC-9F9C-4B5A-9ADD-37E1A4F00A55}"/>
              </a:ext>
            </a:extLst>
          </p:cNvPr>
          <p:cNvSpPr/>
          <p:nvPr/>
        </p:nvSpPr>
        <p:spPr>
          <a:xfrm>
            <a:off x="4533898" y="6401835"/>
            <a:ext cx="238127" cy="251889"/>
          </a:xfrm>
          <a:prstGeom prst="heart">
            <a:avLst/>
          </a:prstGeom>
          <a:solidFill>
            <a:schemeClr val="accent1">
              <a:lumMod val="50000"/>
            </a:schemeClr>
          </a:solidFill>
          <a:ln>
            <a:solidFill>
              <a:schemeClr val="accent1">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3" name="Heart 22">
            <a:extLst>
              <a:ext uri="{FF2B5EF4-FFF2-40B4-BE49-F238E27FC236}">
                <a16:creationId xmlns:a16="http://schemas.microsoft.com/office/drawing/2014/main" id="{6F675AFC-BBE1-4B5D-9B14-3C209D2AED73}"/>
              </a:ext>
            </a:extLst>
          </p:cNvPr>
          <p:cNvSpPr/>
          <p:nvPr/>
        </p:nvSpPr>
        <p:spPr>
          <a:xfrm>
            <a:off x="4029073" y="164243"/>
            <a:ext cx="238127" cy="251889"/>
          </a:xfrm>
          <a:prstGeom prst="heart">
            <a:avLst/>
          </a:prstGeom>
          <a:solidFill>
            <a:schemeClr val="accent1"/>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96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774" y="272360"/>
            <a:ext cx="10515600" cy="721553"/>
          </a:xfrm>
        </p:spPr>
        <p:txBody>
          <a:bodyPr>
            <a:normAutofit/>
          </a:bodyPr>
          <a:lstStyle/>
          <a:p>
            <a:r>
              <a:rPr lang="en-US" dirty="0">
                <a:ln w="0"/>
                <a:solidFill>
                  <a:schemeClr val="accent1">
                    <a:lumMod val="50000"/>
                  </a:schemeClr>
                </a:solidFill>
                <a:effectLst>
                  <a:outerShdw blurRad="38100" dist="19050" dir="2700000" algn="tl" rotWithShape="0">
                    <a:schemeClr val="dk1">
                      <a:alpha val="40000"/>
                    </a:schemeClr>
                  </a:outerShdw>
                </a:effectLst>
                <a:ea typeface="+mn-ea"/>
                <a:cs typeface="+mn-cs"/>
              </a:rPr>
              <a:t>OBJECTIVES:</a:t>
            </a:r>
          </a:p>
        </p:txBody>
      </p:sp>
      <p:cxnSp>
        <p:nvCxnSpPr>
          <p:cNvPr id="4" name="Straight Connector 3">
            <a:extLst>
              <a:ext uri="{FF2B5EF4-FFF2-40B4-BE49-F238E27FC236}">
                <a16:creationId xmlns:a16="http://schemas.microsoft.com/office/drawing/2014/main" id="{35DFF2FF-55CA-4668-BE8F-94BD5946A2EA}"/>
              </a:ext>
            </a:extLst>
          </p:cNvPr>
          <p:cNvCxnSpPr/>
          <p:nvPr/>
        </p:nvCxnSpPr>
        <p:spPr>
          <a:xfrm>
            <a:off x="0" y="6215270"/>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Content Placeholder 2"/>
          <p:cNvSpPr txBox="1">
            <a:spLocks/>
          </p:cNvSpPr>
          <p:nvPr/>
        </p:nvSpPr>
        <p:spPr>
          <a:xfrm>
            <a:off x="371061" y="1348546"/>
            <a:ext cx="10515600" cy="435133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en-US" sz="3200" dirty="0"/>
              <a:t>HIV main structural components </a:t>
            </a:r>
          </a:p>
          <a:p>
            <a:pPr marL="514350" indent="-514350">
              <a:lnSpc>
                <a:spcPct val="150000"/>
              </a:lnSpc>
              <a:buFont typeface="+mj-lt"/>
              <a:buAutoNum type="arabicPeriod"/>
            </a:pPr>
            <a:r>
              <a:rPr lang="en-US" sz="3200" dirty="0"/>
              <a:t>Mode of transmission </a:t>
            </a:r>
          </a:p>
          <a:p>
            <a:pPr marL="514350" indent="-514350">
              <a:lnSpc>
                <a:spcPct val="150000"/>
              </a:lnSpc>
              <a:buFont typeface="+mj-lt"/>
              <a:buAutoNum type="arabicPeriod"/>
            </a:pPr>
            <a:r>
              <a:rPr lang="en-US" sz="3200" dirty="0"/>
              <a:t>Stages of HIV infection </a:t>
            </a:r>
          </a:p>
          <a:p>
            <a:pPr lvl="1">
              <a:lnSpc>
                <a:spcPct val="150000"/>
              </a:lnSpc>
              <a:buFont typeface="Arial" charset="0"/>
              <a:buChar char="•"/>
            </a:pPr>
            <a:r>
              <a:rPr lang="en-US" sz="3200" dirty="0"/>
              <a:t>Main clinical features of each stage of HIV infection </a:t>
            </a:r>
          </a:p>
          <a:p>
            <a:pPr lvl="1">
              <a:lnSpc>
                <a:spcPct val="150000"/>
              </a:lnSpc>
              <a:buFont typeface="Arial" charset="0"/>
              <a:buChar char="•"/>
            </a:pPr>
            <a:r>
              <a:rPr lang="en-US" sz="3200" dirty="0"/>
              <a:t>Serological profile during the stages of HIV infection </a:t>
            </a:r>
          </a:p>
          <a:p>
            <a:pPr marL="514350" indent="-514350">
              <a:lnSpc>
                <a:spcPct val="150000"/>
              </a:lnSpc>
              <a:buFont typeface="+mj-lt"/>
              <a:buAutoNum type="arabicPeriod"/>
            </a:pPr>
            <a:r>
              <a:rPr lang="en-US" sz="3200" dirty="0"/>
              <a:t>Diagnosis </a:t>
            </a:r>
          </a:p>
          <a:p>
            <a:pPr marL="514350" indent="-514350">
              <a:lnSpc>
                <a:spcPct val="150000"/>
              </a:lnSpc>
              <a:buFont typeface="+mj-lt"/>
              <a:buAutoNum type="arabicPeriod"/>
            </a:pPr>
            <a:r>
              <a:rPr lang="en-US" sz="3200" dirty="0"/>
              <a:t>Management &amp; treatment </a:t>
            </a:r>
          </a:p>
          <a:p>
            <a:pPr marL="514350" indent="-514350">
              <a:buFont typeface="+mj-lt"/>
              <a:buAutoNum type="arabicPeriod"/>
              <a:defRPr/>
            </a:pPr>
            <a:endParaRPr lang="en-US" dirty="0">
              <a:solidFill>
                <a:srgbClr val="000000"/>
              </a:solidFill>
            </a:endParaRPr>
          </a:p>
          <a:p>
            <a:pPr marL="0" indent="0">
              <a:buFont typeface="Arial" panose="020B0604020202020204" pitchFamily="34" charset="0"/>
              <a:buNone/>
            </a:pPr>
            <a:r>
              <a:rPr lang="en-US" sz="2000" dirty="0"/>
              <a:t> </a:t>
            </a:r>
          </a:p>
        </p:txBody>
      </p:sp>
      <p:cxnSp>
        <p:nvCxnSpPr>
          <p:cNvPr id="5" name="رابط مستقيم 4"/>
          <p:cNvCxnSpPr/>
          <p:nvPr/>
        </p:nvCxnSpPr>
        <p:spPr>
          <a:xfrm>
            <a:off x="6807200" y="993913"/>
            <a:ext cx="12700" cy="509573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7190961" y="1119533"/>
            <a:ext cx="5001039"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nSpc>
                <a:spcPct val="100000"/>
              </a:lnSpc>
            </a:pPr>
            <a:r>
              <a:rPr lang="en-US" sz="2000"/>
              <a:t>Introduction to HIV &amp; AIDS</a:t>
            </a:r>
          </a:p>
          <a:p>
            <a:pPr marL="355600" indent="-355600">
              <a:lnSpc>
                <a:spcPct val="100000"/>
              </a:lnSpc>
            </a:pPr>
            <a:r>
              <a:rPr lang="en-US" sz="2000"/>
              <a:t>HIV main structural components &amp; life cycle</a:t>
            </a:r>
          </a:p>
          <a:p>
            <a:pPr marL="355600" indent="-355600">
              <a:lnSpc>
                <a:spcPct val="100000"/>
              </a:lnSpc>
            </a:pPr>
            <a:r>
              <a:rPr lang="en-US" sz="2000"/>
              <a:t>Mode of transmission</a:t>
            </a:r>
          </a:p>
          <a:p>
            <a:pPr marL="355600" indent="-355600">
              <a:lnSpc>
                <a:spcPct val="100000"/>
              </a:lnSpc>
            </a:pPr>
            <a:r>
              <a:rPr lang="en-US" sz="2000"/>
              <a:t>HIV pathogenesis</a:t>
            </a:r>
          </a:p>
          <a:p>
            <a:pPr marL="355600" indent="-355600">
              <a:lnSpc>
                <a:spcPct val="100000"/>
              </a:lnSpc>
            </a:pPr>
            <a:r>
              <a:rPr lang="en-US" sz="2000"/>
              <a:t>Stages of HIV infection</a:t>
            </a:r>
          </a:p>
          <a:p>
            <a:pPr marL="355600" indent="-355600">
              <a:lnSpc>
                <a:spcPct val="100000"/>
              </a:lnSpc>
            </a:pPr>
            <a:r>
              <a:rPr lang="en-US" sz="2000"/>
              <a:t>Persistent generalized lymphadenopathy (PGL)</a:t>
            </a:r>
          </a:p>
          <a:p>
            <a:pPr marL="355600" indent="-355600">
              <a:lnSpc>
                <a:spcPct val="100000"/>
              </a:lnSpc>
            </a:pPr>
            <a:r>
              <a:rPr lang="en-US" sz="2000"/>
              <a:t>AIDS related complex (ARC) </a:t>
            </a:r>
          </a:p>
          <a:p>
            <a:pPr marL="355600" indent="-355600">
              <a:lnSpc>
                <a:spcPct val="100000"/>
              </a:lnSpc>
            </a:pPr>
            <a:r>
              <a:rPr lang="en-US" sz="2000"/>
              <a:t>Serological profile</a:t>
            </a:r>
          </a:p>
          <a:p>
            <a:pPr marL="355600" indent="-355600">
              <a:lnSpc>
                <a:spcPct val="100000"/>
              </a:lnSpc>
            </a:pPr>
            <a:r>
              <a:rPr lang="en-US" sz="2000"/>
              <a:t>Diagnosis</a:t>
            </a:r>
          </a:p>
          <a:p>
            <a:pPr marL="355600" indent="-355600">
              <a:lnSpc>
                <a:spcPct val="100000"/>
              </a:lnSpc>
            </a:pPr>
            <a:r>
              <a:rPr lang="en-US" sz="2000"/>
              <a:t>Management &amp; treatment</a:t>
            </a:r>
            <a:endParaRPr lang="en-US" sz="2000" dirty="0"/>
          </a:p>
        </p:txBody>
      </p:sp>
      <p:sp>
        <p:nvSpPr>
          <p:cNvPr id="9" name="Title 1"/>
          <p:cNvSpPr txBox="1">
            <a:spLocks/>
          </p:cNvSpPr>
          <p:nvPr/>
        </p:nvSpPr>
        <p:spPr>
          <a:xfrm>
            <a:off x="7045048" y="272359"/>
            <a:ext cx="2431913" cy="7215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n w="0"/>
                <a:solidFill>
                  <a:schemeClr val="accent1">
                    <a:lumMod val="50000"/>
                  </a:schemeClr>
                </a:solidFill>
                <a:effectLst>
                  <a:outerShdw blurRad="38100" dist="19050" dir="2700000" algn="tl" rotWithShape="0">
                    <a:schemeClr val="dk1">
                      <a:alpha val="40000"/>
                    </a:schemeClr>
                  </a:outerShdw>
                </a:effectLst>
                <a:ea typeface="+mn-ea"/>
                <a:cs typeface="+mn-cs"/>
              </a:rPr>
              <a:t>Outline:</a:t>
            </a:r>
          </a:p>
        </p:txBody>
      </p:sp>
    </p:spTree>
    <p:extLst>
      <p:ext uri="{BB962C8B-B14F-4D97-AF65-F5344CB8AC3E}">
        <p14:creationId xmlns:p14="http://schemas.microsoft.com/office/powerpoint/2010/main" val="4265715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5788" y="0"/>
            <a:ext cx="10515600" cy="721553"/>
          </a:xfrm>
        </p:spPr>
        <p:txBody>
          <a:bodyPr>
            <a:normAutofit/>
          </a:bodyPr>
          <a:lstStyle/>
          <a:p>
            <a:r>
              <a:rPr lang="en-US" sz="2400" b="1" dirty="0">
                <a:solidFill>
                  <a:schemeClr val="accent1">
                    <a:lumMod val="50000"/>
                  </a:schemeClr>
                </a:solidFill>
                <a:ea typeface="+mn-ea"/>
                <a:cs typeface="Times New Roman" pitchFamily="18" charset="0"/>
              </a:rPr>
              <a:t>HIV and AIDS </a:t>
            </a:r>
          </a:p>
        </p:txBody>
      </p:sp>
      <p:sp>
        <p:nvSpPr>
          <p:cNvPr id="6" name="Content Placeholder 2"/>
          <p:cNvSpPr txBox="1">
            <a:spLocks/>
          </p:cNvSpPr>
          <p:nvPr/>
        </p:nvSpPr>
        <p:spPr>
          <a:xfrm>
            <a:off x="371061" y="618424"/>
            <a:ext cx="11820939" cy="32257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800" b="1" dirty="0"/>
              <a:t>Human immunodeficiency virus (HIV)</a:t>
            </a:r>
            <a:endParaRPr lang="en-US" sz="1400" b="1" dirty="0">
              <a:solidFill>
                <a:schemeClr val="bg1">
                  <a:lumMod val="65000"/>
                </a:schemeClr>
              </a:solidFill>
              <a:cs typeface="+mj-cs"/>
            </a:endParaRPr>
          </a:p>
          <a:p>
            <a:pPr>
              <a:defRPr/>
            </a:pPr>
            <a:r>
              <a:rPr lang="en-US" sz="1800" dirty="0"/>
              <a:t>     Is a retrovirus that causes human AIDS, and was initially identified in 1983.</a:t>
            </a:r>
          </a:p>
          <a:p>
            <a:pPr marL="457200" indent="-457200">
              <a:spcBef>
                <a:spcPct val="50000"/>
              </a:spcBef>
              <a:defRPr/>
            </a:pPr>
            <a:r>
              <a:rPr lang="en-US" sz="1800" dirty="0">
                <a:solidFill>
                  <a:srgbClr val="FF0000"/>
                </a:solidFill>
              </a:rPr>
              <a:t>HIV infects mainly CD4+ T cells </a:t>
            </a:r>
            <a:r>
              <a:rPr lang="ar-SA" sz="1800" dirty="0">
                <a:solidFill>
                  <a:srgbClr val="FF0000"/>
                </a:solidFill>
              </a:rPr>
              <a:t> )</a:t>
            </a:r>
            <a:r>
              <a:rPr lang="en-US" sz="1800" dirty="0">
                <a:solidFill>
                  <a:srgbClr val="FF0000"/>
                </a:solidFill>
              </a:rPr>
              <a:t>T-helper cells)</a:t>
            </a:r>
            <a:r>
              <a:rPr lang="en-US" sz="1800" dirty="0"/>
              <a:t>, macrophages, monocyte and dendritic cells (target cell) which express the surface receptor CD4 </a:t>
            </a:r>
            <a:r>
              <a:rPr lang="en-GB" sz="1400" dirty="0">
                <a:solidFill>
                  <a:schemeClr val="bg1">
                    <a:lumMod val="65000"/>
                  </a:schemeClr>
                </a:solidFill>
              </a:rPr>
              <a:t>(CD4 receptor is very important for this virus  without the virus can not bind and cause a disease )</a:t>
            </a:r>
            <a:r>
              <a:rPr lang="en-GB" sz="1800" dirty="0"/>
              <a:t> </a:t>
            </a:r>
            <a:r>
              <a:rPr lang="en-US" sz="1800" dirty="0"/>
              <a:t>. </a:t>
            </a:r>
          </a:p>
          <a:p>
            <a:pPr marL="457200" indent="-457200">
              <a:spcBef>
                <a:spcPct val="50000"/>
              </a:spcBef>
              <a:defRPr/>
            </a:pPr>
            <a:r>
              <a:rPr lang="en-US" sz="1800" dirty="0">
                <a:solidFill>
                  <a:srgbClr val="FF0000"/>
                </a:solidFill>
              </a:rPr>
              <a:t>Destroying CD4+ T cells </a:t>
            </a:r>
            <a:r>
              <a:rPr lang="en-US" sz="1800" dirty="0"/>
              <a:t>leads to severe immunologic impairment and eventually death.</a:t>
            </a:r>
            <a:endParaRPr lang="en-US" sz="1800" dirty="0">
              <a:solidFill>
                <a:srgbClr val="FF0000"/>
              </a:solidFill>
              <a:latin typeface="Times New Roman" pitchFamily="18" charset="0"/>
              <a:cs typeface="Times New Roman" pitchFamily="18" charset="0"/>
            </a:endParaRPr>
          </a:p>
          <a:p>
            <a:pPr marL="0" indent="0">
              <a:buNone/>
              <a:defRPr/>
            </a:pPr>
            <a:r>
              <a:rPr lang="en-US" sz="1800" b="1" dirty="0"/>
              <a:t>Acquired immunodeficiency syndrome (AIDS)</a:t>
            </a:r>
          </a:p>
          <a:p>
            <a:pPr marL="342900" indent="-342900">
              <a:spcBef>
                <a:spcPct val="20000"/>
              </a:spcBef>
              <a:buFont typeface="Arial" charset="0"/>
              <a:buChar char="•"/>
            </a:pPr>
            <a:r>
              <a:rPr lang="en-US" sz="1800" dirty="0">
                <a:solidFill>
                  <a:srgbClr val="FF0000"/>
                </a:solidFill>
              </a:rPr>
              <a:t>Is the end stage of the disease </a:t>
            </a:r>
            <a:r>
              <a:rPr lang="en-US" sz="1800" dirty="0"/>
              <a:t>that is associated with: </a:t>
            </a:r>
          </a:p>
          <a:p>
            <a:pPr marL="0" indent="0">
              <a:spcBef>
                <a:spcPct val="20000"/>
              </a:spcBef>
              <a:buNone/>
            </a:pPr>
            <a:r>
              <a:rPr lang="en-US" sz="1800" dirty="0">
                <a:solidFill>
                  <a:srgbClr val="FF0000"/>
                </a:solidFill>
              </a:rPr>
              <a:t>1- CD4+ T cell depletion</a:t>
            </a:r>
          </a:p>
          <a:p>
            <a:pPr marL="0" indent="0">
              <a:spcBef>
                <a:spcPct val="20000"/>
              </a:spcBef>
              <a:buNone/>
            </a:pPr>
            <a:r>
              <a:rPr lang="en-US" sz="1800" dirty="0">
                <a:solidFill>
                  <a:srgbClr val="FF0000"/>
                </a:solidFill>
              </a:rPr>
              <a:t>2-multiple or recurrent opportunistic infections</a:t>
            </a:r>
          </a:p>
          <a:p>
            <a:pPr marL="0" indent="0">
              <a:spcBef>
                <a:spcPct val="20000"/>
              </a:spcBef>
              <a:buNone/>
            </a:pPr>
            <a:r>
              <a:rPr lang="en-US" sz="1800" dirty="0">
                <a:solidFill>
                  <a:srgbClr val="FF0000"/>
                </a:solidFill>
              </a:rPr>
              <a:t>3-and unusual cancer (Kaposi sarcoma).</a:t>
            </a:r>
          </a:p>
          <a:p>
            <a:pPr marL="342900" indent="-342900">
              <a:spcBef>
                <a:spcPct val="20000"/>
              </a:spcBef>
              <a:buFontTx/>
              <a:buChar char="•"/>
            </a:pPr>
            <a:endParaRPr lang="en-US" sz="2000" dirty="0">
              <a:solidFill>
                <a:srgbClr val="FF0000"/>
              </a:solidFill>
              <a:latin typeface="Times New Roman" pitchFamily="18" charset="0"/>
              <a:cs typeface="Times New Roman" pitchFamily="18" charset="0"/>
            </a:endParaRPr>
          </a:p>
          <a:p>
            <a:pPr marL="0" indent="0">
              <a:spcBef>
                <a:spcPct val="50000"/>
              </a:spcBef>
              <a:buNone/>
              <a:defRPr/>
            </a:pPr>
            <a:endParaRPr lang="en-US" sz="2000" dirty="0">
              <a:solidFill>
                <a:srgbClr val="FFFF00"/>
              </a:solidFill>
              <a:latin typeface="Times New Roman" pitchFamily="18" charset="0"/>
              <a:cs typeface="Times New Roman" pitchFamily="18" charset="0"/>
            </a:endParaRPr>
          </a:p>
          <a:p>
            <a:pPr marL="0" indent="0">
              <a:spcBef>
                <a:spcPct val="50000"/>
              </a:spcBef>
              <a:buNone/>
              <a:defRPr/>
            </a:pPr>
            <a:endParaRPr lang="en-US" sz="2000" dirty="0">
              <a:solidFill>
                <a:srgbClr val="FF0000"/>
              </a:solidFill>
              <a:latin typeface="Times New Roman" pitchFamily="18" charset="0"/>
              <a:cs typeface="Times New Roman" pitchFamily="18" charset="0"/>
            </a:endParaRPr>
          </a:p>
        </p:txBody>
      </p:sp>
      <p:graphicFrame>
        <p:nvGraphicFramePr>
          <p:cNvPr id="5" name="Table 1">
            <a:extLst>
              <a:ext uri="{FF2B5EF4-FFF2-40B4-BE49-F238E27FC236}">
                <a16:creationId xmlns:a16="http://schemas.microsoft.com/office/drawing/2014/main" id="{A7EC3720-1B6C-4DB9-87CA-CDD50FC2238E}"/>
              </a:ext>
            </a:extLst>
          </p:cNvPr>
          <p:cNvGraphicFramePr>
            <a:graphicFrameLocks noGrp="1"/>
          </p:cNvGraphicFramePr>
          <p:nvPr>
            <p:extLst>
              <p:ext uri="{D42A27DB-BD31-4B8C-83A1-F6EECF244321}">
                <p14:modId xmlns:p14="http://schemas.microsoft.com/office/powerpoint/2010/main" val="3719402778"/>
              </p:ext>
            </p:extLst>
          </p:nvPr>
        </p:nvGraphicFramePr>
        <p:xfrm>
          <a:off x="84161" y="3988324"/>
          <a:ext cx="12023677" cy="2671325"/>
        </p:xfrm>
        <a:graphic>
          <a:graphicData uri="http://schemas.openxmlformats.org/drawingml/2006/table">
            <a:tbl>
              <a:tblPr firstRow="1" bandRow="1">
                <a:tableStyleId>{5940675A-B579-460E-94D1-54222C63F5DA}</a:tableStyleId>
              </a:tblPr>
              <a:tblGrid>
                <a:gridCol w="667435">
                  <a:extLst>
                    <a:ext uri="{9D8B030D-6E8A-4147-A177-3AD203B41FA5}">
                      <a16:colId xmlns:a16="http://schemas.microsoft.com/office/drawing/2014/main" val="3605166101"/>
                    </a:ext>
                  </a:extLst>
                </a:gridCol>
                <a:gridCol w="6112333">
                  <a:extLst>
                    <a:ext uri="{9D8B030D-6E8A-4147-A177-3AD203B41FA5}">
                      <a16:colId xmlns:a16="http://schemas.microsoft.com/office/drawing/2014/main" val="2989344479"/>
                    </a:ext>
                  </a:extLst>
                </a:gridCol>
                <a:gridCol w="5243909">
                  <a:extLst>
                    <a:ext uri="{9D8B030D-6E8A-4147-A177-3AD203B41FA5}">
                      <a16:colId xmlns:a16="http://schemas.microsoft.com/office/drawing/2014/main" val="3953179187"/>
                    </a:ext>
                  </a:extLst>
                </a:gridCol>
              </a:tblGrid>
              <a:tr h="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HIV</a:t>
                      </a:r>
                    </a:p>
                  </a:txBody>
                  <a:tcPr>
                    <a:solidFill>
                      <a:schemeClr val="accent6">
                        <a:lumMod val="20000"/>
                        <a:lumOff val="80000"/>
                      </a:schemeClr>
                    </a:solidFill>
                  </a:tcPr>
                </a:tc>
                <a:tc hMerge="1">
                  <a:txBody>
                    <a:bodyPr/>
                    <a:lstStyle/>
                    <a:p>
                      <a:endParaRPr lang="en-US" dirty="0"/>
                    </a:p>
                  </a:txBody>
                  <a:tcPr/>
                </a:tc>
                <a:tc hMerge="1">
                  <a:txBody>
                    <a:bodyPr/>
                    <a:lstStyle/>
                    <a:p>
                      <a:pPr rtl="1"/>
                      <a:endParaRPr lang="x-none"/>
                    </a:p>
                  </a:txBody>
                  <a:tcPr/>
                </a:tc>
                <a:extLst>
                  <a:ext uri="{0D108BD9-81ED-4DB2-BD59-A6C34878D82A}">
                    <a16:rowId xmlns:a16="http://schemas.microsoft.com/office/drawing/2014/main" val="597135024"/>
                  </a:ext>
                </a:extLst>
              </a:tr>
              <a:tr h="2305565">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dirty="0">
                          <a:solidFill>
                            <a:schemeClr val="tx1"/>
                          </a:solidFill>
                          <a:latin typeface="+mn-lt"/>
                          <a:ea typeface="+mn-ea"/>
                          <a:cs typeface="+mn-cs"/>
                        </a:rPr>
                        <a:t>Characteristics of HIV </a:t>
                      </a:r>
                    </a:p>
                  </a:txBody>
                  <a:tcPr vert="vert270">
                    <a:solidFill>
                      <a:schemeClr val="accent1">
                        <a:lumMod val="20000"/>
                        <a:lumOff val="80000"/>
                      </a:schemeClr>
                    </a:solidFill>
                  </a:tcPr>
                </a:tc>
                <a:tc>
                  <a:txBody>
                    <a:bodyPr/>
                    <a:lstStyle/>
                    <a:p>
                      <a:pPr marL="342900" indent="-342900">
                        <a:spcBef>
                          <a:spcPct val="20000"/>
                        </a:spcBef>
                        <a:buFont typeface="+mj-lt"/>
                        <a:buAutoNum type="arabicParenR"/>
                      </a:pPr>
                      <a:r>
                        <a:rPr lang="en-US" sz="1800" kern="1200" dirty="0">
                          <a:solidFill>
                            <a:schemeClr val="tx1"/>
                          </a:solidFill>
                          <a:latin typeface="+mn-lt"/>
                          <a:ea typeface="+mn-ea"/>
                          <a:cs typeface="+mn-cs"/>
                        </a:rPr>
                        <a:t>Family of </a:t>
                      </a:r>
                      <a:r>
                        <a:rPr lang="en-US" sz="1800" kern="1200" dirty="0" err="1">
                          <a:solidFill>
                            <a:schemeClr val="tx1"/>
                          </a:solidFill>
                          <a:latin typeface="+mn-lt"/>
                          <a:ea typeface="+mn-ea"/>
                          <a:cs typeface="+mn-cs"/>
                        </a:rPr>
                        <a:t>Retroviridae</a:t>
                      </a:r>
                      <a:r>
                        <a:rPr lang="en-US" sz="1800" kern="1200" dirty="0">
                          <a:solidFill>
                            <a:schemeClr val="tx1"/>
                          </a:solidFill>
                          <a:latin typeface="+mn-lt"/>
                          <a:ea typeface="+mn-ea"/>
                          <a:cs typeface="+mn-cs"/>
                        </a:rPr>
                        <a:t>.</a:t>
                      </a:r>
                    </a:p>
                    <a:p>
                      <a:pPr marL="342900" indent="-342900">
                        <a:spcBef>
                          <a:spcPct val="20000"/>
                        </a:spcBef>
                        <a:buFont typeface="+mj-lt"/>
                        <a:buAutoNum type="arabicParenR"/>
                      </a:pPr>
                      <a:r>
                        <a:rPr lang="en-US" sz="1800" kern="1200" dirty="0" err="1">
                          <a:solidFill>
                            <a:schemeClr val="tx1"/>
                          </a:solidFill>
                          <a:latin typeface="+mn-lt"/>
                          <a:ea typeface="+mn-ea"/>
                          <a:cs typeface="+mn-cs"/>
                        </a:rPr>
                        <a:t>Virion</a:t>
                      </a:r>
                      <a:r>
                        <a:rPr lang="en-US" sz="1800" kern="1200" dirty="0">
                          <a:solidFill>
                            <a:schemeClr val="tx1"/>
                          </a:solidFill>
                          <a:latin typeface="+mn-lt"/>
                          <a:ea typeface="+mn-ea"/>
                          <a:cs typeface="+mn-cs"/>
                        </a:rPr>
                        <a:t> consist of:</a:t>
                      </a:r>
                    </a:p>
                    <a:p>
                      <a:pPr marL="857250" lvl="1" indent="-400050">
                        <a:spcBef>
                          <a:spcPct val="20000"/>
                        </a:spcBef>
                        <a:buFont typeface="+mj-lt"/>
                        <a:buAutoNum type="romanLcPeriod"/>
                      </a:pPr>
                      <a:r>
                        <a:rPr lang="en-US" sz="1800" kern="1200" dirty="0">
                          <a:solidFill>
                            <a:schemeClr val="tx1"/>
                          </a:solidFill>
                          <a:latin typeface="+mn-lt"/>
                          <a:ea typeface="+mn-ea"/>
                          <a:cs typeface="+mn-cs"/>
                        </a:rPr>
                        <a:t>Glycoprotein envelope (</a:t>
                      </a:r>
                      <a:r>
                        <a:rPr lang="en-US" sz="1800" kern="1200" dirty="0">
                          <a:solidFill>
                            <a:srgbClr val="FF0000"/>
                          </a:solidFill>
                          <a:latin typeface="+mn-lt"/>
                          <a:ea typeface="+mn-ea"/>
                          <a:cs typeface="+mn-cs"/>
                        </a:rPr>
                        <a:t>gp120</a:t>
                      </a:r>
                      <a:r>
                        <a:rPr lang="en-US" sz="1800" kern="1200" dirty="0">
                          <a:solidFill>
                            <a:schemeClr val="tx1"/>
                          </a:solidFill>
                          <a:latin typeface="+mn-lt"/>
                          <a:ea typeface="+mn-ea"/>
                          <a:cs typeface="+mn-cs"/>
                        </a:rPr>
                        <a:t>, gp41).</a:t>
                      </a:r>
                    </a:p>
                    <a:p>
                      <a:pPr marL="857250" lvl="1" indent="-400050">
                        <a:spcBef>
                          <a:spcPct val="20000"/>
                        </a:spcBef>
                        <a:buFont typeface="+mj-lt"/>
                        <a:buAutoNum type="romanLcPeriod"/>
                      </a:pPr>
                      <a:r>
                        <a:rPr lang="en-US" sz="1800" kern="1200" dirty="0">
                          <a:solidFill>
                            <a:schemeClr val="tx1"/>
                          </a:solidFill>
                          <a:latin typeface="+mn-lt"/>
                          <a:ea typeface="+mn-ea"/>
                          <a:cs typeface="+mn-cs"/>
                        </a:rPr>
                        <a:t>Matrix layer (p17). </a:t>
                      </a:r>
                    </a:p>
                    <a:p>
                      <a:pPr marL="857250" lvl="1" indent="-400050">
                        <a:spcBef>
                          <a:spcPct val="20000"/>
                        </a:spcBef>
                        <a:buFont typeface="+mj-lt"/>
                        <a:buAutoNum type="romanLcPeriod"/>
                      </a:pPr>
                      <a:r>
                        <a:rPr lang="en-US" sz="1800" kern="1200" dirty="0">
                          <a:solidFill>
                            <a:schemeClr val="tx1"/>
                          </a:solidFill>
                          <a:latin typeface="+mn-lt"/>
                          <a:ea typeface="+mn-ea"/>
                          <a:cs typeface="+mn-cs"/>
                        </a:rPr>
                        <a:t>Capsid (p24).</a:t>
                      </a:r>
                    </a:p>
                    <a:p>
                      <a:pPr marL="857250" lvl="1" indent="-400050">
                        <a:spcBef>
                          <a:spcPct val="20000"/>
                        </a:spcBef>
                        <a:buFont typeface="+mj-lt"/>
                        <a:buAutoNum type="romanLcPeriod"/>
                      </a:pPr>
                      <a:r>
                        <a:rPr lang="en-US" sz="1800" kern="1200" dirty="0">
                          <a:solidFill>
                            <a:schemeClr val="tx1"/>
                          </a:solidFill>
                          <a:latin typeface="+mn-lt"/>
                          <a:ea typeface="+mn-ea"/>
                          <a:cs typeface="+mn-cs"/>
                        </a:rPr>
                        <a:t>Two copies of </a:t>
                      </a:r>
                      <a:r>
                        <a:rPr lang="en-US" sz="1800" kern="1200" dirty="0" err="1">
                          <a:solidFill>
                            <a:schemeClr val="tx1"/>
                          </a:solidFill>
                          <a:latin typeface="+mn-lt"/>
                          <a:ea typeface="+mn-ea"/>
                          <a:cs typeface="+mn-cs"/>
                        </a:rPr>
                        <a:t>ss</a:t>
                      </a:r>
                      <a:r>
                        <a:rPr lang="en-US" sz="1800" kern="1200" dirty="0">
                          <a:solidFill>
                            <a:schemeClr val="tx1"/>
                          </a:solidFill>
                          <a:latin typeface="+mn-lt"/>
                          <a:ea typeface="+mn-ea"/>
                          <a:cs typeface="+mn-cs"/>
                        </a:rPr>
                        <a:t>-RNA.</a:t>
                      </a:r>
                    </a:p>
                  </a:txBody>
                  <a:tcPr/>
                </a:tc>
                <a:tc>
                  <a:txBody>
                    <a:bodyPr/>
                    <a:lstStyle/>
                    <a:p>
                      <a:pPr marL="0" lvl="0" indent="0">
                        <a:spcBef>
                          <a:spcPct val="20000"/>
                        </a:spcBef>
                        <a:buFont typeface="+mj-lt"/>
                        <a:buNone/>
                      </a:pPr>
                      <a:r>
                        <a:rPr lang="en-US" sz="1800" kern="1200" dirty="0">
                          <a:solidFill>
                            <a:schemeClr val="tx1"/>
                          </a:solidFill>
                          <a:latin typeface="+mn-lt"/>
                          <a:ea typeface="+mn-ea"/>
                          <a:cs typeface="+mn-cs"/>
                        </a:rPr>
                        <a:t>3)</a:t>
                      </a:r>
                      <a:r>
                        <a:rPr lang="en-US" sz="1800" kern="1200" baseline="0" dirty="0">
                          <a:solidFill>
                            <a:schemeClr val="tx1"/>
                          </a:solidFill>
                          <a:latin typeface="+mn-lt"/>
                          <a:ea typeface="+mn-ea"/>
                          <a:cs typeface="+mn-cs"/>
                        </a:rPr>
                        <a:t>    </a:t>
                      </a:r>
                      <a:r>
                        <a:rPr lang="en-US" sz="1800" kern="1200" dirty="0">
                          <a:solidFill>
                            <a:schemeClr val="tx1"/>
                          </a:solidFill>
                          <a:latin typeface="+mn-lt"/>
                          <a:ea typeface="+mn-ea"/>
                          <a:cs typeface="+mn-cs"/>
                        </a:rPr>
                        <a:t> </a:t>
                      </a:r>
                      <a:r>
                        <a:rPr lang="en-US" sz="1800" kern="1200" dirty="0">
                          <a:solidFill>
                            <a:srgbClr val="FF0000"/>
                          </a:solidFill>
                          <a:latin typeface="+mn-lt"/>
                          <a:ea typeface="+mn-ea"/>
                          <a:cs typeface="+mn-cs"/>
                        </a:rPr>
                        <a:t>Enzymes:   </a:t>
                      </a:r>
                      <a:r>
                        <a:rPr lang="x-none" sz="1800" kern="1200" dirty="0">
                          <a:solidFill>
                            <a:srgbClr val="FF0000"/>
                          </a:solidFill>
                          <a:latin typeface="+mn-lt"/>
                          <a:ea typeface="+mn-ea"/>
                          <a:cs typeface="+mn-cs"/>
                        </a:rPr>
                        <a:t>مهمة</a:t>
                      </a:r>
                      <a:r>
                        <a:rPr lang="en-GB" sz="1800" kern="1200" dirty="0">
                          <a:solidFill>
                            <a:srgbClr val="FF0000"/>
                          </a:solidFill>
                          <a:latin typeface="+mn-lt"/>
                          <a:ea typeface="+mn-ea"/>
                          <a:cs typeface="+mn-cs"/>
                        </a:rPr>
                        <a:t> </a:t>
                      </a:r>
                      <a:r>
                        <a:rPr lang="x-none" sz="1800" kern="1200" baseline="0" dirty="0">
                          <a:solidFill>
                            <a:srgbClr val="FF0000"/>
                          </a:solidFill>
                          <a:latin typeface="+mn-lt"/>
                          <a:ea typeface="+mn-ea"/>
                          <a:cs typeface="+mn-cs"/>
                        </a:rPr>
                        <a:t> </a:t>
                      </a:r>
                      <a:endParaRPr lang="en-US" sz="1800" kern="1200" dirty="0">
                        <a:solidFill>
                          <a:srgbClr val="FF0000"/>
                        </a:solidFill>
                        <a:latin typeface="+mn-lt"/>
                        <a:ea typeface="+mn-ea"/>
                        <a:cs typeface="+mn-cs"/>
                      </a:endParaRPr>
                    </a:p>
                    <a:p>
                      <a:pPr marL="800100" lvl="1" indent="-342900">
                        <a:spcBef>
                          <a:spcPct val="20000"/>
                        </a:spcBef>
                        <a:buFontTx/>
                        <a:buChar char="•"/>
                      </a:pPr>
                      <a:r>
                        <a:rPr lang="en-US" sz="1800" kern="1200" dirty="0">
                          <a:solidFill>
                            <a:srgbClr val="FF0000"/>
                          </a:solidFill>
                          <a:latin typeface="+mn-lt"/>
                          <a:ea typeface="+mn-ea"/>
                          <a:cs typeface="+mn-cs"/>
                        </a:rPr>
                        <a:t>Reverse transcriptase</a:t>
                      </a:r>
                      <a:r>
                        <a:rPr lang="en-US" sz="1800" kern="1200" dirty="0">
                          <a:solidFill>
                            <a:schemeClr val="tx1"/>
                          </a:solidFill>
                          <a:latin typeface="+mn-lt"/>
                          <a:ea typeface="+mn-ea"/>
                          <a:cs typeface="+mn-cs"/>
                        </a:rPr>
                        <a:t>: converts viral RNA into DNA. </a:t>
                      </a:r>
                    </a:p>
                    <a:p>
                      <a:pPr marL="800100" lvl="1" indent="-342900">
                        <a:spcBef>
                          <a:spcPct val="20000"/>
                        </a:spcBef>
                        <a:buFontTx/>
                        <a:buChar char="•"/>
                      </a:pPr>
                      <a:r>
                        <a:rPr lang="en-US" sz="1800" kern="1200" dirty="0">
                          <a:solidFill>
                            <a:srgbClr val="FF0000"/>
                          </a:solidFill>
                          <a:latin typeface="+mn-lt"/>
                          <a:ea typeface="+mn-ea"/>
                          <a:cs typeface="+mn-cs"/>
                        </a:rPr>
                        <a:t>Integrase</a:t>
                      </a:r>
                      <a:r>
                        <a:rPr lang="en-US" sz="1800" kern="1200" dirty="0">
                          <a:solidFill>
                            <a:schemeClr val="tx1"/>
                          </a:solidFill>
                          <a:latin typeface="+mn-lt"/>
                          <a:ea typeface="+mn-ea"/>
                          <a:cs typeface="+mn-cs"/>
                        </a:rPr>
                        <a:t>: integrates viral DNA with host DNA (provirus), persisting infection</a:t>
                      </a:r>
                      <a:r>
                        <a:rPr lang="en-US" sz="1400" kern="1200" dirty="0">
                          <a:solidFill>
                            <a:schemeClr val="tx1"/>
                          </a:solidFill>
                          <a:latin typeface="+mn-lt"/>
                          <a:ea typeface="+mn-ea"/>
                          <a:cs typeface="+mn-cs"/>
                        </a:rPr>
                        <a:t>.</a:t>
                      </a:r>
                      <a:r>
                        <a:rPr lang="ar-SA" sz="1400" kern="1200" dirty="0">
                          <a:solidFill>
                            <a:schemeClr val="tx1"/>
                          </a:solidFill>
                          <a:latin typeface="+mn-lt"/>
                          <a:ea typeface="+mn-ea"/>
                          <a:cs typeface="+mn-cs"/>
                        </a:rPr>
                        <a:t> </a:t>
                      </a:r>
                      <a:r>
                        <a:rPr lang="ar-SA" sz="1400" kern="1200" dirty="0">
                          <a:solidFill>
                            <a:schemeClr val="bg1">
                              <a:lumMod val="50000"/>
                            </a:schemeClr>
                          </a:solidFill>
                          <a:latin typeface="+mn-lt"/>
                          <a:ea typeface="+mn-ea"/>
                          <a:cs typeface="+mn-cs"/>
                        </a:rPr>
                        <a:t>يشبك الدي ان أي حق الفايروس مع الدي ان أي حق الإنسان</a:t>
                      </a:r>
                      <a:endParaRPr lang="en-US" sz="1400" kern="1200" dirty="0">
                        <a:solidFill>
                          <a:schemeClr val="bg1">
                            <a:lumMod val="50000"/>
                          </a:schemeClr>
                        </a:solidFill>
                        <a:latin typeface="+mn-lt"/>
                        <a:ea typeface="+mn-ea"/>
                        <a:cs typeface="+mn-cs"/>
                      </a:endParaRPr>
                    </a:p>
                    <a:p>
                      <a:pPr marL="800100" lvl="1" indent="-342900">
                        <a:spcBef>
                          <a:spcPct val="20000"/>
                        </a:spcBef>
                        <a:buFontTx/>
                        <a:buChar char="•"/>
                      </a:pPr>
                      <a:r>
                        <a:rPr lang="en-US" sz="1800" kern="1200" dirty="0">
                          <a:solidFill>
                            <a:srgbClr val="FF0000"/>
                          </a:solidFill>
                          <a:latin typeface="+mn-lt"/>
                          <a:ea typeface="+mn-ea"/>
                          <a:cs typeface="+mn-cs"/>
                        </a:rPr>
                        <a:t>Protease</a:t>
                      </a:r>
                      <a:r>
                        <a:rPr lang="en-US" sz="1800" kern="1200" dirty="0">
                          <a:solidFill>
                            <a:schemeClr val="tx1"/>
                          </a:solidFill>
                          <a:latin typeface="+mn-lt"/>
                          <a:ea typeface="+mn-ea"/>
                          <a:cs typeface="+mn-cs"/>
                        </a:rPr>
                        <a:t>: viral protein maturation.</a:t>
                      </a:r>
                    </a:p>
                  </a:txBody>
                  <a:tcPr/>
                </a:tc>
                <a:extLst>
                  <a:ext uri="{0D108BD9-81ED-4DB2-BD59-A6C34878D82A}">
                    <a16:rowId xmlns:a16="http://schemas.microsoft.com/office/drawing/2014/main" val="1676614528"/>
                  </a:ext>
                </a:extLst>
              </a:tr>
            </a:tbl>
          </a:graphicData>
        </a:graphic>
      </p:graphicFrame>
      <p:pic>
        <p:nvPicPr>
          <p:cNvPr id="7" name="Picture 5" descr="hiv1.jpg"/>
          <p:cNvPicPr>
            <a:picLocks noChangeAspect="1"/>
          </p:cNvPicPr>
          <p:nvPr/>
        </p:nvPicPr>
        <p:blipFill>
          <a:blip r:embed="rId2" cstate="print"/>
          <a:srcRect/>
          <a:stretch>
            <a:fillRect/>
          </a:stretch>
        </p:blipFill>
        <p:spPr bwMode="auto">
          <a:xfrm>
            <a:off x="5372099" y="5323986"/>
            <a:ext cx="1346255" cy="1191128"/>
          </a:xfrm>
          <a:prstGeom prst="rect">
            <a:avLst/>
          </a:prstGeom>
          <a:noFill/>
          <a:ln w="9525">
            <a:noFill/>
            <a:miter lim="800000"/>
            <a:headEnd/>
            <a:tailEnd/>
          </a:ln>
        </p:spPr>
      </p:pic>
      <p:pic>
        <p:nvPicPr>
          <p:cNvPr id="8" name="Picture 4"/>
          <p:cNvPicPr>
            <a:picLocks noChangeAspect="1"/>
          </p:cNvPicPr>
          <p:nvPr/>
        </p:nvPicPr>
        <p:blipFill>
          <a:blip r:embed="rId3" cstate="print"/>
          <a:srcRect/>
          <a:stretch>
            <a:fillRect/>
          </a:stretch>
        </p:blipFill>
        <p:spPr bwMode="auto">
          <a:xfrm>
            <a:off x="5654456" y="4462620"/>
            <a:ext cx="1063899" cy="631684"/>
          </a:xfrm>
          <a:prstGeom prst="rect">
            <a:avLst/>
          </a:prstGeom>
          <a:noFill/>
          <a:ln w="9525">
            <a:noFill/>
            <a:miter lim="800000"/>
            <a:headEnd/>
            <a:tailEnd/>
          </a:ln>
        </p:spPr>
      </p:pic>
      <p:sp>
        <p:nvSpPr>
          <p:cNvPr id="3" name="TextBox 2"/>
          <p:cNvSpPr txBox="1"/>
          <p:nvPr/>
        </p:nvSpPr>
        <p:spPr>
          <a:xfrm>
            <a:off x="4610348" y="2422979"/>
            <a:ext cx="6071040" cy="307777"/>
          </a:xfrm>
          <a:prstGeom prst="rect">
            <a:avLst/>
          </a:prstGeom>
          <a:noFill/>
          <a:ln>
            <a:noFill/>
            <a:prstDash val="dashDot"/>
          </a:ln>
        </p:spPr>
        <p:txBody>
          <a:bodyPr wrap="square" rtlCol="0">
            <a:spAutoFit/>
          </a:bodyPr>
          <a:lstStyle/>
          <a:p>
            <a:pPr algn="r"/>
            <a:r>
              <a:rPr lang="ar-SA" sz="1400" dirty="0">
                <a:solidFill>
                  <a:schemeClr val="accent1">
                    <a:lumMod val="75000"/>
                  </a:schemeClr>
                </a:solidFill>
              </a:rPr>
              <a:t>مو كل أحد بوسيتف للفايروس يعني مريض ايدز !مانطلق كلمة ايدز إلا في المراحل الأخيرة من المرض </a:t>
            </a:r>
            <a:endParaRPr lang="en-GB" sz="1400" dirty="0">
              <a:solidFill>
                <a:schemeClr val="accent1">
                  <a:lumMod val="75000"/>
                </a:schemeClr>
              </a:solidFill>
            </a:endParaRPr>
          </a:p>
        </p:txBody>
      </p:sp>
      <p:pic>
        <p:nvPicPr>
          <p:cNvPr id="9" name="Picture 8">
            <a:hlinkClick r:id="rId4"/>
            <a:extLst>
              <a:ext uri="{FF2B5EF4-FFF2-40B4-BE49-F238E27FC236}">
                <a16:creationId xmlns:a16="http://schemas.microsoft.com/office/drawing/2014/main" id="{69491F77-B5DC-4D28-9F24-7B7D445C87B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1117238" y="-134524"/>
            <a:ext cx="990600" cy="990600"/>
          </a:xfrm>
          <a:prstGeom prst="rect">
            <a:avLst/>
          </a:prstGeom>
        </p:spPr>
      </p:pic>
      <p:sp>
        <p:nvSpPr>
          <p:cNvPr id="10" name="TextBox 9">
            <a:extLst>
              <a:ext uri="{FF2B5EF4-FFF2-40B4-BE49-F238E27FC236}">
                <a16:creationId xmlns:a16="http://schemas.microsoft.com/office/drawing/2014/main" id="{9813F522-CE08-4D5E-8095-9E448D3EA215}"/>
              </a:ext>
            </a:extLst>
          </p:cNvPr>
          <p:cNvSpPr txBox="1"/>
          <p:nvPr/>
        </p:nvSpPr>
        <p:spPr>
          <a:xfrm>
            <a:off x="6288592" y="158220"/>
            <a:ext cx="4887888" cy="369332"/>
          </a:xfrm>
          <a:prstGeom prst="rect">
            <a:avLst/>
          </a:prstGeom>
          <a:noFill/>
        </p:spPr>
        <p:txBody>
          <a:bodyPr wrap="square" rtlCol="0">
            <a:spAutoFit/>
          </a:bodyPr>
          <a:lstStyle/>
          <a:p>
            <a:pPr algn="r"/>
            <a:r>
              <a:rPr lang="ar-SA" b="1" dirty="0">
                <a:solidFill>
                  <a:schemeClr val="bg1">
                    <a:lumMod val="50000"/>
                  </a:schemeClr>
                </a:solidFill>
              </a:rPr>
              <a:t>فيديو مفيد جدا + شرحت عليه الدكتورة بداية المحاضرة</a:t>
            </a:r>
            <a:endParaRPr lang="en-US" b="1" dirty="0">
              <a:solidFill>
                <a:schemeClr val="bg1">
                  <a:lumMod val="50000"/>
                </a:schemeClr>
              </a:solidFill>
            </a:endParaRPr>
          </a:p>
        </p:txBody>
      </p:sp>
    </p:spTree>
    <p:extLst>
      <p:ext uri="{BB962C8B-B14F-4D97-AF65-F5344CB8AC3E}">
        <p14:creationId xmlns:p14="http://schemas.microsoft.com/office/powerpoint/2010/main" val="1125427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774" y="170760"/>
            <a:ext cx="10515600" cy="721553"/>
          </a:xfrm>
        </p:spPr>
        <p:txBody>
          <a:bodyPr>
            <a:normAutofit/>
          </a:bodyPr>
          <a:lstStyle/>
          <a:p>
            <a:r>
              <a:rPr lang="en-US" sz="2400" b="1" dirty="0" err="1">
                <a:solidFill>
                  <a:schemeClr val="accent1">
                    <a:lumMod val="50000"/>
                  </a:schemeClr>
                </a:solidFill>
                <a:ea typeface="+mn-ea"/>
                <a:cs typeface="Times New Roman" pitchFamily="18" charset="0"/>
              </a:rPr>
              <a:t>Cont</a:t>
            </a:r>
            <a:r>
              <a:rPr lang="en-US" sz="2400" b="1" dirty="0">
                <a:solidFill>
                  <a:schemeClr val="accent1">
                    <a:lumMod val="50000"/>
                  </a:schemeClr>
                </a:solidFill>
                <a:ea typeface="+mn-ea"/>
                <a:cs typeface="Times New Roman" pitchFamily="18" charset="0"/>
              </a:rPr>
              <a:t>…</a:t>
            </a:r>
          </a:p>
        </p:txBody>
      </p:sp>
      <p:cxnSp>
        <p:nvCxnSpPr>
          <p:cNvPr id="4" name="Straight Connector 3">
            <a:extLst>
              <a:ext uri="{FF2B5EF4-FFF2-40B4-BE49-F238E27FC236}">
                <a16:creationId xmlns:a16="http://schemas.microsoft.com/office/drawing/2014/main" id="{35DFF2FF-55CA-4668-BE8F-94BD5946A2EA}"/>
              </a:ext>
            </a:extLst>
          </p:cNvPr>
          <p:cNvCxnSpPr/>
          <p:nvPr/>
        </p:nvCxnSpPr>
        <p:spPr>
          <a:xfrm>
            <a:off x="0" y="6215270"/>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Content Placeholder 2"/>
          <p:cNvSpPr txBox="1">
            <a:spLocks/>
          </p:cNvSpPr>
          <p:nvPr/>
        </p:nvSpPr>
        <p:spPr>
          <a:xfrm>
            <a:off x="371060" y="993913"/>
            <a:ext cx="11820939" cy="47059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50000"/>
              </a:spcBef>
              <a:buNone/>
              <a:defRPr/>
            </a:pPr>
            <a:endParaRPr lang="en-US" sz="2000" dirty="0">
              <a:solidFill>
                <a:srgbClr val="FF0000"/>
              </a:solidFill>
              <a:latin typeface="Times New Roman" pitchFamily="18" charset="0"/>
              <a:cs typeface="Times New Roman" pitchFamily="18" charset="0"/>
            </a:endParaRPr>
          </a:p>
        </p:txBody>
      </p:sp>
      <p:graphicFrame>
        <p:nvGraphicFramePr>
          <p:cNvPr id="5" name="Table 1">
            <a:extLst>
              <a:ext uri="{FF2B5EF4-FFF2-40B4-BE49-F238E27FC236}">
                <a16:creationId xmlns:a16="http://schemas.microsoft.com/office/drawing/2014/main" id="{A7EC3720-1B6C-4DB9-87CA-CDD50FC2238E}"/>
              </a:ext>
            </a:extLst>
          </p:cNvPr>
          <p:cNvGraphicFramePr>
            <a:graphicFrameLocks noGrp="1"/>
          </p:cNvGraphicFramePr>
          <p:nvPr>
            <p:extLst>
              <p:ext uri="{D42A27DB-BD31-4B8C-83A1-F6EECF244321}">
                <p14:modId xmlns:p14="http://schemas.microsoft.com/office/powerpoint/2010/main" val="2726664577"/>
              </p:ext>
            </p:extLst>
          </p:nvPr>
        </p:nvGraphicFramePr>
        <p:xfrm>
          <a:off x="300935" y="861855"/>
          <a:ext cx="11687865" cy="5170645"/>
        </p:xfrm>
        <a:graphic>
          <a:graphicData uri="http://schemas.openxmlformats.org/drawingml/2006/table">
            <a:tbl>
              <a:tblPr firstRow="1" bandRow="1">
                <a:tableStyleId>{5940675A-B579-460E-94D1-54222C63F5DA}</a:tableStyleId>
              </a:tblPr>
              <a:tblGrid>
                <a:gridCol w="3155622">
                  <a:extLst>
                    <a:ext uri="{9D8B030D-6E8A-4147-A177-3AD203B41FA5}">
                      <a16:colId xmlns:a16="http://schemas.microsoft.com/office/drawing/2014/main" val="2989344479"/>
                    </a:ext>
                  </a:extLst>
                </a:gridCol>
                <a:gridCol w="4703193">
                  <a:extLst>
                    <a:ext uri="{9D8B030D-6E8A-4147-A177-3AD203B41FA5}">
                      <a16:colId xmlns:a16="http://schemas.microsoft.com/office/drawing/2014/main" val="4161636186"/>
                    </a:ext>
                  </a:extLst>
                </a:gridCol>
                <a:gridCol w="3829050">
                  <a:extLst>
                    <a:ext uri="{9D8B030D-6E8A-4147-A177-3AD203B41FA5}">
                      <a16:colId xmlns:a16="http://schemas.microsoft.com/office/drawing/2014/main" val="871549254"/>
                    </a:ext>
                  </a:extLst>
                </a:gridCol>
              </a:tblGrid>
              <a:tr h="4985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 HIV Genome </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HIV</a:t>
                      </a:r>
                      <a:r>
                        <a:rPr lang="en-US" sz="1800" b="1" kern="1200" baseline="0" dirty="0">
                          <a:solidFill>
                            <a:schemeClr val="tx1"/>
                          </a:solidFill>
                          <a:latin typeface="+mn-lt"/>
                          <a:ea typeface="+mn-ea"/>
                          <a:cs typeface="+mn-cs"/>
                        </a:rPr>
                        <a:t> Life Cycle</a:t>
                      </a:r>
                      <a:endParaRPr lang="en-US" sz="1800" b="1" kern="1200" dirty="0">
                        <a:solidFill>
                          <a:schemeClr val="tx1"/>
                        </a:solidFill>
                        <a:latin typeface="+mn-lt"/>
                        <a:ea typeface="+mn-ea"/>
                        <a:cs typeface="+mn-cs"/>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HIV Species</a:t>
                      </a:r>
                    </a:p>
                  </a:txBody>
                  <a:tcPr>
                    <a:solidFill>
                      <a:schemeClr val="accent6">
                        <a:lumMod val="20000"/>
                        <a:lumOff val="80000"/>
                      </a:schemeClr>
                    </a:solidFill>
                  </a:tcPr>
                </a:tc>
                <a:extLst>
                  <a:ext uri="{0D108BD9-81ED-4DB2-BD59-A6C34878D82A}">
                    <a16:rowId xmlns:a16="http://schemas.microsoft.com/office/drawing/2014/main" val="597135024"/>
                  </a:ext>
                </a:extLst>
              </a:tr>
              <a:tr h="4672067">
                <a:tc>
                  <a:txBody>
                    <a:bodyPr/>
                    <a:lstStyle/>
                    <a:p>
                      <a:pPr marL="914400" lvl="2" indent="0">
                        <a:spcBef>
                          <a:spcPct val="20000"/>
                        </a:spcBef>
                        <a:buFontTx/>
                        <a:buNone/>
                      </a:pPr>
                      <a:endParaRPr lang="en-US" sz="1700" kern="1200" dirty="0">
                        <a:solidFill>
                          <a:schemeClr val="tx1"/>
                        </a:solidFill>
                        <a:latin typeface="+mn-lt"/>
                        <a:ea typeface="+mn-ea"/>
                        <a:cs typeface="+mn-cs"/>
                      </a:endParaRPr>
                    </a:p>
                    <a:p>
                      <a:pPr marL="914400" lvl="2" indent="0">
                        <a:spcBef>
                          <a:spcPct val="20000"/>
                        </a:spcBef>
                        <a:buFontTx/>
                        <a:buNone/>
                      </a:pPr>
                      <a:endParaRPr lang="en-US" sz="1700" kern="1200" dirty="0">
                        <a:solidFill>
                          <a:schemeClr val="tx1"/>
                        </a:solidFill>
                        <a:latin typeface="+mn-lt"/>
                        <a:ea typeface="+mn-ea"/>
                        <a:cs typeface="+mn-cs"/>
                      </a:endParaRPr>
                    </a:p>
                    <a:p>
                      <a:pPr marL="914400" lvl="2" indent="0">
                        <a:spcBef>
                          <a:spcPct val="20000"/>
                        </a:spcBef>
                        <a:buFontTx/>
                        <a:buNone/>
                      </a:pPr>
                      <a:endParaRPr lang="en-US" sz="1700" kern="1200" dirty="0">
                        <a:solidFill>
                          <a:schemeClr val="tx1"/>
                        </a:solidFill>
                        <a:latin typeface="+mn-lt"/>
                        <a:ea typeface="+mn-ea"/>
                        <a:cs typeface="+mn-cs"/>
                      </a:endParaRPr>
                    </a:p>
                    <a:p>
                      <a:pPr marL="914400" lvl="2" indent="0">
                        <a:spcBef>
                          <a:spcPct val="20000"/>
                        </a:spcBef>
                        <a:buFontTx/>
                        <a:buNone/>
                      </a:pPr>
                      <a:endParaRPr lang="en-US" sz="1700" kern="1200" dirty="0">
                        <a:solidFill>
                          <a:schemeClr val="tx1"/>
                        </a:solidFill>
                        <a:latin typeface="+mn-lt"/>
                        <a:ea typeface="+mn-ea"/>
                        <a:cs typeface="+mn-cs"/>
                      </a:endParaRPr>
                    </a:p>
                    <a:p>
                      <a:pPr marL="914400" lvl="2" indent="0">
                        <a:spcBef>
                          <a:spcPct val="20000"/>
                        </a:spcBef>
                        <a:buFontTx/>
                        <a:buNone/>
                      </a:pPr>
                      <a:endParaRPr lang="en-US" sz="1700" kern="1200" dirty="0">
                        <a:solidFill>
                          <a:schemeClr val="tx1"/>
                        </a:solidFill>
                        <a:latin typeface="+mn-lt"/>
                        <a:ea typeface="+mn-ea"/>
                        <a:cs typeface="+mn-cs"/>
                      </a:endParaRPr>
                    </a:p>
                    <a:p>
                      <a:pPr marL="914400" lvl="2" indent="0">
                        <a:spcBef>
                          <a:spcPct val="20000"/>
                        </a:spcBef>
                        <a:buFontTx/>
                        <a:buNone/>
                      </a:pPr>
                      <a:endParaRPr lang="en-US" sz="1700" kern="1200" dirty="0">
                        <a:solidFill>
                          <a:schemeClr val="tx1"/>
                        </a:solidFill>
                        <a:latin typeface="+mn-lt"/>
                        <a:ea typeface="+mn-ea"/>
                        <a:cs typeface="+mn-cs"/>
                      </a:endParaRPr>
                    </a:p>
                    <a:p>
                      <a:pPr marL="914400" lvl="2" indent="0">
                        <a:spcBef>
                          <a:spcPct val="20000"/>
                        </a:spcBef>
                        <a:buFontTx/>
                        <a:buNone/>
                      </a:pPr>
                      <a:endParaRPr lang="en-US" sz="1700" kern="1200" dirty="0">
                        <a:solidFill>
                          <a:schemeClr val="tx1"/>
                        </a:solidFill>
                        <a:latin typeface="+mn-lt"/>
                        <a:ea typeface="+mn-ea"/>
                        <a:cs typeface="+mn-cs"/>
                      </a:endParaRPr>
                    </a:p>
                  </a:txBody>
                  <a:tcPr/>
                </a:tc>
                <a:tc>
                  <a:txBody>
                    <a:bodyPr/>
                    <a:lstStyle/>
                    <a:p>
                      <a:pPr marL="914400" lvl="2" indent="0">
                        <a:spcBef>
                          <a:spcPct val="20000"/>
                        </a:spcBef>
                        <a:buFontTx/>
                        <a:buNone/>
                      </a:pPr>
                      <a:endParaRPr lang="en-US" sz="1600" kern="1200" dirty="0">
                        <a:solidFill>
                          <a:schemeClr val="bg1">
                            <a:lumMod val="50000"/>
                          </a:schemeClr>
                        </a:solidFill>
                        <a:latin typeface="+mn-lt"/>
                        <a:ea typeface="+mn-ea"/>
                        <a:cs typeface="+mn-cs"/>
                      </a:endParaRPr>
                    </a:p>
                    <a:p>
                      <a:pPr marL="914400" lvl="2" indent="0">
                        <a:spcBef>
                          <a:spcPct val="20000"/>
                        </a:spcBef>
                        <a:buFontTx/>
                        <a:buNone/>
                      </a:pPr>
                      <a:endParaRPr lang="en-US" sz="1600" kern="1200" dirty="0">
                        <a:solidFill>
                          <a:schemeClr val="bg1">
                            <a:lumMod val="50000"/>
                          </a:schemeClr>
                        </a:solidFill>
                        <a:latin typeface="+mn-lt"/>
                        <a:ea typeface="+mn-ea"/>
                        <a:cs typeface="+mn-cs"/>
                      </a:endParaRPr>
                    </a:p>
                    <a:p>
                      <a:pPr marL="914400" lvl="2" indent="0">
                        <a:spcBef>
                          <a:spcPct val="20000"/>
                        </a:spcBef>
                        <a:buFontTx/>
                        <a:buNone/>
                      </a:pPr>
                      <a:endParaRPr lang="en-US" sz="1600" kern="1200" dirty="0">
                        <a:solidFill>
                          <a:schemeClr val="bg1">
                            <a:lumMod val="50000"/>
                          </a:schemeClr>
                        </a:solidFill>
                        <a:latin typeface="+mn-lt"/>
                        <a:ea typeface="+mn-ea"/>
                        <a:cs typeface="+mn-cs"/>
                      </a:endParaRPr>
                    </a:p>
                    <a:p>
                      <a:pPr marL="914400" lvl="2" indent="0">
                        <a:spcBef>
                          <a:spcPct val="20000"/>
                        </a:spcBef>
                        <a:buFontTx/>
                        <a:buNone/>
                      </a:pPr>
                      <a:endParaRPr lang="en-US" sz="1600" kern="1200" dirty="0">
                        <a:solidFill>
                          <a:schemeClr val="bg1">
                            <a:lumMod val="50000"/>
                          </a:schemeClr>
                        </a:solidFill>
                        <a:latin typeface="+mn-lt"/>
                        <a:ea typeface="+mn-ea"/>
                        <a:cs typeface="+mn-cs"/>
                      </a:endParaRPr>
                    </a:p>
                    <a:p>
                      <a:pPr marL="914400" lvl="2" indent="0">
                        <a:spcBef>
                          <a:spcPct val="20000"/>
                        </a:spcBef>
                        <a:buFontTx/>
                        <a:buNone/>
                      </a:pPr>
                      <a:endParaRPr lang="en-US" sz="1600" kern="1200" dirty="0">
                        <a:solidFill>
                          <a:schemeClr val="bg1">
                            <a:lumMod val="50000"/>
                          </a:schemeClr>
                        </a:solidFill>
                        <a:latin typeface="+mn-lt"/>
                        <a:ea typeface="+mn-ea"/>
                        <a:cs typeface="+mn-cs"/>
                      </a:endParaRPr>
                    </a:p>
                    <a:p>
                      <a:pPr marL="914400" lvl="2" indent="0">
                        <a:spcBef>
                          <a:spcPct val="20000"/>
                        </a:spcBef>
                        <a:buFontTx/>
                        <a:buNone/>
                      </a:pPr>
                      <a:endParaRPr lang="en-US" sz="1600" kern="1200" dirty="0">
                        <a:solidFill>
                          <a:schemeClr val="bg1">
                            <a:lumMod val="50000"/>
                          </a:schemeClr>
                        </a:solidFill>
                        <a:latin typeface="+mn-lt"/>
                        <a:ea typeface="+mn-ea"/>
                        <a:cs typeface="+mn-cs"/>
                      </a:endParaRPr>
                    </a:p>
                    <a:p>
                      <a:pPr marL="914400" lvl="2" indent="0">
                        <a:spcBef>
                          <a:spcPct val="20000"/>
                        </a:spcBef>
                        <a:buFontTx/>
                        <a:buNone/>
                      </a:pPr>
                      <a:endParaRPr lang="en-US" sz="1600" kern="1200" dirty="0">
                        <a:solidFill>
                          <a:schemeClr val="bg1">
                            <a:lumMod val="50000"/>
                          </a:schemeClr>
                        </a:solidFill>
                        <a:latin typeface="+mn-lt"/>
                        <a:ea typeface="+mn-ea"/>
                        <a:cs typeface="+mn-cs"/>
                      </a:endParaRPr>
                    </a:p>
                    <a:p>
                      <a:pPr marL="914400" lvl="2" indent="0">
                        <a:spcBef>
                          <a:spcPct val="20000"/>
                        </a:spcBef>
                        <a:buFontTx/>
                        <a:buNone/>
                      </a:pPr>
                      <a:endParaRPr lang="en-US" sz="1600" kern="1200" dirty="0">
                        <a:solidFill>
                          <a:schemeClr val="bg1">
                            <a:lumMod val="50000"/>
                          </a:schemeClr>
                        </a:solidFill>
                        <a:latin typeface="+mn-lt"/>
                        <a:ea typeface="+mn-ea"/>
                        <a:cs typeface="+mn-cs"/>
                      </a:endParaRPr>
                    </a:p>
                  </a:txBody>
                  <a:tcPr/>
                </a:tc>
                <a:tc>
                  <a:txBody>
                    <a:bodyPr/>
                    <a:lstStyle/>
                    <a:p>
                      <a:pPr marL="914400" lvl="2" indent="0">
                        <a:spcBef>
                          <a:spcPct val="20000"/>
                        </a:spcBef>
                        <a:buFontTx/>
                        <a:buNone/>
                      </a:pPr>
                      <a:endParaRPr lang="en-US" sz="1700" kern="1200" dirty="0">
                        <a:solidFill>
                          <a:schemeClr val="tx1"/>
                        </a:solidFill>
                        <a:latin typeface="+mn-lt"/>
                        <a:ea typeface="+mn-ea"/>
                        <a:cs typeface="+mn-cs"/>
                      </a:endParaRPr>
                    </a:p>
                  </a:txBody>
                  <a:tcPr/>
                </a:tc>
                <a:extLst>
                  <a:ext uri="{0D108BD9-81ED-4DB2-BD59-A6C34878D82A}">
                    <a16:rowId xmlns:a16="http://schemas.microsoft.com/office/drawing/2014/main" val="1676614528"/>
                  </a:ext>
                </a:extLst>
              </a:tr>
            </a:tbl>
          </a:graphicData>
        </a:graphic>
      </p:graphicFrame>
      <p:pic>
        <p:nvPicPr>
          <p:cNvPr id="9" name="Picture 2" descr="HIV- genetic organization.jpg"/>
          <p:cNvPicPr>
            <a:picLocks noChangeAspect="1"/>
          </p:cNvPicPr>
          <p:nvPr/>
        </p:nvPicPr>
        <p:blipFill>
          <a:blip r:embed="rId3" cstate="print"/>
          <a:srcRect/>
          <a:stretch>
            <a:fillRect/>
          </a:stretch>
        </p:blipFill>
        <p:spPr bwMode="auto">
          <a:xfrm>
            <a:off x="584200" y="1407699"/>
            <a:ext cx="2451100" cy="1943100"/>
          </a:xfrm>
          <a:prstGeom prst="rect">
            <a:avLst/>
          </a:prstGeom>
          <a:noFill/>
          <a:ln w="9525">
            <a:noFill/>
            <a:miter lim="800000"/>
            <a:headEnd/>
            <a:tailEnd/>
          </a:ln>
        </p:spPr>
      </p:pic>
      <p:pic>
        <p:nvPicPr>
          <p:cNvPr id="10" name="Picture 3" descr="hiv_lifecycle.jpg"/>
          <p:cNvPicPr>
            <a:picLocks noChangeAspect="1"/>
          </p:cNvPicPr>
          <p:nvPr/>
        </p:nvPicPr>
        <p:blipFill>
          <a:blip r:embed="rId4" cstate="print"/>
          <a:srcRect/>
          <a:stretch>
            <a:fillRect/>
          </a:stretch>
        </p:blipFill>
        <p:spPr bwMode="auto">
          <a:xfrm>
            <a:off x="3657600" y="1407699"/>
            <a:ext cx="4286250" cy="2017712"/>
          </a:xfrm>
          <a:prstGeom prst="rect">
            <a:avLst/>
          </a:prstGeom>
          <a:noFill/>
          <a:ln w="9525">
            <a:noFill/>
            <a:miter lim="800000"/>
            <a:headEnd/>
            <a:tailEnd/>
          </a:ln>
        </p:spPr>
      </p:pic>
      <p:sp>
        <p:nvSpPr>
          <p:cNvPr id="3" name="مربع نص 2"/>
          <p:cNvSpPr txBox="1"/>
          <p:nvPr/>
        </p:nvSpPr>
        <p:spPr>
          <a:xfrm>
            <a:off x="3493468" y="3492948"/>
            <a:ext cx="4545632" cy="2739211"/>
          </a:xfrm>
          <a:prstGeom prst="rect">
            <a:avLst/>
          </a:prstGeom>
          <a:noFill/>
        </p:spPr>
        <p:txBody>
          <a:bodyPr wrap="square" rtlCol="1">
            <a:spAutoFit/>
          </a:bodyPr>
          <a:lstStyle/>
          <a:p>
            <a:pPr marL="0" lvl="2"/>
            <a:r>
              <a:rPr lang="en-US" sz="1400" dirty="0">
                <a:solidFill>
                  <a:schemeClr val="bg1">
                    <a:lumMod val="50000"/>
                  </a:schemeClr>
                </a:solidFill>
              </a:rPr>
              <a:t>HIV needs CD4 receptors to enter the cell, it will leave the envelope outside and enter as </a:t>
            </a:r>
            <a:r>
              <a:rPr lang="en-US" sz="1400" dirty="0" err="1">
                <a:solidFill>
                  <a:schemeClr val="bg1">
                    <a:lumMod val="50000"/>
                  </a:schemeClr>
                </a:solidFill>
              </a:rPr>
              <a:t>ssRNA</a:t>
            </a:r>
            <a:r>
              <a:rPr lang="en-US" sz="1400" dirty="0">
                <a:solidFill>
                  <a:schemeClr val="bg1">
                    <a:lumMod val="50000"/>
                  </a:schemeClr>
                </a:solidFill>
              </a:rPr>
              <a:t>, after entering the cell, reverse transcriptase will convert the viral RNA into DNA. So, if we do anti-reverse transcriptase in the treatment we will prevent this step. Then the pro DNA (viral DNA) enter the nucleus to integrate with the host DNA by the integrase enzyme which will make them dsDNA, after that it will multiply inside the cell making the cell produce large amount of the provirus (millions) which will use the protease enzyme to convert it back to RNA then it will release and infect other cells</a:t>
            </a:r>
          </a:p>
          <a:p>
            <a:endParaRPr lang="x-none" dirty="0"/>
          </a:p>
        </p:txBody>
      </p:sp>
      <p:sp>
        <p:nvSpPr>
          <p:cNvPr id="11" name="مربع نص 10"/>
          <p:cNvSpPr txBox="1"/>
          <p:nvPr/>
        </p:nvSpPr>
        <p:spPr>
          <a:xfrm>
            <a:off x="352010" y="3619136"/>
            <a:ext cx="2803940" cy="2289858"/>
          </a:xfrm>
          <a:prstGeom prst="rect">
            <a:avLst/>
          </a:prstGeom>
          <a:noFill/>
        </p:spPr>
        <p:txBody>
          <a:bodyPr wrap="square" rtlCol="1">
            <a:spAutoFit/>
          </a:bodyPr>
          <a:lstStyle/>
          <a:p>
            <a:pPr marL="342900" indent="-342900">
              <a:spcBef>
                <a:spcPct val="20000"/>
              </a:spcBef>
            </a:pPr>
            <a:r>
              <a:rPr lang="en-US" sz="1700" b="1" dirty="0"/>
              <a:t>The genome consists of 9 genes:</a:t>
            </a:r>
          </a:p>
          <a:p>
            <a:pPr marL="342900" indent="-342900">
              <a:lnSpc>
                <a:spcPct val="150000"/>
              </a:lnSpc>
              <a:spcBef>
                <a:spcPct val="20000"/>
              </a:spcBef>
              <a:buFont typeface="Arial" panose="020B0604020202020204" pitchFamily="34" charset="0"/>
              <a:buChar char="•"/>
            </a:pPr>
            <a:r>
              <a:rPr lang="en-US" sz="1700" dirty="0"/>
              <a:t>3 structural genes (gag, pol, </a:t>
            </a:r>
            <a:r>
              <a:rPr lang="en-US" sz="1700" dirty="0" err="1"/>
              <a:t>env</a:t>
            </a:r>
            <a:r>
              <a:rPr lang="en-US" sz="1700" dirty="0"/>
              <a:t>)</a:t>
            </a:r>
          </a:p>
          <a:p>
            <a:pPr marL="342900" indent="-342900">
              <a:lnSpc>
                <a:spcPct val="150000"/>
              </a:lnSpc>
              <a:spcBef>
                <a:spcPct val="20000"/>
              </a:spcBef>
              <a:buFont typeface="Arial" panose="020B0604020202020204" pitchFamily="34" charset="0"/>
              <a:buChar char="•"/>
            </a:pPr>
            <a:r>
              <a:rPr lang="en-US" sz="1700" dirty="0"/>
              <a:t>6 non-structural genes (tat, </a:t>
            </a:r>
            <a:r>
              <a:rPr lang="en-US" sz="1700" dirty="0" err="1"/>
              <a:t>nef</a:t>
            </a:r>
            <a:r>
              <a:rPr lang="en-US" sz="1700" dirty="0"/>
              <a:t>, rev, </a:t>
            </a:r>
            <a:r>
              <a:rPr lang="en-US" sz="1700" dirty="0" err="1"/>
              <a:t>vif</a:t>
            </a:r>
            <a:r>
              <a:rPr lang="en-US" sz="1700" dirty="0"/>
              <a:t>, </a:t>
            </a:r>
            <a:r>
              <a:rPr lang="en-US" sz="1700" dirty="0" err="1"/>
              <a:t>vpr</a:t>
            </a:r>
            <a:r>
              <a:rPr lang="en-US" sz="1700" dirty="0"/>
              <a:t>, </a:t>
            </a:r>
            <a:r>
              <a:rPr lang="en-US" sz="1700" dirty="0" err="1"/>
              <a:t>vpu</a:t>
            </a:r>
            <a:r>
              <a:rPr lang="en-US" sz="1700" dirty="0"/>
              <a:t>)</a:t>
            </a:r>
          </a:p>
        </p:txBody>
      </p:sp>
      <p:sp>
        <p:nvSpPr>
          <p:cNvPr id="12" name="مربع نص 11"/>
          <p:cNvSpPr txBox="1"/>
          <p:nvPr/>
        </p:nvSpPr>
        <p:spPr>
          <a:xfrm>
            <a:off x="8194261" y="1397448"/>
            <a:ext cx="3845614" cy="4304255"/>
          </a:xfrm>
          <a:prstGeom prst="rect">
            <a:avLst/>
          </a:prstGeom>
          <a:noFill/>
        </p:spPr>
        <p:txBody>
          <a:bodyPr wrap="square" rtlCol="1">
            <a:spAutoFit/>
          </a:bodyPr>
          <a:lstStyle/>
          <a:p>
            <a:pPr>
              <a:lnSpc>
                <a:spcPct val="90000"/>
              </a:lnSpc>
            </a:pPr>
            <a:r>
              <a:rPr lang="en-CA" sz="1700" b="1" dirty="0"/>
              <a:t>There are </a:t>
            </a:r>
            <a:r>
              <a:rPr lang="en-CA" sz="1700" b="1" dirty="0">
                <a:solidFill>
                  <a:srgbClr val="FF0000"/>
                </a:solidFill>
              </a:rPr>
              <a:t>two</a:t>
            </a:r>
            <a:r>
              <a:rPr lang="en-CA" sz="1700" b="1" dirty="0"/>
              <a:t> HIV species known to cause AIDS in humans HIV-1 and HIV-2, and </a:t>
            </a:r>
            <a:r>
              <a:rPr lang="en-US" sz="1700" b="1" dirty="0"/>
              <a:t>the overall sequence homology between HIV-1 &amp; HIV-2 is less than 50%.</a:t>
            </a:r>
          </a:p>
          <a:p>
            <a:pPr>
              <a:lnSpc>
                <a:spcPct val="90000"/>
              </a:lnSpc>
            </a:pPr>
            <a:endParaRPr lang="en-US" sz="1700" b="1" dirty="0"/>
          </a:p>
          <a:p>
            <a:pPr>
              <a:spcBef>
                <a:spcPct val="20000"/>
              </a:spcBef>
            </a:pPr>
            <a:r>
              <a:rPr lang="en-US" sz="1700" b="1" dirty="0">
                <a:solidFill>
                  <a:srgbClr val="FF0000"/>
                </a:solidFill>
              </a:rPr>
              <a:t>HIV-1:</a:t>
            </a:r>
          </a:p>
          <a:p>
            <a:pPr marL="342900" lvl="1" indent="-342900">
              <a:spcBef>
                <a:spcPct val="20000"/>
              </a:spcBef>
              <a:buFont typeface="Arial" panose="020B0604020202020204" pitchFamily="34" charset="0"/>
              <a:buChar char="•"/>
            </a:pPr>
            <a:r>
              <a:rPr lang="en-US" sz="1700" dirty="0"/>
              <a:t> Causes HIV infection worldwide.</a:t>
            </a:r>
          </a:p>
          <a:p>
            <a:pPr marL="342900" lvl="1" indent="-342900">
              <a:spcBef>
                <a:spcPct val="20000"/>
              </a:spcBef>
              <a:buFont typeface="Arial" panose="020B0604020202020204" pitchFamily="34" charset="0"/>
              <a:buChar char="•"/>
            </a:pPr>
            <a:r>
              <a:rPr lang="en-US" sz="1700" dirty="0"/>
              <a:t> Highly virulent. </a:t>
            </a:r>
          </a:p>
          <a:p>
            <a:pPr marL="342900" lvl="1" indent="-342900">
              <a:spcBef>
                <a:spcPct val="20000"/>
              </a:spcBef>
              <a:buFont typeface="Arial" panose="020B0604020202020204" pitchFamily="34" charset="0"/>
              <a:buChar char="•"/>
            </a:pPr>
            <a:r>
              <a:rPr lang="en-US" sz="1700" dirty="0"/>
              <a:t> Highly susceptible to mutations. </a:t>
            </a:r>
          </a:p>
          <a:p>
            <a:pPr>
              <a:spcBef>
                <a:spcPct val="20000"/>
              </a:spcBef>
            </a:pPr>
            <a:r>
              <a:rPr lang="en-CA" sz="1700" b="1" dirty="0">
                <a:solidFill>
                  <a:srgbClr val="FF0000"/>
                </a:solidFill>
              </a:rPr>
              <a:t>HIV-2: </a:t>
            </a:r>
          </a:p>
          <a:p>
            <a:pPr marL="342900" lvl="1" indent="-342900">
              <a:spcBef>
                <a:spcPct val="20000"/>
              </a:spcBef>
              <a:buFont typeface="Arial" panose="020B0604020202020204" pitchFamily="34" charset="0"/>
              <a:buChar char="•"/>
            </a:pPr>
            <a:r>
              <a:rPr lang="en-CA" sz="1700" dirty="0"/>
              <a:t> Causes the infection in specific regions e.g. West Africa. </a:t>
            </a:r>
          </a:p>
          <a:p>
            <a:pPr marL="342900" lvl="1" indent="-342900">
              <a:spcBef>
                <a:spcPct val="20000"/>
              </a:spcBef>
              <a:buFont typeface="Arial" panose="020B0604020202020204" pitchFamily="34" charset="0"/>
              <a:buChar char="•"/>
            </a:pPr>
            <a:r>
              <a:rPr lang="en-CA" sz="1700" dirty="0"/>
              <a:t> Relatively less virulent. </a:t>
            </a:r>
          </a:p>
          <a:p>
            <a:pPr marL="342900" lvl="1" indent="-342900">
              <a:spcBef>
                <a:spcPct val="20000"/>
              </a:spcBef>
              <a:buFont typeface="Arial" panose="020B0604020202020204" pitchFamily="34" charset="0"/>
              <a:buChar char="•"/>
            </a:pPr>
            <a:r>
              <a:rPr lang="en-CA" sz="1700" dirty="0"/>
              <a:t> Relatively less susceptible to mutations.   </a:t>
            </a:r>
          </a:p>
        </p:txBody>
      </p:sp>
    </p:spTree>
    <p:extLst>
      <p:ext uri="{BB962C8B-B14F-4D97-AF65-F5344CB8AC3E}">
        <p14:creationId xmlns:p14="http://schemas.microsoft.com/office/powerpoint/2010/main" val="3023484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0515600" cy="721553"/>
          </a:xfrm>
        </p:spPr>
        <p:txBody>
          <a:bodyPr>
            <a:normAutofit/>
          </a:bodyPr>
          <a:lstStyle/>
          <a:p>
            <a:r>
              <a:rPr lang="en-US" sz="2400" b="1" dirty="0" err="1">
                <a:solidFill>
                  <a:schemeClr val="accent1">
                    <a:lumMod val="50000"/>
                  </a:schemeClr>
                </a:solidFill>
                <a:ea typeface="+mn-ea"/>
                <a:cs typeface="Times New Roman" pitchFamily="18" charset="0"/>
              </a:rPr>
              <a:t>Cont</a:t>
            </a:r>
            <a:r>
              <a:rPr lang="en-US" sz="2400" b="1" dirty="0">
                <a:solidFill>
                  <a:schemeClr val="accent1">
                    <a:lumMod val="50000"/>
                  </a:schemeClr>
                </a:solidFill>
                <a:ea typeface="+mn-ea"/>
                <a:cs typeface="Times New Roman" pitchFamily="18" charset="0"/>
              </a:rPr>
              <a:t>…</a:t>
            </a:r>
          </a:p>
        </p:txBody>
      </p:sp>
      <p:sp>
        <p:nvSpPr>
          <p:cNvPr id="6" name="Content Placeholder 2"/>
          <p:cNvSpPr txBox="1">
            <a:spLocks/>
          </p:cNvSpPr>
          <p:nvPr/>
        </p:nvSpPr>
        <p:spPr>
          <a:xfrm>
            <a:off x="371060" y="993913"/>
            <a:ext cx="11820939" cy="47059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50000"/>
              </a:spcBef>
              <a:buNone/>
              <a:defRPr/>
            </a:pPr>
            <a:endParaRPr lang="en-US" sz="2000" dirty="0">
              <a:solidFill>
                <a:srgbClr val="FF0000"/>
              </a:solidFill>
              <a:latin typeface="Times New Roman" pitchFamily="18" charset="0"/>
              <a:cs typeface="Times New Roman" pitchFamily="18" charset="0"/>
            </a:endParaRPr>
          </a:p>
        </p:txBody>
      </p:sp>
      <p:graphicFrame>
        <p:nvGraphicFramePr>
          <p:cNvPr id="5" name="Table 1">
            <a:extLst>
              <a:ext uri="{FF2B5EF4-FFF2-40B4-BE49-F238E27FC236}">
                <a16:creationId xmlns:a16="http://schemas.microsoft.com/office/drawing/2014/main" id="{A7EC3720-1B6C-4DB9-87CA-CDD50FC2238E}"/>
              </a:ext>
            </a:extLst>
          </p:cNvPr>
          <p:cNvGraphicFramePr>
            <a:graphicFrameLocks noGrp="1"/>
          </p:cNvGraphicFramePr>
          <p:nvPr>
            <p:extLst>
              <p:ext uri="{D42A27DB-BD31-4B8C-83A1-F6EECF244321}">
                <p14:modId xmlns:p14="http://schemas.microsoft.com/office/powerpoint/2010/main" val="1505172134"/>
              </p:ext>
            </p:extLst>
          </p:nvPr>
        </p:nvGraphicFramePr>
        <p:xfrm>
          <a:off x="86969" y="671428"/>
          <a:ext cx="8679524" cy="5470065"/>
        </p:xfrm>
        <a:graphic>
          <a:graphicData uri="http://schemas.openxmlformats.org/drawingml/2006/table">
            <a:tbl>
              <a:tblPr firstRow="1" bandRow="1">
                <a:tableStyleId>{5940675A-B579-460E-94D1-54222C63F5DA}</a:tableStyleId>
              </a:tblPr>
              <a:tblGrid>
                <a:gridCol w="8679524">
                  <a:extLst>
                    <a:ext uri="{9D8B030D-6E8A-4147-A177-3AD203B41FA5}">
                      <a16:colId xmlns:a16="http://schemas.microsoft.com/office/drawing/2014/main" val="2989344479"/>
                    </a:ext>
                  </a:extLst>
                </a:gridCol>
              </a:tblGrid>
              <a:tr h="569125">
                <a:tc>
                  <a:txBody>
                    <a:bodyPr/>
                    <a:lstStyle/>
                    <a:p>
                      <a:pPr algn="ctr" rtl="0"/>
                      <a:r>
                        <a:rPr lang="en-US" sz="1800" b="1" kern="1200" baseline="0" dirty="0">
                          <a:solidFill>
                            <a:schemeClr val="tx1"/>
                          </a:solidFill>
                          <a:latin typeface="+mn-lt"/>
                          <a:ea typeface="+mn-ea"/>
                          <a:cs typeface="+mn-cs"/>
                        </a:rPr>
                        <a:t>Transmission of HIV</a:t>
                      </a:r>
                    </a:p>
                  </a:txBody>
                  <a:tcPr>
                    <a:solidFill>
                      <a:schemeClr val="accent6">
                        <a:lumMod val="20000"/>
                        <a:lumOff val="80000"/>
                      </a:schemeClr>
                    </a:solidFill>
                  </a:tcPr>
                </a:tc>
                <a:extLst>
                  <a:ext uri="{0D108BD9-81ED-4DB2-BD59-A6C34878D82A}">
                    <a16:rowId xmlns:a16="http://schemas.microsoft.com/office/drawing/2014/main" val="597135024"/>
                  </a:ext>
                </a:extLst>
              </a:tr>
              <a:tr h="4900940">
                <a:tc>
                  <a:txBody>
                    <a:bodyPr/>
                    <a:lstStyle/>
                    <a:p>
                      <a:pPr marL="914400" lvl="2" indent="0">
                        <a:spcBef>
                          <a:spcPct val="20000"/>
                        </a:spcBef>
                        <a:buFontTx/>
                        <a:buNone/>
                      </a:pPr>
                      <a:endParaRPr lang="en-US" sz="1700" kern="1200" dirty="0">
                        <a:solidFill>
                          <a:schemeClr val="tx1"/>
                        </a:solidFill>
                        <a:latin typeface="+mn-lt"/>
                        <a:ea typeface="+mn-ea"/>
                        <a:cs typeface="+mn-cs"/>
                      </a:endParaRPr>
                    </a:p>
                    <a:p>
                      <a:pPr marL="914400" lvl="2" indent="0">
                        <a:spcBef>
                          <a:spcPct val="20000"/>
                        </a:spcBef>
                        <a:buFontTx/>
                        <a:buNone/>
                      </a:pPr>
                      <a:endParaRPr lang="en-US" sz="1700" kern="1200" dirty="0">
                        <a:solidFill>
                          <a:schemeClr val="tx1"/>
                        </a:solidFill>
                        <a:latin typeface="+mn-lt"/>
                        <a:ea typeface="+mn-ea"/>
                        <a:cs typeface="+mn-cs"/>
                      </a:endParaRPr>
                    </a:p>
                    <a:p>
                      <a:pPr marL="914400" lvl="2" indent="0">
                        <a:spcBef>
                          <a:spcPct val="20000"/>
                        </a:spcBef>
                        <a:buFontTx/>
                        <a:buNone/>
                      </a:pPr>
                      <a:endParaRPr lang="en-US" sz="1700" kern="1200" dirty="0">
                        <a:solidFill>
                          <a:schemeClr val="tx1"/>
                        </a:solidFill>
                        <a:latin typeface="+mn-lt"/>
                        <a:ea typeface="+mn-ea"/>
                        <a:cs typeface="+mn-cs"/>
                      </a:endParaRPr>
                    </a:p>
                    <a:p>
                      <a:pPr marL="914400" lvl="2" indent="0">
                        <a:spcBef>
                          <a:spcPct val="20000"/>
                        </a:spcBef>
                        <a:buFontTx/>
                        <a:buNone/>
                      </a:pPr>
                      <a:endParaRPr lang="en-US" sz="1700" kern="1200" dirty="0">
                        <a:solidFill>
                          <a:schemeClr val="tx1"/>
                        </a:solidFill>
                        <a:latin typeface="+mn-lt"/>
                        <a:ea typeface="+mn-ea"/>
                        <a:cs typeface="+mn-cs"/>
                      </a:endParaRPr>
                    </a:p>
                    <a:p>
                      <a:pPr marL="914400" lvl="2" indent="0">
                        <a:spcBef>
                          <a:spcPct val="20000"/>
                        </a:spcBef>
                        <a:buFontTx/>
                        <a:buNone/>
                      </a:pPr>
                      <a:endParaRPr lang="en-US" sz="1700" kern="1200" dirty="0">
                        <a:solidFill>
                          <a:schemeClr val="tx1"/>
                        </a:solidFill>
                        <a:latin typeface="+mn-lt"/>
                        <a:ea typeface="+mn-ea"/>
                        <a:cs typeface="+mn-cs"/>
                      </a:endParaRPr>
                    </a:p>
                    <a:p>
                      <a:pPr marL="914400" lvl="2" indent="0">
                        <a:spcBef>
                          <a:spcPct val="20000"/>
                        </a:spcBef>
                        <a:buFontTx/>
                        <a:buNone/>
                      </a:pPr>
                      <a:endParaRPr lang="en-US" sz="1700" kern="1200" dirty="0">
                        <a:solidFill>
                          <a:schemeClr val="tx1"/>
                        </a:solidFill>
                        <a:latin typeface="+mn-lt"/>
                        <a:ea typeface="+mn-ea"/>
                        <a:cs typeface="+mn-cs"/>
                      </a:endParaRPr>
                    </a:p>
                    <a:p>
                      <a:pPr marL="914400" lvl="2" indent="0">
                        <a:spcBef>
                          <a:spcPct val="20000"/>
                        </a:spcBef>
                        <a:buFontTx/>
                        <a:buNone/>
                      </a:pPr>
                      <a:endParaRPr lang="en-US" sz="1700" kern="1200" dirty="0">
                        <a:solidFill>
                          <a:schemeClr val="tx1"/>
                        </a:solidFill>
                        <a:latin typeface="+mn-lt"/>
                        <a:ea typeface="+mn-ea"/>
                        <a:cs typeface="+mn-cs"/>
                      </a:endParaRPr>
                    </a:p>
                    <a:p>
                      <a:pPr marL="914400" lvl="2" indent="0">
                        <a:spcBef>
                          <a:spcPct val="20000"/>
                        </a:spcBef>
                        <a:buFontTx/>
                        <a:buNone/>
                      </a:pPr>
                      <a:endParaRPr lang="en-US" sz="1600" kern="1200" dirty="0">
                        <a:solidFill>
                          <a:schemeClr val="bg1">
                            <a:lumMod val="50000"/>
                          </a:schemeClr>
                        </a:solidFill>
                        <a:latin typeface="+mn-lt"/>
                        <a:ea typeface="+mn-ea"/>
                        <a:cs typeface="+mn-cs"/>
                      </a:endParaRPr>
                    </a:p>
                    <a:p>
                      <a:pPr marL="914400" lvl="2" indent="0">
                        <a:spcBef>
                          <a:spcPct val="20000"/>
                        </a:spcBef>
                        <a:buFontTx/>
                        <a:buNone/>
                      </a:pPr>
                      <a:endParaRPr lang="en-US" sz="1600" kern="1200" dirty="0">
                        <a:solidFill>
                          <a:schemeClr val="bg1">
                            <a:lumMod val="50000"/>
                          </a:schemeClr>
                        </a:solidFill>
                        <a:latin typeface="+mn-lt"/>
                        <a:ea typeface="+mn-ea"/>
                        <a:cs typeface="+mn-cs"/>
                      </a:endParaRPr>
                    </a:p>
                    <a:p>
                      <a:pPr marL="914400" lvl="2" indent="0">
                        <a:spcBef>
                          <a:spcPct val="20000"/>
                        </a:spcBef>
                        <a:buFontTx/>
                        <a:buNone/>
                      </a:pPr>
                      <a:endParaRPr lang="en-US" sz="1600" kern="1200" dirty="0">
                        <a:solidFill>
                          <a:schemeClr val="bg1">
                            <a:lumMod val="50000"/>
                          </a:schemeClr>
                        </a:solidFill>
                        <a:latin typeface="+mn-lt"/>
                        <a:ea typeface="+mn-ea"/>
                        <a:cs typeface="+mn-cs"/>
                      </a:endParaRPr>
                    </a:p>
                    <a:p>
                      <a:pPr marL="914400" lvl="2" indent="0">
                        <a:spcBef>
                          <a:spcPct val="20000"/>
                        </a:spcBef>
                        <a:buFontTx/>
                        <a:buNone/>
                      </a:pPr>
                      <a:endParaRPr lang="en-US" sz="1600" kern="1200" dirty="0">
                        <a:solidFill>
                          <a:schemeClr val="bg1">
                            <a:lumMod val="50000"/>
                          </a:schemeClr>
                        </a:solidFill>
                        <a:latin typeface="+mn-lt"/>
                        <a:ea typeface="+mn-ea"/>
                        <a:cs typeface="+mn-cs"/>
                      </a:endParaRPr>
                    </a:p>
                    <a:p>
                      <a:pPr marL="914400" lvl="2" indent="0">
                        <a:spcBef>
                          <a:spcPct val="20000"/>
                        </a:spcBef>
                        <a:buFontTx/>
                        <a:buNone/>
                      </a:pPr>
                      <a:endParaRPr lang="en-US" sz="1600" kern="1200" dirty="0">
                        <a:solidFill>
                          <a:schemeClr val="bg1">
                            <a:lumMod val="50000"/>
                          </a:schemeClr>
                        </a:solidFill>
                        <a:latin typeface="+mn-lt"/>
                        <a:ea typeface="+mn-ea"/>
                        <a:cs typeface="+mn-cs"/>
                      </a:endParaRPr>
                    </a:p>
                    <a:p>
                      <a:pPr marL="914400" lvl="2" indent="0">
                        <a:spcBef>
                          <a:spcPct val="20000"/>
                        </a:spcBef>
                        <a:buFontTx/>
                        <a:buNone/>
                      </a:pPr>
                      <a:endParaRPr lang="en-US" sz="1600" kern="1200" dirty="0">
                        <a:solidFill>
                          <a:schemeClr val="bg1">
                            <a:lumMod val="50000"/>
                          </a:schemeClr>
                        </a:solidFill>
                        <a:latin typeface="+mn-lt"/>
                        <a:ea typeface="+mn-ea"/>
                        <a:cs typeface="+mn-cs"/>
                      </a:endParaRPr>
                    </a:p>
                    <a:p>
                      <a:pPr marL="914400" lvl="2" indent="0">
                        <a:spcBef>
                          <a:spcPct val="20000"/>
                        </a:spcBef>
                        <a:buFontTx/>
                        <a:buNone/>
                      </a:pPr>
                      <a:endParaRPr lang="en-US" sz="1600" kern="1200" dirty="0">
                        <a:solidFill>
                          <a:schemeClr val="bg1">
                            <a:lumMod val="50000"/>
                          </a:schemeClr>
                        </a:solidFill>
                        <a:latin typeface="+mn-lt"/>
                        <a:ea typeface="+mn-ea"/>
                        <a:cs typeface="+mn-cs"/>
                      </a:endParaRPr>
                    </a:p>
                    <a:p>
                      <a:pPr marL="914400" lvl="2" indent="0">
                        <a:spcBef>
                          <a:spcPct val="20000"/>
                        </a:spcBef>
                        <a:buFontTx/>
                        <a:buNone/>
                      </a:pPr>
                      <a:endParaRPr lang="en-US" sz="1600" kern="1200" dirty="0">
                        <a:solidFill>
                          <a:schemeClr val="bg1">
                            <a:lumMod val="50000"/>
                          </a:schemeClr>
                        </a:solidFill>
                        <a:latin typeface="+mn-lt"/>
                        <a:ea typeface="+mn-ea"/>
                        <a:cs typeface="+mn-cs"/>
                      </a:endParaRPr>
                    </a:p>
                  </a:txBody>
                  <a:tcPr/>
                </a:tc>
                <a:extLst>
                  <a:ext uri="{0D108BD9-81ED-4DB2-BD59-A6C34878D82A}">
                    <a16:rowId xmlns:a16="http://schemas.microsoft.com/office/drawing/2014/main" val="1676614528"/>
                  </a:ext>
                </a:extLst>
              </a:tr>
            </a:tbl>
          </a:graphicData>
        </a:graphic>
      </p:graphicFrame>
      <p:sp>
        <p:nvSpPr>
          <p:cNvPr id="13" name="مربع نص 12"/>
          <p:cNvSpPr txBox="1"/>
          <p:nvPr/>
        </p:nvSpPr>
        <p:spPr>
          <a:xfrm>
            <a:off x="155161" y="1397448"/>
            <a:ext cx="3991391" cy="4275016"/>
          </a:xfrm>
          <a:prstGeom prst="rect">
            <a:avLst/>
          </a:prstGeom>
          <a:noFill/>
        </p:spPr>
        <p:txBody>
          <a:bodyPr wrap="square" rtlCol="1">
            <a:spAutoFit/>
          </a:bodyPr>
          <a:lstStyle/>
          <a:p>
            <a:pPr marL="342900" indent="-342900">
              <a:spcBef>
                <a:spcPct val="20000"/>
              </a:spcBef>
              <a:buClr>
                <a:schemeClr val="bg1"/>
              </a:buClr>
            </a:pPr>
            <a:r>
              <a:rPr lang="en-US" sz="1700" b="1" dirty="0">
                <a:solidFill>
                  <a:srgbClr val="FF0000"/>
                </a:solidFill>
              </a:rPr>
              <a:t>1- Sexually (unprotected sex): most common </a:t>
            </a:r>
          </a:p>
          <a:p>
            <a:pPr marL="342900" lvl="1" indent="-342900">
              <a:spcBef>
                <a:spcPct val="20000"/>
              </a:spcBef>
              <a:buClr>
                <a:schemeClr val="bg1"/>
              </a:buClr>
              <a:buFont typeface="Arial" charset="0"/>
              <a:buChar char="•"/>
            </a:pPr>
            <a:r>
              <a:rPr lang="en-US" sz="1700" dirty="0"/>
              <a:t>The virus is present in blood, semen and vaginal secretions.</a:t>
            </a:r>
            <a:endParaRPr lang="en-US" sz="2200" dirty="0">
              <a:solidFill>
                <a:srgbClr val="FF0000"/>
              </a:solidFill>
              <a:latin typeface="Times New Roman" pitchFamily="18" charset="0"/>
              <a:cs typeface="Times New Roman" pitchFamily="18" charset="0"/>
            </a:endParaRPr>
          </a:p>
          <a:p>
            <a:pPr marL="342900" lvl="1" indent="-342900">
              <a:spcBef>
                <a:spcPct val="20000"/>
              </a:spcBef>
              <a:buClr>
                <a:schemeClr val="bg1"/>
              </a:buClr>
            </a:pPr>
            <a:r>
              <a:rPr lang="en-US" sz="1700" b="1" dirty="0">
                <a:solidFill>
                  <a:srgbClr val="FF0000"/>
                </a:solidFill>
              </a:rPr>
              <a:t>2- </a:t>
            </a:r>
            <a:r>
              <a:rPr lang="en-US" sz="1700" b="1" dirty="0" err="1">
                <a:solidFill>
                  <a:srgbClr val="FF0000"/>
                </a:solidFill>
              </a:rPr>
              <a:t>Parenteraly</a:t>
            </a:r>
            <a:r>
              <a:rPr lang="en-US" sz="1700" b="1" dirty="0">
                <a:solidFill>
                  <a:srgbClr val="FF0000"/>
                </a:solidFill>
              </a:rPr>
              <a:t>:  </a:t>
            </a:r>
            <a:r>
              <a:rPr lang="x-none" sz="1700" b="1" dirty="0">
                <a:solidFill>
                  <a:srgbClr val="FF0000"/>
                </a:solidFill>
              </a:rPr>
              <a:t> </a:t>
            </a:r>
          </a:p>
          <a:p>
            <a:pPr marL="342900" lvl="1" indent="-342900" algn="ctr">
              <a:spcBef>
                <a:spcPct val="20000"/>
              </a:spcBef>
              <a:buClr>
                <a:schemeClr val="bg1"/>
              </a:buClr>
            </a:pPr>
            <a:r>
              <a:rPr lang="x-none" sz="1400" dirty="0">
                <a:solidFill>
                  <a:schemeClr val="bg1">
                    <a:lumMod val="50000"/>
                  </a:schemeClr>
                </a:solidFill>
              </a:rPr>
              <a:t>هذي </a:t>
            </a:r>
            <a:r>
              <a:rPr lang="x-none" sz="1400" dirty="0" err="1">
                <a:solidFill>
                  <a:schemeClr val="bg1">
                    <a:lumMod val="50000"/>
                  </a:schemeClr>
                </a:solidFill>
              </a:rPr>
              <a:t>الأشیاء</a:t>
            </a:r>
            <a:r>
              <a:rPr lang="x-none" sz="1400" dirty="0">
                <a:solidFill>
                  <a:schemeClr val="bg1">
                    <a:lumMod val="50000"/>
                  </a:schemeClr>
                </a:solidFill>
              </a:rPr>
              <a:t> لما تنشف بعد فترة </a:t>
            </a:r>
            <a:r>
              <a:rPr lang="x-none" sz="1400" dirty="0" err="1">
                <a:solidFill>
                  <a:schemeClr val="bg1">
                    <a:lumMod val="50000"/>
                  </a:schemeClr>
                </a:solidFill>
              </a:rPr>
              <a:t>یكون</a:t>
            </a:r>
            <a:r>
              <a:rPr lang="x-none" sz="1400" dirty="0">
                <a:solidFill>
                  <a:schemeClr val="bg1">
                    <a:lumMod val="50000"/>
                  </a:schemeClr>
                </a:solidFill>
              </a:rPr>
              <a:t> الخطر أقل</a:t>
            </a:r>
            <a:endParaRPr lang="en-US" sz="1400" dirty="0">
              <a:solidFill>
                <a:schemeClr val="bg1">
                  <a:lumMod val="50000"/>
                </a:schemeClr>
              </a:solidFill>
            </a:endParaRPr>
          </a:p>
          <a:p>
            <a:pPr marL="342900" indent="-342900">
              <a:spcBef>
                <a:spcPct val="20000"/>
              </a:spcBef>
              <a:buClr>
                <a:schemeClr val="bg1"/>
              </a:buClr>
              <a:buFont typeface="Arial" charset="0"/>
              <a:buChar char="•"/>
            </a:pPr>
            <a:r>
              <a:rPr lang="en-US" sz="1700" dirty="0">
                <a:solidFill>
                  <a:srgbClr val="FF0000"/>
                </a:solidFill>
              </a:rPr>
              <a:t>Direct exposure </a:t>
            </a:r>
            <a:r>
              <a:rPr lang="en-US" sz="1700" dirty="0"/>
              <a:t>to infected blood or body fluids (e.g. receiving blood from infected donor).</a:t>
            </a:r>
          </a:p>
          <a:p>
            <a:pPr marL="342900" indent="-342900">
              <a:spcBef>
                <a:spcPct val="20000"/>
              </a:spcBef>
              <a:buClr>
                <a:schemeClr val="bg1"/>
              </a:buClr>
              <a:buFont typeface="Arial" charset="0"/>
              <a:buChar char="•"/>
            </a:pPr>
            <a:r>
              <a:rPr lang="en-US" sz="1700" dirty="0"/>
              <a:t>Using contaminated or not adequately sterilized tools in surgical or cosmetic practice (dental, tattooing, body piercing), syringes (drug abuser)</a:t>
            </a:r>
            <a:endParaRPr lang="x-none" sz="1700" dirty="0"/>
          </a:p>
          <a:p>
            <a:pPr marL="342900" indent="-342900">
              <a:spcBef>
                <a:spcPct val="20000"/>
              </a:spcBef>
              <a:buClr>
                <a:schemeClr val="bg1"/>
              </a:buClr>
              <a:buFont typeface="Arial" charset="0"/>
              <a:buChar char="•"/>
            </a:pPr>
            <a:r>
              <a:rPr lang="en-US" sz="1700" dirty="0"/>
              <a:t>Sharing contaminated needles, razors, or tooth brushes, nail cutter.</a:t>
            </a:r>
          </a:p>
        </p:txBody>
      </p:sp>
      <p:cxnSp>
        <p:nvCxnSpPr>
          <p:cNvPr id="14" name="رابط مستقيم 13"/>
          <p:cNvCxnSpPr/>
          <p:nvPr/>
        </p:nvCxnSpPr>
        <p:spPr>
          <a:xfrm>
            <a:off x="4041776" y="1318591"/>
            <a:ext cx="0" cy="463898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6" name="مربع نص 15"/>
          <p:cNvSpPr txBox="1"/>
          <p:nvPr/>
        </p:nvSpPr>
        <p:spPr>
          <a:xfrm>
            <a:off x="4088905" y="1272069"/>
            <a:ext cx="4634390" cy="4745915"/>
          </a:xfrm>
          <a:prstGeom prst="rect">
            <a:avLst/>
          </a:prstGeom>
          <a:noFill/>
        </p:spPr>
        <p:txBody>
          <a:bodyPr wrap="square" rtlCol="1">
            <a:spAutoFit/>
          </a:bodyPr>
          <a:lstStyle/>
          <a:p>
            <a:pPr marL="342900" indent="-342900">
              <a:spcBef>
                <a:spcPct val="20000"/>
              </a:spcBef>
              <a:buClr>
                <a:schemeClr val="bg1"/>
              </a:buClr>
              <a:buFont typeface="Arial" charset="0"/>
              <a:buChar char="•"/>
            </a:pPr>
            <a:r>
              <a:rPr lang="en-US" sz="1700" b="1" dirty="0">
                <a:solidFill>
                  <a:srgbClr val="FF0000"/>
                </a:solidFill>
              </a:rPr>
              <a:t>3- </a:t>
            </a:r>
            <a:r>
              <a:rPr lang="en-US" sz="1700" b="1" dirty="0" err="1">
                <a:solidFill>
                  <a:srgbClr val="FF0000"/>
                </a:solidFill>
              </a:rPr>
              <a:t>Perinatally</a:t>
            </a:r>
            <a:r>
              <a:rPr lang="en-US" sz="1700" b="1" dirty="0">
                <a:solidFill>
                  <a:srgbClr val="FF0000"/>
                </a:solidFill>
              </a:rPr>
              <a:t> (from mother to baby):</a:t>
            </a:r>
          </a:p>
          <a:p>
            <a:pPr marL="342900" indent="-342900">
              <a:spcBef>
                <a:spcPct val="20000"/>
              </a:spcBef>
              <a:buClr>
                <a:schemeClr val="bg1"/>
              </a:buClr>
              <a:buFont typeface="Arial" charset="0"/>
              <a:buChar char="•"/>
            </a:pPr>
            <a:r>
              <a:rPr lang="x-none" sz="1400" dirty="0">
                <a:solidFill>
                  <a:schemeClr val="bg1">
                    <a:lumMod val="50000"/>
                  </a:schemeClr>
                </a:solidFill>
              </a:rPr>
              <a:t>ممكن </a:t>
            </a:r>
            <a:r>
              <a:rPr lang="x-none" sz="1400" dirty="0" err="1">
                <a:solidFill>
                  <a:schemeClr val="bg1">
                    <a:lumMod val="50000"/>
                  </a:schemeClr>
                </a:solidFill>
              </a:rPr>
              <a:t>ینتقل</a:t>
            </a:r>
            <a:r>
              <a:rPr lang="x-none" sz="1400" dirty="0">
                <a:solidFill>
                  <a:schemeClr val="bg1">
                    <a:lumMod val="50000"/>
                  </a:schemeClr>
                </a:solidFill>
              </a:rPr>
              <a:t> </a:t>
            </a:r>
            <a:r>
              <a:rPr lang="x-none" sz="1400" dirty="0" err="1">
                <a:solidFill>
                  <a:schemeClr val="bg1">
                    <a:lumMod val="50000"/>
                  </a:schemeClr>
                </a:solidFill>
              </a:rPr>
              <a:t>للبیبي</a:t>
            </a:r>
            <a:r>
              <a:rPr lang="x-none" sz="1400" dirty="0">
                <a:solidFill>
                  <a:schemeClr val="bg1">
                    <a:lumMod val="50000"/>
                  </a:schemeClr>
                </a:solidFill>
              </a:rPr>
              <a:t> فترة الحمل بس الاكثر أثناء </a:t>
            </a:r>
            <a:r>
              <a:rPr lang="x-none" sz="1400" dirty="0" err="1">
                <a:solidFill>
                  <a:schemeClr val="bg1">
                    <a:lumMod val="50000"/>
                  </a:schemeClr>
                </a:solidFill>
              </a:rPr>
              <a:t>عملیة</a:t>
            </a:r>
            <a:r>
              <a:rPr lang="x-none" sz="1400" dirty="0">
                <a:solidFill>
                  <a:schemeClr val="bg1">
                    <a:lumMod val="50000"/>
                  </a:schemeClr>
                </a:solidFill>
              </a:rPr>
              <a:t> الولادة</a:t>
            </a:r>
            <a:endParaRPr lang="en-US" sz="1400" dirty="0">
              <a:solidFill>
                <a:schemeClr val="bg1">
                  <a:lumMod val="50000"/>
                </a:schemeClr>
              </a:solidFill>
            </a:endParaRPr>
          </a:p>
          <a:p>
            <a:pPr marL="285750" lvl="1" indent="-285750">
              <a:spcBef>
                <a:spcPct val="20000"/>
              </a:spcBef>
              <a:buFont typeface="Arial" panose="020B0604020202020204" pitchFamily="34" charset="0"/>
              <a:buChar char="•"/>
            </a:pPr>
            <a:r>
              <a:rPr lang="en-US" sz="1700" dirty="0"/>
              <a:t>Infected mothers can transmit HIV to their babies </a:t>
            </a:r>
            <a:r>
              <a:rPr lang="en-US" sz="1700" dirty="0" err="1"/>
              <a:t>transplacentally</a:t>
            </a:r>
            <a:r>
              <a:rPr lang="en-US" sz="1700" dirty="0"/>
              <a:t> (25%), but Treatment of the mothers with the </a:t>
            </a:r>
            <a:r>
              <a:rPr lang="en-US" sz="1700" dirty="0">
                <a:solidFill>
                  <a:srgbClr val="FF0000"/>
                </a:solidFill>
              </a:rPr>
              <a:t>reverse transcriptase inhibitor </a:t>
            </a:r>
            <a:r>
              <a:rPr lang="en-US" sz="1700" b="1" dirty="0">
                <a:solidFill>
                  <a:srgbClr val="FF0000"/>
                </a:solidFill>
              </a:rPr>
              <a:t>(Zidovudine) </a:t>
            </a:r>
            <a:r>
              <a:rPr lang="ar-SA" sz="1700" b="1" dirty="0">
                <a:solidFill>
                  <a:srgbClr val="FF0000"/>
                </a:solidFill>
              </a:rPr>
              <a:t>*</a:t>
            </a:r>
            <a:r>
              <a:rPr lang="en-US" sz="1700" dirty="0"/>
              <a:t>during pregnancy can reduce transmission in most cases.</a:t>
            </a:r>
            <a:r>
              <a:rPr lang="ar-SA" sz="1200" dirty="0">
                <a:solidFill>
                  <a:schemeClr val="bg1">
                    <a:lumMod val="50000"/>
                  </a:schemeClr>
                </a:solidFill>
              </a:rPr>
              <a:t> </a:t>
            </a:r>
            <a:endParaRPr lang="en-US" sz="1200" dirty="0">
              <a:solidFill>
                <a:schemeClr val="bg1">
                  <a:lumMod val="50000"/>
                </a:schemeClr>
              </a:solidFill>
            </a:endParaRPr>
          </a:p>
          <a:p>
            <a:pPr marL="285750" lvl="1" indent="-285750">
              <a:spcBef>
                <a:spcPct val="20000"/>
              </a:spcBef>
              <a:buFont typeface="Arial" panose="020B0604020202020204" pitchFamily="34" charset="0"/>
              <a:buChar char="•"/>
            </a:pPr>
            <a:r>
              <a:rPr lang="en-US" sz="1700" dirty="0"/>
              <a:t>Virus spread to child perinatally mainly </a:t>
            </a:r>
            <a:r>
              <a:rPr lang="en-US" sz="1700" dirty="0">
                <a:solidFill>
                  <a:srgbClr val="FF0000"/>
                </a:solidFill>
              </a:rPr>
              <a:t>(50%) </a:t>
            </a:r>
            <a:r>
              <a:rPr lang="en-US" sz="1700" dirty="0"/>
              <a:t>during delivery, but given the </a:t>
            </a:r>
            <a:r>
              <a:rPr lang="en-US" sz="1700" dirty="0">
                <a:solidFill>
                  <a:srgbClr val="FF0000"/>
                </a:solidFill>
              </a:rPr>
              <a:t>reverse transcriptase inhibitor </a:t>
            </a:r>
            <a:r>
              <a:rPr lang="en-US" sz="1700" b="1" dirty="0">
                <a:solidFill>
                  <a:srgbClr val="FF0000"/>
                </a:solidFill>
              </a:rPr>
              <a:t>(Nevirapine)</a:t>
            </a:r>
            <a:r>
              <a:rPr lang="ar-SA" sz="1700" b="1" dirty="0">
                <a:solidFill>
                  <a:srgbClr val="FF0000"/>
                </a:solidFill>
              </a:rPr>
              <a:t>*</a:t>
            </a:r>
            <a:r>
              <a:rPr lang="en-US" sz="1700" b="1" dirty="0">
                <a:solidFill>
                  <a:srgbClr val="FF0000"/>
                </a:solidFill>
              </a:rPr>
              <a:t> </a:t>
            </a:r>
            <a:r>
              <a:rPr lang="en-US" sz="1700" dirty="0"/>
              <a:t>as single dose during delivery can reduce the transmission. </a:t>
            </a:r>
          </a:p>
          <a:p>
            <a:pPr marL="285750" lvl="1" indent="-285750">
              <a:spcBef>
                <a:spcPct val="20000"/>
              </a:spcBef>
              <a:buFont typeface="Arial" panose="020B0604020202020204" pitchFamily="34" charset="0"/>
              <a:buChar char="•"/>
            </a:pPr>
            <a:r>
              <a:rPr lang="en-US" sz="1700" dirty="0"/>
              <a:t>Breastfeeding is also an important way of perinatal transmission (25%).</a:t>
            </a:r>
          </a:p>
          <a:p>
            <a:pPr marL="285750" lvl="1" indent="-285750">
              <a:spcBef>
                <a:spcPct val="20000"/>
              </a:spcBef>
              <a:buFont typeface="Arial" panose="020B0604020202020204" pitchFamily="34" charset="0"/>
              <a:buChar char="•"/>
            </a:pPr>
            <a:r>
              <a:rPr lang="en-US" altLang="en-US" sz="1700" dirty="0"/>
              <a:t>Antiretroviral treatment of the mother and infant after birth can also significantly decrease the risk of HIV infection in the newborn.</a:t>
            </a:r>
            <a:endParaRPr lang="en-US" sz="1700" dirty="0"/>
          </a:p>
        </p:txBody>
      </p:sp>
      <p:sp>
        <p:nvSpPr>
          <p:cNvPr id="17" name="مربع نص 16"/>
          <p:cNvSpPr txBox="1"/>
          <p:nvPr/>
        </p:nvSpPr>
        <p:spPr>
          <a:xfrm>
            <a:off x="155161" y="6293919"/>
            <a:ext cx="5472527" cy="307777"/>
          </a:xfrm>
          <a:prstGeom prst="rect">
            <a:avLst/>
          </a:prstGeom>
          <a:ln>
            <a:solidFill>
              <a:srgbClr val="DDDDDD"/>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pPr algn="ctr" rtl="1"/>
            <a:r>
              <a:rPr lang="ar-SA" sz="1400" dirty="0">
                <a:solidFill>
                  <a:srgbClr val="FF0000"/>
                </a:solidFill>
              </a:rPr>
              <a:t>*</a:t>
            </a:r>
            <a:r>
              <a:rPr lang="x-none" sz="1400" dirty="0">
                <a:solidFill>
                  <a:schemeClr val="bg1">
                    <a:lumMod val="50000"/>
                  </a:schemeClr>
                </a:solidFill>
              </a:rPr>
              <a:t>مهم جدا أننا نعرف أن الأدوية اللي فوق الميكانيزم حقها أنها </a:t>
            </a:r>
            <a:r>
              <a:rPr lang="en-US" sz="1400" dirty="0">
                <a:solidFill>
                  <a:schemeClr val="bg1">
                    <a:lumMod val="50000"/>
                  </a:schemeClr>
                </a:solidFill>
              </a:rPr>
              <a:t> Anti-reverse transcriptase</a:t>
            </a:r>
            <a:endParaRPr lang="x-none" sz="1400" dirty="0">
              <a:solidFill>
                <a:schemeClr val="bg1">
                  <a:lumMod val="50000"/>
                </a:schemeClr>
              </a:solidFill>
            </a:endParaRPr>
          </a:p>
        </p:txBody>
      </p:sp>
      <p:pic>
        <p:nvPicPr>
          <p:cNvPr id="18" name="Picture 6" descr="nature08898-f1.2.jpg"/>
          <p:cNvPicPr>
            <a:picLocks noChangeAspect="1"/>
          </p:cNvPicPr>
          <p:nvPr/>
        </p:nvPicPr>
        <p:blipFill>
          <a:blip r:embed="rId2" cstate="print"/>
          <a:srcRect/>
          <a:stretch>
            <a:fillRect/>
          </a:stretch>
        </p:blipFill>
        <p:spPr bwMode="auto">
          <a:xfrm>
            <a:off x="9138091" y="704850"/>
            <a:ext cx="2639113" cy="1824038"/>
          </a:xfrm>
          <a:prstGeom prst="rect">
            <a:avLst/>
          </a:prstGeom>
          <a:noFill/>
          <a:ln w="9525">
            <a:noFill/>
            <a:miter lim="800000"/>
            <a:headEnd/>
            <a:tailEnd/>
          </a:ln>
        </p:spPr>
      </p:pic>
      <p:sp>
        <p:nvSpPr>
          <p:cNvPr id="19" name="مربع نص 18"/>
          <p:cNvSpPr txBox="1"/>
          <p:nvPr/>
        </p:nvSpPr>
        <p:spPr>
          <a:xfrm>
            <a:off x="9138090" y="328788"/>
            <a:ext cx="2639114" cy="369332"/>
          </a:xfrm>
          <a:prstGeom prst="rect">
            <a:avLst/>
          </a:prstGeom>
          <a:ln>
            <a:solidFill>
              <a:srgbClr val="DDDDDD"/>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b="1" dirty="0">
                <a:solidFill>
                  <a:schemeClr val="tx1"/>
                </a:solidFill>
              </a:rPr>
              <a:t>The pathogenesis of HIV</a:t>
            </a:r>
            <a:endParaRPr lang="x-none" b="1" dirty="0">
              <a:solidFill>
                <a:schemeClr val="tx1"/>
              </a:solidFill>
            </a:endParaRPr>
          </a:p>
        </p:txBody>
      </p:sp>
      <p:sp>
        <p:nvSpPr>
          <p:cNvPr id="20" name="مربع نص 19"/>
          <p:cNvSpPr txBox="1"/>
          <p:nvPr/>
        </p:nvSpPr>
        <p:spPr>
          <a:xfrm>
            <a:off x="8853459" y="2859941"/>
            <a:ext cx="3251573" cy="3293209"/>
          </a:xfrm>
          <a:prstGeom prst="rect">
            <a:avLst/>
          </a:prstGeom>
          <a:noFill/>
          <a:ln>
            <a:solidFill>
              <a:schemeClr val="tx1">
                <a:lumMod val="95000"/>
                <a:lumOff val="5000"/>
              </a:schemeClr>
            </a:solidFill>
          </a:ln>
        </p:spPr>
        <p:txBody>
          <a:bodyPr wrap="square" rtlCol="1">
            <a:spAutoFit/>
          </a:bodyPr>
          <a:lstStyle/>
          <a:p>
            <a:pPr marL="285750" indent="-285750">
              <a:spcBef>
                <a:spcPct val="50000"/>
              </a:spcBef>
              <a:buFont typeface="Wingdings" panose="05000000000000000000" pitchFamily="2" charset="2"/>
              <a:buChar char="v"/>
            </a:pPr>
            <a:r>
              <a:rPr lang="en-US" sz="1600" b="1" dirty="0"/>
              <a:t>Virus Inactivation </a:t>
            </a:r>
            <a:endParaRPr lang="en-US" sz="1600" dirty="0"/>
          </a:p>
          <a:p>
            <a:pPr>
              <a:spcBef>
                <a:spcPct val="50000"/>
              </a:spcBef>
            </a:pPr>
            <a:r>
              <a:rPr lang="en-US" sz="1600" dirty="0"/>
              <a:t>HIV is </a:t>
            </a:r>
            <a:r>
              <a:rPr lang="en-US" sz="1600" b="1" dirty="0"/>
              <a:t>easily</a:t>
            </a:r>
            <a:r>
              <a:rPr lang="en-US" sz="1600" dirty="0"/>
              <a:t> inactivated by treatment for 10 min at 37oC with any of the following:</a:t>
            </a:r>
          </a:p>
          <a:p>
            <a:pPr marL="742950" lvl="1" indent="-285750">
              <a:spcBef>
                <a:spcPct val="50000"/>
              </a:spcBef>
              <a:buFont typeface="Wingdings" panose="05000000000000000000" pitchFamily="2" charset="2"/>
              <a:buChar char="ü"/>
            </a:pPr>
            <a:r>
              <a:rPr lang="en-US" sz="1600" dirty="0"/>
              <a:t>10% House hold bleach, Sodium hypochlorite </a:t>
            </a:r>
          </a:p>
          <a:p>
            <a:pPr marL="742950" lvl="1" indent="-285750">
              <a:spcBef>
                <a:spcPct val="50000"/>
              </a:spcBef>
              <a:buFont typeface="Wingdings" panose="05000000000000000000" pitchFamily="2" charset="2"/>
              <a:buChar char="ü"/>
            </a:pPr>
            <a:r>
              <a:rPr lang="en-US" sz="1600" dirty="0"/>
              <a:t>50%        Ethanol                                                        </a:t>
            </a:r>
          </a:p>
          <a:p>
            <a:pPr marL="742950" lvl="1" indent="-285750">
              <a:spcBef>
                <a:spcPct val="50000"/>
              </a:spcBef>
              <a:buFont typeface="Wingdings" panose="05000000000000000000" pitchFamily="2" charset="2"/>
              <a:buChar char="ü"/>
            </a:pPr>
            <a:r>
              <a:rPr lang="en-US" sz="1600" dirty="0"/>
              <a:t>35%        Isopropanol                                                       </a:t>
            </a:r>
          </a:p>
          <a:p>
            <a:pPr marL="742950" lvl="1" indent="-285750">
              <a:spcBef>
                <a:spcPct val="50000"/>
              </a:spcBef>
              <a:buFont typeface="Wingdings" panose="05000000000000000000" pitchFamily="2" charset="2"/>
              <a:buChar char="ü"/>
            </a:pPr>
            <a:r>
              <a:rPr lang="en-US" sz="1600" dirty="0"/>
              <a:t>0.5%       Paraformaldehyde                                           </a:t>
            </a:r>
          </a:p>
          <a:p>
            <a:pPr marL="742950" lvl="1" indent="-285750">
              <a:spcBef>
                <a:spcPct val="50000"/>
              </a:spcBef>
              <a:buFont typeface="Wingdings" panose="05000000000000000000" pitchFamily="2" charset="2"/>
              <a:buChar char="ü"/>
            </a:pPr>
            <a:r>
              <a:rPr lang="en-US" sz="1600" dirty="0"/>
              <a:t>0.3%       Hydrogen peroxide </a:t>
            </a:r>
          </a:p>
        </p:txBody>
      </p:sp>
    </p:spTree>
    <p:extLst>
      <p:ext uri="{BB962C8B-B14F-4D97-AF65-F5344CB8AC3E}">
        <p14:creationId xmlns:p14="http://schemas.microsoft.com/office/powerpoint/2010/main" val="599974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03873626"/>
              </p:ext>
            </p:extLst>
          </p:nvPr>
        </p:nvGraphicFramePr>
        <p:xfrm>
          <a:off x="228600" y="858647"/>
          <a:ext cx="11871960" cy="5574174"/>
        </p:xfrm>
        <a:graphic>
          <a:graphicData uri="http://schemas.openxmlformats.org/drawingml/2006/table">
            <a:tbl>
              <a:tblPr firstRow="1" bandRow="1">
                <a:tableStyleId>{5C22544A-7EE6-4342-B048-85BDC9FD1C3A}</a:tableStyleId>
              </a:tblPr>
              <a:tblGrid>
                <a:gridCol w="1392920">
                  <a:extLst>
                    <a:ext uri="{9D8B030D-6E8A-4147-A177-3AD203B41FA5}">
                      <a16:colId xmlns:a16="http://schemas.microsoft.com/office/drawing/2014/main" val="20000"/>
                    </a:ext>
                  </a:extLst>
                </a:gridCol>
                <a:gridCol w="3978442">
                  <a:extLst>
                    <a:ext uri="{9D8B030D-6E8A-4147-A177-3AD203B41FA5}">
                      <a16:colId xmlns:a16="http://schemas.microsoft.com/office/drawing/2014/main" val="20001"/>
                    </a:ext>
                  </a:extLst>
                </a:gridCol>
                <a:gridCol w="3593432">
                  <a:extLst>
                    <a:ext uri="{9D8B030D-6E8A-4147-A177-3AD203B41FA5}">
                      <a16:colId xmlns:a16="http://schemas.microsoft.com/office/drawing/2014/main" val="20002"/>
                    </a:ext>
                  </a:extLst>
                </a:gridCol>
                <a:gridCol w="2907166">
                  <a:extLst>
                    <a:ext uri="{9D8B030D-6E8A-4147-A177-3AD203B41FA5}">
                      <a16:colId xmlns:a16="http://schemas.microsoft.com/office/drawing/2014/main" val="20003"/>
                    </a:ext>
                  </a:extLst>
                </a:gridCol>
              </a:tblGrid>
              <a:tr h="5957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ffectLst/>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dirty="0">
                          <a:solidFill>
                            <a:schemeClr val="tx1"/>
                          </a:solidFill>
                          <a:latin typeface="+mn-lt"/>
                        </a:rPr>
                        <a:t>The</a:t>
                      </a:r>
                      <a:r>
                        <a:rPr lang="en-US" baseline="0" dirty="0">
                          <a:solidFill>
                            <a:schemeClr val="tx1"/>
                          </a:solidFill>
                          <a:latin typeface="+mn-lt"/>
                        </a:rPr>
                        <a:t> Acute phase(1)</a:t>
                      </a:r>
                      <a:endParaRPr lang="en-US" dirty="0">
                        <a:solidFill>
                          <a:schemeClr val="tx1"/>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4F1E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effectLst/>
                          <a:latin typeface="+mn-lt"/>
                        </a:rPr>
                        <a:t>The Chronic phase(2)</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effectLst/>
                          <a:latin typeface="+mn-lt"/>
                        </a:rPr>
                        <a:t>(PGL &amp; ARC)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effectLst/>
                          <a:latin typeface="+mn-lt"/>
                        </a:rPr>
                        <a:t>AIDS(end</a:t>
                      </a:r>
                      <a:r>
                        <a:rPr lang="en-US" baseline="0" dirty="0">
                          <a:solidFill>
                            <a:schemeClr val="tx1"/>
                          </a:solidFill>
                          <a:effectLst/>
                          <a:latin typeface="+mn-lt"/>
                        </a:rPr>
                        <a:t> stage)</a:t>
                      </a:r>
                      <a:endParaRPr lang="en-US" dirty="0">
                        <a:solidFill>
                          <a:schemeClr val="tx1"/>
                        </a:solidFill>
                        <a:effectLst/>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787273">
                <a:tc>
                  <a:txBody>
                    <a:bodyPr/>
                    <a:lstStyle/>
                    <a:p>
                      <a:r>
                        <a:rPr lang="en-US" sz="1800" dirty="0">
                          <a:latin typeface="+mn-lt"/>
                        </a:rPr>
                        <a:t>Duration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indent="-342900" algn="l" rtl="0">
                        <a:spcBef>
                          <a:spcPct val="20000"/>
                        </a:spcBef>
                        <a:buClr>
                          <a:schemeClr val="tx1"/>
                        </a:buClr>
                        <a:buFont typeface="Arial" charset="0"/>
                        <a:buChar char="•"/>
                      </a:pPr>
                      <a:r>
                        <a:rPr lang="en-US" sz="1800" dirty="0">
                          <a:solidFill>
                            <a:schemeClr val="tx1"/>
                          </a:solidFill>
                          <a:latin typeface="+mn-lt"/>
                        </a:rPr>
                        <a:t>Incubation period 2 weeks and lasts for about 12 weeks</a:t>
                      </a:r>
                      <a:r>
                        <a:rPr lang="en-US" sz="1400" dirty="0">
                          <a:solidFill>
                            <a:schemeClr val="bg1">
                              <a:lumMod val="50000"/>
                            </a:schemeClr>
                          </a:solidFill>
                          <a:latin typeface="+mn-lt"/>
                        </a:rPr>
                        <a:t>.(4</a:t>
                      </a:r>
                      <a:r>
                        <a:rPr lang="en-US" sz="1400" baseline="0" dirty="0">
                          <a:solidFill>
                            <a:schemeClr val="bg1">
                              <a:lumMod val="50000"/>
                            </a:schemeClr>
                          </a:solidFill>
                          <a:latin typeface="+mn-lt"/>
                        </a:rPr>
                        <a:t> month)</a:t>
                      </a:r>
                      <a:endParaRPr lang="en-US" sz="1400" dirty="0">
                        <a:solidFill>
                          <a:schemeClr val="bg1">
                            <a:lumMod val="50000"/>
                          </a:schemeClr>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800" dirty="0">
                          <a:solidFill>
                            <a:schemeClr val="tx1"/>
                          </a:solidFill>
                          <a:latin typeface="+mn-lt"/>
                        </a:rPr>
                        <a:t>Lasts for about 10 </a:t>
                      </a:r>
                      <a:r>
                        <a:rPr lang="en-US" sz="1800" dirty="0" err="1">
                          <a:solidFill>
                            <a:schemeClr val="tx1"/>
                          </a:solidFill>
                          <a:latin typeface="+mn-lt"/>
                        </a:rPr>
                        <a:t>yrs</a:t>
                      </a:r>
                      <a:r>
                        <a:rPr lang="en-US" sz="1800" dirty="0">
                          <a:solidFill>
                            <a:schemeClr val="tx1"/>
                          </a:solidFill>
                          <a:latin typeface="+mn-lt"/>
                        </a:rPr>
                        <a:t> in adults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800" dirty="0">
                          <a:solidFill>
                            <a:schemeClr val="tx1"/>
                          </a:solidFill>
                          <a:latin typeface="+mn-lt"/>
                        </a:rPr>
                        <a:t>5 </a:t>
                      </a:r>
                      <a:r>
                        <a:rPr lang="en-US" sz="1800" dirty="0" err="1">
                          <a:solidFill>
                            <a:schemeClr val="tx1"/>
                          </a:solidFill>
                          <a:latin typeface="+mn-lt"/>
                        </a:rPr>
                        <a:t>yrs</a:t>
                      </a:r>
                      <a:r>
                        <a:rPr lang="en-US" sz="1800" dirty="0">
                          <a:solidFill>
                            <a:schemeClr val="tx1"/>
                          </a:solidFill>
                          <a:latin typeface="+mn-lt"/>
                        </a:rPr>
                        <a:t> in children.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a:solidFill>
                            <a:schemeClr val="dk1"/>
                          </a:solidFill>
                          <a:effectLst/>
                          <a:latin typeface="+mn-lt"/>
                          <a:ea typeface="+mn-ea"/>
                          <a:cs typeface="+mn-cs"/>
                        </a:rPr>
                        <a:t>The end stage of the disease.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638454">
                <a:tc>
                  <a:txBody>
                    <a:bodyPr/>
                    <a:lstStyle/>
                    <a:p>
                      <a:endParaRPr lang="en-US" sz="1800" dirty="0">
                        <a:latin typeface="+mn-lt"/>
                      </a:endParaRPr>
                    </a:p>
                    <a:p>
                      <a:endParaRPr lang="en-US" sz="1800" dirty="0">
                        <a:latin typeface="+mn-lt"/>
                      </a:endParaRPr>
                    </a:p>
                    <a:p>
                      <a:endParaRPr lang="en-US" sz="1800" dirty="0">
                        <a:latin typeface="+mn-lt"/>
                      </a:endParaRPr>
                    </a:p>
                    <a:p>
                      <a:r>
                        <a:rPr lang="en-US" sz="1800" dirty="0">
                          <a:latin typeface="+mn-lt"/>
                        </a:rPr>
                        <a:t>Symptoms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800" dirty="0">
                          <a:solidFill>
                            <a:schemeClr val="tx1"/>
                          </a:solidFill>
                          <a:latin typeface="+mn-lt"/>
                          <a:cs typeface="Times New Roman" pitchFamily="18" charset="0"/>
                        </a:rPr>
                        <a:t>Mostly asymptomatic, but in about 2</a:t>
                      </a:r>
                      <a:r>
                        <a:rPr lang="en-US" sz="1800" dirty="0">
                          <a:solidFill>
                            <a:schemeClr val="tx1"/>
                          </a:solidFill>
                          <a:latin typeface="+mn-lt"/>
                        </a:rPr>
                        <a:t>5-65% of the cases, patients may develop symptoms resemble </a:t>
                      </a:r>
                      <a:r>
                        <a:rPr lang="en-US" sz="1800" dirty="0">
                          <a:solidFill>
                            <a:srgbClr val="FF0000"/>
                          </a:solidFill>
                          <a:latin typeface="+mn-lt"/>
                        </a:rPr>
                        <a:t>infectious mononucleosis </a:t>
                      </a:r>
                      <a:r>
                        <a:rPr lang="en-US" sz="1800" dirty="0">
                          <a:solidFill>
                            <a:schemeClr val="tx1"/>
                          </a:solidFill>
                          <a:latin typeface="+mn-lt"/>
                        </a:rPr>
                        <a:t>or </a:t>
                      </a:r>
                      <a:r>
                        <a:rPr lang="en-US" sz="1800" dirty="0">
                          <a:solidFill>
                            <a:srgbClr val="FF0000"/>
                          </a:solidFill>
                          <a:latin typeface="+mn-lt"/>
                        </a:rPr>
                        <a:t>Flu</a:t>
                      </a:r>
                      <a:r>
                        <a:rPr lang="en-US" sz="1800" baseline="0" dirty="0">
                          <a:solidFill>
                            <a:srgbClr val="FF0000"/>
                          </a:solidFill>
                          <a:latin typeface="+mn-lt"/>
                        </a:rPr>
                        <a:t> like </a:t>
                      </a:r>
                      <a:r>
                        <a:rPr lang="en-US" sz="1800" dirty="0">
                          <a:solidFill>
                            <a:schemeClr val="tx1"/>
                          </a:solidFill>
                          <a:latin typeface="+mn-lt"/>
                        </a:rPr>
                        <a:t>(fever, headache, anorexia, fatigue, lymphadenopathy, skin rash) which resolved in 2 weeks.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altLang="en-US" sz="1800" dirty="0">
                          <a:solidFill>
                            <a:srgbClr val="7030A0"/>
                          </a:solidFill>
                          <a:latin typeface="+mn-lt"/>
                        </a:rPr>
                        <a:t>Some of patients may develop aseptic meningitis. </a:t>
                      </a:r>
                      <a:r>
                        <a:rPr lang="en-US" altLang="en-US" sz="1800" baseline="0" dirty="0">
                          <a:solidFill>
                            <a:srgbClr val="7030A0"/>
                          </a:solidFill>
                          <a:latin typeface="+mn-lt"/>
                        </a:rPr>
                        <a:t>      </a:t>
                      </a:r>
                      <a:r>
                        <a:rPr lang="en-US" sz="1800" dirty="0">
                          <a:solidFill>
                            <a:srgbClr val="7030A0"/>
                          </a:solidFill>
                          <a:latin typeface="+mn-lt"/>
                        </a:rPr>
                        <a:t> </a:t>
                      </a:r>
                      <a:r>
                        <a:rPr lang="en-US" sz="1600" dirty="0">
                          <a:solidFill>
                            <a:schemeClr val="tx1"/>
                          </a:solidFill>
                          <a:latin typeface="+mn-lt"/>
                          <a:hlinkClick r:id="rId2" action="ppaction://hlinkfile"/>
                        </a:rPr>
                        <a:t>Image</a:t>
                      </a:r>
                      <a:endParaRPr lang="en-US" sz="1600" dirty="0">
                        <a:solidFill>
                          <a:schemeClr val="tx1"/>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800" dirty="0">
                          <a:solidFill>
                            <a:schemeClr val="tx1"/>
                          </a:solidFill>
                          <a:latin typeface="+mn-lt"/>
                        </a:rPr>
                        <a:t>Totally asymptomatic but the patients is </a:t>
                      </a:r>
                      <a:r>
                        <a:rPr lang="en-US" sz="1800" dirty="0">
                          <a:solidFill>
                            <a:srgbClr val="FF0000"/>
                          </a:solidFill>
                          <a:latin typeface="+mn-lt"/>
                        </a:rPr>
                        <a:t>still contagious</a:t>
                      </a:r>
                      <a:r>
                        <a:rPr lang="ar-SA" sz="1200" dirty="0">
                          <a:solidFill>
                            <a:schemeClr val="bg1">
                              <a:lumMod val="50000"/>
                            </a:schemeClr>
                          </a:solidFill>
                          <a:latin typeface="+mn-lt"/>
                        </a:rPr>
                        <a:t>(يعني</a:t>
                      </a:r>
                      <a:r>
                        <a:rPr lang="ar-SA" sz="1800" baseline="0" dirty="0">
                          <a:solidFill>
                            <a:srgbClr val="FF0000"/>
                          </a:solidFill>
                          <a:latin typeface="+mn-lt"/>
                        </a:rPr>
                        <a:t> </a:t>
                      </a:r>
                      <a:r>
                        <a:rPr lang="ar-SA" sz="1200" baseline="0" dirty="0">
                          <a:solidFill>
                            <a:schemeClr val="bg1">
                              <a:lumMod val="50000"/>
                            </a:schemeClr>
                          </a:solidFill>
                          <a:latin typeface="+mn-lt"/>
                        </a:rPr>
                        <a:t>ممكن ينقل العدوى)</a:t>
                      </a:r>
                      <a:r>
                        <a:rPr lang="en-US" sz="1800" dirty="0">
                          <a:solidFill>
                            <a:schemeClr val="tx1"/>
                          </a:solidFill>
                          <a:latin typeface="+mn-lt"/>
                        </a:rPr>
                        <a:t>.</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endParaRPr lang="en-US" sz="1800" dirty="0">
                        <a:solidFill>
                          <a:schemeClr val="tx1"/>
                        </a:solidFill>
                        <a:latin typeface="+mn-lt"/>
                      </a:endParaRPr>
                    </a:p>
                    <a:p>
                      <a:pPr marL="285750" indent="-285750">
                        <a:buFont typeface="Arial" charset="0"/>
                        <a:buChar char="•"/>
                      </a:pPr>
                      <a:r>
                        <a:rPr lang="en-US" sz="1800" b="0" kern="1200" dirty="0">
                          <a:solidFill>
                            <a:schemeClr val="dk1"/>
                          </a:solidFill>
                          <a:effectLst/>
                          <a:latin typeface="+mn-lt"/>
                          <a:ea typeface="+mn-ea"/>
                          <a:cs typeface="+mn-cs"/>
                        </a:rPr>
                        <a:t>At the end of this stage patients start to develop: </a:t>
                      </a:r>
                      <a:endParaRPr lang="en-US" b="0" dirty="0">
                        <a:effectLst/>
                        <a:latin typeface="+mn-lt"/>
                      </a:endParaRPr>
                    </a:p>
                    <a:p>
                      <a:pPr marL="0" indent="0">
                        <a:buFont typeface="Arial" charset="0"/>
                        <a:buNone/>
                      </a:pPr>
                      <a:r>
                        <a:rPr lang="en-US" sz="1800" b="0" kern="1200" dirty="0">
                          <a:solidFill>
                            <a:schemeClr val="dk1"/>
                          </a:solidFill>
                          <a:effectLst/>
                          <a:latin typeface="+mn-lt"/>
                          <a:ea typeface="+mn-ea"/>
                          <a:cs typeface="+mn-cs"/>
                        </a:rPr>
                        <a:t>      </a:t>
                      </a:r>
                      <a:r>
                        <a:rPr lang="en-US" sz="1800" b="0" kern="1200" dirty="0">
                          <a:solidFill>
                            <a:srgbClr val="FF0000"/>
                          </a:solidFill>
                          <a:effectLst/>
                          <a:latin typeface="+mn-lt"/>
                          <a:ea typeface="+mn-ea"/>
                          <a:cs typeface="+mn-cs"/>
                        </a:rPr>
                        <a:t>● PGL </a:t>
                      </a:r>
                      <a:endParaRPr lang="ar-SA" sz="1800" b="0" kern="1200" dirty="0">
                        <a:solidFill>
                          <a:srgbClr val="FF0000"/>
                        </a:solidFill>
                        <a:effectLst/>
                        <a:latin typeface="+mn-lt"/>
                        <a:ea typeface="+mn-ea"/>
                        <a:cs typeface="+mn-cs"/>
                      </a:endParaRPr>
                    </a:p>
                    <a:p>
                      <a:pPr marL="0" indent="0">
                        <a:buFont typeface="Arial" charset="0"/>
                        <a:buNone/>
                      </a:pPr>
                      <a:r>
                        <a:rPr lang="ar-SA" sz="1800" b="0" kern="1200" dirty="0">
                          <a:solidFill>
                            <a:srgbClr val="FF0000"/>
                          </a:solidFill>
                          <a:effectLst/>
                          <a:latin typeface="+mn-lt"/>
                          <a:ea typeface="+mn-ea"/>
                          <a:cs typeface="+mn-cs"/>
                        </a:rPr>
                        <a:t>     </a:t>
                      </a:r>
                      <a:r>
                        <a:rPr lang="en-US" sz="1800" b="0" kern="1200" dirty="0">
                          <a:solidFill>
                            <a:srgbClr val="FF0000"/>
                          </a:solidFill>
                          <a:effectLst/>
                          <a:latin typeface="+mn-lt"/>
                          <a:ea typeface="+mn-ea"/>
                          <a:cs typeface="+mn-cs"/>
                        </a:rPr>
                        <a:t>● ARC. </a:t>
                      </a:r>
                      <a:endParaRPr lang="en-US" b="0" dirty="0">
                        <a:solidFill>
                          <a:srgbClr val="FF0000"/>
                        </a:solidFill>
                        <a:effectLst/>
                        <a:latin typeface="+mn-lt"/>
                      </a:endParaRPr>
                    </a:p>
                    <a:p>
                      <a:pPr marL="285750" indent="-285750">
                        <a:buFont typeface="Arial"/>
                        <a:buChar char="•"/>
                      </a:pPr>
                      <a:endParaRPr lang="en-US" dirty="0">
                        <a:effectLst/>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285750" indent="-285750">
                        <a:buFont typeface="Arial" charset="0"/>
                        <a:buChar char="•"/>
                      </a:pPr>
                      <a:r>
                        <a:rPr lang="en-US" sz="1800" kern="1200" dirty="0">
                          <a:solidFill>
                            <a:srgbClr val="FF0000"/>
                          </a:solidFill>
                          <a:effectLst/>
                          <a:latin typeface="+mn-lt"/>
                          <a:ea typeface="+mn-ea"/>
                          <a:cs typeface="+mn-cs"/>
                        </a:rPr>
                        <a:t>Defects in cellular</a:t>
                      </a:r>
                      <a:r>
                        <a:rPr lang="en-US" sz="1800" kern="1200" baseline="0" dirty="0">
                          <a:solidFill>
                            <a:srgbClr val="FF0000"/>
                          </a:solidFill>
                          <a:effectLst/>
                          <a:latin typeface="+mn-lt"/>
                          <a:ea typeface="+mn-ea"/>
                          <a:cs typeface="+mn-cs"/>
                        </a:rPr>
                        <a:t> </a:t>
                      </a:r>
                      <a:r>
                        <a:rPr lang="en-US" sz="1800" kern="1200" dirty="0">
                          <a:solidFill>
                            <a:srgbClr val="FF0000"/>
                          </a:solidFill>
                          <a:effectLst/>
                          <a:latin typeface="+mn-lt"/>
                          <a:ea typeface="+mn-ea"/>
                          <a:cs typeface="+mn-cs"/>
                        </a:rPr>
                        <a:t>immunity. </a:t>
                      </a:r>
                    </a:p>
                    <a:p>
                      <a:pPr marL="285750" indent="-285750">
                        <a:buFont typeface="Arial" charset="0"/>
                        <a:buChar char="•"/>
                      </a:pPr>
                      <a:r>
                        <a:rPr lang="en-US" sz="1800" kern="1200" dirty="0">
                          <a:solidFill>
                            <a:srgbClr val="FF0000"/>
                          </a:solidFill>
                          <a:effectLst/>
                          <a:latin typeface="+mn-lt"/>
                          <a:ea typeface="+mn-ea"/>
                          <a:cs typeface="+mn-cs"/>
                        </a:rPr>
                        <a:t>Persistent or frequent </a:t>
                      </a:r>
                      <a:r>
                        <a:rPr lang="en-US" sz="1800" b="1" kern="1200" dirty="0">
                          <a:solidFill>
                            <a:srgbClr val="FF0000"/>
                          </a:solidFill>
                          <a:effectLst/>
                          <a:latin typeface="+mn-lt"/>
                          <a:ea typeface="+mn-ea"/>
                          <a:cs typeface="+mn-cs"/>
                        </a:rPr>
                        <a:t>multiple</a:t>
                      </a:r>
                      <a:r>
                        <a:rPr lang="en-US" sz="1800" kern="1200" dirty="0">
                          <a:solidFill>
                            <a:srgbClr val="FF0000"/>
                          </a:solidFill>
                          <a:effectLst/>
                          <a:latin typeface="+mn-lt"/>
                          <a:ea typeface="+mn-ea"/>
                          <a:cs typeface="+mn-cs"/>
                        </a:rPr>
                        <a:t> opportunistic infections</a:t>
                      </a:r>
                      <a:r>
                        <a:rPr lang="ar-SA" sz="1800" kern="1200" dirty="0">
                          <a:solidFill>
                            <a:srgbClr val="FF0000"/>
                          </a:solidFill>
                          <a:effectLst/>
                          <a:latin typeface="+mn-lt"/>
                          <a:ea typeface="+mn-ea"/>
                          <a:cs typeface="+mn-cs"/>
                        </a:rPr>
                        <a:t> </a:t>
                      </a:r>
                      <a:r>
                        <a:rPr lang="en-US" sz="1800" kern="1200" dirty="0">
                          <a:solidFill>
                            <a:srgbClr val="FF0000"/>
                          </a:solidFill>
                          <a:effectLst/>
                          <a:latin typeface="+mn-lt"/>
                          <a:ea typeface="+mn-ea"/>
                          <a:cs typeface="+mn-cs"/>
                        </a:rPr>
                        <a:t>(</a:t>
                      </a:r>
                      <a:r>
                        <a:rPr lang="en-US" sz="1800" kern="1200" baseline="0" dirty="0">
                          <a:solidFill>
                            <a:srgbClr val="FF0000"/>
                          </a:solidFill>
                          <a:effectLst/>
                          <a:latin typeface="+mn-lt"/>
                          <a:ea typeface="+mn-ea"/>
                          <a:cs typeface="+mn-cs"/>
                        </a:rPr>
                        <a:t> pneumonia, toxoplasmosis , extra pulmonary </a:t>
                      </a:r>
                      <a:r>
                        <a:rPr lang="en-US" sz="1800" kern="1200" baseline="0" dirty="0" err="1">
                          <a:solidFill>
                            <a:srgbClr val="FF0000"/>
                          </a:solidFill>
                          <a:effectLst/>
                          <a:latin typeface="+mn-lt"/>
                          <a:ea typeface="+mn-ea"/>
                          <a:cs typeface="+mn-cs"/>
                        </a:rPr>
                        <a:t>myco</a:t>
                      </a:r>
                      <a:r>
                        <a:rPr lang="en-US" sz="1800" kern="1200" baseline="0" dirty="0">
                          <a:solidFill>
                            <a:srgbClr val="FF0000"/>
                          </a:solidFill>
                          <a:effectLst/>
                          <a:latin typeface="+mn-lt"/>
                          <a:ea typeface="+mn-ea"/>
                          <a:cs typeface="+mn-cs"/>
                        </a:rPr>
                        <a:t>-bacterial disease </a:t>
                      </a:r>
                      <a:r>
                        <a:rPr lang="en-US" sz="1800" kern="1200" dirty="0">
                          <a:solidFill>
                            <a:srgbClr val="FF0000"/>
                          </a:solidFill>
                          <a:effectLst/>
                          <a:latin typeface="+mn-lt"/>
                          <a:ea typeface="+mn-ea"/>
                          <a:cs typeface="+mn-cs"/>
                        </a:rPr>
                        <a:t>. </a:t>
                      </a:r>
                    </a:p>
                    <a:p>
                      <a:pPr marL="285750" indent="-285750">
                        <a:buFont typeface="Arial" charset="0"/>
                        <a:buChar char="•"/>
                      </a:pPr>
                      <a:r>
                        <a:rPr lang="en-US" sz="1800" kern="1200" dirty="0">
                          <a:solidFill>
                            <a:srgbClr val="FF0000"/>
                          </a:solidFill>
                          <a:effectLst/>
                          <a:latin typeface="+mn-lt"/>
                          <a:ea typeface="+mn-ea"/>
                          <a:cs typeface="+mn-cs"/>
                        </a:rPr>
                        <a:t>Unusual cancer (Kaposi sarcoma).   </a:t>
                      </a:r>
                      <a:r>
                        <a:rPr lang="en-US" sz="1600" kern="1200" dirty="0">
                          <a:solidFill>
                            <a:schemeClr val="dk1"/>
                          </a:solidFill>
                          <a:effectLst/>
                          <a:latin typeface="+mn-lt"/>
                          <a:ea typeface="+mn-ea"/>
                          <a:cs typeface="+mn-cs"/>
                          <a:hlinkClick r:id="rId3" action="ppaction://hlinkfile"/>
                        </a:rPr>
                        <a:t>Image</a:t>
                      </a:r>
                      <a:endParaRPr lang="en-US" sz="1600"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12181">
                <a:tc>
                  <a:txBody>
                    <a:bodyPr/>
                    <a:lstStyle/>
                    <a:p>
                      <a:endParaRPr lang="en-US" sz="1800" dirty="0">
                        <a:latin typeface="+mn-lt"/>
                      </a:endParaRPr>
                    </a:p>
                    <a:p>
                      <a:r>
                        <a:rPr lang="en-US" sz="1800" dirty="0">
                          <a:latin typeface="+mn-lt"/>
                        </a:rPr>
                        <a:t>Diagnosis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800" b="0" dirty="0">
                          <a:solidFill>
                            <a:srgbClr val="FF0000"/>
                          </a:solidFill>
                          <a:latin typeface="+mn-lt"/>
                          <a:cs typeface="Times New Roman" pitchFamily="18" charset="0"/>
                        </a:rPr>
                        <a:t>The 1</a:t>
                      </a:r>
                      <a:r>
                        <a:rPr lang="en-US" sz="1800" b="0" baseline="30000" dirty="0">
                          <a:solidFill>
                            <a:srgbClr val="FF0000"/>
                          </a:solidFill>
                          <a:latin typeface="+mn-lt"/>
                          <a:cs typeface="Times New Roman" pitchFamily="18" charset="0"/>
                        </a:rPr>
                        <a:t>st</a:t>
                      </a:r>
                      <a:r>
                        <a:rPr lang="en-US" sz="1800" b="0" dirty="0">
                          <a:solidFill>
                            <a:srgbClr val="FF0000"/>
                          </a:solidFill>
                          <a:latin typeface="+mn-lt"/>
                          <a:cs typeface="Times New Roman" pitchFamily="18" charset="0"/>
                        </a:rPr>
                        <a:t> choice marker for detection HIV in the acute phase is </a:t>
                      </a:r>
                      <a:r>
                        <a:rPr lang="en-US" sz="1800" b="1" dirty="0">
                          <a:solidFill>
                            <a:srgbClr val="FF0000"/>
                          </a:solidFill>
                          <a:latin typeface="+mn-lt"/>
                          <a:cs typeface="Times New Roman" pitchFamily="18" charset="0"/>
                        </a:rPr>
                        <a:t>HIV RNA.</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800" b="1" baseline="0" dirty="0">
                          <a:solidFill>
                            <a:srgbClr val="FF0000"/>
                          </a:solidFill>
                          <a:latin typeface="+mn-lt"/>
                          <a:cs typeface="Times New Roman" pitchFamily="18" charset="0"/>
                        </a:rPr>
                        <a:t>       </a:t>
                      </a:r>
                      <a:r>
                        <a:rPr lang="en-US" sz="1800" b="1" dirty="0">
                          <a:solidFill>
                            <a:srgbClr val="FF0000"/>
                          </a:solidFill>
                          <a:latin typeface="+mn-lt"/>
                          <a:cs typeface="Times New Roman" pitchFamily="18" charset="0"/>
                        </a:rPr>
                        <a:t>( the main marker in this phase)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indent="0">
                        <a:buFont typeface="Arial" charset="0"/>
                        <a:buNone/>
                      </a:pPr>
                      <a:endParaRPr lang="en-US" b="0" dirty="0">
                        <a:solidFill>
                          <a:schemeClr val="tx1"/>
                        </a:solidFill>
                        <a:effectLst/>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285750" indent="-285750">
                        <a:buFont typeface="Arial"/>
                        <a:buChar char="•"/>
                      </a:pPr>
                      <a:endParaRPr lang="en-US" dirty="0">
                        <a:effectLst/>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F3FC26D7-C081-4567-A5CB-1D8163CB386B}"/>
              </a:ext>
            </a:extLst>
          </p:cNvPr>
          <p:cNvSpPr txBox="1"/>
          <p:nvPr/>
        </p:nvSpPr>
        <p:spPr>
          <a:xfrm>
            <a:off x="118671" y="20105"/>
            <a:ext cx="7092857" cy="461665"/>
          </a:xfrm>
          <a:prstGeom prst="rect">
            <a:avLst/>
          </a:prstGeom>
          <a:noFill/>
        </p:spPr>
        <p:txBody>
          <a:bodyPr wrap="square" rtlCol="0">
            <a:spAutoFit/>
          </a:bodyPr>
          <a:lstStyle/>
          <a:p>
            <a:r>
              <a:rPr lang="en-US" sz="2400" b="1" dirty="0">
                <a:solidFill>
                  <a:schemeClr val="accent1">
                    <a:lumMod val="50000"/>
                  </a:schemeClr>
                </a:solidFill>
                <a:latin typeface="+mj-lt"/>
                <a:cs typeface="Times New Roman" pitchFamily="18" charset="0"/>
              </a:rPr>
              <a:t>Stages of HIV infection</a:t>
            </a:r>
          </a:p>
        </p:txBody>
      </p:sp>
      <p:sp>
        <p:nvSpPr>
          <p:cNvPr id="2" name="Rectangle 1"/>
          <p:cNvSpPr/>
          <p:nvPr/>
        </p:nvSpPr>
        <p:spPr>
          <a:xfrm>
            <a:off x="0" y="336914"/>
            <a:ext cx="11683265" cy="369332"/>
          </a:xfrm>
          <a:prstGeom prst="rect">
            <a:avLst/>
          </a:prstGeom>
        </p:spPr>
        <p:txBody>
          <a:bodyPr wrap="square">
            <a:spAutoFit/>
          </a:bodyPr>
          <a:lstStyle/>
          <a:p>
            <a:pPr marL="342900" indent="-342900">
              <a:spcBef>
                <a:spcPct val="20000"/>
              </a:spcBef>
              <a:buClr>
                <a:schemeClr val="bg1"/>
              </a:buClr>
            </a:pPr>
            <a:r>
              <a:rPr lang="en-US" dirty="0"/>
              <a:t>The course of HIV infection is divided into 3 stages based on CD4+ T cell count and presence of opportunistic infections: </a:t>
            </a:r>
          </a:p>
        </p:txBody>
      </p:sp>
    </p:spTree>
    <p:extLst>
      <p:ext uri="{BB962C8B-B14F-4D97-AF65-F5344CB8AC3E}">
        <p14:creationId xmlns:p14="http://schemas.microsoft.com/office/powerpoint/2010/main" val="8171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50444693"/>
              </p:ext>
            </p:extLst>
          </p:nvPr>
        </p:nvGraphicFramePr>
        <p:xfrm>
          <a:off x="95533" y="667818"/>
          <a:ext cx="11778019" cy="5608320"/>
        </p:xfrm>
        <a:graphic>
          <a:graphicData uri="http://schemas.openxmlformats.org/drawingml/2006/table">
            <a:tbl>
              <a:tblPr firstRow="1" bandRow="1">
                <a:tableStyleId>{5C22544A-7EE6-4342-B048-85BDC9FD1C3A}</a:tableStyleId>
              </a:tblPr>
              <a:tblGrid>
                <a:gridCol w="1519990">
                  <a:extLst>
                    <a:ext uri="{9D8B030D-6E8A-4147-A177-3AD203B41FA5}">
                      <a16:colId xmlns:a16="http://schemas.microsoft.com/office/drawing/2014/main" val="20000"/>
                    </a:ext>
                  </a:extLst>
                </a:gridCol>
                <a:gridCol w="3545305">
                  <a:extLst>
                    <a:ext uri="{9D8B030D-6E8A-4147-A177-3AD203B41FA5}">
                      <a16:colId xmlns:a16="http://schemas.microsoft.com/office/drawing/2014/main" val="20001"/>
                    </a:ext>
                  </a:extLst>
                </a:gridCol>
                <a:gridCol w="3669572">
                  <a:extLst>
                    <a:ext uri="{9D8B030D-6E8A-4147-A177-3AD203B41FA5}">
                      <a16:colId xmlns:a16="http://schemas.microsoft.com/office/drawing/2014/main" val="20002"/>
                    </a:ext>
                  </a:extLst>
                </a:gridCol>
                <a:gridCol w="3043152">
                  <a:extLst>
                    <a:ext uri="{9D8B030D-6E8A-4147-A177-3AD203B41FA5}">
                      <a16:colId xmlns:a16="http://schemas.microsoft.com/office/drawing/2014/main" val="20003"/>
                    </a:ext>
                  </a:extLst>
                </a:gridCol>
              </a:tblGrid>
              <a:tr h="6030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ffectLst/>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4F1E2"/>
                    </a:solidFill>
                  </a:tcPr>
                </a:tc>
                <a:tc>
                  <a:txBody>
                    <a:bodyPr/>
                    <a:lstStyle/>
                    <a:p>
                      <a:pPr algn="ctr"/>
                      <a:r>
                        <a:rPr lang="en-US" dirty="0">
                          <a:solidFill>
                            <a:schemeClr val="tx1"/>
                          </a:solidFill>
                          <a:latin typeface="+mn-lt"/>
                        </a:rPr>
                        <a:t>The</a:t>
                      </a:r>
                      <a:r>
                        <a:rPr lang="en-US" baseline="0" dirty="0">
                          <a:solidFill>
                            <a:schemeClr val="tx1"/>
                          </a:solidFill>
                          <a:latin typeface="+mn-lt"/>
                        </a:rPr>
                        <a:t> Acute phase</a:t>
                      </a:r>
                      <a:endParaRPr lang="en-US" dirty="0">
                        <a:solidFill>
                          <a:schemeClr val="tx1"/>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4F1E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effectLst/>
                          <a:latin typeface="+mn-lt"/>
                        </a:rPr>
                        <a:t>The Chronic phase</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effectLst/>
                          <a:latin typeface="+mn-lt"/>
                        </a:rPr>
                        <a:t>(PGL &amp; ARC)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effectLst/>
                          <a:latin typeface="+mn-lt"/>
                        </a:rPr>
                        <a:t>AIDS(end</a:t>
                      </a:r>
                      <a:r>
                        <a:rPr lang="en-US" baseline="0" dirty="0">
                          <a:solidFill>
                            <a:schemeClr val="tx1"/>
                          </a:solidFill>
                          <a:effectLst/>
                          <a:latin typeface="+mn-lt"/>
                        </a:rPr>
                        <a:t> stage)</a:t>
                      </a:r>
                      <a:endParaRPr lang="en-US" dirty="0">
                        <a:solidFill>
                          <a:schemeClr val="tx1"/>
                        </a:solidFill>
                        <a:effectLst/>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838969">
                <a:tc>
                  <a:txBody>
                    <a:bodyPr/>
                    <a:lstStyle/>
                    <a:p>
                      <a:pPr algn="l"/>
                      <a:endParaRPr lang="en-US" sz="1600" dirty="0">
                        <a:latin typeface="+mn-lt"/>
                      </a:endParaRPr>
                    </a:p>
                    <a:p>
                      <a:pPr algn="l"/>
                      <a:r>
                        <a:rPr lang="en-US" sz="1800" dirty="0">
                          <a:latin typeface="+mn-lt"/>
                        </a:rPr>
                        <a:t>Viral</a:t>
                      </a:r>
                      <a:r>
                        <a:rPr lang="en-US" sz="1800" baseline="0" dirty="0">
                          <a:latin typeface="+mn-lt"/>
                        </a:rPr>
                        <a:t> load</a:t>
                      </a:r>
                      <a:endParaRPr lang="en-US" sz="1800" dirty="0">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ct val="20000"/>
                        </a:spcBef>
                        <a:spcAft>
                          <a:spcPts val="0"/>
                        </a:spcAft>
                        <a:buClr>
                          <a:schemeClr val="tx1"/>
                        </a:buClr>
                        <a:buSzTx/>
                        <a:buFont typeface="Arial" charset="0"/>
                        <a:buChar char="•"/>
                        <a:tabLst/>
                        <a:defRPr/>
                      </a:pPr>
                      <a:r>
                        <a:rPr lang="en-US" sz="1800" dirty="0">
                          <a:solidFill>
                            <a:schemeClr val="tx1"/>
                          </a:solidFill>
                          <a:latin typeface="+mn-lt"/>
                        </a:rPr>
                        <a:t>Rapid viral replication (high viral load RNA in the serum &gt;10</a:t>
                      </a:r>
                      <a:r>
                        <a:rPr lang="en-US" sz="1800" baseline="30000" dirty="0">
                          <a:solidFill>
                            <a:schemeClr val="tx1"/>
                          </a:solidFill>
                          <a:latin typeface="+mn-lt"/>
                        </a:rPr>
                        <a:t>6</a:t>
                      </a:r>
                      <a:r>
                        <a:rPr lang="en-US" sz="1800" dirty="0">
                          <a:solidFill>
                            <a:schemeClr val="tx1"/>
                          </a:solidFill>
                          <a:latin typeface="+mn-lt"/>
                        </a:rPr>
                        <a:t> copies/mL).</a:t>
                      </a:r>
                    </a:p>
                    <a:p>
                      <a:pPr marL="342900" indent="-342900" algn="l" rtl="0">
                        <a:spcBef>
                          <a:spcPct val="20000"/>
                        </a:spcBef>
                        <a:buClr>
                          <a:schemeClr val="bg1"/>
                        </a:buClr>
                        <a:buFont typeface="Arial" charset="0"/>
                        <a:buChar char="•"/>
                      </a:pPr>
                      <a:endParaRPr lang="en-US" sz="1800" dirty="0">
                        <a:solidFill>
                          <a:schemeClr val="tx1"/>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800" dirty="0">
                          <a:solidFill>
                            <a:schemeClr val="tx1"/>
                          </a:solidFill>
                          <a:latin typeface="+mn-lt"/>
                        </a:rPr>
                        <a:t>low viral load(&lt;10</a:t>
                      </a:r>
                      <a:r>
                        <a:rPr lang="en-US" sz="1800" baseline="30000" dirty="0">
                          <a:solidFill>
                            <a:schemeClr val="tx1"/>
                          </a:solidFill>
                          <a:latin typeface="+mn-lt"/>
                        </a:rPr>
                        <a:t>4</a:t>
                      </a:r>
                      <a:r>
                        <a:rPr lang="en-US" sz="1800" dirty="0">
                          <a:solidFill>
                            <a:schemeClr val="tx1"/>
                          </a:solidFill>
                          <a:latin typeface="+mn-lt"/>
                        </a:rPr>
                        <a:t>copies/mL).</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b="0" kern="1200" dirty="0">
                          <a:solidFill>
                            <a:srgbClr val="7030A0"/>
                          </a:solidFill>
                          <a:effectLst/>
                          <a:latin typeface="+mn-lt"/>
                          <a:ea typeface="+mn-ea"/>
                          <a:cs typeface="+mn-cs"/>
                        </a:rPr>
                        <a:t>but at the </a:t>
                      </a:r>
                      <a:r>
                        <a:rPr lang="en-US" sz="1600" b="0" kern="1200" dirty="0">
                          <a:solidFill>
                            <a:srgbClr val="FF0000"/>
                          </a:solidFill>
                          <a:effectLst/>
                          <a:latin typeface="+mn-lt"/>
                          <a:ea typeface="+mn-ea"/>
                          <a:cs typeface="+mn-cs"/>
                        </a:rPr>
                        <a:t>end</a:t>
                      </a:r>
                      <a:r>
                        <a:rPr lang="en-US" sz="1600" b="0" kern="1200" dirty="0">
                          <a:solidFill>
                            <a:srgbClr val="7030A0"/>
                          </a:solidFill>
                          <a:effectLst/>
                          <a:latin typeface="+mn-lt"/>
                          <a:ea typeface="+mn-ea"/>
                          <a:cs typeface="+mn-cs"/>
                        </a:rPr>
                        <a:t> of this phase (</a:t>
                      </a:r>
                      <a:r>
                        <a:rPr lang="en-US" sz="1600" b="0" kern="1200" dirty="0">
                          <a:solidFill>
                            <a:srgbClr val="FF0000"/>
                          </a:solidFill>
                          <a:effectLst/>
                          <a:latin typeface="+mn-lt"/>
                          <a:ea typeface="+mn-ea"/>
                          <a:cs typeface="+mn-cs"/>
                        </a:rPr>
                        <a:t>PGL and ARC</a:t>
                      </a:r>
                      <a:r>
                        <a:rPr lang="en-US" sz="1600" b="0" kern="1200" dirty="0">
                          <a:solidFill>
                            <a:srgbClr val="7030A0"/>
                          </a:solidFill>
                          <a:effectLst/>
                          <a:latin typeface="+mn-lt"/>
                          <a:ea typeface="+mn-ea"/>
                          <a:cs typeface="+mn-cs"/>
                        </a:rPr>
                        <a:t>): high load of viral RNA and core Ag. p24 (indicate active viral replication) </a:t>
                      </a:r>
                      <a:endParaRPr lang="en-US" sz="1600" b="0" dirty="0">
                        <a:solidFill>
                          <a:srgbClr val="7030A0"/>
                        </a:solidFill>
                        <a:effectLst/>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a:solidFill>
                            <a:schemeClr val="dk1"/>
                          </a:solidFill>
                          <a:effectLst/>
                          <a:latin typeface="+mn-lt"/>
                          <a:ea typeface="+mn-ea"/>
                          <a:cs typeface="+mn-cs"/>
                        </a:rPr>
                        <a:t>Continuous viral replication (high viral load).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11390">
                <a:tc>
                  <a:txBody>
                    <a:bodyPr/>
                    <a:lstStyle/>
                    <a:p>
                      <a:pPr algn="l"/>
                      <a:r>
                        <a:rPr lang="en-US" sz="1800" dirty="0">
                          <a:latin typeface="+mn-lt"/>
                        </a:rPr>
                        <a:t>CD4 cell count</a:t>
                      </a:r>
                    </a:p>
                    <a:p>
                      <a:pPr algn="l"/>
                      <a:r>
                        <a:rPr lang="en-US" sz="1400" dirty="0">
                          <a:latin typeface="+mn-lt"/>
                        </a:rPr>
                        <a:t>(it is also blood marker)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800" dirty="0">
                          <a:solidFill>
                            <a:srgbClr val="FF0000"/>
                          </a:solidFill>
                          <a:latin typeface="+mn-lt"/>
                        </a:rPr>
                        <a:t>Gradual </a:t>
                      </a:r>
                      <a:r>
                        <a:rPr lang="en-US" sz="1800" dirty="0">
                          <a:solidFill>
                            <a:schemeClr val="tx1"/>
                          </a:solidFill>
                          <a:latin typeface="+mn-lt"/>
                        </a:rPr>
                        <a:t>decrease in CD4+ T </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500" kern="1200" dirty="0">
                          <a:solidFill>
                            <a:schemeClr val="dk1"/>
                          </a:solidFill>
                          <a:effectLst/>
                          <a:latin typeface="+mn-lt"/>
                          <a:ea typeface="+mn-ea"/>
                          <a:cs typeface="+mn-cs"/>
                        </a:rPr>
                        <a:t>(Normal to slightly decreased in</a:t>
                      </a:r>
                      <a:r>
                        <a:rPr lang="en-US" sz="1500" kern="1200" baseline="0" dirty="0">
                          <a:solidFill>
                            <a:schemeClr val="dk1"/>
                          </a:solidFill>
                          <a:effectLst/>
                          <a:latin typeface="+mn-lt"/>
                          <a:ea typeface="+mn-ea"/>
                          <a:cs typeface="+mn-cs"/>
                        </a:rPr>
                        <a:t> </a:t>
                      </a:r>
                      <a:r>
                        <a:rPr lang="en-US" sz="1500" kern="1200" dirty="0">
                          <a:solidFill>
                            <a:schemeClr val="dk1"/>
                          </a:solidFill>
                          <a:effectLst/>
                          <a:latin typeface="+mn-lt"/>
                          <a:ea typeface="+mn-ea"/>
                          <a:cs typeface="+mn-cs"/>
                        </a:rPr>
                        <a:t>serology) </a:t>
                      </a:r>
                      <a:endParaRPr lang="en-US" sz="1500" dirty="0">
                        <a:effectLst/>
                        <a:latin typeface="+mn-lt"/>
                      </a:endParaRP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endParaRPr lang="en-US" sz="1800" dirty="0">
                        <a:solidFill>
                          <a:schemeClr val="tx1"/>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dirty="0">
                          <a:solidFill>
                            <a:srgbClr val="FF0000"/>
                          </a:solidFill>
                          <a:latin typeface="+mn-lt"/>
                        </a:rPr>
                        <a:t>&gt; 500 cells/mm</a:t>
                      </a:r>
                      <a:r>
                        <a:rPr lang="en-US" sz="1600" baseline="30000" dirty="0">
                          <a:solidFill>
                            <a:srgbClr val="FF0000"/>
                          </a:solidFill>
                          <a:latin typeface="+mn-lt"/>
                        </a:rPr>
                        <a:t>3</a:t>
                      </a:r>
                      <a:r>
                        <a:rPr lang="en-US" sz="1600" baseline="0" dirty="0">
                          <a:solidFill>
                            <a:schemeClr val="tx1"/>
                          </a:solidFill>
                          <a:latin typeface="+mn-lt"/>
                        </a:rPr>
                        <a:t>,</a:t>
                      </a:r>
                      <a:r>
                        <a:rPr lang="en-US" sz="1600" b="0" kern="1200" dirty="0">
                          <a:solidFill>
                            <a:srgbClr val="7030A0"/>
                          </a:solidFill>
                          <a:effectLst/>
                          <a:latin typeface="+mn-lt"/>
                          <a:ea typeface="+mn-ea"/>
                          <a:cs typeface="+mn-cs"/>
                        </a:rPr>
                        <a:t>further decreased in PGL and ARC but still more than 200(</a:t>
                      </a:r>
                      <a:r>
                        <a:rPr lang="ar-SA" sz="1600" b="0" kern="1200" dirty="0">
                          <a:solidFill>
                            <a:schemeClr val="bg1">
                              <a:lumMod val="50000"/>
                            </a:schemeClr>
                          </a:solidFill>
                          <a:effectLst/>
                          <a:latin typeface="+mn-lt"/>
                          <a:ea typeface="+mn-ea"/>
                          <a:cs typeface="+mn-cs"/>
                        </a:rPr>
                        <a:t>دام احنا فوق 200 احنا في</a:t>
                      </a:r>
                      <a:r>
                        <a:rPr lang="ar-SA" sz="1600" b="0" kern="1200" baseline="0" dirty="0">
                          <a:solidFill>
                            <a:schemeClr val="bg1">
                              <a:lumMod val="50000"/>
                            </a:schemeClr>
                          </a:solidFill>
                          <a:effectLst/>
                          <a:latin typeface="+mn-lt"/>
                          <a:ea typeface="+mn-ea"/>
                          <a:cs typeface="+mn-cs"/>
                        </a:rPr>
                        <a:t> السليم ماوصلنا </a:t>
                      </a:r>
                      <a:r>
                        <a:rPr lang="en-US" sz="1600" b="0" kern="1200" baseline="0" dirty="0">
                          <a:solidFill>
                            <a:schemeClr val="bg1">
                              <a:lumMod val="50000"/>
                            </a:schemeClr>
                          </a:solidFill>
                          <a:effectLst/>
                          <a:latin typeface="+mn-lt"/>
                          <a:ea typeface="+mn-ea"/>
                          <a:cs typeface="+mn-cs"/>
                        </a:rPr>
                        <a:t> </a:t>
                      </a:r>
                      <a:r>
                        <a:rPr lang="ar-SA" sz="1600" b="0" kern="1200" baseline="0" dirty="0">
                          <a:solidFill>
                            <a:schemeClr val="bg1">
                              <a:lumMod val="50000"/>
                            </a:schemeClr>
                          </a:solidFill>
                          <a:effectLst/>
                          <a:latin typeface="+mn-lt"/>
                          <a:ea typeface="+mn-ea"/>
                          <a:cs typeface="+mn-cs"/>
                        </a:rPr>
                        <a:t>للإيدز</a:t>
                      </a:r>
                      <a:r>
                        <a:rPr lang="en-US" sz="1600" b="0" kern="1200" dirty="0">
                          <a:solidFill>
                            <a:srgbClr val="7030A0"/>
                          </a:solidFill>
                          <a:effectLst/>
                          <a:latin typeface="+mn-lt"/>
                          <a:ea typeface="+mn-ea"/>
                          <a:cs typeface="+mn-cs"/>
                        </a:rPr>
                        <a:t> )</a:t>
                      </a:r>
                      <a:endParaRPr lang="en-US" sz="1600" b="0" dirty="0">
                        <a:solidFill>
                          <a:srgbClr val="7030A0"/>
                        </a:solidFill>
                        <a:effectLst/>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a:solidFill>
                            <a:schemeClr val="dk1"/>
                          </a:solidFill>
                          <a:effectLst/>
                          <a:latin typeface="+mn-lt"/>
                          <a:ea typeface="+mn-ea"/>
                          <a:cs typeface="+mn-cs"/>
                        </a:rPr>
                        <a:t>Marked decrease in </a:t>
                      </a:r>
                      <a:r>
                        <a:rPr lang="en-US" sz="1800" kern="1200" dirty="0">
                          <a:solidFill>
                            <a:srgbClr val="FF0000"/>
                          </a:solidFill>
                          <a:effectLst/>
                          <a:latin typeface="+mn-lt"/>
                          <a:ea typeface="+mn-ea"/>
                          <a:cs typeface="+mn-cs"/>
                        </a:rPr>
                        <a:t>CD4+ T cell count &lt; 200 </a:t>
                      </a:r>
                      <a:r>
                        <a:rPr lang="en-US" sz="1600" dirty="0">
                          <a:solidFill>
                            <a:srgbClr val="FF0000"/>
                          </a:solidFill>
                          <a:latin typeface="+mn-lt"/>
                        </a:rPr>
                        <a:t>cells/mm</a:t>
                      </a:r>
                      <a:r>
                        <a:rPr lang="en-US" sz="1600" baseline="30000" dirty="0">
                          <a:solidFill>
                            <a:srgbClr val="FF0000"/>
                          </a:solidFill>
                          <a:latin typeface="+mn-lt"/>
                        </a:rPr>
                        <a:t>3**</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1600" kern="1200" dirty="0">
                        <a:solidFill>
                          <a:srgbClr val="FF0000"/>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67711">
                <a:tc>
                  <a:txBody>
                    <a:bodyPr/>
                    <a:lstStyle/>
                    <a:p>
                      <a:pPr algn="ctr"/>
                      <a:endParaRPr lang="en-US" sz="1600" dirty="0">
                        <a:latin typeface="+mn-lt"/>
                      </a:endParaRPr>
                    </a:p>
                    <a:p>
                      <a:pPr algn="ctr"/>
                      <a:endParaRPr lang="en-US" sz="1600" dirty="0">
                        <a:latin typeface="+mn-lt"/>
                      </a:endParaRPr>
                    </a:p>
                    <a:p>
                      <a:pPr algn="ctr"/>
                      <a:endParaRPr lang="en-US" sz="1600" dirty="0">
                        <a:latin typeface="+mn-lt"/>
                      </a:endParaRPr>
                    </a:p>
                    <a:p>
                      <a:pPr algn="ctr"/>
                      <a:endParaRPr lang="en-US" sz="1600" dirty="0">
                        <a:latin typeface="+mn-lt"/>
                      </a:endParaRPr>
                    </a:p>
                    <a:p>
                      <a:pPr algn="l"/>
                      <a:r>
                        <a:rPr lang="en-US" sz="1800" dirty="0">
                          <a:latin typeface="+mn-lt"/>
                        </a:rPr>
                        <a:t>Blood markers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457200" indent="-457200" algn="l" rtl="0">
                        <a:spcBef>
                          <a:spcPct val="50000"/>
                        </a:spcBef>
                        <a:buFont typeface="Arial" charset="0"/>
                        <a:buChar char="•"/>
                      </a:pPr>
                      <a:r>
                        <a:rPr lang="en-US" sz="1600" b="0" dirty="0">
                          <a:solidFill>
                            <a:schemeClr val="tx1"/>
                          </a:solidFill>
                          <a:latin typeface="+mn-lt"/>
                          <a:cs typeface="Times New Roman" pitchFamily="18" charset="0"/>
                        </a:rPr>
                        <a:t>Appearance of the </a:t>
                      </a:r>
                      <a:r>
                        <a:rPr lang="en-US" sz="1600" b="0" dirty="0">
                          <a:solidFill>
                            <a:srgbClr val="FF0000"/>
                          </a:solidFill>
                          <a:latin typeface="+mn-lt"/>
                          <a:cs typeface="Times New Roman" pitchFamily="18" charset="0"/>
                        </a:rPr>
                        <a:t>viral RNA*</a:t>
                      </a:r>
                      <a:r>
                        <a:rPr lang="en-US" sz="1600" b="0" dirty="0">
                          <a:solidFill>
                            <a:schemeClr val="tx1"/>
                          </a:solidFill>
                          <a:latin typeface="+mn-lt"/>
                          <a:cs typeface="Times New Roman" pitchFamily="18" charset="0"/>
                        </a:rPr>
                        <a:t>, and then the core antigen (p24 antigen) which indicate active viral replication.</a:t>
                      </a:r>
                    </a:p>
                    <a:p>
                      <a:pPr marL="457200" indent="-457200" algn="l" rtl="0">
                        <a:spcBef>
                          <a:spcPct val="50000"/>
                        </a:spcBef>
                        <a:buFont typeface="Arial" charset="0"/>
                        <a:buChar char="•"/>
                      </a:pPr>
                      <a:r>
                        <a:rPr lang="en-US" sz="1600" b="0" dirty="0">
                          <a:solidFill>
                            <a:schemeClr val="tx1"/>
                          </a:solidFill>
                          <a:latin typeface="+mn-lt"/>
                          <a:cs typeface="Times New Roman" pitchFamily="18" charset="0"/>
                        </a:rPr>
                        <a:t>Appearance of two antibodies, Anti-envelop (Anti-gp120. gp41) &amp; Anti-core (Anti-p24).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a:buChar char="•"/>
                        <a:tabLst/>
                        <a:defRPr/>
                      </a:pPr>
                      <a:r>
                        <a:rPr lang="en-US" sz="1600" b="0" dirty="0">
                          <a:effectLst/>
                          <a:latin typeface="+mn-lt"/>
                        </a:rPr>
                        <a:t>Viral</a:t>
                      </a:r>
                      <a:r>
                        <a:rPr lang="en-US" sz="1600" b="0" baseline="0" dirty="0">
                          <a:effectLst/>
                          <a:latin typeface="+mn-lt"/>
                        </a:rPr>
                        <a:t> </a:t>
                      </a:r>
                      <a:r>
                        <a:rPr lang="en-US" sz="1600" b="0" baseline="0" dirty="0">
                          <a:solidFill>
                            <a:schemeClr val="tx1"/>
                          </a:solidFill>
                          <a:effectLst/>
                          <a:latin typeface="+mn-lt"/>
                        </a:rPr>
                        <a:t>load </a:t>
                      </a:r>
                      <a:r>
                        <a:rPr lang="en-US" sz="1600" b="0" dirty="0">
                          <a:solidFill>
                            <a:schemeClr val="tx1"/>
                          </a:solidFill>
                          <a:latin typeface="+mn-lt"/>
                          <a:cs typeface="Times New Roman" pitchFamily="18" charset="0"/>
                        </a:rPr>
                        <a:t>(HIV RNA) increases gradually, but HIV core antigen (p24) may not appear in blood. </a:t>
                      </a:r>
                    </a:p>
                    <a:p>
                      <a:pPr marL="285750" marR="0" lvl="1" indent="-285750" algn="l" defTabSz="914400" rtl="0" eaLnBrk="1" fontAlgn="auto" latinLnBrk="0" hangingPunct="1">
                        <a:lnSpc>
                          <a:spcPct val="100000"/>
                        </a:lnSpc>
                        <a:spcBef>
                          <a:spcPts val="0"/>
                        </a:spcBef>
                        <a:spcAft>
                          <a:spcPts val="0"/>
                        </a:spcAft>
                        <a:buClrTx/>
                        <a:buSzTx/>
                        <a:buFont typeface="Arial"/>
                        <a:buChar char="•"/>
                        <a:tabLst/>
                        <a:defRPr/>
                      </a:pPr>
                      <a:endParaRPr lang="en-US" sz="1600" b="0" dirty="0">
                        <a:solidFill>
                          <a:schemeClr val="tx1"/>
                        </a:solidFill>
                        <a:latin typeface="+mn-lt"/>
                        <a:cs typeface="Times New Roman" pitchFamily="18" charset="0"/>
                      </a:endParaRPr>
                    </a:p>
                    <a:p>
                      <a:pPr marL="285750" marR="0" lvl="1" indent="-285750" algn="l" defTabSz="914400" rtl="0" eaLnBrk="1" fontAlgn="auto" latinLnBrk="0" hangingPunct="1">
                        <a:lnSpc>
                          <a:spcPct val="100000"/>
                        </a:lnSpc>
                        <a:spcBef>
                          <a:spcPts val="0"/>
                        </a:spcBef>
                        <a:spcAft>
                          <a:spcPts val="0"/>
                        </a:spcAft>
                        <a:buClrTx/>
                        <a:buSzTx/>
                        <a:buFont typeface="Arial"/>
                        <a:buChar char="•"/>
                        <a:tabLst/>
                        <a:defRPr/>
                      </a:pPr>
                      <a:r>
                        <a:rPr lang="en-US" sz="1600" b="0" dirty="0">
                          <a:solidFill>
                            <a:schemeClr val="tx1"/>
                          </a:solidFill>
                          <a:latin typeface="+mn-lt"/>
                          <a:cs typeface="Times New Roman" pitchFamily="18" charset="0"/>
                        </a:rPr>
                        <a:t>Anti-envelop (Anti-gp120. gp41) &amp; Anti-core (Anti-p24) are positive.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285750" indent="-285750">
                        <a:buFont typeface="Arial" charset="0"/>
                        <a:buChar char="•"/>
                      </a:pPr>
                      <a:r>
                        <a:rPr lang="en-US" sz="1800" kern="1200" dirty="0">
                          <a:solidFill>
                            <a:schemeClr val="dk1"/>
                          </a:solidFill>
                          <a:effectLst/>
                          <a:latin typeface="+mn-lt"/>
                          <a:ea typeface="+mn-ea"/>
                          <a:cs typeface="+mn-cs"/>
                        </a:rPr>
                        <a:t>High viral load (HIV RNA), and HIV core antigen (p24)</a:t>
                      </a:r>
                    </a:p>
                    <a:p>
                      <a:pPr marL="285750" indent="-285750">
                        <a:buFont typeface="Arial" charset="0"/>
                        <a:buChar char="•"/>
                      </a:pPr>
                      <a:r>
                        <a:rPr lang="en-US" sz="1800" kern="1200" dirty="0">
                          <a:solidFill>
                            <a:schemeClr val="dk1"/>
                          </a:solidFill>
                          <a:effectLst/>
                          <a:latin typeface="+mn-lt"/>
                          <a:ea typeface="+mn-ea"/>
                          <a:cs typeface="+mn-cs"/>
                        </a:rPr>
                        <a:t>Detection of both HIV RNA &amp; the antigen p24 indicative of active viral replication. </a:t>
                      </a:r>
                    </a:p>
                    <a:p>
                      <a:pPr marL="285750" indent="-285750">
                        <a:buFont typeface="Arial" charset="0"/>
                        <a:buChar char="•"/>
                      </a:pPr>
                      <a:r>
                        <a:rPr lang="en-US" sz="1800" kern="1200" dirty="0">
                          <a:solidFill>
                            <a:schemeClr val="dk1"/>
                          </a:solidFill>
                          <a:effectLst/>
                          <a:latin typeface="+mn-lt"/>
                          <a:ea typeface="+mn-ea"/>
                          <a:cs typeface="+mn-cs"/>
                        </a:rPr>
                        <a:t>Anti-envelop (Anti-gp120) &amp; Anti-core (Anti-p24) are positive.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3" name="TextBox 2"/>
          <p:cNvSpPr txBox="1"/>
          <p:nvPr/>
        </p:nvSpPr>
        <p:spPr>
          <a:xfrm>
            <a:off x="95533" y="28732"/>
            <a:ext cx="4435701" cy="461665"/>
          </a:xfrm>
          <a:prstGeom prst="rect">
            <a:avLst/>
          </a:prstGeom>
          <a:noFill/>
        </p:spPr>
        <p:txBody>
          <a:bodyPr wrap="none" rtlCol="0">
            <a:spAutoFit/>
          </a:bodyPr>
          <a:lstStyle/>
          <a:p>
            <a:r>
              <a:rPr lang="en-US" sz="2400" b="1" dirty="0">
                <a:solidFill>
                  <a:schemeClr val="accent1">
                    <a:lumMod val="50000"/>
                  </a:schemeClr>
                </a:solidFill>
                <a:latin typeface="+mj-lt"/>
                <a:cs typeface="Times New Roman" pitchFamily="18" charset="0"/>
              </a:rPr>
              <a:t>Stages of HIV infection: Continue</a:t>
            </a:r>
            <a:r>
              <a:rPr lang="mr-IN" sz="2400" dirty="0">
                <a:solidFill>
                  <a:schemeClr val="accent1">
                    <a:lumMod val="50000"/>
                  </a:schemeClr>
                </a:solidFill>
                <a:latin typeface="+mj-lt"/>
                <a:cs typeface="Times New Roman" pitchFamily="18" charset="0"/>
              </a:rPr>
              <a:t>…</a:t>
            </a:r>
            <a:endParaRPr lang="en-US" sz="2400" dirty="0">
              <a:solidFill>
                <a:schemeClr val="accent1">
                  <a:lumMod val="50000"/>
                </a:schemeClr>
              </a:solidFill>
              <a:latin typeface="+mj-lt"/>
              <a:cs typeface="Times New Roman" pitchFamily="18" charset="0"/>
            </a:endParaRPr>
          </a:p>
        </p:txBody>
      </p:sp>
      <p:cxnSp>
        <p:nvCxnSpPr>
          <p:cNvPr id="4" name="Straight Connector 3">
            <a:extLst>
              <a:ext uri="{FF2B5EF4-FFF2-40B4-BE49-F238E27FC236}">
                <a16:creationId xmlns:a16="http://schemas.microsoft.com/office/drawing/2014/main" id="{DCCE7A59-CCD1-4F06-9576-77F8EDC9B1F1}"/>
              </a:ext>
            </a:extLst>
          </p:cNvPr>
          <p:cNvCxnSpPr/>
          <p:nvPr/>
        </p:nvCxnSpPr>
        <p:spPr>
          <a:xfrm>
            <a:off x="0" y="640079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p:cNvSpPr txBox="1"/>
          <p:nvPr/>
        </p:nvSpPr>
        <p:spPr>
          <a:xfrm>
            <a:off x="95533" y="6461373"/>
            <a:ext cx="8679977" cy="369332"/>
          </a:xfrm>
          <a:prstGeom prst="rect">
            <a:avLst/>
          </a:prstGeom>
          <a:noFill/>
        </p:spPr>
        <p:txBody>
          <a:bodyPr wrap="square" rtlCol="0">
            <a:spAutoFit/>
          </a:bodyPr>
          <a:lstStyle/>
          <a:p>
            <a:r>
              <a:rPr lang="en-US" dirty="0">
                <a:solidFill>
                  <a:srgbClr val="FF0000"/>
                </a:solidFill>
              </a:rPr>
              <a:t>* THE FIRST MARKER appear in the serum                    ** </a:t>
            </a:r>
            <a:r>
              <a:rPr lang="ar-SA" dirty="0">
                <a:solidFill>
                  <a:srgbClr val="FF0000"/>
                </a:solidFill>
              </a:rPr>
              <a:t>مهم جداً حفظ هالرقم </a:t>
            </a:r>
            <a:r>
              <a:rPr lang="en-US" dirty="0">
                <a:solidFill>
                  <a:srgbClr val="FF0000"/>
                </a:solidFill>
              </a:rPr>
              <a:t> </a:t>
            </a:r>
            <a:endParaRPr lang="en-GB" dirty="0">
              <a:solidFill>
                <a:srgbClr val="FF0000"/>
              </a:solidFill>
            </a:endParaRPr>
          </a:p>
        </p:txBody>
      </p:sp>
    </p:spTree>
    <p:extLst>
      <p:ext uri="{BB962C8B-B14F-4D97-AF65-F5344CB8AC3E}">
        <p14:creationId xmlns:p14="http://schemas.microsoft.com/office/powerpoint/2010/main" val="2042594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AF79385-28A3-4A0B-A555-6E149360095E}"/>
              </a:ext>
            </a:extLst>
          </p:cNvPr>
          <p:cNvCxnSpPr/>
          <p:nvPr/>
        </p:nvCxnSpPr>
        <p:spPr>
          <a:xfrm>
            <a:off x="0" y="640079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extBox 1"/>
          <p:cNvSpPr txBox="1"/>
          <p:nvPr/>
        </p:nvSpPr>
        <p:spPr>
          <a:xfrm>
            <a:off x="227963" y="146521"/>
            <a:ext cx="4229737" cy="461665"/>
          </a:xfrm>
          <a:prstGeom prst="rect">
            <a:avLst/>
          </a:prstGeom>
          <a:noFill/>
        </p:spPr>
        <p:txBody>
          <a:bodyPr wrap="square" rtlCol="0">
            <a:spAutoFit/>
          </a:bodyPr>
          <a:lstStyle/>
          <a:p>
            <a:r>
              <a:rPr lang="en-US" sz="2400" b="1" dirty="0">
                <a:solidFill>
                  <a:schemeClr val="accent1">
                    <a:lumMod val="50000"/>
                  </a:schemeClr>
                </a:solidFill>
                <a:latin typeface="+mj-lt"/>
              </a:rPr>
              <a:t>Chronic Phase</a:t>
            </a:r>
            <a:r>
              <a:rPr lang="ar-SA" sz="2400" b="1" dirty="0">
                <a:solidFill>
                  <a:schemeClr val="accent1">
                    <a:lumMod val="50000"/>
                  </a:schemeClr>
                </a:solidFill>
                <a:latin typeface="+mj-lt"/>
              </a:rPr>
              <a:t> </a:t>
            </a:r>
            <a:r>
              <a:rPr lang="ar-SA" sz="1600" b="1" dirty="0">
                <a:solidFill>
                  <a:srgbClr val="FF0000"/>
                </a:solidFill>
                <a:latin typeface="+mj-lt"/>
              </a:rPr>
              <a:t>مهم </a:t>
            </a:r>
            <a:r>
              <a:rPr lang="ar-SA" sz="2400" b="1" dirty="0">
                <a:solidFill>
                  <a:schemeClr val="accent1">
                    <a:lumMod val="50000"/>
                  </a:schemeClr>
                </a:solidFill>
                <a:latin typeface="+mj-lt"/>
              </a:rPr>
              <a:t> </a:t>
            </a:r>
            <a:r>
              <a:rPr lang="en-US" sz="2400" b="1" dirty="0">
                <a:solidFill>
                  <a:schemeClr val="accent1">
                    <a:lumMod val="50000"/>
                  </a:schemeClr>
                </a:solidFill>
                <a:latin typeface="+mj-lt"/>
              </a:rPr>
              <a:t>:</a:t>
            </a:r>
            <a:endParaRPr lang="en-US" sz="2400" b="1" dirty="0">
              <a:solidFill>
                <a:schemeClr val="accent1">
                  <a:lumMod val="75000"/>
                </a:schemeClr>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82128041"/>
              </p:ext>
            </p:extLst>
          </p:nvPr>
        </p:nvGraphicFramePr>
        <p:xfrm>
          <a:off x="227963" y="894263"/>
          <a:ext cx="11622640" cy="5182393"/>
        </p:xfrm>
        <a:graphic>
          <a:graphicData uri="http://schemas.openxmlformats.org/drawingml/2006/table">
            <a:tbl>
              <a:tblPr firstRow="1" bandRow="1">
                <a:tableStyleId>{5940675A-B579-460E-94D1-54222C63F5DA}</a:tableStyleId>
              </a:tblPr>
              <a:tblGrid>
                <a:gridCol w="5913530">
                  <a:extLst>
                    <a:ext uri="{9D8B030D-6E8A-4147-A177-3AD203B41FA5}">
                      <a16:colId xmlns:a16="http://schemas.microsoft.com/office/drawing/2014/main" val="20000"/>
                    </a:ext>
                  </a:extLst>
                </a:gridCol>
                <a:gridCol w="5709110">
                  <a:extLst>
                    <a:ext uri="{9D8B030D-6E8A-4147-A177-3AD203B41FA5}">
                      <a16:colId xmlns:a16="http://schemas.microsoft.com/office/drawing/2014/main" val="20001"/>
                    </a:ext>
                  </a:extLst>
                </a:gridCol>
              </a:tblGrid>
              <a:tr h="725990">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cs typeface="Times New Roman" pitchFamily="18" charset="0"/>
                        </a:rPr>
                        <a:t>Persistent generalized lymphadenopathy </a:t>
                      </a:r>
                    </a:p>
                    <a:p>
                      <a:pPr marL="0" marR="0" lvl="2"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cs typeface="Times New Roman" pitchFamily="18" charset="0"/>
                        </a:rPr>
                        <a:t>(PGL)</a:t>
                      </a:r>
                      <a:r>
                        <a:rPr lang="ar-SA" sz="1800" b="1" dirty="0">
                          <a:solidFill>
                            <a:srgbClr val="FF0000"/>
                          </a:solidFill>
                          <a:latin typeface="+mn-lt"/>
                          <a:cs typeface="Times New Roman" pitchFamily="18" charset="0"/>
                        </a:rPr>
                        <a:t>*</a:t>
                      </a:r>
                      <a:r>
                        <a:rPr lang="ar-SA" sz="1800" b="1" baseline="0" dirty="0">
                          <a:solidFill>
                            <a:schemeClr val="tx1"/>
                          </a:solidFill>
                          <a:latin typeface="+mn-lt"/>
                          <a:cs typeface="Times New Roman" pitchFamily="18" charset="0"/>
                        </a:rPr>
                        <a:t> </a:t>
                      </a:r>
                      <a:endParaRPr lang="en-US" sz="1800" b="1" dirty="0">
                        <a:solidFill>
                          <a:schemeClr val="tx1"/>
                        </a:solidFill>
                        <a:latin typeface="+mn-lt"/>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cs typeface="Times New Roman" pitchFamily="18" charset="0"/>
                        </a:rPr>
                        <a:t>AIDS-related complex(ARC)</a:t>
                      </a:r>
                      <a:endParaRPr lang="ar-SA" sz="1800" b="1" dirty="0">
                        <a:solidFill>
                          <a:schemeClr val="tx1"/>
                        </a:solidFill>
                        <a:latin typeface="+mn-lt"/>
                        <a:cs typeface="Times New Roman" pitchFamily="18" charset="0"/>
                      </a:endParaRPr>
                    </a:p>
                    <a:p>
                      <a:pPr marL="0" marR="0" lvl="2" indent="0" algn="ctr" defTabSz="914400" rtl="0" eaLnBrk="1" fontAlgn="auto" latinLnBrk="0" hangingPunct="1">
                        <a:lnSpc>
                          <a:spcPct val="100000"/>
                        </a:lnSpc>
                        <a:spcBef>
                          <a:spcPts val="0"/>
                        </a:spcBef>
                        <a:spcAft>
                          <a:spcPts val="0"/>
                        </a:spcAft>
                        <a:buClrTx/>
                        <a:buSzTx/>
                        <a:buFontTx/>
                        <a:buNone/>
                        <a:tabLst/>
                        <a:defRPr/>
                      </a:pPr>
                      <a:r>
                        <a:rPr lang="ar-SA" sz="1400" b="1" dirty="0">
                          <a:solidFill>
                            <a:schemeClr val="bg1">
                              <a:lumMod val="50000"/>
                            </a:schemeClr>
                          </a:solidFill>
                          <a:latin typeface="+mn-lt"/>
                          <a:cs typeface="Times New Roman" pitchFamily="18" charset="0"/>
                        </a:rPr>
                        <a:t>باقي</a:t>
                      </a:r>
                      <a:r>
                        <a:rPr lang="ar-SA" sz="1400" b="1" baseline="0" dirty="0">
                          <a:solidFill>
                            <a:schemeClr val="bg1">
                              <a:lumMod val="50000"/>
                            </a:schemeClr>
                          </a:solidFill>
                          <a:latin typeface="+mn-lt"/>
                          <a:cs typeface="Times New Roman" pitchFamily="18" charset="0"/>
                        </a:rPr>
                        <a:t> ماصار مريض ايدز هذي مرحلة قبله</a:t>
                      </a:r>
                      <a:endParaRPr lang="en-US" sz="1400" b="1" dirty="0">
                        <a:solidFill>
                          <a:schemeClr val="bg1">
                            <a:lumMod val="50000"/>
                          </a:schemeClr>
                        </a:solidFill>
                        <a:latin typeface="+mn-lt"/>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4456403">
                <a:tc>
                  <a:txBody>
                    <a:bodyPr/>
                    <a:lstStyle/>
                    <a:p>
                      <a:pPr marL="285750" marR="0" indent="-285750" algn="l" defTabSz="914400" rtl="0" eaLnBrk="1" fontAlgn="auto" latinLnBrk="0" hangingPunct="1">
                        <a:lnSpc>
                          <a:spcPct val="100000"/>
                        </a:lnSpc>
                        <a:spcBef>
                          <a:spcPts val="0"/>
                        </a:spcBef>
                        <a:spcAft>
                          <a:spcPts val="0"/>
                        </a:spcAft>
                        <a:buClr>
                          <a:schemeClr val="tx1"/>
                        </a:buClr>
                        <a:buSzTx/>
                        <a:buFont typeface="Arial" charset="0"/>
                        <a:buChar char="•"/>
                        <a:tabLst/>
                        <a:defRPr/>
                      </a:pPr>
                      <a:r>
                        <a:rPr lang="en-US" sz="1800" dirty="0">
                          <a:solidFill>
                            <a:schemeClr val="tx1"/>
                          </a:solidFill>
                          <a:latin typeface="+mn-lt"/>
                        </a:rPr>
                        <a:t>Is defined as enlargement of lymph nodes for at least </a:t>
                      </a:r>
                      <a:r>
                        <a:rPr lang="en-US" sz="1800" dirty="0">
                          <a:solidFill>
                            <a:srgbClr val="FF0000"/>
                          </a:solidFill>
                          <a:latin typeface="+mn-lt"/>
                        </a:rPr>
                        <a:t>1 cm </a:t>
                      </a:r>
                      <a:r>
                        <a:rPr lang="en-US" sz="1800" dirty="0">
                          <a:solidFill>
                            <a:schemeClr val="tx1"/>
                          </a:solidFill>
                          <a:latin typeface="+mn-lt"/>
                        </a:rPr>
                        <a:t>in diameter in the absence of any illnesses or medications that known to cause PGL.</a:t>
                      </a:r>
                    </a:p>
                    <a:p>
                      <a:pPr marL="285750" marR="0" indent="-285750" algn="l" defTabSz="914400" rtl="0" eaLnBrk="1" fontAlgn="auto" latinLnBrk="0" hangingPunct="1">
                        <a:lnSpc>
                          <a:spcPct val="100000"/>
                        </a:lnSpc>
                        <a:spcBef>
                          <a:spcPts val="0"/>
                        </a:spcBef>
                        <a:spcAft>
                          <a:spcPts val="0"/>
                        </a:spcAft>
                        <a:buClr>
                          <a:schemeClr val="tx1"/>
                        </a:buClr>
                        <a:buSzTx/>
                        <a:buFont typeface="Arial" charset="0"/>
                        <a:buChar char="•"/>
                        <a:tabLst/>
                        <a:defRPr/>
                      </a:pPr>
                      <a:endParaRPr lang="en-US" sz="1800" dirty="0">
                        <a:solidFill>
                          <a:schemeClr val="tx1"/>
                        </a:solidFill>
                        <a:latin typeface="+mn-lt"/>
                      </a:endParaRPr>
                    </a:p>
                    <a:p>
                      <a:pPr marL="342900" indent="-342900" algn="l" rtl="0">
                        <a:spcBef>
                          <a:spcPct val="20000"/>
                        </a:spcBef>
                        <a:buClr>
                          <a:schemeClr val="tx1"/>
                        </a:buClr>
                      </a:pPr>
                      <a:r>
                        <a:rPr lang="en-US" sz="1800" dirty="0">
                          <a:solidFill>
                            <a:schemeClr val="tx1"/>
                          </a:solidFill>
                          <a:latin typeface="+mn-lt"/>
                        </a:rPr>
                        <a:t>Clinical features:</a:t>
                      </a:r>
                    </a:p>
                    <a:p>
                      <a:pPr marL="342900" indent="-342900" algn="l" rtl="0">
                        <a:spcBef>
                          <a:spcPct val="20000"/>
                        </a:spcBef>
                        <a:buClr>
                          <a:schemeClr val="tx1"/>
                        </a:buClr>
                        <a:buFont typeface="Arial" charset="0"/>
                        <a:buChar char="•"/>
                      </a:pPr>
                      <a:r>
                        <a:rPr lang="en-US" sz="1800" dirty="0">
                          <a:solidFill>
                            <a:srgbClr val="FF0000"/>
                          </a:solidFill>
                          <a:latin typeface="+mn-lt"/>
                        </a:rPr>
                        <a:t>In two or more lymph nodes out of the </a:t>
                      </a:r>
                      <a:r>
                        <a:rPr lang="en-US" sz="1800" b="1" dirty="0">
                          <a:solidFill>
                            <a:srgbClr val="FF0000"/>
                          </a:solidFill>
                          <a:latin typeface="+mn-lt"/>
                        </a:rPr>
                        <a:t>extra inguinal area (like</a:t>
                      </a:r>
                      <a:r>
                        <a:rPr lang="en-US" sz="1800" b="1" baseline="0" dirty="0">
                          <a:solidFill>
                            <a:srgbClr val="FF0000"/>
                          </a:solidFill>
                          <a:latin typeface="+mn-lt"/>
                        </a:rPr>
                        <a:t> cervical , axillary )</a:t>
                      </a:r>
                      <a:r>
                        <a:rPr lang="en-US" sz="1800" dirty="0">
                          <a:solidFill>
                            <a:srgbClr val="FF0000"/>
                          </a:solidFill>
                          <a:latin typeface="+mn-lt"/>
                        </a:rPr>
                        <a:t>.</a:t>
                      </a:r>
                    </a:p>
                    <a:p>
                      <a:pPr marL="342900" indent="-342900" algn="l" rtl="0">
                        <a:spcBef>
                          <a:spcPct val="20000"/>
                        </a:spcBef>
                        <a:buClr>
                          <a:schemeClr val="tx1"/>
                        </a:buClr>
                        <a:buFont typeface="Arial" charset="0"/>
                        <a:buChar char="•"/>
                      </a:pPr>
                      <a:r>
                        <a:rPr lang="en-US" sz="1800" dirty="0">
                          <a:solidFill>
                            <a:srgbClr val="FF0000"/>
                          </a:solidFill>
                          <a:latin typeface="+mn-lt"/>
                        </a:rPr>
                        <a:t>Persists for at least 3 months</a:t>
                      </a:r>
                      <a:r>
                        <a:rPr lang="en-US" sz="1800" dirty="0">
                          <a:solidFill>
                            <a:schemeClr val="tx1"/>
                          </a:solidFill>
                          <a:latin typeface="+mn-lt"/>
                        </a:rPr>
                        <a:t>.</a:t>
                      </a:r>
                    </a:p>
                    <a:p>
                      <a:pPr marL="0" indent="0">
                        <a:buClr>
                          <a:schemeClr val="tx1"/>
                        </a:buClr>
                        <a:buFont typeface="Arial" charset="0"/>
                        <a:buNone/>
                      </a:pPr>
                      <a:endParaRPr lang="en-US" sz="1800" kern="1200" dirty="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ct val="20000"/>
                        </a:spcBef>
                        <a:spcAft>
                          <a:spcPts val="0"/>
                        </a:spcAft>
                        <a:buClr>
                          <a:schemeClr val="tx1"/>
                        </a:buClr>
                        <a:buSzTx/>
                        <a:buFont typeface="Arial" charset="0"/>
                        <a:buChar char="•"/>
                        <a:tabLst/>
                        <a:defRPr/>
                      </a:pPr>
                      <a:r>
                        <a:rPr lang="en-US" sz="1800" dirty="0">
                          <a:solidFill>
                            <a:schemeClr val="tx1"/>
                          </a:solidFill>
                          <a:latin typeface="+mn-lt"/>
                        </a:rPr>
                        <a:t>Is a group of clinical symptoms that come </a:t>
                      </a:r>
                      <a:r>
                        <a:rPr lang="en-US" sz="1800" dirty="0">
                          <a:solidFill>
                            <a:srgbClr val="FF0000"/>
                          </a:solidFill>
                          <a:latin typeface="+mn-lt"/>
                        </a:rPr>
                        <a:t>before AIDS </a:t>
                      </a:r>
                      <a:r>
                        <a:rPr lang="en-US" sz="1800" dirty="0">
                          <a:solidFill>
                            <a:schemeClr val="tx1"/>
                          </a:solidFill>
                          <a:latin typeface="+mn-lt"/>
                        </a:rPr>
                        <a:t>and may include the following:</a:t>
                      </a:r>
                    </a:p>
                    <a:p>
                      <a:pPr marL="285750" marR="0" indent="-285750" algn="l" defTabSz="914400" rtl="0" eaLnBrk="1" fontAlgn="auto" latinLnBrk="0" hangingPunct="1">
                        <a:lnSpc>
                          <a:spcPct val="100000"/>
                        </a:lnSpc>
                        <a:spcBef>
                          <a:spcPct val="20000"/>
                        </a:spcBef>
                        <a:spcAft>
                          <a:spcPts val="0"/>
                        </a:spcAft>
                        <a:buClr>
                          <a:schemeClr val="tx1"/>
                        </a:buClr>
                        <a:buSzTx/>
                        <a:buFont typeface="Arial" charset="0"/>
                        <a:buChar char="•"/>
                        <a:tabLst/>
                        <a:defRPr/>
                      </a:pPr>
                      <a:endParaRPr lang="en-US" sz="1800" dirty="0">
                        <a:solidFill>
                          <a:schemeClr val="tx1"/>
                        </a:solidFill>
                        <a:latin typeface="+mn-lt"/>
                      </a:endParaRPr>
                    </a:p>
                    <a:p>
                      <a:pPr marL="342900" indent="-342900" algn="l" rtl="0">
                        <a:spcBef>
                          <a:spcPct val="20000"/>
                        </a:spcBef>
                        <a:buClr>
                          <a:schemeClr val="tx1"/>
                        </a:buClr>
                        <a:buFontTx/>
                        <a:buChar char="•"/>
                      </a:pPr>
                      <a:r>
                        <a:rPr lang="en-US" sz="1800" dirty="0">
                          <a:solidFill>
                            <a:schemeClr val="tx1"/>
                          </a:solidFill>
                          <a:latin typeface="+mn-lt"/>
                        </a:rPr>
                        <a:t>Fever of unknown origin that persists &gt; 1 month.</a:t>
                      </a:r>
                    </a:p>
                    <a:p>
                      <a:pPr marL="342900" indent="-342900" algn="l" rtl="0">
                        <a:spcBef>
                          <a:spcPct val="20000"/>
                        </a:spcBef>
                        <a:buClr>
                          <a:schemeClr val="tx1"/>
                        </a:buClr>
                        <a:buFontTx/>
                        <a:buChar char="•"/>
                      </a:pPr>
                      <a:r>
                        <a:rPr lang="en-US" sz="1800" dirty="0">
                          <a:solidFill>
                            <a:schemeClr val="tx1"/>
                          </a:solidFill>
                          <a:latin typeface="+mn-lt"/>
                        </a:rPr>
                        <a:t>Chronic diarrhea, persisting &gt; 1 month.</a:t>
                      </a:r>
                    </a:p>
                    <a:p>
                      <a:pPr marL="342900" indent="-342900" algn="l" rtl="0">
                        <a:spcBef>
                          <a:spcPct val="20000"/>
                        </a:spcBef>
                        <a:buClr>
                          <a:schemeClr val="tx1"/>
                        </a:buClr>
                        <a:buFontTx/>
                        <a:buChar char="•"/>
                      </a:pPr>
                      <a:r>
                        <a:rPr lang="en-US" sz="1800" dirty="0">
                          <a:solidFill>
                            <a:schemeClr val="tx1"/>
                          </a:solidFill>
                          <a:latin typeface="+mn-lt"/>
                        </a:rPr>
                        <a:t>Weight loss &gt; 10% of the original weight </a:t>
                      </a:r>
                      <a:r>
                        <a:rPr lang="en-US" sz="1800" dirty="0">
                          <a:solidFill>
                            <a:srgbClr val="FF0000"/>
                          </a:solidFill>
                          <a:latin typeface="+mn-lt"/>
                        </a:rPr>
                        <a:t>(slim disease).</a:t>
                      </a:r>
                    </a:p>
                    <a:p>
                      <a:pPr marL="342900" indent="-342900" algn="l" rtl="0">
                        <a:spcBef>
                          <a:spcPct val="20000"/>
                        </a:spcBef>
                        <a:buClr>
                          <a:schemeClr val="tx1"/>
                        </a:buClr>
                        <a:buFontTx/>
                        <a:buChar char="•"/>
                      </a:pPr>
                      <a:r>
                        <a:rPr lang="en-US" sz="1800" dirty="0">
                          <a:solidFill>
                            <a:schemeClr val="tx1"/>
                          </a:solidFill>
                          <a:latin typeface="+mn-lt"/>
                          <a:cs typeface="Times New Roman" pitchFamily="18" charset="0"/>
                        </a:rPr>
                        <a:t>Fatigue, night sweating, and malaise.</a:t>
                      </a:r>
                    </a:p>
                    <a:p>
                      <a:pPr marL="342900" indent="-342900" algn="l" rtl="0">
                        <a:spcBef>
                          <a:spcPct val="20000"/>
                        </a:spcBef>
                        <a:buClr>
                          <a:schemeClr val="tx1"/>
                        </a:buClr>
                        <a:buFontTx/>
                        <a:buChar char="•"/>
                      </a:pPr>
                      <a:r>
                        <a:rPr lang="en-US" sz="1800" dirty="0">
                          <a:solidFill>
                            <a:schemeClr val="tx1"/>
                          </a:solidFill>
                          <a:latin typeface="+mn-lt"/>
                          <a:cs typeface="Times New Roman" pitchFamily="18" charset="0"/>
                        </a:rPr>
                        <a:t>Neurological disease as myelopathy and peripheral neuropathy.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8" name="Picture 6" descr="http://cdn.wn.com/pd/cc/67/bcf73042d4db6b50a868d48a46a8_grande.jpg"/>
          <p:cNvPicPr>
            <a:picLocks noChangeAspect="1" noChangeArrowheads="1"/>
          </p:cNvPicPr>
          <p:nvPr/>
        </p:nvPicPr>
        <p:blipFill>
          <a:blip r:embed="rId2" cstate="print"/>
          <a:srcRect/>
          <a:stretch>
            <a:fillRect/>
          </a:stretch>
        </p:blipFill>
        <p:spPr bwMode="auto">
          <a:xfrm>
            <a:off x="3173329" y="4347410"/>
            <a:ext cx="2568742" cy="1620252"/>
          </a:xfrm>
          <a:prstGeom prst="rect">
            <a:avLst/>
          </a:prstGeom>
          <a:noFill/>
          <a:ln w="9525">
            <a:noFill/>
            <a:miter lim="800000"/>
            <a:headEnd/>
            <a:tailEnd/>
          </a:ln>
        </p:spPr>
      </p:pic>
      <p:pic>
        <p:nvPicPr>
          <p:cNvPr id="9" name="Picture 2" descr="Fig-351"/>
          <p:cNvPicPr>
            <a:picLocks noChangeAspect="1" noChangeArrowheads="1"/>
          </p:cNvPicPr>
          <p:nvPr/>
        </p:nvPicPr>
        <p:blipFill>
          <a:blip r:embed="rId3" cstate="print"/>
          <a:srcRect/>
          <a:stretch>
            <a:fillRect/>
          </a:stretch>
        </p:blipFill>
        <p:spPr bwMode="auto">
          <a:xfrm>
            <a:off x="9255146" y="4283242"/>
            <a:ext cx="2463027" cy="1684420"/>
          </a:xfrm>
          <a:prstGeom prst="rect">
            <a:avLst/>
          </a:prstGeom>
          <a:noFill/>
          <a:ln w="9525">
            <a:noFill/>
            <a:miter lim="800000"/>
            <a:headEnd/>
            <a:tailEnd/>
          </a:ln>
        </p:spPr>
      </p:pic>
      <p:sp>
        <p:nvSpPr>
          <p:cNvPr id="10" name="TextBox 9"/>
          <p:cNvSpPr txBox="1"/>
          <p:nvPr/>
        </p:nvSpPr>
        <p:spPr>
          <a:xfrm>
            <a:off x="9255146" y="5560494"/>
            <a:ext cx="1494509" cy="307777"/>
          </a:xfrm>
          <a:prstGeom prst="rect">
            <a:avLst/>
          </a:prstGeom>
          <a:noFill/>
        </p:spPr>
        <p:txBody>
          <a:bodyPr wrap="square" rtlCol="0">
            <a:spAutoFit/>
          </a:bodyPr>
          <a:lstStyle/>
          <a:p>
            <a:r>
              <a:rPr lang="en-US" sz="1400" dirty="0"/>
              <a:t>Slim disease</a:t>
            </a:r>
          </a:p>
        </p:txBody>
      </p:sp>
      <p:sp>
        <p:nvSpPr>
          <p:cNvPr id="7" name="TextBox 6"/>
          <p:cNvSpPr txBox="1"/>
          <p:nvPr/>
        </p:nvSpPr>
        <p:spPr>
          <a:xfrm>
            <a:off x="118780" y="6455390"/>
            <a:ext cx="5258437" cy="369332"/>
          </a:xfrm>
          <a:prstGeom prst="rect">
            <a:avLst/>
          </a:prstGeom>
          <a:noFill/>
        </p:spPr>
        <p:txBody>
          <a:bodyPr wrap="square" rtlCol="0">
            <a:spAutoFit/>
          </a:bodyPr>
          <a:lstStyle/>
          <a:p>
            <a:r>
              <a:rPr lang="en-US" dirty="0">
                <a:solidFill>
                  <a:srgbClr val="FF0000"/>
                </a:solidFill>
              </a:rPr>
              <a:t>*</a:t>
            </a:r>
            <a:r>
              <a:rPr lang="en-US" dirty="0"/>
              <a:t> </a:t>
            </a:r>
            <a:r>
              <a:rPr lang="en-US" dirty="0">
                <a:solidFill>
                  <a:schemeClr val="bg1">
                    <a:lumMod val="50000"/>
                  </a:schemeClr>
                </a:solidFill>
              </a:rPr>
              <a:t>The key words in red are very important </a:t>
            </a:r>
            <a:endParaRPr lang="en-GB" dirty="0">
              <a:solidFill>
                <a:schemeClr val="bg1">
                  <a:lumMod val="50000"/>
                </a:schemeClr>
              </a:solidFill>
            </a:endParaRPr>
          </a:p>
        </p:txBody>
      </p:sp>
    </p:spTree>
    <p:extLst>
      <p:ext uri="{BB962C8B-B14F-4D97-AF65-F5344CB8AC3E}">
        <p14:creationId xmlns:p14="http://schemas.microsoft.com/office/powerpoint/2010/main" val="212735189"/>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2850</TotalTime>
  <Words>2323</Words>
  <Application>Microsoft Office PowerPoint</Application>
  <PresentationFormat>Widescreen</PresentationFormat>
  <Paragraphs>368</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Courier New</vt:lpstr>
      <vt:lpstr>Times New Roman</vt:lpstr>
      <vt:lpstr>Wingdings</vt:lpstr>
      <vt:lpstr>Office Theme</vt:lpstr>
      <vt:lpstr>PowerPoint Presentation</vt:lpstr>
      <vt:lpstr>PowerPoint Presentation</vt:lpstr>
      <vt:lpstr>OBJECTIVES:</vt:lpstr>
      <vt:lpstr>HIV and AIDS </vt:lpstr>
      <vt:lpstr>Cont…</vt:lpstr>
      <vt:lpstr>Cont…</vt:lpstr>
      <vt:lpstr>PowerPoint Presentation</vt:lpstr>
      <vt:lpstr>PowerPoint Presentation</vt:lpstr>
      <vt:lpstr>PowerPoint Presentation</vt:lpstr>
      <vt:lpstr>PowerPoint Presentation</vt:lpstr>
      <vt:lpstr>PowerPoint Presentation</vt:lpstr>
      <vt:lpstr>PowerPoint Presentation</vt:lpstr>
      <vt:lpstr>Quiz:</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dc:title>
  <dc:creator>kobe</dc:creator>
  <cp:lastModifiedBy>kobe</cp:lastModifiedBy>
  <cp:revision>125</cp:revision>
  <dcterms:created xsi:type="dcterms:W3CDTF">2016-09-30T08:16:06Z</dcterms:created>
  <dcterms:modified xsi:type="dcterms:W3CDTF">2018-04-17T01:53:21Z</dcterms:modified>
</cp:coreProperties>
</file>