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25"/>
  </p:notesMasterIdLst>
  <p:sldIdLst>
    <p:sldId id="263" r:id="rId2"/>
    <p:sldId id="264" r:id="rId3"/>
    <p:sldId id="280" r:id="rId4"/>
    <p:sldId id="283" r:id="rId5"/>
    <p:sldId id="346" r:id="rId6"/>
    <p:sldId id="347" r:id="rId7"/>
    <p:sldId id="348" r:id="rId8"/>
    <p:sldId id="349" r:id="rId9"/>
    <p:sldId id="350" r:id="rId10"/>
    <p:sldId id="351" r:id="rId11"/>
    <p:sldId id="352" r:id="rId12"/>
    <p:sldId id="353" r:id="rId13"/>
    <p:sldId id="317" r:id="rId14"/>
    <p:sldId id="354" r:id="rId15"/>
    <p:sldId id="357" r:id="rId16"/>
    <p:sldId id="355" r:id="rId17"/>
    <p:sldId id="358" r:id="rId18"/>
    <p:sldId id="336" r:id="rId19"/>
    <p:sldId id="340" r:id="rId20"/>
    <p:sldId id="342" r:id="rId21"/>
    <p:sldId id="261" r:id="rId22"/>
    <p:sldId id="359"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AD0"/>
    <a:srgbClr val="DFF7FD"/>
    <a:srgbClr val="CBDEFD"/>
    <a:srgbClr val="F5F5F5"/>
    <a:srgbClr val="FFCCFF"/>
    <a:srgbClr val="003300"/>
    <a:srgbClr val="DDDDDD"/>
    <a:srgbClr val="FF9933"/>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28" autoAdjust="0"/>
    <p:restoredTop sz="94660"/>
  </p:normalViewPr>
  <p:slideViewPr>
    <p:cSldViewPr snapToGrid="0">
      <p:cViewPr varScale="1">
        <p:scale>
          <a:sx n="66" d="100"/>
          <a:sy n="66" d="100"/>
        </p:scale>
        <p:origin x="88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53F11-2F7E-4D2D-99FA-663E58A892B7}" type="datetimeFigureOut">
              <a:rPr lang="en-US" smtClean="0"/>
              <a:t>4/28/2018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3042D-4D00-4C37-9F90-B8D89016A983}" type="slidenum">
              <a:rPr lang="en-US" smtClean="0"/>
              <a:t>‹#›</a:t>
            </a:fld>
            <a:endParaRPr lang="en-US"/>
          </a:p>
        </p:txBody>
      </p:sp>
    </p:spTree>
    <p:extLst>
      <p:ext uri="{BB962C8B-B14F-4D97-AF65-F5344CB8AC3E}">
        <p14:creationId xmlns:p14="http://schemas.microsoft.com/office/powerpoint/2010/main" val="409781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E487-FEE8-4C03-953F-42506F938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B6A8F0-6253-4EE4-A557-FC39DC011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C8541C-2C30-471E-9DDB-80EECFC229BE}"/>
              </a:ext>
            </a:extLst>
          </p:cNvPr>
          <p:cNvSpPr>
            <a:spLocks noGrp="1"/>
          </p:cNvSpPr>
          <p:nvPr>
            <p:ph type="dt" sz="half" idx="10"/>
          </p:nvPr>
        </p:nvSpPr>
        <p:spPr/>
        <p:txBody>
          <a:bodyPr/>
          <a:lstStyle/>
          <a:p>
            <a:fld id="{9334D819-9F07-4261-B09B-9E467E5D9002}" type="datetimeFigureOut">
              <a:rPr lang="en-US" smtClean="0"/>
              <a:pPr/>
              <a:t>4/28/2018</a:t>
            </a:fld>
            <a:endParaRPr lang="en-US" dirty="0"/>
          </a:p>
        </p:txBody>
      </p:sp>
      <p:sp>
        <p:nvSpPr>
          <p:cNvPr id="5" name="Footer Placeholder 4">
            <a:extLst>
              <a:ext uri="{FF2B5EF4-FFF2-40B4-BE49-F238E27FC236}">
                <a16:creationId xmlns:a16="http://schemas.microsoft.com/office/drawing/2014/main" id="{E2F48E2C-A2C5-42D2-8872-C99D6A5291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9B46A7-D117-4B5B-9F28-95E9D8A91380}"/>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85431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6E4D-E6EF-4B15-A091-B0BD235A4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DEB8A-2104-4EE0-8565-0198596A81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FF9C7-0729-4082-BE5D-28B8A87A2262}"/>
              </a:ext>
            </a:extLst>
          </p:cNvPr>
          <p:cNvSpPr>
            <a:spLocks noGrp="1"/>
          </p:cNvSpPr>
          <p:nvPr>
            <p:ph type="dt" sz="half" idx="10"/>
          </p:nvPr>
        </p:nvSpPr>
        <p:spPr/>
        <p:txBody>
          <a:bodyPr/>
          <a:lstStyle/>
          <a:p>
            <a:fld id="{9334D819-9F07-4261-B09B-9E467E5D9002}" type="datetimeFigureOut">
              <a:rPr lang="en-US" smtClean="0"/>
              <a:t>4/28/2018</a:t>
            </a:fld>
            <a:endParaRPr lang="en-US" dirty="0"/>
          </a:p>
        </p:txBody>
      </p:sp>
      <p:sp>
        <p:nvSpPr>
          <p:cNvPr id="5" name="Footer Placeholder 4">
            <a:extLst>
              <a:ext uri="{FF2B5EF4-FFF2-40B4-BE49-F238E27FC236}">
                <a16:creationId xmlns:a16="http://schemas.microsoft.com/office/drawing/2014/main" id="{FF215C5D-F5F0-4612-8ADC-59101C584D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B2F012-EDB7-45E0-8394-18DE282070F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0173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7806-12FE-4F5F-BE59-54192E70F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FCEB49-3958-4CCA-A779-72A895C659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CE333-D839-46AE-9654-9647AE3DBA9A}"/>
              </a:ext>
            </a:extLst>
          </p:cNvPr>
          <p:cNvSpPr>
            <a:spLocks noGrp="1"/>
          </p:cNvSpPr>
          <p:nvPr>
            <p:ph type="dt" sz="half" idx="10"/>
          </p:nvPr>
        </p:nvSpPr>
        <p:spPr/>
        <p:txBody>
          <a:bodyPr/>
          <a:lstStyle/>
          <a:p>
            <a:fld id="{9334D819-9F07-4261-B09B-9E467E5D9002}" type="datetimeFigureOut">
              <a:rPr lang="en-US" smtClean="0"/>
              <a:t>4/28/2018</a:t>
            </a:fld>
            <a:endParaRPr lang="en-US" dirty="0"/>
          </a:p>
        </p:txBody>
      </p:sp>
      <p:sp>
        <p:nvSpPr>
          <p:cNvPr id="5" name="Footer Placeholder 4">
            <a:extLst>
              <a:ext uri="{FF2B5EF4-FFF2-40B4-BE49-F238E27FC236}">
                <a16:creationId xmlns:a16="http://schemas.microsoft.com/office/drawing/2014/main" id="{716F5AFA-E4C2-4079-8F72-8A765193F7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4A8892-A083-4571-BFA4-5643F6D258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60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078F-F1B2-4556-9170-2D0CBAB9A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48954-6A81-41C6-A04F-A59E18EC15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8C377-B7C2-4062-882B-02408DF0F7DB}"/>
              </a:ext>
            </a:extLst>
          </p:cNvPr>
          <p:cNvSpPr>
            <a:spLocks noGrp="1"/>
          </p:cNvSpPr>
          <p:nvPr>
            <p:ph type="dt" sz="half" idx="10"/>
          </p:nvPr>
        </p:nvSpPr>
        <p:spPr/>
        <p:txBody>
          <a:bodyPr/>
          <a:lstStyle/>
          <a:p>
            <a:fld id="{9334D819-9F07-4261-B09B-9E467E5D9002}" type="datetimeFigureOut">
              <a:rPr lang="en-US" smtClean="0"/>
              <a:t>4/28/2018</a:t>
            </a:fld>
            <a:endParaRPr lang="en-US" dirty="0"/>
          </a:p>
        </p:txBody>
      </p:sp>
      <p:sp>
        <p:nvSpPr>
          <p:cNvPr id="5" name="Footer Placeholder 4">
            <a:extLst>
              <a:ext uri="{FF2B5EF4-FFF2-40B4-BE49-F238E27FC236}">
                <a16:creationId xmlns:a16="http://schemas.microsoft.com/office/drawing/2014/main" id="{CC17D246-1AF0-42C8-AC02-B3A80B6C3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1977DE-E876-4219-BF44-33E4AF342DA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540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5754-CF6C-4A4D-8865-BF1E126F3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DEE2A-B077-4A8F-AA82-A0F999FF1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7C7CC5-FDEC-4B47-82FC-41889ABFAA49}"/>
              </a:ext>
            </a:extLst>
          </p:cNvPr>
          <p:cNvSpPr>
            <a:spLocks noGrp="1"/>
          </p:cNvSpPr>
          <p:nvPr>
            <p:ph type="dt" sz="half" idx="10"/>
          </p:nvPr>
        </p:nvSpPr>
        <p:spPr/>
        <p:txBody>
          <a:bodyPr/>
          <a:lstStyle/>
          <a:p>
            <a:fld id="{9334D819-9F07-4261-B09B-9E467E5D9002}" type="datetimeFigureOut">
              <a:rPr lang="en-US" smtClean="0"/>
              <a:pPr/>
              <a:t>4/28/2018</a:t>
            </a:fld>
            <a:endParaRPr lang="en-US" dirty="0"/>
          </a:p>
        </p:txBody>
      </p:sp>
      <p:sp>
        <p:nvSpPr>
          <p:cNvPr id="5" name="Footer Placeholder 4">
            <a:extLst>
              <a:ext uri="{FF2B5EF4-FFF2-40B4-BE49-F238E27FC236}">
                <a16:creationId xmlns:a16="http://schemas.microsoft.com/office/drawing/2014/main" id="{3998731A-F93A-41CD-B48F-90988BCD0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E6D0F7-3918-41A4-908D-C5C1CD1569B5}"/>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754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C500-7B41-484B-9508-147EAF436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55293-0C27-4D0B-9605-B1AB2B9D79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572FE5-6F6B-4DD1-8C77-85660AA2EF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8DC7E-8FA3-4F95-88DA-089562931E12}"/>
              </a:ext>
            </a:extLst>
          </p:cNvPr>
          <p:cNvSpPr>
            <a:spLocks noGrp="1"/>
          </p:cNvSpPr>
          <p:nvPr>
            <p:ph type="dt" sz="half" idx="10"/>
          </p:nvPr>
        </p:nvSpPr>
        <p:spPr/>
        <p:txBody>
          <a:bodyPr/>
          <a:lstStyle/>
          <a:p>
            <a:fld id="{9334D819-9F07-4261-B09B-9E467E5D9002}" type="datetimeFigureOut">
              <a:rPr lang="en-US" smtClean="0"/>
              <a:t>4/28/2018</a:t>
            </a:fld>
            <a:endParaRPr lang="en-US" dirty="0"/>
          </a:p>
        </p:txBody>
      </p:sp>
      <p:sp>
        <p:nvSpPr>
          <p:cNvPr id="6" name="Footer Placeholder 5">
            <a:extLst>
              <a:ext uri="{FF2B5EF4-FFF2-40B4-BE49-F238E27FC236}">
                <a16:creationId xmlns:a16="http://schemas.microsoft.com/office/drawing/2014/main" id="{58405659-F190-440D-AAE6-858681CFB7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0CE518-90FB-4424-A29C-1F1ABE1E770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511240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64CE-6E7A-48E1-8FDC-4561158F3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37A48-8B3D-4E20-A352-17EDC11EE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45464C-48C6-4AB2-94A3-B43B6317CC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9FC64-ED77-4BD0-B5B4-5904903CC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484209-D9C2-4E6F-A710-9FE61D48B7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7E3A0F-82A1-4936-8747-5EB21579D9E2}"/>
              </a:ext>
            </a:extLst>
          </p:cNvPr>
          <p:cNvSpPr>
            <a:spLocks noGrp="1"/>
          </p:cNvSpPr>
          <p:nvPr>
            <p:ph type="dt" sz="half" idx="10"/>
          </p:nvPr>
        </p:nvSpPr>
        <p:spPr/>
        <p:txBody>
          <a:bodyPr/>
          <a:lstStyle/>
          <a:p>
            <a:fld id="{9334D819-9F07-4261-B09B-9E467E5D9002}" type="datetimeFigureOut">
              <a:rPr lang="en-US" smtClean="0"/>
              <a:t>4/28/2018</a:t>
            </a:fld>
            <a:endParaRPr lang="en-US" dirty="0"/>
          </a:p>
        </p:txBody>
      </p:sp>
      <p:sp>
        <p:nvSpPr>
          <p:cNvPr id="8" name="Footer Placeholder 7">
            <a:extLst>
              <a:ext uri="{FF2B5EF4-FFF2-40B4-BE49-F238E27FC236}">
                <a16:creationId xmlns:a16="http://schemas.microsoft.com/office/drawing/2014/main" id="{67984429-231A-4AD2-B98B-046B3C8718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8968F1-D2B3-4B52-B356-1FBC241F5C9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07125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0EC1-4611-4C6B-AA47-DC250E99B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B5D828-283B-49BB-9194-815807C7E0BC}"/>
              </a:ext>
            </a:extLst>
          </p:cNvPr>
          <p:cNvSpPr>
            <a:spLocks noGrp="1"/>
          </p:cNvSpPr>
          <p:nvPr>
            <p:ph type="dt" sz="half" idx="10"/>
          </p:nvPr>
        </p:nvSpPr>
        <p:spPr/>
        <p:txBody>
          <a:bodyPr/>
          <a:lstStyle/>
          <a:p>
            <a:fld id="{9334D819-9F07-4261-B09B-9E467E5D9002}" type="datetimeFigureOut">
              <a:rPr lang="en-US" smtClean="0"/>
              <a:t>4/28/2018</a:t>
            </a:fld>
            <a:endParaRPr lang="en-US" dirty="0"/>
          </a:p>
        </p:txBody>
      </p:sp>
      <p:sp>
        <p:nvSpPr>
          <p:cNvPr id="4" name="Footer Placeholder 3">
            <a:extLst>
              <a:ext uri="{FF2B5EF4-FFF2-40B4-BE49-F238E27FC236}">
                <a16:creationId xmlns:a16="http://schemas.microsoft.com/office/drawing/2014/main" id="{D0656FD7-81EF-463E-994C-DE056CD3D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7CD922-202A-4BBF-8FA2-E2D05EB390F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791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07F77-8396-45B6-B6B3-809EA18E9C14}"/>
              </a:ext>
            </a:extLst>
          </p:cNvPr>
          <p:cNvSpPr>
            <a:spLocks noGrp="1"/>
          </p:cNvSpPr>
          <p:nvPr>
            <p:ph type="dt" sz="half" idx="10"/>
          </p:nvPr>
        </p:nvSpPr>
        <p:spPr/>
        <p:txBody>
          <a:bodyPr/>
          <a:lstStyle/>
          <a:p>
            <a:fld id="{9334D819-9F07-4261-B09B-9E467E5D9002}" type="datetimeFigureOut">
              <a:rPr lang="en-US" smtClean="0"/>
              <a:t>4/28/2018</a:t>
            </a:fld>
            <a:endParaRPr lang="en-US" dirty="0"/>
          </a:p>
        </p:txBody>
      </p:sp>
      <p:sp>
        <p:nvSpPr>
          <p:cNvPr id="3" name="Footer Placeholder 2">
            <a:extLst>
              <a:ext uri="{FF2B5EF4-FFF2-40B4-BE49-F238E27FC236}">
                <a16:creationId xmlns:a16="http://schemas.microsoft.com/office/drawing/2014/main" id="{3D229076-B574-4DF7-8DFF-32D18D39EB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D1499A-276A-490F-9190-AA8F9A2E2C9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977319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9F48-3660-4094-8436-BB4E3A368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7EBEA1-BD5E-47CA-BFA7-7A66A0E26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3C3659-89B9-4078-8CCF-5FEB4862F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8CAA12-1BF5-4C7A-9AD1-3790C1873AFB}"/>
              </a:ext>
            </a:extLst>
          </p:cNvPr>
          <p:cNvSpPr>
            <a:spLocks noGrp="1"/>
          </p:cNvSpPr>
          <p:nvPr>
            <p:ph type="dt" sz="half" idx="10"/>
          </p:nvPr>
        </p:nvSpPr>
        <p:spPr/>
        <p:txBody>
          <a:bodyPr/>
          <a:lstStyle/>
          <a:p>
            <a:fld id="{9334D819-9F07-4261-B09B-9E467E5D9002}" type="datetimeFigureOut">
              <a:rPr lang="en-US" smtClean="0"/>
              <a:t>4/28/2018</a:t>
            </a:fld>
            <a:endParaRPr lang="en-US" dirty="0"/>
          </a:p>
        </p:txBody>
      </p:sp>
      <p:sp>
        <p:nvSpPr>
          <p:cNvPr id="6" name="Footer Placeholder 5">
            <a:extLst>
              <a:ext uri="{FF2B5EF4-FFF2-40B4-BE49-F238E27FC236}">
                <a16:creationId xmlns:a16="http://schemas.microsoft.com/office/drawing/2014/main" id="{71097DCA-EE76-480B-A505-E609EA073A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9F6E70-8175-4083-B4C5-C5ACE81246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423586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ECA7-99F7-4118-BEC8-3094599D0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12C78-5570-4841-B60D-EEEE3BE2E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79E6C1-F09F-4468-92D5-A13719AA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1D4862-EB00-4D9C-8F6D-9EE1147E4DD8}"/>
              </a:ext>
            </a:extLst>
          </p:cNvPr>
          <p:cNvSpPr>
            <a:spLocks noGrp="1"/>
          </p:cNvSpPr>
          <p:nvPr>
            <p:ph type="dt" sz="half" idx="10"/>
          </p:nvPr>
        </p:nvSpPr>
        <p:spPr/>
        <p:txBody>
          <a:bodyPr/>
          <a:lstStyle/>
          <a:p>
            <a:fld id="{9334D819-9F07-4261-B09B-9E467E5D9002}" type="datetimeFigureOut">
              <a:rPr lang="en-US" smtClean="0"/>
              <a:t>4/28/2018</a:t>
            </a:fld>
            <a:endParaRPr lang="en-US" dirty="0"/>
          </a:p>
        </p:txBody>
      </p:sp>
      <p:sp>
        <p:nvSpPr>
          <p:cNvPr id="6" name="Footer Placeholder 5">
            <a:extLst>
              <a:ext uri="{FF2B5EF4-FFF2-40B4-BE49-F238E27FC236}">
                <a16:creationId xmlns:a16="http://schemas.microsoft.com/office/drawing/2014/main" id="{8E90C2FC-B6DB-467C-9B60-C6B4ECEA66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B23FB9-8BCA-4ADA-8921-319629CDC3B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0252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749B0-1043-41C6-80D9-F3CF73F69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E2C3B7-5A8A-4EB3-9593-0739A6BAF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C5636-6F99-4292-AC2F-3D7B1375E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4/28/2018</a:t>
            </a:fld>
            <a:endParaRPr lang="en-US" dirty="0"/>
          </a:p>
        </p:txBody>
      </p:sp>
      <p:sp>
        <p:nvSpPr>
          <p:cNvPr id="5" name="Footer Placeholder 4">
            <a:extLst>
              <a:ext uri="{FF2B5EF4-FFF2-40B4-BE49-F238E27FC236}">
                <a16:creationId xmlns:a16="http://schemas.microsoft.com/office/drawing/2014/main" id="{22995796-9304-4B1A-9FDD-9B423E16D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3E1AA1-8F8A-48FD-B621-9DC60152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748908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ocs.google.com/file/d/1-3XDTKxI2m2GGfSLmemBsFDPc5ylsC80/edit?usp=docslist_api&amp;filetype=mspresentation"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FFECE9C-A2FE-4C10-B189-FC1599107CB5}"/>
              </a:ext>
            </a:extLst>
          </p:cNvPr>
          <p:cNvPicPr>
            <a:picLocks noChangeAspect="1"/>
          </p:cNvPicPr>
          <p:nvPr/>
        </p:nvPicPr>
        <p:blipFill>
          <a:blip r:embed="rId2"/>
          <a:stretch>
            <a:fillRect/>
          </a:stretch>
        </p:blipFill>
        <p:spPr>
          <a:xfrm>
            <a:off x="9302320" y="6154"/>
            <a:ext cx="2889680" cy="1643319"/>
          </a:xfrm>
          <a:prstGeom prst="rect">
            <a:avLst/>
          </a:prstGeom>
        </p:spPr>
      </p:pic>
      <p:pic>
        <p:nvPicPr>
          <p:cNvPr id="25" name="صورة 2">
            <a:extLst>
              <a:ext uri="{FF2B5EF4-FFF2-40B4-BE49-F238E27FC236}">
                <a16:creationId xmlns:a16="http://schemas.microsoft.com/office/drawing/2014/main" id="{456DF3F2-9714-4DE6-AF9B-FE175EC1CA2B}"/>
              </a:ext>
            </a:extLst>
          </p:cNvPr>
          <p:cNvPicPr>
            <a:picLocks noChangeAspect="1"/>
          </p:cNvPicPr>
          <p:nvPr/>
        </p:nvPicPr>
        <p:blipFill>
          <a:blip r:embed="rId3"/>
          <a:stretch>
            <a:fillRect/>
          </a:stretch>
        </p:blipFill>
        <p:spPr>
          <a:xfrm>
            <a:off x="0" y="92011"/>
            <a:ext cx="2057400" cy="1783574"/>
          </a:xfrm>
          <a:prstGeom prst="rect">
            <a:avLst/>
          </a:prstGeom>
        </p:spPr>
      </p:pic>
      <p:sp>
        <p:nvSpPr>
          <p:cNvPr id="26" name="Rectangle 25">
            <a:extLst>
              <a:ext uri="{FF2B5EF4-FFF2-40B4-BE49-F238E27FC236}">
                <a16:creationId xmlns:a16="http://schemas.microsoft.com/office/drawing/2014/main" id="{657A4952-C7BB-4B44-8C85-34B8EAA20AAA}"/>
              </a:ext>
            </a:extLst>
          </p:cNvPr>
          <p:cNvSpPr/>
          <p:nvPr/>
        </p:nvSpPr>
        <p:spPr>
          <a:xfrm>
            <a:off x="2458103" y="3963650"/>
            <a:ext cx="18285423" cy="646331"/>
          </a:xfrm>
          <a:prstGeom prst="rect">
            <a:avLst/>
          </a:prstGeom>
          <a:noFill/>
        </p:spPr>
        <p:txBody>
          <a:bodyPr wrap="square" lIns="91440" tIns="45720" rIns="91440" bIns="45720">
            <a:spAutoFit/>
          </a:bodyPr>
          <a:lstStyle/>
          <a:p>
            <a:r>
              <a:rPr lang="en-US" sz="3600" dirty="0">
                <a:ln w="0"/>
                <a:effectLst>
                  <a:outerShdw blurRad="38100" dist="19050" dir="2700000" algn="tl" rotWithShape="0">
                    <a:schemeClr val="dk1">
                      <a:alpha val="40000"/>
                    </a:schemeClr>
                  </a:outerShdw>
                </a:effectLst>
              </a:rPr>
              <a:t>LECTURE: human papilloma virus vaccine</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434EE7AC-43A8-4FFC-B43D-0EF274A12D56}"/>
              </a:ext>
            </a:extLst>
          </p:cNvPr>
          <p:cNvSpPr txBox="1"/>
          <p:nvPr/>
        </p:nvSpPr>
        <p:spPr>
          <a:xfrm>
            <a:off x="109983" y="5350079"/>
            <a:ext cx="2348120" cy="1323439"/>
          </a:xfrm>
          <a:prstGeom prst="rect">
            <a:avLst/>
          </a:prstGeom>
          <a:noFill/>
          <a:ln>
            <a:solidFill>
              <a:schemeClr val="bg1">
                <a:lumMod val="50000"/>
              </a:schemeClr>
            </a:solidFill>
            <a:prstDash val="sysDash"/>
          </a:ln>
        </p:spPr>
        <p:txBody>
          <a:bodyPr wrap="square" rtlCol="0">
            <a:spAutoFit/>
          </a:bodyPr>
          <a:lstStyle/>
          <a:p>
            <a:pPr indent="-342900">
              <a:buSzPct val="96000"/>
              <a:buFont typeface="Arial" panose="020B0604020202020204" pitchFamily="34" charset="0"/>
              <a:buChar char="•"/>
            </a:pPr>
            <a:r>
              <a:rPr lang="en-US" sz="2000" dirty="0">
                <a:solidFill>
                  <a:srgbClr val="FF0000"/>
                </a:solidFill>
              </a:rPr>
              <a:t>Important</a:t>
            </a:r>
          </a:p>
          <a:p>
            <a:pPr indent="-342900">
              <a:buSzPct val="96000"/>
              <a:buFont typeface="Arial" panose="020B0604020202020204" pitchFamily="34" charset="0"/>
              <a:buChar char="•"/>
            </a:pPr>
            <a:r>
              <a:rPr lang="en-US" sz="2000" dirty="0">
                <a:solidFill>
                  <a:schemeClr val="accent1">
                    <a:lumMod val="75000"/>
                  </a:schemeClr>
                </a:solidFill>
              </a:rPr>
              <a:t>Doctor’s notes </a:t>
            </a:r>
          </a:p>
          <a:p>
            <a:pPr indent="-342900">
              <a:buSzPct val="96000"/>
              <a:buFont typeface="Arial" panose="020B0604020202020204" pitchFamily="34" charset="0"/>
              <a:buChar char="•"/>
            </a:pPr>
            <a:r>
              <a:rPr lang="en-US" sz="2000" dirty="0">
                <a:solidFill>
                  <a:schemeClr val="bg1">
                    <a:lumMod val="50000"/>
                  </a:schemeClr>
                </a:solidFill>
              </a:rPr>
              <a:t>Extra explanation</a:t>
            </a:r>
          </a:p>
          <a:p>
            <a:pPr indent="-342900">
              <a:buSzPct val="96000"/>
              <a:buFont typeface="Arial" panose="020B0604020202020204" pitchFamily="34" charset="0"/>
              <a:buChar char="•"/>
            </a:pPr>
            <a:r>
              <a:rPr lang="en-US" sz="2000" b="1" dirty="0">
                <a:solidFill>
                  <a:srgbClr val="7030A0"/>
                </a:solidFill>
              </a:rPr>
              <a:t>Only F </a:t>
            </a:r>
            <a:r>
              <a:rPr lang="en-US" sz="2000" dirty="0">
                <a:solidFill>
                  <a:schemeClr val="bg1">
                    <a:lumMod val="50000"/>
                  </a:schemeClr>
                </a:solidFill>
              </a:rPr>
              <a:t>or </a:t>
            </a:r>
            <a:r>
              <a:rPr lang="en-US" sz="2000" b="1" dirty="0">
                <a:solidFill>
                  <a:schemeClr val="accent5">
                    <a:lumMod val="75000"/>
                  </a:schemeClr>
                </a:solidFill>
              </a:rPr>
              <a:t>only M</a:t>
            </a:r>
          </a:p>
        </p:txBody>
      </p:sp>
      <p:sp>
        <p:nvSpPr>
          <p:cNvPr id="7" name="TextBox 6">
            <a:extLst>
              <a:ext uri="{FF2B5EF4-FFF2-40B4-BE49-F238E27FC236}">
                <a16:creationId xmlns:a16="http://schemas.microsoft.com/office/drawing/2014/main" id="{7B058A09-01A1-4910-A22E-172E6B5F615A}"/>
              </a:ext>
            </a:extLst>
          </p:cNvPr>
          <p:cNvSpPr txBox="1"/>
          <p:nvPr/>
        </p:nvSpPr>
        <p:spPr>
          <a:xfrm>
            <a:off x="4926627" y="4720699"/>
            <a:ext cx="2338743" cy="523220"/>
          </a:xfrm>
          <a:prstGeom prst="rect">
            <a:avLst/>
          </a:prstGeom>
          <a:noFill/>
          <a:ln>
            <a:noFill/>
            <a:prstDash val="sysDash"/>
          </a:ln>
        </p:spPr>
        <p:txBody>
          <a:bodyPr wrap="square" rtlCol="0">
            <a:spAutoFit/>
          </a:bodyPr>
          <a:lstStyle/>
          <a:p>
            <a:pPr algn="ctr"/>
            <a:r>
              <a:rPr lang="en-US" sz="2800" u="sng" dirty="0">
                <a:solidFill>
                  <a:schemeClr val="accent5">
                    <a:lumMod val="75000"/>
                  </a:schemeClr>
                </a:solidFill>
              </a:rPr>
              <a:t>Editing File </a:t>
            </a:r>
          </a:p>
        </p:txBody>
      </p:sp>
      <p:sp>
        <p:nvSpPr>
          <p:cNvPr id="3" name="AutoShape 2" descr="https://mail.google.com/mail/u/0/?ui=2&amp;ik=c99fa0b050&amp;view=fimg&amp;th=15ee8b92b0110c05&amp;attid=0.1.1&amp;disp=emb&amp;attbid=ANGjdJ8eiXo8W8QW4DU3t3sdOf9QhsfwIWfRR8vUqmg3ktvy5gpT6xOt-tjjb3QqSWvcPNdCBS7MKM_Ok2earQjkEAkaxluAIXl_K0TCmJE4oOXm-lJ2060c6a0Ew4c&amp;sz=w1576-h1398&amp;ats=1507143010290&amp;rm=15ee8b92b0110c05&amp;zw&amp;atsh=1">
            <a:extLst>
              <a:ext uri="{FF2B5EF4-FFF2-40B4-BE49-F238E27FC236}">
                <a16:creationId xmlns:a16="http://schemas.microsoft.com/office/drawing/2014/main" id="{2FF0453A-566C-44FF-8747-E21D19657D8E}"/>
              </a:ext>
            </a:extLst>
          </p:cNvPr>
          <p:cNvSpPr>
            <a:spLocks noChangeAspect="1" noChangeArrowheads="1"/>
          </p:cNvSpPr>
          <p:nvPr/>
        </p:nvSpPr>
        <p:spPr bwMode="auto">
          <a:xfrm>
            <a:off x="2343150" y="100013"/>
            <a:ext cx="7505700" cy="66579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6540622-7D11-4BB5-B4B5-D9D60AD25377}"/>
              </a:ext>
            </a:extLst>
          </p:cNvPr>
          <p:cNvPicPr>
            <a:picLocks noChangeAspect="1"/>
          </p:cNvPicPr>
          <p:nvPr/>
        </p:nvPicPr>
        <p:blipFill>
          <a:blip r:embed="rId4"/>
          <a:stretch>
            <a:fillRect/>
          </a:stretch>
        </p:blipFill>
        <p:spPr>
          <a:xfrm rot="166424">
            <a:off x="7523257" y="2459331"/>
            <a:ext cx="1566939" cy="1388839"/>
          </a:xfrm>
          <a:prstGeom prst="rect">
            <a:avLst/>
          </a:prstGeom>
        </p:spPr>
      </p:pic>
      <p:cxnSp>
        <p:nvCxnSpPr>
          <p:cNvPr id="6" name="Straight Connector 5">
            <a:extLst>
              <a:ext uri="{FF2B5EF4-FFF2-40B4-BE49-F238E27FC236}">
                <a16:creationId xmlns:a16="http://schemas.microsoft.com/office/drawing/2014/main" id="{187074DD-87E6-47E2-8D66-8C294443ABAC}"/>
              </a:ext>
            </a:extLst>
          </p:cNvPr>
          <p:cNvCxnSpPr/>
          <p:nvPr/>
        </p:nvCxnSpPr>
        <p:spPr>
          <a:xfrm>
            <a:off x="1762539" y="3885270"/>
            <a:ext cx="8984621"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D78A3197-437E-42E8-BD1F-C226F81AC103}"/>
              </a:ext>
            </a:extLst>
          </p:cNvPr>
          <p:cNvSpPr/>
          <p:nvPr/>
        </p:nvSpPr>
        <p:spPr>
          <a:xfrm>
            <a:off x="7265370" y="6011799"/>
            <a:ext cx="4816647" cy="646331"/>
          </a:xfrm>
          <a:prstGeom prst="rect">
            <a:avLst/>
          </a:prstGeom>
        </p:spPr>
        <p:txBody>
          <a:bodyPr wrap="square">
            <a:spAutoFit/>
          </a:bodyPr>
          <a:lstStyle/>
          <a:p>
            <a:pPr algn="r"/>
            <a:r>
              <a:rPr lang="x-none" u="sng" dirty="0">
                <a:solidFill>
                  <a:schemeClr val="accent1"/>
                </a:solidFill>
              </a:rPr>
              <a:t>"</a:t>
            </a:r>
            <a:r>
              <a:rPr lang="x-none" b="1" u="sng" dirty="0">
                <a:solidFill>
                  <a:schemeClr val="accent1"/>
                </a:solidFill>
              </a:rPr>
              <a:t>لا حول ولا قوة إلا بالله العلي العظيم</a:t>
            </a:r>
            <a:r>
              <a:rPr lang="x-none" b="1" dirty="0">
                <a:solidFill>
                  <a:schemeClr val="accent1"/>
                </a:solidFill>
              </a:rPr>
              <a:t>" </a:t>
            </a:r>
            <a:r>
              <a:rPr lang="x-none" b="1" dirty="0"/>
              <a:t>وتقال هذه الجملة إذا داهم الإنسان أمر عظيم لا يستطيعه ، أو يصعب عليه القيام به .</a:t>
            </a:r>
            <a:endParaRPr lang="en-US" sz="2800" dirty="0">
              <a:solidFill>
                <a:schemeClr val="accent6">
                  <a:lumMod val="50000"/>
                </a:schemeClr>
              </a:solidFill>
            </a:endParaRPr>
          </a:p>
        </p:txBody>
      </p:sp>
      <p:pic>
        <p:nvPicPr>
          <p:cNvPr id="8" name="صورة 8">
            <a:extLst>
              <a:ext uri="{FF2B5EF4-FFF2-40B4-BE49-F238E27FC236}">
                <a16:creationId xmlns:a16="http://schemas.microsoft.com/office/drawing/2014/main" id="{F84EF029-00FD-EE41-B3DE-6EBEB8E01593}"/>
              </a:ext>
            </a:extLst>
          </p:cNvPr>
          <p:cNvPicPr>
            <a:picLocks noChangeAspect="1"/>
          </p:cNvPicPr>
          <p:nvPr/>
        </p:nvPicPr>
        <p:blipFill>
          <a:blip r:embed="rId5"/>
          <a:stretch>
            <a:fillRect/>
          </a:stretch>
        </p:blipFill>
        <p:spPr>
          <a:xfrm>
            <a:off x="3611084" y="391544"/>
            <a:ext cx="4792925" cy="3338717"/>
          </a:xfrm>
          <a:prstGeom prst="rect">
            <a:avLst/>
          </a:prstGeom>
        </p:spPr>
      </p:pic>
    </p:spTree>
    <p:extLst>
      <p:ext uri="{BB962C8B-B14F-4D97-AF65-F5344CB8AC3E}">
        <p14:creationId xmlns:p14="http://schemas.microsoft.com/office/powerpoint/2010/main" val="347298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6F4D14-82FC-497C-941E-3A1D6E5126A8}"/>
              </a:ext>
            </a:extLst>
          </p:cNvPr>
          <p:cNvSpPr/>
          <p:nvPr/>
        </p:nvSpPr>
        <p:spPr>
          <a:xfrm>
            <a:off x="0" y="950869"/>
            <a:ext cx="6096000" cy="400110"/>
          </a:xfrm>
          <a:prstGeom prst="rect">
            <a:avLst/>
          </a:prstGeom>
        </p:spPr>
        <p:txBody>
          <a:bodyPr>
            <a:spAutoFit/>
          </a:bodyPr>
          <a:lstStyle/>
          <a:p>
            <a:r>
              <a:rPr lang="pt-BR" sz="2000" b="1" dirty="0"/>
              <a:t>2- </a:t>
            </a:r>
            <a:r>
              <a:rPr lang="en-US" sz="2000" b="1" dirty="0"/>
              <a:t>Gardasil 9</a:t>
            </a:r>
          </a:p>
        </p:txBody>
      </p:sp>
      <p:sp>
        <p:nvSpPr>
          <p:cNvPr id="3" name="Rectangle 2">
            <a:extLst>
              <a:ext uri="{FF2B5EF4-FFF2-40B4-BE49-F238E27FC236}">
                <a16:creationId xmlns:a16="http://schemas.microsoft.com/office/drawing/2014/main" id="{43B3FE79-C1A1-4D3F-9BA1-DDC41F3B3D63}"/>
              </a:ext>
            </a:extLst>
          </p:cNvPr>
          <p:cNvSpPr/>
          <p:nvPr/>
        </p:nvSpPr>
        <p:spPr>
          <a:xfrm>
            <a:off x="2093973" y="236861"/>
            <a:ext cx="7513724" cy="461665"/>
          </a:xfrm>
          <a:prstGeom prst="rect">
            <a:avLst/>
          </a:prstGeom>
        </p:spPr>
        <p:txBody>
          <a:bodyPr wrap="none">
            <a:spAutoFit/>
          </a:bodyPr>
          <a:lstStyle/>
          <a:p>
            <a:pPr marL="45720" indent="0" algn="ctr">
              <a:buNone/>
            </a:pPr>
            <a:r>
              <a:rPr lang="en-US" sz="2400" b="1" dirty="0">
                <a:solidFill>
                  <a:schemeClr val="accent1">
                    <a:lumMod val="75000"/>
                  </a:schemeClr>
                </a:solidFill>
                <a:latin typeface="+mj-lt"/>
                <a:ea typeface="+mj-ea"/>
                <a:cs typeface="+mj-cs"/>
              </a:rPr>
              <a:t>Three  different vaccines have been developed against HPV :</a:t>
            </a:r>
          </a:p>
        </p:txBody>
      </p:sp>
      <p:cxnSp>
        <p:nvCxnSpPr>
          <p:cNvPr id="5" name="Straight Connector 4">
            <a:extLst>
              <a:ext uri="{FF2B5EF4-FFF2-40B4-BE49-F238E27FC236}">
                <a16:creationId xmlns:a16="http://schemas.microsoft.com/office/drawing/2014/main" id="{CF1D888D-7DCC-442B-9EA0-72B278B67203}"/>
              </a:ext>
            </a:extLst>
          </p:cNvPr>
          <p:cNvCxnSpPr/>
          <p:nvPr/>
        </p:nvCxnSpPr>
        <p:spPr>
          <a:xfrm>
            <a:off x="0" y="644765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Rectangle 6">
            <a:extLst>
              <a:ext uri="{FF2B5EF4-FFF2-40B4-BE49-F238E27FC236}">
                <a16:creationId xmlns:a16="http://schemas.microsoft.com/office/drawing/2014/main" id="{F871B766-EF1B-4719-A73B-A1A48BEEBA15}"/>
              </a:ext>
            </a:extLst>
          </p:cNvPr>
          <p:cNvSpPr/>
          <p:nvPr/>
        </p:nvSpPr>
        <p:spPr>
          <a:xfrm>
            <a:off x="212035" y="2337172"/>
            <a:ext cx="11767930" cy="3447098"/>
          </a:xfrm>
          <a:prstGeom prst="rect">
            <a:avLst/>
          </a:prstGeom>
        </p:spPr>
        <p:txBody>
          <a:bodyPr wrap="square">
            <a:spAutoFit/>
          </a:bodyPr>
          <a:lstStyle/>
          <a:p>
            <a:pPr marL="285750" indent="-285750">
              <a:spcBef>
                <a:spcPts val="600"/>
              </a:spcBef>
              <a:buClr>
                <a:schemeClr val="accent1">
                  <a:lumMod val="75000"/>
                </a:schemeClr>
              </a:buClr>
              <a:buFont typeface="Wingdings" panose="05000000000000000000" pitchFamily="2" charset="2"/>
              <a:buChar char="ü"/>
            </a:pPr>
            <a:r>
              <a:rPr lang="en-US" dirty="0"/>
              <a:t>is approved In December 2014, the United States' Food and Drug Administration (FDA) for women and girls aged 9 to 26 and men and boys aged 9 to 15.</a:t>
            </a:r>
          </a:p>
          <a:p>
            <a:pPr marL="285750" indent="-285750">
              <a:spcBef>
                <a:spcPts val="600"/>
              </a:spcBef>
              <a:buClr>
                <a:schemeClr val="accent1">
                  <a:lumMod val="75000"/>
                </a:schemeClr>
              </a:buClr>
              <a:buFont typeface="Wingdings" panose="05000000000000000000" pitchFamily="2" charset="2"/>
              <a:buChar char="ü"/>
            </a:pPr>
            <a:r>
              <a:rPr lang="en-US" dirty="0"/>
              <a:t>a 9-valent vaccine, targets the same HPV types as the </a:t>
            </a:r>
            <a:r>
              <a:rPr lang="en-US" dirty="0" err="1"/>
              <a:t>quadri</a:t>
            </a:r>
            <a:r>
              <a:rPr lang="en-US" dirty="0"/>
              <a:t>-valent vaccine (6, 11, 16, and 18) as well as types 31,33, 45, 52, and 58 .</a:t>
            </a:r>
          </a:p>
          <a:p>
            <a:pPr marL="285750" indent="-285750">
              <a:spcBef>
                <a:spcPts val="600"/>
              </a:spcBef>
              <a:buClr>
                <a:schemeClr val="accent1">
                  <a:lumMod val="75000"/>
                </a:schemeClr>
              </a:buClr>
              <a:buFont typeface="Wingdings" panose="05000000000000000000" pitchFamily="2" charset="2"/>
              <a:buChar char="ü"/>
            </a:pPr>
            <a:r>
              <a:rPr lang="en-US" dirty="0"/>
              <a:t>An international trial reported the efficacy of this vaccine in approximately 14,000 females aged 16 to 26 years who were randomly assigned to receive the vaccine :</a:t>
            </a:r>
          </a:p>
          <a:p>
            <a:pPr marL="845820" lvl="1" indent="-342900">
              <a:spcBef>
                <a:spcPts val="600"/>
              </a:spcBef>
              <a:buClr>
                <a:schemeClr val="accent1">
                  <a:lumMod val="75000"/>
                </a:schemeClr>
              </a:buClr>
              <a:buFont typeface="+mj-lt"/>
              <a:buAutoNum type="arabicPeriod"/>
            </a:pPr>
            <a:r>
              <a:rPr lang="en-US" dirty="0"/>
              <a:t>Among HPV-naïve populations, the efficacy of 9-valent vaccine for preventing CIN2 or more severe disease, VIN2 or 3, and VaIN2 or 3 associated with HPV types 31, 33, 45, 52, and 58 was </a:t>
            </a:r>
            <a:r>
              <a:rPr lang="en-US" b="1" u="sng" dirty="0">
                <a:solidFill>
                  <a:schemeClr val="tx2">
                    <a:lumMod val="60000"/>
                    <a:lumOff val="40000"/>
                  </a:schemeClr>
                </a:solidFill>
              </a:rPr>
              <a:t>97 %</a:t>
            </a:r>
          </a:p>
          <a:p>
            <a:pPr marL="845820" lvl="1" indent="-342900">
              <a:spcBef>
                <a:spcPts val="600"/>
              </a:spcBef>
              <a:buClr>
                <a:schemeClr val="accent1">
                  <a:lumMod val="75000"/>
                </a:schemeClr>
              </a:buClr>
              <a:buFont typeface="+mj-lt"/>
              <a:buAutoNum type="arabicPeriod"/>
            </a:pPr>
            <a:r>
              <a:rPr lang="en-US" dirty="0"/>
              <a:t>In the overall population of study participants (with and without prior HPV infection), the rates of high-grade cervical, vaginal, and vulvar disease were the same among women who received the 9-valent vaccine and those who received the </a:t>
            </a:r>
            <a:r>
              <a:rPr lang="en-US" dirty="0" err="1"/>
              <a:t>quadri</a:t>
            </a:r>
            <a:r>
              <a:rPr lang="en-US" dirty="0"/>
              <a:t>-valent vaccine </a:t>
            </a:r>
            <a:r>
              <a:rPr lang="en-US" b="1" u="sng" dirty="0"/>
              <a:t>(14 cases/1000 person years in both groups). </a:t>
            </a:r>
          </a:p>
        </p:txBody>
      </p:sp>
      <p:pic>
        <p:nvPicPr>
          <p:cNvPr id="8" name="Content Placeholder 3">
            <a:extLst>
              <a:ext uri="{FF2B5EF4-FFF2-40B4-BE49-F238E27FC236}">
                <a16:creationId xmlns:a16="http://schemas.microsoft.com/office/drawing/2014/main" id="{E946912D-F20B-4FEC-995D-C3A3E2B3D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0271" y="698526"/>
            <a:ext cx="2779694" cy="1638646"/>
          </a:xfrm>
          <a:prstGeom prst="rect">
            <a:avLst/>
          </a:prstGeom>
        </p:spPr>
      </p:pic>
    </p:spTree>
    <p:extLst>
      <p:ext uri="{BB962C8B-B14F-4D97-AF65-F5344CB8AC3E}">
        <p14:creationId xmlns:p14="http://schemas.microsoft.com/office/powerpoint/2010/main" val="391274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6F4D14-82FC-497C-941E-3A1D6E5126A8}"/>
              </a:ext>
            </a:extLst>
          </p:cNvPr>
          <p:cNvSpPr/>
          <p:nvPr/>
        </p:nvSpPr>
        <p:spPr>
          <a:xfrm>
            <a:off x="0" y="1045177"/>
            <a:ext cx="6096000" cy="400110"/>
          </a:xfrm>
          <a:prstGeom prst="rect">
            <a:avLst/>
          </a:prstGeom>
        </p:spPr>
        <p:txBody>
          <a:bodyPr>
            <a:spAutoFit/>
          </a:bodyPr>
          <a:lstStyle/>
          <a:p>
            <a:r>
              <a:rPr lang="pt-BR" sz="2000" b="1" dirty="0"/>
              <a:t>3- </a:t>
            </a:r>
            <a:r>
              <a:rPr lang="pt-BR" sz="2000" b="1" dirty="0">
                <a:solidFill>
                  <a:srgbClr val="FF0000"/>
                </a:solidFill>
              </a:rPr>
              <a:t>cervarix</a:t>
            </a:r>
            <a:r>
              <a:rPr lang="pt-BR" sz="2000" b="1" dirty="0"/>
              <a:t>*</a:t>
            </a:r>
            <a:endParaRPr lang="en-US" sz="2000" b="1" dirty="0"/>
          </a:p>
        </p:txBody>
      </p:sp>
      <p:sp>
        <p:nvSpPr>
          <p:cNvPr id="3" name="Rectangle 2">
            <a:extLst>
              <a:ext uri="{FF2B5EF4-FFF2-40B4-BE49-F238E27FC236}">
                <a16:creationId xmlns:a16="http://schemas.microsoft.com/office/drawing/2014/main" id="{43B3FE79-C1A1-4D3F-9BA1-DDC41F3B3D63}"/>
              </a:ext>
            </a:extLst>
          </p:cNvPr>
          <p:cNvSpPr/>
          <p:nvPr/>
        </p:nvSpPr>
        <p:spPr>
          <a:xfrm>
            <a:off x="2093973" y="236861"/>
            <a:ext cx="7513724" cy="461665"/>
          </a:xfrm>
          <a:prstGeom prst="rect">
            <a:avLst/>
          </a:prstGeom>
        </p:spPr>
        <p:txBody>
          <a:bodyPr wrap="none">
            <a:spAutoFit/>
          </a:bodyPr>
          <a:lstStyle/>
          <a:p>
            <a:pPr marL="45720" indent="0" algn="ctr">
              <a:buNone/>
            </a:pPr>
            <a:r>
              <a:rPr lang="en-US" sz="2400" b="1" dirty="0">
                <a:solidFill>
                  <a:schemeClr val="accent1">
                    <a:lumMod val="75000"/>
                  </a:schemeClr>
                </a:solidFill>
                <a:latin typeface="+mj-lt"/>
                <a:ea typeface="+mj-ea"/>
                <a:cs typeface="+mj-cs"/>
              </a:rPr>
              <a:t>Three  different vaccines have been developed against HPV :</a:t>
            </a:r>
          </a:p>
        </p:txBody>
      </p:sp>
      <p:cxnSp>
        <p:nvCxnSpPr>
          <p:cNvPr id="5" name="Straight Connector 4">
            <a:extLst>
              <a:ext uri="{FF2B5EF4-FFF2-40B4-BE49-F238E27FC236}">
                <a16:creationId xmlns:a16="http://schemas.microsoft.com/office/drawing/2014/main" id="{CF1D888D-7DCC-442B-9EA0-72B278B67203}"/>
              </a:ext>
            </a:extLst>
          </p:cNvPr>
          <p:cNvCxnSpPr/>
          <p:nvPr/>
        </p:nvCxnSpPr>
        <p:spPr>
          <a:xfrm>
            <a:off x="0" y="610613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Rectangle 5">
            <a:extLst>
              <a:ext uri="{FF2B5EF4-FFF2-40B4-BE49-F238E27FC236}">
                <a16:creationId xmlns:a16="http://schemas.microsoft.com/office/drawing/2014/main" id="{FF9E996D-7093-4586-80A7-D36E6CBBA47C}"/>
              </a:ext>
            </a:extLst>
          </p:cNvPr>
          <p:cNvSpPr/>
          <p:nvPr/>
        </p:nvSpPr>
        <p:spPr>
          <a:xfrm>
            <a:off x="119270" y="1704903"/>
            <a:ext cx="11463130" cy="3170099"/>
          </a:xfrm>
          <a:prstGeom prst="rect">
            <a:avLst/>
          </a:prstGeom>
        </p:spPr>
        <p:txBody>
          <a:bodyPr wrap="square">
            <a:spAutoFit/>
          </a:bodyPr>
          <a:lstStyle/>
          <a:p>
            <a:pPr marL="342900" indent="-342900">
              <a:spcBef>
                <a:spcPts val="600"/>
              </a:spcBef>
              <a:buClr>
                <a:schemeClr val="accent1">
                  <a:lumMod val="75000"/>
                </a:schemeClr>
              </a:buClr>
              <a:buFont typeface="Wingdings" panose="05000000000000000000" pitchFamily="2" charset="2"/>
              <a:buChar char="ü"/>
            </a:pPr>
            <a:r>
              <a:rPr lang="en-US" dirty="0">
                <a:solidFill>
                  <a:srgbClr val="FF0000"/>
                </a:solidFill>
              </a:rPr>
              <a:t>a bivalent vaccine, targets HPV types 16 and 18</a:t>
            </a:r>
          </a:p>
          <a:p>
            <a:pPr marL="342900" indent="-342900">
              <a:spcBef>
                <a:spcPts val="600"/>
              </a:spcBef>
              <a:buClr>
                <a:schemeClr val="accent1">
                  <a:lumMod val="75000"/>
                </a:schemeClr>
              </a:buClr>
              <a:buFont typeface="Wingdings" panose="05000000000000000000" pitchFamily="2" charset="2"/>
              <a:buChar char="ü"/>
            </a:pPr>
            <a:r>
              <a:rPr lang="en-US" dirty="0">
                <a:solidFill>
                  <a:srgbClr val="222222"/>
                </a:solidFill>
              </a:rPr>
              <a:t>is approved for girls and women aged 9 to 25 for the prevention of cervical cancer and CIN</a:t>
            </a:r>
          </a:p>
          <a:p>
            <a:pPr marL="342900" indent="-342900">
              <a:spcBef>
                <a:spcPts val="600"/>
              </a:spcBef>
              <a:buClr>
                <a:schemeClr val="accent1">
                  <a:lumMod val="75000"/>
                </a:schemeClr>
              </a:buClr>
              <a:buFont typeface="Wingdings" panose="05000000000000000000" pitchFamily="2" charset="2"/>
              <a:buChar char="ü"/>
            </a:pPr>
            <a:r>
              <a:rPr lang="en-US" dirty="0"/>
              <a:t>One large randomized clinical trial in more than 18,000 young females aged 15 to 25 years demonstrated the efficacy of bivalent HPV vaccine .</a:t>
            </a:r>
          </a:p>
          <a:p>
            <a:pPr marL="342900" indent="-342900">
              <a:spcBef>
                <a:spcPts val="600"/>
              </a:spcBef>
              <a:buClr>
                <a:schemeClr val="accent1">
                  <a:lumMod val="75000"/>
                </a:schemeClr>
              </a:buClr>
              <a:buFont typeface="Wingdings" panose="05000000000000000000" pitchFamily="2" charset="2"/>
              <a:buChar char="ü"/>
            </a:pPr>
            <a:r>
              <a:rPr lang="en-US" dirty="0"/>
              <a:t>Among HPV-naïve patients, the efficacy of the vaccine for preventing CIN2 or more severe disease due to HPV types included in the vaccine was </a:t>
            </a:r>
            <a:r>
              <a:rPr lang="en-US" b="1" u="sng" dirty="0"/>
              <a:t>93 %</a:t>
            </a:r>
          </a:p>
          <a:p>
            <a:pPr marL="342900" indent="-342900">
              <a:spcBef>
                <a:spcPts val="600"/>
              </a:spcBef>
              <a:buClr>
                <a:schemeClr val="accent1">
                  <a:lumMod val="75000"/>
                </a:schemeClr>
              </a:buClr>
              <a:buFont typeface="Wingdings" panose="05000000000000000000" pitchFamily="2" charset="2"/>
              <a:buChar char="ü"/>
            </a:pPr>
            <a:r>
              <a:rPr lang="en-US" dirty="0"/>
              <a:t>In the overall population of study participants (with and without prior HPV infection), vaccine efficacy for preventing CIN2 or more severe disease due to HPV types included in the vaccine was significantly lower at </a:t>
            </a:r>
            <a:r>
              <a:rPr lang="en-US" b="1" u="sng" dirty="0"/>
              <a:t>53 % </a:t>
            </a:r>
            <a:r>
              <a:rPr lang="en-US" dirty="0"/>
              <a:t>after a mean follow-up period of approximately 3 years. </a:t>
            </a:r>
          </a:p>
          <a:p>
            <a:pPr marL="342900" indent="-342900">
              <a:buClr>
                <a:schemeClr val="accent1">
                  <a:lumMod val="75000"/>
                </a:schemeClr>
              </a:buClr>
              <a:buFont typeface="Wingdings" panose="05000000000000000000" pitchFamily="2" charset="2"/>
              <a:buChar char="ü"/>
            </a:pPr>
            <a:endParaRPr lang="en-US" dirty="0"/>
          </a:p>
        </p:txBody>
      </p:sp>
      <p:pic>
        <p:nvPicPr>
          <p:cNvPr id="9" name="Content Placeholder 3">
            <a:extLst>
              <a:ext uri="{FF2B5EF4-FFF2-40B4-BE49-F238E27FC236}">
                <a16:creationId xmlns:a16="http://schemas.microsoft.com/office/drawing/2014/main" id="{3082B6C2-EAA0-401A-B080-05A5A3281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406" y="785560"/>
            <a:ext cx="2773986" cy="1541103"/>
          </a:xfrm>
          <a:prstGeom prst="rect">
            <a:avLst/>
          </a:prstGeom>
        </p:spPr>
      </p:pic>
      <p:sp>
        <p:nvSpPr>
          <p:cNvPr id="4" name="TextBox 3"/>
          <p:cNvSpPr txBox="1"/>
          <p:nvPr/>
        </p:nvSpPr>
        <p:spPr>
          <a:xfrm>
            <a:off x="352540" y="6260373"/>
            <a:ext cx="6957226" cy="307777"/>
          </a:xfrm>
          <a:prstGeom prst="rect">
            <a:avLst/>
          </a:prstGeom>
          <a:noFill/>
        </p:spPr>
        <p:txBody>
          <a:bodyPr wrap="none" rtlCol="0">
            <a:spAutoFit/>
          </a:bodyPr>
          <a:lstStyle/>
          <a:p>
            <a:r>
              <a:rPr lang="en-US" sz="1400" dirty="0">
                <a:solidFill>
                  <a:schemeClr val="accent1">
                    <a:lumMod val="75000"/>
                  </a:schemeClr>
                </a:solidFill>
              </a:rPr>
              <a:t>*</a:t>
            </a:r>
            <a:r>
              <a:rPr lang="en-US" sz="1400" dirty="0" err="1">
                <a:solidFill>
                  <a:schemeClr val="accent1">
                    <a:lumMod val="75000"/>
                  </a:schemeClr>
                </a:solidFill>
              </a:rPr>
              <a:t>Cervarix</a:t>
            </a:r>
            <a:r>
              <a:rPr lang="en-US" sz="1400" dirty="0">
                <a:solidFill>
                  <a:schemeClr val="accent1">
                    <a:lumMod val="75000"/>
                  </a:schemeClr>
                </a:solidFill>
              </a:rPr>
              <a:t> doesn't protect from the warts( doesn’t cover HPV6 and 11 Only covers 16 and 18) </a:t>
            </a:r>
          </a:p>
        </p:txBody>
      </p:sp>
      <p:sp>
        <p:nvSpPr>
          <p:cNvPr id="8" name="Rectangle 7">
            <a:extLst>
              <a:ext uri="{FF2B5EF4-FFF2-40B4-BE49-F238E27FC236}">
                <a16:creationId xmlns:a16="http://schemas.microsoft.com/office/drawing/2014/main" id="{65B2A96F-83D3-4B26-98B9-6C44ECA3AAB4}"/>
              </a:ext>
            </a:extLst>
          </p:cNvPr>
          <p:cNvSpPr/>
          <p:nvPr/>
        </p:nvSpPr>
        <p:spPr>
          <a:xfrm>
            <a:off x="10535886" y="82972"/>
            <a:ext cx="1668918" cy="307777"/>
          </a:xfrm>
          <a:prstGeom prst="rect">
            <a:avLst/>
          </a:prstGeom>
        </p:spPr>
        <p:txBody>
          <a:bodyPr wrap="none">
            <a:spAutoFit/>
          </a:bodyPr>
          <a:lstStyle/>
          <a:p>
            <a:r>
              <a:rPr lang="en-US" sz="1400" dirty="0">
                <a:solidFill>
                  <a:schemeClr val="accent1">
                    <a:lumMod val="75000"/>
                  </a:schemeClr>
                </a:solidFill>
              </a:rPr>
              <a:t>Notes are </a:t>
            </a:r>
            <a:r>
              <a:rPr lang="en-US" sz="1400" dirty="0">
                <a:solidFill>
                  <a:srgbClr val="FF0000"/>
                </a:solidFill>
              </a:rPr>
              <a:t>Important</a:t>
            </a:r>
          </a:p>
        </p:txBody>
      </p:sp>
    </p:spTree>
    <p:extLst>
      <p:ext uri="{BB962C8B-B14F-4D97-AF65-F5344CB8AC3E}">
        <p14:creationId xmlns:p14="http://schemas.microsoft.com/office/powerpoint/2010/main" val="125029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07657"/>
            <a:ext cx="6324600" cy="369332"/>
          </a:xfrm>
        </p:spPr>
        <p:txBody>
          <a:bodyPr>
            <a:noAutofit/>
          </a:bodyPr>
          <a:lstStyle/>
          <a:p>
            <a:pPr marL="45720" indent="0">
              <a:buNone/>
            </a:pPr>
            <a:r>
              <a:rPr lang="en-US" sz="2400" b="1" dirty="0">
                <a:solidFill>
                  <a:schemeClr val="accent1">
                    <a:lumMod val="75000"/>
                  </a:schemeClr>
                </a:solidFill>
                <a:latin typeface="+mj-lt"/>
                <a:ea typeface="+mj-ea"/>
                <a:cs typeface="+mj-cs"/>
              </a:rPr>
              <a:t>STUDIES:</a:t>
            </a:r>
          </a:p>
        </p:txBody>
      </p:sp>
      <p:graphicFrame>
        <p:nvGraphicFramePr>
          <p:cNvPr id="2" name="Table 1">
            <a:extLst>
              <a:ext uri="{FF2B5EF4-FFF2-40B4-BE49-F238E27FC236}">
                <a16:creationId xmlns:a16="http://schemas.microsoft.com/office/drawing/2014/main" id="{2C98ED87-B0D0-42EC-82FA-27BB2F08E61B}"/>
              </a:ext>
            </a:extLst>
          </p:cNvPr>
          <p:cNvGraphicFramePr>
            <a:graphicFrameLocks noGrp="1"/>
          </p:cNvGraphicFramePr>
          <p:nvPr>
            <p:extLst>
              <p:ext uri="{D42A27DB-BD31-4B8C-83A1-F6EECF244321}">
                <p14:modId xmlns:p14="http://schemas.microsoft.com/office/powerpoint/2010/main" val="384884577"/>
              </p:ext>
            </p:extLst>
          </p:nvPr>
        </p:nvGraphicFramePr>
        <p:xfrm>
          <a:off x="521601" y="3545059"/>
          <a:ext cx="11226019" cy="2333605"/>
        </p:xfrm>
        <a:graphic>
          <a:graphicData uri="http://schemas.openxmlformats.org/drawingml/2006/table">
            <a:tbl>
              <a:tblPr firstRow="1" bandRow="1">
                <a:tableStyleId>{5940675A-B579-460E-94D1-54222C63F5DA}</a:tableStyleId>
              </a:tblPr>
              <a:tblGrid>
                <a:gridCol w="11226019">
                  <a:extLst>
                    <a:ext uri="{9D8B030D-6E8A-4147-A177-3AD203B41FA5}">
                      <a16:colId xmlns:a16="http://schemas.microsoft.com/office/drawing/2014/main" val="3964334936"/>
                    </a:ext>
                  </a:extLst>
                </a:gridCol>
              </a:tblGrid>
              <a:tr h="443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t>Conclusion:</a:t>
                      </a:r>
                    </a:p>
                  </a:txBody>
                  <a:tcPr>
                    <a:solidFill>
                      <a:srgbClr val="FCFAD0"/>
                    </a:solidFill>
                  </a:tcPr>
                </a:tc>
                <a:extLst>
                  <a:ext uri="{0D108BD9-81ED-4DB2-BD59-A6C34878D82A}">
                    <a16:rowId xmlns:a16="http://schemas.microsoft.com/office/drawing/2014/main" val="3032728205"/>
                  </a:ext>
                </a:extLst>
              </a:tr>
              <a:tr h="1766002">
                <a:tc>
                  <a:txBody>
                    <a:bodyPr/>
                    <a:lstStyle/>
                    <a:p>
                      <a:pPr marL="331470" indent="-285750">
                        <a:spcBef>
                          <a:spcPts val="600"/>
                        </a:spcBef>
                        <a:buFont typeface="Arial" panose="020B0604020202020204" pitchFamily="34" charset="0"/>
                        <a:buChar char="•"/>
                      </a:pPr>
                      <a:r>
                        <a:rPr lang="en-US" sz="1800" dirty="0"/>
                        <a:t>Knowledge and perception of HPV infection as an STDS and its vaccine was significantly low in this cohort of patients. </a:t>
                      </a:r>
                    </a:p>
                    <a:p>
                      <a:pPr marL="331470" indent="-285750">
                        <a:spcBef>
                          <a:spcPts val="600"/>
                        </a:spcBef>
                        <a:buFont typeface="Arial" panose="020B0604020202020204" pitchFamily="34" charset="0"/>
                        <a:buChar char="•"/>
                      </a:pPr>
                      <a:r>
                        <a:rPr lang="en-US" sz="1800" dirty="0"/>
                        <a:t>Higher age and educational levels directly correlated with increased knowledge of HPV infection and its complications. </a:t>
                      </a:r>
                    </a:p>
                    <a:p>
                      <a:pPr marL="331470" indent="-285750">
                        <a:spcBef>
                          <a:spcPts val="600"/>
                        </a:spcBef>
                        <a:buFont typeface="Arial" panose="020B0604020202020204" pitchFamily="34" charset="0"/>
                        <a:buChar char="•"/>
                      </a:pPr>
                      <a:r>
                        <a:rPr lang="en-US" sz="1800" dirty="0"/>
                        <a:t>It is recommended that awareness should be raised, and access to HPV vaccination increased to help reduce the health care burden of HPV sequelae in the Kingdom.</a:t>
                      </a:r>
                    </a:p>
                  </a:txBody>
                  <a:tcPr/>
                </a:tc>
                <a:extLst>
                  <a:ext uri="{0D108BD9-81ED-4DB2-BD59-A6C34878D82A}">
                    <a16:rowId xmlns:a16="http://schemas.microsoft.com/office/drawing/2014/main" val="3632848573"/>
                  </a:ext>
                </a:extLst>
              </a:tr>
            </a:tbl>
          </a:graphicData>
        </a:graphic>
      </p:graphicFrame>
      <p:cxnSp>
        <p:nvCxnSpPr>
          <p:cNvPr id="15" name="Straight Connector 14">
            <a:extLst>
              <a:ext uri="{FF2B5EF4-FFF2-40B4-BE49-F238E27FC236}">
                <a16:creationId xmlns:a16="http://schemas.microsoft.com/office/drawing/2014/main" id="{6CBCF40E-275A-4E73-B3EE-116A0B288B32}"/>
              </a:ext>
            </a:extLst>
          </p:cNvPr>
          <p:cNvCxnSpPr/>
          <p:nvPr/>
        </p:nvCxnSpPr>
        <p:spPr>
          <a:xfrm>
            <a:off x="0" y="644765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 name="Content Placeholder 3">
            <a:extLst>
              <a:ext uri="{FF2B5EF4-FFF2-40B4-BE49-F238E27FC236}">
                <a16:creationId xmlns:a16="http://schemas.microsoft.com/office/drawing/2014/main" id="{C1833023-6C73-4F8C-AA7C-8DE8E1583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780" y="228601"/>
            <a:ext cx="6696928" cy="3109509"/>
          </a:xfrm>
          <a:prstGeom prst="rect">
            <a:avLst/>
          </a:prstGeom>
          <a:ln w="57150">
            <a:solidFill>
              <a:srgbClr val="FCFAD0"/>
            </a:solidFill>
          </a:ln>
        </p:spPr>
      </p:pic>
    </p:spTree>
    <p:extLst>
      <p:ext uri="{BB962C8B-B14F-4D97-AF65-F5344CB8AC3E}">
        <p14:creationId xmlns:p14="http://schemas.microsoft.com/office/powerpoint/2010/main" val="249970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5957" y="161677"/>
            <a:ext cx="6858000" cy="567193"/>
          </a:xfrm>
        </p:spPr>
        <p:txBody>
          <a:bodyPr/>
          <a:lstStyle/>
          <a:p>
            <a:pPr marL="45720" indent="0">
              <a:buNone/>
            </a:pPr>
            <a:r>
              <a:rPr lang="en-US" sz="2400" b="1" dirty="0">
                <a:solidFill>
                  <a:schemeClr val="accent1">
                    <a:lumMod val="75000"/>
                  </a:schemeClr>
                </a:solidFill>
                <a:latin typeface="+mj-lt"/>
                <a:ea typeface="+mj-ea"/>
                <a:cs typeface="+mj-cs"/>
              </a:rPr>
              <a:t>immunization in special patient populations:</a:t>
            </a:r>
          </a:p>
        </p:txBody>
      </p:sp>
      <p:cxnSp>
        <p:nvCxnSpPr>
          <p:cNvPr id="4" name="Straight Connector 3">
            <a:extLst>
              <a:ext uri="{FF2B5EF4-FFF2-40B4-BE49-F238E27FC236}">
                <a16:creationId xmlns:a16="http://schemas.microsoft.com/office/drawing/2014/main" id="{D61DA76A-C92F-4CBD-B049-8B56A64CE89D}"/>
              </a:ext>
            </a:extLst>
          </p:cNvPr>
          <p:cNvCxnSpPr/>
          <p:nvPr/>
        </p:nvCxnSpPr>
        <p:spPr>
          <a:xfrm>
            <a:off x="0" y="644765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a:extLst>
              <a:ext uri="{FF2B5EF4-FFF2-40B4-BE49-F238E27FC236}">
                <a16:creationId xmlns:a16="http://schemas.microsoft.com/office/drawing/2014/main" id="{7357C6B3-9309-4903-9388-F11403F1E224}"/>
              </a:ext>
            </a:extLst>
          </p:cNvPr>
          <p:cNvSpPr/>
          <p:nvPr/>
        </p:nvSpPr>
        <p:spPr>
          <a:xfrm>
            <a:off x="115957" y="728870"/>
            <a:ext cx="11960086" cy="3600986"/>
          </a:xfrm>
          <a:prstGeom prst="rect">
            <a:avLst/>
          </a:prstGeom>
        </p:spPr>
        <p:txBody>
          <a:bodyPr wrap="square">
            <a:spAutoFit/>
          </a:bodyPr>
          <a:lstStyle/>
          <a:p>
            <a:pPr marL="45720" indent="0">
              <a:spcBef>
                <a:spcPts val="600"/>
              </a:spcBef>
              <a:buNone/>
            </a:pPr>
            <a:r>
              <a:rPr lang="en-US" sz="2000" b="1" dirty="0"/>
              <a:t>1- pregnant females:</a:t>
            </a:r>
          </a:p>
          <a:p>
            <a:pPr marL="45720" indent="0">
              <a:spcBef>
                <a:spcPts val="600"/>
              </a:spcBef>
              <a:buClr>
                <a:schemeClr val="accent1">
                  <a:lumMod val="75000"/>
                </a:schemeClr>
              </a:buClr>
              <a:buNone/>
            </a:pPr>
            <a:r>
              <a:rPr lang="en-US" dirty="0"/>
              <a:t>According to CDC RECOMMENDATIONS: </a:t>
            </a:r>
            <a:r>
              <a:rPr lang="en-US" b="1" u="sng" dirty="0">
                <a:solidFill>
                  <a:srgbClr val="FF0000"/>
                </a:solidFill>
              </a:rPr>
              <a:t>not recommended  </a:t>
            </a:r>
            <a:r>
              <a:rPr lang="en-US" b="1" u="sng" dirty="0">
                <a:solidFill>
                  <a:schemeClr val="accent1"/>
                </a:solidFill>
              </a:rPr>
              <a:t>(contraindicated )</a:t>
            </a:r>
            <a:endParaRPr lang="en-US" dirty="0">
              <a:solidFill>
                <a:schemeClr val="accent1"/>
              </a:solidFill>
            </a:endParaRPr>
          </a:p>
          <a:p>
            <a:pPr marL="331470" indent="-285750">
              <a:spcBef>
                <a:spcPts val="600"/>
              </a:spcBef>
              <a:buFont typeface="Wingdings" panose="05000000000000000000" pitchFamily="2" charset="2"/>
              <a:buChar char="ü"/>
            </a:pPr>
            <a:r>
              <a:rPr lang="en-US" dirty="0"/>
              <a:t>given that safety in this setting has not been thoroughly evaluated .</a:t>
            </a:r>
          </a:p>
          <a:p>
            <a:pPr>
              <a:spcBef>
                <a:spcPts val="600"/>
              </a:spcBef>
              <a:buFont typeface="Wingdings" panose="05000000000000000000" pitchFamily="2" charset="2"/>
              <a:buChar char="ü"/>
            </a:pPr>
            <a:r>
              <a:rPr lang="en-US" dirty="0"/>
              <a:t>If a woman is found to be pregnant after initiating the vaccination series, the remainder of the three-dose regimen should be delayed until after completion of the pregnancy </a:t>
            </a:r>
          </a:p>
          <a:p>
            <a:pPr>
              <a:spcBef>
                <a:spcPts val="600"/>
              </a:spcBef>
              <a:buFont typeface="Wingdings" panose="05000000000000000000" pitchFamily="2" charset="2"/>
              <a:buChar char="ü"/>
            </a:pPr>
            <a:r>
              <a:rPr lang="en-US" dirty="0"/>
              <a:t>In </a:t>
            </a:r>
            <a:r>
              <a:rPr lang="en-US" dirty="0" err="1"/>
              <a:t>quadri</a:t>
            </a:r>
            <a:r>
              <a:rPr lang="en-US" dirty="0"/>
              <a:t> valent HPV vaccine trials, the composite rate of adverse pregnancy outcome (spontaneous abortion, late fetal death, congenital anomaly) was similar for the 3819 females who became pregnant and controls who did not receive the vaccine (22.6 versus 23.1 percent)</a:t>
            </a:r>
          </a:p>
          <a:p>
            <a:pPr>
              <a:spcBef>
                <a:spcPts val="600"/>
              </a:spcBef>
              <a:buFont typeface="Wingdings" panose="05000000000000000000" pitchFamily="2" charset="2"/>
              <a:buChar char="ü"/>
            </a:pPr>
            <a:r>
              <a:rPr lang="en-US" dirty="0"/>
              <a:t>Similarly reassuring findings have been reported for the bivalent HPV vaccine and for the 9-valent HPV vaccine , although data are more limited</a:t>
            </a:r>
          </a:p>
          <a:p>
            <a:pPr>
              <a:spcBef>
                <a:spcPts val="600"/>
              </a:spcBef>
              <a:buFont typeface="Wingdings" panose="05000000000000000000" pitchFamily="2" charset="2"/>
              <a:buChar char="ü"/>
            </a:pPr>
            <a:r>
              <a:rPr lang="en-US" dirty="0"/>
              <a:t>Safe in lactating females as it dose not affect the infant breast feeding</a:t>
            </a:r>
          </a:p>
        </p:txBody>
      </p:sp>
    </p:spTree>
    <p:extLst>
      <p:ext uri="{BB962C8B-B14F-4D97-AF65-F5344CB8AC3E}">
        <p14:creationId xmlns:p14="http://schemas.microsoft.com/office/powerpoint/2010/main" val="199212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5957" y="161677"/>
            <a:ext cx="6858000" cy="567193"/>
          </a:xfrm>
        </p:spPr>
        <p:txBody>
          <a:bodyPr/>
          <a:lstStyle/>
          <a:p>
            <a:pPr marL="45720" indent="0">
              <a:buNone/>
            </a:pPr>
            <a:r>
              <a:rPr lang="en-US" sz="2400" b="1" dirty="0">
                <a:solidFill>
                  <a:schemeClr val="accent1">
                    <a:lumMod val="75000"/>
                  </a:schemeClr>
                </a:solidFill>
                <a:latin typeface="+mj-lt"/>
                <a:ea typeface="+mj-ea"/>
                <a:cs typeface="+mj-cs"/>
              </a:rPr>
              <a:t>immunization in special patient populations:</a:t>
            </a:r>
          </a:p>
        </p:txBody>
      </p:sp>
      <p:cxnSp>
        <p:nvCxnSpPr>
          <p:cNvPr id="4" name="Straight Connector 3">
            <a:extLst>
              <a:ext uri="{FF2B5EF4-FFF2-40B4-BE49-F238E27FC236}">
                <a16:creationId xmlns:a16="http://schemas.microsoft.com/office/drawing/2014/main" id="{D61DA76A-C92F-4CBD-B049-8B56A64CE89D}"/>
              </a:ext>
            </a:extLst>
          </p:cNvPr>
          <p:cNvCxnSpPr/>
          <p:nvPr/>
        </p:nvCxnSpPr>
        <p:spPr>
          <a:xfrm>
            <a:off x="0" y="644765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a:extLst>
              <a:ext uri="{FF2B5EF4-FFF2-40B4-BE49-F238E27FC236}">
                <a16:creationId xmlns:a16="http://schemas.microsoft.com/office/drawing/2014/main" id="{7357C6B3-9309-4903-9388-F11403F1E224}"/>
              </a:ext>
            </a:extLst>
          </p:cNvPr>
          <p:cNvSpPr/>
          <p:nvPr/>
        </p:nvSpPr>
        <p:spPr>
          <a:xfrm>
            <a:off x="115957" y="728870"/>
            <a:ext cx="11960086" cy="400110"/>
          </a:xfrm>
          <a:prstGeom prst="rect">
            <a:avLst/>
          </a:prstGeom>
        </p:spPr>
        <p:txBody>
          <a:bodyPr wrap="square">
            <a:spAutoFit/>
          </a:bodyPr>
          <a:lstStyle/>
          <a:p>
            <a:pPr marL="45720" indent="0">
              <a:buNone/>
            </a:pPr>
            <a:r>
              <a:rPr lang="en-US" sz="2000" b="1" dirty="0"/>
              <a:t>2-Immunization in females with pre-existing cervical abnormalities or genital warts :</a:t>
            </a:r>
          </a:p>
        </p:txBody>
      </p:sp>
      <p:sp>
        <p:nvSpPr>
          <p:cNvPr id="5" name="Rectangle 4">
            <a:extLst>
              <a:ext uri="{FF2B5EF4-FFF2-40B4-BE49-F238E27FC236}">
                <a16:creationId xmlns:a16="http://schemas.microsoft.com/office/drawing/2014/main" id="{FCE7CD49-7165-4B87-BB6E-0497C6A325BC}"/>
              </a:ext>
            </a:extLst>
          </p:cNvPr>
          <p:cNvSpPr/>
          <p:nvPr/>
        </p:nvSpPr>
        <p:spPr>
          <a:xfrm>
            <a:off x="115957" y="1128980"/>
            <a:ext cx="11824252" cy="2262158"/>
          </a:xfrm>
          <a:prstGeom prst="rect">
            <a:avLst/>
          </a:prstGeom>
        </p:spPr>
        <p:txBody>
          <a:bodyPr wrap="square">
            <a:spAutoFit/>
          </a:bodyPr>
          <a:lstStyle/>
          <a:p>
            <a:pPr marL="285750" indent="-285750">
              <a:spcBef>
                <a:spcPts val="600"/>
              </a:spcBef>
              <a:buClr>
                <a:schemeClr val="bg2">
                  <a:lumMod val="50000"/>
                </a:schemeClr>
              </a:buClr>
              <a:buFont typeface="Arial" panose="020B0604020202020204" pitchFamily="34" charset="0"/>
              <a:buChar char="•"/>
            </a:pPr>
            <a:r>
              <a:rPr lang="en-US" dirty="0"/>
              <a:t>A history of genital warts, abnormal cytology, or +VE HPV DNA test result is not evidence of prior infection with any or all of the vaccine HPV types</a:t>
            </a:r>
          </a:p>
          <a:p>
            <a:pPr marL="285750" indent="-285750">
              <a:spcBef>
                <a:spcPts val="600"/>
              </a:spcBef>
              <a:buClr>
                <a:schemeClr val="bg2">
                  <a:lumMod val="50000"/>
                </a:schemeClr>
              </a:buClr>
              <a:buFont typeface="Arial" panose="020B0604020202020204" pitchFamily="34" charset="0"/>
              <a:buChar char="•"/>
            </a:pPr>
            <a:r>
              <a:rPr lang="en-US" dirty="0"/>
              <a:t>vaccination can still provide protection against infection with HPV vaccine types not already acquired. </a:t>
            </a:r>
          </a:p>
          <a:p>
            <a:pPr marL="285750" indent="-285750">
              <a:spcBef>
                <a:spcPts val="600"/>
              </a:spcBef>
              <a:buClr>
                <a:schemeClr val="bg2">
                  <a:lumMod val="50000"/>
                </a:schemeClr>
              </a:buClr>
              <a:buFont typeface="Arial" panose="020B0604020202020204" pitchFamily="34" charset="0"/>
              <a:buChar char="•"/>
            </a:pPr>
            <a:r>
              <a:rPr lang="en-US" dirty="0"/>
              <a:t>assessment with Pap testing or </a:t>
            </a:r>
            <a:r>
              <a:rPr lang="en-US" b="1" dirty="0">
                <a:solidFill>
                  <a:srgbClr val="FF0000"/>
                </a:solidFill>
              </a:rPr>
              <a:t>screening for existing HPV infection is NOT indicated  as part of the determination for HPV vaccine candidacy.</a:t>
            </a:r>
            <a:r>
              <a:rPr lang="en-US" b="1" dirty="0"/>
              <a:t> </a:t>
            </a:r>
          </a:p>
          <a:p>
            <a:pPr marL="285750" indent="-285750">
              <a:spcBef>
                <a:spcPts val="600"/>
              </a:spcBef>
              <a:buClr>
                <a:schemeClr val="bg2">
                  <a:lumMod val="50000"/>
                </a:schemeClr>
              </a:buClr>
              <a:buFont typeface="Arial" panose="020B0604020202020204" pitchFamily="34" charset="0"/>
              <a:buChar char="•"/>
            </a:pPr>
            <a:r>
              <a:rPr lang="en-US" dirty="0"/>
              <a:t>these patients should be advised that vaccination will have no therapeutic effect on pre-existing HPV infection or CIN , and the potential benefit of HPV vaccination is not as great as if they were vaccinated before they started having sex.</a:t>
            </a:r>
          </a:p>
        </p:txBody>
      </p:sp>
      <p:sp>
        <p:nvSpPr>
          <p:cNvPr id="7" name="Rectangle 6">
            <a:extLst>
              <a:ext uri="{FF2B5EF4-FFF2-40B4-BE49-F238E27FC236}">
                <a16:creationId xmlns:a16="http://schemas.microsoft.com/office/drawing/2014/main" id="{92E019E8-7AA5-4EA4-8994-2A4AC7AB1A48}"/>
              </a:ext>
            </a:extLst>
          </p:cNvPr>
          <p:cNvSpPr/>
          <p:nvPr/>
        </p:nvSpPr>
        <p:spPr>
          <a:xfrm>
            <a:off x="115957" y="3530033"/>
            <a:ext cx="11960086" cy="400110"/>
          </a:xfrm>
          <a:prstGeom prst="rect">
            <a:avLst/>
          </a:prstGeom>
        </p:spPr>
        <p:txBody>
          <a:bodyPr wrap="square">
            <a:spAutoFit/>
          </a:bodyPr>
          <a:lstStyle/>
          <a:p>
            <a:pPr marL="45720"/>
            <a:r>
              <a:rPr lang="en-US" sz="2000" b="1" dirty="0"/>
              <a:t>3- Transplant recipients and HIV-infected patients:</a:t>
            </a:r>
          </a:p>
        </p:txBody>
      </p:sp>
      <p:sp>
        <p:nvSpPr>
          <p:cNvPr id="8" name="Rectangle 7">
            <a:extLst>
              <a:ext uri="{FF2B5EF4-FFF2-40B4-BE49-F238E27FC236}">
                <a16:creationId xmlns:a16="http://schemas.microsoft.com/office/drawing/2014/main" id="{466341BE-7368-45F7-BD08-B3EB14564121}"/>
              </a:ext>
            </a:extLst>
          </p:cNvPr>
          <p:cNvSpPr/>
          <p:nvPr/>
        </p:nvSpPr>
        <p:spPr>
          <a:xfrm>
            <a:off x="115957" y="3929280"/>
            <a:ext cx="10969486" cy="1754326"/>
          </a:xfrm>
          <a:prstGeom prst="rect">
            <a:avLst/>
          </a:prstGeom>
        </p:spPr>
        <p:txBody>
          <a:bodyPr wrap="square">
            <a:spAutoFit/>
          </a:bodyPr>
          <a:lstStyle/>
          <a:p>
            <a:pPr>
              <a:buClr>
                <a:schemeClr val="bg2">
                  <a:lumMod val="75000"/>
                </a:schemeClr>
              </a:buClr>
            </a:pPr>
            <a:r>
              <a:rPr lang="en-US" dirty="0"/>
              <a:t>According to CDC RECOMMENDATIONS:</a:t>
            </a:r>
          </a:p>
          <a:p>
            <a:pPr marL="285750" indent="-285750">
              <a:buClr>
                <a:schemeClr val="bg2">
                  <a:lumMod val="75000"/>
                </a:schemeClr>
              </a:buClr>
              <a:buFont typeface="Wingdings" panose="05000000000000000000" pitchFamily="2" charset="2"/>
              <a:buChar char="ü"/>
            </a:pPr>
            <a:r>
              <a:rPr lang="en-US" dirty="0"/>
              <a:t>Studies of the HPV quadrivalent vaccine in HIV-infected adult men and women aged 16 to 23 years , boys and girls aged 7 to 12 years  suggest that it is both immunogenic and safe in these populations.</a:t>
            </a:r>
          </a:p>
          <a:p>
            <a:pPr marL="285750" indent="-285750">
              <a:buClr>
                <a:schemeClr val="bg2">
                  <a:lumMod val="75000"/>
                </a:schemeClr>
              </a:buClr>
              <a:buFont typeface="Wingdings" panose="05000000000000000000" pitchFamily="2" charset="2"/>
              <a:buChar char="ü"/>
            </a:pPr>
            <a:r>
              <a:rPr lang="en-US" dirty="0"/>
              <a:t>efficacy data are not yet available.</a:t>
            </a:r>
          </a:p>
          <a:p>
            <a:pPr marL="285750" indent="-285750">
              <a:buClr>
                <a:schemeClr val="bg2">
                  <a:lumMod val="75000"/>
                </a:schemeClr>
              </a:buClr>
              <a:buFont typeface="Wingdings" panose="05000000000000000000" pitchFamily="2" charset="2"/>
              <a:buChar char="ü"/>
            </a:pPr>
            <a:r>
              <a:rPr lang="en-US" dirty="0"/>
              <a:t>For solid organ transplant recipient It is safe to be given 3 to 6 months following transplantation</a:t>
            </a:r>
          </a:p>
          <a:p>
            <a:pPr>
              <a:buClr>
                <a:schemeClr val="bg2">
                  <a:lumMod val="75000"/>
                </a:schemeClr>
              </a:buClr>
            </a:pPr>
            <a:r>
              <a:rPr lang="en-US" dirty="0"/>
              <a:t> </a:t>
            </a:r>
          </a:p>
        </p:txBody>
      </p:sp>
    </p:spTree>
    <p:extLst>
      <p:ext uri="{BB962C8B-B14F-4D97-AF65-F5344CB8AC3E}">
        <p14:creationId xmlns:p14="http://schemas.microsoft.com/office/powerpoint/2010/main" val="3553071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68CDE3-041D-489C-A341-9CE2CBDF5C90}"/>
              </a:ext>
            </a:extLst>
          </p:cNvPr>
          <p:cNvSpPr/>
          <p:nvPr/>
        </p:nvSpPr>
        <p:spPr>
          <a:xfrm>
            <a:off x="145773" y="622997"/>
            <a:ext cx="11052313" cy="954107"/>
          </a:xfrm>
          <a:prstGeom prst="rect">
            <a:avLst/>
          </a:prstGeom>
        </p:spPr>
        <p:txBody>
          <a:bodyPr wrap="square">
            <a:spAutoFit/>
          </a:bodyPr>
          <a:lstStyle/>
          <a:p>
            <a:pPr marL="45720" indent="0">
              <a:buNone/>
            </a:pPr>
            <a:r>
              <a:rPr lang="en-US" sz="2000" dirty="0">
                <a:solidFill>
                  <a:schemeClr val="accent1">
                    <a:lumMod val="50000"/>
                  </a:schemeClr>
                </a:solidFill>
                <a:latin typeface="+mj-lt"/>
              </a:rPr>
              <a:t>PREVACCINATION ASSESSMENT:</a:t>
            </a:r>
          </a:p>
          <a:p>
            <a:pPr marL="788670" lvl="1" indent="-285750">
              <a:buFont typeface="Arial" panose="020B0604020202020204" pitchFamily="34" charset="0"/>
              <a:buChar char="•"/>
            </a:pPr>
            <a:r>
              <a:rPr lang="en-US" dirty="0"/>
              <a:t>The Advisory Committee on Immunization Practices(ACIP) does not recommend serologic or HPV DNA testing prior to immunization in females or males </a:t>
            </a:r>
          </a:p>
        </p:txBody>
      </p:sp>
      <p:cxnSp>
        <p:nvCxnSpPr>
          <p:cNvPr id="3" name="Straight Connector 2">
            <a:extLst>
              <a:ext uri="{FF2B5EF4-FFF2-40B4-BE49-F238E27FC236}">
                <a16:creationId xmlns:a16="http://schemas.microsoft.com/office/drawing/2014/main" id="{BA64F971-341F-4AD3-9904-6964B2749D27}"/>
              </a:ext>
            </a:extLst>
          </p:cNvPr>
          <p:cNvCxnSpPr/>
          <p:nvPr/>
        </p:nvCxnSpPr>
        <p:spPr>
          <a:xfrm>
            <a:off x="0" y="644765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Content Placeholder 2">
            <a:extLst>
              <a:ext uri="{FF2B5EF4-FFF2-40B4-BE49-F238E27FC236}">
                <a16:creationId xmlns:a16="http://schemas.microsoft.com/office/drawing/2014/main" id="{BE15AA84-8F17-44C3-A4C9-92E3C3B825C8}"/>
              </a:ext>
            </a:extLst>
          </p:cNvPr>
          <p:cNvSpPr txBox="1">
            <a:spLocks/>
          </p:cNvSpPr>
          <p:nvPr/>
        </p:nvSpPr>
        <p:spPr>
          <a:xfrm>
            <a:off x="1442829" y="3336235"/>
            <a:ext cx="8458200" cy="2136913"/>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endParaRPr lang="en-US" sz="2000" dirty="0"/>
          </a:p>
        </p:txBody>
      </p:sp>
      <p:sp>
        <p:nvSpPr>
          <p:cNvPr id="5" name="Rectangle 4">
            <a:extLst>
              <a:ext uri="{FF2B5EF4-FFF2-40B4-BE49-F238E27FC236}">
                <a16:creationId xmlns:a16="http://schemas.microsoft.com/office/drawing/2014/main" id="{1547454B-4EB0-48FE-B9FE-5CE12B91AC92}"/>
              </a:ext>
            </a:extLst>
          </p:cNvPr>
          <p:cNvSpPr/>
          <p:nvPr/>
        </p:nvSpPr>
        <p:spPr>
          <a:xfrm>
            <a:off x="145773" y="1796173"/>
            <a:ext cx="11781184" cy="4339650"/>
          </a:xfrm>
          <a:prstGeom prst="rect">
            <a:avLst/>
          </a:prstGeom>
        </p:spPr>
        <p:txBody>
          <a:bodyPr wrap="square">
            <a:spAutoFit/>
          </a:bodyPr>
          <a:lstStyle/>
          <a:p>
            <a:pPr marL="45720" indent="0">
              <a:spcBef>
                <a:spcPts val="600"/>
              </a:spcBef>
              <a:buFont typeface="Arial" panose="020B0604020202020204" pitchFamily="34" charset="0"/>
              <a:buNone/>
            </a:pPr>
            <a:r>
              <a:rPr lang="en-US" sz="2000" dirty="0">
                <a:solidFill>
                  <a:schemeClr val="accent1">
                    <a:lumMod val="50000"/>
                  </a:schemeClr>
                </a:solidFill>
                <a:latin typeface="+mj-lt"/>
              </a:rPr>
              <a:t>VACCINE DOSE AND ADMINISTRATION:</a:t>
            </a:r>
            <a:endParaRPr lang="en-US" sz="2000" b="1" dirty="0">
              <a:solidFill>
                <a:schemeClr val="accent1">
                  <a:lumMod val="50000"/>
                </a:schemeClr>
              </a:solidFill>
            </a:endParaRPr>
          </a:p>
          <a:p>
            <a:pPr marL="502920" lvl="1">
              <a:spcBef>
                <a:spcPts val="600"/>
              </a:spcBef>
            </a:pPr>
            <a:r>
              <a:rPr lang="en-US" b="1" dirty="0"/>
              <a:t>According To CDC GUIDELINES ON DEC 2016 :</a:t>
            </a:r>
          </a:p>
          <a:p>
            <a:pPr marL="788670" lvl="1" indent="-285750">
              <a:spcBef>
                <a:spcPts val="600"/>
              </a:spcBef>
              <a:buFont typeface="Arial" panose="020B0604020202020204" pitchFamily="34" charset="0"/>
              <a:buChar char="•"/>
            </a:pPr>
            <a:r>
              <a:rPr lang="en-US" dirty="0"/>
              <a:t>Immunization schedule — In the United States, as of 2016, the recommended dosing schedule depends on the age of the patient </a:t>
            </a:r>
          </a:p>
          <a:p>
            <a:pPr marL="788670" lvl="1" indent="-285750">
              <a:spcBef>
                <a:spcPts val="600"/>
              </a:spcBef>
              <a:buFont typeface="Arial" panose="020B0604020202020204" pitchFamily="34" charset="0"/>
              <a:buChar char="•"/>
            </a:pPr>
            <a:r>
              <a:rPr lang="en-US" dirty="0"/>
              <a:t>Individuals </a:t>
            </a:r>
            <a:r>
              <a:rPr lang="en-US" b="1" dirty="0">
                <a:solidFill>
                  <a:srgbClr val="FF0000"/>
                </a:solidFill>
              </a:rPr>
              <a:t>younger than 15 years </a:t>
            </a:r>
            <a:r>
              <a:rPr lang="en-US" dirty="0"/>
              <a:t>should receive </a:t>
            </a:r>
            <a:r>
              <a:rPr lang="en-US" b="1" dirty="0">
                <a:solidFill>
                  <a:srgbClr val="FF0000"/>
                </a:solidFill>
              </a:rPr>
              <a:t>two</a:t>
            </a:r>
            <a:r>
              <a:rPr lang="en-US" dirty="0"/>
              <a:t> doses of HPV vaccine at least six months apart.</a:t>
            </a:r>
          </a:p>
          <a:p>
            <a:pPr marL="788670" lvl="1" indent="-285750">
              <a:spcBef>
                <a:spcPts val="600"/>
              </a:spcBef>
              <a:buFont typeface="Arial" panose="020B0604020202020204" pitchFamily="34" charset="0"/>
              <a:buChar char="•"/>
            </a:pPr>
            <a:r>
              <a:rPr lang="en-US" dirty="0"/>
              <a:t>Individuals </a:t>
            </a:r>
            <a:r>
              <a:rPr lang="en-US" b="1" dirty="0">
                <a:solidFill>
                  <a:srgbClr val="FF0000"/>
                </a:solidFill>
              </a:rPr>
              <a:t>15 years or older </a:t>
            </a:r>
            <a:r>
              <a:rPr lang="en-US" dirty="0"/>
              <a:t>should receive</a:t>
            </a:r>
            <a:r>
              <a:rPr lang="en-US" b="1" dirty="0"/>
              <a:t> </a:t>
            </a:r>
            <a:r>
              <a:rPr lang="en-US" b="1" dirty="0">
                <a:solidFill>
                  <a:srgbClr val="FF0000"/>
                </a:solidFill>
              </a:rPr>
              <a:t>three</a:t>
            </a:r>
            <a:r>
              <a:rPr lang="en-US" b="1" dirty="0"/>
              <a:t> </a:t>
            </a:r>
            <a:r>
              <a:rPr lang="en-US" dirty="0"/>
              <a:t>doses of HPV vaccine over a minimum of 24 weeks. </a:t>
            </a:r>
          </a:p>
          <a:p>
            <a:pPr marL="788670" lvl="1" indent="-285750">
              <a:spcBef>
                <a:spcPts val="600"/>
              </a:spcBef>
              <a:buFont typeface="Arial" panose="020B0604020202020204" pitchFamily="34" charset="0"/>
              <a:buChar char="•"/>
            </a:pPr>
            <a:r>
              <a:rPr lang="en-US" dirty="0"/>
              <a:t>The minimum interval between the first two doses is 4 weeks and the minimum interval between the second and third doses is 12 weeks. </a:t>
            </a:r>
          </a:p>
          <a:p>
            <a:pPr marL="788670" lvl="1" indent="-285750">
              <a:spcBef>
                <a:spcPts val="600"/>
              </a:spcBef>
              <a:buFont typeface="Arial" panose="020B0604020202020204" pitchFamily="34" charset="0"/>
              <a:buChar char="•"/>
            </a:pPr>
            <a:r>
              <a:rPr lang="en-US" dirty="0"/>
              <a:t>The Gardasil and Gardasil 9 are typically administered in three doses at time zero, and at two and six months of follow-up. </a:t>
            </a:r>
          </a:p>
          <a:p>
            <a:pPr marL="788670" lvl="1" indent="-285750">
              <a:spcBef>
                <a:spcPts val="600"/>
              </a:spcBef>
              <a:buFont typeface="Arial" panose="020B0604020202020204" pitchFamily="34" charset="0"/>
              <a:buChar char="•"/>
            </a:pPr>
            <a:r>
              <a:rPr lang="en-US" dirty="0" err="1"/>
              <a:t>Cervarix</a:t>
            </a:r>
            <a:r>
              <a:rPr lang="en-US" dirty="0"/>
              <a:t> follow a similar three-dose schedule for those older than 15 years, the bivalent vaccine is typically administered in three doses at time zero, and at one and six months of follow-up.</a:t>
            </a:r>
          </a:p>
          <a:p>
            <a:pPr marL="331470" indent="-285750">
              <a:spcBef>
                <a:spcPts val="600"/>
              </a:spcBef>
              <a:buFont typeface="Arial" panose="020B0604020202020204" pitchFamily="34" charset="0"/>
              <a:buChar char="•"/>
            </a:pPr>
            <a:endParaRPr lang="en-US" sz="2000" dirty="0"/>
          </a:p>
        </p:txBody>
      </p:sp>
    </p:spTree>
    <p:extLst>
      <p:ext uri="{BB962C8B-B14F-4D97-AF65-F5344CB8AC3E}">
        <p14:creationId xmlns:p14="http://schemas.microsoft.com/office/powerpoint/2010/main" val="2528233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A64F971-341F-4AD3-9904-6964B2749D27}"/>
              </a:ext>
            </a:extLst>
          </p:cNvPr>
          <p:cNvCxnSpPr/>
          <p:nvPr/>
        </p:nvCxnSpPr>
        <p:spPr>
          <a:xfrm>
            <a:off x="0" y="644765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Content Placeholder 2">
            <a:extLst>
              <a:ext uri="{FF2B5EF4-FFF2-40B4-BE49-F238E27FC236}">
                <a16:creationId xmlns:a16="http://schemas.microsoft.com/office/drawing/2014/main" id="{BE15AA84-8F17-44C3-A4C9-92E3C3B825C8}"/>
              </a:ext>
            </a:extLst>
          </p:cNvPr>
          <p:cNvSpPr txBox="1">
            <a:spLocks/>
          </p:cNvSpPr>
          <p:nvPr/>
        </p:nvSpPr>
        <p:spPr>
          <a:xfrm>
            <a:off x="1456081" y="2965174"/>
            <a:ext cx="8458200" cy="2136913"/>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endParaRPr lang="en-US" sz="1800" dirty="0"/>
          </a:p>
        </p:txBody>
      </p:sp>
      <p:sp>
        <p:nvSpPr>
          <p:cNvPr id="6" name="Rectangle 5">
            <a:extLst>
              <a:ext uri="{FF2B5EF4-FFF2-40B4-BE49-F238E27FC236}">
                <a16:creationId xmlns:a16="http://schemas.microsoft.com/office/drawing/2014/main" id="{6F27E0B2-A10C-4DA9-B3E5-A966ADDBCB03}"/>
              </a:ext>
            </a:extLst>
          </p:cNvPr>
          <p:cNvSpPr/>
          <p:nvPr/>
        </p:nvSpPr>
        <p:spPr>
          <a:xfrm>
            <a:off x="0" y="350023"/>
            <a:ext cx="2490297" cy="400110"/>
          </a:xfrm>
          <a:prstGeom prst="rect">
            <a:avLst/>
          </a:prstGeom>
        </p:spPr>
        <p:txBody>
          <a:bodyPr wrap="none">
            <a:spAutoFit/>
          </a:bodyPr>
          <a:lstStyle/>
          <a:p>
            <a:pPr marL="45720" indent="0">
              <a:buNone/>
            </a:pPr>
            <a:r>
              <a:rPr lang="en-US" sz="2000" dirty="0">
                <a:solidFill>
                  <a:schemeClr val="accent1">
                    <a:lumMod val="50000"/>
                  </a:schemeClr>
                </a:solidFill>
                <a:latin typeface="+mj-lt"/>
              </a:rPr>
              <a:t>Interrupted schedules</a:t>
            </a:r>
          </a:p>
        </p:txBody>
      </p:sp>
      <p:sp>
        <p:nvSpPr>
          <p:cNvPr id="7" name="Rectangle 6">
            <a:extLst>
              <a:ext uri="{FF2B5EF4-FFF2-40B4-BE49-F238E27FC236}">
                <a16:creationId xmlns:a16="http://schemas.microsoft.com/office/drawing/2014/main" id="{9422D296-CD54-49CB-9D1A-E35C699200BE}"/>
              </a:ext>
            </a:extLst>
          </p:cNvPr>
          <p:cNvSpPr/>
          <p:nvPr/>
        </p:nvSpPr>
        <p:spPr>
          <a:xfrm>
            <a:off x="430694" y="742280"/>
            <a:ext cx="11330609" cy="369332"/>
          </a:xfrm>
          <a:prstGeom prst="rect">
            <a:avLst/>
          </a:prstGeom>
        </p:spPr>
        <p:txBody>
          <a:bodyPr wrap="square">
            <a:spAutoFit/>
          </a:bodyPr>
          <a:lstStyle/>
          <a:p>
            <a:pPr marL="331470" indent="-285750">
              <a:buFont typeface="Arial" panose="020B0604020202020204" pitchFamily="34" charset="0"/>
              <a:buChar char="•"/>
            </a:pPr>
            <a:r>
              <a:rPr lang="en-US" dirty="0"/>
              <a:t>if the vaccination series is interrupted for any length of time, it can be resumed without restarting the series.</a:t>
            </a:r>
          </a:p>
        </p:txBody>
      </p:sp>
      <p:sp>
        <p:nvSpPr>
          <p:cNvPr id="11" name="Rectangle 10">
            <a:extLst>
              <a:ext uri="{FF2B5EF4-FFF2-40B4-BE49-F238E27FC236}">
                <a16:creationId xmlns:a16="http://schemas.microsoft.com/office/drawing/2014/main" id="{55B94F01-F85D-46EC-85B6-F8F6B26F0726}"/>
              </a:ext>
            </a:extLst>
          </p:cNvPr>
          <p:cNvSpPr/>
          <p:nvPr/>
        </p:nvSpPr>
        <p:spPr>
          <a:xfrm>
            <a:off x="1" y="3103673"/>
            <a:ext cx="12192000" cy="3240856"/>
          </a:xfrm>
          <a:prstGeom prst="rect">
            <a:avLst/>
          </a:prstGeom>
          <a:solidFill>
            <a:schemeClr val="bg1">
              <a:lumMod val="95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928BF8-1086-471A-B5DD-A3A8A39546DC}"/>
              </a:ext>
            </a:extLst>
          </p:cNvPr>
          <p:cNvSpPr/>
          <p:nvPr/>
        </p:nvSpPr>
        <p:spPr>
          <a:xfrm>
            <a:off x="-26505" y="1087737"/>
            <a:ext cx="12245009" cy="2015936"/>
          </a:xfrm>
          <a:prstGeom prst="rect">
            <a:avLst/>
          </a:prstGeom>
        </p:spPr>
        <p:txBody>
          <a:bodyPr wrap="square">
            <a:spAutoFit/>
          </a:bodyPr>
          <a:lstStyle/>
          <a:p>
            <a:pPr marL="45720" indent="0">
              <a:spcBef>
                <a:spcPts val="600"/>
              </a:spcBef>
              <a:buNone/>
            </a:pPr>
            <a:r>
              <a:rPr lang="en-US" sz="2000" dirty="0">
                <a:solidFill>
                  <a:schemeClr val="accent1">
                    <a:lumMod val="50000"/>
                  </a:schemeClr>
                </a:solidFill>
                <a:latin typeface="+mj-lt"/>
              </a:rPr>
              <a:t>For how long ? Duration of protection ?</a:t>
            </a:r>
          </a:p>
          <a:p>
            <a:pPr marL="742950" lvl="1" indent="-285750">
              <a:spcBef>
                <a:spcPts val="600"/>
              </a:spcBef>
              <a:buClr>
                <a:schemeClr val="bg2">
                  <a:lumMod val="75000"/>
                </a:schemeClr>
              </a:buClr>
              <a:buFont typeface="Arial" panose="020B0604020202020204" pitchFamily="34" charset="0"/>
              <a:buChar char="•"/>
            </a:pPr>
            <a:r>
              <a:rPr lang="en-US" b="1" dirty="0"/>
              <a:t>IN ALL CLINICAL TRIALS </a:t>
            </a:r>
            <a:r>
              <a:rPr lang="en-US" dirty="0"/>
              <a:t>Persistent antibody levels and protection against HPV infection have been reported up to 10 years following vaccination </a:t>
            </a:r>
          </a:p>
          <a:p>
            <a:pPr marL="742950" lvl="1" indent="-285750">
              <a:spcBef>
                <a:spcPts val="600"/>
              </a:spcBef>
              <a:buClr>
                <a:schemeClr val="bg2">
                  <a:lumMod val="75000"/>
                </a:schemeClr>
              </a:buClr>
              <a:buFont typeface="Arial" panose="020B0604020202020204" pitchFamily="34" charset="0"/>
              <a:buChar char="•"/>
            </a:pPr>
            <a:r>
              <a:rPr lang="en-US" dirty="0"/>
              <a:t>Of note, the precise level of antibody needed for protection against infection is unknown. </a:t>
            </a:r>
          </a:p>
          <a:p>
            <a:pPr marL="742950" lvl="1" indent="-285750">
              <a:spcBef>
                <a:spcPts val="600"/>
              </a:spcBef>
              <a:buClr>
                <a:schemeClr val="bg2">
                  <a:lumMod val="75000"/>
                </a:schemeClr>
              </a:buClr>
              <a:buFont typeface="Arial" panose="020B0604020202020204" pitchFamily="34" charset="0"/>
              <a:buChar char="•"/>
            </a:pPr>
            <a:r>
              <a:rPr lang="en-US" dirty="0"/>
              <a:t>Further data will become available in the future as female and male participants in vaccine studies are followed over time.</a:t>
            </a:r>
          </a:p>
        </p:txBody>
      </p:sp>
      <p:sp>
        <p:nvSpPr>
          <p:cNvPr id="9" name="Rectangle 8">
            <a:extLst>
              <a:ext uri="{FF2B5EF4-FFF2-40B4-BE49-F238E27FC236}">
                <a16:creationId xmlns:a16="http://schemas.microsoft.com/office/drawing/2014/main" id="{5B099849-C9AB-4497-B40F-A064E2622C6C}"/>
              </a:ext>
            </a:extLst>
          </p:cNvPr>
          <p:cNvSpPr/>
          <p:nvPr/>
        </p:nvSpPr>
        <p:spPr>
          <a:xfrm>
            <a:off x="4970392" y="3387574"/>
            <a:ext cx="7099687" cy="2308324"/>
          </a:xfrm>
          <a:prstGeom prst="rect">
            <a:avLst/>
          </a:prstGeom>
        </p:spPr>
        <p:txBody>
          <a:bodyPr wrap="square">
            <a:spAutoFit/>
          </a:bodyPr>
          <a:lstStyle/>
          <a:p>
            <a:pPr marL="45720" indent="0">
              <a:buNone/>
            </a:pPr>
            <a:r>
              <a:rPr lang="en-US" dirty="0"/>
              <a:t>Results:</a:t>
            </a:r>
          </a:p>
          <a:p>
            <a:pPr>
              <a:buClr>
                <a:schemeClr val="bg2">
                  <a:lumMod val="50000"/>
                </a:schemeClr>
              </a:buClr>
              <a:buFont typeface="Wingdings" panose="05000000000000000000" pitchFamily="2" charset="2"/>
              <a:buChar char="v"/>
            </a:pPr>
            <a:r>
              <a:rPr lang="en-US" dirty="0"/>
              <a:t> HPV-16 and -18 antibodies peaked at Month 7 and gradually plateaued at Months 18–24 and</a:t>
            </a:r>
          </a:p>
          <a:p>
            <a:pPr marL="45720" indent="0">
              <a:buClr>
                <a:schemeClr val="bg2">
                  <a:lumMod val="50000"/>
                </a:schemeClr>
              </a:buClr>
              <a:buNone/>
            </a:pPr>
            <a:r>
              <a:rPr lang="en-US" dirty="0"/>
              <a:t> remained stable through 6.4 years</a:t>
            </a:r>
          </a:p>
          <a:p>
            <a:pPr>
              <a:buClr>
                <a:schemeClr val="bg2">
                  <a:lumMod val="50000"/>
                </a:schemeClr>
              </a:buClr>
              <a:buFont typeface="Wingdings" panose="05000000000000000000" pitchFamily="2" charset="2"/>
              <a:buChar char="v"/>
            </a:pPr>
            <a:r>
              <a:rPr lang="en-US" dirty="0"/>
              <a:t> Mean antibody levels at the last time point were several fold higher than those associated with natural infection. </a:t>
            </a:r>
          </a:p>
          <a:p>
            <a:pPr>
              <a:buClr>
                <a:schemeClr val="bg2">
                  <a:lumMod val="50000"/>
                </a:schemeClr>
              </a:buClr>
              <a:buFont typeface="Wingdings" panose="05000000000000000000" pitchFamily="2" charset="2"/>
              <a:buChar char="v"/>
            </a:pPr>
            <a:r>
              <a:rPr lang="en-US" dirty="0"/>
              <a:t>The study predict that HPV-16 and -18 mean antibody levels will remain well above those associated with natural infection for at least 20 years</a:t>
            </a:r>
          </a:p>
        </p:txBody>
      </p:sp>
      <p:pic>
        <p:nvPicPr>
          <p:cNvPr id="10" name="Content Placeholder 4">
            <a:extLst>
              <a:ext uri="{FF2B5EF4-FFF2-40B4-BE49-F238E27FC236}">
                <a16:creationId xmlns:a16="http://schemas.microsoft.com/office/drawing/2014/main" id="{20976351-66D5-451F-934B-9C4B66CD9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69" y="3310219"/>
            <a:ext cx="4450911" cy="2853539"/>
          </a:xfrm>
          <a:prstGeom prst="rect">
            <a:avLst/>
          </a:prstGeom>
        </p:spPr>
      </p:pic>
    </p:spTree>
    <p:extLst>
      <p:ext uri="{BB962C8B-B14F-4D97-AF65-F5344CB8AC3E}">
        <p14:creationId xmlns:p14="http://schemas.microsoft.com/office/powerpoint/2010/main" val="2257203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A64F971-341F-4AD3-9904-6964B2749D27}"/>
              </a:ext>
            </a:extLst>
          </p:cNvPr>
          <p:cNvCxnSpPr/>
          <p:nvPr/>
        </p:nvCxnSpPr>
        <p:spPr>
          <a:xfrm>
            <a:off x="0" y="644765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Content Placeholder 2">
            <a:extLst>
              <a:ext uri="{FF2B5EF4-FFF2-40B4-BE49-F238E27FC236}">
                <a16:creationId xmlns:a16="http://schemas.microsoft.com/office/drawing/2014/main" id="{BE15AA84-8F17-44C3-A4C9-92E3C3B825C8}"/>
              </a:ext>
            </a:extLst>
          </p:cNvPr>
          <p:cNvSpPr txBox="1">
            <a:spLocks/>
          </p:cNvSpPr>
          <p:nvPr/>
        </p:nvSpPr>
        <p:spPr>
          <a:xfrm>
            <a:off x="1456081" y="2965174"/>
            <a:ext cx="8458200" cy="2136913"/>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endParaRPr lang="en-US" sz="1800" dirty="0"/>
          </a:p>
        </p:txBody>
      </p:sp>
      <p:sp>
        <p:nvSpPr>
          <p:cNvPr id="2" name="Rectangle 1">
            <a:extLst>
              <a:ext uri="{FF2B5EF4-FFF2-40B4-BE49-F238E27FC236}">
                <a16:creationId xmlns:a16="http://schemas.microsoft.com/office/drawing/2014/main" id="{6573AD49-01A1-4A01-B857-AC6A66283319}"/>
              </a:ext>
            </a:extLst>
          </p:cNvPr>
          <p:cNvSpPr/>
          <p:nvPr/>
        </p:nvSpPr>
        <p:spPr>
          <a:xfrm>
            <a:off x="176715" y="210285"/>
            <a:ext cx="1740413" cy="400110"/>
          </a:xfrm>
          <a:prstGeom prst="rect">
            <a:avLst/>
          </a:prstGeom>
        </p:spPr>
        <p:txBody>
          <a:bodyPr wrap="none">
            <a:spAutoFit/>
          </a:bodyPr>
          <a:lstStyle/>
          <a:p>
            <a:pPr marL="45720" indent="0" algn="ctr">
              <a:buNone/>
            </a:pPr>
            <a:r>
              <a:rPr lang="en-US" sz="2000" dirty="0">
                <a:solidFill>
                  <a:schemeClr val="accent1">
                    <a:lumMod val="50000"/>
                  </a:schemeClr>
                </a:solidFill>
                <a:latin typeface="+mj-lt"/>
              </a:rPr>
              <a:t>Vaccine safety </a:t>
            </a:r>
          </a:p>
        </p:txBody>
      </p:sp>
      <p:sp>
        <p:nvSpPr>
          <p:cNvPr id="12" name="Content Placeholder 2">
            <a:extLst>
              <a:ext uri="{FF2B5EF4-FFF2-40B4-BE49-F238E27FC236}">
                <a16:creationId xmlns:a16="http://schemas.microsoft.com/office/drawing/2014/main" id="{C1C4FA5F-6CA0-47D7-AE87-100AE0397F53}"/>
              </a:ext>
            </a:extLst>
          </p:cNvPr>
          <p:cNvSpPr txBox="1">
            <a:spLocks/>
          </p:cNvSpPr>
          <p:nvPr/>
        </p:nvSpPr>
        <p:spPr>
          <a:xfrm>
            <a:off x="1676400" y="897448"/>
            <a:ext cx="9124122" cy="400107"/>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1470" indent="-285750"/>
            <a:endParaRPr lang="en-US" sz="1800" dirty="0"/>
          </a:p>
        </p:txBody>
      </p:sp>
      <p:sp>
        <p:nvSpPr>
          <p:cNvPr id="5" name="Rectangle 4">
            <a:extLst>
              <a:ext uri="{FF2B5EF4-FFF2-40B4-BE49-F238E27FC236}">
                <a16:creationId xmlns:a16="http://schemas.microsoft.com/office/drawing/2014/main" id="{6B21BAB6-5695-49DD-9713-CB879A76F117}"/>
              </a:ext>
            </a:extLst>
          </p:cNvPr>
          <p:cNvSpPr/>
          <p:nvPr/>
        </p:nvSpPr>
        <p:spPr>
          <a:xfrm>
            <a:off x="340120" y="584686"/>
            <a:ext cx="11675165" cy="1200329"/>
          </a:xfrm>
          <a:prstGeom prst="rect">
            <a:avLst/>
          </a:prstGeom>
        </p:spPr>
        <p:txBody>
          <a:bodyPr wrap="square">
            <a:spAutoFit/>
          </a:bodyPr>
          <a:lstStyle/>
          <a:p>
            <a:pPr marL="331470" indent="-285750">
              <a:buFont typeface="Arial" panose="020B0604020202020204" pitchFamily="34" charset="0"/>
              <a:buChar char="•"/>
            </a:pPr>
            <a:r>
              <a:rPr lang="en-US" dirty="0"/>
              <a:t>All vaccines use virus-like particles (VLPs) which mimic the viral capsid. </a:t>
            </a:r>
          </a:p>
          <a:p>
            <a:pPr marL="331470" indent="-285750">
              <a:buFont typeface="Arial" panose="020B0604020202020204" pitchFamily="34" charset="0"/>
              <a:buChar char="•"/>
            </a:pPr>
            <a:r>
              <a:rPr lang="en-US" dirty="0"/>
              <a:t>VLPs do not contain genetic material and are produced in biologic systems, which have well-established safety records </a:t>
            </a:r>
          </a:p>
          <a:p>
            <a:pPr marL="331470" indent="-285750">
              <a:buFont typeface="Arial" panose="020B0604020202020204" pitchFamily="34" charset="0"/>
              <a:buChar char="•"/>
            </a:pPr>
            <a:r>
              <a:rPr lang="en-US" dirty="0">
                <a:solidFill>
                  <a:schemeClr val="accent1">
                    <a:lumMod val="75000"/>
                  </a:schemeClr>
                </a:solidFill>
              </a:rPr>
              <a:t>The majority of side affects are just  mild injection site reaction :pain , redness etc. and rarely it could resemble the side effects of influenza virus vaccine </a:t>
            </a:r>
          </a:p>
        </p:txBody>
      </p:sp>
      <p:graphicFrame>
        <p:nvGraphicFramePr>
          <p:cNvPr id="14" name="Table 13">
            <a:extLst>
              <a:ext uri="{FF2B5EF4-FFF2-40B4-BE49-F238E27FC236}">
                <a16:creationId xmlns:a16="http://schemas.microsoft.com/office/drawing/2014/main" id="{1966EC54-7D7F-4D3E-98B2-BFA675B8FA50}"/>
              </a:ext>
            </a:extLst>
          </p:cNvPr>
          <p:cNvGraphicFramePr>
            <a:graphicFrameLocks noGrp="1"/>
          </p:cNvGraphicFramePr>
          <p:nvPr>
            <p:extLst>
              <p:ext uri="{D42A27DB-BD31-4B8C-83A1-F6EECF244321}">
                <p14:modId xmlns:p14="http://schemas.microsoft.com/office/powerpoint/2010/main" val="3218790513"/>
              </p:ext>
            </p:extLst>
          </p:nvPr>
        </p:nvGraphicFramePr>
        <p:xfrm>
          <a:off x="176715" y="1806760"/>
          <a:ext cx="11586057" cy="4023360"/>
        </p:xfrm>
        <a:graphic>
          <a:graphicData uri="http://schemas.openxmlformats.org/drawingml/2006/table">
            <a:tbl>
              <a:tblPr firstRow="1" bandRow="1">
                <a:tableStyleId>{5940675A-B579-460E-94D1-54222C63F5DA}</a:tableStyleId>
              </a:tblPr>
              <a:tblGrid>
                <a:gridCol w="1983407">
                  <a:extLst>
                    <a:ext uri="{9D8B030D-6E8A-4147-A177-3AD203B41FA5}">
                      <a16:colId xmlns:a16="http://schemas.microsoft.com/office/drawing/2014/main" val="305930361"/>
                    </a:ext>
                  </a:extLst>
                </a:gridCol>
                <a:gridCol w="1537253">
                  <a:extLst>
                    <a:ext uri="{9D8B030D-6E8A-4147-A177-3AD203B41FA5}">
                      <a16:colId xmlns:a16="http://schemas.microsoft.com/office/drawing/2014/main" val="155860829"/>
                    </a:ext>
                  </a:extLst>
                </a:gridCol>
                <a:gridCol w="8065397">
                  <a:extLst>
                    <a:ext uri="{9D8B030D-6E8A-4147-A177-3AD203B41FA5}">
                      <a16:colId xmlns:a16="http://schemas.microsoft.com/office/drawing/2014/main" val="3418503563"/>
                    </a:ext>
                  </a:extLst>
                </a:gridCol>
              </a:tblGrid>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dirty="0"/>
                        <a:t>1- Quadrivalent vaccine (Gardasil) </a:t>
                      </a:r>
                    </a:p>
                  </a:txBody>
                  <a:tcPr>
                    <a:solidFill>
                      <a:srgbClr val="FCFA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Prelicensure trial data </a:t>
                      </a:r>
                    </a:p>
                  </a:txBody>
                  <a:tcPr>
                    <a:solidFill>
                      <a:schemeClr val="accent1">
                        <a:lumMod val="20000"/>
                        <a:lumOff val="80000"/>
                      </a:schemeClr>
                    </a:solidFill>
                  </a:tcPr>
                </a:tc>
                <a:tc>
                  <a:txBody>
                    <a:bodyPr/>
                    <a:lstStyle/>
                    <a:p>
                      <a:pPr marL="331470" indent="-285750">
                        <a:buFont typeface="Arial" panose="020B0604020202020204" pitchFamily="34" charset="0"/>
                        <a:buChar char="•"/>
                      </a:pPr>
                      <a:r>
                        <a:rPr lang="en-US" sz="1800" dirty="0"/>
                        <a:t>The safety profile of the </a:t>
                      </a:r>
                      <a:r>
                        <a:rPr lang="en-US" sz="1800" dirty="0" err="1"/>
                        <a:t>quadri</a:t>
                      </a:r>
                      <a:r>
                        <a:rPr lang="en-US" sz="1800" dirty="0"/>
                        <a:t> valent vaccine was evaluated in diverse populations of females from resource-rich and resource-limited settings .</a:t>
                      </a:r>
                    </a:p>
                    <a:p>
                      <a:pPr marL="331470" indent="-285750">
                        <a:buFont typeface="Arial" panose="020B0604020202020204" pitchFamily="34" charset="0"/>
                        <a:buChar char="•"/>
                      </a:pPr>
                      <a:r>
                        <a:rPr lang="en-US" sz="1800" b="1" u="sng" dirty="0"/>
                        <a:t>Mild injection site reactions were the most commonly observed adverse events </a:t>
                      </a:r>
                    </a:p>
                    <a:p>
                      <a:pPr marL="331470" indent="-285750">
                        <a:buFont typeface="Arial" panose="020B0604020202020204" pitchFamily="34" charset="0"/>
                        <a:buChar char="•"/>
                      </a:pPr>
                      <a:r>
                        <a:rPr lang="en-US" sz="1800" dirty="0"/>
                        <a:t>The safety profile of quadrivalent vaccine in males was reported to be similar to that of studies in females</a:t>
                      </a:r>
                    </a:p>
                  </a:txBody>
                  <a:tcPr/>
                </a:tc>
                <a:extLst>
                  <a:ext uri="{0D108BD9-81ED-4DB2-BD59-A6C34878D82A}">
                    <a16:rowId xmlns:a16="http://schemas.microsoft.com/office/drawing/2014/main" val="1511482430"/>
                  </a:ext>
                </a:extLst>
              </a:tr>
              <a:tr h="370840">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t>Postlicensure</a:t>
                      </a:r>
                      <a:r>
                        <a:rPr lang="en-US" sz="1800" b="1" dirty="0"/>
                        <a:t> data </a:t>
                      </a:r>
                    </a:p>
                    <a:p>
                      <a:pPr algn="ctr"/>
                      <a:endParaRPr lang="en-US" sz="1800" dirty="0"/>
                    </a:p>
                  </a:txBody>
                  <a:tcPr>
                    <a:solidFill>
                      <a:schemeClr val="accent6">
                        <a:lumMod val="20000"/>
                        <a:lumOff val="80000"/>
                      </a:schemeClr>
                    </a:solidFill>
                  </a:tcPr>
                </a:tc>
                <a:tc>
                  <a:txBody>
                    <a:bodyPr/>
                    <a:lstStyle/>
                    <a:p>
                      <a:pPr marL="45720" indent="0">
                        <a:buNone/>
                      </a:pPr>
                      <a:r>
                        <a:rPr lang="en-US" sz="1800" dirty="0"/>
                        <a:t>In the U.S, adverse events following immunization are collected and analyzed within the Vaccine Adverse Event Reporting System (VAERS) </a:t>
                      </a:r>
                    </a:p>
                    <a:p>
                      <a:pPr marL="285750" indent="-285750">
                        <a:buClr>
                          <a:schemeClr val="bg2">
                            <a:lumMod val="75000"/>
                          </a:schemeClr>
                        </a:buClr>
                        <a:buFont typeface="Arial" panose="020B0604020202020204" pitchFamily="34" charset="0"/>
                        <a:buChar char="•"/>
                      </a:pPr>
                      <a:r>
                        <a:rPr lang="en-US" sz="1800" dirty="0"/>
                        <a:t>Adverse events following HPV vaccine are compared with background rates following other immunizations. </a:t>
                      </a:r>
                    </a:p>
                    <a:p>
                      <a:pPr marL="285750" indent="-285750">
                        <a:buClr>
                          <a:schemeClr val="bg2">
                            <a:lumMod val="75000"/>
                          </a:schemeClr>
                        </a:buClr>
                        <a:buFont typeface="Arial" panose="020B0604020202020204" pitchFamily="34" charset="0"/>
                        <a:buChar char="•"/>
                      </a:pPr>
                      <a:r>
                        <a:rPr lang="en-US" sz="1800" dirty="0"/>
                        <a:t>Between June 2006 and March 2013, approximately 57 million doses of quadrivalent HPV vaccines were distributed </a:t>
                      </a:r>
                    </a:p>
                    <a:p>
                      <a:pPr marL="285750" indent="-285750">
                        <a:buClr>
                          <a:schemeClr val="bg2">
                            <a:lumMod val="75000"/>
                          </a:schemeClr>
                        </a:buClr>
                        <a:buFont typeface="Arial" panose="020B0604020202020204" pitchFamily="34" charset="0"/>
                        <a:buChar char="•"/>
                      </a:pPr>
                      <a:r>
                        <a:rPr lang="en-US" sz="1800" dirty="0"/>
                        <a:t>Reports of adverse events to VAERS have been consistent with the pre-licensure data:</a:t>
                      </a:r>
                    </a:p>
                    <a:p>
                      <a:pPr marL="285750" indent="-285750">
                        <a:buClr>
                          <a:schemeClr val="bg2">
                            <a:lumMod val="75000"/>
                          </a:schemeClr>
                        </a:buClr>
                        <a:buFont typeface="Arial" panose="020B0604020202020204" pitchFamily="34" charset="0"/>
                        <a:buChar char="•"/>
                      </a:pPr>
                      <a:r>
                        <a:rPr lang="en-US" sz="1800" dirty="0">
                          <a:solidFill>
                            <a:srgbClr val="FF0000"/>
                          </a:solidFill>
                        </a:rPr>
                        <a:t>CONTINUO IN THE NEXT PAGE </a:t>
                      </a:r>
                      <a:r>
                        <a:rPr lang="en-US" sz="1800" dirty="0">
                          <a:solidFill>
                            <a:srgbClr val="FF0000"/>
                          </a:solidFill>
                          <a:sym typeface="Wingdings" panose="05000000000000000000" pitchFamily="2" charset="2"/>
                        </a:rPr>
                        <a:t></a:t>
                      </a:r>
                      <a:endParaRPr lang="en-US" sz="1800" dirty="0">
                        <a:solidFill>
                          <a:srgbClr val="FF0000"/>
                        </a:solidFill>
                      </a:endParaRPr>
                    </a:p>
                  </a:txBody>
                  <a:tcPr/>
                </a:tc>
                <a:extLst>
                  <a:ext uri="{0D108BD9-81ED-4DB2-BD59-A6C34878D82A}">
                    <a16:rowId xmlns:a16="http://schemas.microsoft.com/office/drawing/2014/main" val="959918246"/>
                  </a:ext>
                </a:extLst>
              </a:tr>
            </a:tbl>
          </a:graphicData>
        </a:graphic>
      </p:graphicFrame>
    </p:spTree>
    <p:extLst>
      <p:ext uri="{BB962C8B-B14F-4D97-AF65-F5344CB8AC3E}">
        <p14:creationId xmlns:p14="http://schemas.microsoft.com/office/powerpoint/2010/main" val="197788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C63BD2F-8E5D-45A1-AFCA-230455BA15EF}"/>
              </a:ext>
            </a:extLst>
          </p:cNvPr>
          <p:cNvCxnSpPr/>
          <p:nvPr/>
        </p:nvCxnSpPr>
        <p:spPr>
          <a:xfrm>
            <a:off x="0" y="644765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6" name="Table 5">
            <a:extLst>
              <a:ext uri="{FF2B5EF4-FFF2-40B4-BE49-F238E27FC236}">
                <a16:creationId xmlns:a16="http://schemas.microsoft.com/office/drawing/2014/main" id="{3F4104DD-C890-4458-8914-3B40FB0B0B70}"/>
              </a:ext>
            </a:extLst>
          </p:cNvPr>
          <p:cNvGraphicFramePr>
            <a:graphicFrameLocks noGrp="1"/>
          </p:cNvGraphicFramePr>
          <p:nvPr>
            <p:extLst>
              <p:ext uri="{D42A27DB-BD31-4B8C-83A1-F6EECF244321}">
                <p14:modId xmlns:p14="http://schemas.microsoft.com/office/powerpoint/2010/main" val="1054382053"/>
              </p:ext>
            </p:extLst>
          </p:nvPr>
        </p:nvGraphicFramePr>
        <p:xfrm>
          <a:off x="176715" y="678180"/>
          <a:ext cx="11586057" cy="5501640"/>
        </p:xfrm>
        <a:graphic>
          <a:graphicData uri="http://schemas.openxmlformats.org/drawingml/2006/table">
            <a:tbl>
              <a:tblPr firstRow="1" bandRow="1">
                <a:tableStyleId>{5940675A-B579-460E-94D1-54222C63F5DA}</a:tableStyleId>
              </a:tblPr>
              <a:tblGrid>
                <a:gridCol w="1983407">
                  <a:extLst>
                    <a:ext uri="{9D8B030D-6E8A-4147-A177-3AD203B41FA5}">
                      <a16:colId xmlns:a16="http://schemas.microsoft.com/office/drawing/2014/main" val="305930361"/>
                    </a:ext>
                  </a:extLst>
                </a:gridCol>
                <a:gridCol w="1537253">
                  <a:extLst>
                    <a:ext uri="{9D8B030D-6E8A-4147-A177-3AD203B41FA5}">
                      <a16:colId xmlns:a16="http://schemas.microsoft.com/office/drawing/2014/main" val="155860829"/>
                    </a:ext>
                  </a:extLst>
                </a:gridCol>
                <a:gridCol w="8065397">
                  <a:extLst>
                    <a:ext uri="{9D8B030D-6E8A-4147-A177-3AD203B41FA5}">
                      <a16:colId xmlns:a16="http://schemas.microsoft.com/office/drawing/2014/main" val="3418503563"/>
                    </a:ext>
                  </a:extLst>
                </a:gridCol>
              </a:tblGrid>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dirty="0"/>
                        <a:t>1- Quadrivalent vaccine (Gardasil) </a:t>
                      </a:r>
                    </a:p>
                  </a:txBody>
                  <a:tcPr>
                    <a:solidFill>
                      <a:srgbClr val="FCFA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Prelicensure trial data </a:t>
                      </a:r>
                    </a:p>
                  </a:txBody>
                  <a:tcPr>
                    <a:solidFill>
                      <a:schemeClr val="accent1">
                        <a:lumMod val="20000"/>
                        <a:lumOff val="80000"/>
                      </a:schemeClr>
                    </a:solidFill>
                  </a:tcPr>
                </a:tc>
                <a:tc>
                  <a:txBody>
                    <a:bodyPr/>
                    <a:lstStyle/>
                    <a:p>
                      <a:pPr marL="45720" indent="0">
                        <a:buFont typeface="Arial" panose="020B0604020202020204" pitchFamily="34" charset="0"/>
                        <a:buNone/>
                      </a:pPr>
                      <a:r>
                        <a:rPr lang="en-US" sz="1800" dirty="0">
                          <a:solidFill>
                            <a:srgbClr val="FF0000"/>
                          </a:solidFill>
                          <a:sym typeface="Wingdings" panose="05000000000000000000" pitchFamily="2" charset="2"/>
                        </a:rPr>
                        <a:t> </a:t>
                      </a:r>
                      <a:r>
                        <a:rPr lang="en-US" sz="1800" dirty="0">
                          <a:solidFill>
                            <a:srgbClr val="FF0000"/>
                          </a:solidFill>
                        </a:rPr>
                        <a:t>LAST PAGE</a:t>
                      </a:r>
                    </a:p>
                  </a:txBody>
                  <a:tcPr/>
                </a:tc>
                <a:extLst>
                  <a:ext uri="{0D108BD9-81ED-4DB2-BD59-A6C34878D82A}">
                    <a16:rowId xmlns:a16="http://schemas.microsoft.com/office/drawing/2014/main" val="1511482430"/>
                  </a:ext>
                </a:extLst>
              </a:tr>
              <a:tr h="370840">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t>Postlicensure</a:t>
                      </a:r>
                      <a:r>
                        <a:rPr lang="en-US" sz="1800" b="1" dirty="0"/>
                        <a:t> data </a:t>
                      </a:r>
                    </a:p>
                    <a:p>
                      <a:pPr algn="ctr"/>
                      <a:endParaRPr lang="en-US" sz="1800" dirty="0"/>
                    </a:p>
                  </a:txBody>
                  <a:tcPr>
                    <a:solidFill>
                      <a:schemeClr val="accent6">
                        <a:lumMod val="20000"/>
                        <a:lumOff val="8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lang="en-US" sz="1800" dirty="0"/>
                        <a:t>From 2006 to 2013, VAERS received 21,194 reports of adverse events following HPV immunization among females The vast majority (92 %) were considered mild. The proportion of events reported as serious peaked in 2008</a:t>
                      </a:r>
                      <a:endParaRPr lang="en-US" sz="1800" dirty="0">
                        <a:solidFill>
                          <a:schemeClr val="tx1"/>
                        </a:solidFill>
                      </a:endParaRPr>
                    </a:p>
                    <a:p>
                      <a:pPr marL="285750" indent="-285750">
                        <a:spcBef>
                          <a:spcPts val="600"/>
                        </a:spcBef>
                        <a:buClr>
                          <a:schemeClr val="bg2">
                            <a:lumMod val="75000"/>
                          </a:schemeClr>
                        </a:buClr>
                        <a:buFont typeface="Arial" panose="020B0604020202020204" pitchFamily="34" charset="0"/>
                        <a:buChar char="•"/>
                      </a:pPr>
                      <a:r>
                        <a:rPr lang="en-US" sz="1800" dirty="0">
                          <a:solidFill>
                            <a:schemeClr val="tx1"/>
                          </a:solidFill>
                        </a:rPr>
                        <a:t>Among serious events, headache, nausea, vomiting, fatigue, dizziness, syncope, and generalized weakness were the most frequently reported.</a:t>
                      </a:r>
                    </a:p>
                    <a:p>
                      <a:pPr marL="285750" indent="-285750">
                        <a:spcBef>
                          <a:spcPts val="600"/>
                        </a:spcBef>
                        <a:buClr>
                          <a:schemeClr val="bg2">
                            <a:lumMod val="75000"/>
                          </a:schemeClr>
                        </a:buClr>
                        <a:buFont typeface="Arial" panose="020B0604020202020204" pitchFamily="34" charset="0"/>
                        <a:buChar char="•"/>
                      </a:pPr>
                      <a:r>
                        <a:rPr lang="en-US" sz="1800" dirty="0">
                          <a:solidFill>
                            <a:schemeClr val="tx1"/>
                          </a:solidFill>
                        </a:rPr>
                        <a:t> There is no increased risk of Guillain-Barré Syndrome compared with other vaccines in similar age groups</a:t>
                      </a:r>
                    </a:p>
                    <a:p>
                      <a:pPr marL="285750" indent="-285750">
                        <a:spcBef>
                          <a:spcPts val="600"/>
                        </a:spcBef>
                        <a:buClr>
                          <a:schemeClr val="bg2">
                            <a:lumMod val="75000"/>
                          </a:schemeClr>
                        </a:buClr>
                        <a:buFont typeface="Arial" panose="020B0604020202020204" pitchFamily="34" charset="0"/>
                        <a:buChar char="•"/>
                      </a:pPr>
                      <a:r>
                        <a:rPr lang="en-US" sz="1800" dirty="0">
                          <a:solidFill>
                            <a:schemeClr val="tx1"/>
                          </a:solidFill>
                        </a:rPr>
                        <a:t>Through 2011, 72 post-vaccination deaths had been reported, of which 34 were confirmed. There was no unusual pattern or clustering to the deaths that would suggest that they were caused by the vaccine </a:t>
                      </a:r>
                    </a:p>
                    <a:p>
                      <a:pPr marL="285750" indent="-285750">
                        <a:spcBef>
                          <a:spcPts val="600"/>
                        </a:spcBef>
                        <a:buClr>
                          <a:schemeClr val="bg2">
                            <a:lumMod val="75000"/>
                          </a:schemeClr>
                        </a:buClr>
                        <a:buFont typeface="Arial" panose="020B0604020202020204" pitchFamily="34" charset="0"/>
                        <a:buChar char="•"/>
                      </a:pPr>
                      <a:r>
                        <a:rPr lang="en-US" sz="1800" dirty="0"/>
                        <a:t>VTE rates reported to the VAERS were higher for quadrivalent vaccine than other vaccines, of the 31 patients with thromboembolism reported through 2008, 90 % had a known risk factor (</a:t>
                      </a:r>
                      <a:r>
                        <a:rPr lang="en-US" sz="1800" dirty="0" err="1"/>
                        <a:t>ie</a:t>
                      </a:r>
                      <a:r>
                        <a:rPr lang="en-US" sz="1800" dirty="0"/>
                        <a:t>, estrogen-containing birth control pills or a family history of clotting disorder</a:t>
                      </a:r>
                    </a:p>
                    <a:p>
                      <a:pPr marL="285750" indent="-285750">
                        <a:spcBef>
                          <a:spcPts val="600"/>
                        </a:spcBef>
                        <a:buClr>
                          <a:schemeClr val="bg2">
                            <a:lumMod val="75000"/>
                          </a:schemeClr>
                        </a:buClr>
                        <a:buFont typeface="Arial" panose="020B0604020202020204" pitchFamily="34" charset="0"/>
                        <a:buChar char="•"/>
                      </a:pPr>
                      <a:r>
                        <a:rPr lang="en-US" sz="1800" dirty="0"/>
                        <a:t>Anaphylaxis had also been reported following administration of the quadrivalent vaccine </a:t>
                      </a:r>
                    </a:p>
                  </a:txBody>
                  <a:tcPr/>
                </a:tc>
                <a:extLst>
                  <a:ext uri="{0D108BD9-81ED-4DB2-BD59-A6C34878D82A}">
                    <a16:rowId xmlns:a16="http://schemas.microsoft.com/office/drawing/2014/main" val="959918246"/>
                  </a:ext>
                </a:extLst>
              </a:tr>
            </a:tbl>
          </a:graphicData>
        </a:graphic>
      </p:graphicFrame>
      <p:sp>
        <p:nvSpPr>
          <p:cNvPr id="7" name="Rectangle 6">
            <a:extLst>
              <a:ext uri="{FF2B5EF4-FFF2-40B4-BE49-F238E27FC236}">
                <a16:creationId xmlns:a16="http://schemas.microsoft.com/office/drawing/2014/main" id="{4EBDEF25-5001-41E4-B603-5F0DE624A29E}"/>
              </a:ext>
            </a:extLst>
          </p:cNvPr>
          <p:cNvSpPr/>
          <p:nvPr/>
        </p:nvSpPr>
        <p:spPr>
          <a:xfrm>
            <a:off x="176715" y="210285"/>
            <a:ext cx="1740413" cy="400110"/>
          </a:xfrm>
          <a:prstGeom prst="rect">
            <a:avLst/>
          </a:prstGeom>
        </p:spPr>
        <p:txBody>
          <a:bodyPr wrap="none">
            <a:spAutoFit/>
          </a:bodyPr>
          <a:lstStyle/>
          <a:p>
            <a:pPr marL="45720" indent="0" algn="ctr">
              <a:buNone/>
            </a:pPr>
            <a:r>
              <a:rPr lang="en-US" sz="2000" dirty="0">
                <a:solidFill>
                  <a:schemeClr val="accent1">
                    <a:lumMod val="50000"/>
                  </a:schemeClr>
                </a:solidFill>
                <a:latin typeface="+mj-lt"/>
              </a:rPr>
              <a:t>Vaccine safety </a:t>
            </a:r>
          </a:p>
        </p:txBody>
      </p:sp>
    </p:spTree>
    <p:extLst>
      <p:ext uri="{BB962C8B-B14F-4D97-AF65-F5344CB8AC3E}">
        <p14:creationId xmlns:p14="http://schemas.microsoft.com/office/powerpoint/2010/main" val="252237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6EB6C1E-5AA4-476D-9353-09767C97C3EE}"/>
              </a:ext>
            </a:extLst>
          </p:cNvPr>
          <p:cNvCxnSpPr/>
          <p:nvPr/>
        </p:nvCxnSpPr>
        <p:spPr>
          <a:xfrm>
            <a:off x="0" y="644765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6" name="Table 5">
            <a:extLst>
              <a:ext uri="{FF2B5EF4-FFF2-40B4-BE49-F238E27FC236}">
                <a16:creationId xmlns:a16="http://schemas.microsoft.com/office/drawing/2014/main" id="{1EE34AA1-7F34-438B-B691-F0921F32DE02}"/>
              </a:ext>
            </a:extLst>
          </p:cNvPr>
          <p:cNvGraphicFramePr>
            <a:graphicFrameLocks noGrp="1"/>
          </p:cNvGraphicFramePr>
          <p:nvPr>
            <p:extLst>
              <p:ext uri="{D42A27DB-BD31-4B8C-83A1-F6EECF244321}">
                <p14:modId xmlns:p14="http://schemas.microsoft.com/office/powerpoint/2010/main" val="3420463581"/>
              </p:ext>
            </p:extLst>
          </p:nvPr>
        </p:nvGraphicFramePr>
        <p:xfrm>
          <a:off x="176715" y="1171318"/>
          <a:ext cx="11417553" cy="2240280"/>
        </p:xfrm>
        <a:graphic>
          <a:graphicData uri="http://schemas.openxmlformats.org/drawingml/2006/table">
            <a:tbl>
              <a:tblPr firstRow="1" bandRow="1">
                <a:tableStyleId>{5940675A-B579-460E-94D1-54222C63F5DA}</a:tableStyleId>
              </a:tblPr>
              <a:tblGrid>
                <a:gridCol w="2000598">
                  <a:extLst>
                    <a:ext uri="{9D8B030D-6E8A-4147-A177-3AD203B41FA5}">
                      <a16:colId xmlns:a16="http://schemas.microsoft.com/office/drawing/2014/main" val="305930361"/>
                    </a:ext>
                  </a:extLst>
                </a:gridCol>
                <a:gridCol w="9416955">
                  <a:extLst>
                    <a:ext uri="{9D8B030D-6E8A-4147-A177-3AD203B41FA5}">
                      <a16:colId xmlns:a16="http://schemas.microsoft.com/office/drawing/2014/main" val="155860829"/>
                    </a:ext>
                  </a:extLst>
                </a:gridCol>
              </a:tblGrid>
              <a:tr h="74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2- 9-valent vaccine (Gardasil 9) </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u="none" dirty="0"/>
                    </a:p>
                  </a:txBody>
                  <a:tcPr>
                    <a:solidFill>
                      <a:schemeClr val="accent1">
                        <a:lumMod val="20000"/>
                        <a:lumOff val="80000"/>
                      </a:schemeClr>
                    </a:solidFill>
                  </a:tcPr>
                </a:tc>
                <a:tc>
                  <a:txBody>
                    <a:bodyPr/>
                    <a:lstStyle/>
                    <a:p>
                      <a:pPr marL="45720" indent="0">
                        <a:spcBef>
                          <a:spcPts val="600"/>
                        </a:spcBef>
                        <a:buNone/>
                      </a:pPr>
                      <a:r>
                        <a:rPr lang="en-US" sz="1800" dirty="0"/>
                        <a:t>In an analysis of seven trials in which over 15,000 individuals received at least one dose of the 9-valent vaccine, the most common adverse effects were:</a:t>
                      </a:r>
                    </a:p>
                    <a:p>
                      <a:pPr marL="502920" indent="-457200">
                        <a:spcBef>
                          <a:spcPts val="600"/>
                        </a:spcBef>
                        <a:buClr>
                          <a:schemeClr val="bg2">
                            <a:lumMod val="75000"/>
                          </a:schemeClr>
                        </a:buClr>
                        <a:buFont typeface="+mj-lt"/>
                        <a:buAutoNum type="arabicPeriod"/>
                      </a:pPr>
                      <a:r>
                        <a:rPr lang="en-US" sz="1800" dirty="0"/>
                        <a:t>mild or moderate injection site reactions (pain, erythema, and swelling) more frequently than with the quadrivalent vaccine. </a:t>
                      </a:r>
                    </a:p>
                    <a:p>
                      <a:pPr marL="502920" indent="-457200">
                        <a:spcBef>
                          <a:spcPts val="600"/>
                        </a:spcBef>
                        <a:buClr>
                          <a:schemeClr val="bg2">
                            <a:lumMod val="75000"/>
                          </a:schemeClr>
                        </a:buClr>
                        <a:buFont typeface="+mj-lt"/>
                        <a:buAutoNum type="arabicPeriod"/>
                      </a:pPr>
                      <a:r>
                        <a:rPr lang="en-US" sz="1800" dirty="0"/>
                        <a:t>systemic adverse effects (</a:t>
                      </a:r>
                      <a:r>
                        <a:rPr lang="en-US" sz="1800" dirty="0" err="1"/>
                        <a:t>eg</a:t>
                      </a:r>
                      <a:r>
                        <a:rPr lang="en-US" sz="1800" dirty="0"/>
                        <a:t>, headache, fever, nausea, dizziness) were  similar with the 9-valent and quadrivalent vaccines. </a:t>
                      </a:r>
                    </a:p>
                    <a:p>
                      <a:pPr marL="502920" indent="-457200">
                        <a:spcBef>
                          <a:spcPts val="600"/>
                        </a:spcBef>
                        <a:buClr>
                          <a:schemeClr val="bg2">
                            <a:lumMod val="75000"/>
                          </a:schemeClr>
                        </a:buClr>
                        <a:buFont typeface="+mj-lt"/>
                        <a:buAutoNum type="arabicPeriod"/>
                      </a:pPr>
                      <a:r>
                        <a:rPr lang="en-US" sz="1800" dirty="0"/>
                        <a:t>Serious adverse effects occurred in &lt;0.1 percent. </a:t>
                      </a:r>
                    </a:p>
                  </a:txBody>
                  <a:tcPr>
                    <a:solidFill>
                      <a:schemeClr val="bg1"/>
                    </a:solidFill>
                  </a:tcPr>
                </a:tc>
                <a:extLst>
                  <a:ext uri="{0D108BD9-81ED-4DB2-BD59-A6C34878D82A}">
                    <a16:rowId xmlns:a16="http://schemas.microsoft.com/office/drawing/2014/main" val="1511482430"/>
                  </a:ext>
                </a:extLst>
              </a:tr>
            </a:tbl>
          </a:graphicData>
        </a:graphic>
      </p:graphicFrame>
      <p:sp>
        <p:nvSpPr>
          <p:cNvPr id="7" name="Rectangle 6">
            <a:extLst>
              <a:ext uri="{FF2B5EF4-FFF2-40B4-BE49-F238E27FC236}">
                <a16:creationId xmlns:a16="http://schemas.microsoft.com/office/drawing/2014/main" id="{5CF28000-4156-4B62-9596-B573D719E8F0}"/>
              </a:ext>
            </a:extLst>
          </p:cNvPr>
          <p:cNvSpPr/>
          <p:nvPr/>
        </p:nvSpPr>
        <p:spPr>
          <a:xfrm>
            <a:off x="176715" y="210285"/>
            <a:ext cx="1740413" cy="400110"/>
          </a:xfrm>
          <a:prstGeom prst="rect">
            <a:avLst/>
          </a:prstGeom>
        </p:spPr>
        <p:txBody>
          <a:bodyPr wrap="none">
            <a:spAutoFit/>
          </a:bodyPr>
          <a:lstStyle/>
          <a:p>
            <a:pPr marL="45720" indent="0" algn="ctr">
              <a:buNone/>
            </a:pPr>
            <a:r>
              <a:rPr lang="en-US" sz="2000" dirty="0">
                <a:solidFill>
                  <a:schemeClr val="accent1">
                    <a:lumMod val="50000"/>
                  </a:schemeClr>
                </a:solidFill>
                <a:latin typeface="+mj-lt"/>
              </a:rPr>
              <a:t>Vaccine safety </a:t>
            </a:r>
          </a:p>
        </p:txBody>
      </p:sp>
      <p:graphicFrame>
        <p:nvGraphicFramePr>
          <p:cNvPr id="8" name="Table 7">
            <a:extLst>
              <a:ext uri="{FF2B5EF4-FFF2-40B4-BE49-F238E27FC236}">
                <a16:creationId xmlns:a16="http://schemas.microsoft.com/office/drawing/2014/main" id="{8A40DE37-3E37-4CD4-8CDC-78BED978E3EF}"/>
              </a:ext>
            </a:extLst>
          </p:cNvPr>
          <p:cNvGraphicFramePr>
            <a:graphicFrameLocks noGrp="1"/>
          </p:cNvGraphicFramePr>
          <p:nvPr>
            <p:extLst>
              <p:ext uri="{D42A27DB-BD31-4B8C-83A1-F6EECF244321}">
                <p14:modId xmlns:p14="http://schemas.microsoft.com/office/powerpoint/2010/main" val="1411611459"/>
              </p:ext>
            </p:extLst>
          </p:nvPr>
        </p:nvGraphicFramePr>
        <p:xfrm>
          <a:off x="176714" y="3646456"/>
          <a:ext cx="11417553" cy="2164080"/>
        </p:xfrm>
        <a:graphic>
          <a:graphicData uri="http://schemas.openxmlformats.org/drawingml/2006/table">
            <a:tbl>
              <a:tblPr firstRow="1" bandRow="1">
                <a:tableStyleId>{5940675A-B579-460E-94D1-54222C63F5DA}</a:tableStyleId>
              </a:tblPr>
              <a:tblGrid>
                <a:gridCol w="2000598">
                  <a:extLst>
                    <a:ext uri="{9D8B030D-6E8A-4147-A177-3AD203B41FA5}">
                      <a16:colId xmlns:a16="http://schemas.microsoft.com/office/drawing/2014/main" val="305930361"/>
                    </a:ext>
                  </a:extLst>
                </a:gridCol>
                <a:gridCol w="9416955">
                  <a:extLst>
                    <a:ext uri="{9D8B030D-6E8A-4147-A177-3AD203B41FA5}">
                      <a16:colId xmlns:a16="http://schemas.microsoft.com/office/drawing/2014/main" val="155860829"/>
                    </a:ext>
                  </a:extLst>
                </a:gridCol>
              </a:tblGrid>
              <a:tr h="74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3-Bivalent vaccine (</a:t>
                      </a:r>
                      <a:r>
                        <a:rPr lang="en-US" sz="1800" b="1" dirty="0" err="1"/>
                        <a:t>Cervarix</a:t>
                      </a:r>
                      <a:r>
                        <a:rPr lang="en-US" sz="1800"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u="none" dirty="0"/>
                    </a:p>
                  </a:txBody>
                  <a:tcPr>
                    <a:solidFill>
                      <a:schemeClr val="accent6">
                        <a:lumMod val="20000"/>
                        <a:lumOff val="80000"/>
                      </a:schemeClr>
                    </a:solidFill>
                  </a:tcPr>
                </a:tc>
                <a:tc>
                  <a:txBody>
                    <a:bodyPr/>
                    <a:lstStyle/>
                    <a:p>
                      <a:pPr marL="331470" indent="-285750">
                        <a:spcBef>
                          <a:spcPts val="600"/>
                        </a:spcBef>
                        <a:buFont typeface="Arial" panose="020B0604020202020204" pitchFamily="34" charset="0"/>
                        <a:buChar char="•"/>
                      </a:pPr>
                      <a:r>
                        <a:rPr lang="en-US" sz="1800" dirty="0"/>
                        <a:t>In a phase III, multinational prospective, double-blind, placebo-controlled trial of more than 18,000 females aged 15 to 25 years, the vaccine was well tolerated and there were no differences in serious adverse events between vaccine and placebo recipients. </a:t>
                      </a:r>
                    </a:p>
                    <a:p>
                      <a:pPr marL="331470" indent="-285750">
                        <a:spcBef>
                          <a:spcPts val="600"/>
                        </a:spcBef>
                        <a:buFont typeface="Arial" panose="020B0604020202020204" pitchFamily="34" charset="0"/>
                        <a:buChar char="•"/>
                      </a:pPr>
                      <a:r>
                        <a:rPr lang="en-US" sz="1800" dirty="0"/>
                        <a:t>Because of low uptake of the bivalent vaccine in the U.S only sparse post-licensure data are available.</a:t>
                      </a:r>
                    </a:p>
                    <a:p>
                      <a:pPr marL="331470" indent="-285750">
                        <a:spcBef>
                          <a:spcPts val="600"/>
                        </a:spcBef>
                        <a:buFont typeface="Arial" panose="020B0604020202020204" pitchFamily="34" charset="0"/>
                        <a:buChar char="•"/>
                      </a:pPr>
                      <a:r>
                        <a:rPr lang="en-US" sz="1800" dirty="0"/>
                        <a:t> As of September 2011, there have been 52 VAERS reports of adverse events following administration of bivalent vaccine and the majority (98%) were considered non serious. </a:t>
                      </a:r>
                    </a:p>
                  </a:txBody>
                  <a:tcPr>
                    <a:solidFill>
                      <a:schemeClr val="bg1"/>
                    </a:solidFill>
                  </a:tcPr>
                </a:tc>
                <a:extLst>
                  <a:ext uri="{0D108BD9-81ED-4DB2-BD59-A6C34878D82A}">
                    <a16:rowId xmlns:a16="http://schemas.microsoft.com/office/drawing/2014/main" val="1511482430"/>
                  </a:ext>
                </a:extLst>
              </a:tr>
            </a:tbl>
          </a:graphicData>
        </a:graphic>
      </p:graphicFrame>
    </p:spTree>
    <p:extLst>
      <p:ext uri="{BB962C8B-B14F-4D97-AF65-F5344CB8AC3E}">
        <p14:creationId xmlns:p14="http://schemas.microsoft.com/office/powerpoint/2010/main" val="124629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B59F131-7B5D-4C81-A06C-CC77263AC650}"/>
              </a:ext>
            </a:extLst>
          </p:cNvPr>
          <p:cNvCxnSpPr/>
          <p:nvPr/>
        </p:nvCxnSpPr>
        <p:spPr>
          <a:xfrm>
            <a:off x="0" y="628152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38E07414-8789-48E1-956A-51A1EE5C61FB}"/>
              </a:ext>
            </a:extLst>
          </p:cNvPr>
          <p:cNvSpPr txBox="1">
            <a:spLocks/>
          </p:cNvSpPr>
          <p:nvPr/>
        </p:nvSpPr>
        <p:spPr>
          <a:xfrm>
            <a:off x="181272" y="1249018"/>
            <a:ext cx="7467600" cy="6019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2920" indent="-457200">
              <a:buClr>
                <a:schemeClr val="bg2">
                  <a:lumMod val="75000"/>
                </a:schemeClr>
              </a:buClr>
              <a:buFont typeface="+mj-lt"/>
              <a:buAutoNum type="arabicPeriod"/>
            </a:pPr>
            <a:r>
              <a:rPr lang="en-US" sz="2400" dirty="0"/>
              <a:t>WHAT IS HPV </a:t>
            </a:r>
          </a:p>
          <a:p>
            <a:pPr marL="502920" indent="-457200">
              <a:buClr>
                <a:schemeClr val="bg2">
                  <a:lumMod val="75000"/>
                </a:schemeClr>
              </a:buClr>
              <a:buFont typeface="+mj-lt"/>
              <a:buAutoNum type="arabicPeriod"/>
            </a:pPr>
            <a:r>
              <a:rPr lang="en-US" sz="2400" dirty="0"/>
              <a:t> HPV RELATED INFECTIONS</a:t>
            </a:r>
          </a:p>
          <a:p>
            <a:pPr marL="502920" indent="-457200">
              <a:buClr>
                <a:schemeClr val="bg2">
                  <a:lumMod val="75000"/>
                </a:schemeClr>
              </a:buClr>
              <a:buFont typeface="+mj-lt"/>
              <a:buAutoNum type="arabicPeriod"/>
            </a:pPr>
            <a:r>
              <a:rPr lang="en-US" sz="2400" dirty="0"/>
              <a:t>PREVELANCE IN U.S AND SAUDI ARABIA</a:t>
            </a:r>
          </a:p>
          <a:p>
            <a:pPr marL="502920" indent="-457200">
              <a:buClr>
                <a:schemeClr val="bg2">
                  <a:lumMod val="75000"/>
                </a:schemeClr>
              </a:buClr>
              <a:buFont typeface="+mj-lt"/>
              <a:buAutoNum type="arabicPeriod"/>
            </a:pPr>
            <a:r>
              <a:rPr lang="en-US" sz="2400" dirty="0"/>
              <a:t>TYPES OF VACCINES AVILABLE</a:t>
            </a:r>
          </a:p>
          <a:p>
            <a:pPr marL="502920" indent="-457200">
              <a:buClr>
                <a:schemeClr val="bg2">
                  <a:lumMod val="75000"/>
                </a:schemeClr>
              </a:buClr>
              <a:buFont typeface="+mj-lt"/>
              <a:buAutoNum type="arabicPeriod"/>
            </a:pPr>
            <a:r>
              <a:rPr lang="en-US" sz="2400" dirty="0"/>
              <a:t>TIME OF VACCINATION</a:t>
            </a:r>
          </a:p>
          <a:p>
            <a:pPr marL="502920" indent="-457200">
              <a:buClr>
                <a:schemeClr val="bg2">
                  <a:lumMod val="75000"/>
                </a:schemeClr>
              </a:buClr>
              <a:buFont typeface="+mj-lt"/>
              <a:buAutoNum type="arabicPeriod"/>
            </a:pPr>
            <a:r>
              <a:rPr lang="en-US" sz="2400" dirty="0"/>
              <a:t>DOSES AND ADMINISTRATIONS</a:t>
            </a:r>
          </a:p>
          <a:p>
            <a:pPr marL="502920" indent="-457200">
              <a:buClr>
                <a:schemeClr val="bg2">
                  <a:lumMod val="75000"/>
                </a:schemeClr>
              </a:buClr>
              <a:buFont typeface="+mj-lt"/>
              <a:buAutoNum type="arabicPeriod"/>
            </a:pPr>
            <a:r>
              <a:rPr lang="en-US" sz="2400" dirty="0"/>
              <a:t>DURATION OF PROTECTION</a:t>
            </a:r>
          </a:p>
          <a:p>
            <a:pPr marL="502920" indent="-457200">
              <a:buClr>
                <a:schemeClr val="bg2">
                  <a:lumMod val="75000"/>
                </a:schemeClr>
              </a:buClr>
              <a:buFont typeface="+mj-lt"/>
              <a:buAutoNum type="arabicPeriod"/>
            </a:pPr>
            <a:r>
              <a:rPr lang="en-US" sz="2400" dirty="0"/>
              <a:t>SAFETY OF THE VACCINE </a:t>
            </a:r>
          </a:p>
          <a:p>
            <a:pPr marL="502920" indent="-457200">
              <a:buClr>
                <a:schemeClr val="bg2">
                  <a:lumMod val="75000"/>
                </a:schemeClr>
              </a:buClr>
              <a:buFont typeface="+mj-lt"/>
              <a:buAutoNum type="arabicPeriod"/>
            </a:pPr>
            <a:endParaRPr lang="en-US" sz="2400" dirty="0"/>
          </a:p>
          <a:p>
            <a:pPr marL="502920" indent="-457200">
              <a:buClr>
                <a:schemeClr val="bg2">
                  <a:lumMod val="75000"/>
                </a:schemeClr>
              </a:buClr>
              <a:buFont typeface="+mj-lt"/>
              <a:buAutoNum type="arabicPeriod"/>
            </a:pPr>
            <a:endParaRPr lang="en-US" sz="2400" dirty="0"/>
          </a:p>
          <a:p>
            <a:pPr marL="502920" indent="-457200">
              <a:buClr>
                <a:schemeClr val="bg2">
                  <a:lumMod val="75000"/>
                </a:schemeClr>
              </a:buClr>
              <a:buFont typeface="+mj-lt"/>
              <a:buAutoNum type="arabicPeriod"/>
            </a:pPr>
            <a:endParaRPr lang="en-US" sz="2400" dirty="0"/>
          </a:p>
          <a:p>
            <a:pPr marL="502920" indent="-457200">
              <a:buClr>
                <a:schemeClr val="bg2">
                  <a:lumMod val="75000"/>
                </a:schemeClr>
              </a:buClr>
              <a:buFont typeface="+mj-lt"/>
              <a:buAutoNum type="arabicPeriod"/>
            </a:pPr>
            <a:endParaRPr lang="en-US" sz="2400" dirty="0"/>
          </a:p>
        </p:txBody>
      </p:sp>
      <p:sp>
        <p:nvSpPr>
          <p:cNvPr id="2" name="Rectangle 1">
            <a:extLst>
              <a:ext uri="{FF2B5EF4-FFF2-40B4-BE49-F238E27FC236}">
                <a16:creationId xmlns:a16="http://schemas.microsoft.com/office/drawing/2014/main" id="{E61ACA8C-70B0-4F47-B4E7-7504FDADD749}"/>
              </a:ext>
            </a:extLst>
          </p:cNvPr>
          <p:cNvSpPr/>
          <p:nvPr/>
        </p:nvSpPr>
        <p:spPr>
          <a:xfrm>
            <a:off x="181272" y="345637"/>
            <a:ext cx="2193036" cy="707886"/>
          </a:xfrm>
          <a:prstGeom prst="rect">
            <a:avLst/>
          </a:prstGeom>
        </p:spPr>
        <p:txBody>
          <a:bodyPr wrap="none">
            <a:spAutoFit/>
          </a:bodyPr>
          <a:lstStyle/>
          <a:p>
            <a:r>
              <a:rPr lang="en-US" sz="4000" b="1" dirty="0">
                <a:solidFill>
                  <a:schemeClr val="accent1">
                    <a:lumMod val="50000"/>
                  </a:schemeClr>
                </a:solidFill>
                <a:latin typeface="+mj-lt"/>
              </a:rPr>
              <a:t>Objective</a:t>
            </a:r>
            <a:r>
              <a:rPr lang="en-US" sz="3200" b="1" dirty="0">
                <a:solidFill>
                  <a:schemeClr val="accent1">
                    <a:lumMod val="50000"/>
                  </a:schemeClr>
                </a:solidFill>
              </a:rPr>
              <a:t>:</a:t>
            </a:r>
            <a:endParaRPr lang="en-US" sz="3200" b="1" dirty="0"/>
          </a:p>
        </p:txBody>
      </p:sp>
    </p:spTree>
    <p:extLst>
      <p:ext uri="{BB962C8B-B14F-4D97-AF65-F5344CB8AC3E}">
        <p14:creationId xmlns:p14="http://schemas.microsoft.com/office/powerpoint/2010/main" val="294789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4021D-8674-41A2-88DB-868C04A42FE4}"/>
              </a:ext>
            </a:extLst>
          </p:cNvPr>
          <p:cNvSpPr/>
          <p:nvPr/>
        </p:nvSpPr>
        <p:spPr>
          <a:xfrm>
            <a:off x="197774" y="609599"/>
            <a:ext cx="10483477" cy="2062103"/>
          </a:xfrm>
          <a:prstGeom prst="rect">
            <a:avLst/>
          </a:prstGeom>
        </p:spPr>
        <p:txBody>
          <a:bodyPr wrap="square">
            <a:spAutoFit/>
          </a:bodyPr>
          <a:lstStyle/>
          <a:p>
            <a:pPr marL="45720" indent="0">
              <a:buNone/>
            </a:pPr>
            <a:r>
              <a:rPr lang="en-US" sz="2000" dirty="0">
                <a:solidFill>
                  <a:schemeClr val="accent1">
                    <a:lumMod val="50000"/>
                  </a:schemeClr>
                </a:solidFill>
              </a:rPr>
              <a:t>COST EFFECTIVENESS </a:t>
            </a:r>
          </a:p>
          <a:p>
            <a:pPr marL="788670" lvl="1" indent="-285750">
              <a:buFont typeface="Arial" panose="020B0604020202020204" pitchFamily="34" charset="0"/>
              <a:buChar char="•"/>
            </a:pPr>
            <a:r>
              <a:rPr lang="en-US" dirty="0"/>
              <a:t>Mathematical models have examined the cost effectiveness of HPV vaccination </a:t>
            </a:r>
          </a:p>
          <a:p>
            <a:pPr marL="788670" lvl="1" indent="-285750">
              <a:buFont typeface="Arial" panose="020B0604020202020204" pitchFamily="34" charset="0"/>
              <a:buChar char="•"/>
            </a:pPr>
            <a:r>
              <a:rPr lang="en-US" dirty="0"/>
              <a:t>One study suggested that vaccination of the entire United States population of 12-year-old girls would annually prevent </a:t>
            </a:r>
          </a:p>
          <a:p>
            <a:pPr marL="788670" lvl="1" indent="-285750">
              <a:buFont typeface="Arial" panose="020B0604020202020204" pitchFamily="34" charset="0"/>
              <a:buChar char="•"/>
            </a:pPr>
            <a:r>
              <a:rPr lang="en-US" dirty="0"/>
              <a:t>&gt;200,000 HPV infections</a:t>
            </a:r>
          </a:p>
          <a:p>
            <a:pPr marL="788670" lvl="1" indent="-285750">
              <a:buFont typeface="Arial" panose="020B0604020202020204" pitchFamily="34" charset="0"/>
              <a:buChar char="•"/>
            </a:pPr>
            <a:r>
              <a:rPr lang="en-US" dirty="0"/>
              <a:t>100,000 abnormal cervical cytology examinations </a:t>
            </a:r>
          </a:p>
          <a:p>
            <a:pPr marL="788670" lvl="1" indent="-285750">
              <a:buFont typeface="Arial" panose="020B0604020202020204" pitchFamily="34" charset="0"/>
              <a:buChar char="•"/>
            </a:pPr>
            <a:r>
              <a:rPr lang="en-US" dirty="0"/>
              <a:t> 3300 cases of cervical cancer if cervical cancer screening continued as currently recommended </a:t>
            </a:r>
          </a:p>
        </p:txBody>
      </p:sp>
      <p:cxnSp>
        <p:nvCxnSpPr>
          <p:cNvPr id="6" name="Straight Connector 5">
            <a:extLst>
              <a:ext uri="{FF2B5EF4-FFF2-40B4-BE49-F238E27FC236}">
                <a16:creationId xmlns:a16="http://schemas.microsoft.com/office/drawing/2014/main" id="{010B79EF-B0AA-40A0-BEA1-F625E6601D3D}"/>
              </a:ext>
            </a:extLst>
          </p:cNvPr>
          <p:cNvCxnSpPr/>
          <p:nvPr/>
        </p:nvCxnSpPr>
        <p:spPr>
          <a:xfrm>
            <a:off x="0" y="644765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3">
            <a:extLst>
              <a:ext uri="{FF2B5EF4-FFF2-40B4-BE49-F238E27FC236}">
                <a16:creationId xmlns:a16="http://schemas.microsoft.com/office/drawing/2014/main" id="{72665ED8-DE59-49A2-9570-628FD223C818}"/>
              </a:ext>
            </a:extLst>
          </p:cNvPr>
          <p:cNvSpPr/>
          <p:nvPr/>
        </p:nvSpPr>
        <p:spPr>
          <a:xfrm>
            <a:off x="197774" y="3465443"/>
            <a:ext cx="11119583" cy="2339102"/>
          </a:xfrm>
          <a:prstGeom prst="rect">
            <a:avLst/>
          </a:prstGeom>
        </p:spPr>
        <p:txBody>
          <a:bodyPr wrap="square">
            <a:spAutoFit/>
          </a:bodyPr>
          <a:lstStyle/>
          <a:p>
            <a:pPr marL="45720" indent="0">
              <a:buClr>
                <a:schemeClr val="bg2">
                  <a:lumMod val="75000"/>
                </a:schemeClr>
              </a:buClr>
              <a:buNone/>
            </a:pPr>
            <a:r>
              <a:rPr lang="en-US" sz="2000" dirty="0">
                <a:solidFill>
                  <a:schemeClr val="accent1">
                    <a:lumMod val="50000"/>
                  </a:schemeClr>
                </a:solidFill>
              </a:rPr>
              <a:t>A small massage to take is:</a:t>
            </a:r>
          </a:p>
          <a:p>
            <a:pPr marL="742950" lvl="1" indent="-285750">
              <a:buClr>
                <a:schemeClr val="bg2">
                  <a:lumMod val="75000"/>
                </a:schemeClr>
              </a:buClr>
              <a:buFont typeface="Arial" panose="020B0604020202020204" pitchFamily="34" charset="0"/>
              <a:buChar char="•"/>
            </a:pPr>
            <a:r>
              <a:rPr lang="en-US" dirty="0"/>
              <a:t>-HPV vaccination appears to be safe and effective in preventing subsequent infection in older women, but the overall benefit is less than that in younger females </a:t>
            </a:r>
          </a:p>
          <a:p>
            <a:pPr marL="742950" lvl="1" indent="-285750">
              <a:buClr>
                <a:schemeClr val="bg2">
                  <a:lumMod val="75000"/>
                </a:schemeClr>
              </a:buClr>
              <a:buFont typeface="Arial" panose="020B0604020202020204" pitchFamily="34" charset="0"/>
              <a:buChar char="•"/>
            </a:pPr>
            <a:r>
              <a:rPr lang="en-US" dirty="0"/>
              <a:t>-the need to vaccinate individuals before the onset of sexual activity to gain the greatest benefit and maximize cost effectiveness.</a:t>
            </a:r>
          </a:p>
          <a:p>
            <a:pPr marL="742950" lvl="1" indent="-285750">
              <a:buClr>
                <a:schemeClr val="bg2">
                  <a:lumMod val="75000"/>
                </a:schemeClr>
              </a:buClr>
              <a:buFont typeface="Arial" panose="020B0604020202020204" pitchFamily="34" charset="0"/>
              <a:buChar char="•"/>
            </a:pPr>
            <a:r>
              <a:rPr lang="en-US" dirty="0"/>
              <a:t>-None of the three  vaccines treats or accelerates the clearance of pre-existing vaccine-type HPV infections or related disease.</a:t>
            </a:r>
          </a:p>
          <a:p>
            <a:pPr>
              <a:buClr>
                <a:schemeClr val="bg2">
                  <a:lumMod val="75000"/>
                </a:schemeClr>
              </a:buClr>
            </a:pPr>
            <a:endParaRPr lang="en-US" dirty="0"/>
          </a:p>
        </p:txBody>
      </p:sp>
      <p:pic>
        <p:nvPicPr>
          <p:cNvPr id="7" name="Picture 2">
            <a:extLst>
              <a:ext uri="{FF2B5EF4-FFF2-40B4-BE49-F238E27FC236}">
                <a16:creationId xmlns:a16="http://schemas.microsoft.com/office/drawing/2014/main" id="{45644F51-4AEB-4C17-9E5E-48657F524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6869" y="2870030"/>
            <a:ext cx="941460" cy="9087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5816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SUMMARY:</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99391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id="{9381DBA8-9B1F-4FF7-A629-1D236E902B33}"/>
              </a:ext>
            </a:extLst>
          </p:cNvPr>
          <p:cNvSpPr/>
          <p:nvPr/>
        </p:nvSpPr>
        <p:spPr>
          <a:xfrm>
            <a:off x="1344194" y="2967335"/>
            <a:ext cx="10325263" cy="830997"/>
          </a:xfrm>
          <a:prstGeom prst="rect">
            <a:avLst/>
          </a:prstGeom>
          <a:noFill/>
        </p:spPr>
        <p:txBody>
          <a:bodyPr wrap="none" lIns="91440" tIns="45720" rIns="91440" bIns="45720">
            <a:spAutoFit/>
          </a:bodyPr>
          <a:lstStyle/>
          <a:p>
            <a:pPr algn="ctr"/>
            <a:r>
              <a:rPr lang="x-none" sz="4800" dirty="0">
                <a:ln w="0"/>
                <a:effectLst>
                  <a:outerShdw blurRad="38100" dist="19050" dir="2700000" algn="tl" rotWithShape="0">
                    <a:schemeClr val="dk1">
                      <a:alpha val="40000"/>
                    </a:schemeClr>
                  </a:outerShdw>
                </a:effectLst>
              </a:rPr>
              <a:t>اضغطوا </a:t>
            </a:r>
            <a:r>
              <a:rPr lang="x-none" sz="4800" dirty="0">
                <a:ln w="0"/>
                <a:effectLst>
                  <a:outerShdw blurRad="38100" dist="19050" dir="2700000" algn="tl" rotWithShape="0">
                    <a:schemeClr val="dk1">
                      <a:alpha val="40000"/>
                    </a:schemeClr>
                  </a:outerShdw>
                </a:effectLst>
                <a:hlinkClick r:id="rId2"/>
              </a:rPr>
              <a:t>هنا</a:t>
            </a:r>
            <a:r>
              <a:rPr lang="x-none" sz="4800" dirty="0">
                <a:ln w="0"/>
                <a:effectLst>
                  <a:outerShdw blurRad="38100" dist="19050" dir="2700000" algn="tl" rotWithShape="0">
                    <a:schemeClr val="dk1">
                      <a:alpha val="40000"/>
                    </a:schemeClr>
                  </a:outerShdw>
                </a:effectLst>
              </a:rPr>
              <a:t> وبتلاقون ملخص شامل لكل المحاضرة </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5" name="Heart 4">
            <a:extLst>
              <a:ext uri="{FF2B5EF4-FFF2-40B4-BE49-F238E27FC236}">
                <a16:creationId xmlns:a16="http://schemas.microsoft.com/office/drawing/2014/main" id="{3CEC6E7E-FA52-4292-B5FC-F7E32F8C702B}"/>
              </a:ext>
            </a:extLst>
          </p:cNvPr>
          <p:cNvSpPr/>
          <p:nvPr/>
        </p:nvSpPr>
        <p:spPr>
          <a:xfrm>
            <a:off x="814107" y="3131043"/>
            <a:ext cx="530087" cy="50358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id="{1BB784FD-C3A1-4054-B144-236C39991F69}"/>
              </a:ext>
            </a:extLst>
          </p:cNvPr>
          <p:cNvSpPr>
            <a:spLocks noChangeArrowheads="1"/>
          </p:cNvSpPr>
          <p:nvPr/>
        </p:nvSpPr>
        <p:spPr bwMode="auto">
          <a:xfrm>
            <a:off x="0" y="6427304"/>
            <a:ext cx="12192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1155CC"/>
                </a:solidFill>
                <a:effectLst/>
                <a:latin typeface="Arial" panose="020B0604020202020204" pitchFamily="34" charset="0"/>
                <a:cs typeface="Arial" panose="020B0604020202020204" pitchFamily="34" charset="0"/>
                <a:hlinkClick r:id="rId2"/>
              </a:rPr>
              <a:t>https://docs.google.com/file/d/1-3XDTKxI2m2GGfSLmemBsFDPc5ylsC80/edit?usp=docslist_api&amp;filetype=mspresentation</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401814CF-B640-4CC8-8AE0-39A2AED7E776}"/>
              </a:ext>
            </a:extLst>
          </p:cNvPr>
          <p:cNvSpPr txBox="1"/>
          <p:nvPr/>
        </p:nvSpPr>
        <p:spPr>
          <a:xfrm>
            <a:off x="7209183" y="6216308"/>
            <a:ext cx="3591339" cy="369332"/>
          </a:xfrm>
          <a:prstGeom prst="rect">
            <a:avLst/>
          </a:prstGeom>
          <a:noFill/>
        </p:spPr>
        <p:txBody>
          <a:bodyPr wrap="square" rtlCol="0">
            <a:spAutoFit/>
          </a:bodyPr>
          <a:lstStyle/>
          <a:p>
            <a:r>
              <a:rPr lang="x-none" dirty="0"/>
              <a:t>أو انسخوا الرابط</a:t>
            </a:r>
            <a:endParaRPr lang="en-US" dirty="0"/>
          </a:p>
        </p:txBody>
      </p:sp>
    </p:spTree>
    <p:extLst>
      <p:ext uri="{BB962C8B-B14F-4D97-AF65-F5344CB8AC3E}">
        <p14:creationId xmlns:p14="http://schemas.microsoft.com/office/powerpoint/2010/main" val="390395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QUIZ:</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99391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CFA14F41-A000-4608-AE40-217544F47F72}"/>
              </a:ext>
            </a:extLst>
          </p:cNvPr>
          <p:cNvSpPr txBox="1"/>
          <p:nvPr/>
        </p:nvSpPr>
        <p:spPr>
          <a:xfrm>
            <a:off x="5595853" y="1112930"/>
            <a:ext cx="6658806" cy="5262979"/>
          </a:xfrm>
          <a:prstGeom prst="rect">
            <a:avLst/>
          </a:prstGeom>
          <a:noFill/>
        </p:spPr>
        <p:txBody>
          <a:bodyPr wrap="square" rtlCol="0">
            <a:spAutoFit/>
          </a:bodyPr>
          <a:lstStyle/>
          <a:p>
            <a:r>
              <a:rPr lang="en-US" sz="1600" dirty="0"/>
              <a:t>4. Persistent antibody levels and protection against HPV infection have been </a:t>
            </a:r>
          </a:p>
          <a:p>
            <a:r>
              <a:rPr lang="en-US" sz="1600" dirty="0"/>
              <a:t>    reported up to:</a:t>
            </a:r>
          </a:p>
          <a:p>
            <a:r>
              <a:rPr lang="en-US" sz="1600" dirty="0"/>
              <a:t>	a. 3 years</a:t>
            </a:r>
          </a:p>
          <a:p>
            <a:r>
              <a:rPr lang="en-US" sz="1600" dirty="0"/>
              <a:t>	b. 10 years</a:t>
            </a:r>
          </a:p>
          <a:p>
            <a:r>
              <a:rPr lang="en-US" sz="1600" dirty="0"/>
              <a:t>	c.  11 years</a:t>
            </a:r>
          </a:p>
          <a:p>
            <a:r>
              <a:rPr lang="en-US" sz="1600" dirty="0"/>
              <a:t>	d. 15 years</a:t>
            </a:r>
          </a:p>
          <a:p>
            <a:endParaRPr lang="en-US" sz="1600" dirty="0"/>
          </a:p>
          <a:p>
            <a:r>
              <a:rPr lang="en-US" sz="1600" dirty="0"/>
              <a:t>5. Girls within the age range of 9 through 13 years should be the primary </a:t>
            </a:r>
          </a:p>
          <a:p>
            <a:r>
              <a:rPr lang="en-US" sz="1600" dirty="0"/>
              <a:t>    target population for HPV immunization that was a suggestion by:</a:t>
            </a:r>
          </a:p>
          <a:p>
            <a:r>
              <a:rPr lang="en-US" sz="1600" dirty="0"/>
              <a:t>	a. WHO</a:t>
            </a:r>
          </a:p>
          <a:p>
            <a:r>
              <a:rPr lang="en-US" sz="1600" dirty="0"/>
              <a:t>	b. ASC</a:t>
            </a:r>
          </a:p>
          <a:p>
            <a:r>
              <a:rPr lang="en-US" sz="1600" dirty="0"/>
              <a:t>	c. CDC</a:t>
            </a:r>
          </a:p>
          <a:p>
            <a:endParaRPr lang="en-US" sz="1600" dirty="0"/>
          </a:p>
          <a:p>
            <a:r>
              <a:rPr lang="en-US" sz="1600" dirty="0"/>
              <a:t>6. Which one of them is not correct about HPV vaccination:</a:t>
            </a:r>
          </a:p>
          <a:p>
            <a:r>
              <a:rPr lang="en-US" sz="1600" dirty="0"/>
              <a:t>	a. Safe in lactating females as it dose not affect the infant breast     </a:t>
            </a:r>
          </a:p>
          <a:p>
            <a:r>
              <a:rPr lang="en-US" sz="1600" dirty="0"/>
              <a:t>                        feeding</a:t>
            </a:r>
          </a:p>
          <a:p>
            <a:r>
              <a:rPr lang="en-US" sz="1600" dirty="0"/>
              <a:t>	b. safe and effective in preventing subsequent infection in older </a:t>
            </a:r>
          </a:p>
          <a:p>
            <a:r>
              <a:rPr lang="en-US" sz="1600" dirty="0"/>
              <a:t>                        women</a:t>
            </a:r>
          </a:p>
          <a:p>
            <a:r>
              <a:rPr lang="en-US" sz="1600" dirty="0"/>
              <a:t>	c. virus-like particles (VLPs) </a:t>
            </a:r>
          </a:p>
          <a:p>
            <a:r>
              <a:rPr lang="en-US" sz="1600" dirty="0"/>
              <a:t>	d. vaccines accelerates the clearance of pre-existing vaccine-type </a:t>
            </a:r>
          </a:p>
          <a:p>
            <a:r>
              <a:rPr lang="en-US" sz="1600" dirty="0"/>
              <a:t>                        HPV infections </a:t>
            </a:r>
          </a:p>
        </p:txBody>
      </p:sp>
      <p:sp>
        <p:nvSpPr>
          <p:cNvPr id="8" name="TextBox 7">
            <a:extLst>
              <a:ext uri="{FF2B5EF4-FFF2-40B4-BE49-F238E27FC236}">
                <a16:creationId xmlns:a16="http://schemas.microsoft.com/office/drawing/2014/main" id="{869A913C-BC71-4EFB-A774-423C2BABABED}"/>
              </a:ext>
            </a:extLst>
          </p:cNvPr>
          <p:cNvSpPr txBox="1"/>
          <p:nvPr/>
        </p:nvSpPr>
        <p:spPr>
          <a:xfrm>
            <a:off x="125132" y="1112930"/>
            <a:ext cx="4919834" cy="4770537"/>
          </a:xfrm>
          <a:prstGeom prst="rect">
            <a:avLst/>
          </a:prstGeom>
          <a:noFill/>
        </p:spPr>
        <p:txBody>
          <a:bodyPr wrap="square" rtlCol="0">
            <a:spAutoFit/>
          </a:bodyPr>
          <a:lstStyle/>
          <a:p>
            <a:r>
              <a:rPr lang="en-US" sz="1600" dirty="0"/>
              <a:t>1. Number of HPV types that are sexually transmitted is:</a:t>
            </a:r>
          </a:p>
          <a:p>
            <a:r>
              <a:rPr lang="en-US" sz="1600" dirty="0"/>
              <a:t>	a. 35 </a:t>
            </a:r>
          </a:p>
          <a:p>
            <a:r>
              <a:rPr lang="en-US" sz="1600" dirty="0"/>
              <a:t>	b. 40</a:t>
            </a:r>
          </a:p>
          <a:p>
            <a:r>
              <a:rPr lang="en-US" sz="1600" dirty="0"/>
              <a:t>	c. 45</a:t>
            </a:r>
          </a:p>
          <a:p>
            <a:r>
              <a:rPr lang="en-US" sz="1600" dirty="0"/>
              <a:t>	d. 50</a:t>
            </a:r>
          </a:p>
          <a:p>
            <a:endParaRPr lang="en-US" sz="1600" dirty="0"/>
          </a:p>
          <a:p>
            <a:r>
              <a:rPr lang="en-US" sz="1600" dirty="0"/>
              <a:t>2. The most common types of HPV that cause genital warts are:</a:t>
            </a:r>
          </a:p>
          <a:p>
            <a:r>
              <a:rPr lang="en-US" sz="1600" dirty="0"/>
              <a:t>	a. 11 &amp; 16</a:t>
            </a:r>
          </a:p>
          <a:p>
            <a:r>
              <a:rPr lang="en-US" sz="1600" dirty="0"/>
              <a:t>	b. 16 &amp; 18 </a:t>
            </a:r>
          </a:p>
          <a:p>
            <a:r>
              <a:rPr lang="en-US" sz="1600" dirty="0"/>
              <a:t>	c. 11 &amp; 12 </a:t>
            </a:r>
          </a:p>
          <a:p>
            <a:r>
              <a:rPr lang="en-US" sz="1600" dirty="0"/>
              <a:t>	d. 6 &amp; 11</a:t>
            </a:r>
          </a:p>
          <a:p>
            <a:endParaRPr lang="en-US" sz="1600" dirty="0"/>
          </a:p>
          <a:p>
            <a:r>
              <a:rPr lang="en-US" sz="1600" dirty="0"/>
              <a:t>3. </a:t>
            </a:r>
            <a:r>
              <a:rPr lang="en-US" sz="1600" dirty="0" err="1"/>
              <a:t>Quadri-valent</a:t>
            </a:r>
            <a:r>
              <a:rPr lang="en-US" sz="1600" dirty="0"/>
              <a:t> HPV vaccine targets all EXCEPT:</a:t>
            </a:r>
          </a:p>
          <a:p>
            <a:r>
              <a:rPr lang="en-US" sz="1600" dirty="0"/>
              <a:t>	a. 11 </a:t>
            </a:r>
          </a:p>
          <a:p>
            <a:r>
              <a:rPr lang="en-US" sz="1600" dirty="0"/>
              <a:t>	b. 16</a:t>
            </a:r>
          </a:p>
          <a:p>
            <a:r>
              <a:rPr lang="en-US" sz="1600" dirty="0"/>
              <a:t>	c. 8</a:t>
            </a:r>
          </a:p>
          <a:p>
            <a:r>
              <a:rPr lang="en-US" sz="1600" dirty="0"/>
              <a:t>	d. 18</a:t>
            </a:r>
          </a:p>
          <a:p>
            <a:endParaRPr lang="en-US" sz="1600" dirty="0"/>
          </a:p>
        </p:txBody>
      </p:sp>
      <p:sp>
        <p:nvSpPr>
          <p:cNvPr id="9" name="TextBox 8">
            <a:extLst>
              <a:ext uri="{FF2B5EF4-FFF2-40B4-BE49-F238E27FC236}">
                <a16:creationId xmlns:a16="http://schemas.microsoft.com/office/drawing/2014/main" id="{396C6F07-FD01-4997-A572-3431AA4FFC32}"/>
              </a:ext>
            </a:extLst>
          </p:cNvPr>
          <p:cNvSpPr txBox="1"/>
          <p:nvPr/>
        </p:nvSpPr>
        <p:spPr>
          <a:xfrm>
            <a:off x="125132" y="6525122"/>
            <a:ext cx="4783016" cy="461665"/>
          </a:xfrm>
          <a:prstGeom prst="rect">
            <a:avLst/>
          </a:prstGeom>
          <a:noFill/>
        </p:spPr>
        <p:txBody>
          <a:bodyPr wrap="square" rtlCol="0">
            <a:spAutoFit/>
          </a:bodyPr>
          <a:lstStyle/>
          <a:p>
            <a:r>
              <a:rPr lang="en-US" sz="1200" dirty="0">
                <a:solidFill>
                  <a:schemeClr val="bg1">
                    <a:lumMod val="50000"/>
                  </a:schemeClr>
                </a:solidFill>
              </a:rPr>
              <a:t>Answers: 	1. B 2. d 3.c 4. b 5. a 6. d </a:t>
            </a:r>
          </a:p>
          <a:p>
            <a:endParaRPr lang="en-US" sz="1200" dirty="0">
              <a:solidFill>
                <a:schemeClr val="bg1">
                  <a:lumMod val="50000"/>
                </a:schemeClr>
              </a:solidFill>
            </a:endParaRPr>
          </a:p>
        </p:txBody>
      </p:sp>
    </p:spTree>
    <p:extLst>
      <p:ext uri="{BB962C8B-B14F-4D97-AF65-F5344CB8AC3E}">
        <p14:creationId xmlns:p14="http://schemas.microsoft.com/office/powerpoint/2010/main" val="2681418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E3CE32-B711-4660-A5D4-F37E46BA91F8}"/>
              </a:ext>
            </a:extLst>
          </p:cNvPr>
          <p:cNvSpPr/>
          <p:nvPr/>
        </p:nvSpPr>
        <p:spPr>
          <a:xfrm>
            <a:off x="0" y="0"/>
            <a:ext cx="1350498" cy="6858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6773A7-36C9-4525-99BD-59F681A8FF44}"/>
              </a:ext>
            </a:extLst>
          </p:cNvPr>
          <p:cNvSpPr/>
          <p:nvPr/>
        </p:nvSpPr>
        <p:spPr>
          <a:xfrm>
            <a:off x="1518361" y="312261"/>
            <a:ext cx="10573407" cy="646331"/>
          </a:xfrm>
          <a:prstGeom prst="rect">
            <a:avLst/>
          </a:prstGeom>
          <a:noFill/>
        </p:spPr>
        <p:txBody>
          <a:bodyPr wrap="none" lIns="91440" tIns="45720" rIns="91440" bIns="45720">
            <a:spAutoFit/>
          </a:bodyPr>
          <a:lstStyle/>
          <a:p>
            <a:pPr algn="ctr"/>
            <a:r>
              <a:rPr lang="en-US" sz="3600" b="0" cap="none" spc="0" dirty="0">
                <a:ln w="0"/>
                <a:solidFill>
                  <a:schemeClr val="accent1">
                    <a:lumMod val="50000"/>
                  </a:schemeClr>
                </a:solidFill>
                <a:effectLst>
                  <a:outerShdw blurRad="38100" dist="19050" dir="2700000" algn="tl" rotWithShape="0">
                    <a:schemeClr val="dk1">
                      <a:alpha val="40000"/>
                    </a:schemeClr>
                  </a:outerShdw>
                </a:effectLst>
                <a:latin typeface="+mj-lt"/>
              </a:rPr>
              <a:t>THANK YOU FOR CHECKING OUR WORK, BEST OF LUCK!</a:t>
            </a:r>
          </a:p>
        </p:txBody>
      </p:sp>
      <p:sp>
        <p:nvSpPr>
          <p:cNvPr id="2" name="Rectangle 1">
            <a:extLst>
              <a:ext uri="{FF2B5EF4-FFF2-40B4-BE49-F238E27FC236}">
                <a16:creationId xmlns:a16="http://schemas.microsoft.com/office/drawing/2014/main" id="{A8F01675-6040-4A6D-99FE-0AA0F5DAFDEF}"/>
              </a:ext>
            </a:extLst>
          </p:cNvPr>
          <p:cNvSpPr/>
          <p:nvPr/>
        </p:nvSpPr>
        <p:spPr>
          <a:xfrm>
            <a:off x="6457071" y="1839913"/>
            <a:ext cx="2237887" cy="400110"/>
          </a:xfrm>
          <a:prstGeom prst="rect">
            <a:avLst/>
          </a:prstGeom>
          <a:noFill/>
        </p:spPr>
        <p:txBody>
          <a:bodyPr wrap="none" lIns="91440" tIns="45720" rIns="91440" bIns="45720">
            <a:spAutoFit/>
          </a:bodyPr>
          <a:lstStyle/>
          <a:p>
            <a:r>
              <a:rPr lang="en-US" sz="2000" b="0" cap="none" spc="0" dirty="0" err="1">
                <a:ln w="0"/>
                <a:solidFill>
                  <a:schemeClr val="tx1"/>
                </a:solidFill>
                <a:effectLst>
                  <a:outerShdw blurRad="38100" dist="19050" dir="2700000" algn="tl" rotWithShape="0">
                    <a:schemeClr val="dk1">
                      <a:alpha val="40000"/>
                    </a:schemeClr>
                  </a:outerShdw>
                </a:effectLst>
              </a:rPr>
              <a:t>Hamad</a:t>
            </a:r>
            <a:r>
              <a:rPr lang="en-US" sz="2000" b="0" cap="none" spc="0" dirty="0">
                <a:ln w="0"/>
                <a:solidFill>
                  <a:schemeClr val="tx1"/>
                </a:solidFill>
                <a:effectLst>
                  <a:outerShdw blurRad="38100" dist="19050" dir="2700000" algn="tl" rotWithShape="0">
                    <a:schemeClr val="dk1">
                      <a:alpha val="40000"/>
                    </a:schemeClr>
                  </a:outerShdw>
                </a:effectLst>
              </a:rPr>
              <a:t> </a:t>
            </a:r>
            <a:r>
              <a:rPr lang="en-US" sz="2000" dirty="0" err="1" smtClean="0">
                <a:ln w="0"/>
                <a:effectLst>
                  <a:outerShdw blurRad="38100" dist="19050" dir="2700000" algn="tl" rotWithShape="0">
                    <a:schemeClr val="dk1">
                      <a:alpha val="40000"/>
                    </a:schemeClr>
                  </a:outerShdw>
                </a:effectLst>
              </a:rPr>
              <a:t>A</a:t>
            </a:r>
            <a:r>
              <a:rPr lang="en-US" sz="2000" b="0" cap="none" spc="0" dirty="0" err="1" smtClean="0">
                <a:ln w="0"/>
                <a:solidFill>
                  <a:schemeClr val="tx1"/>
                </a:solidFill>
                <a:effectLst>
                  <a:outerShdw blurRad="38100" dist="19050" dir="2700000" algn="tl" rotWithShape="0">
                    <a:schemeClr val="dk1">
                      <a:alpha val="40000"/>
                    </a:schemeClr>
                  </a:outerShdw>
                </a:effectLst>
              </a:rPr>
              <a:t>lkhudhayri</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B55F4791-DE2D-4B12-AC47-BFD39E91BB57}"/>
              </a:ext>
            </a:extLst>
          </p:cNvPr>
          <p:cNvPicPr>
            <a:picLocks noChangeAspect="1"/>
          </p:cNvPicPr>
          <p:nvPr/>
        </p:nvPicPr>
        <p:blipFill>
          <a:blip r:embed="rId2"/>
          <a:stretch>
            <a:fillRect/>
          </a:stretch>
        </p:blipFill>
        <p:spPr>
          <a:xfrm>
            <a:off x="5534212" y="1578539"/>
            <a:ext cx="922859" cy="922859"/>
          </a:xfrm>
          <a:prstGeom prst="rect">
            <a:avLst/>
          </a:prstGeom>
        </p:spPr>
      </p:pic>
      <p:pic>
        <p:nvPicPr>
          <p:cNvPr id="8" name="Picture 7">
            <a:extLst>
              <a:ext uri="{FF2B5EF4-FFF2-40B4-BE49-F238E27FC236}">
                <a16:creationId xmlns:a16="http://schemas.microsoft.com/office/drawing/2014/main" id="{D6C75346-F189-4E4C-A939-92A07120B093}"/>
              </a:ext>
            </a:extLst>
          </p:cNvPr>
          <p:cNvPicPr>
            <a:picLocks noChangeAspect="1"/>
          </p:cNvPicPr>
          <p:nvPr/>
        </p:nvPicPr>
        <p:blipFill>
          <a:blip r:embed="rId3"/>
          <a:stretch>
            <a:fillRect/>
          </a:stretch>
        </p:blipFill>
        <p:spPr>
          <a:xfrm>
            <a:off x="8860155" y="1578539"/>
            <a:ext cx="948739" cy="922859"/>
          </a:xfrm>
          <a:prstGeom prst="rect">
            <a:avLst/>
          </a:prstGeom>
        </p:spPr>
      </p:pic>
      <p:sp>
        <p:nvSpPr>
          <p:cNvPr id="11" name="Rectangle 10">
            <a:extLst>
              <a:ext uri="{FF2B5EF4-FFF2-40B4-BE49-F238E27FC236}">
                <a16:creationId xmlns:a16="http://schemas.microsoft.com/office/drawing/2014/main" id="{559D053C-0EB8-4C09-8864-6393CBE05011}"/>
              </a:ext>
            </a:extLst>
          </p:cNvPr>
          <p:cNvSpPr/>
          <p:nvPr/>
        </p:nvSpPr>
        <p:spPr>
          <a:xfrm>
            <a:off x="9771576" y="1839913"/>
            <a:ext cx="1876539" cy="1015663"/>
          </a:xfrm>
          <a:prstGeom prst="rect">
            <a:avLst/>
          </a:prstGeom>
        </p:spPr>
        <p:txBody>
          <a:bodyPr wrap="none">
            <a:spAutoFit/>
          </a:bodyPr>
          <a:lstStyle/>
          <a:p>
            <a:r>
              <a:rPr lang="en-US" sz="2000" dirty="0" err="1">
                <a:ln w="0"/>
                <a:effectLst>
                  <a:outerShdw blurRad="38100" dist="19050" dir="2700000" algn="tl" rotWithShape="0">
                    <a:schemeClr val="dk1">
                      <a:alpha val="40000"/>
                    </a:schemeClr>
                  </a:outerShdw>
                </a:effectLst>
              </a:rPr>
              <a:t>Shrooq</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Alsomali</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Wejdan</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Alzaid</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Ghaida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Alsaeed</a:t>
            </a:r>
            <a:endParaRPr lang="en-US" sz="2000" dirty="0">
              <a:ln w="0"/>
              <a:effectLst>
                <a:outerShdw blurRad="38100" dist="19050" dir="2700000" algn="tl" rotWithShape="0">
                  <a:schemeClr val="dk1">
                    <a:alpha val="40000"/>
                  </a:schemeClr>
                </a:outerShdw>
              </a:effectLst>
            </a:endParaRPr>
          </a:p>
        </p:txBody>
      </p:sp>
      <p:sp>
        <p:nvSpPr>
          <p:cNvPr id="14" name="TextBox 13">
            <a:extLst>
              <a:ext uri="{FF2B5EF4-FFF2-40B4-BE49-F238E27FC236}">
                <a16:creationId xmlns:a16="http://schemas.microsoft.com/office/drawing/2014/main" id="{EC64F9FF-CDE9-4490-90EE-7738BF6D2BDA}"/>
              </a:ext>
            </a:extLst>
          </p:cNvPr>
          <p:cNvSpPr txBox="1"/>
          <p:nvPr/>
        </p:nvSpPr>
        <p:spPr>
          <a:xfrm>
            <a:off x="1332201" y="5761103"/>
            <a:ext cx="2110154" cy="369332"/>
          </a:xfrm>
          <a:prstGeom prst="rect">
            <a:avLst/>
          </a:prstGeom>
          <a:noFill/>
        </p:spPr>
        <p:txBody>
          <a:bodyPr wrap="square" rtlCol="0">
            <a:spAutoFit/>
          </a:bodyPr>
          <a:lstStyle/>
          <a:p>
            <a:r>
              <a:rPr lang="en-US" b="1" dirty="0"/>
              <a:t>Doctors slides</a:t>
            </a:r>
          </a:p>
        </p:txBody>
      </p:sp>
      <p:pic>
        <p:nvPicPr>
          <p:cNvPr id="12" name="Picture 11">
            <a:extLst>
              <a:ext uri="{FF2B5EF4-FFF2-40B4-BE49-F238E27FC236}">
                <a16:creationId xmlns:a16="http://schemas.microsoft.com/office/drawing/2014/main" id="{26BFC639-C571-412D-ADCE-431CF9324057}"/>
              </a:ext>
            </a:extLst>
          </p:cNvPr>
          <p:cNvPicPr>
            <a:picLocks noChangeAspect="1"/>
          </p:cNvPicPr>
          <p:nvPr/>
        </p:nvPicPr>
        <p:blipFill>
          <a:blip r:embed="rId4"/>
          <a:stretch>
            <a:fillRect/>
          </a:stretch>
        </p:blipFill>
        <p:spPr>
          <a:xfrm>
            <a:off x="94427" y="5410814"/>
            <a:ext cx="1069911" cy="1042996"/>
          </a:xfrm>
          <a:prstGeom prst="rect">
            <a:avLst/>
          </a:prstGeom>
        </p:spPr>
      </p:pic>
      <p:pic>
        <p:nvPicPr>
          <p:cNvPr id="16" name="Picture 15">
            <a:extLst>
              <a:ext uri="{FF2B5EF4-FFF2-40B4-BE49-F238E27FC236}">
                <a16:creationId xmlns:a16="http://schemas.microsoft.com/office/drawing/2014/main" id="{03988073-9541-48B4-B7D0-4234038E9B64}"/>
              </a:ext>
            </a:extLst>
          </p:cNvPr>
          <p:cNvPicPr>
            <a:picLocks noChangeAspect="1"/>
          </p:cNvPicPr>
          <p:nvPr/>
        </p:nvPicPr>
        <p:blipFill>
          <a:blip r:embed="rId5"/>
          <a:stretch>
            <a:fillRect/>
          </a:stretch>
        </p:blipFill>
        <p:spPr>
          <a:xfrm>
            <a:off x="285236" y="4112195"/>
            <a:ext cx="879102" cy="932305"/>
          </a:xfrm>
          <a:prstGeom prst="rect">
            <a:avLst/>
          </a:prstGeom>
        </p:spPr>
      </p:pic>
      <p:pic>
        <p:nvPicPr>
          <p:cNvPr id="18" name="Picture 17">
            <a:extLst>
              <a:ext uri="{FF2B5EF4-FFF2-40B4-BE49-F238E27FC236}">
                <a16:creationId xmlns:a16="http://schemas.microsoft.com/office/drawing/2014/main" id="{E030F191-3DE2-46CE-AC24-DF79F3FBB1DF}"/>
              </a:ext>
            </a:extLst>
          </p:cNvPr>
          <p:cNvPicPr>
            <a:picLocks noChangeAspect="1"/>
          </p:cNvPicPr>
          <p:nvPr/>
        </p:nvPicPr>
        <p:blipFill>
          <a:blip r:embed="rId6"/>
          <a:stretch>
            <a:fillRect/>
          </a:stretch>
        </p:blipFill>
        <p:spPr>
          <a:xfrm>
            <a:off x="215097" y="2813577"/>
            <a:ext cx="932305" cy="932305"/>
          </a:xfrm>
          <a:prstGeom prst="rect">
            <a:avLst/>
          </a:prstGeom>
        </p:spPr>
      </p:pic>
      <p:pic>
        <p:nvPicPr>
          <p:cNvPr id="20" name="Picture 19">
            <a:extLst>
              <a:ext uri="{FF2B5EF4-FFF2-40B4-BE49-F238E27FC236}">
                <a16:creationId xmlns:a16="http://schemas.microsoft.com/office/drawing/2014/main" id="{DD5CA474-47C4-434F-858C-9C6CD740FED9}"/>
              </a:ext>
            </a:extLst>
          </p:cNvPr>
          <p:cNvPicPr>
            <a:picLocks noChangeAspect="1"/>
          </p:cNvPicPr>
          <p:nvPr/>
        </p:nvPicPr>
        <p:blipFill>
          <a:blip r:embed="rId7"/>
          <a:stretch>
            <a:fillRect/>
          </a:stretch>
        </p:blipFill>
        <p:spPr>
          <a:xfrm>
            <a:off x="215097" y="1427884"/>
            <a:ext cx="1019380" cy="1019380"/>
          </a:xfrm>
          <a:prstGeom prst="rect">
            <a:avLst/>
          </a:prstGeom>
        </p:spPr>
      </p:pic>
    </p:spTree>
    <p:extLst>
      <p:ext uri="{BB962C8B-B14F-4D97-AF65-F5344CB8AC3E}">
        <p14:creationId xmlns:p14="http://schemas.microsoft.com/office/powerpoint/2010/main" val="103342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12035" y="381000"/>
            <a:ext cx="10482469" cy="5745480"/>
          </a:xfrm>
        </p:spPr>
        <p:txBody>
          <a:bodyPr>
            <a:normAutofit/>
          </a:bodyPr>
          <a:lstStyle/>
          <a:p>
            <a:pPr marL="45720" indent="0">
              <a:buNone/>
            </a:pPr>
            <a:r>
              <a:rPr lang="en-US" sz="2400" b="1" dirty="0">
                <a:solidFill>
                  <a:schemeClr val="accent1">
                    <a:lumMod val="50000"/>
                  </a:schemeClr>
                </a:solidFill>
                <a:latin typeface="+mj-lt"/>
                <a:ea typeface="+mj-ea"/>
                <a:cs typeface="+mj-cs"/>
              </a:rPr>
              <a:t>  Human papillomavirus</a:t>
            </a:r>
          </a:p>
          <a:p>
            <a:pPr lvl="1">
              <a:buClr>
                <a:schemeClr val="accent1">
                  <a:lumMod val="75000"/>
                </a:schemeClr>
              </a:buClr>
              <a:buFont typeface="Wingdings" pitchFamily="2" charset="2"/>
              <a:buChar char="ü"/>
            </a:pPr>
            <a:r>
              <a:rPr lang="en-US" sz="1800" dirty="0"/>
              <a:t>DNA virus from the papillomavirus family</a:t>
            </a:r>
          </a:p>
          <a:p>
            <a:pPr lvl="1">
              <a:buClr>
                <a:schemeClr val="accent1">
                  <a:lumMod val="75000"/>
                </a:schemeClr>
              </a:buClr>
              <a:buFont typeface="Wingdings" pitchFamily="2" charset="2"/>
              <a:buChar char="ü"/>
            </a:pPr>
            <a:r>
              <a:rPr lang="en-US" sz="1800" dirty="0"/>
              <a:t>over 150 types are known</a:t>
            </a:r>
          </a:p>
          <a:p>
            <a:pPr lvl="1">
              <a:buClr>
                <a:schemeClr val="accent1">
                  <a:lumMod val="75000"/>
                </a:schemeClr>
              </a:buClr>
              <a:buFont typeface="Wingdings" pitchFamily="2" charset="2"/>
              <a:buChar char="ü"/>
            </a:pPr>
            <a:r>
              <a:rPr lang="en-US" sz="1800" dirty="0"/>
              <a:t>More than 40 types are transmitted through sexual contact and infect the anus and genitals.</a:t>
            </a:r>
          </a:p>
          <a:p>
            <a:pPr lvl="1">
              <a:buClr>
                <a:schemeClr val="accent1">
                  <a:lumMod val="75000"/>
                </a:schemeClr>
              </a:buClr>
              <a:buFont typeface="Wingdings" pitchFamily="2" charset="2"/>
              <a:buChar char="ü"/>
            </a:pPr>
            <a:r>
              <a:rPr lang="en-US" sz="1800" dirty="0">
                <a:solidFill>
                  <a:srgbClr val="FF0000"/>
                </a:solidFill>
              </a:rPr>
              <a:t> spread by sustained direct skin-to-skin contact with vaginal, </a:t>
            </a:r>
            <a:r>
              <a:rPr lang="en-US" sz="1400" dirty="0">
                <a:solidFill>
                  <a:srgbClr val="FF0000"/>
                </a:solidFill>
              </a:rPr>
              <a:t>oral</a:t>
            </a:r>
            <a:r>
              <a:rPr lang="en-US" sz="1800" dirty="0">
                <a:solidFill>
                  <a:srgbClr val="FF0000"/>
                </a:solidFill>
              </a:rPr>
              <a:t> and anal sex </a:t>
            </a:r>
          </a:p>
          <a:p>
            <a:pPr lvl="1">
              <a:buClr>
                <a:schemeClr val="accent1">
                  <a:lumMod val="75000"/>
                </a:schemeClr>
              </a:buClr>
              <a:buFont typeface="Wingdings" pitchFamily="2" charset="2"/>
              <a:buChar char="ü"/>
            </a:pPr>
            <a:r>
              <a:rPr lang="en-US" sz="1800" dirty="0"/>
              <a:t>It does not spread via common items like toilet seats </a:t>
            </a:r>
          </a:p>
          <a:p>
            <a:pPr lvl="1">
              <a:buClr>
                <a:schemeClr val="accent1">
                  <a:lumMod val="75000"/>
                </a:schemeClr>
              </a:buClr>
              <a:buFont typeface="Wingdings" pitchFamily="2" charset="2"/>
              <a:buChar char="ü"/>
            </a:pPr>
            <a:r>
              <a:rPr lang="en-US" sz="1800" dirty="0"/>
              <a:t>cannot be cultured without living tissue</a:t>
            </a:r>
          </a:p>
        </p:txBody>
      </p:sp>
      <p:pic>
        <p:nvPicPr>
          <p:cNvPr id="4" name="Content Placeholder 3">
            <a:extLst>
              <a:ext uri="{FF2B5EF4-FFF2-40B4-BE49-F238E27FC236}">
                <a16:creationId xmlns:a16="http://schemas.microsoft.com/office/drawing/2014/main" id="{D84993D3-552D-4634-A372-5A64D8B2C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9756" y="425597"/>
            <a:ext cx="2535740" cy="1540175"/>
          </a:xfrm>
          <a:prstGeom prst="rect">
            <a:avLst/>
          </a:prstGeom>
        </p:spPr>
      </p:pic>
      <p:cxnSp>
        <p:nvCxnSpPr>
          <p:cNvPr id="5" name="Straight Connector 4">
            <a:extLst>
              <a:ext uri="{FF2B5EF4-FFF2-40B4-BE49-F238E27FC236}">
                <a16:creationId xmlns:a16="http://schemas.microsoft.com/office/drawing/2014/main" id="{D0CE8DAE-1B9C-4EBD-A3DB-53C50E6141CB}"/>
              </a:ext>
            </a:extLst>
          </p:cNvPr>
          <p:cNvCxnSpPr/>
          <p:nvPr/>
        </p:nvCxnSpPr>
        <p:spPr>
          <a:xfrm>
            <a:off x="0" y="6328206"/>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Content Placeholder 3">
            <a:extLst>
              <a:ext uri="{FF2B5EF4-FFF2-40B4-BE49-F238E27FC236}">
                <a16:creationId xmlns:a16="http://schemas.microsoft.com/office/drawing/2014/main" id="{664F8A87-3335-4F38-989C-723A9CE9C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226" y="2535145"/>
            <a:ext cx="5583739" cy="3555870"/>
          </a:xfrm>
          <a:prstGeom prst="rect">
            <a:avLst/>
          </a:prstGeom>
        </p:spPr>
      </p:pic>
      <p:sp>
        <p:nvSpPr>
          <p:cNvPr id="2" name="Rectangle 1">
            <a:extLst>
              <a:ext uri="{FF2B5EF4-FFF2-40B4-BE49-F238E27FC236}">
                <a16:creationId xmlns:a16="http://schemas.microsoft.com/office/drawing/2014/main" id="{6DE27FC5-4632-4965-BA27-7128E8BFD388}"/>
              </a:ext>
            </a:extLst>
          </p:cNvPr>
          <p:cNvSpPr/>
          <p:nvPr/>
        </p:nvSpPr>
        <p:spPr>
          <a:xfrm>
            <a:off x="9427108" y="3188803"/>
            <a:ext cx="503583" cy="301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46D5F2-4C23-4A53-912E-E3EAA6C12814}"/>
              </a:ext>
            </a:extLst>
          </p:cNvPr>
          <p:cNvSpPr/>
          <p:nvPr/>
        </p:nvSpPr>
        <p:spPr>
          <a:xfrm>
            <a:off x="10301042" y="3531704"/>
            <a:ext cx="503583" cy="301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7EC3A1-09B6-4085-9BDE-595382FEB2EE}"/>
              </a:ext>
            </a:extLst>
          </p:cNvPr>
          <p:cNvSpPr/>
          <p:nvPr/>
        </p:nvSpPr>
        <p:spPr>
          <a:xfrm>
            <a:off x="10455965" y="4186349"/>
            <a:ext cx="503583" cy="301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E4CE68-53E5-4E73-A264-F857F4B0781D}"/>
              </a:ext>
            </a:extLst>
          </p:cNvPr>
          <p:cNvSpPr/>
          <p:nvPr/>
        </p:nvSpPr>
        <p:spPr>
          <a:xfrm>
            <a:off x="6990522" y="4162336"/>
            <a:ext cx="503583" cy="301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9E3540-233B-4718-BA70-0A7E17ED4CC4}"/>
              </a:ext>
            </a:extLst>
          </p:cNvPr>
          <p:cNvSpPr/>
          <p:nvPr/>
        </p:nvSpPr>
        <p:spPr>
          <a:xfrm>
            <a:off x="9852991" y="4829750"/>
            <a:ext cx="503583" cy="301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52409" y="3188803"/>
            <a:ext cx="348182" cy="400110"/>
          </a:xfrm>
          <a:prstGeom prst="rect">
            <a:avLst/>
          </a:prstGeom>
          <a:noFill/>
        </p:spPr>
        <p:txBody>
          <a:bodyPr wrap="square" rtlCol="0">
            <a:spAutoFit/>
          </a:bodyPr>
          <a:lstStyle/>
          <a:p>
            <a:r>
              <a:rPr lang="en-US" sz="2000" dirty="0">
                <a:solidFill>
                  <a:srgbClr val="92D050"/>
                </a:solidFill>
              </a:rPr>
              <a:t>*</a:t>
            </a:r>
          </a:p>
        </p:txBody>
      </p:sp>
      <p:sp>
        <p:nvSpPr>
          <p:cNvPr id="12" name="Rectangle 11"/>
          <p:cNvSpPr/>
          <p:nvPr/>
        </p:nvSpPr>
        <p:spPr>
          <a:xfrm>
            <a:off x="10416184" y="3024657"/>
            <a:ext cx="1174681" cy="307777"/>
          </a:xfrm>
          <a:prstGeom prst="rect">
            <a:avLst/>
          </a:prstGeom>
        </p:spPr>
        <p:txBody>
          <a:bodyPr wrap="none">
            <a:spAutoFit/>
          </a:bodyPr>
          <a:lstStyle/>
          <a:p>
            <a:r>
              <a:rPr lang="en-US" sz="1400" dirty="0">
                <a:solidFill>
                  <a:schemeClr val="accent1">
                    <a:lumMod val="75000"/>
                  </a:schemeClr>
                </a:solidFill>
              </a:rPr>
              <a:t>Important pic</a:t>
            </a:r>
          </a:p>
        </p:txBody>
      </p:sp>
      <p:sp>
        <p:nvSpPr>
          <p:cNvPr id="13" name="TextBox 12"/>
          <p:cNvSpPr txBox="1"/>
          <p:nvPr/>
        </p:nvSpPr>
        <p:spPr>
          <a:xfrm>
            <a:off x="58163" y="3579361"/>
            <a:ext cx="6073019" cy="1384995"/>
          </a:xfrm>
          <a:prstGeom prst="rect">
            <a:avLst/>
          </a:prstGeom>
          <a:solidFill>
            <a:schemeClr val="accent1">
              <a:lumMod val="20000"/>
              <a:lumOff val="80000"/>
            </a:schemeClr>
          </a:solidFill>
        </p:spPr>
        <p:txBody>
          <a:bodyPr wrap="square" rtlCol="0">
            <a:spAutoFit/>
          </a:bodyPr>
          <a:lstStyle/>
          <a:p>
            <a:r>
              <a:rPr lang="en-US" sz="1400" dirty="0">
                <a:solidFill>
                  <a:schemeClr val="accent1">
                    <a:lumMod val="75000"/>
                  </a:schemeClr>
                </a:solidFill>
              </a:rPr>
              <a:t>*All cervical cancer now a days relate to HPV and once there is a virus in the cervical area it’s going to spread to all adjacent structures.</a:t>
            </a:r>
          </a:p>
          <a:p>
            <a:r>
              <a:rPr lang="en-US" sz="1400" dirty="0">
                <a:solidFill>
                  <a:schemeClr val="accent1">
                    <a:lumMod val="75000"/>
                  </a:schemeClr>
                </a:solidFill>
              </a:rPr>
              <a:t>** HPV is the only causative organism for </a:t>
            </a:r>
            <a:r>
              <a:rPr lang="en-US" sz="1400" b="1" dirty="0">
                <a:solidFill>
                  <a:schemeClr val="accent1">
                    <a:lumMod val="75000"/>
                  </a:schemeClr>
                </a:solidFill>
              </a:rPr>
              <a:t>genital warts  ,</a:t>
            </a:r>
            <a:r>
              <a:rPr lang="en-US" sz="1400" dirty="0">
                <a:solidFill>
                  <a:schemeClr val="accent1">
                    <a:lumMod val="75000"/>
                  </a:schemeClr>
                </a:solidFill>
              </a:rPr>
              <a:t>and genital warts are </a:t>
            </a:r>
            <a:r>
              <a:rPr lang="en-US" sz="1400" b="1" dirty="0">
                <a:solidFill>
                  <a:schemeClr val="accent1">
                    <a:lumMod val="75000"/>
                  </a:schemeClr>
                </a:solidFill>
              </a:rPr>
              <a:t>not</a:t>
            </a:r>
            <a:r>
              <a:rPr lang="en-US" sz="1400" dirty="0">
                <a:solidFill>
                  <a:schemeClr val="accent1">
                    <a:lumMod val="75000"/>
                  </a:schemeClr>
                </a:solidFill>
              </a:rPr>
              <a:t> malignant lesions but they are very annoying , because it keeps coming and is very hard to treat, the medical failure is very high so we need to do a surgery and sometimes it’s extensive. </a:t>
            </a:r>
          </a:p>
        </p:txBody>
      </p:sp>
      <p:sp>
        <p:nvSpPr>
          <p:cNvPr id="14" name="TextBox 13"/>
          <p:cNvSpPr txBox="1"/>
          <p:nvPr/>
        </p:nvSpPr>
        <p:spPr>
          <a:xfrm flipH="1">
            <a:off x="7779651" y="4731127"/>
            <a:ext cx="517585" cy="400110"/>
          </a:xfrm>
          <a:prstGeom prst="rect">
            <a:avLst/>
          </a:prstGeom>
          <a:noFill/>
        </p:spPr>
        <p:txBody>
          <a:bodyPr wrap="square" rtlCol="0">
            <a:spAutoFit/>
          </a:bodyPr>
          <a:lstStyle/>
          <a:p>
            <a:r>
              <a:rPr lang="en-US" sz="2000" dirty="0">
                <a:solidFill>
                  <a:srgbClr val="92D050"/>
                </a:solidFill>
              </a:rPr>
              <a:t>**</a:t>
            </a:r>
          </a:p>
        </p:txBody>
      </p:sp>
      <p:sp>
        <p:nvSpPr>
          <p:cNvPr id="15" name="Rectangle 14">
            <a:extLst>
              <a:ext uri="{FF2B5EF4-FFF2-40B4-BE49-F238E27FC236}">
                <a16:creationId xmlns:a16="http://schemas.microsoft.com/office/drawing/2014/main" id="{00B50865-93BA-438E-A912-F4382EAF0479}"/>
              </a:ext>
            </a:extLst>
          </p:cNvPr>
          <p:cNvSpPr/>
          <p:nvPr/>
        </p:nvSpPr>
        <p:spPr>
          <a:xfrm>
            <a:off x="0" y="3188803"/>
            <a:ext cx="1668918" cy="307777"/>
          </a:xfrm>
          <a:prstGeom prst="rect">
            <a:avLst/>
          </a:prstGeom>
        </p:spPr>
        <p:txBody>
          <a:bodyPr wrap="none">
            <a:spAutoFit/>
          </a:bodyPr>
          <a:lstStyle/>
          <a:p>
            <a:r>
              <a:rPr lang="en-US" sz="1400" dirty="0">
                <a:solidFill>
                  <a:schemeClr val="accent1">
                    <a:lumMod val="75000"/>
                  </a:schemeClr>
                </a:solidFill>
              </a:rPr>
              <a:t>Notes are </a:t>
            </a:r>
            <a:r>
              <a:rPr lang="en-US" sz="1400" dirty="0">
                <a:solidFill>
                  <a:srgbClr val="FF0000"/>
                </a:solidFill>
              </a:rPr>
              <a:t>Important</a:t>
            </a:r>
          </a:p>
        </p:txBody>
      </p:sp>
    </p:spTree>
    <p:extLst>
      <p:ext uri="{BB962C8B-B14F-4D97-AF65-F5344CB8AC3E}">
        <p14:creationId xmlns:p14="http://schemas.microsoft.com/office/powerpoint/2010/main" val="260284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62535"/>
            <a:ext cx="6324600" cy="369332"/>
          </a:xfrm>
        </p:spPr>
        <p:txBody>
          <a:bodyPr>
            <a:noAutofit/>
          </a:bodyPr>
          <a:lstStyle/>
          <a:p>
            <a:pPr marL="45720" indent="0">
              <a:buNone/>
            </a:pPr>
            <a:r>
              <a:rPr lang="en-US" sz="2400" b="1" dirty="0">
                <a:solidFill>
                  <a:schemeClr val="accent1">
                    <a:lumMod val="50000"/>
                  </a:schemeClr>
                </a:solidFill>
                <a:latin typeface="+mj-lt"/>
                <a:ea typeface="+mj-ea"/>
                <a:cs typeface="+mj-cs"/>
              </a:rPr>
              <a:t>DISEASE ASSOCIATIONS:</a:t>
            </a:r>
          </a:p>
        </p:txBody>
      </p:sp>
      <p:sp>
        <p:nvSpPr>
          <p:cNvPr id="5" name="Rectangle 4">
            <a:extLst>
              <a:ext uri="{FF2B5EF4-FFF2-40B4-BE49-F238E27FC236}">
                <a16:creationId xmlns:a16="http://schemas.microsoft.com/office/drawing/2014/main" id="{59C62902-BCA8-440D-950F-C204D3FE6496}"/>
              </a:ext>
            </a:extLst>
          </p:cNvPr>
          <p:cNvSpPr/>
          <p:nvPr/>
        </p:nvSpPr>
        <p:spPr>
          <a:xfrm>
            <a:off x="521601" y="1490954"/>
            <a:ext cx="184731" cy="369332"/>
          </a:xfrm>
          <a:prstGeom prst="rect">
            <a:avLst/>
          </a:prstGeom>
        </p:spPr>
        <p:txBody>
          <a:bodyPr wrap="none">
            <a:spAutoFit/>
          </a:bodyPr>
          <a:lstStyle/>
          <a:p>
            <a:pPr>
              <a:buClr>
                <a:schemeClr val="bg2">
                  <a:lumMod val="25000"/>
                </a:schemeClr>
              </a:buClr>
            </a:pPr>
            <a:endParaRPr lang="en-US" dirty="0">
              <a:ea typeface="+mj-ea"/>
              <a:cs typeface="+mj-cs"/>
            </a:endParaRPr>
          </a:p>
        </p:txBody>
      </p:sp>
      <p:cxnSp>
        <p:nvCxnSpPr>
          <p:cNvPr id="6" name="Straight Connector 5">
            <a:extLst>
              <a:ext uri="{FF2B5EF4-FFF2-40B4-BE49-F238E27FC236}">
                <a16:creationId xmlns:a16="http://schemas.microsoft.com/office/drawing/2014/main" id="{5487569B-AB2F-4D4F-8CCC-E316144EE751}"/>
              </a:ext>
            </a:extLst>
          </p:cNvPr>
          <p:cNvCxnSpPr/>
          <p:nvPr/>
        </p:nvCxnSpPr>
        <p:spPr>
          <a:xfrm>
            <a:off x="0" y="569620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8D0C6C32-D44C-45D5-A45A-6589758CD678}"/>
              </a:ext>
            </a:extLst>
          </p:cNvPr>
          <p:cNvSpPr txBox="1"/>
          <p:nvPr/>
        </p:nvSpPr>
        <p:spPr>
          <a:xfrm>
            <a:off x="2992323" y="275787"/>
            <a:ext cx="4850295" cy="369332"/>
          </a:xfrm>
          <a:prstGeom prst="rect">
            <a:avLst/>
          </a:prstGeom>
          <a:noFill/>
        </p:spPr>
        <p:txBody>
          <a:bodyPr wrap="square" rtlCol="0">
            <a:spAutoFit/>
          </a:bodyPr>
          <a:lstStyle/>
          <a:p>
            <a:r>
              <a:rPr lang="en-US" b="1" u="sng" dirty="0">
                <a:solidFill>
                  <a:schemeClr val="bg1">
                    <a:lumMod val="50000"/>
                  </a:schemeClr>
                </a:solidFill>
              </a:rPr>
              <a:t>In females</a:t>
            </a:r>
            <a:r>
              <a:rPr lang="en-US" b="1" dirty="0">
                <a:solidFill>
                  <a:schemeClr val="bg1">
                    <a:lumMod val="50000"/>
                  </a:schemeClr>
                </a:solidFill>
              </a:rPr>
              <a:t> </a:t>
            </a:r>
            <a:r>
              <a:rPr lang="en-US" dirty="0">
                <a:solidFill>
                  <a:schemeClr val="bg1">
                    <a:lumMod val="50000"/>
                  </a:schemeClr>
                </a:solidFill>
              </a:rPr>
              <a:t>– in females and males – in males</a:t>
            </a:r>
          </a:p>
        </p:txBody>
      </p:sp>
      <p:graphicFrame>
        <p:nvGraphicFramePr>
          <p:cNvPr id="8" name="Table 7">
            <a:extLst>
              <a:ext uri="{FF2B5EF4-FFF2-40B4-BE49-F238E27FC236}">
                <a16:creationId xmlns:a16="http://schemas.microsoft.com/office/drawing/2014/main" id="{9E7462C0-BDC8-421A-A4DB-705DC9676281}"/>
              </a:ext>
            </a:extLst>
          </p:cNvPr>
          <p:cNvGraphicFramePr>
            <a:graphicFrameLocks noGrp="1"/>
          </p:cNvGraphicFramePr>
          <p:nvPr>
            <p:extLst>
              <p:ext uri="{D42A27DB-BD31-4B8C-83A1-F6EECF244321}">
                <p14:modId xmlns:p14="http://schemas.microsoft.com/office/powerpoint/2010/main" val="3288659274"/>
              </p:ext>
            </p:extLst>
          </p:nvPr>
        </p:nvGraphicFramePr>
        <p:xfrm>
          <a:off x="151282" y="739991"/>
          <a:ext cx="11889436" cy="4730562"/>
        </p:xfrm>
        <a:graphic>
          <a:graphicData uri="http://schemas.openxmlformats.org/drawingml/2006/table">
            <a:tbl>
              <a:tblPr firstRow="1" bandRow="1">
                <a:tableStyleId>{5C22544A-7EE6-4342-B048-85BDC9FD1C3A}</a:tableStyleId>
              </a:tblPr>
              <a:tblGrid>
                <a:gridCol w="3833864">
                  <a:extLst>
                    <a:ext uri="{9D8B030D-6E8A-4147-A177-3AD203B41FA5}">
                      <a16:colId xmlns:a16="http://schemas.microsoft.com/office/drawing/2014/main" val="4218083305"/>
                    </a:ext>
                  </a:extLst>
                </a:gridCol>
                <a:gridCol w="3683737">
                  <a:extLst>
                    <a:ext uri="{9D8B030D-6E8A-4147-A177-3AD203B41FA5}">
                      <a16:colId xmlns:a16="http://schemas.microsoft.com/office/drawing/2014/main" val="198445396"/>
                    </a:ext>
                  </a:extLst>
                </a:gridCol>
                <a:gridCol w="4371835">
                  <a:extLst>
                    <a:ext uri="{9D8B030D-6E8A-4147-A177-3AD203B41FA5}">
                      <a16:colId xmlns:a16="http://schemas.microsoft.com/office/drawing/2014/main" val="3416359961"/>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HPV-related disease in </a:t>
                      </a:r>
                      <a:r>
                        <a:rPr lang="en-US" sz="1600" b="1" u="sng" kern="1200" dirty="0">
                          <a:solidFill>
                            <a:schemeClr val="tx1"/>
                          </a:solidFill>
                          <a:latin typeface="+mn-lt"/>
                          <a:ea typeface="+mn-ea"/>
                          <a:cs typeface="+mn-cs"/>
                        </a:rPr>
                        <a:t>females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AD0"/>
                    </a:solidFill>
                  </a:tcPr>
                </a:tc>
                <a:tc hMerge="1">
                  <a:txBody>
                    <a:bodyPr/>
                    <a:lstStyle/>
                    <a:p>
                      <a:endParaRPr lang="en-US" dirty="0"/>
                    </a:p>
                  </a:txBody>
                  <a:tcPr>
                    <a:lnL w="12700" cap="flat" cmpd="sng" algn="ctr">
                      <a:solidFill>
                        <a:schemeClr val="tx1">
                          <a:lumMod val="75000"/>
                          <a:lumOff val="25000"/>
                        </a:schemeClr>
                      </a:solidFill>
                      <a:prstDash val="solid"/>
                      <a:round/>
                      <a:headEnd type="none" w="med" len="med"/>
                      <a:tailEnd type="none" w="med" len="med"/>
                    </a:lnL>
                    <a:lnB w="12700" cap="flat" cmpd="sng" algn="ctr">
                      <a:solidFill>
                        <a:schemeClr val="tx1">
                          <a:lumMod val="75000"/>
                          <a:lumOff val="25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lt1"/>
                        </a:solidFill>
                        <a:latin typeface="+mn-lt"/>
                        <a:ea typeface="+mn-ea"/>
                        <a:cs typeface="+mn-cs"/>
                      </a:endParaRPr>
                    </a:p>
                  </a:txBody>
                  <a:tcPr>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453465468"/>
                  </a:ext>
                </a:extLst>
              </a:tr>
              <a:tr h="636082">
                <a:tc gridSpan="2">
                  <a:txBody>
                    <a:bodyPr/>
                    <a:lstStyle/>
                    <a:p>
                      <a:r>
                        <a:rPr lang="en-US" sz="1600" b="1" dirty="0">
                          <a:latin typeface="+mn-lt"/>
                        </a:rPr>
                        <a:t>cervical cancer and precursor lesions</a:t>
                      </a:r>
                      <a:r>
                        <a:rPr lang="en-US" sz="1600" dirty="0">
                          <a:latin typeface="+mn-lt"/>
                        </a:rPr>
                        <a:t>: </a:t>
                      </a:r>
                    </a:p>
                    <a:p>
                      <a:r>
                        <a:rPr lang="en-US" sz="1600" dirty="0">
                          <a:latin typeface="+mn-lt"/>
                        </a:rPr>
                        <a:t>is the </a:t>
                      </a:r>
                      <a:r>
                        <a:rPr lang="en-US" sz="1600" dirty="0">
                          <a:solidFill>
                            <a:srgbClr val="FF0000"/>
                          </a:solidFill>
                          <a:latin typeface="+mn-lt"/>
                        </a:rPr>
                        <a:t>third most common </a:t>
                      </a:r>
                      <a:r>
                        <a:rPr lang="en-US" sz="1600" dirty="0">
                          <a:latin typeface="+mn-lt"/>
                        </a:rPr>
                        <a:t>female cancer worldwide </a:t>
                      </a:r>
                      <a:r>
                        <a:rPr lang="en-US" sz="1400" b="0" dirty="0">
                          <a:solidFill>
                            <a:schemeClr val="accent1">
                              <a:lumMod val="75000"/>
                            </a:schemeClr>
                          </a:solidFill>
                          <a:effectLst/>
                          <a:latin typeface="+mn-lt"/>
                        </a:rPr>
                        <a:t>especially in developing countries </a:t>
                      </a:r>
                      <a:endParaRPr lang="en-US" sz="14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r>
                        <a:rPr lang="en-US" sz="1600" b="1" dirty="0"/>
                        <a:t>Vulvar and vaginal cancer and precursor lesions: </a:t>
                      </a:r>
                      <a:r>
                        <a:rPr lang="en-US" sz="1600" dirty="0"/>
                        <a:t>Relatively </a:t>
                      </a:r>
                      <a:r>
                        <a:rPr lang="en-US" sz="1600" dirty="0">
                          <a:solidFill>
                            <a:srgbClr val="FF0000"/>
                          </a:solidFill>
                        </a:rPr>
                        <a:t>rare</a:t>
                      </a:r>
                      <a:r>
                        <a:rPr lang="en-US" sz="1600" dirty="0"/>
                        <a:t> cancers globally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58093515"/>
                  </a:ext>
                </a:extLst>
              </a:tr>
              <a:tr h="370840">
                <a:tc>
                  <a:txBody>
                    <a:bodyPr/>
                    <a:lstStyle/>
                    <a:p>
                      <a:pPr algn="ctr"/>
                      <a:r>
                        <a:rPr lang="en-US" sz="1600" b="1" u="sng" dirty="0">
                          <a:latin typeface="+mn-lt"/>
                        </a:rPr>
                        <a:t>in U.S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t>in Saudi Arabia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t>IN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7674950"/>
                  </a:ext>
                </a:extLst>
              </a:tr>
              <a:tr h="370840">
                <a:tc>
                  <a:txBody>
                    <a:bodyPr/>
                    <a:lstStyle/>
                    <a:p>
                      <a:pPr marL="285750" indent="-285750">
                        <a:spcBef>
                          <a:spcPts val="600"/>
                        </a:spcBef>
                        <a:buFont typeface="Arial" panose="020B0604020202020204" pitchFamily="34" charset="0"/>
                        <a:buChar char="•"/>
                      </a:pPr>
                      <a:r>
                        <a:rPr lang="en-US" sz="1600" dirty="0">
                          <a:latin typeface="+mn-lt"/>
                        </a:rPr>
                        <a:t>the estimated annual incidence of CIN among female who undergo cervical cancer screening is 0.4 % for </a:t>
                      </a:r>
                      <a:br>
                        <a:rPr lang="en-US" sz="1600" dirty="0">
                          <a:latin typeface="+mn-lt"/>
                        </a:rPr>
                      </a:br>
                      <a:r>
                        <a:rPr lang="en-US" sz="1600" dirty="0">
                          <a:latin typeface="+mn-lt"/>
                        </a:rPr>
                        <a:t>CIN 1 and 0.5% for CIN 2/3 </a:t>
                      </a:r>
                      <a:r>
                        <a:rPr lang="en-US" sz="1400" dirty="0">
                          <a:solidFill>
                            <a:schemeClr val="accent1">
                              <a:lumMod val="75000"/>
                            </a:schemeClr>
                          </a:solidFill>
                          <a:latin typeface="+mn-lt"/>
                        </a:rPr>
                        <a:t>(CIN1</a:t>
                      </a:r>
                      <a:r>
                        <a:rPr lang="en-US" sz="1400" baseline="0" dirty="0">
                          <a:solidFill>
                            <a:schemeClr val="accent1">
                              <a:lumMod val="75000"/>
                            </a:schemeClr>
                          </a:solidFill>
                          <a:latin typeface="+mn-lt"/>
                        </a:rPr>
                        <a:t> and CIN2 are low grade , where as CIN3  and some of the CIN2 are high grade )</a:t>
                      </a:r>
                      <a:endParaRPr lang="en-US" sz="1400" dirty="0">
                        <a:solidFill>
                          <a:schemeClr val="accent1">
                            <a:lumMod val="75000"/>
                          </a:schemeClr>
                        </a:solidFill>
                        <a:latin typeface="+mn-lt"/>
                      </a:endParaRPr>
                    </a:p>
                    <a:p>
                      <a:pPr marL="285750" indent="-285750">
                        <a:spcBef>
                          <a:spcPts val="600"/>
                        </a:spcBef>
                        <a:buFont typeface="Arial" panose="020B0604020202020204" pitchFamily="34" charset="0"/>
                        <a:buChar char="•"/>
                      </a:pPr>
                      <a:r>
                        <a:rPr lang="en-US" sz="1600" dirty="0">
                          <a:latin typeface="+mn-lt"/>
                        </a:rPr>
                        <a:t> HPV type 16 and 18 cause approximately 70% of cervical cancer  and 50 % of precancerous cervical lesions </a:t>
                      </a:r>
                    </a:p>
                    <a:p>
                      <a:pPr marL="285750" indent="-285750">
                        <a:spcBef>
                          <a:spcPts val="600"/>
                        </a:spcBef>
                        <a:buFont typeface="Arial" panose="020B0604020202020204" pitchFamily="34" charset="0"/>
                        <a:buChar char="•"/>
                      </a:pPr>
                      <a:r>
                        <a:rPr lang="en-US" sz="1600" dirty="0">
                          <a:latin typeface="+mn-lt"/>
                        </a:rPr>
                        <a:t>HPV types 31, 33, 45, 52, and 58 are estimated to cause an additional 19 %  </a:t>
                      </a:r>
                      <a:r>
                        <a:rPr lang="en-US" sz="1400" b="0" dirty="0">
                          <a:solidFill>
                            <a:schemeClr val="accent1"/>
                          </a:solidFill>
                          <a:effectLst/>
                          <a:latin typeface="+mn-lt"/>
                        </a:rPr>
                        <a:t>(20 -25 %) </a:t>
                      </a:r>
                      <a:r>
                        <a:rPr lang="en-US" sz="1600" dirty="0">
                          <a:latin typeface="+mn-lt"/>
                        </a:rPr>
                        <a:t>of invasive cervical cancers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dirty="0"/>
                        <a:t>In Saudi Arabia which has a population of 8 million women over the age of 15 years, approximately 152 new cases of CC are diagnosed every year </a:t>
                      </a:r>
                      <a:r>
                        <a:rPr lang="en-US" sz="1400" dirty="0">
                          <a:solidFill>
                            <a:schemeClr val="accent1">
                              <a:lumMod val="75000"/>
                            </a:schemeClr>
                          </a:solidFill>
                        </a:rPr>
                        <a:t>(the no.is much higher then that double or triple )  </a:t>
                      </a:r>
                    </a:p>
                    <a:p>
                      <a:pPr marL="285750" indent="-285750">
                        <a:spcBef>
                          <a:spcPts val="600"/>
                        </a:spcBef>
                        <a:buClrTx/>
                        <a:buFont typeface="Arial" panose="020B0604020202020204" pitchFamily="34" charset="0"/>
                        <a:buChar char="•"/>
                      </a:pPr>
                      <a:r>
                        <a:rPr lang="en-US" sz="1600" dirty="0"/>
                        <a:t> 55 women die from the disease annually</a:t>
                      </a:r>
                      <a:endParaRPr lang="en-US" sz="1600" b="1" u="sng" dirty="0"/>
                    </a:p>
                    <a:p>
                      <a:pPr marL="285750" indent="-285750">
                        <a:spcBef>
                          <a:spcPts val="600"/>
                        </a:spcBef>
                        <a:buClrTx/>
                        <a:buFont typeface="Arial" panose="020B0604020202020204" pitchFamily="34" charset="0"/>
                        <a:buChar char="•"/>
                      </a:pPr>
                      <a:r>
                        <a:rPr lang="en-US" sz="1600" dirty="0"/>
                        <a:t>ranking number 12 between all cancers in females </a:t>
                      </a:r>
                    </a:p>
                    <a:p>
                      <a:pPr marL="285750" indent="-285750">
                        <a:spcBef>
                          <a:spcPts val="600"/>
                        </a:spcBef>
                        <a:buClrTx/>
                        <a:buFont typeface="Arial" panose="020B0604020202020204" pitchFamily="34" charset="0"/>
                        <a:buChar char="•"/>
                      </a:pPr>
                      <a:r>
                        <a:rPr lang="en-US" sz="1600" dirty="0"/>
                        <a:t>Accounts for 2.4% of all new cases, despite the lack of national screening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spcBef>
                          <a:spcPts val="600"/>
                        </a:spcBef>
                        <a:buClrTx/>
                        <a:buFont typeface="Arial" panose="020B0604020202020204" pitchFamily="34" charset="0"/>
                        <a:buChar char="•"/>
                      </a:pPr>
                      <a:r>
                        <a:rPr lang="en-US" sz="1600" dirty="0"/>
                        <a:t>estimated incidence of 27,000 vulvar cancers and 13,000 vaginal cancers in 2008</a:t>
                      </a:r>
                    </a:p>
                    <a:p>
                      <a:pPr marL="285750" indent="-285750">
                        <a:spcBef>
                          <a:spcPts val="600"/>
                        </a:spcBef>
                        <a:buClrTx/>
                        <a:buFont typeface="Arial" panose="020B0604020202020204" pitchFamily="34" charset="0"/>
                        <a:buChar char="•"/>
                      </a:pPr>
                      <a:r>
                        <a:rPr lang="en-US" sz="1600" dirty="0"/>
                        <a:t> the attributable fraction due to HPV infection has been estimated to be 43 % for vulvar and 70 % for vaginal cancer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5072035"/>
                  </a:ext>
                </a:extLst>
              </a:tr>
            </a:tbl>
          </a:graphicData>
        </a:graphic>
      </p:graphicFrame>
      <p:sp>
        <p:nvSpPr>
          <p:cNvPr id="2" name="Rectangle 1"/>
          <p:cNvSpPr/>
          <p:nvPr/>
        </p:nvSpPr>
        <p:spPr>
          <a:xfrm>
            <a:off x="0" y="5709456"/>
            <a:ext cx="9973733" cy="1169551"/>
          </a:xfrm>
          <a:prstGeom prst="rect">
            <a:avLst/>
          </a:prstGeom>
        </p:spPr>
        <p:txBody>
          <a:bodyPr wrap="square">
            <a:spAutoFit/>
          </a:bodyPr>
          <a:lstStyle/>
          <a:p>
            <a:r>
              <a:rPr lang="en-US" sz="1400" dirty="0">
                <a:solidFill>
                  <a:schemeClr val="bg1">
                    <a:lumMod val="50000"/>
                  </a:schemeClr>
                </a:solidFill>
              </a:rPr>
              <a:t>CIN :cervical intraepithelial neoplasia </a:t>
            </a:r>
          </a:p>
          <a:p>
            <a:r>
              <a:rPr lang="en-US" sz="1400" dirty="0">
                <a:solidFill>
                  <a:schemeClr val="accent1">
                    <a:lumMod val="75000"/>
                  </a:schemeClr>
                </a:solidFill>
              </a:rPr>
              <a:t>*And this cycle take from 5 to 15  years ,so it doesn’t happen instantly it takes a long time. thus seeing a gynecologist and getting examined every year is important to  catch the patient before the cancer develops, but if she comes by the last stage (cancerous) it will depend on the cancer stage she’s at .</a:t>
            </a:r>
          </a:p>
          <a:p>
            <a:r>
              <a:rPr lang="en-US" sz="1400" dirty="0">
                <a:solidFill>
                  <a:schemeClr val="bg1">
                    <a:lumMod val="50000"/>
                  </a:schemeClr>
                </a:solidFill>
              </a:rPr>
              <a:t>**Meaning</a:t>
            </a:r>
            <a:r>
              <a:rPr lang="en-US" sz="1400" dirty="0">
                <a:solidFill>
                  <a:schemeClr val="accent1">
                    <a:lumMod val="75000"/>
                  </a:schemeClr>
                </a:solidFill>
              </a:rPr>
              <a:t>  half of the vulvar cancer cases are HPV positive and 70% of vaginal cancers are HPV positive.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45" y="5105002"/>
            <a:ext cx="1851914" cy="1737967"/>
          </a:xfrm>
          <a:prstGeom prst="rect">
            <a:avLst/>
          </a:prstGeom>
        </p:spPr>
      </p:pic>
      <p:sp>
        <p:nvSpPr>
          <p:cNvPr id="9" name="TextBox 8"/>
          <p:cNvSpPr txBox="1"/>
          <p:nvPr/>
        </p:nvSpPr>
        <p:spPr>
          <a:xfrm>
            <a:off x="11768177" y="5116374"/>
            <a:ext cx="348182" cy="461665"/>
          </a:xfrm>
          <a:prstGeom prst="rect">
            <a:avLst/>
          </a:prstGeom>
          <a:noFill/>
        </p:spPr>
        <p:txBody>
          <a:bodyPr wrap="square" rtlCol="0">
            <a:spAutoFit/>
          </a:bodyPr>
          <a:lstStyle/>
          <a:p>
            <a:r>
              <a:rPr lang="en-US" sz="2400" dirty="0">
                <a:solidFill>
                  <a:schemeClr val="accent1">
                    <a:lumMod val="75000"/>
                  </a:schemeClr>
                </a:solidFill>
              </a:rPr>
              <a:t>*</a:t>
            </a:r>
          </a:p>
        </p:txBody>
      </p:sp>
      <p:sp>
        <p:nvSpPr>
          <p:cNvPr id="10" name="Rectangle 9">
            <a:extLst>
              <a:ext uri="{FF2B5EF4-FFF2-40B4-BE49-F238E27FC236}">
                <a16:creationId xmlns:a16="http://schemas.microsoft.com/office/drawing/2014/main" id="{F80820A5-6B86-4D51-ABA5-602B907775A6}"/>
              </a:ext>
            </a:extLst>
          </p:cNvPr>
          <p:cNvSpPr/>
          <p:nvPr/>
        </p:nvSpPr>
        <p:spPr>
          <a:xfrm>
            <a:off x="10523082" y="108646"/>
            <a:ext cx="1668918" cy="307777"/>
          </a:xfrm>
          <a:prstGeom prst="rect">
            <a:avLst/>
          </a:prstGeom>
        </p:spPr>
        <p:txBody>
          <a:bodyPr wrap="none">
            <a:spAutoFit/>
          </a:bodyPr>
          <a:lstStyle/>
          <a:p>
            <a:r>
              <a:rPr lang="en-US" sz="1400" dirty="0">
                <a:solidFill>
                  <a:schemeClr val="accent1">
                    <a:lumMod val="75000"/>
                  </a:schemeClr>
                </a:solidFill>
              </a:rPr>
              <a:t>Notes are </a:t>
            </a:r>
            <a:r>
              <a:rPr lang="en-US" sz="1400" dirty="0">
                <a:solidFill>
                  <a:srgbClr val="FF0000"/>
                </a:solidFill>
              </a:rPr>
              <a:t>Important</a:t>
            </a:r>
          </a:p>
        </p:txBody>
      </p:sp>
    </p:spTree>
    <p:extLst>
      <p:ext uri="{BB962C8B-B14F-4D97-AF65-F5344CB8AC3E}">
        <p14:creationId xmlns:p14="http://schemas.microsoft.com/office/powerpoint/2010/main" val="72578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62535"/>
            <a:ext cx="6324600" cy="369332"/>
          </a:xfrm>
        </p:spPr>
        <p:txBody>
          <a:bodyPr>
            <a:noAutofit/>
          </a:bodyPr>
          <a:lstStyle/>
          <a:p>
            <a:pPr marL="45720" indent="0">
              <a:buNone/>
            </a:pPr>
            <a:r>
              <a:rPr lang="en-US" sz="2400" b="1" dirty="0">
                <a:solidFill>
                  <a:schemeClr val="accent1">
                    <a:lumMod val="50000"/>
                  </a:schemeClr>
                </a:solidFill>
                <a:latin typeface="+mj-lt"/>
                <a:ea typeface="+mj-ea"/>
                <a:cs typeface="+mj-cs"/>
              </a:rPr>
              <a:t>DISEASE ASSOCIATIONS:</a:t>
            </a:r>
          </a:p>
        </p:txBody>
      </p:sp>
      <p:sp>
        <p:nvSpPr>
          <p:cNvPr id="5" name="Rectangle 4">
            <a:extLst>
              <a:ext uri="{FF2B5EF4-FFF2-40B4-BE49-F238E27FC236}">
                <a16:creationId xmlns:a16="http://schemas.microsoft.com/office/drawing/2014/main" id="{59C62902-BCA8-440D-950F-C204D3FE6496}"/>
              </a:ext>
            </a:extLst>
          </p:cNvPr>
          <p:cNvSpPr/>
          <p:nvPr/>
        </p:nvSpPr>
        <p:spPr>
          <a:xfrm>
            <a:off x="521601" y="1490954"/>
            <a:ext cx="184731" cy="369332"/>
          </a:xfrm>
          <a:prstGeom prst="rect">
            <a:avLst/>
          </a:prstGeom>
        </p:spPr>
        <p:txBody>
          <a:bodyPr wrap="none">
            <a:spAutoFit/>
          </a:bodyPr>
          <a:lstStyle/>
          <a:p>
            <a:pPr>
              <a:buClr>
                <a:schemeClr val="bg2">
                  <a:lumMod val="25000"/>
                </a:schemeClr>
              </a:buClr>
            </a:pPr>
            <a:endParaRPr lang="en-US" dirty="0">
              <a:ea typeface="+mj-ea"/>
              <a:cs typeface="+mj-cs"/>
            </a:endParaRPr>
          </a:p>
        </p:txBody>
      </p:sp>
      <p:cxnSp>
        <p:nvCxnSpPr>
          <p:cNvPr id="6" name="Straight Connector 5">
            <a:extLst>
              <a:ext uri="{FF2B5EF4-FFF2-40B4-BE49-F238E27FC236}">
                <a16:creationId xmlns:a16="http://schemas.microsoft.com/office/drawing/2014/main" id="{5487569B-AB2F-4D4F-8CCC-E316144EE751}"/>
              </a:ext>
            </a:extLst>
          </p:cNvPr>
          <p:cNvCxnSpPr/>
          <p:nvPr/>
        </p:nvCxnSpPr>
        <p:spPr>
          <a:xfrm>
            <a:off x="0" y="644765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8D0C6C32-D44C-45D5-A45A-6589758CD678}"/>
              </a:ext>
            </a:extLst>
          </p:cNvPr>
          <p:cNvSpPr txBox="1"/>
          <p:nvPr/>
        </p:nvSpPr>
        <p:spPr>
          <a:xfrm>
            <a:off x="2992323" y="275787"/>
            <a:ext cx="4850295" cy="369332"/>
          </a:xfrm>
          <a:prstGeom prst="rect">
            <a:avLst/>
          </a:prstGeom>
          <a:noFill/>
        </p:spPr>
        <p:txBody>
          <a:bodyPr wrap="square" rtlCol="0">
            <a:spAutoFit/>
          </a:bodyPr>
          <a:lstStyle/>
          <a:p>
            <a:r>
              <a:rPr lang="en-US" dirty="0">
                <a:solidFill>
                  <a:schemeClr val="bg1">
                    <a:lumMod val="50000"/>
                  </a:schemeClr>
                </a:solidFill>
              </a:rPr>
              <a:t>In females – </a:t>
            </a:r>
            <a:r>
              <a:rPr lang="en-US" b="1" u="sng" dirty="0">
                <a:solidFill>
                  <a:schemeClr val="bg1">
                    <a:lumMod val="50000"/>
                  </a:schemeClr>
                </a:solidFill>
              </a:rPr>
              <a:t>in females and males </a:t>
            </a:r>
            <a:r>
              <a:rPr lang="en-US" dirty="0">
                <a:solidFill>
                  <a:schemeClr val="bg1">
                    <a:lumMod val="50000"/>
                  </a:schemeClr>
                </a:solidFill>
              </a:rPr>
              <a:t>– </a:t>
            </a:r>
            <a:r>
              <a:rPr lang="en-US" b="1" u="sng" dirty="0">
                <a:solidFill>
                  <a:schemeClr val="bg1">
                    <a:lumMod val="50000"/>
                  </a:schemeClr>
                </a:solidFill>
              </a:rPr>
              <a:t>in males</a:t>
            </a:r>
          </a:p>
        </p:txBody>
      </p:sp>
      <p:graphicFrame>
        <p:nvGraphicFramePr>
          <p:cNvPr id="8" name="Table 7">
            <a:extLst>
              <a:ext uri="{FF2B5EF4-FFF2-40B4-BE49-F238E27FC236}">
                <a16:creationId xmlns:a16="http://schemas.microsoft.com/office/drawing/2014/main" id="{9E7462C0-BDC8-421A-A4DB-705DC9676281}"/>
              </a:ext>
            </a:extLst>
          </p:cNvPr>
          <p:cNvGraphicFramePr>
            <a:graphicFrameLocks noGrp="1"/>
          </p:cNvGraphicFramePr>
          <p:nvPr>
            <p:extLst>
              <p:ext uri="{D42A27DB-BD31-4B8C-83A1-F6EECF244321}">
                <p14:modId xmlns:p14="http://schemas.microsoft.com/office/powerpoint/2010/main" val="2468374724"/>
              </p:ext>
            </p:extLst>
          </p:nvPr>
        </p:nvGraphicFramePr>
        <p:xfrm>
          <a:off x="151282" y="940904"/>
          <a:ext cx="11889435" cy="2875722"/>
        </p:xfrm>
        <a:graphic>
          <a:graphicData uri="http://schemas.openxmlformats.org/drawingml/2006/table">
            <a:tbl>
              <a:tblPr firstRow="1" bandRow="1">
                <a:tableStyleId>{5C22544A-7EE6-4342-B048-85BDC9FD1C3A}</a:tableStyleId>
              </a:tblPr>
              <a:tblGrid>
                <a:gridCol w="3771361">
                  <a:extLst>
                    <a:ext uri="{9D8B030D-6E8A-4147-A177-3AD203B41FA5}">
                      <a16:colId xmlns:a16="http://schemas.microsoft.com/office/drawing/2014/main" val="3589235176"/>
                    </a:ext>
                  </a:extLst>
                </a:gridCol>
                <a:gridCol w="4346714">
                  <a:extLst>
                    <a:ext uri="{9D8B030D-6E8A-4147-A177-3AD203B41FA5}">
                      <a16:colId xmlns:a16="http://schemas.microsoft.com/office/drawing/2014/main" val="4218083305"/>
                    </a:ext>
                  </a:extLst>
                </a:gridCol>
                <a:gridCol w="3771360">
                  <a:extLst>
                    <a:ext uri="{9D8B030D-6E8A-4147-A177-3AD203B41FA5}">
                      <a16:colId xmlns:a16="http://schemas.microsoft.com/office/drawing/2014/main" val="3416359961"/>
                    </a:ext>
                  </a:extLst>
                </a:gridCol>
              </a:tblGrid>
              <a:tr h="16992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dirty="0">
                          <a:solidFill>
                            <a:schemeClr val="tx1"/>
                          </a:solidFill>
                        </a:rPr>
                        <a:t>HPV-related disease in </a:t>
                      </a:r>
                      <a:r>
                        <a:rPr lang="en-US" sz="1800" b="1" u="sng" dirty="0">
                          <a:solidFill>
                            <a:schemeClr val="tx1"/>
                          </a:solidFill>
                        </a:rPr>
                        <a:t>females and males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AD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u="sng"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AD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lt1"/>
                        </a:solidFill>
                        <a:latin typeface="+mn-lt"/>
                        <a:ea typeface="+mn-ea"/>
                        <a:cs typeface="+mn-cs"/>
                      </a:endParaRPr>
                    </a:p>
                  </a:txBody>
                  <a:tcPr>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453465468"/>
                  </a:ext>
                </a:extLst>
              </a:tr>
              <a:tr h="406842">
                <a:tc>
                  <a:txBody>
                    <a:bodyPr/>
                    <a:lstStyle/>
                    <a:p>
                      <a:pPr algn="l">
                        <a:buClr>
                          <a:schemeClr val="bg2">
                            <a:lumMod val="25000"/>
                          </a:schemeClr>
                        </a:buClr>
                        <a:buFont typeface="Wingdings" pitchFamily="2" charset="2"/>
                        <a:buNone/>
                      </a:pPr>
                      <a:r>
                        <a:rPr lang="en-US" sz="1800" b="1" dirty="0"/>
                        <a:t>1-Anal cancer and precursor lesions: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2-Genital warts:*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3-Oro-pharyngeal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58093515"/>
                  </a:ext>
                </a:extLst>
              </a:tr>
              <a:tr h="370840">
                <a:tc>
                  <a:txBody>
                    <a:bodyPr/>
                    <a:lstStyle/>
                    <a:p>
                      <a:pPr marL="285750" indent="-285750">
                        <a:spcBef>
                          <a:spcPts val="600"/>
                        </a:spcBef>
                        <a:buClr>
                          <a:schemeClr val="bg2">
                            <a:lumMod val="25000"/>
                          </a:schemeClr>
                        </a:buClr>
                        <a:buFont typeface="Arial" panose="020B0604020202020204" pitchFamily="34" charset="0"/>
                        <a:buChar char="•"/>
                      </a:pPr>
                      <a:r>
                        <a:rPr lang="en-US" sz="1800" dirty="0"/>
                        <a:t>Relatively rare cancer globally</a:t>
                      </a:r>
                    </a:p>
                    <a:p>
                      <a:pPr marL="285750" indent="-285750">
                        <a:spcBef>
                          <a:spcPts val="600"/>
                        </a:spcBef>
                        <a:buClr>
                          <a:schemeClr val="bg2">
                            <a:lumMod val="25000"/>
                          </a:schemeClr>
                        </a:buClr>
                        <a:buFont typeface="Arial" panose="020B0604020202020204" pitchFamily="34" charset="0"/>
                        <a:buChar char="•"/>
                      </a:pPr>
                      <a:r>
                        <a:rPr lang="en-US" sz="1800" dirty="0">
                          <a:solidFill>
                            <a:srgbClr val="FF0000"/>
                          </a:solidFill>
                        </a:rPr>
                        <a:t>HPV types 16 and 18 cause around 70 to 85 % of anal cancers</a:t>
                      </a:r>
                      <a:r>
                        <a:rPr lang="en-US" sz="1800" dirty="0"/>
                        <a:t> and precancerous  lesions (</a:t>
                      </a:r>
                      <a:r>
                        <a:rPr lang="en-US" sz="1800" dirty="0" err="1"/>
                        <a:t>ie</a:t>
                      </a:r>
                      <a:r>
                        <a:rPr lang="en-US" sz="1800" dirty="0"/>
                        <a:t>, anal AIN grade 2 and grade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buClrTx/>
                        <a:buFont typeface="Arial" pitchFamily="34" charset="0"/>
                        <a:buChar char="•"/>
                      </a:pPr>
                      <a:r>
                        <a:rPr lang="en-US" sz="1800" dirty="0">
                          <a:solidFill>
                            <a:srgbClr val="FF0000"/>
                          </a:solidFill>
                        </a:rPr>
                        <a:t>HPV types 6 and 11  cause 90 percent of genital warts</a:t>
                      </a:r>
                      <a:r>
                        <a:rPr lang="en-US" sz="1800" dirty="0"/>
                        <a:t>.</a:t>
                      </a:r>
                    </a:p>
                    <a:p>
                      <a:pPr>
                        <a:spcBef>
                          <a:spcPts val="600"/>
                        </a:spcBef>
                        <a:buClrTx/>
                        <a:buFont typeface="Arial" pitchFamily="34" charset="0"/>
                        <a:buChar char="•"/>
                      </a:pPr>
                      <a:r>
                        <a:rPr lang="en-US" sz="1800" dirty="0"/>
                        <a:t>IT is associated with physical and psychological morbidity and have a high rate of treatment failure AND treatment of recurrent episodes is costly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buClrTx/>
                        <a:buFont typeface="Arial" pitchFamily="34" charset="0"/>
                        <a:buChar char="•"/>
                      </a:pPr>
                      <a:r>
                        <a:rPr lang="en-US" sz="1800" dirty="0"/>
                        <a:t> HPV infection may also play a role in the pathogenesis of squamous cell carcinomas of the head and neck. </a:t>
                      </a:r>
                    </a:p>
                    <a:p>
                      <a:pPr>
                        <a:spcBef>
                          <a:spcPts val="600"/>
                        </a:spcBef>
                        <a:buClrTx/>
                        <a:buFont typeface="Arial" pitchFamily="34" charset="0"/>
                        <a:buChar char="•"/>
                      </a:pPr>
                      <a:r>
                        <a:rPr lang="en-US" sz="1800" dirty="0"/>
                        <a:t>primarily found in the oropharynx and base of the tongue ,  tonsil  AND larynx </a:t>
                      </a:r>
                    </a:p>
                    <a:p>
                      <a:pPr>
                        <a:spcBef>
                          <a:spcPts val="600"/>
                        </a:spcBef>
                        <a:buClrTx/>
                        <a:buFont typeface="Arial" pitchFamily="34" charset="0"/>
                        <a:buChar char="•"/>
                      </a:pPr>
                      <a:r>
                        <a:rPr lang="en-US" sz="1400" dirty="0">
                          <a:solidFill>
                            <a:schemeClr val="accent1">
                              <a:lumMod val="75000"/>
                            </a:schemeClr>
                          </a:solidFill>
                        </a:rPr>
                        <a:t>And the  way</a:t>
                      </a:r>
                      <a:r>
                        <a:rPr lang="en-US" sz="1400" baseline="0" dirty="0">
                          <a:solidFill>
                            <a:schemeClr val="accent1">
                              <a:lumMod val="75000"/>
                            </a:schemeClr>
                          </a:solidFill>
                        </a:rPr>
                        <a:t> of transmit ion is by oral sex </a:t>
                      </a:r>
                      <a:endParaRPr lang="en-US" sz="14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5072035"/>
                  </a:ext>
                </a:extLst>
              </a:tr>
            </a:tbl>
          </a:graphicData>
        </a:graphic>
      </p:graphicFrame>
      <p:pic>
        <p:nvPicPr>
          <p:cNvPr id="9" name="Picture 8">
            <a:extLst>
              <a:ext uri="{FF2B5EF4-FFF2-40B4-BE49-F238E27FC236}">
                <a16:creationId xmlns:a16="http://schemas.microsoft.com/office/drawing/2014/main" id="{257CACCF-CC42-4A19-8406-6FACB8B53BDE}"/>
              </a:ext>
            </a:extLst>
          </p:cNvPr>
          <p:cNvPicPr>
            <a:picLocks noChangeAspect="1"/>
          </p:cNvPicPr>
          <p:nvPr/>
        </p:nvPicPr>
        <p:blipFill rotWithShape="1">
          <a:blip r:embed="rId2">
            <a:extLst>
              <a:ext uri="{28A0092B-C50C-407E-A947-70E740481C1C}">
                <a14:useLocalDpi xmlns:a14="http://schemas.microsoft.com/office/drawing/2010/main" val="0"/>
              </a:ext>
            </a:extLst>
          </a:blip>
          <a:srcRect l="14328" t="4740" r="15712" b="6730"/>
          <a:stretch/>
        </p:blipFill>
        <p:spPr>
          <a:xfrm>
            <a:off x="9965635" y="4136605"/>
            <a:ext cx="2075083" cy="1780479"/>
          </a:xfrm>
          <a:prstGeom prst="rect">
            <a:avLst/>
          </a:prstGeom>
        </p:spPr>
      </p:pic>
      <p:graphicFrame>
        <p:nvGraphicFramePr>
          <p:cNvPr id="12" name="Table 11">
            <a:extLst>
              <a:ext uri="{FF2B5EF4-FFF2-40B4-BE49-F238E27FC236}">
                <a16:creationId xmlns:a16="http://schemas.microsoft.com/office/drawing/2014/main" id="{ABD7B33A-8486-4D9B-8526-598DDB0DFAD3}"/>
              </a:ext>
            </a:extLst>
          </p:cNvPr>
          <p:cNvGraphicFramePr>
            <a:graphicFrameLocks noGrp="1"/>
          </p:cNvGraphicFramePr>
          <p:nvPr>
            <p:extLst>
              <p:ext uri="{D42A27DB-BD31-4B8C-83A1-F6EECF244321}">
                <p14:modId xmlns:p14="http://schemas.microsoft.com/office/powerpoint/2010/main" val="1799798968"/>
              </p:ext>
            </p:extLst>
          </p:nvPr>
        </p:nvGraphicFramePr>
        <p:xfrm>
          <a:off x="151282" y="4100356"/>
          <a:ext cx="9048394" cy="1687002"/>
        </p:xfrm>
        <a:graphic>
          <a:graphicData uri="http://schemas.openxmlformats.org/drawingml/2006/table">
            <a:tbl>
              <a:tblPr firstRow="1" bandRow="1">
                <a:tableStyleId>{5C22544A-7EE6-4342-B048-85BDC9FD1C3A}</a:tableStyleId>
              </a:tblPr>
              <a:tblGrid>
                <a:gridCol w="9048394">
                  <a:extLst>
                    <a:ext uri="{9D8B030D-6E8A-4147-A177-3AD203B41FA5}">
                      <a16:colId xmlns:a16="http://schemas.microsoft.com/office/drawing/2014/main" val="3589235176"/>
                    </a:ext>
                  </a:extLst>
                </a:gridCol>
              </a:tblGrid>
              <a:tr h="169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dirty="0">
                          <a:solidFill>
                            <a:schemeClr val="tx1"/>
                          </a:solidFill>
                        </a:rPr>
                        <a:t>HPV-related disease in </a:t>
                      </a:r>
                      <a:r>
                        <a:rPr lang="en-US" sz="1800" b="1" u="sng" dirty="0">
                          <a:solidFill>
                            <a:schemeClr val="tx1"/>
                          </a:solidFill>
                        </a:rPr>
                        <a:t>males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AD0"/>
                    </a:solidFill>
                  </a:tcPr>
                </a:tc>
                <a:extLst>
                  <a:ext uri="{0D108BD9-81ED-4DB2-BD59-A6C34878D82A}">
                    <a16:rowId xmlns:a16="http://schemas.microsoft.com/office/drawing/2014/main" val="453465468"/>
                  </a:ext>
                </a:extLst>
              </a:tr>
              <a:tr h="406842">
                <a:tc>
                  <a:txBody>
                    <a:bodyPr/>
                    <a:lstStyle/>
                    <a:p>
                      <a:pPr marL="0" marR="0" lvl="0" indent="0" algn="l" defTabSz="914400" rtl="0" eaLnBrk="1" fontAlgn="auto" latinLnBrk="0" hangingPunct="1">
                        <a:lnSpc>
                          <a:spcPct val="100000"/>
                        </a:lnSpc>
                        <a:spcBef>
                          <a:spcPts val="0"/>
                        </a:spcBef>
                        <a:spcAft>
                          <a:spcPts val="0"/>
                        </a:spcAft>
                        <a:buClr>
                          <a:schemeClr val="bg2">
                            <a:lumMod val="25000"/>
                          </a:schemeClr>
                        </a:buClr>
                        <a:buSzTx/>
                        <a:buFont typeface="Wingdings" pitchFamily="2" charset="2"/>
                        <a:buNone/>
                        <a:tabLst/>
                        <a:defRPr/>
                      </a:pPr>
                      <a:r>
                        <a:rPr lang="en-US" sz="1800" b="1" kern="1200" dirty="0">
                          <a:solidFill>
                            <a:schemeClr val="dk1"/>
                          </a:solidFill>
                          <a:latin typeface="+mn-lt"/>
                          <a:ea typeface="+mn-ea"/>
                          <a:cs typeface="+mn-cs"/>
                        </a:rPr>
                        <a:t>Penile cancer and precursor lesions: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58093515"/>
                  </a:ext>
                </a:extLst>
              </a:tr>
              <a:tr h="370840">
                <a:tc>
                  <a:txBody>
                    <a:bodyPr/>
                    <a:lstStyle/>
                    <a:p>
                      <a:pPr>
                        <a:buClrTx/>
                        <a:buFont typeface="Arial" pitchFamily="34" charset="0"/>
                        <a:buChar char="•"/>
                      </a:pPr>
                      <a:r>
                        <a:rPr lang="en-US" sz="1800" dirty="0"/>
                        <a:t>It is </a:t>
                      </a:r>
                      <a:r>
                        <a:rPr lang="en-US" sz="1800" b="1" dirty="0"/>
                        <a:t>rare</a:t>
                      </a:r>
                      <a:r>
                        <a:rPr lang="en-US" sz="1800" dirty="0"/>
                        <a:t> globally</a:t>
                      </a:r>
                    </a:p>
                    <a:p>
                      <a:pPr>
                        <a:buClrTx/>
                        <a:buFont typeface="Arial" pitchFamily="34" charset="0"/>
                        <a:buChar char="•"/>
                      </a:pPr>
                      <a:r>
                        <a:rPr lang="en-US" sz="1800" dirty="0">
                          <a:solidFill>
                            <a:srgbClr val="FF0000"/>
                          </a:solidFill>
                        </a:rPr>
                        <a:t>HPV 16 and HPV 18 cause approximately 35 to 40 % of penile cancers and 70-80 %  of HPV-positive penile </a:t>
                      </a:r>
                      <a:r>
                        <a:rPr lang="en-US" sz="1800" dirty="0" smtClean="0">
                          <a:solidFill>
                            <a:srgbClr val="FF0000"/>
                          </a:solidFill>
                        </a:rPr>
                        <a:t>cancers ( very important )</a:t>
                      </a:r>
                      <a:endParaRPr 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5072035"/>
                  </a:ext>
                </a:extLst>
              </a:tr>
            </a:tbl>
          </a:graphicData>
        </a:graphic>
      </p:graphicFrame>
    </p:spTree>
    <p:extLst>
      <p:ext uri="{BB962C8B-B14F-4D97-AF65-F5344CB8AC3E}">
        <p14:creationId xmlns:p14="http://schemas.microsoft.com/office/powerpoint/2010/main" val="331158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07657"/>
            <a:ext cx="6324600" cy="369332"/>
          </a:xfrm>
        </p:spPr>
        <p:txBody>
          <a:bodyPr>
            <a:noAutofit/>
          </a:bodyPr>
          <a:lstStyle/>
          <a:p>
            <a:pPr marL="45720" indent="0">
              <a:buNone/>
            </a:pPr>
            <a:r>
              <a:rPr lang="en-US" sz="2400" b="1" dirty="0">
                <a:solidFill>
                  <a:schemeClr val="accent1">
                    <a:lumMod val="75000"/>
                  </a:schemeClr>
                </a:solidFill>
                <a:latin typeface="+mj-lt"/>
                <a:ea typeface="+mj-ea"/>
                <a:cs typeface="+mj-cs"/>
              </a:rPr>
              <a:t>STUDIES:</a:t>
            </a:r>
          </a:p>
        </p:txBody>
      </p:sp>
      <p:sp>
        <p:nvSpPr>
          <p:cNvPr id="5" name="Rectangle 4">
            <a:extLst>
              <a:ext uri="{FF2B5EF4-FFF2-40B4-BE49-F238E27FC236}">
                <a16:creationId xmlns:a16="http://schemas.microsoft.com/office/drawing/2014/main" id="{59C62902-BCA8-440D-950F-C204D3FE6496}"/>
              </a:ext>
            </a:extLst>
          </p:cNvPr>
          <p:cNvSpPr/>
          <p:nvPr/>
        </p:nvSpPr>
        <p:spPr>
          <a:xfrm>
            <a:off x="521601" y="1490954"/>
            <a:ext cx="184731" cy="369332"/>
          </a:xfrm>
          <a:prstGeom prst="rect">
            <a:avLst/>
          </a:prstGeom>
        </p:spPr>
        <p:txBody>
          <a:bodyPr wrap="none">
            <a:spAutoFit/>
          </a:bodyPr>
          <a:lstStyle/>
          <a:p>
            <a:pPr>
              <a:buClr>
                <a:schemeClr val="bg2">
                  <a:lumMod val="25000"/>
                </a:schemeClr>
              </a:buClr>
            </a:pPr>
            <a:endParaRPr lang="en-US" dirty="0">
              <a:ea typeface="+mj-ea"/>
              <a:cs typeface="+mj-cs"/>
            </a:endParaRPr>
          </a:p>
        </p:txBody>
      </p:sp>
      <p:graphicFrame>
        <p:nvGraphicFramePr>
          <p:cNvPr id="2" name="Table 1">
            <a:extLst>
              <a:ext uri="{FF2B5EF4-FFF2-40B4-BE49-F238E27FC236}">
                <a16:creationId xmlns:a16="http://schemas.microsoft.com/office/drawing/2014/main" id="{2C98ED87-B0D0-42EC-82FA-27BB2F08E61B}"/>
              </a:ext>
            </a:extLst>
          </p:cNvPr>
          <p:cNvGraphicFramePr>
            <a:graphicFrameLocks noGrp="1"/>
          </p:cNvGraphicFramePr>
          <p:nvPr>
            <p:extLst>
              <p:ext uri="{D42A27DB-BD31-4B8C-83A1-F6EECF244321}">
                <p14:modId xmlns:p14="http://schemas.microsoft.com/office/powerpoint/2010/main" val="95692392"/>
              </p:ext>
            </p:extLst>
          </p:nvPr>
        </p:nvGraphicFramePr>
        <p:xfrm>
          <a:off x="521601" y="3545059"/>
          <a:ext cx="11226019" cy="2651760"/>
        </p:xfrm>
        <a:graphic>
          <a:graphicData uri="http://schemas.openxmlformats.org/drawingml/2006/table">
            <a:tbl>
              <a:tblPr firstRow="1" bandRow="1">
                <a:tableStyleId>{5940675A-B579-460E-94D1-54222C63F5DA}</a:tableStyleId>
              </a:tblPr>
              <a:tblGrid>
                <a:gridCol w="11226019">
                  <a:extLst>
                    <a:ext uri="{9D8B030D-6E8A-4147-A177-3AD203B41FA5}">
                      <a16:colId xmlns:a16="http://schemas.microsoft.com/office/drawing/2014/main" val="3964334936"/>
                    </a:ext>
                  </a:extLst>
                </a:gridCol>
              </a:tblGrid>
              <a:tr h="513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was an observational, epidemiological cross-sectional study conducted between April 2010 and December 2011 at three hospitals in Saudi Arabia</a:t>
                      </a:r>
                    </a:p>
                  </a:txBody>
                  <a:tcPr>
                    <a:solidFill>
                      <a:schemeClr val="accent1">
                        <a:lumMod val="20000"/>
                        <a:lumOff val="80000"/>
                      </a:schemeClr>
                    </a:solidFill>
                  </a:tcPr>
                </a:tc>
                <a:extLst>
                  <a:ext uri="{0D108BD9-81ED-4DB2-BD59-A6C34878D82A}">
                    <a16:rowId xmlns:a16="http://schemas.microsoft.com/office/drawing/2014/main" val="3032728205"/>
                  </a:ext>
                </a:extLst>
              </a:tr>
              <a:tr h="1766002">
                <a:tc>
                  <a:txBody>
                    <a:bodyPr/>
                    <a:lstStyle/>
                    <a:p>
                      <a:pPr>
                        <a:buClr>
                          <a:schemeClr val="bg2">
                            <a:lumMod val="75000"/>
                          </a:schemeClr>
                        </a:buClr>
                        <a:buFont typeface="Arial" panose="020B0604020202020204" pitchFamily="34" charset="0"/>
                        <a:buChar char="•"/>
                      </a:pPr>
                      <a:r>
                        <a:rPr lang="en-US" sz="1800" b="1" dirty="0">
                          <a:solidFill>
                            <a:schemeClr val="bg2">
                              <a:lumMod val="75000"/>
                            </a:schemeClr>
                          </a:solidFill>
                        </a:rPr>
                        <a:t>Result :</a:t>
                      </a:r>
                    </a:p>
                    <a:p>
                      <a:pPr marL="502920" indent="-457200">
                        <a:buClr>
                          <a:schemeClr val="bg2">
                            <a:lumMod val="75000"/>
                          </a:schemeClr>
                        </a:buClr>
                        <a:buFont typeface="+mj-lt"/>
                        <a:buAutoNum type="arabicPeriod"/>
                      </a:pPr>
                      <a:r>
                        <a:rPr lang="en-US" sz="1800" dirty="0"/>
                        <a:t>The overall prevalence of HPV was 9.8% </a:t>
                      </a:r>
                      <a:r>
                        <a:rPr lang="en-US" sz="1400" dirty="0"/>
                        <a:t>*</a:t>
                      </a:r>
                      <a:r>
                        <a:rPr lang="en-US" sz="1800" dirty="0"/>
                        <a:t>in Saudi Arabia, but was higher in women over 55 years, as well as in non-Saudi nationals.</a:t>
                      </a:r>
                    </a:p>
                    <a:p>
                      <a:pPr marL="502920" indent="-457200">
                        <a:buClr>
                          <a:schemeClr val="bg2">
                            <a:lumMod val="75000"/>
                          </a:schemeClr>
                        </a:buClr>
                        <a:buFont typeface="+mj-lt"/>
                        <a:buAutoNum type="arabicPeriod"/>
                      </a:pPr>
                      <a:r>
                        <a:rPr lang="en-US" sz="1800" dirty="0"/>
                        <a:t>The most prevalent High Risk HPV</a:t>
                      </a:r>
                      <a:r>
                        <a:rPr lang="en-US" sz="1800" baseline="0" dirty="0"/>
                        <a:t>  </a:t>
                      </a:r>
                      <a:r>
                        <a:rPr lang="en-US" sz="1800" dirty="0"/>
                        <a:t>types were: </a:t>
                      </a:r>
                    </a:p>
                    <a:p>
                      <a:pPr marL="845820" lvl="1" indent="-342900">
                        <a:buClr>
                          <a:schemeClr val="bg2">
                            <a:lumMod val="75000"/>
                          </a:schemeClr>
                        </a:buClr>
                        <a:buFont typeface="Wingdings" panose="05000000000000000000" pitchFamily="2" charset="2"/>
                        <a:buChar char="ü"/>
                      </a:pPr>
                      <a:r>
                        <a:rPr lang="en-US" sz="1800" dirty="0"/>
                        <a:t>HPV-68/73 (5 cases)  </a:t>
                      </a:r>
                      <a:r>
                        <a:rPr lang="en-US" sz="1800" dirty="0">
                          <a:solidFill>
                            <a:schemeClr val="accent6">
                              <a:lumMod val="60000"/>
                              <a:lumOff val="40000"/>
                            </a:schemeClr>
                          </a:solidFill>
                        </a:rPr>
                        <a:t>-</a:t>
                      </a:r>
                      <a:r>
                        <a:rPr lang="en-US" sz="1800" dirty="0"/>
                        <a:t>  HPV-18  (4 cases)  </a:t>
                      </a:r>
                      <a:r>
                        <a:rPr lang="en-US" sz="1800" dirty="0">
                          <a:solidFill>
                            <a:schemeClr val="accent6">
                              <a:lumMod val="60000"/>
                              <a:lumOff val="40000"/>
                            </a:schemeClr>
                          </a:solidFill>
                        </a:rPr>
                        <a:t>- </a:t>
                      </a:r>
                      <a:r>
                        <a:rPr lang="en-US" sz="1800" dirty="0"/>
                        <a:t> HPV-16 (3 cases)</a:t>
                      </a:r>
                    </a:p>
                    <a:p>
                      <a:pPr marL="45720" lvl="0" indent="0">
                        <a:buClr>
                          <a:schemeClr val="bg2">
                            <a:lumMod val="75000"/>
                          </a:schemeClr>
                        </a:buClr>
                        <a:buFont typeface="Wingdings" panose="05000000000000000000" pitchFamily="2" charset="2"/>
                        <a:buNone/>
                      </a:pPr>
                      <a:r>
                        <a:rPr lang="en-US" sz="1800" dirty="0">
                          <a:solidFill>
                            <a:schemeClr val="accent1">
                              <a:lumMod val="40000"/>
                              <a:lumOff val="60000"/>
                            </a:schemeClr>
                          </a:solidFill>
                        </a:rPr>
                        <a:t>3</a:t>
                      </a:r>
                      <a:r>
                        <a:rPr lang="en-US" sz="1800" dirty="0"/>
                        <a:t>. The most prevalent low risk types were</a:t>
                      </a:r>
                      <a:r>
                        <a:rPr lang="en-US" sz="1400" dirty="0"/>
                        <a:t>**</a:t>
                      </a:r>
                    </a:p>
                    <a:p>
                      <a:pPr marL="788670" lvl="1" indent="-285750">
                        <a:buClr>
                          <a:schemeClr val="bg2">
                            <a:lumMod val="75000"/>
                          </a:schemeClr>
                        </a:buClr>
                        <a:buFont typeface="Wingdings" panose="05000000000000000000" pitchFamily="2" charset="2"/>
                        <a:buChar char="ü"/>
                      </a:pPr>
                      <a:r>
                        <a:rPr lang="en-US" sz="1800" dirty="0"/>
                        <a:t> HPV-6</a:t>
                      </a:r>
                      <a:r>
                        <a:rPr lang="en-US" sz="1400" dirty="0"/>
                        <a:t>***</a:t>
                      </a:r>
                      <a:r>
                        <a:rPr lang="en-US" sz="1800" dirty="0"/>
                        <a:t>-- (4 cases) </a:t>
                      </a:r>
                      <a:r>
                        <a:rPr lang="en-US" sz="1800" b="1" dirty="0">
                          <a:solidFill>
                            <a:schemeClr val="accent6">
                              <a:lumMod val="60000"/>
                              <a:lumOff val="40000"/>
                            </a:schemeClr>
                          </a:solidFill>
                        </a:rPr>
                        <a:t> -   </a:t>
                      </a:r>
                      <a:r>
                        <a:rPr lang="en-US" sz="1800" dirty="0"/>
                        <a:t>HPV-42, HPV-53 and HPV-54 (2 cases each). </a:t>
                      </a:r>
                    </a:p>
                  </a:txBody>
                  <a:tcPr/>
                </a:tc>
                <a:extLst>
                  <a:ext uri="{0D108BD9-81ED-4DB2-BD59-A6C34878D82A}">
                    <a16:rowId xmlns:a16="http://schemas.microsoft.com/office/drawing/2014/main" val="3632848573"/>
                  </a:ext>
                </a:extLst>
              </a:tr>
            </a:tbl>
          </a:graphicData>
        </a:graphic>
      </p:graphicFrame>
      <p:pic>
        <p:nvPicPr>
          <p:cNvPr id="10" name="Content Placeholder 3">
            <a:extLst>
              <a:ext uri="{FF2B5EF4-FFF2-40B4-BE49-F238E27FC236}">
                <a16:creationId xmlns:a16="http://schemas.microsoft.com/office/drawing/2014/main" id="{6F82A7A9-3AAE-47F6-8F0F-2ABA7708B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505" y="276839"/>
            <a:ext cx="5303112" cy="3036103"/>
          </a:xfrm>
          <a:prstGeom prst="rect">
            <a:avLst/>
          </a:prstGeom>
          <a:ln w="38100">
            <a:solidFill>
              <a:schemeClr val="accent1">
                <a:lumMod val="75000"/>
              </a:schemeClr>
            </a:solidFill>
          </a:ln>
        </p:spPr>
      </p:pic>
      <p:cxnSp>
        <p:nvCxnSpPr>
          <p:cNvPr id="15" name="Straight Connector 14">
            <a:extLst>
              <a:ext uri="{FF2B5EF4-FFF2-40B4-BE49-F238E27FC236}">
                <a16:creationId xmlns:a16="http://schemas.microsoft.com/office/drawing/2014/main" id="{6CBCF40E-275A-4E73-B3EE-116A0B288B32}"/>
              </a:ext>
            </a:extLst>
          </p:cNvPr>
          <p:cNvCxnSpPr/>
          <p:nvPr/>
        </p:nvCxnSpPr>
        <p:spPr>
          <a:xfrm>
            <a:off x="0" y="6303726"/>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p:cNvSpPr txBox="1"/>
          <p:nvPr/>
        </p:nvSpPr>
        <p:spPr>
          <a:xfrm>
            <a:off x="76201" y="6319878"/>
            <a:ext cx="7509933" cy="738664"/>
          </a:xfrm>
          <a:prstGeom prst="rect">
            <a:avLst/>
          </a:prstGeom>
          <a:noFill/>
        </p:spPr>
        <p:txBody>
          <a:bodyPr wrap="square" rtlCol="0">
            <a:spAutoFit/>
          </a:bodyPr>
          <a:lstStyle/>
          <a:p>
            <a:r>
              <a:rPr lang="en-US" sz="1400" dirty="0">
                <a:solidFill>
                  <a:schemeClr val="bg1">
                    <a:lumMod val="50000"/>
                  </a:schemeClr>
                </a:solidFill>
              </a:rPr>
              <a:t>*Meaning</a:t>
            </a:r>
            <a:r>
              <a:rPr lang="en-US" sz="1400" dirty="0"/>
              <a:t> </a:t>
            </a:r>
            <a:r>
              <a:rPr lang="en-US" sz="1400" dirty="0">
                <a:solidFill>
                  <a:schemeClr val="accent1">
                    <a:lumMod val="75000"/>
                  </a:schemeClr>
                </a:solidFill>
              </a:rPr>
              <a:t>around 10% were positive for the virus, meaning  it is not a rare infection.</a:t>
            </a:r>
          </a:p>
          <a:p>
            <a:r>
              <a:rPr lang="en-US" sz="1400" dirty="0">
                <a:solidFill>
                  <a:schemeClr val="accent1">
                    <a:lumMod val="75000"/>
                  </a:schemeClr>
                </a:solidFill>
              </a:rPr>
              <a:t>** very rare                      *** HPV 6 causes warts </a:t>
            </a:r>
          </a:p>
          <a:p>
            <a:r>
              <a:rPr lang="en-US" sz="1400" dirty="0">
                <a:solidFill>
                  <a:schemeClr val="accent1"/>
                </a:solidFill>
              </a:rPr>
              <a:t> </a:t>
            </a:r>
          </a:p>
        </p:txBody>
      </p:sp>
    </p:spTree>
    <p:extLst>
      <p:ext uri="{BB962C8B-B14F-4D97-AF65-F5344CB8AC3E}">
        <p14:creationId xmlns:p14="http://schemas.microsoft.com/office/powerpoint/2010/main" val="346418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7EC9C9AE-96EB-491D-9C6B-C84375EE4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470" y="623929"/>
            <a:ext cx="4544169" cy="3474720"/>
          </a:xfrm>
          <a:prstGeom prst="rect">
            <a:avLst/>
          </a:prstGeom>
          <a:ln w="38100">
            <a:solidFill>
              <a:schemeClr val="accent6">
                <a:lumMod val="75000"/>
              </a:schemeClr>
            </a:solidFill>
          </a:ln>
        </p:spPr>
      </p:pic>
      <p:graphicFrame>
        <p:nvGraphicFramePr>
          <p:cNvPr id="3" name="Table 2">
            <a:extLst>
              <a:ext uri="{FF2B5EF4-FFF2-40B4-BE49-F238E27FC236}">
                <a16:creationId xmlns:a16="http://schemas.microsoft.com/office/drawing/2014/main" id="{16F940FF-E823-448D-A5BE-BE301DA395A0}"/>
              </a:ext>
            </a:extLst>
          </p:cNvPr>
          <p:cNvGraphicFramePr>
            <a:graphicFrameLocks noGrp="1"/>
          </p:cNvGraphicFramePr>
          <p:nvPr>
            <p:extLst>
              <p:ext uri="{D42A27DB-BD31-4B8C-83A1-F6EECF244321}">
                <p14:modId xmlns:p14="http://schemas.microsoft.com/office/powerpoint/2010/main" val="1904341559"/>
              </p:ext>
            </p:extLst>
          </p:nvPr>
        </p:nvGraphicFramePr>
        <p:xfrm>
          <a:off x="67916" y="623929"/>
          <a:ext cx="7273787" cy="3474720"/>
        </p:xfrm>
        <a:graphic>
          <a:graphicData uri="http://schemas.openxmlformats.org/drawingml/2006/table">
            <a:tbl>
              <a:tblPr firstRow="1" bandRow="1">
                <a:tableStyleId>{5940675A-B579-460E-94D1-54222C63F5DA}</a:tableStyleId>
              </a:tblPr>
              <a:tblGrid>
                <a:gridCol w="7273787">
                  <a:extLst>
                    <a:ext uri="{9D8B030D-6E8A-4147-A177-3AD203B41FA5}">
                      <a16:colId xmlns:a16="http://schemas.microsoft.com/office/drawing/2014/main" val="3964334936"/>
                    </a:ext>
                  </a:extLst>
                </a:gridCol>
              </a:tblGrid>
              <a:tr h="664676">
                <a:tc>
                  <a:txBody>
                    <a:bodyPr/>
                    <a:lstStyle/>
                    <a:p>
                      <a:pPr>
                        <a:buClr>
                          <a:schemeClr val="accent6">
                            <a:lumMod val="50000"/>
                          </a:schemeClr>
                        </a:buClr>
                        <a:buFont typeface="Wingdings" panose="05000000000000000000" pitchFamily="2" charset="2"/>
                        <a:buChar char="Ø"/>
                      </a:pPr>
                      <a:r>
                        <a:rPr lang="en-US" sz="1800" dirty="0"/>
                        <a:t>100 patients with </a:t>
                      </a:r>
                      <a:r>
                        <a:rPr lang="en-US" sz="1800" dirty="0" err="1"/>
                        <a:t>histo</a:t>
                      </a:r>
                      <a:r>
                        <a:rPr lang="en-US" sz="1800" dirty="0"/>
                        <a:t> pathologically proven, locally advanced, cervical cancer were enrolled in this study out of 218 patients followed at  KFSHRC from 2009 to 2012. </a:t>
                      </a:r>
                    </a:p>
                    <a:p>
                      <a:pPr>
                        <a:buClr>
                          <a:schemeClr val="accent6">
                            <a:lumMod val="50000"/>
                          </a:schemeClr>
                        </a:buClr>
                        <a:buFont typeface="Wingdings" panose="05000000000000000000" pitchFamily="2" charset="2"/>
                        <a:buChar char="Ø"/>
                      </a:pPr>
                      <a:r>
                        <a:rPr lang="en-US" sz="1800" dirty="0"/>
                        <a:t>There was no restriction on patients’ age or histological type of cervix cancer </a:t>
                      </a:r>
                    </a:p>
                  </a:txBody>
                  <a:tcPr>
                    <a:solidFill>
                      <a:schemeClr val="accent6">
                        <a:lumMod val="20000"/>
                        <a:lumOff val="80000"/>
                      </a:schemeClr>
                    </a:solidFill>
                  </a:tcPr>
                </a:tc>
                <a:extLst>
                  <a:ext uri="{0D108BD9-81ED-4DB2-BD59-A6C34878D82A}">
                    <a16:rowId xmlns:a16="http://schemas.microsoft.com/office/drawing/2014/main" val="3032728205"/>
                  </a:ext>
                </a:extLst>
              </a:tr>
              <a:tr h="1433990">
                <a:tc>
                  <a:txBody>
                    <a:bodyPr/>
                    <a:lstStyle/>
                    <a:p>
                      <a:pPr marL="45720" indent="0">
                        <a:buNone/>
                      </a:pPr>
                      <a:r>
                        <a:rPr lang="en-US" sz="1800" b="1" u="sng" dirty="0"/>
                        <a:t>Conclusions</a:t>
                      </a:r>
                    </a:p>
                    <a:p>
                      <a:pPr marL="285750" indent="-285750">
                        <a:buClr>
                          <a:schemeClr val="accent6">
                            <a:lumMod val="50000"/>
                          </a:schemeClr>
                        </a:buClr>
                        <a:buFont typeface="Arial" panose="020B0604020202020204" pitchFamily="34" charset="0"/>
                        <a:buChar char="•"/>
                      </a:pPr>
                      <a:r>
                        <a:rPr lang="en-US" sz="1800" dirty="0"/>
                        <a:t>The prevalence of HPV infection in invasive cervical cancer in Saudi Arabia (82%) is at the lower range of that observed in the world (85%-99%)</a:t>
                      </a:r>
                    </a:p>
                    <a:p>
                      <a:pPr marL="285750" indent="-285750">
                        <a:buClr>
                          <a:schemeClr val="accent6">
                            <a:lumMod val="50000"/>
                          </a:schemeClr>
                        </a:buClr>
                        <a:buFont typeface="Arial" panose="020B0604020202020204" pitchFamily="34" charset="0"/>
                        <a:buChar char="•"/>
                      </a:pPr>
                      <a:r>
                        <a:rPr lang="en-US" sz="1800" dirty="0"/>
                        <a:t>the most common HPV genotype was </a:t>
                      </a:r>
                    </a:p>
                    <a:p>
                      <a:pPr marL="285750" indent="-285750">
                        <a:buClr>
                          <a:schemeClr val="accent6">
                            <a:lumMod val="50000"/>
                          </a:schemeClr>
                        </a:buClr>
                        <a:buFont typeface="Arial" panose="020B0604020202020204" pitchFamily="34" charset="0"/>
                        <a:buChar char="•"/>
                      </a:pPr>
                      <a:r>
                        <a:rPr lang="en-US" sz="1800" dirty="0"/>
                        <a:t>HPV-16 (71%), followed by HPV-31 (7%), HPV-18, 45, and 73 (4% each) </a:t>
                      </a:r>
                    </a:p>
                    <a:p>
                      <a:pPr marL="285750" indent="-285750">
                        <a:buClr>
                          <a:schemeClr val="accent6">
                            <a:lumMod val="50000"/>
                          </a:schemeClr>
                        </a:buClr>
                        <a:buFont typeface="Arial" panose="020B0604020202020204" pitchFamily="34" charset="0"/>
                        <a:buChar char="•"/>
                      </a:pPr>
                      <a:r>
                        <a:rPr lang="en-US" sz="1800" dirty="0"/>
                        <a:t>double infections were present in 8.5% of HPV-positive patients.</a:t>
                      </a:r>
                    </a:p>
                  </a:txBody>
                  <a:tcPr/>
                </a:tc>
                <a:extLst>
                  <a:ext uri="{0D108BD9-81ED-4DB2-BD59-A6C34878D82A}">
                    <a16:rowId xmlns:a16="http://schemas.microsoft.com/office/drawing/2014/main" val="3632848573"/>
                  </a:ext>
                </a:extLst>
              </a:tr>
            </a:tbl>
          </a:graphicData>
        </a:graphic>
      </p:graphicFrame>
      <p:cxnSp>
        <p:nvCxnSpPr>
          <p:cNvPr id="4" name="Straight Connector 3">
            <a:extLst>
              <a:ext uri="{FF2B5EF4-FFF2-40B4-BE49-F238E27FC236}">
                <a16:creationId xmlns:a16="http://schemas.microsoft.com/office/drawing/2014/main" id="{060A26D5-486E-4437-96EB-92B29BAE5EA3}"/>
              </a:ext>
            </a:extLst>
          </p:cNvPr>
          <p:cNvCxnSpPr/>
          <p:nvPr/>
        </p:nvCxnSpPr>
        <p:spPr>
          <a:xfrm>
            <a:off x="0" y="611672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Content Placeholder 2">
            <a:extLst>
              <a:ext uri="{FF2B5EF4-FFF2-40B4-BE49-F238E27FC236}">
                <a16:creationId xmlns:a16="http://schemas.microsoft.com/office/drawing/2014/main" id="{8A8AB913-957F-44F3-93FF-58B739A8EDA7}"/>
              </a:ext>
            </a:extLst>
          </p:cNvPr>
          <p:cNvSpPr txBox="1">
            <a:spLocks/>
          </p:cNvSpPr>
          <p:nvPr/>
        </p:nvSpPr>
        <p:spPr>
          <a:xfrm>
            <a:off x="0" y="107657"/>
            <a:ext cx="6324600" cy="369332"/>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en-US" sz="2400" b="1">
                <a:solidFill>
                  <a:schemeClr val="accent1">
                    <a:lumMod val="75000"/>
                  </a:schemeClr>
                </a:solidFill>
                <a:latin typeface="+mj-lt"/>
                <a:ea typeface="+mj-ea"/>
                <a:cs typeface="+mj-cs"/>
              </a:rPr>
              <a:t>STUDIES:</a:t>
            </a:r>
            <a:endParaRPr lang="en-US" sz="2400" b="1" dirty="0">
              <a:solidFill>
                <a:schemeClr val="accent1">
                  <a:lumMod val="75000"/>
                </a:schemeClr>
              </a:solidFill>
              <a:latin typeface="+mj-lt"/>
              <a:ea typeface="+mj-ea"/>
              <a:cs typeface="+mj-cs"/>
            </a:endParaRPr>
          </a:p>
        </p:txBody>
      </p:sp>
      <p:sp>
        <p:nvSpPr>
          <p:cNvPr id="6" name="Rectangle 5">
            <a:extLst>
              <a:ext uri="{FF2B5EF4-FFF2-40B4-BE49-F238E27FC236}">
                <a16:creationId xmlns:a16="http://schemas.microsoft.com/office/drawing/2014/main" id="{1D8930BE-85D4-4780-899A-8DF1444C9384}"/>
              </a:ext>
            </a:extLst>
          </p:cNvPr>
          <p:cNvSpPr/>
          <p:nvPr/>
        </p:nvSpPr>
        <p:spPr>
          <a:xfrm>
            <a:off x="51682" y="4245589"/>
            <a:ext cx="11926957" cy="1754326"/>
          </a:xfrm>
          <a:prstGeom prst="rect">
            <a:avLst/>
          </a:prstGeom>
        </p:spPr>
        <p:txBody>
          <a:bodyPr wrap="square">
            <a:spAutoFit/>
          </a:bodyPr>
          <a:lstStyle/>
          <a:p>
            <a:pPr marL="285750" indent="-285750">
              <a:buClr>
                <a:schemeClr val="accent6">
                  <a:lumMod val="50000"/>
                </a:schemeClr>
              </a:buClr>
              <a:buFont typeface="Wingdings" panose="05000000000000000000" pitchFamily="2" charset="2"/>
              <a:buChar char="ü"/>
            </a:pPr>
            <a:r>
              <a:rPr lang="en-US" dirty="0"/>
              <a:t>The Departments of Obstetrics and Gynecology, and Histopathology at KKUH conducted A  retrospective study. </a:t>
            </a:r>
          </a:p>
          <a:p>
            <a:pPr marL="285750" indent="-285750">
              <a:buClr>
                <a:schemeClr val="accent6">
                  <a:lumMod val="50000"/>
                </a:schemeClr>
              </a:buClr>
              <a:buFont typeface="Wingdings" panose="05000000000000000000" pitchFamily="2" charset="2"/>
              <a:buChar char="ü"/>
            </a:pPr>
            <a:r>
              <a:rPr lang="en-US" dirty="0"/>
              <a:t>reviewed all cervical pap smears obtained from Saudi women between the years of 2004 and 2014. </a:t>
            </a:r>
          </a:p>
          <a:p>
            <a:pPr marL="285750" indent="-285750">
              <a:buClr>
                <a:schemeClr val="accent6">
                  <a:lumMod val="50000"/>
                </a:schemeClr>
              </a:buClr>
              <a:buFont typeface="Wingdings" panose="05000000000000000000" pitchFamily="2" charset="2"/>
              <a:buChar char="ü"/>
            </a:pPr>
            <a:r>
              <a:rPr lang="en-US" dirty="0"/>
              <a:t> found that the frequency of epithelial cell abnormalities in the cervix among Saudi women is relatively low. </a:t>
            </a:r>
          </a:p>
          <a:p>
            <a:pPr marL="285750" indent="-285750">
              <a:buClr>
                <a:schemeClr val="accent6">
                  <a:lumMod val="50000"/>
                </a:schemeClr>
              </a:buClr>
              <a:buFont typeface="Wingdings" panose="05000000000000000000" pitchFamily="2" charset="2"/>
              <a:buChar char="ü"/>
            </a:pPr>
            <a:r>
              <a:rPr lang="en-US" dirty="0"/>
              <a:t>The </a:t>
            </a:r>
            <a:r>
              <a:rPr lang="en-US" b="1" dirty="0">
                <a:solidFill>
                  <a:srgbClr val="FF0000"/>
                </a:solidFill>
              </a:rPr>
              <a:t>mean age of cervical carcinoma was 61 </a:t>
            </a:r>
            <a:r>
              <a:rPr lang="en-US" dirty="0"/>
              <a:t>years , which is higher than the one reported in western countries.*</a:t>
            </a:r>
          </a:p>
          <a:p>
            <a:pPr marL="285750" indent="-285750">
              <a:buClr>
                <a:schemeClr val="accent6">
                  <a:lumMod val="50000"/>
                </a:schemeClr>
              </a:buClr>
              <a:buFont typeface="Wingdings" panose="05000000000000000000" pitchFamily="2" charset="2"/>
              <a:buChar char="ü"/>
            </a:pPr>
            <a:r>
              <a:rPr lang="en-US" dirty="0"/>
              <a:t>relatively high incidence of invasive Cancer, which is found in older Saudi women, suggest that the starting age of cervical screening in our society should be from 25 years with continuation of the screening till after 65 years of age</a:t>
            </a:r>
          </a:p>
        </p:txBody>
      </p:sp>
      <p:sp>
        <p:nvSpPr>
          <p:cNvPr id="8" name="TextBox 7"/>
          <p:cNvSpPr txBox="1"/>
          <p:nvPr/>
        </p:nvSpPr>
        <p:spPr>
          <a:xfrm>
            <a:off x="67916" y="6146855"/>
            <a:ext cx="11910723" cy="692497"/>
          </a:xfrm>
          <a:prstGeom prst="rect">
            <a:avLst/>
          </a:prstGeom>
          <a:noFill/>
        </p:spPr>
        <p:txBody>
          <a:bodyPr wrap="square" rtlCol="0">
            <a:spAutoFit/>
          </a:bodyPr>
          <a:lstStyle/>
          <a:p>
            <a:r>
              <a:rPr lang="en-US" sz="1300" dirty="0">
                <a:solidFill>
                  <a:schemeClr val="accent1">
                    <a:lumMod val="75000"/>
                  </a:schemeClr>
                </a:solidFill>
              </a:rPr>
              <a:t>*and this is due to the early sexual exposer and this doesn’t happen here (in Canada by the age of 15  50% of the girls have had some kind of sexual exposure )(the early you get the infection  the early you get the disease) and we said there is a window of 5 to 15  for the infection years so if they get the virus at the  age of 15 by the age of 30 they are already have the cancer </a:t>
            </a:r>
          </a:p>
        </p:txBody>
      </p:sp>
    </p:spTree>
    <p:extLst>
      <p:ext uri="{BB962C8B-B14F-4D97-AF65-F5344CB8AC3E}">
        <p14:creationId xmlns:p14="http://schemas.microsoft.com/office/powerpoint/2010/main" val="378325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60A26D5-486E-4437-96EB-92B29BAE5EA3}"/>
              </a:ext>
            </a:extLst>
          </p:cNvPr>
          <p:cNvCxnSpPr/>
          <p:nvPr/>
        </p:nvCxnSpPr>
        <p:spPr>
          <a:xfrm>
            <a:off x="0" y="644765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Content Placeholder 2">
            <a:extLst>
              <a:ext uri="{FF2B5EF4-FFF2-40B4-BE49-F238E27FC236}">
                <a16:creationId xmlns:a16="http://schemas.microsoft.com/office/drawing/2014/main" id="{8A8AB913-957F-44F3-93FF-58B739A8EDA7}"/>
              </a:ext>
            </a:extLst>
          </p:cNvPr>
          <p:cNvSpPr txBox="1">
            <a:spLocks/>
          </p:cNvSpPr>
          <p:nvPr/>
        </p:nvSpPr>
        <p:spPr>
          <a:xfrm>
            <a:off x="0" y="225674"/>
            <a:ext cx="6324600" cy="369332"/>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en-US" sz="2400" b="1" dirty="0">
                <a:solidFill>
                  <a:schemeClr val="accent1">
                    <a:lumMod val="75000"/>
                  </a:schemeClr>
                </a:solidFill>
                <a:latin typeface="+mj-lt"/>
                <a:ea typeface="+mj-ea"/>
                <a:cs typeface="+mj-cs"/>
              </a:rPr>
              <a:t>HPV VACCINE?  </a:t>
            </a:r>
          </a:p>
        </p:txBody>
      </p:sp>
      <p:sp>
        <p:nvSpPr>
          <p:cNvPr id="8" name="Content Placeholder 2">
            <a:extLst>
              <a:ext uri="{FF2B5EF4-FFF2-40B4-BE49-F238E27FC236}">
                <a16:creationId xmlns:a16="http://schemas.microsoft.com/office/drawing/2014/main" id="{0FE71071-D1C7-499D-852E-6B1CB31C39D5}"/>
              </a:ext>
            </a:extLst>
          </p:cNvPr>
          <p:cNvSpPr txBox="1">
            <a:spLocks/>
          </p:cNvSpPr>
          <p:nvPr/>
        </p:nvSpPr>
        <p:spPr>
          <a:xfrm>
            <a:off x="198783" y="573228"/>
            <a:ext cx="5605670" cy="347472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lumMod val="75000"/>
                </a:schemeClr>
              </a:buClr>
              <a:buFont typeface="Wingdings" pitchFamily="2" charset="2"/>
              <a:buChar char="§"/>
            </a:pPr>
            <a:r>
              <a:rPr lang="en-US" sz="1800" dirty="0"/>
              <a:t>1989</a:t>
            </a:r>
          </a:p>
          <a:p>
            <a:pPr>
              <a:buClr>
                <a:schemeClr val="accent1">
                  <a:lumMod val="75000"/>
                </a:schemeClr>
              </a:buClr>
              <a:buFont typeface="Wingdings" pitchFamily="2" charset="2"/>
              <a:buChar char="§"/>
            </a:pPr>
            <a:r>
              <a:rPr lang="en-US" sz="1800" dirty="0"/>
              <a:t>Ian Hector Frazer </a:t>
            </a:r>
          </a:p>
          <a:p>
            <a:pPr>
              <a:buClr>
                <a:schemeClr val="accent1">
                  <a:lumMod val="75000"/>
                </a:schemeClr>
              </a:buClr>
              <a:buFont typeface="Wingdings" pitchFamily="2" charset="2"/>
              <a:buChar char="§"/>
            </a:pPr>
            <a:r>
              <a:rPr lang="en-US" sz="1800" dirty="0"/>
              <a:t>born 6 January 1953</a:t>
            </a:r>
          </a:p>
          <a:p>
            <a:pPr>
              <a:buClr>
                <a:schemeClr val="accent1">
                  <a:lumMod val="75000"/>
                </a:schemeClr>
              </a:buClr>
              <a:buFont typeface="Wingdings" pitchFamily="2" charset="2"/>
              <a:buChar char="§"/>
            </a:pPr>
            <a:r>
              <a:rPr lang="en-US" sz="1800" dirty="0"/>
              <a:t> is a Scottish-born Australian scientist</a:t>
            </a:r>
          </a:p>
          <a:p>
            <a:pPr>
              <a:buClr>
                <a:schemeClr val="accent1">
                  <a:lumMod val="75000"/>
                </a:schemeClr>
              </a:buClr>
              <a:buFont typeface="Wingdings" pitchFamily="2" charset="2"/>
              <a:buChar char="§"/>
            </a:pPr>
            <a:r>
              <a:rPr lang="en-US" sz="1800" dirty="0"/>
              <a:t>He met with virologist Jian Zhou the two considered the problem of developing a vaccine for HPV</a:t>
            </a:r>
          </a:p>
        </p:txBody>
      </p:sp>
      <p:pic>
        <p:nvPicPr>
          <p:cNvPr id="9" name="Picture 8">
            <a:extLst>
              <a:ext uri="{FF2B5EF4-FFF2-40B4-BE49-F238E27FC236}">
                <a16:creationId xmlns:a16="http://schemas.microsoft.com/office/drawing/2014/main" id="{0C3B99DA-D3A7-4BEA-A427-B68BACBF3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302" y="748166"/>
            <a:ext cx="911995" cy="913713"/>
          </a:xfrm>
          <a:prstGeom prst="rect">
            <a:avLst/>
          </a:prstGeom>
        </p:spPr>
      </p:pic>
      <p:sp>
        <p:nvSpPr>
          <p:cNvPr id="10" name="Rectangle 9">
            <a:extLst>
              <a:ext uri="{FF2B5EF4-FFF2-40B4-BE49-F238E27FC236}">
                <a16:creationId xmlns:a16="http://schemas.microsoft.com/office/drawing/2014/main" id="{E8D84BD3-28EF-486D-A5E5-BF88670E2810}"/>
              </a:ext>
            </a:extLst>
          </p:cNvPr>
          <p:cNvSpPr/>
          <p:nvPr/>
        </p:nvSpPr>
        <p:spPr>
          <a:xfrm>
            <a:off x="6324600" y="225674"/>
            <a:ext cx="6096000" cy="738664"/>
          </a:xfrm>
          <a:prstGeom prst="rect">
            <a:avLst/>
          </a:prstGeom>
        </p:spPr>
        <p:txBody>
          <a:bodyPr>
            <a:spAutoFit/>
          </a:bodyPr>
          <a:lstStyle/>
          <a:p>
            <a:pPr marL="45720" indent="0">
              <a:buFont typeface="Arial" panose="020B0604020202020204" pitchFamily="34" charset="0"/>
              <a:buNone/>
            </a:pPr>
            <a:r>
              <a:rPr lang="en-US" sz="2400" b="1" dirty="0">
                <a:solidFill>
                  <a:schemeClr val="accent1">
                    <a:lumMod val="75000"/>
                  </a:schemeClr>
                </a:solidFill>
                <a:latin typeface="+mj-lt"/>
                <a:ea typeface="+mj-ea"/>
                <a:cs typeface="+mj-cs"/>
              </a:rPr>
              <a:t>U.S FDA Approved ?</a:t>
            </a:r>
          </a:p>
          <a:p>
            <a:pPr marL="45720" indent="0" algn="ctr">
              <a:buFont typeface="Arial" panose="020B0604020202020204" pitchFamily="34" charset="0"/>
              <a:buNone/>
            </a:pPr>
            <a:endParaRPr lang="en-US" b="1" dirty="0"/>
          </a:p>
        </p:txBody>
      </p:sp>
      <p:sp>
        <p:nvSpPr>
          <p:cNvPr id="11" name="Rectangle 10">
            <a:extLst>
              <a:ext uri="{FF2B5EF4-FFF2-40B4-BE49-F238E27FC236}">
                <a16:creationId xmlns:a16="http://schemas.microsoft.com/office/drawing/2014/main" id="{97AA5007-17C6-46F2-98E2-B507CBEF03BB}"/>
              </a:ext>
            </a:extLst>
          </p:cNvPr>
          <p:cNvSpPr/>
          <p:nvPr/>
        </p:nvSpPr>
        <p:spPr>
          <a:xfrm>
            <a:off x="6324600" y="748166"/>
            <a:ext cx="6023113" cy="923330"/>
          </a:xfrm>
          <a:prstGeom prst="rect">
            <a:avLst/>
          </a:prstGeom>
        </p:spPr>
        <p:txBody>
          <a:bodyPr wrap="square">
            <a:spAutoFit/>
          </a:bodyPr>
          <a:lstStyle/>
          <a:p>
            <a:pPr marL="331470" indent="-285750">
              <a:buClr>
                <a:schemeClr val="accent1">
                  <a:lumMod val="75000"/>
                </a:schemeClr>
              </a:buClr>
              <a:buFont typeface="Wingdings" panose="05000000000000000000" pitchFamily="2" charset="2"/>
              <a:buChar char="§"/>
            </a:pPr>
            <a:r>
              <a:rPr lang="en-US" dirty="0"/>
              <a:t>2006</a:t>
            </a:r>
          </a:p>
          <a:p>
            <a:pPr marL="331470" indent="-285750">
              <a:buClr>
                <a:schemeClr val="accent1">
                  <a:lumMod val="75000"/>
                </a:schemeClr>
              </a:buClr>
              <a:buFont typeface="Wingdings" panose="05000000000000000000" pitchFamily="2" charset="2"/>
              <a:buChar char="§"/>
            </a:pPr>
            <a:r>
              <a:rPr lang="en-US" dirty="0"/>
              <a:t>Saudi Food and Drug Administration approved prophylactic HPV vaccine in 2010</a:t>
            </a:r>
          </a:p>
        </p:txBody>
      </p:sp>
      <p:sp>
        <p:nvSpPr>
          <p:cNvPr id="19" name="Rectangle 18">
            <a:extLst>
              <a:ext uri="{FF2B5EF4-FFF2-40B4-BE49-F238E27FC236}">
                <a16:creationId xmlns:a16="http://schemas.microsoft.com/office/drawing/2014/main" id="{3A77EDC4-ED77-47BC-878E-AF2BFA6784B7}"/>
              </a:ext>
            </a:extLst>
          </p:cNvPr>
          <p:cNvSpPr/>
          <p:nvPr/>
        </p:nvSpPr>
        <p:spPr>
          <a:xfrm>
            <a:off x="198783" y="2693513"/>
            <a:ext cx="1099660" cy="461665"/>
          </a:xfrm>
          <a:prstGeom prst="rect">
            <a:avLst/>
          </a:prstGeom>
        </p:spPr>
        <p:txBody>
          <a:bodyPr wrap="none">
            <a:spAutoFit/>
          </a:bodyPr>
          <a:lstStyle/>
          <a:p>
            <a:pPr marL="45720" indent="0" algn="ctr">
              <a:buNone/>
            </a:pPr>
            <a:r>
              <a:rPr lang="en-US" sz="2400" b="1" dirty="0">
                <a:solidFill>
                  <a:schemeClr val="accent1">
                    <a:lumMod val="75000"/>
                  </a:schemeClr>
                </a:solidFill>
                <a:latin typeface="+mj-lt"/>
                <a:ea typeface="+mj-ea"/>
                <a:cs typeface="+mj-cs"/>
              </a:rPr>
              <a:t>When?</a:t>
            </a:r>
          </a:p>
        </p:txBody>
      </p:sp>
      <p:sp>
        <p:nvSpPr>
          <p:cNvPr id="21" name="Rectangle 20">
            <a:extLst>
              <a:ext uri="{FF2B5EF4-FFF2-40B4-BE49-F238E27FC236}">
                <a16:creationId xmlns:a16="http://schemas.microsoft.com/office/drawing/2014/main" id="{5D65D2B2-E24F-4B8C-B4A0-AE4FBB992D10}"/>
              </a:ext>
            </a:extLst>
          </p:cNvPr>
          <p:cNvSpPr/>
          <p:nvPr/>
        </p:nvSpPr>
        <p:spPr>
          <a:xfrm>
            <a:off x="114299" y="3175941"/>
            <a:ext cx="5867402" cy="3170099"/>
          </a:xfrm>
          <a:prstGeom prst="rect">
            <a:avLst/>
          </a:prstGeom>
          <a:solidFill>
            <a:schemeClr val="bg1">
              <a:lumMod val="95000"/>
            </a:schemeClr>
          </a:solidFill>
        </p:spPr>
        <p:txBody>
          <a:bodyPr wrap="square">
            <a:spAutoFit/>
          </a:bodyPr>
          <a:lstStyle/>
          <a:p>
            <a:pPr marL="45720" indent="0">
              <a:spcBef>
                <a:spcPts val="600"/>
              </a:spcBef>
              <a:buFont typeface="Arial" panose="020B0604020202020204" pitchFamily="34" charset="0"/>
              <a:buNone/>
            </a:pPr>
            <a:r>
              <a:rPr lang="en-US" b="1" u="sng" dirty="0"/>
              <a:t>American Cancer Society (ACS) guidelines </a:t>
            </a:r>
          </a:p>
          <a:p>
            <a:pPr marL="45720" indent="0">
              <a:spcBef>
                <a:spcPts val="600"/>
              </a:spcBef>
              <a:buFont typeface="Arial" panose="020B0604020202020204" pitchFamily="34" charset="0"/>
              <a:buNone/>
            </a:pPr>
            <a:r>
              <a:rPr lang="en-US" dirty="0"/>
              <a:t>should be routinely offered to </a:t>
            </a:r>
          </a:p>
          <a:p>
            <a:pPr marL="45720" indent="0">
              <a:spcBef>
                <a:spcPts val="600"/>
              </a:spcBef>
              <a:buFont typeface="Arial" panose="020B0604020202020204" pitchFamily="34" charset="0"/>
              <a:buNone/>
            </a:pPr>
            <a:r>
              <a:rPr lang="en-US" dirty="0"/>
              <a:t>1.females aged 11 to 12 years; immunization may begin at 9 years of age .</a:t>
            </a:r>
          </a:p>
          <a:p>
            <a:pPr marL="45720" indent="0">
              <a:spcBef>
                <a:spcPts val="600"/>
              </a:spcBef>
              <a:buFont typeface="Arial" panose="020B0604020202020204" pitchFamily="34" charset="0"/>
              <a:buNone/>
            </a:pPr>
            <a:r>
              <a:rPr lang="en-US" dirty="0"/>
              <a:t>2.catch-up vaccination* for females aged 13 to 18 who have not been previously vaccinated or completed their vaccine series. </a:t>
            </a:r>
          </a:p>
          <a:p>
            <a:pPr marL="45720" indent="0">
              <a:spcBef>
                <a:spcPts val="600"/>
              </a:spcBef>
              <a:buFont typeface="Arial" panose="020B0604020202020204" pitchFamily="34" charset="0"/>
              <a:buNone/>
            </a:pPr>
            <a:r>
              <a:rPr lang="en-US" dirty="0"/>
              <a:t>3.The ACS notes that there is insufficient evidence to recommend for or against vaccination of females aged 19 to 26 years.</a:t>
            </a:r>
          </a:p>
        </p:txBody>
      </p:sp>
      <p:sp>
        <p:nvSpPr>
          <p:cNvPr id="22" name="Rectangle 21">
            <a:extLst>
              <a:ext uri="{FF2B5EF4-FFF2-40B4-BE49-F238E27FC236}">
                <a16:creationId xmlns:a16="http://schemas.microsoft.com/office/drawing/2014/main" id="{26AC271A-75F3-4E37-B13C-432528A30E2E}"/>
              </a:ext>
            </a:extLst>
          </p:cNvPr>
          <p:cNvSpPr/>
          <p:nvPr/>
        </p:nvSpPr>
        <p:spPr>
          <a:xfrm>
            <a:off x="6066185" y="3155178"/>
            <a:ext cx="5772977" cy="3139321"/>
          </a:xfrm>
          <a:prstGeom prst="rect">
            <a:avLst/>
          </a:prstGeom>
          <a:solidFill>
            <a:schemeClr val="bg1">
              <a:lumMod val="95000"/>
            </a:schemeClr>
          </a:solidFill>
        </p:spPr>
        <p:txBody>
          <a:bodyPr wrap="square">
            <a:spAutoFit/>
          </a:bodyPr>
          <a:lstStyle/>
          <a:p>
            <a:pPr marL="45720" indent="0">
              <a:buNone/>
            </a:pPr>
            <a:r>
              <a:rPr lang="en-US" b="1" u="sng" dirty="0"/>
              <a:t>The World Health Organization (WHO) </a:t>
            </a:r>
          </a:p>
          <a:p>
            <a:pPr marL="45720" indent="0">
              <a:buNone/>
            </a:pPr>
            <a:r>
              <a:rPr lang="en-US" dirty="0"/>
              <a:t>1.suggests that girls within the age range of 9 through 13 years should be the primary target population for HPV immunization.</a:t>
            </a:r>
          </a:p>
          <a:p>
            <a:pPr marL="45720" indent="0">
              <a:buNone/>
            </a:pPr>
            <a:r>
              <a:rPr lang="en-US" dirty="0"/>
              <a:t>2.local public health programs should recommend vaccination of older females only if it is affordable and cost effective and does not divert resources from vaccinating the primary target population or screening for cervical cancer.</a:t>
            </a:r>
          </a:p>
          <a:p>
            <a:pPr marL="45720" indent="0">
              <a:buNone/>
            </a:pPr>
            <a:endParaRPr lang="en-US" dirty="0"/>
          </a:p>
          <a:p>
            <a:pPr marL="45720" indent="0">
              <a:buNone/>
            </a:pPr>
            <a:endParaRPr lang="en-US" dirty="0"/>
          </a:p>
        </p:txBody>
      </p:sp>
      <p:sp>
        <p:nvSpPr>
          <p:cNvPr id="2" name="TextBox 1"/>
          <p:cNvSpPr txBox="1"/>
          <p:nvPr/>
        </p:nvSpPr>
        <p:spPr>
          <a:xfrm>
            <a:off x="198783" y="6468941"/>
            <a:ext cx="7810959" cy="369332"/>
          </a:xfrm>
          <a:prstGeom prst="rect">
            <a:avLst/>
          </a:prstGeom>
          <a:noFill/>
        </p:spPr>
        <p:txBody>
          <a:bodyPr wrap="square" rtlCol="0">
            <a:spAutoFit/>
          </a:bodyPr>
          <a:lstStyle/>
          <a:p>
            <a:r>
              <a:rPr lang="en-US" dirty="0">
                <a:solidFill>
                  <a:schemeClr val="bg1">
                    <a:lumMod val="50000"/>
                  </a:schemeClr>
                </a:solidFill>
              </a:rPr>
              <a:t>* The catch-up vaccination :Is when the women miss the first plan </a:t>
            </a:r>
          </a:p>
        </p:txBody>
      </p:sp>
    </p:spTree>
    <p:extLst>
      <p:ext uri="{BB962C8B-B14F-4D97-AF65-F5344CB8AC3E}">
        <p14:creationId xmlns:p14="http://schemas.microsoft.com/office/powerpoint/2010/main" val="272417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6F4D14-82FC-497C-941E-3A1D6E5126A8}"/>
              </a:ext>
            </a:extLst>
          </p:cNvPr>
          <p:cNvSpPr/>
          <p:nvPr/>
        </p:nvSpPr>
        <p:spPr>
          <a:xfrm>
            <a:off x="-15296" y="557202"/>
            <a:ext cx="6096000" cy="400110"/>
          </a:xfrm>
          <a:prstGeom prst="rect">
            <a:avLst/>
          </a:prstGeom>
        </p:spPr>
        <p:txBody>
          <a:bodyPr>
            <a:spAutoFit/>
          </a:bodyPr>
          <a:lstStyle/>
          <a:p>
            <a:r>
              <a:rPr lang="pt-BR" sz="2000" b="1" dirty="0"/>
              <a:t> 1- </a:t>
            </a:r>
            <a:r>
              <a:rPr lang="pt-BR" sz="2000" b="1" dirty="0">
                <a:solidFill>
                  <a:srgbClr val="FF0000"/>
                </a:solidFill>
              </a:rPr>
              <a:t>Gardasil</a:t>
            </a:r>
            <a:r>
              <a:rPr lang="pt-BR" sz="2000" b="1" dirty="0"/>
              <a:t>:  </a:t>
            </a:r>
            <a:endParaRPr lang="en-US" sz="2000" b="1" dirty="0"/>
          </a:p>
        </p:txBody>
      </p:sp>
      <p:sp>
        <p:nvSpPr>
          <p:cNvPr id="3" name="Rectangle 2">
            <a:extLst>
              <a:ext uri="{FF2B5EF4-FFF2-40B4-BE49-F238E27FC236}">
                <a16:creationId xmlns:a16="http://schemas.microsoft.com/office/drawing/2014/main" id="{43B3FE79-C1A1-4D3F-9BA1-DDC41F3B3D63}"/>
              </a:ext>
            </a:extLst>
          </p:cNvPr>
          <p:cNvSpPr/>
          <p:nvPr/>
        </p:nvSpPr>
        <p:spPr>
          <a:xfrm>
            <a:off x="2093973" y="236861"/>
            <a:ext cx="7513724" cy="461665"/>
          </a:xfrm>
          <a:prstGeom prst="rect">
            <a:avLst/>
          </a:prstGeom>
        </p:spPr>
        <p:txBody>
          <a:bodyPr wrap="none">
            <a:spAutoFit/>
          </a:bodyPr>
          <a:lstStyle/>
          <a:p>
            <a:pPr marL="45720" indent="0" algn="ctr">
              <a:buNone/>
            </a:pPr>
            <a:r>
              <a:rPr lang="en-US" sz="2400" b="1" dirty="0">
                <a:solidFill>
                  <a:schemeClr val="accent1">
                    <a:lumMod val="75000"/>
                  </a:schemeClr>
                </a:solidFill>
                <a:latin typeface="+mj-lt"/>
                <a:ea typeface="+mj-ea"/>
                <a:cs typeface="+mj-cs"/>
              </a:rPr>
              <a:t>Three  different vaccines have been developed against HPV :</a:t>
            </a:r>
          </a:p>
        </p:txBody>
      </p:sp>
      <p:sp>
        <p:nvSpPr>
          <p:cNvPr id="4" name="Rectangle 3">
            <a:extLst>
              <a:ext uri="{FF2B5EF4-FFF2-40B4-BE49-F238E27FC236}">
                <a16:creationId xmlns:a16="http://schemas.microsoft.com/office/drawing/2014/main" id="{80886B4C-53C4-43A8-83B6-F61E42B7CC4B}"/>
              </a:ext>
            </a:extLst>
          </p:cNvPr>
          <p:cNvSpPr/>
          <p:nvPr/>
        </p:nvSpPr>
        <p:spPr>
          <a:xfrm>
            <a:off x="170234" y="1050174"/>
            <a:ext cx="11570350" cy="4508927"/>
          </a:xfrm>
          <a:prstGeom prst="rect">
            <a:avLst/>
          </a:prstGeom>
        </p:spPr>
        <p:txBody>
          <a:bodyPr wrap="square">
            <a:spAutoFit/>
          </a:bodyPr>
          <a:lstStyle/>
          <a:p>
            <a:pPr>
              <a:spcBef>
                <a:spcPts val="600"/>
              </a:spcBef>
              <a:buClr>
                <a:schemeClr val="accent1">
                  <a:lumMod val="75000"/>
                </a:schemeClr>
              </a:buClr>
              <a:buFont typeface="Wingdings" pitchFamily="2" charset="2"/>
              <a:buChar char="ü"/>
            </a:pPr>
            <a:r>
              <a:rPr lang="pt-BR" dirty="0"/>
              <a:t>FDA licensed Gardasil in June 8, 2006.</a:t>
            </a:r>
            <a:endParaRPr lang="en-US" dirty="0"/>
          </a:p>
          <a:p>
            <a:pPr>
              <a:spcBef>
                <a:spcPts val="600"/>
              </a:spcBef>
              <a:buClr>
                <a:schemeClr val="accent1">
                  <a:lumMod val="75000"/>
                </a:schemeClr>
              </a:buClr>
              <a:buFont typeface="Wingdings" pitchFamily="2" charset="2"/>
              <a:buChar char="ü"/>
            </a:pPr>
            <a:r>
              <a:rPr lang="en-US" dirty="0">
                <a:solidFill>
                  <a:srgbClr val="FF0000"/>
                </a:solidFill>
              </a:rPr>
              <a:t>a </a:t>
            </a:r>
            <a:r>
              <a:rPr lang="en-US" dirty="0" err="1">
                <a:solidFill>
                  <a:srgbClr val="FF0000"/>
                </a:solidFill>
              </a:rPr>
              <a:t>quadri</a:t>
            </a:r>
            <a:r>
              <a:rPr lang="en-US" dirty="0">
                <a:solidFill>
                  <a:srgbClr val="FF0000"/>
                </a:solidFill>
              </a:rPr>
              <a:t>-valent HPV vaccine, targets HPV types 6, 11, 16, and 18</a:t>
            </a:r>
          </a:p>
          <a:p>
            <a:pPr>
              <a:spcBef>
                <a:spcPts val="600"/>
              </a:spcBef>
              <a:buClr>
                <a:schemeClr val="accent1">
                  <a:lumMod val="75000"/>
                </a:schemeClr>
              </a:buClr>
              <a:buFont typeface="Wingdings" pitchFamily="2" charset="2"/>
              <a:buChar char="ü"/>
            </a:pPr>
            <a:r>
              <a:rPr lang="en-US" dirty="0"/>
              <a:t>It is  approved for the prevention of cervical cancer and cervical and vulvar intra epithelial neoplasia in young women</a:t>
            </a:r>
          </a:p>
          <a:p>
            <a:pPr>
              <a:spcBef>
                <a:spcPts val="600"/>
              </a:spcBef>
              <a:buClr>
                <a:schemeClr val="accent1">
                  <a:lumMod val="75000"/>
                </a:schemeClr>
              </a:buClr>
              <a:buFont typeface="Wingdings" pitchFamily="2" charset="2"/>
              <a:buChar char="ü"/>
            </a:pPr>
            <a:r>
              <a:rPr lang="en-US" dirty="0"/>
              <a:t>approved for both men and women from the ages of </a:t>
            </a:r>
            <a:r>
              <a:rPr lang="en-US" b="1" dirty="0"/>
              <a:t>9 to 26 *</a:t>
            </a:r>
            <a:r>
              <a:rPr lang="en-US" dirty="0"/>
              <a:t>for the prevention of genital warts, anal cancers, and anal intraepithelial </a:t>
            </a:r>
            <a:r>
              <a:rPr lang="en-US" dirty="0" err="1"/>
              <a:t>neoplasias</a:t>
            </a:r>
            <a:r>
              <a:rPr lang="en-US" dirty="0"/>
              <a:t>.</a:t>
            </a:r>
          </a:p>
          <a:p>
            <a:pPr>
              <a:spcBef>
                <a:spcPts val="600"/>
              </a:spcBef>
              <a:buClr>
                <a:schemeClr val="accent1">
                  <a:lumMod val="75000"/>
                </a:schemeClr>
              </a:buClr>
              <a:buFont typeface="Wingdings" pitchFamily="2" charset="2"/>
              <a:buChar char="ü"/>
            </a:pPr>
            <a:r>
              <a:rPr lang="en-US" dirty="0"/>
              <a:t> Two large, randomized, double-blind, placebo-controlled trials have evaluated the efficacy of this vaccine in more than 17,000 adolescents and young females :</a:t>
            </a:r>
          </a:p>
          <a:p>
            <a:pPr marL="845820" lvl="1" indent="-342900">
              <a:spcBef>
                <a:spcPts val="600"/>
              </a:spcBef>
              <a:buClr>
                <a:schemeClr val="tx2">
                  <a:lumMod val="60000"/>
                  <a:lumOff val="40000"/>
                </a:schemeClr>
              </a:buClr>
              <a:buFont typeface="+mj-lt"/>
              <a:buAutoNum type="arabicPeriod"/>
            </a:pPr>
            <a:r>
              <a:rPr lang="en-US" dirty="0"/>
              <a:t>Among HPV-naïve populations, the efficacy for preventing CIN2 or more severe disease due to HPV types included in the vaccine, was 97 to 100 %</a:t>
            </a:r>
          </a:p>
          <a:p>
            <a:pPr marL="845820" lvl="1" indent="-342900">
              <a:spcBef>
                <a:spcPts val="600"/>
              </a:spcBef>
              <a:buClr>
                <a:schemeClr val="tx2">
                  <a:lumMod val="60000"/>
                  <a:lumOff val="40000"/>
                </a:schemeClr>
              </a:buClr>
              <a:buFont typeface="+mj-lt"/>
              <a:buAutoNum type="arabicPeriod"/>
            </a:pPr>
            <a:r>
              <a:rPr lang="en-US" dirty="0"/>
              <a:t>In the overall population of study participants (with or without prior HPV infection), the efficacy of the vaccine for  preventing CIN2, or more severe disease due to HPV types included in the vaccine was significantly lower at approximately </a:t>
            </a:r>
            <a:r>
              <a:rPr lang="en-US" b="1" u="sng" dirty="0"/>
              <a:t>44 % </a:t>
            </a:r>
            <a:r>
              <a:rPr lang="en-US" dirty="0"/>
              <a:t>after a mean follow-up period of 3 years. </a:t>
            </a:r>
          </a:p>
          <a:p>
            <a:pPr marL="331470" indent="-285750">
              <a:spcBef>
                <a:spcPts val="600"/>
              </a:spcBef>
              <a:buFont typeface="Courier New" panose="02070309020205020404" pitchFamily="49" charset="0"/>
              <a:buChar char="o"/>
            </a:pPr>
            <a:r>
              <a:rPr lang="en-US" dirty="0"/>
              <a:t>This reduction in efficacy reflects the fact that the vast majority of enrollees in this trial were </a:t>
            </a:r>
            <a:r>
              <a:rPr lang="en-US" u="sng" dirty="0"/>
              <a:t>already sexually active and many had been previously infected with vaccine HPV types</a:t>
            </a:r>
          </a:p>
        </p:txBody>
      </p:sp>
      <p:cxnSp>
        <p:nvCxnSpPr>
          <p:cNvPr id="5" name="Straight Connector 4">
            <a:extLst>
              <a:ext uri="{FF2B5EF4-FFF2-40B4-BE49-F238E27FC236}">
                <a16:creationId xmlns:a16="http://schemas.microsoft.com/office/drawing/2014/main" id="{CF1D888D-7DCC-442B-9EA0-72B278B67203}"/>
              </a:ext>
            </a:extLst>
          </p:cNvPr>
          <p:cNvCxnSpPr/>
          <p:nvPr/>
        </p:nvCxnSpPr>
        <p:spPr>
          <a:xfrm>
            <a:off x="-15296" y="5631802"/>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Content Placeholder 3">
            <a:extLst>
              <a:ext uri="{FF2B5EF4-FFF2-40B4-BE49-F238E27FC236}">
                <a16:creationId xmlns:a16="http://schemas.microsoft.com/office/drawing/2014/main" id="{8765D440-F9CA-462C-ABCF-AD1B3F22B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3108" y="557201"/>
            <a:ext cx="2207475" cy="1173353"/>
          </a:xfrm>
          <a:prstGeom prst="rect">
            <a:avLst/>
          </a:prstGeom>
        </p:spPr>
      </p:pic>
      <p:sp>
        <p:nvSpPr>
          <p:cNvPr id="8" name="TextBox 7"/>
          <p:cNvSpPr txBox="1"/>
          <p:nvPr/>
        </p:nvSpPr>
        <p:spPr>
          <a:xfrm>
            <a:off x="-30591" y="5671655"/>
            <a:ext cx="12207295" cy="1077218"/>
          </a:xfrm>
          <a:prstGeom prst="rect">
            <a:avLst/>
          </a:prstGeom>
          <a:noFill/>
        </p:spPr>
        <p:txBody>
          <a:bodyPr wrap="square" rtlCol="0">
            <a:spAutoFit/>
          </a:bodyPr>
          <a:lstStyle/>
          <a:p>
            <a:r>
              <a:rPr lang="en-US" sz="1600" dirty="0">
                <a:solidFill>
                  <a:schemeClr val="accent1">
                    <a:lumMod val="75000"/>
                  </a:schemeClr>
                </a:solidFill>
              </a:rPr>
              <a:t>And this is because they want to target women before they get exposed to the virus, because the monument you are exposed and positive for the virus -it is not a contraindication to get vaccinated –but the efficiency and  benefit is less .(because the strain </a:t>
            </a:r>
            <a:r>
              <a:rPr lang="en-US" sz="1600" dirty="0">
                <a:solidFill>
                  <a:schemeClr val="bg1">
                    <a:lumMod val="50000"/>
                  </a:schemeClr>
                </a:solidFill>
              </a:rPr>
              <a:t>(ex. HPV 16 )</a:t>
            </a:r>
            <a:r>
              <a:rPr lang="en-US" sz="1600" dirty="0">
                <a:solidFill>
                  <a:schemeClr val="accent1">
                    <a:lumMod val="75000"/>
                  </a:schemeClr>
                </a:solidFill>
              </a:rPr>
              <a:t>your are positive for </a:t>
            </a:r>
            <a:r>
              <a:rPr lang="en-US" sz="1600" dirty="0">
                <a:solidFill>
                  <a:schemeClr val="bg1">
                    <a:lumMod val="50000"/>
                  </a:schemeClr>
                </a:solidFill>
              </a:rPr>
              <a:t>will remain with you </a:t>
            </a:r>
            <a:r>
              <a:rPr lang="en-US" sz="1600" dirty="0">
                <a:solidFill>
                  <a:schemeClr val="accent1">
                    <a:lumMod val="75000"/>
                  </a:schemeClr>
                </a:solidFill>
              </a:rPr>
              <a:t>for life and you will not benefit from the vaccine for that specific strain )</a:t>
            </a:r>
            <a:r>
              <a:rPr lang="en-US" sz="1600" dirty="0">
                <a:solidFill>
                  <a:schemeClr val="bg1">
                    <a:lumMod val="50000"/>
                  </a:schemeClr>
                </a:solidFill>
              </a:rPr>
              <a:t> meaning </a:t>
            </a:r>
            <a:r>
              <a:rPr lang="en-US" sz="1600" dirty="0">
                <a:solidFill>
                  <a:schemeClr val="accent1">
                    <a:lumMod val="75000"/>
                  </a:schemeClr>
                </a:solidFill>
              </a:rPr>
              <a:t>the vaccine will protect you form the other strains (HPV 6 ,11 18 ) but not HPV16 because you are already infected and this why it’s important to get it at an early age . </a:t>
            </a:r>
          </a:p>
        </p:txBody>
      </p:sp>
      <p:sp>
        <p:nvSpPr>
          <p:cNvPr id="9" name="Rectangle 8">
            <a:extLst>
              <a:ext uri="{FF2B5EF4-FFF2-40B4-BE49-F238E27FC236}">
                <a16:creationId xmlns:a16="http://schemas.microsoft.com/office/drawing/2014/main" id="{A6639E54-FB1E-4E48-A7B1-E24611CDC0B3}"/>
              </a:ext>
            </a:extLst>
          </p:cNvPr>
          <p:cNvSpPr/>
          <p:nvPr/>
        </p:nvSpPr>
        <p:spPr>
          <a:xfrm>
            <a:off x="10098027" y="156826"/>
            <a:ext cx="1668918" cy="307777"/>
          </a:xfrm>
          <a:prstGeom prst="rect">
            <a:avLst/>
          </a:prstGeom>
        </p:spPr>
        <p:txBody>
          <a:bodyPr wrap="none">
            <a:spAutoFit/>
          </a:bodyPr>
          <a:lstStyle/>
          <a:p>
            <a:r>
              <a:rPr lang="en-US" sz="1400" dirty="0">
                <a:solidFill>
                  <a:schemeClr val="accent1">
                    <a:lumMod val="75000"/>
                  </a:schemeClr>
                </a:solidFill>
              </a:rPr>
              <a:t>Notes are </a:t>
            </a:r>
            <a:r>
              <a:rPr lang="en-US" sz="1400" dirty="0">
                <a:solidFill>
                  <a:srgbClr val="FF0000"/>
                </a:solidFill>
              </a:rPr>
              <a:t>Important</a:t>
            </a:r>
          </a:p>
        </p:txBody>
      </p:sp>
    </p:spTree>
    <p:extLst>
      <p:ext uri="{BB962C8B-B14F-4D97-AF65-F5344CB8AC3E}">
        <p14:creationId xmlns:p14="http://schemas.microsoft.com/office/powerpoint/2010/main" val="487506537"/>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1610</TotalTime>
  <Words>3565</Words>
  <Application>Microsoft Office PowerPoint</Application>
  <PresentationFormat>Widescreen</PresentationFormat>
  <Paragraphs>285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QUIZ:</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kobe</dc:creator>
  <cp:lastModifiedBy>abdulaziz abdullah</cp:lastModifiedBy>
  <cp:revision>144</cp:revision>
  <dcterms:created xsi:type="dcterms:W3CDTF">2016-09-30T08:16:06Z</dcterms:created>
  <dcterms:modified xsi:type="dcterms:W3CDTF">2018-04-28T10:48:16Z</dcterms:modified>
</cp:coreProperties>
</file>