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8" r:id="rId3"/>
    <p:sldId id="263" r:id="rId4"/>
    <p:sldId id="264" r:id="rId5"/>
    <p:sldId id="265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81" r:id="rId18"/>
    <p:sldId id="279" r:id="rId19"/>
    <p:sldId id="280" r:id="rId20"/>
    <p:sldId id="261" r:id="rId21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/>
    <p:restoredTop sz="95179"/>
  </p:normalViewPr>
  <p:slideViewPr>
    <p:cSldViewPr snapToGrid="0" snapToObjects="1">
      <p:cViewPr>
        <p:scale>
          <a:sx n="109" d="100"/>
          <a:sy n="109" d="100"/>
        </p:scale>
        <p:origin x="1960" y="-131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3B89E-D6D5-B544-9162-99C53D8CE4A0}" type="datetimeFigureOut">
              <a:rPr lang="en-US" smtClean="0"/>
              <a:t>3/18/18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F9BE1-BFF6-0345-A7DC-A5E324110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3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5714D-1E71-4262-9E26-DBAF53DEA926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74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5714D-1E71-4262-9E26-DBAF53DEA926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1165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076575" y="179388"/>
            <a:ext cx="704850" cy="939800"/>
          </a:xfrm>
        </p:spPr>
        <p:txBody>
          <a:bodyPr/>
          <a:lstStyle/>
          <a:p>
            <a:pPr latinLnBrk="0">
              <a:defRPr lang="en-GB" altLang="en-US"/>
            </a:pPr>
            <a:endParaRPr lang="en-GB" altLang="x-none"/>
          </a:p>
        </p:txBody>
      </p:sp>
      <p:sp>
        <p:nvSpPr>
          <p:cNvPr id="3" name="Slide Note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atinLnBrk="0">
              <a:defRPr lang="en-GB" altLang="en-US"/>
            </a:pPr>
            <a:endParaRPr lang="en-GB" altLang="x-none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 lang="en-GB" altLang="en-US"/>
            </a:pPr>
            <a:fld id="{09F4262C-968C-4EE9-8164-CE16364706B3}" type="slidenum">
              <a:rPr lang="en-US" altLang="en-US"/>
              <a:pPr lvl="0">
                <a:defRPr lang="en-GB" altLang="en-US"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67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5714D-1E71-4262-9E26-DBAF53DEA926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51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CBF8A4-D1C6-4D54-8EDE-A1CCCA5F571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73300" y="1143000"/>
            <a:ext cx="2312988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1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DFBD52-C52F-41D5-B8B6-B19099F68A8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73300" y="1143000"/>
            <a:ext cx="2312988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90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86A973-A385-4482-B541-2ABF7B1E6B4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73300" y="1143000"/>
            <a:ext cx="2312988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3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F9BE1-BFF6-0345-A7DC-A5E3241100E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9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1" y="2840568"/>
            <a:ext cx="5829300" cy="19600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3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3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49" y="366185"/>
            <a:ext cx="1543051" cy="78020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1" cy="78020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1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9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5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2133603"/>
            <a:ext cx="302895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3"/>
            <a:ext cx="3028951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9"/>
            <a:ext cx="3030141" cy="8530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2046819"/>
            <a:ext cx="3031331" cy="8530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9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6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6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2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3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5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3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702D4-3AA9-334A-89F7-0B1DDB4E5AA2}" type="datetimeFigureOut">
              <a:rPr lang="en-US" smtClean="0"/>
              <a:t>3/18/18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1" y="8475134"/>
            <a:ext cx="21717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7746C-A738-E64E-9C13-BDDB58B9F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6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https://www.youtube.com/watch?v=sPWc2rDfhHU" TargetMode="External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Ymvt2vBM1I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onedrive.live.com/view.aspx?resid=E0947849CE6A90D1!120&amp;ithint=file,pptx&amp;app=PowerPoint&amp;authkey=!ALNSNNVHKfyykhY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8WqX5VQP88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13"/>
          <p:cNvSpPr/>
          <p:nvPr/>
        </p:nvSpPr>
        <p:spPr>
          <a:xfrm>
            <a:off x="5745480" y="218953"/>
            <a:ext cx="1112520" cy="88011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مستطيل 14"/>
          <p:cNvSpPr/>
          <p:nvPr/>
        </p:nvSpPr>
        <p:spPr>
          <a:xfrm>
            <a:off x="0" y="218953"/>
            <a:ext cx="1043940" cy="94869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10"/>
          <p:cNvSpPr txBox="1"/>
          <p:nvPr/>
        </p:nvSpPr>
        <p:spPr>
          <a:xfrm>
            <a:off x="153252" y="8458200"/>
            <a:ext cx="6348986" cy="685800"/>
          </a:xfrm>
          <a:prstGeom prst="rect">
            <a:avLst/>
          </a:prstGeom>
          <a:noFill/>
          <a:ln w="6350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</a:t>
            </a:r>
            <a:r>
              <a:rPr lang="en-US" sz="1100" b="1" dirty="0">
                <a:effectLst/>
                <a:latin typeface="Century Schoolbook"/>
                <a:ea typeface="Times New Roman"/>
                <a:cs typeface="Times New Roman"/>
              </a:rPr>
              <a:t> </a:t>
            </a:r>
            <a:r>
              <a:rPr lang="en-US" sz="1100" dirty="0">
                <a:effectLst/>
                <a:latin typeface="Tahoma"/>
                <a:ea typeface="Calibri"/>
                <a:cs typeface="Tahoma"/>
              </a:rPr>
              <a:t>Black: Doctors’ slides.</a:t>
            </a:r>
            <a:r>
              <a:rPr lang="en-US" sz="1100" dirty="0">
                <a:solidFill>
                  <a:srgbClr val="C00000"/>
                </a:solidFill>
                <a:effectLst/>
                <a:latin typeface="Tahoma"/>
                <a:ea typeface="Calibri"/>
                <a:cs typeface="Tahoma"/>
              </a:rPr>
              <a:t>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dirty="0">
                <a:solidFill>
                  <a:srgbClr val="FF0000"/>
                </a:solidFill>
                <a:effectLst/>
                <a:latin typeface="Tahoma"/>
                <a:ea typeface="Calibri"/>
                <a:cs typeface="Tahoma"/>
              </a:rPr>
              <a:t>Red: Important!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dirty="0">
                <a:solidFill>
                  <a:srgbClr val="76923C"/>
                </a:solidFill>
                <a:effectLst/>
                <a:latin typeface="Tahoma"/>
                <a:ea typeface="Calibri"/>
                <a:cs typeface="Tahoma"/>
              </a:rPr>
              <a:t>Light Green: </a:t>
            </a:r>
            <a:r>
              <a:rPr lang="en-US" sz="1100" dirty="0">
                <a:solidFill>
                  <a:srgbClr val="75923C"/>
                </a:solidFill>
                <a:effectLst/>
                <a:latin typeface="Tahoma"/>
                <a:ea typeface="Calibri"/>
                <a:cs typeface="Tahoma"/>
              </a:rPr>
              <a:t>Doctors</a:t>
            </a:r>
            <a:r>
              <a:rPr lang="en-US" sz="1100" dirty="0">
                <a:solidFill>
                  <a:srgbClr val="76923C"/>
                </a:solidFill>
                <a:effectLst/>
                <a:latin typeface="Tahoma"/>
                <a:ea typeface="Calibri"/>
                <a:cs typeface="Tahoma"/>
              </a:rPr>
              <a:t>’ notes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dirty="0">
                <a:solidFill>
                  <a:srgbClr val="7F7F7F"/>
                </a:solidFill>
                <a:effectLst/>
                <a:latin typeface="Tahoma"/>
                <a:ea typeface="Calibri"/>
                <a:cs typeface="Tahoma"/>
              </a:rPr>
              <a:t>Grey: Extra.</a:t>
            </a:r>
            <a:r>
              <a:rPr lang="en-US" sz="1100" dirty="0">
                <a:solidFill>
                  <a:srgbClr val="C00000"/>
                </a:solidFill>
                <a:effectLst/>
                <a:latin typeface="Tahoma"/>
                <a:ea typeface="Calibri"/>
                <a:cs typeface="Tahoma"/>
              </a:rPr>
              <a:t>     </a:t>
            </a:r>
            <a:r>
              <a:rPr lang="en-US" sz="1100" b="1" dirty="0">
                <a:effectLst/>
                <a:latin typeface="Tahoma"/>
                <a:ea typeface="Times New Roman"/>
                <a:cs typeface="Tahoma"/>
              </a:rPr>
              <a:t>• </a:t>
            </a:r>
            <a:r>
              <a:rPr lang="en-US" sz="1100" i="1" dirty="0">
                <a:effectLst/>
                <a:latin typeface="Tahoma"/>
                <a:ea typeface="Calibri"/>
                <a:cs typeface="Tahoma"/>
              </a:rPr>
              <a:t>Italic black: New terminology.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352722" y="4622687"/>
            <a:ext cx="4114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Box 5"/>
          <p:cNvSpPr txBox="1"/>
          <p:nvPr/>
        </p:nvSpPr>
        <p:spPr>
          <a:xfrm>
            <a:off x="1104754" y="4763623"/>
            <a:ext cx="4610735" cy="765493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000" dirty="0">
                <a:effectLst/>
                <a:latin typeface="Tahoma" charset="0"/>
                <a:ea typeface="Tahoma" charset="0"/>
                <a:cs typeface="Tahoma" charset="0"/>
              </a:rPr>
              <a:t>Ovarian Cyst and Tumors  </a:t>
            </a:r>
          </a:p>
        </p:txBody>
      </p:sp>
      <p:sp>
        <p:nvSpPr>
          <p:cNvPr id="12" name="Text Box 7"/>
          <p:cNvSpPr txBox="1"/>
          <p:nvPr/>
        </p:nvSpPr>
        <p:spPr>
          <a:xfrm>
            <a:off x="153252" y="5465494"/>
            <a:ext cx="5314270" cy="240351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effectLst/>
                <a:latin typeface="Tahoma"/>
                <a:ea typeface="Calibri"/>
                <a:cs typeface="Tahoma"/>
              </a:rPr>
              <a:t>Objectives</a:t>
            </a:r>
            <a:r>
              <a:rPr lang="en-US" sz="1400" dirty="0">
                <a:effectLst/>
                <a:latin typeface="Tahoma"/>
                <a:ea typeface="Calibri"/>
                <a:cs typeface="Tahoma"/>
              </a:rPr>
              <a:t>: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The pathology of the major types of ovarian cysts (follicular and luteal)</a:t>
            </a:r>
            <a:r>
              <a:rPr lang="en-US" sz="1500" dirty="0">
                <a:effectLst/>
                <a:latin typeface="Tahoma" charset="0"/>
                <a:ea typeface="Tahoma" charset="0"/>
                <a:cs typeface="Tahoma" charset="0"/>
              </a:rPr>
              <a:t>  . </a:t>
            </a:r>
          </a:p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The classification 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and pathology of common ovarian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tumors 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including surface epithelial , germ cell , stromal and metastatic neoplasm . </a:t>
            </a:r>
            <a:endParaRPr lang="en-US" sz="1500" dirty="0">
              <a:effectLst/>
              <a:latin typeface="Tahoma" charset="0"/>
              <a:ea typeface="Tahoma" charset="0"/>
              <a:cs typeface="Tahoma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ahoma" charset="0"/>
                <a:ea typeface="Tahoma" charset="0"/>
                <a:cs typeface="Tahoma" charset="0"/>
              </a:rPr>
              <a:t> </a:t>
            </a:r>
            <a:endParaRPr lang="en-US" sz="1100" dirty="0">
              <a:effectLst/>
              <a:latin typeface="Tahoma" charset="0"/>
              <a:ea typeface="Tahoma" charset="0"/>
              <a:cs typeface="Tahoma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ahoma"/>
                <a:ea typeface="Calibri"/>
                <a:cs typeface="Tahoma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effectLst/>
                <a:latin typeface="Tahoma"/>
                <a:ea typeface="Calibri"/>
                <a:cs typeface="Tahoma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529070" y="13844270"/>
            <a:ext cx="1600200" cy="0"/>
          </a:xfrm>
          <a:prstGeom prst="line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 flipH="1">
            <a:off x="6681470" y="13996670"/>
            <a:ext cx="1600200" cy="0"/>
          </a:xfrm>
          <a:prstGeom prst="line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/>
            <a:tailEnd type="non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1232600"/>
            <a:ext cx="5449077" cy="332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3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162045" y="52773"/>
            <a:ext cx="2870522" cy="730460"/>
          </a:xfrm>
        </p:spPr>
        <p:txBody>
          <a:bodyPr>
            <a:normAutofit/>
          </a:bodyPr>
          <a:lstStyle/>
          <a:p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B.Mucinous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Tumors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61191" y="603138"/>
            <a:ext cx="6178371" cy="580178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Mucinous tumors form about 25% of all ovarian neoplasms. The tumor cells are mucin-producing cells (which are either </a:t>
            </a:r>
            <a:r>
              <a:rPr lang="en-US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endocervical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or intestinal type cells).</a:t>
            </a:r>
          </a:p>
          <a:p>
            <a:pPr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likely to be malignant</a:t>
            </a:r>
          </a:p>
          <a:p>
            <a:pPr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 are benign</a:t>
            </a:r>
          </a:p>
          <a:p>
            <a:pPr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10% are borderline</a:t>
            </a:r>
          </a:p>
          <a:p>
            <a:pPr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10% malignant</a:t>
            </a:r>
          </a:p>
          <a:p>
            <a:pPr>
              <a:buFont typeface="Wingdings" charset="2"/>
              <a:buChar char="Ø"/>
            </a:pPr>
            <a:r>
              <a:rPr lang="en-US" sz="1300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Bilaterality</a:t>
            </a:r>
            <a:r>
              <a:rPr lang="en-US" sz="13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uncommon.</a:t>
            </a:r>
          </a:p>
          <a:p>
            <a:pPr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Mucinous tumors can be very large.</a:t>
            </a:r>
          </a:p>
          <a:p>
            <a:pPr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are typically cystic and </a:t>
            </a:r>
            <a:r>
              <a:rPr lang="en-US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multilocular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filled with </a:t>
            </a:r>
            <a:r>
              <a:rPr lang="en-US" sz="13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thick sticky, viscous mucoid fluid. </a:t>
            </a:r>
          </a:p>
        </p:txBody>
      </p:sp>
      <p:pic>
        <p:nvPicPr>
          <p:cNvPr id="4" name="Content Placeholder 2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57" y="3198423"/>
            <a:ext cx="4000238" cy="1717694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361191" y="5004540"/>
            <a:ext cx="6355532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Mucinous cystadenoma with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multicystic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cut section and glistening mucoid material; in it.</a:t>
            </a:r>
          </a:p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cyst is lined by columnar epithelium (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mucin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producing) 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6999" y="5258253"/>
            <a:ext cx="5349240" cy="56388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 sz="16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Other surface epithelial tumors: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57251" y="6000751"/>
            <a:ext cx="2898011" cy="314324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181175" y="6000751"/>
            <a:ext cx="3090509" cy="182880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34368"/>
              </p:ext>
            </p:extLst>
          </p:nvPr>
        </p:nvGraphicFramePr>
        <p:xfrm>
          <a:off x="525043" y="5822133"/>
          <a:ext cx="5149892" cy="32381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49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749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238183">
                <a:tc>
                  <a:txBody>
                    <a:bodyPr/>
                    <a:lstStyle/>
                    <a:p>
                      <a:pPr marL="3429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ENDOMETRIOID TUMORS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They have tubular gland that resemble the endometrium  so the name </a:t>
                      </a:r>
                      <a:r>
                        <a:rPr lang="en-US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endometrioid</a:t>
                      </a: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endometrium-like</a:t>
                      </a: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 . </a:t>
                      </a:r>
                      <a:r>
                        <a:rPr lang="en-US" sz="11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(Endometrial glandular cells)</a:t>
                      </a:r>
                      <a:endPara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Endometrioid</a:t>
                      </a: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tumors form 10 to 20% of all ovarian tumors.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Most of the </a:t>
                      </a:r>
                      <a:r>
                        <a:rPr lang="en-US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endometrioid</a:t>
                      </a: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tumors are 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malignant </a:t>
                      </a: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(carcinomas).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Some </a:t>
                      </a:r>
                      <a:r>
                        <a:rPr lang="en-US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endometrioid</a:t>
                      </a: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tumors are accompanied by an endometrial carcinoma in the uterus and / or endometriosis in the ovaries </a:t>
                      </a:r>
                      <a:r>
                        <a:rPr lang="en-US" sz="105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(When you find an endometrial tumor in the ovaries, there is a good chance that endometrial tumor is in the uterus or endometriosis is found elsewhere)</a:t>
                      </a:r>
                      <a:endPara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TRANSITIONAL CELL/ BRENNER TUMOR</a:t>
                      </a:r>
                      <a:endParaRPr lang="en-US" altLang="en-US" sz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Tumor  cell are</a:t>
                      </a:r>
                      <a:r>
                        <a:rPr lang="en-US" altLang="en-US" sz="11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transitional cell type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Most are </a:t>
                      </a:r>
                      <a:r>
                        <a:rPr lang="en-US" altLang="en-US" sz="1100" dirty="0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benign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88244" y="8468064"/>
            <a:ext cx="11697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Doctor said just read this table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726429" y="9043067"/>
            <a:ext cx="990294" cy="52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0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502622" y="167613"/>
            <a:ext cx="3616904" cy="438995"/>
          </a:xfrm>
        </p:spPr>
        <p:txBody>
          <a:bodyPr>
            <a:no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2.Sex Cord-Stromal tumor</a:t>
            </a:r>
            <a:b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91991" y="532263"/>
            <a:ext cx="5043938" cy="179679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Almost always Benign</a:t>
            </a:r>
          </a:p>
          <a:p>
            <a:pPr>
              <a:buFont typeface="Wingdings" charset="2"/>
              <a:buChar char="§"/>
            </a:pP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Thecoma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Fibroma and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Fibrothecoma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Malignant Potential</a:t>
            </a:r>
          </a:p>
          <a:p>
            <a:pPr>
              <a:buFont typeface="Wingdings" charset="2"/>
              <a:buChar char="§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Granulosa Cell tumor</a:t>
            </a:r>
          </a:p>
          <a:p>
            <a:pPr>
              <a:buFont typeface="Wingdings" charset="2"/>
              <a:buChar char="§"/>
            </a:pP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Sertoli-Leydig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cell tumor</a:t>
            </a:r>
          </a:p>
          <a:p>
            <a:pPr>
              <a:buFontTx/>
              <a:buChar char="-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47706" y="2693708"/>
            <a:ext cx="6389479" cy="298543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8618" indent="-342900">
              <a:buFont typeface="+mj-lt"/>
              <a:buAutoNum type="alphaUcPeriod"/>
            </a:pPr>
            <a:r>
              <a:rPr lang="en-US" sz="1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Thecoma</a:t>
            </a: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-Fibroma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(Arising from theca cells, fibrotic tissue or a combination of both)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age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Unilateral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Almost always benign. Very rarely malignant.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can be either pure </a:t>
            </a:r>
            <a:r>
              <a:rPr lang="en-US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thecomas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pure fibromas or </a:t>
            </a:r>
            <a:r>
              <a:rPr lang="en-US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fibrothecomas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(mixture of both).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Pure theca cell tumors produce </a:t>
            </a:r>
            <a:r>
              <a:rPr lang="en-US" sz="1300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estrogen</a:t>
            </a: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(Appear in yellow color)</a:t>
            </a: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Fibromas do not produce estrogen except when mixed with </a:t>
            </a:r>
            <a:r>
              <a:rPr lang="en-US" sz="13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thecomas</a:t>
            </a: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are solid tumors, vary in color from white to  yellow. Fibromas are whiter, harder  with </a:t>
            </a:r>
            <a:r>
              <a:rPr lang="en-US" sz="13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whorled cut surface</a:t>
            </a:r>
            <a:r>
              <a:rPr lang="en-US" sz="13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(when ever you hear whorled it</a:t>
            </a:r>
            <a:r>
              <a:rPr lang="fr-FR" sz="1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en-US" sz="13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a FIBROMA)</a:t>
            </a:r>
            <a:endParaRPr lang="en-US" sz="13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40% cases are associated with ascites and hydrothorax and this combination is called as </a:t>
            </a:r>
            <a:r>
              <a:rPr lang="en-US" sz="13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Meig’s</a:t>
            </a:r>
            <a:r>
              <a:rPr lang="en-US" sz="13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Syndrome.</a:t>
            </a:r>
          </a:p>
          <a:p>
            <a:pPr marL="214313" indent="-214313">
              <a:buFont typeface="Wingdings" charset="2"/>
              <a:buChar char="Ø"/>
            </a:pP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1974" y="269370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F8D675-1EFF-8545-95C0-0E433982B9FC}"/>
              </a:ext>
            </a:extLst>
          </p:cNvPr>
          <p:cNvSpPr txBox="1"/>
          <p:nvPr/>
        </p:nvSpPr>
        <p:spPr>
          <a:xfrm>
            <a:off x="2894507" y="125500"/>
            <a:ext cx="3284388" cy="52322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Contents in ovarian stroma: theca cells, fibrotic tissue and granulosa cells </a:t>
            </a: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91430" y="5679141"/>
            <a:ext cx="2000078" cy="1791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027" y="5679141"/>
            <a:ext cx="2203804" cy="1791498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19" y="772864"/>
            <a:ext cx="690106" cy="514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3210" y="1077881"/>
            <a:ext cx="16313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Must watch!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105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10"/>
          <p:cNvSpPr txBox="1"/>
          <p:nvPr/>
        </p:nvSpPr>
        <p:spPr>
          <a:xfrm>
            <a:off x="108858" y="500595"/>
            <a:ext cx="3299012" cy="670183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5718"/>
            <a:r>
              <a:rPr lang="en-US" sz="1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 Granulosa Cell Tumor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(Arising from granulosa cells)</a:t>
            </a:r>
          </a:p>
          <a:p>
            <a:pPr marL="214313" indent="-214313">
              <a:buFont typeface="Wingdings" charset="2"/>
              <a:buChar char="Ø"/>
            </a:pPr>
            <a:endParaRPr lang="en-US" sz="105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Unilateral, solid and cystic </a:t>
            </a:r>
          </a:p>
          <a:p>
            <a:pPr marL="214313" indent="-214313">
              <a:buFont typeface="Wingdings" charset="2"/>
              <a:buChar char="Ø"/>
            </a:pP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 estrogen</a:t>
            </a:r>
          </a:p>
          <a:p>
            <a:pPr marL="214313" indent="-214313">
              <a:buFont typeface="Wingdings" charset="2"/>
              <a:buChar char="Ø"/>
            </a:pP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forms: adult and juvenile.</a:t>
            </a:r>
          </a:p>
          <a:p>
            <a:pPr marL="214313" indent="-214313">
              <a:buFont typeface="Wingdings" charset="2"/>
              <a:buChar char="Ø"/>
            </a:pP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Adult form  is more common in </a:t>
            </a:r>
            <a:r>
              <a:rPr lang="en-US" sz="13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postmenopausal women</a:t>
            </a:r>
            <a:r>
              <a:rPr lang="en-US" sz="13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214313" indent="-214313">
              <a:buFont typeface="Wingdings" charset="2"/>
              <a:buChar char="Ø"/>
            </a:pP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juvenile form is seen the </a:t>
            </a:r>
            <a:r>
              <a:rPr lang="en-US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three decades,</a:t>
            </a: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present with </a:t>
            </a:r>
            <a:r>
              <a:rPr lang="en-US" sz="13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isosexual</a:t>
            </a: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precocity </a:t>
            </a:r>
            <a:r>
              <a:rPr lang="en-US" sz="13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(Precautious puberty, she will develop all the symptoms of puberty in an early stage)</a:t>
            </a: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present with abnormal vaginal bleeding </a:t>
            </a:r>
          </a:p>
          <a:p>
            <a:pPr marL="214313" indent="-214313">
              <a:buFont typeface="Wingdings" charset="2"/>
              <a:buChar char="Ø"/>
            </a:pP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associated with endometrial hyperplasia and carcinoma </a:t>
            </a:r>
            <a:r>
              <a:rPr lang="en-US" sz="13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3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 </a:t>
            </a:r>
            <a:r>
              <a:rPr lang="en-US" sz="13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13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production </a:t>
            </a:r>
            <a:r>
              <a:rPr lang="en-US" sz="13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estrogen)</a:t>
            </a:r>
          </a:p>
          <a:p>
            <a:pPr marL="214313" indent="-214313">
              <a:buFont typeface="Wingdings" charset="2"/>
              <a:buChar char="Ø"/>
            </a:pP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5 to 25% show malignant behavior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14313" indent="-214313">
              <a:buFont typeface="Wingdings" charset="2"/>
              <a:buChar char="Ø"/>
            </a:pPr>
            <a:endParaRPr lang="en-US" sz="13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4313" indent="-214313">
              <a:buFont typeface="Wingdings" charset="2"/>
              <a:buChar char="Ø"/>
            </a:pPr>
            <a:r>
              <a:rPr lang="en-US" sz="13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malignant potential so if the patient has a tumor, </a:t>
            </a:r>
            <a:r>
              <a:rPr lang="en-US" sz="13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resected </a:t>
            </a:r>
            <a:r>
              <a:rPr lang="en-US" sz="13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must be followed-up for 5 years to make sure the tumor is not metastasizing. </a:t>
            </a:r>
          </a:p>
          <a:p>
            <a:pPr marL="214313" indent="-214313">
              <a:buFont typeface="Wingdings" charset="2"/>
              <a:buChar char="Ø"/>
            </a:pPr>
            <a:endParaRPr lang="en-US" sz="13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مربع نص 11"/>
          <p:cNvSpPr txBox="1"/>
          <p:nvPr/>
        </p:nvSpPr>
        <p:spPr>
          <a:xfrm>
            <a:off x="3443728" y="499878"/>
            <a:ext cx="3300984" cy="78636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77190" indent="-342900">
              <a:buAutoNum type="alphaUcPeriod" startAt="3"/>
            </a:pPr>
            <a:r>
              <a:rPr lang="en-US" sz="15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Sertoli</a:t>
            </a:r>
            <a:r>
              <a:rPr lang="en-US" sz="15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15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Leydig</a:t>
            </a:r>
            <a:r>
              <a:rPr lang="en-US" sz="15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cell tumor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(Arising mainly from testes but it can also arise from stem cells in ovaries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tumor has the same cells as the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steroli-leiding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cell in the testis that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why it produces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testesterone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Rare tumors of low malignant potential  </a:t>
            </a:r>
          </a:p>
          <a:p>
            <a:pPr marL="285750" indent="-285750">
              <a:buFont typeface="Wingdings" charset="2"/>
              <a:buChar char="Ø"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ages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Unilateral yellowish solid tumor.</a:t>
            </a:r>
          </a:p>
          <a:p>
            <a:pPr marL="285750" indent="-285750">
              <a:buFont typeface="Wingdings" charset="2"/>
              <a:buChar char="Ø"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Produces androgens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present with </a:t>
            </a:r>
            <a:r>
              <a:rPr lang="en-US" sz="1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virilization</a:t>
            </a:r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1/3</a:t>
            </a:r>
            <a:r>
              <a:rPr lang="en-US" sz="14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cases (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oligomenorrhea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amenorrhea, loss of female secondary sex characteristics with hirsutism,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clitoromegaly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deepening of voice) 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10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228" y="376690"/>
            <a:ext cx="4672198" cy="459483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Classification of Ovarian Germ Cell Tumors (GCT):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1856" y="97481"/>
            <a:ext cx="2571750" cy="4430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3.Germ Cell Tumors:</a:t>
            </a:r>
          </a:p>
        </p:txBody>
      </p:sp>
      <p:sp>
        <p:nvSpPr>
          <p:cNvPr id="3" name="Rectangle 2"/>
          <p:cNvSpPr/>
          <p:nvPr/>
        </p:nvSpPr>
        <p:spPr>
          <a:xfrm rot="16200000">
            <a:off x="-285406" y="1996603"/>
            <a:ext cx="1743560" cy="468081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lvl="0" algn="ctr"/>
            <a:r>
              <a:rPr lang="en-US" sz="135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GERM CELL TUMORS</a:t>
            </a:r>
            <a:endParaRPr lang="en-US" sz="13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7" name="Straight Connector 6"/>
          <p:cNvCxnSpPr>
            <a:stCxn id="3" idx="2"/>
          </p:cNvCxnSpPr>
          <p:nvPr/>
        </p:nvCxnSpPr>
        <p:spPr>
          <a:xfrm>
            <a:off x="820415" y="2230644"/>
            <a:ext cx="122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42689" y="1025628"/>
            <a:ext cx="2" cy="2302967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42690" y="1025625"/>
            <a:ext cx="43289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398471" y="875887"/>
            <a:ext cx="430078" cy="14973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375583" y="875888"/>
            <a:ext cx="1022888" cy="29327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endParaRPr lang="en-US" sz="1300" dirty="0"/>
          </a:p>
        </p:txBody>
      </p:sp>
      <p:cxnSp>
        <p:nvCxnSpPr>
          <p:cNvPr id="21" name="Straight Connector 20"/>
          <p:cNvCxnSpPr>
            <a:stCxn id="15" idx="3"/>
          </p:cNvCxnSpPr>
          <p:nvPr/>
        </p:nvCxnSpPr>
        <p:spPr>
          <a:xfrm>
            <a:off x="2398471" y="1022525"/>
            <a:ext cx="430078" cy="146636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609150" y="749301"/>
            <a:ext cx="25717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4331" lvl="1" indent="-171450">
              <a:buFont typeface="Wingdings" charset="2"/>
              <a:buChar char="q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Immature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609149" y="1030604"/>
            <a:ext cx="3820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4331" lvl="1" indent="-171450">
              <a:buFont typeface="Wingdings" charset="2"/>
              <a:buChar char="q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Mature (benign):</a:t>
            </a:r>
          </a:p>
          <a:p>
            <a:pPr marL="364331" lvl="1" indent="-171450">
              <a:buFont typeface="Courier New" charset="0"/>
              <a:buChar char="o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Solid</a:t>
            </a:r>
          </a:p>
          <a:p>
            <a:pPr marL="364331" lvl="1" indent="-171450">
              <a:buFont typeface="Courier New" charset="0"/>
              <a:buChar char="o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Cystic (dermoid cyst) </a:t>
            </a:r>
          </a:p>
          <a:p>
            <a:pPr marL="364331" lvl="1" indent="-171450">
              <a:buFont typeface="Wingdings" charset="2"/>
              <a:buChar char="q"/>
            </a:pP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Monodermal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(e.g.,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struma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ovarii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carcinoid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59762" y="1485964"/>
            <a:ext cx="432893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392655" y="1221365"/>
            <a:ext cx="1325105" cy="4081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Dysgerminoma</a:t>
            </a:r>
            <a:endParaRPr lang="en-US" sz="13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959762" y="2033881"/>
            <a:ext cx="432893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392655" y="1681705"/>
            <a:ext cx="1435894" cy="57826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Yolk sac tumor (endodermal sinus tumor) 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959762" y="2514613"/>
            <a:ext cx="432893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409725" y="2332536"/>
            <a:ext cx="1535073" cy="32561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Choriocarcinoma</a:t>
            </a:r>
            <a:endParaRPr lang="en-U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959762" y="2941891"/>
            <a:ext cx="432893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392655" y="2769258"/>
            <a:ext cx="1832372" cy="31617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Embryonal carcinoma 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959762" y="3331696"/>
            <a:ext cx="432893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392655" y="3181959"/>
            <a:ext cx="1832372" cy="4345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 germ cell tumors:</a:t>
            </a:r>
            <a:endParaRPr lang="en-US" sz="13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3225027" y="3328595"/>
            <a:ext cx="27311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3472375" y="2970194"/>
            <a:ext cx="2957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mixture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germ cell tumors occurring together in one tumor mass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(More tricky and difficult to treat (complicated) )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17824" y="3732976"/>
            <a:ext cx="63128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</a:t>
            </a:r>
            <a:r>
              <a:rPr lang="en-US" sz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all ovarian GCTs are considered malignant except mature </a:t>
            </a:r>
            <a:r>
              <a:rPr lang="en-US" sz="1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317824" y="4186460"/>
            <a:ext cx="1249656" cy="3926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endParaRPr lang="en-US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85906" y="4539116"/>
            <a:ext cx="4701936" cy="1712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15-20 % of ovarian tumors. Majority occur in the first 2 decades</a:t>
            </a:r>
          </a:p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tumors are subdivided </a:t>
            </a:r>
            <a:r>
              <a:rPr lang="en-US" sz="13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into mature, immature 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3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monodermal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Mature cystic </a:t>
            </a:r>
            <a:r>
              <a:rPr lang="en-US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the </a:t>
            </a:r>
            <a:r>
              <a:rPr lang="en-US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common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They are </a:t>
            </a:r>
            <a:r>
              <a:rPr lang="en-US" sz="13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benign.</a:t>
            </a:r>
          </a:p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Immature </a:t>
            </a:r>
            <a:r>
              <a:rPr lang="en-US" sz="1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teratomas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</a:t>
            </a:r>
            <a:r>
              <a:rPr lang="en-US" sz="1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malignant</a:t>
            </a: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rare.</a:t>
            </a:r>
          </a:p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younger the patient, the greater the likelihood of malignant behavior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61841" y="6225398"/>
            <a:ext cx="6472595" cy="265970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00050" indent="-400050">
              <a:spcBef>
                <a:spcPts val="450"/>
              </a:spcBef>
              <a:buFont typeface="+mj-lt"/>
              <a:buAutoNum type="romanLcPeriod"/>
            </a:pP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Mature cystic </a:t>
            </a:r>
            <a:r>
              <a:rPr lang="en-US" sz="1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471488" lvl="1" indent="-128588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most common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ovarian germ cell tumor and the most common type of ovarian </a:t>
            </a:r>
            <a:r>
              <a:rPr lang="en-US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 most common ovarian tumor: surface epithelial cell tumors and the most common ovarian germ cell tumor: mature cystic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71488" lvl="1" indent="-128588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a benign neoplasm that typically occurs during reproductive years </a:t>
            </a:r>
            <a:r>
              <a:rPr lang="en-US" sz="1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composed of mature elements of the ectoderm, endoderm and mesoderm</a:t>
            </a:r>
          </a:p>
          <a:p>
            <a:pPr marL="471488" lvl="1" indent="-128588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a cystic tumor, filled with sebaceous material and hair and occasionally teeth. </a:t>
            </a:r>
          </a:p>
          <a:p>
            <a:pPr marL="471488" lvl="1" indent="-128588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Histology: skin, hair, sebaceous glands, and mature neural tissue predominate; cartilage, bone, respiratory and intestinal epithelium are common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(Because they are of mature elements of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ectoderm, endoderm and mesoderm they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grow and differentiate to these structures.)</a:t>
            </a:r>
          </a:p>
          <a:p>
            <a:pPr marL="471488" lvl="1" indent="-128588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Complications include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torsion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twisting)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rupture, infection etc. 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34" y="182223"/>
            <a:ext cx="762364" cy="393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7099" y="434828"/>
            <a:ext cx="14671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Must watch!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902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-28721" y="2918198"/>
            <a:ext cx="4797288" cy="3254900"/>
          </a:xfrm>
        </p:spPr>
        <p:txBody>
          <a:bodyPr>
            <a:normAutofit fontScale="25000" lnSpcReduction="20000"/>
          </a:bodyPr>
          <a:lstStyle/>
          <a:p>
            <a:pPr marL="400050" indent="-400050">
              <a:buFont typeface="+mj-lt"/>
              <a:buAutoNum type="romanLcPeriod" startAt="2"/>
            </a:pPr>
            <a:r>
              <a:rPr lang="en-US" sz="6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Immature </a:t>
            </a:r>
            <a:r>
              <a:rPr lang="en-US" sz="6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6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lvl="1">
              <a:buFont typeface="Wingdings" charset="2"/>
              <a:buChar char="Ø"/>
            </a:pPr>
            <a:endParaRPr lang="en-US" sz="5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malignant, occurs in children and young adults </a:t>
            </a:r>
          </a:p>
          <a:p>
            <a:pPr lvl="1">
              <a:buFont typeface="Wingdings" charset="2"/>
              <a:buChar char="Ø"/>
            </a:pP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Usually unilateral and solid </a:t>
            </a:r>
            <a:endParaRPr lang="en-US" sz="5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charset="2"/>
              <a:buChar char="Ø"/>
            </a:pPr>
            <a:endParaRPr lang="en-US" sz="5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to mature </a:t>
            </a:r>
            <a:r>
              <a:rPr lang="en-US" sz="5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but in addition they </a:t>
            </a:r>
            <a:r>
              <a:rPr lang="en-US" sz="5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 immature or embryonal tissues </a:t>
            </a: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especially </a:t>
            </a:r>
            <a:r>
              <a:rPr lang="en-US" sz="5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immature </a:t>
            </a:r>
            <a:r>
              <a:rPr lang="en-US" sz="5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neuroepithelial</a:t>
            </a:r>
            <a:r>
              <a:rPr lang="en-US" sz="5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cells. </a:t>
            </a:r>
            <a:r>
              <a:rPr lang="en-US" sz="56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(Immature tissue: the cells that are present in the fetus in the time of embryogenesis</a:t>
            </a:r>
            <a:r>
              <a:rPr lang="en-US" sz="56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lvl="1" indent="0">
              <a:buNone/>
            </a:pPr>
            <a:endParaRPr lang="en-US" sz="5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en-US" sz="5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</a:t>
            </a: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graded based on the amount of immature tissue </a:t>
            </a:r>
          </a:p>
          <a:p>
            <a:pPr marL="626936" lvl="1" indent="-457200">
              <a:buFont typeface="Wingdings" charset="2"/>
              <a:buChar char="Ø"/>
            </a:pPr>
            <a:endParaRPr lang="en-US" sz="2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charset="2"/>
              <a:buChar char="Ø"/>
            </a:pPr>
            <a:endParaRPr lang="en-US" sz="84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charset="2"/>
              <a:buChar char="Ø"/>
            </a:pPr>
            <a:endParaRPr lang="en-US" sz="844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603553"/>
              </p:ext>
            </p:extLst>
          </p:nvPr>
        </p:nvGraphicFramePr>
        <p:xfrm>
          <a:off x="713327" y="185195"/>
          <a:ext cx="4979878" cy="26307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2269">
                  <a:extLst>
                    <a:ext uri="{9D8B030D-6E8A-4147-A177-3AD203B41FA5}">
                      <a16:colId xmlns="" xmlns:a16="http://schemas.microsoft.com/office/drawing/2014/main" val="1640695862"/>
                    </a:ext>
                  </a:extLst>
                </a:gridCol>
                <a:gridCol w="4007609">
                  <a:extLst>
                    <a:ext uri="{9D8B030D-6E8A-4147-A177-3AD203B41FA5}">
                      <a16:colId xmlns="" xmlns:a16="http://schemas.microsoft.com/office/drawing/2014/main" val="3112083161"/>
                    </a:ext>
                  </a:extLst>
                </a:gridCol>
              </a:tblGrid>
              <a:tr h="130793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Gross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614453062"/>
                  </a:ext>
                </a:extLst>
              </a:tr>
              <a:tr h="132283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Histological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48464465"/>
                  </a:ext>
                </a:extLst>
              </a:tr>
            </a:tbl>
          </a:graphicData>
        </a:graphic>
      </p:graphicFrame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901276" y="1168418"/>
            <a:ext cx="1112638" cy="300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Opened mature cystic </a:t>
            </a:r>
            <a:r>
              <a:rPr lang="en-US" sz="4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4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4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dermoid</a:t>
            </a:r>
            <a:r>
              <a:rPr lang="en-US" sz="4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cyst) of the ovary. Hair ball is present.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44215" y="6173098"/>
            <a:ext cx="4330562" cy="2970902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>
              <a:buFont typeface="+mj-lt"/>
              <a:buAutoNum type="romanLcPeriod" startAt="3"/>
            </a:pPr>
            <a:r>
              <a:rPr lang="en-US" sz="6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Monodermal</a:t>
            </a:r>
            <a:r>
              <a:rPr lang="en-US" sz="6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6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1">
              <a:buFont typeface="Wingdings" charset="2"/>
              <a:buChar char="Ø"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5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composed of </a:t>
            </a:r>
            <a:r>
              <a:rPr lang="en-US" sz="5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tissue element </a:t>
            </a:r>
          </a:p>
          <a:p>
            <a:pPr lvl="1">
              <a:buFont typeface="Wingdings" charset="2"/>
              <a:buChar char="Ø"/>
            </a:pPr>
            <a:endParaRPr lang="en-US" sz="5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most common type of </a:t>
            </a:r>
            <a:r>
              <a:rPr lang="en-US" sz="5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monodermal</a:t>
            </a: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called </a:t>
            </a:r>
            <a:r>
              <a:rPr lang="en-US" sz="5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en-US" sz="5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struma</a:t>
            </a:r>
            <a:r>
              <a:rPr lang="en-US" sz="5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ovarii</a:t>
            </a:r>
            <a:r>
              <a:rPr lang="en-US" sz="5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", </a:t>
            </a: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is made up of mature thyroid tissue. </a:t>
            </a:r>
          </a:p>
          <a:p>
            <a:pPr lvl="1">
              <a:buFont typeface="Wingdings" charset="2"/>
              <a:buChar char="Ø"/>
            </a:pPr>
            <a:endParaRPr lang="en-US" sz="5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5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thyroid tissue </a:t>
            </a: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sometimes become malignant. 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(Can develop carcinoma of the thyroid (like papillary carcinoma of the thyroid</a:t>
            </a:r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But T3 and T4 levels will be normal because their negative feedback is still working)</a:t>
            </a:r>
            <a:endParaRPr lang="en-US" sz="48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charset="2"/>
              <a:buChar char="Ø"/>
            </a:pP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Wingdings" charset="2"/>
              <a:buChar char="Ø"/>
            </a:pPr>
            <a:r>
              <a:rPr lang="en-US" sz="5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Sometimes a carcinoid tumor can arise from it.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5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Content Placeholder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713" y="7212678"/>
            <a:ext cx="2269615" cy="1788684"/>
          </a:xfrm>
          <a:prstGeom prst="rect">
            <a:avLst/>
          </a:prstGeom>
        </p:spPr>
      </p:pic>
      <p:sp>
        <p:nvSpPr>
          <p:cNvPr id="34" name="Text Placeholder 2"/>
          <p:cNvSpPr txBox="1">
            <a:spLocks/>
          </p:cNvSpPr>
          <p:nvPr/>
        </p:nvSpPr>
        <p:spPr>
          <a:xfrm>
            <a:off x="5427180" y="7949224"/>
            <a:ext cx="1855055" cy="32032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736" y="289443"/>
            <a:ext cx="1019908" cy="878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510" y="299759"/>
            <a:ext cx="1301491" cy="8686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211" y="295674"/>
            <a:ext cx="1394783" cy="926563"/>
          </a:xfrm>
          <a:prstGeom prst="rect">
            <a:avLst/>
          </a:prstGeom>
        </p:spPr>
      </p:pic>
      <p:pic>
        <p:nvPicPr>
          <p:cNvPr id="25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9099" y="1652982"/>
            <a:ext cx="1483702" cy="1038414"/>
          </a:xfrm>
          <a:prstGeom prst="rect">
            <a:avLst/>
          </a:prstGeom>
        </p:spPr>
      </p:pic>
      <p:pic>
        <p:nvPicPr>
          <p:cNvPr id="26" name="Content Placeholder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740" y="1712506"/>
            <a:ext cx="1616439" cy="978890"/>
          </a:xfrm>
          <a:prstGeom prst="rect">
            <a:avLst/>
          </a:prstGeom>
        </p:spPr>
      </p:pic>
      <p:pic>
        <p:nvPicPr>
          <p:cNvPr id="27" name="Content Placeholder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8567" y="3750707"/>
            <a:ext cx="1776853" cy="11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1327"/>
            <a:ext cx="3347845" cy="28931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Uncommon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10 to 30yrs of age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Unilateral and solid mass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Microscopically look exactly like its counterpart in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Seminoma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and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brain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germinoma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Malignant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PLAP positive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(Dysgerminoma, Seminoma)</a:t>
            </a:r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 sensitive to radiation therapy</a:t>
            </a: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155" y="162575"/>
            <a:ext cx="201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DYSGERMINOMA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7845" y="642144"/>
            <a:ext cx="3429000" cy="28895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“Also known as yolk sac tumor”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 30 years of age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(In women who are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menstruating)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pure or a component of a mixed germ cell tumor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radioresistant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but responds well to chemotherapy</a:t>
            </a:r>
          </a:p>
          <a:p>
            <a:pPr marL="285750" indent="-285750">
              <a:lnSpc>
                <a:spcPct val="80000"/>
              </a:lnSpc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 is associated with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elevated serum α</a:t>
            </a:r>
            <a:r>
              <a:rPr lang="en-US" sz="1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lpha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-fetoprotein and αlpha-1-antitrypsin.</a:t>
            </a:r>
          </a:p>
          <a:p>
            <a:pPr marL="285750" indent="-285750">
              <a:lnSpc>
                <a:spcPct val="80000"/>
              </a:lnSpc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Its characteristic histologic feature :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Schiller-Duval bodies </a:t>
            </a:r>
          </a:p>
          <a:p>
            <a:pPr marL="285750" indent="-285750">
              <a:lnSpc>
                <a:spcPct val="80000"/>
              </a:lnSpc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 for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immunostain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</a:t>
            </a:r>
            <a:r>
              <a:rPr lang="en-US" sz="1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lpha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-fetoprotein </a:t>
            </a:r>
          </a:p>
        </p:txBody>
      </p:sp>
      <p:sp>
        <p:nvSpPr>
          <p:cNvPr id="7" name="Rectangle 6"/>
          <p:cNvSpPr/>
          <p:nvPr/>
        </p:nvSpPr>
        <p:spPr>
          <a:xfrm>
            <a:off x="3267108" y="193353"/>
            <a:ext cx="3429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ENDODERMAL SINUS TUMOR: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912965"/>
            <a:ext cx="3347845" cy="41857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Rare, aggressive, highly malignant, metastasizes widely through the bloodstream to the lungs, liver, bone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Fast metastasis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Radioresistant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1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chemoresistant</a:t>
            </a:r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to that seen in testis, usually occurs in combination with other GCTs (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 GCT)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1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levated 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serum </a:t>
            </a:r>
            <a:r>
              <a:rPr lang="en-US" sz="1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hCG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levels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(Human chorionic gonadotrophin-produced by placenta)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nilateral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solid, hemorrhagic tumor, composed of malignant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cytotrophoblast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syncytiotrophoblast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HCG </a:t>
            </a:r>
            <a:r>
              <a:rPr lang="en-US" sz="1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immunostain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</a:t>
            </a:r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55" y="3574411"/>
            <a:ext cx="33685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CHORIOCARCINOMA –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Placental calls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7845" y="3912965"/>
            <a:ext cx="3429000" cy="41857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Rare,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aggressive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highly malignant, </a:t>
            </a:r>
            <a:r>
              <a:rPr lang="en-US" sz="1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radioresistant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but responds to chemotherapy.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(Prognosis: aggressive (we need to worry about it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))</a:t>
            </a:r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to that seen in testis, usually occurs in combination with other GCTs (mixed GCT)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2nd and 3rd decade (children and young adults)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Unilateral, solid, hemorrhagic and necrotic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CD 30 </a:t>
            </a:r>
            <a:r>
              <a:rPr lang="en-US" sz="14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immunostain</a:t>
            </a: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positive. </a:t>
            </a:r>
          </a:p>
          <a:p>
            <a:endParaRPr lang="en-U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percentage of this tumor is greater than 5%, the oncologist is worried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it is less than 5%, he will over locate and follow up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7845" y="3574411"/>
            <a:ext cx="28455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EMBRYONAL CARCINOMA: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297593-41DA-394A-B3E0-F583A7478CAA}"/>
              </a:ext>
            </a:extLst>
          </p:cNvPr>
          <p:cNvSpPr txBox="1"/>
          <p:nvPr/>
        </p:nvSpPr>
        <p:spPr>
          <a:xfrm>
            <a:off x="311183" y="8128337"/>
            <a:ext cx="6252614" cy="101566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 tumor is considered as germ cell tumor (a mixture of tumors), the oncologist needs to know the percentages. </a:t>
            </a:r>
          </a:p>
          <a:p>
            <a:pPr algn="ctr"/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example: 50%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20%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dysgeminoma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10% endodermal sinus tumor. The most likely diagnoses would be </a:t>
            </a:r>
            <a:r>
              <a:rPr lang="en-US" sz="12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teratoma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Stating the percentages will definitely help in management </a:t>
            </a:r>
          </a:p>
        </p:txBody>
      </p:sp>
    </p:spTree>
    <p:extLst>
      <p:ext uri="{BB962C8B-B14F-4D97-AF65-F5344CB8AC3E}">
        <p14:creationId xmlns:p14="http://schemas.microsoft.com/office/powerpoint/2010/main" val="10271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991" y="278835"/>
            <a:ext cx="3988116" cy="43057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Metastatic carcinoma in ovary:</a:t>
            </a:r>
          </a:p>
        </p:txBody>
      </p:sp>
      <p:sp>
        <p:nvSpPr>
          <p:cNvPr id="80900" name="Rectangle 3"/>
          <p:cNvSpPr>
            <a:spLocks noGrp="1" noChangeArrowheads="1"/>
          </p:cNvSpPr>
          <p:nvPr>
            <p:ph idx="1"/>
          </p:nvPr>
        </p:nvSpPr>
        <p:spPr>
          <a:xfrm>
            <a:off x="83474" y="709407"/>
            <a:ext cx="6774526" cy="3109558"/>
          </a:xfrm>
        </p:spPr>
        <p:txBody>
          <a:bodyPr>
            <a:noAutofit/>
          </a:bodyPr>
          <a:lstStyle/>
          <a:p>
            <a:pPr eaLnBrk="1" hangingPunct="1"/>
            <a:endParaRPr lang="en-US" sz="10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Accounts for approximately 5% of ovarian tumors</a:t>
            </a:r>
          </a:p>
          <a:p>
            <a:pPr eaLnBrk="1" hangingPunct="1"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Older ages, mostly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Bilateral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sometimes very large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(Bilateral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metastasis)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Primary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tumors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from Gastro-intestinal tract (most common), Breast and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lungs.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charset="2"/>
              <a:buChar char="Ø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of the most classic forms of metastatic carcinoma involving the ovaries is the </a:t>
            </a:r>
            <a:r>
              <a:rPr lang="en-US" sz="1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Krukenberg</a:t>
            </a:r>
            <a:r>
              <a:rPr lang="en-US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tumor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tumor is a metastatic carcinoma composed of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signet ring cells in a fibrous background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The most common sites of origin is the GIT (stomach, colon and appendix).</a:t>
            </a:r>
          </a:p>
        </p:txBody>
      </p:sp>
      <p:sp>
        <p:nvSpPr>
          <p:cNvPr id="8806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BEA600-07FF-4DA4-A1B3-71B0B1D75EA0}" type="slidenum"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>
                <a:defRPr/>
              </a:pPr>
              <a:t>16</a:t>
            </a:fld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6307" y="140677"/>
            <a:ext cx="3083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charset="0"/>
                <a:ea typeface="Tahoma" charset="0"/>
                <a:cs typeface="Tahoma" charset="0"/>
              </a:rPr>
              <a:t>Summary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96308" y="515815"/>
            <a:ext cx="12426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1016" y="741700"/>
            <a:ext cx="6471138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Ovarian Cysts are divided to Neoplastic and non-neoplastic and the good news is that the non-neoplastic is more common.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Non-neoplastic cysts are four types 1)Follicular cysts 2)Corpus luteum cysts 3)Theca lutein cyst 4)Chocolate Cyst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Ovarian tumors are divides into primary and secondary . 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Primary tumors are three types 1)surface </a:t>
            </a:r>
            <a:r>
              <a:rPr lang="en-US" dirty="0" err="1" smtClean="0"/>
              <a:t>epethelial</a:t>
            </a:r>
            <a:r>
              <a:rPr lang="en-US" dirty="0" smtClean="0"/>
              <a:t> ovarian cells 2)Germ cells tumors 3)Sex cord Tumors .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Surface </a:t>
            </a:r>
            <a:r>
              <a:rPr lang="en-US" dirty="0" err="1" smtClean="0"/>
              <a:t>epethelial</a:t>
            </a:r>
            <a:r>
              <a:rPr lang="en-US" dirty="0" smtClean="0"/>
              <a:t> ovarian cells tumor is the most common among all ovarian cancers .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Serous tumors of epithelial surface ovarian cells is the most common tumor among all .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Fibromas are white , hard and have </a:t>
            </a:r>
            <a:r>
              <a:rPr lang="en-US" dirty="0" smtClean="0">
                <a:solidFill>
                  <a:srgbClr val="C00000"/>
                </a:solidFill>
              </a:rPr>
              <a:t>WHORLED</a:t>
            </a:r>
            <a:r>
              <a:rPr lang="en-US" dirty="0" smtClean="0"/>
              <a:t> cut surface .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All ovarian Germ cell tumors are considered malignant except mature </a:t>
            </a:r>
            <a:r>
              <a:rPr lang="en-US" dirty="0" err="1" smtClean="0"/>
              <a:t>teratoma</a:t>
            </a:r>
            <a:r>
              <a:rPr lang="en-US" dirty="0" smtClean="0"/>
              <a:t> which is the most common type of GCTs.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Immature </a:t>
            </a:r>
            <a:r>
              <a:rPr lang="en-US" dirty="0" err="1" smtClean="0"/>
              <a:t>teratomas</a:t>
            </a:r>
            <a:r>
              <a:rPr lang="en-US" dirty="0" smtClean="0"/>
              <a:t> mostly contain immature </a:t>
            </a:r>
            <a:r>
              <a:rPr lang="en-US" dirty="0" err="1" smtClean="0"/>
              <a:t>Neuroepithelial</a:t>
            </a:r>
            <a:r>
              <a:rPr lang="en-US" dirty="0" smtClean="0"/>
              <a:t> cells .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err="1" smtClean="0"/>
              <a:t>Monodermal</a:t>
            </a:r>
            <a:r>
              <a:rPr lang="en-US" dirty="0" smtClean="0"/>
              <a:t> </a:t>
            </a:r>
            <a:r>
              <a:rPr lang="en-US" dirty="0" err="1" smtClean="0"/>
              <a:t>teratoma</a:t>
            </a:r>
            <a:r>
              <a:rPr lang="en-US" dirty="0" smtClean="0"/>
              <a:t> composed of one tissue element such as thyroid tissue ”Stroma </a:t>
            </a:r>
            <a:r>
              <a:rPr lang="en-US" dirty="0" err="1" smtClean="0"/>
              <a:t>ovarii</a:t>
            </a:r>
            <a:r>
              <a:rPr lang="en-US" dirty="0" smtClean="0"/>
              <a:t>” . 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924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9077" y="199293"/>
            <a:ext cx="2731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Questions</a:t>
            </a:r>
            <a:endParaRPr lang="en-US" sz="2000" dirty="0"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6" name="Straight Connector 5"/>
          <p:cNvCxnSpPr>
            <a:endCxn id="4" idx="2"/>
          </p:cNvCxnSpPr>
          <p:nvPr/>
        </p:nvCxnSpPr>
        <p:spPr>
          <a:xfrm>
            <a:off x="2579077" y="599403"/>
            <a:ext cx="136573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7908" y="1031631"/>
            <a:ext cx="6224954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Q1) WHO classifies ovarian tumors based on: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serum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markers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WHO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criteria of ovarian neoplasms clinical features  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primary or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metastic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 </a:t>
            </a:r>
            <a:endParaRPr lang="en-US" sz="1400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Ans:C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buFont typeface="+mj-lt"/>
              <a:buAutoNum type="alphaUcPeriod"/>
            </a:pPr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/>
            </a:r>
            <a:br>
              <a:rPr lang="en-US" sz="1400" dirty="0">
                <a:latin typeface="Tahoma" charset="0"/>
                <a:ea typeface="Tahoma" charset="0"/>
                <a:cs typeface="Tahoma" charset="0"/>
              </a:rPr>
            </a:br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Q2)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38 old female diagnosed with an ovarian tumor, the oncologist explaining the management said: we’ll just take it surgically then you can go home. What is the type of the tumor?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serous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borderline tumor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cystadenoma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immature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teratoma</a:t>
            </a:r>
            <a:endParaRPr lang="en-US" sz="1400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Ans:B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buFont typeface="+mj-lt"/>
              <a:buAutoNum type="alphaUcPeriod"/>
            </a:pPr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buFont typeface="+mj-lt"/>
              <a:buAutoNum type="alphaUcPeriod"/>
            </a:pPr>
            <a:endParaRPr lang="en-US" sz="1400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Q3)42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old female was diagnosed with cystic and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multilocular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filled with thick sticky viscous mucoid fluid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tumer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which type of tumors is that?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 Granulosa Cell Tumor.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Sertoli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Leydig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cell tumor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 mucinous tumor</a:t>
            </a:r>
          </a:p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Ans:C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Q4)Which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 is more common in postmenopausal women: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Thecoma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-Fibroma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B- juvenile form of Granulosa Cell Tumor</a:t>
            </a:r>
          </a:p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 adult form of Granulosa Cell Tumor</a:t>
            </a:r>
          </a:p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Ans:C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lphaUcPeriod"/>
            </a:pPr>
            <a:endParaRPr lang="en-US" sz="14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785" y="234462"/>
            <a:ext cx="6682153" cy="87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Q5) A 25 year old patient with severe abdominal pain had some lab investigations which revealed HCG </a:t>
            </a:r>
            <a:r>
              <a:rPr lang="en-US" sz="1600" dirty="0" err="1" smtClean="0">
                <a:solidFill>
                  <a:srgbClr val="FF0000"/>
                </a:solidFill>
              </a:rPr>
              <a:t>immunostatin</a:t>
            </a:r>
            <a:r>
              <a:rPr lang="en-US" sz="1600" dirty="0" smtClean="0">
                <a:solidFill>
                  <a:srgbClr val="FF0000"/>
                </a:solidFill>
              </a:rPr>
              <a:t> positive and alpha-</a:t>
            </a:r>
            <a:r>
              <a:rPr lang="en-US" sz="1600" dirty="0" err="1" smtClean="0">
                <a:solidFill>
                  <a:srgbClr val="FF0000"/>
                </a:solidFill>
              </a:rPr>
              <a:t>fetoproein</a:t>
            </a:r>
            <a:r>
              <a:rPr lang="en-US" sz="1600" dirty="0" smtClean="0">
                <a:solidFill>
                  <a:srgbClr val="FF0000"/>
                </a:solidFill>
              </a:rPr>
              <a:t> positive , what is her diagnosis ? 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smtClean="0"/>
              <a:t>Yolk sac tumor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err="1" smtClean="0"/>
              <a:t>Choriocarcinoma</a:t>
            </a:r>
            <a:r>
              <a:rPr lang="en-US" sz="1600" dirty="0" smtClean="0"/>
              <a:t>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smtClean="0"/>
              <a:t>Mixed tumor </a:t>
            </a:r>
          </a:p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Ans:C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(Mixed germ cell tumors: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Choriocarcinoma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 and Endodermal sinus tumor/yolk sac tumor)</a:t>
            </a:r>
          </a:p>
          <a:p>
            <a:pPr marL="342900" indent="-342900">
              <a:buFont typeface="+mj-lt"/>
              <a:buAutoNum type="alphaUcPeriod"/>
            </a:pPr>
            <a:endParaRPr lang="en-US" dirty="0"/>
          </a:p>
          <a:p>
            <a:r>
              <a:rPr lang="en-US" sz="1600" dirty="0" smtClean="0"/>
              <a:t>Q6) What is the most classic form present in </a:t>
            </a:r>
            <a:r>
              <a:rPr lang="en-US" sz="1600" dirty="0" err="1" smtClean="0"/>
              <a:t>metastic</a:t>
            </a:r>
            <a:r>
              <a:rPr lang="en-US" sz="1600" dirty="0" smtClean="0"/>
              <a:t> carcinoma ?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err="1" smtClean="0"/>
              <a:t>Krukenberg</a:t>
            </a:r>
            <a:r>
              <a:rPr lang="en-US" sz="1600" dirty="0" smtClean="0"/>
              <a:t> tumor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smtClean="0"/>
              <a:t>Red man tumor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smtClean="0"/>
              <a:t>Pets berg tumor </a:t>
            </a:r>
          </a:p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Ans:A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lphaUcPeriod"/>
            </a:pPr>
            <a:endParaRPr lang="en-US" dirty="0"/>
          </a:p>
          <a:p>
            <a:r>
              <a:rPr lang="en-US" sz="1600" dirty="0" smtClean="0"/>
              <a:t>Q7) </a:t>
            </a:r>
            <a:r>
              <a:rPr lang="en-US" sz="1600" dirty="0" err="1" smtClean="0"/>
              <a:t>Meig’s</a:t>
            </a:r>
            <a:r>
              <a:rPr lang="en-US" sz="1600" dirty="0" smtClean="0"/>
              <a:t> syndrome is </a:t>
            </a:r>
            <a:r>
              <a:rPr lang="en-US" sz="1600" dirty="0" err="1" smtClean="0"/>
              <a:t>thecoma</a:t>
            </a:r>
            <a:r>
              <a:rPr lang="en-US" sz="1600" dirty="0" smtClean="0"/>
              <a:t>-fibroma associated with ?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smtClean="0"/>
              <a:t>Hepatitis and ascites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smtClean="0"/>
              <a:t>Ascites and hydrothorax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smtClean="0"/>
              <a:t>Ascites and GI cancer </a:t>
            </a:r>
          </a:p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Ans:B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lphaUcPeriod"/>
            </a:pPr>
            <a:endParaRPr lang="en-US" dirty="0" smtClean="0"/>
          </a:p>
          <a:p>
            <a:r>
              <a:rPr lang="en-US" sz="1600" dirty="0" smtClean="0">
                <a:solidFill>
                  <a:srgbClr val="FF0000"/>
                </a:solidFill>
              </a:rPr>
              <a:t>Q8) Which of the following tumors is PLAP positive? </a:t>
            </a:r>
            <a:endParaRPr lang="en-US" sz="16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1600" dirty="0" err="1" smtClean="0"/>
              <a:t>Dysgerminoma</a:t>
            </a:r>
            <a:r>
              <a:rPr lang="en-US" sz="1600" dirty="0" smtClean="0"/>
              <a:t>/seminoma</a:t>
            </a:r>
            <a:endParaRPr lang="en-US" sz="1600" dirty="0"/>
          </a:p>
          <a:p>
            <a:pPr marL="342900" indent="-342900">
              <a:buFont typeface="+mj-lt"/>
              <a:buAutoNum type="alphaUcPeriod"/>
            </a:pPr>
            <a:r>
              <a:rPr lang="en-US" sz="1600" dirty="0" err="1" smtClean="0"/>
              <a:t>Embryonal</a:t>
            </a:r>
            <a:r>
              <a:rPr lang="en-US" sz="1600" dirty="0" smtClean="0"/>
              <a:t> carcinoma</a:t>
            </a:r>
            <a:endParaRPr lang="en-US" sz="1600" dirty="0"/>
          </a:p>
          <a:p>
            <a:pPr marL="342900" indent="-342900">
              <a:buFont typeface="+mj-lt"/>
              <a:buAutoNum type="alphaUcPeriod"/>
            </a:pPr>
            <a:r>
              <a:rPr lang="en-US" sz="1600" dirty="0" err="1" smtClean="0"/>
              <a:t>Choriocarcinoma</a:t>
            </a:r>
            <a:endParaRPr lang="en-US" sz="1600" dirty="0" smtClean="0"/>
          </a:p>
          <a:p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</a:rPr>
              <a:t>Ans:A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/>
          </a:p>
          <a:p>
            <a:r>
              <a:rPr lang="en-US" sz="1600" dirty="0" smtClean="0">
                <a:solidFill>
                  <a:srgbClr val="FF0000"/>
                </a:solidFill>
              </a:rPr>
              <a:t>Q9) A 25 year old female was discovered to have a tumor with high levels of alpha-fetoprotein in the serum. What is most likely the diagnosis?</a:t>
            </a:r>
            <a:endParaRPr lang="en-US" sz="16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lphaUcPeriod"/>
            </a:pPr>
            <a:r>
              <a:rPr lang="en-US" sz="1600" dirty="0" err="1"/>
              <a:t>Dysgerminoma</a:t>
            </a:r>
            <a:r>
              <a:rPr lang="en-US" sz="1600" dirty="0"/>
              <a:t>/seminoma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err="1"/>
              <a:t>Embryonal</a:t>
            </a:r>
            <a:r>
              <a:rPr lang="en-US" sz="1600" dirty="0"/>
              <a:t> carcinoma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600" dirty="0" smtClean="0"/>
              <a:t>Endodermal sinus tumor</a:t>
            </a:r>
          </a:p>
          <a:p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Ans:C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(yolk sac tumor)</a:t>
            </a:r>
          </a:p>
          <a:p>
            <a:pPr marL="342900" indent="-342900">
              <a:buFont typeface="+mj-lt"/>
              <a:buAutoNum type="alphaUcPeriod"/>
            </a:pPr>
            <a:endParaRPr lang="en-US" dirty="0"/>
          </a:p>
          <a:p>
            <a:pPr marL="342900" indent="-342900">
              <a:buFont typeface="+mj-lt"/>
              <a:buAutoNum type="alphaUcPeriod"/>
            </a:pPr>
            <a:endParaRPr lang="en-US" dirty="0" smtClean="0"/>
          </a:p>
          <a:p>
            <a:endParaRPr lang="en-US" dirty="0" smtClean="0"/>
          </a:p>
          <a:p>
            <a:pPr marL="342900" indent="-342900">
              <a:buFont typeface="+mj-lt"/>
              <a:buAutoNum type="alphaU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156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0084090-C37B-2546-9517-6660ED6FA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764701" y="1876589"/>
            <a:ext cx="8836885" cy="5373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632029" y="6783296"/>
            <a:ext cx="400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 view of the lecture :</a:t>
            </a:r>
          </a:p>
        </p:txBody>
      </p:sp>
    </p:spTree>
    <p:extLst>
      <p:ext uri="{BB962C8B-B14F-4D97-AF65-F5344CB8AC3E}">
        <p14:creationId xmlns:p14="http://schemas.microsoft.com/office/powerpoint/2010/main" val="9584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/>
          <p:nvPr/>
        </p:nvSpPr>
        <p:spPr>
          <a:xfrm>
            <a:off x="193040" y="195918"/>
            <a:ext cx="6471920" cy="73850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x-none" sz="1800" b="1">
                <a:effectLst/>
                <a:latin typeface="Calibri"/>
                <a:ea typeface="Calibri"/>
                <a:cs typeface="Calibri Light"/>
              </a:rPr>
              <a:t>حسبي </a:t>
            </a:r>
            <a:r>
              <a:rPr lang="x-none" sz="1800" b="1">
                <a:solidFill>
                  <a:srgbClr val="FF0000"/>
                </a:solidFill>
                <a:effectLst/>
                <a:latin typeface="Calibri"/>
                <a:ea typeface="Calibri"/>
                <a:cs typeface="Calibri Light"/>
              </a:rPr>
              <a:t>الله</a:t>
            </a:r>
            <a:r>
              <a:rPr lang="x-none" sz="1800" b="1">
                <a:effectLst/>
                <a:latin typeface="Calibri"/>
                <a:ea typeface="Calibri"/>
                <a:cs typeface="Calibri Light"/>
              </a:rPr>
              <a:t> لا إله إلَّا هو عليه توكلت وهو رب العرش العظيم.</a:t>
            </a:r>
            <a:endParaRPr lang="en-US" sz="110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3" name="Text Box 52247"/>
          <p:cNvSpPr txBox="1"/>
          <p:nvPr/>
        </p:nvSpPr>
        <p:spPr>
          <a:xfrm>
            <a:off x="3783965" y="1458967"/>
            <a:ext cx="2695575" cy="198564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x-none" sz="1800" b="1" dirty="0">
                <a:effectLst/>
                <a:latin typeface="Calibri"/>
                <a:ea typeface="Calibri"/>
                <a:cs typeface="Calibri Light"/>
              </a:rPr>
              <a:t>القادة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x-none" sz="1400" b="1" dirty="0">
                <a:effectLst/>
                <a:latin typeface="Calibri"/>
                <a:ea typeface="Calibri"/>
                <a:cs typeface="Calibri Light"/>
              </a:rPr>
              <a:t>حنين السبكي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"/>
            </a:pPr>
            <a:r>
              <a:rPr lang="ar-SA" sz="1400" b="1" dirty="0">
                <a:latin typeface="Calibri"/>
                <a:ea typeface="Calibri"/>
                <a:cs typeface="Calibri Light"/>
              </a:rPr>
              <a:t>هبة الناصر </a:t>
            </a:r>
            <a:endParaRPr lang="en-US" sz="1400" b="1" dirty="0">
              <a:effectLst/>
              <a:latin typeface="Calibri"/>
              <a:ea typeface="Calibri"/>
              <a:cs typeface="Calibri Light"/>
            </a:endParaRPr>
          </a:p>
          <a:p>
            <a:pPr marL="3429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/>
              <a:buChar char=""/>
            </a:pPr>
            <a:r>
              <a:rPr lang="x-none" sz="1400" b="1" dirty="0">
                <a:effectLst/>
                <a:latin typeface="Calibri"/>
                <a:ea typeface="Calibri"/>
                <a:cs typeface="Calibri Light"/>
              </a:rPr>
              <a:t>عبدالله أبو عمارة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1800" b="1" dirty="0">
                <a:solidFill>
                  <a:srgbClr val="000000"/>
                </a:solidFill>
                <a:effectLst/>
                <a:latin typeface="Calibri"/>
                <a:ea typeface="Times New Roman"/>
                <a:cs typeface="Calibri Light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1800" b="1" dirty="0">
                <a:solidFill>
                  <a:srgbClr val="000000"/>
                </a:solidFill>
                <a:effectLst/>
                <a:latin typeface="Calibri"/>
                <a:ea typeface="Times New Roman"/>
                <a:cs typeface="Calibri Light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Calibri Light"/>
                <a:ea typeface="Calibri"/>
                <a:cs typeface="Arial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alibri Light"/>
                <a:ea typeface="Calibri"/>
                <a:cs typeface="Arial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4" name="Text Box 6"/>
          <p:cNvSpPr txBox="1"/>
          <p:nvPr/>
        </p:nvSpPr>
        <p:spPr>
          <a:xfrm>
            <a:off x="378460" y="1408802"/>
            <a:ext cx="3181350" cy="344360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x-none" sz="1800" b="1" dirty="0">
                <a:effectLst/>
                <a:latin typeface="Calibri"/>
                <a:ea typeface="Calibri"/>
                <a:cs typeface="Calibri Light"/>
              </a:rPr>
              <a:t>الأعضاء</a:t>
            </a:r>
            <a:endParaRPr lang="en-US" sz="1800" b="1" dirty="0">
              <a:effectLst/>
              <a:latin typeface="Calibri"/>
              <a:ea typeface="Calibri"/>
              <a:cs typeface="Calibri Light"/>
            </a:endParaRPr>
          </a:p>
          <a:p>
            <a:pPr marL="37592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latin typeface="Calibri"/>
                <a:ea typeface="Calibri"/>
                <a:cs typeface="Calibri Light"/>
              </a:rPr>
              <a:t>نوف العماري </a:t>
            </a:r>
          </a:p>
          <a:p>
            <a:pPr marL="37592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latin typeface="Calibri"/>
                <a:ea typeface="Calibri"/>
                <a:cs typeface="Calibri Light"/>
              </a:rPr>
              <a:t>ابتسام المطيري</a:t>
            </a:r>
          </a:p>
          <a:p>
            <a:pPr marL="37592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effectLst/>
                <a:latin typeface="Calibri"/>
                <a:ea typeface="Calibri"/>
                <a:cs typeface="Calibri Light"/>
              </a:rPr>
              <a:t>فاطمة الطاسا</a:t>
            </a:r>
            <a:r>
              <a:rPr lang="ar-SA" sz="1400" b="1" dirty="0">
                <a:latin typeface="Calibri"/>
                <a:ea typeface="Calibri"/>
                <a:cs typeface="Calibri Light"/>
              </a:rPr>
              <a:t>ن </a:t>
            </a:r>
          </a:p>
          <a:p>
            <a:pPr marL="37592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effectLst/>
                <a:latin typeface="Calibri"/>
                <a:ea typeface="Calibri"/>
                <a:cs typeface="Calibri Light"/>
              </a:rPr>
              <a:t>جواهر الخيال </a:t>
            </a:r>
          </a:p>
          <a:p>
            <a:pPr marL="37592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latin typeface="Calibri"/>
                <a:ea typeface="Calibri"/>
                <a:cs typeface="Calibri Light"/>
              </a:rPr>
              <a:t>أمل القرني </a:t>
            </a:r>
          </a:p>
          <a:p>
            <a:pPr marL="37592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effectLst/>
                <a:latin typeface="Calibri"/>
                <a:ea typeface="Calibri"/>
                <a:cs typeface="Calibri Light"/>
              </a:rPr>
              <a:t>أميرة نيازي </a:t>
            </a:r>
          </a:p>
          <a:p>
            <a:pPr marL="37592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latin typeface="Calibri"/>
                <a:ea typeface="Calibri"/>
                <a:cs typeface="Calibri Light"/>
              </a:rPr>
              <a:t>دعاء وليد </a:t>
            </a:r>
          </a:p>
          <a:p>
            <a:pPr marL="37592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effectLst/>
                <a:latin typeface="Calibri"/>
                <a:ea typeface="Calibri"/>
                <a:cs typeface="Calibri Light"/>
              </a:rPr>
              <a:t>رنيم الغامدي </a:t>
            </a:r>
          </a:p>
          <a:p>
            <a:pPr marL="37592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latin typeface="Calibri"/>
                <a:ea typeface="Calibri"/>
                <a:cs typeface="Calibri Light"/>
              </a:rPr>
              <a:t>لمى التميمي </a:t>
            </a:r>
          </a:p>
          <a:p>
            <a:pPr marL="375920" marR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charset="2"/>
              <a:buChar char="§"/>
            </a:pPr>
            <a:r>
              <a:rPr lang="ar-SA" sz="1400" b="1" dirty="0">
                <a:effectLst/>
                <a:latin typeface="Calibri"/>
                <a:ea typeface="Calibri"/>
                <a:cs typeface="Calibri Light"/>
              </a:rPr>
              <a:t>ريما الشايع </a:t>
            </a:r>
            <a:endParaRPr lang="en-US" sz="1400" b="1" dirty="0">
              <a:effectLst/>
              <a:latin typeface="Calibri"/>
              <a:ea typeface="Calibri"/>
              <a:cs typeface="Arial"/>
            </a:endParaRPr>
          </a:p>
          <a:p>
            <a:pPr marL="457200" marR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000" b="1" dirty="0">
                <a:effectLst/>
                <a:latin typeface="Calibri Light"/>
                <a:ea typeface="Calibri"/>
                <a:cs typeface="Arial"/>
              </a:rPr>
              <a:t> 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0186" y="5682295"/>
            <a:ext cx="2962275" cy="109220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u="none" strike="noStrike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  <a:hlinkClick r:id="rId2"/>
              </a:rPr>
              <a:t>Editing File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Email: </a:t>
            </a:r>
            <a:r>
              <a:rPr lang="en-US" sz="1400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pathology436@gmail.com</a:t>
            </a:r>
            <a:r>
              <a:rPr lang="en-US" sz="1400" b="1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 Twitter: </a:t>
            </a:r>
            <a:r>
              <a:rPr lang="en-US" sz="1400" dirty="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@pathology436</a:t>
            </a:r>
            <a:endParaRPr lang="en-US" sz="1100" dirty="0"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6" name="Text Box 29707"/>
          <p:cNvSpPr txBox="1"/>
          <p:nvPr/>
        </p:nvSpPr>
        <p:spPr>
          <a:xfrm>
            <a:off x="302578" y="8696584"/>
            <a:ext cx="6252845" cy="37592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References: </a:t>
            </a:r>
            <a:r>
              <a:rPr lang="en-US" sz="14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Doctor’s slides + notes, Robbins basic pathology </a:t>
            </a:r>
            <a:r>
              <a:rPr lang="x-none" sz="14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10</a:t>
            </a:r>
            <a:r>
              <a:rPr lang="en-US" sz="1400" baseline="300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th </a:t>
            </a:r>
            <a:r>
              <a:rPr lang="en-US" sz="1400">
                <a:solidFill>
                  <a:srgbClr val="0070C0"/>
                </a:solidFill>
                <a:effectLst/>
                <a:latin typeface="Tahoma"/>
                <a:ea typeface="Calibri"/>
                <a:cs typeface="Tahoma"/>
              </a:rPr>
              <a:t>edition.</a:t>
            </a:r>
            <a:endParaRPr lang="en-US" sz="1100">
              <a:effectLst/>
              <a:ea typeface="Calibri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731453" y="8538469"/>
            <a:ext cx="1600200" cy="0"/>
          </a:xfrm>
          <a:prstGeom prst="line">
            <a:avLst/>
          </a:prstGeom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headEnd type="none"/>
            <a:tailEnd type="none"/>
          </a:ln>
          <a:effectLst/>
        </p:spPr>
      </p:cxnSp>
      <p:pic>
        <p:nvPicPr>
          <p:cNvPr id="8" name="Picture 7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3462" l="20349" r="77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4" r="25085" b="30602"/>
          <a:stretch/>
        </p:blipFill>
        <p:spPr bwMode="auto">
          <a:xfrm>
            <a:off x="2969259" y="6741736"/>
            <a:ext cx="1122680" cy="1094105"/>
          </a:xfrm>
          <a:prstGeom prst="rect">
            <a:avLst/>
          </a:prstGeom>
          <a:noFill/>
          <a:ln>
            <a:noFill/>
          </a:ln>
          <a:effectLst>
            <a:outerShdw blurRad="38100" sx="1000" sy="1000" algn="ctr" rotWithShape="0">
              <a:srgbClr val="000000"/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32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0" y="0"/>
            <a:ext cx="6858000" cy="8123681"/>
          </a:xfrm>
        </p:spPr>
        <p:txBody>
          <a:bodyPr>
            <a:normAutofit/>
          </a:bodyPr>
          <a:lstStyle/>
          <a:p>
            <a:pPr algn="l"/>
            <a:endParaRPr lang="en-US" sz="1800" b="1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Non </a:t>
            </a: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neoplastic cysts are common but they are not </a:t>
            </a:r>
            <a:r>
              <a:rPr lang="en-US" sz="14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serious problems.</a:t>
            </a:r>
            <a:endParaRPr lang="en-US" sz="14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Inflammation </a:t>
            </a: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of the ovaries is rare. It is usually associated with </a:t>
            </a:r>
            <a:r>
              <a:rPr lang="en-US" sz="14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salpingitis</a:t>
            </a:r>
            <a:r>
              <a:rPr lang="en-US" sz="1400" baseline="30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1</a:t>
            </a:r>
            <a:r>
              <a:rPr lang="en-US" sz="14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of fallopian tubes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400" dirty="0" err="1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salpingo-oophoritis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).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(Is rare, seen in TB) </a:t>
            </a:r>
          </a:p>
          <a:p>
            <a:pPr marL="285750" indent="-285750" algn="l">
              <a:buFont typeface="Wingdings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Frequently, the ovaries are affected by </a:t>
            </a:r>
            <a:r>
              <a:rPr lang="en-US" sz="14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endometriosis</a:t>
            </a:r>
            <a:r>
              <a:rPr lang="en-US" sz="1400" baseline="300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en-US" sz="14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(Most common)</a:t>
            </a:r>
          </a:p>
          <a:p>
            <a:pPr marL="285750" indent="-285750" algn="l">
              <a:buFont typeface="Wingdings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 most important medical problems in ovaries are the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neoplasms</a:t>
            </a: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</a:p>
          <a:p>
            <a:pPr marL="285750" indent="-285750" algn="l">
              <a:buFont typeface="Wingdings" charset="2"/>
              <a:buChar char="Ø"/>
            </a:pP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Death from ovarian cancers is more common than that of cervix and uterus </a:t>
            </a: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together because ovarian tumors grow silently </a:t>
            </a:r>
            <a:r>
              <a:rPr lang="en-US" sz="14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are usually diagnosed late, which make them so dangerous.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Non-Neoplastic </a:t>
            </a:r>
            <a:r>
              <a:rPr lang="en-US" sz="1800" b="1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Cysts of ovary</a:t>
            </a:r>
          </a:p>
          <a:p>
            <a:pPr marL="285750" indent="-285750" algn="l">
              <a:buFont typeface="Wingdings" charset="2"/>
              <a:buChar char="Ø"/>
            </a:pPr>
            <a:endParaRPr lang="en-US" sz="1400" dirty="0" smtClean="0">
              <a:solidFill>
                <a:schemeClr val="tx1"/>
              </a:solidFill>
              <a:latin typeface="Tahoma" charset="0"/>
              <a:ea typeface="Tahoma" charset="0"/>
              <a:cs typeface="Tahoma" charset="0"/>
            </a:endParaRPr>
          </a:p>
          <a:p>
            <a:pPr marL="285750" indent="-285750" algn="l">
              <a:buFont typeface="Wingdings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Non </a:t>
            </a: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Neoplastic Cyst are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more common </a:t>
            </a: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than the neoplastic ones. They usually cause no problems.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(We worry about the big ovarian tumors not the simple cysts)</a:t>
            </a:r>
          </a:p>
          <a:p>
            <a:pPr marL="285750" indent="-285750" algn="l">
              <a:buFont typeface="Wingdings" charset="2"/>
              <a:buChar char="Ø"/>
            </a:pPr>
            <a:r>
              <a:rPr lang="en-US" sz="1400" dirty="0" smtClean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Rarely </a:t>
            </a:r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a non neoplastic cyst can rupture and cause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acute pain </a:t>
            </a:r>
            <a:r>
              <a:rPr lang="en-US" sz="1400" dirty="0" smtClean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en-US" sz="1400" dirty="0" err="1" smtClean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intr</a:t>
            </a:r>
            <a:r>
              <a:rPr lang="en-US" sz="1400" dirty="0" smtClean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-abdominal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hemorrhage.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Because: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1)They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are always ignored  2)We may all have non-neoplastic cysts in our ovary and never found out about it 3) Asymptomatic)</a:t>
            </a:r>
          </a:p>
          <a:p>
            <a:r>
              <a:rPr lang="en-US" sz="1200" dirty="0"/>
              <a:t> </a:t>
            </a:r>
          </a:p>
          <a:p>
            <a:pPr marL="285750" indent="-285750" algn="l">
              <a:buFont typeface="Wingdings" charset="2"/>
              <a:buChar char="Ø"/>
            </a:pPr>
            <a:endParaRPr lang="ar-SA" sz="16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8" name="جدول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31319"/>
              </p:ext>
            </p:extLst>
          </p:nvPr>
        </p:nvGraphicFramePr>
        <p:xfrm>
          <a:off x="98298" y="5256103"/>
          <a:ext cx="6515100" cy="3284008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42904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46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7692"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Tahoma" charset="0"/>
                          <a:ea typeface="Tahoma" charset="0"/>
                          <a:cs typeface="Tahoma" charset="0"/>
                        </a:rPr>
                        <a:t>Arise from the ovarian follicles and are due to distension of un-ruptured Graafian follicle.</a:t>
                      </a:r>
                    </a:p>
                    <a:p>
                      <a:pPr algn="l" rtl="1"/>
                      <a:endParaRPr lang="ar-SA" sz="12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1- </a:t>
                      </a:r>
                      <a:r>
                        <a:rPr lang="en-US" sz="1600" b="1" dirty="0" err="1"/>
                        <a:t>Follicullar</a:t>
                      </a:r>
                      <a:r>
                        <a:rPr lang="en-US" sz="1600" b="1" dirty="0"/>
                        <a:t> cyst</a:t>
                      </a:r>
                    </a:p>
                    <a:p>
                      <a:pPr algn="l" rtl="1"/>
                      <a:endParaRPr lang="ar-SA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7692"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Tahoma" charset="0"/>
                          <a:ea typeface="Tahoma" charset="0"/>
                          <a:cs typeface="Tahoma" charset="0"/>
                        </a:rPr>
                        <a:t>Results from hemorrhage into a persistent mature corpus luteum. </a:t>
                      </a:r>
                    </a:p>
                    <a:p>
                      <a:pPr algn="l" rtl="1"/>
                      <a:endParaRPr lang="ar-SA" sz="12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2- Corpus luteum cyst</a:t>
                      </a:r>
                    </a:p>
                    <a:p>
                      <a:pPr algn="l" rtl="1"/>
                      <a:endParaRPr lang="ar-SA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1186"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Tahoma" charset="0"/>
                          <a:ea typeface="Tahoma" charset="0"/>
                          <a:cs typeface="Tahoma" charset="0"/>
                        </a:rPr>
                        <a:t>Are </a:t>
                      </a:r>
                      <a:r>
                        <a:rPr lang="en-US" sz="1200" b="1" kern="1200" dirty="0">
                          <a:solidFill>
                            <a:srgbClr val="C00000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thin walled cysts lined by luteinized theca cells. </a:t>
                      </a:r>
                      <a:r>
                        <a:rPr lang="en-US" sz="1200" b="0" dirty="0">
                          <a:latin typeface="Tahoma" charset="0"/>
                          <a:ea typeface="Tahoma" charset="0"/>
                          <a:cs typeface="Tahoma" charset="0"/>
                        </a:rPr>
                        <a:t>They are associated with high levels of circulating gonadotropins (e.g. pregnancy, </a:t>
                      </a:r>
                      <a:r>
                        <a:rPr lang="en-US" sz="1200" b="0" dirty="0" err="1">
                          <a:latin typeface="Tahoma" charset="0"/>
                          <a:ea typeface="Tahoma" charset="0"/>
                          <a:cs typeface="Tahoma" charset="0"/>
                        </a:rPr>
                        <a:t>hydatidiform</a:t>
                      </a:r>
                      <a:r>
                        <a:rPr lang="en-US" sz="1200" b="0" dirty="0">
                          <a:latin typeface="Tahoma" charset="0"/>
                          <a:ea typeface="Tahoma" charset="0"/>
                          <a:cs typeface="Tahoma" charset="0"/>
                        </a:rPr>
                        <a:t> mole, </a:t>
                      </a:r>
                      <a:r>
                        <a:rPr lang="en-US" sz="1200" b="0" dirty="0" err="1">
                          <a:latin typeface="Tahoma" charset="0"/>
                          <a:ea typeface="Tahoma" charset="0"/>
                          <a:cs typeface="Tahoma" charset="0"/>
                        </a:rPr>
                        <a:t>etc</a:t>
                      </a:r>
                      <a:r>
                        <a:rPr lang="en-US" sz="1200" b="0" dirty="0">
                          <a:latin typeface="Tahoma" charset="0"/>
                          <a:ea typeface="Tahoma" charset="0"/>
                          <a:cs typeface="Tahoma" charset="0"/>
                        </a:rPr>
                        <a:t>).</a:t>
                      </a:r>
                    </a:p>
                    <a:p>
                      <a:pPr algn="l" rtl="1"/>
                      <a:endParaRPr lang="ar-SA" sz="12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3- Theca lutein cyst/ </a:t>
                      </a:r>
                      <a:r>
                        <a:rPr lang="en-US" sz="1600" b="1" dirty="0" err="1"/>
                        <a:t>hyperreactio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luteinalis</a:t>
                      </a:r>
                      <a:endParaRPr lang="en-US" sz="1600" b="1" dirty="0"/>
                    </a:p>
                    <a:p>
                      <a:pPr algn="l" rtl="1"/>
                      <a:endParaRPr lang="ar-SA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7438"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Tahoma" charset="0"/>
                          <a:ea typeface="Tahoma" charset="0"/>
                          <a:cs typeface="Tahoma" charset="0"/>
                        </a:rPr>
                        <a:t>The ovary is the most frequent site of endometriosis. And chocolate cyst is a </a:t>
                      </a:r>
                      <a:r>
                        <a:rPr lang="en-US" sz="1200" b="1" kern="1200" dirty="0">
                          <a:solidFill>
                            <a:srgbClr val="C00000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blood filled cyst </a:t>
                      </a:r>
                      <a:r>
                        <a:rPr lang="en-US" sz="1200" b="0" dirty="0">
                          <a:latin typeface="Tahoma" charset="0"/>
                          <a:ea typeface="Tahoma" charset="0"/>
                          <a:cs typeface="Tahoma" charset="0"/>
                        </a:rPr>
                        <a:t>of the ovary. </a:t>
                      </a:r>
                    </a:p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Tahoma" charset="0"/>
                          <a:ea typeface="Tahoma" charset="0"/>
                          <a:cs typeface="Tahoma" charset="0"/>
                        </a:rPr>
                        <a:t>It is due to endometriosis in the ovary with hemorrhage. </a:t>
                      </a:r>
                    </a:p>
                    <a:p>
                      <a:pPr algn="l" rtl="1"/>
                      <a:endParaRPr lang="ar-SA" sz="12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4- Chocolate cyst /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</a:rPr>
                        <a:t>Endometriotic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 cyst</a:t>
                      </a:r>
                    </a:p>
                    <a:p>
                      <a:pPr algn="l" rtl="1"/>
                      <a:endParaRPr lang="ar-SA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عنوان 7"/>
          <p:cNvSpPr txBox="1">
            <a:spLocks/>
          </p:cNvSpPr>
          <p:nvPr/>
        </p:nvSpPr>
        <p:spPr>
          <a:xfrm>
            <a:off x="-697290" y="5159267"/>
            <a:ext cx="5538919" cy="96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Common non-neoplastic cysts are as follow:</a:t>
            </a:r>
            <a:br>
              <a:rPr lang="en-US" sz="1600" dirty="0">
                <a:latin typeface="Tahoma" charset="0"/>
                <a:ea typeface="Tahoma" charset="0"/>
                <a:cs typeface="Tahoma" charset="0"/>
              </a:rPr>
            </a:br>
            <a:endParaRPr lang="ar-SA" sz="16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540111"/>
            <a:ext cx="66133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1:infection and inflammation of fallopian tube </a:t>
            </a:r>
          </a:p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2: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Endometriosis: a condition resulting from the appearance of ectopic endometrial tissue outside the uterus causing pelvic pain, especially with menstruation.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81104"/>
            <a:ext cx="4626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ahoma" charset="0"/>
                <a:ea typeface="Tahoma" charset="0"/>
                <a:cs typeface="Tahoma" charset="0"/>
              </a:rPr>
              <a:t>Ovarian Cysts and Tumors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(General points)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1772"/>
            <a:ext cx="6858000" cy="3150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 pathology of the major types of ovarian cysts (follicular and luteal)  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 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11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50" y="195169"/>
            <a:ext cx="1961432" cy="123200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3" y="169633"/>
            <a:ext cx="1679972" cy="1257541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775" y="169632"/>
            <a:ext cx="1699849" cy="1257541"/>
          </a:xfrm>
          <a:prstGeom prst="rect">
            <a:avLst/>
          </a:prstGeom>
        </p:spPr>
      </p:pic>
      <p:sp>
        <p:nvSpPr>
          <p:cNvPr id="12" name="مربع نص 11"/>
          <p:cNvSpPr txBox="1"/>
          <p:nvPr/>
        </p:nvSpPr>
        <p:spPr>
          <a:xfrm>
            <a:off x="4312873" y="1427172"/>
            <a:ext cx="203559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>
              <a:defRPr/>
            </a:pPr>
            <a:r>
              <a:rPr lang="en-US" sz="1100" b="1" dirty="0" err="1"/>
              <a:t>Endometriotic</a:t>
            </a:r>
            <a:r>
              <a:rPr lang="en-US" sz="1100" b="1" dirty="0"/>
              <a:t> cyst</a:t>
            </a:r>
          </a:p>
        </p:txBody>
      </p:sp>
      <p:sp>
        <p:nvSpPr>
          <p:cNvPr id="14" name="عنوان فرعي 5"/>
          <p:cNvSpPr txBox="1">
            <a:spLocks/>
          </p:cNvSpPr>
          <p:nvPr/>
        </p:nvSpPr>
        <p:spPr>
          <a:xfrm>
            <a:off x="0" y="1793504"/>
            <a:ext cx="6858000" cy="861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b="1" dirty="0">
                <a:latin typeface="Tahoma" charset="0"/>
                <a:ea typeface="Tahoma" charset="0"/>
                <a:cs typeface="Tahoma" charset="0"/>
              </a:rPr>
              <a:t>Ovarian tumors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(One feature is heaviness in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abdomen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)</a:t>
            </a:r>
          </a:p>
          <a:p>
            <a:pPr>
              <a:buFont typeface="Wingdings" charset="2"/>
              <a:buChar char="Ø"/>
              <a:defRPr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One of the leading cause of cancer death in women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>
              <a:buFont typeface="Wingdings" charset="2"/>
              <a:buChar char="Ø"/>
              <a:defRPr/>
            </a:pP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Ovarian cancers grow silently and go undetected in the early stage when it is still curable. </a:t>
            </a:r>
          </a:p>
          <a:p>
            <a:pPr>
              <a:buFont typeface="Wingdings" charset="2"/>
              <a:buChar char="Ø"/>
              <a:defRPr/>
            </a:pP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Most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of the patients already have metastasis at the time of diagnosis.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(late diagnosis= metastasis).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(Usually diagnosed in late stages, asymptomatic in early stages/silent)</a:t>
            </a:r>
          </a:p>
          <a:p>
            <a:pPr>
              <a:buFont typeface="Wingdings" charset="2"/>
              <a:buChar char="Ø"/>
              <a:defRPr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 WHO Histological Classification for ovarian tumors divides ovarian neoplasms into </a:t>
            </a:r>
            <a:r>
              <a:rPr lang="en-US" sz="1400" b="1" dirty="0">
                <a:latin typeface="Tahoma" charset="0"/>
                <a:ea typeface="Tahoma" charset="0"/>
                <a:cs typeface="Tahoma" charset="0"/>
              </a:rPr>
              <a:t>primary and metastatic (secondary).</a:t>
            </a:r>
          </a:p>
          <a:p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pPr marL="0" indent="0">
              <a:buNone/>
            </a:pPr>
            <a:r>
              <a:rPr lang="en-US" sz="1600" b="1" dirty="0">
                <a:latin typeface="Tahoma" charset="0"/>
                <a:ea typeface="Tahoma" charset="0"/>
                <a:cs typeface="Tahoma" charset="0"/>
              </a:rPr>
              <a:t>Ovarian Tumors classification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Primary tumors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(A tumor from the ovary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itself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There are three main primary types of ovarian tumors based on the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origin of the tumor cell: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b="1" dirty="0">
                <a:latin typeface="Tahoma" charset="0"/>
                <a:ea typeface="Tahoma" charset="0"/>
                <a:cs typeface="Tahoma" charset="0"/>
              </a:rPr>
              <a:t>Surface epithelial ovarian tumors (65%​) ,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derived from the cells on the surface of the ovary . This is the most common form of primary ovarian cancer and occurs in adults .</a:t>
            </a:r>
            <a:endParaRPr lang="en-US" sz="1400" b="1" dirty="0">
              <a:latin typeface="Tahoma" charset="0"/>
              <a:ea typeface="Tahoma" charset="0"/>
              <a:cs typeface="Tahoma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b="1" dirty="0" smtClean="0">
                <a:latin typeface="Tahoma" charset="0"/>
                <a:ea typeface="Tahoma" charset="0"/>
                <a:cs typeface="Tahoma" charset="0"/>
              </a:rPr>
              <a:t>Germ cell tumors (15%​) ,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derived from the egg producing cells of the ovary , i.e.: from the ovarian follicles . This occurs mainly in children , teens and young women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(we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 this type on tumors in young adults since it includes the mature follicles, so a post-menopausal women is unlikely to have germ cell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tumors).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They are less common as compared to epithelial ovarian tumors.</a:t>
            </a:r>
            <a:endParaRPr lang="en-US" sz="1400" b="1" dirty="0" smtClean="0">
              <a:latin typeface="Tahoma" charset="0"/>
              <a:ea typeface="Tahoma" charset="0"/>
              <a:cs typeface="Tahoma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b="1" dirty="0" smtClean="0">
                <a:latin typeface="Tahoma" charset="0"/>
                <a:ea typeface="Tahoma" charset="0"/>
                <a:cs typeface="Tahoma" charset="0"/>
              </a:rPr>
              <a:t>Sex </a:t>
            </a:r>
            <a:r>
              <a:rPr lang="en-US" sz="1400" b="1" dirty="0">
                <a:latin typeface="Tahoma" charset="0"/>
                <a:ea typeface="Tahoma" charset="0"/>
                <a:cs typeface="Tahoma" charset="0"/>
              </a:rPr>
              <a:t>cord stromal tumors (10%​) ,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derived from the ovarian stroma .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They’re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u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ncommon and often produce steroid hormones. </a:t>
            </a:r>
            <a:endParaRPr lang="en-US" sz="1400" b="1" dirty="0">
              <a:latin typeface="Tahoma" charset="0"/>
              <a:ea typeface="Tahoma" charset="0"/>
              <a:cs typeface="Tahoma" charset="0"/>
            </a:endParaRPr>
          </a:p>
          <a:p>
            <a:pPr marL="57150" indent="0">
              <a:buNone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These 3 main types are further divided into many subtypes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see next slide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).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Secondary/metastatic</a:t>
            </a:r>
            <a:r>
              <a:rPr lang="en-US" sz="1600" b="1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(Arising from other origins)</a:t>
            </a:r>
            <a:r>
              <a:rPr lang="en-US" sz="1400" b="1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600" b="1" dirty="0">
                <a:latin typeface="Tahoma" charset="0"/>
                <a:ea typeface="Tahoma" charset="0"/>
                <a:cs typeface="Tahoma" charset="0"/>
              </a:rPr>
              <a:t>(​5%​):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Cancers from other organs can also spread to the ovaries. </a:t>
            </a:r>
          </a:p>
          <a:p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endParaRPr lang="ar-SA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620" y="1427172"/>
            <a:ext cx="15674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Ovarian cysts</a:t>
            </a:r>
          </a:p>
        </p:txBody>
      </p:sp>
    </p:spTree>
    <p:extLst>
      <p:ext uri="{BB962C8B-B14F-4D97-AF65-F5344CB8AC3E}">
        <p14:creationId xmlns:p14="http://schemas.microsoft.com/office/powerpoint/2010/main" val="7807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3904"/>
            <a:ext cx="6503446" cy="4400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B74AB48-A6E0-8946-B5E2-5B323D74067B}"/>
              </a:ext>
            </a:extLst>
          </p:cNvPr>
          <p:cNvSpPr txBox="1"/>
          <p:nvPr/>
        </p:nvSpPr>
        <p:spPr>
          <a:xfrm>
            <a:off x="387243" y="5022994"/>
            <a:ext cx="6033759" cy="138499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tumor arising from the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epithelium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the most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 (1 being the most common, 4 being the least common):</a:t>
            </a:r>
          </a:p>
          <a:p>
            <a:pPr marL="342900" indent="-342900">
              <a:buAutoNum type="arabicParenR"/>
            </a:pP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epithelial cells: Depend on which cell is overgrowing</a:t>
            </a:r>
          </a:p>
          <a:p>
            <a:pPr marL="342900" indent="-342900">
              <a:buAutoNum type="arabicParenR"/>
            </a:pP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Germ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cell: Depends on which type of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graafian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cell is included</a:t>
            </a:r>
          </a:p>
          <a:p>
            <a:pPr marL="342900" indent="-342900">
              <a:buAutoNum type="arabicParenR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Sex cord-stroma: Arising from the stroma</a:t>
            </a:r>
          </a:p>
          <a:p>
            <a:pPr marL="342900" indent="-342900">
              <a:buAutoNum type="arabicParenR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Metastasis to </a:t>
            </a: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ovaries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243" y="6623538"/>
            <a:ext cx="6033759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Now in the ovaries we have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lining epithelium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that lines the whole ovary and we have the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germ cells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which are the oocytes and the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stroma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which is the connective tissue , and tumors are classified upon where they grow in each of those previously mentioned structures . 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0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32" y="412554"/>
            <a:ext cx="3643995" cy="649298"/>
          </a:xfrm>
        </p:spPr>
        <p:txBody>
          <a:bodyPr>
            <a:normAutofit/>
          </a:bodyPr>
          <a:lstStyle/>
          <a:p>
            <a:pPr algn="l">
              <a:defRPr lang="en-GB" altLang="en-US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1.Surface Epithelial Ovarian Tumors</a:t>
            </a:r>
            <a:endParaRPr lang="en-GB" altLang="en-US" sz="1600" b="1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EE5F416-1DD9-9C4E-A93D-3E725556F2B2}"/>
              </a:ext>
            </a:extLst>
          </p:cNvPr>
          <p:cNvSpPr/>
          <p:nvPr/>
        </p:nvSpPr>
        <p:spPr>
          <a:xfrm>
            <a:off x="111221" y="984308"/>
            <a:ext cx="65750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Neoplasms of surface epithelium account for majority of all primary ovarian tumors.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(Derived from cells on the surface of the ovary)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Are 65 – 70 % of overall tumors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They account for 90 % of malignant tumors in the ovary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Age 20+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C40FC29-8E59-2E48-8597-0ABEF6B383AD}"/>
              </a:ext>
            </a:extLst>
          </p:cNvPr>
          <p:cNvSpPr txBox="1"/>
          <p:nvPr/>
        </p:nvSpPr>
        <p:spPr>
          <a:xfrm>
            <a:off x="48329" y="2332744"/>
            <a:ext cx="578976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 subtypes of the surface epithelial tumors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are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(The type of cells that grow and cause neoplasm in the surface epithelium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80000"/>
              </a:lnSpc>
            </a:pPr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pPr marL="742950" lvl="1" indent="-285750">
              <a:lnSpc>
                <a:spcPct val="80000"/>
              </a:lnSpc>
              <a:buFont typeface="Wingdings" charset="2"/>
              <a:buChar char="q"/>
            </a:pP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Serous Tumors </a:t>
            </a:r>
          </a:p>
          <a:p>
            <a:pPr marL="742950" lvl="1" indent="-285750">
              <a:lnSpc>
                <a:spcPct val="80000"/>
              </a:lnSpc>
              <a:buFont typeface="Wingdings" charset="2"/>
              <a:buChar char="q"/>
            </a:pP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Mucinous Tumors</a:t>
            </a:r>
          </a:p>
          <a:p>
            <a:pPr marL="742950" lvl="1" indent="-285750">
              <a:lnSpc>
                <a:spcPct val="80000"/>
              </a:lnSpc>
              <a:buFont typeface="Wingdings" charset="2"/>
              <a:buChar char="q"/>
            </a:pPr>
            <a:r>
              <a:rPr lang="en-US" sz="1400" dirty="0" err="1">
                <a:latin typeface="Tahoma" charset="0"/>
                <a:ea typeface="Tahoma" charset="0"/>
                <a:cs typeface="Tahoma" charset="0"/>
              </a:rPr>
              <a:t>Endometrioid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 Tumors</a:t>
            </a:r>
          </a:p>
          <a:p>
            <a:pPr marL="742950" lvl="1" indent="-285750">
              <a:lnSpc>
                <a:spcPct val="80000"/>
              </a:lnSpc>
              <a:buFont typeface="Wingdings" charset="2"/>
              <a:buChar char="q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Clear cell Tumors</a:t>
            </a:r>
          </a:p>
          <a:p>
            <a:pPr marL="742950" lvl="1" indent="-285750">
              <a:lnSpc>
                <a:spcPct val="80000"/>
              </a:lnSpc>
              <a:buFont typeface="Wingdings" charset="2"/>
              <a:buChar char="q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Transitional/Brenner cell Tumors</a:t>
            </a:r>
          </a:p>
          <a:p>
            <a:pPr marL="742950" lvl="1" indent="-285750">
              <a:lnSpc>
                <a:spcPct val="80000"/>
              </a:lnSpc>
              <a:buFont typeface="Wingdings" charset="2"/>
              <a:buChar char="q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Others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EE09331C-57EB-DB4D-BF5A-FC229700C7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23445"/>
              </p:ext>
            </p:extLst>
          </p:nvPr>
        </p:nvGraphicFramePr>
        <p:xfrm>
          <a:off x="140911" y="4046346"/>
          <a:ext cx="6504438" cy="245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05535">
                  <a:extLst>
                    <a:ext uri="{9D8B030D-6E8A-4147-A177-3AD203B41FA5}">
                      <a16:colId xmlns="" xmlns:a16="http://schemas.microsoft.com/office/drawing/2014/main" val="3107000245"/>
                    </a:ext>
                  </a:extLst>
                </a:gridCol>
                <a:gridCol w="1396538">
                  <a:extLst>
                    <a:ext uri="{9D8B030D-6E8A-4147-A177-3AD203B41FA5}">
                      <a16:colId xmlns="" xmlns:a16="http://schemas.microsoft.com/office/drawing/2014/main" val="1875073197"/>
                    </a:ext>
                  </a:extLst>
                </a:gridCol>
                <a:gridCol w="4102365">
                  <a:extLst>
                    <a:ext uri="{9D8B030D-6E8A-4147-A177-3AD203B41FA5}">
                      <a16:colId xmlns="" xmlns:a16="http://schemas.microsoft.com/office/drawing/2014/main" val="2103737055"/>
                    </a:ext>
                  </a:extLst>
                </a:gridCol>
              </a:tblGrid>
              <a:tr h="350280"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All surface epithelial tumors are further divided into: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72828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Benign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Malignant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Borderline/ intermediate/  tumors of low malignant potential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84674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They do not spread and invade other tissues.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A</a:t>
                      </a:r>
                      <a:r>
                        <a:rPr lang="en-US" sz="1400" dirty="0" smtClean="0">
                          <a:latin typeface="Tahoma" charset="0"/>
                          <a:ea typeface="Tahoma" charset="0"/>
                          <a:cs typeface="Tahoma" charset="0"/>
                        </a:rPr>
                        <a:t>re </a:t>
                      </a:r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carcinomas and have potential to metastasize beyond the ovary.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286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T</a:t>
                      </a:r>
                      <a:r>
                        <a:rPr lang="en-US" sz="1400" dirty="0" smtClean="0">
                          <a:latin typeface="Tahoma" charset="0"/>
                          <a:ea typeface="Tahoma" charset="0"/>
                          <a:cs typeface="Tahoma" charset="0"/>
                        </a:rPr>
                        <a:t>his </a:t>
                      </a:r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is a gray zone. </a:t>
                      </a:r>
                    </a:p>
                    <a:p>
                      <a:pPr marL="2286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They are ‘semi-malignant’. </a:t>
                      </a:r>
                    </a:p>
                    <a:p>
                      <a:pPr marL="2286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These appear to be low grade cancers with limited invasive potential. </a:t>
                      </a:r>
                    </a:p>
                    <a:p>
                      <a:pPr marL="2286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They have better prognosis than malignant.</a:t>
                      </a:r>
                    </a:p>
                    <a:p>
                      <a:pPr marL="2286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Tahoma" charset="0"/>
                          <a:ea typeface="Tahoma" charset="0"/>
                          <a:cs typeface="Tahoma" charset="0"/>
                        </a:rPr>
                        <a:t>These tumors may seed or implant into the peritoneum.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1480008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318161-18D3-C340-8797-16A04F7AC529}"/>
              </a:ext>
            </a:extLst>
          </p:cNvPr>
          <p:cNvSpPr txBox="1"/>
          <p:nvPr/>
        </p:nvSpPr>
        <p:spPr>
          <a:xfrm>
            <a:off x="48751" y="6679514"/>
            <a:ext cx="1005840" cy="138499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Harmless, take it out and send the patient home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D7581EA-424B-B24A-886A-90A758F7E260}"/>
              </a:ext>
            </a:extLst>
          </p:cNvPr>
          <p:cNvSpPr txBox="1"/>
          <p:nvPr/>
        </p:nvSpPr>
        <p:spPr>
          <a:xfrm>
            <a:off x="1146751" y="6678797"/>
            <a:ext cx="1522804" cy="116955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the potential to go everywhere and harm the patient (takes her life)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CF4DB39-E0D3-BE41-BBD5-F572DF81144E}"/>
              </a:ext>
            </a:extLst>
          </p:cNvPr>
          <p:cNvSpPr txBox="1"/>
          <p:nvPr/>
        </p:nvSpPr>
        <p:spPr>
          <a:xfrm>
            <a:off x="2761715" y="6678797"/>
            <a:ext cx="3479587" cy="738664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have tendency to come back but have better prognosis than malignant tumors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E115F00B-83D9-1E42-811C-549B5B447580}"/>
              </a:ext>
            </a:extLst>
          </p:cNvPr>
          <p:cNvCxnSpPr>
            <a:cxnSpLocks/>
          </p:cNvCxnSpPr>
          <p:nvPr/>
        </p:nvCxnSpPr>
        <p:spPr>
          <a:xfrm>
            <a:off x="1846730" y="6459329"/>
            <a:ext cx="0" cy="21946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D1B671D4-EF97-B94F-8445-980002486C2F}"/>
              </a:ext>
            </a:extLst>
          </p:cNvPr>
          <p:cNvCxnSpPr>
            <a:cxnSpLocks/>
          </p:cNvCxnSpPr>
          <p:nvPr/>
        </p:nvCxnSpPr>
        <p:spPr>
          <a:xfrm>
            <a:off x="4360779" y="6459329"/>
            <a:ext cx="0" cy="21946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D623CCE6-AAAE-0042-8AC2-5D53E9B3A22E}"/>
              </a:ext>
            </a:extLst>
          </p:cNvPr>
          <p:cNvCxnSpPr>
            <a:cxnSpLocks/>
          </p:cNvCxnSpPr>
          <p:nvPr/>
        </p:nvCxnSpPr>
        <p:spPr>
          <a:xfrm>
            <a:off x="564776" y="6459329"/>
            <a:ext cx="0" cy="21946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662" y="1338796"/>
            <a:ext cx="643280" cy="603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9219" y="1730616"/>
            <a:ext cx="15474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Must watch!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1772"/>
            <a:ext cx="6858000" cy="5878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 classification and pathology of common ovarian tumors including surface epithelial , germ cell , stromal and metastatic neoplasm 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فرعي 5"/>
          <p:cNvSpPr>
            <a:spLocks noGrp="1"/>
          </p:cNvSpPr>
          <p:nvPr>
            <p:ph type="subTitle" idx="1"/>
          </p:nvPr>
        </p:nvSpPr>
        <p:spPr>
          <a:xfrm>
            <a:off x="0" y="-190498"/>
            <a:ext cx="6858000" cy="8610600"/>
          </a:xfrm>
        </p:spPr>
        <p:txBody>
          <a:bodyPr>
            <a:normAutofit/>
          </a:bodyPr>
          <a:lstStyle/>
          <a:p>
            <a:pPr algn="l"/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	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They are derived from the cells on the surface of the ovary. This is the most common form of primary ovarian cancer and occurs in adults. </a:t>
            </a:r>
          </a:p>
          <a:p>
            <a:pPr algn="l"/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l"/>
            <a:endParaRPr lang="en-US" sz="1400" dirty="0">
              <a:solidFill>
                <a:schemeClr val="tx1"/>
              </a:solidFill>
              <a:latin typeface="+mj-lt"/>
            </a:endParaRPr>
          </a:p>
          <a:p>
            <a:pPr algn="l"/>
            <a:endParaRPr lang="ar-SA" sz="14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883854"/>
              </p:ext>
            </p:extLst>
          </p:nvPr>
        </p:nvGraphicFramePr>
        <p:xfrm>
          <a:off x="81022" y="1089979"/>
          <a:ext cx="6632295" cy="676529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16580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80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96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65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69925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latin typeface="Tahoma" charset="0"/>
                          <a:ea typeface="Tahoma" charset="0"/>
                          <a:cs typeface="Tahoma" charset="0"/>
                        </a:rPr>
                        <a:t>Malignant 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latin typeface="Tahoma" charset="0"/>
                          <a:ea typeface="Tahoma" charset="0"/>
                          <a:cs typeface="Tahoma" charset="0"/>
                        </a:rPr>
                        <a:t>Borderline</a:t>
                      </a:r>
                      <a:r>
                        <a:rPr lang="en-US" sz="1600" b="0" baseline="0" dirty="0">
                          <a:latin typeface="Tahoma" charset="0"/>
                          <a:ea typeface="Tahoma" charset="0"/>
                          <a:cs typeface="Tahoma" charset="0"/>
                        </a:rPr>
                        <a:t> 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>
                          <a:latin typeface="Tahoma" charset="0"/>
                          <a:ea typeface="Tahoma" charset="0"/>
                          <a:cs typeface="Tahoma" charset="0"/>
                        </a:rPr>
                        <a:t>Benign 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>
                        <a:buFont typeface="+mj-lt"/>
                        <a:buNone/>
                      </a:pPr>
                      <a:r>
                        <a:rPr lang="en-US" sz="1400" b="0" dirty="0">
                          <a:latin typeface="Tahoma" charset="0"/>
                          <a:ea typeface="Tahoma" charset="0"/>
                          <a:cs typeface="Tahoma" charset="0"/>
                        </a:rPr>
                        <a:t>Surface</a:t>
                      </a:r>
                      <a:r>
                        <a:rPr lang="en-US" sz="1400" b="0" baseline="0" dirty="0">
                          <a:latin typeface="Tahoma" charset="0"/>
                          <a:ea typeface="Tahoma" charset="0"/>
                          <a:cs typeface="Tahoma" charset="0"/>
                        </a:rPr>
                        <a:t> Epithelial Tumors</a:t>
                      </a:r>
                      <a:endParaRPr lang="ar-SA" sz="14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algn="l" rtl="1"/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Serous Adeno-</a:t>
                      </a:r>
                    </a:p>
                    <a:p>
                      <a:pPr algn="l" rtl="1"/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carcinoma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Serous Borderline Tumor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600" b="0" dirty="0">
                          <a:latin typeface="Tahoma" charset="0"/>
                          <a:ea typeface="Tahoma" charset="0"/>
                          <a:cs typeface="Tahoma" charset="0"/>
                        </a:rPr>
                        <a:t>Cystadenoma 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+mj-lt"/>
                        <a:buNone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1)Serous Tumors</a:t>
                      </a:r>
                      <a:endParaRPr lang="ar-SA" sz="1400" b="1" dirty="0">
                        <a:solidFill>
                          <a:srgbClr val="C00000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3242">
                <a:tc>
                  <a:txBody>
                    <a:bodyPr/>
                    <a:lstStyle/>
                    <a:p>
                      <a:pPr algn="l" rtl="1"/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Mucinous Adeno-</a:t>
                      </a:r>
                    </a:p>
                    <a:p>
                      <a:pPr algn="l" rtl="1"/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carcinoma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Mucinous Borderline Tumor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600" b="0" dirty="0">
                          <a:latin typeface="Tahoma" charset="0"/>
                          <a:ea typeface="Tahoma" charset="0"/>
                          <a:cs typeface="Tahoma" charset="0"/>
                        </a:rPr>
                        <a:t>Cystadenoma 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+mj-lt"/>
                        <a:buNone/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2)Mucinous Tumors –</a:t>
                      </a:r>
                      <a:r>
                        <a:rPr lang="en-US" sz="1400" b="1" dirty="0" err="1">
                          <a:solidFill>
                            <a:srgbClr val="C00000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Endocervical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-like</a:t>
                      </a:r>
                      <a:r>
                        <a:rPr lang="en-US" sz="1400" b="1" baseline="0" dirty="0">
                          <a:solidFill>
                            <a:srgbClr val="C00000"/>
                          </a:solidFill>
                          <a:latin typeface="Tahoma" charset="0"/>
                          <a:ea typeface="Tahoma" charset="0"/>
                          <a:cs typeface="Tahoma" charset="0"/>
                        </a:rPr>
                        <a:t> and intestinal type</a:t>
                      </a:r>
                      <a:endParaRPr lang="ar-SA" sz="1400" b="1" dirty="0">
                        <a:solidFill>
                          <a:srgbClr val="C00000"/>
                        </a:solidFill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algn="l" rtl="1"/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Endometrioid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Adeno-</a:t>
                      </a:r>
                    </a:p>
                    <a:p>
                      <a:pPr algn="l" rtl="1"/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carcinoma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Endometrioid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Borderline Tumor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600" b="0" dirty="0">
                          <a:latin typeface="Tahoma" charset="0"/>
                          <a:ea typeface="Tahoma" charset="0"/>
                          <a:cs typeface="Tahoma" charset="0"/>
                        </a:rPr>
                        <a:t>Cystadenoma 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rtl="0">
                        <a:buFont typeface="+mj-lt"/>
                        <a:buNone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3)</a:t>
                      </a:r>
                      <a:r>
                        <a:rPr kumimoji="0" lang="en-US" alt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Endometriod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Tumors</a:t>
                      </a:r>
                      <a:endParaRPr lang="ar-SA" sz="1400" b="1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algn="l" rtl="1"/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Clear Cell Adeno-carcinoma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600" b="0" dirty="0">
                          <a:latin typeface="Tahoma" charset="0"/>
                          <a:ea typeface="Tahoma" charset="0"/>
                          <a:cs typeface="Tahoma" charset="0"/>
                        </a:rPr>
                        <a:t>Borderline</a:t>
                      </a:r>
                      <a:r>
                        <a:rPr lang="en-US" sz="1600" b="0" baseline="0" dirty="0">
                          <a:latin typeface="Tahoma" charset="0"/>
                          <a:ea typeface="Tahoma" charset="0"/>
                          <a:cs typeface="Tahoma" charset="0"/>
                        </a:rPr>
                        <a:t> Tumors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600" b="0" dirty="0">
                          <a:latin typeface="Tahoma" charset="0"/>
                          <a:ea typeface="Tahoma" charset="0"/>
                          <a:cs typeface="Tahoma" charset="0"/>
                        </a:rPr>
                        <a:t>Benign 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4) Clear Cell Tumors</a:t>
                      </a:r>
                      <a:endParaRPr lang="ar-SA" sz="1400" b="1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Malignant Brenner Tumor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Transitional Cell Carcinoma (Non-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brenner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 Type)</a:t>
                      </a:r>
                    </a:p>
                    <a:p>
                      <a:pPr algn="l" rtl="1"/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Brenner Tumor Of Borderline Malignancy </a:t>
                      </a:r>
                    </a:p>
                    <a:p>
                      <a:pPr algn="l" rtl="1"/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Brenner Tumor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5)Transitional Cell Tumors</a:t>
                      </a:r>
                      <a:endParaRPr lang="ar-SA" sz="1400" b="1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algn="l" rtl="1"/>
                      <a:r>
                        <a:rPr lang="en-US" sz="1600" b="0" dirty="0">
                          <a:latin typeface="Tahoma" charset="0"/>
                          <a:ea typeface="Tahoma" charset="0"/>
                          <a:cs typeface="Tahoma" charset="0"/>
                        </a:rPr>
                        <a:t>-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600" b="0" dirty="0">
                          <a:latin typeface="Tahoma" charset="0"/>
                          <a:ea typeface="Tahoma" charset="0"/>
                          <a:cs typeface="Tahoma" charset="0"/>
                        </a:rPr>
                        <a:t>-</a:t>
                      </a:r>
                      <a:endParaRPr lang="ar-SA" sz="1600" b="0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ahoma" charset="0"/>
                          <a:cs typeface="Tahoma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1600" b="1" dirty="0">
                          <a:latin typeface="Tahoma" charset="0"/>
                          <a:ea typeface="Tahoma" charset="0"/>
                          <a:cs typeface="Tahoma" charset="0"/>
                        </a:rPr>
                        <a:t>6)Others</a:t>
                      </a:r>
                      <a:endParaRPr lang="ar-SA" sz="1600" b="1" dirty="0">
                        <a:latin typeface="Tahoma" charset="0"/>
                        <a:ea typeface="Tahoma" charset="0"/>
                        <a:cs typeface="Tahom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7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F89C85-4B24-044F-B59F-CBAB5DBA777E}"/>
              </a:ext>
            </a:extLst>
          </p:cNvPr>
          <p:cNvSpPr txBox="1"/>
          <p:nvPr/>
        </p:nvSpPr>
        <p:spPr>
          <a:xfrm>
            <a:off x="249381" y="266007"/>
            <a:ext cx="203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Serous Tumors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29A6B61B-AE14-9F47-9E8B-88F44D2C0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91" y="663363"/>
            <a:ext cx="6618914" cy="2146184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Serous ovarian tumors are the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most common type ovarian tumors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. They are also the most common group of epithelial tumors. The tumor cells are of serous nature.</a:t>
            </a:r>
          </a:p>
          <a:p>
            <a:pPr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Age is 30 -40</a:t>
            </a:r>
          </a:p>
          <a:p>
            <a:pPr eaLnBrk="1" hangingPunct="1">
              <a:buFont typeface="Wingdings" charset="2"/>
              <a:buChar char="Ø"/>
            </a:pP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Usually cystic filled with clear serous fluid </a:t>
            </a:r>
          </a:p>
          <a:p>
            <a:pPr eaLnBrk="1" hangingPunct="1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Serous tumors are often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bilateral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.(serous= serious, so they are bilateral)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sz="1400" dirty="0" err="1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Psammoma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 bodies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are commonly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seen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*focus on keywords*</a:t>
            </a:r>
          </a:p>
          <a:p>
            <a:pPr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 tumors are subdivided into benign (60%), borderline (15%) and malignant (25%).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B4F73F0-8B01-F445-8B2F-9E44102A9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99" y="4747592"/>
            <a:ext cx="1595101" cy="1146169"/>
          </a:xfrm>
          <a:prstGeom prst="rect">
            <a:avLst/>
          </a:prstGeom>
        </p:spPr>
      </p:pic>
      <p:pic>
        <p:nvPicPr>
          <p:cNvPr id="11" name="Picture 4" descr="FEM052">
            <a:extLst>
              <a:ext uri="{FF2B5EF4-FFF2-40B4-BE49-F238E27FC236}">
                <a16:creationId xmlns="" xmlns:a16="http://schemas.microsoft.com/office/drawing/2014/main" id="{6D94A38D-E441-3349-AEF3-F896B13C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807" y="4776778"/>
            <a:ext cx="1590394" cy="115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0E0F9D4-6FA5-A04B-B527-1AA7DEABC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408" y="4725714"/>
            <a:ext cx="1923904" cy="11680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9301511-48A8-3E43-B4ED-7CDCF6919461}"/>
              </a:ext>
            </a:extLst>
          </p:cNvPr>
          <p:cNvSpPr/>
          <p:nvPr/>
        </p:nvSpPr>
        <p:spPr>
          <a:xfrm>
            <a:off x="249381" y="2892770"/>
            <a:ext cx="488968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>
                <a:latin typeface="+mj-lt"/>
              </a:rPr>
              <a:t>Benign serous tumors (serous cystadenomas):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A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re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commonly large cystic and thin-walled, and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unilocular</a:t>
            </a:r>
            <a:r>
              <a:rPr lang="en-US" sz="1400" baseline="30000" dirty="0" smtClean="0">
                <a:latin typeface="Tahoma" charset="0"/>
                <a:ea typeface="Tahoma" charset="0"/>
                <a:cs typeface="Tahoma" charset="0"/>
              </a:rPr>
              <a:t>3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(Cysts with fluid)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They are lined by serous cells and contain thin, clear yellow fluid.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9111C5E-F5C2-2545-A9DC-B43A30FFF762}"/>
              </a:ext>
            </a:extLst>
          </p:cNvPr>
          <p:cNvSpPr/>
          <p:nvPr/>
        </p:nvSpPr>
        <p:spPr>
          <a:xfrm>
            <a:off x="249381" y="6050944"/>
            <a:ext cx="386255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Borderline serous tumors 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Cystic with thin wall and smooth surface, but often have multiple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papillary </a:t>
            </a:r>
            <a:r>
              <a:rPr lang="en-US" sz="1400" dirty="0" err="1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excresences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 (grape-like clusters)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P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rotruding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into the lumen in places.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(Doesn’t harm the patient but she will keep coming back after 5 years with the same tumor hence the name borderline (relapse and remission) )</a:t>
            </a:r>
            <a:r>
              <a:rPr lang="en-US" sz="1200" dirty="0">
                <a:latin typeface="Tahoma" charset="0"/>
                <a:ea typeface="Tahoma" charset="0"/>
                <a:cs typeface="Tahoma" charset="0"/>
              </a:rPr>
              <a:t> </a:t>
            </a:r>
            <a:endParaRPr lang="en-US" sz="1200" dirty="0" smtClean="0"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usually don’t metastasize but the patient may come back with abdominal heaviness where the tumor keeps growing into the abdomen</a:t>
            </a:r>
            <a:endParaRPr lang="en-US" sz="12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3CECFF1-1DF6-A041-A020-7F222F676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219" y="6317324"/>
            <a:ext cx="2431086" cy="1470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32" y="8825096"/>
            <a:ext cx="6162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3:A small cavity or compartment within an organ or part of an organism 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EBC8F02-1DCF-8D4C-ACDE-B2C744C7BBF0}"/>
              </a:ext>
            </a:extLst>
          </p:cNvPr>
          <p:cNvSpPr/>
          <p:nvPr/>
        </p:nvSpPr>
        <p:spPr>
          <a:xfrm>
            <a:off x="78740" y="566063"/>
            <a:ext cx="66573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is the commonest malignant ovarian tumor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, forming about a third of all cancers of the ovary.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 tumors are partly cystic and partly solid with prominent excrescences</a:t>
            </a:r>
            <a:r>
              <a:rPr lang="en-US" sz="1400" baseline="30000" dirty="0">
                <a:latin typeface="Tahoma" charset="0"/>
                <a:ea typeface="Tahoma" charset="0"/>
                <a:cs typeface="Tahoma" charset="0"/>
              </a:rPr>
              <a:t>1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O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ften </a:t>
            </a: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with necrosis and hemorrhage. 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These tumors usually present with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ascites due to abdominal metastases.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Treatment: surgery, chemotherapy and radiotherapy. 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1400" dirty="0">
                <a:latin typeface="Tahoma" charset="0"/>
                <a:ea typeface="Tahoma" charset="0"/>
                <a:cs typeface="Tahoma" charset="0"/>
              </a:rPr>
              <a:t>Prognosis: </a:t>
            </a:r>
            <a:r>
              <a:rPr lang="en-US" sz="1400" dirty="0">
                <a:solidFill>
                  <a:srgbClr val="C00000"/>
                </a:solidFill>
                <a:latin typeface="Tahoma" charset="0"/>
                <a:ea typeface="Tahoma" charset="0"/>
                <a:cs typeface="Tahoma" charset="0"/>
              </a:rPr>
              <a:t>poor.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2B451C5-B3C5-5547-A53D-C117221D813D}"/>
              </a:ext>
            </a:extLst>
          </p:cNvPr>
          <p:cNvSpPr/>
          <p:nvPr/>
        </p:nvSpPr>
        <p:spPr>
          <a:xfrm>
            <a:off x="-1" y="111760"/>
            <a:ext cx="636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Malignant serous tumors (serous cystadenocarcinoma)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943E1DE-62C2-7549-93D2-C976802DBDE7}"/>
              </a:ext>
            </a:extLst>
          </p:cNvPr>
          <p:cNvSpPr txBox="1"/>
          <p:nvPr/>
        </p:nvSpPr>
        <p:spPr>
          <a:xfrm>
            <a:off x="78740" y="8784016"/>
            <a:ext cx="6014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1: </a:t>
            </a:r>
            <a:r>
              <a:rPr lang="ar" sz="1050" dirty="0">
                <a:solidFill>
                  <a:schemeClr val="bg1">
                    <a:lumMod val="50000"/>
                  </a:schemeClr>
                </a:solidFill>
              </a:rPr>
              <a:t>الزوائد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" y="2577763"/>
            <a:ext cx="2794322" cy="2470472"/>
          </a:xfrm>
          <a:prstGeom prst="rect">
            <a:avLst/>
          </a:prstGeom>
        </p:spPr>
      </p:pic>
      <p:pic>
        <p:nvPicPr>
          <p:cNvPr id="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33419" y="2577763"/>
            <a:ext cx="3302661" cy="2470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E515A3-8628-474B-A9A3-A633E31278B2}"/>
              </a:ext>
            </a:extLst>
          </p:cNvPr>
          <p:cNvSpPr txBox="1"/>
          <p:nvPr/>
        </p:nvSpPr>
        <p:spPr>
          <a:xfrm>
            <a:off x="376518" y="5459497"/>
            <a:ext cx="6096000" cy="95410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microscope, malignant adenocarcinoma cells are seen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can metastasize from the blood to  the bone and take the life of the patient</a:t>
            </a:r>
          </a:p>
        </p:txBody>
      </p:sp>
    </p:spTree>
    <p:extLst>
      <p:ext uri="{BB962C8B-B14F-4D97-AF65-F5344CB8AC3E}">
        <p14:creationId xmlns:p14="http://schemas.microsoft.com/office/powerpoint/2010/main" val="5339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3093</Words>
  <Application>Microsoft Macintosh PowerPoint</Application>
  <PresentationFormat>On-screen Show (4:3)</PresentationFormat>
  <Paragraphs>432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Calibri Light</vt:lpstr>
      <vt:lpstr>Century Schoolbook</vt:lpstr>
      <vt:lpstr>Courier New</vt:lpstr>
      <vt:lpstr>Tahoma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1.Surface Epithelial Ovarian Tumors</vt:lpstr>
      <vt:lpstr>PowerPoint Presentation</vt:lpstr>
      <vt:lpstr>PowerPoint Presentation</vt:lpstr>
      <vt:lpstr>PowerPoint Presentation</vt:lpstr>
      <vt:lpstr>B.Mucinous Tumors</vt:lpstr>
      <vt:lpstr>2.Sex Cord-Stromal tumor </vt:lpstr>
      <vt:lpstr>PowerPoint Presentation</vt:lpstr>
      <vt:lpstr>Classification of Ovarian Germ Cell Tumors (GCT):</vt:lpstr>
      <vt:lpstr>PowerPoint Presentation</vt:lpstr>
      <vt:lpstr>PowerPoint Presentation</vt:lpstr>
      <vt:lpstr>Metastatic carcinoma in ovary: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Haneen Alsubki</cp:lastModifiedBy>
  <cp:revision>133</cp:revision>
  <dcterms:modified xsi:type="dcterms:W3CDTF">2018-03-18T19:19:43Z</dcterms:modified>
</cp:coreProperties>
</file>